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77" r:id="rId2"/>
    <p:sldId id="481" r:id="rId3"/>
    <p:sldId id="489" r:id="rId4"/>
    <p:sldId id="483" r:id="rId5"/>
    <p:sldId id="499" r:id="rId6"/>
    <p:sldId id="495" r:id="rId7"/>
    <p:sldId id="482" r:id="rId8"/>
    <p:sldId id="500" r:id="rId9"/>
    <p:sldId id="485" r:id="rId10"/>
    <p:sldId id="484" r:id="rId11"/>
    <p:sldId id="498" r:id="rId12"/>
    <p:sldId id="491" r:id="rId13"/>
  </p:sldIdLst>
  <p:sldSz cx="9144000" cy="6858000" type="screen4x3"/>
  <p:notesSz cx="6934200" cy="92202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opperplate Gothic Bold" panose="020E0705020206020404" pitchFamily="3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shing, Mary S" initials="PMS" lastIdx="1" clrIdx="0">
    <p:extLst>
      <p:ext uri="{19B8F6BF-5375-455C-9EA6-DF929625EA0E}">
        <p15:presenceInfo xmlns:p15="http://schemas.microsoft.com/office/powerpoint/2012/main" userId="S-1-5-21-748114381-82326301-405542714-33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B9F"/>
    <a:srgbClr val="000000"/>
    <a:srgbClr val="4F7925"/>
    <a:srgbClr val="A0D36E"/>
    <a:srgbClr val="3A747E"/>
    <a:srgbClr val="AAD1D8"/>
    <a:srgbClr val="D2D5E4"/>
    <a:srgbClr val="263C10"/>
    <a:srgbClr val="302402"/>
    <a:srgbClr val="5A3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49" autoAdjust="0"/>
  </p:normalViewPr>
  <p:slideViewPr>
    <p:cSldViewPr>
      <p:cViewPr varScale="1">
        <p:scale>
          <a:sx n="91" d="100"/>
          <a:sy n="91" d="100"/>
        </p:scale>
        <p:origin x="1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2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7F609-040A-4373-80F8-0EE40D1782EE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0EBF04-503F-4172-88D2-E4B13411FEB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Operational Missions</a:t>
          </a:r>
          <a:endParaRPr lang="en-US" b="1" dirty="0"/>
        </a:p>
      </dgm:t>
    </dgm:pt>
    <dgm:pt modelId="{C4AC178A-A423-4E5F-8C29-A8D59D210632}" type="parTrans" cxnId="{BBC31469-DDA9-47AA-AD2F-8F1EEE399B81}">
      <dgm:prSet/>
      <dgm:spPr/>
      <dgm:t>
        <a:bodyPr/>
        <a:lstStyle/>
        <a:p>
          <a:endParaRPr lang="en-US"/>
        </a:p>
      </dgm:t>
    </dgm:pt>
    <dgm:pt modelId="{A990DD12-281A-433C-A59C-09107B210307}" type="sibTrans" cxnId="{BBC31469-DDA9-47AA-AD2F-8F1EEE399B81}">
      <dgm:prSet/>
      <dgm:spPr/>
      <dgm:t>
        <a:bodyPr/>
        <a:lstStyle/>
        <a:p>
          <a:endParaRPr lang="en-US"/>
        </a:p>
      </dgm:t>
    </dgm:pt>
    <dgm:pt modelId="{E85D1BF3-8559-4AFA-9F60-DEA23243F4CB}">
      <dgm:prSet phldrT="[Text]"/>
      <dgm:spPr/>
      <dgm:t>
        <a:bodyPr/>
        <a:lstStyle/>
        <a:p>
          <a:r>
            <a:rPr lang="en-US" dirty="0" smtClean="0"/>
            <a:t>Observable Mission Effects</a:t>
          </a:r>
          <a:endParaRPr lang="en-US" dirty="0"/>
        </a:p>
      </dgm:t>
    </dgm:pt>
    <dgm:pt modelId="{4A022ADD-FF42-4D7D-AD74-ACA38CAF5125}" type="parTrans" cxnId="{00389676-0604-4AF7-9185-3790FC1E4225}">
      <dgm:prSet/>
      <dgm:spPr/>
      <dgm:t>
        <a:bodyPr/>
        <a:lstStyle/>
        <a:p>
          <a:endParaRPr lang="en-US"/>
        </a:p>
      </dgm:t>
    </dgm:pt>
    <dgm:pt modelId="{60CBB60F-E3DE-4C79-A0A7-7C20EBFCDEBC}" type="sibTrans" cxnId="{00389676-0604-4AF7-9185-3790FC1E4225}">
      <dgm:prSet/>
      <dgm:spPr/>
      <dgm:t>
        <a:bodyPr/>
        <a:lstStyle/>
        <a:p>
          <a:endParaRPr lang="en-US"/>
        </a:p>
      </dgm:t>
    </dgm:pt>
    <dgm:pt modelId="{06BCD39B-8DCF-49A7-BE64-8FD36E444063}">
      <dgm:prSet phldrT="[Text]"/>
      <dgm:spPr/>
      <dgm:t>
        <a:bodyPr/>
        <a:lstStyle/>
        <a:p>
          <a:r>
            <a:rPr lang="en-US" dirty="0" smtClean="0"/>
            <a:t>Projected Mission Effects</a:t>
          </a:r>
          <a:endParaRPr lang="en-US" dirty="0"/>
        </a:p>
      </dgm:t>
    </dgm:pt>
    <dgm:pt modelId="{268FB303-5EC9-48F6-A770-177877144D5F}" type="parTrans" cxnId="{C374352E-5FC3-4625-91EF-C2F2EFBBFDB6}">
      <dgm:prSet/>
      <dgm:spPr/>
      <dgm:t>
        <a:bodyPr/>
        <a:lstStyle/>
        <a:p>
          <a:endParaRPr lang="en-US"/>
        </a:p>
      </dgm:t>
    </dgm:pt>
    <dgm:pt modelId="{35ABAD02-B37A-4F67-A597-5F5985A04C7D}" type="sibTrans" cxnId="{C374352E-5FC3-4625-91EF-C2F2EFBBFDB6}">
      <dgm:prSet/>
      <dgm:spPr/>
      <dgm:t>
        <a:bodyPr/>
        <a:lstStyle/>
        <a:p>
          <a:endParaRPr lang="en-US"/>
        </a:p>
      </dgm:t>
    </dgm:pt>
    <dgm:pt modelId="{562E50B1-66B2-42EB-9C4A-AC492677D654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Cyber Functions</a:t>
          </a:r>
          <a:endParaRPr lang="en-US" b="1" dirty="0"/>
        </a:p>
      </dgm:t>
    </dgm:pt>
    <dgm:pt modelId="{890B8CD2-49E9-4719-93FF-1F84275127AD}" type="parTrans" cxnId="{2E7F246B-3C24-4ABD-904C-30443359B963}">
      <dgm:prSet/>
      <dgm:spPr/>
      <dgm:t>
        <a:bodyPr/>
        <a:lstStyle/>
        <a:p>
          <a:endParaRPr lang="en-US"/>
        </a:p>
      </dgm:t>
    </dgm:pt>
    <dgm:pt modelId="{A0E13A6F-5B01-4877-9F16-DC6648145DD6}" type="sibTrans" cxnId="{2E7F246B-3C24-4ABD-904C-30443359B963}">
      <dgm:prSet/>
      <dgm:spPr/>
      <dgm:t>
        <a:bodyPr/>
        <a:lstStyle/>
        <a:p>
          <a:endParaRPr lang="en-US"/>
        </a:p>
      </dgm:t>
    </dgm:pt>
    <dgm:pt modelId="{A42E7AE2-35AC-48D1-8A2B-60CEB99FFE80}">
      <dgm:prSet phldrT="[Text]"/>
      <dgm:spPr/>
      <dgm:t>
        <a:bodyPr/>
        <a:lstStyle/>
        <a:p>
          <a:r>
            <a:rPr lang="en-US" dirty="0" smtClean="0"/>
            <a:t>Identify, Protect, Detect, Respond, Recover</a:t>
          </a:r>
          <a:endParaRPr lang="en-US" dirty="0"/>
        </a:p>
      </dgm:t>
    </dgm:pt>
    <dgm:pt modelId="{56AF6AC8-9DF7-4513-BC45-0BA9F2159CDA}" type="parTrans" cxnId="{B5F78EDF-7C4A-4B80-8DAB-959C36012290}">
      <dgm:prSet/>
      <dgm:spPr/>
      <dgm:t>
        <a:bodyPr/>
        <a:lstStyle/>
        <a:p>
          <a:endParaRPr lang="en-US"/>
        </a:p>
      </dgm:t>
    </dgm:pt>
    <dgm:pt modelId="{7F87E3D8-8933-425C-8B71-FDC9DFDE656F}" type="sibTrans" cxnId="{B5F78EDF-7C4A-4B80-8DAB-959C36012290}">
      <dgm:prSet/>
      <dgm:spPr/>
      <dgm:t>
        <a:bodyPr/>
        <a:lstStyle/>
        <a:p>
          <a:endParaRPr lang="en-US"/>
        </a:p>
      </dgm:t>
    </dgm:pt>
    <dgm:pt modelId="{2E9C42FB-C46C-4D5F-A2B5-B778511B8D5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/>
            <a:t>Data – Based Evaluations and Assessments</a:t>
          </a:r>
          <a:endParaRPr lang="en-US" b="1" dirty="0"/>
        </a:p>
      </dgm:t>
    </dgm:pt>
    <dgm:pt modelId="{F0A2D2F7-FD34-4588-B6B9-9AEBEBAA92EC}" type="parTrans" cxnId="{360434C4-0C61-4324-9CBC-30A8EEC1376A}">
      <dgm:prSet/>
      <dgm:spPr/>
      <dgm:t>
        <a:bodyPr/>
        <a:lstStyle/>
        <a:p>
          <a:endParaRPr lang="en-US"/>
        </a:p>
      </dgm:t>
    </dgm:pt>
    <dgm:pt modelId="{9EACE762-4246-48E6-BCF7-0CE735CBA847}" type="sibTrans" cxnId="{360434C4-0C61-4324-9CBC-30A8EEC1376A}">
      <dgm:prSet/>
      <dgm:spPr/>
      <dgm:t>
        <a:bodyPr/>
        <a:lstStyle/>
        <a:p>
          <a:endParaRPr lang="en-US"/>
        </a:p>
      </dgm:t>
    </dgm:pt>
    <dgm:pt modelId="{F915A159-E982-48ED-A9AF-EB440E79D6B1}">
      <dgm:prSet phldrT="[Text]"/>
      <dgm:spPr/>
      <dgm:t>
        <a:bodyPr/>
        <a:lstStyle/>
        <a:p>
          <a:r>
            <a:rPr lang="en-US" dirty="0" smtClean="0"/>
            <a:t>Individual Events</a:t>
          </a:r>
          <a:endParaRPr lang="en-US" dirty="0"/>
        </a:p>
      </dgm:t>
    </dgm:pt>
    <dgm:pt modelId="{B589601B-588E-4D1E-A43A-8E916BD3BEE8}" type="parTrans" cxnId="{24861FC3-216A-46DA-81A6-F28F8A3A1CCF}">
      <dgm:prSet/>
      <dgm:spPr/>
      <dgm:t>
        <a:bodyPr/>
        <a:lstStyle/>
        <a:p>
          <a:endParaRPr lang="en-US"/>
        </a:p>
      </dgm:t>
    </dgm:pt>
    <dgm:pt modelId="{ABDBE41A-039D-49E0-96DA-BF221299B28A}" type="sibTrans" cxnId="{24861FC3-216A-46DA-81A6-F28F8A3A1CCF}">
      <dgm:prSet/>
      <dgm:spPr/>
      <dgm:t>
        <a:bodyPr/>
        <a:lstStyle/>
        <a:p>
          <a:endParaRPr lang="en-US"/>
        </a:p>
      </dgm:t>
    </dgm:pt>
    <dgm:pt modelId="{14917648-57D8-4D52-BE50-6EA380B7796D}">
      <dgm:prSet phldrT="[Text]"/>
      <dgm:spPr/>
      <dgm:t>
        <a:bodyPr/>
        <a:lstStyle/>
        <a:p>
          <a:r>
            <a:rPr lang="en-US" dirty="0" smtClean="0"/>
            <a:t>Cumulative Analysis</a:t>
          </a:r>
          <a:endParaRPr lang="en-US" dirty="0"/>
        </a:p>
      </dgm:t>
    </dgm:pt>
    <dgm:pt modelId="{EA0692CB-2FA3-4357-92F8-D7717142FB4D}" type="parTrans" cxnId="{06C4B572-E025-4A6B-9ADF-25FDEB375BCB}">
      <dgm:prSet/>
      <dgm:spPr/>
      <dgm:t>
        <a:bodyPr/>
        <a:lstStyle/>
        <a:p>
          <a:endParaRPr lang="en-US"/>
        </a:p>
      </dgm:t>
    </dgm:pt>
    <dgm:pt modelId="{76AD2B79-77DF-4459-8A27-BD796C55C8A6}" type="sibTrans" cxnId="{06C4B572-E025-4A6B-9ADF-25FDEB375BCB}">
      <dgm:prSet/>
      <dgm:spPr/>
      <dgm:t>
        <a:bodyPr/>
        <a:lstStyle/>
        <a:p>
          <a:endParaRPr lang="en-US"/>
        </a:p>
      </dgm:t>
    </dgm:pt>
    <dgm:pt modelId="{0D565D60-279F-43B3-B6A8-1AAFE7DB386E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Live Events</a:t>
          </a:r>
          <a:endParaRPr lang="en-US" b="1" dirty="0"/>
        </a:p>
      </dgm:t>
    </dgm:pt>
    <dgm:pt modelId="{81634763-6E9C-4243-B3B4-9076A36F86F9}" type="parTrans" cxnId="{51EE0F83-ACF3-4626-828C-DAB7F512B02E}">
      <dgm:prSet/>
      <dgm:spPr/>
      <dgm:t>
        <a:bodyPr/>
        <a:lstStyle/>
        <a:p>
          <a:endParaRPr lang="en-US"/>
        </a:p>
      </dgm:t>
    </dgm:pt>
    <dgm:pt modelId="{045D5382-FE81-4D5E-BA95-41273906DE54}" type="sibTrans" cxnId="{51EE0F83-ACF3-4626-828C-DAB7F512B02E}">
      <dgm:prSet/>
      <dgm:spPr/>
      <dgm:t>
        <a:bodyPr/>
        <a:lstStyle/>
        <a:p>
          <a:endParaRPr lang="en-US"/>
        </a:p>
      </dgm:t>
    </dgm:pt>
    <dgm:pt modelId="{6FD545F1-3A6A-49E3-920C-D46B9F43250A}">
      <dgm:prSet phldrT="[Text]"/>
      <dgm:spPr/>
      <dgm:t>
        <a:bodyPr/>
        <a:lstStyle/>
        <a:p>
          <a:r>
            <a:rPr lang="en-US" dirty="0" smtClean="0"/>
            <a:t>Compliance Checks and Scans</a:t>
          </a:r>
          <a:endParaRPr lang="en-US" dirty="0"/>
        </a:p>
      </dgm:t>
    </dgm:pt>
    <dgm:pt modelId="{3FB2EC83-FEBB-4EBE-ADDE-EFD1D147F390}" type="parTrans" cxnId="{67DBC1A8-62E1-4F7C-9097-654FB8CA74FC}">
      <dgm:prSet/>
      <dgm:spPr/>
      <dgm:t>
        <a:bodyPr/>
        <a:lstStyle/>
        <a:p>
          <a:endParaRPr lang="en-US"/>
        </a:p>
      </dgm:t>
    </dgm:pt>
    <dgm:pt modelId="{FA63333F-B5AA-45E7-99B7-326B2D4713AD}" type="sibTrans" cxnId="{67DBC1A8-62E1-4F7C-9097-654FB8CA74FC}">
      <dgm:prSet/>
      <dgm:spPr/>
      <dgm:t>
        <a:bodyPr/>
        <a:lstStyle/>
        <a:p>
          <a:endParaRPr lang="en-US"/>
        </a:p>
      </dgm:t>
    </dgm:pt>
    <dgm:pt modelId="{A19DFC9D-DB9A-4B11-947F-155106307F6E}">
      <dgm:prSet phldrT="[Text]"/>
      <dgm:spPr/>
      <dgm:t>
        <a:bodyPr/>
        <a:lstStyle/>
        <a:p>
          <a:r>
            <a:rPr lang="en-US" dirty="0" smtClean="0"/>
            <a:t>Cyber Attackers and Defenders</a:t>
          </a:r>
          <a:endParaRPr lang="en-US" dirty="0"/>
        </a:p>
      </dgm:t>
    </dgm:pt>
    <dgm:pt modelId="{E1FCD277-1960-43A8-B9AF-6E3B0406D73E}" type="parTrans" cxnId="{101D4EDD-6124-4F39-AE98-80EC837D35BF}">
      <dgm:prSet/>
      <dgm:spPr/>
      <dgm:t>
        <a:bodyPr/>
        <a:lstStyle/>
        <a:p>
          <a:endParaRPr lang="en-US"/>
        </a:p>
      </dgm:t>
    </dgm:pt>
    <dgm:pt modelId="{A0877216-33C2-4BF2-BEF5-A8FBC48B67B9}" type="sibTrans" cxnId="{101D4EDD-6124-4F39-AE98-80EC837D35BF}">
      <dgm:prSet/>
      <dgm:spPr/>
      <dgm:t>
        <a:bodyPr/>
        <a:lstStyle/>
        <a:p>
          <a:endParaRPr lang="en-US"/>
        </a:p>
      </dgm:t>
    </dgm:pt>
    <dgm:pt modelId="{4DD3D38C-ECA9-4075-A76F-8AA279C2A433}">
      <dgm:prSet phldrT="[Text]"/>
      <dgm:spPr/>
      <dgm:t>
        <a:bodyPr/>
        <a:lstStyle/>
        <a:p>
          <a:r>
            <a:rPr lang="en-US" dirty="0" smtClean="0"/>
            <a:t>Operators with Missions and Tasks</a:t>
          </a:r>
          <a:endParaRPr lang="en-US" dirty="0"/>
        </a:p>
      </dgm:t>
    </dgm:pt>
    <dgm:pt modelId="{BE82D874-A26F-4D15-935B-22ECD5948114}" type="parTrans" cxnId="{21F87673-A80A-4FDF-A688-C3DE926D898F}">
      <dgm:prSet/>
      <dgm:spPr/>
      <dgm:t>
        <a:bodyPr/>
        <a:lstStyle/>
        <a:p>
          <a:endParaRPr lang="en-US"/>
        </a:p>
      </dgm:t>
    </dgm:pt>
    <dgm:pt modelId="{4349CAC3-FA94-4601-83BE-00A6062A4F46}" type="sibTrans" cxnId="{21F87673-A80A-4FDF-A688-C3DE926D898F}">
      <dgm:prSet/>
      <dgm:spPr/>
      <dgm:t>
        <a:bodyPr/>
        <a:lstStyle/>
        <a:p>
          <a:endParaRPr lang="en-US"/>
        </a:p>
      </dgm:t>
    </dgm:pt>
    <dgm:pt modelId="{364AC180-48F3-4436-AB25-F0B94C743CF7}">
      <dgm:prSet/>
      <dgm:spPr/>
      <dgm:t>
        <a:bodyPr/>
        <a:lstStyle/>
        <a:p>
          <a:r>
            <a:rPr lang="en-US" dirty="0" smtClean="0"/>
            <a:t>Access, Capability, Authority</a:t>
          </a:r>
        </a:p>
      </dgm:t>
    </dgm:pt>
    <dgm:pt modelId="{B41E6455-5C6E-4CA7-B900-50759EA57AC1}" type="parTrans" cxnId="{9319051A-2A56-49F7-953B-D96027855B63}">
      <dgm:prSet/>
      <dgm:spPr/>
      <dgm:t>
        <a:bodyPr/>
        <a:lstStyle/>
        <a:p>
          <a:endParaRPr lang="en-US"/>
        </a:p>
      </dgm:t>
    </dgm:pt>
    <dgm:pt modelId="{E866A61B-9690-41B3-A7B0-B9E45A8F70B3}" type="sibTrans" cxnId="{9319051A-2A56-49F7-953B-D96027855B63}">
      <dgm:prSet/>
      <dgm:spPr/>
      <dgm:t>
        <a:bodyPr/>
        <a:lstStyle/>
        <a:p>
          <a:endParaRPr lang="en-US"/>
        </a:p>
      </dgm:t>
    </dgm:pt>
    <dgm:pt modelId="{EF103AE4-8985-4DF3-8A80-B9A6D76C0EFC}">
      <dgm:prSet phldrT="[Text]"/>
      <dgm:spPr/>
      <dgm:t>
        <a:bodyPr/>
        <a:lstStyle/>
        <a:p>
          <a:r>
            <a:rPr lang="en-US" dirty="0" smtClean="0"/>
            <a:t>Measures, Data, and Methodologies</a:t>
          </a:r>
          <a:endParaRPr lang="en-US" dirty="0"/>
        </a:p>
      </dgm:t>
    </dgm:pt>
    <dgm:pt modelId="{4CFC5FDE-87D6-4558-8932-DB4E2C2B4A70}" type="parTrans" cxnId="{4DA85576-6545-4275-979E-282B8C7F332B}">
      <dgm:prSet/>
      <dgm:spPr/>
      <dgm:t>
        <a:bodyPr/>
        <a:lstStyle/>
        <a:p>
          <a:endParaRPr lang="en-US"/>
        </a:p>
      </dgm:t>
    </dgm:pt>
    <dgm:pt modelId="{5D2D40E9-696E-4FA5-9414-29458F67B200}" type="sibTrans" cxnId="{4DA85576-6545-4275-979E-282B8C7F332B}">
      <dgm:prSet/>
      <dgm:spPr/>
      <dgm:t>
        <a:bodyPr/>
        <a:lstStyle/>
        <a:p>
          <a:endParaRPr lang="en-US"/>
        </a:p>
      </dgm:t>
    </dgm:pt>
    <dgm:pt modelId="{429DBF1F-78B0-4BA3-B71E-674BE1571FBE}" type="pres">
      <dgm:prSet presAssocID="{6667F609-040A-4373-80F8-0EE40D1782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F2F30C-0BFF-4009-9553-D06E395ED84C}" type="pres">
      <dgm:prSet presAssocID="{920EBF04-503F-4172-88D2-E4B13411FEB8}" presName="linNode" presStyleCnt="0"/>
      <dgm:spPr/>
    </dgm:pt>
    <dgm:pt modelId="{5853F60C-6CFE-4BDF-802E-5B4D2B5ED3AA}" type="pres">
      <dgm:prSet presAssocID="{920EBF04-503F-4172-88D2-E4B13411FEB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0205A-56AC-4D55-BAD1-6B4360409BA4}" type="pres">
      <dgm:prSet presAssocID="{920EBF04-503F-4172-88D2-E4B13411FEB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578A5-BD24-48B5-8CC4-B23FBF878DF6}" type="pres">
      <dgm:prSet presAssocID="{A990DD12-281A-433C-A59C-09107B210307}" presName="sp" presStyleCnt="0"/>
      <dgm:spPr/>
    </dgm:pt>
    <dgm:pt modelId="{7F7ED319-121F-405E-B988-C87E582F340D}" type="pres">
      <dgm:prSet presAssocID="{562E50B1-66B2-42EB-9C4A-AC492677D654}" presName="linNode" presStyleCnt="0"/>
      <dgm:spPr/>
    </dgm:pt>
    <dgm:pt modelId="{BAB21356-1CE7-4CA5-8439-102F3EBCF966}" type="pres">
      <dgm:prSet presAssocID="{562E50B1-66B2-42EB-9C4A-AC492677D65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FEA8-39E4-4AAD-9156-92709FBD63A6}" type="pres">
      <dgm:prSet presAssocID="{562E50B1-66B2-42EB-9C4A-AC492677D65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451E0-1A2F-4B10-AB7B-9B95CD77CE04}" type="pres">
      <dgm:prSet presAssocID="{A0E13A6F-5B01-4877-9F16-DC6648145DD6}" presName="sp" presStyleCnt="0"/>
      <dgm:spPr/>
    </dgm:pt>
    <dgm:pt modelId="{6CD34BBF-3EB7-4761-B2FA-B5C0B9639AC3}" type="pres">
      <dgm:prSet presAssocID="{0D565D60-279F-43B3-B6A8-1AAFE7DB386E}" presName="linNode" presStyleCnt="0"/>
      <dgm:spPr/>
    </dgm:pt>
    <dgm:pt modelId="{883E975A-48A2-4392-AE5E-E528DB35F9C8}" type="pres">
      <dgm:prSet presAssocID="{0D565D60-279F-43B3-B6A8-1AAFE7DB386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D20E-C1A7-46F3-B01B-913CD5931C32}" type="pres">
      <dgm:prSet presAssocID="{0D565D60-279F-43B3-B6A8-1AAFE7DB386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47018-6BDF-4213-B7E1-70D862E691BD}" type="pres">
      <dgm:prSet presAssocID="{045D5382-FE81-4D5E-BA95-41273906DE54}" presName="sp" presStyleCnt="0"/>
      <dgm:spPr/>
    </dgm:pt>
    <dgm:pt modelId="{4823D51B-E747-40A4-8910-BF537F41C650}" type="pres">
      <dgm:prSet presAssocID="{2E9C42FB-C46C-4D5F-A2B5-B778511B8D56}" presName="linNode" presStyleCnt="0"/>
      <dgm:spPr/>
    </dgm:pt>
    <dgm:pt modelId="{C502B8D7-A4C6-453E-8A1C-422FAF39D91F}" type="pres">
      <dgm:prSet presAssocID="{2E9C42FB-C46C-4D5F-A2B5-B778511B8D5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25FCE-0B27-4E8F-888E-7AB828152D9F}" type="pres">
      <dgm:prSet presAssocID="{2E9C42FB-C46C-4D5F-A2B5-B778511B8D5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6B439-7F93-4A83-8853-BB569C678FC4}" type="presOf" srcId="{06BCD39B-8DCF-49A7-BE64-8FD36E444063}" destId="{18E0205A-56AC-4D55-BAD1-6B4360409BA4}" srcOrd="0" destOrd="1" presId="urn:microsoft.com/office/officeart/2005/8/layout/vList5"/>
    <dgm:cxn modelId="{4DA85576-6545-4275-979E-282B8C7F332B}" srcId="{2E9C42FB-C46C-4D5F-A2B5-B778511B8D56}" destId="{EF103AE4-8985-4DF3-8A80-B9A6D76C0EFC}" srcOrd="2" destOrd="0" parTransId="{4CFC5FDE-87D6-4558-8932-DB4E2C2B4A70}" sibTransId="{5D2D40E9-696E-4FA5-9414-29458F67B200}"/>
    <dgm:cxn modelId="{51EE0F83-ACF3-4626-828C-DAB7F512B02E}" srcId="{6667F609-040A-4373-80F8-0EE40D1782EE}" destId="{0D565D60-279F-43B3-B6A8-1AAFE7DB386E}" srcOrd="2" destOrd="0" parTransId="{81634763-6E9C-4243-B3B4-9076A36F86F9}" sibTransId="{045D5382-FE81-4D5E-BA95-41273906DE54}"/>
    <dgm:cxn modelId="{22754FB9-18C3-408C-B0EC-384B4C1E88CC}" type="presOf" srcId="{6FD545F1-3A6A-49E3-920C-D46B9F43250A}" destId="{009CD20E-C1A7-46F3-B01B-913CD5931C32}" srcOrd="0" destOrd="0" presId="urn:microsoft.com/office/officeart/2005/8/layout/vList5"/>
    <dgm:cxn modelId="{C4030F3D-FF0C-43BB-8E3D-55A3D8B4F429}" type="presOf" srcId="{6667F609-040A-4373-80F8-0EE40D1782EE}" destId="{429DBF1F-78B0-4BA3-B71E-674BE1571FBE}" srcOrd="0" destOrd="0" presId="urn:microsoft.com/office/officeart/2005/8/layout/vList5"/>
    <dgm:cxn modelId="{2709D1A9-5C05-4156-81B5-46C0D12CDD4C}" type="presOf" srcId="{A19DFC9D-DB9A-4B11-947F-155106307F6E}" destId="{009CD20E-C1A7-46F3-B01B-913CD5931C32}" srcOrd="0" destOrd="1" presId="urn:microsoft.com/office/officeart/2005/8/layout/vList5"/>
    <dgm:cxn modelId="{2E7F246B-3C24-4ABD-904C-30443359B963}" srcId="{6667F609-040A-4373-80F8-0EE40D1782EE}" destId="{562E50B1-66B2-42EB-9C4A-AC492677D654}" srcOrd="1" destOrd="0" parTransId="{890B8CD2-49E9-4719-93FF-1F84275127AD}" sibTransId="{A0E13A6F-5B01-4877-9F16-DC6648145DD6}"/>
    <dgm:cxn modelId="{2F358A04-982B-4DF7-978C-4137AB8B7E48}" type="presOf" srcId="{14917648-57D8-4D52-BE50-6EA380B7796D}" destId="{95B25FCE-0B27-4E8F-888E-7AB828152D9F}" srcOrd="0" destOrd="1" presId="urn:microsoft.com/office/officeart/2005/8/layout/vList5"/>
    <dgm:cxn modelId="{5BCF7C09-9ED9-4991-9AEB-171285B11AD1}" type="presOf" srcId="{0D565D60-279F-43B3-B6A8-1AAFE7DB386E}" destId="{883E975A-48A2-4392-AE5E-E528DB35F9C8}" srcOrd="0" destOrd="0" presId="urn:microsoft.com/office/officeart/2005/8/layout/vList5"/>
    <dgm:cxn modelId="{06C4B572-E025-4A6B-9ADF-25FDEB375BCB}" srcId="{2E9C42FB-C46C-4D5F-A2B5-B778511B8D56}" destId="{14917648-57D8-4D52-BE50-6EA380B7796D}" srcOrd="1" destOrd="0" parTransId="{EA0692CB-2FA3-4357-92F8-D7717142FB4D}" sibTransId="{76AD2B79-77DF-4459-8A27-BD796C55C8A6}"/>
    <dgm:cxn modelId="{6C6CA415-F873-4796-941F-59900046ADF0}" type="presOf" srcId="{562E50B1-66B2-42EB-9C4A-AC492677D654}" destId="{BAB21356-1CE7-4CA5-8439-102F3EBCF966}" srcOrd="0" destOrd="0" presId="urn:microsoft.com/office/officeart/2005/8/layout/vList5"/>
    <dgm:cxn modelId="{B5F78EDF-7C4A-4B80-8DAB-959C36012290}" srcId="{562E50B1-66B2-42EB-9C4A-AC492677D654}" destId="{A42E7AE2-35AC-48D1-8A2B-60CEB99FFE80}" srcOrd="0" destOrd="0" parTransId="{56AF6AC8-9DF7-4513-BC45-0BA9F2159CDA}" sibTransId="{7F87E3D8-8933-425C-8B71-FDC9DFDE656F}"/>
    <dgm:cxn modelId="{57C43B63-FE1E-4CFE-83DE-A6FFB65A91A2}" type="presOf" srcId="{A42E7AE2-35AC-48D1-8A2B-60CEB99FFE80}" destId="{D32DFEA8-39E4-4AAD-9156-92709FBD63A6}" srcOrd="0" destOrd="0" presId="urn:microsoft.com/office/officeart/2005/8/layout/vList5"/>
    <dgm:cxn modelId="{21F87673-A80A-4FDF-A688-C3DE926D898F}" srcId="{0D565D60-279F-43B3-B6A8-1AAFE7DB386E}" destId="{4DD3D38C-ECA9-4075-A76F-8AA279C2A433}" srcOrd="2" destOrd="0" parTransId="{BE82D874-A26F-4D15-935B-22ECD5948114}" sibTransId="{4349CAC3-FA94-4601-83BE-00A6062A4F46}"/>
    <dgm:cxn modelId="{9319051A-2A56-49F7-953B-D96027855B63}" srcId="{562E50B1-66B2-42EB-9C4A-AC492677D654}" destId="{364AC180-48F3-4436-AB25-F0B94C743CF7}" srcOrd="1" destOrd="0" parTransId="{B41E6455-5C6E-4CA7-B900-50759EA57AC1}" sibTransId="{E866A61B-9690-41B3-A7B0-B9E45A8F70B3}"/>
    <dgm:cxn modelId="{360434C4-0C61-4324-9CBC-30A8EEC1376A}" srcId="{6667F609-040A-4373-80F8-0EE40D1782EE}" destId="{2E9C42FB-C46C-4D5F-A2B5-B778511B8D56}" srcOrd="3" destOrd="0" parTransId="{F0A2D2F7-FD34-4588-B6B9-9AEBEBAA92EC}" sibTransId="{9EACE762-4246-48E6-BCF7-0CE735CBA847}"/>
    <dgm:cxn modelId="{A211A4E3-D13D-4A5A-B3CA-34DDBE1DEAD4}" type="presOf" srcId="{364AC180-48F3-4436-AB25-F0B94C743CF7}" destId="{D32DFEA8-39E4-4AAD-9156-92709FBD63A6}" srcOrd="0" destOrd="1" presId="urn:microsoft.com/office/officeart/2005/8/layout/vList5"/>
    <dgm:cxn modelId="{24861FC3-216A-46DA-81A6-F28F8A3A1CCF}" srcId="{2E9C42FB-C46C-4D5F-A2B5-B778511B8D56}" destId="{F915A159-E982-48ED-A9AF-EB440E79D6B1}" srcOrd="0" destOrd="0" parTransId="{B589601B-588E-4D1E-A43A-8E916BD3BEE8}" sibTransId="{ABDBE41A-039D-49E0-96DA-BF221299B28A}"/>
    <dgm:cxn modelId="{BBC31469-DDA9-47AA-AD2F-8F1EEE399B81}" srcId="{6667F609-040A-4373-80F8-0EE40D1782EE}" destId="{920EBF04-503F-4172-88D2-E4B13411FEB8}" srcOrd="0" destOrd="0" parTransId="{C4AC178A-A423-4E5F-8C29-A8D59D210632}" sibTransId="{A990DD12-281A-433C-A59C-09107B210307}"/>
    <dgm:cxn modelId="{CA67F3DA-069C-4C67-99E6-D2E36EA6BCC2}" type="presOf" srcId="{F915A159-E982-48ED-A9AF-EB440E79D6B1}" destId="{95B25FCE-0B27-4E8F-888E-7AB828152D9F}" srcOrd="0" destOrd="0" presId="urn:microsoft.com/office/officeart/2005/8/layout/vList5"/>
    <dgm:cxn modelId="{134C30C7-79EB-4DA0-A0F7-FECD7EE89707}" type="presOf" srcId="{EF103AE4-8985-4DF3-8A80-B9A6D76C0EFC}" destId="{95B25FCE-0B27-4E8F-888E-7AB828152D9F}" srcOrd="0" destOrd="2" presId="urn:microsoft.com/office/officeart/2005/8/layout/vList5"/>
    <dgm:cxn modelId="{67DBC1A8-62E1-4F7C-9097-654FB8CA74FC}" srcId="{0D565D60-279F-43B3-B6A8-1AAFE7DB386E}" destId="{6FD545F1-3A6A-49E3-920C-D46B9F43250A}" srcOrd="0" destOrd="0" parTransId="{3FB2EC83-FEBB-4EBE-ADDE-EFD1D147F390}" sibTransId="{FA63333F-B5AA-45E7-99B7-326B2D4713AD}"/>
    <dgm:cxn modelId="{101D4EDD-6124-4F39-AE98-80EC837D35BF}" srcId="{0D565D60-279F-43B3-B6A8-1AAFE7DB386E}" destId="{A19DFC9D-DB9A-4B11-947F-155106307F6E}" srcOrd="1" destOrd="0" parTransId="{E1FCD277-1960-43A8-B9AF-6E3B0406D73E}" sibTransId="{A0877216-33C2-4BF2-BEF5-A8FBC48B67B9}"/>
    <dgm:cxn modelId="{B64A5E41-115C-4EB0-9BD2-4898E6850616}" type="presOf" srcId="{4DD3D38C-ECA9-4075-A76F-8AA279C2A433}" destId="{009CD20E-C1A7-46F3-B01B-913CD5931C32}" srcOrd="0" destOrd="2" presId="urn:microsoft.com/office/officeart/2005/8/layout/vList5"/>
    <dgm:cxn modelId="{8248924A-3894-450F-95C1-1D7E8578A034}" type="presOf" srcId="{2E9C42FB-C46C-4D5F-A2B5-B778511B8D56}" destId="{C502B8D7-A4C6-453E-8A1C-422FAF39D91F}" srcOrd="0" destOrd="0" presId="urn:microsoft.com/office/officeart/2005/8/layout/vList5"/>
    <dgm:cxn modelId="{4F339618-669B-40D0-A1FC-A7CF6CD9CB8F}" type="presOf" srcId="{E85D1BF3-8559-4AFA-9F60-DEA23243F4CB}" destId="{18E0205A-56AC-4D55-BAD1-6B4360409BA4}" srcOrd="0" destOrd="0" presId="urn:microsoft.com/office/officeart/2005/8/layout/vList5"/>
    <dgm:cxn modelId="{00389676-0604-4AF7-9185-3790FC1E4225}" srcId="{920EBF04-503F-4172-88D2-E4B13411FEB8}" destId="{E85D1BF3-8559-4AFA-9F60-DEA23243F4CB}" srcOrd="0" destOrd="0" parTransId="{4A022ADD-FF42-4D7D-AD74-ACA38CAF5125}" sibTransId="{60CBB60F-E3DE-4C79-A0A7-7C20EBFCDEBC}"/>
    <dgm:cxn modelId="{4DB44690-38AC-422C-A145-26B3255CA540}" type="presOf" srcId="{920EBF04-503F-4172-88D2-E4B13411FEB8}" destId="{5853F60C-6CFE-4BDF-802E-5B4D2B5ED3AA}" srcOrd="0" destOrd="0" presId="urn:microsoft.com/office/officeart/2005/8/layout/vList5"/>
    <dgm:cxn modelId="{C374352E-5FC3-4625-91EF-C2F2EFBBFDB6}" srcId="{920EBF04-503F-4172-88D2-E4B13411FEB8}" destId="{06BCD39B-8DCF-49A7-BE64-8FD36E444063}" srcOrd="1" destOrd="0" parTransId="{268FB303-5EC9-48F6-A770-177877144D5F}" sibTransId="{35ABAD02-B37A-4F67-A597-5F5985A04C7D}"/>
    <dgm:cxn modelId="{F9E598A7-04E2-4C96-8A59-41CF07D5BD1E}" type="presParOf" srcId="{429DBF1F-78B0-4BA3-B71E-674BE1571FBE}" destId="{E0F2F30C-0BFF-4009-9553-D06E395ED84C}" srcOrd="0" destOrd="0" presId="urn:microsoft.com/office/officeart/2005/8/layout/vList5"/>
    <dgm:cxn modelId="{DA17EB04-CA67-4A54-AFC9-5CCEC03B133F}" type="presParOf" srcId="{E0F2F30C-0BFF-4009-9553-D06E395ED84C}" destId="{5853F60C-6CFE-4BDF-802E-5B4D2B5ED3AA}" srcOrd="0" destOrd="0" presId="urn:microsoft.com/office/officeart/2005/8/layout/vList5"/>
    <dgm:cxn modelId="{D2E6A814-2946-4A98-A246-3D6AEE57692E}" type="presParOf" srcId="{E0F2F30C-0BFF-4009-9553-D06E395ED84C}" destId="{18E0205A-56AC-4D55-BAD1-6B4360409BA4}" srcOrd="1" destOrd="0" presId="urn:microsoft.com/office/officeart/2005/8/layout/vList5"/>
    <dgm:cxn modelId="{F851D4F7-6283-4D67-98CF-FD87F77CFAA6}" type="presParOf" srcId="{429DBF1F-78B0-4BA3-B71E-674BE1571FBE}" destId="{8A9578A5-BD24-48B5-8CC4-B23FBF878DF6}" srcOrd="1" destOrd="0" presId="urn:microsoft.com/office/officeart/2005/8/layout/vList5"/>
    <dgm:cxn modelId="{804BAC2B-DB30-47AF-A356-2D8FCE423998}" type="presParOf" srcId="{429DBF1F-78B0-4BA3-B71E-674BE1571FBE}" destId="{7F7ED319-121F-405E-B988-C87E582F340D}" srcOrd="2" destOrd="0" presId="urn:microsoft.com/office/officeart/2005/8/layout/vList5"/>
    <dgm:cxn modelId="{6D9B8EF5-7376-4C78-BE77-10E80094E2C3}" type="presParOf" srcId="{7F7ED319-121F-405E-B988-C87E582F340D}" destId="{BAB21356-1CE7-4CA5-8439-102F3EBCF966}" srcOrd="0" destOrd="0" presId="urn:microsoft.com/office/officeart/2005/8/layout/vList5"/>
    <dgm:cxn modelId="{4CA8C31C-3FC8-4A4D-8891-8A257175EAF4}" type="presParOf" srcId="{7F7ED319-121F-405E-B988-C87E582F340D}" destId="{D32DFEA8-39E4-4AAD-9156-92709FBD63A6}" srcOrd="1" destOrd="0" presId="urn:microsoft.com/office/officeart/2005/8/layout/vList5"/>
    <dgm:cxn modelId="{4762E88D-3F28-4B16-AA4D-35F1BD59CDB8}" type="presParOf" srcId="{429DBF1F-78B0-4BA3-B71E-674BE1571FBE}" destId="{9D9451E0-1A2F-4B10-AB7B-9B95CD77CE04}" srcOrd="3" destOrd="0" presId="urn:microsoft.com/office/officeart/2005/8/layout/vList5"/>
    <dgm:cxn modelId="{6E192EDA-1279-43F5-9085-6658A2710A47}" type="presParOf" srcId="{429DBF1F-78B0-4BA3-B71E-674BE1571FBE}" destId="{6CD34BBF-3EB7-4761-B2FA-B5C0B9639AC3}" srcOrd="4" destOrd="0" presId="urn:microsoft.com/office/officeart/2005/8/layout/vList5"/>
    <dgm:cxn modelId="{DCD70E1D-E3B6-45F6-94DE-BC5F0BD3F6E5}" type="presParOf" srcId="{6CD34BBF-3EB7-4761-B2FA-B5C0B9639AC3}" destId="{883E975A-48A2-4392-AE5E-E528DB35F9C8}" srcOrd="0" destOrd="0" presId="urn:microsoft.com/office/officeart/2005/8/layout/vList5"/>
    <dgm:cxn modelId="{48A11D7C-1160-4C0B-938F-102B5DDDD3A9}" type="presParOf" srcId="{6CD34BBF-3EB7-4761-B2FA-B5C0B9639AC3}" destId="{009CD20E-C1A7-46F3-B01B-913CD5931C32}" srcOrd="1" destOrd="0" presId="urn:microsoft.com/office/officeart/2005/8/layout/vList5"/>
    <dgm:cxn modelId="{7CC77DCA-AC47-4090-B992-1788FAE7C2C9}" type="presParOf" srcId="{429DBF1F-78B0-4BA3-B71E-674BE1571FBE}" destId="{CF747018-6BDF-4213-B7E1-70D862E691BD}" srcOrd="5" destOrd="0" presId="urn:microsoft.com/office/officeart/2005/8/layout/vList5"/>
    <dgm:cxn modelId="{09A22058-B74E-4AB1-B978-7CE1F76E791D}" type="presParOf" srcId="{429DBF1F-78B0-4BA3-B71E-674BE1571FBE}" destId="{4823D51B-E747-40A4-8910-BF537F41C650}" srcOrd="6" destOrd="0" presId="urn:microsoft.com/office/officeart/2005/8/layout/vList5"/>
    <dgm:cxn modelId="{FC047CB6-2CF8-425A-846E-43195D9DC4FD}" type="presParOf" srcId="{4823D51B-E747-40A4-8910-BF537F41C650}" destId="{C502B8D7-A4C6-453E-8A1C-422FAF39D91F}" srcOrd="0" destOrd="0" presId="urn:microsoft.com/office/officeart/2005/8/layout/vList5"/>
    <dgm:cxn modelId="{7B9765C2-7143-43B7-887C-00878521C557}" type="presParOf" srcId="{4823D51B-E747-40A4-8910-BF537F41C650}" destId="{95B25FCE-0B27-4E8F-888E-7AB828152D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205A-56AC-4D55-BAD1-6B4360409BA4}">
      <dsp:nvSpPr>
        <dsp:cNvPr id="0" name=""/>
        <dsp:cNvSpPr/>
      </dsp:nvSpPr>
      <dsp:spPr>
        <a:xfrm rot="5400000">
          <a:off x="2743272" y="-978619"/>
          <a:ext cx="796145" cy="29565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Observable Mission Effects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Projected Mission Effects</a:t>
          </a:r>
          <a:endParaRPr lang="en-US" sz="1200" kern="1200" dirty="0"/>
        </a:p>
      </dsp:txBody>
      <dsp:txXfrm rot="-5400000">
        <a:off x="1663065" y="140453"/>
        <a:ext cx="2917695" cy="718415"/>
      </dsp:txXfrm>
    </dsp:sp>
    <dsp:sp modelId="{5853F60C-6CFE-4BDF-802E-5B4D2B5ED3AA}">
      <dsp:nvSpPr>
        <dsp:cNvPr id="0" name=""/>
        <dsp:cNvSpPr/>
      </dsp:nvSpPr>
      <dsp:spPr>
        <a:xfrm>
          <a:off x="0" y="2069"/>
          <a:ext cx="1663065" cy="99518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Operational Missions</a:t>
          </a:r>
          <a:endParaRPr lang="en-US" sz="1500" b="1" kern="1200" dirty="0"/>
        </a:p>
      </dsp:txBody>
      <dsp:txXfrm>
        <a:off x="48581" y="50650"/>
        <a:ext cx="1565903" cy="898020"/>
      </dsp:txXfrm>
    </dsp:sp>
    <dsp:sp modelId="{D32DFEA8-39E4-4AAD-9156-92709FBD63A6}">
      <dsp:nvSpPr>
        <dsp:cNvPr id="0" name=""/>
        <dsp:cNvSpPr/>
      </dsp:nvSpPr>
      <dsp:spPr>
        <a:xfrm rot="5400000">
          <a:off x="2743272" y="66321"/>
          <a:ext cx="796145" cy="2956560"/>
        </a:xfrm>
        <a:prstGeom prst="round2SameRect">
          <a:avLst/>
        </a:prstGeom>
        <a:solidFill>
          <a:schemeClr val="accent3">
            <a:tint val="40000"/>
            <a:alpha val="90000"/>
            <a:hueOff val="-6360087"/>
            <a:satOff val="21476"/>
            <a:lumOff val="203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6360087"/>
              <a:satOff val="21476"/>
              <a:lumOff val="2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Identify, Protect, Detect, Respond, Recover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Access, Capability, Authority</a:t>
          </a:r>
        </a:p>
      </dsp:txBody>
      <dsp:txXfrm rot="-5400000">
        <a:off x="1663065" y="1185394"/>
        <a:ext cx="2917695" cy="718415"/>
      </dsp:txXfrm>
    </dsp:sp>
    <dsp:sp modelId="{BAB21356-1CE7-4CA5-8439-102F3EBCF966}">
      <dsp:nvSpPr>
        <dsp:cNvPr id="0" name=""/>
        <dsp:cNvSpPr/>
      </dsp:nvSpPr>
      <dsp:spPr>
        <a:xfrm>
          <a:off x="0" y="1047010"/>
          <a:ext cx="1663065" cy="99518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Cyber Functions</a:t>
          </a:r>
          <a:endParaRPr lang="en-US" sz="1500" b="1" kern="1200" dirty="0"/>
        </a:p>
      </dsp:txBody>
      <dsp:txXfrm>
        <a:off x="48581" y="1095591"/>
        <a:ext cx="1565903" cy="898020"/>
      </dsp:txXfrm>
    </dsp:sp>
    <dsp:sp modelId="{009CD20E-C1A7-46F3-B01B-913CD5931C32}">
      <dsp:nvSpPr>
        <dsp:cNvPr id="0" name=""/>
        <dsp:cNvSpPr/>
      </dsp:nvSpPr>
      <dsp:spPr>
        <a:xfrm rot="5400000">
          <a:off x="2743272" y="1111263"/>
          <a:ext cx="796145" cy="2956560"/>
        </a:xfrm>
        <a:prstGeom prst="round2SameRect">
          <a:avLst/>
        </a:prstGeom>
        <a:solidFill>
          <a:schemeClr val="accent3">
            <a:tint val="40000"/>
            <a:alpha val="90000"/>
            <a:hueOff val="-12720174"/>
            <a:satOff val="42951"/>
            <a:lumOff val="407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2720174"/>
              <a:satOff val="42951"/>
              <a:lumOff val="40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Compliance Checks and Scans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Cyber Attackers and Defenders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Operators with Missions and Tasks</a:t>
          </a:r>
          <a:endParaRPr lang="en-US" sz="1200" kern="1200" dirty="0"/>
        </a:p>
      </dsp:txBody>
      <dsp:txXfrm rot="-5400000">
        <a:off x="1663065" y="2230336"/>
        <a:ext cx="2917695" cy="718415"/>
      </dsp:txXfrm>
    </dsp:sp>
    <dsp:sp modelId="{883E975A-48A2-4392-AE5E-E528DB35F9C8}">
      <dsp:nvSpPr>
        <dsp:cNvPr id="0" name=""/>
        <dsp:cNvSpPr/>
      </dsp:nvSpPr>
      <dsp:spPr>
        <a:xfrm>
          <a:off x="0" y="2091952"/>
          <a:ext cx="1663065" cy="99518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Live Events</a:t>
          </a:r>
          <a:endParaRPr lang="en-US" sz="1500" b="1" kern="1200" dirty="0"/>
        </a:p>
      </dsp:txBody>
      <dsp:txXfrm>
        <a:off x="48581" y="2140533"/>
        <a:ext cx="1565903" cy="898020"/>
      </dsp:txXfrm>
    </dsp:sp>
    <dsp:sp modelId="{95B25FCE-0B27-4E8F-888E-7AB828152D9F}">
      <dsp:nvSpPr>
        <dsp:cNvPr id="0" name=""/>
        <dsp:cNvSpPr/>
      </dsp:nvSpPr>
      <dsp:spPr>
        <a:xfrm rot="5400000">
          <a:off x="2743272" y="2156204"/>
          <a:ext cx="796145" cy="2956560"/>
        </a:xfrm>
        <a:prstGeom prst="round2SameRect">
          <a:avLst/>
        </a:prstGeom>
        <a:solidFill>
          <a:schemeClr val="accent3">
            <a:tint val="40000"/>
            <a:alpha val="90000"/>
            <a:hueOff val="-19080260"/>
            <a:satOff val="64427"/>
            <a:lumOff val="610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9080260"/>
              <a:satOff val="64427"/>
              <a:lumOff val="61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Individual Events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Cumulative Analysis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Measures, Data, and Methodologies</a:t>
          </a:r>
          <a:endParaRPr lang="en-US" sz="1200" kern="1200" dirty="0"/>
        </a:p>
      </dsp:txBody>
      <dsp:txXfrm rot="-5400000">
        <a:off x="1663065" y="3275277"/>
        <a:ext cx="2917695" cy="718415"/>
      </dsp:txXfrm>
    </dsp:sp>
    <dsp:sp modelId="{C502B8D7-A4C6-453E-8A1C-422FAF39D91F}">
      <dsp:nvSpPr>
        <dsp:cNvPr id="0" name=""/>
        <dsp:cNvSpPr/>
      </dsp:nvSpPr>
      <dsp:spPr>
        <a:xfrm>
          <a:off x="0" y="3136893"/>
          <a:ext cx="1663065" cy="99518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Data – Based Evaluations and Assessments</a:t>
          </a:r>
          <a:endParaRPr lang="en-US" sz="1500" b="1" kern="1200" dirty="0"/>
        </a:p>
      </dsp:txBody>
      <dsp:txXfrm>
        <a:off x="48581" y="3185474"/>
        <a:ext cx="1565903" cy="89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93" y="266700"/>
            <a:ext cx="995015" cy="457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1964532" y="8758239"/>
            <a:ext cx="3005138" cy="46196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 algn="ctr"/>
            <a:fld id="{3C2B6395-AAD8-4208-B44D-B20084A9B7B3}" type="slidenum">
              <a:rPr lang="en-US" smtClean="0">
                <a:latin typeface="Raleway" panose="020B0003030101060003" pitchFamily="34" charset="0"/>
              </a:rPr>
              <a:pPr algn="ctr"/>
              <a:t>‹#›</a:t>
            </a:fld>
            <a:endParaRPr lang="en-U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9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6676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575810"/>
            <a:ext cx="601980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381" y="87591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6" tIns="46144" rIns="92286" bIns="461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pperplate Gothic Bold" panose="020E0705020206020404" pitchFamily="34" charset="0"/>
              </a:defRPr>
            </a:lvl1pPr>
          </a:lstStyle>
          <a:p>
            <a:fld id="{4614D998-4D3A-43B3-8B64-22E1F22E92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93" y="119699"/>
            <a:ext cx="99501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351900"/>
            <a:ext cx="7772400" cy="553998"/>
          </a:xfrm>
        </p:spPr>
        <p:txBody>
          <a:bodyPr anchor="ctr" anchorCtr="0"/>
          <a:lstStyle>
            <a:lvl1pPr algn="ctr">
              <a:defRPr sz="3000">
                <a:latin typeface="Lato" panose="020F050202020403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581400"/>
            <a:ext cx="610235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smtClean="0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08" y="708354"/>
            <a:ext cx="2106782" cy="96804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6248400"/>
            <a:ext cx="6096000" cy="457200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and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162580"/>
            <a:ext cx="8991600" cy="52322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Put the takeaway here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328612" y="685800"/>
            <a:ext cx="8510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5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Put the takeaway here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8686800" cy="5943600"/>
          </a:xfrm>
        </p:spPr>
        <p:txBody>
          <a:bodyPr wrap="square">
            <a:noAutofit/>
          </a:bodyPr>
          <a:lstStyle>
            <a:lvl1pPr marL="0" indent="0" algn="ctr">
              <a:buNone/>
              <a:defRPr sz="2500" baseline="0"/>
            </a:lvl1pPr>
          </a:lstStyle>
          <a:p>
            <a:pPr lvl="0"/>
            <a:r>
              <a:rPr lang="en-US" dirty="0" smtClean="0"/>
              <a:t>Be visual.  Be pithy.  Love whitespace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2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092369"/>
            <a:ext cx="8686800" cy="673261"/>
          </a:xfrm>
        </p:spPr>
        <p:txBody>
          <a:bodyPr wrap="square">
            <a:spAutoFit/>
          </a:bodyPr>
          <a:lstStyle>
            <a:lvl1pPr marL="0" indent="0" algn="ctr">
              <a:buNone/>
              <a:defRPr sz="35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5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032711"/>
            <a:ext cx="8686800" cy="577081"/>
          </a:xfrm>
        </p:spPr>
        <p:txBody>
          <a:bodyPr wrap="square">
            <a:spAutoFit/>
          </a:bodyPr>
          <a:lstStyle>
            <a:lvl1pPr marL="0" indent="0" algn="ctr">
              <a:buNone/>
              <a:defRPr sz="3000" b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 smtClean="0"/>
              <a:t>Subsection header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09" y="2944977"/>
            <a:ext cx="2106782" cy="96804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0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Put the takeaway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685800"/>
            <a:ext cx="4167187" cy="5257800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Use columns sparingly…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0600" y="685800"/>
            <a:ext cx="4105275" cy="5257800"/>
          </a:xfrm>
        </p:spPr>
        <p:txBody>
          <a:bodyPr/>
          <a:lstStyle>
            <a:lvl1pPr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…for comparison, not extra content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860"/>
            <a:ext cx="9144000" cy="274320"/>
          </a:xfrm>
          <a:prstGeom prst="rect">
            <a:avLst/>
          </a:prstGeom>
        </p:spPr>
      </p:pic>
      <p:sp>
        <p:nvSpPr>
          <p:cNvPr id="5127" name="Rectangle 7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28612" y="685800"/>
            <a:ext cx="85105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Be visual. Be pithy. Love whitespace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" y="1625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Put the takeaway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4400" y="6583680"/>
            <a:ext cx="609600" cy="27432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BAB60FF9-C0B8-43F3-9D3C-DA8285A02D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6194" y="6605587"/>
            <a:ext cx="478813" cy="219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5" r:id="rId3"/>
    <p:sldLayoutId id="2147483659" r:id="rId4"/>
    <p:sldLayoutId id="2147483656" r:id="rId5"/>
    <p:sldLayoutId id="2147483658" r:id="rId6"/>
    <p:sldLayoutId id="2147483662" r:id="rId7"/>
    <p:sldLayoutId id="2147483660" r:id="rId8"/>
    <p:sldLayoutId id="21474836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rgbClr val="000000"/>
          </a:solidFill>
          <a:latin typeface="Lato" panose="020F0502020204030203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0" indent="0" algn="ctr" rtl="0" eaLnBrk="1" fontAlgn="base" hangingPunct="1">
        <a:lnSpc>
          <a:spcPct val="125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None/>
        <a:defRPr sz="2500" i="0">
          <a:solidFill>
            <a:srgbClr val="000000"/>
          </a:solidFill>
          <a:latin typeface="Raleway" panose="020B000303010106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2400" i="0">
          <a:solidFill>
            <a:srgbClr val="000000"/>
          </a:solidFill>
          <a:latin typeface="Raleway" panose="020B0003030101060003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2000" i="0">
          <a:solidFill>
            <a:srgbClr val="000000"/>
          </a:solidFill>
          <a:latin typeface="Raleway" panose="020B0003030101060003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800" i="0">
          <a:solidFill>
            <a:srgbClr val="000000"/>
          </a:solidFill>
          <a:latin typeface="Raleway" panose="020B0003030101060003" pitchFamily="34" charset="0"/>
        </a:defRPr>
      </a:lvl4pPr>
      <a:lvl5pPr marL="1828800" indent="0" algn="l" rtl="0" eaLnBrk="1" fontAlgn="base" hangingPunct="1"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None/>
        <a:defRPr sz="1800" i="0">
          <a:solidFill>
            <a:srgbClr val="000000"/>
          </a:solidFill>
          <a:latin typeface="Raleway" panose="020B000303010106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21067"/>
            <a:ext cx="7772400" cy="1015663"/>
          </a:xfrm>
        </p:spPr>
        <p:txBody>
          <a:bodyPr/>
          <a:lstStyle/>
          <a:p>
            <a:r>
              <a:rPr lang="en-US" dirty="0" smtClean="0"/>
              <a:t>Method </a:t>
            </a:r>
            <a:r>
              <a:rPr lang="en-US" dirty="0"/>
              <a:t>for Evaluating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</a:t>
            </a:r>
            <a:r>
              <a:rPr lang="en-US" dirty="0"/>
              <a:t>of Cybersecurity </a:t>
            </a:r>
            <a:r>
              <a:rPr lang="en-US" dirty="0" smtClean="0"/>
              <a:t>Defenses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Shawn C. Whetstone</a:t>
            </a:r>
          </a:p>
          <a:p>
            <a:r>
              <a:rPr lang="en-US" dirty="0" smtClean="0"/>
              <a:t>Vikram Kulkarni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March 21,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Two-Factor Model Provides </a:t>
            </a:r>
            <a:r>
              <a:rPr lang="en-US" dirty="0"/>
              <a:t>I</a:t>
            </a:r>
            <a:r>
              <a:rPr lang="en-US" dirty="0" smtClean="0"/>
              <a:t>nsights on Detection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5855" y="1641187"/>
            <a:ext cx="4114800" cy="41148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4" idx="1"/>
            <a:endCxn id="4" idx="1"/>
          </p:cNvCxnSpPr>
          <p:nvPr/>
        </p:nvCxnSpPr>
        <p:spPr bwMode="auto">
          <a:xfrm>
            <a:off x="705855" y="3698587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5105400" y="1641187"/>
            <a:ext cx="381000" cy="41148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5255" y="1676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Perceived as Outsider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855" y="5181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Perceived as Insider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2653" y="1669259"/>
            <a:ext cx="317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Regions of Perception</a:t>
            </a:r>
            <a:endParaRPr lang="en-US" sz="1800" dirty="0" smtClean="0">
              <a:latin typeface="+mn-lt"/>
            </a:endParaRPr>
          </a:p>
        </p:txBody>
      </p:sp>
      <p:sp>
        <p:nvSpPr>
          <p:cNvPr id="13" name="Explosion 2 12"/>
          <p:cNvSpPr/>
          <p:nvPr/>
        </p:nvSpPr>
        <p:spPr bwMode="auto">
          <a:xfrm>
            <a:off x="1600200" y="4038600"/>
            <a:ext cx="914400" cy="808435"/>
          </a:xfrm>
          <a:prstGeom prst="irregularSeal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xplosion 2 14"/>
          <p:cNvSpPr/>
          <p:nvPr/>
        </p:nvSpPr>
        <p:spPr bwMode="auto">
          <a:xfrm>
            <a:off x="3505200" y="2544365"/>
            <a:ext cx="914400" cy="808435"/>
          </a:xfrm>
          <a:prstGeom prst="irregularSeal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9379779">
            <a:off x="2390077" y="3402648"/>
            <a:ext cx="1171431" cy="4846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2653" y="2567021"/>
            <a:ext cx="333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“Safe” Operating Space for Attacker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2653" y="3807772"/>
            <a:ext cx="332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Modify Attacker Options or Behavior</a:t>
            </a:r>
            <a:endParaRPr lang="en-US" sz="180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9255" y="6011413"/>
            <a:ext cx="2829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Fraction of Unauthenticated Access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940908" y="3689192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Fraction of Foreign Tool Usage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8750" y="1261646"/>
            <a:ext cx="2525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Probability of Detection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876" y="5679787"/>
            <a:ext cx="41765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tabLst>
                <a:tab pos="1949450" algn="l"/>
                <a:tab pos="3940175" algn="l"/>
              </a:tabLst>
            </a:pPr>
            <a:r>
              <a:rPr lang="en-US" sz="1200" dirty="0" smtClean="0">
                <a:latin typeface="+mn-lt"/>
              </a:rPr>
              <a:t>0	0.5	1.0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035" y="556442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8825" y="3560088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458" y="1537901"/>
            <a:ext cx="37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1.0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90376" y="556442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78166" y="3560088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5799" y="1537901"/>
            <a:ext cx="37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9545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0" grpId="0"/>
      <p:bldP spid="9" grpId="0"/>
      <p:bldP spid="13" grpId="0" animBg="1"/>
      <p:bldP spid="15" grpId="0" animBg="1"/>
      <p:bldP spid="14" grpId="0" animBg="1"/>
      <p:bldP spid="18" grpId="0"/>
      <p:bldP spid="19" grpId="0"/>
      <p:bldP spid="17" grpId="0"/>
      <p:bldP spid="21" grpId="0"/>
      <p:bldP spid="26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Two-Factor Model </a:t>
            </a:r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I</a:t>
            </a:r>
            <a:r>
              <a:rPr lang="en-US" dirty="0" smtClean="0"/>
              <a:t>nsights on Detection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5855" y="1641187"/>
            <a:ext cx="4114800" cy="41148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4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4" idx="1"/>
            <a:endCxn id="4" idx="1"/>
          </p:cNvCxnSpPr>
          <p:nvPr/>
        </p:nvCxnSpPr>
        <p:spPr bwMode="auto">
          <a:xfrm>
            <a:off x="705855" y="3698587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5105400" y="1641187"/>
            <a:ext cx="381000" cy="41148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B050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5255" y="1676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Perceived as Outsider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855" y="5181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Perceived as Insider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2653" y="1634046"/>
            <a:ext cx="317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Regions of Perception</a:t>
            </a:r>
            <a:endParaRPr lang="en-US" sz="1800" dirty="0" smtClean="0">
              <a:latin typeface="+mn-lt"/>
            </a:endParaRPr>
          </a:p>
        </p:txBody>
      </p:sp>
      <p:sp>
        <p:nvSpPr>
          <p:cNvPr id="13" name="Explosion 2 12"/>
          <p:cNvSpPr/>
          <p:nvPr/>
        </p:nvSpPr>
        <p:spPr bwMode="auto">
          <a:xfrm>
            <a:off x="1600200" y="4038600"/>
            <a:ext cx="914400" cy="808435"/>
          </a:xfrm>
          <a:prstGeom prst="irregularSeal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2653" y="2567021"/>
            <a:ext cx="333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“Safe” Operating Space for Attacker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2653" y="3807772"/>
            <a:ext cx="332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Modify Attacker Options or Behavior</a:t>
            </a:r>
            <a:endParaRPr lang="en-US" sz="180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9255" y="6011413"/>
            <a:ext cx="2829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Fraction of Unauthenticated Access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940908" y="3689192"/>
            <a:ext cx="2451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Fraction of Foreign Tool Usage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876" y="5679787"/>
            <a:ext cx="41765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tabLst>
                <a:tab pos="1949450" algn="l"/>
                <a:tab pos="3940175" algn="l"/>
              </a:tabLst>
            </a:pPr>
            <a:r>
              <a:rPr lang="en-US" sz="1200" dirty="0" smtClean="0">
                <a:latin typeface="+mn-lt"/>
              </a:rPr>
              <a:t>0	0.5	1.0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8750" y="1261646"/>
            <a:ext cx="2525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Probability of Detection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82652" y="5048522"/>
            <a:ext cx="348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Improve Defenses to Shrink Safe Operating Space</a:t>
            </a:r>
            <a:endParaRPr lang="en-US" sz="18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35" y="556442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825" y="3560088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0.5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458" y="1537901"/>
            <a:ext cx="37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90376" y="556442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8166" y="3560088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0.5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5799" y="1537901"/>
            <a:ext cx="37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8830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Method of </a:t>
            </a:r>
            <a:r>
              <a:rPr lang="en-US" dirty="0"/>
              <a:t>S</a:t>
            </a:r>
            <a:r>
              <a:rPr lang="en-US" dirty="0" smtClean="0"/>
              <a:t>imple Two-Factor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P</a:t>
            </a:r>
            <a:r>
              <a:rPr lang="en-US" dirty="0" smtClean="0"/>
              <a:t>roved </a:t>
            </a:r>
            <a:r>
              <a:rPr lang="en-US" dirty="0"/>
              <a:t>U</a:t>
            </a:r>
            <a:r>
              <a:rPr lang="en-US" dirty="0" smtClean="0"/>
              <a:t>seful in </a:t>
            </a:r>
            <a:r>
              <a:rPr lang="en-US" dirty="0"/>
              <a:t>A</a:t>
            </a:r>
            <a:r>
              <a:rPr lang="en-US" dirty="0" smtClean="0"/>
              <a:t>nalysis of Cyber </a:t>
            </a:r>
            <a:r>
              <a:rPr lang="en-US" dirty="0"/>
              <a:t>A</a:t>
            </a:r>
            <a:r>
              <a:rPr lang="en-US" dirty="0" smtClean="0"/>
              <a:t>ttacks in Assessments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76212" y="1600200"/>
            <a:ext cx="8739188" cy="1981200"/>
          </a:xfrm>
        </p:spPr>
        <p:txBody>
          <a:bodyPr anchor="t"/>
          <a:lstStyle/>
          <a:p>
            <a:pPr algn="l"/>
            <a:r>
              <a:rPr lang="en-US" sz="2400" dirty="0" smtClean="0"/>
              <a:t>Insights from Analytical Approach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Confirmed that detection improving but not perfect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Mapped detection strengths and weaknesses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Insights into areas and specific actions to force behavior changes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Revealed anomalous performance region and cause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76212" y="3962400"/>
            <a:ext cx="8739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defRPr sz="2500" i="0">
                <a:solidFill>
                  <a:srgbClr val="000000"/>
                </a:solidFill>
                <a:latin typeface="Raleway" panose="020B0003030101060003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400" i="0">
                <a:solidFill>
                  <a:srgbClr val="000000"/>
                </a:solidFill>
                <a:latin typeface="Raleway" panose="020B0003030101060003" pitchFamily="34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2000" i="0">
                <a:solidFill>
                  <a:srgbClr val="000000"/>
                </a:solidFill>
                <a:latin typeface="Raleway" panose="020B0003030101060003" pitchFamily="34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4pPr>
            <a:lvl5pPr marL="182880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None/>
              <a:defRPr sz="1800" i="0">
                <a:solidFill>
                  <a:srgbClr val="000000"/>
                </a:solidFill>
                <a:latin typeface="Raleway" panose="020B0003030101060003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l"/>
            <a:r>
              <a:rPr lang="en-US" sz="2400" kern="0" dirty="0" smtClean="0"/>
              <a:t>Future Efforts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Explore performance effects from actions to </a:t>
            </a:r>
            <a:r>
              <a:rPr lang="en-US" sz="2000" dirty="0"/>
              <a:t>force behavior changes and improve </a:t>
            </a:r>
            <a:r>
              <a:rPr lang="en-US" sz="2000" dirty="0" smtClean="0"/>
              <a:t>detection 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Expand to additional factors and responses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Explore implications for test procedures and designs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8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81200" y="2322409"/>
            <a:ext cx="5257801" cy="3886199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46000">
                <a:schemeClr val="bg1"/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Raleway" panose="020B0503030101060003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95487" y="2322409"/>
            <a:ext cx="3033713" cy="38861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6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Raleway" panose="020B05030301010600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0081452"/>
              </p:ext>
            </p:extLst>
          </p:nvPr>
        </p:nvGraphicFramePr>
        <p:xfrm>
          <a:off x="2314575" y="2190455"/>
          <a:ext cx="4619625" cy="413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138499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Analytical </a:t>
            </a:r>
            <a:r>
              <a:rPr lang="en-US" dirty="0"/>
              <a:t>A</a:t>
            </a:r>
            <a:r>
              <a:rPr lang="en-US" dirty="0" smtClean="0"/>
              <a:t>pproach </a:t>
            </a:r>
            <a:r>
              <a:rPr lang="en-US" dirty="0" smtClean="0"/>
              <a:t>is Built from </a:t>
            </a:r>
            <a:r>
              <a:rPr lang="en-US" dirty="0" smtClean="0"/>
              <a:t>Data-Based Evaluations </a:t>
            </a:r>
            <a:r>
              <a:rPr lang="en-US" dirty="0"/>
              <a:t>t</a:t>
            </a:r>
            <a:r>
              <a:rPr lang="en-US" dirty="0" smtClean="0"/>
              <a:t>o Assess </a:t>
            </a:r>
            <a:r>
              <a:rPr lang="en-US" dirty="0"/>
              <a:t>C</a:t>
            </a:r>
            <a:r>
              <a:rPr lang="en-US" dirty="0" smtClean="0"/>
              <a:t>yber </a:t>
            </a:r>
            <a:r>
              <a:rPr lang="en-US" dirty="0"/>
              <a:t>E</a:t>
            </a:r>
            <a:r>
              <a:rPr lang="en-US" dirty="0" smtClean="0"/>
              <a:t>ffects </a:t>
            </a:r>
            <a:r>
              <a:rPr lang="en-US" dirty="0"/>
              <a:t>on </a:t>
            </a:r>
            <a:r>
              <a:rPr lang="en-US" dirty="0" smtClean="0"/>
              <a:t>Operational </a:t>
            </a:r>
            <a:r>
              <a:rPr lang="en-US" dirty="0"/>
              <a:t>M</a:t>
            </a:r>
            <a:r>
              <a:rPr lang="en-US" dirty="0" smtClean="0"/>
              <a:t>issions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2477" y="1693759"/>
            <a:ext cx="1787678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Cooperative </a:t>
            </a:r>
            <a:r>
              <a:rPr lang="en-US" sz="18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Phase</a:t>
            </a:r>
            <a:endParaRPr lang="en-US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51651" y="1693759"/>
            <a:ext cx="1790699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Adversarial </a:t>
            </a:r>
            <a:r>
              <a:rPr lang="en-US" sz="18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Raleway" panose="020B0503030101060003" pitchFamily="34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Raleway" panose="020B0503030101060003" pitchFamily="34" charset="0"/>
              </a:rPr>
              <a:t>Phase</a:t>
            </a:r>
            <a:endParaRPr lang="en-US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2476" y="2322409"/>
            <a:ext cx="1787679" cy="3886199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Raleway" panose="020B0503030101060003" pitchFamily="34" charset="0"/>
              </a:rPr>
              <a:t>Overt and cooperative examination to identify and characterize vulnerabilities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Raleway" panose="020B05030301010600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Raleway" panose="020B0503030101060003" pitchFamily="34" charset="0"/>
              </a:rPr>
              <a:t>Focus is identifying and characterizing cybersecurity posture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151651" y="2322409"/>
            <a:ext cx="1790700" cy="3886200"/>
          </a:xfrm>
          <a:prstGeom prst="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Raleway" panose="020B0503030101060003" pitchFamily="34" charset="0"/>
              </a:rPr>
              <a:t>Assess ability to support and complete missions in presence of contested cyber conditions with representative threats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Raleway" panose="020B05030301010600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Raleway" panose="020B0503030101060003" pitchFamily="34" charset="0"/>
              </a:rPr>
              <a:t>Focus is mission execution, operational effects, and ability to protect, </a:t>
            </a:r>
            <a:r>
              <a:rPr lang="en-US" sz="1400" dirty="0" smtClean="0">
                <a:latin typeface="Raleway" panose="020B0503030101060003" pitchFamily="34" charset="0"/>
              </a:rPr>
              <a:t>detect, </a:t>
            </a:r>
            <a:r>
              <a:rPr lang="en-US" sz="1400" dirty="0">
                <a:latin typeface="Raleway" panose="020B0503030101060003" pitchFamily="34" charset="0"/>
              </a:rPr>
              <a:t>and respond to maintain mission capability</a:t>
            </a:r>
          </a:p>
        </p:txBody>
      </p:sp>
      <p:sp>
        <p:nvSpPr>
          <p:cNvPr id="11" name="Up Arrow 10"/>
          <p:cNvSpPr/>
          <p:nvPr/>
        </p:nvSpPr>
        <p:spPr bwMode="auto">
          <a:xfrm>
            <a:off x="2994102" y="3087542"/>
            <a:ext cx="342900" cy="22860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Raleway" panose="020B0503030101060003" pitchFamily="34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2994102" y="4137533"/>
            <a:ext cx="342900" cy="22860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Raleway" panose="020B0503030101060003" pitchFamily="34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2994102" y="5187524"/>
            <a:ext cx="342900" cy="22860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16" y="2320877"/>
            <a:ext cx="843116" cy="7620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301539" y="2975965"/>
            <a:ext cx="728648" cy="629604"/>
            <a:chOff x="2714395" y="3823315"/>
            <a:chExt cx="728648" cy="62960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08058" y="3056198"/>
            <a:ext cx="728648" cy="629604"/>
            <a:chOff x="2714395" y="3823315"/>
            <a:chExt cx="728648" cy="6296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75356" y="2121415"/>
            <a:ext cx="728648" cy="629604"/>
            <a:chOff x="2714395" y="3823315"/>
            <a:chExt cx="728648" cy="62960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Attacker as </a:t>
            </a:r>
            <a:r>
              <a:rPr lang="en-US" dirty="0"/>
              <a:t>P</a:t>
            </a:r>
            <a:r>
              <a:rPr lang="en-US" dirty="0" smtClean="0"/>
              <a:t>art of the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T</a:t>
            </a:r>
            <a:r>
              <a:rPr lang="en-US" dirty="0" smtClean="0"/>
              <a:t>eam </a:t>
            </a:r>
            <a:r>
              <a:rPr lang="en-US" dirty="0"/>
              <a:t>E</a:t>
            </a:r>
            <a:r>
              <a:rPr lang="en-US" dirty="0" smtClean="0"/>
              <a:t>nables </a:t>
            </a:r>
            <a:r>
              <a:rPr lang="en-US" dirty="0"/>
              <a:t>I</a:t>
            </a:r>
            <a:r>
              <a:rPr lang="en-US" dirty="0" smtClean="0"/>
              <a:t>nsights on Actions Taken </a:t>
            </a:r>
            <a:r>
              <a:rPr lang="en-US" dirty="0"/>
              <a:t>A</a:t>
            </a:r>
            <a:r>
              <a:rPr lang="en-US" dirty="0" smtClean="0"/>
              <a:t>gainst </a:t>
            </a:r>
            <a:r>
              <a:rPr lang="en-US" dirty="0"/>
              <a:t>I</a:t>
            </a:r>
            <a:r>
              <a:rPr lang="en-US" dirty="0" smtClean="0"/>
              <a:t>ndividual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39898" y="1650831"/>
            <a:ext cx="2133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573498" y="1650831"/>
            <a:ext cx="413210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713621" y="1650831"/>
            <a:ext cx="2133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53690" y="11430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Ingress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6004" y="1143000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Objective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3708" y="11430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Lateral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94" y="1797657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First system accessed within target network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8094" y="1834356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+mn-lt"/>
              </a:rPr>
              <a:t>Systems between Ingress and Objective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3042" y="1816736"/>
            <a:ext cx="257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Any system on which an information effect is created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64" y="3575157"/>
            <a:ext cx="843116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55" y="3605569"/>
            <a:ext cx="533400" cy="6392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315" y="5552459"/>
            <a:ext cx="537346" cy="6802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1949476" y="4618073"/>
            <a:ext cx="304800" cy="5657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2391067" y="2430492"/>
            <a:ext cx="304800" cy="565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1949476" y="3344412"/>
            <a:ext cx="304800" cy="5657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555" y="2510694"/>
            <a:ext cx="533400" cy="63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23" y="2250154"/>
            <a:ext cx="533400" cy="63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88" y="3724633"/>
            <a:ext cx="533400" cy="6392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78" y="4595980"/>
            <a:ext cx="533400" cy="639295"/>
          </a:xfrm>
          <a:prstGeom prst="rect">
            <a:avLst/>
          </a:prstGeom>
        </p:spPr>
      </p:pic>
      <p:sp>
        <p:nvSpPr>
          <p:cNvPr id="31" name="Cloud Callout 30"/>
          <p:cNvSpPr/>
          <p:nvPr/>
        </p:nvSpPr>
        <p:spPr bwMode="auto">
          <a:xfrm>
            <a:off x="41786" y="3431785"/>
            <a:ext cx="1295400" cy="920537"/>
          </a:xfrm>
          <a:prstGeom prst="cloudCallout">
            <a:avLst>
              <a:gd name="adj1" fmla="val -30044"/>
              <a:gd name="adj2" fmla="val 31078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988" y="2947038"/>
            <a:ext cx="537346" cy="6802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595" y="2373247"/>
            <a:ext cx="537346" cy="6802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905" y="2463756"/>
            <a:ext cx="537346" cy="6802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6" y="4547673"/>
            <a:ext cx="537346" cy="6802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79" y="5780421"/>
            <a:ext cx="843116" cy="76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11" y="5463276"/>
            <a:ext cx="843116" cy="762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71" y="2410880"/>
            <a:ext cx="843116" cy="762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55" y="5552459"/>
            <a:ext cx="843116" cy="762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1950634" y="5666949"/>
            <a:ext cx="304800" cy="5657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4937611" y="3132512"/>
            <a:ext cx="304800" cy="5657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81" y="4197221"/>
            <a:ext cx="843116" cy="76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05" y="4678141"/>
            <a:ext cx="843116" cy="762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09" y="5008240"/>
            <a:ext cx="843116" cy="762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352" y="4038600"/>
            <a:ext cx="843116" cy="762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51" y="3663280"/>
            <a:ext cx="843116" cy="762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930" y="5018421"/>
            <a:ext cx="843116" cy="762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13" y="5183841"/>
            <a:ext cx="537346" cy="6802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14395" y="3823315"/>
            <a:ext cx="728648" cy="629604"/>
            <a:chOff x="2714395" y="3823315"/>
            <a:chExt cx="728648" cy="62960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7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Defensive Strategy - Take Advantage of Easier-to-Detect </a:t>
            </a:r>
            <a:r>
              <a:rPr lang="en-US" dirty="0"/>
              <a:t>A</a:t>
            </a:r>
            <a:r>
              <a:rPr lang="en-US" dirty="0" smtClean="0"/>
              <a:t>dversary </a:t>
            </a:r>
            <a:r>
              <a:rPr lang="en-US" dirty="0"/>
              <a:t>A</a:t>
            </a:r>
            <a:r>
              <a:rPr lang="en-US" dirty="0" smtClean="0"/>
              <a:t>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66536" y="1348052"/>
            <a:ext cx="2667000" cy="2743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aleway" panose="020B0503030101060003" pitchFamily="34" charset="0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 bwMode="auto">
          <a:xfrm>
            <a:off x="2300036" y="1348052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4" idx="1"/>
            <a:endCxn id="4" idx="1"/>
          </p:cNvCxnSpPr>
          <p:nvPr/>
        </p:nvCxnSpPr>
        <p:spPr bwMode="auto">
          <a:xfrm>
            <a:off x="966536" y="271965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" idx="1"/>
            <a:endCxn id="4" idx="3"/>
          </p:cNvCxnSpPr>
          <p:nvPr/>
        </p:nvCxnSpPr>
        <p:spPr bwMode="auto">
          <a:xfrm>
            <a:off x="966536" y="2719652"/>
            <a:ext cx="2667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515381" y="1637626"/>
            <a:ext cx="902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Raleway" panose="020B0503030101060003" pitchFamily="34" charset="0"/>
              </a:rPr>
              <a:t>Easier</a:t>
            </a:r>
          </a:p>
          <a:p>
            <a:r>
              <a:rPr lang="en-US" sz="1800" dirty="0" smtClean="0">
                <a:latin typeface="Raleway" panose="020B0503030101060003" pitchFamily="34" charset="0"/>
              </a:rPr>
              <a:t>To</a:t>
            </a:r>
          </a:p>
          <a:p>
            <a:r>
              <a:rPr lang="en-US" sz="1800" dirty="0" smtClean="0">
                <a:latin typeface="Raleway" panose="020B0503030101060003" pitchFamily="34" charset="0"/>
              </a:rPr>
              <a:t>Detect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0116" y="2878349"/>
            <a:ext cx="923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Raleway" panose="020B0503030101060003" pitchFamily="34" charset="0"/>
              </a:rPr>
              <a:t>Harder</a:t>
            </a:r>
          </a:p>
          <a:p>
            <a:r>
              <a:rPr lang="en-US" sz="1800" dirty="0" smtClean="0">
                <a:latin typeface="Raleway" panose="020B0503030101060003" pitchFamily="34" charset="0"/>
              </a:rPr>
              <a:t>To</a:t>
            </a:r>
          </a:p>
          <a:p>
            <a:r>
              <a:rPr lang="en-US" sz="1800" dirty="0" smtClean="0">
                <a:latin typeface="Raleway" panose="020B0503030101060003" pitchFamily="34" charset="0"/>
              </a:rPr>
              <a:t>Detect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162" y="4249948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Authenticated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2107" y="4249948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Unauthenticated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49295" y="328695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Native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69787" y="1880432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aleway" panose="020B0503030101060003" pitchFamily="34" charset="0"/>
              </a:rPr>
              <a:t>Foreign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438021" y="2516391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Raleway" panose="020B0503030101060003" pitchFamily="34" charset="0"/>
              </a:rPr>
              <a:t>Type of Tools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7616" y="4557725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Raleway" panose="020B0503030101060003" pitchFamily="34" charset="0"/>
              </a:rPr>
              <a:t>Means of Access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84" y="5292305"/>
            <a:ext cx="1628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Means of Access</a:t>
            </a:r>
            <a:endParaRPr lang="en-US" sz="1400" b="1" i="0" dirty="0">
              <a:solidFill>
                <a:prstClr val="black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403" y="5178085"/>
            <a:ext cx="7144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Authenticated: </a:t>
            </a:r>
            <a:r>
              <a:rPr lang="en-US" sz="1400" i="0" dirty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Access to data and services achieved by presenting valid credential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37746" y="5446193"/>
            <a:ext cx="6841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Unauthenticated</a:t>
            </a:r>
            <a:r>
              <a:rPr lang="en-US" sz="1400" i="0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: Access to data and services achieved without valid credential</a:t>
            </a:r>
            <a:endParaRPr lang="en-US" sz="1400" i="0" dirty="0">
              <a:solidFill>
                <a:prstClr val="black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1647493" y="5186826"/>
            <a:ext cx="115910" cy="549513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9499" y="1593664"/>
            <a:ext cx="49840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Force More Detectable Types of Actions</a:t>
            </a:r>
          </a:p>
          <a:p>
            <a:r>
              <a:rPr lang="en-US" sz="1600" dirty="0" smtClean="0">
                <a:latin typeface="+mn-lt"/>
              </a:rPr>
              <a:t>Unauthenticated Access</a:t>
            </a:r>
          </a:p>
          <a:p>
            <a:r>
              <a:rPr lang="en-US" sz="1600" dirty="0" smtClean="0">
                <a:latin typeface="+mn-lt"/>
              </a:rPr>
              <a:t>Foreign Tools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89993" y="3270555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Increase Detection Opportunities</a:t>
            </a:r>
          </a:p>
          <a:p>
            <a:r>
              <a:rPr lang="en-US" sz="1600" dirty="0" smtClean="0">
                <a:latin typeface="+mn-lt"/>
              </a:rPr>
              <a:t>Access Control Checkpoints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700" y="6097810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Type of Tool</a:t>
            </a:r>
            <a:endParaRPr lang="en-US" sz="1400" b="1" i="0" dirty="0">
              <a:solidFill>
                <a:prstClr val="black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5961" y="5983590"/>
            <a:ext cx="6923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Native: </a:t>
            </a:r>
            <a:r>
              <a:rPr lang="en-US" sz="1400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Action is completed using a tool that network owners authorize for use</a:t>
            </a:r>
            <a:endParaRPr lang="en-US" sz="1400" i="0" dirty="0">
              <a:solidFill>
                <a:prstClr val="black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84423" y="6251698"/>
            <a:ext cx="73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Foreign</a:t>
            </a:r>
            <a:r>
              <a:rPr lang="en-US" sz="1400" i="0" dirty="0" smtClean="0">
                <a:solidFill>
                  <a:prstClr val="black"/>
                </a:solidFill>
                <a:latin typeface="Raleway" panose="020B0604020202020204" charset="0"/>
                <a:cs typeface="Arial" panose="020B0604020202020204" pitchFamily="34" charset="0"/>
              </a:rPr>
              <a:t>: Action is completed using a tool that network owners do not authorize for use</a:t>
            </a:r>
            <a:endParaRPr lang="en-US" sz="1400" i="0" dirty="0">
              <a:solidFill>
                <a:prstClr val="black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>
            <a:off x="1647493" y="5992331"/>
            <a:ext cx="115910" cy="549513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Attackers Also Provide </a:t>
            </a:r>
            <a:r>
              <a:rPr lang="en-US" dirty="0"/>
              <a:t>I</a:t>
            </a:r>
            <a:r>
              <a:rPr lang="en-US" dirty="0" smtClean="0"/>
              <a:t>nsights on How </a:t>
            </a: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A</a:t>
            </a:r>
            <a:r>
              <a:rPr lang="en-US" dirty="0" smtClean="0"/>
              <a:t>ctions Link in Attack </a:t>
            </a:r>
            <a:r>
              <a:rPr lang="en-US" dirty="0"/>
              <a:t>T</a:t>
            </a:r>
            <a:r>
              <a:rPr lang="en-US" dirty="0" smtClean="0"/>
              <a:t>hreads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3690" y="1143000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Ingress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6004" y="1143000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Objective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3708" y="11430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Lateral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94" y="1797657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First system accessed within target network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8094" y="1834356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+mn-lt"/>
              </a:rPr>
              <a:t>Systems between Ingress and Objective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3042" y="1816736"/>
            <a:ext cx="257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Any system on which an information effect is created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16" y="2320877"/>
            <a:ext cx="843116" cy="7620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301539" y="2975965"/>
            <a:ext cx="728648" cy="629604"/>
            <a:chOff x="2714395" y="3823315"/>
            <a:chExt cx="728648" cy="6296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08058" y="3056198"/>
            <a:ext cx="728648" cy="629604"/>
            <a:chOff x="2714395" y="3823315"/>
            <a:chExt cx="728648" cy="62960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075356" y="2121415"/>
            <a:ext cx="728648" cy="629604"/>
            <a:chOff x="2714395" y="3823315"/>
            <a:chExt cx="728648" cy="62960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64" y="3575157"/>
            <a:ext cx="843116" cy="762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55" y="3605569"/>
            <a:ext cx="533400" cy="6392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315" y="5552459"/>
            <a:ext cx="537346" cy="68025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1949476" y="4618073"/>
            <a:ext cx="304800" cy="56576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2391067" y="2430492"/>
            <a:ext cx="304800" cy="5657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555" y="2510694"/>
            <a:ext cx="533400" cy="6392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23" y="2250154"/>
            <a:ext cx="533400" cy="63929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88" y="3724633"/>
            <a:ext cx="533400" cy="63929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78" y="4595980"/>
            <a:ext cx="533400" cy="6392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988" y="2947038"/>
            <a:ext cx="537346" cy="68025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905" y="2463756"/>
            <a:ext cx="537346" cy="68025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6" y="4547673"/>
            <a:ext cx="537346" cy="68025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79" y="5780421"/>
            <a:ext cx="843116" cy="762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011" y="5463276"/>
            <a:ext cx="843116" cy="762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71" y="2410880"/>
            <a:ext cx="843116" cy="762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55" y="5552459"/>
            <a:ext cx="843116" cy="762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1950634" y="5666949"/>
            <a:ext cx="304800" cy="56576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4937611" y="3132512"/>
            <a:ext cx="304800" cy="56576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81" y="4197221"/>
            <a:ext cx="843116" cy="7620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05" y="4678141"/>
            <a:ext cx="843116" cy="762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09" y="5008240"/>
            <a:ext cx="843116" cy="762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352" y="4038600"/>
            <a:ext cx="843116" cy="762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51" y="3663280"/>
            <a:ext cx="843116" cy="762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930" y="5018421"/>
            <a:ext cx="843116" cy="762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13" y="5183841"/>
            <a:ext cx="537346" cy="680258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2714395" y="3823315"/>
            <a:ext cx="728648" cy="629604"/>
            <a:chOff x="2714395" y="3823315"/>
            <a:chExt cx="728648" cy="62960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3"/>
            <a:srcRect l="37468" t="31602" r="55630" b="3120"/>
            <a:stretch/>
          </p:blipFill>
          <p:spPr>
            <a:xfrm>
              <a:off x="2824463" y="3823315"/>
              <a:ext cx="533399" cy="629604"/>
            </a:xfrm>
            <a:prstGeom prst="rect">
              <a:avLst/>
            </a:prstGeom>
          </p:spPr>
        </p:pic>
        <p:sp>
          <p:nvSpPr>
            <p:cNvPr id="101" name="Rectangle 100"/>
            <p:cNvSpPr/>
            <p:nvPr/>
          </p:nvSpPr>
          <p:spPr bwMode="auto">
            <a:xfrm>
              <a:off x="3306252" y="4038600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714395" y="4012783"/>
              <a:ext cx="136791" cy="1399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 flipV="1">
            <a:off x="1218927" y="3627296"/>
            <a:ext cx="730549" cy="585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2169477" y="3714804"/>
            <a:ext cx="705821" cy="297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endCxn id="80" idx="1"/>
          </p:cNvCxnSpPr>
          <p:nvPr/>
        </p:nvCxnSpPr>
        <p:spPr bwMode="auto">
          <a:xfrm>
            <a:off x="5150489" y="4743805"/>
            <a:ext cx="2421189" cy="1718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22679" t="31602" r="73377" b="9738"/>
          <a:stretch/>
        </p:blipFill>
        <p:spPr>
          <a:xfrm>
            <a:off x="1949476" y="3344412"/>
            <a:ext cx="304800" cy="5657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595" y="2373247"/>
            <a:ext cx="537346" cy="680258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 bwMode="auto">
          <a:xfrm flipV="1">
            <a:off x="3229177" y="2978700"/>
            <a:ext cx="891355" cy="1002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361882" y="3045923"/>
            <a:ext cx="628988" cy="1221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439898" y="1650831"/>
            <a:ext cx="2133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2573498" y="1650831"/>
            <a:ext cx="413210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6713621" y="1650831"/>
            <a:ext cx="2133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81" name="Cloud Callout 80"/>
          <p:cNvSpPr/>
          <p:nvPr/>
        </p:nvSpPr>
        <p:spPr bwMode="auto">
          <a:xfrm>
            <a:off x="41786" y="3431785"/>
            <a:ext cx="1295400" cy="920537"/>
          </a:xfrm>
          <a:prstGeom prst="cloudCallout">
            <a:avLst>
              <a:gd name="adj1" fmla="val -30044"/>
              <a:gd name="adj2" fmla="val 31078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317319"/>
            <a:ext cx="837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Raleway" panose="020B0604020202020204" charset="0"/>
              </a:rPr>
              <a:t>Attack </a:t>
            </a:r>
            <a:r>
              <a:rPr lang="en-US" sz="2000" i="1" dirty="0">
                <a:latin typeface="Raleway" panose="020B0604020202020204" charset="0"/>
              </a:rPr>
              <a:t>threads: </a:t>
            </a:r>
            <a:r>
              <a:rPr lang="en-US" sz="2000" dirty="0">
                <a:latin typeface="Raleway" panose="020B0604020202020204" charset="0"/>
              </a:rPr>
              <a:t>a logically connected series of adversarial activities starting at ingress and ending </a:t>
            </a:r>
            <a:r>
              <a:rPr lang="en-US" sz="2000" dirty="0" smtClean="0">
                <a:latin typeface="Raleway" panose="020B0604020202020204" charset="0"/>
              </a:rPr>
              <a:t>with</a:t>
            </a:r>
            <a:endParaRPr lang="en-US" sz="2000" dirty="0">
              <a:latin typeface="Raleway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A</a:t>
            </a:r>
            <a:r>
              <a:rPr lang="en-US" dirty="0" smtClean="0"/>
              <a:t>pproach </a:t>
            </a:r>
            <a:r>
              <a:rPr lang="en-US" dirty="0"/>
              <a:t>C</a:t>
            </a:r>
            <a:r>
              <a:rPr lang="en-US" dirty="0" smtClean="0"/>
              <a:t>onsiders </a:t>
            </a:r>
            <a:r>
              <a:rPr lang="en-US" dirty="0"/>
              <a:t>L</a:t>
            </a:r>
            <a:r>
              <a:rPr lang="en-US" dirty="0" smtClean="0"/>
              <a:t>ogically </a:t>
            </a:r>
            <a:r>
              <a:rPr lang="en-US" dirty="0"/>
              <a:t>C</a:t>
            </a:r>
            <a:r>
              <a:rPr lang="en-US" dirty="0" smtClean="0"/>
              <a:t>ompleted Cyber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00" y="3200400"/>
            <a:ext cx="5896216" cy="913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59" y="5105400"/>
            <a:ext cx="5986441" cy="927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254" y="5988523"/>
            <a:ext cx="1322947" cy="573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429937"/>
            <a:ext cx="837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l"/>
            <a:r>
              <a:rPr lang="en-US" sz="2000" dirty="0" smtClean="0">
                <a:latin typeface="Raleway" panose="020B0604020202020204" charset="0"/>
              </a:rPr>
              <a:t>An effect on mission data or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356320"/>
            <a:ext cx="837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l"/>
            <a:r>
              <a:rPr lang="en-US" sz="2000" dirty="0" smtClean="0">
                <a:latin typeface="Raleway" panose="020B0604020202020204" charset="0"/>
              </a:rPr>
              <a:t>A successful defense</a:t>
            </a:r>
          </a:p>
        </p:txBody>
      </p:sp>
    </p:spTree>
    <p:extLst>
      <p:ext uri="{BB962C8B-B14F-4D97-AF65-F5344CB8AC3E}">
        <p14:creationId xmlns:p14="http://schemas.microsoft.com/office/powerpoint/2010/main" val="23886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523220"/>
          </a:xfrm>
        </p:spPr>
        <p:txBody>
          <a:bodyPr/>
          <a:lstStyle/>
          <a:p>
            <a:r>
              <a:rPr lang="en-US" dirty="0" smtClean="0"/>
              <a:t>Conceptual Viewpoint for Cyber </a:t>
            </a:r>
            <a:r>
              <a:rPr lang="en-US" dirty="0"/>
              <a:t>A</a:t>
            </a:r>
            <a:r>
              <a:rPr lang="en-US" dirty="0" smtClean="0"/>
              <a:t>ttack </a:t>
            </a:r>
            <a:r>
              <a:rPr lang="en-US" dirty="0"/>
              <a:t>T</a:t>
            </a:r>
            <a:r>
              <a:rPr lang="en-US" dirty="0" smtClean="0"/>
              <a:t>hreads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44951"/>
            <a:ext cx="4724809" cy="149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5683482"/>
            <a:ext cx="5896216" cy="913786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 bwMode="auto">
          <a:xfrm>
            <a:off x="4169273" y="1676400"/>
            <a:ext cx="304800" cy="46456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352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and through which the adversary progresses using </a:t>
            </a:r>
          </a:p>
          <a:p>
            <a:r>
              <a:rPr lang="en-US" sz="1800" dirty="0" smtClean="0">
                <a:latin typeface="+mn-lt"/>
              </a:rPr>
              <a:t>authenticated or unauthenticated means with native or foreign tools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4169273" y="4107440"/>
            <a:ext cx="304800" cy="46456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onut 1"/>
          <p:cNvSpPr/>
          <p:nvPr/>
        </p:nvSpPr>
        <p:spPr bwMode="auto">
          <a:xfrm>
            <a:off x="2946748" y="5512885"/>
            <a:ext cx="182880" cy="18288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1219200" y="5512885"/>
            <a:ext cx="182880" cy="18288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54231" t="52531" r="36730" b="-588"/>
          <a:stretch/>
        </p:blipFill>
        <p:spPr>
          <a:xfrm>
            <a:off x="6879446" y="6305126"/>
            <a:ext cx="423580" cy="348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4927" t="50034" r="67283" b="16610"/>
          <a:stretch/>
        </p:blipFill>
        <p:spPr>
          <a:xfrm>
            <a:off x="6917599" y="6007143"/>
            <a:ext cx="347274" cy="2778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4929" y="5412328"/>
            <a:ext cx="157927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Native</a:t>
            </a:r>
          </a:p>
          <a:p>
            <a:pPr algn="l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Foreign</a:t>
            </a:r>
          </a:p>
          <a:p>
            <a:pPr algn="l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Authenticated</a:t>
            </a:r>
          </a:p>
          <a:p>
            <a:pPr algn="l">
              <a:spcAft>
                <a:spcPts val="600"/>
              </a:spcAft>
            </a:pPr>
            <a:r>
              <a:rPr lang="en-US" sz="1400" dirty="0" smtClean="0">
                <a:latin typeface="+mn-lt"/>
              </a:rPr>
              <a:t>Unauthenticated</a:t>
            </a:r>
          </a:p>
        </p:txBody>
      </p:sp>
      <p:sp>
        <p:nvSpPr>
          <p:cNvPr id="18" name="Donut 17"/>
          <p:cNvSpPr/>
          <p:nvPr/>
        </p:nvSpPr>
        <p:spPr bwMode="auto">
          <a:xfrm>
            <a:off x="6980577" y="5469181"/>
            <a:ext cx="182880" cy="18288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&quot;No&quot; Symbol 18"/>
          <p:cNvSpPr/>
          <p:nvPr/>
        </p:nvSpPr>
        <p:spPr bwMode="auto">
          <a:xfrm>
            <a:off x="6980577" y="5767163"/>
            <a:ext cx="182880" cy="18288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Donut 19"/>
          <p:cNvSpPr/>
          <p:nvPr/>
        </p:nvSpPr>
        <p:spPr bwMode="auto">
          <a:xfrm>
            <a:off x="5562600" y="5512885"/>
            <a:ext cx="182880" cy="18288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Donut 20"/>
          <p:cNvSpPr/>
          <p:nvPr/>
        </p:nvSpPr>
        <p:spPr bwMode="auto">
          <a:xfrm>
            <a:off x="5562600" y="5275054"/>
            <a:ext cx="182880" cy="18288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nut 21"/>
          <p:cNvSpPr/>
          <p:nvPr/>
        </p:nvSpPr>
        <p:spPr bwMode="auto">
          <a:xfrm>
            <a:off x="4693920" y="5512885"/>
            <a:ext cx="182880" cy="18288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onut 22"/>
          <p:cNvSpPr/>
          <p:nvPr/>
        </p:nvSpPr>
        <p:spPr bwMode="auto">
          <a:xfrm>
            <a:off x="4693920" y="5275054"/>
            <a:ext cx="182880" cy="18288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&quot;No&quot; Symbol 23"/>
          <p:cNvSpPr/>
          <p:nvPr/>
        </p:nvSpPr>
        <p:spPr bwMode="auto">
          <a:xfrm>
            <a:off x="2029878" y="5275054"/>
            <a:ext cx="182880" cy="18288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&quot;No&quot; Symbol 24"/>
          <p:cNvSpPr/>
          <p:nvPr/>
        </p:nvSpPr>
        <p:spPr bwMode="auto">
          <a:xfrm>
            <a:off x="2029878" y="5512885"/>
            <a:ext cx="182880" cy="18288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&quot;No&quot; Symbol 25"/>
          <p:cNvSpPr/>
          <p:nvPr/>
        </p:nvSpPr>
        <p:spPr bwMode="auto">
          <a:xfrm>
            <a:off x="3819829" y="5512885"/>
            <a:ext cx="182880" cy="18288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&quot;No&quot; Symbol 26"/>
          <p:cNvSpPr/>
          <p:nvPr/>
        </p:nvSpPr>
        <p:spPr bwMode="auto">
          <a:xfrm>
            <a:off x="2946748" y="5275054"/>
            <a:ext cx="182880" cy="18288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834" y="21336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</a:t>
            </a:r>
            <a:r>
              <a:rPr lang="en-US" sz="1800" dirty="0">
                <a:latin typeface="+mn-lt"/>
              </a:rPr>
              <a:t>series of checkpoints and actions that each provide an opportunity for defense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57200" y="762000"/>
            <a:ext cx="7814885" cy="964489"/>
            <a:chOff x="457200" y="762000"/>
            <a:chExt cx="7814885" cy="9644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762000"/>
              <a:ext cx="7728947" cy="96448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677050" y="772300"/>
              <a:ext cx="59503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8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2" grpId="0" animBg="1"/>
      <p:bldP spid="11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24927" t="50034" r="67283" b="16610"/>
          <a:stretch/>
        </p:blipFill>
        <p:spPr>
          <a:xfrm>
            <a:off x="4661514" y="5315036"/>
            <a:ext cx="3810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24927" t="50034" r="67283" b="16610"/>
          <a:stretch/>
        </p:blipFill>
        <p:spPr>
          <a:xfrm>
            <a:off x="3519436" y="4071488"/>
            <a:ext cx="3810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54231" t="52531" r="36730" b="-588"/>
          <a:stretch/>
        </p:blipFill>
        <p:spPr>
          <a:xfrm>
            <a:off x="1994021" y="1868198"/>
            <a:ext cx="299104" cy="246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24927" t="50034" r="67283" b="16610"/>
          <a:stretch/>
        </p:blipFill>
        <p:spPr>
          <a:xfrm>
            <a:off x="2942128" y="2876636"/>
            <a:ext cx="3810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693" y="1047836"/>
            <a:ext cx="2885717" cy="754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latin typeface="Raleway" panose="020B0503030101060003" pitchFamily="34" charset="0"/>
              </a:rPr>
              <a:t>Access 1 – Workstation 1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Boot from Kali Linux DVD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Replace system files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Attack Thread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5315036"/>
            <a:ext cx="677087" cy="85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7484"/>
            <a:ext cx="1041191" cy="941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91" y="3021382"/>
            <a:ext cx="1041191" cy="94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6693" y="1849284"/>
            <a:ext cx="40315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latin typeface="Raleway" panose="020B0503030101060003" pitchFamily="34" charset="0"/>
              </a:rPr>
              <a:t>Access 2 – Workstation 1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Reboot </a:t>
            </a:r>
            <a:r>
              <a:rPr lang="en-US" sz="1100" dirty="0">
                <a:latin typeface="Raleway" panose="020B0503030101060003" pitchFamily="34" charset="0"/>
              </a:rPr>
              <a:t>to Windows gaining SYSTEM command prompt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Query Domain for usernames, groups, privileges, file shares finding local administrator username</a:t>
            </a:r>
            <a:endParaRPr lang="en-US" sz="1100" b="1" dirty="0">
              <a:latin typeface="Raleway" panose="020B05030301010600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993" y="2880551"/>
            <a:ext cx="4277607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latin typeface="Raleway" panose="020B0503030101060003" pitchFamily="34" charset="0"/>
              </a:rPr>
              <a:t>Access 3 – Workstation 2 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Login as local administrator to workstation using guessed keyboard walk password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Notice a domain administrator also is logged in, capture clear-text credentials from memory</a:t>
            </a:r>
            <a:endParaRPr lang="en-US" sz="1100" dirty="0">
              <a:latin typeface="Raleway" panose="020B05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005" y="4081095"/>
            <a:ext cx="4198391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latin typeface="Raleway" panose="020B0503030101060003" pitchFamily="34" charset="0"/>
              </a:rPr>
              <a:t>Access 4 – Domain Controller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Login to domain controller using domain administrator credentials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Acquire and crack hashes for users, administrators throughout domain</a:t>
            </a:r>
            <a:endParaRPr lang="en-US" sz="1100" dirty="0">
              <a:latin typeface="Raleway" panose="020B05030301010600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3442" y="5351224"/>
            <a:ext cx="4261358" cy="754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latin typeface="Raleway" panose="020B0503030101060003" pitchFamily="34" charset="0"/>
              </a:rPr>
              <a:t>Access 5 – Web Server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Login to web server using cracked credentials</a:t>
            </a:r>
          </a:p>
          <a:p>
            <a:pPr marL="231775" algn="l">
              <a:spcBef>
                <a:spcPts val="600"/>
              </a:spcBef>
            </a:pPr>
            <a:r>
              <a:rPr lang="en-US" sz="1100" dirty="0" smtClean="0">
                <a:latin typeface="Raleway" panose="020B0503030101060003" pitchFamily="34" charset="0"/>
              </a:rPr>
              <a:t>Download and exfiltrate mission-critical documents</a:t>
            </a:r>
            <a:endParaRPr lang="en-US" sz="1100" dirty="0">
              <a:latin typeface="Raleway" panose="020B05030301010600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191000"/>
            <a:ext cx="700036" cy="8390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54231" t="52531" r="36730" b="-588"/>
          <a:stretch/>
        </p:blipFill>
        <p:spPr>
          <a:xfrm>
            <a:off x="1416895" y="1067935"/>
            <a:ext cx="299104" cy="246438"/>
          </a:xfrm>
          <a:prstGeom prst="rect">
            <a:avLst/>
          </a:prstGeom>
        </p:spPr>
      </p:pic>
      <p:sp>
        <p:nvSpPr>
          <p:cNvPr id="33" name="Donut 32"/>
          <p:cNvSpPr/>
          <p:nvPr/>
        </p:nvSpPr>
        <p:spPr bwMode="auto">
          <a:xfrm>
            <a:off x="1239615" y="2154141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&quot;No&quot; Symbol 37"/>
          <p:cNvSpPr>
            <a:spLocks noChangeAspect="1"/>
          </p:cNvSpPr>
          <p:nvPr/>
        </p:nvSpPr>
        <p:spPr bwMode="auto">
          <a:xfrm>
            <a:off x="1239615" y="1600473"/>
            <a:ext cx="137160" cy="137092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Donut 38"/>
          <p:cNvSpPr/>
          <p:nvPr/>
        </p:nvSpPr>
        <p:spPr bwMode="auto">
          <a:xfrm>
            <a:off x="1232867" y="2394797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Donut 39"/>
          <p:cNvSpPr/>
          <p:nvPr/>
        </p:nvSpPr>
        <p:spPr bwMode="auto">
          <a:xfrm>
            <a:off x="2917456" y="4376288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Donut 40"/>
          <p:cNvSpPr/>
          <p:nvPr/>
        </p:nvSpPr>
        <p:spPr bwMode="auto">
          <a:xfrm>
            <a:off x="2180128" y="3577676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Donut 41"/>
          <p:cNvSpPr/>
          <p:nvPr/>
        </p:nvSpPr>
        <p:spPr bwMode="auto">
          <a:xfrm>
            <a:off x="2180128" y="3196676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Donut 42"/>
          <p:cNvSpPr/>
          <p:nvPr/>
        </p:nvSpPr>
        <p:spPr bwMode="auto">
          <a:xfrm>
            <a:off x="3785214" y="5673146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Donut 43"/>
          <p:cNvSpPr/>
          <p:nvPr/>
        </p:nvSpPr>
        <p:spPr bwMode="auto">
          <a:xfrm>
            <a:off x="3785214" y="5905270"/>
            <a:ext cx="137160" cy="137160"/>
          </a:xfrm>
          <a:prstGeom prst="donu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&quot;No&quot; Symbol 45"/>
          <p:cNvSpPr>
            <a:spLocks noChangeAspect="1"/>
          </p:cNvSpPr>
          <p:nvPr/>
        </p:nvSpPr>
        <p:spPr bwMode="auto">
          <a:xfrm>
            <a:off x="2917456" y="4799169"/>
            <a:ext cx="137160" cy="137092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733800" y="6244550"/>
            <a:ext cx="2294578" cy="430887"/>
            <a:chOff x="3060210" y="6231393"/>
            <a:chExt cx="2294578" cy="43088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24927" t="50034" r="67283" b="16610"/>
            <a:stretch/>
          </p:blipFill>
          <p:spPr>
            <a:xfrm>
              <a:off x="3060210" y="6248400"/>
              <a:ext cx="285750" cy="2286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54231" t="52531" r="36730" b="-588"/>
            <a:stretch/>
          </p:blipFill>
          <p:spPr>
            <a:xfrm>
              <a:off x="3092153" y="6432181"/>
              <a:ext cx="277454" cy="2286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671588" y="6231393"/>
              <a:ext cx="6832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n-US" sz="1100" dirty="0" smtClean="0">
                  <a:latin typeface="+mn-lt"/>
                </a:rPr>
                <a:t>Native</a:t>
              </a:r>
            </a:p>
            <a:p>
              <a:pPr algn="l">
                <a:spcAft>
                  <a:spcPts val="0"/>
                </a:spcAft>
              </a:pPr>
              <a:r>
                <a:rPr lang="en-US" sz="1100" dirty="0" smtClean="0">
                  <a:latin typeface="+mn-lt"/>
                </a:rPr>
                <a:t>Foreign</a:t>
              </a:r>
            </a:p>
          </p:txBody>
        </p:sp>
        <p:sp>
          <p:nvSpPr>
            <p:cNvPr id="25" name="Donut 24"/>
            <p:cNvSpPr/>
            <p:nvPr/>
          </p:nvSpPr>
          <p:spPr bwMode="auto">
            <a:xfrm>
              <a:off x="4598047" y="6286633"/>
              <a:ext cx="137160" cy="137160"/>
            </a:xfrm>
            <a:prstGeom prst="donu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&quot;No&quot; Symbol 25"/>
            <p:cNvSpPr/>
            <p:nvPr/>
          </p:nvSpPr>
          <p:spPr bwMode="auto">
            <a:xfrm>
              <a:off x="4598047" y="6465896"/>
              <a:ext cx="137160" cy="13716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2036" y="6231393"/>
              <a:ext cx="12747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en-US" sz="1100" dirty="0" smtClean="0">
                  <a:latin typeface="+mn-lt"/>
                </a:rPr>
                <a:t>Authenticated</a:t>
              </a:r>
            </a:p>
            <a:p>
              <a:pPr algn="l">
                <a:spcAft>
                  <a:spcPts val="0"/>
                </a:spcAft>
              </a:pPr>
              <a:r>
                <a:rPr lang="en-US" sz="1100" dirty="0" smtClean="0">
                  <a:latin typeface="+mn-lt"/>
                </a:rPr>
                <a:t>Unauthenticated</a:t>
              </a:r>
            </a:p>
          </p:txBody>
        </p:sp>
      </p:grpSp>
      <p:sp>
        <p:nvSpPr>
          <p:cNvPr id="34" name="&quot;No&quot; Symbol 33"/>
          <p:cNvSpPr>
            <a:spLocks noChangeAspect="1"/>
          </p:cNvSpPr>
          <p:nvPr/>
        </p:nvSpPr>
        <p:spPr bwMode="auto">
          <a:xfrm>
            <a:off x="1239615" y="1349055"/>
            <a:ext cx="137160" cy="137092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111948" y="972741"/>
                <a:ext cx="3075777" cy="445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𝑢𝑛𝑎𝑢𝑡h𝑒𝑛𝑡𝑖𝑐𝑎𝑡𝑒𝑑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𝑎𝑡𝑡𝑒𝑚𝑝𝑡𝑠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𝑎𝑡𝑡𝑒𝑚𝑝𝑡𝑠</m:t>
                          </m:r>
                        </m:den>
                      </m:f>
                    </m:oMath>
                  </m:oMathPara>
                </a14:m>
                <a:endParaRPr lang="en-US" sz="1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48" y="972741"/>
                <a:ext cx="3075777" cy="445315"/>
              </a:xfrm>
              <a:prstGeom prst="rect">
                <a:avLst/>
              </a:prstGeom>
              <a:blipFill rotWithShape="0">
                <a:blip r:embed="rId7"/>
                <a:stretch>
                  <a:fillRect l="-1190" t="-1370" r="-198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82238" y="1651912"/>
                <a:ext cx="2035814" cy="409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𝑓𝑜𝑟𝑒𝑖𝑔𝑛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𝑡𝑜𝑜𝑙𝑠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𝑢𝑠𝑒𝑑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𝑡𝑜𝑜𝑙𝑠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𝑢𝑠𝑒𝑑</m:t>
                          </m:r>
                        </m:den>
                      </m:f>
                    </m:oMath>
                  </m:oMathPara>
                </a14:m>
                <a:endParaRPr lang="en-US" sz="1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38" y="1651912"/>
                <a:ext cx="2035814" cy="409599"/>
              </a:xfrm>
              <a:prstGeom prst="rect">
                <a:avLst/>
              </a:prstGeom>
              <a:blipFill rotWithShape="0">
                <a:blip r:embed="rId8"/>
                <a:stretch>
                  <a:fillRect l="-2695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11948" y="979399"/>
                <a:ext cx="3879652" cy="4453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𝑢𝑛𝑎𝑢𝑡h𝑒𝑛𝑡𝑖𝑐𝑎𝑡𝑒𝑑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𝑎𝑡𝑡𝑒𝑚𝑝𝑡𝑠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𝑎𝑡𝑡𝑒𝑚𝑝𝑡𝑠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1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48" y="979399"/>
                <a:ext cx="3879652" cy="445315"/>
              </a:xfrm>
              <a:prstGeom prst="rect">
                <a:avLst/>
              </a:prstGeom>
              <a:blipFill rotWithShape="0">
                <a:blip r:embed="rId9"/>
                <a:stretch>
                  <a:fillRect l="-786" t="-1370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2238" y="1647801"/>
                <a:ext cx="2939073" cy="409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𝑓𝑜𝑟𝑒𝑖𝑔𝑛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𝑡𝑜𝑜𝑙𝑠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𝑢𝑠𝑒𝑑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𝑡𝑜𝑜𝑙𝑠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𝑢𝑠𝑒𝑑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sz="1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38" y="1647801"/>
                <a:ext cx="2939073" cy="409599"/>
              </a:xfrm>
              <a:prstGeom prst="rect">
                <a:avLst/>
              </a:prstGeom>
              <a:blipFill rotWithShape="0">
                <a:blip r:embed="rId10"/>
                <a:stretch>
                  <a:fillRect l="-1660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6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34" grpId="0" animBg="1"/>
      <p:bldP spid="51" grpId="0"/>
      <p:bldP spid="52" grpId="0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2580"/>
            <a:ext cx="8991600" cy="954107"/>
          </a:xfrm>
        </p:spPr>
        <p:txBody>
          <a:bodyPr/>
          <a:lstStyle/>
          <a:p>
            <a:r>
              <a:rPr lang="en-US" dirty="0" smtClean="0"/>
              <a:t>Analytical Approach is Conditional Probability to Detect using Two-Factor Logistic 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B60FF9-C0B8-43F3-9D3C-DA8285A02D4E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214" y="2615863"/>
                <a:ext cx="4677627" cy="962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𝐷𝑒𝑡𝑒𝑐𝑡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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14" y="2615863"/>
                <a:ext cx="4677627" cy="9623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01334" y="2896997"/>
            <a:ext cx="414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Conditional Probability to Detect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030285"/>
                <a:ext cx="8275214" cy="481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30285"/>
                <a:ext cx="8275214" cy="481927"/>
              </a:xfrm>
              <a:prstGeom prst="rect">
                <a:avLst/>
              </a:prstGeom>
              <a:blipFill rotWithShape="0"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838" y="5511463"/>
                <a:ext cx="439120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𝑢𝑛𝑎𝑢𝑡h𝑒𝑛𝑡𝑖𝑐𝑎𝑡𝑒𝑑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𝑎𝑡𝑡𝑒𝑚𝑝𝑡𝑠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𝑎𝑐𝑐𝑒𝑠𝑠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𝑎𝑡𝑡𝑒𝑚𝑝𝑡𝑠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8" y="5511463"/>
                <a:ext cx="4391202" cy="636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2240" y="5511463"/>
                <a:ext cx="2902974" cy="585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𝑓𝑜𝑟𝑒𝑖𝑔𝑛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𝑡𝑜𝑜𝑙𝑠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𝑢𝑠𝑒𝑑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𝑡𝑜𝑜𝑙𝑠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𝑢𝑠𝑒𝑑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240" y="5511463"/>
                <a:ext cx="2902974" cy="5852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03214" y="6300817"/>
            <a:ext cx="213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(for each thread)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8180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Binary Response: Detected/Undetected</a:t>
            </a:r>
          </a:p>
          <a:p>
            <a:pPr algn="l"/>
            <a:r>
              <a:rPr lang="en-US" sz="2000" dirty="0" smtClean="0">
                <a:latin typeface="+mn-lt"/>
              </a:rPr>
              <a:t>Continuous Factor: Fraction of Unauthenticated Accesses in Thread</a:t>
            </a:r>
          </a:p>
          <a:p>
            <a:pPr algn="l"/>
            <a:r>
              <a:rPr lang="en-US" sz="2000" dirty="0" smtClean="0">
                <a:latin typeface="+mn-lt"/>
              </a:rPr>
              <a:t>Continuous Factor: Fraction of Foreign Tools Used in Thread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659" y="4806553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Linear Terms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854" y="4806553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Interaction Term</a:t>
            </a:r>
          </a:p>
        </p:txBody>
      </p:sp>
      <p:sp>
        <p:nvSpPr>
          <p:cNvPr id="14" name="Left Brace 13"/>
          <p:cNvSpPr/>
          <p:nvPr/>
        </p:nvSpPr>
        <p:spPr bwMode="auto">
          <a:xfrm rot="16200000" flipV="1">
            <a:off x="3099219" y="3440559"/>
            <a:ext cx="223665" cy="2508323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 flipV="1">
            <a:off x="6427648" y="3070280"/>
            <a:ext cx="258756" cy="328397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ttom Bar">
  <a:themeElements>
    <a:clrScheme name="IDA Navy Blue">
      <a:dk1>
        <a:srgbClr val="000000"/>
      </a:dk1>
      <a:lt1>
        <a:srgbClr val="FFFFFF"/>
      </a:lt1>
      <a:dk2>
        <a:srgbClr val="1B080A"/>
      </a:dk2>
      <a:lt2>
        <a:srgbClr val="F4F0EF"/>
      </a:lt2>
      <a:accent1>
        <a:srgbClr val="5F6B9F"/>
      </a:accent1>
      <a:accent2>
        <a:srgbClr val="92D050"/>
      </a:accent2>
      <a:accent3>
        <a:srgbClr val="980131"/>
      </a:accent3>
      <a:accent4>
        <a:srgbClr val="F5C02B"/>
      </a:accent4>
      <a:accent5>
        <a:srgbClr val="E89434"/>
      </a:accent5>
      <a:accent6>
        <a:srgbClr val="DC8FA6"/>
      </a:accent6>
      <a:hlink>
        <a:srgbClr val="00B0F0"/>
      </a:hlink>
      <a:folHlink>
        <a:srgbClr val="A6A6A6"/>
      </a:folHlink>
    </a:clrScheme>
    <a:fontScheme name="Custom 2">
      <a:majorFont>
        <a:latin typeface="Alegreya Sans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000"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C5CEE1-DB2F-46E5-AF47-7DE0161F2EF9}" vid="{D2B3CD86-21C6-4A23-914B-E1FB4E62B0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Huff Modified Unclassified</Template>
  <TotalTime>849</TotalTime>
  <Words>790</Words>
  <Application>Microsoft Office PowerPoint</Application>
  <PresentationFormat>On-screen Show 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Lato</vt:lpstr>
      <vt:lpstr>Wingdings</vt:lpstr>
      <vt:lpstr>Copperplate Gothic Bold</vt:lpstr>
      <vt:lpstr>Arial</vt:lpstr>
      <vt:lpstr>Cambria Math</vt:lpstr>
      <vt:lpstr>Symbol</vt:lpstr>
      <vt:lpstr>Raleway</vt:lpstr>
      <vt:lpstr>Times New Roman</vt:lpstr>
      <vt:lpstr>Bottom Bar</vt:lpstr>
      <vt:lpstr>Method for Evaluating the  Quality of Cybersecurity Defenses</vt:lpstr>
      <vt:lpstr>The Analytical Approach is Built from Data-Based Evaluations to Assess Cyber Effects on Operational Missions</vt:lpstr>
      <vt:lpstr>Attacker as Part of the Test Team Enables Insights on Actions Taken Against Individual Systems</vt:lpstr>
      <vt:lpstr>Defensive Strategy - Take Advantage of Easier-to-Detect Adversary Actions</vt:lpstr>
      <vt:lpstr>Attackers Also Provide Insights on How Individual Actions Link in Attack Threads</vt:lpstr>
      <vt:lpstr>Evaluation Approach Considers Logically Completed Cyber Attacks</vt:lpstr>
      <vt:lpstr>Conceptual Viewpoint for Cyber Attack Threads</vt:lpstr>
      <vt:lpstr>Example Attack Thread</vt:lpstr>
      <vt:lpstr>Analytical Approach is Conditional Probability to Detect using Two-Factor Logistic Regression</vt:lpstr>
      <vt:lpstr>Two-Factor Model Provides Insights on Detection Performance</vt:lpstr>
      <vt:lpstr>Two-Factor Model Provides Insights on Detection Performance</vt:lpstr>
      <vt:lpstr>Method of Simple Two-Factor Model Proved Useful in Analysis of Cyber Attacks in Assessments</vt:lpstr>
    </vt:vector>
  </TitlesOfParts>
  <Company>IDA Employee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Whetstone, Shawn C</dc:creator>
  <cp:lastModifiedBy>Pershing, Mary S</cp:lastModifiedBy>
  <cp:revision>65</cp:revision>
  <cp:lastPrinted>2015-12-31T17:16:26Z</cp:lastPrinted>
  <dcterms:created xsi:type="dcterms:W3CDTF">2018-02-26T16:40:46Z</dcterms:created>
  <dcterms:modified xsi:type="dcterms:W3CDTF">2018-03-08T19:56:54Z</dcterms:modified>
</cp:coreProperties>
</file>