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1119" r:id="rId3"/>
    <p:sldId id="1131" r:id="rId4"/>
    <p:sldId id="315" r:id="rId5"/>
    <p:sldId id="1133" r:id="rId6"/>
    <p:sldId id="322" r:id="rId7"/>
    <p:sldId id="1139" r:id="rId8"/>
    <p:sldId id="332" r:id="rId9"/>
    <p:sldId id="1147" r:id="rId10"/>
    <p:sldId id="1142" r:id="rId11"/>
    <p:sldId id="1124" r:id="rId12"/>
    <p:sldId id="1144" r:id="rId13"/>
    <p:sldId id="1145" r:id="rId14"/>
    <p:sldId id="1146" r:id="rId15"/>
    <p:sldId id="1148" r:id="rId16"/>
    <p:sldId id="1121" r:id="rId17"/>
    <p:sldId id="112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9BB933-8B38-4013-A9DC-006A94DB2AB4}" v="65" dt="2025-04-18T05:51:03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521" autoAdjust="0"/>
  </p:normalViewPr>
  <p:slideViewPr>
    <p:cSldViewPr snapToGrid="0">
      <p:cViewPr>
        <p:scale>
          <a:sx n="60" d="100"/>
          <a:sy n="60" d="100"/>
        </p:scale>
        <p:origin x="8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FFC05-E900-4F87-AACD-395B69A7358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8DB4C-6904-47EE-9B8C-22DA65FC9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51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8DB4C-6904-47EE-9B8C-22DA65FC92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68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1F17D-FC07-4130-B7EE-37671C485F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169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0C986-C7DE-AA33-F787-6AF779645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E50F7A-B410-7920-19A8-56367EE119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43FD94-2E1A-3904-974D-9E9685114D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E5D7F-81A8-34A1-CCD7-A859AC8F45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1F17D-FC07-4130-B7EE-37671C485F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79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7DF71-A51E-F067-5DC3-1CF94B11C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50AFF0-A064-2CD0-6137-FDE6A1C4AB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CDD123-C2AE-E78C-61BE-033F687E4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6D3BE-6026-AE49-EBF2-4110B2A38C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1F17D-FC07-4130-B7EE-37671C485F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948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E75FE-2D46-150A-6311-13ED97C09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5FEF59-5834-3F0A-8C06-4DFD35FF3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CF3667-BF64-4403-7A3A-264F645434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63ED2-A2D6-6F62-FEBA-797D548F55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1F17D-FC07-4130-B7EE-37671C485F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112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A515E-704D-7770-16AF-3038218E7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D40761-6790-34D2-F036-B386FED8E5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EFE1FD-D16C-5DC3-9CC7-99B85D5D34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D6A43-436D-DB09-EFD1-4687814317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690090-C89D-41F7-B522-5C5DF7DA0A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148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690090-C89D-41F7-B522-5C5DF7DA0A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749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Pending Objectives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7FCEF-3A43-4061-88A1-797537C4C4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735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7FCEF-3A43-4061-88A1-797537C4C4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767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7FCEF-3A43-4061-88A1-797537C4C4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71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90B64-65C2-8BD9-16BD-068224130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572FDA-75EA-0657-C92B-7D2E235BE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CFB3A9-3C9A-6E30-1D84-4A3A5F3D41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DE732-5BB3-38C8-CDA3-B624192966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1F17D-FC07-4130-B7EE-37671C485F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980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690090-C89D-41F7-B522-5C5DF7DA0A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748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05D49-C52C-ABC9-6541-2874AE287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FB01E0-E415-9F2B-03E9-485E94AD34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CCBC26-1592-AA89-27C1-05A4AE8F9D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E3456-170C-12FD-9B7B-BFBD0FED36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690090-C89D-41F7-B522-5C5DF7DA0A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651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DC2F5-6562-530E-A1FC-D120CB640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684866-48EC-6274-1ED4-666A73228E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15FECC-4A05-131F-016F-5199E02E4A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D04A2-FC40-0433-0E29-7755BCFF27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1F17D-FC07-4130-B7EE-37671C485F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898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lIns="91410" tIns="45705" rIns="91410" bIns="45705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883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045" y="2"/>
            <a:ext cx="6381955" cy="879077"/>
          </a:xfrm>
          <a:prstGeom prst="rect">
            <a:avLst/>
          </a:prstGeom>
        </p:spPr>
        <p:txBody>
          <a:bodyPr lIns="91410" tIns="45705" rIns="91410" bIns="45705" anchor="ctr"/>
          <a:lstStyle>
            <a:lvl1pPr>
              <a:defRPr sz="24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33970DF9-3875-47F1-8D44-E6BF52C549BA}" type="datetime1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8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 lIns="91410" tIns="45705" rIns="91410" bIns="4570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8F8E2176-8A7E-4BC2-A8CF-A83D9DF1B78E}" type="datetime1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80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953001"/>
            <a:ext cx="10363200" cy="884379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A89C87B-A2FF-727A-002A-9A713899E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1752600"/>
            <a:ext cx="4165600" cy="3032944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1ED9EBC-5F9C-36C4-D083-F1E06C88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F588-83CF-48A3-8C1E-440F707139A1}" type="datetime1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4/16/2025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79FBF9-FFF7-A8B3-03B7-FE197CA06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6BCB864-9997-D6F3-6A52-909F0422A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F250-979A-4DFC-9A32-46DBB2ABD2A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82030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8000" y="0"/>
            <a:ext cx="6604000" cy="914400"/>
          </a:xfrm>
        </p:spPr>
        <p:txBody>
          <a:bodyPr>
            <a:noAutofit/>
          </a:bodyPr>
          <a:lstStyle>
            <a:lvl1pPr>
              <a:defRPr sz="24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A61F-656F-44B2-88F7-7AA647139F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F250-979A-4DFC-9A32-46DBB2ABD2A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55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22B4-9110-4351-8D3A-1E3411CBD7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F250-979A-4DFC-9A32-46DBB2ABD2A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3C78-4784-4CFE-8745-627892BC4B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F250-979A-4DFC-9A32-46DBB2ABD2A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86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5550-EEA0-47D3-ACC3-E8E55E9C6A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F250-979A-4DFC-9A32-46DBB2ABD2A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9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7942-4792-460B-A589-7189564AEC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F250-979A-4DFC-9A32-46DBB2ABD2A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588000" y="0"/>
            <a:ext cx="6604000" cy="914400"/>
          </a:xfrm>
        </p:spPr>
        <p:txBody>
          <a:bodyPr>
            <a:noAutofit/>
          </a:bodyPr>
          <a:lstStyle>
            <a:lvl1pPr>
              <a:defRPr sz="24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1966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66801"/>
            <a:ext cx="4011084" cy="10044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93365"/>
            <a:ext cx="6815667" cy="505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097827"/>
            <a:ext cx="4011084" cy="4054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140B-0869-4D7F-B2F7-D032C63F53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F250-979A-4DFC-9A32-46DBB2ABD2A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588000" y="0"/>
            <a:ext cx="660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 i="1">
                <a:solidFill>
                  <a:schemeClr val="bg1"/>
                </a:solidFill>
              </a:defRPr>
            </a:lvl1pPr>
          </a:lstStyle>
          <a:p>
            <a:pPr algn="ctr">
              <a:spcBef>
                <a:spcPct val="0"/>
              </a:spcBef>
              <a:defRPr/>
            </a:pPr>
            <a:r>
              <a:rPr lang="en-US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8850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43000"/>
            <a:ext cx="73152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3A48-ABCD-4BB4-B9A6-E46D6D6C28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F250-979A-4DFC-9A32-46DBB2ABD2A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588000" y="0"/>
            <a:ext cx="660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 i="1">
                <a:solidFill>
                  <a:schemeClr val="bg1"/>
                </a:solidFill>
              </a:defRPr>
            </a:lvl1pPr>
          </a:lstStyle>
          <a:p>
            <a:pPr algn="ctr">
              <a:spcBef>
                <a:spcPct val="0"/>
              </a:spcBef>
              <a:defRPr/>
            </a:pPr>
            <a:r>
              <a:rPr lang="en-US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84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9839" y="74817"/>
            <a:ext cx="6420947" cy="867034"/>
          </a:xfrm>
          <a:prstGeom prst="rect">
            <a:avLst/>
          </a:prstGeom>
          <a:ln>
            <a:noFill/>
          </a:ln>
        </p:spPr>
        <p:txBody>
          <a:bodyPr lIns="91410" tIns="45705" rIns="91410" bIns="45705" anchor="ctr"/>
          <a:lstStyle>
            <a:lvl1pPr>
              <a:defRPr sz="24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7A2842-551A-49AA-A67F-05ECF7DBA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02968" y="58191"/>
            <a:ext cx="1047536" cy="7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76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00F9-0FBC-4DEE-A686-8FDE7C0D8B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F250-979A-4DFC-9A32-46DBB2ABD2A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7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F7F2-AB87-4659-B789-A275D735DB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F250-979A-4DFC-9A32-46DBB2ABD2A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6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  <a:prstGeom prst="rect">
            <a:avLst/>
          </a:prstGeom>
        </p:spPr>
        <p:txBody>
          <a:bodyPr lIns="91410" tIns="45705" rIns="91410" bIns="45705"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0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3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D280D226-2DCD-49B4-9F35-16B5302E9D01}" type="datetime1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2968" y="6343050"/>
            <a:ext cx="831850" cy="28297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DFDED34C-DE97-4463-B92A-AD521C2553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0DE37A-D57A-451E-B37D-5D69315B2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02968" y="58191"/>
            <a:ext cx="1047536" cy="7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3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4054" y="2"/>
            <a:ext cx="6407948" cy="867034"/>
          </a:xfrm>
          <a:prstGeom prst="rect">
            <a:avLst/>
          </a:prstGeom>
        </p:spPr>
        <p:txBody>
          <a:bodyPr lIns="91410" tIns="45705" rIns="91410" bIns="45705" anchor="ctr"/>
          <a:lstStyle>
            <a:lvl1pPr>
              <a:defRPr sz="24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A2BF8A81-6DDD-4B7B-BB29-507CB81F8C37}" type="datetime1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8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4054" y="2"/>
            <a:ext cx="6407948" cy="879077"/>
          </a:xfrm>
          <a:prstGeom prst="rect">
            <a:avLst/>
          </a:prstGeom>
        </p:spPr>
        <p:txBody>
          <a:bodyPr lIns="91410" tIns="45705" rIns="91410" bIns="45705" anchor="ctr"/>
          <a:lstStyle>
            <a:lvl1pPr>
              <a:defRPr sz="24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7" indent="0">
              <a:buNone/>
              <a:defRPr sz="2000" b="1"/>
            </a:lvl2pPr>
            <a:lvl3pPr marL="914095" indent="0">
              <a:buNone/>
              <a:defRPr sz="1800" b="1"/>
            </a:lvl3pPr>
            <a:lvl4pPr marL="1371143" indent="0">
              <a:buNone/>
              <a:defRPr sz="1600" b="1"/>
            </a:lvl4pPr>
            <a:lvl5pPr marL="1828191" indent="0">
              <a:buNone/>
              <a:defRPr sz="1600" b="1"/>
            </a:lvl5pPr>
            <a:lvl6pPr marL="2285238" indent="0">
              <a:buNone/>
              <a:defRPr sz="1600" b="1"/>
            </a:lvl6pPr>
            <a:lvl7pPr marL="2742285" indent="0">
              <a:buNone/>
              <a:defRPr sz="1600" b="1"/>
            </a:lvl7pPr>
            <a:lvl8pPr marL="3199333" indent="0">
              <a:buNone/>
              <a:defRPr sz="1600" b="1"/>
            </a:lvl8pPr>
            <a:lvl9pPr marL="365638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7" indent="0">
              <a:buNone/>
              <a:defRPr sz="2000" b="1"/>
            </a:lvl2pPr>
            <a:lvl3pPr marL="914095" indent="0">
              <a:buNone/>
              <a:defRPr sz="1800" b="1"/>
            </a:lvl3pPr>
            <a:lvl4pPr marL="1371143" indent="0">
              <a:buNone/>
              <a:defRPr sz="1600" b="1"/>
            </a:lvl4pPr>
            <a:lvl5pPr marL="1828191" indent="0">
              <a:buNone/>
              <a:defRPr sz="1600" b="1"/>
            </a:lvl5pPr>
            <a:lvl6pPr marL="2285238" indent="0">
              <a:buNone/>
              <a:defRPr sz="1600" b="1"/>
            </a:lvl6pPr>
            <a:lvl7pPr marL="2742285" indent="0">
              <a:buNone/>
              <a:defRPr sz="1600" b="1"/>
            </a:lvl7pPr>
            <a:lvl8pPr marL="3199333" indent="0">
              <a:buNone/>
              <a:defRPr sz="1600" b="1"/>
            </a:lvl8pPr>
            <a:lvl9pPr marL="365638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49599CA9-00D7-40B7-A8DD-531D11166DB9}" type="datetime1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2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1053" y="2"/>
            <a:ext cx="6420947" cy="879077"/>
          </a:xfrm>
          <a:prstGeom prst="rect">
            <a:avLst/>
          </a:prstGeom>
        </p:spPr>
        <p:txBody>
          <a:bodyPr lIns="91410" tIns="45705" rIns="91410" bIns="45705" anchor="ctr"/>
          <a:lstStyle>
            <a:lvl1pPr>
              <a:defRPr sz="24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21D38E53-979A-4CAD-A62E-A2F4E8F6AE06}" type="datetime1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5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C51F7562-56BD-4E63-931F-F208D7C41241}" type="datetime1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lIns="91410" tIns="45705" rIns="91410" bIns="45705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47" indent="0">
              <a:buNone/>
              <a:defRPr sz="1200"/>
            </a:lvl2pPr>
            <a:lvl3pPr marL="914095" indent="0">
              <a:buNone/>
              <a:defRPr sz="1000"/>
            </a:lvl3pPr>
            <a:lvl4pPr marL="1371143" indent="0">
              <a:buNone/>
              <a:defRPr sz="900"/>
            </a:lvl4pPr>
            <a:lvl5pPr marL="1828191" indent="0">
              <a:buNone/>
              <a:defRPr sz="900"/>
            </a:lvl5pPr>
            <a:lvl6pPr marL="2285238" indent="0">
              <a:buNone/>
              <a:defRPr sz="900"/>
            </a:lvl6pPr>
            <a:lvl7pPr marL="2742285" indent="0">
              <a:buNone/>
              <a:defRPr sz="900"/>
            </a:lvl7pPr>
            <a:lvl8pPr marL="3199333" indent="0">
              <a:buNone/>
              <a:defRPr sz="900"/>
            </a:lvl8pPr>
            <a:lvl9pPr marL="365638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E147511E-B27B-48FF-A155-B4FF47563CD6}" type="datetime1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76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lIns="91410" tIns="45705" rIns="91410" bIns="45705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47" indent="0">
              <a:buNone/>
              <a:defRPr sz="2800"/>
            </a:lvl2pPr>
            <a:lvl3pPr marL="914095" indent="0">
              <a:buNone/>
              <a:defRPr sz="2400"/>
            </a:lvl3pPr>
            <a:lvl4pPr marL="1371143" indent="0">
              <a:buNone/>
              <a:defRPr sz="2000"/>
            </a:lvl4pPr>
            <a:lvl5pPr marL="1828191" indent="0">
              <a:buNone/>
              <a:defRPr sz="2000"/>
            </a:lvl5pPr>
            <a:lvl6pPr marL="2285238" indent="0">
              <a:buNone/>
              <a:defRPr sz="2000"/>
            </a:lvl6pPr>
            <a:lvl7pPr marL="2742285" indent="0">
              <a:buNone/>
              <a:defRPr sz="2000"/>
            </a:lvl7pPr>
            <a:lvl8pPr marL="3199333" indent="0">
              <a:buNone/>
              <a:defRPr sz="2000"/>
            </a:lvl8pPr>
            <a:lvl9pPr marL="365638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47" indent="0">
              <a:buNone/>
              <a:defRPr sz="1200"/>
            </a:lvl2pPr>
            <a:lvl3pPr marL="914095" indent="0">
              <a:buNone/>
              <a:defRPr sz="1000"/>
            </a:lvl3pPr>
            <a:lvl4pPr marL="1371143" indent="0">
              <a:buNone/>
              <a:defRPr sz="900"/>
            </a:lvl4pPr>
            <a:lvl5pPr marL="1828191" indent="0">
              <a:buNone/>
              <a:defRPr sz="900"/>
            </a:lvl5pPr>
            <a:lvl6pPr marL="2285238" indent="0">
              <a:buNone/>
              <a:defRPr sz="900"/>
            </a:lvl6pPr>
            <a:lvl7pPr marL="2742285" indent="0">
              <a:buNone/>
              <a:defRPr sz="900"/>
            </a:lvl7pPr>
            <a:lvl8pPr marL="3199333" indent="0">
              <a:buNone/>
              <a:defRPr sz="900"/>
            </a:lvl8pPr>
            <a:lvl9pPr marL="365638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C1FFA7C2-796B-4440-B082-4D3FCB1E48A9}" type="datetime1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71105" tIns="35552" rIns="71105" bIns="35552"/>
          <a:lstStyle/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6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tif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Template ART.tif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1149096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>
            <a:off x="1222377" y="997746"/>
            <a:ext cx="142876" cy="92869"/>
          </a:xfrm>
          <a:custGeom>
            <a:avLst/>
            <a:gdLst>
              <a:gd name="connsiteX0" fmla="*/ 0 w 107157"/>
              <a:gd name="connsiteY0" fmla="*/ 88106 h 92869"/>
              <a:gd name="connsiteX1" fmla="*/ 28575 w 107157"/>
              <a:gd name="connsiteY1" fmla="*/ 33337 h 92869"/>
              <a:gd name="connsiteX2" fmla="*/ 38100 w 107157"/>
              <a:gd name="connsiteY2" fmla="*/ 19050 h 92869"/>
              <a:gd name="connsiteX3" fmla="*/ 66675 w 107157"/>
              <a:gd name="connsiteY3" fmla="*/ 0 h 92869"/>
              <a:gd name="connsiteX4" fmla="*/ 107157 w 107157"/>
              <a:gd name="connsiteY4" fmla="*/ 45244 h 92869"/>
              <a:gd name="connsiteX5" fmla="*/ 78582 w 107157"/>
              <a:gd name="connsiteY5" fmla="*/ 92869 h 92869"/>
              <a:gd name="connsiteX6" fmla="*/ 0 w 107157"/>
              <a:gd name="connsiteY6" fmla="*/ 88106 h 9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57" h="92869">
                <a:moveTo>
                  <a:pt x="0" y="88106"/>
                </a:moveTo>
                <a:lnTo>
                  <a:pt x="28575" y="33337"/>
                </a:lnTo>
                <a:lnTo>
                  <a:pt x="38100" y="19050"/>
                </a:lnTo>
                <a:lnTo>
                  <a:pt x="66675" y="0"/>
                </a:lnTo>
                <a:lnTo>
                  <a:pt x="107157" y="45244"/>
                </a:lnTo>
                <a:lnTo>
                  <a:pt x="78582" y="92869"/>
                </a:lnTo>
                <a:lnTo>
                  <a:pt x="0" y="88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3361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29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2" indent="-342862" algn="l" defTabSz="91429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868" indent="-285718" algn="l" defTabSz="91429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873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022" indent="-228575" algn="l" defTabSz="91429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171" indent="-228575" algn="l" defTabSz="91429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320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70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9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8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7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FF588-83CF-48A3-8C1E-440F707139A1}" type="datetime1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4/16/2025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4000" y="6492876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6500F250-979A-4DFC-9A32-46DBB2ABD2A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 descr="Template ART.tif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12192000" cy="1149096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>
            <a:off x="1222375" y="997745"/>
            <a:ext cx="142876" cy="92869"/>
          </a:xfrm>
          <a:custGeom>
            <a:avLst/>
            <a:gdLst>
              <a:gd name="connsiteX0" fmla="*/ 0 w 107157"/>
              <a:gd name="connsiteY0" fmla="*/ 88106 h 92869"/>
              <a:gd name="connsiteX1" fmla="*/ 28575 w 107157"/>
              <a:gd name="connsiteY1" fmla="*/ 33337 h 92869"/>
              <a:gd name="connsiteX2" fmla="*/ 38100 w 107157"/>
              <a:gd name="connsiteY2" fmla="*/ 19050 h 92869"/>
              <a:gd name="connsiteX3" fmla="*/ 66675 w 107157"/>
              <a:gd name="connsiteY3" fmla="*/ 0 h 92869"/>
              <a:gd name="connsiteX4" fmla="*/ 107157 w 107157"/>
              <a:gd name="connsiteY4" fmla="*/ 45244 h 92869"/>
              <a:gd name="connsiteX5" fmla="*/ 78582 w 107157"/>
              <a:gd name="connsiteY5" fmla="*/ 92869 h 92869"/>
              <a:gd name="connsiteX6" fmla="*/ 0 w 107157"/>
              <a:gd name="connsiteY6" fmla="*/ 88106 h 9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57" h="92869">
                <a:moveTo>
                  <a:pt x="0" y="88106"/>
                </a:moveTo>
                <a:lnTo>
                  <a:pt x="28575" y="33337"/>
                </a:lnTo>
                <a:lnTo>
                  <a:pt x="38100" y="19050"/>
                </a:lnTo>
                <a:lnTo>
                  <a:pt x="66675" y="0"/>
                </a:lnTo>
                <a:lnTo>
                  <a:pt x="107157" y="45244"/>
                </a:lnTo>
                <a:lnTo>
                  <a:pt x="78582" y="92869"/>
                </a:lnTo>
                <a:lnTo>
                  <a:pt x="0" y="88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0" y="152400"/>
            <a:ext cx="6705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483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s.gov/crs-product/R47059" TargetMode="External"/><Relationship Id="rId2" Type="http://schemas.openxmlformats.org/officeDocument/2006/relationships/hyperlink" Target="https://www.jstor.org/stable/resrep26915.10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onetcenter.org/dictionary/29.2/excel/knowledg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9B5BC1-9CA0-0A86-72FB-13F1A06A8F2A}"/>
              </a:ext>
            </a:extLst>
          </p:cNvPr>
          <p:cNvSpPr txBox="1"/>
          <p:nvPr/>
        </p:nvSpPr>
        <p:spPr>
          <a:xfrm>
            <a:off x="642551" y="1020669"/>
            <a:ext cx="1090689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Barriers to a Robust Cyber Workforce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CDT Sheyla Street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Advisors: LTC Moore, LTC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Fukuzawa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CPT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Freeny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6AE6C-1B5F-BA9C-8289-A5417F4EE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4930" y="6320571"/>
            <a:ext cx="508000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500F250-979A-4DFC-9A32-46DBB2ABD2A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0DB04CF-EC37-218C-A3E5-7F40893F6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801" y="4772692"/>
            <a:ext cx="1547879" cy="154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logo of science and engineering&#10;&#10;AI-generated content may be incorrect.">
            <a:extLst>
              <a:ext uri="{FF2B5EF4-FFF2-40B4-BE49-F238E27FC236}">
                <a16:creationId xmlns:a16="http://schemas.microsoft.com/office/drawing/2014/main" id="{4A55A245-C857-4967-E3E0-1F910C941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769" y="322616"/>
            <a:ext cx="1085182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21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B202D-ED54-C0FE-370D-CC5424454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152400"/>
            <a:ext cx="6705600" cy="609600"/>
          </a:xfrm>
        </p:spPr>
        <p:txBody>
          <a:bodyPr anchor="ctr">
            <a:normAutofit/>
          </a:bodyPr>
          <a:lstStyle/>
          <a:p>
            <a:r>
              <a:rPr lang="en-US" dirty="0"/>
              <a:t>Results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9B5BC1-9CA0-0A86-72FB-13F1A06A8F2A}"/>
                  </a:ext>
                </a:extLst>
              </p:cNvPr>
              <p:cNvSpPr txBox="1"/>
              <p:nvPr/>
            </p:nvSpPr>
            <p:spPr>
              <a:xfrm>
                <a:off x="600891" y="1364456"/>
                <a:ext cx="10650583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/>
              <a:p>
                <a:pPr marL="0" marR="0" lvl="0" indent="0" algn="l" defTabSz="3071796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1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3071796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𝑇𝑜𝑡𝑎𝑙</m:t>
                      </m:r>
                      <m:r>
                        <a:rPr kumimoji="0" lang="en-US" sz="32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0" lang="en-US" sz="32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𝑆𝑘𝑖𝑙𝑙𝑠</m:t>
                      </m:r>
                      <m:r>
                        <a:rPr kumimoji="0" lang="en-US" sz="32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0" lang="en-US" sz="32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𝐺𝑎𝑝</m:t>
                      </m:r>
                      <m:r>
                        <a:rPr kumimoji="0" lang="en-US" sz="32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=1−</m:t>
                      </m:r>
                      <m:func>
                        <m:funcPr>
                          <m:ctrlPr>
                            <a:rPr kumimoji="0" lang="en-US" sz="32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3200" b="0" i="0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kumimoji="0" lang="en-US" sz="32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32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kumimoji="0" lang="en-US" sz="32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=0.05926</m:t>
                          </m:r>
                        </m:e>
                      </m:func>
                    </m:oMath>
                  </m:oMathPara>
                </a14:m>
                <a:endParaRPr kumimoji="0" lang="en-US" sz="32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3071796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So:</a:t>
                </a:r>
              </a:p>
              <a:p>
                <a:pPr marL="0" marR="0" lvl="0" indent="0" algn="ctr" defTabSz="3071796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32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kumimoji="0" lang="en-US" sz="32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𝑇𝑜𝑡𝑎𝑙</m:t>
                          </m:r>
                          <m:r>
                            <a:rPr kumimoji="0" lang="en-US" sz="32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kumimoji="0" lang="en-US" sz="32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𝑆𝑖𝑚𝑖𝑙𝑎𝑟𝑖𝑡𝑦</m:t>
                          </m:r>
                          <m:r>
                            <a:rPr kumimoji="0" lang="en-US" sz="3200" b="0" i="0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kumimoji="0" lang="en-US" sz="3200" b="0" i="0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kumimoji="0" lang="en-US" sz="32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kumimoji="0" lang="en-US" sz="32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=1−0.05926=0.94074</m:t>
                          </m:r>
                        </m:e>
                      </m:func>
                    </m:oMath>
                  </m:oMathPara>
                </a14:m>
                <a:endParaRPr kumimoji="0" lang="en-US" sz="32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3071796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32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3200" b="0" i="0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kumimoji="0" lang="en-US" sz="32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32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kumimoji="0" lang="en-US" sz="32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=0.05926</m:t>
                          </m:r>
                        </m:e>
                      </m:func>
                    </m:oMath>
                  </m:oMathPara>
                </a14:m>
                <a:endParaRPr kumimoji="0" lang="en-US" sz="32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3071796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3071796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angle between KSA and requirement vectors : </a:t>
                </a:r>
                <a:endParaRPr kumimoji="0" lang="en-US" sz="32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3071796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kumimoji="0" lang="en-US" sz="32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32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kumimoji="0" lang="en-US" sz="32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kumimoji="0" lang="en-US" sz="32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0.94074</m:t>
                          </m:r>
                        </m:e>
                      </m:d>
                      <m:r>
                        <a:rPr kumimoji="0" lang="en-US" sz="32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=19.72 </m:t>
                      </m:r>
                      <m:r>
                        <a:rPr kumimoji="0" lang="en-US" sz="32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𝑑𝑒𝑔𝑟𝑒𝑒𝑠</m:t>
                      </m:r>
                    </m:oMath>
                  </m:oMathPara>
                </a14:m>
                <a:endParaRPr kumimoji="0" lang="en-US" sz="32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9B5BC1-9CA0-0A86-72FB-13F1A06A8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91" y="1364456"/>
                <a:ext cx="10650583" cy="4525963"/>
              </a:xfrm>
              <a:prstGeom prst="rect">
                <a:avLst/>
              </a:prstGeom>
              <a:blipFill>
                <a:blip r:embed="rId3"/>
                <a:stretch>
                  <a:fillRect l="-1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6AE6C-1B5F-BA9C-8289-A5417F4EE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7536" y="6216317"/>
            <a:ext cx="508000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500F250-979A-4DFC-9A32-46DBB2ABD2A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223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154D1-447F-5F48-EBC7-74297B200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66DDC-A4CD-8E72-1245-E4BF78E57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152400"/>
            <a:ext cx="6705600" cy="609600"/>
          </a:xfrm>
        </p:spPr>
        <p:txBody>
          <a:bodyPr anchor="ctr">
            <a:normAutofit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C64AB-8F29-B352-D90B-267207A6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7537" y="6310313"/>
            <a:ext cx="508000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500F250-979A-4DFC-9A32-46DBB2ABD2A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56EC8F9-CA32-2EF0-B6D2-3D6F51F79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72" y="1197849"/>
            <a:ext cx="9363456" cy="529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14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BB084-3C4A-68AD-AB4C-AE225648E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666DC-8531-48FA-BA63-BE3412BF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152400"/>
            <a:ext cx="6705600" cy="609600"/>
          </a:xfrm>
        </p:spPr>
        <p:txBody>
          <a:bodyPr anchor="ctr">
            <a:normAutofit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2C503-C5ED-8BF1-E307-5382E9097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628" y="6204118"/>
            <a:ext cx="508000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500F250-979A-4DFC-9A32-46DBB2ABD2A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 descr="A graph with red and blue lines&#10;&#10;AI-generated content may be incorrect.">
            <a:extLst>
              <a:ext uri="{FF2B5EF4-FFF2-40B4-BE49-F238E27FC236}">
                <a16:creationId xmlns:a16="http://schemas.microsoft.com/office/drawing/2014/main" id="{B251AACF-E3B4-7F42-0D0F-351297917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71" y="1728216"/>
            <a:ext cx="11685257" cy="417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91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19560-5DCD-A1D3-0EBA-DF31EB296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992A1-99A6-1C9E-FEE0-712D0CB0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152400"/>
            <a:ext cx="6705600" cy="609600"/>
          </a:xfrm>
        </p:spPr>
        <p:txBody>
          <a:bodyPr anchor="ctr">
            <a:normAutofit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D8A11-7B59-00DF-7834-EF16CBE6F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1495" y="6268646"/>
            <a:ext cx="508000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500F250-979A-4DFC-9A32-46DBB2ABD2A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C8677D-D011-B63A-D235-56B655D9E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60" y="1604631"/>
            <a:ext cx="9328030" cy="46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28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7D7E6-4F9F-8D0C-CF5D-7A33795A4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B4919-7292-3450-58AF-DE9DF7F8D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053" y="0"/>
            <a:ext cx="6420947" cy="867034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61BC8-4439-19BE-6C19-0A92E39D7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32" y="1589524"/>
            <a:ext cx="11766136" cy="3983751"/>
          </a:xfrm>
          <a:ln>
            <a:noFill/>
          </a:ln>
        </p:spPr>
        <p:txBody>
          <a:bodyPr>
            <a:normAutofit/>
          </a:bodyPr>
          <a:lstStyle/>
          <a:p>
            <a:pPr marL="342900" marR="0" lvl="0" indent="-342900" algn="l" defTabSz="292624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400" dirty="0"/>
              <a:t>The most significant gap is found among technical skills.</a:t>
            </a:r>
          </a:p>
          <a:p>
            <a:pPr marL="0" marR="0" lvl="0" indent="0" algn="l" defTabSz="292624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400" dirty="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926242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400" dirty="0"/>
              <a:t>Skills with elevated requirement levels show the most significant discrepancies in KSA alignment. </a:t>
            </a:r>
          </a:p>
          <a:p>
            <a:pPr marL="0" indent="0" defTabSz="292624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3400" dirty="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292624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400" dirty="0">
                <a:solidFill>
                  <a:srgbClr val="171717"/>
                </a:solidFill>
              </a:rPr>
              <a:t>There is no clear standard for defining cyber skills. </a:t>
            </a:r>
            <a:endParaRPr lang="en-US" sz="3400" dirty="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171717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4D66D597-1DE1-58F1-422C-D90FCB01D4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F4103D2-242D-219B-375F-58C1764B5B91}"/>
              </a:ext>
            </a:extLst>
          </p:cNvPr>
          <p:cNvSpPr txBox="1">
            <a:spLocks/>
          </p:cNvSpPr>
          <p:nvPr/>
        </p:nvSpPr>
        <p:spPr>
          <a:xfrm>
            <a:off x="11449167" y="630280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  <a:defRPr/>
            </a:pPr>
            <a:fld id="{6500F250-979A-4DFC-9A32-46DBB2ABD2A7}" type="slidenum"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algn="r">
                <a:spcAft>
                  <a:spcPts val="600"/>
                </a:spcAft>
                <a:defRPr/>
              </a:pPr>
              <a:t>14</a:t>
            </a:fld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27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B202D-ED54-C0FE-370D-CC5424454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152400"/>
            <a:ext cx="6705600" cy="609600"/>
          </a:xfrm>
        </p:spPr>
        <p:txBody>
          <a:bodyPr anchor="ctr"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9B5BC1-9CA0-0A86-72FB-13F1A06A8F2A}"/>
              </a:ext>
            </a:extLst>
          </p:cNvPr>
          <p:cNvSpPr txBox="1"/>
          <p:nvPr/>
        </p:nvSpPr>
        <p:spPr>
          <a:xfrm>
            <a:off x="4049485" y="2941321"/>
            <a:ext cx="86911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Questions?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6AE6C-1B5F-BA9C-8289-A5417F4EE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553" y="6191619"/>
            <a:ext cx="508000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500F250-979A-4DFC-9A32-46DBB2ABD2A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002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B202D-ED54-C0FE-370D-CC5424454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152400"/>
            <a:ext cx="6705600" cy="609600"/>
          </a:xfrm>
        </p:spPr>
        <p:txBody>
          <a:bodyPr anchor="ctr">
            <a:normAutofit/>
          </a:bodyPr>
          <a:lstStyle/>
          <a:p>
            <a:r>
              <a:rPr lang="en-US" dirty="0"/>
              <a:t>Works Cited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9B5BC1-9CA0-0A86-72FB-13F1A06A8F2A}"/>
              </a:ext>
            </a:extLst>
          </p:cNvPr>
          <p:cNvSpPr txBox="1"/>
          <p:nvPr/>
        </p:nvSpPr>
        <p:spPr>
          <a:xfrm>
            <a:off x="453668" y="1364456"/>
            <a:ext cx="11458245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Carmichael, Ted, and Stamper, John.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Developing a Continuous, Rather Than a Binary, Classification for Measuring STEM Jobs.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Career and Technical Education-STEM, 2022, pp. 104-109.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Donovan, Sarah A., Stroll, Adam, Bradley, David H., Collins, Benjamin. (2022, March 31). Skills Gaps: A Review of Underlying Concepts and Evidence (CRS Report No. R47059)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“Look to the STARs.”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Opportunity@Work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https://opportunityatwork.org/our-solutions/stars-insights/look-to-the-stars/. Accessed 16 Oct. 2024.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Maurer, Tim, and Arthur Nelson.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Priority #4: Cybersecurity Workforce Challenges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Carnegie Endowment for International Peace, 2020, pp. 111–26.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JSTOR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https://www.jstor.org/stable/resrep26915.10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"Skills Gaps: A Review of Underlying Concepts and Evidence." 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Congress.gov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Library of Congress, 04 March 2025,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https://www.congress.gov/crs-product/R47059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Resource Center. ONET Data Dictionary Version 29.2 – Knowledge Excel File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Accessed March 03, 2025.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https://www.onetcenter.org/dictionary/29.2/excel/knowledge.html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6AE6C-1B5F-BA9C-8289-A5417F4EE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2614" y="6340475"/>
            <a:ext cx="508000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500F250-979A-4DFC-9A32-46DBB2ABD2A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224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F4D244-A468-9B38-FFD9-F23BCD2A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7878" y="6328266"/>
            <a:ext cx="284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ED34C-DE97-4463-B92A-AD521C2553A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C6ABA6-50D8-5443-5224-703860D89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802" y="2730664"/>
            <a:ext cx="1086295" cy="13966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66EA5E-6857-A041-21C6-6AAD2EF92810}"/>
              </a:ext>
            </a:extLst>
          </p:cNvPr>
          <p:cNvSpPr txBox="1"/>
          <p:nvPr/>
        </p:nvSpPr>
        <p:spPr>
          <a:xfrm>
            <a:off x="938623" y="1485931"/>
            <a:ext cx="1031475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Acknowledgements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83B54-052D-32D4-7E96-5C01443CD7B2}"/>
              </a:ext>
            </a:extLst>
          </p:cNvPr>
          <p:cNvSpPr txBox="1"/>
          <p:nvPr/>
        </p:nvSpPr>
        <p:spPr>
          <a:xfrm>
            <a:off x="3249981" y="4448740"/>
            <a:ext cx="3016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 Ragsdale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Analiese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Wagner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Albert Palacios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A7EA82-1969-646E-BAA2-6C5CDF4B60A3}"/>
              </a:ext>
            </a:extLst>
          </p:cNvPr>
          <p:cNvSpPr txBox="1"/>
          <p:nvPr/>
        </p:nvSpPr>
        <p:spPr>
          <a:xfrm>
            <a:off x="6777843" y="4079409"/>
            <a:ext cx="2750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LTC Moore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</a:rPr>
              <a:t>LTC Fukuzawa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Freeny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97C0D32-E1BA-47B7-D681-68DD93C24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320" y="2624871"/>
            <a:ext cx="1547879" cy="154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2CF598-7DA6-60B9-9E08-D05D16A734D7}"/>
              </a:ext>
            </a:extLst>
          </p:cNvPr>
          <p:cNvSpPr txBox="1"/>
          <p:nvPr/>
        </p:nvSpPr>
        <p:spPr>
          <a:xfrm>
            <a:off x="2438400" y="5866601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special thanks to you all for making this possible. </a:t>
            </a:r>
          </a:p>
        </p:txBody>
      </p:sp>
    </p:spTree>
    <p:extLst>
      <p:ext uri="{BB962C8B-B14F-4D97-AF65-F5344CB8AC3E}">
        <p14:creationId xmlns:p14="http://schemas.microsoft.com/office/powerpoint/2010/main" val="332835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DBF17-78F1-FFC4-61D3-67110803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053" y="0"/>
            <a:ext cx="6420947" cy="867034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/>
          <a:p>
            <a:r>
              <a:rPr lang="en-US"/>
              <a:t>Agenda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3E5FDD-5FB3-A2EE-091C-F59DAE159986}"/>
              </a:ext>
            </a:extLst>
          </p:cNvPr>
          <p:cNvSpPr txBox="1">
            <a:spLocks/>
          </p:cNvSpPr>
          <p:nvPr/>
        </p:nvSpPr>
        <p:spPr>
          <a:xfrm>
            <a:off x="11752474" y="6320643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ED34C-DE97-4463-B92A-AD521C2553A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54F330-74C3-56CF-1E89-7FC133AF5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67516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Motivation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BE57A7-9E59-D0B5-962D-DF3F1D39D12D}"/>
              </a:ext>
            </a:extLst>
          </p:cNvPr>
          <p:cNvSpPr txBox="1">
            <a:spLocks/>
          </p:cNvSpPr>
          <p:nvPr/>
        </p:nvSpPr>
        <p:spPr>
          <a:xfrm>
            <a:off x="609600" y="2583404"/>
            <a:ext cx="10972800" cy="67516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30" tIns="45715" rIns="91430" bIns="45715" rtlCol="0">
            <a:normAutofit/>
          </a:bodyPr>
          <a:lstStyle>
            <a:lvl1pPr marL="342862" indent="-342862" algn="l" defTabSz="9142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868" indent="-285718" algn="l" defTabSz="9142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873" indent="-228575" algn="l" defTabSz="9142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022" indent="-228575" algn="l" defTabSz="9142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171" indent="-228575" algn="l" defTabSz="91429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320" indent="-228575" algn="l" defTabSz="9142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70" indent="-228575" algn="l" defTabSz="9142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19" indent="-228575" algn="l" defTabSz="9142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68" indent="-228575" algn="l" defTabSz="9142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Research Objective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758034AB-92A8-D4E0-08A9-A7137138DDC8}"/>
              </a:ext>
            </a:extLst>
          </p:cNvPr>
          <p:cNvSpPr txBox="1">
            <a:spLocks/>
          </p:cNvSpPr>
          <p:nvPr/>
        </p:nvSpPr>
        <p:spPr>
          <a:xfrm>
            <a:off x="609600" y="3566606"/>
            <a:ext cx="10972800" cy="67516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30" tIns="45715" rIns="91430" bIns="45715" rtlCol="0">
            <a:normAutofit/>
          </a:bodyPr>
          <a:lstStyle>
            <a:lvl1pPr marL="342862" indent="-342862" algn="l" defTabSz="9142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868" indent="-285718" algn="l" defTabSz="9142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873" indent="-228575" algn="l" defTabSz="9142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022" indent="-228575" algn="l" defTabSz="9142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171" indent="-228575" algn="l" defTabSz="91429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320" indent="-228575" algn="l" defTabSz="9142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70" indent="-228575" algn="l" defTabSz="9142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19" indent="-228575" algn="l" defTabSz="9142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68" indent="-228575" algn="l" defTabSz="9142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Methodology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2F0BA79-8593-E98F-14C2-3453C2D53730}"/>
              </a:ext>
            </a:extLst>
          </p:cNvPr>
          <p:cNvSpPr txBox="1">
            <a:spLocks/>
          </p:cNvSpPr>
          <p:nvPr/>
        </p:nvSpPr>
        <p:spPr>
          <a:xfrm>
            <a:off x="609600" y="4507263"/>
            <a:ext cx="10972800" cy="67516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30" tIns="45715" rIns="91430" bIns="45715" rtlCol="0">
            <a:normAutofit/>
          </a:bodyPr>
          <a:lstStyle>
            <a:lvl1pPr marL="342862" indent="-342862" algn="l" defTabSz="9142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868" indent="-285718" algn="l" defTabSz="9142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873" indent="-228575" algn="l" defTabSz="9142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022" indent="-228575" algn="l" defTabSz="9142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171" indent="-228575" algn="l" defTabSz="91429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320" indent="-228575" algn="l" defTabSz="9142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70" indent="-228575" algn="l" defTabSz="9142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19" indent="-228575" algn="l" defTabSz="9142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68" indent="-228575" algn="l" defTabSz="9142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Results and Conclusions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A62D236-2DF0-667A-1399-BD8C22DADFB5}"/>
              </a:ext>
            </a:extLst>
          </p:cNvPr>
          <p:cNvSpPr txBox="1">
            <a:spLocks/>
          </p:cNvSpPr>
          <p:nvPr/>
        </p:nvSpPr>
        <p:spPr>
          <a:xfrm>
            <a:off x="616237" y="5400071"/>
            <a:ext cx="10972800" cy="67516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30" tIns="45715" rIns="91430" bIns="45715" rtlCol="0">
            <a:normAutofit/>
          </a:bodyPr>
          <a:lstStyle>
            <a:lvl1pPr marL="342862" indent="-342862" algn="l" defTabSz="9142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868" indent="-285718" algn="l" defTabSz="9142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873" indent="-228575" algn="l" defTabSz="9142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022" indent="-228575" algn="l" defTabSz="9142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171" indent="-228575" algn="l" defTabSz="91429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320" indent="-228575" algn="l" defTabSz="9142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70" indent="-228575" algn="l" defTabSz="9142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19" indent="-228575" algn="l" defTabSz="9142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68" indent="-228575" algn="l" defTabSz="9142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96286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  <p:bldP spid="11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75746-0906-177D-9D55-D561875DD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DD57C-8A77-7D27-C188-E6C8534F4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152400"/>
            <a:ext cx="6705600" cy="609600"/>
          </a:xfrm>
        </p:spPr>
        <p:txBody>
          <a:bodyPr anchor="ctr">
            <a:normAutofit/>
          </a:bodyPr>
          <a:lstStyle/>
          <a:p>
            <a:r>
              <a:rPr lang="en-US" dirty="0"/>
              <a:t>Motivation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D666FE-783A-4F1E-5453-7612644279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3" b="27749"/>
          <a:stretch/>
        </p:blipFill>
        <p:spPr>
          <a:xfrm>
            <a:off x="609599" y="1916082"/>
            <a:ext cx="5386917" cy="3951288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951B2B-17A1-5452-5909-91B0F459A0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5101" b="2"/>
          <a:stretch/>
        </p:blipFill>
        <p:spPr>
          <a:xfrm>
            <a:off x="6193368" y="1925922"/>
            <a:ext cx="5389033" cy="3951288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5E9E0-3B04-6323-3A3E-341D7572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340475"/>
            <a:ext cx="508000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500F250-979A-4DFC-9A32-46DBB2ABD2A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6607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03A19-65BB-934D-F1B6-7957BDF0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054" y="2"/>
            <a:ext cx="6407948" cy="879077"/>
          </a:xfrm>
        </p:spPr>
        <p:txBody>
          <a:bodyPr lIns="91410" tIns="45705" rIns="91410" bIns="45705" anchor="ctr">
            <a:normAutofit/>
          </a:bodyPr>
          <a:lstStyle/>
          <a:p>
            <a:r>
              <a:rPr lang="en-US" b="1" i="1" kern="1200">
                <a:latin typeface="Arial" pitchFamily="34" charset="0"/>
                <a:ea typeface="+mj-ea"/>
                <a:cs typeface="Arial" pitchFamily="34" charset="0"/>
              </a:rPr>
              <a:t> Research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074F3-DF99-03A5-E1CF-14ADDAA34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7" y="1370962"/>
            <a:ext cx="10972805" cy="5487036"/>
          </a:xfrm>
        </p:spPr>
        <p:txBody>
          <a:bodyPr vert="horz" lIns="91430" tIns="45715" rIns="91430" bIns="45715" rtlCol="0">
            <a:normAutofit/>
          </a:bodyPr>
          <a:lstStyle/>
          <a:p>
            <a:pPr marL="0" indent="0">
              <a:buFont typeface="Arial" pitchFamily="34" charset="0"/>
              <a:buNone/>
            </a:pPr>
            <a:endParaRPr lang="en-US" sz="3700" u="sng" dirty="0"/>
          </a:p>
          <a:p>
            <a:pPr marL="0" indent="0">
              <a:buFont typeface="Arial" pitchFamily="34" charset="0"/>
              <a:buNone/>
            </a:pPr>
            <a:r>
              <a:rPr lang="en-US" sz="3700" u="sng" dirty="0"/>
              <a:t>Measuring the gap </a:t>
            </a:r>
            <a:r>
              <a:rPr lang="en-US" sz="3700" dirty="0"/>
              <a:t>between workforce and unfilled cyber positions. </a:t>
            </a:r>
          </a:p>
          <a:p>
            <a:pPr marL="0" indent="0">
              <a:buFont typeface="Arial" pitchFamily="34" charset="0"/>
              <a:buNone/>
            </a:pPr>
            <a:endParaRPr lang="en-US" sz="3700" dirty="0"/>
          </a:p>
          <a:p>
            <a:pPr marL="0" indent="0">
              <a:buFont typeface="Arial" pitchFamily="34" charset="0"/>
              <a:buNone/>
            </a:pPr>
            <a:endParaRPr lang="en-US" sz="3700" dirty="0"/>
          </a:p>
          <a:p>
            <a:pPr marL="0" indent="0">
              <a:buNone/>
            </a:pPr>
            <a:r>
              <a:rPr lang="en-US" sz="3700" dirty="0"/>
              <a:t>Quick Pulse Check: </a:t>
            </a:r>
            <a:r>
              <a:rPr lang="en-US" sz="4000" dirty="0"/>
              <a:t>Define cyber skills in 1-3 words.</a:t>
            </a:r>
          </a:p>
          <a:p>
            <a:pPr marL="0" indent="0">
              <a:buFont typeface="Arial" pitchFamily="34" charset="0"/>
              <a:buNone/>
            </a:pPr>
            <a:endParaRPr lang="en-US" sz="3700" dirty="0"/>
          </a:p>
          <a:p>
            <a:pPr marL="0" indent="0" algn="ctr">
              <a:buFont typeface="Arial" pitchFamily="34" charset="0"/>
              <a:buNone/>
            </a:pPr>
            <a:endParaRPr lang="en-US" sz="3000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2C44633-0556-62DD-4F17-9A18B800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2" y="6268669"/>
            <a:ext cx="2844800" cy="365125"/>
          </a:xfrm>
        </p:spPr>
        <p:txBody>
          <a:bodyPr lIns="71105" tIns="35552" rIns="71105" bIns="35552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FDED34C-DE97-4463-B92A-AD521C2553AA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15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A6E5E69-A547-24FC-A728-93E6861D3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01DAD-A7D0-52FB-3E01-6C7DF21BC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152400"/>
            <a:ext cx="6705600" cy="609600"/>
          </a:xfrm>
        </p:spPr>
        <p:txBody>
          <a:bodyPr anchor="ctr">
            <a:normAutofit/>
          </a:bodyPr>
          <a:lstStyle/>
          <a:p>
            <a:r>
              <a:rPr lang="en-US" dirty="0"/>
              <a:t>Previous Research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91AD7-CD7F-2BB9-CF18-66936AB48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9167" y="6302804"/>
            <a:ext cx="508000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500F250-979A-4DFC-9A32-46DBB2ABD2A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D44241-43F1-F94C-7506-38A8B41BA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31" y="3477921"/>
            <a:ext cx="4987569" cy="13325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C87012-35AE-67A5-0C1B-EEC0A9A8C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033" y="4810477"/>
            <a:ext cx="2616334" cy="14923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6639EC-B436-EAD6-C47E-4A410294E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5304" y="1611433"/>
            <a:ext cx="2255521" cy="15680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0C42BB7-4399-DBD7-452B-B3D9B6D6F8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852" y="2087985"/>
            <a:ext cx="1511830" cy="6059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30573A-3641-C65B-82C0-0A090A1CE5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2331" y="1553756"/>
            <a:ext cx="1301817" cy="16256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B8BAC3D-356D-7C88-C36C-8EC334C09B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9009" y="1826583"/>
            <a:ext cx="3056991" cy="11287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92CE078-561C-67F8-65F3-A8E0A9DA61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369" y="5333080"/>
            <a:ext cx="3448227" cy="8826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F086ABE-BB2C-AD89-2247-461246B6A7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11525" y="3294886"/>
            <a:ext cx="2781443" cy="135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92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03A19-65BB-934D-F1B6-7957BDF0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053" y="0"/>
            <a:ext cx="6420947" cy="867034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074F3-DF99-03A5-E1CF-14ADDAA34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81" y="1284724"/>
            <a:ext cx="11766136" cy="3983751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Dataset 1: KSAs ~ Occupational Information Network</a:t>
            </a:r>
            <a:endParaRPr lang="en-US" dirty="0">
              <a:solidFill>
                <a:srgbClr val="171717"/>
              </a:solidFill>
            </a:endParaRPr>
          </a:p>
          <a:p>
            <a:pPr lvl="1"/>
            <a:r>
              <a:rPr lang="en-US" dirty="0">
                <a:solidFill>
                  <a:srgbClr val="171717"/>
                </a:solidFill>
              </a:rPr>
              <a:t>Level of Expertise </a:t>
            </a:r>
          </a:p>
          <a:p>
            <a:pPr lvl="1"/>
            <a:r>
              <a:rPr lang="en-US" dirty="0">
                <a:solidFill>
                  <a:srgbClr val="171717"/>
                </a:solidFill>
              </a:rPr>
              <a:t>119 distinct KSA ratings</a:t>
            </a:r>
          </a:p>
          <a:p>
            <a:pPr lvl="1"/>
            <a:r>
              <a:rPr lang="en-US" dirty="0">
                <a:solidFill>
                  <a:srgbClr val="171717"/>
                </a:solidFill>
              </a:rPr>
              <a:t>29 job titles </a:t>
            </a:r>
          </a:p>
          <a:p>
            <a:pPr lvl="1"/>
            <a:r>
              <a:rPr lang="en-US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 code 15 </a:t>
            </a:r>
          </a:p>
          <a:p>
            <a:pPr lvl="1"/>
            <a:endParaRPr lang="en-US" dirty="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171717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AA4A69D-F021-2AD2-BDED-1DFDA02676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988B31-BABC-3347-8EAA-F08D56C26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363" y="3403307"/>
            <a:ext cx="4041170" cy="2809367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06F158B-D460-4877-4E4E-42F80AFC2B6D}"/>
              </a:ext>
            </a:extLst>
          </p:cNvPr>
          <p:cNvSpPr txBox="1">
            <a:spLocks/>
          </p:cNvSpPr>
          <p:nvPr/>
        </p:nvSpPr>
        <p:spPr>
          <a:xfrm>
            <a:off x="11449167" y="630280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  <a:defRPr/>
            </a:pPr>
            <a:fld id="{6500F250-979A-4DFC-9A32-46DBB2ABD2A7}" type="slidenum"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algn="r">
                <a:spcAft>
                  <a:spcPts val="600"/>
                </a:spcAft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00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B0BA5-36D9-D14E-9402-B700E49A1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61A84-400F-391D-83BA-5952D469F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053" y="0"/>
            <a:ext cx="6420947" cy="867034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0E132-28E1-14C5-4127-EDA9CDE90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81" y="1284724"/>
            <a:ext cx="11766136" cy="3983751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Dataset 2: Job Requirements ~ Bureau of Labor Statistics</a:t>
            </a:r>
          </a:p>
          <a:p>
            <a:pPr lvl="1"/>
            <a:r>
              <a:rPr lang="en-US" dirty="0">
                <a:solidFill>
                  <a:srgbClr val="171717"/>
                </a:solidFill>
              </a:rPr>
              <a:t>Employer Projection </a:t>
            </a:r>
          </a:p>
          <a:p>
            <a:pPr lvl="1"/>
            <a:r>
              <a:rPr lang="en-US" dirty="0">
                <a:solidFill>
                  <a:srgbClr val="171717"/>
                </a:solidFill>
              </a:rPr>
              <a:t>17 skill categories </a:t>
            </a:r>
          </a:p>
          <a:p>
            <a:pPr lvl="1"/>
            <a:r>
              <a:rPr lang="en-US" dirty="0">
                <a:solidFill>
                  <a:srgbClr val="171717"/>
                </a:solidFill>
              </a:rPr>
              <a:t>22 job titles </a:t>
            </a:r>
          </a:p>
          <a:p>
            <a:pPr lvl="1"/>
            <a:r>
              <a:rPr lang="en-US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 code 15 </a:t>
            </a:r>
          </a:p>
          <a:p>
            <a:pPr lvl="1"/>
            <a:endParaRPr lang="en-US" dirty="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171717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E66D3DFF-C9C2-4570-D882-1B1FE1A6D2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FAF4E0-4A4A-3ED7-B9F4-51F06A095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728" y="3870653"/>
            <a:ext cx="3406177" cy="1942441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E36B587-0BA4-E300-D08F-78C9EE58E92D}"/>
              </a:ext>
            </a:extLst>
          </p:cNvPr>
          <p:cNvSpPr txBox="1">
            <a:spLocks/>
          </p:cNvSpPr>
          <p:nvPr/>
        </p:nvSpPr>
        <p:spPr>
          <a:xfrm>
            <a:off x="11449167" y="630280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  <a:defRPr/>
            </a:pPr>
            <a:fld id="{6500F250-979A-4DFC-9A32-46DBB2ABD2A7}" type="slidenum"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algn="r">
                <a:spcAft>
                  <a:spcPts val="600"/>
                </a:spcAft>
                <a:defRPr/>
              </a:pPr>
              <a:t>8</a:t>
            </a:fld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813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DAF21-BF1A-0A10-8540-C7FDC580B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F1C69-C3DC-2655-21EF-E0D6A873A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152400"/>
            <a:ext cx="6705600" cy="609600"/>
          </a:xfrm>
        </p:spPr>
        <p:txBody>
          <a:bodyPr anchor="ctr">
            <a:normAutofit/>
          </a:bodyPr>
          <a:lstStyle/>
          <a:p>
            <a:r>
              <a:rPr lang="en-US" dirty="0"/>
              <a:t>Methodology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181872-3BE9-417E-FD52-B5F3DC60F878}"/>
              </a:ext>
            </a:extLst>
          </p:cNvPr>
          <p:cNvSpPr txBox="1"/>
          <p:nvPr/>
        </p:nvSpPr>
        <p:spPr>
          <a:xfrm>
            <a:off x="600891" y="1364456"/>
            <a:ext cx="1065058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Cosine Similarity Test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36869-1CD5-81C3-380F-CE4BCEB89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955" y="6144069"/>
            <a:ext cx="508000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500F250-979A-4DFC-9A32-46DBB2ABD2A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7DC758-AA72-7660-E6E7-6C95CDF567DF}"/>
              </a:ext>
            </a:extLst>
          </p:cNvPr>
          <p:cNvCxnSpPr/>
          <p:nvPr/>
        </p:nvCxnSpPr>
        <p:spPr>
          <a:xfrm flipV="1">
            <a:off x="4201692" y="2468025"/>
            <a:ext cx="1402915" cy="1503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99DE19-88D2-319A-78A6-7E980F03EBE4}"/>
              </a:ext>
            </a:extLst>
          </p:cNvPr>
          <p:cNvCxnSpPr>
            <a:cxnSpLocks/>
          </p:cNvCxnSpPr>
          <p:nvPr/>
        </p:nvCxnSpPr>
        <p:spPr>
          <a:xfrm>
            <a:off x="4216305" y="3971149"/>
            <a:ext cx="20417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FE3CE577-A0AE-E635-5FC8-519E4CA6870E}"/>
              </a:ext>
            </a:extLst>
          </p:cNvPr>
          <p:cNvSpPr/>
          <p:nvPr/>
        </p:nvSpPr>
        <p:spPr>
          <a:xfrm>
            <a:off x="4306873" y="3463847"/>
            <a:ext cx="713983" cy="101460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F85C58-8552-B0F8-703C-6D945C90315D}"/>
              </a:ext>
            </a:extLst>
          </p:cNvPr>
          <p:cNvSpPr txBox="1"/>
          <p:nvPr/>
        </p:nvSpPr>
        <p:spPr>
          <a:xfrm>
            <a:off x="4535720" y="2915484"/>
            <a:ext cx="53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AD417F-0F3F-F387-02B9-CB8B15450895}"/>
              </a:ext>
            </a:extLst>
          </p:cNvPr>
          <p:cNvSpPr txBox="1"/>
          <p:nvPr/>
        </p:nvSpPr>
        <p:spPr>
          <a:xfrm>
            <a:off x="5015884" y="4069478"/>
            <a:ext cx="442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D32235-F636-EE72-12DE-53D625856F7F}"/>
                  </a:ext>
                </a:extLst>
              </p:cNvPr>
              <p:cNvSpPr txBox="1"/>
              <p:nvPr/>
            </p:nvSpPr>
            <p:spPr>
              <a:xfrm>
                <a:off x="4742003" y="3134894"/>
                <a:ext cx="14029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𝜃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D32235-F636-EE72-12DE-53D625856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003" y="3134894"/>
                <a:ext cx="140291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4F6AE7-CEC1-F019-2C36-A6E3FDE311DD}"/>
                  </a:ext>
                </a:extLst>
              </p:cNvPr>
              <p:cNvSpPr txBox="1"/>
              <p:nvPr/>
            </p:nvSpPr>
            <p:spPr>
              <a:xfrm>
                <a:off x="6386297" y="2857895"/>
                <a:ext cx="20417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Close the Gap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𝜃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 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4F6AE7-CEC1-F019-2C36-A6E3FDE31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297" y="2857895"/>
                <a:ext cx="2041743" cy="646331"/>
              </a:xfrm>
              <a:prstGeom prst="rect">
                <a:avLst/>
              </a:prstGeom>
              <a:blipFill>
                <a:blip r:embed="rId4"/>
                <a:stretch>
                  <a:fillRect l="-2687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5CA4C8A-C10C-133A-E123-EACC757E4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473" y="4692460"/>
            <a:ext cx="6562800" cy="145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43026"/>
      </p:ext>
    </p:extLst>
  </p:cSld>
  <p:clrMapOvr>
    <a:masterClrMapping/>
  </p:clrMapOvr>
</p:sld>
</file>

<file path=ppt/theme/theme1.xml><?xml version="1.0" encoding="utf-8"?>
<a:theme xmlns:a="http://schemas.openxmlformats.org/drawingml/2006/main" name="WP as of 16JUL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2671</TotalTime>
  <Words>460</Words>
  <Application>Microsoft Office PowerPoint</Application>
  <PresentationFormat>Widescreen</PresentationFormat>
  <Paragraphs>117</Paragraphs>
  <Slides>16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Arial</vt:lpstr>
      <vt:lpstr>Calibri</vt:lpstr>
      <vt:lpstr>Cambria Math</vt:lpstr>
      <vt:lpstr>Times New Roman</vt:lpstr>
      <vt:lpstr>WP as of 16JUL12</vt:lpstr>
      <vt:lpstr>9_Office Theme</vt:lpstr>
      <vt:lpstr>PowerPoint Presentation</vt:lpstr>
      <vt:lpstr>PowerPoint Presentation</vt:lpstr>
      <vt:lpstr>Agenda</vt:lpstr>
      <vt:lpstr>Motivation</vt:lpstr>
      <vt:lpstr> Research Objective</vt:lpstr>
      <vt:lpstr>Previous Research </vt:lpstr>
      <vt:lpstr>Methodology</vt:lpstr>
      <vt:lpstr>Methodology</vt:lpstr>
      <vt:lpstr>Methodology</vt:lpstr>
      <vt:lpstr>Results </vt:lpstr>
      <vt:lpstr>Results</vt:lpstr>
      <vt:lpstr>Results</vt:lpstr>
      <vt:lpstr>Results</vt:lpstr>
      <vt:lpstr>Key Takeaways</vt:lpstr>
      <vt:lpstr>Thank You</vt:lpstr>
      <vt:lpstr>Works Cited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Street, Sheyla A CDT 2025</dc:creator>
  <cp:lastModifiedBy>Street, Sheyla A CDT 2025</cp:lastModifiedBy>
  <cp:revision>2</cp:revision>
  <dcterms:created xsi:type="dcterms:W3CDTF">2025-04-14T19:19:43Z</dcterms:created>
  <dcterms:modified xsi:type="dcterms:W3CDTF">2025-04-18T05:52:06Z</dcterms:modified>
</cp:coreProperties>
</file>