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61" r:id="rId6"/>
    <p:sldId id="263" r:id="rId7"/>
    <p:sldId id="260" r:id="rId8"/>
    <p:sldId id="265" r:id="rId9"/>
    <p:sldId id="269" r:id="rId10"/>
    <p:sldId id="270" r:id="rId11"/>
    <p:sldId id="266" r:id="rId12"/>
    <p:sldId id="268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gx2eTYslLXWoCEjTzzMVyJhaOe/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8B7DE8-179E-3D65-7543-8439033334E3}" name="Sandman, Brandt" initials="SB" userId="S::bsandman@vt.edu::8ea64b46-76a8-4b49-9ae1-e82d03920a6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09FF4A-17FE-E68C-0494-CD46DC2036B4}" v="238" dt="2025-04-18T05:21:00.3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The template is applied to the entire slide deck</a:t>
            </a: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ea typeface="Calibri"/>
                <a:cs typeface="Calibri"/>
              </a:rPr>
              <a:t>It is difficult to use real programs and </a:t>
            </a:r>
          </a:p>
        </p:txBody>
      </p:sp>
    </p:spTree>
    <p:extLst>
      <p:ext uri="{BB962C8B-B14F-4D97-AF65-F5344CB8AC3E}">
        <p14:creationId xmlns:p14="http://schemas.microsoft.com/office/powerpoint/2010/main" val="1619773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 focus of this presentation is largely centered around phase 2, Dynamic T&amp;E planning and execution, where </a:t>
            </a:r>
            <a:r>
              <a:rPr lang="en-US"/>
              <a:t>test phases are not only linked descriptively or quantitatively in terms of resource consumption and schedule and cost planning, but the confidence they generate in the accomplishment of mission objectives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C8DD3-C468-4F4B-95A5-3B720D5475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93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5839" y="-77909"/>
            <a:ext cx="12354040" cy="703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0" y="2289684"/>
            <a:ext cx="12192000" cy="1587272"/>
          </a:xfrm>
          <a:prstGeom prst="rect">
            <a:avLst/>
          </a:prstGeom>
          <a:solidFill>
            <a:schemeClr val="dk1">
              <a:alpha val="2431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053666" y="5175460"/>
            <a:ext cx="6138333" cy="1151457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3"/>
          <p:cNvSpPr txBox="1"/>
          <p:nvPr/>
        </p:nvSpPr>
        <p:spPr>
          <a:xfrm>
            <a:off x="-1" y="6359035"/>
            <a:ext cx="27173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www.hume.vt.edu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6110" y="65530"/>
            <a:ext cx="5212091" cy="1240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12888" y="118535"/>
            <a:ext cx="10964645" cy="68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12889" y="993423"/>
            <a:ext cx="11960578" cy="5295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2931622" y="6424078"/>
            <a:ext cx="63287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6109" y="855981"/>
            <a:ext cx="12354583" cy="597920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2443942"/>
            <a:ext cx="10515600" cy="2118533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ftr" idx="11"/>
          </p:nvPr>
        </p:nvSpPr>
        <p:spPr>
          <a:xfrm>
            <a:off x="2931622" y="6424078"/>
            <a:ext cx="63287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12889" y="118535"/>
            <a:ext cx="10953902" cy="68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ftr" idx="11"/>
          </p:nvPr>
        </p:nvSpPr>
        <p:spPr>
          <a:xfrm>
            <a:off x="2931622" y="6424078"/>
            <a:ext cx="63287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ftr" idx="11"/>
          </p:nvPr>
        </p:nvSpPr>
        <p:spPr>
          <a:xfrm>
            <a:off x="2931622" y="6424078"/>
            <a:ext cx="63287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54327" y="2808731"/>
            <a:ext cx="5212091" cy="1240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3509" y="-75607"/>
            <a:ext cx="12351710" cy="704367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dk1">
              <a:alpha val="2431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10"/>
          <p:cNvSpPr txBox="1">
            <a:spLocks noGrp="1"/>
          </p:cNvSpPr>
          <p:nvPr>
            <p:ph type="ctrTitle"/>
          </p:nvPr>
        </p:nvSpPr>
        <p:spPr>
          <a:xfrm>
            <a:off x="0" y="2289684"/>
            <a:ext cx="12192000" cy="1587272"/>
          </a:xfrm>
          <a:prstGeom prst="rect">
            <a:avLst/>
          </a:prstGeom>
          <a:solidFill>
            <a:schemeClr val="dk1">
              <a:alpha val="2431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9034" y="-47257"/>
            <a:ext cx="4362965" cy="103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273" y="1351240"/>
            <a:ext cx="552489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4833" y="1351240"/>
            <a:ext cx="552489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461C-9DD8-4ADE-8AA2-3219C2FB1DF6}" type="datetime1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/>
          <p:nvPr/>
        </p:nvSpPr>
        <p:spPr>
          <a:xfrm>
            <a:off x="-2822" y="6356350"/>
            <a:ext cx="12192000" cy="501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2"/>
          <p:cNvSpPr/>
          <p:nvPr/>
        </p:nvSpPr>
        <p:spPr>
          <a:xfrm>
            <a:off x="0" y="-1"/>
            <a:ext cx="12192000" cy="874889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2"/>
          <p:cNvSpPr txBox="1">
            <a:spLocks noGrp="1"/>
          </p:cNvSpPr>
          <p:nvPr>
            <p:ph type="title"/>
          </p:nvPr>
        </p:nvSpPr>
        <p:spPr>
          <a:xfrm>
            <a:off x="112889" y="118535"/>
            <a:ext cx="10953902" cy="68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body" idx="1"/>
          </p:nvPr>
        </p:nvSpPr>
        <p:spPr>
          <a:xfrm>
            <a:off x="112888" y="995893"/>
            <a:ext cx="11977511" cy="522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10">
            <a:alphaModFix/>
          </a:blip>
          <a:srcRect r="59331"/>
          <a:stretch/>
        </p:blipFill>
        <p:spPr>
          <a:xfrm>
            <a:off x="11137956" y="149831"/>
            <a:ext cx="982879" cy="5752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ftr" idx="11"/>
          </p:nvPr>
        </p:nvSpPr>
        <p:spPr>
          <a:xfrm>
            <a:off x="2931622" y="6424078"/>
            <a:ext cx="63287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ttopcu@vt.edu" TargetMode="External"/><Relationship Id="rId3" Type="http://schemas.openxmlformats.org/officeDocument/2006/relationships/hyperlink" Target="mailto:paulw86@vt.edu" TargetMode="External"/><Relationship Id="rId7" Type="http://schemas.openxmlformats.org/officeDocument/2006/relationships/hyperlink" Target="mailto:joegregory@arizona.edu" TargetMode="External"/><Relationship Id="rId2" Type="http://schemas.openxmlformats.org/officeDocument/2006/relationships/hyperlink" Target="mailto:bsandman@vt.edu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sherburne@vt.edu" TargetMode="External"/><Relationship Id="rId5" Type="http://schemas.openxmlformats.org/officeDocument/2006/relationships/hyperlink" Target="mailto:alejandrosalado@arizona.edu" TargetMode="External"/><Relationship Id="rId4" Type="http://schemas.openxmlformats.org/officeDocument/2006/relationships/hyperlink" Target="mailto:geoffreykerr@vt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 txBox="1">
            <a:spLocks noGrp="1"/>
          </p:cNvSpPr>
          <p:nvPr>
            <p:ph type="ctrTitle"/>
          </p:nvPr>
        </p:nvSpPr>
        <p:spPr>
          <a:xfrm>
            <a:off x="0" y="2289684"/>
            <a:ext cx="12192000" cy="1587272"/>
          </a:xfrm>
          <a:prstGeom prst="rect">
            <a:avLst/>
          </a:prstGeom>
          <a:solidFill>
            <a:schemeClr val="dk1">
              <a:alpha val="2431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en-US" dirty="0"/>
              <a:t>Digital Engineering and Test and Evaluation: Operation Safe Passage</a:t>
            </a:r>
          </a:p>
        </p:txBody>
      </p:sp>
      <p:sp>
        <p:nvSpPr>
          <p:cNvPr id="52" name="Google Shape;52;p1"/>
          <p:cNvSpPr txBox="1">
            <a:spLocks noGrp="1"/>
          </p:cNvSpPr>
          <p:nvPr>
            <p:ph type="subTitle" idx="1"/>
          </p:nvPr>
        </p:nvSpPr>
        <p:spPr>
          <a:xfrm>
            <a:off x="6053666" y="5175460"/>
            <a:ext cx="6138333" cy="1151457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/>
            <a:r>
              <a:rPr lang="en-US" sz="2000" dirty="0"/>
              <a:t>Presented By: Brandt Sandman</a:t>
            </a:r>
          </a:p>
          <a:p>
            <a:pPr marL="0" indent="0"/>
            <a:r>
              <a:rPr lang="en-US" sz="2000" dirty="0"/>
              <a:t>Collaborators: Paul Wach, Geoff Kerr, Alejandro Salado, Tim Sherburne, Joe Gregory, Taylan </a:t>
            </a:r>
            <a:r>
              <a:rPr lang="en-US" sz="2000" dirty="0" err="1"/>
              <a:t>Topcu</a:t>
            </a:r>
          </a:p>
          <a:p>
            <a:pPr marL="0" indent="0"/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72384E-8CD0-6AE8-4B63-3D163143D2AA}"/>
              </a:ext>
            </a:extLst>
          </p:cNvPr>
          <p:cNvSpPr txBox="1"/>
          <p:nvPr/>
        </p:nvSpPr>
        <p:spPr>
          <a:xfrm>
            <a:off x="2363302" y="6328476"/>
            <a:ext cx="8100803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The authors acknowledge support from the US Department of Defense through SERC/AIRC as cited by "Digital Transformation of Testing and Evaluation: Introducing Operation Safe Passage" and "Digital Engineering Testbed For T&amp;E: Operation Safe Passage Status and Lessons </a:t>
            </a:r>
            <a:r>
              <a:rPr lang="en-US" sz="900" err="1">
                <a:solidFill>
                  <a:schemeClr val="bg1"/>
                </a:solidFill>
              </a:rPr>
              <a:t>Leanred</a:t>
            </a:r>
            <a:r>
              <a:rPr lang="en-US" sz="900" dirty="0">
                <a:solidFill>
                  <a:schemeClr val="bg1"/>
                </a:solidFill>
              </a:rPr>
              <a:t>"</a:t>
            </a:r>
          </a:p>
          <a:p>
            <a:pPr algn="l"/>
            <a:endParaRPr lang="en-US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7B1AC-11C7-EE95-84CA-BF5E029B1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0A30-3A26-6876-DFB9-ACA82CE9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Challenge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0E45F-4DBA-31D8-32EF-E7C02B116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Difficult to use real programs/systems</a:t>
            </a:r>
          </a:p>
          <a:p>
            <a:r>
              <a:rPr lang="en-US"/>
              <a:t>10+ years, classification, etc.</a:t>
            </a:r>
          </a:p>
          <a:p>
            <a:r>
              <a:rPr lang="en-US"/>
              <a:t>Changes in technology over time and struggle to stay adapted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22F0E07-2A93-2297-6B17-40C6AF23F3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44"/>
          <a:stretch/>
        </p:blipFill>
        <p:spPr>
          <a:xfrm>
            <a:off x="114300" y="2898775"/>
            <a:ext cx="5524500" cy="3105152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1C7AF6F-5D51-F0DC-D9F7-A3F4EC4B7B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63" b="-70"/>
          <a:stretch/>
        </p:blipFill>
        <p:spPr>
          <a:xfrm>
            <a:off x="2552740" y="3029140"/>
            <a:ext cx="6429375" cy="2850161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F2DB1B1-3140-46C4-AB0C-C26E635EF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242" b="70"/>
          <a:stretch/>
        </p:blipFill>
        <p:spPr>
          <a:xfrm>
            <a:off x="6152343" y="2942168"/>
            <a:ext cx="5924550" cy="293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37815-9535-44D6-BFCD-670C8B4C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0" y="1267463"/>
            <a:ext cx="3323526" cy="87875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Phased Digital T&amp;E Transformation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66C17-4915-4E47-8B3C-5E033DED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2" descr="Pile Of Paper Documents In The Office Stock Photo - Download Image Now -  Paper, Stack, Document - iStock">
            <a:extLst>
              <a:ext uri="{FF2B5EF4-FFF2-40B4-BE49-F238E27FC236}">
                <a16:creationId xmlns:a16="http://schemas.microsoft.com/office/drawing/2014/main" id="{48E56B64-4677-4567-8D4D-FBF1DE77B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" y="4820553"/>
            <a:ext cx="2118588" cy="14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1A4953-2D55-4D6F-BF43-6585B47E0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182" y="1045121"/>
            <a:ext cx="4506335" cy="3756498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54D0DB-ED48-4743-93A5-3AAE7F295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45" y="3886352"/>
            <a:ext cx="2773336" cy="155791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95E571B-46FB-4BE1-9607-4579FF6FB476}"/>
              </a:ext>
            </a:extLst>
          </p:cNvPr>
          <p:cNvSpPr/>
          <p:nvPr/>
        </p:nvSpPr>
        <p:spPr>
          <a:xfrm>
            <a:off x="4228257" y="5511419"/>
            <a:ext cx="1816223" cy="734274"/>
          </a:xfrm>
          <a:prstGeom prst="wedgeEllipseCallout">
            <a:avLst>
              <a:gd name="adj1" fmla="val -50790"/>
              <a:gd name="adj2" fmla="val -130247"/>
            </a:avLst>
          </a:prstGeom>
          <a:solidFill>
            <a:srgbClr val="00B05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Begins conversion to a dynamic data continuum</a:t>
            </a:r>
            <a:endParaRPr lang="en-US" sz="1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3" name="Rectangle: Beveled 12">
            <a:extLst>
              <a:ext uri="{FF2B5EF4-FFF2-40B4-BE49-F238E27FC236}">
                <a16:creationId xmlns:a16="http://schemas.microsoft.com/office/drawing/2014/main" id="{51514190-4D1D-4011-9B87-C2C38F995B5E}"/>
              </a:ext>
            </a:extLst>
          </p:cNvPr>
          <p:cNvSpPr/>
          <p:nvPr/>
        </p:nvSpPr>
        <p:spPr>
          <a:xfrm>
            <a:off x="2304442" y="3553755"/>
            <a:ext cx="1154547" cy="267854"/>
          </a:xfrm>
          <a:prstGeom prst="bevel">
            <a:avLst/>
          </a:prstGeom>
          <a:solidFill>
            <a:srgbClr val="4472C4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</a:t>
            </a:r>
          </a:p>
        </p:txBody>
      </p:sp>
      <p:sp>
        <p:nvSpPr>
          <p:cNvPr id="14" name="Rectangle: Beveled 13">
            <a:extLst>
              <a:ext uri="{FF2B5EF4-FFF2-40B4-BE49-F238E27FC236}">
                <a16:creationId xmlns:a16="http://schemas.microsoft.com/office/drawing/2014/main" id="{3068F73E-A26D-4358-9F5C-146D8A48AE52}"/>
              </a:ext>
            </a:extLst>
          </p:cNvPr>
          <p:cNvSpPr/>
          <p:nvPr/>
        </p:nvSpPr>
        <p:spPr>
          <a:xfrm>
            <a:off x="3980535" y="2152730"/>
            <a:ext cx="1154547" cy="267854"/>
          </a:xfrm>
          <a:prstGeom prst="bevel">
            <a:avLst/>
          </a:prstGeom>
          <a:solidFill>
            <a:srgbClr val="4472C4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2</a:t>
            </a:r>
          </a:p>
        </p:txBody>
      </p:sp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C063AD3E-276D-44A2-893E-E1F065D8C563}"/>
              </a:ext>
            </a:extLst>
          </p:cNvPr>
          <p:cNvSpPr/>
          <p:nvPr/>
        </p:nvSpPr>
        <p:spPr>
          <a:xfrm>
            <a:off x="263160" y="4485296"/>
            <a:ext cx="1154547" cy="267854"/>
          </a:xfrm>
          <a:prstGeom prst="bevel">
            <a:avLst/>
          </a:prstGeom>
          <a:solidFill>
            <a:srgbClr val="4472C4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0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9B39B0E-4577-4A1F-979D-3467D2F35D6B}"/>
              </a:ext>
            </a:extLst>
          </p:cNvPr>
          <p:cNvCxnSpPr>
            <a:cxnSpLocks/>
            <a:stCxn id="15" idx="7"/>
            <a:endCxn id="13" idx="5"/>
          </p:cNvCxnSpPr>
          <p:nvPr/>
        </p:nvCxnSpPr>
        <p:spPr>
          <a:xfrm rot="5400000" flipH="1" flipV="1">
            <a:off x="1173631" y="3354485"/>
            <a:ext cx="831096" cy="1497490"/>
          </a:xfrm>
          <a:prstGeom prst="bentConnector2">
            <a:avLst/>
          </a:prstGeom>
          <a:noFill/>
          <a:ln w="57150" cap="flat" cmpd="sng" algn="ctr">
            <a:solidFill>
              <a:srgbClr val="C00000"/>
            </a:solidFill>
            <a:prstDash val="sysDash"/>
            <a:miter lim="800000"/>
            <a:tailEnd type="triangle"/>
          </a:ln>
          <a:effectLst/>
        </p:spPr>
      </p:cxnSp>
      <p:sp>
        <p:nvSpPr>
          <p:cNvPr id="17" name="Rectangle: Beveled 16">
            <a:extLst>
              <a:ext uri="{FF2B5EF4-FFF2-40B4-BE49-F238E27FC236}">
                <a16:creationId xmlns:a16="http://schemas.microsoft.com/office/drawing/2014/main" id="{6916341B-006D-4FCB-8CBA-4A94BB210980}"/>
              </a:ext>
            </a:extLst>
          </p:cNvPr>
          <p:cNvSpPr/>
          <p:nvPr/>
        </p:nvSpPr>
        <p:spPr>
          <a:xfrm>
            <a:off x="7837894" y="1079304"/>
            <a:ext cx="1154547" cy="267854"/>
          </a:xfrm>
          <a:prstGeom prst="bevel">
            <a:avLst/>
          </a:prstGeom>
          <a:solidFill>
            <a:srgbClr val="4472C4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3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E4A112AE-B172-482C-9644-0CF4BC2F26B8}"/>
              </a:ext>
            </a:extLst>
          </p:cNvPr>
          <p:cNvSpPr/>
          <p:nvPr/>
        </p:nvSpPr>
        <p:spPr>
          <a:xfrm>
            <a:off x="9379740" y="4932948"/>
            <a:ext cx="2548226" cy="1429509"/>
          </a:xfrm>
          <a:prstGeom prst="wedgeEllipseCallout">
            <a:avLst>
              <a:gd name="adj1" fmla="val 31924"/>
              <a:gd name="adj2" fmla="val -98669"/>
            </a:avLst>
          </a:prstGeom>
          <a:solidFill>
            <a:srgbClr val="00B05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Interoperability, reuse, artificial intelligence and machine learning (AI/ML), known fidelity from inception to retirement</a:t>
            </a:r>
            <a:endParaRPr lang="en-US" sz="1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E6018C8-F819-4D40-A810-48D51AFF7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296" y="1958994"/>
            <a:ext cx="3897935" cy="192870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38B6D8B-6E33-4256-AAB0-5D01DDDF753A}"/>
              </a:ext>
            </a:extLst>
          </p:cNvPr>
          <p:cNvSpPr/>
          <p:nvPr/>
        </p:nvSpPr>
        <p:spPr>
          <a:xfrm>
            <a:off x="5839824" y="4012760"/>
            <a:ext cx="1806223" cy="1222249"/>
          </a:xfrm>
          <a:prstGeom prst="wedgeEllipseCallout">
            <a:avLst>
              <a:gd name="adj1" fmla="val -58983"/>
              <a:gd name="adj2" fmla="val -138571"/>
            </a:avLst>
          </a:prstGeom>
          <a:solidFill>
            <a:srgbClr val="00B05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dependence (e.g., DT&gt;&gt;OT) and metrics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FEABC569-8D08-4A71-BDDE-8C9D42E09C9C}"/>
              </a:ext>
            </a:extLst>
          </p:cNvPr>
          <p:cNvSpPr/>
          <p:nvPr/>
        </p:nvSpPr>
        <p:spPr>
          <a:xfrm>
            <a:off x="5839824" y="4012759"/>
            <a:ext cx="1806223" cy="1222249"/>
          </a:xfrm>
          <a:prstGeom prst="wedgeEllipseCallout">
            <a:avLst>
              <a:gd name="adj1" fmla="val 12656"/>
              <a:gd name="adj2" fmla="val -96224"/>
            </a:avLst>
          </a:prstGeom>
          <a:solidFill>
            <a:srgbClr val="00B05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dependence (e.g., DT&gt;&gt;OT) and metrics</a:t>
            </a:r>
            <a:endParaRPr lang="en-US" sz="14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27C90E79-248D-4BB9-823A-7056F31BC839}"/>
              </a:ext>
            </a:extLst>
          </p:cNvPr>
          <p:cNvCxnSpPr>
            <a:cxnSpLocks/>
            <a:stCxn id="13" idx="7"/>
            <a:endCxn id="14" idx="5"/>
          </p:cNvCxnSpPr>
          <p:nvPr/>
        </p:nvCxnSpPr>
        <p:spPr>
          <a:xfrm rot="5400000" flipH="1" flipV="1">
            <a:off x="2797576" y="2370797"/>
            <a:ext cx="1300580" cy="1132301"/>
          </a:xfrm>
          <a:prstGeom prst="bentConnector2">
            <a:avLst/>
          </a:prstGeom>
          <a:noFill/>
          <a:ln w="57150" cap="flat" cmpd="sng" algn="ctr">
            <a:solidFill>
              <a:srgbClr val="C00000"/>
            </a:solidFill>
            <a:prstDash val="sysDash"/>
            <a:miter lim="800000"/>
            <a:tailEnd type="triangle"/>
          </a:ln>
          <a:effectLst/>
        </p:spPr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F15BF83-78EF-467F-B3D2-A36B9183CAE5}"/>
              </a:ext>
            </a:extLst>
          </p:cNvPr>
          <p:cNvCxnSpPr>
            <a:cxnSpLocks/>
            <a:stCxn id="14" idx="7"/>
            <a:endCxn id="17" idx="5"/>
          </p:cNvCxnSpPr>
          <p:nvPr/>
        </p:nvCxnSpPr>
        <p:spPr>
          <a:xfrm rot="5400000" flipH="1" flipV="1">
            <a:off x="5728102" y="42939"/>
            <a:ext cx="972981" cy="3313567"/>
          </a:xfrm>
          <a:prstGeom prst="bentConnector2">
            <a:avLst/>
          </a:prstGeom>
          <a:noFill/>
          <a:ln w="57150" cap="flat" cmpd="sng" algn="ctr">
            <a:solidFill>
              <a:srgbClr val="C00000"/>
            </a:solidFill>
            <a:prstDash val="sysDash"/>
            <a:miter lim="800000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3743E4C-747D-4A40-8315-45FFF75E90D8}"/>
              </a:ext>
            </a:extLst>
          </p:cNvPr>
          <p:cNvSpPr txBox="1"/>
          <p:nvPr/>
        </p:nvSpPr>
        <p:spPr>
          <a:xfrm>
            <a:off x="6968233" y="5507982"/>
            <a:ext cx="241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*Developed with DOT&amp;E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FA08EF-93C9-364F-E084-5038CFB7A5F5}"/>
              </a:ext>
            </a:extLst>
          </p:cNvPr>
          <p:cNvSpPr txBox="1">
            <a:spLocks/>
          </p:cNvSpPr>
          <p:nvPr/>
        </p:nvSpPr>
        <p:spPr>
          <a:xfrm>
            <a:off x="191716" y="127294"/>
            <a:ext cx="10964645" cy="68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The Vision</a:t>
            </a:r>
          </a:p>
        </p:txBody>
      </p:sp>
    </p:spTree>
    <p:extLst>
      <p:ext uri="{BB962C8B-B14F-4D97-AF65-F5344CB8AC3E}">
        <p14:creationId xmlns:p14="http://schemas.microsoft.com/office/powerpoint/2010/main" val="96210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63387-C1B6-82FC-AA9A-8AEE26003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85A7C-09A2-78EF-6ACD-F5F64BF2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Efforts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4FA667-FCFD-6500-2D4A-059395B39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528604"/>
              </p:ext>
            </p:extLst>
          </p:nvPr>
        </p:nvGraphicFramePr>
        <p:xfrm>
          <a:off x="44173" y="905565"/>
          <a:ext cx="12103944" cy="5425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5986">
                  <a:extLst>
                    <a:ext uri="{9D8B030D-6E8A-4147-A177-3AD203B41FA5}">
                      <a16:colId xmlns:a16="http://schemas.microsoft.com/office/drawing/2014/main" val="1212453883"/>
                    </a:ext>
                  </a:extLst>
                </a:gridCol>
                <a:gridCol w="3025986">
                  <a:extLst>
                    <a:ext uri="{9D8B030D-6E8A-4147-A177-3AD203B41FA5}">
                      <a16:colId xmlns:a16="http://schemas.microsoft.com/office/drawing/2014/main" val="2923426969"/>
                    </a:ext>
                  </a:extLst>
                </a:gridCol>
                <a:gridCol w="3025986">
                  <a:extLst>
                    <a:ext uri="{9D8B030D-6E8A-4147-A177-3AD203B41FA5}">
                      <a16:colId xmlns:a16="http://schemas.microsoft.com/office/drawing/2014/main" val="3609550522"/>
                    </a:ext>
                  </a:extLst>
                </a:gridCol>
                <a:gridCol w="3025986">
                  <a:extLst>
                    <a:ext uri="{9D8B030D-6E8A-4147-A177-3AD203B41FA5}">
                      <a16:colId xmlns:a16="http://schemas.microsoft.com/office/drawing/2014/main" val="2024499052"/>
                    </a:ext>
                  </a:extLst>
                </a:gridCol>
              </a:tblGrid>
              <a:tr h="1808618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THE CONTEXT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THE MISSION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THE VEHICLE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THE LOCATION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4434139"/>
                  </a:ext>
                </a:extLst>
              </a:tr>
              <a:tr h="180861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REALISTIC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355614"/>
                  </a:ext>
                </a:extLst>
              </a:tr>
              <a:tr h="180861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PROXY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746007"/>
                  </a:ext>
                </a:extLst>
              </a:tr>
            </a:tbl>
          </a:graphicData>
        </a:graphic>
      </p:graphicFrame>
      <p:pic>
        <p:nvPicPr>
          <p:cNvPr id="6" name="Picture 5" descr="A map of a military base&#10;&#10;AI-generated content may be incorrect.">
            <a:extLst>
              <a:ext uri="{FF2B5EF4-FFF2-40B4-BE49-F238E27FC236}">
                <a16:creationId xmlns:a16="http://schemas.microsoft.com/office/drawing/2014/main" id="{5E6446DC-4916-9A50-EA9F-88EADD951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285" y="2767287"/>
            <a:ext cx="3034473" cy="1709946"/>
          </a:xfrm>
          <a:prstGeom prst="rect">
            <a:avLst/>
          </a:prstGeom>
        </p:spPr>
      </p:pic>
      <p:pic>
        <p:nvPicPr>
          <p:cNvPr id="7" name="Picture 6" descr="A diagram of a safe lego&#10;&#10;Description automatically generated">
            <a:extLst>
              <a:ext uri="{FF2B5EF4-FFF2-40B4-BE49-F238E27FC236}">
                <a16:creationId xmlns:a16="http://schemas.microsoft.com/office/drawing/2014/main" id="{03319A8B-AF26-F038-004B-717C30C27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216" y="4541354"/>
            <a:ext cx="3034609" cy="1784075"/>
          </a:xfrm>
          <a:prstGeom prst="rect">
            <a:avLst/>
          </a:prstGeom>
        </p:spPr>
      </p:pic>
      <p:pic>
        <p:nvPicPr>
          <p:cNvPr id="8" name="Picture 7" descr="A large vehicle on a dirt hill&#10;&#10;AI-generated content may be incorrect.">
            <a:extLst>
              <a:ext uri="{FF2B5EF4-FFF2-40B4-BE49-F238E27FC236}">
                <a16:creationId xmlns:a16="http://schemas.microsoft.com/office/drawing/2014/main" id="{9E9A8AAE-8D24-3781-4193-8A0454A53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484" y="2731674"/>
            <a:ext cx="2936597" cy="1759088"/>
          </a:xfrm>
          <a:prstGeom prst="rect">
            <a:avLst/>
          </a:prstGeom>
        </p:spPr>
      </p:pic>
      <p:pic>
        <p:nvPicPr>
          <p:cNvPr id="10" name="Picture 9" descr="A diagram of a robot&#10;&#10;AI-generated content may be incorrect.">
            <a:extLst>
              <a:ext uri="{FF2B5EF4-FFF2-40B4-BE49-F238E27FC236}">
                <a16:creationId xmlns:a16="http://schemas.microsoft.com/office/drawing/2014/main" id="{5B5849BE-0E9B-6650-E728-CAEBB714B5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93" r="47026" b="1721"/>
          <a:stretch/>
        </p:blipFill>
        <p:spPr>
          <a:xfrm>
            <a:off x="6094826" y="4537695"/>
            <a:ext cx="2949748" cy="1796403"/>
          </a:xfrm>
          <a:prstGeom prst="rect">
            <a:avLst/>
          </a:prstGeom>
        </p:spPr>
      </p:pic>
      <p:pic>
        <p:nvPicPr>
          <p:cNvPr id="11" name="Picture 10" descr="A collage of different landscapes&#10;&#10;AI-generated content may be incorrect.">
            <a:extLst>
              <a:ext uri="{FF2B5EF4-FFF2-40B4-BE49-F238E27FC236}">
                <a16:creationId xmlns:a16="http://schemas.microsoft.com/office/drawing/2014/main" id="{445597C5-1340-2E6D-BFD5-98B36890E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7466" y="2725321"/>
            <a:ext cx="2661065" cy="1782832"/>
          </a:xfrm>
          <a:prstGeom prst="rect">
            <a:avLst/>
          </a:prstGeom>
        </p:spPr>
      </p:pic>
      <p:pic>
        <p:nvPicPr>
          <p:cNvPr id="12" name="Picture 11" descr="A collage of different images of a city&#10;&#10;AI-generated content may be incorrect.">
            <a:extLst>
              <a:ext uri="{FF2B5EF4-FFF2-40B4-BE49-F238E27FC236}">
                <a16:creationId xmlns:a16="http://schemas.microsoft.com/office/drawing/2014/main" id="{F505B391-DD4A-857B-3C87-7F22FA773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4019" y="4545978"/>
            <a:ext cx="3068569" cy="178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8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27B6A-273A-86EB-E3A2-E2DA8CD69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32DE-C4B8-3B58-3247-4E73856C2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Efforts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B20400-FBC6-FE4F-B7E4-F6856CE90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763628"/>
              </p:ext>
            </p:extLst>
          </p:nvPr>
        </p:nvGraphicFramePr>
        <p:xfrm>
          <a:off x="44173" y="905565"/>
          <a:ext cx="12103944" cy="5425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5986">
                  <a:extLst>
                    <a:ext uri="{9D8B030D-6E8A-4147-A177-3AD203B41FA5}">
                      <a16:colId xmlns:a16="http://schemas.microsoft.com/office/drawing/2014/main" val="1212453883"/>
                    </a:ext>
                  </a:extLst>
                </a:gridCol>
                <a:gridCol w="3025986">
                  <a:extLst>
                    <a:ext uri="{9D8B030D-6E8A-4147-A177-3AD203B41FA5}">
                      <a16:colId xmlns:a16="http://schemas.microsoft.com/office/drawing/2014/main" val="2923426969"/>
                    </a:ext>
                  </a:extLst>
                </a:gridCol>
                <a:gridCol w="3025986">
                  <a:extLst>
                    <a:ext uri="{9D8B030D-6E8A-4147-A177-3AD203B41FA5}">
                      <a16:colId xmlns:a16="http://schemas.microsoft.com/office/drawing/2014/main" val="3609550522"/>
                    </a:ext>
                  </a:extLst>
                </a:gridCol>
                <a:gridCol w="3025986">
                  <a:extLst>
                    <a:ext uri="{9D8B030D-6E8A-4147-A177-3AD203B41FA5}">
                      <a16:colId xmlns:a16="http://schemas.microsoft.com/office/drawing/2014/main" val="2024499052"/>
                    </a:ext>
                  </a:extLst>
                </a:gridCol>
              </a:tblGrid>
              <a:tr h="1808618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THE CONTEXT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/>
                        <a:t>KEY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000"/>
                        <a:t>PERFORMANCE PARAMETERS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THE THREAT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THE ENVIRONMENT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4434139"/>
                  </a:ext>
                </a:extLst>
              </a:tr>
              <a:tr h="180861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REALISTIC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342900" indent="-342900" algn="ctr">
                        <a:buFont typeface="Arial"/>
                        <a:buChar char="•"/>
                      </a:pPr>
                      <a:r>
                        <a:rPr lang="en-US" sz="2000"/>
                        <a:t>Threat Detection</a:t>
                      </a:r>
                    </a:p>
                    <a:p>
                      <a:pPr marL="342900" lvl="0" indent="-342900" algn="ctr">
                        <a:buFont typeface="Arial"/>
                        <a:buChar char="•"/>
                      </a:pPr>
                      <a:r>
                        <a:rPr lang="en-US" sz="2000"/>
                        <a:t>Threat Classification</a:t>
                      </a:r>
                    </a:p>
                    <a:p>
                      <a:pPr marL="342900" lvl="0" indent="-342900" algn="ctr">
                        <a:buFont typeface="Arial"/>
                        <a:buChar char="•"/>
                      </a:pPr>
                      <a:r>
                        <a:rPr lang="en-US" sz="2000"/>
                        <a:t>Safety</a:t>
                      </a:r>
                    </a:p>
                    <a:p>
                      <a:pPr marL="342900" lvl="0" indent="-342900" algn="ctr">
                        <a:buFont typeface="Arial"/>
                        <a:buChar char="•"/>
                      </a:pPr>
                      <a:r>
                        <a:rPr lang="en-US" sz="2000"/>
                        <a:t>Battery Performance</a:t>
                      </a:r>
                    </a:p>
                    <a:p>
                      <a:pPr marL="342900" lvl="0" indent="-342900" algn="ctr">
                        <a:buFont typeface="Arial"/>
                        <a:buChar char="•"/>
                      </a:pPr>
                      <a:r>
                        <a:rPr lang="en-US" sz="2000"/>
                        <a:t>Threat Neutralization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355614"/>
                  </a:ext>
                </a:extLst>
              </a:tr>
              <a:tr h="180861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PROXY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746007"/>
                  </a:ext>
                </a:extLst>
              </a:tr>
            </a:tbl>
          </a:graphicData>
        </a:graphic>
      </p:graphicFrame>
      <p:pic>
        <p:nvPicPr>
          <p:cNvPr id="3" name="Picture 2" descr="Flash floods washed away mines and ...">
            <a:extLst>
              <a:ext uri="{FF2B5EF4-FFF2-40B4-BE49-F238E27FC236}">
                <a16:creationId xmlns:a16="http://schemas.microsoft.com/office/drawing/2014/main" id="{E26FC741-ED44-013B-9AD2-69279ABFB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039" y="2691688"/>
            <a:ext cx="2749441" cy="1842486"/>
          </a:xfrm>
          <a:prstGeom prst="rect">
            <a:avLst/>
          </a:prstGeom>
        </p:spPr>
      </p:pic>
      <p:pic>
        <p:nvPicPr>
          <p:cNvPr id="4" name="Picture 3" descr="A row of colorful post-it notes&#10;&#10;AI-generated content may be incorrect.">
            <a:extLst>
              <a:ext uri="{FF2B5EF4-FFF2-40B4-BE49-F238E27FC236}">
                <a16:creationId xmlns:a16="http://schemas.microsoft.com/office/drawing/2014/main" id="{2BB777E2-6435-A1B2-4C13-F5FC9F97C2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7" t="-370" r="17672" b="222"/>
          <a:stretch/>
        </p:blipFill>
        <p:spPr>
          <a:xfrm rot="-5400000">
            <a:off x="6664745" y="3905812"/>
            <a:ext cx="1838129" cy="2986158"/>
          </a:xfrm>
          <a:prstGeom prst="rect">
            <a:avLst/>
          </a:prstGeom>
        </p:spPr>
      </p:pic>
      <p:pic>
        <p:nvPicPr>
          <p:cNvPr id="6" name="Picture 5" descr="A diagram of a digital engineering ecosystem&#10;&#10;AI-generated content may be incorrect.">
            <a:extLst>
              <a:ext uri="{FF2B5EF4-FFF2-40B4-BE49-F238E27FC236}">
                <a16:creationId xmlns:a16="http://schemas.microsoft.com/office/drawing/2014/main" id="{2D4FB4FF-96CB-18DE-63F7-40F88B714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637" y="2693501"/>
            <a:ext cx="2843419" cy="1846470"/>
          </a:xfrm>
          <a:prstGeom prst="rect">
            <a:avLst/>
          </a:prstGeom>
        </p:spPr>
      </p:pic>
      <p:pic>
        <p:nvPicPr>
          <p:cNvPr id="7" name="Picture 6" descr="A diagram of a software development process&#10;&#10;AI-generated content may be incorrect.">
            <a:extLst>
              <a:ext uri="{FF2B5EF4-FFF2-40B4-BE49-F238E27FC236}">
                <a16:creationId xmlns:a16="http://schemas.microsoft.com/office/drawing/2014/main" id="{920C0B28-F2AC-E3D4-33CB-04B4C797A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902" y="4536384"/>
            <a:ext cx="3003412" cy="176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66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3FA5-000A-2988-6BC3-2277F5650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What's happening now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539FE-6C81-C4AB-80CD-88B17AFE2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457200"/>
            <a:r>
              <a:rPr lang="en-US"/>
              <a:t>Physical Testing</a:t>
            </a:r>
          </a:p>
          <a:p>
            <a:pPr marL="571500" indent="-457200"/>
            <a:r>
              <a:rPr lang="en-US"/>
              <a:t>Model Development</a:t>
            </a:r>
          </a:p>
          <a:p>
            <a:pPr marL="571500" indent="-457200"/>
            <a:r>
              <a:rPr lang="en-US"/>
              <a:t>Refinement of Ecosystem</a:t>
            </a:r>
          </a:p>
          <a:p>
            <a:pPr marL="114300" indent="0">
              <a:buNone/>
            </a:pPr>
            <a:endParaRPr lang="en-US"/>
          </a:p>
        </p:txBody>
      </p:sp>
      <p:pic>
        <p:nvPicPr>
          <p:cNvPr id="4" name="Picture 3" descr="A computer screen shot of a diagram&#10;&#10;AI-generated content may be incorrect.">
            <a:extLst>
              <a:ext uri="{FF2B5EF4-FFF2-40B4-BE49-F238E27FC236}">
                <a16:creationId xmlns:a16="http://schemas.microsoft.com/office/drawing/2014/main" id="{0647FC94-25D4-0E3E-BBB5-F78B03EA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835" y="1158419"/>
            <a:ext cx="5597857" cy="4864186"/>
          </a:xfrm>
          <a:prstGeom prst="rect">
            <a:avLst/>
          </a:prstGeom>
        </p:spPr>
      </p:pic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CEBF07AA-80C9-10BA-587D-3D2AEB65E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01" y="2569631"/>
            <a:ext cx="3041497" cy="371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45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9C89E-5ABC-B88F-FE72-E6C5CC3A7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 it all together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43D01-6516-A4D4-362E-952BF7BBE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889" y="993423"/>
            <a:ext cx="2899041" cy="3069949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en-US" b="1"/>
              <a:t>Dynamic T&amp;E planning, execution, and decisions***</a:t>
            </a:r>
          </a:p>
          <a:p>
            <a:r>
              <a:rPr lang="en-US"/>
              <a:t>Support by rigorous methods and tooling</a:t>
            </a:r>
          </a:p>
          <a:p>
            <a:r>
              <a:rPr lang="en-US"/>
              <a:t>Ex: Operational Test (OT) informed by Developmental Test (DT)</a:t>
            </a:r>
          </a:p>
          <a:p>
            <a:pPr marL="114300" indent="0">
              <a:buNone/>
            </a:pPr>
            <a:endParaRPr lang="en-US"/>
          </a:p>
        </p:txBody>
      </p:sp>
      <p:pic>
        <p:nvPicPr>
          <p:cNvPr id="6" name="Picture 5" descr="A diagram of a software development process&#10;&#10;AI-generated content may be incorrect.">
            <a:extLst>
              <a:ext uri="{FF2B5EF4-FFF2-40B4-BE49-F238E27FC236}">
                <a16:creationId xmlns:a16="http://schemas.microsoft.com/office/drawing/2014/main" id="{84308351-E385-ABF7-0038-763983589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361" y="1008187"/>
            <a:ext cx="3422255" cy="1999901"/>
          </a:xfrm>
          <a:prstGeom prst="rect">
            <a:avLst/>
          </a:prstGeom>
        </p:spPr>
      </p:pic>
      <p:pic>
        <p:nvPicPr>
          <p:cNvPr id="5" name="Picture 4" descr="LEGO® MINDSTORMS® EV3 31313 | MINDSTORMS® | Buy online at the Official LEGO®  Shop US">
            <a:extLst>
              <a:ext uri="{FF2B5EF4-FFF2-40B4-BE49-F238E27FC236}">
                <a16:creationId xmlns:a16="http://schemas.microsoft.com/office/drawing/2014/main" id="{FFF6085F-E80A-416C-9D90-4BA2F5E23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43" y="4466087"/>
            <a:ext cx="1201845" cy="9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7123FC-70F6-4D19-A1E7-349DCB1A98C8}"/>
              </a:ext>
            </a:extLst>
          </p:cNvPr>
          <p:cNvSpPr/>
          <p:nvPr/>
        </p:nvSpPr>
        <p:spPr>
          <a:xfrm>
            <a:off x="9485614" y="1132094"/>
            <a:ext cx="2110511" cy="281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Developmental Tests</a:t>
            </a:r>
          </a:p>
        </p:txBody>
      </p:sp>
      <p:pic>
        <p:nvPicPr>
          <p:cNvPr id="8" name="Picture 2" descr="8 Best Cartoon mountain ideas | cartoon mountain, landscape illustration,  mountain illustration">
            <a:extLst>
              <a:ext uri="{FF2B5EF4-FFF2-40B4-BE49-F238E27FC236}">
                <a16:creationId xmlns:a16="http://schemas.microsoft.com/office/drawing/2014/main" id="{9A3BED75-E0DC-4482-B2A8-B2D426269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672" y="1856608"/>
            <a:ext cx="1328678" cy="51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artoon Desert Stock Illustrations – 50,870 Cartoon Desert Stock  Illustrations, Vectors &amp; Clipart - Dreamstime">
            <a:extLst>
              <a:ext uri="{FF2B5EF4-FFF2-40B4-BE49-F238E27FC236}">
                <a16:creationId xmlns:a16="http://schemas.microsoft.com/office/drawing/2014/main" id="{AE69ABFF-84EF-4F24-A30C-397415128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870" y="4926854"/>
            <a:ext cx="913108" cy="51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artoon crosswalks street road crossing highway Vector Image">
            <a:extLst>
              <a:ext uri="{FF2B5EF4-FFF2-40B4-BE49-F238E27FC236}">
                <a16:creationId xmlns:a16="http://schemas.microsoft.com/office/drawing/2014/main" id="{AD0F05AF-824A-4F94-B272-34F0C520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094" y="3345793"/>
            <a:ext cx="720461" cy="56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323F19-7AD6-4230-ADB4-EB27F5ABD230}"/>
              </a:ext>
            </a:extLst>
          </p:cNvPr>
          <p:cNvSpPr txBox="1"/>
          <p:nvPr/>
        </p:nvSpPr>
        <p:spPr>
          <a:xfrm>
            <a:off x="3513379" y="3431714"/>
            <a:ext cx="174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High confidence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ACA6A1-36F6-4A10-BB16-8994F72595ED}"/>
              </a:ext>
            </a:extLst>
          </p:cNvPr>
          <p:cNvGrpSpPr/>
          <p:nvPr/>
        </p:nvGrpSpPr>
        <p:grpSpPr>
          <a:xfrm>
            <a:off x="5062877" y="2999015"/>
            <a:ext cx="2110511" cy="1714850"/>
            <a:chOff x="3085245" y="3570165"/>
            <a:chExt cx="2110511" cy="171485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563096-ED83-4E17-8239-0167DD7ABFA2}"/>
                </a:ext>
              </a:extLst>
            </p:cNvPr>
            <p:cNvSpPr/>
            <p:nvPr/>
          </p:nvSpPr>
          <p:spPr>
            <a:xfrm>
              <a:off x="3085245" y="5003516"/>
              <a:ext cx="2110511" cy="2814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Operational Test</a:t>
              </a:r>
            </a:p>
          </p:txBody>
        </p:sp>
        <p:pic>
          <p:nvPicPr>
            <p:cNvPr id="14" name="Picture 4" descr="Cartoon Desert Stock Illustrations – 50,870 Cartoon Desert Stock  Illustrations, Vectors &amp; Clipart - Dreamstime">
              <a:extLst>
                <a:ext uri="{FF2B5EF4-FFF2-40B4-BE49-F238E27FC236}">
                  <a16:creationId xmlns:a16="http://schemas.microsoft.com/office/drawing/2014/main" id="{46939E19-8146-4802-AA8A-E51BFDCB9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876" y="4477399"/>
              <a:ext cx="913108" cy="51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LEGO® MINDSTORMS® EV3 31313 | MINDSTORMS® | Buy online at the Official LEGO®  Shop US">
              <a:extLst>
                <a:ext uri="{FF2B5EF4-FFF2-40B4-BE49-F238E27FC236}">
                  <a16:creationId xmlns:a16="http://schemas.microsoft.com/office/drawing/2014/main" id="{55E9EDB7-656C-4D96-AE8E-6BAC5D32A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150" y="3570165"/>
              <a:ext cx="1201845" cy="90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0" descr="LEGO® MINDSTORMS® EV3 31313 | MINDSTORMS® | Buy online at the Official LEGO®  Shop US">
            <a:extLst>
              <a:ext uri="{FF2B5EF4-FFF2-40B4-BE49-F238E27FC236}">
                <a16:creationId xmlns:a16="http://schemas.microsoft.com/office/drawing/2014/main" id="{0FE1ED31-A7F1-484F-AFBB-DB48926B3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21" y="5073442"/>
            <a:ext cx="1201845" cy="9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5BF8E4-7FBD-4C30-BD7D-884F47C38C1A}"/>
              </a:ext>
            </a:extLst>
          </p:cNvPr>
          <p:cNvCxnSpPr>
            <a:stCxn id="5" idx="3"/>
            <a:endCxn id="15" idx="1"/>
          </p:cNvCxnSpPr>
          <p:nvPr/>
        </p:nvCxnSpPr>
        <p:spPr>
          <a:xfrm flipV="1">
            <a:off x="3385388" y="3449707"/>
            <a:ext cx="2205394" cy="1467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F37995-1053-4FA6-A26B-A62AD114E60C}"/>
              </a:ext>
            </a:extLst>
          </p:cNvPr>
          <p:cNvCxnSpPr>
            <a:stCxn id="5" idx="3"/>
            <a:endCxn id="16" idx="1"/>
          </p:cNvCxnSpPr>
          <p:nvPr/>
        </p:nvCxnSpPr>
        <p:spPr>
          <a:xfrm>
            <a:off x="3385388" y="4916779"/>
            <a:ext cx="2082033" cy="6073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D7BC8BD-0D40-4496-B1BC-223DF84208BE}"/>
              </a:ext>
            </a:extLst>
          </p:cNvPr>
          <p:cNvSpPr/>
          <p:nvPr/>
        </p:nvSpPr>
        <p:spPr>
          <a:xfrm>
            <a:off x="5136448" y="6007119"/>
            <a:ext cx="2110511" cy="281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No Operational Test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5369AFFC-369C-4AEE-A0F1-4FDDDD6A8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070" y="1496603"/>
            <a:ext cx="1157897" cy="106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00BE8075-0797-4AEE-9699-693E1FB63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070" y="3001577"/>
            <a:ext cx="1157897" cy="106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D1D58D50-72CD-49F8-9EB2-DD18B9BBC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070" y="4592983"/>
            <a:ext cx="1157897" cy="106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22127B-4F5A-4FE3-8D51-CA12737322DB}"/>
              </a:ext>
            </a:extLst>
          </p:cNvPr>
          <p:cNvCxnSpPr>
            <a:cxnSpLocks/>
            <a:stCxn id="22" idx="1"/>
            <a:endCxn id="15" idx="3"/>
          </p:cNvCxnSpPr>
          <p:nvPr/>
        </p:nvCxnSpPr>
        <p:spPr>
          <a:xfrm flipH="1" flipV="1">
            <a:off x="6792627" y="3449707"/>
            <a:ext cx="2387443" cy="1674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99C877-831A-4301-8678-8AF82150EC1C}"/>
              </a:ext>
            </a:extLst>
          </p:cNvPr>
          <p:cNvCxnSpPr>
            <a:cxnSpLocks/>
            <a:stCxn id="21" idx="1"/>
            <a:endCxn id="15" idx="3"/>
          </p:cNvCxnSpPr>
          <p:nvPr/>
        </p:nvCxnSpPr>
        <p:spPr>
          <a:xfrm flipH="1" flipV="1">
            <a:off x="6792627" y="3449707"/>
            <a:ext cx="2387443" cy="827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D33694-A98E-4307-8B12-8CDDCD7AD0DC}"/>
              </a:ext>
            </a:extLst>
          </p:cNvPr>
          <p:cNvCxnSpPr>
            <a:cxnSpLocks/>
            <a:stCxn id="20" idx="1"/>
            <a:endCxn id="15" idx="3"/>
          </p:cNvCxnSpPr>
          <p:nvPr/>
        </p:nvCxnSpPr>
        <p:spPr>
          <a:xfrm flipH="1">
            <a:off x="6792627" y="2027501"/>
            <a:ext cx="2387443" cy="1422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E375066-B817-465A-B19E-F4DB2A2F2E29}"/>
              </a:ext>
            </a:extLst>
          </p:cNvPr>
          <p:cNvSpPr/>
          <p:nvPr/>
        </p:nvSpPr>
        <p:spPr>
          <a:xfrm>
            <a:off x="1729209" y="5429635"/>
            <a:ext cx="2110511" cy="281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Final Product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B0296-8F53-4B73-BB6E-CB2D340D5AD7}"/>
              </a:ext>
            </a:extLst>
          </p:cNvPr>
          <p:cNvSpPr txBox="1"/>
          <p:nvPr/>
        </p:nvSpPr>
        <p:spPr>
          <a:xfrm>
            <a:off x="3962111" y="4830520"/>
            <a:ext cx="165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Low confidence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EC251F-8DAC-4056-9887-6F3755EE3D99}"/>
              </a:ext>
            </a:extLst>
          </p:cNvPr>
          <p:cNvSpPr txBox="1"/>
          <p:nvPr/>
        </p:nvSpPr>
        <p:spPr>
          <a:xfrm>
            <a:off x="6870550" y="2100296"/>
            <a:ext cx="174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High confidence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9CEA3C-BB18-4BEF-B8F9-0673A4E92F72}"/>
              </a:ext>
            </a:extLst>
          </p:cNvPr>
          <p:cNvSpPr txBox="1"/>
          <p:nvPr/>
        </p:nvSpPr>
        <p:spPr>
          <a:xfrm>
            <a:off x="7287671" y="3062382"/>
            <a:ext cx="174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High confidence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0DBE04-5424-4BD1-8F39-EF82476386FC}"/>
              </a:ext>
            </a:extLst>
          </p:cNvPr>
          <p:cNvSpPr txBox="1"/>
          <p:nvPr/>
        </p:nvSpPr>
        <p:spPr>
          <a:xfrm>
            <a:off x="8326665" y="4245120"/>
            <a:ext cx="165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Low confidence</a:t>
            </a:r>
          </a:p>
        </p:txBody>
      </p:sp>
    </p:spTree>
    <p:extLst>
      <p:ext uri="{BB962C8B-B14F-4D97-AF65-F5344CB8AC3E}">
        <p14:creationId xmlns:p14="http://schemas.microsoft.com/office/powerpoint/2010/main" val="2252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05416-A384-F22E-6B4E-17662E08C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A137-B310-45F2-1ACF-FC3D600B9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What's Happening Next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53965-A231-9524-07F3-579197FB4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889" y="993423"/>
            <a:ext cx="7430911" cy="5295195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Roadmap in development</a:t>
            </a:r>
          </a:p>
          <a:p>
            <a:pPr lvl="1"/>
            <a:r>
              <a:rPr lang="en-US"/>
              <a:t>Systems Engineering &amp; Acquisition related</a:t>
            </a:r>
          </a:p>
          <a:p>
            <a:pPr lvl="1"/>
            <a:r>
              <a:rPr lang="en-US"/>
              <a:t>Some stories in consideration</a:t>
            </a:r>
          </a:p>
          <a:p>
            <a:pPr lvl="2"/>
            <a:r>
              <a:rPr lang="en-US"/>
              <a:t>Threats change</a:t>
            </a:r>
          </a:p>
          <a:p>
            <a:pPr lvl="2"/>
            <a:r>
              <a:rPr lang="en-US"/>
              <a:t>Manufacturing</a:t>
            </a:r>
          </a:p>
          <a:p>
            <a:pPr lvl="2"/>
            <a:r>
              <a:rPr lang="en-US"/>
              <a:t>Product Lifecycle Management/Engineering (PLM/PLE)</a:t>
            </a:r>
          </a:p>
          <a:p>
            <a:pPr lvl="2"/>
            <a:r>
              <a:rPr lang="en-US"/>
              <a:t>Design/gate reviews</a:t>
            </a:r>
          </a:p>
          <a:p>
            <a:pPr lvl="2"/>
            <a:r>
              <a:rPr lang="en-US"/>
              <a:t>New conflict, new capability</a:t>
            </a:r>
          </a:p>
          <a:p>
            <a:pPr lvl="2"/>
            <a:r>
              <a:rPr lang="en-US"/>
              <a:t>Sustainment</a:t>
            </a:r>
          </a:p>
          <a:p>
            <a:pPr lvl="2"/>
            <a:r>
              <a:rPr lang="en-US"/>
              <a:t>Logistics</a:t>
            </a:r>
          </a:p>
          <a:p>
            <a:pPr lvl="2"/>
            <a:r>
              <a:rPr lang="en-US"/>
              <a:t>Evolution with autonomous capabilities</a:t>
            </a:r>
          </a:p>
          <a:p>
            <a:pPr lvl="2"/>
            <a:r>
              <a:rPr lang="en-US"/>
              <a:t>Organizational considerations (e.g., contracts)</a:t>
            </a:r>
          </a:p>
          <a:p>
            <a:pPr lvl="2"/>
            <a:r>
              <a:rPr lang="en-US"/>
              <a:t>Cyber resilience</a:t>
            </a:r>
          </a:p>
          <a:p>
            <a:pPr lvl="2"/>
            <a:r>
              <a:rPr lang="en-US"/>
              <a:t>Intelligent systems (e.g., Computer Vision aerial detection)</a:t>
            </a:r>
          </a:p>
          <a:p>
            <a:pPr lvl="1"/>
            <a:r>
              <a:rPr lang="en-US"/>
              <a:t>Prioritize</a:t>
            </a:r>
          </a:p>
          <a:p>
            <a:pPr lvl="1"/>
            <a:r>
              <a:rPr lang="en-US"/>
              <a:t>Sequence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F2F24-3B9C-447B-897A-9EEC5AB03929}"/>
              </a:ext>
            </a:extLst>
          </p:cNvPr>
          <p:cNvSpPr txBox="1"/>
          <p:nvPr/>
        </p:nvSpPr>
        <p:spPr>
          <a:xfrm>
            <a:off x="8591662" y="4345905"/>
            <a:ext cx="141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*generated by ChatGPT-4o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E5194-7D7C-4578-B6BD-065A3FBCC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044" y="916905"/>
            <a:ext cx="3427574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32760-40DB-496B-A9E9-45FB6FE9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211" y="2724538"/>
            <a:ext cx="2371900" cy="3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25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45E7-4D4F-D82B-4F84-D4292245C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353A4-2882-C6E1-314C-F07E4C9DC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54828"/>
            <a:ext cx="5158510" cy="2123640"/>
          </a:xfrm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82880"/>
            <a:r>
              <a:rPr lang="en-US" sz="1500" dirty="0"/>
              <a:t>Brandt Sandman: </a:t>
            </a:r>
            <a:r>
              <a:rPr lang="en-US" sz="1500" dirty="0">
                <a:hlinkClick r:id="rId2"/>
              </a:rPr>
              <a:t>bsandman@vt.edu</a:t>
            </a:r>
            <a:endParaRPr lang="en-US" sz="1500" dirty="0"/>
          </a:p>
          <a:p>
            <a:pPr marL="182880"/>
            <a:r>
              <a:rPr lang="en-US" sz="1500" dirty="0"/>
              <a:t>Paul Wach: </a:t>
            </a:r>
            <a:r>
              <a:rPr lang="en-US" sz="1500" dirty="0">
                <a:hlinkClick r:id="rId3"/>
              </a:rPr>
              <a:t>paulw86@vt.edu</a:t>
            </a:r>
          </a:p>
          <a:p>
            <a:pPr marL="182880"/>
            <a:r>
              <a:rPr lang="en-US" sz="1500" dirty="0"/>
              <a:t>Geoff Kerr: </a:t>
            </a:r>
            <a:r>
              <a:rPr lang="en-US" sz="1500" dirty="0">
                <a:hlinkClick r:id="rId4"/>
              </a:rPr>
              <a:t>geoffreykerr@vt.edu</a:t>
            </a:r>
          </a:p>
          <a:p>
            <a:pPr marL="182880"/>
            <a:r>
              <a:rPr lang="en-US" sz="1500" dirty="0"/>
              <a:t>Alejandro Salado: </a:t>
            </a:r>
            <a:r>
              <a:rPr lang="en-US" sz="1500" dirty="0">
                <a:hlinkClick r:id="rId5"/>
              </a:rPr>
              <a:t>alejandrosalado@arizona.edu</a:t>
            </a:r>
            <a:endParaRPr lang="en-US" dirty="0"/>
          </a:p>
          <a:p>
            <a:pPr marL="182880"/>
            <a:endParaRPr lang="en-US" sz="1500" dirty="0"/>
          </a:p>
          <a:p>
            <a:pPr marL="182880"/>
            <a:endParaRPr lang="en-US" sz="15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43B1494-73F6-AE70-B78E-49226EECB4D8}"/>
              </a:ext>
            </a:extLst>
          </p:cNvPr>
          <p:cNvSpPr txBox="1">
            <a:spLocks/>
          </p:cNvSpPr>
          <p:nvPr/>
        </p:nvSpPr>
        <p:spPr>
          <a:xfrm>
            <a:off x="6075795" y="4557137"/>
            <a:ext cx="5077692" cy="2112094"/>
          </a:xfrm>
          <a:prstGeom prst="rect">
            <a:avLst/>
          </a:prstGeom>
          <a:noFill/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82880"/>
            <a:r>
              <a:rPr lang="en-US" sz="1500" dirty="0"/>
              <a:t>Tim Sherburne: </a:t>
            </a:r>
            <a:r>
              <a:rPr lang="en-US" sz="1500" dirty="0">
                <a:hlinkClick r:id="rId6"/>
              </a:rPr>
              <a:t>sherburne@vt.edu</a:t>
            </a:r>
            <a:endParaRPr lang="en-US" sz="1500" dirty="0"/>
          </a:p>
          <a:p>
            <a:pPr marL="182880"/>
            <a:r>
              <a:rPr lang="en-US" sz="1500" dirty="0"/>
              <a:t>Joe Gregory: </a:t>
            </a:r>
            <a:r>
              <a:rPr lang="en-US" sz="1500" dirty="0">
                <a:hlinkClick r:id="rId7"/>
              </a:rPr>
              <a:t>joegregory@arizona.edu</a:t>
            </a:r>
          </a:p>
          <a:p>
            <a:pPr marL="182880"/>
            <a:r>
              <a:rPr lang="en-US" sz="1500" dirty="0"/>
              <a:t>Taylan </a:t>
            </a:r>
            <a:r>
              <a:rPr lang="en-US" sz="1500" dirty="0" err="1"/>
              <a:t>Topcu</a:t>
            </a:r>
            <a:r>
              <a:rPr lang="en-US" sz="1500" dirty="0"/>
              <a:t>: </a:t>
            </a:r>
            <a:r>
              <a:rPr lang="en-US" sz="1500" dirty="0">
                <a:hlinkClick r:id="rId8"/>
              </a:rPr>
              <a:t>ttopcu@vt.edu</a:t>
            </a:r>
            <a:endParaRPr lang="en-US" sz="1500" dirty="0"/>
          </a:p>
          <a:p>
            <a:pPr marL="182880"/>
            <a:endParaRPr lang="en-US" sz="1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64223"/>
      </p:ext>
    </p:extLst>
  </p:cSld>
  <p:clrMapOvr>
    <a:masterClrMapping/>
  </p:clrMapOvr>
</p:sld>
</file>

<file path=ppt/theme/theme1.xml><?xml version="1.0" encoding="utf-8"?>
<a:theme xmlns:a="http://schemas.openxmlformats.org/drawingml/2006/main" name="Hume Center Powerpoint Theme May 2018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A2C3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9D9FADB410F94AAEF8C9DCA7C8DE20" ma:contentTypeVersion="11" ma:contentTypeDescription="Create a new document." ma:contentTypeScope="" ma:versionID="2fafbb10002920f5a5c4b69238d54560">
  <xsd:schema xmlns:xsd="http://www.w3.org/2001/XMLSchema" xmlns:xs="http://www.w3.org/2001/XMLSchema" xmlns:p="http://schemas.microsoft.com/office/2006/metadata/properties" xmlns:ns2="393e17d0-3d41-4d8b-badd-35d35ff817e8" xmlns:ns3="264db7e8-631e-4e59-ad50-06069835a499" targetNamespace="http://schemas.microsoft.com/office/2006/metadata/properties" ma:root="true" ma:fieldsID="164945ebcf7d78f0af37a8136a70d6b2" ns2:_="" ns3:_="">
    <xsd:import namespace="393e17d0-3d41-4d8b-badd-35d35ff817e8"/>
    <xsd:import namespace="264db7e8-631e-4e59-ad50-06069835a4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3e17d0-3d41-4d8b-badd-35d35ff817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86477d7-ad29-47e7-b319-eaa6f19496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4db7e8-631e-4e59-ad50-06069835a49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95b64b5-7f3d-4c00-873c-9a279d32ba6c}" ma:internalName="TaxCatchAll" ma:showField="CatchAllData" ma:web="264db7e8-631e-4e59-ad50-06069835a4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3e17d0-3d41-4d8b-badd-35d35ff817e8">
      <Terms xmlns="http://schemas.microsoft.com/office/infopath/2007/PartnerControls"/>
    </lcf76f155ced4ddcb4097134ff3c332f>
    <TaxCatchAll xmlns="264db7e8-631e-4e59-ad50-06069835a499" xsi:nil="true"/>
  </documentManagement>
</p:properties>
</file>

<file path=customXml/itemProps1.xml><?xml version="1.0" encoding="utf-8"?>
<ds:datastoreItem xmlns:ds="http://schemas.openxmlformats.org/officeDocument/2006/customXml" ds:itemID="{B3024FCD-0B75-4FA3-9BD3-B82864EDE1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E8A61F-C646-4E7C-8EB1-4C990BBDFB71}">
  <ds:schemaRefs>
    <ds:schemaRef ds:uri="264db7e8-631e-4e59-ad50-06069835a499"/>
    <ds:schemaRef ds:uri="393e17d0-3d41-4d8b-badd-35d35ff817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791ED71-6B05-4A54-8712-3BC5C3320D31}">
  <ds:schemaRefs>
    <ds:schemaRef ds:uri="264db7e8-631e-4e59-ad50-06069835a499"/>
    <ds:schemaRef ds:uri="393e17d0-3d41-4d8b-badd-35d35ff817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Hume Center Powerpoint Theme May 2018</vt:lpstr>
      <vt:lpstr>Digital Engineering and Test and Evaluation: Operation Safe Passage</vt:lpstr>
      <vt:lpstr>The Challenge</vt:lpstr>
      <vt:lpstr>Phased Digital T&amp;E Transformation</vt:lpstr>
      <vt:lpstr>Our Efforts</vt:lpstr>
      <vt:lpstr>Our Efforts</vt:lpstr>
      <vt:lpstr>What's happening now</vt:lpstr>
      <vt:lpstr>Tie it all together</vt:lpstr>
      <vt:lpstr>What's Happening Next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 Safe Passage</dc:title>
  <dc:creator>Colleen Bartos</dc:creator>
  <cp:revision>70</cp:revision>
  <dcterms:created xsi:type="dcterms:W3CDTF">2020-03-19T13:01:11Z</dcterms:created>
  <dcterms:modified xsi:type="dcterms:W3CDTF">2025-04-18T05:21:57Z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0x010100019D9FADB410F94AAEF8C9DCA7C8DE20</vt:lpwstr>
  </property>
  <property fmtid="{D5CDD505-2E9C-101B-9397-08002B2CF9AE}" pid="3" name="MediaServiceImageTags">
    <vt:lpwstr/>
  </property>
</Properties>
</file>