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985000" cy="9283700"/>
  <p:embeddedFontLst>
    <p:embeddedFont>
      <p:font typeface="Arial Narrow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4" orient="horz"/>
        <p:guide pos="220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ArialNarrow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ialNarrow-bold.fntdata"/><Relationship Id="rId6" Type="http://schemas.openxmlformats.org/officeDocument/2006/relationships/slide" Target="slides/slide1.xml"/><Relationship Id="rId18" Type="http://schemas.openxmlformats.org/officeDocument/2006/relationships/font" Target="fonts/ArialNarr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31863" y="4410075"/>
            <a:ext cx="512127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0150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57638" y="8820150"/>
            <a:ext cx="3027362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/>
          <p:nvPr>
            <p:ph idx="2" type="sldImg"/>
          </p:nvPr>
        </p:nvSpPr>
        <p:spPr>
          <a:xfrm>
            <a:off x="398463" y="696913"/>
            <a:ext cx="6188075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931863" y="4410075"/>
            <a:ext cx="512127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 txBox="1"/>
          <p:nvPr>
            <p:ph idx="12" type="sldNum"/>
          </p:nvPr>
        </p:nvSpPr>
        <p:spPr>
          <a:xfrm>
            <a:off x="3957638" y="8820150"/>
            <a:ext cx="3027362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277a8832d_0_38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277a8832d_0_38:notes"/>
          <p:cNvSpPr txBox="1"/>
          <p:nvPr>
            <p:ph idx="1" type="body"/>
          </p:nvPr>
        </p:nvSpPr>
        <p:spPr>
          <a:xfrm>
            <a:off x="931863" y="4410075"/>
            <a:ext cx="5121300" cy="41766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5277a8832d_0_38:notes"/>
          <p:cNvSpPr txBox="1"/>
          <p:nvPr>
            <p:ph idx="12" type="sldNum"/>
          </p:nvPr>
        </p:nvSpPr>
        <p:spPr>
          <a:xfrm>
            <a:off x="3957638" y="8820150"/>
            <a:ext cx="3027300" cy="4635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277a8832d_0_205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277a8832d_0_205:notes"/>
          <p:cNvSpPr txBox="1"/>
          <p:nvPr>
            <p:ph idx="1" type="body"/>
          </p:nvPr>
        </p:nvSpPr>
        <p:spPr>
          <a:xfrm>
            <a:off x="931863" y="4410075"/>
            <a:ext cx="5121300" cy="41766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5277a8832d_0_205:notes"/>
          <p:cNvSpPr txBox="1"/>
          <p:nvPr>
            <p:ph idx="12" type="sldNum"/>
          </p:nvPr>
        </p:nvSpPr>
        <p:spPr>
          <a:xfrm>
            <a:off x="3957638" y="8820150"/>
            <a:ext cx="3027300" cy="4635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277a8832d_0_212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277a8832d_0_212:notes"/>
          <p:cNvSpPr txBox="1"/>
          <p:nvPr>
            <p:ph idx="1" type="body"/>
          </p:nvPr>
        </p:nvSpPr>
        <p:spPr>
          <a:xfrm>
            <a:off x="931863" y="4410075"/>
            <a:ext cx="5121300" cy="41766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5277a8832d_0_212:notes"/>
          <p:cNvSpPr txBox="1"/>
          <p:nvPr>
            <p:ph idx="12" type="sldNum"/>
          </p:nvPr>
        </p:nvSpPr>
        <p:spPr>
          <a:xfrm>
            <a:off x="3957638" y="8820150"/>
            <a:ext cx="3027300" cy="4635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5277a8832d_0_44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5277a8832d_0_44:notes"/>
          <p:cNvSpPr txBox="1"/>
          <p:nvPr>
            <p:ph idx="1" type="body"/>
          </p:nvPr>
        </p:nvSpPr>
        <p:spPr>
          <a:xfrm>
            <a:off x="931863" y="4410075"/>
            <a:ext cx="5121300" cy="41766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35277a8832d_0_44:notes"/>
          <p:cNvSpPr txBox="1"/>
          <p:nvPr>
            <p:ph idx="12" type="sldNum"/>
          </p:nvPr>
        </p:nvSpPr>
        <p:spPr>
          <a:xfrm>
            <a:off x="3957638" y="8820150"/>
            <a:ext cx="3027300" cy="4635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277a8832d_0_240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277a8832d_0_240:notes"/>
          <p:cNvSpPr txBox="1"/>
          <p:nvPr>
            <p:ph idx="1" type="body"/>
          </p:nvPr>
        </p:nvSpPr>
        <p:spPr>
          <a:xfrm>
            <a:off x="931863" y="4410075"/>
            <a:ext cx="5121300" cy="41766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Johns Fire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35277a8832d_0_240:notes"/>
          <p:cNvSpPr txBox="1"/>
          <p:nvPr>
            <p:ph idx="12" type="sldNum"/>
          </p:nvPr>
        </p:nvSpPr>
        <p:spPr>
          <a:xfrm>
            <a:off x="3957638" y="8820150"/>
            <a:ext cx="3027300" cy="4635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277a8832d_0_8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277a8832d_0_8:notes"/>
          <p:cNvSpPr txBox="1"/>
          <p:nvPr>
            <p:ph idx="1" type="body"/>
          </p:nvPr>
        </p:nvSpPr>
        <p:spPr>
          <a:xfrm>
            <a:off x="931863" y="4410075"/>
            <a:ext cx="5121300" cy="41766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2016 - Overwhelming -&gt; Motivation -&gt; Reduction of Categrou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2023 -  Sequence-Based analysis &gt; Clustering?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2022 - Malware sphere, a lot of </a:t>
            </a:r>
            <a:r>
              <a:rPr lang="en-US"/>
              <a:t>classification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MISSING DATA on LtCol Sonya -&gt;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2024 - Like all research, we were nervous that someone was working. But to reiterate, our project is not finding (Transformer)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Leveraging Transformer</a:t>
            </a:r>
            <a:endParaRPr/>
          </a:p>
        </p:txBody>
      </p:sp>
      <p:sp>
        <p:nvSpPr>
          <p:cNvPr id="75" name="Google Shape;75;g35277a8832d_0_8:notes"/>
          <p:cNvSpPr txBox="1"/>
          <p:nvPr>
            <p:ph idx="12" type="sldNum"/>
          </p:nvPr>
        </p:nvSpPr>
        <p:spPr>
          <a:xfrm>
            <a:off x="3957638" y="8820150"/>
            <a:ext cx="3027300" cy="4635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277a8832d_0_70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277a8832d_0_70:notes"/>
          <p:cNvSpPr txBox="1"/>
          <p:nvPr>
            <p:ph idx="1" type="body"/>
          </p:nvPr>
        </p:nvSpPr>
        <p:spPr>
          <a:xfrm>
            <a:off x="931863" y="4410075"/>
            <a:ext cx="5121300" cy="41766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35277a8832d_0_70:notes"/>
          <p:cNvSpPr txBox="1"/>
          <p:nvPr>
            <p:ph idx="12" type="sldNum"/>
          </p:nvPr>
        </p:nvSpPr>
        <p:spPr>
          <a:xfrm>
            <a:off x="3957638" y="8820150"/>
            <a:ext cx="3027300" cy="4635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277a8832d_0_26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277a8832d_0_26:notes"/>
          <p:cNvSpPr txBox="1"/>
          <p:nvPr>
            <p:ph idx="1" type="body"/>
          </p:nvPr>
        </p:nvSpPr>
        <p:spPr>
          <a:xfrm>
            <a:off x="931863" y="4410075"/>
            <a:ext cx="5121300" cy="41766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35277a8832d_0_26:notes"/>
          <p:cNvSpPr txBox="1"/>
          <p:nvPr>
            <p:ph idx="12" type="sldNum"/>
          </p:nvPr>
        </p:nvSpPr>
        <p:spPr>
          <a:xfrm>
            <a:off x="3957638" y="8820150"/>
            <a:ext cx="3027300" cy="4635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277a8832d_0_14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277a8832d_0_14:notes"/>
          <p:cNvSpPr txBox="1"/>
          <p:nvPr>
            <p:ph idx="1" type="body"/>
          </p:nvPr>
        </p:nvSpPr>
        <p:spPr>
          <a:xfrm>
            <a:off x="931863" y="4410075"/>
            <a:ext cx="5121300" cy="41766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35277a8832d_0_14:notes"/>
          <p:cNvSpPr txBox="1"/>
          <p:nvPr>
            <p:ph idx="12" type="sldNum"/>
          </p:nvPr>
        </p:nvSpPr>
        <p:spPr>
          <a:xfrm>
            <a:off x="3957638" y="8820150"/>
            <a:ext cx="3027300" cy="4635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277a8832d_0_20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277a8832d_0_20:notes"/>
          <p:cNvSpPr txBox="1"/>
          <p:nvPr>
            <p:ph idx="1" type="body"/>
          </p:nvPr>
        </p:nvSpPr>
        <p:spPr>
          <a:xfrm>
            <a:off x="931863" y="4410075"/>
            <a:ext cx="5121300" cy="41766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5277a8832d_0_20:notes"/>
          <p:cNvSpPr txBox="1"/>
          <p:nvPr>
            <p:ph idx="12" type="sldNum"/>
          </p:nvPr>
        </p:nvSpPr>
        <p:spPr>
          <a:xfrm>
            <a:off x="3957638" y="8820150"/>
            <a:ext cx="3027300" cy="4635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277a8832d_0_247:notes"/>
          <p:cNvSpPr/>
          <p:nvPr>
            <p:ph idx="2" type="sldImg"/>
          </p:nvPr>
        </p:nvSpPr>
        <p:spPr>
          <a:xfrm>
            <a:off x="398463" y="696913"/>
            <a:ext cx="61881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277a8832d_0_247:notes"/>
          <p:cNvSpPr txBox="1"/>
          <p:nvPr>
            <p:ph idx="1" type="body"/>
          </p:nvPr>
        </p:nvSpPr>
        <p:spPr>
          <a:xfrm>
            <a:off x="931863" y="4410075"/>
            <a:ext cx="5121300" cy="41766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5277a8832d_0_247:notes"/>
          <p:cNvSpPr txBox="1"/>
          <p:nvPr>
            <p:ph idx="12" type="sldNum"/>
          </p:nvPr>
        </p:nvSpPr>
        <p:spPr>
          <a:xfrm>
            <a:off x="3957638" y="8820150"/>
            <a:ext cx="3027300" cy="463500"/>
          </a:xfrm>
          <a:prstGeom prst="rect">
            <a:avLst/>
          </a:prstGeom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gradFill>
          <a:gsLst>
            <a:gs pos="0">
              <a:srgbClr val="FBC22B"/>
            </a:gs>
            <a:gs pos="100000">
              <a:srgbClr val="FFFFFF"/>
            </a:gs>
          </a:gsLst>
          <a:lin ang="5160000" scaled="0"/>
        </a:gra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2"/>
          <p:cNvCxnSpPr/>
          <p:nvPr/>
        </p:nvCxnSpPr>
        <p:spPr>
          <a:xfrm rot="10800000">
            <a:off x="2238378" y="4686300"/>
            <a:ext cx="6143625" cy="0"/>
          </a:xfrm>
          <a:prstGeom prst="straightConnector1">
            <a:avLst/>
          </a:prstGeom>
          <a:noFill/>
          <a:ln cap="flat" cmpd="sng" w="15875">
            <a:solidFill>
              <a:srgbClr val="4D36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371600" y="1733550"/>
            <a:ext cx="64008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080"/>
              <a:buFont typeface="Noto Sans Symbols"/>
              <a:buNone/>
              <a:defRPr sz="3200" cap="small"/>
            </a:lvl1pPr>
            <a:lvl2pPr lvl="1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170"/>
              <a:buChar char="–"/>
              <a:defRPr/>
            </a:lvl2pPr>
            <a:lvl3pPr lvl="2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170"/>
              <a:buChar char="▪"/>
              <a:defRPr/>
            </a:lvl3pPr>
            <a:lvl4pPr lvl="3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170"/>
              <a:buChar char="o"/>
              <a:defRPr/>
            </a:lvl4pPr>
            <a:lvl5pPr lvl="4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170"/>
              <a:buChar char="✔"/>
              <a:defRPr/>
            </a:lvl5pPr>
            <a:lvl6pPr lvl="5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170"/>
              <a:buChar char="✔"/>
              <a:defRPr/>
            </a:lvl6pPr>
            <a:lvl7pPr lvl="6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170"/>
              <a:buChar char="✔"/>
              <a:defRPr/>
            </a:lvl7pPr>
            <a:lvl8pPr lvl="7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170"/>
              <a:buChar char="✔"/>
              <a:defRPr/>
            </a:lvl8pPr>
            <a:lvl9pPr lvl="8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170"/>
              <a:buChar char="✔"/>
              <a:defRPr/>
            </a:lvl9pPr>
          </a:lstStyle>
          <a:p/>
        </p:txBody>
      </p:sp>
      <p:sp>
        <p:nvSpPr>
          <p:cNvPr id="20" name="Google Shape;20;p2"/>
          <p:cNvSpPr txBox="1"/>
          <p:nvPr/>
        </p:nvSpPr>
        <p:spPr>
          <a:xfrm>
            <a:off x="3838470" y="4705350"/>
            <a:ext cx="1467068" cy="244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Narrow"/>
              <a:buNone/>
            </a:pPr>
            <a:r>
              <a:rPr b="1" i="0" lang="en-US" sz="1100" u="none" cap="none" strike="noStrike">
                <a:solidFill>
                  <a:srgbClr val="4D3600"/>
                </a:solidFill>
                <a:latin typeface="Arial Narrow"/>
                <a:ea typeface="Arial Narrow"/>
                <a:cs typeface="Arial Narrow"/>
                <a:sym typeface="Arial Narrow"/>
              </a:rPr>
              <a:t>USNA Trident Interview</a:t>
            </a:r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" y="3409950"/>
            <a:ext cx="1162512" cy="1676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342900" y="209550"/>
            <a:ext cx="7924800" cy="456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142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342900" y="971550"/>
            <a:ext cx="8153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182550" spcFirstLastPara="1" rIns="182550" wrap="square" tIns="46025">
            <a:noAutofit/>
          </a:bodyPr>
          <a:lstStyle>
            <a:lvl1pPr indent="-327660" lvl="0" marL="4572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SzPts val="1560"/>
              <a:buChar char="●"/>
              <a:defRPr sz="2400"/>
            </a:lvl1pPr>
            <a:lvl2pPr indent="-302894" lvl="1" marL="91440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170"/>
              <a:buChar char="–"/>
              <a:defRPr sz="1800"/>
            </a:lvl2pPr>
            <a:lvl3pPr indent="-294639" lvl="2" marL="137160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040"/>
              <a:buChar char="▪"/>
              <a:defRPr sz="1600"/>
            </a:lvl3pPr>
            <a:lvl4pPr indent="-294639" lvl="3" marL="182880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040"/>
              <a:buFont typeface="Arial Narrow"/>
              <a:buChar char="o"/>
              <a:defRPr sz="1600"/>
            </a:lvl4pPr>
            <a:lvl5pPr indent="-294639" lvl="4" marL="228600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040"/>
              <a:buChar char="✔"/>
              <a:defRPr sz="1600"/>
            </a:lvl5pPr>
            <a:lvl6pPr indent="-302895" lvl="5" marL="274320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170"/>
              <a:buChar char="✔"/>
              <a:defRPr/>
            </a:lvl6pPr>
            <a:lvl7pPr indent="-302895" lvl="6" marL="3200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170"/>
              <a:buChar char="✔"/>
              <a:defRPr/>
            </a:lvl7pPr>
            <a:lvl8pPr indent="-302895" lvl="7" marL="3657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170"/>
              <a:buChar char="✔"/>
              <a:defRPr/>
            </a:lvl8pPr>
            <a:lvl9pPr indent="-302895" lvl="8" marL="41148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170"/>
              <a:buChar char="✔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38667" y="202443"/>
            <a:ext cx="7924800" cy="456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142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38667" y="1027508"/>
            <a:ext cx="38862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182550" spcFirstLastPara="1" rIns="182550" wrap="square" tIns="46025">
            <a:noAutofit/>
          </a:bodyPr>
          <a:lstStyle>
            <a:lvl1pPr indent="-315277" lvl="0" marL="45720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SzPts val="1365"/>
              <a:buChar char="●"/>
              <a:defRPr sz="2100"/>
            </a:lvl1pPr>
            <a:lvl2pPr indent="-302894" lvl="1" marL="91440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170"/>
              <a:buChar char="–"/>
              <a:defRPr sz="1800"/>
            </a:lvl2pPr>
            <a:lvl3pPr indent="-290512" lvl="2" marL="137160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975"/>
              <a:buChar char="▪"/>
              <a:defRPr sz="1500"/>
            </a:lvl3pPr>
            <a:lvl4pPr indent="-284321" lvl="3" marL="182880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877"/>
              <a:buFont typeface="Arial Narrow"/>
              <a:buChar char="o"/>
              <a:defRPr sz="1350"/>
            </a:lvl4pPr>
            <a:lvl5pPr indent="-284321" lvl="4" marL="228600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877"/>
              <a:buChar char="✔"/>
              <a:defRPr sz="1350"/>
            </a:lvl5pPr>
            <a:lvl6pPr indent="-284321" lvl="5" marL="274320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877"/>
              <a:buChar char="✔"/>
              <a:defRPr sz="1350"/>
            </a:lvl6pPr>
            <a:lvl7pPr indent="-284321" lvl="6" marL="3200400" algn="l">
              <a:lnSpc>
                <a:spcPct val="120000"/>
              </a:lnSpc>
              <a:spcBef>
                <a:spcPts val="270"/>
              </a:spcBef>
              <a:spcAft>
                <a:spcPts val="0"/>
              </a:spcAft>
              <a:buSzPts val="877"/>
              <a:buChar char="✔"/>
              <a:defRPr sz="1350"/>
            </a:lvl7pPr>
            <a:lvl8pPr indent="-284321" lvl="7" marL="3657600" algn="l">
              <a:lnSpc>
                <a:spcPct val="120000"/>
              </a:lnSpc>
              <a:spcBef>
                <a:spcPts val="270"/>
              </a:spcBef>
              <a:spcAft>
                <a:spcPts val="0"/>
              </a:spcAft>
              <a:buSzPts val="877"/>
              <a:buChar char="✔"/>
              <a:defRPr sz="1350"/>
            </a:lvl8pPr>
            <a:lvl9pPr indent="-284321" lvl="8" marL="4114800" algn="l">
              <a:lnSpc>
                <a:spcPct val="120000"/>
              </a:lnSpc>
              <a:spcBef>
                <a:spcPts val="270"/>
              </a:spcBef>
              <a:spcAft>
                <a:spcPts val="0"/>
              </a:spcAft>
              <a:buSzPts val="877"/>
              <a:buChar char="✔"/>
              <a:defRPr sz="1350"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919133" y="1022083"/>
            <a:ext cx="38862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182550" spcFirstLastPara="1" rIns="182550" wrap="square" tIns="46025">
            <a:noAutofit/>
          </a:bodyPr>
          <a:lstStyle>
            <a:lvl1pPr indent="-315277" lvl="0" marL="45720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SzPts val="1365"/>
              <a:buChar char="●"/>
              <a:defRPr sz="2100"/>
            </a:lvl1pPr>
            <a:lvl2pPr indent="-302894" lvl="1" marL="91440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170"/>
              <a:buChar char="–"/>
              <a:defRPr sz="1800"/>
            </a:lvl2pPr>
            <a:lvl3pPr indent="-290512" lvl="2" marL="137160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975"/>
              <a:buChar char="▪"/>
              <a:defRPr sz="1500"/>
            </a:lvl3pPr>
            <a:lvl4pPr indent="-284321" lvl="3" marL="182880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877"/>
              <a:buFont typeface="Arial Narrow"/>
              <a:buChar char="o"/>
              <a:defRPr sz="1350"/>
            </a:lvl4pPr>
            <a:lvl5pPr indent="-284321" lvl="4" marL="228600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877"/>
              <a:buChar char="✔"/>
              <a:defRPr sz="1350"/>
            </a:lvl5pPr>
            <a:lvl6pPr indent="-284321" lvl="5" marL="274320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877"/>
              <a:buChar char="✔"/>
              <a:defRPr sz="1350"/>
            </a:lvl6pPr>
            <a:lvl7pPr indent="-284321" lvl="6" marL="3200400" algn="l">
              <a:lnSpc>
                <a:spcPct val="120000"/>
              </a:lnSpc>
              <a:spcBef>
                <a:spcPts val="270"/>
              </a:spcBef>
              <a:spcAft>
                <a:spcPts val="0"/>
              </a:spcAft>
              <a:buSzPts val="877"/>
              <a:buChar char="✔"/>
              <a:defRPr sz="1350"/>
            </a:lvl7pPr>
            <a:lvl8pPr indent="-284321" lvl="7" marL="3657600" algn="l">
              <a:lnSpc>
                <a:spcPct val="120000"/>
              </a:lnSpc>
              <a:spcBef>
                <a:spcPts val="270"/>
              </a:spcBef>
              <a:spcAft>
                <a:spcPts val="0"/>
              </a:spcAft>
              <a:buSzPts val="877"/>
              <a:buChar char="✔"/>
              <a:defRPr sz="1350"/>
            </a:lvl8pPr>
            <a:lvl9pPr indent="-284321" lvl="8" marL="4114800" algn="l">
              <a:lnSpc>
                <a:spcPct val="120000"/>
              </a:lnSpc>
              <a:spcBef>
                <a:spcPts val="270"/>
              </a:spcBef>
              <a:spcAft>
                <a:spcPts val="0"/>
              </a:spcAft>
              <a:buSzPts val="877"/>
              <a:buChar char="✔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338667" y="202443"/>
            <a:ext cx="7924800" cy="456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142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bg>
      <p:bgPr>
        <a:gradFill>
          <a:gsLst>
            <a:gs pos="0">
              <a:srgbClr val="FEC22C">
                <a:alpha val="74901"/>
              </a:srgbClr>
            </a:gs>
            <a:gs pos="100000">
              <a:srgbClr val="FFFFFF">
                <a:alpha val="72549"/>
              </a:srgbClr>
            </a:gs>
          </a:gsLst>
          <a:lin ang="0" scaled="0"/>
        </a:gra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0" y="4095750"/>
            <a:ext cx="685800" cy="98882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1371600" y="1733550"/>
            <a:ext cx="64008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080"/>
              <a:buFont typeface="Noto Sans Symbols"/>
              <a:buNone/>
              <a:defRPr sz="3200" cap="small"/>
            </a:lvl1pPr>
            <a:lvl2pPr lvl="1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170"/>
              <a:buChar char="–"/>
              <a:defRPr/>
            </a:lvl2pPr>
            <a:lvl3pPr lvl="2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170"/>
              <a:buChar char="▪"/>
              <a:defRPr/>
            </a:lvl3pPr>
            <a:lvl4pPr lvl="3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170"/>
              <a:buChar char="o"/>
              <a:defRPr/>
            </a:lvl4pPr>
            <a:lvl5pPr lvl="4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170"/>
              <a:buChar char="✔"/>
              <a:defRPr/>
            </a:lvl5pPr>
            <a:lvl6pPr lvl="5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170"/>
              <a:buChar char="✔"/>
              <a:defRPr/>
            </a:lvl6pPr>
            <a:lvl7pPr lvl="6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170"/>
              <a:buChar char="✔"/>
              <a:defRPr/>
            </a:lvl7pPr>
            <a:lvl8pPr lvl="7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170"/>
              <a:buChar char="✔"/>
              <a:defRPr/>
            </a:lvl8pPr>
            <a:lvl9pPr lvl="8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170"/>
              <a:buChar char="✔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075" lIns="86175" spcFirstLastPara="1" rIns="86175" wrap="square" tIns="430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075" lIns="86175" spcFirstLastPara="1" rIns="86175" wrap="square" tIns="43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075" lIns="86175" spcFirstLastPara="1" rIns="86175" wrap="square" tIns="430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>
            <a:gsLst>
              <a:gs pos="0">
                <a:srgbClr val="FAC53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34525" lIns="136900" spcFirstLastPara="1" rIns="136900" wrap="square" tIns="34525">
            <a:noAutofit/>
          </a:bodyPr>
          <a:lstStyle/>
          <a:p>
            <a:pPr indent="-100012" lvl="0" marL="55721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338667" y="202443"/>
            <a:ext cx="7924800" cy="456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142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small" strike="noStrike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00" u="none" cap="none" strike="noStrike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00" u="none" cap="none" strike="noStrike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00" u="none" cap="none" strike="noStrike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00" u="none" cap="none" strike="noStrike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342900" y="928257"/>
            <a:ext cx="8153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182550" spcFirstLastPara="1" rIns="182550" wrap="square" tIns="46025">
            <a:noAutofit/>
          </a:bodyPr>
          <a:lstStyle>
            <a:lvl1pPr indent="-327660" lvl="0" marL="457200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1560"/>
              <a:buFont typeface="Noto Sans Symbols"/>
              <a:buChar char="●"/>
              <a:defRPr b="1" i="0" sz="2400" u="none" cap="none" strike="noStrike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02894" lvl="1" marL="914400" marR="0" rtl="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333333"/>
              </a:buClr>
              <a:buSzPts val="1170"/>
              <a:buFont typeface="Times New Roman"/>
              <a:buChar char="–"/>
              <a:defRPr b="1" i="0" sz="1800" u="none" cap="none" strike="noStrike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94639" lvl="2" marL="1371600" marR="0" rtl="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333333"/>
              </a:buClr>
              <a:buSzPts val="1040"/>
              <a:buFont typeface="Noto Sans Symbols"/>
              <a:buChar char="▪"/>
              <a:defRPr b="1" i="0" sz="1600" u="none" cap="none" strike="noStrike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94639" lvl="3" marL="1828800" marR="0" rtl="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333333"/>
              </a:buClr>
              <a:buSzPts val="1040"/>
              <a:buFont typeface="Arial Narrow"/>
              <a:buChar char="o"/>
              <a:defRPr b="1" i="0" sz="1600" u="none" cap="none" strike="noStrike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94639" lvl="4" marL="2286000" marR="0" rtl="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333333"/>
              </a:buClr>
              <a:buSzPts val="1040"/>
              <a:buFont typeface="Noto Sans Symbols"/>
              <a:buChar char="✔"/>
              <a:defRPr b="1" i="0" sz="1600" u="none" cap="none" strike="noStrike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278129" lvl="5" marL="2743200" marR="0" rtl="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333333"/>
              </a:buClr>
              <a:buSzPts val="780"/>
              <a:buFont typeface="Noto Sans Symbols"/>
              <a:buChar char="✔"/>
              <a:defRPr b="0" i="0" sz="1200" u="none" cap="none" strike="noStrike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indent="-278129" lvl="6" marL="32004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333333"/>
              </a:buClr>
              <a:buSzPts val="780"/>
              <a:buFont typeface="Noto Sans Symbols"/>
              <a:buChar char="✔"/>
              <a:defRPr b="0" i="0" sz="1200" u="none" cap="none" strike="noStrike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indent="-278129" lvl="7" marL="36576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333333"/>
              </a:buClr>
              <a:buSzPts val="780"/>
              <a:buFont typeface="Noto Sans Symbols"/>
              <a:buChar char="✔"/>
              <a:defRPr b="0" i="0" sz="1200" u="none" cap="none" strike="noStrike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indent="-278129" lvl="8" marL="41148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333333"/>
              </a:buClr>
              <a:buSzPts val="780"/>
              <a:buFont typeface="Noto Sans Symbols"/>
              <a:buChar char="✔"/>
              <a:defRPr b="0" i="0" sz="1200" u="none" cap="none" strike="noStrike">
                <a:solidFill>
                  <a:srgbClr val="333333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13" name="Google Shape;13;p1"/>
          <p:cNvSpPr/>
          <p:nvPr/>
        </p:nvSpPr>
        <p:spPr>
          <a:xfrm>
            <a:off x="8229600" y="4971091"/>
            <a:ext cx="609600" cy="124650"/>
          </a:xfrm>
          <a:custGeom>
            <a:rect b="b" l="l" r="r" t="t"/>
            <a:pathLst>
              <a:path extrusionOk="0" h="253916" w="2590800">
                <a:moveTo>
                  <a:pt x="0" y="0"/>
                </a:moveTo>
                <a:lnTo>
                  <a:pt x="2590800" y="0"/>
                </a:lnTo>
                <a:lnTo>
                  <a:pt x="2590800" y="253916"/>
                </a:lnTo>
                <a:lnTo>
                  <a:pt x="0" y="2539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hort Stack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7F7F7F"/>
                </a:solidFill>
                <a:latin typeface="Short Stack"/>
                <a:ea typeface="Short Stack"/>
                <a:cs typeface="Short Stack"/>
                <a:sym typeface="Short Stack"/>
              </a:rPr>
              <a:t>‹#›</a:t>
            </a:fld>
            <a:endParaRPr b="0" i="0" sz="900" u="none" cap="none" strike="noStrike">
              <a:solidFill>
                <a:srgbClr val="19194C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1219200" y="4856560"/>
            <a:ext cx="7467600" cy="1191"/>
          </a:xfrm>
          <a:prstGeom prst="straightConnector1">
            <a:avLst/>
          </a:prstGeom>
          <a:solidFill>
            <a:srgbClr val="FF0000"/>
          </a:solidFill>
          <a:ln cap="flat" cmpd="sng" w="317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1"/>
          <p:cNvSpPr txBox="1"/>
          <p:nvPr/>
        </p:nvSpPr>
        <p:spPr>
          <a:xfrm>
            <a:off x="3686066" y="4887045"/>
            <a:ext cx="1467068" cy="244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Narrow"/>
              <a:buNone/>
            </a:pPr>
            <a:r>
              <a:rPr b="1" i="0" lang="en-US" sz="11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USNA Trident Interview</a:t>
            </a:r>
            <a:endParaRPr/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6200" y="4286030"/>
            <a:ext cx="554908" cy="8001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/>
        </p:nvSpPr>
        <p:spPr>
          <a:xfrm>
            <a:off x="1573988" y="2204925"/>
            <a:ext cx="54777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50" spcFirstLastPara="1" rIns="69050" wrap="square" tIns="345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780"/>
              <a:buFont typeface="Noto Sans Symbols"/>
              <a:buNone/>
            </a:pPr>
            <a:r>
              <a:t/>
            </a:r>
            <a:endParaRPr b="1" i="0" sz="1200" u="none" cap="none" strike="noStrike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170"/>
              <a:buFont typeface="Arial Narrow"/>
              <a:buNone/>
            </a:pPr>
            <a:r>
              <a:rPr b="1"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MIDN 1/C: </a:t>
            </a:r>
            <a:endParaRPr b="1" sz="18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170"/>
              <a:buFont typeface="Arial Narrow"/>
              <a:buNone/>
            </a:pPr>
            <a:r>
              <a:rPr b="1" i="0" lang="en-US" sz="1800" u="none" cap="none" strike="noStrike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Michael Chen </a:t>
            </a:r>
            <a:r>
              <a:rPr i="0" lang="en-US" sz="1800" u="none" cap="none" strike="noStrike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(SCS)</a:t>
            </a:r>
            <a:r>
              <a:rPr b="1" i="0" lang="en-US" sz="1800" u="none" cap="none" strike="noStrike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,</a:t>
            </a:r>
            <a:r>
              <a:rPr b="1"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John Jenness </a:t>
            </a:r>
            <a:r>
              <a:rPr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(SCY/SCS)</a:t>
            </a:r>
            <a:r>
              <a:rPr b="1"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endParaRPr b="1" sz="18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170"/>
              <a:buFont typeface="Arial Narrow"/>
              <a:buNone/>
            </a:pPr>
            <a:r>
              <a:rPr b="1"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Chris Kim </a:t>
            </a:r>
            <a:r>
              <a:rPr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(SDS)</a:t>
            </a:r>
            <a:r>
              <a:rPr b="1"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, Justin Liaw </a:t>
            </a:r>
            <a:r>
              <a:rPr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(SCY/SCS)</a:t>
            </a:r>
            <a:r>
              <a:rPr b="1" i="0" lang="en-US" sz="1800" u="none" cap="none" strike="noStrike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1" i="0" sz="1800" u="none" cap="none" strike="noStrike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170"/>
              <a:buFont typeface="Arial Narrow"/>
              <a:buNone/>
            </a:pPr>
            <a:r>
              <a:t/>
            </a:r>
            <a:endParaRPr b="1" sz="18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170"/>
              <a:buFont typeface="Arial Narrow"/>
              <a:buNone/>
            </a:pPr>
            <a:r>
              <a:rPr b="1"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Advisors:</a:t>
            </a:r>
            <a:endParaRPr b="1" sz="18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170"/>
              <a:buFont typeface="Arial Narrow"/>
              <a:buNone/>
            </a:pPr>
            <a:r>
              <a:rPr b="1" i="0" lang="en-US" sz="1800" u="none" cap="none" strike="noStrike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Dr. Dane Brown </a:t>
            </a:r>
            <a:r>
              <a:rPr i="0" lang="en-US" sz="1800" u="none" cap="none" strike="noStrike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(Cyber Science Department)</a:t>
            </a:r>
            <a:endParaRPr sz="18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170"/>
              <a:buFont typeface="Arial Narrow"/>
              <a:buNone/>
            </a:pPr>
            <a:r>
              <a:rPr b="1" i="0" lang="en-US" sz="1800" u="none" cap="none" strike="noStrike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CDR Edward Jatho </a:t>
            </a:r>
            <a:r>
              <a:rPr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(Computer Science Department)</a:t>
            </a:r>
            <a:endParaRPr/>
          </a:p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19100" y="666750"/>
            <a:ext cx="8305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80"/>
              <a:buFont typeface="Noto Sans Symbols"/>
              <a:buNone/>
            </a:pPr>
            <a:r>
              <a:rPr b="0" lang="en-US"/>
              <a:t>A Quest Called </a:t>
            </a:r>
            <a:r>
              <a:rPr lang="en-US"/>
              <a:t>TRIBE</a:t>
            </a:r>
            <a:r>
              <a:rPr b="0" lang="en-US"/>
              <a:t>: Clustering Malware Families for Enhanced Triage and Analysis</a:t>
            </a:r>
            <a:endParaRPr b="0"/>
          </a:p>
        </p:txBody>
      </p:sp>
      <p:grpSp>
        <p:nvGrpSpPr>
          <p:cNvPr id="45" name="Google Shape;45;p8"/>
          <p:cNvGrpSpPr/>
          <p:nvPr/>
        </p:nvGrpSpPr>
        <p:grpSpPr>
          <a:xfrm>
            <a:off x="1257600" y="4644125"/>
            <a:ext cx="6110474" cy="295275"/>
            <a:chOff x="1257600" y="4644125"/>
            <a:chExt cx="6110474" cy="295275"/>
          </a:xfrm>
        </p:grpSpPr>
        <p:pic>
          <p:nvPicPr>
            <p:cNvPr id="46" name="Google Shape;4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57600" y="4644125"/>
              <a:ext cx="6110474" cy="8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52838" y="4729850"/>
              <a:ext cx="1838325" cy="2095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" name="Google Shape;4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3250" y="4680100"/>
            <a:ext cx="259350" cy="1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68075" y="3333000"/>
            <a:ext cx="1852126" cy="185212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/>
          <p:nvPr/>
        </p:nvSpPr>
        <p:spPr>
          <a:xfrm>
            <a:off x="7286450" y="4672950"/>
            <a:ext cx="335700" cy="128700"/>
          </a:xfrm>
          <a:prstGeom prst="rect">
            <a:avLst/>
          </a:prstGeom>
          <a:solidFill>
            <a:srgbClr val="FEF9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idx="1" type="body"/>
          </p:nvPr>
        </p:nvSpPr>
        <p:spPr>
          <a:xfrm>
            <a:off x="116900" y="959400"/>
            <a:ext cx="4347300" cy="3886200"/>
          </a:xfrm>
          <a:prstGeom prst="rect">
            <a:avLst/>
          </a:prstGeom>
        </p:spPr>
        <p:txBody>
          <a:bodyPr anchorCtr="0" anchor="t" bIns="46025" lIns="182550" spcFirstLastPara="1" rIns="182550" wrap="square" tIns="46025">
            <a:noAutofit/>
          </a:bodyPr>
          <a:lstStyle/>
          <a:p>
            <a:pPr indent="-327660" lvl="0" marL="457200" rtl="0" algn="l">
              <a:spcBef>
                <a:spcPts val="480"/>
              </a:spcBef>
              <a:spcAft>
                <a:spcPts val="0"/>
              </a:spcAft>
              <a:buSzPts val="1560"/>
              <a:buChar char="●"/>
            </a:pPr>
            <a:r>
              <a:rPr b="0" lang="en-US"/>
              <a:t>Successfully built an autoencoder that compresses malware bytecode for clustering</a:t>
            </a:r>
            <a:endParaRPr b="0"/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b="0" lang="en-US"/>
              <a:t>Created a Malware Corpus for training and distribution </a:t>
            </a:r>
            <a:endParaRPr b="0"/>
          </a:p>
          <a:p>
            <a:pPr indent="-327660" lvl="0" marL="457200" rtl="0" algn="l"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b="0" lang="en-US"/>
              <a:t>Created pipeline clustering based on latent space results</a:t>
            </a:r>
            <a:endParaRPr b="0"/>
          </a:p>
        </p:txBody>
      </p:sp>
      <p:sp>
        <p:nvSpPr>
          <p:cNvPr id="144" name="Google Shape;144;p17"/>
          <p:cNvSpPr txBox="1"/>
          <p:nvPr>
            <p:ph type="title"/>
          </p:nvPr>
        </p:nvSpPr>
        <p:spPr>
          <a:xfrm>
            <a:off x="342900" y="209550"/>
            <a:ext cx="7924800" cy="456000"/>
          </a:xfrm>
          <a:prstGeom prst="rect">
            <a:avLst/>
          </a:prstGeom>
        </p:spPr>
        <p:txBody>
          <a:bodyPr anchorCtr="0" anchor="ctr" bIns="46025" lIns="9142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Conclusion/Future Work</a:t>
            </a:r>
            <a:endParaRPr/>
          </a:p>
        </p:txBody>
      </p:sp>
      <p:sp>
        <p:nvSpPr>
          <p:cNvPr id="145" name="Google Shape;145;p17"/>
          <p:cNvSpPr txBox="1"/>
          <p:nvPr>
            <p:ph idx="1" type="body"/>
          </p:nvPr>
        </p:nvSpPr>
        <p:spPr>
          <a:xfrm>
            <a:off x="4572000" y="877050"/>
            <a:ext cx="4059300" cy="3886200"/>
          </a:xfrm>
          <a:prstGeom prst="rect">
            <a:avLst/>
          </a:prstGeom>
        </p:spPr>
        <p:txBody>
          <a:bodyPr anchorCtr="0" anchor="t" bIns="46025" lIns="182550" spcFirstLastPara="1" rIns="182550" wrap="square" tIns="46025">
            <a:noAutofit/>
          </a:bodyPr>
          <a:lstStyle/>
          <a:p>
            <a:pPr indent="-334010" lvl="0" marL="457200" rtl="0" algn="l">
              <a:spcBef>
                <a:spcPts val="480"/>
              </a:spcBef>
              <a:spcAft>
                <a:spcPts val="0"/>
              </a:spcAft>
              <a:buSzPts val="1660"/>
              <a:buChar char="●"/>
            </a:pPr>
            <a:r>
              <a:rPr b="0" lang="en-US" sz="2500"/>
              <a:t>Enhancing Reconstruction Accuracy</a:t>
            </a:r>
            <a:endParaRPr b="0" sz="2500"/>
          </a:p>
          <a:p>
            <a:pPr indent="-309244" lvl="1" marL="914400" rtl="0" algn="l">
              <a:spcBef>
                <a:spcPts val="0"/>
              </a:spcBef>
              <a:spcAft>
                <a:spcPts val="0"/>
              </a:spcAft>
              <a:buSzPts val="1270"/>
              <a:buChar char="–"/>
            </a:pPr>
            <a:r>
              <a:rPr b="0" lang="en-US" sz="1900"/>
              <a:t>Implementation</a:t>
            </a:r>
            <a:r>
              <a:rPr b="0" lang="en-US" sz="1900"/>
              <a:t> of Gradient Boosted Decision Trees [1]</a:t>
            </a:r>
            <a:endParaRPr b="0" sz="1900"/>
          </a:p>
          <a:p>
            <a:pPr indent="-309244" lvl="1" marL="914400" rtl="0" algn="l">
              <a:spcBef>
                <a:spcPts val="0"/>
              </a:spcBef>
              <a:spcAft>
                <a:spcPts val="0"/>
              </a:spcAft>
              <a:buSzPts val="1270"/>
              <a:buChar char="–"/>
            </a:pPr>
            <a:r>
              <a:rPr b="0" lang="en-US" sz="1900"/>
              <a:t>Adversarial Training [1]</a:t>
            </a:r>
            <a:endParaRPr b="0" sz="1900"/>
          </a:p>
          <a:p>
            <a:pPr indent="-334010" lvl="0" marL="457200" rtl="0" algn="l">
              <a:spcBef>
                <a:spcPts val="0"/>
              </a:spcBef>
              <a:spcAft>
                <a:spcPts val="0"/>
              </a:spcAft>
              <a:buSzPts val="1660"/>
              <a:buChar char="●"/>
            </a:pPr>
            <a:r>
              <a:rPr b="0" lang="en-US" sz="2500"/>
              <a:t>TRIBE Validation &amp; Clustering</a:t>
            </a:r>
            <a:endParaRPr b="0" sz="2500"/>
          </a:p>
          <a:p>
            <a:pPr indent="-334010" lvl="0" marL="457200" rtl="0" algn="l">
              <a:spcBef>
                <a:spcPts val="0"/>
              </a:spcBef>
              <a:spcAft>
                <a:spcPts val="0"/>
              </a:spcAft>
              <a:buSzPts val="1660"/>
              <a:buChar char="●"/>
            </a:pPr>
            <a:r>
              <a:rPr b="0" lang="en-US" sz="2500"/>
              <a:t>Classifier &amp; Productization</a:t>
            </a:r>
            <a:endParaRPr b="0" sz="2500"/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050" y="4921753"/>
            <a:ext cx="1695450" cy="165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7"/>
          <p:cNvCxnSpPr/>
          <p:nvPr/>
        </p:nvCxnSpPr>
        <p:spPr>
          <a:xfrm flipH="1">
            <a:off x="4508650" y="794700"/>
            <a:ext cx="18900" cy="4050900"/>
          </a:xfrm>
          <a:prstGeom prst="straightConnector1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type="title"/>
          </p:nvPr>
        </p:nvSpPr>
        <p:spPr>
          <a:xfrm>
            <a:off x="1061500" y="1637750"/>
            <a:ext cx="3842400" cy="1318500"/>
          </a:xfrm>
          <a:prstGeom prst="rect">
            <a:avLst/>
          </a:prstGeom>
        </p:spPr>
        <p:txBody>
          <a:bodyPr anchorCtr="0" anchor="ctr" bIns="46025" lIns="9142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Questions?</a:t>
            </a:r>
            <a:endParaRPr sz="4300"/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050" y="4921753"/>
            <a:ext cx="1695450" cy="1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4625" y="827925"/>
            <a:ext cx="3755900" cy="37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342900" y="209550"/>
            <a:ext cx="7924800" cy="456000"/>
          </a:xfrm>
          <a:prstGeom prst="rect">
            <a:avLst/>
          </a:prstGeom>
        </p:spPr>
        <p:txBody>
          <a:bodyPr anchorCtr="0" anchor="ctr" bIns="46025" lIns="9142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Citation</a:t>
            </a:r>
            <a:endParaRPr/>
          </a:p>
        </p:txBody>
      </p:sp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342900" y="971550"/>
            <a:ext cx="8153400" cy="3886200"/>
          </a:xfrm>
          <a:prstGeom prst="rect">
            <a:avLst/>
          </a:prstGeom>
        </p:spPr>
        <p:txBody>
          <a:bodyPr anchorCtr="0" anchor="t" bIns="46025" lIns="182550" spcFirstLastPara="1" rIns="182550" wrap="square" tIns="460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400"/>
              <a:t>[1] R. Beg, R. K. Pateriya and D. S. Tomar, "Design of an Iterative Method for Malware Detection Using Autoencoders and Hybrid Machine Learning Models," in IEEE Access, vol. 12, pp. 175032-175055, 2024, doi: 10.1109/ACCESS.2024.3491185.</a:t>
            </a:r>
            <a:endParaRPr b="0"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400"/>
              <a:t>[2] X. Xing, X. Jin, H. Elahi, H. Jiang and G. Wang, "A Malware Detection Approach Using Autoencoder in Deep Learning," in IEEE Access, vol. 10, pp. 25696-25706, 2022, doi: 10.1109/ACCESS.2022.3155695.</a:t>
            </a:r>
            <a:endParaRPr b="0"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400"/>
              <a:t>[3] Vamsi, B., Mahanty, M. &amp; Doppala, B.P. An Auto Encoder-Decoder Approach to Classify the Bird Sounds Using Deep Learning Techniques. SN COMPUT. SCI. 4, 289 (2023). https://doi.org/10.1007/s42979-023-01686-4.</a:t>
            </a:r>
            <a:endParaRPr b="0"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480"/>
              </a:spcBef>
              <a:spcAft>
                <a:spcPts val="45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63" name="Google Shape;1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050" y="4921753"/>
            <a:ext cx="1695450" cy="1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342900" y="209550"/>
            <a:ext cx="7924800" cy="456000"/>
          </a:xfrm>
          <a:prstGeom prst="rect">
            <a:avLst/>
          </a:prstGeom>
        </p:spPr>
        <p:txBody>
          <a:bodyPr anchorCtr="0" anchor="ctr" bIns="46025" lIns="9142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Research Question</a:t>
            </a:r>
            <a:endParaRPr/>
          </a:p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342900" y="1172125"/>
            <a:ext cx="4078500" cy="3914700"/>
          </a:xfrm>
          <a:prstGeom prst="rect">
            <a:avLst/>
          </a:prstGeom>
        </p:spPr>
        <p:txBody>
          <a:bodyPr anchorCtr="0" anchor="t" bIns="46025" lIns="182550" spcFirstLastPara="1" rIns="182550" wrap="square" tIns="460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/>
              <a:t>Can a sequence-to-sequence transformer based autoencoder create latent space representations of malware that enable effective clustering into logical groupings (TRIBEs) of malware families?</a:t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/>
              <a:t>create a latent space to reduce the total number of malware families to improve triage?</a:t>
            </a:r>
            <a:endParaRPr b="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FF0000"/>
                </a:solidFill>
              </a:rPr>
              <a:t>Can an autoencoder be trained on a malware corpus i</a:t>
            </a:r>
            <a:r>
              <a:rPr b="0" lang="en-US">
                <a:solidFill>
                  <a:srgbClr val="FF0000"/>
                </a:solidFill>
              </a:rPr>
              <a:t>n</a:t>
            </a:r>
            <a:r>
              <a:rPr b="0" lang="en-US">
                <a:solidFill>
                  <a:srgbClr val="FF0000"/>
                </a:solidFill>
              </a:rPr>
              <a:t> order to synthesize obfuscation resistant malware </a:t>
            </a:r>
            <a:r>
              <a:rPr b="0" lang="en-US">
                <a:solidFill>
                  <a:srgbClr val="FF0000"/>
                </a:solidFill>
              </a:rPr>
              <a:t>families</a:t>
            </a:r>
            <a:r>
              <a:rPr b="0" lang="en-US">
                <a:solidFill>
                  <a:srgbClr val="FF0000"/>
                </a:solidFill>
              </a:rPr>
              <a:t>? </a:t>
            </a:r>
            <a:endParaRPr b="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450"/>
              </a:spcAft>
              <a:buNone/>
            </a:pPr>
            <a:r>
              <a:t/>
            </a:r>
            <a:endParaRPr b="0"/>
          </a:p>
        </p:txBody>
      </p:sp>
      <p:cxnSp>
        <p:nvCxnSpPr>
          <p:cNvPr id="58" name="Google Shape;58;p9"/>
          <p:cNvCxnSpPr/>
          <p:nvPr/>
        </p:nvCxnSpPr>
        <p:spPr>
          <a:xfrm flipH="1">
            <a:off x="4546800" y="799200"/>
            <a:ext cx="5700" cy="4010100"/>
          </a:xfrm>
          <a:prstGeom prst="straightConnector1">
            <a:avLst/>
          </a:prstGeom>
          <a:noFill/>
          <a:ln cap="flat" cmpd="sng" w="28575">
            <a:solidFill>
              <a:srgbClr val="33333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9" name="Google Shape;5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050" y="4921753"/>
            <a:ext cx="1695450" cy="1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6800" y="841175"/>
            <a:ext cx="1852126" cy="185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4925" y="883150"/>
            <a:ext cx="1768175" cy="17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2001" y="2651325"/>
            <a:ext cx="2187375" cy="21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342900" y="209550"/>
            <a:ext cx="7924800" cy="456000"/>
          </a:xfrm>
          <a:prstGeom prst="rect">
            <a:avLst/>
          </a:prstGeom>
        </p:spPr>
        <p:txBody>
          <a:bodyPr anchorCtr="0" anchor="ctr" bIns="46025" lIns="9142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</a:t>
            </a:r>
            <a:r>
              <a:rPr lang="en-US"/>
              <a:t>mportance</a:t>
            </a:r>
            <a:endParaRPr/>
          </a:p>
        </p:txBody>
      </p:sp>
      <p:pic>
        <p:nvPicPr>
          <p:cNvPr id="69" name="Google Shape;6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050" y="4921753"/>
            <a:ext cx="1695450" cy="1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7" y="1190875"/>
            <a:ext cx="8595974" cy="30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6975" y="834075"/>
            <a:ext cx="3214475" cy="185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342900" y="209550"/>
            <a:ext cx="7924800" cy="456000"/>
          </a:xfrm>
          <a:prstGeom prst="rect">
            <a:avLst/>
          </a:prstGeom>
        </p:spPr>
        <p:txBody>
          <a:bodyPr anchorCtr="0" anchor="ctr" bIns="46025" lIns="9142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Related Works</a:t>
            </a:r>
            <a:endParaRPr/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342900" y="971550"/>
            <a:ext cx="8305200" cy="3886200"/>
          </a:xfrm>
          <a:prstGeom prst="rect">
            <a:avLst/>
          </a:prstGeom>
        </p:spPr>
        <p:txBody>
          <a:bodyPr anchorCtr="0" anchor="t" bIns="46025" lIns="182550" spcFirstLastPara="1" rIns="182550" wrap="square" tIns="46025">
            <a:noAutofit/>
          </a:bodyPr>
          <a:lstStyle/>
          <a:p>
            <a:pPr indent="-336550" lvl="0" marL="457200" rtl="0" algn="l">
              <a:spcBef>
                <a:spcPts val="480"/>
              </a:spcBef>
              <a:spcAft>
                <a:spcPts val="0"/>
              </a:spcAft>
              <a:buSzPts val="1700"/>
              <a:buChar char="●"/>
            </a:pPr>
            <a:r>
              <a:rPr b="0" lang="en-US" sz="1700"/>
              <a:t>2023 - </a:t>
            </a:r>
            <a:r>
              <a:rPr lang="en-US" sz="1600">
                <a:highlight>
                  <a:schemeClr val="lt1"/>
                </a:highlight>
              </a:rPr>
              <a:t>An Auto Encoder-Decoder Approach to Classify the Bird Sounds Using Deep Learning Techniques - </a:t>
            </a:r>
            <a:r>
              <a:rPr b="0" lang="en-US" sz="1700">
                <a:solidFill>
                  <a:srgbClr val="222222"/>
                </a:solidFill>
                <a:highlight>
                  <a:srgbClr val="FFFFFF"/>
                </a:highlight>
              </a:rPr>
              <a:t>Vamsi, B., Mahanty, M. &amp; Doppala, B.P [2]. </a:t>
            </a:r>
            <a:r>
              <a:rPr lang="en-US" sz="1700">
                <a:highlight>
                  <a:schemeClr val="lt1"/>
                </a:highlight>
              </a:rPr>
              <a:t> </a:t>
            </a:r>
            <a:endParaRPr b="0" sz="1700">
              <a:highlight>
                <a:schemeClr val="lt1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rial Narrow"/>
              <a:buChar char="●"/>
            </a:pPr>
            <a:r>
              <a:rPr b="0" lang="en-US" sz="1700"/>
              <a:t>2022 - </a:t>
            </a:r>
            <a:r>
              <a:rPr lang="en-US" sz="1700">
                <a:highlight>
                  <a:srgbClr val="FFFFFF"/>
                </a:highlight>
              </a:rPr>
              <a:t>A Malware Detection Approach Using Autoencoder in Deep Learning</a:t>
            </a:r>
            <a:r>
              <a:rPr b="0" lang="en-US" sz="1700">
                <a:highlight>
                  <a:srgbClr val="FFFFFF"/>
                </a:highlight>
              </a:rPr>
              <a:t> -X. Xing, X. Jin, H. Elahi, H. Jiang and G. Wang[3]. </a:t>
            </a:r>
            <a:endParaRPr b="0" sz="1700"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0" lang="en-US" sz="1700">
                <a:highlight>
                  <a:srgbClr val="FFFFFF"/>
                </a:highlight>
              </a:rPr>
              <a:t>2024 - </a:t>
            </a:r>
            <a:r>
              <a:rPr lang="en-US" sz="1700">
                <a:highlight>
                  <a:srgbClr val="FFFFFF"/>
                </a:highlight>
              </a:rPr>
              <a:t>Design of an Iterative Method for Malware Detection Using Autoencoders and Hybrid Machine Learning Models</a:t>
            </a:r>
            <a:r>
              <a:rPr b="0" lang="en-US" sz="1700">
                <a:highlight>
                  <a:srgbClr val="FFFFFF"/>
                </a:highlight>
              </a:rPr>
              <a:t> - R. Beg, R. K. Pateriya and D. S. Tomar [1].</a:t>
            </a:r>
            <a:endParaRPr b="0" sz="17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u="sng">
                <a:highlight>
                  <a:srgbClr val="FFFFFF"/>
                </a:highlight>
              </a:rPr>
              <a:t>Our Contributions</a:t>
            </a:r>
            <a:endParaRPr sz="1800" u="sng"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480"/>
              </a:spcBef>
              <a:spcAft>
                <a:spcPts val="0"/>
              </a:spcAft>
              <a:buSzPts val="1700"/>
              <a:buChar char="●"/>
            </a:pPr>
            <a:r>
              <a:rPr b="0" lang="en-US" sz="1800">
                <a:highlight>
                  <a:srgbClr val="FFFFFF"/>
                </a:highlight>
              </a:rPr>
              <a:t>Create</a:t>
            </a:r>
            <a:r>
              <a:rPr b="0" lang="en-US" sz="1800">
                <a:highlight>
                  <a:srgbClr val="FFFFFF"/>
                </a:highlight>
              </a:rPr>
              <a:t> autoencoder to reduce malware into latent space</a:t>
            </a:r>
            <a:endParaRPr b="0" sz="1800"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0" lang="en-US" sz="1800">
                <a:highlight>
                  <a:srgbClr val="FFFFFF"/>
                </a:highlight>
              </a:rPr>
              <a:t>Stripped Malware Corpus</a:t>
            </a:r>
            <a:endParaRPr b="0" sz="1800"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0" lang="en-US" sz="1800">
                <a:highlight>
                  <a:srgbClr val="FFFFFF"/>
                </a:highlight>
              </a:rPr>
              <a:t>Initial Clustering Data</a:t>
            </a:r>
            <a:endParaRPr b="0" sz="18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480"/>
              </a:spcBef>
              <a:spcAft>
                <a:spcPts val="450"/>
              </a:spcAft>
              <a:buNone/>
            </a:pPr>
            <a:r>
              <a:t/>
            </a:r>
            <a:endParaRPr b="0">
              <a:highlight>
                <a:srgbClr val="FFFFFF"/>
              </a:highlight>
            </a:endParaRPr>
          </a:p>
        </p:txBody>
      </p:sp>
      <p:pic>
        <p:nvPicPr>
          <p:cNvPr id="79" name="Google Shape;7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050" y="4921753"/>
            <a:ext cx="1695450" cy="1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>
            <a:off x="342900" y="209550"/>
            <a:ext cx="7924800" cy="456000"/>
          </a:xfrm>
          <a:prstGeom prst="rect">
            <a:avLst/>
          </a:prstGeom>
        </p:spPr>
        <p:txBody>
          <a:bodyPr anchorCtr="0" anchor="ctr" bIns="46025" lIns="9142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Methodology</a:t>
            </a:r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050" y="4921753"/>
            <a:ext cx="1695450" cy="1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 title="methodolog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2288" y="1018338"/>
            <a:ext cx="6819425" cy="355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342900" y="209550"/>
            <a:ext cx="7924800" cy="456000"/>
          </a:xfrm>
          <a:prstGeom prst="rect">
            <a:avLst/>
          </a:prstGeom>
        </p:spPr>
        <p:txBody>
          <a:bodyPr anchorCtr="0" anchor="ctr" bIns="46025" lIns="9142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Malware Corpus</a:t>
            </a:r>
            <a:endParaRPr/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050" y="4921753"/>
            <a:ext cx="1695450" cy="1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4731" y="828525"/>
            <a:ext cx="4634769" cy="42582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342900" y="828525"/>
            <a:ext cx="4744500" cy="3886200"/>
          </a:xfrm>
          <a:prstGeom prst="rect">
            <a:avLst/>
          </a:prstGeom>
        </p:spPr>
        <p:txBody>
          <a:bodyPr anchorCtr="0" anchor="t" bIns="46025" lIns="182550" spcFirstLastPara="1" rIns="182550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Malware Source: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MalwareBaazar from abuse.ch</a:t>
            </a:r>
            <a:endParaRPr b="0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Counts: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439,970 Windows malware files reduced to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 section (object code):</a:t>
            </a:r>
            <a:endParaRPr b="0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383,079 .exe  (87%)</a:t>
            </a:r>
            <a:endParaRPr b="0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56,891 .dll	 (13%) </a:t>
            </a:r>
            <a:endParaRPr b="0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Size breakdown*: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1.3MB mean size</a:t>
            </a:r>
            <a:endParaRPr b="0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25th percentile: 236KB</a:t>
            </a:r>
            <a:endParaRPr b="0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50th percentile: 492KB</a:t>
            </a:r>
            <a:endParaRPr b="0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b="0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75th percentile: 891KB</a:t>
            </a:r>
            <a:endParaRPr b="0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Due to a GPU availability of 48GB, we truncated the files to their the first 2MB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450"/>
              </a:spcAft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25875" y="895350"/>
            <a:ext cx="2740200" cy="3886200"/>
          </a:xfrm>
          <a:prstGeom prst="rect">
            <a:avLst/>
          </a:prstGeom>
        </p:spPr>
        <p:txBody>
          <a:bodyPr anchorCtr="0" anchor="t" bIns="46025" lIns="182550" spcFirstLastPara="1" rIns="182550" wrap="square" tIns="46025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Specifications </a:t>
            </a:r>
            <a:endParaRPr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b="0" lang="en-US" sz="1800"/>
              <a:t>4 layers, 4 heads</a:t>
            </a:r>
            <a:endParaRPr b="0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-US" sz="1800"/>
              <a:t>Pytorch based transformer modified to use as autoencoder</a:t>
            </a:r>
            <a:endParaRPr b="0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-US" sz="1800"/>
              <a:t>sequence-to-sequence</a:t>
            </a:r>
            <a:endParaRPr b="0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-US" sz="1800"/>
              <a:t>256 vocab size (byte)</a:t>
            </a:r>
            <a:endParaRPr b="0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-US" sz="1800"/>
              <a:t>loss function: cross entropy</a:t>
            </a:r>
            <a:endParaRPr b="0" sz="2600"/>
          </a:p>
        </p:txBody>
      </p:sp>
      <p:sp>
        <p:nvSpPr>
          <p:cNvPr id="103" name="Google Shape;103;p14"/>
          <p:cNvSpPr txBox="1"/>
          <p:nvPr>
            <p:ph type="title"/>
          </p:nvPr>
        </p:nvSpPr>
        <p:spPr>
          <a:xfrm>
            <a:off x="342900" y="209550"/>
            <a:ext cx="7924800" cy="456000"/>
          </a:xfrm>
          <a:prstGeom prst="rect">
            <a:avLst/>
          </a:prstGeom>
        </p:spPr>
        <p:txBody>
          <a:bodyPr anchorCtr="0" anchor="ctr" bIns="46025" lIns="9142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Autoencoder</a:t>
            </a:r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050" y="4921753"/>
            <a:ext cx="1695450" cy="1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4">
            <a:alphaModFix/>
          </a:blip>
          <a:srcRect b="7885" l="13458" r="15220" t="0"/>
          <a:stretch/>
        </p:blipFill>
        <p:spPr>
          <a:xfrm>
            <a:off x="5211975" y="971550"/>
            <a:ext cx="3240602" cy="313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>
            <a:off x="2766075" y="819150"/>
            <a:ext cx="2740200" cy="3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Current Results</a:t>
            </a:r>
            <a:endParaRPr b="1" sz="18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 Narrow"/>
              <a:buChar char="●"/>
            </a:pPr>
            <a:r>
              <a:rPr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Epoch 0:</a:t>
            </a:r>
            <a:endParaRPr sz="18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 Narrow"/>
              <a:buChar char="-"/>
            </a:pPr>
            <a:r>
              <a:rPr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Coding Error</a:t>
            </a:r>
            <a:endParaRPr sz="18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 Narrow"/>
              <a:buChar char="●"/>
            </a:pPr>
            <a:r>
              <a:rPr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Epoch 1: </a:t>
            </a:r>
            <a:endParaRPr sz="18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 Narrow"/>
              <a:buChar char="-"/>
            </a:pPr>
            <a:r>
              <a:rPr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20% Reconstruction</a:t>
            </a:r>
            <a:endParaRPr sz="18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   -	2000 File Training </a:t>
            </a:r>
            <a:endParaRPr sz="18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 Narrow"/>
              <a:buChar char="●"/>
            </a:pPr>
            <a:r>
              <a:rPr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Hardware Limitations:</a:t>
            </a:r>
            <a:endParaRPr sz="18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 Narrow"/>
              <a:buChar char="-"/>
            </a:pPr>
            <a:r>
              <a:rPr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Dedicated GPU</a:t>
            </a:r>
            <a:endParaRPr sz="18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 Narrow"/>
              <a:buChar char="-"/>
            </a:pPr>
            <a:r>
              <a:rPr lang="en-US" sz="1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200MB Truncation</a:t>
            </a:r>
            <a:endParaRPr sz="18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0" rtl="0" algn="l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342900" y="209550"/>
            <a:ext cx="7924800" cy="456000"/>
          </a:xfrm>
          <a:prstGeom prst="rect">
            <a:avLst/>
          </a:prstGeom>
        </p:spPr>
        <p:txBody>
          <a:bodyPr anchorCtr="0" anchor="ctr" bIns="46025" lIns="9142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Initial Clustering</a:t>
            </a:r>
            <a:endParaRPr/>
          </a:p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189625" y="969350"/>
            <a:ext cx="4620000" cy="3083100"/>
          </a:xfrm>
          <a:prstGeom prst="rect">
            <a:avLst/>
          </a:prstGeom>
        </p:spPr>
        <p:txBody>
          <a:bodyPr anchorCtr="0" anchor="t" bIns="46025" lIns="182550" spcFirstLastPara="1" rIns="182550" wrap="square" tIns="460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100"/>
              <a:t>UMAP </a:t>
            </a:r>
            <a:r>
              <a:rPr lang="en-US" sz="1400"/>
              <a:t>(Uniform Manifold Approximation and Projection)</a:t>
            </a:r>
            <a:endParaRPr sz="1400"/>
          </a:p>
          <a:p>
            <a:pPr indent="-323850" lvl="0" marL="457200" rtl="0" algn="l">
              <a:spcBef>
                <a:spcPts val="480"/>
              </a:spcBef>
              <a:spcAft>
                <a:spcPts val="0"/>
              </a:spcAft>
              <a:buSzPts val="1500"/>
              <a:buFont typeface="Arial Narrow"/>
              <a:buChar char="●"/>
            </a:pPr>
            <a:r>
              <a:rPr b="0" lang="en-US" sz="1500"/>
              <a:t>Purpose: Reduces high-dimensional data to 2D or 3D for visuali</a:t>
            </a:r>
            <a:r>
              <a:rPr b="0" lang="en-US" sz="1500"/>
              <a:t>zation or clustering</a:t>
            </a:r>
            <a:endParaRPr b="0" sz="15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300"/>
          </a:p>
          <a:p>
            <a:pPr indent="0" lvl="0" marL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2100"/>
              <a:t>HDBSCAN </a:t>
            </a:r>
            <a:r>
              <a:rPr lang="en-US" sz="1200"/>
              <a:t>(Hierarchical Density-Based Spatial Clustering)</a:t>
            </a:r>
            <a:endParaRPr sz="12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 Narrow"/>
              <a:buChar char="●"/>
            </a:pPr>
            <a:r>
              <a:rPr b="0" lang="en-US" sz="1600"/>
              <a:t>Purpose: Identifies clusters in data with varying densities, without needing to pre-set number of clusters</a:t>
            </a:r>
            <a:endParaRPr b="0" sz="1400"/>
          </a:p>
          <a:p>
            <a:pPr indent="0" lvl="0" marL="0" rtl="0" algn="l">
              <a:spcBef>
                <a:spcPts val="480"/>
              </a:spcBef>
              <a:spcAft>
                <a:spcPts val="450"/>
              </a:spcAft>
              <a:buNone/>
            </a:pPr>
            <a:r>
              <a:t/>
            </a:r>
            <a:endParaRPr b="0" sz="1300"/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050" y="4921753"/>
            <a:ext cx="1695450" cy="16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908900" y="4230650"/>
            <a:ext cx="1817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Ran malware binaries through an autoencoder → got latent feature vectors.</a:t>
            </a:r>
            <a:endParaRPr b="1" sz="10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3013075" y="4255100"/>
            <a:ext cx="12942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Used UMAP to reduce those vectors to 2D.</a:t>
            </a:r>
            <a:endParaRPr b="1" sz="10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4625100" y="4235600"/>
            <a:ext cx="205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Applied HDBSCAN on the 2D output to identify natural groupings.</a:t>
            </a:r>
            <a:endParaRPr b="1" sz="10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6773900" y="4204100"/>
            <a:ext cx="17451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Visualized clusters — potential malware families emerged without supervision.</a:t>
            </a:r>
            <a:endParaRPr b="1" sz="10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19" name="Google Shape;119;p15"/>
          <p:cNvCxnSpPr/>
          <p:nvPr/>
        </p:nvCxnSpPr>
        <p:spPr>
          <a:xfrm>
            <a:off x="2633575" y="4558700"/>
            <a:ext cx="30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15"/>
          <p:cNvCxnSpPr/>
          <p:nvPr/>
        </p:nvCxnSpPr>
        <p:spPr>
          <a:xfrm>
            <a:off x="4289850" y="4558700"/>
            <a:ext cx="30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15"/>
          <p:cNvCxnSpPr/>
          <p:nvPr/>
        </p:nvCxnSpPr>
        <p:spPr>
          <a:xfrm>
            <a:off x="6195775" y="4558700"/>
            <a:ext cx="4500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15"/>
          <p:cNvCxnSpPr/>
          <p:nvPr/>
        </p:nvCxnSpPr>
        <p:spPr>
          <a:xfrm>
            <a:off x="-116325" y="4260800"/>
            <a:ext cx="9401400" cy="21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15"/>
          <p:cNvSpPr txBox="1"/>
          <p:nvPr/>
        </p:nvSpPr>
        <p:spPr>
          <a:xfrm>
            <a:off x="725425" y="3934450"/>
            <a:ext cx="35484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How We Used Them Together:</a:t>
            </a:r>
            <a:endParaRPr b="1" sz="15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4" name="Google Shape;124;p15" title="4c8dbd60-8dbe-4fbe-a4aa-ba3616755d9f.png"/>
          <p:cNvPicPr preferRelativeResize="0"/>
          <p:nvPr/>
        </p:nvPicPr>
        <p:blipFill rotWithShape="1">
          <a:blip r:embed="rId4">
            <a:alphaModFix/>
          </a:blip>
          <a:srcRect b="17126" l="0" r="0" t="7527"/>
          <a:stretch/>
        </p:blipFill>
        <p:spPr>
          <a:xfrm>
            <a:off x="5204475" y="948150"/>
            <a:ext cx="3700426" cy="2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title"/>
          </p:nvPr>
        </p:nvSpPr>
        <p:spPr>
          <a:xfrm>
            <a:off x="342900" y="209550"/>
            <a:ext cx="7924800" cy="456000"/>
          </a:xfrm>
          <a:prstGeom prst="rect">
            <a:avLst/>
          </a:prstGeom>
        </p:spPr>
        <p:txBody>
          <a:bodyPr anchorCtr="0" anchor="ctr" bIns="46025" lIns="9142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Cluster Validation &amp; Labeling</a:t>
            </a:r>
            <a:endParaRPr/>
          </a:p>
        </p:txBody>
      </p:sp>
      <p:sp>
        <p:nvSpPr>
          <p:cNvPr id="131" name="Google Shape;131;p16"/>
          <p:cNvSpPr txBox="1"/>
          <p:nvPr>
            <p:ph idx="1" type="body"/>
          </p:nvPr>
        </p:nvSpPr>
        <p:spPr>
          <a:xfrm>
            <a:off x="47525" y="812650"/>
            <a:ext cx="2553300" cy="1759200"/>
          </a:xfrm>
          <a:prstGeom prst="rect">
            <a:avLst/>
          </a:prstGeom>
        </p:spPr>
        <p:txBody>
          <a:bodyPr anchorCtr="0" anchor="t" bIns="46025" lIns="182550" spcFirstLastPara="1" rIns="182550" wrap="square" tIns="460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900"/>
              <a:t>Current State:</a:t>
            </a:r>
            <a:endParaRPr sz="19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300"/>
              <a:t>•</a:t>
            </a:r>
            <a:r>
              <a:rPr b="0" lang="en-US" sz="1300"/>
              <a:t> </a:t>
            </a:r>
            <a:r>
              <a:rPr b="0" lang="en-US" sz="1300"/>
              <a:t>HDBSCAN has grouped malware embeddings into clusters.</a:t>
            </a:r>
            <a:endParaRPr b="0" sz="1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300"/>
              <a:t>•Some points remain labeled as noise (likely outliers or ambiguous cases).</a:t>
            </a:r>
            <a:endParaRPr b="0" sz="1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480"/>
              </a:spcBef>
              <a:spcAft>
                <a:spcPts val="45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050" y="4921753"/>
            <a:ext cx="1695450" cy="16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>
            <p:ph idx="1" type="body"/>
          </p:nvPr>
        </p:nvSpPr>
        <p:spPr>
          <a:xfrm>
            <a:off x="6084075" y="896150"/>
            <a:ext cx="3007500" cy="3786600"/>
          </a:xfrm>
          <a:prstGeom prst="rect">
            <a:avLst/>
          </a:prstGeom>
        </p:spPr>
        <p:txBody>
          <a:bodyPr anchorCtr="0" anchor="t" bIns="46025" lIns="182550" spcFirstLastPara="1" rIns="182550" wrap="square" tIns="460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/>
              <a:t>Next Steps:</a:t>
            </a:r>
            <a:endParaRPr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400"/>
              <a:t>1.</a:t>
            </a:r>
            <a:r>
              <a:rPr b="0" lang="en-US" sz="1400"/>
              <a:t>Link each Malware file in a cluster to its label</a:t>
            </a:r>
            <a:endParaRPr b="0"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400"/>
              <a:t>2. Cross-reference log files that map original binaries to encodings</a:t>
            </a:r>
            <a:endParaRPr b="0"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400"/>
              <a:t>3. Build a script to validate cluster consistency</a:t>
            </a:r>
            <a:endParaRPr b="0"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400"/>
              <a:t>•Do samples in each cluster belong to	 the same malware family?</a:t>
            </a:r>
            <a:endParaRPr b="0"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400"/>
              <a:t>•</a:t>
            </a:r>
            <a:r>
              <a:rPr b="0" lang="en-US" sz="1400"/>
              <a:t>Are noise points meaningful (e.g.,		 polymorphic or unknown </a:t>
            </a:r>
            <a:r>
              <a:rPr b="0" lang="en-US" sz="1400">
                <a:solidFill>
                  <a:schemeClr val="lt1"/>
                </a:solidFill>
              </a:rPr>
              <a:t>ijlijoijioji</a:t>
            </a:r>
            <a:r>
              <a:rPr b="0" lang="en-US" sz="1400"/>
              <a:t>samples)?</a:t>
            </a:r>
            <a:endParaRPr b="0"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400"/>
          </a:p>
          <a:p>
            <a:pPr indent="0" lvl="0" marL="0" rtl="0" algn="l">
              <a:spcBef>
                <a:spcPts val="480"/>
              </a:spcBef>
              <a:spcAft>
                <a:spcPts val="450"/>
              </a:spcAft>
              <a:buNone/>
            </a:pPr>
            <a:r>
              <a:rPr b="0" lang="en-US" sz="2300"/>
              <a:t> </a:t>
            </a:r>
            <a:endParaRPr b="0" sz="2300"/>
          </a:p>
        </p:txBody>
      </p:sp>
      <p:sp>
        <p:nvSpPr>
          <p:cNvPr id="134" name="Google Shape;134;p16"/>
          <p:cNvSpPr txBox="1"/>
          <p:nvPr>
            <p:ph idx="1" type="body"/>
          </p:nvPr>
        </p:nvSpPr>
        <p:spPr>
          <a:xfrm>
            <a:off x="47525" y="2571750"/>
            <a:ext cx="2596500" cy="1081500"/>
          </a:xfrm>
          <a:prstGeom prst="rect">
            <a:avLst/>
          </a:prstGeom>
        </p:spPr>
        <p:txBody>
          <a:bodyPr anchorCtr="0" anchor="t" bIns="46025" lIns="182550" spcFirstLastPara="1" rIns="182550" wrap="square" tIns="460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700"/>
              <a:t>Why it Matters</a:t>
            </a:r>
            <a:r>
              <a:rPr lang="en-US" sz="1700"/>
              <a:t>:</a:t>
            </a:r>
            <a:endParaRPr sz="17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400"/>
              <a:t>• Allows for interpretable clusters.</a:t>
            </a:r>
            <a:endParaRPr b="0"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400"/>
              <a:t>•Reduces analyst workload and improves cyber threat intelligence pipelines.</a:t>
            </a:r>
            <a:endParaRPr b="0"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480"/>
              </a:spcBef>
              <a:spcAft>
                <a:spcPts val="45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 rotWithShape="1">
          <a:blip r:embed="rId4">
            <a:alphaModFix/>
          </a:blip>
          <a:srcRect b="0" l="7500" r="5186" t="0"/>
          <a:stretch/>
        </p:blipFill>
        <p:spPr>
          <a:xfrm>
            <a:off x="2634550" y="1556800"/>
            <a:ext cx="3430376" cy="255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16"/>
          <p:cNvCxnSpPr/>
          <p:nvPr/>
        </p:nvCxnSpPr>
        <p:spPr>
          <a:xfrm>
            <a:off x="2615400" y="822425"/>
            <a:ext cx="0" cy="4017600"/>
          </a:xfrm>
          <a:prstGeom prst="straightConnector1">
            <a:avLst/>
          </a:prstGeom>
          <a:noFill/>
          <a:ln cap="flat" cmpd="sng" w="28575">
            <a:solidFill>
              <a:srgbClr val="3333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6"/>
          <p:cNvCxnSpPr/>
          <p:nvPr/>
        </p:nvCxnSpPr>
        <p:spPr>
          <a:xfrm>
            <a:off x="6064925" y="812650"/>
            <a:ext cx="6300" cy="4039500"/>
          </a:xfrm>
          <a:prstGeom prst="straightConnector1">
            <a:avLst/>
          </a:prstGeom>
          <a:noFill/>
          <a:ln cap="flat" cmpd="sng" w="28575">
            <a:solidFill>
              <a:srgbClr val="33333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PPTTemplate">
  <a:themeElements>
    <a:clrScheme name="1_PPTTemplate 9">
      <a:dk1>
        <a:srgbClr val="333399"/>
      </a:dk1>
      <a:lt1>
        <a:srgbClr val="FFFFFF"/>
      </a:lt1>
      <a:dk2>
        <a:srgbClr val="333399"/>
      </a:dk2>
      <a:lt2>
        <a:srgbClr val="CCECFF"/>
      </a:lt2>
      <a:accent1>
        <a:srgbClr val="6699FF"/>
      </a:accent1>
      <a:accent2>
        <a:srgbClr val="00CCCC"/>
      </a:accent2>
      <a:accent3>
        <a:srgbClr val="FFFFFF"/>
      </a:accent3>
      <a:accent4>
        <a:srgbClr val="2A2A82"/>
      </a:accent4>
      <a:accent5>
        <a:srgbClr val="B8CAFF"/>
      </a:accent5>
      <a:accent6>
        <a:srgbClr val="00B9B9"/>
      </a:accent6>
      <a:hlink>
        <a:srgbClr val="CC99FF"/>
      </a:hlink>
      <a:folHlink>
        <a:srgbClr val="66C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