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3"/>
  </p:notesMasterIdLst>
  <p:handoutMasterIdLst>
    <p:handoutMasterId r:id="rId34"/>
  </p:handoutMasterIdLst>
  <p:sldIdLst>
    <p:sldId id="257" r:id="rId5"/>
    <p:sldId id="291" r:id="rId6"/>
    <p:sldId id="311" r:id="rId7"/>
    <p:sldId id="305" r:id="rId8"/>
    <p:sldId id="315" r:id="rId9"/>
    <p:sldId id="327" r:id="rId10"/>
    <p:sldId id="329" r:id="rId11"/>
    <p:sldId id="328" r:id="rId12"/>
    <p:sldId id="326" r:id="rId13"/>
    <p:sldId id="333" r:id="rId14"/>
    <p:sldId id="352" r:id="rId15"/>
    <p:sldId id="364" r:id="rId16"/>
    <p:sldId id="353" r:id="rId17"/>
    <p:sldId id="359" r:id="rId18"/>
    <p:sldId id="365" r:id="rId19"/>
    <p:sldId id="355" r:id="rId20"/>
    <p:sldId id="361" r:id="rId21"/>
    <p:sldId id="367" r:id="rId22"/>
    <p:sldId id="330" r:id="rId23"/>
    <p:sldId id="310" r:id="rId24"/>
    <p:sldId id="354" r:id="rId25"/>
    <p:sldId id="360" r:id="rId26"/>
    <p:sldId id="366" r:id="rId27"/>
    <p:sldId id="356" r:id="rId28"/>
    <p:sldId id="368" r:id="rId29"/>
    <p:sldId id="357" r:id="rId30"/>
    <p:sldId id="363" r:id="rId31"/>
    <p:sldId id="369" r:id="rId32"/>
  </p:sldIdLst>
  <p:sldSz cx="9144000" cy="6858000" type="screen4x3"/>
  <p:notesSz cx="7026275" cy="93122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F7736A"/>
    <a:srgbClr val="00BEC3"/>
    <a:srgbClr val="CCCC00"/>
    <a:srgbClr val="FF7C80"/>
    <a:srgbClr val="E8E37E"/>
    <a:srgbClr val="BEB614"/>
    <a:srgbClr val="FFFF00"/>
    <a:srgbClr val="FF0000"/>
    <a:srgbClr val="EFF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3CFAB-19FA-4FD3-BAD3-424898CDE9C3}" v="4" dt="2025-04-18T13:57:03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932" cy="4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7" rIns="93354" bIns="46677" numCol="1" anchor="t" anchorCtr="0" compatLnSpc="1">
            <a:prstTxWarp prst="textNoShape">
              <a:avLst/>
            </a:prstTxWarp>
          </a:bodyPr>
          <a:lstStyle>
            <a:lvl1pPr algn="l" defTabSz="932787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343" y="0"/>
            <a:ext cx="3044932" cy="4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7" rIns="93354" bIns="46677" numCol="1" anchor="t" anchorCtr="0" compatLnSpc="1">
            <a:prstTxWarp prst="textNoShape">
              <a:avLst/>
            </a:prstTxWarp>
          </a:bodyPr>
          <a:lstStyle>
            <a:lvl1pPr algn="r" defTabSz="932787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026"/>
            <a:ext cx="3044932" cy="46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7" rIns="93354" bIns="46677" numCol="1" anchor="b" anchorCtr="0" compatLnSpc="1">
            <a:prstTxWarp prst="textNoShape">
              <a:avLst/>
            </a:prstTxWarp>
          </a:bodyPr>
          <a:lstStyle>
            <a:lvl1pPr algn="l" defTabSz="932787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343" y="8846026"/>
            <a:ext cx="3044932" cy="46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7" rIns="93354" bIns="46677" numCol="1" anchor="b" anchorCtr="0" compatLnSpc="1">
            <a:prstTxWarp prst="textNoShape">
              <a:avLst/>
            </a:prstTxWarp>
          </a:bodyPr>
          <a:lstStyle>
            <a:lvl1pPr algn="r" defTabSz="932787">
              <a:defRPr sz="1200">
                <a:latin typeface="Times New Roman" pitchFamily="18" charset="0"/>
              </a:defRPr>
            </a:lvl1pPr>
          </a:lstStyle>
          <a:p>
            <a:fld id="{8E653E9F-DE57-472C-BCF3-F6C9CD220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932" cy="4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6" tIns="45797" rIns="91596" bIns="45797" numCol="1" anchor="t" anchorCtr="0" compatLnSpc="1">
            <a:prstTxWarp prst="textNoShape">
              <a:avLst/>
            </a:prstTxWarp>
          </a:bodyPr>
          <a:lstStyle>
            <a:lvl1pPr algn="l" defTabSz="91527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1" y="0"/>
            <a:ext cx="3044932" cy="4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6" tIns="45797" rIns="91596" bIns="45797" numCol="1" anchor="t" anchorCtr="0" compatLnSpc="1">
            <a:prstTxWarp prst="textNoShape">
              <a:avLst/>
            </a:prstTxWarp>
          </a:bodyPr>
          <a:lstStyle>
            <a:lvl1pPr algn="r" defTabSz="91527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3808"/>
            <a:ext cx="5621657" cy="418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6" tIns="45797" rIns="91596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433"/>
            <a:ext cx="3044932" cy="4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6" tIns="45797" rIns="91596" bIns="45797" numCol="1" anchor="b" anchorCtr="0" compatLnSpc="1">
            <a:prstTxWarp prst="textNoShape">
              <a:avLst/>
            </a:prstTxWarp>
          </a:bodyPr>
          <a:lstStyle>
            <a:lvl1pPr algn="l" defTabSz="91527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1" y="8844433"/>
            <a:ext cx="3044932" cy="4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6" tIns="45797" rIns="91596" bIns="45797" numCol="1" anchor="b" anchorCtr="0" compatLnSpc="1">
            <a:prstTxWarp prst="textNoShape">
              <a:avLst/>
            </a:prstTxWarp>
          </a:bodyPr>
          <a:lstStyle>
            <a:lvl1pPr algn="r" defTabSz="915278">
              <a:defRPr sz="1200">
                <a:latin typeface="Times New Roman" pitchFamily="18" charset="0"/>
              </a:defRPr>
            </a:lvl1pPr>
          </a:lstStyle>
          <a:p>
            <a:fld id="{577B4C7D-5BA2-4220-A05A-A730722DB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4C7D-5BA2-4220-A05A-A730722DBA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869">
              <a:defRPr/>
            </a:pPr>
            <a:r>
              <a:rPr lang="en-US"/>
              <a:t>Using confidence-based skip-lot sampling we can estimate the overall production quality and predict the performance of lots prior to their testing to reduce risk. </a:t>
            </a:r>
          </a:p>
          <a:p>
            <a:pPr defTabSz="916869">
              <a:defRPr/>
            </a:pPr>
            <a:r>
              <a:rPr lang="en-US"/>
              <a:t>Emphasis on controlling the risk…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4C7D-5BA2-4220-A05A-A730722DBA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0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4C7D-5BA2-4220-A05A-A730722DBA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0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4C7D-5BA2-4220-A05A-A730722DBA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Demonstrate that they are already accepting some level of variable risk, we want the compliment to stay below an overall risk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4C7D-5BA2-4220-A05A-A730722DBA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3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4C7D-5BA2-4220-A05A-A730722DBA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869"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4C7D-5BA2-4220-A05A-A730722DBA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TNCRs, and other variables we are planning to test it 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B4C7D-5BA2-4220-A05A-A730722DBA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4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E02E-A66D-490A-968C-448255B3C6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77C7-8AC8-44F3-9018-26AE689E84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361C-F563-4C22-A477-4E9526EC28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lang="en-US" sz="280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E40A-7CF0-46C1-8D0F-FACFAF523A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63C-8DB5-4E4A-B9FC-9708907189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019E-8E7E-4995-A464-C75F0364F6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47AB-DE4C-4305-A78A-CBB9575A8E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773-47BE-41EE-907A-A0E534128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D66A-A677-44D8-87B5-BED4128A6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53E6-7A88-4446-B41D-8D9B896F17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4199-A935-415A-9FE3-5342BF6123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93FB67-FEEF-4B47-B64A-D00C33C97CD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16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Template ART.t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149096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916781" y="997744"/>
            <a:ext cx="107157" cy="92869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0A55572-4B6E-1FA1-43D7-EB1D6DBC11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53400" y="5852639"/>
            <a:ext cx="679959" cy="8688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286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latin typeface="+mj-lt"/>
            </a:endParaRPr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  <a:p>
            <a:pPr marL="0" indent="0" algn="ctr">
              <a:buNone/>
            </a:pPr>
            <a:r>
              <a:rPr lang="en-US" sz="3600" b="1" dirty="0">
                <a:latin typeface="+mj-lt"/>
              </a:rPr>
              <a:t>CONFIDENCE-BASED SKIP-LOT SAMPLING</a:t>
            </a:r>
            <a:endParaRPr lang="en-US" sz="2400" dirty="0">
              <a:latin typeface="+mj-lt"/>
            </a:endParaRPr>
          </a:p>
          <a:p>
            <a:pPr marL="0" indent="0" algn="ctr">
              <a:buNone/>
            </a:pPr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CDT Alex Boarnet</a:t>
            </a: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LTC Mike Powell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F08A7-A523-8E4E-8D50-9431D2152DA1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3BDE5C-F93B-86CD-97A7-F49C9425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41" y="1543207"/>
            <a:ext cx="7845917" cy="42819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5604CE-0A77-FC5F-18E6-8B1E8C6B3FD1}"/>
              </a:ext>
            </a:extLst>
          </p:cNvPr>
          <p:cNvSpPr/>
          <p:nvPr/>
        </p:nvSpPr>
        <p:spPr>
          <a:xfrm>
            <a:off x="1328468" y="1885575"/>
            <a:ext cx="2096219" cy="18978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B08E5F-D1A7-370F-3854-86EEF25C36E0}"/>
              </a:ext>
            </a:extLst>
          </p:cNvPr>
          <p:cNvSpPr/>
          <p:nvPr/>
        </p:nvSpPr>
        <p:spPr>
          <a:xfrm>
            <a:off x="3605842" y="1885575"/>
            <a:ext cx="638354" cy="15441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4DC4F-70D6-1CDC-EF84-D3E821DF6213}"/>
              </a:ext>
            </a:extLst>
          </p:cNvPr>
          <p:cNvSpPr/>
          <p:nvPr/>
        </p:nvSpPr>
        <p:spPr>
          <a:xfrm>
            <a:off x="4330460" y="2868987"/>
            <a:ext cx="241540" cy="15441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40F07-4844-6B12-9663-902F50E7AB59}"/>
              </a:ext>
            </a:extLst>
          </p:cNvPr>
          <p:cNvSpPr/>
          <p:nvPr/>
        </p:nvSpPr>
        <p:spPr>
          <a:xfrm>
            <a:off x="4552687" y="4875292"/>
            <a:ext cx="2622430" cy="4780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95F7D-8036-2448-DB98-38FAFD3E5F38}"/>
              </a:ext>
            </a:extLst>
          </p:cNvPr>
          <p:cNvSpPr txBox="1"/>
          <p:nvPr/>
        </p:nvSpPr>
        <p:spPr>
          <a:xfrm>
            <a:off x="1160066" y="2117644"/>
            <a:ext cx="26038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800">
                <a:latin typeface="Arial"/>
                <a:cs typeface="Arial"/>
              </a:rPr>
              <a:t>SkSP methods reduce the Average Sample Number (ASN).</a:t>
            </a:r>
            <a:endParaRPr lang="en-US" sz="1800"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21C71-A5D3-B356-E660-FB199A61770E}"/>
              </a:ext>
            </a:extLst>
          </p:cNvPr>
          <p:cNvSpPr txBox="1"/>
          <p:nvPr/>
        </p:nvSpPr>
        <p:spPr>
          <a:xfrm>
            <a:off x="4377480" y="1883690"/>
            <a:ext cx="203583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800">
                <a:latin typeface="Arial"/>
                <a:cs typeface="Arial"/>
              </a:rPr>
              <a:t>SkSP-B accepts more good lots than Every-Lot.</a:t>
            </a:r>
            <a:endParaRPr lang="en-US"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60266C-AFE4-1DCF-E6AF-652AFB632E0E}"/>
              </a:ext>
            </a:extLst>
          </p:cNvPr>
          <p:cNvSpPr txBox="1"/>
          <p:nvPr/>
        </p:nvSpPr>
        <p:spPr>
          <a:xfrm>
            <a:off x="4611006" y="3313457"/>
            <a:ext cx="25065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800">
                <a:latin typeface="Arial"/>
                <a:cs typeface="Arial"/>
              </a:rPr>
              <a:t>SkSP-B accepts fewer bad lots than SkSp2.</a:t>
            </a:r>
            <a:endParaRPr lang="en-US" sz="1800"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E1687-F152-92DB-8133-6214E50F67E8}"/>
              </a:ext>
            </a:extLst>
          </p:cNvPr>
          <p:cNvSpPr txBox="1"/>
          <p:nvPr/>
        </p:nvSpPr>
        <p:spPr>
          <a:xfrm>
            <a:off x="4852385" y="4217478"/>
            <a:ext cx="261396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800" err="1">
                <a:latin typeface="Arial"/>
                <a:cs typeface="Arial"/>
              </a:rPr>
              <a:t>SkSP</a:t>
            </a:r>
            <a:r>
              <a:rPr lang="en-US" sz="1800">
                <a:latin typeface="Arial"/>
                <a:cs typeface="Arial"/>
              </a:rPr>
              <a:t> methods converge to Every-Lot.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C3A3D-E995-5D2F-1233-B1F49209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3" y="274638"/>
            <a:ext cx="8229600" cy="1143000"/>
          </a:xfrm>
        </p:spPr>
        <p:txBody>
          <a:bodyPr/>
          <a:lstStyle/>
          <a:p>
            <a:r>
              <a:rPr lang="en-US"/>
              <a:t>OC Curve Interpretation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BA2E5-2006-2A77-5075-D5C4ADFF4ADC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5469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  <p:bldP spid="14" grpId="1"/>
      <p:bldP spid="16" grpId="0"/>
      <p:bldP spid="16" grpId="1"/>
      <p:bldP spid="17" grpId="0"/>
      <p:bldP spid="17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8C07-35B7-9D42-B2E6-03868F05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Stable, Acceptable 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F6384-EE90-B08D-6F38-AB4894D32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6" y="1775394"/>
            <a:ext cx="7507327" cy="375366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91678E-28B2-885D-0BF0-6DE4C8283227}"/>
              </a:ext>
            </a:extLst>
          </p:cNvPr>
          <p:cNvCxnSpPr/>
          <p:nvPr/>
        </p:nvCxnSpPr>
        <p:spPr>
          <a:xfrm>
            <a:off x="1871528" y="3016665"/>
            <a:ext cx="6035040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67B735-DCA7-A173-051E-44B636F5CCF8}"/>
              </a:ext>
            </a:extLst>
          </p:cNvPr>
          <p:cNvSpPr txBox="1"/>
          <p:nvPr/>
        </p:nvSpPr>
        <p:spPr>
          <a:xfrm>
            <a:off x="7980147" y="2831999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ANCR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F3C60-40B0-18FD-3726-C3D961B88A0E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42050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8A22-FFEE-F72D-2F8F-6BDD6175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Stable, Acceptable Quality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8BE366-5A3F-8768-6F16-49CA862BF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410776"/>
              </p:ext>
            </p:extLst>
          </p:nvPr>
        </p:nvGraphicFramePr>
        <p:xfrm>
          <a:off x="457200" y="1929811"/>
          <a:ext cx="8229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68033763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307557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2663206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678116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Average Sample Number (% change)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Good Lots Failed (% change in Type I Error)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Bad Lots Passed (% change in Type II 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5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Every-Lot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SkSP-2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66.14 (86.77%)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0.57% (86.99%)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9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SkSP</a:t>
                      </a:r>
                      <a:r>
                        <a:rPr lang="en-US"/>
                        <a:t>-Bayesian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115.27 (76.95%)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0.98% (77.63%)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96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4079CC-EB0D-0A7E-0EE9-E77350DF0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8148"/>
              </p:ext>
            </p:extLst>
          </p:nvPr>
        </p:nvGraphicFramePr>
        <p:xfrm>
          <a:off x="1524000" y="499067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733244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40719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10128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Risk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84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05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A42BEF-02EA-C73E-CDD5-9AEB42758D15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252774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C6CBE-ED94-B07B-953B-44FA33EFC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0041-FC2F-7FA5-C281-1347AF44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21" y="274638"/>
            <a:ext cx="8229600" cy="1143000"/>
          </a:xfrm>
        </p:spPr>
        <p:txBody>
          <a:bodyPr/>
          <a:lstStyle/>
          <a:p>
            <a:r>
              <a:rPr lang="en-US"/>
              <a:t>Stable, Variable 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49ABB-BD20-2CB7-9BB5-9C1C49418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6" y="1775394"/>
            <a:ext cx="7507327" cy="375366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78EB2F-5A5F-7C4D-EAB7-02638AC18FA1}"/>
              </a:ext>
            </a:extLst>
          </p:cNvPr>
          <p:cNvCxnSpPr/>
          <p:nvPr/>
        </p:nvCxnSpPr>
        <p:spPr>
          <a:xfrm>
            <a:off x="1802517" y="3244334"/>
            <a:ext cx="6035040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0F54C2-06E2-BA61-C516-588707FA6622}"/>
              </a:ext>
            </a:extLst>
          </p:cNvPr>
          <p:cNvSpPr txBox="1"/>
          <p:nvPr/>
        </p:nvSpPr>
        <p:spPr>
          <a:xfrm>
            <a:off x="7911136" y="3059668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ANCR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6EB28-922E-B63E-AFC5-07AFB563CB03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412888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FE934-716A-CFA5-4FBD-BCE3FDDB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D522-EE17-8D32-A03B-7D6345BC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Stable, Variable 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A5CAA-F2B4-DE41-BFB0-56C663CE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6" y="1775394"/>
            <a:ext cx="7507326" cy="3753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39E1A8-6AC9-A1FA-53A7-E8EC90791535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72050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ABE02-000D-E951-44AE-80B561B4E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C228-6344-A5A1-F6D3-726B96D1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Stable, Variable Quality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5F6250-2530-7039-9EBF-C756EB31A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842600"/>
              </p:ext>
            </p:extLst>
          </p:nvPr>
        </p:nvGraphicFramePr>
        <p:xfrm>
          <a:off x="457200" y="1600200"/>
          <a:ext cx="8229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68033763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307557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2663206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678116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Average Sample Number (% change)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Good Lots Failed (% change in Type I Error)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Bad Lots Passed (% change in Type II 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5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Every-Lot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SkSP-2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150.92 (69.82%)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2.68% (69.72%)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79.60% (-162.53%)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9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SkSP</a:t>
                      </a:r>
                      <a:r>
                        <a:rPr lang="en-US"/>
                        <a:t>-Bayesian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119.00 (76.2%)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2.06% (76.72%)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84.75% (-179.52%)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96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AE8E00-1B94-9FFE-6CA1-17D32CF2C8AB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66106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733244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40719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10128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Risk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84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05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155D76-4365-0068-3506-84282C262218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11187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2D5EF-453D-A399-331E-E2B5B2436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5D9A-95E1-1CA6-71E7-36B7E9B6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Noisy, Gradual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DCA70-044E-6F07-13EE-2E002F1E0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6" y="1775394"/>
            <a:ext cx="7507327" cy="375366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AE7E6B-C555-15F4-3EF2-459AF0F832DB}"/>
              </a:ext>
            </a:extLst>
          </p:cNvPr>
          <p:cNvCxnSpPr/>
          <p:nvPr/>
        </p:nvCxnSpPr>
        <p:spPr>
          <a:xfrm>
            <a:off x="1793890" y="3613666"/>
            <a:ext cx="6035040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CC1570B-2BDD-95F8-A9CF-D569D579AFBC}"/>
              </a:ext>
            </a:extLst>
          </p:cNvPr>
          <p:cNvSpPr txBox="1"/>
          <p:nvPr/>
        </p:nvSpPr>
        <p:spPr>
          <a:xfrm>
            <a:off x="7902509" y="3429000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ANCR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0F6E9-B119-4BDA-FC11-2D529D9FC4DA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287371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92351-7849-9EC7-F5C5-CDC6FB40A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75EF-2CC2-3131-CA97-A758016E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Noisy, Gradual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D210F-4CC4-92AC-9CDC-97DE51AC9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6" y="1775394"/>
            <a:ext cx="7507326" cy="3753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8FD315-58E0-B2AF-211C-DD08F9A6D092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109668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78A71-F033-84E3-7763-44D0B098D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EE82-5BF7-482C-2A26-2F6B6CD4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Noisy, Gradual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9CED1C-9AC6-D24F-4877-46F16E5B0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875404"/>
              </p:ext>
            </p:extLst>
          </p:nvPr>
        </p:nvGraphicFramePr>
        <p:xfrm>
          <a:off x="457200" y="1600200"/>
          <a:ext cx="8229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68033763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307557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2663206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678116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Average Sample Number (% change)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Good Lots Failed (% change in Type I Error)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Bad Lots Passed (% change in Type II 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5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Every-Lot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SkSP-2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376.54 (24.69%)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8.00% (27.34%)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17.36% (-6.90%)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9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SkSP</a:t>
                      </a:r>
                      <a:r>
                        <a:rPr lang="en-US"/>
                        <a:t>-Bayesian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387.37 (22.53%)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8.27% (24.87%)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16.72% (-2.96%)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96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3565CE-50A6-BD96-171D-06F40EA51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104403"/>
              </p:ext>
            </p:extLst>
          </p:nvPr>
        </p:nvGraphicFramePr>
        <p:xfrm>
          <a:off x="1524000" y="466106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733244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40719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10128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Risk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84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05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F793D9-3391-31A4-A9D6-7AB0AB46C8C7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109521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B91E-A675-3B03-E27F-C24C6901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86DD6-4993-E11F-A47C-A0F0E37C1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E27CB-F5A9-6D55-C9B3-C60FF7B70103}"/>
              </a:ext>
            </a:extLst>
          </p:cNvPr>
          <p:cNvSpPr txBox="1"/>
          <p:nvPr/>
        </p:nvSpPr>
        <p:spPr>
          <a:xfrm>
            <a:off x="957531" y="731837"/>
            <a:ext cx="758261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/>
              <a:t>Look into a decay rate that varies based on the confidence about the production process rather than a static one.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/>
              <a:t>Verify best values to use for risk, i, and f for ammunition in production based on historical TNCR profiles.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/>
              <a:t>Compare results of different methods using historical LCAAP data.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/>
              <a:t>Determine and implement the best skip-lot testing practice on limited tests (waterproofing).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79E4B-F97A-A229-3E4A-6647A4EB1721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424594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E845D-6C8C-9591-9135-ED215422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4D4D3-1D81-715B-EF81-90ADB059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029" y="1185354"/>
            <a:ext cx="4133088" cy="2324862"/>
          </a:xfrm>
          <a:prstGeom prst="rect">
            <a:avLst/>
          </a:prstGeom>
        </p:spPr>
      </p:pic>
      <p:pic>
        <p:nvPicPr>
          <p:cNvPr id="1028" name="Picture 4" descr="Adjusting to a New Superpower Rivalry: The Pentagon's Industrial Strategy">
            <a:extLst>
              <a:ext uri="{FF2B5EF4-FFF2-40B4-BE49-F238E27FC236}">
                <a16:creationId xmlns:a16="http://schemas.microsoft.com/office/drawing/2014/main" id="{CF7B2CF2-819D-1B48-A898-F58D8FBB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2" y="1185354"/>
            <a:ext cx="3113914" cy="42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178B0-DA95-D3C6-0557-9D7C573C7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390" y="3606677"/>
            <a:ext cx="5248910" cy="2976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217E5-3336-D554-6283-EF5FFC8BD123}"/>
              </a:ext>
            </a:extLst>
          </p:cNvPr>
          <p:cNvSpPr txBox="1"/>
          <p:nvPr/>
        </p:nvSpPr>
        <p:spPr>
          <a:xfrm>
            <a:off x="237371" y="6578086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0243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12645-E5C1-6646-CA5B-C05BE2395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5370"/>
            <a:ext cx="8229600" cy="7255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6AD0E-5DE4-CD9C-B0A6-F13E47C6A114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4147390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B39A1-5C17-4321-5B56-E28C42B24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0BEF-610F-6202-34D7-14BD3612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Gradual Change in 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CEB1F-53B9-6D4A-15B9-61F26F377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6" y="1775394"/>
            <a:ext cx="7507327" cy="375366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838B38-4C4E-CD0E-6B1B-1F690A1A40A6}"/>
              </a:ext>
            </a:extLst>
          </p:cNvPr>
          <p:cNvCxnSpPr/>
          <p:nvPr/>
        </p:nvCxnSpPr>
        <p:spPr>
          <a:xfrm>
            <a:off x="1793891" y="3551502"/>
            <a:ext cx="6035040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21C1B4-A80A-0F1B-DB1F-D7B536059324}"/>
              </a:ext>
            </a:extLst>
          </p:cNvPr>
          <p:cNvSpPr txBox="1"/>
          <p:nvPr/>
        </p:nvSpPr>
        <p:spPr>
          <a:xfrm>
            <a:off x="7902510" y="3366836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ANCR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A7A2B-39C4-A58F-1D4C-4C3506D235AF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29020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1451F-9585-64C2-CF87-CF51285FA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A6C9-6834-83BB-D484-EEB559A0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Gradual Change in 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AA35D-2A32-C5DB-6E04-A30C2E58A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6" y="1775394"/>
            <a:ext cx="7507326" cy="3753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B8DB5E-6109-4982-8E07-4F6DD208F0F1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87761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FD903-AA51-6738-1638-F599BFEA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E52A-0CB0-F56E-EE6F-B38251D8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Gradual Change in Quality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434FD1-E92D-2B52-086A-3FABF3C0F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741875"/>
              </p:ext>
            </p:extLst>
          </p:nvPr>
        </p:nvGraphicFramePr>
        <p:xfrm>
          <a:off x="457200" y="1600200"/>
          <a:ext cx="8229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68033763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307557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2663206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678116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Average Sample Number (% change)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Good Lots Failed (% change in Type I Error)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Bad Lots Passed (% change in Type II 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5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Every-Lot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SkSP-2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354.60 (29.08)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7.38% (26.79%)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15.05% (-1.83%)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9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SkSP</a:t>
                      </a:r>
                      <a:r>
                        <a:rPr lang="en-US"/>
                        <a:t>-Bayesian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389.14 (22.17)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8.80% (12.70%)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14.86% (-0.54%)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96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C3277A-873F-4772-7BB2-6ABC5F150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6573"/>
              </p:ext>
            </p:extLst>
          </p:nvPr>
        </p:nvGraphicFramePr>
        <p:xfrm>
          <a:off x="1524000" y="466106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733244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40719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10128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Risk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84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05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242026-3BAE-BDA8-B6F9-C31F4192DCC2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230164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F81C-ED17-DA70-A2F1-F57EF1A8C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3CD5-EBA1-D392-01D8-47FB5034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506047" cy="1143000"/>
          </a:xfrm>
        </p:spPr>
        <p:txBody>
          <a:bodyPr/>
          <a:lstStyle/>
          <a:p>
            <a:r>
              <a:rPr lang="en-US"/>
              <a:t>Sudden Change in 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5BC38-1A17-93B7-C89E-EE6B10169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6" y="1775394"/>
            <a:ext cx="7507327" cy="3753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D0825A-E24E-47CF-16B7-15FB3F6314D8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220390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8DCA7-5414-7289-F3BD-506D2021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C56E-A27B-3326-DEEA-6E376AD3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32106"/>
            <a:ext cx="8484781" cy="1143000"/>
          </a:xfrm>
        </p:spPr>
        <p:txBody>
          <a:bodyPr/>
          <a:lstStyle/>
          <a:p>
            <a:r>
              <a:rPr lang="en-US"/>
              <a:t>Sudden Change in Quality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F7364E-DA28-CBB3-C931-2B79A457B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068137"/>
              </p:ext>
            </p:extLst>
          </p:nvPr>
        </p:nvGraphicFramePr>
        <p:xfrm>
          <a:off x="457200" y="1600200"/>
          <a:ext cx="8229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68033763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307557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2663206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678116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Average Sample Number (% change)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Good Lots Failed (% change in Type I Error)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Bad Lots Passed (% change in Type II 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5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Every-Lot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SkSP-2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237.15 (52.47%)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0.10% (77.27%)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3.47% (-53.54%)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9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SkSP</a:t>
                      </a:r>
                      <a:r>
                        <a:rPr lang="en-US"/>
                        <a:t>-Bayesian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260.55 (47.89%)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0.13% (70.45%)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2.77% (-22.57%)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96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97285D-30C2-9B6A-3C9B-E3B1DC3C4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2246"/>
              </p:ext>
            </p:extLst>
          </p:nvPr>
        </p:nvGraphicFramePr>
        <p:xfrm>
          <a:off x="1524000" y="466106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733244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40719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10128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Risk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84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05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7F5C533-8CD3-0B8A-EED3-2C8E27CFC042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95213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99FB2-121D-2938-B323-7E116146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7916-F9B3-09B7-5DD9-C15D6914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Noisy, Sudden Change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0F11F-663D-BCAF-D75F-23A00BECA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6" y="1775394"/>
            <a:ext cx="7507327" cy="375366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FD7819-EF2A-EC72-0837-AF8F5435887F}"/>
              </a:ext>
            </a:extLst>
          </p:cNvPr>
          <p:cNvCxnSpPr/>
          <p:nvPr/>
        </p:nvCxnSpPr>
        <p:spPr>
          <a:xfrm>
            <a:off x="1793890" y="3613666"/>
            <a:ext cx="6035040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34D5CC-6D29-287D-C10A-631DCC55B382}"/>
              </a:ext>
            </a:extLst>
          </p:cNvPr>
          <p:cNvSpPr txBox="1"/>
          <p:nvPr/>
        </p:nvSpPr>
        <p:spPr>
          <a:xfrm>
            <a:off x="7902509" y="3429000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ANCR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0E080-3700-2736-23B0-CDDB8E1678AA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12819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F14D8-E0D8-88BE-3A94-27972A56D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967C-330B-BC3B-52C8-87B2B136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Noisy, Sudden Change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99F2D-D9AB-E9EE-0DA0-DC67716C1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6" y="1775394"/>
            <a:ext cx="7507326" cy="3753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64151-FE73-AE75-61E8-E1BB25C1F492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775074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AC225-BB75-FFFC-2367-4AC47E39B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EC8B-D270-A1D6-FA49-2B9DFAA4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Noisy, Sudden Change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C776A2-7003-3895-659E-7E2CBBC4F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163537"/>
              </p:ext>
            </p:extLst>
          </p:nvPr>
        </p:nvGraphicFramePr>
        <p:xfrm>
          <a:off x="457200" y="1600200"/>
          <a:ext cx="8229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68033763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307557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2663206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678116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Average Sample Number (% change)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Good Lots Failed (% change in Type I Error)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of Bad Lots Passed (% change in Type II 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5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Every-Lot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4.81%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SkSP-2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244.16 (51.17%)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0.53% (75.69%)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6.11% (-27.03%)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9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SkSP</a:t>
                      </a:r>
                      <a:r>
                        <a:rPr lang="en-US"/>
                        <a:t>-Bayesian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259.03 (48.19%)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0.61% (72.02%)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5.28% (-9.77%)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96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36C4D8-3CE4-019C-BB92-8A5E06B40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88837"/>
              </p:ext>
            </p:extLst>
          </p:nvPr>
        </p:nvGraphicFramePr>
        <p:xfrm>
          <a:off x="1524000" y="466106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733244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40719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10128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Risk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84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057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C2D5E2-A318-497D-792D-B5E7AF58F2DE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270259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96ACE2C-BBA0-7F47-1D07-55C0550758AD}"/>
              </a:ext>
            </a:extLst>
          </p:cNvPr>
          <p:cNvSpPr/>
          <p:nvPr/>
        </p:nvSpPr>
        <p:spPr>
          <a:xfrm>
            <a:off x="3127104" y="2903480"/>
            <a:ext cx="603227" cy="17227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950DF-BF66-5855-3C20-8D286419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Testing</a:t>
            </a:r>
          </a:p>
        </p:txBody>
      </p:sp>
      <p:pic>
        <p:nvPicPr>
          <p:cNvPr id="1026" name="Picture 2" descr="Ammo Can clip art clip arts, clip art - ClipartLogo.com">
            <a:extLst>
              <a:ext uri="{FF2B5EF4-FFF2-40B4-BE49-F238E27FC236}">
                <a16:creationId xmlns:a16="http://schemas.microsoft.com/office/drawing/2014/main" id="{D1420CA7-F53D-7D3A-67BE-CB2F61C1E5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5" y="3514929"/>
            <a:ext cx="469468" cy="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0E5994-540D-CE77-D170-A6496C06803B}"/>
              </a:ext>
            </a:extLst>
          </p:cNvPr>
          <p:cNvSpPr txBox="1"/>
          <p:nvPr/>
        </p:nvSpPr>
        <p:spPr>
          <a:xfrm>
            <a:off x="2403217" y="971652"/>
            <a:ext cx="438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Every-Lot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06BEC-74C7-F106-2B86-73050105A068}"/>
              </a:ext>
            </a:extLst>
          </p:cNvPr>
          <p:cNvSpPr txBox="1"/>
          <p:nvPr/>
        </p:nvSpPr>
        <p:spPr>
          <a:xfrm>
            <a:off x="2378977" y="6086448"/>
            <a:ext cx="438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Skip-Lot Testing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3175F-E0E0-FCBB-731A-5E6B27714628}"/>
              </a:ext>
            </a:extLst>
          </p:cNvPr>
          <p:cNvSpPr txBox="1"/>
          <p:nvPr/>
        </p:nvSpPr>
        <p:spPr>
          <a:xfrm>
            <a:off x="147716" y="2877773"/>
            <a:ext cx="8848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   </a:t>
            </a:r>
            <a:r>
              <a:rPr lang="en-US" err="1"/>
              <a:t>P</a:t>
            </a:r>
            <a:r>
              <a:rPr lang="en-US"/>
              <a:t>   </a:t>
            </a:r>
            <a:r>
              <a:rPr lang="en-US" err="1"/>
              <a:t>P</a:t>
            </a:r>
            <a:r>
              <a:rPr lang="en-US"/>
              <a:t>   </a:t>
            </a:r>
            <a:r>
              <a:rPr lang="en-US" err="1"/>
              <a:t>P</a:t>
            </a:r>
            <a:r>
              <a:rPr lang="en-US"/>
              <a:t>   F   P   </a:t>
            </a:r>
            <a:r>
              <a:rPr lang="en-US" err="1"/>
              <a:t>P</a:t>
            </a:r>
            <a:r>
              <a:rPr lang="en-US"/>
              <a:t>   F   P   </a:t>
            </a:r>
            <a:r>
              <a:rPr lang="en-US" err="1"/>
              <a:t>P</a:t>
            </a:r>
            <a:r>
              <a:rPr lang="en-US"/>
              <a:t>   </a:t>
            </a:r>
            <a:r>
              <a:rPr lang="en-US" err="1"/>
              <a:t>P</a:t>
            </a:r>
            <a:r>
              <a:rPr lang="en-US"/>
              <a:t>   </a:t>
            </a:r>
            <a:r>
              <a:rPr lang="en-US" err="1"/>
              <a:t>P</a:t>
            </a:r>
            <a:endParaRPr lang="en-US"/>
          </a:p>
        </p:txBody>
      </p:sp>
      <p:pic>
        <p:nvPicPr>
          <p:cNvPr id="17" name="Picture 2" descr="Ammo Can clip art clip arts, clip art - ClipartLogo.com">
            <a:extLst>
              <a:ext uri="{FF2B5EF4-FFF2-40B4-BE49-F238E27FC236}">
                <a16:creationId xmlns:a16="http://schemas.microsoft.com/office/drawing/2014/main" id="{23C60975-6B33-A5F8-880C-354A43A9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91" y="3514929"/>
            <a:ext cx="469468" cy="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mmo Can clip art clip arts, clip art - ClipartLogo.com">
            <a:extLst>
              <a:ext uri="{FF2B5EF4-FFF2-40B4-BE49-F238E27FC236}">
                <a16:creationId xmlns:a16="http://schemas.microsoft.com/office/drawing/2014/main" id="{907EFC1C-DCDC-AD59-10AF-AD8931F9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96" y="3502228"/>
            <a:ext cx="469468" cy="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mmo Can clip art clip arts, clip art - ClipartLogo.com">
            <a:extLst>
              <a:ext uri="{FF2B5EF4-FFF2-40B4-BE49-F238E27FC236}">
                <a16:creationId xmlns:a16="http://schemas.microsoft.com/office/drawing/2014/main" id="{82F48BAA-264E-ADFB-79B1-6EA4C8E4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90" y="3527630"/>
            <a:ext cx="469468" cy="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mmo Can clip art clip arts, clip art - ClipartLogo.com">
            <a:extLst>
              <a:ext uri="{FF2B5EF4-FFF2-40B4-BE49-F238E27FC236}">
                <a16:creationId xmlns:a16="http://schemas.microsoft.com/office/drawing/2014/main" id="{659615E6-2E1A-0991-613F-CCDB7C4F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95" y="3514929"/>
            <a:ext cx="469468" cy="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mmo Can clip art clip arts, clip art - ClipartLogo.com">
            <a:extLst>
              <a:ext uri="{FF2B5EF4-FFF2-40B4-BE49-F238E27FC236}">
                <a16:creationId xmlns:a16="http://schemas.microsoft.com/office/drawing/2014/main" id="{ECF739C4-0E14-72AC-8AA2-8BDC7C5F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06" y="3527630"/>
            <a:ext cx="469468" cy="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mmo Can clip art clip arts, clip art - ClipartLogo.com">
            <a:extLst>
              <a:ext uri="{FF2B5EF4-FFF2-40B4-BE49-F238E27FC236}">
                <a16:creationId xmlns:a16="http://schemas.microsoft.com/office/drawing/2014/main" id="{C90D27CB-07D3-DD72-C48E-D6FDCBBA0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11" y="3514929"/>
            <a:ext cx="469468" cy="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Ammo Can clip art clip arts, clip art - ClipartLogo.com">
            <a:extLst>
              <a:ext uri="{FF2B5EF4-FFF2-40B4-BE49-F238E27FC236}">
                <a16:creationId xmlns:a16="http://schemas.microsoft.com/office/drawing/2014/main" id="{19EB4C31-B703-7DD6-3861-2579A146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41" y="3527630"/>
            <a:ext cx="469468" cy="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mmo Can clip art clip arts, clip art - ClipartLogo.com">
            <a:extLst>
              <a:ext uri="{FF2B5EF4-FFF2-40B4-BE49-F238E27FC236}">
                <a16:creationId xmlns:a16="http://schemas.microsoft.com/office/drawing/2014/main" id="{4BB94911-E920-C137-9C88-625C68FC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57" y="3527630"/>
            <a:ext cx="469468" cy="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mmo Can clip art clip arts, clip art - ClipartLogo.com">
            <a:extLst>
              <a:ext uri="{FF2B5EF4-FFF2-40B4-BE49-F238E27FC236}">
                <a16:creationId xmlns:a16="http://schemas.microsoft.com/office/drawing/2014/main" id="{33570E8D-9B18-0953-A738-D1369FF7B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62" y="3514929"/>
            <a:ext cx="469468" cy="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0B7F00C-2175-7C55-AFD4-318C857EC10E}"/>
              </a:ext>
            </a:extLst>
          </p:cNvPr>
          <p:cNvSpPr txBox="1"/>
          <p:nvPr/>
        </p:nvSpPr>
        <p:spPr>
          <a:xfrm>
            <a:off x="147712" y="4036079"/>
            <a:ext cx="8848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   </a:t>
            </a:r>
            <a:r>
              <a:rPr lang="en-US" err="1"/>
              <a:t>P</a:t>
            </a:r>
            <a:r>
              <a:rPr lang="en-US"/>
              <a:t>   </a:t>
            </a:r>
            <a:r>
              <a:rPr lang="en-US" err="1"/>
              <a:t>P</a:t>
            </a:r>
            <a:r>
              <a:rPr lang="en-US"/>
              <a:t>   S   </a:t>
            </a:r>
            <a:r>
              <a:rPr lang="en-US" err="1"/>
              <a:t>S</a:t>
            </a:r>
            <a:r>
              <a:rPr lang="en-US"/>
              <a:t>   P   S   F   P   </a:t>
            </a:r>
            <a:r>
              <a:rPr lang="en-US" err="1"/>
              <a:t>P</a:t>
            </a:r>
            <a:r>
              <a:rPr lang="en-US"/>
              <a:t>   </a:t>
            </a:r>
            <a:r>
              <a:rPr lang="en-US" err="1"/>
              <a:t>P</a:t>
            </a:r>
            <a:r>
              <a:rPr lang="en-US"/>
              <a:t>   </a:t>
            </a:r>
            <a:r>
              <a:rPr lang="en-US" err="1"/>
              <a:t>P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FDA3E9-E79F-646D-4E65-36C581482BC2}"/>
              </a:ext>
            </a:extLst>
          </p:cNvPr>
          <p:cNvSpPr txBox="1"/>
          <p:nvPr/>
        </p:nvSpPr>
        <p:spPr>
          <a:xfrm>
            <a:off x="838459" y="3302791"/>
            <a:ext cx="697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4B9BD96-F0BB-3C40-DA90-0982D4C0A708}"/>
              </a:ext>
            </a:extLst>
          </p:cNvPr>
          <p:cNvSpPr/>
          <p:nvPr/>
        </p:nvSpPr>
        <p:spPr>
          <a:xfrm rot="5400000">
            <a:off x="931775" y="1893477"/>
            <a:ext cx="508449" cy="20049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F3DDB0B9-6007-3F57-828A-1D5AD73A08E7}"/>
              </a:ext>
            </a:extLst>
          </p:cNvPr>
          <p:cNvSpPr/>
          <p:nvPr/>
        </p:nvSpPr>
        <p:spPr>
          <a:xfrm rot="16200000">
            <a:off x="3832316" y="2934824"/>
            <a:ext cx="508449" cy="36010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4D169E93-6692-3358-B3D7-D8FA0EC1EBE5}"/>
              </a:ext>
            </a:extLst>
          </p:cNvPr>
          <p:cNvSpPr/>
          <p:nvPr/>
        </p:nvSpPr>
        <p:spPr>
          <a:xfrm rot="5400000">
            <a:off x="6915790" y="1894308"/>
            <a:ext cx="508449" cy="20049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B36FB4-9E12-3E03-C4AD-B90864274063}"/>
              </a:ext>
            </a:extLst>
          </p:cNvPr>
          <p:cNvSpPr txBox="1"/>
          <p:nvPr/>
        </p:nvSpPr>
        <p:spPr>
          <a:xfrm>
            <a:off x="6817408" y="3300552"/>
            <a:ext cx="697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977A52B2-9474-C5D4-6117-C03F9DBC824E}"/>
              </a:ext>
            </a:extLst>
          </p:cNvPr>
          <p:cNvSpPr/>
          <p:nvPr/>
        </p:nvSpPr>
        <p:spPr>
          <a:xfrm rot="16200000">
            <a:off x="8440451" y="4423171"/>
            <a:ext cx="508449" cy="60322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101775-4533-11A8-90D9-4E8CCBDC4A74}"/>
              </a:ext>
            </a:extLst>
          </p:cNvPr>
          <p:cNvSpPr/>
          <p:nvPr/>
        </p:nvSpPr>
        <p:spPr>
          <a:xfrm>
            <a:off x="2380754" y="2896781"/>
            <a:ext cx="603227" cy="172279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34B4EE-8F30-9A6C-FF92-263878F93B37}"/>
              </a:ext>
            </a:extLst>
          </p:cNvPr>
          <p:cNvSpPr/>
          <p:nvPr/>
        </p:nvSpPr>
        <p:spPr>
          <a:xfrm>
            <a:off x="4623164" y="2924093"/>
            <a:ext cx="603227" cy="172279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5B1104-C0ED-A125-FC1F-15923D847FF1}"/>
              </a:ext>
            </a:extLst>
          </p:cNvPr>
          <p:cNvSpPr/>
          <p:nvPr/>
        </p:nvSpPr>
        <p:spPr>
          <a:xfrm>
            <a:off x="288869" y="6314581"/>
            <a:ext cx="1034229" cy="48020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Savings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26A1A6-28AD-26BA-3A3F-8285FF414AF2}"/>
              </a:ext>
            </a:extLst>
          </p:cNvPr>
          <p:cNvSpPr/>
          <p:nvPr/>
        </p:nvSpPr>
        <p:spPr>
          <a:xfrm>
            <a:off x="288869" y="5741538"/>
            <a:ext cx="765553" cy="4710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C00000"/>
                </a:solidFill>
                <a:latin typeface="Arial"/>
                <a:cs typeface="Arial"/>
              </a:rPr>
              <a:t>Risk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CEE8B93-600E-02C2-D129-750A3F351EFF}"/>
              </a:ext>
            </a:extLst>
          </p:cNvPr>
          <p:cNvSpPr/>
          <p:nvPr/>
        </p:nvSpPr>
        <p:spPr>
          <a:xfrm>
            <a:off x="215375" y="1796581"/>
            <a:ext cx="2225521" cy="727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Every-lot testing until</a:t>
            </a:r>
            <a:r>
              <a:rPr lang="en-US" sz="1600" i="1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consecutive lots pass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24087-36FC-486B-4F35-C85022E1948D}"/>
              </a:ext>
            </a:extLst>
          </p:cNvPr>
          <p:cNvSpPr/>
          <p:nvPr/>
        </p:nvSpPr>
        <p:spPr>
          <a:xfrm>
            <a:off x="2520735" y="5065689"/>
            <a:ext cx="3131610" cy="727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Skip-lot testing where each lot has</a:t>
            </a:r>
          </a:p>
          <a:p>
            <a:pPr algn="ctr"/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 some probability </a:t>
            </a:r>
            <a:r>
              <a:rPr lang="en-US" sz="1600" i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 of being tested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927EE-03FD-4CE4-84C0-78C6AB32A726}"/>
              </a:ext>
            </a:extLst>
          </p:cNvPr>
          <p:cNvSpPr/>
          <p:nvPr/>
        </p:nvSpPr>
        <p:spPr>
          <a:xfrm>
            <a:off x="6053461" y="1815544"/>
            <a:ext cx="2225521" cy="727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Every-lot testing until</a:t>
            </a:r>
            <a:r>
              <a:rPr lang="en-US" sz="1600" i="1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consecutive lots pass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CFB48-FD0D-F20C-2026-1C93D75745CC}"/>
              </a:ext>
            </a:extLst>
          </p:cNvPr>
          <p:cNvSpPr/>
          <p:nvPr/>
        </p:nvSpPr>
        <p:spPr>
          <a:xfrm>
            <a:off x="6918479" y="5065689"/>
            <a:ext cx="2225521" cy="727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Re-enter skip-lot testing procedures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8C159-350C-6D94-EB4E-8A7584B28EB4}"/>
              </a:ext>
            </a:extLst>
          </p:cNvPr>
          <p:cNvSpPr txBox="1"/>
          <p:nvPr/>
        </p:nvSpPr>
        <p:spPr>
          <a:xfrm>
            <a:off x="183614" y="4810698"/>
            <a:ext cx="11273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Arial"/>
                <a:cs typeface="Arial"/>
              </a:rPr>
              <a:t>P: Pass</a:t>
            </a:r>
          </a:p>
          <a:p>
            <a:pPr algn="l"/>
            <a:r>
              <a:rPr lang="en-US" sz="1800">
                <a:latin typeface="Arial"/>
                <a:cs typeface="Arial"/>
              </a:rPr>
              <a:t>F: Fail</a:t>
            </a:r>
          </a:p>
          <a:p>
            <a:pPr algn="l"/>
            <a:r>
              <a:rPr lang="en-US" sz="1800">
                <a:latin typeface="Arial"/>
                <a:cs typeface="Arial"/>
              </a:rPr>
              <a:t>S: Skip</a:t>
            </a:r>
            <a:endParaRPr lang="en-US" sz="180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75A0AE-A541-EC42-F63E-01A1D266077C}"/>
              </a:ext>
            </a:extLst>
          </p:cNvPr>
          <p:cNvSpPr txBox="1"/>
          <p:nvPr/>
        </p:nvSpPr>
        <p:spPr>
          <a:xfrm>
            <a:off x="1431691" y="6634070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42485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  <p:bldP spid="36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2208-BE51-CCAB-5ADA-9ABAF573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Statement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6E449-1374-E64E-7533-BDA51A1E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4" y="1835082"/>
            <a:ext cx="8547652" cy="4363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How can we implement skip-lot sampling to create as much savings as possible while controlling the amount of risk we are willing to accept?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C9A18-0F8A-7653-2B7D-6937DFEC7E68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227213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DA3-D8D1-3A4E-B059-9558DF2D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23DB2-5234-781E-90EB-9C58BE093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probability that a given lot is tested in skip-lot sampling is currently fixed in the standard skip-lot procedure.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manage risk while maximizing savings, this probability should </a:t>
            </a:r>
            <a:r>
              <a:rPr lang="en-US" i="1" dirty="0"/>
              <a:t>vary according to our confidence</a:t>
            </a:r>
            <a:r>
              <a:rPr lang="en-US" dirty="0"/>
              <a:t> that production quality is better than the Accepted Non-Conforming Rate (ANCR).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FD243-5525-5E01-0694-2BBC1267CE82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48041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DA3-D8D1-3A4E-B059-9558DF2D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Uncertainty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DE039-D59E-17E1-7EF1-89789C8B2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821" y="1385739"/>
            <a:ext cx="5116357" cy="25581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E6BC6-211F-65D9-1C52-255EB4042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624" y="4186627"/>
            <a:ext cx="5271820" cy="25074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40E5C8-A351-3E45-ED61-74E1D1FFDFB6}"/>
              </a:ext>
            </a:extLst>
          </p:cNvPr>
          <p:cNvSpPr/>
          <p:nvPr/>
        </p:nvSpPr>
        <p:spPr>
          <a:xfrm>
            <a:off x="1858358" y="3928546"/>
            <a:ext cx="5427277" cy="339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Predicted Probability of Lot Performance Near the ANCR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7CEBE0-2C8C-765E-AE47-6C2AA5D56B2C}"/>
              </a:ext>
            </a:extLst>
          </p:cNvPr>
          <p:cNvSpPr/>
          <p:nvPr/>
        </p:nvSpPr>
        <p:spPr>
          <a:xfrm>
            <a:off x="3880887" y="4529411"/>
            <a:ext cx="683712" cy="33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ANCR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7A6706-5AED-8228-9540-BE2800E9264A}"/>
              </a:ext>
            </a:extLst>
          </p:cNvPr>
          <p:cNvSpPr/>
          <p:nvPr/>
        </p:nvSpPr>
        <p:spPr>
          <a:xfrm>
            <a:off x="3165292" y="5316222"/>
            <a:ext cx="685881" cy="201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TNCR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70F14-44B4-ECA7-909F-A312AA11E2D1}"/>
              </a:ext>
            </a:extLst>
          </p:cNvPr>
          <p:cNvSpPr/>
          <p:nvPr/>
        </p:nvSpPr>
        <p:spPr>
          <a:xfrm>
            <a:off x="1521044" y="1046197"/>
            <a:ext cx="6101906" cy="339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Predicted Probability of Lot Performance Far From the ANCR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6DBDB-9DA8-9305-2D1E-11FC11FC3A57}"/>
              </a:ext>
            </a:extLst>
          </p:cNvPr>
          <p:cNvSpPr/>
          <p:nvPr/>
        </p:nvSpPr>
        <p:spPr>
          <a:xfrm>
            <a:off x="3903146" y="1972784"/>
            <a:ext cx="685881" cy="63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ANCR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9EBCAD-912E-D7B1-6FA7-E8B5F579AB4D}"/>
              </a:ext>
            </a:extLst>
          </p:cNvPr>
          <p:cNvSpPr/>
          <p:nvPr/>
        </p:nvSpPr>
        <p:spPr>
          <a:xfrm>
            <a:off x="3111042" y="2437148"/>
            <a:ext cx="685881" cy="63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TNCR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554BE-4184-DCA8-0FF5-604572007195}"/>
              </a:ext>
            </a:extLst>
          </p:cNvPr>
          <p:cNvSpPr/>
          <p:nvPr/>
        </p:nvSpPr>
        <p:spPr>
          <a:xfrm>
            <a:off x="7441098" y="2870359"/>
            <a:ext cx="1589993" cy="1659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i="1" dirty="0">
                <a:solidFill>
                  <a:schemeClr val="tx1"/>
                </a:solidFill>
              </a:rPr>
              <a:t>TNCR – True Non-Conforming Rate</a:t>
            </a:r>
          </a:p>
          <a:p>
            <a:pPr algn="l"/>
            <a:endParaRPr lang="en-US" sz="1000" i="1" dirty="0">
              <a:solidFill>
                <a:schemeClr val="tx1"/>
              </a:solidFill>
            </a:endParaRPr>
          </a:p>
          <a:p>
            <a:pPr algn="l"/>
            <a:r>
              <a:rPr lang="en-US" sz="1000" i="1" dirty="0">
                <a:solidFill>
                  <a:schemeClr val="tx1"/>
                </a:solidFill>
              </a:rPr>
              <a:t>ANCR – Accepted Non-Conforming 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45FCD-3B43-97A5-CE77-17115C857FD6}"/>
              </a:ext>
            </a:extLst>
          </p:cNvPr>
          <p:cNvSpPr txBox="1"/>
          <p:nvPr/>
        </p:nvSpPr>
        <p:spPr>
          <a:xfrm>
            <a:off x="237371" y="6587419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85628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1224-293D-0CB3-C601-F09719A2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Inherent Risk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E33CE6-AA8B-7E86-3D42-D1E7E5E8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037" y="1993001"/>
            <a:ext cx="7019925" cy="35099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9F34B9-87AA-689D-7FAD-2F62C5E1161A}"/>
              </a:ext>
            </a:extLst>
          </p:cNvPr>
          <p:cNvSpPr/>
          <p:nvPr/>
        </p:nvSpPr>
        <p:spPr>
          <a:xfrm>
            <a:off x="2107058" y="1735030"/>
            <a:ext cx="4929881" cy="257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Probability of Accepting a Lot Across TNCRs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F3451-2CCC-F990-4C00-CDC4F4D374B6}"/>
              </a:ext>
            </a:extLst>
          </p:cNvPr>
          <p:cNvSpPr txBox="1"/>
          <p:nvPr/>
        </p:nvSpPr>
        <p:spPr>
          <a:xfrm>
            <a:off x="237371" y="6344817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388321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DA3-D8D1-3A4E-B059-9558DF2D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Scenario-Based Risk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DE039-D59E-17E1-7EF1-89789C8B2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821" y="1416856"/>
            <a:ext cx="5116357" cy="25581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E6BC6-211F-65D9-1C52-255EB4042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2862" y="4080119"/>
            <a:ext cx="5014940" cy="25074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DD7FB6-F066-E6F7-1650-112F687E18AE}"/>
              </a:ext>
            </a:extLst>
          </p:cNvPr>
          <p:cNvSpPr/>
          <p:nvPr/>
        </p:nvSpPr>
        <p:spPr>
          <a:xfrm>
            <a:off x="1909069" y="1159667"/>
            <a:ext cx="5427277" cy="339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Probability of Accepting a Lot Across TNCRs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40E5C8-A351-3E45-ED61-74E1D1FFDFB6}"/>
              </a:ext>
            </a:extLst>
          </p:cNvPr>
          <p:cNvSpPr/>
          <p:nvPr/>
        </p:nvSpPr>
        <p:spPr>
          <a:xfrm>
            <a:off x="1858360" y="3769052"/>
            <a:ext cx="5427277" cy="339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Predicted Probability of Lot Performance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499AF2-2BC5-10C9-486F-C92F87486298}"/>
              </a:ext>
            </a:extLst>
          </p:cNvPr>
          <p:cNvSpPr/>
          <p:nvPr/>
        </p:nvSpPr>
        <p:spPr>
          <a:xfrm>
            <a:off x="4063915" y="2184756"/>
            <a:ext cx="55879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ANCR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7CEBE0-2C8C-765E-AE47-6C2AA5D56B2C}"/>
              </a:ext>
            </a:extLst>
          </p:cNvPr>
          <p:cNvSpPr/>
          <p:nvPr/>
        </p:nvSpPr>
        <p:spPr>
          <a:xfrm>
            <a:off x="4063915" y="4692226"/>
            <a:ext cx="55879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ANCR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7A6706-5AED-8228-9540-BE2800E9264A}"/>
              </a:ext>
            </a:extLst>
          </p:cNvPr>
          <p:cNvSpPr/>
          <p:nvPr/>
        </p:nvSpPr>
        <p:spPr>
          <a:xfrm>
            <a:off x="3337113" y="4331831"/>
            <a:ext cx="55879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TNCR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3CD9B-2E94-97E2-3898-78621639AB8B}"/>
              </a:ext>
            </a:extLst>
          </p:cNvPr>
          <p:cNvSpPr txBox="1"/>
          <p:nvPr/>
        </p:nvSpPr>
        <p:spPr>
          <a:xfrm>
            <a:off x="237371" y="6550094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21624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DA3-D8D1-3A4E-B059-9558DF2D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23DB2-5234-781E-90EB-9C58BE0939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The customer will have the opportunity to set a desired overall risk tolerance.</a:t>
                </a:r>
              </a:p>
              <a:p>
                <a:r>
                  <a:rPr lang="en-US"/>
                  <a:t>Risk comes in two forms: (1) skipping a bad lot or (2) passing a bad lot.</a:t>
                </a:r>
              </a:p>
              <a:p>
                <a:pPr marL="0" indent="0">
                  <a:buNone/>
                </a:pPr>
                <a:endParaRPr lang="en-US" sz="1600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400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600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𝑅𝑖𝑠𝑘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𝐵𝑎𝑑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𝐿𝑜𝑡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𝑇𝑒𝑠𝑡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b="0" i="1">
                    <a:latin typeface="Cambria Math" panose="02040503050406030204" pitchFamily="18" charset="0"/>
                  </a:rPr>
                  <a:t>                        </a:t>
                </a:r>
                <a:r>
                  <a:rPr lang="en-US" sz="2400" b="0">
                    <a:latin typeface="Cambria Math" panose="02040503050406030204" pitchFamily="18" charset="0"/>
                  </a:rPr>
                  <a:t>(1)</a:t>
                </a:r>
              </a:p>
              <a:p>
                <a:pPr marL="0" indent="0">
                  <a:buNone/>
                </a:pPr>
                <a:r>
                  <a:rPr lang="en-US" sz="2400" b="0"/>
                  <a:t>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𝐵𝑎𝑑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𝐿𝑜𝑡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𝑃𝑎𝑠𝑠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𝑇𝑒𝑠𝑡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𝐵𝑎𝑑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𝐿𝑜𝑡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(2)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23DB2-5234-781E-90EB-9C58BE0939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3"/>
                <a:stretch>
                  <a:fillRect l="-1704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EA7FBE2D-97DD-6C3A-9D9E-CDD693DFE355}"/>
              </a:ext>
            </a:extLst>
          </p:cNvPr>
          <p:cNvSpPr/>
          <p:nvPr/>
        </p:nvSpPr>
        <p:spPr>
          <a:xfrm rot="16200000">
            <a:off x="5768889" y="4315773"/>
            <a:ext cx="508449" cy="29419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4784F981-B8AE-4B3F-6894-76A0D8AECE03}"/>
              </a:ext>
            </a:extLst>
          </p:cNvPr>
          <p:cNvSpPr/>
          <p:nvPr/>
        </p:nvSpPr>
        <p:spPr>
          <a:xfrm rot="16200000">
            <a:off x="3183262" y="5042452"/>
            <a:ext cx="508451" cy="153749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873590BE-2E90-A67B-F44E-CC0173C684C3}"/>
              </a:ext>
            </a:extLst>
          </p:cNvPr>
          <p:cNvSpPr/>
          <p:nvPr/>
        </p:nvSpPr>
        <p:spPr>
          <a:xfrm rot="5400000">
            <a:off x="5056704" y="3856903"/>
            <a:ext cx="508452" cy="153749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E6CEE1-B47B-5334-D788-946AFEC3DE58}"/>
              </a:ext>
            </a:extLst>
          </p:cNvPr>
          <p:cNvSpPr/>
          <p:nvPr/>
        </p:nvSpPr>
        <p:spPr>
          <a:xfrm>
            <a:off x="2668741" y="5999408"/>
            <a:ext cx="1537494" cy="638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Estimate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D5DD0-BB13-2F48-3566-E24026F471F8}"/>
              </a:ext>
            </a:extLst>
          </p:cNvPr>
          <p:cNvSpPr/>
          <p:nvPr/>
        </p:nvSpPr>
        <p:spPr>
          <a:xfrm>
            <a:off x="4542184" y="3777307"/>
            <a:ext cx="1537494" cy="638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Solve For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AF05F-FC3A-1EC0-1351-BD7B01FA0A7B}"/>
              </a:ext>
            </a:extLst>
          </p:cNvPr>
          <p:cNvSpPr/>
          <p:nvPr/>
        </p:nvSpPr>
        <p:spPr>
          <a:xfrm>
            <a:off x="5255175" y="6004066"/>
            <a:ext cx="1537494" cy="638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Known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01A06-1AC4-C5FA-4798-D25445842116}"/>
              </a:ext>
            </a:extLst>
          </p:cNvPr>
          <p:cNvSpPr txBox="1"/>
          <p:nvPr/>
        </p:nvSpPr>
        <p:spPr>
          <a:xfrm>
            <a:off x="237371" y="6596754"/>
            <a:ext cx="6429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DISTRIBUTION STATEMENT A: Approved for public release; distribution unlimited. PAO Log# 422-25, 17 Apr 2025</a:t>
            </a:r>
          </a:p>
        </p:txBody>
      </p:sp>
    </p:spTree>
    <p:extLst>
      <p:ext uri="{BB962C8B-B14F-4D97-AF65-F5344CB8AC3E}">
        <p14:creationId xmlns:p14="http://schemas.microsoft.com/office/powerpoint/2010/main" val="4927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8DC943193B84BB8FB4A41AAE2CC61" ma:contentTypeVersion="18" ma:contentTypeDescription="Create a new document." ma:contentTypeScope="" ma:versionID="1fdf3ec7257e3a37f30f770f7d2be0ea">
  <xsd:schema xmlns:xsd="http://www.w3.org/2001/XMLSchema" xmlns:xs="http://www.w3.org/2001/XMLSchema" xmlns:p="http://schemas.microsoft.com/office/2006/metadata/properties" xmlns:ns3="6ac349f9-2953-47a4-a2d1-bf0937ab7ce5" xmlns:ns4="e5050075-f380-4696-a2e5-7233c623de57" targetNamespace="http://schemas.microsoft.com/office/2006/metadata/properties" ma:root="true" ma:fieldsID="31a24e558e5e58afbc35aa1f601fc9e6" ns3:_="" ns4:_="">
    <xsd:import namespace="6ac349f9-2953-47a4-a2d1-bf0937ab7ce5"/>
    <xsd:import namespace="e5050075-f380-4696-a2e5-7233c623de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349f9-2953-47a4-a2d1-bf0937ab7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50075-f380-4696-a2e5-7233c623de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c349f9-2953-47a4-a2d1-bf0937ab7ce5" xsi:nil="true"/>
  </documentManagement>
</p:properties>
</file>

<file path=customXml/itemProps1.xml><?xml version="1.0" encoding="utf-8"?>
<ds:datastoreItem xmlns:ds="http://schemas.openxmlformats.org/officeDocument/2006/customXml" ds:itemID="{6E2DFA3B-52E7-49AC-B9E8-B50DC81CE7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1B0844-0380-4CD4-A901-A37177D5A8F7}">
  <ds:schemaRefs>
    <ds:schemaRef ds:uri="6ac349f9-2953-47a4-a2d1-bf0937ab7ce5"/>
    <ds:schemaRef ds:uri="e5050075-f380-4696-a2e5-7233c623de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554E9C-2973-4D94-881D-3C9EF2527B6F}">
  <ds:schemaRefs>
    <ds:schemaRef ds:uri="http://purl.org/dc/elements/1.1/"/>
    <ds:schemaRef ds:uri="http://purl.org/dc/dcmitype/"/>
    <ds:schemaRef ds:uri="6ac349f9-2953-47a4-a2d1-bf0937ab7ce5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5050075-f380-4696-a2e5-7233c623de5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1552</Words>
  <Application>Microsoft Office PowerPoint</Application>
  <PresentationFormat>On-screen Show (4:3)</PresentationFormat>
  <Paragraphs>267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Problem Background</vt:lpstr>
      <vt:lpstr>Types of Testing</vt:lpstr>
      <vt:lpstr>Problem Statement</vt:lpstr>
      <vt:lpstr>Way Forward</vt:lpstr>
      <vt:lpstr>Measuring Uncertainty</vt:lpstr>
      <vt:lpstr>Inherent Risk</vt:lpstr>
      <vt:lpstr>Scenario-Based Risk</vt:lpstr>
      <vt:lpstr>Total Risk</vt:lpstr>
      <vt:lpstr>OC Curve Interpretation</vt:lpstr>
      <vt:lpstr>Stable, Acceptable Quality</vt:lpstr>
      <vt:lpstr>Stable, Acceptable Quality</vt:lpstr>
      <vt:lpstr>Stable, Variable Quality</vt:lpstr>
      <vt:lpstr>Stable, Variable Quality</vt:lpstr>
      <vt:lpstr>Stable, Variable Quality</vt:lpstr>
      <vt:lpstr>Noisy, Gradual Change</vt:lpstr>
      <vt:lpstr>Noisy, Gradual Change</vt:lpstr>
      <vt:lpstr>Noisy, Gradual Change</vt:lpstr>
      <vt:lpstr>Next Steps</vt:lpstr>
      <vt:lpstr>PowerPoint Presentation</vt:lpstr>
      <vt:lpstr>Gradual Change in Quality</vt:lpstr>
      <vt:lpstr>Gradual Change in Quality</vt:lpstr>
      <vt:lpstr>Gradual Change in Quality</vt:lpstr>
      <vt:lpstr>Sudden Change in Quality</vt:lpstr>
      <vt:lpstr>Sudden Change in Quality</vt:lpstr>
      <vt:lpstr>Noisy, Sudden Change </vt:lpstr>
      <vt:lpstr>Noisy, Sudden Change </vt:lpstr>
      <vt:lpstr>Noisy, Sudden Change </vt:lpstr>
    </vt:vector>
  </TitlesOfParts>
  <Company>Department of Mathematical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MA103 Discrete Dynamical Systems  &amp;  Introduction to Calculus</dc:title>
  <dc:creator>as3704</dc:creator>
  <cp:lastModifiedBy>Boarnet, Alexander D CDT 2025</cp:lastModifiedBy>
  <cp:revision>3</cp:revision>
  <dcterms:created xsi:type="dcterms:W3CDTF">2001-08-06T16:23:32Z</dcterms:created>
  <dcterms:modified xsi:type="dcterms:W3CDTF">2025-04-23T01:14:24Z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0x0101008928DC943193B84BB8FB4A41AAE2CC61</vt:lpwstr>
  </property>
</Properties>
</file>