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Ex2.xml" ContentType="application/vnd.ms-office.chartex+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4"/>
    <p:sldMasterId id="2147483730" r:id="rId5"/>
  </p:sldMasterIdLst>
  <p:notesMasterIdLst>
    <p:notesMasterId r:id="rId80"/>
  </p:notesMasterIdLst>
  <p:handoutMasterIdLst>
    <p:handoutMasterId r:id="rId81"/>
  </p:handoutMasterIdLst>
  <p:sldIdLst>
    <p:sldId id="1982" r:id="rId6"/>
    <p:sldId id="481" r:id="rId7"/>
    <p:sldId id="324" r:id="rId8"/>
    <p:sldId id="285" r:id="rId9"/>
    <p:sldId id="327" r:id="rId10"/>
    <p:sldId id="325" r:id="rId11"/>
    <p:sldId id="1988" r:id="rId12"/>
    <p:sldId id="326" r:id="rId13"/>
    <p:sldId id="334" r:id="rId14"/>
    <p:sldId id="1985" r:id="rId15"/>
    <p:sldId id="466" r:id="rId16"/>
    <p:sldId id="1990" r:id="rId17"/>
    <p:sldId id="310" r:id="rId18"/>
    <p:sldId id="2013" r:id="rId19"/>
    <p:sldId id="299" r:id="rId20"/>
    <p:sldId id="339" r:id="rId21"/>
    <p:sldId id="342" r:id="rId22"/>
    <p:sldId id="265" r:id="rId23"/>
    <p:sldId id="487" r:id="rId24"/>
    <p:sldId id="480" r:id="rId25"/>
    <p:sldId id="349" r:id="rId26"/>
    <p:sldId id="469" r:id="rId27"/>
    <p:sldId id="1993" r:id="rId28"/>
    <p:sldId id="352" r:id="rId29"/>
    <p:sldId id="353" r:id="rId30"/>
    <p:sldId id="1992" r:id="rId31"/>
    <p:sldId id="350" r:id="rId32"/>
    <p:sldId id="351" r:id="rId33"/>
    <p:sldId id="309" r:id="rId34"/>
    <p:sldId id="1994" r:id="rId35"/>
    <p:sldId id="1989" r:id="rId36"/>
    <p:sldId id="1995" r:id="rId37"/>
    <p:sldId id="1996" r:id="rId38"/>
    <p:sldId id="1999" r:id="rId39"/>
    <p:sldId id="2000" r:id="rId40"/>
    <p:sldId id="2001" r:id="rId41"/>
    <p:sldId id="2007" r:id="rId42"/>
    <p:sldId id="2011" r:id="rId43"/>
    <p:sldId id="2012" r:id="rId44"/>
    <p:sldId id="2008" r:id="rId45"/>
    <p:sldId id="1986" r:id="rId46"/>
    <p:sldId id="355" r:id="rId47"/>
    <p:sldId id="459" r:id="rId48"/>
    <p:sldId id="2009" r:id="rId49"/>
    <p:sldId id="488" r:id="rId50"/>
    <p:sldId id="429" r:id="rId51"/>
    <p:sldId id="433" r:id="rId52"/>
    <p:sldId id="442" r:id="rId53"/>
    <p:sldId id="422" r:id="rId54"/>
    <p:sldId id="425" r:id="rId55"/>
    <p:sldId id="419" r:id="rId56"/>
    <p:sldId id="424" r:id="rId57"/>
    <p:sldId id="434" r:id="rId58"/>
    <p:sldId id="440" r:id="rId59"/>
    <p:sldId id="452" r:id="rId60"/>
    <p:sldId id="430" r:id="rId61"/>
    <p:sldId id="453" r:id="rId62"/>
    <p:sldId id="432" r:id="rId63"/>
    <p:sldId id="463" r:id="rId64"/>
    <p:sldId id="1983" r:id="rId65"/>
    <p:sldId id="2006" r:id="rId66"/>
    <p:sldId id="1984" r:id="rId67"/>
    <p:sldId id="437" r:id="rId68"/>
    <p:sldId id="1987" r:id="rId69"/>
    <p:sldId id="472" r:id="rId70"/>
    <p:sldId id="1981" r:id="rId71"/>
    <p:sldId id="1991" r:id="rId72"/>
    <p:sldId id="2003" r:id="rId73"/>
    <p:sldId id="2004" r:id="rId74"/>
    <p:sldId id="2005" r:id="rId75"/>
    <p:sldId id="2010" r:id="rId76"/>
    <p:sldId id="2002" r:id="rId77"/>
    <p:sldId id="478" r:id="rId78"/>
    <p:sldId id="479" r:id="rId7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E88005-03F9-B643-C026-3A1C2B9055E8}" name="SGAMBELLONE, ANTHONY J CTR USAF AETC AFIT/CZ" initials="SA" userId="S::anthony.sgambellone.ctr@us.af.mil::269626a2-0192-4905-8087-f6edc894f4aa" providerId="AD"/>
  <p188:author id="{22829953-3070-32D6-52C3-EF4BA8198316}" name="THEIMER, JAMES P CTR USAF AETC AFIT/CZ" initials="JT" userId="S::james.theimer.1.ctr@us.af.mil::5a5b82ef-d3a8-42c7-b29e-1121bf4597a2" providerId="AD"/>
  <p188:author id="{92095181-27B4-0637-3391-BDB16F30CE01}" name="ADAMS, WAYNE F CTR USAF AETC AFIT/CZ" initials="WA" userId="S::wayne.adams.3.ctr@us.af.mil::a1005cc4-bfb6-4886-a2dd-df059d5f8097" providerId="AD"/>
  <p188:author id="{D3D03FE9-D896-D57F-1FD5-151EF4B9F7E0}" name="STAFFORD, CORINNE G CTR USAF AETC AFIT/CZ" initials="CGS" userId="STAFFORD, CORINNE G CTR USAF AETC AFIT/CZ" providerId="None"/>
  <p188:author id="{AB8336EF-B260-9D32-1152-DAFD82C38847}" name="STAFFORD, CORINNE G CTR USAF AETC AFIT/CZ" initials="SA" userId="S::corinne.stafford.ctr@us.af.mil::f34e0f44-6ada-4c86-8201-8ff6e6c164e4" providerId="AD"/>
  <p188:author id="{415FADF4-5787-F8AF-DCCB-16F43007F04D}" name="CHRISTOFFERS, MARY A CTR USAF AETC AFIT/CZ" initials="MC" userId="S::mary.christoffers.ctr@us.af.mil::e2474d51-8840-4937-98ec-968f48ee85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olfe, Kimberly L Ctr USAF AETC AFIT/ENS" initials="WKLCUAA" lastIdx="23" clrIdx="0">
    <p:extLst>
      <p:ext uri="{19B8F6BF-5375-455C-9EA6-DF929625EA0E}">
        <p15:presenceInfo xmlns:p15="http://schemas.microsoft.com/office/powerpoint/2012/main" userId="S-1-5-21-1660827705-1073358324-288910612-147201" providerId="AD"/>
      </p:ext>
    </p:extLst>
  </p:cmAuthor>
  <p:cmAuthor id="2" name="Fitch, Emily M Ctr USAF AETC AFIT/ENS" initials="FEMCUAA" lastIdx="18" clrIdx="1">
    <p:extLst>
      <p:ext uri="{19B8F6BF-5375-455C-9EA6-DF929625EA0E}">
        <p15:presenceInfo xmlns:p15="http://schemas.microsoft.com/office/powerpoint/2012/main" userId="Fitch, Emily M Ctr USAF AETC AFIT/ENS" providerId="None"/>
      </p:ext>
    </p:extLst>
  </p:cmAuthor>
  <p:cmAuthor id="3" name="Fitch, Emily M Ctr USAF AETC AFIT/ENG" initials="FEMCUAA" lastIdx="1" clrIdx="2">
    <p:extLst>
      <p:ext uri="{19B8F6BF-5375-455C-9EA6-DF929625EA0E}">
        <p15:presenceInfo xmlns:p15="http://schemas.microsoft.com/office/powerpoint/2012/main" userId="S-1-5-21-1660827705-1073358324-288910612-141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05D"/>
    <a:srgbClr val="00B050"/>
    <a:srgbClr val="FFFFFF"/>
    <a:srgbClr val="A42135"/>
    <a:srgbClr val="DFA5D8"/>
    <a:srgbClr val="FFDF7F"/>
    <a:srgbClr val="CAD3D9"/>
    <a:srgbClr val="134F78"/>
    <a:srgbClr val="4C3B89"/>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983DB-52E3-4FBA-BB50-2B9D6A76FCB1}" v="2" dt="2026-04-17T18:10:43.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97" autoAdjust="0"/>
  </p:normalViewPr>
  <p:slideViewPr>
    <p:cSldViewPr snapToGrid="0">
      <p:cViewPr varScale="1">
        <p:scale>
          <a:sx n="50" d="100"/>
          <a:sy n="50" d="100"/>
        </p:scale>
        <p:origin x="1148" y="3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89"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commentAuthors" Target="commentAuthors.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S, WAYNE F CTR USAF AETC AFIT/CZ" userId="a1005cc4-bfb6-4886-a2dd-df059d5f8097" providerId="ADAL" clId="{6CB06897-15F1-4246-84B2-B78BF581D7F1}"/>
    <pc:docChg chg="undo custSel addSld delSld modSld sldOrd">
      <pc:chgData name="ADAMS, WAYNE F CTR USAF AETC AFIT/CZ" userId="a1005cc4-bfb6-4886-a2dd-df059d5f8097" providerId="ADAL" clId="{6CB06897-15F1-4246-84B2-B78BF581D7F1}" dt="2026-03-26T19:48:34.173" v="3427"/>
      <pc:docMkLst>
        <pc:docMk/>
      </pc:docMkLst>
      <pc:sldChg chg="modSp mod delCm">
        <pc:chgData name="ADAMS, WAYNE F CTR USAF AETC AFIT/CZ" userId="a1005cc4-bfb6-4886-a2dd-df059d5f8097" providerId="ADAL" clId="{6CB06897-15F1-4246-84B2-B78BF581D7F1}" dt="2026-03-26T17:44:13.153" v="3313"/>
        <pc:sldMkLst>
          <pc:docMk/>
          <pc:sldMk cId="1792778549" sldId="265"/>
        </pc:sldMkLst>
        <pc:spChg chg="mod">
          <ac:chgData name="ADAMS, WAYNE F CTR USAF AETC AFIT/CZ" userId="a1005cc4-bfb6-4886-a2dd-df059d5f8097" providerId="ADAL" clId="{6CB06897-15F1-4246-84B2-B78BF581D7F1}" dt="2026-03-26T17:41:44.928" v="3312" actId="6549"/>
          <ac:spMkLst>
            <pc:docMk/>
            <pc:sldMk cId="1792778549" sldId="265"/>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ADAMS, WAYNE F CTR USAF AETC AFIT/CZ" userId="a1005cc4-bfb6-4886-a2dd-df059d5f8097" providerId="ADAL" clId="{6CB06897-15F1-4246-84B2-B78BF581D7F1}" dt="2026-03-26T17:44:13.153" v="3313"/>
              <pc2:cmMkLst xmlns:pc2="http://schemas.microsoft.com/office/powerpoint/2019/9/main/command">
                <pc:docMk/>
                <pc:sldMk cId="1792778549" sldId="265"/>
                <pc2:cmMk id="{9AA8B86B-A32D-4F3E-8DBD-B90C2004744B}"/>
              </pc2:cmMkLst>
            </pc226:cmChg>
          </p:ext>
        </pc:extLst>
      </pc:sldChg>
      <pc:sldChg chg="delCm">
        <pc:chgData name="ADAMS, WAYNE F CTR USAF AETC AFIT/CZ" userId="a1005cc4-bfb6-4886-a2dd-df059d5f8097" providerId="ADAL" clId="{6CB06897-15F1-4246-84B2-B78BF581D7F1}" dt="2026-03-24T16:35:31.570" v="3309"/>
        <pc:sldMkLst>
          <pc:docMk/>
          <pc:sldMk cId="2658493175" sldId="285"/>
        </pc:sldMkLst>
        <pc:extLst>
          <p:ext xmlns:p="http://schemas.openxmlformats.org/presentationml/2006/main" uri="{D6D511B9-2390-475A-947B-AFAB55BFBCF1}">
            <pc226:cmChg xmlns:pc226="http://schemas.microsoft.com/office/powerpoint/2022/06/main/command" chg="del">
              <pc226:chgData name="ADAMS, WAYNE F CTR USAF AETC AFIT/CZ" userId="a1005cc4-bfb6-4886-a2dd-df059d5f8097" providerId="ADAL" clId="{6CB06897-15F1-4246-84B2-B78BF581D7F1}" dt="2026-03-24T16:35:31.570" v="3309"/>
              <pc2:cmMkLst xmlns:pc2="http://schemas.microsoft.com/office/powerpoint/2019/9/main/command">
                <pc:docMk/>
                <pc:sldMk cId="2658493175" sldId="285"/>
                <pc2:cmMk id="{0B7B5FFD-BC5E-4D3F-8B75-841DEC07C125}"/>
              </pc2:cmMkLst>
            </pc226:cmChg>
          </p:ext>
        </pc:extLst>
      </pc:sldChg>
      <pc:sldChg chg="delSp modSp mod delCm modCm modNotesTx">
        <pc:chgData name="ADAMS, WAYNE F CTR USAF AETC AFIT/CZ" userId="a1005cc4-bfb6-4886-a2dd-df059d5f8097" providerId="ADAL" clId="{6CB06897-15F1-4246-84B2-B78BF581D7F1}" dt="2026-03-24T16:35:27.740" v="3308"/>
        <pc:sldMkLst>
          <pc:docMk/>
          <pc:sldMk cId="2382881381" sldId="309"/>
        </pc:sldMkLst>
        <pc:spChg chg="mod">
          <ac:chgData name="ADAMS, WAYNE F CTR USAF AETC AFIT/CZ" userId="a1005cc4-bfb6-4886-a2dd-df059d5f8097" providerId="ADAL" clId="{6CB06897-15F1-4246-84B2-B78BF581D7F1}" dt="2026-03-19T12:04:25.114" v="2451" actId="20577"/>
          <ac:spMkLst>
            <pc:docMk/>
            <pc:sldMk cId="2382881381" sldId="309"/>
            <ac:spMk id="5" creationId="{00000000-0000-0000-0000-000000000000}"/>
          </ac:spMkLst>
        </pc:spChg>
        <pc:extLst>
          <p:ext xmlns:p="http://schemas.openxmlformats.org/presentationml/2006/main" uri="{D6D511B9-2390-475A-947B-AFAB55BFBCF1}">
            <pc226:cmChg xmlns:pc226="http://schemas.microsoft.com/office/powerpoint/2022/06/main/command" chg="del">
              <pc226:chgData name="ADAMS, WAYNE F CTR USAF AETC AFIT/CZ" userId="a1005cc4-bfb6-4886-a2dd-df059d5f8097" providerId="ADAL" clId="{6CB06897-15F1-4246-84B2-B78BF581D7F1}" dt="2026-03-24T16:35:27.740" v="3308"/>
              <pc2:cmMkLst xmlns:pc2="http://schemas.microsoft.com/office/powerpoint/2019/9/main/command">
                <pc:docMk/>
                <pc:sldMk cId="2382881381" sldId="309"/>
                <pc2:cmMk id="{79B5F6F2-3E21-4AE1-A8A7-34666E0398EE}"/>
              </pc2:cmMkLst>
              <pc226:cmRplyChg chg="add">
                <pc226:chgData name="ADAMS, WAYNE F CTR USAF AETC AFIT/CZ" userId="a1005cc4-bfb6-4886-a2dd-df059d5f8097" providerId="ADAL" clId="{6CB06897-15F1-4246-84B2-B78BF581D7F1}" dt="2026-03-24T15:03:34.372" v="3306"/>
                <pc2:cmRplyMkLst xmlns:pc2="http://schemas.microsoft.com/office/powerpoint/2019/9/main/command">
                  <pc:docMk/>
                  <pc:sldMk cId="2382881381" sldId="309"/>
                  <pc2:cmMk id="{79B5F6F2-3E21-4AE1-A8A7-34666E0398EE}"/>
                  <pc2:cmRplyMk id="{AA42DE73-E8A3-498E-9441-AE87B1CD4B0A}"/>
                </pc2:cmRplyMkLst>
              </pc226:cmRplyChg>
            </pc226:cmChg>
          </p:ext>
        </pc:extLst>
      </pc:sldChg>
      <pc:sldChg chg="delCm">
        <pc:chgData name="ADAMS, WAYNE F CTR USAF AETC AFIT/CZ" userId="a1005cc4-bfb6-4886-a2dd-df059d5f8097" providerId="ADAL" clId="{6CB06897-15F1-4246-84B2-B78BF581D7F1}" dt="2026-03-26T17:33:15.076" v="3310"/>
        <pc:sldMkLst>
          <pc:docMk/>
          <pc:sldMk cId="3235463709" sldId="327"/>
        </pc:sldMkLst>
        <pc:extLst>
          <p:ext xmlns:p="http://schemas.openxmlformats.org/presentationml/2006/main" uri="{D6D511B9-2390-475A-947B-AFAB55BFBCF1}">
            <pc226:cmChg xmlns:pc226="http://schemas.microsoft.com/office/powerpoint/2022/06/main/command" chg="del">
              <pc226:chgData name="ADAMS, WAYNE F CTR USAF AETC AFIT/CZ" userId="a1005cc4-bfb6-4886-a2dd-df059d5f8097" providerId="ADAL" clId="{6CB06897-15F1-4246-84B2-B78BF581D7F1}" dt="2026-03-26T17:33:15.076" v="3310"/>
              <pc2:cmMkLst xmlns:pc2="http://schemas.microsoft.com/office/powerpoint/2019/9/main/command">
                <pc:docMk/>
                <pc:sldMk cId="3235463709" sldId="327"/>
                <pc2:cmMk id="{39D99AC8-F84C-478B-92D3-BD30F9BE1CA8}"/>
              </pc2:cmMkLst>
            </pc226:cmChg>
          </p:ext>
        </pc:extLst>
      </pc:sldChg>
      <pc:sldChg chg="modSp mod delCm modNotesTx">
        <pc:chgData name="ADAMS, WAYNE F CTR USAF AETC AFIT/CZ" userId="a1005cc4-bfb6-4886-a2dd-df059d5f8097" providerId="ADAL" clId="{6CB06897-15F1-4246-84B2-B78BF581D7F1}" dt="2026-03-26T19:48:34.173" v="3427"/>
        <pc:sldMkLst>
          <pc:docMk/>
          <pc:sldMk cId="971802501" sldId="350"/>
        </pc:sldMkLst>
        <pc:spChg chg="mod">
          <ac:chgData name="ADAMS, WAYNE F CTR USAF AETC AFIT/CZ" userId="a1005cc4-bfb6-4886-a2dd-df059d5f8097" providerId="ADAL" clId="{6CB06897-15F1-4246-84B2-B78BF581D7F1}" dt="2026-03-19T12:03:30.445" v="2444" actId="20577"/>
          <ac:spMkLst>
            <pc:docMk/>
            <pc:sldMk cId="971802501" sldId="350"/>
            <ac:spMk id="34819" creationId="{00000000-0000-0000-0000-000000000000}"/>
          </ac:spMkLst>
        </pc:spChg>
        <pc:extLst>
          <p:ext xmlns:p="http://schemas.openxmlformats.org/presentationml/2006/main" uri="{D6D511B9-2390-475A-947B-AFAB55BFBCF1}">
            <pc226:cmChg xmlns:pc226="http://schemas.microsoft.com/office/powerpoint/2022/06/main/command" chg="del">
              <pc226:chgData name="ADAMS, WAYNE F CTR USAF AETC AFIT/CZ" userId="a1005cc4-bfb6-4886-a2dd-df059d5f8097" providerId="ADAL" clId="{6CB06897-15F1-4246-84B2-B78BF581D7F1}" dt="2026-03-26T19:48:34.173" v="3427"/>
              <pc2:cmMkLst xmlns:pc2="http://schemas.microsoft.com/office/powerpoint/2019/9/main/command">
                <pc:docMk/>
                <pc:sldMk cId="971802501" sldId="350"/>
                <pc2:cmMk id="{BC15BECC-1409-4311-9585-FB3627F65B82}"/>
              </pc2:cmMkLst>
            </pc226:cmChg>
          </p:ext>
        </pc:extLst>
      </pc:sldChg>
      <pc:sldChg chg="modSp mod modAnim">
        <pc:chgData name="ADAMS, WAYNE F CTR USAF AETC AFIT/CZ" userId="a1005cc4-bfb6-4886-a2dd-df059d5f8097" providerId="ADAL" clId="{6CB06897-15F1-4246-84B2-B78BF581D7F1}" dt="2026-03-19T14:23:48.264" v="2876" actId="6549"/>
        <pc:sldMkLst>
          <pc:docMk/>
          <pc:sldMk cId="1015106676" sldId="355"/>
        </pc:sldMkLst>
        <pc:spChg chg="mod">
          <ac:chgData name="ADAMS, WAYNE F CTR USAF AETC AFIT/CZ" userId="a1005cc4-bfb6-4886-a2dd-df059d5f8097" providerId="ADAL" clId="{6CB06897-15F1-4246-84B2-B78BF581D7F1}" dt="2026-03-19T14:23:48.264" v="2876" actId="6549"/>
          <ac:spMkLst>
            <pc:docMk/>
            <pc:sldMk cId="1015106676" sldId="355"/>
            <ac:spMk id="3" creationId="{00000000-0000-0000-0000-000000000000}"/>
          </ac:spMkLst>
        </pc:spChg>
        <pc:spChg chg="mod">
          <ac:chgData name="ADAMS, WAYNE F CTR USAF AETC AFIT/CZ" userId="a1005cc4-bfb6-4886-a2dd-df059d5f8097" providerId="ADAL" clId="{6CB06897-15F1-4246-84B2-B78BF581D7F1}" dt="2026-03-19T12:14:12.701" v="2709" actId="1076"/>
          <ac:spMkLst>
            <pc:docMk/>
            <pc:sldMk cId="1015106676" sldId="355"/>
            <ac:spMk id="5" creationId="{00000000-0000-0000-0000-000000000000}"/>
          </ac:spMkLst>
        </pc:spChg>
      </pc:sldChg>
      <pc:sldChg chg="modSp modAnim">
        <pc:chgData name="ADAMS, WAYNE F CTR USAF AETC AFIT/CZ" userId="a1005cc4-bfb6-4886-a2dd-df059d5f8097" providerId="ADAL" clId="{6CB06897-15F1-4246-84B2-B78BF581D7F1}" dt="2026-03-19T13:08:14.086" v="2785" actId="20577"/>
        <pc:sldMkLst>
          <pc:docMk/>
          <pc:sldMk cId="758383949" sldId="419"/>
        </pc:sldMkLst>
        <pc:spChg chg="mod">
          <ac:chgData name="ADAMS, WAYNE F CTR USAF AETC AFIT/CZ" userId="a1005cc4-bfb6-4886-a2dd-df059d5f8097" providerId="ADAL" clId="{6CB06897-15F1-4246-84B2-B78BF581D7F1}" dt="2026-03-19T13:08:14.086" v="2785" actId="20577"/>
          <ac:spMkLst>
            <pc:docMk/>
            <pc:sldMk cId="758383949" sldId="419"/>
            <ac:spMk id="4" creationId="{543E22EC-5133-8266-5549-4C99E0E6D60C}"/>
          </ac:spMkLst>
        </pc:spChg>
      </pc:sldChg>
      <pc:sldChg chg="modSp mod">
        <pc:chgData name="ADAMS, WAYNE F CTR USAF AETC AFIT/CZ" userId="a1005cc4-bfb6-4886-a2dd-df059d5f8097" providerId="ADAL" clId="{6CB06897-15F1-4246-84B2-B78BF581D7F1}" dt="2026-03-19T14:24:35.836" v="2880" actId="403"/>
        <pc:sldMkLst>
          <pc:docMk/>
          <pc:sldMk cId="4210443543" sldId="433"/>
        </pc:sldMkLst>
        <pc:spChg chg="mod">
          <ac:chgData name="ADAMS, WAYNE F CTR USAF AETC AFIT/CZ" userId="a1005cc4-bfb6-4886-a2dd-df059d5f8097" providerId="ADAL" clId="{6CB06897-15F1-4246-84B2-B78BF581D7F1}" dt="2026-03-19T14:24:35.836" v="2880" actId="403"/>
          <ac:spMkLst>
            <pc:docMk/>
            <pc:sldMk cId="4210443543" sldId="433"/>
            <ac:spMk id="4" creationId="{00000000-0000-0000-0000-000000000000}"/>
          </ac:spMkLst>
        </pc:spChg>
        <pc:spChg chg="mod">
          <ac:chgData name="ADAMS, WAYNE F CTR USAF AETC AFIT/CZ" userId="a1005cc4-bfb6-4886-a2dd-df059d5f8097" providerId="ADAL" clId="{6CB06897-15F1-4246-84B2-B78BF581D7F1}" dt="2026-03-19T14:24:32.877" v="2879" actId="1076"/>
          <ac:spMkLst>
            <pc:docMk/>
            <pc:sldMk cId="4210443543" sldId="433"/>
            <ac:spMk id="5" creationId="{E11D48C2-6966-387E-742A-0B4EEE00646C}"/>
          </ac:spMkLst>
        </pc:spChg>
      </pc:sldChg>
      <pc:sldChg chg="modSp mod">
        <pc:chgData name="ADAMS, WAYNE F CTR USAF AETC AFIT/CZ" userId="a1005cc4-bfb6-4886-a2dd-df059d5f8097" providerId="ADAL" clId="{6CB06897-15F1-4246-84B2-B78BF581D7F1}" dt="2026-03-19T14:25:13.966" v="2884" actId="20577"/>
        <pc:sldMkLst>
          <pc:docMk/>
          <pc:sldMk cId="2860708505" sldId="453"/>
        </pc:sldMkLst>
        <pc:spChg chg="mod">
          <ac:chgData name="ADAMS, WAYNE F CTR USAF AETC AFIT/CZ" userId="a1005cc4-bfb6-4886-a2dd-df059d5f8097" providerId="ADAL" clId="{6CB06897-15F1-4246-84B2-B78BF581D7F1}" dt="2026-03-19T14:25:13.966" v="2884" actId="20577"/>
          <ac:spMkLst>
            <pc:docMk/>
            <pc:sldMk cId="2860708505" sldId="453"/>
            <ac:spMk id="8" creationId="{27E88DCB-FD10-43F1-093E-52B90A7DC4EA}"/>
          </ac:spMkLst>
        </pc:spChg>
      </pc:sldChg>
      <pc:sldChg chg="modSp">
        <pc:chgData name="ADAMS, WAYNE F CTR USAF AETC AFIT/CZ" userId="a1005cc4-bfb6-4886-a2dd-df059d5f8097" providerId="ADAL" clId="{6CB06897-15F1-4246-84B2-B78BF581D7F1}" dt="2026-03-19T14:24:17.501" v="2877" actId="403"/>
        <pc:sldMkLst>
          <pc:docMk/>
          <pc:sldMk cId="3618803609" sldId="459"/>
        </pc:sldMkLst>
        <pc:spChg chg="mod">
          <ac:chgData name="ADAMS, WAYNE F CTR USAF AETC AFIT/CZ" userId="a1005cc4-bfb6-4886-a2dd-df059d5f8097" providerId="ADAL" clId="{6CB06897-15F1-4246-84B2-B78BF581D7F1}" dt="2026-03-19T14:24:17.501" v="2877" actId="403"/>
          <ac:spMkLst>
            <pc:docMk/>
            <pc:sldMk cId="3618803609" sldId="459"/>
            <ac:spMk id="3" creationId="{2E6444D6-6D5A-B1E9-D647-92C558202F30}"/>
          </ac:spMkLst>
        </pc:spChg>
      </pc:sldChg>
      <pc:sldChg chg="modSp mod">
        <pc:chgData name="ADAMS, WAYNE F CTR USAF AETC AFIT/CZ" userId="a1005cc4-bfb6-4886-a2dd-df059d5f8097" providerId="ADAL" clId="{6CB06897-15F1-4246-84B2-B78BF581D7F1}" dt="2026-03-19T14:35:10.818" v="2913" actId="5793"/>
        <pc:sldMkLst>
          <pc:docMk/>
          <pc:sldMk cId="3148394257" sldId="472"/>
        </pc:sldMkLst>
        <pc:spChg chg="mod">
          <ac:chgData name="ADAMS, WAYNE F CTR USAF AETC AFIT/CZ" userId="a1005cc4-bfb6-4886-a2dd-df059d5f8097" providerId="ADAL" clId="{6CB06897-15F1-4246-84B2-B78BF581D7F1}" dt="2026-03-19T14:35:10.818" v="2913" actId="5793"/>
          <ac:spMkLst>
            <pc:docMk/>
            <pc:sldMk cId="3148394257" sldId="472"/>
            <ac:spMk id="3" creationId="{C4CC2CD2-2017-5342-951B-83205806FA1F}"/>
          </ac:spMkLst>
        </pc:spChg>
      </pc:sldChg>
      <pc:sldChg chg="ord">
        <pc:chgData name="ADAMS, WAYNE F CTR USAF AETC AFIT/CZ" userId="a1005cc4-bfb6-4886-a2dd-df059d5f8097" providerId="ADAL" clId="{6CB06897-15F1-4246-84B2-B78BF581D7F1}" dt="2026-03-19T14:18:25.965" v="2802"/>
        <pc:sldMkLst>
          <pc:docMk/>
          <pc:sldMk cId="98269370" sldId="478"/>
        </pc:sldMkLst>
      </pc:sldChg>
      <pc:sldChg chg="ord">
        <pc:chgData name="ADAMS, WAYNE F CTR USAF AETC AFIT/CZ" userId="a1005cc4-bfb6-4886-a2dd-df059d5f8097" providerId="ADAL" clId="{6CB06897-15F1-4246-84B2-B78BF581D7F1}" dt="2026-03-19T14:18:25.965" v="2802"/>
        <pc:sldMkLst>
          <pc:docMk/>
          <pc:sldMk cId="3863696025" sldId="479"/>
        </pc:sldMkLst>
      </pc:sldChg>
      <pc:sldChg chg="modSp mod delCm">
        <pc:chgData name="ADAMS, WAYNE F CTR USAF AETC AFIT/CZ" userId="a1005cc4-bfb6-4886-a2dd-df059d5f8097" providerId="ADAL" clId="{6CB06897-15F1-4246-84B2-B78BF581D7F1}" dt="2026-03-26T17:45:48.277" v="3394"/>
        <pc:sldMkLst>
          <pc:docMk/>
          <pc:sldMk cId="1340185913" sldId="487"/>
        </pc:sldMkLst>
        <pc:spChg chg="mod">
          <ac:chgData name="ADAMS, WAYNE F CTR USAF AETC AFIT/CZ" userId="a1005cc4-bfb6-4886-a2dd-df059d5f8097" providerId="ADAL" clId="{6CB06897-15F1-4246-84B2-B78BF581D7F1}" dt="2026-03-26T17:45:37.599" v="3393" actId="313"/>
          <ac:spMkLst>
            <pc:docMk/>
            <pc:sldMk cId="1340185913" sldId="487"/>
            <ac:spMk id="3" creationId="{1E031FA4-4D92-F86A-32D7-07EEF45F3C41}"/>
          </ac:spMkLst>
        </pc:spChg>
        <pc:extLst>
          <p:ext xmlns:p="http://schemas.openxmlformats.org/presentationml/2006/main" uri="{D6D511B9-2390-475A-947B-AFAB55BFBCF1}">
            <pc226:cmChg xmlns:pc226="http://schemas.microsoft.com/office/powerpoint/2022/06/main/command" chg="del">
              <pc226:chgData name="ADAMS, WAYNE F CTR USAF AETC AFIT/CZ" userId="a1005cc4-bfb6-4886-a2dd-df059d5f8097" providerId="ADAL" clId="{6CB06897-15F1-4246-84B2-B78BF581D7F1}" dt="2026-03-26T17:45:48.277" v="3394"/>
              <pc2:cmMkLst xmlns:pc2="http://schemas.microsoft.com/office/powerpoint/2019/9/main/command">
                <pc:docMk/>
                <pc:sldMk cId="1340185913" sldId="487"/>
                <pc2:cmMk id="{BAE0AD11-B568-429C-9E83-19F46F22571C}"/>
              </pc2:cmMkLst>
            </pc226:cmChg>
          </p:ext>
        </pc:extLst>
      </pc:sldChg>
      <pc:sldChg chg="modSp mod modAnim">
        <pc:chgData name="ADAMS, WAYNE F CTR USAF AETC AFIT/CZ" userId="a1005cc4-bfb6-4886-a2dd-df059d5f8097" providerId="ADAL" clId="{6CB06897-15F1-4246-84B2-B78BF581D7F1}" dt="2026-03-19T14:38:02.910" v="3164" actId="20577"/>
        <pc:sldMkLst>
          <pc:docMk/>
          <pc:sldMk cId="1294291281" sldId="1983"/>
        </pc:sldMkLst>
        <pc:spChg chg="mod">
          <ac:chgData name="ADAMS, WAYNE F CTR USAF AETC AFIT/CZ" userId="a1005cc4-bfb6-4886-a2dd-df059d5f8097" providerId="ADAL" clId="{6CB06897-15F1-4246-84B2-B78BF581D7F1}" dt="2026-03-19T14:38:02.910" v="3164" actId="20577"/>
          <ac:spMkLst>
            <pc:docMk/>
            <pc:sldMk cId="1294291281" sldId="1983"/>
            <ac:spMk id="5" creationId="{8330BB83-74D4-F66F-2A7F-7E943508F066}"/>
          </ac:spMkLst>
        </pc:spChg>
      </pc:sldChg>
      <pc:sldChg chg="delCm">
        <pc:chgData name="ADAMS, WAYNE F CTR USAF AETC AFIT/CZ" userId="a1005cc4-bfb6-4886-a2dd-df059d5f8097" providerId="ADAL" clId="{6CB06897-15F1-4246-84B2-B78BF581D7F1}" dt="2026-03-26T17:33:24.494" v="3311"/>
        <pc:sldMkLst>
          <pc:docMk/>
          <pc:sldMk cId="797714086" sldId="1985"/>
        </pc:sldMkLst>
        <pc:extLst>
          <p:ext xmlns:p="http://schemas.openxmlformats.org/presentationml/2006/main" uri="{D6D511B9-2390-475A-947B-AFAB55BFBCF1}">
            <pc226:cmChg xmlns:pc226="http://schemas.microsoft.com/office/powerpoint/2022/06/main/command" chg="del">
              <pc226:chgData name="ADAMS, WAYNE F CTR USAF AETC AFIT/CZ" userId="a1005cc4-bfb6-4886-a2dd-df059d5f8097" providerId="ADAL" clId="{6CB06897-15F1-4246-84B2-B78BF581D7F1}" dt="2026-03-26T17:33:24.494" v="3311"/>
              <pc2:cmMkLst xmlns:pc2="http://schemas.microsoft.com/office/powerpoint/2019/9/main/command">
                <pc:docMk/>
                <pc:sldMk cId="797714086" sldId="1985"/>
                <pc2:cmMk id="{FD192238-5323-4BDC-9FA3-917C24A546BF}"/>
              </pc2:cmMkLst>
            </pc226:cmChg>
          </p:ext>
        </pc:extLst>
      </pc:sldChg>
      <pc:sldChg chg="modSp mod">
        <pc:chgData name="ADAMS, WAYNE F CTR USAF AETC AFIT/CZ" userId="a1005cc4-bfb6-4886-a2dd-df059d5f8097" providerId="ADAL" clId="{6CB06897-15F1-4246-84B2-B78BF581D7F1}" dt="2026-03-19T12:05:32.060" v="2465" actId="20577"/>
        <pc:sldMkLst>
          <pc:docMk/>
          <pc:sldMk cId="2174664994" sldId="1989"/>
        </pc:sldMkLst>
        <pc:spChg chg="mod">
          <ac:chgData name="ADAMS, WAYNE F CTR USAF AETC AFIT/CZ" userId="a1005cc4-bfb6-4886-a2dd-df059d5f8097" providerId="ADAL" clId="{6CB06897-15F1-4246-84B2-B78BF581D7F1}" dt="2026-03-19T12:05:32.060" v="2465" actId="20577"/>
          <ac:spMkLst>
            <pc:docMk/>
            <pc:sldMk cId="2174664994" sldId="1989"/>
            <ac:spMk id="4" creationId="{4368E244-F1C5-F443-9D14-9CB7D0E2FA64}"/>
          </ac:spMkLst>
        </pc:spChg>
      </pc:sldChg>
      <pc:sldChg chg="delCm">
        <pc:chgData name="ADAMS, WAYNE F CTR USAF AETC AFIT/CZ" userId="a1005cc4-bfb6-4886-a2dd-df059d5f8097" providerId="ADAL" clId="{6CB06897-15F1-4246-84B2-B78BF581D7F1}" dt="2026-03-24T16:35:17.995" v="3307"/>
        <pc:sldMkLst>
          <pc:docMk/>
          <pc:sldMk cId="2137929472" sldId="1990"/>
        </pc:sldMkLst>
        <pc:extLst>
          <p:ext xmlns:p="http://schemas.openxmlformats.org/presentationml/2006/main" uri="{D6D511B9-2390-475A-947B-AFAB55BFBCF1}">
            <pc226:cmChg xmlns:pc226="http://schemas.microsoft.com/office/powerpoint/2022/06/main/command" chg="del">
              <pc226:chgData name="ADAMS, WAYNE F CTR USAF AETC AFIT/CZ" userId="a1005cc4-bfb6-4886-a2dd-df059d5f8097" providerId="ADAL" clId="{6CB06897-15F1-4246-84B2-B78BF581D7F1}" dt="2026-03-24T16:35:17.995" v="3307"/>
              <pc2:cmMkLst xmlns:pc2="http://schemas.microsoft.com/office/powerpoint/2019/9/main/command">
                <pc:docMk/>
                <pc:sldMk cId="2137929472" sldId="1990"/>
                <pc2:cmMk id="{C5930640-78E9-44A3-84A0-5458EDCABD86}"/>
              </pc2:cmMkLst>
            </pc226:cmChg>
          </p:ext>
        </pc:extLst>
      </pc:sldChg>
      <pc:sldChg chg="modSp mod">
        <pc:chgData name="ADAMS, WAYNE F CTR USAF AETC AFIT/CZ" userId="a1005cc4-bfb6-4886-a2dd-df059d5f8097" providerId="ADAL" clId="{6CB06897-15F1-4246-84B2-B78BF581D7F1}" dt="2026-03-19T12:02:55.868" v="2443" actId="14100"/>
        <pc:sldMkLst>
          <pc:docMk/>
          <pc:sldMk cId="385810034" sldId="1992"/>
        </pc:sldMkLst>
        <pc:spChg chg="mod">
          <ac:chgData name="ADAMS, WAYNE F CTR USAF AETC AFIT/CZ" userId="a1005cc4-bfb6-4886-a2dd-df059d5f8097" providerId="ADAL" clId="{6CB06897-15F1-4246-84B2-B78BF581D7F1}" dt="2026-03-19T12:02:55.868" v="2443" actId="14100"/>
          <ac:spMkLst>
            <pc:docMk/>
            <pc:sldMk cId="385810034" sldId="1992"/>
            <ac:spMk id="5" creationId="{9694B56E-F1E7-F685-E46F-09E267AE88CB}"/>
          </ac:spMkLst>
        </pc:spChg>
      </pc:sldChg>
      <pc:sldChg chg="delCm modCm">
        <pc:chgData name="ADAMS, WAYNE F CTR USAF AETC AFIT/CZ" userId="a1005cc4-bfb6-4886-a2dd-df059d5f8097" providerId="ADAL" clId="{6CB06897-15F1-4246-84B2-B78BF581D7F1}" dt="2026-03-26T17:51:03.834" v="3396"/>
        <pc:sldMkLst>
          <pc:docMk/>
          <pc:sldMk cId="3665662031" sldId="1994"/>
        </pc:sldMkLst>
        <pc:extLst>
          <p:ext xmlns:p="http://schemas.openxmlformats.org/presentationml/2006/main" uri="{D6D511B9-2390-475A-947B-AFAB55BFBCF1}">
            <pc226:cmChg xmlns:pc226="http://schemas.microsoft.com/office/powerpoint/2022/06/main/command" chg="del mod">
              <pc226:chgData name="ADAMS, WAYNE F CTR USAF AETC AFIT/CZ" userId="a1005cc4-bfb6-4886-a2dd-df059d5f8097" providerId="ADAL" clId="{6CB06897-15F1-4246-84B2-B78BF581D7F1}" dt="2026-03-26T17:51:03.834" v="3396"/>
              <pc2:cmMkLst xmlns:pc2="http://schemas.microsoft.com/office/powerpoint/2019/9/main/command">
                <pc:docMk/>
                <pc:sldMk cId="3665662031" sldId="1994"/>
                <pc2:cmMk id="{F234A693-14F6-4AC8-A7EF-5CB1E968D6E9}"/>
              </pc2:cmMkLst>
            </pc226:cmChg>
          </p:ext>
        </pc:extLst>
      </pc:sldChg>
      <pc:sldChg chg="modSp mod">
        <pc:chgData name="ADAMS, WAYNE F CTR USAF AETC AFIT/CZ" userId="a1005cc4-bfb6-4886-a2dd-df059d5f8097" providerId="ADAL" clId="{6CB06897-15F1-4246-84B2-B78BF581D7F1}" dt="2026-03-19T12:07:05.050" v="2595" actId="20577"/>
        <pc:sldMkLst>
          <pc:docMk/>
          <pc:sldMk cId="2949203055" sldId="1995"/>
        </pc:sldMkLst>
        <pc:spChg chg="mod">
          <ac:chgData name="ADAMS, WAYNE F CTR USAF AETC AFIT/CZ" userId="a1005cc4-bfb6-4886-a2dd-df059d5f8097" providerId="ADAL" clId="{6CB06897-15F1-4246-84B2-B78BF581D7F1}" dt="2026-03-19T12:07:05.050" v="2595" actId="20577"/>
          <ac:spMkLst>
            <pc:docMk/>
            <pc:sldMk cId="2949203055" sldId="1995"/>
            <ac:spMk id="4" creationId="{1BF0F101-D5FC-D34B-97D8-D65FC033BABF}"/>
          </ac:spMkLst>
        </pc:spChg>
      </pc:sldChg>
      <pc:sldChg chg="modSp mod">
        <pc:chgData name="ADAMS, WAYNE F CTR USAF AETC AFIT/CZ" userId="a1005cc4-bfb6-4886-a2dd-df059d5f8097" providerId="ADAL" clId="{6CB06897-15F1-4246-84B2-B78BF581D7F1}" dt="2026-03-18T16:39:04.556" v="1666" actId="6549"/>
        <pc:sldMkLst>
          <pc:docMk/>
          <pc:sldMk cId="3498343866" sldId="1996"/>
        </pc:sldMkLst>
        <pc:spChg chg="mod">
          <ac:chgData name="ADAMS, WAYNE F CTR USAF AETC AFIT/CZ" userId="a1005cc4-bfb6-4886-a2dd-df059d5f8097" providerId="ADAL" clId="{6CB06897-15F1-4246-84B2-B78BF581D7F1}" dt="2026-03-18T16:39:04.556" v="1666" actId="6549"/>
          <ac:spMkLst>
            <pc:docMk/>
            <pc:sldMk cId="3498343866" sldId="1996"/>
            <ac:spMk id="4" creationId="{6890CA0F-FF34-CA16-2F5B-DA00C1A1AAC3}"/>
          </ac:spMkLst>
        </pc:spChg>
      </pc:sldChg>
      <pc:sldChg chg="delSp modSp mod modAnim">
        <pc:chgData name="ADAMS, WAYNE F CTR USAF AETC AFIT/CZ" userId="a1005cc4-bfb6-4886-a2dd-df059d5f8097" providerId="ADAL" clId="{6CB06897-15F1-4246-84B2-B78BF581D7F1}" dt="2026-03-18T16:40:04.378" v="1680" actId="20577"/>
        <pc:sldMkLst>
          <pc:docMk/>
          <pc:sldMk cId="994173443" sldId="1999"/>
        </pc:sldMkLst>
        <pc:spChg chg="mod">
          <ac:chgData name="ADAMS, WAYNE F CTR USAF AETC AFIT/CZ" userId="a1005cc4-bfb6-4886-a2dd-df059d5f8097" providerId="ADAL" clId="{6CB06897-15F1-4246-84B2-B78BF581D7F1}" dt="2026-03-18T16:40:04.378" v="1680" actId="20577"/>
          <ac:spMkLst>
            <pc:docMk/>
            <pc:sldMk cId="994173443" sldId="1999"/>
            <ac:spMk id="3" creationId="{90709C9E-59B5-6F70-40F4-ECFB8631DD5A}"/>
          </ac:spMkLst>
        </pc:spChg>
        <pc:spChg chg="mod">
          <ac:chgData name="ADAMS, WAYNE F CTR USAF AETC AFIT/CZ" userId="a1005cc4-bfb6-4886-a2dd-df059d5f8097" providerId="ADAL" clId="{6CB06897-15F1-4246-84B2-B78BF581D7F1}" dt="2026-03-18T16:39:57.944" v="1669" actId="20577"/>
          <ac:spMkLst>
            <pc:docMk/>
            <pc:sldMk cId="994173443" sldId="1999"/>
            <ac:spMk id="4" creationId="{1D9C6305-E046-26BE-1CDD-6D02BA7D796A}"/>
          </ac:spMkLst>
        </pc:spChg>
      </pc:sldChg>
      <pc:sldChg chg="delSp modSp mod">
        <pc:chgData name="ADAMS, WAYNE F CTR USAF AETC AFIT/CZ" userId="a1005cc4-bfb6-4886-a2dd-df059d5f8097" providerId="ADAL" clId="{6CB06897-15F1-4246-84B2-B78BF581D7F1}" dt="2026-03-18T16:40:14.726" v="1692" actId="478"/>
        <pc:sldMkLst>
          <pc:docMk/>
          <pc:sldMk cId="2786179030" sldId="2000"/>
        </pc:sldMkLst>
        <pc:spChg chg="mod">
          <ac:chgData name="ADAMS, WAYNE F CTR USAF AETC AFIT/CZ" userId="a1005cc4-bfb6-4886-a2dd-df059d5f8097" providerId="ADAL" clId="{6CB06897-15F1-4246-84B2-B78BF581D7F1}" dt="2026-03-18T16:40:10.995" v="1691" actId="20577"/>
          <ac:spMkLst>
            <pc:docMk/>
            <pc:sldMk cId="2786179030" sldId="2000"/>
            <ac:spMk id="3" creationId="{90709C9E-59B5-6F70-40F4-ECFB8631DD5A}"/>
          </ac:spMkLst>
        </pc:spChg>
      </pc:sldChg>
      <pc:sldChg chg="modSp mod">
        <pc:chgData name="ADAMS, WAYNE F CTR USAF AETC AFIT/CZ" userId="a1005cc4-bfb6-4886-a2dd-df059d5f8097" providerId="ADAL" clId="{6CB06897-15F1-4246-84B2-B78BF581D7F1}" dt="2026-03-18T16:40:45.330" v="1707" actId="20577"/>
        <pc:sldMkLst>
          <pc:docMk/>
          <pc:sldMk cId="2419992318" sldId="2001"/>
        </pc:sldMkLst>
        <pc:spChg chg="mod">
          <ac:chgData name="ADAMS, WAYNE F CTR USAF AETC AFIT/CZ" userId="a1005cc4-bfb6-4886-a2dd-df059d5f8097" providerId="ADAL" clId="{6CB06897-15F1-4246-84B2-B78BF581D7F1}" dt="2026-03-18T16:40:45.330" v="1707" actId="20577"/>
          <ac:spMkLst>
            <pc:docMk/>
            <pc:sldMk cId="2419992318" sldId="2001"/>
            <ac:spMk id="3" creationId="{6543B2F1-0524-844C-22D8-759973C1A8CC}"/>
          </ac:spMkLst>
        </pc:spChg>
        <pc:spChg chg="mod">
          <ac:chgData name="ADAMS, WAYNE F CTR USAF AETC AFIT/CZ" userId="a1005cc4-bfb6-4886-a2dd-df059d5f8097" providerId="ADAL" clId="{6CB06897-15F1-4246-84B2-B78BF581D7F1}" dt="2026-03-18T16:33:02.127" v="1628" actId="20577"/>
          <ac:spMkLst>
            <pc:docMk/>
            <pc:sldMk cId="2419992318" sldId="2001"/>
            <ac:spMk id="4" creationId="{ECD02D23-2A19-6D13-F7C5-04EABC514E1B}"/>
          </ac:spMkLst>
        </pc:spChg>
        <pc:picChg chg="mod">
          <ac:chgData name="ADAMS, WAYNE F CTR USAF AETC AFIT/CZ" userId="a1005cc4-bfb6-4886-a2dd-df059d5f8097" providerId="ADAL" clId="{6CB06897-15F1-4246-84B2-B78BF581D7F1}" dt="2026-03-18T16:15:58.109" v="1253" actId="1076"/>
          <ac:picMkLst>
            <pc:docMk/>
            <pc:sldMk cId="2419992318" sldId="2001"/>
            <ac:picMk id="5" creationId="{F0658F39-E710-BCAD-BD67-E385C4BBFDCC}"/>
          </ac:picMkLst>
        </pc:picChg>
      </pc:sldChg>
      <pc:sldChg chg="modSp mod ord">
        <pc:chgData name="ADAMS, WAYNE F CTR USAF AETC AFIT/CZ" userId="a1005cc4-bfb6-4886-a2dd-df059d5f8097" providerId="ADAL" clId="{6CB06897-15F1-4246-84B2-B78BF581D7F1}" dt="2026-03-19T14:17:44.009" v="2795"/>
        <pc:sldMkLst>
          <pc:docMk/>
          <pc:sldMk cId="2759076189" sldId="2002"/>
        </pc:sldMkLst>
        <pc:spChg chg="mod">
          <ac:chgData name="ADAMS, WAYNE F CTR USAF AETC AFIT/CZ" userId="a1005cc4-bfb6-4886-a2dd-df059d5f8097" providerId="ADAL" clId="{6CB06897-15F1-4246-84B2-B78BF581D7F1}" dt="2026-03-18T16:17:51.731" v="1323" actId="20577"/>
          <ac:spMkLst>
            <pc:docMk/>
            <pc:sldMk cId="2759076189" sldId="2002"/>
            <ac:spMk id="4" creationId="{E0318476-FF7F-24DC-FBC7-C4A07FE3608F}"/>
          </ac:spMkLst>
        </pc:spChg>
      </pc:sldChg>
      <pc:sldChg chg="ord">
        <pc:chgData name="ADAMS, WAYNE F CTR USAF AETC AFIT/CZ" userId="a1005cc4-bfb6-4886-a2dd-df059d5f8097" providerId="ADAL" clId="{6CB06897-15F1-4246-84B2-B78BF581D7F1}" dt="2026-03-19T14:17:44.009" v="2795"/>
        <pc:sldMkLst>
          <pc:docMk/>
          <pc:sldMk cId="1004346108" sldId="2003"/>
        </pc:sldMkLst>
      </pc:sldChg>
      <pc:sldChg chg="ord">
        <pc:chgData name="ADAMS, WAYNE F CTR USAF AETC AFIT/CZ" userId="a1005cc4-bfb6-4886-a2dd-df059d5f8097" providerId="ADAL" clId="{6CB06897-15F1-4246-84B2-B78BF581D7F1}" dt="2026-03-19T14:17:44.009" v="2795"/>
        <pc:sldMkLst>
          <pc:docMk/>
          <pc:sldMk cId="695477237" sldId="2004"/>
        </pc:sldMkLst>
      </pc:sldChg>
      <pc:sldChg chg="modSp mod ord">
        <pc:chgData name="ADAMS, WAYNE F CTR USAF AETC AFIT/CZ" userId="a1005cc4-bfb6-4886-a2dd-df059d5f8097" providerId="ADAL" clId="{6CB06897-15F1-4246-84B2-B78BF581D7F1}" dt="2026-03-19T14:19:16.018" v="2809" actId="114"/>
        <pc:sldMkLst>
          <pc:docMk/>
          <pc:sldMk cId="1668373042" sldId="2005"/>
        </pc:sldMkLst>
        <pc:spChg chg="mod">
          <ac:chgData name="ADAMS, WAYNE F CTR USAF AETC AFIT/CZ" userId="a1005cc4-bfb6-4886-a2dd-df059d5f8097" providerId="ADAL" clId="{6CB06897-15F1-4246-84B2-B78BF581D7F1}" dt="2026-03-19T14:19:16.018" v="2809" actId="114"/>
          <ac:spMkLst>
            <pc:docMk/>
            <pc:sldMk cId="1668373042" sldId="2005"/>
            <ac:spMk id="4" creationId="{6FFC80CA-2F26-9FCF-8040-1A1FC654D0BF}"/>
          </ac:spMkLst>
        </pc:spChg>
      </pc:sldChg>
      <pc:sldChg chg="modSp mod">
        <pc:chgData name="ADAMS, WAYNE F CTR USAF AETC AFIT/CZ" userId="a1005cc4-bfb6-4886-a2dd-df059d5f8097" providerId="ADAL" clId="{6CB06897-15F1-4246-84B2-B78BF581D7F1}" dt="2026-03-19T14:44:17.568" v="3168" actId="6549"/>
        <pc:sldMkLst>
          <pc:docMk/>
          <pc:sldMk cId="2814288208" sldId="2006"/>
        </pc:sldMkLst>
        <pc:spChg chg="mod">
          <ac:chgData name="ADAMS, WAYNE F CTR USAF AETC AFIT/CZ" userId="a1005cc4-bfb6-4886-a2dd-df059d5f8097" providerId="ADAL" clId="{6CB06897-15F1-4246-84B2-B78BF581D7F1}" dt="2026-03-19T14:44:17.568" v="3168" actId="6549"/>
          <ac:spMkLst>
            <pc:docMk/>
            <pc:sldMk cId="2814288208" sldId="2006"/>
            <ac:spMk id="4" creationId="{752B567C-4C36-D345-94FA-0BE0F712AC02}"/>
          </ac:spMkLst>
        </pc:spChg>
      </pc:sldChg>
      <pc:sldChg chg="modSp mod ord">
        <pc:chgData name="ADAMS, WAYNE F CTR USAF AETC AFIT/CZ" userId="a1005cc4-bfb6-4886-a2dd-df059d5f8097" providerId="ADAL" clId="{6CB06897-15F1-4246-84B2-B78BF581D7F1}" dt="2026-03-19T14:20:46.734" v="2833" actId="403"/>
        <pc:sldMkLst>
          <pc:docMk/>
          <pc:sldMk cId="2054245739" sldId="2007"/>
        </pc:sldMkLst>
        <pc:spChg chg="mod">
          <ac:chgData name="ADAMS, WAYNE F CTR USAF AETC AFIT/CZ" userId="a1005cc4-bfb6-4886-a2dd-df059d5f8097" providerId="ADAL" clId="{6CB06897-15F1-4246-84B2-B78BF581D7F1}" dt="2026-03-18T18:03:37.152" v="2220" actId="20577"/>
          <ac:spMkLst>
            <pc:docMk/>
            <pc:sldMk cId="2054245739" sldId="2007"/>
            <ac:spMk id="3" creationId="{5834685D-B818-61AD-3616-7CF5A7E69940}"/>
          </ac:spMkLst>
        </pc:spChg>
        <pc:spChg chg="mod">
          <ac:chgData name="ADAMS, WAYNE F CTR USAF AETC AFIT/CZ" userId="a1005cc4-bfb6-4886-a2dd-df059d5f8097" providerId="ADAL" clId="{6CB06897-15F1-4246-84B2-B78BF581D7F1}" dt="2026-03-19T14:20:46.734" v="2833" actId="403"/>
          <ac:spMkLst>
            <pc:docMk/>
            <pc:sldMk cId="2054245739" sldId="2007"/>
            <ac:spMk id="4" creationId="{C8266EF6-DD2A-1023-7BFE-70055BCD87A7}"/>
          </ac:spMkLst>
        </pc:spChg>
      </pc:sldChg>
      <pc:sldChg chg="modSp mod">
        <pc:chgData name="ADAMS, WAYNE F CTR USAF AETC AFIT/CZ" userId="a1005cc4-bfb6-4886-a2dd-df059d5f8097" providerId="ADAL" clId="{6CB06897-15F1-4246-84B2-B78BF581D7F1}" dt="2026-03-18T18:12:51.492" v="2430" actId="20577"/>
        <pc:sldMkLst>
          <pc:docMk/>
          <pc:sldMk cId="1211329585" sldId="2008"/>
        </pc:sldMkLst>
        <pc:spChg chg="mod">
          <ac:chgData name="ADAMS, WAYNE F CTR USAF AETC AFIT/CZ" userId="a1005cc4-bfb6-4886-a2dd-df059d5f8097" providerId="ADAL" clId="{6CB06897-15F1-4246-84B2-B78BF581D7F1}" dt="2026-03-18T18:12:51.492" v="2430" actId="20577"/>
          <ac:spMkLst>
            <pc:docMk/>
            <pc:sldMk cId="1211329585" sldId="2008"/>
            <ac:spMk id="4" creationId="{A0CC8D15-AC17-C986-41E4-622DA03B0578}"/>
          </ac:spMkLst>
        </pc:spChg>
      </pc:sldChg>
      <pc:sldChg chg="modSp mod">
        <pc:chgData name="ADAMS, WAYNE F CTR USAF AETC AFIT/CZ" userId="a1005cc4-bfb6-4886-a2dd-df059d5f8097" providerId="ADAL" clId="{6CB06897-15F1-4246-84B2-B78BF581D7F1}" dt="2026-03-19T14:24:22.836" v="2878" actId="403"/>
        <pc:sldMkLst>
          <pc:docMk/>
          <pc:sldMk cId="3856081473" sldId="2009"/>
        </pc:sldMkLst>
        <pc:spChg chg="mod">
          <ac:chgData name="ADAMS, WAYNE F CTR USAF AETC AFIT/CZ" userId="a1005cc4-bfb6-4886-a2dd-df059d5f8097" providerId="ADAL" clId="{6CB06897-15F1-4246-84B2-B78BF581D7F1}" dt="2026-03-19T14:24:22.836" v="2878" actId="403"/>
          <ac:spMkLst>
            <pc:docMk/>
            <pc:sldMk cId="3856081473" sldId="2009"/>
            <ac:spMk id="4" creationId="{DB84AC39-74B8-A323-F2D7-E2BE783E80DC}"/>
          </ac:spMkLst>
        </pc:spChg>
      </pc:sldChg>
      <pc:sldChg chg="modSp new mod ord">
        <pc:chgData name="ADAMS, WAYNE F CTR USAF AETC AFIT/CZ" userId="a1005cc4-bfb6-4886-a2dd-df059d5f8097" providerId="ADAL" clId="{6CB06897-15F1-4246-84B2-B78BF581D7F1}" dt="2026-03-19T14:17:44.009" v="2795"/>
        <pc:sldMkLst>
          <pc:docMk/>
          <pc:sldMk cId="2841244527" sldId="2010"/>
        </pc:sldMkLst>
        <pc:spChg chg="mod">
          <ac:chgData name="ADAMS, WAYNE F CTR USAF AETC AFIT/CZ" userId="a1005cc4-bfb6-4886-a2dd-df059d5f8097" providerId="ADAL" clId="{6CB06897-15F1-4246-84B2-B78BF581D7F1}" dt="2026-03-18T16:10:37.263" v="1148" actId="20577"/>
          <ac:spMkLst>
            <pc:docMk/>
            <pc:sldMk cId="2841244527" sldId="2010"/>
            <ac:spMk id="3" creationId="{85046FF1-8DA2-05F4-8E69-60FBB8B5F34A}"/>
          </ac:spMkLst>
        </pc:spChg>
        <pc:spChg chg="mod">
          <ac:chgData name="ADAMS, WAYNE F CTR USAF AETC AFIT/CZ" userId="a1005cc4-bfb6-4886-a2dd-df059d5f8097" providerId="ADAL" clId="{6CB06897-15F1-4246-84B2-B78BF581D7F1}" dt="2026-03-18T16:30:04.008" v="1581" actId="20577"/>
          <ac:spMkLst>
            <pc:docMk/>
            <pc:sldMk cId="2841244527" sldId="2010"/>
            <ac:spMk id="4" creationId="{F6C9E220-9EC4-201C-CE0C-3BB129B8B0DD}"/>
          </ac:spMkLst>
        </pc:spChg>
      </pc:sldChg>
      <pc:sldChg chg="addSp delSp modSp new mod ord modNotesTx">
        <pc:chgData name="ADAMS, WAYNE F CTR USAF AETC AFIT/CZ" userId="a1005cc4-bfb6-4886-a2dd-df059d5f8097" providerId="ADAL" clId="{6CB06897-15F1-4246-84B2-B78BF581D7F1}" dt="2026-03-19T14:22:14.183" v="2839" actId="6549"/>
        <pc:sldMkLst>
          <pc:docMk/>
          <pc:sldMk cId="2043579765" sldId="2011"/>
        </pc:sldMkLst>
        <pc:spChg chg="mod">
          <ac:chgData name="ADAMS, WAYNE F CTR USAF AETC AFIT/CZ" userId="a1005cc4-bfb6-4886-a2dd-df059d5f8097" providerId="ADAL" clId="{6CB06897-15F1-4246-84B2-B78BF581D7F1}" dt="2026-03-18T18:03:47.671" v="2221"/>
          <ac:spMkLst>
            <pc:docMk/>
            <pc:sldMk cId="2043579765" sldId="2011"/>
            <ac:spMk id="3" creationId="{87412F56-49EE-8217-7FF2-CB450CA1ADA2}"/>
          </ac:spMkLst>
        </pc:spChg>
        <pc:spChg chg="add del mod">
          <ac:chgData name="ADAMS, WAYNE F CTR USAF AETC AFIT/CZ" userId="a1005cc4-bfb6-4886-a2dd-df059d5f8097" providerId="ADAL" clId="{6CB06897-15F1-4246-84B2-B78BF581D7F1}" dt="2026-03-19T14:22:14.183" v="2839" actId="6549"/>
          <ac:spMkLst>
            <pc:docMk/>
            <pc:sldMk cId="2043579765" sldId="2011"/>
            <ac:spMk id="4" creationId="{CA080506-C09B-F99F-345F-6034BB54E381}"/>
          </ac:spMkLst>
        </pc:spChg>
      </pc:sldChg>
      <pc:sldChg chg="addSp modSp new mod modNotesTx">
        <pc:chgData name="ADAMS, WAYNE F CTR USAF AETC AFIT/CZ" userId="a1005cc4-bfb6-4886-a2dd-df059d5f8097" providerId="ADAL" clId="{6CB06897-15F1-4246-84B2-B78BF581D7F1}" dt="2026-03-19T14:21:37.742" v="2835" actId="20577"/>
        <pc:sldMkLst>
          <pc:docMk/>
          <pc:sldMk cId="3801708115" sldId="2012"/>
        </pc:sldMkLst>
        <pc:spChg chg="mod">
          <ac:chgData name="ADAMS, WAYNE F CTR USAF AETC AFIT/CZ" userId="a1005cc4-bfb6-4886-a2dd-df059d5f8097" providerId="ADAL" clId="{6CB06897-15F1-4246-84B2-B78BF581D7F1}" dt="2026-03-18T18:05:21.474" v="2347" actId="20577"/>
          <ac:spMkLst>
            <pc:docMk/>
            <pc:sldMk cId="3801708115" sldId="2012"/>
            <ac:spMk id="3" creationId="{39A80410-A778-EEDE-51B6-8194A12F9FE9}"/>
          </ac:spMkLst>
        </pc:spChg>
        <pc:spChg chg="mod">
          <ac:chgData name="ADAMS, WAYNE F CTR USAF AETC AFIT/CZ" userId="a1005cc4-bfb6-4886-a2dd-df059d5f8097" providerId="ADAL" clId="{6CB06897-15F1-4246-84B2-B78BF581D7F1}" dt="2026-03-19T14:21:37.742" v="2835" actId="20577"/>
          <ac:spMkLst>
            <pc:docMk/>
            <pc:sldMk cId="3801708115" sldId="2012"/>
            <ac:spMk id="4" creationId="{248545C0-C5E8-89A4-3261-01E0E064243B}"/>
          </ac:spMkLst>
        </pc:spChg>
        <pc:picChg chg="add mod">
          <ac:chgData name="ADAMS, WAYNE F CTR USAF AETC AFIT/CZ" userId="a1005cc4-bfb6-4886-a2dd-df059d5f8097" providerId="ADAL" clId="{6CB06897-15F1-4246-84B2-B78BF581D7F1}" dt="2026-03-19T12:13:03.840" v="2659" actId="1076"/>
          <ac:picMkLst>
            <pc:docMk/>
            <pc:sldMk cId="3801708115" sldId="2012"/>
            <ac:picMk id="5" creationId="{EF0047F0-0D8D-4E74-939E-7C98E1B94BFF}"/>
          </ac:picMkLst>
        </pc:picChg>
      </pc:sldChg>
    </pc:docChg>
  </pc:docChgLst>
  <pc:docChgLst>
    <pc:chgData name="ADAMS, WAYNE F CTR USAF AETC AFIT/CZ" userId="S::wayne.adams.3.ctr@us.af.mil::a1005cc4-bfb6-4886-a2dd-df059d5f8097" providerId="AD" clId="Web-{9E3778DD-9CBA-DE51-1A68-A68CA784E4EA}"/>
    <pc:docChg chg="modSld">
      <pc:chgData name="ADAMS, WAYNE F CTR USAF AETC AFIT/CZ" userId="S::wayne.adams.3.ctr@us.af.mil::a1005cc4-bfb6-4886-a2dd-df059d5f8097" providerId="AD" clId="Web-{9E3778DD-9CBA-DE51-1A68-A68CA784E4EA}" dt="2026-03-24T14:58:07.856" v="407" actId="1076"/>
      <pc:docMkLst>
        <pc:docMk/>
      </pc:docMkLst>
      <pc:sldChg chg="modSp modCm">
        <pc:chgData name="ADAMS, WAYNE F CTR USAF AETC AFIT/CZ" userId="S::wayne.adams.3.ctr@us.af.mil::a1005cc4-bfb6-4886-a2dd-df059d5f8097" providerId="AD" clId="Web-{9E3778DD-9CBA-DE51-1A68-A68CA784E4EA}" dt="2026-03-24T14:32:21.404" v="151" actId="20577"/>
        <pc:sldMkLst>
          <pc:docMk/>
          <pc:sldMk cId="2658493175" sldId="285"/>
        </pc:sldMkLst>
        <pc:spChg chg="mod">
          <ac:chgData name="ADAMS, WAYNE F CTR USAF AETC AFIT/CZ" userId="S::wayne.adams.3.ctr@us.af.mil::a1005cc4-bfb6-4886-a2dd-df059d5f8097" providerId="AD" clId="Web-{9E3778DD-9CBA-DE51-1A68-A68CA784E4EA}" dt="2026-03-24T14:32:21.404" v="151" actId="20577"/>
          <ac:spMkLst>
            <pc:docMk/>
            <pc:sldMk cId="2658493175" sldId="285"/>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ADAMS, WAYNE F CTR USAF AETC AFIT/CZ" userId="S::wayne.adams.3.ctr@us.af.mil::a1005cc4-bfb6-4886-a2dd-df059d5f8097" providerId="AD" clId="Web-{9E3778DD-9CBA-DE51-1A68-A68CA784E4EA}" dt="2026-03-24T14:32:06.920" v="150" actId="20577"/>
              <pc2:cmMkLst xmlns:pc2="http://schemas.microsoft.com/office/powerpoint/2019/9/main/command">
                <pc:docMk/>
                <pc:sldMk cId="2658493175" sldId="285"/>
                <pc2:cmMk id="{0B7B5FFD-BC5E-4D3F-8B75-841DEC07C125}"/>
              </pc2:cmMkLst>
            </pc226:cmChg>
          </p:ext>
        </pc:extLst>
      </pc:sldChg>
      <pc:sldChg chg="modSp">
        <pc:chgData name="ADAMS, WAYNE F CTR USAF AETC AFIT/CZ" userId="S::wayne.adams.3.ctr@us.af.mil::a1005cc4-bfb6-4886-a2dd-df059d5f8097" providerId="AD" clId="Web-{9E3778DD-9CBA-DE51-1A68-A68CA784E4EA}" dt="2026-03-24T14:58:07.856" v="407" actId="1076"/>
        <pc:sldMkLst>
          <pc:docMk/>
          <pc:sldMk cId="2382881381" sldId="309"/>
        </pc:sldMkLst>
        <pc:spChg chg="mod">
          <ac:chgData name="ADAMS, WAYNE F CTR USAF AETC AFIT/CZ" userId="S::wayne.adams.3.ctr@us.af.mil::a1005cc4-bfb6-4886-a2dd-df059d5f8097" providerId="AD" clId="Web-{9E3778DD-9CBA-DE51-1A68-A68CA784E4EA}" dt="2026-03-24T14:58:07.856" v="407" actId="1076"/>
          <ac:spMkLst>
            <pc:docMk/>
            <pc:sldMk cId="2382881381" sldId="309"/>
            <ac:spMk id="10" creationId="{00000000-0000-0000-0000-000000000000}"/>
          </ac:spMkLst>
        </pc:spChg>
      </pc:sldChg>
      <pc:sldChg chg="modSp modCm">
        <pc:chgData name="ADAMS, WAYNE F CTR USAF AETC AFIT/CZ" userId="S::wayne.adams.3.ctr@us.af.mil::a1005cc4-bfb6-4886-a2dd-df059d5f8097" providerId="AD" clId="Web-{9E3778DD-9CBA-DE51-1A68-A68CA784E4EA}" dt="2026-03-24T14:35:39.187" v="155" actId="20577"/>
        <pc:sldMkLst>
          <pc:docMk/>
          <pc:sldMk cId="797714086" sldId="1985"/>
        </pc:sldMkLst>
        <pc:spChg chg="mod">
          <ac:chgData name="ADAMS, WAYNE F CTR USAF AETC AFIT/CZ" userId="S::wayne.adams.3.ctr@us.af.mil::a1005cc4-bfb6-4886-a2dd-df059d5f8097" providerId="AD" clId="Web-{9E3778DD-9CBA-DE51-1A68-A68CA784E4EA}" dt="2026-03-24T14:35:39.187" v="155" actId="20577"/>
          <ac:spMkLst>
            <pc:docMk/>
            <pc:sldMk cId="797714086" sldId="1985"/>
            <ac:spMk id="4" creationId="{A82C1BDD-54BF-EAE4-201F-2510DB3BA8FF}"/>
          </ac:spMkLst>
        </pc:spChg>
        <pc:extLst>
          <p:ext xmlns:p="http://schemas.openxmlformats.org/presentationml/2006/main" uri="{D6D511B9-2390-475A-947B-AFAB55BFBCF1}">
            <pc226:cmChg xmlns:pc226="http://schemas.microsoft.com/office/powerpoint/2022/06/main/command" chg="mod">
              <pc226:chgData name="ADAMS, WAYNE F CTR USAF AETC AFIT/CZ" userId="S::wayne.adams.3.ctr@us.af.mil::a1005cc4-bfb6-4886-a2dd-df059d5f8097" providerId="AD" clId="Web-{9E3778DD-9CBA-DE51-1A68-A68CA784E4EA}" dt="2026-03-24T14:35:08.046" v="154" actId="20577"/>
              <pc2:cmMkLst xmlns:pc2="http://schemas.microsoft.com/office/powerpoint/2019/9/main/command">
                <pc:docMk/>
                <pc:sldMk cId="797714086" sldId="1985"/>
                <pc2:cmMk id="{FD192238-5323-4BDC-9FA3-917C24A546BF}"/>
              </pc2:cmMkLst>
            </pc226:cmChg>
          </p:ext>
        </pc:extLst>
      </pc:sldChg>
      <pc:sldChg chg="modSp">
        <pc:chgData name="ADAMS, WAYNE F CTR USAF AETC AFIT/CZ" userId="S::wayne.adams.3.ctr@us.af.mil::a1005cc4-bfb6-4886-a2dd-df059d5f8097" providerId="AD" clId="Web-{9E3778DD-9CBA-DE51-1A68-A68CA784E4EA}" dt="2026-03-24T14:33:51.061" v="153" actId="20577"/>
        <pc:sldMkLst>
          <pc:docMk/>
          <pc:sldMk cId="2542843205" sldId="1988"/>
        </pc:sldMkLst>
        <pc:spChg chg="mod">
          <ac:chgData name="ADAMS, WAYNE F CTR USAF AETC AFIT/CZ" userId="S::wayne.adams.3.ctr@us.af.mil::a1005cc4-bfb6-4886-a2dd-df059d5f8097" providerId="AD" clId="Web-{9E3778DD-9CBA-DE51-1A68-A68CA784E4EA}" dt="2026-03-24T14:33:51.061" v="153" actId="20577"/>
          <ac:spMkLst>
            <pc:docMk/>
            <pc:sldMk cId="2542843205" sldId="1988"/>
            <ac:spMk id="4" creationId="{BCE57E6E-8A82-B391-CC57-926851E7A6C5}"/>
          </ac:spMkLst>
        </pc:spChg>
      </pc:sldChg>
      <pc:sldChg chg="modSp">
        <pc:chgData name="ADAMS, WAYNE F CTR USAF AETC AFIT/CZ" userId="S::wayne.adams.3.ctr@us.af.mil::a1005cc4-bfb6-4886-a2dd-df059d5f8097" providerId="AD" clId="Web-{9E3778DD-9CBA-DE51-1A68-A68CA784E4EA}" dt="2026-03-24T14:37:19.375" v="214" actId="20577"/>
        <pc:sldMkLst>
          <pc:docMk/>
          <pc:sldMk cId="2137929472" sldId="1990"/>
        </pc:sldMkLst>
        <pc:spChg chg="mod">
          <ac:chgData name="ADAMS, WAYNE F CTR USAF AETC AFIT/CZ" userId="S::wayne.adams.3.ctr@us.af.mil::a1005cc4-bfb6-4886-a2dd-df059d5f8097" providerId="AD" clId="Web-{9E3778DD-9CBA-DE51-1A68-A68CA784E4EA}" dt="2026-03-24T14:37:19.375" v="214" actId="20577"/>
          <ac:spMkLst>
            <pc:docMk/>
            <pc:sldMk cId="2137929472" sldId="1990"/>
            <ac:spMk id="4" creationId="{590FC55E-7833-7C1B-AEE8-A8A2D3874F05}"/>
          </ac:spMkLst>
        </pc:spChg>
      </pc:sldChg>
      <pc:sldChg chg="modSp modNotes">
        <pc:chgData name="ADAMS, WAYNE F CTR USAF AETC AFIT/CZ" userId="S::wayne.adams.3.ctr@us.af.mil::a1005cc4-bfb6-4886-a2dd-df059d5f8097" providerId="AD" clId="Web-{9E3778DD-9CBA-DE51-1A68-A68CA784E4EA}" dt="2026-03-24T14:47:28.803" v="406"/>
        <pc:sldMkLst>
          <pc:docMk/>
          <pc:sldMk cId="2054245739" sldId="2007"/>
        </pc:sldMkLst>
        <pc:spChg chg="mod">
          <ac:chgData name="ADAMS, WAYNE F CTR USAF AETC AFIT/CZ" userId="S::wayne.adams.3.ctr@us.af.mil::a1005cc4-bfb6-4886-a2dd-df059d5f8097" providerId="AD" clId="Web-{9E3778DD-9CBA-DE51-1A68-A68CA784E4EA}" dt="2026-03-24T14:40:42.813" v="216" actId="20577"/>
          <ac:spMkLst>
            <pc:docMk/>
            <pc:sldMk cId="2054245739" sldId="2007"/>
            <ac:spMk id="4" creationId="{C8266EF6-DD2A-1023-7BFE-70055BCD87A7}"/>
          </ac:spMkLst>
        </pc:spChg>
      </pc:sldChg>
    </pc:docChg>
  </pc:docChgLst>
  <pc:docChgLst>
    <pc:chgData name="ADAMS, WAYNE F CTR USAF AETC AFIT/CZ" userId="a1005cc4-bfb6-4886-a2dd-df059d5f8097" providerId="ADAL" clId="{5F4DD814-8E4C-4D50-B044-1A0B4833F6CC}"/>
    <pc:docChg chg="undo custSel addSld delSld modSld">
      <pc:chgData name="ADAMS, WAYNE F CTR USAF AETC AFIT/CZ" userId="a1005cc4-bfb6-4886-a2dd-df059d5f8097" providerId="ADAL" clId="{5F4DD814-8E4C-4D50-B044-1A0B4833F6CC}" dt="2026-04-17T18:11:13.103" v="454" actId="47"/>
      <pc:docMkLst>
        <pc:docMk/>
      </pc:docMkLst>
      <pc:sldChg chg="modNotes">
        <pc:chgData name="ADAMS, WAYNE F CTR USAF AETC AFIT/CZ" userId="a1005cc4-bfb6-4886-a2dd-df059d5f8097" providerId="ADAL" clId="{5F4DD814-8E4C-4D50-B044-1A0B4833F6CC}" dt="2026-04-16T13:29:55.382" v="1" actId="27636"/>
        <pc:sldMkLst>
          <pc:docMk/>
          <pc:sldMk cId="2382881381" sldId="309"/>
        </pc:sldMkLst>
      </pc:sldChg>
      <pc:sldChg chg="modSp modAnim">
        <pc:chgData name="ADAMS, WAYNE F CTR USAF AETC AFIT/CZ" userId="a1005cc4-bfb6-4886-a2dd-df059d5f8097" providerId="ADAL" clId="{5F4DD814-8E4C-4D50-B044-1A0B4833F6CC}" dt="2026-04-16T14:48:19.068" v="318" actId="20577"/>
        <pc:sldMkLst>
          <pc:docMk/>
          <pc:sldMk cId="2834684255" sldId="440"/>
        </pc:sldMkLst>
        <pc:spChg chg="mod">
          <ac:chgData name="ADAMS, WAYNE F CTR USAF AETC AFIT/CZ" userId="a1005cc4-bfb6-4886-a2dd-df059d5f8097" providerId="ADAL" clId="{5F4DD814-8E4C-4D50-B044-1A0B4833F6CC}" dt="2026-04-16T14:48:19.068" v="318" actId="20577"/>
          <ac:spMkLst>
            <pc:docMk/>
            <pc:sldMk cId="2834684255" sldId="440"/>
            <ac:spMk id="9" creationId="{F87482D2-E653-54EB-ADB5-143F96199129}"/>
          </ac:spMkLst>
        </pc:spChg>
      </pc:sldChg>
      <pc:sldChg chg="addSp modSp mod">
        <pc:chgData name="ADAMS, WAYNE F CTR USAF AETC AFIT/CZ" userId="a1005cc4-bfb6-4886-a2dd-df059d5f8097" providerId="ADAL" clId="{5F4DD814-8E4C-4D50-B044-1A0B4833F6CC}" dt="2026-04-17T18:10:59.657" v="453" actId="207"/>
        <pc:sldMkLst>
          <pc:docMk/>
          <pc:sldMk cId="804766850" sldId="1982"/>
        </pc:sldMkLst>
        <pc:spChg chg="add mod">
          <ac:chgData name="ADAMS, WAYNE F CTR USAF AETC AFIT/CZ" userId="a1005cc4-bfb6-4886-a2dd-df059d5f8097" providerId="ADAL" clId="{5F4DD814-8E4C-4D50-B044-1A0B4833F6CC}" dt="2026-04-17T18:10:38.204" v="417" actId="1076"/>
          <ac:spMkLst>
            <pc:docMk/>
            <pc:sldMk cId="804766850" sldId="1982"/>
            <ac:spMk id="4" creationId="{6EB59E09-7F41-E134-9052-9FFA49992CA6}"/>
          </ac:spMkLst>
        </pc:spChg>
        <pc:spChg chg="add mod">
          <ac:chgData name="ADAMS, WAYNE F CTR USAF AETC AFIT/CZ" userId="a1005cc4-bfb6-4886-a2dd-df059d5f8097" providerId="ADAL" clId="{5F4DD814-8E4C-4D50-B044-1A0B4833F6CC}" dt="2026-04-17T18:10:59.657" v="453" actId="207"/>
          <ac:spMkLst>
            <pc:docMk/>
            <pc:sldMk cId="804766850" sldId="1982"/>
            <ac:spMk id="5" creationId="{49F6D34C-2A17-6A70-3772-CA9CB2A6B01F}"/>
          </ac:spMkLst>
        </pc:spChg>
      </pc:sldChg>
      <pc:sldChg chg="modAnim">
        <pc:chgData name="ADAMS, WAYNE F CTR USAF AETC AFIT/CZ" userId="a1005cc4-bfb6-4886-a2dd-df059d5f8097" providerId="ADAL" clId="{5F4DD814-8E4C-4D50-B044-1A0B4833F6CC}" dt="2026-04-16T14:15:47.212" v="292"/>
        <pc:sldMkLst>
          <pc:docMk/>
          <pc:sldMk cId="994173443" sldId="1999"/>
        </pc:sldMkLst>
      </pc:sldChg>
      <pc:sldChg chg="modSp mod">
        <pc:chgData name="ADAMS, WAYNE F CTR USAF AETC AFIT/CZ" userId="a1005cc4-bfb6-4886-a2dd-df059d5f8097" providerId="ADAL" clId="{5F4DD814-8E4C-4D50-B044-1A0B4833F6CC}" dt="2026-04-16T14:19:03.902" v="311" actId="6549"/>
        <pc:sldMkLst>
          <pc:docMk/>
          <pc:sldMk cId="1211329585" sldId="2008"/>
        </pc:sldMkLst>
        <pc:spChg chg="mod">
          <ac:chgData name="ADAMS, WAYNE F CTR USAF AETC AFIT/CZ" userId="a1005cc4-bfb6-4886-a2dd-df059d5f8097" providerId="ADAL" clId="{5F4DD814-8E4C-4D50-B044-1A0B4833F6CC}" dt="2026-04-16T14:19:03.902" v="311" actId="6549"/>
          <ac:spMkLst>
            <pc:docMk/>
            <pc:sldMk cId="1211329585" sldId="2008"/>
            <ac:spMk id="4" creationId="{A0CC8D15-AC17-C986-41E4-622DA03B0578}"/>
          </ac:spMkLst>
        </pc:spChg>
      </pc:sldChg>
      <pc:sldChg chg="modSp mod">
        <pc:chgData name="ADAMS, WAYNE F CTR USAF AETC AFIT/CZ" userId="a1005cc4-bfb6-4886-a2dd-df059d5f8097" providerId="ADAL" clId="{5F4DD814-8E4C-4D50-B044-1A0B4833F6CC}" dt="2026-04-16T14:17:45.347" v="293" actId="20577"/>
        <pc:sldMkLst>
          <pc:docMk/>
          <pc:sldMk cId="3801708115" sldId="2012"/>
        </pc:sldMkLst>
        <pc:spChg chg="mod">
          <ac:chgData name="ADAMS, WAYNE F CTR USAF AETC AFIT/CZ" userId="a1005cc4-bfb6-4886-a2dd-df059d5f8097" providerId="ADAL" clId="{5F4DD814-8E4C-4D50-B044-1A0B4833F6CC}" dt="2026-04-16T14:17:45.347" v="293" actId="20577"/>
          <ac:spMkLst>
            <pc:docMk/>
            <pc:sldMk cId="3801708115" sldId="2012"/>
            <ac:spMk id="4" creationId="{248545C0-C5E8-89A4-3261-01E0E064243B}"/>
          </ac:spMkLst>
        </pc:spChg>
      </pc:sldChg>
      <pc:sldChg chg="addSp delSp modSp add del mod">
        <pc:chgData name="ADAMS, WAYNE F CTR USAF AETC AFIT/CZ" userId="a1005cc4-bfb6-4886-a2dd-df059d5f8097" providerId="ADAL" clId="{5F4DD814-8E4C-4D50-B044-1A0B4833F6CC}" dt="2026-04-16T13:33:15.702" v="17" actId="47"/>
        <pc:sldMkLst>
          <pc:docMk/>
          <pc:sldMk cId="499411763" sldId="2013"/>
        </pc:sldMkLst>
        <pc:spChg chg="mod topLvl">
          <ac:chgData name="ADAMS, WAYNE F CTR USAF AETC AFIT/CZ" userId="a1005cc4-bfb6-4886-a2dd-df059d5f8097" providerId="ADAL" clId="{5F4DD814-8E4C-4D50-B044-1A0B4833F6CC}" dt="2026-04-16T13:33:11.361" v="15" actId="165"/>
          <ac:spMkLst>
            <pc:docMk/>
            <pc:sldMk cId="499411763" sldId="2013"/>
            <ac:spMk id="8" creationId="{370B1C4E-714F-A8C4-886D-BC767F73B844}"/>
          </ac:spMkLst>
        </pc:spChg>
        <pc:spChg chg="mod topLvl">
          <ac:chgData name="ADAMS, WAYNE F CTR USAF AETC AFIT/CZ" userId="a1005cc4-bfb6-4886-a2dd-df059d5f8097" providerId="ADAL" clId="{5F4DD814-8E4C-4D50-B044-1A0B4833F6CC}" dt="2026-04-16T13:33:11.361" v="15" actId="165"/>
          <ac:spMkLst>
            <pc:docMk/>
            <pc:sldMk cId="499411763" sldId="2013"/>
            <ac:spMk id="9" creationId="{D30AE0E2-F40D-CB4D-33A1-E7281DE71FE6}"/>
          </ac:spMkLst>
        </pc:spChg>
        <pc:grpChg chg="add del mod topLvl">
          <ac:chgData name="ADAMS, WAYNE F CTR USAF AETC AFIT/CZ" userId="a1005cc4-bfb6-4886-a2dd-df059d5f8097" providerId="ADAL" clId="{5F4DD814-8E4C-4D50-B044-1A0B4833F6CC}" dt="2026-04-16T13:33:11.361" v="15" actId="165"/>
          <ac:grpSpMkLst>
            <pc:docMk/>
            <pc:sldMk cId="499411763" sldId="2013"/>
            <ac:grpSpMk id="10" creationId="{901DB300-DFE2-4013-9D9C-700768D81BCF}"/>
          </ac:grpSpMkLst>
        </pc:grpChg>
        <pc:grpChg chg="add del mod topLvl">
          <ac:chgData name="ADAMS, WAYNE F CTR USAF AETC AFIT/CZ" userId="a1005cc4-bfb6-4886-a2dd-df059d5f8097" providerId="ADAL" clId="{5F4DD814-8E4C-4D50-B044-1A0B4833F6CC}" dt="2026-04-16T13:33:11.361" v="15" actId="165"/>
          <ac:grpSpMkLst>
            <pc:docMk/>
            <pc:sldMk cId="499411763" sldId="2013"/>
            <ac:grpSpMk id="11" creationId="{7803FAEC-34B1-77F9-B57C-BDDC9A5947F0}"/>
          </ac:grpSpMkLst>
        </pc:grpChg>
        <pc:grpChg chg="add del mod">
          <ac:chgData name="ADAMS, WAYNE F CTR USAF AETC AFIT/CZ" userId="a1005cc4-bfb6-4886-a2dd-df059d5f8097" providerId="ADAL" clId="{5F4DD814-8E4C-4D50-B044-1A0B4833F6CC}" dt="2026-04-16T13:33:11.361" v="15" actId="165"/>
          <ac:grpSpMkLst>
            <pc:docMk/>
            <pc:sldMk cId="499411763" sldId="2013"/>
            <ac:grpSpMk id="12" creationId="{9A09D2FB-77E5-E85A-6A69-A5E8B3D7E221}"/>
          </ac:grpSpMkLst>
        </pc:grpChg>
        <pc:graphicFrameChg chg="mod topLvl">
          <ac:chgData name="ADAMS, WAYNE F CTR USAF AETC AFIT/CZ" userId="a1005cc4-bfb6-4886-a2dd-df059d5f8097" providerId="ADAL" clId="{5F4DD814-8E4C-4D50-B044-1A0B4833F6CC}" dt="2026-04-16T13:33:11.361" v="15" actId="165"/>
          <ac:graphicFrameMkLst>
            <pc:docMk/>
            <pc:sldMk cId="499411763" sldId="2013"/>
            <ac:graphicFrameMk id="4" creationId="{0C42B050-E054-AE55-C271-678D13E8EA41}"/>
          </ac:graphicFrameMkLst>
        </pc:graphicFrameChg>
        <pc:graphicFrameChg chg="mod topLvl">
          <ac:chgData name="ADAMS, WAYNE F CTR USAF AETC AFIT/CZ" userId="a1005cc4-bfb6-4886-a2dd-df059d5f8097" providerId="ADAL" clId="{5F4DD814-8E4C-4D50-B044-1A0B4833F6CC}" dt="2026-04-16T13:33:11.361" v="15" actId="165"/>
          <ac:graphicFrameMkLst>
            <pc:docMk/>
            <pc:sldMk cId="499411763" sldId="2013"/>
            <ac:graphicFrameMk id="6" creationId="{C50AA19C-183D-DA90-924E-20AEC8D5DFF6}"/>
          </ac:graphicFrameMkLst>
        </pc:graphicFrameChg>
        <pc:graphicFrameChg chg="mod topLvl">
          <ac:chgData name="ADAMS, WAYNE F CTR USAF AETC AFIT/CZ" userId="a1005cc4-bfb6-4886-a2dd-df059d5f8097" providerId="ADAL" clId="{5F4DD814-8E4C-4D50-B044-1A0B4833F6CC}" dt="2026-04-16T13:33:11.361" v="15" actId="165"/>
          <ac:graphicFrameMkLst>
            <pc:docMk/>
            <pc:sldMk cId="499411763" sldId="2013"/>
            <ac:graphicFrameMk id="7" creationId="{F08116A8-EB58-AA15-838F-09EBAB08AB89}"/>
          </ac:graphicFrameMkLst>
        </pc:graphicFrameChg>
        <pc:cxnChg chg="add">
          <ac:chgData name="ADAMS, WAYNE F CTR USAF AETC AFIT/CZ" userId="a1005cc4-bfb6-4886-a2dd-df059d5f8097" providerId="ADAL" clId="{5F4DD814-8E4C-4D50-B044-1A0B4833F6CC}" dt="2026-04-16T13:30:39.367" v="2" actId="11529"/>
          <ac:cxnSpMkLst>
            <pc:docMk/>
            <pc:sldMk cId="499411763" sldId="2013"/>
            <ac:cxnSpMk id="17" creationId="{9B6B4FC2-178E-AA8F-20F3-DAE942F666A3}"/>
          </ac:cxnSpMkLst>
        </pc:cxnChg>
        <pc:cxnChg chg="add del mod">
          <ac:chgData name="ADAMS, WAYNE F CTR USAF AETC AFIT/CZ" userId="a1005cc4-bfb6-4886-a2dd-df059d5f8097" providerId="ADAL" clId="{5F4DD814-8E4C-4D50-B044-1A0B4833F6CC}" dt="2026-04-16T13:33:12.194" v="16" actId="11529"/>
          <ac:cxnSpMkLst>
            <pc:docMk/>
            <pc:sldMk cId="499411763" sldId="2013"/>
            <ac:cxnSpMk id="19" creationId="{A6946D23-0184-22B8-5641-E223EE4E7852}"/>
          </ac:cxnSpMkLst>
        </pc:cxnChg>
      </pc:sldChg>
      <pc:sldChg chg="addSp delSp modSp add mod modAnim">
        <pc:chgData name="ADAMS, WAYNE F CTR USAF AETC AFIT/CZ" userId="a1005cc4-bfb6-4886-a2dd-df059d5f8097" providerId="ADAL" clId="{5F4DD814-8E4C-4D50-B044-1A0B4833F6CC}" dt="2026-04-16T15:13:31.282" v="370" actId="1076"/>
        <pc:sldMkLst>
          <pc:docMk/>
          <pc:sldMk cId="3657202503" sldId="2013"/>
        </pc:sldMkLst>
        <pc:spChg chg="mod">
          <ac:chgData name="ADAMS, WAYNE F CTR USAF AETC AFIT/CZ" userId="a1005cc4-bfb6-4886-a2dd-df059d5f8097" providerId="ADAL" clId="{5F4DD814-8E4C-4D50-B044-1A0B4833F6CC}" dt="2026-04-16T13:44:57.121" v="100" actId="165"/>
          <ac:spMkLst>
            <pc:docMk/>
            <pc:sldMk cId="3657202503" sldId="2013"/>
            <ac:spMk id="8" creationId="{0C8E13F1-BA25-1C49-62C9-32FF45BF64C8}"/>
          </ac:spMkLst>
        </pc:spChg>
        <pc:spChg chg="mod">
          <ac:chgData name="ADAMS, WAYNE F CTR USAF AETC AFIT/CZ" userId="a1005cc4-bfb6-4886-a2dd-df059d5f8097" providerId="ADAL" clId="{5F4DD814-8E4C-4D50-B044-1A0B4833F6CC}" dt="2026-04-16T13:44:57.121" v="100" actId="165"/>
          <ac:spMkLst>
            <pc:docMk/>
            <pc:sldMk cId="3657202503" sldId="2013"/>
            <ac:spMk id="9" creationId="{72B0C8CE-1B25-F701-E931-7D36535512D3}"/>
          </ac:spMkLst>
        </pc:spChg>
        <pc:spChg chg="add del mod">
          <ac:chgData name="ADAMS, WAYNE F CTR USAF AETC AFIT/CZ" userId="a1005cc4-bfb6-4886-a2dd-df059d5f8097" providerId="ADAL" clId="{5F4DD814-8E4C-4D50-B044-1A0B4833F6CC}" dt="2026-04-16T13:46:23.967" v="120" actId="478"/>
          <ac:spMkLst>
            <pc:docMk/>
            <pc:sldMk cId="3657202503" sldId="2013"/>
            <ac:spMk id="16" creationId="{C4998F3B-B594-FB48-303F-43D8F98825FA}"/>
          </ac:spMkLst>
        </pc:spChg>
        <pc:spChg chg="add mod">
          <ac:chgData name="ADAMS, WAYNE F CTR USAF AETC AFIT/CZ" userId="a1005cc4-bfb6-4886-a2dd-df059d5f8097" providerId="ADAL" clId="{5F4DD814-8E4C-4D50-B044-1A0B4833F6CC}" dt="2026-04-16T13:47:28.899" v="222" actId="1036"/>
          <ac:spMkLst>
            <pc:docMk/>
            <pc:sldMk cId="3657202503" sldId="2013"/>
            <ac:spMk id="17" creationId="{B5F7CD80-06D0-292D-AAC4-ADAA716B2888}"/>
          </ac:spMkLst>
        </pc:spChg>
        <pc:spChg chg="add mod">
          <ac:chgData name="ADAMS, WAYNE F CTR USAF AETC AFIT/CZ" userId="a1005cc4-bfb6-4886-a2dd-df059d5f8097" providerId="ADAL" clId="{5F4DD814-8E4C-4D50-B044-1A0B4833F6CC}" dt="2026-04-16T13:47:16.357" v="187" actId="1038"/>
          <ac:spMkLst>
            <pc:docMk/>
            <pc:sldMk cId="3657202503" sldId="2013"/>
            <ac:spMk id="18" creationId="{0F2F4C5D-5DC8-6B2E-B3B8-0D48B0601EBB}"/>
          </ac:spMkLst>
        </pc:spChg>
        <pc:spChg chg="add mod">
          <ac:chgData name="ADAMS, WAYNE F CTR USAF AETC AFIT/CZ" userId="a1005cc4-bfb6-4886-a2dd-df059d5f8097" providerId="ADAL" clId="{5F4DD814-8E4C-4D50-B044-1A0B4833F6CC}" dt="2026-04-16T13:47:00.482" v="151" actId="1038"/>
          <ac:spMkLst>
            <pc:docMk/>
            <pc:sldMk cId="3657202503" sldId="2013"/>
            <ac:spMk id="19" creationId="{8C4634F1-9853-8781-05B7-F5B29C653BFB}"/>
          </ac:spMkLst>
        </pc:spChg>
        <pc:spChg chg="add mod">
          <ac:chgData name="ADAMS, WAYNE F CTR USAF AETC AFIT/CZ" userId="a1005cc4-bfb6-4886-a2dd-df059d5f8097" providerId="ADAL" clId="{5F4DD814-8E4C-4D50-B044-1A0B4833F6CC}" dt="2026-04-16T13:47:09.635" v="167" actId="1036"/>
          <ac:spMkLst>
            <pc:docMk/>
            <pc:sldMk cId="3657202503" sldId="2013"/>
            <ac:spMk id="20" creationId="{4461AC6A-825E-AB8B-26B4-AF1D9E94A287}"/>
          </ac:spMkLst>
        </pc:spChg>
        <pc:spChg chg="add mod">
          <ac:chgData name="ADAMS, WAYNE F CTR USAF AETC AFIT/CZ" userId="a1005cc4-bfb6-4886-a2dd-df059d5f8097" providerId="ADAL" clId="{5F4DD814-8E4C-4D50-B044-1A0B4833F6CC}" dt="2026-04-16T13:46:54.776" v="143" actId="1037"/>
          <ac:spMkLst>
            <pc:docMk/>
            <pc:sldMk cId="3657202503" sldId="2013"/>
            <ac:spMk id="21" creationId="{D300CF0E-8AAA-7901-30C0-0D336D9C4109}"/>
          </ac:spMkLst>
        </pc:spChg>
        <pc:spChg chg="add mod">
          <ac:chgData name="ADAMS, WAYNE F CTR USAF AETC AFIT/CZ" userId="a1005cc4-bfb6-4886-a2dd-df059d5f8097" providerId="ADAL" clId="{5F4DD814-8E4C-4D50-B044-1A0B4833F6CC}" dt="2026-04-16T13:47:51.596" v="249" actId="1035"/>
          <ac:spMkLst>
            <pc:docMk/>
            <pc:sldMk cId="3657202503" sldId="2013"/>
            <ac:spMk id="22" creationId="{527D1AE6-CF02-DC7B-5798-4357D9C39407}"/>
          </ac:spMkLst>
        </pc:spChg>
        <pc:spChg chg="add mod">
          <ac:chgData name="ADAMS, WAYNE F CTR USAF AETC AFIT/CZ" userId="a1005cc4-bfb6-4886-a2dd-df059d5f8097" providerId="ADAL" clId="{5F4DD814-8E4C-4D50-B044-1A0B4833F6CC}" dt="2026-04-16T13:47:46.932" v="243" actId="1038"/>
          <ac:spMkLst>
            <pc:docMk/>
            <pc:sldMk cId="3657202503" sldId="2013"/>
            <ac:spMk id="23" creationId="{205A6BE6-BF5D-53F3-D150-B1F659A0C7BC}"/>
          </ac:spMkLst>
        </pc:spChg>
        <pc:spChg chg="add mod">
          <ac:chgData name="ADAMS, WAYNE F CTR USAF AETC AFIT/CZ" userId="a1005cc4-bfb6-4886-a2dd-df059d5f8097" providerId="ADAL" clId="{5F4DD814-8E4C-4D50-B044-1A0B4833F6CC}" dt="2026-04-16T13:47:37.773" v="231" actId="1035"/>
          <ac:spMkLst>
            <pc:docMk/>
            <pc:sldMk cId="3657202503" sldId="2013"/>
            <ac:spMk id="24" creationId="{1392951D-70E4-3DFA-B740-2CAB974C6C5E}"/>
          </ac:spMkLst>
        </pc:spChg>
        <pc:spChg chg="add mod">
          <ac:chgData name="ADAMS, WAYNE F CTR USAF AETC AFIT/CZ" userId="a1005cc4-bfb6-4886-a2dd-df059d5f8097" providerId="ADAL" clId="{5F4DD814-8E4C-4D50-B044-1A0B4833F6CC}" dt="2026-04-16T13:46:42.147" v="122" actId="1035"/>
          <ac:spMkLst>
            <pc:docMk/>
            <pc:sldMk cId="3657202503" sldId="2013"/>
            <ac:spMk id="25" creationId="{04A205ED-147E-C580-C0D2-5FBFBB1BDBD6}"/>
          </ac:spMkLst>
        </pc:spChg>
        <pc:spChg chg="add mod">
          <ac:chgData name="ADAMS, WAYNE F CTR USAF AETC AFIT/CZ" userId="a1005cc4-bfb6-4886-a2dd-df059d5f8097" providerId="ADAL" clId="{5F4DD814-8E4C-4D50-B044-1A0B4833F6CC}" dt="2026-04-16T13:44:22.353" v="96" actId="1076"/>
          <ac:spMkLst>
            <pc:docMk/>
            <pc:sldMk cId="3657202503" sldId="2013"/>
            <ac:spMk id="26" creationId="{919A35BA-2202-963D-64F9-F761AB77C7BD}"/>
          </ac:spMkLst>
        </pc:spChg>
        <pc:spChg chg="add mod">
          <ac:chgData name="ADAMS, WAYNE F CTR USAF AETC AFIT/CZ" userId="a1005cc4-bfb6-4886-a2dd-df059d5f8097" providerId="ADAL" clId="{5F4DD814-8E4C-4D50-B044-1A0B4833F6CC}" dt="2026-04-16T13:49:21.488" v="265" actId="1037"/>
          <ac:spMkLst>
            <pc:docMk/>
            <pc:sldMk cId="3657202503" sldId="2013"/>
            <ac:spMk id="27" creationId="{C4EEB1BA-DE5E-61F0-4DFA-D7D7DA053173}"/>
          </ac:spMkLst>
        </pc:spChg>
        <pc:spChg chg="add mod">
          <ac:chgData name="ADAMS, WAYNE F CTR USAF AETC AFIT/CZ" userId="a1005cc4-bfb6-4886-a2dd-df059d5f8097" providerId="ADAL" clId="{5F4DD814-8E4C-4D50-B044-1A0B4833F6CC}" dt="2026-04-16T13:52:41.721" v="286" actId="1076"/>
          <ac:spMkLst>
            <pc:docMk/>
            <pc:sldMk cId="3657202503" sldId="2013"/>
            <ac:spMk id="28" creationId="{754C2BD5-CCBC-8C50-B0E9-701358C7BF8E}"/>
          </ac:spMkLst>
        </pc:spChg>
        <pc:spChg chg="add mod">
          <ac:chgData name="ADAMS, WAYNE F CTR USAF AETC AFIT/CZ" userId="a1005cc4-bfb6-4886-a2dd-df059d5f8097" providerId="ADAL" clId="{5F4DD814-8E4C-4D50-B044-1A0B4833F6CC}" dt="2026-04-16T15:13:31.282" v="370" actId="1076"/>
          <ac:spMkLst>
            <pc:docMk/>
            <pc:sldMk cId="3657202503" sldId="2013"/>
            <ac:spMk id="29" creationId="{634CD49A-5B7A-CB7F-9AA7-5E8E8E4C87C5}"/>
          </ac:spMkLst>
        </pc:spChg>
        <pc:grpChg chg="mod topLvl">
          <ac:chgData name="ADAMS, WAYNE F CTR USAF AETC AFIT/CZ" userId="a1005cc4-bfb6-4886-a2dd-df059d5f8097" providerId="ADAL" clId="{5F4DD814-8E4C-4D50-B044-1A0B4833F6CC}" dt="2026-04-16T13:44:57.121" v="100" actId="165"/>
          <ac:grpSpMkLst>
            <pc:docMk/>
            <pc:sldMk cId="3657202503" sldId="2013"/>
            <ac:grpSpMk id="10" creationId="{E831103D-4CBA-C8EA-4427-25E30834E6F6}"/>
          </ac:grpSpMkLst>
        </pc:grpChg>
        <pc:grpChg chg="del mod topLvl">
          <ac:chgData name="ADAMS, WAYNE F CTR USAF AETC AFIT/CZ" userId="a1005cc4-bfb6-4886-a2dd-df059d5f8097" providerId="ADAL" clId="{5F4DD814-8E4C-4D50-B044-1A0B4833F6CC}" dt="2026-04-16T13:44:57.121" v="100" actId="165"/>
          <ac:grpSpMkLst>
            <pc:docMk/>
            <pc:sldMk cId="3657202503" sldId="2013"/>
            <ac:grpSpMk id="11" creationId="{DCAA8592-286E-DD2F-4904-B69D45A1CCCF}"/>
          </ac:grpSpMkLst>
        </pc:grpChg>
        <pc:grpChg chg="del">
          <ac:chgData name="ADAMS, WAYNE F CTR USAF AETC AFIT/CZ" userId="a1005cc4-bfb6-4886-a2dd-df059d5f8097" providerId="ADAL" clId="{5F4DD814-8E4C-4D50-B044-1A0B4833F6CC}" dt="2026-04-16T13:44:52.941" v="99" actId="165"/>
          <ac:grpSpMkLst>
            <pc:docMk/>
            <pc:sldMk cId="3657202503" sldId="2013"/>
            <ac:grpSpMk id="12" creationId="{FEAC9D4F-3072-7413-294F-56AE23121540}"/>
          </ac:grpSpMkLst>
        </pc:grpChg>
        <pc:graphicFrameChg chg="add del mod topLvl">
          <ac:chgData name="ADAMS, WAYNE F CTR USAF AETC AFIT/CZ" userId="a1005cc4-bfb6-4886-a2dd-df059d5f8097" providerId="ADAL" clId="{5F4DD814-8E4C-4D50-B044-1A0B4833F6CC}" dt="2026-04-16T13:45:46.807" v="111" actId="478"/>
          <ac:graphicFrameMkLst>
            <pc:docMk/>
            <pc:sldMk cId="3657202503" sldId="2013"/>
            <ac:graphicFrameMk id="4" creationId="{D3D57BAB-FD90-D57B-2BAE-D7C6B7E858EE}"/>
          </ac:graphicFrameMkLst>
        </pc:graphicFrameChg>
        <pc:graphicFrameChg chg="mod topLvl">
          <ac:chgData name="ADAMS, WAYNE F CTR USAF AETC AFIT/CZ" userId="a1005cc4-bfb6-4886-a2dd-df059d5f8097" providerId="ADAL" clId="{5F4DD814-8E4C-4D50-B044-1A0B4833F6CC}" dt="2026-04-16T13:44:52.941" v="99" actId="165"/>
          <ac:graphicFrameMkLst>
            <pc:docMk/>
            <pc:sldMk cId="3657202503" sldId="2013"/>
            <ac:graphicFrameMk id="6" creationId="{533D3F9B-9809-3968-463A-09F4B39734E5}"/>
          </ac:graphicFrameMkLst>
        </pc:graphicFrameChg>
        <pc:graphicFrameChg chg="mod topLvl">
          <ac:chgData name="ADAMS, WAYNE F CTR USAF AETC AFIT/CZ" userId="a1005cc4-bfb6-4886-a2dd-df059d5f8097" providerId="ADAL" clId="{5F4DD814-8E4C-4D50-B044-1A0B4833F6CC}" dt="2026-04-16T13:44:52.941" v="99" actId="165"/>
          <ac:graphicFrameMkLst>
            <pc:docMk/>
            <pc:sldMk cId="3657202503" sldId="2013"/>
            <ac:graphicFrameMk id="7" creationId="{AD5AA26E-8CC6-A06F-1D19-6D19C80C7FA0}"/>
          </ac:graphicFrameMkLst>
        </pc:graphicFrameChg>
      </pc:sldChg>
      <pc:sldChg chg="new del">
        <pc:chgData name="ADAMS, WAYNE F CTR USAF AETC AFIT/CZ" userId="a1005cc4-bfb6-4886-a2dd-df059d5f8097" providerId="ADAL" clId="{5F4DD814-8E4C-4D50-B044-1A0B4833F6CC}" dt="2026-04-17T18:11:13.103" v="454" actId="47"/>
        <pc:sldMkLst>
          <pc:docMk/>
          <pc:sldMk cId="789108510" sldId="2014"/>
        </pc:sldMkLst>
      </pc:sldChg>
    </pc:docChg>
  </pc:docChgLst>
  <pc:docChgLst>
    <pc:chgData name="CHRISTOFFERS, MARY A CTR USAF AETC AFIT/CZ" userId="e2474d51-8840-4937-98ec-968f48ee8531" providerId="ADAL" clId="{9CD094F4-2AE7-4E15-9E0C-53571AD891E0}"/>
    <pc:docChg chg="custSel modSld">
      <pc:chgData name="CHRISTOFFERS, MARY A CTR USAF AETC AFIT/CZ" userId="e2474d51-8840-4937-98ec-968f48ee8531" providerId="ADAL" clId="{9CD094F4-2AE7-4E15-9E0C-53571AD891E0}" dt="2026-03-24T14:35:24.131" v="8" actId="33524"/>
      <pc:docMkLst>
        <pc:docMk/>
      </pc:docMkLst>
      <pc:sldChg chg="modNotesTx">
        <pc:chgData name="CHRISTOFFERS, MARY A CTR USAF AETC AFIT/CZ" userId="e2474d51-8840-4937-98ec-968f48ee8531" providerId="ADAL" clId="{9CD094F4-2AE7-4E15-9E0C-53571AD891E0}" dt="2026-03-24T14:35:24.131" v="8" actId="33524"/>
        <pc:sldMkLst>
          <pc:docMk/>
          <pc:sldMk cId="1683282985" sldId="310"/>
        </pc:sldMkLst>
      </pc:sldChg>
      <pc:sldChg chg="modNotesTx">
        <pc:chgData name="CHRISTOFFERS, MARY A CTR USAF AETC AFIT/CZ" userId="e2474d51-8840-4937-98ec-968f48ee8531" providerId="ADAL" clId="{9CD094F4-2AE7-4E15-9E0C-53571AD891E0}" dt="2026-03-24T14:20:09.397" v="2" actId="20577"/>
        <pc:sldMkLst>
          <pc:docMk/>
          <pc:sldMk cId="988756602" sldId="324"/>
        </pc:sldMkLst>
      </pc:sldChg>
      <pc:sldChg chg="modSp mod">
        <pc:chgData name="CHRISTOFFERS, MARY A CTR USAF AETC AFIT/CZ" userId="e2474d51-8840-4937-98ec-968f48ee8531" providerId="ADAL" clId="{9CD094F4-2AE7-4E15-9E0C-53571AD891E0}" dt="2026-03-24T14:26:45.536" v="4" actId="20577"/>
        <pc:sldMkLst>
          <pc:docMk/>
          <pc:sldMk cId="3461055121" sldId="325"/>
        </pc:sldMkLst>
        <pc:spChg chg="mod">
          <ac:chgData name="CHRISTOFFERS, MARY A CTR USAF AETC AFIT/CZ" userId="e2474d51-8840-4937-98ec-968f48ee8531" providerId="ADAL" clId="{9CD094F4-2AE7-4E15-9E0C-53571AD891E0}" dt="2026-03-24T14:26:45.536" v="4" actId="20577"/>
          <ac:spMkLst>
            <pc:docMk/>
            <pc:sldMk cId="3461055121" sldId="325"/>
            <ac:spMk id="5" creationId="{00000000-0000-0000-0000-000000000000}"/>
          </ac:spMkLst>
        </pc:spChg>
      </pc:sldChg>
      <pc:sldChg chg="modSp mod modNotesTx">
        <pc:chgData name="CHRISTOFFERS, MARY A CTR USAF AETC AFIT/CZ" userId="e2474d51-8840-4937-98ec-968f48ee8531" providerId="ADAL" clId="{9CD094F4-2AE7-4E15-9E0C-53571AD891E0}" dt="2026-03-24T14:29:19.722" v="7" actId="33524"/>
        <pc:sldMkLst>
          <pc:docMk/>
          <pc:sldMk cId="178325364" sldId="326"/>
        </pc:sldMkLst>
        <pc:spChg chg="mod">
          <ac:chgData name="CHRISTOFFERS, MARY A CTR USAF AETC AFIT/CZ" userId="e2474d51-8840-4937-98ec-968f48ee8531" providerId="ADAL" clId="{9CD094F4-2AE7-4E15-9E0C-53571AD891E0}" dt="2026-03-24T14:28:21.635" v="6" actId="20577"/>
          <ac:spMkLst>
            <pc:docMk/>
            <pc:sldMk cId="178325364" sldId="326"/>
            <ac:spMk id="3" creationId="{00000000-0000-0000-0000-000000000000}"/>
          </ac:spMkLst>
        </pc:spChg>
      </pc:sldChg>
      <pc:sldChg chg="modSp mod">
        <pc:chgData name="CHRISTOFFERS, MARY A CTR USAF AETC AFIT/CZ" userId="e2474d51-8840-4937-98ec-968f48ee8531" providerId="ADAL" clId="{9CD094F4-2AE7-4E15-9E0C-53571AD891E0}" dt="2026-03-24T14:18:10.427" v="0" actId="20577"/>
        <pc:sldMkLst>
          <pc:docMk/>
          <pc:sldMk cId="181055482" sldId="481"/>
        </pc:sldMkLst>
        <pc:spChg chg="mod">
          <ac:chgData name="CHRISTOFFERS, MARY A CTR USAF AETC AFIT/CZ" userId="e2474d51-8840-4937-98ec-968f48ee8531" providerId="ADAL" clId="{9CD094F4-2AE7-4E15-9E0C-53571AD891E0}" dt="2026-03-24T14:18:10.427" v="0" actId="20577"/>
          <ac:spMkLst>
            <pc:docMk/>
            <pc:sldMk cId="181055482" sldId="481"/>
            <ac:spMk id="3" creationId="{B3EE1FA1-F8A5-09D0-9E7F-6A07E0DF400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TAT%20COE\Desktop\STAT%20COE%20classes\Ten%20Shot%20Targ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AT%20COE\Desktop\STAT%20COE%20classes\Ten%20Shot%20Target.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AT%20COE\Desktop\STAT%20COE%20classes\Ten%20Shot%20Target.xlsx"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STAT%20COE\Desktop\STAT%20COE%20classes\Ten%20Shot%20Target.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STAT%20COE\Desktop\STAT%20COE%20classes\Ten%20Shot%20Targ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400" baseline="0">
                <a:solidFill>
                  <a:schemeClr val="tx1"/>
                </a:solidFill>
                <a:latin typeface="Tahoma" panose="020B0604030504040204" pitchFamily="34" charset="0"/>
                <a:ea typeface="Tahoma" panose="020B0604030504040204" pitchFamily="34" charset="0"/>
                <a:cs typeface="Tahoma" panose="020B0604030504040204" pitchFamily="34" charset="0"/>
              </a:rPr>
              <a:t>Target</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3.871748336358137E-2"/>
          <c:y val="0.11205282713743911"/>
          <c:w val="0.94006330866933085"/>
          <c:h val="0.86045575598893664"/>
        </c:manualLayout>
      </c:layout>
      <c:scatterChart>
        <c:scatterStyle val="lineMarker"/>
        <c:varyColors val="0"/>
        <c:ser>
          <c:idx val="0"/>
          <c:order val="0"/>
          <c:spPr>
            <a:ln w="19050" cap="rnd">
              <a:noFill/>
              <a:round/>
            </a:ln>
            <a:effectLst/>
          </c:spPr>
          <c:marker>
            <c:symbol val="circle"/>
            <c:size val="5"/>
            <c:spPr>
              <a:solidFill>
                <a:schemeClr val="accent1"/>
              </a:solidFill>
              <a:ln w="38100">
                <a:solidFill>
                  <a:schemeClr val="accent1"/>
                </a:solidFill>
              </a:ln>
              <a:effectLst/>
            </c:spPr>
          </c:marker>
          <c:xVal>
            <c:numRef>
              <c:f>'[Ten Shot Target.xlsx]Sheet1'!$B$2:$B$11</c:f>
              <c:numCache>
                <c:formatCode>General</c:formatCode>
                <c:ptCount val="10"/>
                <c:pt idx="0">
                  <c:v>-0.5</c:v>
                </c:pt>
                <c:pt idx="1">
                  <c:v>-4</c:v>
                </c:pt>
                <c:pt idx="2">
                  <c:v>-5</c:v>
                </c:pt>
                <c:pt idx="3">
                  <c:v>-1.5</c:v>
                </c:pt>
                <c:pt idx="4">
                  <c:v>4</c:v>
                </c:pt>
                <c:pt idx="5">
                  <c:v>-2</c:v>
                </c:pt>
                <c:pt idx="6">
                  <c:v>4.5</c:v>
                </c:pt>
                <c:pt idx="7">
                  <c:v>3</c:v>
                </c:pt>
                <c:pt idx="8">
                  <c:v>-5.5</c:v>
                </c:pt>
                <c:pt idx="9">
                  <c:v>-4</c:v>
                </c:pt>
              </c:numCache>
            </c:numRef>
          </c:xVal>
          <c:yVal>
            <c:numRef>
              <c:f>'[Ten Shot Target.xlsx]Sheet1'!$C$2:$C$11</c:f>
              <c:numCache>
                <c:formatCode>General</c:formatCode>
                <c:ptCount val="10"/>
                <c:pt idx="0">
                  <c:v>-0.1</c:v>
                </c:pt>
                <c:pt idx="1">
                  <c:v>-3</c:v>
                </c:pt>
                <c:pt idx="2">
                  <c:v>6</c:v>
                </c:pt>
                <c:pt idx="3">
                  <c:v>1</c:v>
                </c:pt>
                <c:pt idx="4">
                  <c:v>0.5</c:v>
                </c:pt>
                <c:pt idx="5">
                  <c:v>-9.5</c:v>
                </c:pt>
                <c:pt idx="6">
                  <c:v>4</c:v>
                </c:pt>
                <c:pt idx="7">
                  <c:v>3.5</c:v>
                </c:pt>
                <c:pt idx="8">
                  <c:v>-2</c:v>
                </c:pt>
                <c:pt idx="9">
                  <c:v>0</c:v>
                </c:pt>
              </c:numCache>
            </c:numRef>
          </c:yVal>
          <c:smooth val="0"/>
          <c:extLst>
            <c:ext xmlns:c16="http://schemas.microsoft.com/office/drawing/2014/chart" uri="{C3380CC4-5D6E-409C-BE32-E72D297353CC}">
              <c16:uniqueId val="{00000000-23CD-423F-96E3-3B18888ACF74}"/>
            </c:ext>
          </c:extLst>
        </c:ser>
        <c:dLbls>
          <c:showLegendKey val="0"/>
          <c:showVal val="0"/>
          <c:showCatName val="0"/>
          <c:showSerName val="0"/>
          <c:showPercent val="0"/>
          <c:showBubbleSize val="0"/>
        </c:dLbls>
        <c:axId val="586566399"/>
        <c:axId val="586566815"/>
      </c:scatterChart>
      <c:valAx>
        <c:axId val="586566399"/>
        <c:scaling>
          <c:orientation val="minMax"/>
          <c:max val="11"/>
          <c:min val="-11"/>
        </c:scaling>
        <c:delete val="1"/>
        <c:axPos val="b"/>
        <c:numFmt formatCode="General" sourceLinked="1"/>
        <c:majorTickMark val="none"/>
        <c:minorTickMark val="none"/>
        <c:tickLblPos val="none"/>
        <c:crossAx val="586566815"/>
        <c:crossesAt val="0"/>
        <c:crossBetween val="midCat"/>
        <c:majorUnit val="5"/>
        <c:minorUnit val="5"/>
      </c:valAx>
      <c:valAx>
        <c:axId val="586566815"/>
        <c:scaling>
          <c:orientation val="minMax"/>
          <c:max val="11"/>
          <c:min val="-11"/>
        </c:scaling>
        <c:delete val="1"/>
        <c:axPos val="l"/>
        <c:numFmt formatCode="General" sourceLinked="1"/>
        <c:majorTickMark val="cross"/>
        <c:minorTickMark val="cross"/>
        <c:tickLblPos val="none"/>
        <c:crossAx val="586566399"/>
        <c:crossesAt val="0"/>
        <c:crossBetween val="midCat"/>
        <c:majorUnit val="5"/>
        <c:minorUnit val="5"/>
      </c:valAx>
      <c:spPr>
        <a:solidFill>
          <a:schemeClr val="bg1">
            <a:alpha val="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Hit or Miss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14A3-449F-AF50-64CC994366CF}"/>
              </c:ext>
            </c:extLst>
          </c:dPt>
          <c:dPt>
            <c:idx val="1"/>
            <c:invertIfNegative val="0"/>
            <c:bubble3D val="0"/>
            <c:spPr>
              <a:solidFill>
                <a:srgbClr val="FF0000"/>
              </a:solidFill>
              <a:ln>
                <a:noFill/>
              </a:ln>
              <a:effectLst/>
            </c:spPr>
            <c:extLst>
              <c:ext xmlns:c16="http://schemas.microsoft.com/office/drawing/2014/chart" uri="{C3380CC4-5D6E-409C-BE32-E72D297353CC}">
                <c16:uniqueId val="{00000003-14A3-449F-AF50-64CC994366C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'[Ten Shot Target.xlsx]Sheet1'!$H$2:$H$3</c:f>
              <c:strCache>
                <c:ptCount val="2"/>
                <c:pt idx="0">
                  <c:v>Hit</c:v>
                </c:pt>
                <c:pt idx="1">
                  <c:v>Miss</c:v>
                </c:pt>
              </c:strCache>
            </c:strRef>
          </c:cat>
          <c:val>
            <c:numRef>
              <c:f>'[Ten Shot Target.xlsx]Sheet1'!$I$2:$I$3</c:f>
              <c:numCache>
                <c:formatCode>General</c:formatCode>
                <c:ptCount val="2"/>
                <c:pt idx="0">
                  <c:v>6</c:v>
                </c:pt>
                <c:pt idx="1">
                  <c:v>4</c:v>
                </c:pt>
              </c:numCache>
            </c:numRef>
          </c:val>
          <c:extLst>
            <c:ext xmlns:c16="http://schemas.microsoft.com/office/drawing/2014/chart" uri="{C3380CC4-5D6E-409C-BE32-E72D297353CC}">
              <c16:uniqueId val="{00000004-14A3-449F-AF50-64CC994366CF}"/>
            </c:ext>
          </c:extLst>
        </c:ser>
        <c:dLbls>
          <c:showLegendKey val="0"/>
          <c:showVal val="0"/>
          <c:showCatName val="0"/>
          <c:showSerName val="0"/>
          <c:showPercent val="0"/>
          <c:showBubbleSize val="0"/>
        </c:dLbls>
        <c:gapWidth val="219"/>
        <c:overlap val="-27"/>
        <c:axId val="586655423"/>
        <c:axId val="586635871"/>
      </c:barChart>
      <c:catAx>
        <c:axId val="586655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6635871"/>
        <c:crosses val="autoZero"/>
        <c:auto val="1"/>
        <c:lblAlgn val="ctr"/>
        <c:lblOffset val="100"/>
        <c:noMultiLvlLbl val="0"/>
      </c:catAx>
      <c:valAx>
        <c:axId val="586635871"/>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6655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Hit or Miss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14A3-449F-AF50-64CC994366CF}"/>
              </c:ext>
            </c:extLst>
          </c:dPt>
          <c:dPt>
            <c:idx val="1"/>
            <c:invertIfNegative val="0"/>
            <c:bubble3D val="0"/>
            <c:spPr>
              <a:solidFill>
                <a:srgbClr val="FF0000"/>
              </a:solidFill>
              <a:ln>
                <a:noFill/>
              </a:ln>
              <a:effectLst/>
            </c:spPr>
            <c:extLst>
              <c:ext xmlns:c16="http://schemas.microsoft.com/office/drawing/2014/chart" uri="{C3380CC4-5D6E-409C-BE32-E72D297353CC}">
                <c16:uniqueId val="{00000003-14A3-449F-AF50-64CC994366C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'[Ten Shot Target.xlsx]Sheet1'!$H$2:$H$3</c:f>
              <c:strCache>
                <c:ptCount val="2"/>
                <c:pt idx="0">
                  <c:v>Hit</c:v>
                </c:pt>
                <c:pt idx="1">
                  <c:v>Miss</c:v>
                </c:pt>
              </c:strCache>
            </c:strRef>
          </c:cat>
          <c:val>
            <c:numRef>
              <c:f>'[Ten Shot Target.xlsx]Sheet1'!$I$2:$I$3</c:f>
              <c:numCache>
                <c:formatCode>General</c:formatCode>
                <c:ptCount val="2"/>
                <c:pt idx="0">
                  <c:v>6</c:v>
                </c:pt>
                <c:pt idx="1">
                  <c:v>4</c:v>
                </c:pt>
              </c:numCache>
            </c:numRef>
          </c:val>
          <c:extLst>
            <c:ext xmlns:c16="http://schemas.microsoft.com/office/drawing/2014/chart" uri="{C3380CC4-5D6E-409C-BE32-E72D297353CC}">
              <c16:uniqueId val="{00000004-14A3-449F-AF50-64CC994366CF}"/>
            </c:ext>
          </c:extLst>
        </c:ser>
        <c:dLbls>
          <c:showLegendKey val="0"/>
          <c:showVal val="0"/>
          <c:showCatName val="0"/>
          <c:showSerName val="0"/>
          <c:showPercent val="0"/>
          <c:showBubbleSize val="0"/>
        </c:dLbls>
        <c:gapWidth val="219"/>
        <c:overlap val="-27"/>
        <c:axId val="586655423"/>
        <c:axId val="586635871"/>
      </c:barChart>
      <c:catAx>
        <c:axId val="586655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6635871"/>
        <c:crosses val="autoZero"/>
        <c:auto val="1"/>
        <c:lblAlgn val="ctr"/>
        <c:lblOffset val="100"/>
        <c:noMultiLvlLbl val="0"/>
      </c:catAx>
      <c:valAx>
        <c:axId val="586635871"/>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6655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'[Ten Shot Target.xlsx]Sheet1'!$E$2:$E$11</cx:f>
        <cx:lvl ptCount="10" formatCode="General">
          <cx:pt idx="0">0.50990195135927852</cx:pt>
          <cx:pt idx="1">5</cx:pt>
          <cx:pt idx="2">7.810249675906654</cx:pt>
          <cx:pt idx="3">1.8027756377319946</cx:pt>
          <cx:pt idx="4">4.0311288741492746</cx:pt>
          <cx:pt idx="5">9.7082439194737997</cx:pt>
          <cx:pt idx="6">6.0207972893961479</cx:pt>
          <cx:pt idx="7">4.6097722286464435</cx:pt>
          <cx:pt idx="8">5.8523499553598128</cx:pt>
          <cx:pt idx="9">4</cx:pt>
        </cx:lvl>
      </cx:numDim>
    </cx:data>
  </cx:chartData>
  <cx:chart>
    <cx:title pos="t" align="ctr" overlay="0">
      <cx:tx>
        <cx:txData>
          <cx:v>Miss Distance</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Miss Distance</a:t>
          </a:r>
        </a:p>
      </cx:txPr>
    </cx:title>
    <cx:plotArea>
      <cx:plotAreaRegion>
        <cx:series layoutId="clusteredColumn" uniqueId="{E3BC522C-C3FA-4511-9B5E-31225AFDCBA9}">
          <cx:spPr>
            <a:solidFill>
              <a:srgbClr val="00B050"/>
            </a:solidFill>
          </cx:spPr>
          <cx:dataPt idx="5">
            <cx:spPr>
              <a:solidFill>
                <a:srgbClr val="FF0000"/>
              </a:solidFill>
            </cx:spPr>
          </cx:dataPt>
          <cx:dataPt idx="6">
            <cx:spPr>
              <a:solidFill>
                <a:srgbClr val="FF0000"/>
              </a:solidFill>
            </cx:spPr>
          </cx:dataPt>
          <cx:dataPt idx="7">
            <cx:spPr>
              <a:solidFill>
                <a:srgbClr val="FF0000"/>
              </a:solidFill>
            </cx:spPr>
          </cx:dataPt>
          <cx:dataPt idx="9">
            <cx:spPr>
              <a:solidFill>
                <a:srgbClr val="FF0000"/>
              </a:solidFill>
            </cx:spPr>
          </cx:dataPt>
          <cx:dataId val="0"/>
          <cx:layoutPr>
            <cx:binning intervalClosed="r" underflow="1" overflow="9">
              <cx:binCount val="10"/>
            </cx:binning>
          </cx:layoutPr>
        </cx:series>
      </cx:plotAreaRegion>
      <cx:axis id="0">
        <cx:catScaling gapWidth="0"/>
        <cx:tickLabels/>
        <cx:txPr>
          <a:bodyPr spcFirstLastPara="1" vertOverflow="ellipsis" horzOverflow="overflow" wrap="square" lIns="0" tIns="0" rIns="0" bIns="0" anchor="ctr" anchorCtr="1"/>
          <a:lstStyle/>
          <a:p>
            <a:pPr algn="ctr" rtl="0">
              <a:defRPr sz="1200" baseline="0"/>
            </a:pPr>
            <a:endParaRPr lang="en-US" sz="1200" b="0" i="0" u="none" strike="noStrike" baseline="0">
              <a:solidFill>
                <a:sysClr val="windowText" lastClr="000000">
                  <a:lumMod val="65000"/>
                  <a:lumOff val="35000"/>
                </a:sysClr>
              </a:solidFill>
              <a:latin typeface="Calibri" panose="020F0502020204030204"/>
            </a:endParaRPr>
          </a:p>
        </cx:txPr>
      </cx:axis>
      <cx:axis id="1">
        <cx:valScaling max="3"/>
        <cx:tickLabels/>
        <cx:txPr>
          <a:bodyPr spcFirstLastPara="1" vertOverflow="ellipsis" horzOverflow="overflow" wrap="square" lIns="0" tIns="0" rIns="0" bIns="0" anchor="ctr" anchorCtr="1"/>
          <a:lstStyle/>
          <a:p>
            <a:pPr algn="ctr" rtl="0">
              <a:defRPr sz="1600" baseline="0"/>
            </a:pPr>
            <a:endParaRPr lang="en-US" sz="1600" b="0" i="0" u="none" strike="noStrike" baseline="0">
              <a:solidFill>
                <a:sysClr val="windowText" lastClr="000000">
                  <a:lumMod val="65000"/>
                  <a:lumOff val="35000"/>
                </a:sysClr>
              </a:solidFill>
              <a:latin typeface="Calibri" panose="020F0502020204030204"/>
            </a:endParaRPr>
          </a:p>
        </cx:txPr>
      </cx:axis>
    </cx:plotArea>
  </cx:chart>
  <cx:spPr>
    <a:noFill/>
    <a:ln>
      <a:noFill/>
    </a:ln>
  </cx:spPr>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'[Ten Shot Target.xlsx]Sheet1'!$E$2:$E$11</cx:f>
        <cx:lvl ptCount="10" formatCode="General">
          <cx:pt idx="0">0.50990195135927852</cx:pt>
          <cx:pt idx="1">5</cx:pt>
          <cx:pt idx="2">7.810249675906654</cx:pt>
          <cx:pt idx="3">1.8027756377319946</cx:pt>
          <cx:pt idx="4">4.0311288741492746</cx:pt>
          <cx:pt idx="5">9.7082439194737997</cx:pt>
          <cx:pt idx="6">6.0207972893961479</cx:pt>
          <cx:pt idx="7">4.6097722286464435</cx:pt>
          <cx:pt idx="8">5.8523499553598128</cx:pt>
          <cx:pt idx="9">4</cx:pt>
        </cx:lvl>
      </cx:numDim>
    </cx:data>
  </cx:chartData>
  <cx:chart>
    <cx:title pos="t" align="ctr" overlay="0">
      <cx:tx>
        <cx:txData>
          <cx:v>Miss Distance</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Miss Distance</a:t>
          </a:r>
        </a:p>
      </cx:txPr>
    </cx:title>
    <cx:plotArea>
      <cx:plotAreaRegion>
        <cx:series layoutId="clusteredColumn" uniqueId="{E3BC522C-C3FA-4511-9B5E-31225AFDCBA9}">
          <cx:spPr>
            <a:solidFill>
              <a:srgbClr val="00B050"/>
            </a:solidFill>
          </cx:spPr>
          <cx:dataPt idx="5">
            <cx:spPr>
              <a:solidFill>
                <a:srgbClr val="FF0000"/>
              </a:solidFill>
            </cx:spPr>
          </cx:dataPt>
          <cx:dataPt idx="6">
            <cx:spPr>
              <a:solidFill>
                <a:srgbClr val="FF0000"/>
              </a:solidFill>
            </cx:spPr>
          </cx:dataPt>
          <cx:dataPt idx="7">
            <cx:spPr>
              <a:solidFill>
                <a:srgbClr val="FF0000"/>
              </a:solidFill>
            </cx:spPr>
          </cx:dataPt>
          <cx:dataPt idx="9">
            <cx:spPr>
              <a:solidFill>
                <a:srgbClr val="FF0000"/>
              </a:solidFill>
            </cx:spPr>
          </cx:dataPt>
          <cx:dataId val="0"/>
          <cx:layoutPr>
            <cx:binning intervalClosed="r" underflow="1" overflow="9">
              <cx:binCount val="10"/>
            </cx:binning>
          </cx:layoutPr>
        </cx:series>
      </cx:plotAreaRegion>
      <cx:axis id="0">
        <cx:catScaling gapWidth="0"/>
        <cx:tickLabels/>
        <cx:txPr>
          <a:bodyPr spcFirstLastPara="1" vertOverflow="ellipsis" horzOverflow="overflow" wrap="square" lIns="0" tIns="0" rIns="0" bIns="0" anchor="ctr" anchorCtr="1"/>
          <a:lstStyle/>
          <a:p>
            <a:pPr algn="ctr" rtl="0">
              <a:defRPr sz="1200" baseline="0"/>
            </a:pPr>
            <a:endParaRPr lang="en-US" sz="1200" b="0" i="0" u="none" strike="noStrike" baseline="0">
              <a:solidFill>
                <a:sysClr val="windowText" lastClr="000000">
                  <a:lumMod val="65000"/>
                  <a:lumOff val="35000"/>
                </a:sysClr>
              </a:solidFill>
              <a:latin typeface="Calibri" panose="020F0502020204030204"/>
            </a:endParaRPr>
          </a:p>
        </cx:txPr>
      </cx:axis>
      <cx:axis id="1">
        <cx:valScaling max="3"/>
        <cx:tickLabels/>
        <cx:txPr>
          <a:bodyPr spcFirstLastPara="1" vertOverflow="ellipsis" horzOverflow="overflow" wrap="square" lIns="0" tIns="0" rIns="0" bIns="0" anchor="ctr" anchorCtr="1"/>
          <a:lstStyle/>
          <a:p>
            <a:pPr algn="ctr" rtl="0">
              <a:defRPr sz="1600" baseline="0"/>
            </a:pPr>
            <a:endParaRPr lang="en-US" sz="1600" b="0" i="0" u="none" strike="noStrike" baseline="0">
              <a:solidFill>
                <a:sysClr val="windowText" lastClr="000000">
                  <a:lumMod val="65000"/>
                  <a:lumOff val="35000"/>
                </a:sysClr>
              </a:solidFill>
              <a:latin typeface="Calibri" panose="020F0502020204030204"/>
            </a:endParaRPr>
          </a:p>
        </cx:txPr>
      </cx:axis>
    </cx:plotArea>
  </cx:chart>
  <cx:spPr>
    <a:noFill/>
    <a:ln>
      <a:no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92649CD-A79C-4713-85BC-0FD970BA4E26}" type="datetimeFigureOut">
              <a:rPr lang="en-US" smtClean="0"/>
              <a:t>4/20/2026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258F4EF-DC6F-42C2-9B13-AF45CC4980AE}" type="slidenum">
              <a:rPr lang="en-US" smtClean="0"/>
              <a:t>‹#›</a:t>
            </a:fld>
            <a:endParaRPr lang="en-US"/>
          </a:p>
        </p:txBody>
      </p:sp>
    </p:spTree>
    <p:extLst>
      <p:ext uri="{BB962C8B-B14F-4D97-AF65-F5344CB8AC3E}">
        <p14:creationId xmlns:p14="http://schemas.microsoft.com/office/powerpoint/2010/main" val="510210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58B11FDD-5CAA-4270-8F94-E86DB2F88014}" type="datetimeFigureOut">
              <a:rPr lang="en-US"/>
              <a:pPr>
                <a:defRPr/>
              </a:pPr>
              <a:t>4/20/2026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AFD05268-DA53-4CE5-8279-7E986169A7B6}" type="slidenum">
              <a:rPr lang="en-US"/>
              <a:pPr>
                <a:defRPr/>
              </a:pPr>
              <a:t>‹#›</a:t>
            </a:fld>
            <a:endParaRPr lang="en-US"/>
          </a:p>
        </p:txBody>
      </p:sp>
    </p:spTree>
    <p:extLst>
      <p:ext uri="{BB962C8B-B14F-4D97-AF65-F5344CB8AC3E}">
        <p14:creationId xmlns:p14="http://schemas.microsoft.com/office/powerpoint/2010/main" val="1855802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image" Target="../media/image27.png"/></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1</a:t>
            </a:fld>
            <a:endParaRPr lang="en-US"/>
          </a:p>
        </p:txBody>
      </p:sp>
    </p:spTree>
    <p:extLst>
      <p:ext uri="{BB962C8B-B14F-4D97-AF65-F5344CB8AC3E}">
        <p14:creationId xmlns:p14="http://schemas.microsoft.com/office/powerpoint/2010/main" val="701518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Strike</a:t>
            </a:r>
            <a:r>
              <a:rPr lang="en-US" baseline="0"/>
              <a:t> coordinates are better than miss distance which is better than hit or miss.</a:t>
            </a:r>
            <a:r>
              <a:rPr lang="en-US"/>
              <a:t> Higher level continuous data can always be converted to lower-level data, but it doesn’t work the other way. </a:t>
            </a:r>
          </a:p>
          <a:p>
            <a:endParaRPr lang="en-US"/>
          </a:p>
          <a:p>
            <a:r>
              <a:rPr lang="en-US"/>
              <a:t>Coordinates</a:t>
            </a:r>
            <a:r>
              <a:rPr lang="en-US" baseline="0"/>
              <a:t> can also be used to detect grouping or lack of grouping, something that is lost when miss distance is used. Miss distance is an aggregate of strike coordinates. </a:t>
            </a:r>
          </a:p>
          <a:p>
            <a:endParaRPr lang="en-US" baseline="0"/>
          </a:p>
          <a:p>
            <a:r>
              <a:rPr lang="en-US" baseline="0"/>
              <a:t>Another example of translating a binary response: target killed vs time to kill and distance killed. </a:t>
            </a:r>
            <a:endParaRPr lang="en-US"/>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13</a:t>
            </a:fld>
            <a:endParaRPr lang="en-US"/>
          </a:p>
        </p:txBody>
      </p:sp>
      <p:graphicFrame>
        <p:nvGraphicFramePr>
          <p:cNvPr id="6" name="Table 5"/>
          <p:cNvGraphicFramePr>
            <a:graphicFrameLocks noGrp="1"/>
          </p:cNvGraphicFramePr>
          <p:nvPr/>
        </p:nvGraphicFramePr>
        <p:xfrm>
          <a:off x="1033318" y="5153405"/>
          <a:ext cx="4673598" cy="270815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4202666537"/>
                    </a:ext>
                  </a:extLst>
                </a:gridCol>
                <a:gridCol w="778933">
                  <a:extLst>
                    <a:ext uri="{9D8B030D-6E8A-4147-A177-3AD203B41FA5}">
                      <a16:colId xmlns:a16="http://schemas.microsoft.com/office/drawing/2014/main" val="2488718992"/>
                    </a:ext>
                  </a:extLst>
                </a:gridCol>
                <a:gridCol w="778933">
                  <a:extLst>
                    <a:ext uri="{9D8B030D-6E8A-4147-A177-3AD203B41FA5}">
                      <a16:colId xmlns:a16="http://schemas.microsoft.com/office/drawing/2014/main" val="90103973"/>
                    </a:ext>
                  </a:extLst>
                </a:gridCol>
                <a:gridCol w="778933">
                  <a:extLst>
                    <a:ext uri="{9D8B030D-6E8A-4147-A177-3AD203B41FA5}">
                      <a16:colId xmlns:a16="http://schemas.microsoft.com/office/drawing/2014/main" val="1158001449"/>
                    </a:ext>
                  </a:extLst>
                </a:gridCol>
                <a:gridCol w="778933">
                  <a:extLst>
                    <a:ext uri="{9D8B030D-6E8A-4147-A177-3AD203B41FA5}">
                      <a16:colId xmlns:a16="http://schemas.microsoft.com/office/drawing/2014/main" val="197262146"/>
                    </a:ext>
                  </a:extLst>
                </a:gridCol>
                <a:gridCol w="778933">
                  <a:extLst>
                    <a:ext uri="{9D8B030D-6E8A-4147-A177-3AD203B41FA5}">
                      <a16:colId xmlns:a16="http://schemas.microsoft.com/office/drawing/2014/main" val="3482459214"/>
                    </a:ext>
                  </a:extLst>
                </a:gridCol>
              </a:tblGrid>
              <a:tr h="146456">
                <a:tc>
                  <a:txBody>
                    <a:bodyPr/>
                    <a:lstStyle/>
                    <a:p>
                      <a:pPr algn="l" fontAlgn="b"/>
                      <a:r>
                        <a:rPr lang="en-US" sz="1100" b="0" i="0" u="none" strike="noStrike">
                          <a:solidFill>
                            <a:srgbClr val="000000"/>
                          </a:solidFill>
                          <a:effectLst/>
                          <a:latin typeface="Calibri" panose="020F0502020204030204" pitchFamily="34" charset="0"/>
                        </a:rPr>
                        <a:t>Shot</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Location X</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Location Y</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 Direction</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 Distance</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 or Miss</a:t>
                      </a:r>
                    </a:p>
                  </a:txBody>
                  <a:tcPr marL="7620" marR="7620" marT="7620" marB="0" anchor="b"/>
                </a:tc>
                <a:extLst>
                  <a:ext uri="{0D108BD9-81ED-4DB2-BD59-A6C34878D82A}">
                    <a16:rowId xmlns:a16="http://schemas.microsoft.com/office/drawing/2014/main" val="1656547861"/>
                  </a:ext>
                </a:extLst>
              </a:tr>
              <a:tr h="236525">
                <a:tc>
                  <a:txBody>
                    <a:bodyPr/>
                    <a:lstStyle/>
                    <a:p>
                      <a:pPr algn="r" fontAlgn="b"/>
                      <a:r>
                        <a:rPr lang="en-US" sz="1100" b="0" i="0" u="none" strike="noStrike">
                          <a:solidFill>
                            <a:srgbClr val="000000"/>
                          </a:solidFill>
                          <a:effectLst/>
                          <a:latin typeface="Calibri" panose="020F0502020204030204" pitchFamily="34" charset="0"/>
                        </a:rPr>
                        <a:t>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-168.69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0.51</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4096537669"/>
                  </a:ext>
                </a:extLst>
              </a:tr>
              <a:tr h="236525">
                <a:tc>
                  <a:txBody>
                    <a:bodyPr/>
                    <a:lstStyle/>
                    <a:p>
                      <a:pPr algn="r" fontAlgn="b"/>
                      <a:r>
                        <a:rPr lang="en-US" sz="1100" b="0" i="0" u="none" strike="noStrike">
                          <a:solidFill>
                            <a:srgbClr val="000000"/>
                          </a:solidFill>
                          <a:effectLst/>
                          <a:latin typeface="Calibri" panose="020F0502020204030204" pitchFamily="34" charset="0"/>
                        </a:rPr>
                        <a:t>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-143.13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5.00</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3586358580"/>
                  </a:ext>
                </a:extLst>
              </a:tr>
              <a:tr h="236525">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129.81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7.81</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a:t>
                      </a:r>
                    </a:p>
                  </a:txBody>
                  <a:tcPr marL="7620" marR="7620" marT="7620" marB="0" anchor="b"/>
                </a:tc>
                <a:extLst>
                  <a:ext uri="{0D108BD9-81ED-4DB2-BD59-A6C34878D82A}">
                    <a16:rowId xmlns:a16="http://schemas.microsoft.com/office/drawing/2014/main" val="1428244355"/>
                  </a:ext>
                </a:extLst>
              </a:tr>
              <a:tr h="236525">
                <a:tc>
                  <a:txBody>
                    <a:bodyPr/>
                    <a:lstStyle/>
                    <a:p>
                      <a:pPr algn="r" fontAlgn="b"/>
                      <a:r>
                        <a:rPr lang="en-US" sz="1100" b="0" i="0" u="none" strike="noStrike">
                          <a:solidFill>
                            <a:srgbClr val="000000"/>
                          </a:solidFill>
                          <a:effectLst/>
                          <a:latin typeface="Calibri" panose="020F0502020204030204" pitchFamily="34" charset="0"/>
                        </a:rPr>
                        <a:t>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146.31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1.80</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4009612549"/>
                  </a:ext>
                </a:extLst>
              </a:tr>
              <a:tr h="236525">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7.13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4.03</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1585557227"/>
                  </a:ext>
                </a:extLst>
              </a:tr>
              <a:tr h="236525">
                <a:tc>
                  <a:txBody>
                    <a:bodyPr/>
                    <a:lstStyle/>
                    <a:p>
                      <a:pPr algn="r" fontAlgn="b"/>
                      <a:r>
                        <a:rPr lang="en-US" sz="1100" b="0" i="0" u="none" strike="noStrike">
                          <a:solidFill>
                            <a:srgbClr val="000000"/>
                          </a:solidFill>
                          <a:effectLst/>
                          <a:latin typeface="Calibri" panose="020F0502020204030204" pitchFamily="34" charset="0"/>
                        </a:rPr>
                        <a:t>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-101.89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9.71</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a:t>
                      </a:r>
                    </a:p>
                  </a:txBody>
                  <a:tcPr marL="7620" marR="7620" marT="7620" marB="0" anchor="b"/>
                </a:tc>
                <a:extLst>
                  <a:ext uri="{0D108BD9-81ED-4DB2-BD59-A6C34878D82A}">
                    <a16:rowId xmlns:a16="http://schemas.microsoft.com/office/drawing/2014/main" val="1603846349"/>
                  </a:ext>
                </a:extLst>
              </a:tr>
              <a:tr h="236525">
                <a:tc>
                  <a:txBody>
                    <a:bodyPr/>
                    <a:lstStyle/>
                    <a:p>
                      <a:pPr algn="r" fontAlgn="b"/>
                      <a:r>
                        <a:rPr lang="en-US" sz="1100" b="0" i="0" u="none" strike="noStrike">
                          <a:solidFill>
                            <a:srgbClr val="000000"/>
                          </a:solidFill>
                          <a:effectLst/>
                          <a:latin typeface="Calibri" panose="020F0502020204030204" pitchFamily="34" charset="0"/>
                        </a:rPr>
                        <a:t>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41.63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6.02</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a:t>
                      </a:r>
                    </a:p>
                  </a:txBody>
                  <a:tcPr marL="7620" marR="7620" marT="7620" marB="0" anchor="b"/>
                </a:tc>
                <a:extLst>
                  <a:ext uri="{0D108BD9-81ED-4DB2-BD59-A6C34878D82A}">
                    <a16:rowId xmlns:a16="http://schemas.microsoft.com/office/drawing/2014/main" val="1656660439"/>
                  </a:ext>
                </a:extLst>
              </a:tr>
              <a:tr h="236525">
                <a:tc>
                  <a:txBody>
                    <a:bodyPr/>
                    <a:lstStyle/>
                    <a:p>
                      <a:pPr algn="r" fontAlgn="b"/>
                      <a:r>
                        <a:rPr lang="en-US" sz="1100" b="0" i="0" u="none" strike="noStrike">
                          <a:solidFill>
                            <a:srgbClr val="000000"/>
                          </a:solidFill>
                          <a:effectLst/>
                          <a:latin typeface="Calibri" panose="020F0502020204030204" pitchFamily="34" charset="0"/>
                        </a:rPr>
                        <a:t>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49.40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4.61</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2595890307"/>
                  </a:ext>
                </a:extLst>
              </a:tr>
              <a:tr h="236525">
                <a:tc>
                  <a:txBody>
                    <a:bodyPr/>
                    <a:lstStyle/>
                    <a:p>
                      <a:pPr algn="r" fontAlgn="b"/>
                      <a:r>
                        <a:rPr lang="en-US" sz="1100" b="0" i="0" u="none" strike="noStrike">
                          <a:solidFill>
                            <a:srgbClr val="000000"/>
                          </a:solidFill>
                          <a:effectLst/>
                          <a:latin typeface="Calibri" panose="020F0502020204030204" pitchFamily="34" charset="0"/>
                        </a:rPr>
                        <a:t>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-160.02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5.85</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a:t>
                      </a:r>
                    </a:p>
                  </a:txBody>
                  <a:tcPr marL="7620" marR="7620" marT="7620" marB="0" anchor="b"/>
                </a:tc>
                <a:extLst>
                  <a:ext uri="{0D108BD9-81ED-4DB2-BD59-A6C34878D82A}">
                    <a16:rowId xmlns:a16="http://schemas.microsoft.com/office/drawing/2014/main" val="1552703142"/>
                  </a:ext>
                </a:extLst>
              </a:tr>
              <a:tr h="236525">
                <a:tc>
                  <a:txBody>
                    <a:bodyPr/>
                    <a:lstStyle/>
                    <a:p>
                      <a:pPr algn="r" fontAlgn="b"/>
                      <a:r>
                        <a:rPr lang="en-US" sz="1100" b="0" i="0" u="none" strike="noStrike">
                          <a:solidFill>
                            <a:srgbClr val="000000"/>
                          </a:solidFill>
                          <a:effectLst/>
                          <a:latin typeface="Calibri" panose="020F0502020204030204" pitchFamily="34" charset="0"/>
                        </a:rPr>
                        <a:t>10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180.00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4.00</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3149641954"/>
                  </a:ext>
                </a:extLst>
              </a:tr>
            </a:tbl>
          </a:graphicData>
        </a:graphic>
      </p:graphicFrame>
    </p:spTree>
    <p:extLst>
      <p:ext uri="{BB962C8B-B14F-4D97-AF65-F5344CB8AC3E}">
        <p14:creationId xmlns:p14="http://schemas.microsoft.com/office/powerpoint/2010/main" val="199572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F1972-B667-6EA1-3BF4-B4E3C1ACB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716F6-5641-3C5C-A0B1-4CF1234F7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6D683-394E-0F11-4922-400580554AB3}"/>
              </a:ext>
            </a:extLst>
          </p:cNvPr>
          <p:cNvSpPr>
            <a:spLocks noGrp="1"/>
          </p:cNvSpPr>
          <p:nvPr>
            <p:ph type="body" idx="1"/>
          </p:nvPr>
        </p:nvSpPr>
        <p:spPr/>
        <p:txBody>
          <a:bodyPr/>
          <a:lstStyle/>
          <a:p>
            <a:r>
              <a:rPr lang="en-US"/>
              <a:t>Strike</a:t>
            </a:r>
            <a:r>
              <a:rPr lang="en-US" baseline="0"/>
              <a:t> coordinates are better than miss distance which is better than hit or miss.</a:t>
            </a:r>
            <a:r>
              <a:rPr lang="en-US"/>
              <a:t> Higher level continuous data can always be converted to lower-level data, but it doesn’t work the other way. </a:t>
            </a:r>
          </a:p>
          <a:p>
            <a:endParaRPr lang="en-US"/>
          </a:p>
          <a:p>
            <a:r>
              <a:rPr lang="en-US"/>
              <a:t>Coordinates</a:t>
            </a:r>
            <a:r>
              <a:rPr lang="en-US" baseline="0"/>
              <a:t> can also be used to detect grouping or lack of grouping, something that is lost when miss distance is used. Miss distance is an aggregate of strike coordinates. </a:t>
            </a:r>
          </a:p>
          <a:p>
            <a:endParaRPr lang="en-US" baseline="0"/>
          </a:p>
          <a:p>
            <a:r>
              <a:rPr lang="en-US" baseline="0"/>
              <a:t>Another example of translating a binary response: target killed vs time to kill and distance killed. </a:t>
            </a:r>
            <a:endParaRPr lang="en-US"/>
          </a:p>
        </p:txBody>
      </p:sp>
      <p:sp>
        <p:nvSpPr>
          <p:cNvPr id="4" name="Slide Number Placeholder 3">
            <a:extLst>
              <a:ext uri="{FF2B5EF4-FFF2-40B4-BE49-F238E27FC236}">
                <a16:creationId xmlns:a16="http://schemas.microsoft.com/office/drawing/2014/main" id="{0C432E97-5751-C94F-D7F8-F2BBA14B113E}"/>
              </a:ext>
            </a:extLst>
          </p:cNvPr>
          <p:cNvSpPr>
            <a:spLocks noGrp="1"/>
          </p:cNvSpPr>
          <p:nvPr>
            <p:ph type="sldNum" sz="quarter" idx="10"/>
          </p:nvPr>
        </p:nvSpPr>
        <p:spPr/>
        <p:txBody>
          <a:bodyPr/>
          <a:lstStyle/>
          <a:p>
            <a:pPr>
              <a:defRPr/>
            </a:pPr>
            <a:fld id="{BB684875-57AD-4F50-BF08-792F1BDFDBF5}" type="slidenum">
              <a:rPr lang="en-US" smtClean="0"/>
              <a:pPr>
                <a:defRPr/>
              </a:pPr>
              <a:t>14</a:t>
            </a:fld>
            <a:endParaRPr lang="en-US"/>
          </a:p>
        </p:txBody>
      </p:sp>
      <p:graphicFrame>
        <p:nvGraphicFramePr>
          <p:cNvPr id="6" name="Table 5">
            <a:extLst>
              <a:ext uri="{FF2B5EF4-FFF2-40B4-BE49-F238E27FC236}">
                <a16:creationId xmlns:a16="http://schemas.microsoft.com/office/drawing/2014/main" id="{D9784FD9-C1E2-4874-1C7F-6E0F8EC3FE49}"/>
              </a:ext>
            </a:extLst>
          </p:cNvPr>
          <p:cNvGraphicFramePr>
            <a:graphicFrameLocks noGrp="1"/>
          </p:cNvGraphicFramePr>
          <p:nvPr/>
        </p:nvGraphicFramePr>
        <p:xfrm>
          <a:off x="1033318" y="5153405"/>
          <a:ext cx="4673598" cy="270815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4202666537"/>
                    </a:ext>
                  </a:extLst>
                </a:gridCol>
                <a:gridCol w="778933">
                  <a:extLst>
                    <a:ext uri="{9D8B030D-6E8A-4147-A177-3AD203B41FA5}">
                      <a16:colId xmlns:a16="http://schemas.microsoft.com/office/drawing/2014/main" val="2488718992"/>
                    </a:ext>
                  </a:extLst>
                </a:gridCol>
                <a:gridCol w="778933">
                  <a:extLst>
                    <a:ext uri="{9D8B030D-6E8A-4147-A177-3AD203B41FA5}">
                      <a16:colId xmlns:a16="http://schemas.microsoft.com/office/drawing/2014/main" val="90103973"/>
                    </a:ext>
                  </a:extLst>
                </a:gridCol>
                <a:gridCol w="778933">
                  <a:extLst>
                    <a:ext uri="{9D8B030D-6E8A-4147-A177-3AD203B41FA5}">
                      <a16:colId xmlns:a16="http://schemas.microsoft.com/office/drawing/2014/main" val="1158001449"/>
                    </a:ext>
                  </a:extLst>
                </a:gridCol>
                <a:gridCol w="778933">
                  <a:extLst>
                    <a:ext uri="{9D8B030D-6E8A-4147-A177-3AD203B41FA5}">
                      <a16:colId xmlns:a16="http://schemas.microsoft.com/office/drawing/2014/main" val="197262146"/>
                    </a:ext>
                  </a:extLst>
                </a:gridCol>
                <a:gridCol w="778933">
                  <a:extLst>
                    <a:ext uri="{9D8B030D-6E8A-4147-A177-3AD203B41FA5}">
                      <a16:colId xmlns:a16="http://schemas.microsoft.com/office/drawing/2014/main" val="3482459214"/>
                    </a:ext>
                  </a:extLst>
                </a:gridCol>
              </a:tblGrid>
              <a:tr h="146456">
                <a:tc>
                  <a:txBody>
                    <a:bodyPr/>
                    <a:lstStyle/>
                    <a:p>
                      <a:pPr algn="l" fontAlgn="b"/>
                      <a:r>
                        <a:rPr lang="en-US" sz="1100" b="0" i="0" u="none" strike="noStrike">
                          <a:solidFill>
                            <a:srgbClr val="000000"/>
                          </a:solidFill>
                          <a:effectLst/>
                          <a:latin typeface="Calibri" panose="020F0502020204030204" pitchFamily="34" charset="0"/>
                        </a:rPr>
                        <a:t>Shot</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Location X</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Location Y</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 Direction</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 Distance</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 or Miss</a:t>
                      </a:r>
                    </a:p>
                  </a:txBody>
                  <a:tcPr marL="7620" marR="7620" marT="7620" marB="0" anchor="b"/>
                </a:tc>
                <a:extLst>
                  <a:ext uri="{0D108BD9-81ED-4DB2-BD59-A6C34878D82A}">
                    <a16:rowId xmlns:a16="http://schemas.microsoft.com/office/drawing/2014/main" val="1656547861"/>
                  </a:ext>
                </a:extLst>
              </a:tr>
              <a:tr h="236525">
                <a:tc>
                  <a:txBody>
                    <a:bodyPr/>
                    <a:lstStyle/>
                    <a:p>
                      <a:pPr algn="r" fontAlgn="b"/>
                      <a:r>
                        <a:rPr lang="en-US" sz="1100" b="0" i="0" u="none" strike="noStrike">
                          <a:solidFill>
                            <a:srgbClr val="000000"/>
                          </a:solidFill>
                          <a:effectLst/>
                          <a:latin typeface="Calibri" panose="020F0502020204030204" pitchFamily="34" charset="0"/>
                        </a:rPr>
                        <a:t>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-168.69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0.51</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4096537669"/>
                  </a:ext>
                </a:extLst>
              </a:tr>
              <a:tr h="236525">
                <a:tc>
                  <a:txBody>
                    <a:bodyPr/>
                    <a:lstStyle/>
                    <a:p>
                      <a:pPr algn="r" fontAlgn="b"/>
                      <a:r>
                        <a:rPr lang="en-US" sz="1100" b="0" i="0" u="none" strike="noStrike">
                          <a:solidFill>
                            <a:srgbClr val="000000"/>
                          </a:solidFill>
                          <a:effectLst/>
                          <a:latin typeface="Calibri" panose="020F0502020204030204" pitchFamily="34" charset="0"/>
                        </a:rPr>
                        <a:t>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-143.13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5.00</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3586358580"/>
                  </a:ext>
                </a:extLst>
              </a:tr>
              <a:tr h="236525">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129.81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7.81</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a:t>
                      </a:r>
                    </a:p>
                  </a:txBody>
                  <a:tcPr marL="7620" marR="7620" marT="7620" marB="0" anchor="b"/>
                </a:tc>
                <a:extLst>
                  <a:ext uri="{0D108BD9-81ED-4DB2-BD59-A6C34878D82A}">
                    <a16:rowId xmlns:a16="http://schemas.microsoft.com/office/drawing/2014/main" val="1428244355"/>
                  </a:ext>
                </a:extLst>
              </a:tr>
              <a:tr h="236525">
                <a:tc>
                  <a:txBody>
                    <a:bodyPr/>
                    <a:lstStyle/>
                    <a:p>
                      <a:pPr algn="r" fontAlgn="b"/>
                      <a:r>
                        <a:rPr lang="en-US" sz="1100" b="0" i="0" u="none" strike="noStrike">
                          <a:solidFill>
                            <a:srgbClr val="000000"/>
                          </a:solidFill>
                          <a:effectLst/>
                          <a:latin typeface="Calibri" panose="020F0502020204030204" pitchFamily="34" charset="0"/>
                        </a:rPr>
                        <a:t>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146.31</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1.80</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4009612549"/>
                  </a:ext>
                </a:extLst>
              </a:tr>
              <a:tr h="236525">
                <a:tc>
                  <a:txBody>
                    <a:bodyPr/>
                    <a:lstStyle/>
                    <a:p>
                      <a:pPr algn="r" fontAlgn="b"/>
                      <a:r>
                        <a:rPr lang="en-US" sz="1100" b="0" i="0" u="none" strike="noStrike">
                          <a:solidFill>
                            <a:srgbClr val="000000"/>
                          </a:solidFill>
                          <a:effectLst/>
                          <a:latin typeface="Calibri" panose="020F0502020204030204" pitchFamily="34" charset="0"/>
                        </a:rPr>
                        <a:t>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7.13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4.03</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1585557227"/>
                  </a:ext>
                </a:extLst>
              </a:tr>
              <a:tr h="236525">
                <a:tc>
                  <a:txBody>
                    <a:bodyPr/>
                    <a:lstStyle/>
                    <a:p>
                      <a:pPr algn="r" fontAlgn="b"/>
                      <a:r>
                        <a:rPr lang="en-US" sz="1100" b="0" i="0" u="none" strike="noStrike">
                          <a:solidFill>
                            <a:srgbClr val="000000"/>
                          </a:solidFill>
                          <a:effectLst/>
                          <a:latin typeface="Calibri" panose="020F0502020204030204" pitchFamily="34" charset="0"/>
                        </a:rPr>
                        <a:t>6</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-101.89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9.71</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a:t>
                      </a:r>
                    </a:p>
                  </a:txBody>
                  <a:tcPr marL="7620" marR="7620" marT="7620" marB="0" anchor="b"/>
                </a:tc>
                <a:extLst>
                  <a:ext uri="{0D108BD9-81ED-4DB2-BD59-A6C34878D82A}">
                    <a16:rowId xmlns:a16="http://schemas.microsoft.com/office/drawing/2014/main" val="1603846349"/>
                  </a:ext>
                </a:extLst>
              </a:tr>
              <a:tr h="236525">
                <a:tc>
                  <a:txBody>
                    <a:bodyPr/>
                    <a:lstStyle/>
                    <a:p>
                      <a:pPr algn="r" fontAlgn="b"/>
                      <a:r>
                        <a:rPr lang="en-US" sz="1100" b="0" i="0" u="none" strike="noStrike">
                          <a:solidFill>
                            <a:srgbClr val="000000"/>
                          </a:solidFill>
                          <a:effectLst/>
                          <a:latin typeface="Calibri" panose="020F0502020204030204" pitchFamily="34" charset="0"/>
                        </a:rPr>
                        <a:t>7</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41.63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6.02</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a:t>
                      </a:r>
                    </a:p>
                  </a:txBody>
                  <a:tcPr marL="7620" marR="7620" marT="7620" marB="0" anchor="b"/>
                </a:tc>
                <a:extLst>
                  <a:ext uri="{0D108BD9-81ED-4DB2-BD59-A6C34878D82A}">
                    <a16:rowId xmlns:a16="http://schemas.microsoft.com/office/drawing/2014/main" val="1656660439"/>
                  </a:ext>
                </a:extLst>
              </a:tr>
              <a:tr h="236525">
                <a:tc>
                  <a:txBody>
                    <a:bodyPr/>
                    <a:lstStyle/>
                    <a:p>
                      <a:pPr algn="r" fontAlgn="b"/>
                      <a:r>
                        <a:rPr lang="en-US" sz="1100" b="0" i="0" u="none" strike="noStrike">
                          <a:solidFill>
                            <a:srgbClr val="000000"/>
                          </a:solidFill>
                          <a:effectLst/>
                          <a:latin typeface="Calibri" panose="020F0502020204030204" pitchFamily="34" charset="0"/>
                        </a:rPr>
                        <a:t>8</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3.5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49.40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4.61</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2595890307"/>
                  </a:ext>
                </a:extLst>
              </a:tr>
              <a:tr h="236525">
                <a:tc>
                  <a:txBody>
                    <a:bodyPr/>
                    <a:lstStyle/>
                    <a:p>
                      <a:pPr algn="r" fontAlgn="b"/>
                      <a:r>
                        <a:rPr lang="en-US" sz="1100" b="0" i="0" u="none" strike="noStrike">
                          <a:solidFill>
                            <a:srgbClr val="000000"/>
                          </a:solidFill>
                          <a:effectLst/>
                          <a:latin typeface="Calibri" panose="020F0502020204030204" pitchFamily="34" charset="0"/>
                        </a:rPr>
                        <a:t>9</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-5.5</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-160.02</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5.85</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Miss</a:t>
                      </a:r>
                    </a:p>
                  </a:txBody>
                  <a:tcPr marL="7620" marR="7620" marT="7620" marB="0" anchor="b"/>
                </a:tc>
                <a:extLst>
                  <a:ext uri="{0D108BD9-81ED-4DB2-BD59-A6C34878D82A}">
                    <a16:rowId xmlns:a16="http://schemas.microsoft.com/office/drawing/2014/main" val="1552703142"/>
                  </a:ext>
                </a:extLst>
              </a:tr>
              <a:tr h="236525">
                <a:tc>
                  <a:txBody>
                    <a:bodyPr/>
                    <a:lstStyle/>
                    <a:p>
                      <a:pPr algn="r" fontAlgn="b"/>
                      <a:r>
                        <a:rPr lang="en-US" sz="1100" b="0" i="0" u="none" strike="noStrike">
                          <a:solidFill>
                            <a:srgbClr val="000000"/>
                          </a:solidFill>
                          <a:effectLst/>
                          <a:latin typeface="Calibri" panose="020F0502020204030204" pitchFamily="34" charset="0"/>
                        </a:rPr>
                        <a:t>10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180.00</a:t>
                      </a:r>
                    </a:p>
                  </a:txBody>
                  <a:tcPr marL="7620" marR="7620" marT="7620" marB="0" anchor="b"/>
                </a:tc>
                <a:tc>
                  <a:txBody>
                    <a:bodyPr/>
                    <a:lstStyle/>
                    <a:p>
                      <a:pPr algn="r" fontAlgn="b"/>
                      <a:r>
                        <a:rPr lang="en-US" sz="1100" b="0" i="0" u="none" strike="noStrike">
                          <a:solidFill>
                            <a:srgbClr val="000000"/>
                          </a:solidFill>
                          <a:effectLst/>
                          <a:latin typeface="Calibri" panose="020F0502020204030204" pitchFamily="34" charset="0"/>
                        </a:rPr>
                        <a:t>4.00</a:t>
                      </a:r>
                    </a:p>
                  </a:txBody>
                  <a:tcPr marL="7620" marR="7620" marT="7620" marB="0" anchor="b"/>
                </a:tc>
                <a:tc>
                  <a:txBody>
                    <a:bodyPr/>
                    <a:lstStyle/>
                    <a:p>
                      <a:pPr algn="l" fontAlgn="b"/>
                      <a:r>
                        <a:rPr lang="en-US" sz="1100" b="0" i="0" u="none" strike="noStrike">
                          <a:solidFill>
                            <a:srgbClr val="000000"/>
                          </a:solidFill>
                          <a:effectLst/>
                          <a:latin typeface="Calibri" panose="020F0502020204030204" pitchFamily="34" charset="0"/>
                        </a:rPr>
                        <a:t>Hit</a:t>
                      </a:r>
                    </a:p>
                  </a:txBody>
                  <a:tcPr marL="7620" marR="7620" marT="7620" marB="0" anchor="b"/>
                </a:tc>
                <a:extLst>
                  <a:ext uri="{0D108BD9-81ED-4DB2-BD59-A6C34878D82A}">
                    <a16:rowId xmlns:a16="http://schemas.microsoft.com/office/drawing/2014/main" val="3149641954"/>
                  </a:ext>
                </a:extLst>
              </a:tr>
            </a:tbl>
          </a:graphicData>
        </a:graphic>
      </p:graphicFrame>
    </p:spTree>
    <p:extLst>
      <p:ext uri="{BB962C8B-B14F-4D97-AF65-F5344CB8AC3E}">
        <p14:creationId xmlns:p14="http://schemas.microsoft.com/office/powerpoint/2010/main" val="1709017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Times New Roman" charset="0"/>
                <a:ea typeface="+mn-ea"/>
                <a:cs typeface="Arial" charset="0"/>
              </a:rPr>
              <a:t>The same concept of continuous</a:t>
            </a:r>
            <a:r>
              <a:rPr lang="en-US" sz="1200" kern="1200" baseline="0">
                <a:solidFill>
                  <a:schemeClr val="tx1"/>
                </a:solidFill>
                <a:effectLst/>
                <a:latin typeface="Times New Roman" charset="0"/>
                <a:ea typeface="+mn-ea"/>
                <a:cs typeface="Arial" charset="0"/>
              </a:rPr>
              <a:t> versus categorical</a:t>
            </a:r>
            <a:r>
              <a:rPr lang="en-US" sz="1200" kern="1200">
                <a:solidFill>
                  <a:schemeClr val="tx1"/>
                </a:solidFill>
                <a:effectLst/>
                <a:latin typeface="Times New Roman" charset="0"/>
                <a:ea typeface="+mn-ea"/>
                <a:cs typeface="Arial" charset="0"/>
              </a:rPr>
              <a:t> applies to factors as well. </a:t>
            </a:r>
            <a:r>
              <a:rPr lang="en-US"/>
              <a:t>The range of the factor within the category itself causes more variation.  Want to control the factors as much as possible.</a:t>
            </a:r>
            <a:r>
              <a:rPr lang="en-US" baseline="0"/>
              <a:t>  </a:t>
            </a:r>
            <a:r>
              <a:rPr lang="en-US" sz="1200" kern="1200">
                <a:solidFill>
                  <a:schemeClr val="tx1"/>
                </a:solidFill>
                <a:effectLst/>
                <a:latin typeface="Times New Roman" charset="0"/>
                <a:ea typeface="+mn-ea"/>
                <a:cs typeface="Arial" charset="0"/>
              </a:rPr>
              <a:t>We want to choose a continuous factor whenever we can. The use of continuous variables gives us more insight in fewer runs than categorical variables do, and this is why we always want to use continuous variables whenever it is possible. Design the testing to be done so that you can measure continuous variables!</a:t>
            </a:r>
          </a:p>
          <a:p>
            <a:endParaRPr lang="en-US"/>
          </a:p>
        </p:txBody>
      </p:sp>
      <p:sp>
        <p:nvSpPr>
          <p:cNvPr id="4" name="Slide Number Placeholder 3"/>
          <p:cNvSpPr>
            <a:spLocks noGrp="1"/>
          </p:cNvSpPr>
          <p:nvPr>
            <p:ph type="sldNum" sz="quarter" idx="10"/>
          </p:nvPr>
        </p:nvSpPr>
        <p:spPr/>
        <p:txBody>
          <a:bodyPr/>
          <a:lstStyle/>
          <a:p>
            <a:pPr>
              <a:defRPr/>
            </a:pPr>
            <a:fld id="{6CE28EA4-E63E-4D1B-9343-A3867037F79D}"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148827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a:solidFill>
                  <a:schemeClr val="tx1"/>
                </a:solidFill>
                <a:latin typeface="Times New Roman" pitchFamily="18" charset="0"/>
                <a:ea typeface="+mn-ea"/>
                <a:cs typeface="+mn-cs"/>
              </a:rPr>
              <a:t>Randomization simply means to execute your test runs randomly—i.e., don’t do all the tests at the high altitude first then do those at the lower altitude because it is easier. The DAU glossary definition of randomization is: </a:t>
            </a:r>
            <a:r>
              <a:rPr kumimoji="1" lang="en-US" sz="1200" b="0" i="1" u="none" strike="noStrike" kern="1200" baseline="0">
                <a:solidFill>
                  <a:schemeClr val="tx1"/>
                </a:solidFill>
                <a:latin typeface="Times New Roman" pitchFamily="18" charset="0"/>
                <a:ea typeface="+mn-ea"/>
                <a:cs typeface="+mn-cs"/>
              </a:rPr>
              <a:t>Executing a series of test events in random order to reduce error. Conditions in one run neither depend on the conditions of the previous run nor predict the conditions in the subsequent runs. Randomization spreads out any potential concentration of unknown and uncontrolled factors, which minimizes any influence they might have on the impact that the other factors have on the response. Such unknown factors might include learning, fatigue, and weather changes. When randomization is very difficult, inefficient, or unsafe, split plot designs may be employed to ensure the proper design strategies and analysis techniques are used in a restricted randomization environment. When randomization is not in play, increased attention to calibration, standard procedures, and other test techniques to limit the effects of uncontrolled background variables is required. </a:t>
            </a:r>
            <a:endParaRPr lang="en-US"/>
          </a:p>
        </p:txBody>
      </p:sp>
      <p:sp>
        <p:nvSpPr>
          <p:cNvPr id="4" name="Slide Number Placeholder 3"/>
          <p:cNvSpPr>
            <a:spLocks noGrp="1"/>
          </p:cNvSpPr>
          <p:nvPr>
            <p:ph type="sldNum" sz="quarter" idx="5"/>
          </p:nvPr>
        </p:nvSpPr>
        <p:spPr/>
        <p:txBody>
          <a:bodyPr/>
          <a:lstStyle/>
          <a:p>
            <a:pPr>
              <a:defRPr/>
            </a:pPr>
            <a:fld id="{CCCBD372-379D-4D88-9BC3-63F0EA368306}" type="slidenum">
              <a:rPr lang="en-US" smtClean="0"/>
              <a:pPr>
                <a:defRPr/>
              </a:pPr>
              <a:t>16</a:t>
            </a:fld>
            <a:endParaRPr lang="en-US"/>
          </a:p>
        </p:txBody>
      </p:sp>
    </p:spTree>
    <p:extLst>
      <p:ext uri="{BB962C8B-B14F-4D97-AF65-F5344CB8AC3E}">
        <p14:creationId xmlns:p14="http://schemas.microsoft.com/office/powerpoint/2010/main" val="136183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a:t>
            </a:r>
            <a:r>
              <a:rPr lang="en-US" baseline="0"/>
              <a:t> an experiment is run exactly one time, there is no way how tell how far from the truth the single measurement is. However, if it is replicated, there is now a method to observe the variation. The most common use of replication is to allow error or background noise to be estimated. </a:t>
            </a:r>
            <a:endParaRPr lang="en-US"/>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17</a:t>
            </a:fld>
            <a:endParaRPr lang="en-US"/>
          </a:p>
        </p:txBody>
      </p:sp>
    </p:spTree>
    <p:extLst>
      <p:ext uri="{BB962C8B-B14F-4D97-AF65-F5344CB8AC3E}">
        <p14:creationId xmlns:p14="http://schemas.microsoft.com/office/powerpoint/2010/main" val="295617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kumimoji="1" lang="en-US" sz="1200" b="0" i="1" u="none" strike="noStrike" kern="1200" baseline="0">
                <a:solidFill>
                  <a:schemeClr val="tx1"/>
                </a:solidFill>
                <a:latin typeface="Times New Roman" pitchFamily="18" charset="0"/>
                <a:ea typeface="+mn-ea"/>
                <a:cs typeface="+mn-cs"/>
              </a:rPr>
              <a:t>The projection property </a:t>
            </a:r>
            <a:r>
              <a:rPr kumimoji="1" lang="en-US" sz="1200" b="0" i="0" u="none" strike="noStrike" kern="1200" baseline="0">
                <a:solidFill>
                  <a:schemeClr val="tx1"/>
                </a:solidFill>
                <a:latin typeface="Times New Roman" pitchFamily="18" charset="0"/>
                <a:ea typeface="+mn-ea"/>
                <a:cs typeface="+mn-cs"/>
              </a:rPr>
              <a:t>states that factorial designs ‘project’ into replicated factorial designs in lower dimensions. Empirical evidence suggests that it is quite common to have at least one insignificant main effect when the number of factors is at least 4. </a:t>
            </a:r>
            <a:endParaRPr lang="en-US"/>
          </a:p>
        </p:txBody>
      </p:sp>
      <p:sp>
        <p:nvSpPr>
          <p:cNvPr id="4" name="Slide Number Placeholder 3"/>
          <p:cNvSpPr>
            <a:spLocks noGrp="1"/>
          </p:cNvSpPr>
          <p:nvPr>
            <p:ph type="sldNum" sz="quarter" idx="5"/>
          </p:nvPr>
        </p:nvSpPr>
        <p:spPr/>
        <p:txBody>
          <a:bodyPr/>
          <a:lstStyle/>
          <a:p>
            <a:pPr>
              <a:defRPr/>
            </a:pPr>
            <a:fld id="{CCCBD372-379D-4D88-9BC3-63F0EA368306}"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399509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C4C1-1F16-AA0A-4EB0-7A451D8FC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A4D84-9434-574A-6088-17B99F8676A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A5EE878-189E-73F1-77A5-E274DBB80031}"/>
              </a:ext>
            </a:extLst>
          </p:cNvPr>
          <p:cNvSpPr>
            <a:spLocks noGrp="1"/>
          </p:cNvSpPr>
          <p:nvPr>
            <p:ph type="body" idx="1"/>
          </p:nvPr>
        </p:nvSpPr>
        <p:spPr/>
        <p:txBody>
          <a:bodyPr/>
          <a:lstStyle/>
          <a:p>
            <a:r>
              <a:rPr kumimoji="1" lang="en-US" sz="1200" b="0" i="1" u="none" strike="noStrike" kern="1200" baseline="0">
                <a:solidFill>
                  <a:schemeClr val="tx1"/>
                </a:solidFill>
                <a:latin typeface="Times New Roman" pitchFamily="18" charset="0"/>
                <a:ea typeface="+mn-ea"/>
                <a:cs typeface="+mn-cs"/>
              </a:rPr>
              <a:t>The projection property </a:t>
            </a:r>
            <a:r>
              <a:rPr kumimoji="1" lang="en-US" sz="1200" b="0" i="0" u="none" strike="noStrike" kern="1200" baseline="0">
                <a:solidFill>
                  <a:schemeClr val="tx1"/>
                </a:solidFill>
                <a:latin typeface="Times New Roman" pitchFamily="18" charset="0"/>
                <a:ea typeface="+mn-ea"/>
                <a:cs typeface="+mn-cs"/>
              </a:rPr>
              <a:t>states that factorial designs ‘project’ into replicated factorial designs in lower dimensions. Empirical evidence suggests that it is quite common to have at least one insignificant main effect when the number of factors is at least 4. </a:t>
            </a:r>
            <a:endParaRPr lang="en-US"/>
          </a:p>
        </p:txBody>
      </p:sp>
      <p:sp>
        <p:nvSpPr>
          <p:cNvPr id="4" name="Slide Number Placeholder 3">
            <a:extLst>
              <a:ext uri="{FF2B5EF4-FFF2-40B4-BE49-F238E27FC236}">
                <a16:creationId xmlns:a16="http://schemas.microsoft.com/office/drawing/2014/main" id="{2A8D0621-DF38-B099-6309-6CFB85B5F589}"/>
              </a:ext>
            </a:extLst>
          </p:cNvPr>
          <p:cNvSpPr>
            <a:spLocks noGrp="1"/>
          </p:cNvSpPr>
          <p:nvPr>
            <p:ph type="sldNum" sz="quarter" idx="5"/>
          </p:nvPr>
        </p:nvSpPr>
        <p:spPr/>
        <p:txBody>
          <a:bodyPr/>
          <a:lstStyle/>
          <a:p>
            <a:pPr>
              <a:defRPr/>
            </a:pPr>
            <a:fld id="{CCCBD372-379D-4D88-9BC3-63F0EA368306}"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749431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a:t>
            </a:r>
            <a:r>
              <a:rPr lang="en-US" baseline="0"/>
              <a:t> are a very small subset of design options, but they are all common for various applications. </a:t>
            </a:r>
          </a:p>
          <a:p>
            <a:r>
              <a:rPr lang="en-US" baseline="0"/>
              <a:t>Factorial designs have a goal to understand the effects the factors have on the responses.</a:t>
            </a:r>
          </a:p>
          <a:p>
            <a:r>
              <a:rPr lang="en-US" baseline="0"/>
              <a:t>Response surface designs have a goal to optimize to determine how close to objectives a system can reach and/or find edges and even cliffs where performance drops below thresholds.</a:t>
            </a:r>
          </a:p>
          <a:p>
            <a:r>
              <a:rPr lang="en-US" baseline="0"/>
              <a:t>Space-filling designs search for anomalies and similar goals to response surface designs. The goal is coverage of a space/volume. Most have the property of having unique levels for every factor in each run, no replicates even when projected. </a:t>
            </a:r>
            <a:endParaRPr lang="en-US"/>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21</a:t>
            </a:fld>
            <a:endParaRPr lang="en-US"/>
          </a:p>
        </p:txBody>
      </p:sp>
    </p:spTree>
    <p:extLst>
      <p:ext uri="{BB962C8B-B14F-4D97-AF65-F5344CB8AC3E}">
        <p14:creationId xmlns:p14="http://schemas.microsoft.com/office/powerpoint/2010/main" val="1529603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JMP will provide the best recommended criterion</a:t>
            </a:r>
            <a:r>
              <a:rPr lang="en-US" baseline="0"/>
              <a:t> if you let it.</a:t>
            </a:r>
            <a:endParaRPr lang="en-US"/>
          </a:p>
        </p:txBody>
      </p:sp>
      <p:sp>
        <p:nvSpPr>
          <p:cNvPr id="4" name="Slide Number Placeholder 3"/>
          <p:cNvSpPr>
            <a:spLocks noGrp="1"/>
          </p:cNvSpPr>
          <p:nvPr>
            <p:ph type="sldNum" sz="quarter" idx="10"/>
          </p:nvPr>
        </p:nvSpPr>
        <p:spPr/>
        <p:txBody>
          <a:bodyPr/>
          <a:lstStyle/>
          <a:p>
            <a:pPr>
              <a:defRPr/>
            </a:pPr>
            <a:fld id="{CCCBD372-379D-4D88-9BC3-63F0EA368306}"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1267506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Sizing a test design requires balance across different considerations. Recall the definitions of type I and type II error from the previous lesson. In the next set of slides, we discuss how sample size, delta, alpha, and beta affect how a design should be selected. </a:t>
            </a:r>
          </a:p>
          <a:p>
            <a:endParaRPr lang="en-US"/>
          </a:p>
        </p:txBody>
      </p:sp>
      <p:sp>
        <p:nvSpPr>
          <p:cNvPr id="4" name="Slide Number Placeholder 3"/>
          <p:cNvSpPr>
            <a:spLocks noGrp="1"/>
          </p:cNvSpPr>
          <p:nvPr>
            <p:ph type="sldNum" sz="quarter" idx="10"/>
          </p:nvPr>
        </p:nvSpPr>
        <p:spPr/>
        <p:txBody>
          <a:bodyPr/>
          <a:lstStyle/>
          <a:p>
            <a:pPr>
              <a:defRPr/>
            </a:pPr>
            <a:fld id="{6CE28EA4-E63E-4D1B-9343-A3867037F79D}" type="slidenum">
              <a:rPr lang="en-US" smtClean="0"/>
              <a:pPr>
                <a:defRPr/>
              </a:pPr>
              <a:t>23</a:t>
            </a:fld>
            <a:endParaRPr lang="en-US"/>
          </a:p>
        </p:txBody>
      </p:sp>
    </p:spTree>
    <p:extLst>
      <p:ext uri="{BB962C8B-B14F-4D97-AF65-F5344CB8AC3E}">
        <p14:creationId xmlns:p14="http://schemas.microsoft.com/office/powerpoint/2010/main" val="312785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a:t>
            </a:r>
            <a:r>
              <a:rPr lang="en-US" baseline="0"/>
              <a:t> design is an important element in the overall planning process. While Design of Experiments (DOE) is a very useful tool in the design toolbox, it is not the only tool. There are many other aspects of design that reach outside of the typical DOE framework. Design should be based around the quality of the information that needs collected and the amount of risk that can be incurred. Tests are purposefully designed so that risks can be quantified and accepted before any testing begins. </a:t>
            </a:r>
          </a:p>
          <a:p>
            <a:endParaRPr lang="en-US" baseline="0"/>
          </a:p>
          <a:p>
            <a:r>
              <a:rPr lang="en-US" baseline="0"/>
              <a:t>We also wish to consider what happens when you cannot design a test, but are instead limited to simply observing. </a:t>
            </a:r>
            <a:endParaRPr lang="en-US"/>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3</a:t>
            </a:fld>
            <a:endParaRPr lang="en-US"/>
          </a:p>
        </p:txBody>
      </p:sp>
    </p:spTree>
    <p:extLst>
      <p:ext uri="{BB962C8B-B14F-4D97-AF65-F5344CB8AC3E}">
        <p14:creationId xmlns:p14="http://schemas.microsoft.com/office/powerpoint/2010/main" val="1085000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31774">
                  <a:defRPr/>
                </a:pPr>
                <a:r>
                  <a:rPr lang="en-US">
                    <a:latin typeface="Times New Roman" charset="0"/>
                    <a:cs typeface="Arial" charset="0"/>
                  </a:rPr>
                  <a:t>Most T&amp;E does not have a delta specified for factor effects. They are looking to compare a response surface model. Use the correct test method. It is probably not a factorial design.</a:t>
                </a:r>
              </a:p>
              <a:p>
                <a:pPr defTabSz="931774">
                  <a:defRPr/>
                </a:pPr>
                <a:r>
                  <a:rPr lang="en-US">
                    <a:latin typeface="Times New Roman" charset="0"/>
                    <a:cs typeface="Arial" charset="0"/>
                  </a:rPr>
                  <a:t>This is a difficult statistical concept. You must envision an “alternate” world that is far enough away from the status quo under the null hypothesis that makes a difference in terms of a system performance measure of the response variable. Consider an experiment trying to improve a golf game where the “null” hypothesis is that a factor does not contribute to golf score. If the overall variability in a player’s game is 3 strokes, then a factor (such as golf ball brand) that improves score by an average of ½ of a stroke is probably not that meaningful or worth investing too many resources toward. However, the player may say that any factor that improves his average score by 4 or more strokes is worth investing in. It is this value of 4 that is the δ. </a:t>
                </a:r>
                <a14:m>
                  <m:oMath xmlns:m="http://schemas.openxmlformats.org/officeDocument/2006/math">
                    <m:r>
                      <a:rPr lang="en-US" i="1">
                        <a:latin typeface="Cambria Math" panose="02040503050406030204" pitchFamily="18" charset="0"/>
                        <a:cs typeface="Arial" charset="0"/>
                      </a:rPr>
                      <m:t>𝛿</m:t>
                    </m:r>
                  </m:oMath>
                </a14:m>
                <a:r>
                  <a:rPr lang="en-US">
                    <a:latin typeface="Times New Roman" charset="0"/>
                    <a:cs typeface="Arial" charset="0"/>
                  </a:rPr>
                  <a:t> is driven by subject knowledge and is not statistically driven. </a:t>
                </a:r>
              </a:p>
              <a:p>
                <a:endParaRPr lang="en-US"/>
              </a:p>
            </p:txBody>
          </p:sp>
        </mc:Choice>
        <mc:Fallback xmlns="">
          <p:sp>
            <p:nvSpPr>
              <p:cNvPr id="3" name="Notes Placeholder 2"/>
              <p:cNvSpPr>
                <a:spLocks noGrp="1"/>
              </p:cNvSpPr>
              <p:nvPr>
                <p:ph type="body" idx="1"/>
              </p:nvPr>
            </p:nvSpPr>
            <p:spPr/>
            <p:txBody>
              <a:bodyPr/>
              <a:lstStyle/>
              <a:p>
                <a:pPr defTabSz="931774">
                  <a:defRPr/>
                </a:pPr>
                <a:r>
                  <a:rPr lang="en-US">
                    <a:latin typeface="Times New Roman" charset="0"/>
                    <a:cs typeface="Arial" charset="0"/>
                  </a:rPr>
                  <a:t>Most T&amp;E does not have a delta specified for factor effects. They are looking to compare a response surface model. Use the correct test method. It is probably not a factorial design.</a:t>
                </a:r>
              </a:p>
              <a:p>
                <a:pPr defTabSz="931774">
                  <a:defRPr/>
                </a:pPr>
                <a:r>
                  <a:rPr lang="en-US">
                    <a:latin typeface="Times New Roman" charset="0"/>
                    <a:cs typeface="Arial" charset="0"/>
                  </a:rPr>
                  <a:t>This is a difficult statistical concept. You must envision an “alternate” world that is far enough away from the status quo under the null hypothesis that makes a difference in terms of a system performance measure of the response variable. Consider an experiment trying to improve a golf game where the “null” hypothesis is that a factor does not contribute to golf score. If the overall variability in a player’s game is 3 strokes, then a factor (such as golf ball brand) that improves score by an average of ½ of a stroke is probably not that meaningful or worth investing too many resources toward. However, the player may say that any factor that improves his average score by 4 or more strokes is worth investing in. It is this value of 4 that is the δ. </a:t>
                </a:r>
                <a:r>
                  <a:rPr lang="en-US" i="0">
                    <a:latin typeface="Cambria Math" panose="02040503050406030204" pitchFamily="18" charset="0"/>
                    <a:cs typeface="Arial" charset="0"/>
                  </a:rPr>
                  <a:t>𝛿</a:t>
                </a:r>
                <a:r>
                  <a:rPr lang="en-US">
                    <a:latin typeface="Times New Roman" charset="0"/>
                    <a:cs typeface="Arial" charset="0"/>
                  </a:rPr>
                  <a:t> is driven by subject knowledge and is not statistically driven. </a:t>
                </a:r>
              </a:p>
              <a:p>
                <a:endParaRPr lang="en-US"/>
              </a:p>
            </p:txBody>
          </p:sp>
        </mc:Fallback>
      </mc:AlternateContent>
      <p:sp>
        <p:nvSpPr>
          <p:cNvPr id="4" name="Slide Number Placeholder 3"/>
          <p:cNvSpPr>
            <a:spLocks noGrp="1"/>
          </p:cNvSpPr>
          <p:nvPr>
            <p:ph type="sldNum" sz="quarter" idx="10"/>
          </p:nvPr>
        </p:nvSpPr>
        <p:spPr/>
        <p:txBody>
          <a:bodyPr/>
          <a:lstStyle/>
          <a:p>
            <a:pPr>
              <a:defRPr/>
            </a:pPr>
            <a:fld id="{6CE28EA4-E63E-4D1B-9343-A3867037F79D}"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317459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atin typeface="Times New Roman" charset="0"/>
                    <a:cs typeface="Arial" charset="0"/>
                  </a:rPr>
                  <a:t>The entire DOE process is all about signal to noise. An accurate estimate of σ is essential to accurately plan a test program. </a:t>
                </a:r>
                <a14:m>
                  <m:oMath xmlns:m="http://schemas.openxmlformats.org/officeDocument/2006/math">
                    <m:r>
                      <a:rPr lang="en-US" i="1">
                        <a:latin typeface="Cambria Math" panose="02040503050406030204" pitchFamily="18" charset="0"/>
                        <a:cs typeface="Arial" charset="0"/>
                      </a:rPr>
                      <m:t>𝜎</m:t>
                    </m:r>
                  </m:oMath>
                </a14:m>
                <a:r>
                  <a:rPr lang="en-US">
                    <a:latin typeface="Times New Roman" charset="0"/>
                    <a:cs typeface="Arial" charset="0"/>
                  </a:rPr>
                  <a:t> is the system background noise, such as the ±3 strokes in golf in the above example even though all factors are the same. The run-to-run variability can come from several sources such as the environment (e.g. weather), the actual system under test’s variability, and the test standard operating procedures. The goal is to minimize this variation or impact from nuisance factors prior to test. Dry runs could help hone the test process to eliminate measurement and instrumentation error. </a:t>
                </a:r>
              </a:p>
              <a:p>
                <a:r>
                  <a:rPr lang="en-US">
                    <a:latin typeface="Times New Roman" charset="0"/>
                    <a:cs typeface="Arial" charset="0"/>
                  </a:rPr>
                  <a:t> </a:t>
                </a:r>
              </a:p>
              <a:p>
                <a:r>
                  <a:rPr lang="en-US">
                    <a:latin typeface="Times New Roman" charset="0"/>
                    <a:cs typeface="Arial" charset="0"/>
                  </a:rPr>
                  <a:t>The system σ is rarely known, but can be estimated in a number of ways as shown in the table above. Due diligence is required to narrow in on this value and should be estimated when designing the experiment. </a:t>
                </a:r>
              </a:p>
              <a:p>
                <a:endParaRPr lang="en-US"/>
              </a:p>
            </p:txBody>
          </p:sp>
        </mc:Choice>
        <mc:Fallback xmlns="">
          <p:sp>
            <p:nvSpPr>
              <p:cNvPr id="3" name="Notes Placeholder 2"/>
              <p:cNvSpPr>
                <a:spLocks noGrp="1"/>
              </p:cNvSpPr>
              <p:nvPr>
                <p:ph type="body" idx="1"/>
              </p:nvPr>
            </p:nvSpPr>
            <p:spPr/>
            <p:txBody>
              <a:bodyPr/>
              <a:lstStyle/>
              <a:p>
                <a:r>
                  <a:rPr lang="en-US">
                    <a:latin typeface="Times New Roman" charset="0"/>
                    <a:cs typeface="Arial" charset="0"/>
                  </a:rPr>
                  <a:t>The entire DOE process is all about signal to noise. An accurate estimate of σ is essential to accurately plan a test program. </a:t>
                </a:r>
                <a:r>
                  <a:rPr lang="en-US" i="0">
                    <a:latin typeface="Cambria Math" panose="02040503050406030204" pitchFamily="18" charset="0"/>
                    <a:cs typeface="Arial" charset="0"/>
                  </a:rPr>
                  <a:t>𝜎</a:t>
                </a:r>
                <a:r>
                  <a:rPr lang="en-US">
                    <a:latin typeface="Times New Roman" charset="0"/>
                    <a:cs typeface="Arial" charset="0"/>
                  </a:rPr>
                  <a:t> is the system background noise, such as the ±3 strokes in golf in the above example even though all factors are the same. The run-to-run variability can come from several sources such as the environment (e.g. weather), the actual system under test’s variability, and the test standard operating procedures. The goal is to minimize this variation or impact from nuisance factors prior to test. Dry runs could help hone the test process to eliminate measurement and instrumentation error. </a:t>
                </a:r>
              </a:p>
              <a:p>
                <a:r>
                  <a:rPr lang="en-US">
                    <a:latin typeface="Times New Roman" charset="0"/>
                    <a:cs typeface="Arial" charset="0"/>
                  </a:rPr>
                  <a:t> </a:t>
                </a:r>
              </a:p>
              <a:p>
                <a:r>
                  <a:rPr lang="en-US">
                    <a:latin typeface="Times New Roman" charset="0"/>
                    <a:cs typeface="Arial" charset="0"/>
                  </a:rPr>
                  <a:t>The system σ is rarely known, but can be estimated in a number of ways as shown in the table above. Due diligence is required to narrow in on this value and should be estimated when designing the experiment. </a:t>
                </a:r>
              </a:p>
              <a:p>
                <a:endParaRPr lang="en-US"/>
              </a:p>
            </p:txBody>
          </p:sp>
        </mc:Fallback>
      </mc:AlternateContent>
      <p:sp>
        <p:nvSpPr>
          <p:cNvPr id="4" name="Slide Number Placeholder 3"/>
          <p:cNvSpPr>
            <a:spLocks noGrp="1"/>
          </p:cNvSpPr>
          <p:nvPr>
            <p:ph type="sldNum" sz="quarter" idx="10"/>
          </p:nvPr>
        </p:nvSpPr>
        <p:spPr/>
        <p:txBody>
          <a:bodyPr/>
          <a:lstStyle/>
          <a:p>
            <a:pPr>
              <a:defRPr/>
            </a:pPr>
            <a:fld id="{6CE28EA4-E63E-4D1B-9343-A3867037F79D}"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2494937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Statistical confidence</a:t>
            </a:r>
            <a:r>
              <a:rPr lang="en-US" baseline="0" dirty="0"/>
              <a:t> is different than emotional confidence. It is a numerical value that should be set before any testing is conducted and is directly related to the risk of making a false positive error or concluding that a factor is having an effect on the response when it is in fact not. Statisticians will tend to set confidence to 95% leaving a 5% chance of making an error. 80% is commonly used leaving a 20% chance of making an error as a trade-off to reduce sample size. This risk needs to be balanced with others and sample size.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B684875-57AD-4F50-BF08-792F1BDFDBF5}" type="slidenum">
              <a:rPr lang="en-US" smtClean="0"/>
              <a:pPr>
                <a:defRPr/>
              </a:pPr>
              <a:t>27</a:t>
            </a:fld>
            <a:endParaRPr lang="en-US"/>
          </a:p>
        </p:txBody>
      </p:sp>
      <p:pic>
        <p:nvPicPr>
          <p:cNvPr id="5" name="Picture 4">
            <a:extLst>
              <a:ext uri="{FF2B5EF4-FFF2-40B4-BE49-F238E27FC236}">
                <a16:creationId xmlns:a16="http://schemas.microsoft.com/office/drawing/2014/main" id="{1B8CAA2C-5B16-8262-2019-6E873D937BB8}"/>
              </a:ext>
            </a:extLst>
          </p:cNvPr>
          <p:cNvPicPr>
            <a:picLocks noChangeAspect="1"/>
          </p:cNvPicPr>
          <p:nvPr/>
        </p:nvPicPr>
        <p:blipFill>
          <a:blip r:embed="rId3"/>
          <a:stretch>
            <a:fillRect/>
          </a:stretch>
        </p:blipFill>
        <p:spPr>
          <a:xfrm>
            <a:off x="972554" y="5901703"/>
            <a:ext cx="4757686" cy="216431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6801BC0-4730-C9BC-E374-8348C6240999}"/>
                  </a:ext>
                </a:extLst>
              </p:cNvPr>
              <p:cNvSpPr txBox="1"/>
              <p:nvPr/>
            </p:nvSpPr>
            <p:spPr>
              <a:xfrm>
                <a:off x="1870688" y="7978653"/>
                <a:ext cx="3152155" cy="707886"/>
              </a:xfrm>
              <a:prstGeom prst="rect">
                <a:avLst/>
              </a:prstGeom>
              <a:noFill/>
              <a:ln>
                <a:noFill/>
              </a:ln>
            </p:spPr>
            <p:txBody>
              <a:bodyPr wrap="square" rtlCol="0">
                <a:spAutoFit/>
              </a:bodyPr>
              <a:lstStyle/>
              <a:p>
                <a:pPr algn="ctr"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rPr>
                        <m:t>𝜇</m:t>
                      </m:r>
                      <m:r>
                        <a:rPr lang="en-US" sz="2000" i="1">
                          <a:solidFill>
                            <a:prstClr val="black"/>
                          </a:solidFill>
                          <a:latin typeface="Cambria Math" panose="02040503050406030204" pitchFamily="18" charset="0"/>
                        </a:rPr>
                        <m:t>=25</m:t>
                      </m:r>
                    </m:oMath>
                  </m:oMathPara>
                </a14:m>
                <a:endParaRPr lang="en-US" sz="2000">
                  <a:solidFill>
                    <a:prstClr val="black"/>
                  </a:solidFill>
                  <a:latin typeface="Arial" charset="0"/>
                  <a:cs typeface="Arial" charset="0"/>
                </a:endParaRPr>
              </a:p>
              <a:p>
                <a:pPr algn="ctr" fontAlgn="base">
                  <a:spcBef>
                    <a:spcPct val="0"/>
                  </a:spcBef>
                  <a:spcAft>
                    <a:spcPct val="0"/>
                  </a:spcAft>
                </a:pPr>
                <a:r>
                  <a:rPr lang="en-US" sz="2000">
                    <a:solidFill>
                      <a:prstClr val="black"/>
                    </a:solidFill>
                    <a:latin typeface="Tahoma" panose="020B0604030504040204" pitchFamily="34" charset="0"/>
                    <a:ea typeface="Tahoma" panose="020B0604030504040204" pitchFamily="34" charset="0"/>
                    <a:cs typeface="Tahoma" panose="020B0604030504040204" pitchFamily="34" charset="0"/>
                  </a:rPr>
                  <a:t>(in reality unknown)</a:t>
                </a:r>
              </a:p>
            </p:txBody>
          </p:sp>
        </mc:Choice>
        <mc:Fallback xmlns="">
          <p:sp>
            <p:nvSpPr>
              <p:cNvPr id="6" name="TextBox 5">
                <a:extLst>
                  <a:ext uri="{FF2B5EF4-FFF2-40B4-BE49-F238E27FC236}">
                    <a16:creationId xmlns:a16="http://schemas.microsoft.com/office/drawing/2014/main" id="{C6801BC0-4730-C9BC-E374-8348C6240999}"/>
                  </a:ext>
                </a:extLst>
              </p:cNvPr>
              <p:cNvSpPr txBox="1">
                <a:spLocks noRot="1" noChangeAspect="1" noMove="1" noResize="1" noEditPoints="1" noAdjustHandles="1" noChangeArrowheads="1" noChangeShapeType="1" noTextEdit="1"/>
              </p:cNvSpPr>
              <p:nvPr/>
            </p:nvSpPr>
            <p:spPr>
              <a:xfrm>
                <a:off x="1870688" y="7978653"/>
                <a:ext cx="3152155" cy="707886"/>
              </a:xfrm>
              <a:prstGeom prst="rect">
                <a:avLst/>
              </a:prstGeom>
              <a:blipFill>
                <a:blip r:embed="rId4"/>
                <a:stretch>
                  <a:fillRect b="-14655"/>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512179B1-4022-F27E-8795-F06B144A4632}"/>
              </a:ext>
            </a:extLst>
          </p:cNvPr>
          <p:cNvSpPr txBox="1"/>
          <p:nvPr/>
        </p:nvSpPr>
        <p:spPr>
          <a:xfrm>
            <a:off x="1280160" y="5670563"/>
            <a:ext cx="4290646" cy="369332"/>
          </a:xfrm>
          <a:prstGeom prst="rect">
            <a:avLst/>
          </a:prstGeom>
          <a:noFill/>
        </p:spPr>
        <p:txBody>
          <a:bodyPr wrap="square" rtlCol="0">
            <a:spAutoFit/>
          </a:bodyPr>
          <a:lstStyle/>
          <a:p>
            <a:pPr algn="ctr"/>
            <a:r>
              <a:rPr lang="en-US">
                <a:latin typeface="Tahoma" panose="020B0604030504040204" pitchFamily="34" charset="0"/>
                <a:ea typeface="Tahoma" panose="020B0604030504040204" pitchFamily="34" charset="0"/>
                <a:cs typeface="Tahoma" panose="020B0604030504040204" pitchFamily="34" charset="0"/>
              </a:rPr>
              <a:t>95% Confidence Interval Example</a:t>
            </a:r>
          </a:p>
        </p:txBody>
      </p:sp>
    </p:spTree>
    <p:extLst>
      <p:ext uri="{BB962C8B-B14F-4D97-AF65-F5344CB8AC3E}">
        <p14:creationId xmlns:p14="http://schemas.microsoft.com/office/powerpoint/2010/main" val="234969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confidence</a:t>
            </a:r>
            <a:r>
              <a:rPr lang="en-US" baseline="0"/>
              <a:t> is set, power is estimated. But again, it should be estimated before testing is conducted. Power is related to another error, the error of detecting a false negative or concluding that a factor is not having an effect when it is. Typically, we wish power to be at least 80% meaning that our error rate is at 20%. </a:t>
            </a:r>
            <a:r>
              <a:rPr lang="en-US"/>
              <a:t>Is 80% power enough? What will you need to “pay” to increase power?</a:t>
            </a:r>
          </a:p>
        </p:txBody>
      </p:sp>
      <p:sp>
        <p:nvSpPr>
          <p:cNvPr id="4" name="Slide Number Placeholder 3"/>
          <p:cNvSpPr>
            <a:spLocks noGrp="1"/>
          </p:cNvSpPr>
          <p:nvPr>
            <p:ph type="sldNum" sz="quarter" idx="5"/>
          </p:nvPr>
        </p:nvSpPr>
        <p:spPr/>
        <p:txBody>
          <a:bodyPr/>
          <a:lstStyle/>
          <a:p>
            <a:pPr>
              <a:defRPr/>
            </a:pPr>
            <a:fld id="{BB684875-57AD-4F50-BF08-792F1BDFDBF5}" type="slidenum">
              <a:rPr lang="en-US" smtClean="0"/>
              <a:pPr>
                <a:defRPr/>
              </a:pPr>
              <a:t>28</a:t>
            </a:fld>
            <a:endParaRPr lang="en-US"/>
          </a:p>
        </p:txBody>
      </p:sp>
    </p:spTree>
    <p:extLst>
      <p:ext uri="{BB962C8B-B14F-4D97-AF65-F5344CB8AC3E}">
        <p14:creationId xmlns:p14="http://schemas.microsoft.com/office/powerpoint/2010/main" val="1603123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lvl="0" indent="0">
                  <a:buFont typeface="+mj-lt"/>
                  <a:buNone/>
                </a:pPr>
                <a:r>
                  <a:rPr lang="en-US" sz="1200" kern="1200">
                    <a:solidFill>
                      <a:schemeClr val="tx1"/>
                    </a:solidFill>
                    <a:effectLst/>
                    <a:latin typeface="+mn-lt"/>
                    <a:ea typeface="+mn-ea"/>
                    <a:cs typeface="+mn-cs"/>
                  </a:rPr>
                  <a:t>Reject the null when the null hypothesis is false. This is called </a:t>
                </a:r>
                <a:r>
                  <a:rPr lang="en-US" sz="1200" b="1" kern="1200">
                    <a:solidFill>
                      <a:schemeClr val="tx1"/>
                    </a:solidFill>
                    <a:effectLst/>
                    <a:latin typeface="+mn-lt"/>
                    <a:ea typeface="+mn-ea"/>
                    <a:cs typeface="+mn-cs"/>
                  </a:rPr>
                  <a:t>power</a:t>
                </a:r>
                <a:r>
                  <a:rPr lang="en-US" sz="1200" kern="1200">
                    <a:solidFill>
                      <a:schemeClr val="tx1"/>
                    </a:solidFill>
                    <a:effectLst/>
                    <a:latin typeface="+mn-lt"/>
                    <a:ea typeface="+mn-ea"/>
                    <a:cs typeface="+mn-cs"/>
                  </a:rPr>
                  <a:t> in statistics. </a:t>
                </a:r>
              </a:p>
              <a:p>
                <a:pPr marL="0" lvl="0" indent="0">
                  <a:buFont typeface="+mj-lt"/>
                  <a:buNone/>
                </a:pPr>
                <a:r>
                  <a:rPr lang="en-US" sz="1200" kern="1200">
                    <a:solidFill>
                      <a:schemeClr val="tx1"/>
                    </a:solidFill>
                    <a:effectLst/>
                    <a:latin typeface="+mn-lt"/>
                    <a:ea typeface="+mn-ea"/>
                    <a:cs typeface="+mn-cs"/>
                  </a:rPr>
                  <a:t>Fail to reject the null when the null hypothesis is true. This is called </a:t>
                </a:r>
                <a:r>
                  <a:rPr lang="en-US" sz="1200" b="1" kern="1200">
                    <a:solidFill>
                      <a:schemeClr val="tx1"/>
                    </a:solidFill>
                    <a:effectLst/>
                    <a:latin typeface="+mn-lt"/>
                    <a:ea typeface="+mn-ea"/>
                    <a:cs typeface="+mn-cs"/>
                  </a:rPr>
                  <a:t>confidence</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null hypothesis is NEVER accepted. </a:t>
                </a:r>
              </a:p>
              <a:p>
                <a:r>
                  <a:rPr lang="en-US" sz="1200" kern="1200">
                    <a:solidFill>
                      <a:schemeClr val="tx1"/>
                    </a:solidFill>
                    <a:effectLst/>
                    <a:latin typeface="+mn-lt"/>
                    <a:ea typeface="+mn-ea"/>
                    <a:cs typeface="+mn-cs"/>
                  </a:rPr>
                  <a:t>When a decision based on the results of a hypothesis test is made, there is no guarantee it was the correct decision. However, we can characterize the risk of making two possible errors.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two types of errors are: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Type I error: Reject the null hypothesis when the null is true. As experimenters, we have direct control over this value by setting it equal to a value, the significance level, prior to the analysis. The significance level (the probability of a type I error), denoted as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𝛼</m:t>
                    </m:r>
                  </m:oMath>
                </a14:m>
                <a:r>
                  <a:rPr lang="en-US" sz="1200" kern="1200">
                    <a:solidFill>
                      <a:schemeClr val="tx1"/>
                    </a:solidFill>
                    <a:effectLst/>
                    <a:latin typeface="+mn-lt"/>
                    <a:ea typeface="+mn-ea"/>
                    <a:cs typeface="+mn-cs"/>
                  </a:rPr>
                  <a:t>, represents the level of “reasonable doubt” in the data when we decide whether to reject the null hypothesis or fail to reject it.   </a:t>
                </a:r>
              </a:p>
              <a:p>
                <a:pPr marL="171450" indent="-171450">
                  <a:buFont typeface="Arial" panose="020B0604020202020204" pitchFamily="34" charset="0"/>
                  <a:buChar char="•"/>
                </a:pPr>
                <a:r>
                  <a:rPr lang="en-US" sz="1200" kern="1200">
                    <a:solidFill>
                      <a:schemeClr val="tx1"/>
                    </a:solidFill>
                    <a:effectLst/>
                    <a:latin typeface="+mn-lt"/>
                    <a:ea typeface="+mn-ea"/>
                    <a:cs typeface="+mn-cs"/>
                  </a:rPr>
                  <a:t>Type II error: Fail to reject the null hypothesis when the null is false. We do not have direct control over type II error. It is a function of several features of an experiment. We discuss this in more detail throughout the course. The probability of a type II error is denoted as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𝛽</m:t>
                    </m:r>
                  </m:oMath>
                </a14:m>
                <a:r>
                  <a:rPr lang="en-US" sz="1200" kern="1200">
                    <a:solidFill>
                      <a:schemeClr val="tx1"/>
                    </a:solidFill>
                    <a:effectLst/>
                    <a:latin typeface="+mn-lt"/>
                    <a:ea typeface="+mn-ea"/>
                    <a:cs typeface="+mn-cs"/>
                  </a:rPr>
                  <a:t>. </a:t>
                </a:r>
                <a:endParaRPr lang="en-US"/>
              </a:p>
            </p:txBody>
          </p:sp>
        </mc:Choice>
        <mc:Fallback xmlns="">
          <p:sp>
            <p:nvSpPr>
              <p:cNvPr id="3" name="Notes Placeholder 2"/>
              <p:cNvSpPr>
                <a:spLocks noGrp="1"/>
              </p:cNvSpPr>
              <p:nvPr>
                <p:ph type="body" idx="1"/>
              </p:nvPr>
            </p:nvSpPr>
            <p:spPr/>
            <p:txBody>
              <a:bodyPr>
                <a:normAutofit/>
              </a:bodyPr>
              <a:lstStyle/>
              <a:p>
                <a:pPr marL="0" lvl="0" indent="0">
                  <a:buFont typeface="+mj-lt"/>
                  <a:buNone/>
                </a:pPr>
                <a:r>
                  <a:rPr lang="en-US" sz="1200" kern="1200">
                    <a:solidFill>
                      <a:schemeClr val="tx1"/>
                    </a:solidFill>
                    <a:effectLst/>
                    <a:latin typeface="+mn-lt"/>
                    <a:ea typeface="+mn-ea"/>
                    <a:cs typeface="+mn-cs"/>
                  </a:rPr>
                  <a:t>Reject the null when the null hypothesis is false. This is called </a:t>
                </a:r>
                <a:r>
                  <a:rPr lang="en-US" sz="1200" b="1" kern="1200">
                    <a:solidFill>
                      <a:schemeClr val="tx1"/>
                    </a:solidFill>
                    <a:effectLst/>
                    <a:latin typeface="+mn-lt"/>
                    <a:ea typeface="+mn-ea"/>
                    <a:cs typeface="+mn-cs"/>
                  </a:rPr>
                  <a:t>power</a:t>
                </a:r>
                <a:r>
                  <a:rPr lang="en-US" sz="1200" kern="1200">
                    <a:solidFill>
                      <a:schemeClr val="tx1"/>
                    </a:solidFill>
                    <a:effectLst/>
                    <a:latin typeface="+mn-lt"/>
                    <a:ea typeface="+mn-ea"/>
                    <a:cs typeface="+mn-cs"/>
                  </a:rPr>
                  <a:t> in statistics. </a:t>
                </a:r>
              </a:p>
              <a:p>
                <a:pPr marL="0" lvl="0" indent="0">
                  <a:buFont typeface="+mj-lt"/>
                  <a:buNone/>
                </a:pPr>
                <a:r>
                  <a:rPr lang="en-US" sz="1200" kern="1200">
                    <a:solidFill>
                      <a:schemeClr val="tx1"/>
                    </a:solidFill>
                    <a:effectLst/>
                    <a:latin typeface="+mn-lt"/>
                    <a:ea typeface="+mn-ea"/>
                    <a:cs typeface="+mn-cs"/>
                  </a:rPr>
                  <a:t>Fail to reject the null when the null hypothesis is true. This is called </a:t>
                </a:r>
                <a:r>
                  <a:rPr lang="en-US" sz="1200" b="1" kern="1200">
                    <a:solidFill>
                      <a:schemeClr val="tx1"/>
                    </a:solidFill>
                    <a:effectLst/>
                    <a:latin typeface="+mn-lt"/>
                    <a:ea typeface="+mn-ea"/>
                    <a:cs typeface="+mn-cs"/>
                  </a:rPr>
                  <a:t>confidence</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null hypothesis is NEVER accepted. </a:t>
                </a:r>
              </a:p>
              <a:p>
                <a:r>
                  <a:rPr lang="en-US" sz="1200" kern="1200">
                    <a:solidFill>
                      <a:schemeClr val="tx1"/>
                    </a:solidFill>
                    <a:effectLst/>
                    <a:latin typeface="+mn-lt"/>
                    <a:ea typeface="+mn-ea"/>
                    <a:cs typeface="+mn-cs"/>
                  </a:rPr>
                  <a:t>When a decision based on the results of a hypothesis test is made, there is no guarantee it was the correct decision. However, we can characterize the risk of making two possible errors.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two types of errors are: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Type I error: Reject the null hypothesis when the null is true. As experimenters, we have direct control over this value by setting it equal to a value, the significance level, prior to the analysis. The significance level (the probability of a type I error), denoted as </a:t>
                </a:r>
                <a:r>
                  <a:rPr lang="en-US" sz="1200" i="0" kern="1200">
                    <a:solidFill>
                      <a:schemeClr val="tx1"/>
                    </a:solidFill>
                    <a:effectLst/>
                    <a:latin typeface="Cambria Math" panose="02040503050406030204" pitchFamily="18" charset="0"/>
                    <a:ea typeface="+mn-ea"/>
                    <a:cs typeface="+mn-cs"/>
                  </a:rPr>
                  <a:t>𝛼</a:t>
                </a:r>
                <a:r>
                  <a:rPr lang="en-US" sz="1200" kern="1200">
                    <a:solidFill>
                      <a:schemeClr val="tx1"/>
                    </a:solidFill>
                    <a:effectLst/>
                    <a:latin typeface="+mn-lt"/>
                    <a:ea typeface="+mn-ea"/>
                    <a:cs typeface="+mn-cs"/>
                  </a:rPr>
                  <a:t>, represents the level of “reasonable doubt” in the data when we decide whether to reject the null hypothesis or fail to reject it.   </a:t>
                </a:r>
              </a:p>
              <a:p>
                <a:pPr marL="171450" indent="-171450">
                  <a:buFont typeface="Arial" panose="020B0604020202020204" pitchFamily="34" charset="0"/>
                  <a:buChar char="•"/>
                </a:pPr>
                <a:r>
                  <a:rPr lang="en-US" sz="1200" kern="1200">
                    <a:solidFill>
                      <a:schemeClr val="tx1"/>
                    </a:solidFill>
                    <a:effectLst/>
                    <a:latin typeface="+mn-lt"/>
                    <a:ea typeface="+mn-ea"/>
                    <a:cs typeface="+mn-cs"/>
                  </a:rPr>
                  <a:t>Type II error: Fail to reject the null hypothesis when the null is false. We do not have direct control over type II error. It is a function of several features of an experiment. We discuss this in more detail throughout the course. The probability of a type II error is denoted as </a:t>
                </a:r>
                <a:r>
                  <a:rPr lang="en-US" sz="1200" i="0" kern="1200">
                    <a:solidFill>
                      <a:schemeClr val="tx1"/>
                    </a:solidFill>
                    <a:effectLst/>
                    <a:latin typeface="Cambria Math" panose="02040503050406030204" pitchFamily="18" charset="0"/>
                    <a:ea typeface="+mn-ea"/>
                    <a:cs typeface="+mn-cs"/>
                  </a:rPr>
                  <a:t>𝛽</a:t>
                </a:r>
                <a:r>
                  <a:rPr lang="en-US" sz="1200" kern="1200">
                    <a:solidFill>
                      <a:schemeClr val="tx1"/>
                    </a:solidFill>
                    <a:effectLst/>
                    <a:latin typeface="+mn-lt"/>
                    <a:ea typeface="+mn-ea"/>
                    <a:cs typeface="+mn-cs"/>
                  </a:rPr>
                  <a:t>. </a:t>
                </a:r>
                <a:endParaRPr lang="en-US"/>
              </a:p>
            </p:txBody>
          </p:sp>
        </mc:Fallback>
      </mc:AlternateContent>
      <p:sp>
        <p:nvSpPr>
          <p:cNvPr id="4" name="Slide Number Placeholder 3"/>
          <p:cNvSpPr>
            <a:spLocks noGrp="1"/>
          </p:cNvSpPr>
          <p:nvPr>
            <p:ph type="sldNum" sz="quarter" idx="10"/>
          </p:nvPr>
        </p:nvSpPr>
        <p:spPr/>
        <p:txBody>
          <a:bodyPr/>
          <a:lstStyle/>
          <a:p>
            <a:pPr>
              <a:defRPr/>
            </a:pPr>
            <a:fld id="{3D88A48E-3CE8-40CD-B9D2-0F32884DF345}"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195750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Number of runs is sometimes called sample size</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30</a:t>
            </a:fld>
            <a:endParaRPr lang="en-US"/>
          </a:p>
        </p:txBody>
      </p:sp>
    </p:spTree>
    <p:extLst>
      <p:ext uri="{BB962C8B-B14F-4D97-AF65-F5344CB8AC3E}">
        <p14:creationId xmlns:p14="http://schemas.microsoft.com/office/powerpoint/2010/main" val="280995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Factorial designs can be augmented into response surface designs by adding the appropriate runs. This is called sequential testing which allows partial tests to be done, interim analysis performed with a plan to use the results of the analysis to trigger what and how to test next.</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32</a:t>
            </a:fld>
            <a:endParaRPr lang="en-US"/>
          </a:p>
        </p:txBody>
      </p:sp>
    </p:spTree>
    <p:extLst>
      <p:ext uri="{BB962C8B-B14F-4D97-AF65-F5344CB8AC3E}">
        <p14:creationId xmlns:p14="http://schemas.microsoft.com/office/powerpoint/2010/main" val="2598651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35</a:t>
            </a:fld>
            <a:endParaRPr lang="en-US"/>
          </a:p>
        </p:txBody>
      </p:sp>
    </p:spTree>
    <p:extLst>
      <p:ext uri="{BB962C8B-B14F-4D97-AF65-F5344CB8AC3E}">
        <p14:creationId xmlns:p14="http://schemas.microsoft.com/office/powerpoint/2010/main" val="2604845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JMP produces an FDS based upon the confidence interval around the average prediction, but they can be produced for tolerance, prediction as well as other types of intervals</a:t>
            </a:r>
          </a:p>
        </p:txBody>
      </p:sp>
      <p:sp>
        <p:nvSpPr>
          <p:cNvPr id="4" name="Slide Number Placeholder 3"/>
          <p:cNvSpPr>
            <a:spLocks noGrp="1"/>
          </p:cNvSpPr>
          <p:nvPr>
            <p:ph type="sldNum" sz="quarter" idx="5"/>
          </p:nvPr>
        </p:nvSpPr>
        <p:spPr/>
        <p:txBody>
          <a:bodyPr/>
          <a:lstStyle/>
          <a:p>
            <a:pPr>
              <a:defRPr/>
            </a:pPr>
            <a:fld id="{AFD05268-DA53-4CE5-8279-7E986169A7B6}" type="slidenum">
              <a:rPr lang="en-US"/>
              <a:pPr>
                <a:defRPr/>
              </a:pPr>
              <a:t>37</a:t>
            </a:fld>
            <a:endParaRPr lang="en-US"/>
          </a:p>
        </p:txBody>
      </p:sp>
    </p:spTree>
    <p:extLst>
      <p:ext uri="{BB962C8B-B14F-4D97-AF65-F5344CB8AC3E}">
        <p14:creationId xmlns:p14="http://schemas.microsoft.com/office/powerpoint/2010/main" val="3608541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 is the variance-covariance matrix</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38</a:t>
            </a:fld>
            <a:endParaRPr lang="en-US"/>
          </a:p>
        </p:txBody>
      </p:sp>
    </p:spTree>
    <p:extLst>
      <p:ext uri="{BB962C8B-B14F-4D97-AF65-F5344CB8AC3E}">
        <p14:creationId xmlns:p14="http://schemas.microsoft.com/office/powerpoint/2010/main" val="405339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 test objectives defined, we can now begin to define the design space made up of the responses, factors, and any test constraints. </a:t>
            </a:r>
          </a:p>
        </p:txBody>
      </p:sp>
      <p:sp>
        <p:nvSpPr>
          <p:cNvPr id="4" name="Slide Number Placeholder 3"/>
          <p:cNvSpPr>
            <a:spLocks noGrp="1"/>
          </p:cNvSpPr>
          <p:nvPr>
            <p:ph type="sldNum" sz="quarter" idx="5"/>
          </p:nvPr>
        </p:nvSpPr>
        <p:spPr/>
        <p:txBody>
          <a:bodyPr/>
          <a:lstStyle/>
          <a:p>
            <a:pPr>
              <a:defRPr/>
            </a:pPr>
            <a:fld id="{6CE28EA4-E63E-4D1B-9343-A3867037F79D}"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2688211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Terms 3 main, 3 interactions, 3 quadratics</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39</a:t>
            </a:fld>
            <a:endParaRPr lang="en-US"/>
          </a:p>
        </p:txBody>
      </p:sp>
    </p:spTree>
    <p:extLst>
      <p:ext uri="{BB962C8B-B14F-4D97-AF65-F5344CB8AC3E}">
        <p14:creationId xmlns:p14="http://schemas.microsoft.com/office/powerpoint/2010/main" val="767531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a design</a:t>
            </a:r>
            <a:r>
              <a:rPr lang="en-US" baseline="0"/>
              <a:t> is most importantly an iterative process. One method of design creation is to show serval different designs that offer different options for risk tradeoff. </a:t>
            </a:r>
            <a:endParaRPr lang="en-US"/>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42</a:t>
            </a:fld>
            <a:endParaRPr lang="en-US"/>
          </a:p>
        </p:txBody>
      </p:sp>
    </p:spTree>
    <p:extLst>
      <p:ext uri="{BB962C8B-B14F-4D97-AF65-F5344CB8AC3E}">
        <p14:creationId xmlns:p14="http://schemas.microsoft.com/office/powerpoint/2010/main" val="2634950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recorded weather and recorded background were deemed independent and therefore could be fully-crossed in simulated input to hardware.</a:t>
            </a:r>
          </a:p>
          <a:p>
            <a:r>
              <a:rPr lang="en-US"/>
              <a:t>Without a detector response function (a.k.a. play back tool; input to output map; activation function; sensor model; etc.) the test would have needed real-world simulated releases that would have impacted the public and taken much longer and been much more expensive than modeling and simulation. Modeling and simulation is far from free, but it is usually less expensive than real-world testing, even when the models need to be developed before testing can begin. </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45</a:t>
            </a:fld>
            <a:endParaRPr lang="en-US"/>
          </a:p>
        </p:txBody>
      </p:sp>
    </p:spTree>
    <p:extLst>
      <p:ext uri="{BB962C8B-B14F-4D97-AF65-F5344CB8AC3E}">
        <p14:creationId xmlns:p14="http://schemas.microsoft.com/office/powerpoint/2010/main" val="2696547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budget is time limited. The full process uses the inputs from the test matrix to create the detector response function which is fed into the algorithm at roughly 10,000:1 speed. 1 second of simulation is equivalent to 3 hours in the real world. 4 billion simulations takes well-over 300 years. 400,000 takes about 2 weeks.</a:t>
            </a:r>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46</a:t>
            </a:fld>
            <a:endParaRPr lang="en-US"/>
          </a:p>
        </p:txBody>
      </p:sp>
    </p:spTree>
    <p:extLst>
      <p:ext uri="{BB962C8B-B14F-4D97-AF65-F5344CB8AC3E}">
        <p14:creationId xmlns:p14="http://schemas.microsoft.com/office/powerpoint/2010/main" val="3298238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Cubic Clustering Criterion (CCC)</a:t>
            </a:r>
          </a:p>
          <a:p>
            <a:pPr lvl="1"/>
            <a:r>
              <a:rPr lang="en-US" sz="2000"/>
              <a:t>first-pass to pick the best number of clusters</a:t>
            </a:r>
          </a:p>
          <a:p>
            <a:endParaRPr lang="en-US"/>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47</a:t>
            </a:fld>
            <a:endParaRPr lang="en-US"/>
          </a:p>
        </p:txBody>
      </p:sp>
    </p:spTree>
    <p:extLst>
      <p:ext uri="{BB962C8B-B14F-4D97-AF65-F5344CB8AC3E}">
        <p14:creationId xmlns:p14="http://schemas.microsoft.com/office/powerpoint/2010/main" val="3641815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channel is a labeled piece of information. In this case the channels are particle size bins and type of particle (biological or non-biological), sensor ID (multiple sensors), and array locations. </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48</a:t>
            </a:fld>
            <a:endParaRPr lang="en-US"/>
          </a:p>
        </p:txBody>
      </p:sp>
    </p:spTree>
    <p:extLst>
      <p:ext uri="{BB962C8B-B14F-4D97-AF65-F5344CB8AC3E}">
        <p14:creationId xmlns:p14="http://schemas.microsoft.com/office/powerpoint/2010/main" val="530812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at the shape of the parallel plots for each cluster, This is one way to interpret how clusters were chosen</a:t>
            </a:r>
          </a:p>
        </p:txBody>
      </p:sp>
      <p:sp>
        <p:nvSpPr>
          <p:cNvPr id="4" name="Slide Number Placeholder 3"/>
          <p:cNvSpPr>
            <a:spLocks noGrp="1"/>
          </p:cNvSpPr>
          <p:nvPr>
            <p:ph type="sldNum" sz="quarter" idx="5"/>
          </p:nvPr>
        </p:nvSpPr>
        <p:spPr/>
        <p:txBody>
          <a:bodyPr/>
          <a:lstStyle/>
          <a:p>
            <a:pPr>
              <a:defRPr/>
            </a:pPr>
            <a:fld id="{BB684875-57AD-4F50-BF08-792F1BDFDBF5}" type="slidenum">
              <a:rPr lang="en-US" smtClean="0"/>
              <a:pPr>
                <a:defRPr/>
              </a:pPr>
              <a:t>50</a:t>
            </a:fld>
            <a:endParaRPr lang="en-US"/>
          </a:p>
        </p:txBody>
      </p:sp>
    </p:spTree>
    <p:extLst>
      <p:ext uri="{BB962C8B-B14F-4D97-AF65-F5344CB8AC3E}">
        <p14:creationId xmlns:p14="http://schemas.microsoft.com/office/powerpoint/2010/main" val="1532936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Metric packages – minimum, maximum, median, mode, interquartile range, repeat for channel to channel ratios, time between peaks, time between next peak maximum and next minimum trough, etc. </a:t>
            </a:r>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51</a:t>
            </a:fld>
            <a:endParaRPr lang="en-US"/>
          </a:p>
        </p:txBody>
      </p:sp>
    </p:spTree>
    <p:extLst>
      <p:ext uri="{BB962C8B-B14F-4D97-AF65-F5344CB8AC3E}">
        <p14:creationId xmlns:p14="http://schemas.microsoft.com/office/powerpoint/2010/main" val="4287139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Look at the shape of the parallel plots for each cluster, This is one way to interpret how clusters were chosen</a:t>
            </a:r>
          </a:p>
          <a:p>
            <a:endParaRPr lang="en-US"/>
          </a:p>
        </p:txBody>
      </p:sp>
      <p:sp>
        <p:nvSpPr>
          <p:cNvPr id="4" name="Slide Number Placeholder 3"/>
          <p:cNvSpPr>
            <a:spLocks noGrp="1"/>
          </p:cNvSpPr>
          <p:nvPr>
            <p:ph type="sldNum" sz="quarter" idx="5"/>
          </p:nvPr>
        </p:nvSpPr>
        <p:spPr/>
        <p:txBody>
          <a:bodyPr/>
          <a:lstStyle/>
          <a:p>
            <a:pPr>
              <a:defRPr/>
            </a:pPr>
            <a:fld id="{BB684875-57AD-4F50-BF08-792F1BDFDBF5}" type="slidenum">
              <a:rPr lang="en-US" smtClean="0"/>
              <a:pPr>
                <a:defRPr/>
              </a:pPr>
              <a:t>52</a:t>
            </a:fld>
            <a:endParaRPr lang="en-US"/>
          </a:p>
        </p:txBody>
      </p:sp>
    </p:spTree>
    <p:extLst>
      <p:ext uri="{BB962C8B-B14F-4D97-AF65-F5344CB8AC3E}">
        <p14:creationId xmlns:p14="http://schemas.microsoft.com/office/powerpoint/2010/main" val="3351048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54</a:t>
            </a:fld>
            <a:endParaRPr lang="en-US"/>
          </a:p>
        </p:txBody>
      </p:sp>
    </p:spTree>
    <p:extLst>
      <p:ext uri="{BB962C8B-B14F-4D97-AF65-F5344CB8AC3E}">
        <p14:creationId xmlns:p14="http://schemas.microsoft.com/office/powerpoint/2010/main" val="425996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initial design’s cost is too high, we trade-off lowering cost with losing information, decreasing sensitivity, and/or increasing risk. </a:t>
            </a:r>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5</a:t>
            </a:fld>
            <a:endParaRPr lang="en-US"/>
          </a:p>
        </p:txBody>
      </p:sp>
    </p:spTree>
    <p:extLst>
      <p:ext uri="{BB962C8B-B14F-4D97-AF65-F5344CB8AC3E}">
        <p14:creationId xmlns:p14="http://schemas.microsoft.com/office/powerpoint/2010/main" val="3171622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55</a:t>
            </a:fld>
            <a:endParaRPr lang="en-US"/>
          </a:p>
        </p:txBody>
      </p:sp>
    </p:spTree>
    <p:extLst>
      <p:ext uri="{BB962C8B-B14F-4D97-AF65-F5344CB8AC3E}">
        <p14:creationId xmlns:p14="http://schemas.microsoft.com/office/powerpoint/2010/main" val="1738210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so many concentrations? Given the use of logistic regression as few as three levels would have produced a similar model to the one shown below on a later slide </a:t>
            </a:r>
          </a:p>
          <a:p>
            <a:r>
              <a:rPr lang="en-US"/>
              <a:t>Why so many release locations. With 111 some of them were in the same room, hallway or entrance; they could have been clustered and sampled like the weather and background.</a:t>
            </a:r>
          </a:p>
          <a:p>
            <a:r>
              <a:rPr lang="en-US"/>
              <a:t>From the STAT point of view always question the need for multiple levels of any factor. In this case the test team wanted full coverage.</a:t>
            </a:r>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57</a:t>
            </a:fld>
            <a:endParaRPr lang="en-US"/>
          </a:p>
        </p:txBody>
      </p:sp>
    </p:spTree>
    <p:extLst>
      <p:ext uri="{BB962C8B-B14F-4D97-AF65-F5344CB8AC3E}">
        <p14:creationId xmlns:p14="http://schemas.microsoft.com/office/powerpoint/2010/main" val="2245084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notional data was managed such that the effect patterns were easy to see. In practice cleaning up the data, including filtering, sorting, and coping with missing data is necessary before EDA is likely to produce interpretable. results. </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58</a:t>
            </a:fld>
            <a:endParaRPr lang="en-US"/>
          </a:p>
        </p:txBody>
      </p:sp>
    </p:spTree>
    <p:extLst>
      <p:ext uri="{BB962C8B-B14F-4D97-AF65-F5344CB8AC3E}">
        <p14:creationId xmlns:p14="http://schemas.microsoft.com/office/powerpoint/2010/main" val="1164544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test team wanted know the concentration and other factors where the system could not reliably detect a biological attack</a:t>
            </a:r>
          </a:p>
          <a:p>
            <a:r>
              <a:rPr lang="en-US"/>
              <a:t>The final model used a </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59</a:t>
            </a:fld>
            <a:endParaRPr lang="en-US"/>
          </a:p>
        </p:txBody>
      </p:sp>
    </p:spTree>
    <p:extLst>
      <p:ext uri="{BB962C8B-B14F-4D97-AF65-F5344CB8AC3E}">
        <p14:creationId xmlns:p14="http://schemas.microsoft.com/office/powerpoint/2010/main" val="406962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example presented earlier, a real-world, end-to-end test would require multiple releases of an infectious agent in a public location with some way to artificially control the weather and background counts.</a:t>
            </a:r>
          </a:p>
          <a:p>
            <a:r>
              <a:rPr lang="en-US"/>
              <a:t>A few weeks of modeling and simulation replaced 60 years of everyday testing without endangering anyone. </a:t>
            </a:r>
          </a:p>
          <a:p>
            <a:endParaRPr lang="en-US"/>
          </a:p>
          <a:p>
            <a:r>
              <a:rPr lang="en-US"/>
              <a:t>The test team had to develop a safe to release simulant with dispersion properties similar to an infectious agent that shows up as a biological particle of the correct size to a sensor.  </a:t>
            </a:r>
          </a:p>
          <a:p>
            <a:endParaRPr lang="en-US">
              <a:ea typeface="Calibri"/>
              <a:cs typeface="Calibri"/>
            </a:endParaRPr>
          </a:p>
          <a:p>
            <a:r>
              <a:rPr lang="en-US">
                <a:ea typeface="Calibri"/>
                <a:cs typeface="Calibri"/>
              </a:rPr>
              <a:t>Dangerous, dreary, and dirty, are fairly self-explanatory. "Dear" is an alliterative way to describe something very costly and/or requiring precision beyond human capability. </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60</a:t>
            </a:fld>
            <a:endParaRPr lang="en-US"/>
          </a:p>
        </p:txBody>
      </p:sp>
    </p:spTree>
    <p:extLst>
      <p:ext uri="{BB962C8B-B14F-4D97-AF65-F5344CB8AC3E}">
        <p14:creationId xmlns:p14="http://schemas.microsoft.com/office/powerpoint/2010/main" val="262116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Space-filling design minimum setup is ten (10) unique runs per factor. However, this recommendation is for a system with deterministic outcomes, with the ability to set all numeric factors with no-error and modeled by a Gaussian process model. A more realistic sample size able to manage the test risks for a stochastic system is perhaps 100+ runs per factor with structure set to over-cover factors believed to be more important to the system. Modeling techniques such as neural networks and gradient boosters (tree) are used in place of Gaussian process models to correctly handle the variation and even missing data. Nothing stops the use of a hybrid space-filling + optimal design.</a:t>
            </a:r>
          </a:p>
          <a:p>
            <a:endParaRPr lang="en-US"/>
          </a:p>
          <a:p>
            <a:r>
              <a:rPr lang="en-US"/>
              <a:t>And don’t forget mixture designs!</a:t>
            </a:r>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62</a:t>
            </a:fld>
            <a:endParaRPr lang="en-US"/>
          </a:p>
        </p:txBody>
      </p:sp>
    </p:spTree>
    <p:extLst>
      <p:ext uri="{BB962C8B-B14F-4D97-AF65-F5344CB8AC3E}">
        <p14:creationId xmlns:p14="http://schemas.microsoft.com/office/powerpoint/2010/main" val="2335420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was not the only solution for the test scenario, but it was the one that no one disliked that provided the analysis product the test team needed. </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63</a:t>
            </a:fld>
            <a:endParaRPr lang="en-US"/>
          </a:p>
        </p:txBody>
      </p:sp>
    </p:spTree>
    <p:extLst>
      <p:ext uri="{BB962C8B-B14F-4D97-AF65-F5344CB8AC3E}">
        <p14:creationId xmlns:p14="http://schemas.microsoft.com/office/powerpoint/2010/main" val="220215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if you truly cannot design</a:t>
            </a:r>
            <a:r>
              <a:rPr lang="en-US" baseline="0"/>
              <a:t> a test. Consider a system that cannot be controlled such as a weather satellite in space. While a team might be interested in looking at how well the satellite reports the weather data back to Earth, they cannot control any of the factors of interest. The satellite follows a given orbit, it reports on precipitation that cannot be controlled, and it is programmed to report back at regular intervals. In this case, the discussion turns to how long we need to gather data from this observational study to make sure enough relevant data is collected. </a:t>
            </a:r>
            <a:endParaRPr lang="en-US"/>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6</a:t>
            </a:fld>
            <a:endParaRPr lang="en-US"/>
          </a:p>
        </p:txBody>
      </p:sp>
    </p:spTree>
    <p:extLst>
      <p:ext uri="{BB962C8B-B14F-4D97-AF65-F5344CB8AC3E}">
        <p14:creationId xmlns:p14="http://schemas.microsoft.com/office/powerpoint/2010/main" val="65641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instead, we are able to</a:t>
            </a:r>
            <a:r>
              <a:rPr lang="en-US" baseline="0"/>
              <a:t> manipulate the factors, we can perform a controlled experiment. The more control we have, the more we can attribute a change in one factor to a change in our response. The most important part of a controlled experiment is that is can give us these much-desired cause and effect relationships. </a:t>
            </a:r>
            <a:endParaRPr lang="en-US"/>
          </a:p>
        </p:txBody>
      </p:sp>
      <p:sp>
        <p:nvSpPr>
          <p:cNvPr id="4" name="Slide Number Placeholder 3"/>
          <p:cNvSpPr>
            <a:spLocks noGrp="1"/>
          </p:cNvSpPr>
          <p:nvPr>
            <p:ph type="sldNum" sz="quarter" idx="10"/>
          </p:nvPr>
        </p:nvSpPr>
        <p:spPr/>
        <p:txBody>
          <a:bodyPr/>
          <a:lstStyle/>
          <a:p>
            <a:pPr>
              <a:defRPr/>
            </a:pPr>
            <a:fld id="{BB684875-57AD-4F50-BF08-792F1BDFDBF5}" type="slidenum">
              <a:rPr lang="en-US" smtClean="0"/>
              <a:pPr>
                <a:defRPr/>
              </a:pPr>
              <a:t>8</a:t>
            </a:fld>
            <a:endParaRPr lang="en-US"/>
          </a:p>
        </p:txBody>
      </p:sp>
    </p:spTree>
    <p:extLst>
      <p:ext uri="{BB962C8B-B14F-4D97-AF65-F5344CB8AC3E}">
        <p14:creationId xmlns:p14="http://schemas.microsoft.com/office/powerpoint/2010/main" val="167028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key aspects of Design of Experiments</a:t>
            </a:r>
            <a:r>
              <a:rPr lang="en-US" baseline="0"/>
              <a:t> (DOE) is the ability to build up designs. At the bottom of the slide, a design (for three factors, each in one dimension) is shown that can be extended by adding points to create a more complex design. The first cube shows a simple screening design. The second design shows a full factorial design with a center point. The third cube shows a response surface design where axial runs have been added. As the designs become more complex, they also provide additional information. </a:t>
            </a:r>
            <a:endParaRPr lang="en-US"/>
          </a:p>
        </p:txBody>
      </p:sp>
      <p:sp>
        <p:nvSpPr>
          <p:cNvPr id="4" name="Slide Number Placeholder 3"/>
          <p:cNvSpPr>
            <a:spLocks noGrp="1"/>
          </p:cNvSpPr>
          <p:nvPr>
            <p:ph type="sldNum" sz="quarter" idx="10"/>
          </p:nvPr>
        </p:nvSpPr>
        <p:spPr/>
        <p:txBody>
          <a:bodyPr/>
          <a:lstStyle/>
          <a:p>
            <a:pPr>
              <a:defRPr/>
            </a:pPr>
            <a:fld id="{0ECD1A36-4B6C-4F0E-BB67-5F87FC245805}" type="slidenum">
              <a:rPr lang="en-US" smtClean="0"/>
              <a:pPr>
                <a:defRPr/>
              </a:pPr>
              <a:t>9</a:t>
            </a:fld>
            <a:endParaRPr lang="en-US"/>
          </a:p>
        </p:txBody>
      </p:sp>
    </p:spTree>
    <p:extLst>
      <p:ext uri="{BB962C8B-B14F-4D97-AF65-F5344CB8AC3E}">
        <p14:creationId xmlns:p14="http://schemas.microsoft.com/office/powerpoint/2010/main" val="114134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 is often applied to system testing, but the applying a DOE to an algorithms is relatively new. Tests of AI enabled systems will frequently need to decompose algorithm tests and hardware tests before integration. To do that the hardware will need a model to enable simulated factors for the algorithm. </a:t>
            </a:r>
          </a:p>
        </p:txBody>
      </p:sp>
      <p:sp>
        <p:nvSpPr>
          <p:cNvPr id="4" name="Slide Number Placeholder 3"/>
          <p:cNvSpPr>
            <a:spLocks noGrp="1"/>
          </p:cNvSpPr>
          <p:nvPr>
            <p:ph type="sldNum" sz="quarter" idx="5"/>
          </p:nvPr>
        </p:nvSpPr>
        <p:spPr/>
        <p:txBody>
          <a:bodyPr/>
          <a:lstStyle/>
          <a:p>
            <a:pPr>
              <a:defRPr/>
            </a:pPr>
            <a:fld id="{AFD05268-DA53-4CE5-8279-7E986169A7B6}" type="slidenum">
              <a:rPr lang="en-US" smtClean="0"/>
              <a:pPr>
                <a:defRPr/>
              </a:pPr>
              <a:t>10</a:t>
            </a:fld>
            <a:endParaRPr lang="en-US"/>
          </a:p>
        </p:txBody>
      </p:sp>
    </p:spTree>
    <p:extLst>
      <p:ext uri="{BB962C8B-B14F-4D97-AF65-F5344CB8AC3E}">
        <p14:creationId xmlns:p14="http://schemas.microsoft.com/office/powerpoint/2010/main" val="33537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STAT drives an iterative procedure that begins with the requirement and proceeds through the generation of test objectives, designs, and analysis plans, all of which may be directly traced back to the requirement. Critical questions at every stage help the planner keep the process on track.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Critical questions are provided to serve as a starting point to ensure rigor is injected throughout the planning process.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The questions are broadly applicable but not all inclusive and serve as a primer for an informed dialogue among the test team.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These questions should be employed by practitioners at the detailed planning level.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These questions can also be used by leadership to provide insight into the rationale for various planning decisions.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System details and situational dependencies should steer the team to create their own questions that will support development of the most affordable, efficient, and effective strategy.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At the end, the test design and plan for analysis are reviewed to ensure that it supports the objective that began the process. The STAT process figure provides a concise process flow diagram that summarizes the application of STAT to the test and evaluation (T&amp;E) process. </a:t>
            </a:r>
            <a:endParaRPr lang="en-US"/>
          </a:p>
          <a:p>
            <a:endParaRPr lang="en-US"/>
          </a:p>
        </p:txBody>
      </p:sp>
      <p:sp>
        <p:nvSpPr>
          <p:cNvPr id="4" name="Slide Number Placeholder 3"/>
          <p:cNvSpPr>
            <a:spLocks noGrp="1"/>
          </p:cNvSpPr>
          <p:nvPr>
            <p:ph type="sldNum" sz="quarter" idx="10"/>
          </p:nvPr>
        </p:nvSpPr>
        <p:spPr/>
        <p:txBody>
          <a:bodyPr/>
          <a:lstStyle/>
          <a:p>
            <a:pPr>
              <a:defRPr/>
            </a:pPr>
            <a:fld id="{AFD05268-DA53-4CE5-8279-7E986169A7B6}" type="slidenum">
              <a:rPr lang="en-US" smtClean="0"/>
              <a:pPr>
                <a:defRPr/>
              </a:pPr>
              <a:t>11</a:t>
            </a:fld>
            <a:endParaRPr lang="en-US"/>
          </a:p>
        </p:txBody>
      </p:sp>
    </p:spTree>
    <p:extLst>
      <p:ext uri="{BB962C8B-B14F-4D97-AF65-F5344CB8AC3E}">
        <p14:creationId xmlns:p14="http://schemas.microsoft.com/office/powerpoint/2010/main" val="2736126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AFIT.ENS.HSCOBP@us.af.mil" TargetMode="External"/><Relationship Id="rId2" Type="http://schemas.openxmlformats.org/officeDocument/2006/relationships/hyperlink" Target="http://www.afit.edu/STAT" TargetMode="External"/><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AFIT.ENS.STATCOE@us.af.mil" TargetMode="External"/><Relationship Id="rId2" Type="http://schemas.openxmlformats.org/officeDocument/2006/relationships/hyperlink" Target="http://www.afit.edu/STAT"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AFIT.ENS.HSCOBP@us.af.mil" TargetMode="External"/><Relationship Id="rId2" Type="http://schemas.openxmlformats.org/officeDocument/2006/relationships/hyperlink" Target="http://www.afit.edu/STAT" TargetMode="External"/><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057" y="5741952"/>
            <a:ext cx="12193057" cy="1127858"/>
          </a:xfrm>
          <a:prstGeom prst="rect">
            <a:avLst/>
          </a:prstGeom>
        </p:spPr>
      </p:pic>
      <p:sp>
        <p:nvSpPr>
          <p:cNvPr id="3" name="Subtitle 2"/>
          <p:cNvSpPr>
            <a:spLocks noGrp="1"/>
          </p:cNvSpPr>
          <p:nvPr>
            <p:ph type="subTitle" idx="1" hasCustomPrompt="1"/>
          </p:nvPr>
        </p:nvSpPr>
        <p:spPr>
          <a:xfrm>
            <a:off x="1533675" y="2340739"/>
            <a:ext cx="9144000" cy="1087408"/>
          </a:xfrm>
          <a:prstGeom prst="rect">
            <a:avLst/>
          </a:prstGeom>
        </p:spPr>
        <p:txBody>
          <a:bodyPr>
            <a:noAutofit/>
          </a:bodyPr>
          <a:lstStyle>
            <a:lvl1pPr marL="0" indent="0" algn="ctr">
              <a:buNone/>
              <a:defRPr sz="3700" baseline="0">
                <a:latin typeface="Georgia" panose="02040502050405020303" pitchFamily="18"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Insert Title of Presentation Here</a:t>
            </a:r>
          </a:p>
        </p:txBody>
      </p:sp>
      <p:pic>
        <p:nvPicPr>
          <p:cNvPr id="10" name="Picture 9"/>
          <p:cNvPicPr>
            <a:picLocks noChangeAspect="1"/>
          </p:cNvPicPr>
          <p:nvPr userDrawn="1"/>
        </p:nvPicPr>
        <p:blipFill>
          <a:blip r:embed="rId3"/>
          <a:stretch>
            <a:fillRect/>
          </a:stretch>
        </p:blipFill>
        <p:spPr>
          <a:xfrm>
            <a:off x="1" y="5719159"/>
            <a:ext cx="12211347" cy="1164437"/>
          </a:xfrm>
          <a:prstGeom prst="rect">
            <a:avLst/>
          </a:prstGeom>
        </p:spPr>
      </p:pic>
      <p:pic>
        <p:nvPicPr>
          <p:cNvPr id="12" name="Picture 11"/>
          <p:cNvPicPr>
            <a:picLocks noChangeAspect="1"/>
          </p:cNvPicPr>
          <p:nvPr userDrawn="1"/>
        </p:nvPicPr>
        <p:blipFill>
          <a:blip r:embed="rId4"/>
          <a:stretch>
            <a:fillRect/>
          </a:stretch>
        </p:blipFill>
        <p:spPr>
          <a:xfrm>
            <a:off x="1198716" y="5999673"/>
            <a:ext cx="1048488" cy="435437"/>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077" y="5719159"/>
            <a:ext cx="1048488" cy="996467"/>
          </a:xfrm>
          <a:prstGeom prst="rect">
            <a:avLst/>
          </a:prstGeom>
        </p:spPr>
      </p:pic>
      <p:pic>
        <p:nvPicPr>
          <p:cNvPr id="4" name="Picture 3" descr="Text&#10;&#10;Description automatically generated">
            <a:extLst>
              <a:ext uri="{FF2B5EF4-FFF2-40B4-BE49-F238E27FC236}">
                <a16:creationId xmlns:a16="http://schemas.microsoft.com/office/drawing/2014/main" id="{9C29793D-2480-5C1F-D9AC-4DD5E70F4A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7" y="49727"/>
            <a:ext cx="4496522" cy="1051914"/>
          </a:xfrm>
          <a:prstGeom prst="rect">
            <a:avLst/>
          </a:prstGeom>
        </p:spPr>
      </p:pic>
    </p:spTree>
    <p:extLst>
      <p:ext uri="{BB962C8B-B14F-4D97-AF65-F5344CB8AC3E}">
        <p14:creationId xmlns:p14="http://schemas.microsoft.com/office/powerpoint/2010/main" val="389250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3DB1708-2657-7374-9906-EC0A21125C00}"/>
              </a:ext>
            </a:extLst>
          </p:cNvPr>
          <p:cNvSpPr>
            <a:spLocks noGrp="1"/>
          </p:cNvSpPr>
          <p:nvPr>
            <p:ph type="sldNum" sz="quarter" idx="12"/>
          </p:nvPr>
        </p:nvSpPr>
        <p:spPr>
          <a:xfrm>
            <a:off x="11301984" y="6348277"/>
            <a:ext cx="585216" cy="300480"/>
          </a:xfrm>
          <a:prstGeom prst="rect">
            <a:avLst/>
          </a:prstGeom>
        </p:spPr>
        <p:txBody>
          <a:bodyPr/>
          <a:lstStyle>
            <a:defPPr>
              <a:defRPr lang="en-US"/>
            </a:defPPr>
            <a:lvl1pPr algn="l" rtl="0" fontAlgn="base">
              <a:spcBef>
                <a:spcPct val="0"/>
              </a:spcBef>
              <a:spcAft>
                <a:spcPct val="0"/>
              </a:spcAft>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AD537CA-A400-4C48-B1BB-83AA21EB2245}" type="slidenum">
              <a:rPr lang="en-US" smtClean="0">
                <a:solidFill>
                  <a:prstClr val="black"/>
                </a:solidFill>
              </a:rPr>
              <a:pPr>
                <a:defRPr/>
              </a:pPr>
              <a:t>‹#›</a:t>
            </a:fld>
            <a:endParaRPr lang="en-US">
              <a:solidFill>
                <a:prstClr val="black"/>
              </a:solidFill>
            </a:endParaRPr>
          </a:p>
        </p:txBody>
      </p:sp>
      <p:sp>
        <p:nvSpPr>
          <p:cNvPr id="4" name="Rectangle 10">
            <a:extLst>
              <a:ext uri="{FF2B5EF4-FFF2-40B4-BE49-F238E27FC236}">
                <a16:creationId xmlns:a16="http://schemas.microsoft.com/office/drawing/2014/main" id="{E1BF57A6-68BA-709E-E452-7C2A70C8C62C}"/>
              </a:ext>
            </a:extLst>
          </p:cNvPr>
          <p:cNvSpPr>
            <a:spLocks noChangeArrowheads="1"/>
          </p:cNvSpPr>
          <p:nvPr userDrawn="1"/>
        </p:nvSpPr>
        <p:spPr bwMode="auto">
          <a:xfrm flipV="1">
            <a:off x="0" y="1326102"/>
            <a:ext cx="12192000" cy="76200"/>
          </a:xfrm>
          <a:prstGeom prst="rect">
            <a:avLst/>
          </a:prstGeom>
          <a:solidFill>
            <a:srgbClr val="A42135"/>
          </a:solidFill>
          <a:ln w="9525">
            <a:noFill/>
            <a:miter lim="800000"/>
            <a:headEnd/>
            <a:tailEnd/>
          </a:ln>
          <a:effectLst>
            <a:outerShdw blurRad="50800" dist="38100" dir="5400000" algn="t" rotWithShape="0">
              <a:prstClr val="black">
                <a:alpha val="40000"/>
              </a:prstClr>
            </a:outerShdw>
          </a:effectLst>
        </p:spPr>
        <p:txBody>
          <a:bodyPr wrap="none" lIns="68282" tIns="34140" rIns="68282" bIns="3414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a:ea typeface="+mn-ea"/>
              <a:cs typeface="Arial" charset="0"/>
            </a:endParaRPr>
          </a:p>
        </p:txBody>
      </p:sp>
      <p:pic>
        <p:nvPicPr>
          <p:cNvPr id="6" name="Picture 5">
            <a:extLst>
              <a:ext uri="{FF2B5EF4-FFF2-40B4-BE49-F238E27FC236}">
                <a16:creationId xmlns:a16="http://schemas.microsoft.com/office/drawing/2014/main" id="{168CB35A-EB20-8E28-C087-755D454BFE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452" y="6303885"/>
            <a:ext cx="1218973" cy="389264"/>
          </a:xfrm>
          <a:prstGeom prst="rect">
            <a:avLst/>
          </a:prstGeom>
        </p:spPr>
      </p:pic>
      <p:pic>
        <p:nvPicPr>
          <p:cNvPr id="7" name="Picture 6">
            <a:extLst>
              <a:ext uri="{FF2B5EF4-FFF2-40B4-BE49-F238E27FC236}">
                <a16:creationId xmlns:a16="http://schemas.microsoft.com/office/drawing/2014/main" id="{ED3C9057-9837-5E2B-EA7A-0598F7F71D8B}"/>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68452" y="59954"/>
            <a:ext cx="1188720" cy="1188720"/>
          </a:xfrm>
          <a:prstGeom prst="rect">
            <a:avLst/>
          </a:prstGeom>
        </p:spPr>
      </p:pic>
      <p:pic>
        <p:nvPicPr>
          <p:cNvPr id="8" name="Picture 7">
            <a:extLst>
              <a:ext uri="{FF2B5EF4-FFF2-40B4-BE49-F238E27FC236}">
                <a16:creationId xmlns:a16="http://schemas.microsoft.com/office/drawing/2014/main" id="{73E6CBA3-BE54-BC3A-1BEE-B4F17C29FD2A}"/>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0661026" y="59954"/>
            <a:ext cx="1188720" cy="1188720"/>
          </a:xfrm>
          <a:prstGeom prst="rect">
            <a:avLst/>
          </a:prstGeom>
        </p:spPr>
      </p:pic>
      <p:sp>
        <p:nvSpPr>
          <p:cNvPr id="11" name="Title 1">
            <a:extLst>
              <a:ext uri="{FF2B5EF4-FFF2-40B4-BE49-F238E27FC236}">
                <a16:creationId xmlns:a16="http://schemas.microsoft.com/office/drawing/2014/main" id="{CE63E6B1-F4E0-63FE-CFF6-335135229200}"/>
              </a:ext>
            </a:extLst>
          </p:cNvPr>
          <p:cNvSpPr>
            <a:spLocks noGrp="1"/>
          </p:cNvSpPr>
          <p:nvPr>
            <p:ph type="title"/>
          </p:nvPr>
        </p:nvSpPr>
        <p:spPr>
          <a:xfrm>
            <a:off x="2193064" y="186014"/>
            <a:ext cx="7805871" cy="1005243"/>
          </a:xfrm>
          <a:prstGeom prst="rect">
            <a:avLst/>
          </a:prstGeom>
        </p:spPr>
        <p:txBody>
          <a:bodyPr anchor="ctr"/>
          <a:lstStyle>
            <a:lvl1pPr algn="ctr">
              <a:defRPr sz="3600">
                <a:latin typeface="Century Gothic" panose="020B0502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3C336C11-C424-86C1-121C-F392CBBDB1C0}"/>
              </a:ext>
            </a:extLst>
          </p:cNvPr>
          <p:cNvSpPr>
            <a:spLocks noGrp="1"/>
          </p:cNvSpPr>
          <p:nvPr>
            <p:ph idx="1"/>
          </p:nvPr>
        </p:nvSpPr>
        <p:spPr>
          <a:xfrm>
            <a:off x="268224" y="1600203"/>
            <a:ext cx="11635232" cy="4525963"/>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Box 5">
            <a:extLst>
              <a:ext uri="{FF2B5EF4-FFF2-40B4-BE49-F238E27FC236}">
                <a16:creationId xmlns:a16="http://schemas.microsoft.com/office/drawing/2014/main" id="{A5D369AB-2838-3A27-DEAF-EA39F095A90F}"/>
              </a:ext>
            </a:extLst>
          </p:cNvPr>
          <p:cNvSpPr txBox="1">
            <a:spLocks noChangeArrowheads="1"/>
          </p:cNvSpPr>
          <p:nvPr userDrawn="1"/>
        </p:nvSpPr>
        <p:spPr bwMode="auto">
          <a:xfrm>
            <a:off x="5152198" y="1229971"/>
            <a:ext cx="1887604" cy="268462"/>
          </a:xfrm>
          <a:prstGeom prst="rect">
            <a:avLst/>
          </a:prstGeom>
          <a:solidFill>
            <a:schemeClr val="bg1"/>
          </a:solidFill>
          <a:ln w="9525">
            <a:noFill/>
            <a:miter lim="800000"/>
            <a:headEnd/>
            <a:tailEnd/>
          </a:ln>
          <a:effectLst>
            <a:softEdge rad="63500"/>
          </a:effectLst>
        </p:spPr>
        <p:txBody>
          <a:bodyPr wrap="none" lIns="82981" tIns="41493" rIns="82981" bIns="41493">
            <a:spAutoFit/>
          </a:bodyPr>
          <a:lstStyle/>
          <a:p>
            <a:pPr algn="ctr" defTabSz="829923" fontAlgn="auto">
              <a:spcBef>
                <a:spcPts val="0"/>
              </a:spcBef>
              <a:spcAft>
                <a:spcPts val="0"/>
              </a:spcAft>
              <a:defRPr/>
            </a:pPr>
            <a:r>
              <a:rPr lang="en-US" sz="1200" b="1" i="0" baseline="0">
                <a:solidFill>
                  <a:srgbClr val="000066"/>
                </a:solidFill>
                <a:latin typeface="Century Gothic" panose="020B0502020202020204" pitchFamily="34" charset="0"/>
                <a:cs typeface="Arial" panose="020B0604020202020204" pitchFamily="34" charset="0"/>
              </a:rPr>
              <a:t>THEORY </a:t>
            </a:r>
            <a:r>
              <a:rPr lang="en-US" sz="1200" b="0" i="1" baseline="0">
                <a:solidFill>
                  <a:srgbClr val="000066"/>
                </a:solidFill>
                <a:latin typeface="Century Gothic" panose="020B0502020202020204" pitchFamily="34" charset="0"/>
                <a:cs typeface="Arial" panose="020B0604020202020204" pitchFamily="34" charset="0"/>
              </a:rPr>
              <a:t>INTO</a:t>
            </a:r>
            <a:r>
              <a:rPr lang="en-US" sz="1200" b="1" i="0" baseline="0">
                <a:solidFill>
                  <a:srgbClr val="000066"/>
                </a:solidFill>
                <a:latin typeface="Century Gothic" panose="020B0502020202020204" pitchFamily="34" charset="0"/>
                <a:cs typeface="Arial" panose="020B0604020202020204" pitchFamily="34" charset="0"/>
              </a:rPr>
              <a:t> PRACTICE</a:t>
            </a:r>
            <a:endParaRPr lang="en-US" sz="1200" b="1" i="0">
              <a:solidFill>
                <a:srgbClr val="000066"/>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763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ual Content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3DB1708-2657-7374-9906-EC0A21125C00}"/>
              </a:ext>
            </a:extLst>
          </p:cNvPr>
          <p:cNvSpPr>
            <a:spLocks noGrp="1"/>
          </p:cNvSpPr>
          <p:nvPr>
            <p:ph type="sldNum" sz="quarter" idx="12"/>
          </p:nvPr>
        </p:nvSpPr>
        <p:spPr>
          <a:xfrm>
            <a:off x="11301984" y="6348277"/>
            <a:ext cx="585216" cy="300480"/>
          </a:xfrm>
          <a:prstGeom prst="rect">
            <a:avLst/>
          </a:prstGeom>
        </p:spPr>
        <p:txBody>
          <a:bodyPr/>
          <a:lstStyle>
            <a:defPPr>
              <a:defRPr lang="en-US"/>
            </a:defPPr>
            <a:lvl1pPr algn="l" rtl="0" fontAlgn="base">
              <a:spcBef>
                <a:spcPct val="0"/>
              </a:spcBef>
              <a:spcAft>
                <a:spcPct val="0"/>
              </a:spcAft>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AD537CA-A400-4C48-B1BB-83AA21EB2245}" type="slidenum">
              <a:rPr lang="en-US" smtClean="0">
                <a:solidFill>
                  <a:prstClr val="black"/>
                </a:solidFill>
              </a:rPr>
              <a:pPr>
                <a:defRPr/>
              </a:pPr>
              <a:t>‹#›</a:t>
            </a:fld>
            <a:endParaRPr lang="en-US">
              <a:solidFill>
                <a:prstClr val="black"/>
              </a:solidFill>
            </a:endParaRPr>
          </a:p>
        </p:txBody>
      </p:sp>
      <p:sp>
        <p:nvSpPr>
          <p:cNvPr id="4" name="Rectangle 10">
            <a:extLst>
              <a:ext uri="{FF2B5EF4-FFF2-40B4-BE49-F238E27FC236}">
                <a16:creationId xmlns:a16="http://schemas.microsoft.com/office/drawing/2014/main" id="{E1BF57A6-68BA-709E-E452-7C2A70C8C62C}"/>
              </a:ext>
            </a:extLst>
          </p:cNvPr>
          <p:cNvSpPr>
            <a:spLocks noChangeArrowheads="1"/>
          </p:cNvSpPr>
          <p:nvPr userDrawn="1"/>
        </p:nvSpPr>
        <p:spPr bwMode="auto">
          <a:xfrm flipV="1">
            <a:off x="0" y="1326102"/>
            <a:ext cx="12192000" cy="76200"/>
          </a:xfrm>
          <a:prstGeom prst="rect">
            <a:avLst/>
          </a:prstGeom>
          <a:solidFill>
            <a:srgbClr val="A42135"/>
          </a:solidFill>
          <a:ln w="9525">
            <a:noFill/>
            <a:miter lim="800000"/>
            <a:headEnd/>
            <a:tailEnd/>
          </a:ln>
          <a:effectLst>
            <a:outerShdw blurRad="50800" dist="38100" dir="5400000" algn="t" rotWithShape="0">
              <a:prstClr val="black">
                <a:alpha val="40000"/>
              </a:prstClr>
            </a:outerShdw>
          </a:effectLst>
        </p:spPr>
        <p:txBody>
          <a:bodyPr wrap="none" lIns="68282" tIns="34140" rIns="68282" bIns="3414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Calibri"/>
              <a:ea typeface="+mn-ea"/>
              <a:cs typeface="Arial" charset="0"/>
            </a:endParaRPr>
          </a:p>
        </p:txBody>
      </p:sp>
      <p:pic>
        <p:nvPicPr>
          <p:cNvPr id="6" name="Picture 5">
            <a:extLst>
              <a:ext uri="{FF2B5EF4-FFF2-40B4-BE49-F238E27FC236}">
                <a16:creationId xmlns:a16="http://schemas.microsoft.com/office/drawing/2014/main" id="{168CB35A-EB20-8E28-C087-755D454BFE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452" y="6303885"/>
            <a:ext cx="1218973" cy="389264"/>
          </a:xfrm>
          <a:prstGeom prst="rect">
            <a:avLst/>
          </a:prstGeom>
        </p:spPr>
      </p:pic>
      <p:pic>
        <p:nvPicPr>
          <p:cNvPr id="7" name="Picture 6">
            <a:extLst>
              <a:ext uri="{FF2B5EF4-FFF2-40B4-BE49-F238E27FC236}">
                <a16:creationId xmlns:a16="http://schemas.microsoft.com/office/drawing/2014/main" id="{ED3C9057-9837-5E2B-EA7A-0598F7F71D8B}"/>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68452" y="59954"/>
            <a:ext cx="1188720" cy="1188720"/>
          </a:xfrm>
          <a:prstGeom prst="rect">
            <a:avLst/>
          </a:prstGeom>
        </p:spPr>
      </p:pic>
      <p:pic>
        <p:nvPicPr>
          <p:cNvPr id="8" name="Picture 7">
            <a:extLst>
              <a:ext uri="{FF2B5EF4-FFF2-40B4-BE49-F238E27FC236}">
                <a16:creationId xmlns:a16="http://schemas.microsoft.com/office/drawing/2014/main" id="{73E6CBA3-BE54-BC3A-1BEE-B4F17C29FD2A}"/>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0661026" y="59954"/>
            <a:ext cx="1188720" cy="1188720"/>
          </a:xfrm>
          <a:prstGeom prst="rect">
            <a:avLst/>
          </a:prstGeom>
        </p:spPr>
      </p:pic>
      <p:sp>
        <p:nvSpPr>
          <p:cNvPr id="11" name="Title 1">
            <a:extLst>
              <a:ext uri="{FF2B5EF4-FFF2-40B4-BE49-F238E27FC236}">
                <a16:creationId xmlns:a16="http://schemas.microsoft.com/office/drawing/2014/main" id="{CE63E6B1-F4E0-63FE-CFF6-335135229200}"/>
              </a:ext>
            </a:extLst>
          </p:cNvPr>
          <p:cNvSpPr>
            <a:spLocks noGrp="1"/>
          </p:cNvSpPr>
          <p:nvPr>
            <p:ph type="title"/>
          </p:nvPr>
        </p:nvSpPr>
        <p:spPr>
          <a:xfrm>
            <a:off x="2156602" y="166004"/>
            <a:ext cx="7805871" cy="1005243"/>
          </a:xfrm>
          <a:prstGeom prst="rect">
            <a:avLst/>
          </a:prstGeom>
        </p:spPr>
        <p:txBody>
          <a:bodyPr anchor="ctr"/>
          <a:lstStyle>
            <a:lvl1pPr>
              <a:defRPr>
                <a:latin typeface="Century Gothic" panose="020B0502020202020204" pitchFamily="34" charset="0"/>
              </a:defRPr>
            </a:lvl1pPr>
          </a:lstStyle>
          <a:p>
            <a:r>
              <a:rPr lang="en-US"/>
              <a:t>Click to edit Master title style</a:t>
            </a:r>
          </a:p>
        </p:txBody>
      </p:sp>
      <p:sp>
        <p:nvSpPr>
          <p:cNvPr id="2" name="Content Placeholder 2">
            <a:extLst>
              <a:ext uri="{FF2B5EF4-FFF2-40B4-BE49-F238E27FC236}">
                <a16:creationId xmlns:a16="http://schemas.microsoft.com/office/drawing/2014/main" id="{A5789D47-B01D-2610-F892-283E768672D2}"/>
              </a:ext>
            </a:extLst>
          </p:cNvPr>
          <p:cNvSpPr>
            <a:spLocks noGrp="1"/>
          </p:cNvSpPr>
          <p:nvPr>
            <p:ph sz="half" idx="1"/>
          </p:nvPr>
        </p:nvSpPr>
        <p:spPr>
          <a:xfrm>
            <a:off x="219456" y="1600203"/>
            <a:ext cx="5774944" cy="4525963"/>
          </a:xfrm>
          <a:prstGeom prst="rect">
            <a:avLst/>
          </a:prstGeom>
        </p:spPr>
        <p:txBody>
          <a:bodyPr/>
          <a:lstStyle>
            <a:lvl1pPr>
              <a:defRPr sz="2100">
                <a:latin typeface="Tahoma" panose="020B0604030504040204" pitchFamily="34" charset="0"/>
                <a:ea typeface="Tahoma" panose="020B0604030504040204" pitchFamily="34" charset="0"/>
                <a:cs typeface="Tahoma" panose="020B0604030504040204" pitchFamily="34" charset="0"/>
              </a:defRPr>
            </a:lvl1pPr>
            <a:lvl2pPr>
              <a:defRPr sz="1800">
                <a:latin typeface="Tahoma" panose="020B0604030504040204" pitchFamily="34" charset="0"/>
                <a:ea typeface="Tahoma" panose="020B0604030504040204" pitchFamily="34" charset="0"/>
                <a:cs typeface="Tahoma" panose="020B0604030504040204" pitchFamily="34" charset="0"/>
              </a:defRPr>
            </a:lvl2pPr>
            <a:lvl3pPr>
              <a:defRPr sz="1500">
                <a:latin typeface="Tahoma" panose="020B0604030504040204" pitchFamily="34" charset="0"/>
                <a:ea typeface="Tahoma" panose="020B0604030504040204" pitchFamily="34" charset="0"/>
                <a:cs typeface="Tahoma" panose="020B0604030504040204" pitchFamily="34" charset="0"/>
              </a:defRPr>
            </a:lvl3pPr>
            <a:lvl4pPr>
              <a:defRPr sz="1350">
                <a:latin typeface="Tahoma" panose="020B0604030504040204" pitchFamily="34" charset="0"/>
                <a:ea typeface="Tahoma" panose="020B0604030504040204" pitchFamily="34" charset="0"/>
                <a:cs typeface="Tahoma" panose="020B0604030504040204" pitchFamily="34" charset="0"/>
              </a:defRPr>
            </a:lvl4pPr>
            <a:lvl5pPr>
              <a:defRPr sz="1350">
                <a:latin typeface="Tahoma" panose="020B0604030504040204" pitchFamily="34" charset="0"/>
                <a:ea typeface="Tahoma" panose="020B0604030504040204" pitchFamily="34" charset="0"/>
                <a:cs typeface="Tahom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6D9C2A8E-962F-E734-720B-EF014B300806}"/>
              </a:ext>
            </a:extLst>
          </p:cNvPr>
          <p:cNvSpPr>
            <a:spLocks noGrp="1"/>
          </p:cNvSpPr>
          <p:nvPr>
            <p:ph sz="half" idx="2"/>
          </p:nvPr>
        </p:nvSpPr>
        <p:spPr>
          <a:xfrm>
            <a:off x="6197600" y="1600203"/>
            <a:ext cx="5705856" cy="4525963"/>
          </a:xfrm>
          <a:prstGeom prst="rect">
            <a:avLst/>
          </a:prstGeom>
        </p:spPr>
        <p:txBody>
          <a:bodyPr/>
          <a:lstStyle>
            <a:lvl1pPr>
              <a:defRPr sz="2100">
                <a:latin typeface="Tahoma" panose="020B0604030504040204" pitchFamily="34" charset="0"/>
                <a:ea typeface="Tahoma" panose="020B0604030504040204" pitchFamily="34" charset="0"/>
                <a:cs typeface="Tahoma" panose="020B0604030504040204" pitchFamily="34" charset="0"/>
              </a:defRPr>
            </a:lvl1pPr>
            <a:lvl2pPr>
              <a:defRPr sz="1800">
                <a:latin typeface="Tahoma" panose="020B0604030504040204" pitchFamily="34" charset="0"/>
                <a:ea typeface="Tahoma" panose="020B0604030504040204" pitchFamily="34" charset="0"/>
                <a:cs typeface="Tahoma" panose="020B0604030504040204" pitchFamily="34" charset="0"/>
              </a:defRPr>
            </a:lvl2pPr>
            <a:lvl3pPr>
              <a:defRPr sz="1500">
                <a:latin typeface="Tahoma" panose="020B0604030504040204" pitchFamily="34" charset="0"/>
                <a:ea typeface="Tahoma" panose="020B0604030504040204" pitchFamily="34" charset="0"/>
                <a:cs typeface="Tahoma" panose="020B0604030504040204" pitchFamily="34" charset="0"/>
              </a:defRPr>
            </a:lvl3pPr>
            <a:lvl4pPr>
              <a:defRPr sz="1350">
                <a:latin typeface="Tahoma" panose="020B0604030504040204" pitchFamily="34" charset="0"/>
                <a:ea typeface="Tahoma" panose="020B0604030504040204" pitchFamily="34" charset="0"/>
                <a:cs typeface="Tahoma" panose="020B0604030504040204" pitchFamily="34" charset="0"/>
              </a:defRPr>
            </a:lvl4pPr>
            <a:lvl5pPr>
              <a:defRPr sz="1350">
                <a:latin typeface="Tahoma" panose="020B0604030504040204" pitchFamily="34" charset="0"/>
                <a:ea typeface="Tahoma" panose="020B0604030504040204" pitchFamily="34" charset="0"/>
                <a:cs typeface="Tahoma" panose="020B060403050404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Box 5">
            <a:extLst>
              <a:ext uri="{FF2B5EF4-FFF2-40B4-BE49-F238E27FC236}">
                <a16:creationId xmlns:a16="http://schemas.microsoft.com/office/drawing/2014/main" id="{3BC94392-33D4-B4B6-80DE-31ECED5FBD47}"/>
              </a:ext>
            </a:extLst>
          </p:cNvPr>
          <p:cNvSpPr txBox="1">
            <a:spLocks noChangeArrowheads="1"/>
          </p:cNvSpPr>
          <p:nvPr userDrawn="1"/>
        </p:nvSpPr>
        <p:spPr bwMode="auto">
          <a:xfrm>
            <a:off x="5152198" y="1229971"/>
            <a:ext cx="1887604" cy="268462"/>
          </a:xfrm>
          <a:prstGeom prst="rect">
            <a:avLst/>
          </a:prstGeom>
          <a:solidFill>
            <a:schemeClr val="bg1"/>
          </a:solidFill>
          <a:ln w="9525">
            <a:noFill/>
            <a:miter lim="800000"/>
            <a:headEnd/>
            <a:tailEnd/>
          </a:ln>
          <a:effectLst>
            <a:softEdge rad="63500"/>
          </a:effectLst>
        </p:spPr>
        <p:txBody>
          <a:bodyPr wrap="none" lIns="82981" tIns="41493" rIns="82981" bIns="41493">
            <a:spAutoFit/>
          </a:bodyPr>
          <a:lstStyle/>
          <a:p>
            <a:pPr algn="ctr" defTabSz="829923" fontAlgn="auto">
              <a:spcBef>
                <a:spcPts val="0"/>
              </a:spcBef>
              <a:spcAft>
                <a:spcPts val="0"/>
              </a:spcAft>
              <a:defRPr/>
            </a:pPr>
            <a:r>
              <a:rPr lang="en-US" sz="1200" b="1" i="0" baseline="0">
                <a:solidFill>
                  <a:srgbClr val="000066"/>
                </a:solidFill>
                <a:latin typeface="Century Gothic" panose="020B0502020202020204" pitchFamily="34" charset="0"/>
                <a:cs typeface="Arial" panose="020B0604020202020204" pitchFamily="34" charset="0"/>
              </a:rPr>
              <a:t>THEORY </a:t>
            </a:r>
            <a:r>
              <a:rPr lang="en-US" sz="1200" b="0" i="1" baseline="0">
                <a:solidFill>
                  <a:srgbClr val="000066"/>
                </a:solidFill>
                <a:latin typeface="Century Gothic" panose="020B0502020202020204" pitchFamily="34" charset="0"/>
                <a:cs typeface="Arial" panose="020B0604020202020204" pitchFamily="34" charset="0"/>
              </a:rPr>
              <a:t>INTO</a:t>
            </a:r>
            <a:r>
              <a:rPr lang="en-US" sz="1200" b="1" i="0" baseline="0">
                <a:solidFill>
                  <a:srgbClr val="000066"/>
                </a:solidFill>
                <a:latin typeface="Century Gothic" panose="020B0502020202020204" pitchFamily="34" charset="0"/>
                <a:cs typeface="Arial" panose="020B0604020202020204" pitchFamily="34" charset="0"/>
              </a:rPr>
              <a:t> PRACTICE</a:t>
            </a:r>
            <a:endParaRPr lang="en-US" sz="1200" b="1" i="0">
              <a:solidFill>
                <a:srgbClr val="000066"/>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67763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b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301984" y="6348277"/>
            <a:ext cx="585216" cy="300480"/>
          </a:xfrm>
          <a:prstGeom prst="rect">
            <a:avLst/>
          </a:prstGeom>
        </p:spPr>
        <p:txBody>
          <a:bodyPr/>
          <a:lstStyle>
            <a:defPPr>
              <a:defRPr lang="en-US"/>
            </a:defPPr>
            <a:lvl1pPr algn="l" rtl="0" fontAlgn="base">
              <a:spcBef>
                <a:spcPct val="0"/>
              </a:spcBef>
              <a:spcAft>
                <a:spcPct val="0"/>
              </a:spcAft>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AD537CA-A400-4C48-B1BB-83AA21EB2245}" type="slidenum">
              <a:rPr lang="en-US" smtClean="0">
                <a:solidFill>
                  <a:prstClr val="black"/>
                </a:solidFill>
              </a:rPr>
              <a:pPr>
                <a:defRPr/>
              </a:pPr>
              <a:t>‹#›</a:t>
            </a:fld>
            <a:endParaRPr lang="en-US">
              <a:solidFill>
                <a:prstClr val="black"/>
              </a:solidFill>
            </a:endParaRPr>
          </a:p>
        </p:txBody>
      </p:sp>
      <p:sp>
        <p:nvSpPr>
          <p:cNvPr id="4" name="Rectangle 3">
            <a:extLst>
              <a:ext uri="{FF2B5EF4-FFF2-40B4-BE49-F238E27FC236}">
                <a16:creationId xmlns:a16="http://schemas.microsoft.com/office/drawing/2014/main" id="{9CE9E9AE-7BBE-5CC0-08F6-EE79BB878322}"/>
              </a:ext>
            </a:extLst>
          </p:cNvPr>
          <p:cNvSpPr>
            <a:spLocks noChangeArrowheads="1"/>
          </p:cNvSpPr>
          <p:nvPr userDrawn="1"/>
        </p:nvSpPr>
        <p:spPr bwMode="auto">
          <a:xfrm flipV="1">
            <a:off x="-4" y="1588677"/>
            <a:ext cx="12192000" cy="68199"/>
          </a:xfrm>
          <a:prstGeom prst="rect">
            <a:avLst/>
          </a:prstGeom>
          <a:solidFill>
            <a:srgbClr val="A42135"/>
          </a:solidFill>
          <a:ln w="9525">
            <a:no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10">
            <a:extLst>
              <a:ext uri="{FF2B5EF4-FFF2-40B4-BE49-F238E27FC236}">
                <a16:creationId xmlns:a16="http://schemas.microsoft.com/office/drawing/2014/main" id="{F67DC7EA-AD7D-E807-9856-41F23FC765B5}"/>
              </a:ext>
            </a:extLst>
          </p:cNvPr>
          <p:cNvSpPr>
            <a:spLocks noChangeArrowheads="1"/>
          </p:cNvSpPr>
          <p:nvPr userDrawn="1"/>
        </p:nvSpPr>
        <p:spPr bwMode="auto">
          <a:xfrm flipV="1">
            <a:off x="0" y="1247860"/>
            <a:ext cx="12192000" cy="213662"/>
          </a:xfrm>
          <a:prstGeom prst="rect">
            <a:avLst/>
          </a:prstGeom>
          <a:solidFill>
            <a:srgbClr val="CAD3D9"/>
          </a:solidFill>
          <a:ln w="9525">
            <a:no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8" name="Rectangle 10">
            <a:extLst>
              <a:ext uri="{FF2B5EF4-FFF2-40B4-BE49-F238E27FC236}">
                <a16:creationId xmlns:a16="http://schemas.microsoft.com/office/drawing/2014/main" id="{276F0467-0B8A-1C62-514E-B499497C762D}"/>
              </a:ext>
            </a:extLst>
          </p:cNvPr>
          <p:cNvSpPr>
            <a:spLocks noChangeArrowheads="1"/>
          </p:cNvSpPr>
          <p:nvPr userDrawn="1"/>
        </p:nvSpPr>
        <p:spPr bwMode="auto">
          <a:xfrm flipV="1">
            <a:off x="0" y="655782"/>
            <a:ext cx="12192000" cy="592079"/>
          </a:xfrm>
          <a:prstGeom prst="rect">
            <a:avLst/>
          </a:prstGeom>
          <a:solidFill>
            <a:srgbClr val="192C56"/>
          </a:solidFill>
          <a:ln w="9525">
            <a:solidFill>
              <a:srgbClr val="192C56"/>
            </a:solid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pic>
        <p:nvPicPr>
          <p:cNvPr id="9" name="Picture 8">
            <a:extLst>
              <a:ext uri="{FF2B5EF4-FFF2-40B4-BE49-F238E27FC236}">
                <a16:creationId xmlns:a16="http://schemas.microsoft.com/office/drawing/2014/main" id="{B04EB84D-E3D5-DD54-EE7F-A55A7E5559D3}"/>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870700" y="199756"/>
            <a:ext cx="2450592" cy="2451462"/>
          </a:xfrm>
          <a:prstGeom prst="rect">
            <a:avLst/>
          </a:prstGeom>
        </p:spPr>
      </p:pic>
      <p:sp>
        <p:nvSpPr>
          <p:cNvPr id="11" name="Title 1">
            <a:extLst>
              <a:ext uri="{FF2B5EF4-FFF2-40B4-BE49-F238E27FC236}">
                <a16:creationId xmlns:a16="http://schemas.microsoft.com/office/drawing/2014/main" id="{A219C3D4-6EB0-AED6-FCC2-3D7E575E61CE}"/>
              </a:ext>
            </a:extLst>
          </p:cNvPr>
          <p:cNvSpPr>
            <a:spLocks noGrp="1"/>
          </p:cNvSpPr>
          <p:nvPr>
            <p:ph type="ctrTitle"/>
          </p:nvPr>
        </p:nvSpPr>
        <p:spPr>
          <a:xfrm>
            <a:off x="909532" y="3080923"/>
            <a:ext cx="10363200" cy="739639"/>
          </a:xfrm>
          <a:prstGeom prst="rect">
            <a:avLst/>
          </a:prstGeom>
        </p:spPr>
        <p:txBody>
          <a:bodyPr/>
          <a:lstStyle>
            <a:lvl1pPr algn="ctr">
              <a:defRPr>
                <a:latin typeface="Century Gothic" panose="020B0502020202020204" pitchFamily="34" charset="0"/>
              </a:defRPr>
            </a:lvl1pPr>
          </a:lstStyle>
          <a:p>
            <a:r>
              <a:rPr lang="en-US"/>
              <a:t>Click to edit Master title style</a:t>
            </a:r>
          </a:p>
        </p:txBody>
      </p:sp>
      <p:pic>
        <p:nvPicPr>
          <p:cNvPr id="13" name="Picture 12">
            <a:extLst>
              <a:ext uri="{FF2B5EF4-FFF2-40B4-BE49-F238E27FC236}">
                <a16:creationId xmlns:a16="http://schemas.microsoft.com/office/drawing/2014/main" id="{5C185182-1258-3453-471B-8EAA49948F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452" y="6303885"/>
            <a:ext cx="1218973" cy="389264"/>
          </a:xfrm>
          <a:prstGeom prst="rect">
            <a:avLst/>
          </a:prstGeom>
        </p:spPr>
      </p:pic>
    </p:spTree>
    <p:extLst>
      <p:ext uri="{BB962C8B-B14F-4D97-AF65-F5344CB8AC3E}">
        <p14:creationId xmlns:p14="http://schemas.microsoft.com/office/powerpoint/2010/main" val="148088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E9E9AE-7BBE-5CC0-08F6-EE79BB878322}"/>
              </a:ext>
            </a:extLst>
          </p:cNvPr>
          <p:cNvSpPr>
            <a:spLocks noChangeArrowheads="1"/>
          </p:cNvSpPr>
          <p:nvPr userDrawn="1"/>
        </p:nvSpPr>
        <p:spPr bwMode="auto">
          <a:xfrm flipV="1">
            <a:off x="-4" y="6803467"/>
            <a:ext cx="12192000" cy="68199"/>
          </a:xfrm>
          <a:prstGeom prst="rect">
            <a:avLst/>
          </a:prstGeom>
          <a:solidFill>
            <a:srgbClr val="A42135"/>
          </a:solidFill>
          <a:ln w="9525">
            <a:no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10">
            <a:extLst>
              <a:ext uri="{FF2B5EF4-FFF2-40B4-BE49-F238E27FC236}">
                <a16:creationId xmlns:a16="http://schemas.microsoft.com/office/drawing/2014/main" id="{F67DC7EA-AD7D-E807-9856-41F23FC765B5}"/>
              </a:ext>
            </a:extLst>
          </p:cNvPr>
          <p:cNvSpPr>
            <a:spLocks noChangeArrowheads="1"/>
          </p:cNvSpPr>
          <p:nvPr userDrawn="1"/>
        </p:nvSpPr>
        <p:spPr bwMode="auto">
          <a:xfrm flipV="1">
            <a:off x="0" y="6462650"/>
            <a:ext cx="12192000" cy="213662"/>
          </a:xfrm>
          <a:prstGeom prst="rect">
            <a:avLst/>
          </a:prstGeom>
          <a:solidFill>
            <a:srgbClr val="CAD3D9"/>
          </a:solidFill>
          <a:ln w="9525">
            <a:no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8" name="Rectangle 10">
            <a:extLst>
              <a:ext uri="{FF2B5EF4-FFF2-40B4-BE49-F238E27FC236}">
                <a16:creationId xmlns:a16="http://schemas.microsoft.com/office/drawing/2014/main" id="{276F0467-0B8A-1C62-514E-B499497C762D}"/>
              </a:ext>
            </a:extLst>
          </p:cNvPr>
          <p:cNvSpPr>
            <a:spLocks noChangeArrowheads="1"/>
          </p:cNvSpPr>
          <p:nvPr userDrawn="1"/>
        </p:nvSpPr>
        <p:spPr bwMode="auto">
          <a:xfrm flipV="1">
            <a:off x="0" y="6058188"/>
            <a:ext cx="12192000" cy="404462"/>
          </a:xfrm>
          <a:prstGeom prst="rect">
            <a:avLst/>
          </a:prstGeom>
          <a:solidFill>
            <a:srgbClr val="192C56"/>
          </a:solidFill>
          <a:ln w="9525">
            <a:solidFill>
              <a:srgbClr val="192C56"/>
            </a:solid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Slide Number Placeholder 5"/>
          <p:cNvSpPr>
            <a:spLocks noGrp="1"/>
          </p:cNvSpPr>
          <p:nvPr>
            <p:ph type="sldNum" sz="quarter" idx="12"/>
          </p:nvPr>
        </p:nvSpPr>
        <p:spPr>
          <a:xfrm>
            <a:off x="11301984" y="6103834"/>
            <a:ext cx="585216" cy="300480"/>
          </a:xfrm>
          <a:prstGeom prst="rect">
            <a:avLst/>
          </a:prstGeom>
        </p:spPr>
        <p:txBody>
          <a:bodyPr/>
          <a:lstStyle>
            <a:defPPr>
              <a:defRPr lang="en-US"/>
            </a:defPPr>
            <a:lvl1pPr algn="l" rtl="0" fontAlgn="base">
              <a:spcBef>
                <a:spcPct val="0"/>
              </a:spcBef>
              <a:spcAft>
                <a:spcPct val="0"/>
              </a:spcAft>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AD537CA-A400-4C48-B1BB-83AA21EB2245}" type="slidenum">
              <a:rPr lang="en-US" smtClean="0"/>
              <a:pPr>
                <a:defRPr/>
              </a:pPr>
              <a:t>‹#›</a:t>
            </a:fld>
            <a:endParaRPr lang="en-US"/>
          </a:p>
        </p:txBody>
      </p:sp>
      <p:sp>
        <p:nvSpPr>
          <p:cNvPr id="11" name="Title 1">
            <a:extLst>
              <a:ext uri="{FF2B5EF4-FFF2-40B4-BE49-F238E27FC236}">
                <a16:creationId xmlns:a16="http://schemas.microsoft.com/office/drawing/2014/main" id="{A219C3D4-6EB0-AED6-FCC2-3D7E575E61CE}"/>
              </a:ext>
            </a:extLst>
          </p:cNvPr>
          <p:cNvSpPr>
            <a:spLocks noGrp="1"/>
          </p:cNvSpPr>
          <p:nvPr>
            <p:ph type="ctrTitle" hasCustomPrompt="1"/>
          </p:nvPr>
        </p:nvSpPr>
        <p:spPr>
          <a:xfrm>
            <a:off x="914396" y="282704"/>
            <a:ext cx="10363200" cy="739639"/>
          </a:xfrm>
          <a:prstGeom prst="rect">
            <a:avLst/>
          </a:prstGeom>
        </p:spPr>
        <p:txBody>
          <a:bodyPr/>
          <a:lstStyle>
            <a:lvl1pPr algn="ctr">
              <a:defRPr sz="3600">
                <a:latin typeface="Century Gothic" panose="020B0502020202020204" pitchFamily="34" charset="0"/>
              </a:defRPr>
            </a:lvl1pPr>
          </a:lstStyle>
          <a:p>
            <a:r>
              <a:rPr lang="en-US"/>
              <a:t>QUESTIONS?</a:t>
            </a:r>
          </a:p>
        </p:txBody>
      </p:sp>
      <p:cxnSp>
        <p:nvCxnSpPr>
          <p:cNvPr id="2" name="Straight Connector 1">
            <a:extLst>
              <a:ext uri="{FF2B5EF4-FFF2-40B4-BE49-F238E27FC236}">
                <a16:creationId xmlns:a16="http://schemas.microsoft.com/office/drawing/2014/main" id="{D4554660-10E0-8DCC-46E8-9AF1B35F6D69}"/>
              </a:ext>
            </a:extLst>
          </p:cNvPr>
          <p:cNvCxnSpPr>
            <a:cxnSpLocks/>
          </p:cNvCxnSpPr>
          <p:nvPr userDrawn="1"/>
        </p:nvCxnSpPr>
        <p:spPr>
          <a:xfrm>
            <a:off x="5248600" y="1331970"/>
            <a:ext cx="0" cy="270526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ED41422A-7CA5-B043-6157-7EC538D348E8}"/>
              </a:ext>
            </a:extLst>
          </p:cNvPr>
          <p:cNvSpPr txBox="1"/>
          <p:nvPr userDrawn="1"/>
        </p:nvSpPr>
        <p:spPr>
          <a:xfrm>
            <a:off x="5654192" y="2022884"/>
            <a:ext cx="5623404" cy="1323439"/>
          </a:xfrm>
          <a:prstGeom prst="rect">
            <a:avLst/>
          </a:prstGeom>
          <a:noFill/>
        </p:spPr>
        <p:txBody>
          <a:bodyPr wrap="square" lIns="91440" tIns="45720" rIns="91440" bIns="45720" rtlCol="0" anchor="t">
            <a:spAutoFit/>
          </a:bodyPr>
          <a:lstStyle/>
          <a:p>
            <a:r>
              <a:rPr lang="en-US" sz="2000">
                <a:latin typeface="Century Gothic" panose="020B0502020202020204" pitchFamily="34" charset="0"/>
              </a:rPr>
              <a:t>To enhance T&amp;E science through multidisciplinary collaboration and deliver it to the DHS workforce through independent consultation and tailored resources.</a:t>
            </a:r>
            <a:endParaRPr lang="en-US" sz="2000">
              <a:latin typeface="Century Gothic" panose="020B050202020202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B7C463A8-1497-CEC7-0F5A-7277E7B079DA}"/>
              </a:ext>
            </a:extLst>
          </p:cNvPr>
          <p:cNvSpPr txBox="1"/>
          <p:nvPr userDrawn="1"/>
        </p:nvSpPr>
        <p:spPr>
          <a:xfrm>
            <a:off x="3891433" y="4237533"/>
            <a:ext cx="4409124" cy="707886"/>
          </a:xfrm>
          <a:prstGeom prst="rect">
            <a:avLst/>
          </a:prstGeom>
          <a:noFill/>
        </p:spPr>
        <p:txBody>
          <a:bodyPr wrap="square" lIns="91440" tIns="45720" rIns="91440" bIns="45720" rtlCol="0" anchor="t">
            <a:spAutoFit/>
          </a:bodyPr>
          <a:lstStyle/>
          <a:p>
            <a:pPr algn="ctr"/>
            <a:r>
              <a:rPr lang="en-US" sz="2000">
                <a:latin typeface="Century Gothic" panose="020B0502020202020204" pitchFamily="34" charset="0"/>
                <a:ea typeface="Tahoma" panose="020B0604030504040204" pitchFamily="34" charset="0"/>
                <a:cs typeface="Tahoma" panose="020B0604030504040204" pitchFamily="34" charset="0"/>
              </a:rPr>
              <a:t>Visit, </a:t>
            </a:r>
            <a:r>
              <a:rPr lang="en-US" sz="2000">
                <a:latin typeface="Century Gothic" panose="020B0502020202020204" pitchFamily="34" charset="0"/>
                <a:ea typeface="Tahoma" panose="020B0604030504040204" pitchFamily="34" charset="0"/>
                <a:cs typeface="Tahoma" panose="020B0604030504040204" pitchFamily="34" charset="0"/>
                <a:hlinkClick r:id="rId2"/>
              </a:rPr>
              <a:t>www.AFIT.edu/STAT</a:t>
            </a:r>
            <a:endParaRPr lang="en-US" sz="2000">
              <a:latin typeface="Century Gothic" panose="020B0502020202020204" pitchFamily="34" charset="0"/>
              <a:ea typeface="Tahoma" panose="020B0604030504040204" pitchFamily="34" charset="0"/>
              <a:cs typeface="Tahoma" panose="020B0604030504040204" pitchFamily="34" charset="0"/>
            </a:endParaRPr>
          </a:p>
          <a:p>
            <a:pPr algn="ctr"/>
            <a:r>
              <a:rPr lang="en-US" sz="2000">
                <a:latin typeface="Century Gothic" panose="020B0502020202020204" pitchFamily="34" charset="0"/>
                <a:ea typeface="Tahoma"/>
                <a:cs typeface="Tahoma"/>
              </a:rPr>
              <a:t>Email, </a:t>
            </a:r>
            <a:r>
              <a:rPr lang="en-US" sz="2000">
                <a:latin typeface="Century Gothic" panose="020B0502020202020204" pitchFamily="34" charset="0"/>
                <a:ea typeface="Tahoma"/>
                <a:cs typeface="Tahoma"/>
                <a:hlinkClick r:id="rId3"/>
              </a:rPr>
              <a:t>AFIT.ENS.HSCOBP@us.af.mil</a:t>
            </a:r>
            <a:r>
              <a:rPr lang="en-US" sz="2000">
                <a:latin typeface="Century Gothic" panose="020B0502020202020204" pitchFamily="34" charset="0"/>
                <a:ea typeface="Tahoma"/>
                <a:cs typeface="Tahoma"/>
              </a:rPr>
              <a:t> </a:t>
            </a:r>
            <a:endParaRPr lang="en-US" sz="2000">
              <a:latin typeface="Century Gothic" panose="020B050202020202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8A92269F-44A8-44CE-E360-DE8A6B7B1120}"/>
              </a:ext>
            </a:extLst>
          </p:cNvPr>
          <p:cNvSpPr txBox="1"/>
          <p:nvPr userDrawn="1"/>
        </p:nvSpPr>
        <p:spPr>
          <a:xfrm>
            <a:off x="2070847" y="5325775"/>
            <a:ext cx="8050305" cy="707886"/>
          </a:xfrm>
          <a:prstGeom prst="rect">
            <a:avLst/>
          </a:prstGeom>
          <a:noFill/>
        </p:spPr>
        <p:txBody>
          <a:bodyPr wrap="square" lIns="91440" tIns="45720" rIns="91440" bIns="45720" rtlCol="0" anchor="t">
            <a:spAutoFit/>
          </a:bodyPr>
          <a:lstStyle/>
          <a:p>
            <a:pPr algn="ctr"/>
            <a:r>
              <a:rPr lang="en-US" sz="4000" b="1">
                <a:solidFill>
                  <a:srgbClr val="A42135"/>
                </a:solidFill>
                <a:latin typeface="Century"/>
                <a:cs typeface="Arial"/>
              </a:rPr>
              <a:t>THEORY into PRACTICE</a:t>
            </a:r>
          </a:p>
        </p:txBody>
      </p:sp>
      <p:pic>
        <p:nvPicPr>
          <p:cNvPr id="12" name="Picture 11">
            <a:extLst>
              <a:ext uri="{FF2B5EF4-FFF2-40B4-BE49-F238E27FC236}">
                <a16:creationId xmlns:a16="http://schemas.microsoft.com/office/drawing/2014/main" id="{B91B1F60-0B5A-8642-840A-A609609FF6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3574" y="1315982"/>
            <a:ext cx="2706771" cy="2705268"/>
          </a:xfrm>
          <a:prstGeom prst="rect">
            <a:avLst/>
          </a:prstGeom>
        </p:spPr>
      </p:pic>
    </p:spTree>
    <p:extLst>
      <p:ext uri="{BB962C8B-B14F-4D97-AF65-F5344CB8AC3E}">
        <p14:creationId xmlns:p14="http://schemas.microsoft.com/office/powerpoint/2010/main" val="299341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8224" y="1600203"/>
            <a:ext cx="1163523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66134"/>
            <a:ext cx="38608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Slide Number Placeholder 5"/>
          <p:cNvSpPr>
            <a:spLocks noGrp="1"/>
          </p:cNvSpPr>
          <p:nvPr>
            <p:ph type="sldNum" sz="quarter" idx="12"/>
          </p:nvPr>
        </p:nvSpPr>
        <p:spPr>
          <a:xfrm>
            <a:off x="11460480" y="6366133"/>
            <a:ext cx="621792" cy="365126"/>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AD537CA-A400-4C48-B1BB-83AA21EB2245}" type="slidenum">
              <a:rPr kumimoji="0" lang="en-US" sz="14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66711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6"/>
            <a:ext cx="10515600" cy="876446"/>
          </a:xfrm>
          <a:prstGeom prst="rect">
            <a:avLst/>
          </a:prstGeom>
        </p:spPr>
        <p:txBody>
          <a:bodyPr>
            <a:normAutofit/>
          </a:bodyPr>
          <a:lstStyle>
            <a:lvl1pPr>
              <a:defRPr sz="3600" baseline="0">
                <a:latin typeface="Century Gothic" panose="020B0502020202020204" pitchFamily="34" charset="0"/>
              </a:defRPr>
            </a:lvl1pPr>
          </a:lstStyle>
          <a:p>
            <a:r>
              <a:rPr lang="en-US"/>
              <a:t>Click to edit Master title style</a:t>
            </a:r>
          </a:p>
        </p:txBody>
      </p:sp>
      <p:sp>
        <p:nvSpPr>
          <p:cNvPr id="7" name="Footer Placeholder 2"/>
          <p:cNvSpPr>
            <a:spLocks noGrp="1"/>
          </p:cNvSpPr>
          <p:nvPr>
            <p:ph type="ftr" sz="quarter" idx="11"/>
          </p:nvPr>
        </p:nvSpPr>
        <p:spPr>
          <a:xfrm>
            <a:off x="3598877" y="6356352"/>
            <a:ext cx="4554523" cy="365125"/>
          </a:xfrm>
          <a:prstGeom prst="rect">
            <a:avLst/>
          </a:prstGeom>
        </p:spPr>
        <p:txBody>
          <a:bodyPr/>
          <a:lstStyle>
            <a:lvl1pPr algn="ctr">
              <a:defRPr sz="900"/>
            </a:lvl1pPr>
          </a:lstStyle>
          <a:p>
            <a:r>
              <a:rPr lang="en-US">
                <a:latin typeface="Arial" panose="020B0604020202020204" pitchFamily="34" charset="0"/>
                <a:cs typeface="Arial" panose="020B0604020202020204" pitchFamily="34" charset="0"/>
              </a:rPr>
              <a:t>DISTRIBUTION STATEMENT </a:t>
            </a:r>
            <a:r>
              <a:rPr lang="en-US">
                <a:solidFill>
                  <a:srgbClr val="FF0000"/>
                </a:solidFill>
                <a:latin typeface="Arial" panose="020B0604020202020204" pitchFamily="34" charset="0"/>
                <a:cs typeface="Arial" panose="020B0604020202020204" pitchFamily="34" charset="0"/>
              </a:rPr>
              <a:t>A</a:t>
            </a:r>
            <a:r>
              <a:rPr lang="en-US">
                <a:latin typeface="Arial" panose="020B0604020202020204" pitchFamily="34" charset="0"/>
                <a:cs typeface="Arial" panose="020B0604020202020204" pitchFamily="34" charset="0"/>
              </a:rPr>
              <a:t>. Approved for </a:t>
            </a:r>
            <a:r>
              <a:rPr lang="en-US">
                <a:solidFill>
                  <a:srgbClr val="FF0000"/>
                </a:solidFill>
                <a:latin typeface="Arial" panose="020B0604020202020204" pitchFamily="34" charset="0"/>
                <a:cs typeface="Arial" panose="020B0604020202020204" pitchFamily="34" charset="0"/>
              </a:rPr>
              <a:t>public</a:t>
            </a:r>
            <a:r>
              <a:rPr lang="en-US">
                <a:latin typeface="Arial" panose="020B0604020202020204" pitchFamily="34" charset="0"/>
                <a:cs typeface="Arial" panose="020B0604020202020204" pitchFamily="34" charset="0"/>
              </a:rPr>
              <a:t> release; distribution is </a:t>
            </a:r>
            <a:r>
              <a:rPr lang="en-US">
                <a:solidFill>
                  <a:srgbClr val="FF0000"/>
                </a:solidFill>
                <a:latin typeface="Arial" panose="020B0604020202020204" pitchFamily="34" charset="0"/>
                <a:cs typeface="Arial" panose="020B0604020202020204" pitchFamily="34" charset="0"/>
              </a:rPr>
              <a:t>unlimited.</a:t>
            </a:r>
          </a:p>
          <a:p>
            <a:r>
              <a:rPr lang="en-US">
                <a:latin typeface="Arial" panose="020B0604020202020204" pitchFamily="34" charset="0"/>
                <a:cs typeface="Arial" panose="020B0604020202020204" pitchFamily="34" charset="0"/>
              </a:rPr>
              <a:t>CLEARED on </a:t>
            </a:r>
            <a:r>
              <a:rPr lang="en-US">
                <a:solidFill>
                  <a:srgbClr val="FF0000"/>
                </a:solidFill>
                <a:latin typeface="Arial" panose="020B0604020202020204" pitchFamily="34" charset="0"/>
                <a:cs typeface="Arial" panose="020B0604020202020204" pitchFamily="34" charset="0"/>
              </a:rPr>
              <a:t>DD MMM YYYY. </a:t>
            </a:r>
            <a:r>
              <a:rPr lang="en-US">
                <a:latin typeface="Arial" panose="020B0604020202020204" pitchFamily="34" charset="0"/>
                <a:cs typeface="Arial" panose="020B0604020202020204" pitchFamily="34" charset="0"/>
              </a:rPr>
              <a:t>Case Number: </a:t>
            </a:r>
            <a:r>
              <a:rPr lang="en-US">
                <a:solidFill>
                  <a:srgbClr val="FF0000"/>
                </a:solidFill>
                <a:latin typeface="Arial" panose="020B0604020202020204" pitchFamily="34" charset="0"/>
                <a:cs typeface="Arial" panose="020B0604020202020204" pitchFamily="34" charset="0"/>
              </a:rPr>
              <a:t>88ABW-####-## </a:t>
            </a:r>
          </a:p>
          <a:p>
            <a:endParaRPr lang="en-US"/>
          </a:p>
        </p:txBody>
      </p:sp>
      <p:sp>
        <p:nvSpPr>
          <p:cNvPr id="13" name="Slide Number Placeholder 5"/>
          <p:cNvSpPr>
            <a:spLocks noGrp="1"/>
          </p:cNvSpPr>
          <p:nvPr>
            <p:ph type="sldNum" sz="quarter" idx="12"/>
          </p:nvPr>
        </p:nvSpPr>
        <p:spPr>
          <a:xfrm>
            <a:off x="9193635" y="6302801"/>
            <a:ext cx="2743200" cy="365125"/>
          </a:xfrm>
          <a:prstGeom prst="rect">
            <a:avLst/>
          </a:prstGeom>
        </p:spPr>
        <p:txBody>
          <a:bodyPr/>
          <a:lstStyle>
            <a:lvl1pPr algn="r">
              <a:defRPr/>
            </a:lvl1pPr>
          </a:lstStyle>
          <a:p>
            <a:fld id="{4A54CE59-4D18-49CB-9CEE-EF966B1AAFE1}" type="slidenum">
              <a:rPr lang="en-US" smtClean="0"/>
              <a:pPr/>
              <a:t>‹#›</a:t>
            </a:fld>
            <a:endParaRPr lang="en-US"/>
          </a:p>
        </p:txBody>
      </p:sp>
    </p:spTree>
    <p:extLst>
      <p:ext uri="{BB962C8B-B14F-4D97-AF65-F5344CB8AC3E}">
        <p14:creationId xmlns:p14="http://schemas.microsoft.com/office/powerpoint/2010/main" val="3471962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 y="1600203"/>
            <a:ext cx="5774944"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70585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 name="Slide Number Placeholder 5"/>
          <p:cNvSpPr>
            <a:spLocks noGrp="1"/>
          </p:cNvSpPr>
          <p:nvPr>
            <p:ph type="sldNum" sz="quarter" idx="12"/>
          </p:nvPr>
        </p:nvSpPr>
        <p:spPr>
          <a:xfrm>
            <a:off x="11501120" y="6356352"/>
            <a:ext cx="548640" cy="365125"/>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AD537CA-A400-4C48-B1BB-83AA21EB2245}" type="slidenum">
              <a:rPr kumimoji="0" lang="en-US" sz="14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43430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3598877" y="6356352"/>
            <a:ext cx="4554523" cy="365125"/>
          </a:xfrm>
          <a:prstGeom prst="rect">
            <a:avLst/>
          </a:prstGeom>
        </p:spPr>
        <p:txBody>
          <a:bodyPr/>
          <a:lstStyle>
            <a:lvl1pPr algn="ctr">
              <a:defRPr sz="900"/>
            </a:lvl1pPr>
          </a:lstStyle>
          <a:p>
            <a:r>
              <a:rPr lang="en-US">
                <a:latin typeface="Arial" panose="020B0604020202020204" pitchFamily="34" charset="0"/>
                <a:cs typeface="Arial" panose="020B0604020202020204" pitchFamily="34" charset="0"/>
              </a:rPr>
              <a:t>DISTRIBUTION STATEMENT </a:t>
            </a:r>
            <a:r>
              <a:rPr lang="en-US">
                <a:solidFill>
                  <a:srgbClr val="FF0000"/>
                </a:solidFill>
                <a:latin typeface="Arial" panose="020B0604020202020204" pitchFamily="34" charset="0"/>
                <a:cs typeface="Arial" panose="020B0604020202020204" pitchFamily="34" charset="0"/>
              </a:rPr>
              <a:t>A</a:t>
            </a:r>
            <a:r>
              <a:rPr lang="en-US">
                <a:latin typeface="Arial" panose="020B0604020202020204" pitchFamily="34" charset="0"/>
                <a:cs typeface="Arial" panose="020B0604020202020204" pitchFamily="34" charset="0"/>
              </a:rPr>
              <a:t>. Approved for </a:t>
            </a:r>
            <a:r>
              <a:rPr lang="en-US">
                <a:solidFill>
                  <a:srgbClr val="FF0000"/>
                </a:solidFill>
                <a:latin typeface="Arial" panose="020B0604020202020204" pitchFamily="34" charset="0"/>
                <a:cs typeface="Arial" panose="020B0604020202020204" pitchFamily="34" charset="0"/>
              </a:rPr>
              <a:t>public</a:t>
            </a:r>
            <a:r>
              <a:rPr lang="en-US">
                <a:latin typeface="Arial" panose="020B0604020202020204" pitchFamily="34" charset="0"/>
                <a:cs typeface="Arial" panose="020B0604020202020204" pitchFamily="34" charset="0"/>
              </a:rPr>
              <a:t> release; distribution is </a:t>
            </a:r>
            <a:r>
              <a:rPr lang="en-US">
                <a:solidFill>
                  <a:srgbClr val="FF0000"/>
                </a:solidFill>
                <a:latin typeface="Arial" panose="020B0604020202020204" pitchFamily="34" charset="0"/>
                <a:cs typeface="Arial" panose="020B0604020202020204" pitchFamily="34" charset="0"/>
              </a:rPr>
              <a:t>unlimited.</a:t>
            </a:r>
          </a:p>
          <a:p>
            <a:r>
              <a:rPr lang="en-US">
                <a:latin typeface="Arial" panose="020B0604020202020204" pitchFamily="34" charset="0"/>
                <a:cs typeface="Arial" panose="020B0604020202020204" pitchFamily="34" charset="0"/>
              </a:rPr>
              <a:t>CLEARED on </a:t>
            </a:r>
            <a:r>
              <a:rPr lang="en-US">
                <a:solidFill>
                  <a:srgbClr val="FF0000"/>
                </a:solidFill>
                <a:latin typeface="Arial" panose="020B0604020202020204" pitchFamily="34" charset="0"/>
                <a:cs typeface="Arial" panose="020B0604020202020204" pitchFamily="34" charset="0"/>
              </a:rPr>
              <a:t>DD MMM YYYY. </a:t>
            </a:r>
            <a:r>
              <a:rPr lang="en-US">
                <a:latin typeface="Arial" panose="020B0604020202020204" pitchFamily="34" charset="0"/>
                <a:cs typeface="Arial" panose="020B0604020202020204" pitchFamily="34" charset="0"/>
              </a:rPr>
              <a:t>Case Number: </a:t>
            </a:r>
            <a:r>
              <a:rPr lang="en-US">
                <a:solidFill>
                  <a:srgbClr val="FF0000"/>
                </a:solidFill>
                <a:latin typeface="Arial" panose="020B0604020202020204" pitchFamily="34" charset="0"/>
                <a:cs typeface="Arial" panose="020B0604020202020204" pitchFamily="34" charset="0"/>
              </a:rPr>
              <a:t>88ABW-####-## </a:t>
            </a:r>
          </a:p>
          <a:p>
            <a:endParaRPr lang="en-US"/>
          </a:p>
        </p:txBody>
      </p:sp>
      <p:sp>
        <p:nvSpPr>
          <p:cNvPr id="11" name="Slide Number Placeholder 5"/>
          <p:cNvSpPr>
            <a:spLocks noGrp="1"/>
          </p:cNvSpPr>
          <p:nvPr>
            <p:ph type="sldNum" sz="quarter" idx="12"/>
          </p:nvPr>
        </p:nvSpPr>
        <p:spPr>
          <a:xfrm>
            <a:off x="9193635" y="6302801"/>
            <a:ext cx="2743200" cy="365125"/>
          </a:xfrm>
          <a:prstGeom prst="rect">
            <a:avLst/>
          </a:prstGeom>
        </p:spPr>
        <p:txBody>
          <a:bodyPr/>
          <a:lstStyle>
            <a:lvl1pPr algn="r">
              <a:defRPr/>
            </a:lvl1pPr>
          </a:lstStyle>
          <a:p>
            <a:fld id="{4A54CE59-4D18-49CB-9CEE-EF966B1AAFE1}" type="slidenum">
              <a:rPr lang="en-US" smtClean="0"/>
              <a:pPr/>
              <a:t>‹#›</a:t>
            </a:fld>
            <a:endParaRPr lang="en-US"/>
          </a:p>
        </p:txBody>
      </p:sp>
    </p:spTree>
    <p:extLst>
      <p:ext uri="{BB962C8B-B14F-4D97-AF65-F5344CB8AC3E}">
        <p14:creationId xmlns:p14="http://schemas.microsoft.com/office/powerpoint/2010/main" val="350076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6446"/>
          </a:xfrm>
          <a:prstGeom prst="rect">
            <a:avLst/>
          </a:prstGeom>
        </p:spPr>
        <p:txBody>
          <a:bodyPr>
            <a:normAutofit/>
          </a:bodyPr>
          <a:lstStyle>
            <a:lvl1pPr>
              <a:defRPr sz="3600">
                <a:latin typeface="Georgia" panose="02040502050405020303" pitchFamily="18" charset="0"/>
              </a:defRPr>
            </a:lvl1pPr>
          </a:lstStyle>
          <a:p>
            <a:r>
              <a:rPr lang="en-US"/>
              <a:t>Click to edit Master title style</a:t>
            </a:r>
          </a:p>
        </p:txBody>
      </p:sp>
      <p:sp>
        <p:nvSpPr>
          <p:cNvPr id="3" name="Content Placeholder 2"/>
          <p:cNvSpPr>
            <a:spLocks noGrp="1"/>
          </p:cNvSpPr>
          <p:nvPr>
            <p:ph idx="1"/>
          </p:nvPr>
        </p:nvSpPr>
        <p:spPr>
          <a:xfrm>
            <a:off x="838200" y="1350628"/>
            <a:ext cx="10515600" cy="491541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93635" y="6302801"/>
            <a:ext cx="2743200" cy="365125"/>
          </a:xfrm>
          <a:prstGeom prst="rect">
            <a:avLst/>
          </a:prstGeom>
        </p:spPr>
        <p:txBody>
          <a:bodyPr/>
          <a:lstStyle>
            <a:lvl1pPr algn="r">
              <a:defRPr/>
            </a:lvl1pPr>
          </a:lstStyle>
          <a:p>
            <a:fld id="{4A54CE59-4D18-49CB-9CEE-EF966B1AAFE1}" type="slidenum">
              <a:rPr lang="en-US" smtClean="0"/>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41" b="18641"/>
          <a:stretch/>
        </p:blipFill>
        <p:spPr>
          <a:xfrm>
            <a:off x="176170" y="6205594"/>
            <a:ext cx="2382473" cy="481614"/>
          </a:xfrm>
          <a:prstGeom prst="rect">
            <a:avLst/>
          </a:prstGeom>
        </p:spPr>
      </p:pic>
      <p:sp>
        <p:nvSpPr>
          <p:cNvPr id="8" name="Footer Placeholder 2"/>
          <p:cNvSpPr>
            <a:spLocks noGrp="1"/>
          </p:cNvSpPr>
          <p:nvPr>
            <p:ph type="ftr" sz="quarter" idx="11"/>
          </p:nvPr>
        </p:nvSpPr>
        <p:spPr>
          <a:xfrm>
            <a:off x="3598877" y="6302802"/>
            <a:ext cx="4554523" cy="365125"/>
          </a:xfrm>
          <a:prstGeom prst="rect">
            <a:avLst/>
          </a:prstGeom>
        </p:spPr>
        <p:txBody>
          <a:bodyPr/>
          <a:lstStyle>
            <a:lvl1pPr algn="ctr">
              <a:defRPr sz="900"/>
            </a:lvl1pPr>
          </a:lstStyle>
          <a:p>
            <a:r>
              <a:rPr lang="en-US">
                <a:latin typeface="Arial" panose="020B0604020202020204" pitchFamily="34" charset="0"/>
                <a:cs typeface="Arial" panose="020B0604020202020204" pitchFamily="34" charset="0"/>
              </a:rPr>
              <a:t>DISTRIBUTION STATEMENT </a:t>
            </a:r>
            <a:r>
              <a:rPr lang="en-US">
                <a:solidFill>
                  <a:srgbClr val="FF0000"/>
                </a:solidFill>
                <a:latin typeface="Arial" panose="020B0604020202020204" pitchFamily="34" charset="0"/>
                <a:cs typeface="Arial" panose="020B0604020202020204" pitchFamily="34" charset="0"/>
              </a:rPr>
              <a:t>A</a:t>
            </a:r>
            <a:r>
              <a:rPr lang="en-US">
                <a:latin typeface="Arial" panose="020B0604020202020204" pitchFamily="34" charset="0"/>
                <a:cs typeface="Arial" panose="020B0604020202020204" pitchFamily="34" charset="0"/>
              </a:rPr>
              <a:t>. Approved for </a:t>
            </a:r>
            <a:r>
              <a:rPr lang="en-US">
                <a:solidFill>
                  <a:srgbClr val="FF0000"/>
                </a:solidFill>
                <a:latin typeface="Arial" panose="020B0604020202020204" pitchFamily="34" charset="0"/>
                <a:cs typeface="Arial" panose="020B0604020202020204" pitchFamily="34" charset="0"/>
              </a:rPr>
              <a:t>public</a:t>
            </a:r>
            <a:r>
              <a:rPr lang="en-US">
                <a:latin typeface="Arial" panose="020B0604020202020204" pitchFamily="34" charset="0"/>
                <a:cs typeface="Arial" panose="020B0604020202020204" pitchFamily="34" charset="0"/>
              </a:rPr>
              <a:t> release; distribution is </a:t>
            </a:r>
            <a:r>
              <a:rPr lang="en-US">
                <a:solidFill>
                  <a:srgbClr val="FF0000"/>
                </a:solidFill>
                <a:latin typeface="Arial" panose="020B0604020202020204" pitchFamily="34" charset="0"/>
                <a:cs typeface="Arial" panose="020B0604020202020204" pitchFamily="34" charset="0"/>
              </a:rPr>
              <a:t>unlimited.</a:t>
            </a:r>
          </a:p>
          <a:p>
            <a:r>
              <a:rPr lang="en-US">
                <a:latin typeface="Arial" panose="020B0604020202020204" pitchFamily="34" charset="0"/>
                <a:cs typeface="Arial" panose="020B0604020202020204" pitchFamily="34" charset="0"/>
              </a:rPr>
              <a:t>CLEARED on </a:t>
            </a:r>
            <a:r>
              <a:rPr lang="en-US">
                <a:solidFill>
                  <a:srgbClr val="FF0000"/>
                </a:solidFill>
                <a:latin typeface="Arial" panose="020B0604020202020204" pitchFamily="34" charset="0"/>
                <a:cs typeface="Arial" panose="020B0604020202020204" pitchFamily="34" charset="0"/>
              </a:rPr>
              <a:t>DD MMM YYYY. </a:t>
            </a:r>
            <a:r>
              <a:rPr lang="en-US">
                <a:latin typeface="Arial" panose="020B0604020202020204" pitchFamily="34" charset="0"/>
                <a:cs typeface="Arial" panose="020B0604020202020204" pitchFamily="34" charset="0"/>
              </a:rPr>
              <a:t>Case Number: </a:t>
            </a:r>
            <a:r>
              <a:rPr lang="en-US">
                <a:solidFill>
                  <a:srgbClr val="FF0000"/>
                </a:solidFill>
                <a:latin typeface="Arial" panose="020B0604020202020204" pitchFamily="34" charset="0"/>
                <a:cs typeface="Arial" panose="020B0604020202020204" pitchFamily="34" charset="0"/>
              </a:rPr>
              <a:t>88ABW-####-## </a:t>
            </a:r>
          </a:p>
          <a:p>
            <a:endParaRPr lang="en-US"/>
          </a:p>
        </p:txBody>
      </p:sp>
    </p:spTree>
    <p:extLst>
      <p:ext uri="{BB962C8B-B14F-4D97-AF65-F5344CB8AC3E}">
        <p14:creationId xmlns:p14="http://schemas.microsoft.com/office/powerpoint/2010/main" val="117115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42239"/>
            <a:ext cx="5181600" cy="48347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2239"/>
            <a:ext cx="5181600" cy="48347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838200" y="365126"/>
            <a:ext cx="10515600" cy="876446"/>
          </a:xfrm>
          <a:prstGeom prst="rect">
            <a:avLst/>
          </a:prstGeom>
        </p:spPr>
        <p:txBody>
          <a:bodyPr>
            <a:normAutofit/>
          </a:bodyPr>
          <a:lstStyle>
            <a:lvl1pPr>
              <a:defRPr sz="3600">
                <a:latin typeface="Georgia" panose="02040502050405020303" pitchFamily="18" charset="0"/>
              </a:defRPr>
            </a:lvl1pPr>
          </a:lstStyle>
          <a:p>
            <a:r>
              <a:rPr lang="en-US"/>
              <a:t>Click to edit Master title style</a:t>
            </a:r>
          </a:p>
        </p:txBody>
      </p:sp>
      <p:sp>
        <p:nvSpPr>
          <p:cNvPr id="10" name="Footer Placeholder 2"/>
          <p:cNvSpPr>
            <a:spLocks noGrp="1"/>
          </p:cNvSpPr>
          <p:nvPr>
            <p:ph type="ftr" sz="quarter" idx="11"/>
          </p:nvPr>
        </p:nvSpPr>
        <p:spPr>
          <a:xfrm>
            <a:off x="3598877" y="6356352"/>
            <a:ext cx="4554523" cy="365125"/>
          </a:xfrm>
          <a:prstGeom prst="rect">
            <a:avLst/>
          </a:prstGeom>
        </p:spPr>
        <p:txBody>
          <a:bodyPr/>
          <a:lstStyle>
            <a:lvl1pPr algn="ctr">
              <a:defRPr sz="900"/>
            </a:lvl1pPr>
          </a:lstStyle>
          <a:p>
            <a:r>
              <a:rPr lang="en-US">
                <a:latin typeface="Arial" panose="020B0604020202020204" pitchFamily="34" charset="0"/>
                <a:cs typeface="Arial" panose="020B0604020202020204" pitchFamily="34" charset="0"/>
              </a:rPr>
              <a:t>DISTRIBUTION STATEMENT </a:t>
            </a:r>
            <a:r>
              <a:rPr lang="en-US">
                <a:solidFill>
                  <a:srgbClr val="FF0000"/>
                </a:solidFill>
                <a:latin typeface="Arial" panose="020B0604020202020204" pitchFamily="34" charset="0"/>
                <a:cs typeface="Arial" panose="020B0604020202020204" pitchFamily="34" charset="0"/>
              </a:rPr>
              <a:t>A</a:t>
            </a:r>
            <a:r>
              <a:rPr lang="en-US">
                <a:latin typeface="Arial" panose="020B0604020202020204" pitchFamily="34" charset="0"/>
                <a:cs typeface="Arial" panose="020B0604020202020204" pitchFamily="34" charset="0"/>
              </a:rPr>
              <a:t>. Approved for </a:t>
            </a:r>
            <a:r>
              <a:rPr lang="en-US">
                <a:solidFill>
                  <a:srgbClr val="FF0000"/>
                </a:solidFill>
                <a:latin typeface="Arial" panose="020B0604020202020204" pitchFamily="34" charset="0"/>
                <a:cs typeface="Arial" panose="020B0604020202020204" pitchFamily="34" charset="0"/>
              </a:rPr>
              <a:t>public</a:t>
            </a:r>
            <a:r>
              <a:rPr lang="en-US">
                <a:latin typeface="Arial" panose="020B0604020202020204" pitchFamily="34" charset="0"/>
                <a:cs typeface="Arial" panose="020B0604020202020204" pitchFamily="34" charset="0"/>
              </a:rPr>
              <a:t> release; distribution is </a:t>
            </a:r>
            <a:r>
              <a:rPr lang="en-US">
                <a:solidFill>
                  <a:srgbClr val="FF0000"/>
                </a:solidFill>
                <a:latin typeface="Arial" panose="020B0604020202020204" pitchFamily="34" charset="0"/>
                <a:cs typeface="Arial" panose="020B0604020202020204" pitchFamily="34" charset="0"/>
              </a:rPr>
              <a:t>unlimited.</a:t>
            </a:r>
          </a:p>
          <a:p>
            <a:r>
              <a:rPr lang="en-US">
                <a:latin typeface="Arial" panose="020B0604020202020204" pitchFamily="34" charset="0"/>
                <a:cs typeface="Arial" panose="020B0604020202020204" pitchFamily="34" charset="0"/>
              </a:rPr>
              <a:t>CLEARED on </a:t>
            </a:r>
            <a:r>
              <a:rPr lang="en-US">
                <a:solidFill>
                  <a:srgbClr val="FF0000"/>
                </a:solidFill>
                <a:latin typeface="Arial" panose="020B0604020202020204" pitchFamily="34" charset="0"/>
                <a:cs typeface="Arial" panose="020B0604020202020204" pitchFamily="34" charset="0"/>
              </a:rPr>
              <a:t>DD MMM YYYY. </a:t>
            </a:r>
            <a:r>
              <a:rPr lang="en-US">
                <a:latin typeface="Arial" panose="020B0604020202020204" pitchFamily="34" charset="0"/>
                <a:cs typeface="Arial" panose="020B0604020202020204" pitchFamily="34" charset="0"/>
              </a:rPr>
              <a:t>Case Number: </a:t>
            </a:r>
            <a:r>
              <a:rPr lang="en-US">
                <a:solidFill>
                  <a:srgbClr val="FF0000"/>
                </a:solidFill>
                <a:latin typeface="Arial" panose="020B0604020202020204" pitchFamily="34" charset="0"/>
                <a:cs typeface="Arial" panose="020B0604020202020204" pitchFamily="34" charset="0"/>
              </a:rPr>
              <a:t>88ABW-####-## </a:t>
            </a:r>
          </a:p>
          <a:p>
            <a:endParaRPr lang="en-US"/>
          </a:p>
        </p:txBody>
      </p:sp>
      <p:grpSp>
        <p:nvGrpSpPr>
          <p:cNvPr id="12" name="Group 11"/>
          <p:cNvGrpSpPr/>
          <p:nvPr userDrawn="1"/>
        </p:nvGrpSpPr>
        <p:grpSpPr>
          <a:xfrm>
            <a:off x="0" y="6717970"/>
            <a:ext cx="12192000" cy="140030"/>
            <a:chOff x="0" y="6717970"/>
            <a:chExt cx="12192000" cy="140030"/>
          </a:xfrm>
        </p:grpSpPr>
        <p:sp>
          <p:nvSpPr>
            <p:cNvPr id="13" name="Rectangle 12"/>
            <p:cNvSpPr/>
            <p:nvPr/>
          </p:nvSpPr>
          <p:spPr>
            <a:xfrm>
              <a:off x="0" y="6717970"/>
              <a:ext cx="12192000" cy="140030"/>
            </a:xfrm>
            <a:prstGeom prst="rect">
              <a:avLst/>
            </a:prstGeom>
            <a:solidFill>
              <a:srgbClr val="4C3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p:cNvCxnSpPr/>
            <p:nvPr/>
          </p:nvCxnSpPr>
          <p:spPr>
            <a:xfrm>
              <a:off x="0" y="6717970"/>
              <a:ext cx="12192000" cy="0"/>
            </a:xfrm>
            <a:prstGeom prst="line">
              <a:avLst/>
            </a:prstGeom>
            <a:ln w="12700">
              <a:solidFill>
                <a:srgbClr val="FFDF7F"/>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241" b="18641"/>
          <a:stretch/>
        </p:blipFill>
        <p:spPr>
          <a:xfrm>
            <a:off x="176170" y="6205594"/>
            <a:ext cx="2382473" cy="481614"/>
          </a:xfrm>
          <a:prstGeom prst="rect">
            <a:avLst/>
          </a:prstGeom>
        </p:spPr>
      </p:pic>
      <p:sp>
        <p:nvSpPr>
          <p:cNvPr id="16" name="Slide Number Placeholder 5"/>
          <p:cNvSpPr>
            <a:spLocks noGrp="1"/>
          </p:cNvSpPr>
          <p:nvPr>
            <p:ph type="sldNum" sz="quarter" idx="12"/>
          </p:nvPr>
        </p:nvSpPr>
        <p:spPr>
          <a:xfrm>
            <a:off x="9193635" y="6302801"/>
            <a:ext cx="2743200" cy="365125"/>
          </a:xfrm>
          <a:prstGeom prst="rect">
            <a:avLst/>
          </a:prstGeom>
        </p:spPr>
        <p:txBody>
          <a:bodyPr/>
          <a:lstStyle>
            <a:lvl1pPr algn="r">
              <a:defRPr/>
            </a:lvl1pPr>
          </a:lstStyle>
          <a:p>
            <a:fld id="{4A54CE59-4D18-49CB-9CEE-EF966B1AAFE1}" type="slidenum">
              <a:rPr lang="en-US" smtClean="0"/>
              <a:pPr/>
              <a:t>‹#›</a:t>
            </a:fld>
            <a:endParaRPr lang="en-US"/>
          </a:p>
        </p:txBody>
      </p:sp>
    </p:spTree>
    <p:extLst>
      <p:ext uri="{BB962C8B-B14F-4D97-AF65-F5344CB8AC3E}">
        <p14:creationId xmlns:p14="http://schemas.microsoft.com/office/powerpoint/2010/main" val="314193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317949"/>
            <a:ext cx="5157787" cy="477297"/>
          </a:xfrm>
          <a:prstGeom prst="rect">
            <a:avLst/>
          </a:prstGeom>
        </p:spPr>
        <p:txBody>
          <a:bodyPr anchor="b"/>
          <a:lstStyle>
            <a:lvl1pPr marL="0" indent="0">
              <a:buNone/>
              <a:defRPr sz="2400" b="1">
                <a:latin typeface="Georgia" panose="02040502050405020303"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1871619"/>
            <a:ext cx="5157787" cy="431804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317949"/>
            <a:ext cx="5183188" cy="477297"/>
          </a:xfrm>
          <a:prstGeom prst="rect">
            <a:avLst/>
          </a:prstGeom>
        </p:spPr>
        <p:txBody>
          <a:bodyPr anchor="b"/>
          <a:lstStyle>
            <a:lvl1pPr marL="0" indent="0">
              <a:buNone/>
              <a:defRPr sz="2400" b="1">
                <a:latin typeface="Georgia" panose="02040502050405020303"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1871619"/>
            <a:ext cx="5183188" cy="431804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838200" y="365126"/>
            <a:ext cx="10515600" cy="876446"/>
          </a:xfrm>
          <a:prstGeom prst="rect">
            <a:avLst/>
          </a:prstGeom>
        </p:spPr>
        <p:txBody>
          <a:bodyPr>
            <a:normAutofit/>
          </a:bodyPr>
          <a:lstStyle>
            <a:lvl1pPr>
              <a:defRPr sz="3600">
                <a:latin typeface="Georgia" panose="02040502050405020303" pitchFamily="18" charset="0"/>
              </a:defRPr>
            </a:lvl1pPr>
          </a:lstStyle>
          <a:p>
            <a:r>
              <a:rPr lang="en-US"/>
              <a:t>Click to edit Master title style</a:t>
            </a:r>
          </a:p>
        </p:txBody>
      </p:sp>
      <p:sp>
        <p:nvSpPr>
          <p:cNvPr id="12" name="Footer Placeholder 2"/>
          <p:cNvSpPr>
            <a:spLocks noGrp="1"/>
          </p:cNvSpPr>
          <p:nvPr>
            <p:ph type="ftr" sz="quarter" idx="11"/>
          </p:nvPr>
        </p:nvSpPr>
        <p:spPr>
          <a:xfrm>
            <a:off x="3598877" y="6356351"/>
            <a:ext cx="4554523" cy="330858"/>
          </a:xfrm>
          <a:prstGeom prst="rect">
            <a:avLst/>
          </a:prstGeom>
        </p:spPr>
        <p:txBody>
          <a:bodyPr/>
          <a:lstStyle>
            <a:lvl1pPr algn="ctr">
              <a:defRPr sz="900"/>
            </a:lvl1pPr>
          </a:lstStyle>
          <a:p>
            <a:r>
              <a:rPr lang="en-US">
                <a:latin typeface="Arial" panose="020B0604020202020204" pitchFamily="34" charset="0"/>
                <a:cs typeface="Arial" panose="020B0604020202020204" pitchFamily="34" charset="0"/>
              </a:rPr>
              <a:t>DISTRIBUTION STATEMENT </a:t>
            </a:r>
            <a:r>
              <a:rPr lang="en-US">
                <a:solidFill>
                  <a:srgbClr val="FF0000"/>
                </a:solidFill>
                <a:latin typeface="Arial" panose="020B0604020202020204" pitchFamily="34" charset="0"/>
                <a:cs typeface="Arial" panose="020B0604020202020204" pitchFamily="34" charset="0"/>
              </a:rPr>
              <a:t>A</a:t>
            </a:r>
            <a:r>
              <a:rPr lang="en-US">
                <a:latin typeface="Arial" panose="020B0604020202020204" pitchFamily="34" charset="0"/>
                <a:cs typeface="Arial" panose="020B0604020202020204" pitchFamily="34" charset="0"/>
              </a:rPr>
              <a:t>. Approved for </a:t>
            </a:r>
            <a:r>
              <a:rPr lang="en-US">
                <a:solidFill>
                  <a:srgbClr val="FF0000"/>
                </a:solidFill>
                <a:latin typeface="Arial" panose="020B0604020202020204" pitchFamily="34" charset="0"/>
                <a:cs typeface="Arial" panose="020B0604020202020204" pitchFamily="34" charset="0"/>
              </a:rPr>
              <a:t>public</a:t>
            </a:r>
            <a:r>
              <a:rPr lang="en-US">
                <a:latin typeface="Arial" panose="020B0604020202020204" pitchFamily="34" charset="0"/>
                <a:cs typeface="Arial" panose="020B0604020202020204" pitchFamily="34" charset="0"/>
              </a:rPr>
              <a:t> release; distribution is </a:t>
            </a:r>
            <a:r>
              <a:rPr lang="en-US">
                <a:solidFill>
                  <a:srgbClr val="FF0000"/>
                </a:solidFill>
                <a:latin typeface="Arial" panose="020B0604020202020204" pitchFamily="34" charset="0"/>
                <a:cs typeface="Arial" panose="020B0604020202020204" pitchFamily="34" charset="0"/>
              </a:rPr>
              <a:t>unlimited.</a:t>
            </a:r>
          </a:p>
          <a:p>
            <a:r>
              <a:rPr lang="en-US">
                <a:latin typeface="Arial" panose="020B0604020202020204" pitchFamily="34" charset="0"/>
                <a:cs typeface="Arial" panose="020B0604020202020204" pitchFamily="34" charset="0"/>
              </a:rPr>
              <a:t>CLEARED on </a:t>
            </a:r>
            <a:r>
              <a:rPr lang="en-US">
                <a:solidFill>
                  <a:srgbClr val="FF0000"/>
                </a:solidFill>
                <a:latin typeface="Arial" panose="020B0604020202020204" pitchFamily="34" charset="0"/>
                <a:cs typeface="Arial" panose="020B0604020202020204" pitchFamily="34" charset="0"/>
              </a:rPr>
              <a:t>DD MMM YYYY. </a:t>
            </a:r>
            <a:r>
              <a:rPr lang="en-US">
                <a:latin typeface="Arial" panose="020B0604020202020204" pitchFamily="34" charset="0"/>
                <a:cs typeface="Arial" panose="020B0604020202020204" pitchFamily="34" charset="0"/>
              </a:rPr>
              <a:t>Case Number: </a:t>
            </a:r>
            <a:r>
              <a:rPr lang="en-US">
                <a:solidFill>
                  <a:srgbClr val="FF0000"/>
                </a:solidFill>
                <a:latin typeface="Arial" panose="020B0604020202020204" pitchFamily="34" charset="0"/>
                <a:cs typeface="Arial" panose="020B0604020202020204" pitchFamily="34" charset="0"/>
              </a:rPr>
              <a:t>88ABW-####-## </a:t>
            </a:r>
          </a:p>
          <a:p>
            <a:endParaRPr lang="en-US"/>
          </a:p>
        </p:txBody>
      </p:sp>
      <p:grpSp>
        <p:nvGrpSpPr>
          <p:cNvPr id="13" name="Group 12"/>
          <p:cNvGrpSpPr/>
          <p:nvPr userDrawn="1"/>
        </p:nvGrpSpPr>
        <p:grpSpPr>
          <a:xfrm>
            <a:off x="0" y="6717970"/>
            <a:ext cx="12192000" cy="140030"/>
            <a:chOff x="0" y="6717970"/>
            <a:chExt cx="12192000" cy="140030"/>
          </a:xfrm>
        </p:grpSpPr>
        <p:sp>
          <p:nvSpPr>
            <p:cNvPr id="14" name="Rectangle 13"/>
            <p:cNvSpPr/>
            <p:nvPr/>
          </p:nvSpPr>
          <p:spPr>
            <a:xfrm>
              <a:off x="0" y="6717970"/>
              <a:ext cx="12192000" cy="140030"/>
            </a:xfrm>
            <a:prstGeom prst="rect">
              <a:avLst/>
            </a:prstGeom>
            <a:solidFill>
              <a:srgbClr val="4C3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5" name="Straight Connector 14"/>
            <p:cNvCxnSpPr/>
            <p:nvPr/>
          </p:nvCxnSpPr>
          <p:spPr>
            <a:xfrm>
              <a:off x="0" y="6717970"/>
              <a:ext cx="12192000" cy="0"/>
            </a:xfrm>
            <a:prstGeom prst="line">
              <a:avLst/>
            </a:prstGeom>
            <a:ln w="12700">
              <a:solidFill>
                <a:srgbClr val="FFDF7F"/>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1" b="18641"/>
          <a:stretch/>
        </p:blipFill>
        <p:spPr>
          <a:xfrm>
            <a:off x="176170" y="6205594"/>
            <a:ext cx="2382473" cy="481614"/>
          </a:xfrm>
          <a:prstGeom prst="rect">
            <a:avLst/>
          </a:prstGeom>
        </p:spPr>
      </p:pic>
      <p:sp>
        <p:nvSpPr>
          <p:cNvPr id="17" name="Slide Number Placeholder 5"/>
          <p:cNvSpPr>
            <a:spLocks noGrp="1"/>
          </p:cNvSpPr>
          <p:nvPr>
            <p:ph type="sldNum" sz="quarter" idx="12"/>
          </p:nvPr>
        </p:nvSpPr>
        <p:spPr>
          <a:xfrm>
            <a:off x="9193635" y="6302801"/>
            <a:ext cx="2743200" cy="365125"/>
          </a:xfrm>
          <a:prstGeom prst="rect">
            <a:avLst/>
          </a:prstGeom>
        </p:spPr>
        <p:txBody>
          <a:bodyPr/>
          <a:lstStyle>
            <a:lvl1pPr algn="r">
              <a:defRPr/>
            </a:lvl1pPr>
          </a:lstStyle>
          <a:p>
            <a:fld id="{4A54CE59-4D18-49CB-9CEE-EF966B1AAFE1}" type="slidenum">
              <a:rPr lang="en-US" smtClean="0"/>
              <a:pPr/>
              <a:t>‹#›</a:t>
            </a:fld>
            <a:endParaRPr lang="en-US"/>
          </a:p>
        </p:txBody>
      </p:sp>
    </p:spTree>
    <p:extLst>
      <p:ext uri="{BB962C8B-B14F-4D97-AF65-F5344CB8AC3E}">
        <p14:creationId xmlns:p14="http://schemas.microsoft.com/office/powerpoint/2010/main" val="42922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6"/>
            <a:ext cx="10515600" cy="876446"/>
          </a:xfrm>
          <a:prstGeom prst="rect">
            <a:avLst/>
          </a:prstGeom>
        </p:spPr>
        <p:txBody>
          <a:bodyPr>
            <a:normAutofit/>
          </a:bodyPr>
          <a:lstStyle>
            <a:lvl1pPr>
              <a:defRPr sz="3600">
                <a:latin typeface="Georgia" panose="02040502050405020303" pitchFamily="18" charset="0"/>
              </a:defRPr>
            </a:lvl1pPr>
          </a:lstStyle>
          <a:p>
            <a:r>
              <a:rPr lang="en-US"/>
              <a:t>Click to edit Master title style</a:t>
            </a:r>
          </a:p>
        </p:txBody>
      </p:sp>
      <p:sp>
        <p:nvSpPr>
          <p:cNvPr id="7" name="Footer Placeholder 2"/>
          <p:cNvSpPr>
            <a:spLocks noGrp="1"/>
          </p:cNvSpPr>
          <p:nvPr>
            <p:ph type="ftr" sz="quarter" idx="11"/>
          </p:nvPr>
        </p:nvSpPr>
        <p:spPr>
          <a:xfrm>
            <a:off x="3598877" y="6356352"/>
            <a:ext cx="4554523" cy="365125"/>
          </a:xfrm>
          <a:prstGeom prst="rect">
            <a:avLst/>
          </a:prstGeom>
        </p:spPr>
        <p:txBody>
          <a:bodyPr/>
          <a:lstStyle>
            <a:lvl1pPr algn="ctr">
              <a:defRPr sz="900"/>
            </a:lvl1pPr>
          </a:lstStyle>
          <a:p>
            <a:r>
              <a:rPr lang="en-US">
                <a:latin typeface="Arial" panose="020B0604020202020204" pitchFamily="34" charset="0"/>
                <a:cs typeface="Arial" panose="020B0604020202020204" pitchFamily="34" charset="0"/>
              </a:rPr>
              <a:t>DISTRIBUTION STATEMENT </a:t>
            </a:r>
            <a:r>
              <a:rPr lang="en-US">
                <a:solidFill>
                  <a:srgbClr val="FF0000"/>
                </a:solidFill>
                <a:latin typeface="Arial" panose="020B0604020202020204" pitchFamily="34" charset="0"/>
                <a:cs typeface="Arial" panose="020B0604020202020204" pitchFamily="34" charset="0"/>
              </a:rPr>
              <a:t>A</a:t>
            </a:r>
            <a:r>
              <a:rPr lang="en-US">
                <a:latin typeface="Arial" panose="020B0604020202020204" pitchFamily="34" charset="0"/>
                <a:cs typeface="Arial" panose="020B0604020202020204" pitchFamily="34" charset="0"/>
              </a:rPr>
              <a:t>. Approved for </a:t>
            </a:r>
            <a:r>
              <a:rPr lang="en-US">
                <a:solidFill>
                  <a:srgbClr val="FF0000"/>
                </a:solidFill>
                <a:latin typeface="Arial" panose="020B0604020202020204" pitchFamily="34" charset="0"/>
                <a:cs typeface="Arial" panose="020B0604020202020204" pitchFamily="34" charset="0"/>
              </a:rPr>
              <a:t>public</a:t>
            </a:r>
            <a:r>
              <a:rPr lang="en-US">
                <a:latin typeface="Arial" panose="020B0604020202020204" pitchFamily="34" charset="0"/>
                <a:cs typeface="Arial" panose="020B0604020202020204" pitchFamily="34" charset="0"/>
              </a:rPr>
              <a:t> release; distribution is </a:t>
            </a:r>
            <a:r>
              <a:rPr lang="en-US">
                <a:solidFill>
                  <a:srgbClr val="FF0000"/>
                </a:solidFill>
                <a:latin typeface="Arial" panose="020B0604020202020204" pitchFamily="34" charset="0"/>
                <a:cs typeface="Arial" panose="020B0604020202020204" pitchFamily="34" charset="0"/>
              </a:rPr>
              <a:t>unlimited.</a:t>
            </a:r>
          </a:p>
          <a:p>
            <a:r>
              <a:rPr lang="en-US">
                <a:latin typeface="Arial" panose="020B0604020202020204" pitchFamily="34" charset="0"/>
                <a:cs typeface="Arial" panose="020B0604020202020204" pitchFamily="34" charset="0"/>
              </a:rPr>
              <a:t>CLEARED on </a:t>
            </a:r>
            <a:r>
              <a:rPr lang="en-US">
                <a:solidFill>
                  <a:srgbClr val="FF0000"/>
                </a:solidFill>
                <a:latin typeface="Arial" panose="020B0604020202020204" pitchFamily="34" charset="0"/>
                <a:cs typeface="Arial" panose="020B0604020202020204" pitchFamily="34" charset="0"/>
              </a:rPr>
              <a:t>DD MMM YYYY. </a:t>
            </a:r>
            <a:r>
              <a:rPr lang="en-US">
                <a:latin typeface="Arial" panose="020B0604020202020204" pitchFamily="34" charset="0"/>
                <a:cs typeface="Arial" panose="020B0604020202020204" pitchFamily="34" charset="0"/>
              </a:rPr>
              <a:t>Case Number: </a:t>
            </a:r>
            <a:r>
              <a:rPr lang="en-US">
                <a:solidFill>
                  <a:srgbClr val="FF0000"/>
                </a:solidFill>
                <a:latin typeface="Arial" panose="020B0604020202020204" pitchFamily="34" charset="0"/>
                <a:cs typeface="Arial" panose="020B0604020202020204" pitchFamily="34" charset="0"/>
              </a:rPr>
              <a:t>88ABW-####-## </a:t>
            </a:r>
          </a:p>
          <a:p>
            <a:endParaRPr lang="en-US"/>
          </a:p>
        </p:txBody>
      </p:sp>
      <p:grpSp>
        <p:nvGrpSpPr>
          <p:cNvPr id="9" name="Group 8"/>
          <p:cNvGrpSpPr/>
          <p:nvPr userDrawn="1"/>
        </p:nvGrpSpPr>
        <p:grpSpPr>
          <a:xfrm>
            <a:off x="0" y="6717970"/>
            <a:ext cx="12192000" cy="140030"/>
            <a:chOff x="0" y="6717970"/>
            <a:chExt cx="12192000" cy="140030"/>
          </a:xfrm>
        </p:grpSpPr>
        <p:sp>
          <p:nvSpPr>
            <p:cNvPr id="10" name="Rectangle 9"/>
            <p:cNvSpPr/>
            <p:nvPr/>
          </p:nvSpPr>
          <p:spPr>
            <a:xfrm>
              <a:off x="0" y="6717970"/>
              <a:ext cx="12192000" cy="140030"/>
            </a:xfrm>
            <a:prstGeom prst="rect">
              <a:avLst/>
            </a:prstGeom>
            <a:solidFill>
              <a:srgbClr val="4C3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p:cNvCxnSpPr/>
            <p:nvPr/>
          </p:nvCxnSpPr>
          <p:spPr>
            <a:xfrm>
              <a:off x="0" y="6717970"/>
              <a:ext cx="12192000" cy="0"/>
            </a:xfrm>
            <a:prstGeom prst="line">
              <a:avLst/>
            </a:prstGeom>
            <a:ln w="12700">
              <a:solidFill>
                <a:srgbClr val="FFDF7F"/>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41" b="18641"/>
          <a:stretch/>
        </p:blipFill>
        <p:spPr>
          <a:xfrm>
            <a:off x="176170" y="6205594"/>
            <a:ext cx="2382473" cy="481614"/>
          </a:xfrm>
          <a:prstGeom prst="rect">
            <a:avLst/>
          </a:prstGeom>
        </p:spPr>
      </p:pic>
      <p:sp>
        <p:nvSpPr>
          <p:cNvPr id="13" name="Slide Number Placeholder 5"/>
          <p:cNvSpPr>
            <a:spLocks noGrp="1"/>
          </p:cNvSpPr>
          <p:nvPr>
            <p:ph type="sldNum" sz="quarter" idx="12"/>
          </p:nvPr>
        </p:nvSpPr>
        <p:spPr>
          <a:xfrm>
            <a:off x="9193635" y="6302801"/>
            <a:ext cx="2743200" cy="365125"/>
          </a:xfrm>
          <a:prstGeom prst="rect">
            <a:avLst/>
          </a:prstGeom>
        </p:spPr>
        <p:txBody>
          <a:bodyPr/>
          <a:lstStyle>
            <a:lvl1pPr algn="r">
              <a:defRPr/>
            </a:lvl1pPr>
          </a:lstStyle>
          <a:p>
            <a:fld id="{4A54CE59-4D18-49CB-9CEE-EF966B1AAFE1}" type="slidenum">
              <a:rPr lang="en-US" smtClean="0"/>
              <a:pPr/>
              <a:t>‹#›</a:t>
            </a:fld>
            <a:endParaRPr lang="en-US"/>
          </a:p>
        </p:txBody>
      </p:sp>
    </p:spTree>
    <p:extLst>
      <p:ext uri="{BB962C8B-B14F-4D97-AF65-F5344CB8AC3E}">
        <p14:creationId xmlns:p14="http://schemas.microsoft.com/office/powerpoint/2010/main" val="45869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3598877" y="6356352"/>
            <a:ext cx="4554523" cy="365125"/>
          </a:xfrm>
          <a:prstGeom prst="rect">
            <a:avLst/>
          </a:prstGeom>
        </p:spPr>
        <p:txBody>
          <a:bodyPr/>
          <a:lstStyle>
            <a:lvl1pPr algn="ctr">
              <a:defRPr sz="900"/>
            </a:lvl1pPr>
          </a:lstStyle>
          <a:p>
            <a:r>
              <a:rPr lang="en-US">
                <a:latin typeface="Arial" panose="020B0604020202020204" pitchFamily="34" charset="0"/>
                <a:cs typeface="Arial" panose="020B0604020202020204" pitchFamily="34" charset="0"/>
              </a:rPr>
              <a:t>DISTRIBUTION STATEMENT </a:t>
            </a:r>
            <a:r>
              <a:rPr lang="en-US">
                <a:solidFill>
                  <a:srgbClr val="FF0000"/>
                </a:solidFill>
                <a:latin typeface="Arial" panose="020B0604020202020204" pitchFamily="34" charset="0"/>
                <a:cs typeface="Arial" panose="020B0604020202020204" pitchFamily="34" charset="0"/>
              </a:rPr>
              <a:t>A</a:t>
            </a:r>
            <a:r>
              <a:rPr lang="en-US">
                <a:latin typeface="Arial" panose="020B0604020202020204" pitchFamily="34" charset="0"/>
                <a:cs typeface="Arial" panose="020B0604020202020204" pitchFamily="34" charset="0"/>
              </a:rPr>
              <a:t>. Approved for </a:t>
            </a:r>
            <a:r>
              <a:rPr lang="en-US">
                <a:solidFill>
                  <a:srgbClr val="FF0000"/>
                </a:solidFill>
                <a:latin typeface="Arial" panose="020B0604020202020204" pitchFamily="34" charset="0"/>
                <a:cs typeface="Arial" panose="020B0604020202020204" pitchFamily="34" charset="0"/>
              </a:rPr>
              <a:t>public</a:t>
            </a:r>
            <a:r>
              <a:rPr lang="en-US">
                <a:latin typeface="Arial" panose="020B0604020202020204" pitchFamily="34" charset="0"/>
                <a:cs typeface="Arial" panose="020B0604020202020204" pitchFamily="34" charset="0"/>
              </a:rPr>
              <a:t> release; distribution is </a:t>
            </a:r>
            <a:r>
              <a:rPr lang="en-US">
                <a:solidFill>
                  <a:srgbClr val="FF0000"/>
                </a:solidFill>
                <a:latin typeface="Arial" panose="020B0604020202020204" pitchFamily="34" charset="0"/>
                <a:cs typeface="Arial" panose="020B0604020202020204" pitchFamily="34" charset="0"/>
              </a:rPr>
              <a:t>unlimited.</a:t>
            </a:r>
          </a:p>
          <a:p>
            <a:r>
              <a:rPr lang="en-US">
                <a:latin typeface="Arial" panose="020B0604020202020204" pitchFamily="34" charset="0"/>
                <a:cs typeface="Arial" panose="020B0604020202020204" pitchFamily="34" charset="0"/>
              </a:rPr>
              <a:t>CLEARED on </a:t>
            </a:r>
            <a:r>
              <a:rPr lang="en-US">
                <a:solidFill>
                  <a:srgbClr val="FF0000"/>
                </a:solidFill>
                <a:latin typeface="Arial" panose="020B0604020202020204" pitchFamily="34" charset="0"/>
                <a:cs typeface="Arial" panose="020B0604020202020204" pitchFamily="34" charset="0"/>
              </a:rPr>
              <a:t>DD MMM YYYY. </a:t>
            </a:r>
            <a:r>
              <a:rPr lang="en-US">
                <a:latin typeface="Arial" panose="020B0604020202020204" pitchFamily="34" charset="0"/>
                <a:cs typeface="Arial" panose="020B0604020202020204" pitchFamily="34" charset="0"/>
              </a:rPr>
              <a:t>Case Number: </a:t>
            </a:r>
            <a:r>
              <a:rPr lang="en-US">
                <a:solidFill>
                  <a:srgbClr val="FF0000"/>
                </a:solidFill>
                <a:latin typeface="Arial" panose="020B0604020202020204" pitchFamily="34" charset="0"/>
                <a:cs typeface="Arial" panose="020B0604020202020204" pitchFamily="34" charset="0"/>
              </a:rPr>
              <a:t>88ABW-####-## </a:t>
            </a:r>
          </a:p>
          <a:p>
            <a:endParaRPr lang="en-US"/>
          </a:p>
        </p:txBody>
      </p:sp>
      <p:grpSp>
        <p:nvGrpSpPr>
          <p:cNvPr id="7" name="Group 6"/>
          <p:cNvGrpSpPr/>
          <p:nvPr userDrawn="1"/>
        </p:nvGrpSpPr>
        <p:grpSpPr>
          <a:xfrm>
            <a:off x="0" y="6717970"/>
            <a:ext cx="12192000" cy="140030"/>
            <a:chOff x="0" y="6717970"/>
            <a:chExt cx="12192000" cy="140030"/>
          </a:xfrm>
        </p:grpSpPr>
        <p:sp>
          <p:nvSpPr>
            <p:cNvPr id="8" name="Rectangle 7"/>
            <p:cNvSpPr/>
            <p:nvPr/>
          </p:nvSpPr>
          <p:spPr>
            <a:xfrm>
              <a:off x="0" y="6717970"/>
              <a:ext cx="12192000" cy="140030"/>
            </a:xfrm>
            <a:prstGeom prst="rect">
              <a:avLst/>
            </a:prstGeom>
            <a:solidFill>
              <a:srgbClr val="4C3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9" name="Straight Connector 8"/>
            <p:cNvCxnSpPr/>
            <p:nvPr/>
          </p:nvCxnSpPr>
          <p:spPr>
            <a:xfrm>
              <a:off x="0" y="6717970"/>
              <a:ext cx="12192000" cy="0"/>
            </a:xfrm>
            <a:prstGeom prst="line">
              <a:avLst/>
            </a:prstGeom>
            <a:ln w="12700">
              <a:solidFill>
                <a:srgbClr val="FFDF7F"/>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1" b="18641"/>
          <a:stretch/>
        </p:blipFill>
        <p:spPr>
          <a:xfrm>
            <a:off x="176170" y="6205594"/>
            <a:ext cx="2382473" cy="481614"/>
          </a:xfrm>
          <a:prstGeom prst="rect">
            <a:avLst/>
          </a:prstGeom>
        </p:spPr>
      </p:pic>
      <p:sp>
        <p:nvSpPr>
          <p:cNvPr id="11" name="Slide Number Placeholder 5"/>
          <p:cNvSpPr>
            <a:spLocks noGrp="1"/>
          </p:cNvSpPr>
          <p:nvPr>
            <p:ph type="sldNum" sz="quarter" idx="12"/>
          </p:nvPr>
        </p:nvSpPr>
        <p:spPr>
          <a:xfrm>
            <a:off x="9193635" y="6302801"/>
            <a:ext cx="2743200" cy="365125"/>
          </a:xfrm>
          <a:prstGeom prst="rect">
            <a:avLst/>
          </a:prstGeom>
        </p:spPr>
        <p:txBody>
          <a:bodyPr/>
          <a:lstStyle>
            <a:lvl1pPr algn="r">
              <a:defRPr/>
            </a:lvl1pPr>
          </a:lstStyle>
          <a:p>
            <a:fld id="{4A54CE59-4D18-49CB-9CEE-EF966B1AAFE1}" type="slidenum">
              <a:rPr lang="en-US" smtClean="0"/>
              <a:pPr/>
              <a:t>‹#›</a:t>
            </a:fld>
            <a:endParaRPr lang="en-US"/>
          </a:p>
        </p:txBody>
      </p:sp>
    </p:spTree>
    <p:extLst>
      <p:ext uri="{BB962C8B-B14F-4D97-AF65-F5344CB8AC3E}">
        <p14:creationId xmlns:p14="http://schemas.microsoft.com/office/powerpoint/2010/main" val="324497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TextBox 6"/>
          <p:cNvSpPr txBox="1"/>
          <p:nvPr userDrawn="1"/>
        </p:nvSpPr>
        <p:spPr>
          <a:xfrm>
            <a:off x="4126383" y="4628571"/>
            <a:ext cx="3499512" cy="553998"/>
          </a:xfrm>
          <a:prstGeom prst="rect">
            <a:avLst/>
          </a:prstGeom>
          <a:noFill/>
        </p:spPr>
        <p:txBody>
          <a:bodyPr wrap="square" rtlCol="0">
            <a:spAutoFit/>
          </a:bodyPr>
          <a:lstStyle/>
          <a:p>
            <a:pPr algn="ctr"/>
            <a:r>
              <a:rPr lang="en-US" sz="1500">
                <a:latin typeface="Georgia" panose="02040502050405020303" pitchFamily="18" charset="0"/>
              </a:rPr>
              <a:t>Visit, </a:t>
            </a:r>
            <a:r>
              <a:rPr lang="en-US" sz="1500">
                <a:latin typeface="Georgia" panose="02040502050405020303" pitchFamily="18" charset="0"/>
                <a:hlinkClick r:id="rId2"/>
              </a:rPr>
              <a:t>www.AFIT.edu/STAT</a:t>
            </a:r>
            <a:endParaRPr lang="en-US" sz="1500">
              <a:latin typeface="Georgia" panose="02040502050405020303" pitchFamily="18" charset="0"/>
            </a:endParaRPr>
          </a:p>
          <a:p>
            <a:pPr algn="ctr"/>
            <a:r>
              <a:rPr lang="en-US" sz="1500">
                <a:latin typeface="Georgia" panose="02040502050405020303" pitchFamily="18" charset="0"/>
              </a:rPr>
              <a:t>Email, </a:t>
            </a:r>
            <a:r>
              <a:rPr lang="en-US" sz="1500">
                <a:solidFill>
                  <a:schemeClr val="bg1">
                    <a:lumMod val="50000"/>
                  </a:schemeClr>
                </a:solidFill>
                <a:latin typeface="Georgia" panose="02040502050405020303" pitchFamily="18" charset="0"/>
                <a:hlinkClick r:id="rId3"/>
              </a:rPr>
              <a:t>AFIT.ENS.STATCOE@us.af.mil</a:t>
            </a:r>
            <a:r>
              <a:rPr lang="en-US" sz="1500">
                <a:latin typeface="Georgia" panose="02040502050405020303" pitchFamily="18" charset="0"/>
              </a:rPr>
              <a:t> </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6099" y="1859412"/>
            <a:ext cx="7800080" cy="1942734"/>
          </a:xfrm>
          <a:prstGeom prst="rect">
            <a:avLst/>
          </a:prstGeom>
        </p:spPr>
      </p:pic>
      <p:grpSp>
        <p:nvGrpSpPr>
          <p:cNvPr id="9" name="Group 8"/>
          <p:cNvGrpSpPr/>
          <p:nvPr userDrawn="1"/>
        </p:nvGrpSpPr>
        <p:grpSpPr>
          <a:xfrm>
            <a:off x="0" y="6717970"/>
            <a:ext cx="12192000" cy="140030"/>
            <a:chOff x="0" y="6717970"/>
            <a:chExt cx="12192000" cy="140030"/>
          </a:xfrm>
        </p:grpSpPr>
        <p:sp>
          <p:nvSpPr>
            <p:cNvPr id="10" name="Rectangle 9"/>
            <p:cNvSpPr/>
            <p:nvPr/>
          </p:nvSpPr>
          <p:spPr>
            <a:xfrm>
              <a:off x="0" y="6717970"/>
              <a:ext cx="12192000" cy="140030"/>
            </a:xfrm>
            <a:prstGeom prst="rect">
              <a:avLst/>
            </a:prstGeom>
            <a:solidFill>
              <a:srgbClr val="4C3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p:cNvCxnSpPr/>
            <p:nvPr/>
          </p:nvCxnSpPr>
          <p:spPr>
            <a:xfrm>
              <a:off x="0" y="6717970"/>
              <a:ext cx="12192000" cy="0"/>
            </a:xfrm>
            <a:prstGeom prst="line">
              <a:avLst/>
            </a:prstGeom>
            <a:ln w="12700">
              <a:solidFill>
                <a:srgbClr val="FFDF7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686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onclus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E9E9AE-7BBE-5CC0-08F6-EE79BB878322}"/>
              </a:ext>
            </a:extLst>
          </p:cNvPr>
          <p:cNvSpPr>
            <a:spLocks noChangeArrowheads="1"/>
          </p:cNvSpPr>
          <p:nvPr userDrawn="1"/>
        </p:nvSpPr>
        <p:spPr bwMode="auto">
          <a:xfrm flipV="1">
            <a:off x="-4" y="6803467"/>
            <a:ext cx="12192000" cy="68199"/>
          </a:xfrm>
          <a:prstGeom prst="rect">
            <a:avLst/>
          </a:prstGeom>
          <a:solidFill>
            <a:srgbClr val="A42135"/>
          </a:solidFill>
          <a:ln w="9525">
            <a:no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10">
            <a:extLst>
              <a:ext uri="{FF2B5EF4-FFF2-40B4-BE49-F238E27FC236}">
                <a16:creationId xmlns:a16="http://schemas.microsoft.com/office/drawing/2014/main" id="{F67DC7EA-AD7D-E807-9856-41F23FC765B5}"/>
              </a:ext>
            </a:extLst>
          </p:cNvPr>
          <p:cNvSpPr>
            <a:spLocks noChangeArrowheads="1"/>
          </p:cNvSpPr>
          <p:nvPr userDrawn="1"/>
        </p:nvSpPr>
        <p:spPr bwMode="auto">
          <a:xfrm flipV="1">
            <a:off x="0" y="6462650"/>
            <a:ext cx="12192000" cy="213662"/>
          </a:xfrm>
          <a:prstGeom prst="rect">
            <a:avLst/>
          </a:prstGeom>
          <a:solidFill>
            <a:srgbClr val="CAD3D9"/>
          </a:solidFill>
          <a:ln w="9525">
            <a:no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8" name="Rectangle 10">
            <a:extLst>
              <a:ext uri="{FF2B5EF4-FFF2-40B4-BE49-F238E27FC236}">
                <a16:creationId xmlns:a16="http://schemas.microsoft.com/office/drawing/2014/main" id="{276F0467-0B8A-1C62-514E-B499497C762D}"/>
              </a:ext>
            </a:extLst>
          </p:cNvPr>
          <p:cNvSpPr>
            <a:spLocks noChangeArrowheads="1"/>
          </p:cNvSpPr>
          <p:nvPr userDrawn="1"/>
        </p:nvSpPr>
        <p:spPr bwMode="auto">
          <a:xfrm flipV="1">
            <a:off x="0" y="6058188"/>
            <a:ext cx="12192000" cy="404462"/>
          </a:xfrm>
          <a:prstGeom prst="rect">
            <a:avLst/>
          </a:prstGeom>
          <a:solidFill>
            <a:srgbClr val="192C56"/>
          </a:solidFill>
          <a:ln w="9525">
            <a:solidFill>
              <a:srgbClr val="192C56"/>
            </a:solid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Slide Number Placeholder 5"/>
          <p:cNvSpPr>
            <a:spLocks noGrp="1"/>
          </p:cNvSpPr>
          <p:nvPr>
            <p:ph type="sldNum" sz="quarter" idx="12"/>
          </p:nvPr>
        </p:nvSpPr>
        <p:spPr>
          <a:xfrm>
            <a:off x="11301984" y="6103834"/>
            <a:ext cx="585216" cy="300480"/>
          </a:xfrm>
          <a:prstGeom prst="rect">
            <a:avLst/>
          </a:prstGeom>
        </p:spPr>
        <p:txBody>
          <a:bodyPr/>
          <a:lstStyle>
            <a:defPPr>
              <a:defRPr lang="en-US"/>
            </a:defPPr>
            <a:lvl1pPr algn="l" rtl="0" fontAlgn="base">
              <a:spcBef>
                <a:spcPct val="0"/>
              </a:spcBef>
              <a:spcAft>
                <a:spcPct val="0"/>
              </a:spcAft>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AD537CA-A400-4C48-B1BB-83AA21EB2245}" type="slidenum">
              <a:rPr lang="en-US" smtClean="0"/>
              <a:pPr>
                <a:defRPr/>
              </a:pPr>
              <a:t>‹#›</a:t>
            </a:fld>
            <a:endParaRPr lang="en-US"/>
          </a:p>
        </p:txBody>
      </p:sp>
      <p:sp>
        <p:nvSpPr>
          <p:cNvPr id="11" name="Title 1">
            <a:extLst>
              <a:ext uri="{FF2B5EF4-FFF2-40B4-BE49-F238E27FC236}">
                <a16:creationId xmlns:a16="http://schemas.microsoft.com/office/drawing/2014/main" id="{A219C3D4-6EB0-AED6-FCC2-3D7E575E61CE}"/>
              </a:ext>
            </a:extLst>
          </p:cNvPr>
          <p:cNvSpPr>
            <a:spLocks noGrp="1"/>
          </p:cNvSpPr>
          <p:nvPr>
            <p:ph type="ctrTitle" hasCustomPrompt="1"/>
          </p:nvPr>
        </p:nvSpPr>
        <p:spPr>
          <a:xfrm>
            <a:off x="914396" y="282704"/>
            <a:ext cx="10363200" cy="739639"/>
          </a:xfrm>
          <a:prstGeom prst="rect">
            <a:avLst/>
          </a:prstGeom>
        </p:spPr>
        <p:txBody>
          <a:bodyPr/>
          <a:lstStyle>
            <a:lvl1pPr algn="ctr">
              <a:defRPr sz="3600">
                <a:latin typeface="Century Gothic" panose="020B0502020202020204" pitchFamily="34" charset="0"/>
              </a:defRPr>
            </a:lvl1pPr>
          </a:lstStyle>
          <a:p>
            <a:r>
              <a:rPr lang="en-US"/>
              <a:t>QUESTIONS?</a:t>
            </a:r>
          </a:p>
        </p:txBody>
      </p:sp>
      <p:cxnSp>
        <p:nvCxnSpPr>
          <p:cNvPr id="2" name="Straight Connector 1">
            <a:extLst>
              <a:ext uri="{FF2B5EF4-FFF2-40B4-BE49-F238E27FC236}">
                <a16:creationId xmlns:a16="http://schemas.microsoft.com/office/drawing/2014/main" id="{D4554660-10E0-8DCC-46E8-9AF1B35F6D69}"/>
              </a:ext>
            </a:extLst>
          </p:cNvPr>
          <p:cNvCxnSpPr>
            <a:cxnSpLocks/>
          </p:cNvCxnSpPr>
          <p:nvPr userDrawn="1"/>
        </p:nvCxnSpPr>
        <p:spPr>
          <a:xfrm>
            <a:off x="5248600" y="1331970"/>
            <a:ext cx="0" cy="270526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ED41422A-7CA5-B043-6157-7EC538D348E8}"/>
              </a:ext>
            </a:extLst>
          </p:cNvPr>
          <p:cNvSpPr txBox="1"/>
          <p:nvPr userDrawn="1"/>
        </p:nvSpPr>
        <p:spPr>
          <a:xfrm>
            <a:off x="5654192" y="2022884"/>
            <a:ext cx="5623404" cy="1323439"/>
          </a:xfrm>
          <a:prstGeom prst="rect">
            <a:avLst/>
          </a:prstGeom>
          <a:noFill/>
        </p:spPr>
        <p:txBody>
          <a:bodyPr wrap="square" lIns="91440" tIns="45720" rIns="91440" bIns="45720" rtlCol="0" anchor="t">
            <a:spAutoFit/>
          </a:bodyPr>
          <a:lstStyle/>
          <a:p>
            <a:r>
              <a:rPr lang="en-US" sz="2000">
                <a:latin typeface="Century Gothic" panose="020B0502020202020204" pitchFamily="34" charset="0"/>
              </a:rPr>
              <a:t>To enhance T&amp;E science through multidisciplinary collaboration and deliver it to the DHS workforce through independent consultation and tailored resources.</a:t>
            </a:r>
            <a:endParaRPr lang="en-US" sz="2000">
              <a:latin typeface="Century Gothic" panose="020B050202020202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B7C463A8-1497-CEC7-0F5A-7277E7B079DA}"/>
              </a:ext>
            </a:extLst>
          </p:cNvPr>
          <p:cNvSpPr txBox="1"/>
          <p:nvPr userDrawn="1"/>
        </p:nvSpPr>
        <p:spPr>
          <a:xfrm>
            <a:off x="3891433" y="4237533"/>
            <a:ext cx="4409124" cy="707886"/>
          </a:xfrm>
          <a:prstGeom prst="rect">
            <a:avLst/>
          </a:prstGeom>
          <a:noFill/>
        </p:spPr>
        <p:txBody>
          <a:bodyPr wrap="square" lIns="91440" tIns="45720" rIns="91440" bIns="45720" rtlCol="0" anchor="t">
            <a:spAutoFit/>
          </a:bodyPr>
          <a:lstStyle/>
          <a:p>
            <a:pPr algn="ctr"/>
            <a:r>
              <a:rPr lang="en-US" sz="2000">
                <a:latin typeface="Century Gothic" panose="020B0502020202020204" pitchFamily="34" charset="0"/>
                <a:ea typeface="Tahoma" panose="020B0604030504040204" pitchFamily="34" charset="0"/>
                <a:cs typeface="Tahoma" panose="020B0604030504040204" pitchFamily="34" charset="0"/>
              </a:rPr>
              <a:t>Visit, </a:t>
            </a:r>
            <a:r>
              <a:rPr lang="en-US" sz="2000">
                <a:latin typeface="Century Gothic" panose="020B0502020202020204" pitchFamily="34" charset="0"/>
                <a:ea typeface="Tahoma" panose="020B0604030504040204" pitchFamily="34" charset="0"/>
                <a:cs typeface="Tahoma" panose="020B0604030504040204" pitchFamily="34" charset="0"/>
                <a:hlinkClick r:id="rId2"/>
              </a:rPr>
              <a:t>www.AFIT.edu/STAT</a:t>
            </a:r>
            <a:endParaRPr lang="en-US" sz="2000">
              <a:latin typeface="Century Gothic" panose="020B0502020202020204" pitchFamily="34" charset="0"/>
              <a:ea typeface="Tahoma" panose="020B0604030504040204" pitchFamily="34" charset="0"/>
              <a:cs typeface="Tahoma" panose="020B0604030504040204" pitchFamily="34" charset="0"/>
            </a:endParaRPr>
          </a:p>
          <a:p>
            <a:pPr algn="ctr"/>
            <a:r>
              <a:rPr lang="en-US" sz="2000">
                <a:latin typeface="Century Gothic" panose="020B0502020202020204" pitchFamily="34" charset="0"/>
                <a:ea typeface="Tahoma"/>
                <a:cs typeface="Tahoma"/>
              </a:rPr>
              <a:t>Email, </a:t>
            </a:r>
            <a:r>
              <a:rPr lang="en-US" sz="2000">
                <a:latin typeface="Century Gothic" panose="020B0502020202020204" pitchFamily="34" charset="0"/>
                <a:ea typeface="Tahoma"/>
                <a:cs typeface="Tahoma"/>
                <a:hlinkClick r:id="rId3"/>
              </a:rPr>
              <a:t>AFIT.ENS.HSCOBP@us.af.mil</a:t>
            </a:r>
            <a:r>
              <a:rPr lang="en-US" sz="2000">
                <a:latin typeface="Century Gothic" panose="020B0502020202020204" pitchFamily="34" charset="0"/>
                <a:ea typeface="Tahoma"/>
                <a:cs typeface="Tahoma"/>
              </a:rPr>
              <a:t> </a:t>
            </a:r>
            <a:endParaRPr lang="en-US" sz="2000">
              <a:latin typeface="Century Gothic" panose="020B050202020202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8A92269F-44A8-44CE-E360-DE8A6B7B1120}"/>
              </a:ext>
            </a:extLst>
          </p:cNvPr>
          <p:cNvSpPr txBox="1"/>
          <p:nvPr userDrawn="1"/>
        </p:nvSpPr>
        <p:spPr>
          <a:xfrm>
            <a:off x="2070847" y="5325775"/>
            <a:ext cx="8050305" cy="707886"/>
          </a:xfrm>
          <a:prstGeom prst="rect">
            <a:avLst/>
          </a:prstGeom>
          <a:noFill/>
        </p:spPr>
        <p:txBody>
          <a:bodyPr wrap="square" lIns="91440" tIns="45720" rIns="91440" bIns="45720" rtlCol="0" anchor="t">
            <a:spAutoFit/>
          </a:bodyPr>
          <a:lstStyle/>
          <a:p>
            <a:pPr algn="ctr"/>
            <a:r>
              <a:rPr lang="en-US" sz="4000" b="1">
                <a:solidFill>
                  <a:srgbClr val="A42135"/>
                </a:solidFill>
                <a:latin typeface="Century"/>
                <a:cs typeface="Arial"/>
              </a:rPr>
              <a:t>THEORY into PRACTICE</a:t>
            </a:r>
          </a:p>
        </p:txBody>
      </p:sp>
      <p:pic>
        <p:nvPicPr>
          <p:cNvPr id="12" name="Picture 11">
            <a:extLst>
              <a:ext uri="{FF2B5EF4-FFF2-40B4-BE49-F238E27FC236}">
                <a16:creationId xmlns:a16="http://schemas.microsoft.com/office/drawing/2014/main" id="{B91B1F60-0B5A-8642-840A-A609609FF6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3574" y="1315982"/>
            <a:ext cx="2706771" cy="2705268"/>
          </a:xfrm>
          <a:prstGeom prst="rect">
            <a:avLst/>
          </a:prstGeom>
        </p:spPr>
      </p:pic>
    </p:spTree>
    <p:extLst>
      <p:ext uri="{BB962C8B-B14F-4D97-AF65-F5344CB8AC3E}">
        <p14:creationId xmlns:p14="http://schemas.microsoft.com/office/powerpoint/2010/main" val="382583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E9E9AE-7BBE-5CC0-08F6-EE79BB878322}"/>
              </a:ext>
            </a:extLst>
          </p:cNvPr>
          <p:cNvSpPr>
            <a:spLocks noChangeArrowheads="1"/>
          </p:cNvSpPr>
          <p:nvPr userDrawn="1"/>
        </p:nvSpPr>
        <p:spPr bwMode="auto">
          <a:xfrm flipV="1">
            <a:off x="-4" y="1588677"/>
            <a:ext cx="12192000" cy="68199"/>
          </a:xfrm>
          <a:prstGeom prst="rect">
            <a:avLst/>
          </a:prstGeom>
          <a:solidFill>
            <a:srgbClr val="A42135"/>
          </a:solidFill>
          <a:ln w="9525">
            <a:no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10">
            <a:extLst>
              <a:ext uri="{FF2B5EF4-FFF2-40B4-BE49-F238E27FC236}">
                <a16:creationId xmlns:a16="http://schemas.microsoft.com/office/drawing/2014/main" id="{F67DC7EA-AD7D-E807-9856-41F23FC765B5}"/>
              </a:ext>
            </a:extLst>
          </p:cNvPr>
          <p:cNvSpPr>
            <a:spLocks noChangeArrowheads="1"/>
          </p:cNvSpPr>
          <p:nvPr userDrawn="1"/>
        </p:nvSpPr>
        <p:spPr bwMode="auto">
          <a:xfrm flipV="1">
            <a:off x="0" y="1247860"/>
            <a:ext cx="12192000" cy="213662"/>
          </a:xfrm>
          <a:prstGeom prst="rect">
            <a:avLst/>
          </a:prstGeom>
          <a:solidFill>
            <a:srgbClr val="CAD3D9"/>
          </a:solidFill>
          <a:ln w="9525">
            <a:no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8" name="Rectangle 10">
            <a:extLst>
              <a:ext uri="{FF2B5EF4-FFF2-40B4-BE49-F238E27FC236}">
                <a16:creationId xmlns:a16="http://schemas.microsoft.com/office/drawing/2014/main" id="{276F0467-0B8A-1C62-514E-B499497C762D}"/>
              </a:ext>
            </a:extLst>
          </p:cNvPr>
          <p:cNvSpPr>
            <a:spLocks noChangeArrowheads="1"/>
          </p:cNvSpPr>
          <p:nvPr userDrawn="1"/>
        </p:nvSpPr>
        <p:spPr bwMode="auto">
          <a:xfrm flipV="1">
            <a:off x="0" y="655782"/>
            <a:ext cx="12192000" cy="592079"/>
          </a:xfrm>
          <a:prstGeom prst="rect">
            <a:avLst/>
          </a:prstGeom>
          <a:solidFill>
            <a:srgbClr val="192C56"/>
          </a:solidFill>
          <a:ln w="9525">
            <a:solidFill>
              <a:srgbClr val="192C56"/>
            </a:solidFill>
            <a:miter lim="800000"/>
            <a:headEnd/>
            <a:tailEnd/>
          </a:ln>
          <a:effectLst/>
        </p:spPr>
        <p:txBody>
          <a:bodyPr wrap="none" lIns="68282" tIns="34140" rIns="68282" bIns="3414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pic>
        <p:nvPicPr>
          <p:cNvPr id="9" name="Picture 8">
            <a:extLst>
              <a:ext uri="{FF2B5EF4-FFF2-40B4-BE49-F238E27FC236}">
                <a16:creationId xmlns:a16="http://schemas.microsoft.com/office/drawing/2014/main" id="{B04EB84D-E3D5-DD54-EE7F-A55A7E5559D3}"/>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870700" y="199756"/>
            <a:ext cx="2450592" cy="2451462"/>
          </a:xfrm>
          <a:prstGeom prst="rect">
            <a:avLst/>
          </a:prstGeom>
        </p:spPr>
      </p:pic>
      <p:pic>
        <p:nvPicPr>
          <p:cNvPr id="10" name="Picture 9">
            <a:extLst>
              <a:ext uri="{FF2B5EF4-FFF2-40B4-BE49-F238E27FC236}">
                <a16:creationId xmlns:a16="http://schemas.microsoft.com/office/drawing/2014/main" id="{C3772693-3305-A3FE-3EB0-EECA3A971E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451" y="6034203"/>
            <a:ext cx="2114023" cy="675087"/>
          </a:xfrm>
          <a:prstGeom prst="rect">
            <a:avLst/>
          </a:prstGeom>
        </p:spPr>
      </p:pic>
      <p:sp>
        <p:nvSpPr>
          <p:cNvPr id="11" name="Title 1">
            <a:extLst>
              <a:ext uri="{FF2B5EF4-FFF2-40B4-BE49-F238E27FC236}">
                <a16:creationId xmlns:a16="http://schemas.microsoft.com/office/drawing/2014/main" id="{A219C3D4-6EB0-AED6-FCC2-3D7E575E61CE}"/>
              </a:ext>
            </a:extLst>
          </p:cNvPr>
          <p:cNvSpPr>
            <a:spLocks noGrp="1"/>
          </p:cNvSpPr>
          <p:nvPr>
            <p:ph type="ctrTitle"/>
          </p:nvPr>
        </p:nvSpPr>
        <p:spPr>
          <a:xfrm>
            <a:off x="909532" y="3080924"/>
            <a:ext cx="10363200" cy="1038404"/>
          </a:xfrm>
          <a:prstGeom prst="rect">
            <a:avLst/>
          </a:prstGeom>
        </p:spPr>
        <p:txBody>
          <a:bodyPr/>
          <a:lstStyle>
            <a:lvl1pPr algn="ctr">
              <a:defRPr>
                <a:latin typeface="Century Gothic" panose="020B0502020202020204" pitchFamily="34" charset="0"/>
              </a:defRPr>
            </a:lvl1pPr>
          </a:lstStyle>
          <a:p>
            <a:r>
              <a:rPr lang="en-US"/>
              <a:t>Click to edit Master title style</a:t>
            </a:r>
          </a:p>
        </p:txBody>
      </p:sp>
      <p:sp>
        <p:nvSpPr>
          <p:cNvPr id="2" name="Footer Placeholder 2">
            <a:extLst>
              <a:ext uri="{FF2B5EF4-FFF2-40B4-BE49-F238E27FC236}">
                <a16:creationId xmlns:a16="http://schemas.microsoft.com/office/drawing/2014/main" id="{C473F271-E8FA-8E82-E7C7-BBA97BAE3592}"/>
              </a:ext>
            </a:extLst>
          </p:cNvPr>
          <p:cNvSpPr>
            <a:spLocks noGrp="1"/>
          </p:cNvSpPr>
          <p:nvPr>
            <p:ph type="ftr" sz="quarter" idx="11"/>
          </p:nvPr>
        </p:nvSpPr>
        <p:spPr>
          <a:xfrm>
            <a:off x="3744213" y="6475681"/>
            <a:ext cx="4554523" cy="365125"/>
          </a:xfrm>
          <a:prstGeom prst="rect">
            <a:avLst/>
          </a:prstGeom>
        </p:spPr>
        <p:txBody>
          <a:bodyPr/>
          <a:lstStyle>
            <a:lvl1pPr algn="ctr">
              <a:defRPr sz="900">
                <a:latin typeface="Tahoma" panose="020B0604030504040204" pitchFamily="34" charset="0"/>
                <a:ea typeface="Tahoma" panose="020B0604030504040204" pitchFamily="34" charset="0"/>
                <a:cs typeface="Tahoma" panose="020B0604030504040204" pitchFamily="34" charset="0"/>
              </a:defRPr>
            </a:lvl1pPr>
          </a:lstStyle>
          <a:p>
            <a:r>
              <a:rPr lang="en-US"/>
              <a:t>DISTRIBUTION STATEMENT </a:t>
            </a:r>
            <a:r>
              <a:rPr lang="en-US">
                <a:solidFill>
                  <a:srgbClr val="FF0000"/>
                </a:solidFill>
              </a:rPr>
              <a:t>A</a:t>
            </a:r>
            <a:r>
              <a:rPr lang="en-US"/>
              <a:t>. Approved for </a:t>
            </a:r>
            <a:r>
              <a:rPr lang="en-US">
                <a:solidFill>
                  <a:srgbClr val="FF0000"/>
                </a:solidFill>
              </a:rPr>
              <a:t>public</a:t>
            </a:r>
            <a:r>
              <a:rPr lang="en-US"/>
              <a:t> release; distribution is </a:t>
            </a:r>
            <a:r>
              <a:rPr lang="en-US">
                <a:solidFill>
                  <a:srgbClr val="FF0000"/>
                </a:solidFill>
              </a:rPr>
              <a:t>unlimited.</a:t>
            </a:r>
          </a:p>
          <a:p>
            <a:r>
              <a:rPr lang="en-US"/>
              <a:t>CLEARED on </a:t>
            </a:r>
            <a:r>
              <a:rPr lang="en-US">
                <a:solidFill>
                  <a:srgbClr val="FF0000"/>
                </a:solidFill>
              </a:rPr>
              <a:t>DD MMM YYYY. </a:t>
            </a:r>
            <a:r>
              <a:rPr lang="en-US"/>
              <a:t>Case Number: </a:t>
            </a:r>
            <a:r>
              <a:rPr lang="en-US">
                <a:solidFill>
                  <a:srgbClr val="FF0000"/>
                </a:solidFill>
              </a:rPr>
              <a:t>88ABW-####-## </a:t>
            </a:r>
          </a:p>
          <a:p>
            <a:endParaRPr lang="en-US"/>
          </a:p>
        </p:txBody>
      </p:sp>
      <p:sp>
        <p:nvSpPr>
          <p:cNvPr id="3" name="TextBox 2">
            <a:extLst>
              <a:ext uri="{FF2B5EF4-FFF2-40B4-BE49-F238E27FC236}">
                <a16:creationId xmlns:a16="http://schemas.microsoft.com/office/drawing/2014/main" id="{B75FF97D-FC34-26F4-C166-60933BFEFBB1}"/>
              </a:ext>
            </a:extLst>
          </p:cNvPr>
          <p:cNvSpPr txBox="1"/>
          <p:nvPr userDrawn="1"/>
        </p:nvSpPr>
        <p:spPr>
          <a:xfrm>
            <a:off x="3419649" y="4226772"/>
            <a:ext cx="5342965" cy="923330"/>
          </a:xfrm>
          <a:prstGeom prst="rect">
            <a:avLst/>
          </a:prstGeom>
          <a:noFill/>
        </p:spPr>
        <p:txBody>
          <a:bodyPr wrap="square" rtlCol="0">
            <a:spAutoFit/>
          </a:bodyPr>
          <a:lstStyle/>
          <a:p>
            <a:pPr algn="ctr"/>
            <a:r>
              <a:rPr lang="en-US">
                <a:latin typeface="Century Gothic" panose="020B0502020202020204" pitchFamily="34" charset="0"/>
              </a:rPr>
              <a:t>Briefer Name(s): Ima Example, PhD</a:t>
            </a:r>
            <a:br>
              <a:rPr lang="en-US">
                <a:latin typeface="Century Gothic" panose="020B0502020202020204" pitchFamily="34" charset="0"/>
              </a:rPr>
            </a:br>
            <a:br>
              <a:rPr lang="en-US">
                <a:latin typeface="Century Gothic" panose="020B0502020202020204" pitchFamily="34" charset="0"/>
              </a:rPr>
            </a:br>
            <a:r>
              <a:rPr lang="en-US">
                <a:latin typeface="Century Gothic" panose="020B0502020202020204" pitchFamily="34" charset="0"/>
              </a:rPr>
              <a:t>Date: INSERT HERE</a:t>
            </a:r>
          </a:p>
        </p:txBody>
      </p:sp>
      <p:sp>
        <p:nvSpPr>
          <p:cNvPr id="13" name="Rectangle 12">
            <a:extLst>
              <a:ext uri="{FF2B5EF4-FFF2-40B4-BE49-F238E27FC236}">
                <a16:creationId xmlns:a16="http://schemas.microsoft.com/office/drawing/2014/main" id="{8B37D47C-B068-9760-18CB-68755DE632E7}"/>
              </a:ext>
            </a:extLst>
          </p:cNvPr>
          <p:cNvSpPr/>
          <p:nvPr userDrawn="1"/>
        </p:nvSpPr>
        <p:spPr>
          <a:xfrm>
            <a:off x="8505034" y="6412022"/>
            <a:ext cx="3686962" cy="246221"/>
          </a:xfrm>
          <a:prstGeom prst="rect">
            <a:avLst/>
          </a:prstGeom>
        </p:spPr>
        <p:txBody>
          <a:bodyPr wrap="square" lIns="91440" tIns="45720" rIns="91440" bIns="45720" anchor="t">
            <a:spAutoFit/>
          </a:bodyPr>
          <a:lstStyle/>
          <a:p>
            <a:r>
              <a:rPr lang="en-US" sz="1000" b="0" i="0" u="none" strike="noStrike" kern="1200" baseline="0">
                <a:latin typeface="Century Gothic"/>
                <a:cs typeface="Arial"/>
              </a:rPr>
              <a:t>DISTRIBUTION STATEMENT </a:t>
            </a:r>
            <a:r>
              <a:rPr lang="en-US" sz="1000">
                <a:latin typeface="Century Gothic"/>
                <a:cs typeface="Arial"/>
              </a:rPr>
              <a:t>C</a:t>
            </a:r>
            <a:r>
              <a:rPr lang="en-US" sz="1000" b="0" i="0" u="none" strike="noStrike" kern="1200" baseline="0">
                <a:latin typeface="Century Gothic"/>
                <a:cs typeface="Arial"/>
              </a:rPr>
              <a:t>. Approved for </a:t>
            </a:r>
            <a:r>
              <a:rPr lang="en-US" sz="1000">
                <a:latin typeface="Century Gothic"/>
                <a:cs typeface="Arial"/>
              </a:rPr>
              <a:t>internal use. </a:t>
            </a:r>
            <a:endParaRPr lang="en-US" sz="1000">
              <a:latin typeface="Century Gothic" panose="020B0502020202020204" pitchFamily="34" charset="0"/>
            </a:endParaRPr>
          </a:p>
        </p:txBody>
      </p:sp>
    </p:spTree>
    <p:extLst>
      <p:ext uri="{BB962C8B-B14F-4D97-AF65-F5344CB8AC3E}">
        <p14:creationId xmlns:p14="http://schemas.microsoft.com/office/powerpoint/2010/main" val="393516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0" y="6717970"/>
            <a:ext cx="12192000" cy="140030"/>
            <a:chOff x="0" y="6717970"/>
            <a:chExt cx="12192000" cy="140030"/>
          </a:xfrm>
        </p:grpSpPr>
        <p:sp>
          <p:nvSpPr>
            <p:cNvPr id="14" name="Rectangle 13"/>
            <p:cNvSpPr/>
            <p:nvPr/>
          </p:nvSpPr>
          <p:spPr>
            <a:xfrm>
              <a:off x="0" y="6717970"/>
              <a:ext cx="12192000" cy="140030"/>
            </a:xfrm>
            <a:prstGeom prst="rect">
              <a:avLst/>
            </a:prstGeom>
            <a:solidFill>
              <a:srgbClr val="4C3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5" name="Straight Connector 14"/>
            <p:cNvCxnSpPr/>
            <p:nvPr/>
          </p:nvCxnSpPr>
          <p:spPr>
            <a:xfrm>
              <a:off x="0" y="6717970"/>
              <a:ext cx="12192000" cy="0"/>
            </a:xfrm>
            <a:prstGeom prst="line">
              <a:avLst/>
            </a:prstGeom>
            <a:ln w="12700">
              <a:solidFill>
                <a:srgbClr val="FFDF7F"/>
              </a:solidFill>
            </a:ln>
          </p:spPr>
          <p:style>
            <a:lnRef idx="1">
              <a:schemeClr val="accent1"/>
            </a:lnRef>
            <a:fillRef idx="0">
              <a:schemeClr val="accent1"/>
            </a:fillRef>
            <a:effectRef idx="0">
              <a:schemeClr val="accent1"/>
            </a:effectRef>
            <a:fontRef idx="minor">
              <a:schemeClr val="tx1"/>
            </a:fontRef>
          </p:style>
        </p:cxnSp>
      </p:grpSp>
      <p:sp>
        <p:nvSpPr>
          <p:cNvPr id="16" name="Footer Placeholder 2"/>
          <p:cNvSpPr>
            <a:spLocks noGrp="1"/>
          </p:cNvSpPr>
          <p:nvPr>
            <p:ph type="ftr" sz="quarter" idx="3"/>
          </p:nvPr>
        </p:nvSpPr>
        <p:spPr>
          <a:xfrm>
            <a:off x="3598877" y="6302802"/>
            <a:ext cx="4554523" cy="365125"/>
          </a:xfrm>
          <a:prstGeom prst="rect">
            <a:avLst/>
          </a:prstGeom>
        </p:spPr>
        <p:txBody>
          <a:bodyPr/>
          <a:lstStyle>
            <a:lvl1pPr algn="ctr">
              <a:defRPr sz="900"/>
            </a:lvl1pPr>
          </a:lstStyle>
          <a:p>
            <a:r>
              <a:rPr lang="en-US">
                <a:latin typeface="Arial" panose="020B0604020202020204" pitchFamily="34" charset="0"/>
                <a:cs typeface="Arial" panose="020B0604020202020204" pitchFamily="34" charset="0"/>
              </a:rPr>
              <a:t>DISTRIBUTION STATEMENT </a:t>
            </a:r>
            <a:r>
              <a:rPr lang="en-US">
                <a:solidFill>
                  <a:srgbClr val="FF0000"/>
                </a:solidFill>
                <a:latin typeface="Arial" panose="020B0604020202020204" pitchFamily="34" charset="0"/>
                <a:cs typeface="Arial" panose="020B0604020202020204" pitchFamily="34" charset="0"/>
              </a:rPr>
              <a:t>A</a:t>
            </a:r>
            <a:r>
              <a:rPr lang="en-US">
                <a:latin typeface="Arial" panose="020B0604020202020204" pitchFamily="34" charset="0"/>
                <a:cs typeface="Arial" panose="020B0604020202020204" pitchFamily="34" charset="0"/>
              </a:rPr>
              <a:t>. Approved for </a:t>
            </a:r>
            <a:r>
              <a:rPr lang="en-US">
                <a:solidFill>
                  <a:srgbClr val="FF0000"/>
                </a:solidFill>
                <a:latin typeface="Arial" panose="020B0604020202020204" pitchFamily="34" charset="0"/>
                <a:cs typeface="Arial" panose="020B0604020202020204" pitchFamily="34" charset="0"/>
              </a:rPr>
              <a:t>public</a:t>
            </a:r>
            <a:r>
              <a:rPr lang="en-US">
                <a:latin typeface="Arial" panose="020B0604020202020204" pitchFamily="34" charset="0"/>
                <a:cs typeface="Arial" panose="020B0604020202020204" pitchFamily="34" charset="0"/>
              </a:rPr>
              <a:t> release; distribution is </a:t>
            </a:r>
            <a:r>
              <a:rPr lang="en-US">
                <a:solidFill>
                  <a:srgbClr val="FF0000"/>
                </a:solidFill>
                <a:latin typeface="Arial" panose="020B0604020202020204" pitchFamily="34" charset="0"/>
                <a:cs typeface="Arial" panose="020B0604020202020204" pitchFamily="34" charset="0"/>
              </a:rPr>
              <a:t>unlimited.</a:t>
            </a:r>
          </a:p>
          <a:p>
            <a:r>
              <a:rPr lang="en-US">
                <a:latin typeface="Arial" panose="020B0604020202020204" pitchFamily="34" charset="0"/>
                <a:cs typeface="Arial" panose="020B0604020202020204" pitchFamily="34" charset="0"/>
              </a:rPr>
              <a:t>CLEARED on </a:t>
            </a:r>
            <a:r>
              <a:rPr lang="en-US">
                <a:solidFill>
                  <a:srgbClr val="FF0000"/>
                </a:solidFill>
                <a:latin typeface="Arial" panose="020B0604020202020204" pitchFamily="34" charset="0"/>
                <a:cs typeface="Arial" panose="020B0604020202020204" pitchFamily="34" charset="0"/>
              </a:rPr>
              <a:t>DD MMM YYYY. </a:t>
            </a:r>
            <a:r>
              <a:rPr lang="en-US">
                <a:latin typeface="Arial" panose="020B0604020202020204" pitchFamily="34" charset="0"/>
                <a:cs typeface="Arial" panose="020B0604020202020204" pitchFamily="34" charset="0"/>
              </a:rPr>
              <a:t>Case Number: </a:t>
            </a:r>
            <a:r>
              <a:rPr lang="en-US">
                <a:solidFill>
                  <a:srgbClr val="FF0000"/>
                </a:solidFill>
                <a:latin typeface="Arial" panose="020B0604020202020204" pitchFamily="34" charset="0"/>
                <a:cs typeface="Arial" panose="020B0604020202020204" pitchFamily="34" charset="0"/>
              </a:rPr>
              <a:t>88ABW-####-## </a:t>
            </a:r>
          </a:p>
          <a:p>
            <a:endParaRPr lang="en-US"/>
          </a:p>
        </p:txBody>
      </p:sp>
      <p:sp>
        <p:nvSpPr>
          <p:cNvPr id="17" name="Slide Number Placeholder 5"/>
          <p:cNvSpPr>
            <a:spLocks noGrp="1"/>
          </p:cNvSpPr>
          <p:nvPr>
            <p:ph type="sldNum" sz="quarter" idx="4"/>
          </p:nvPr>
        </p:nvSpPr>
        <p:spPr>
          <a:xfrm>
            <a:off x="9273331" y="6294794"/>
            <a:ext cx="2743200" cy="365125"/>
          </a:xfrm>
          <a:prstGeom prst="rect">
            <a:avLst/>
          </a:prstGeom>
        </p:spPr>
        <p:txBody>
          <a:bodyPr/>
          <a:lstStyle>
            <a:lvl1pPr algn="r">
              <a:defRPr sz="1500"/>
            </a:lvl1pPr>
          </a:lstStyle>
          <a:p>
            <a:fld id="{4A54CE59-4D18-49CB-9CEE-EF966B1AAFE1}" type="slidenum">
              <a:rPr lang="en-US" smtClean="0"/>
              <a:pPr/>
              <a:t>‹#›</a:t>
            </a:fld>
            <a:endParaRPr lang="en-US"/>
          </a:p>
        </p:txBody>
      </p:sp>
    </p:spTree>
    <p:extLst>
      <p:ext uri="{BB962C8B-B14F-4D97-AF65-F5344CB8AC3E}">
        <p14:creationId xmlns:p14="http://schemas.microsoft.com/office/powerpoint/2010/main" val="3256924064"/>
      </p:ext>
    </p:extLst>
  </p:cSld>
  <p:clrMap bg1="lt1" tx1="dk1" bg2="lt2" tx2="dk2" accent1="accent1" accent2="accent2" accent3="accent3" accent4="accent4" accent5="accent5" accent6="accent6" hlink="hlink" folHlink="folHlink"/>
  <p:sldLayoutIdLst>
    <p:sldLayoutId id="2147483729" r:id="rId1"/>
    <p:sldLayoutId id="2147483720" r:id="rId2"/>
    <p:sldLayoutId id="2147483722" r:id="rId3"/>
    <p:sldLayoutId id="2147483723" r:id="rId4"/>
    <p:sldLayoutId id="2147483724" r:id="rId5"/>
    <p:sldLayoutId id="2147483725" r:id="rId6"/>
    <p:sldLayoutId id="2147483728" r:id="rId7"/>
    <p:sldLayoutId id="2147483740" r:id="rId8"/>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0" y="6717970"/>
            <a:ext cx="12192000" cy="140030"/>
            <a:chOff x="0" y="6717970"/>
            <a:chExt cx="12192000" cy="140030"/>
          </a:xfrm>
        </p:grpSpPr>
        <p:sp>
          <p:nvSpPr>
            <p:cNvPr id="14" name="Rectangle 13"/>
            <p:cNvSpPr/>
            <p:nvPr/>
          </p:nvSpPr>
          <p:spPr>
            <a:xfrm>
              <a:off x="0" y="6717970"/>
              <a:ext cx="12192000" cy="140030"/>
            </a:xfrm>
            <a:prstGeom prst="rect">
              <a:avLst/>
            </a:prstGeom>
            <a:solidFill>
              <a:srgbClr val="4C3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5" name="Straight Connector 14"/>
            <p:cNvCxnSpPr/>
            <p:nvPr/>
          </p:nvCxnSpPr>
          <p:spPr>
            <a:xfrm>
              <a:off x="0" y="6717970"/>
              <a:ext cx="12192000" cy="0"/>
            </a:xfrm>
            <a:prstGeom prst="line">
              <a:avLst/>
            </a:prstGeom>
            <a:ln w="12700">
              <a:solidFill>
                <a:srgbClr val="FFDF7F"/>
              </a:solidFill>
            </a:ln>
          </p:spPr>
          <p:style>
            <a:lnRef idx="1">
              <a:schemeClr val="accent1"/>
            </a:lnRef>
            <a:fillRef idx="0">
              <a:schemeClr val="accent1"/>
            </a:fillRef>
            <a:effectRef idx="0">
              <a:schemeClr val="accent1"/>
            </a:effectRef>
            <a:fontRef idx="minor">
              <a:schemeClr val="tx1"/>
            </a:fontRef>
          </p:style>
        </p:cxnSp>
      </p:grpSp>
      <p:sp>
        <p:nvSpPr>
          <p:cNvPr id="16" name="Footer Placeholder 2"/>
          <p:cNvSpPr>
            <a:spLocks noGrp="1"/>
          </p:cNvSpPr>
          <p:nvPr>
            <p:ph type="ftr" sz="quarter" idx="3"/>
          </p:nvPr>
        </p:nvSpPr>
        <p:spPr>
          <a:xfrm>
            <a:off x="3598877" y="6302802"/>
            <a:ext cx="4554523" cy="365125"/>
          </a:xfrm>
          <a:prstGeom prst="rect">
            <a:avLst/>
          </a:prstGeom>
        </p:spPr>
        <p:txBody>
          <a:bodyPr/>
          <a:lstStyle>
            <a:lvl1pPr algn="ctr">
              <a:defRPr sz="900"/>
            </a:lvl1pPr>
          </a:lstStyle>
          <a:p>
            <a:r>
              <a:rPr lang="en-US">
                <a:latin typeface="Arial" panose="020B0604020202020204" pitchFamily="34" charset="0"/>
                <a:cs typeface="Arial" panose="020B0604020202020204" pitchFamily="34" charset="0"/>
              </a:rPr>
              <a:t>DISTRIBUTION STATEMENT </a:t>
            </a:r>
            <a:r>
              <a:rPr lang="en-US">
                <a:solidFill>
                  <a:srgbClr val="FF0000"/>
                </a:solidFill>
                <a:latin typeface="Arial" panose="020B0604020202020204" pitchFamily="34" charset="0"/>
                <a:cs typeface="Arial" panose="020B0604020202020204" pitchFamily="34" charset="0"/>
              </a:rPr>
              <a:t>A</a:t>
            </a:r>
            <a:r>
              <a:rPr lang="en-US">
                <a:latin typeface="Arial" panose="020B0604020202020204" pitchFamily="34" charset="0"/>
                <a:cs typeface="Arial" panose="020B0604020202020204" pitchFamily="34" charset="0"/>
              </a:rPr>
              <a:t>. Approved for </a:t>
            </a:r>
            <a:r>
              <a:rPr lang="en-US">
                <a:solidFill>
                  <a:srgbClr val="FF0000"/>
                </a:solidFill>
                <a:latin typeface="Arial" panose="020B0604020202020204" pitchFamily="34" charset="0"/>
                <a:cs typeface="Arial" panose="020B0604020202020204" pitchFamily="34" charset="0"/>
              </a:rPr>
              <a:t>public</a:t>
            </a:r>
            <a:r>
              <a:rPr lang="en-US">
                <a:latin typeface="Arial" panose="020B0604020202020204" pitchFamily="34" charset="0"/>
                <a:cs typeface="Arial" panose="020B0604020202020204" pitchFamily="34" charset="0"/>
              </a:rPr>
              <a:t> release; distribution is </a:t>
            </a:r>
            <a:r>
              <a:rPr lang="en-US">
                <a:solidFill>
                  <a:srgbClr val="FF0000"/>
                </a:solidFill>
                <a:latin typeface="Arial" panose="020B0604020202020204" pitchFamily="34" charset="0"/>
                <a:cs typeface="Arial" panose="020B0604020202020204" pitchFamily="34" charset="0"/>
              </a:rPr>
              <a:t>unlimited.</a:t>
            </a:r>
          </a:p>
          <a:p>
            <a:r>
              <a:rPr lang="en-US">
                <a:latin typeface="Arial" panose="020B0604020202020204" pitchFamily="34" charset="0"/>
                <a:cs typeface="Arial" panose="020B0604020202020204" pitchFamily="34" charset="0"/>
              </a:rPr>
              <a:t>CLEARED on </a:t>
            </a:r>
            <a:r>
              <a:rPr lang="en-US">
                <a:solidFill>
                  <a:srgbClr val="FF0000"/>
                </a:solidFill>
                <a:latin typeface="Arial" panose="020B0604020202020204" pitchFamily="34" charset="0"/>
                <a:cs typeface="Arial" panose="020B0604020202020204" pitchFamily="34" charset="0"/>
              </a:rPr>
              <a:t>DD MMM YYYY. </a:t>
            </a:r>
            <a:r>
              <a:rPr lang="en-US">
                <a:latin typeface="Arial" panose="020B0604020202020204" pitchFamily="34" charset="0"/>
                <a:cs typeface="Arial" panose="020B0604020202020204" pitchFamily="34" charset="0"/>
              </a:rPr>
              <a:t>Case Number: </a:t>
            </a:r>
            <a:r>
              <a:rPr lang="en-US">
                <a:solidFill>
                  <a:srgbClr val="FF0000"/>
                </a:solidFill>
                <a:latin typeface="Arial" panose="020B0604020202020204" pitchFamily="34" charset="0"/>
                <a:cs typeface="Arial" panose="020B0604020202020204" pitchFamily="34" charset="0"/>
              </a:rPr>
              <a:t>88ABW-####-## </a:t>
            </a:r>
          </a:p>
          <a:p>
            <a:endParaRPr lang="en-US"/>
          </a:p>
        </p:txBody>
      </p:sp>
      <p:sp>
        <p:nvSpPr>
          <p:cNvPr id="17" name="Slide Number Placeholder 5"/>
          <p:cNvSpPr>
            <a:spLocks noGrp="1"/>
          </p:cNvSpPr>
          <p:nvPr>
            <p:ph type="sldNum" sz="quarter" idx="4"/>
          </p:nvPr>
        </p:nvSpPr>
        <p:spPr>
          <a:xfrm>
            <a:off x="9273331" y="6294794"/>
            <a:ext cx="2743200" cy="365125"/>
          </a:xfrm>
          <a:prstGeom prst="rect">
            <a:avLst/>
          </a:prstGeom>
        </p:spPr>
        <p:txBody>
          <a:bodyPr/>
          <a:lstStyle>
            <a:lvl1pPr algn="r">
              <a:defRPr sz="1500"/>
            </a:lvl1pPr>
          </a:lstStyle>
          <a:p>
            <a:fld id="{4A54CE59-4D18-49CB-9CEE-EF966B1AAFE1}" type="slidenum">
              <a:rPr lang="en-US" smtClean="0"/>
              <a:pPr/>
              <a:t>‹#›</a:t>
            </a:fld>
            <a:endParaRPr lang="en-US"/>
          </a:p>
        </p:txBody>
      </p:sp>
    </p:spTree>
    <p:extLst>
      <p:ext uri="{BB962C8B-B14F-4D97-AF65-F5344CB8AC3E}">
        <p14:creationId xmlns:p14="http://schemas.microsoft.com/office/powerpoint/2010/main" val="107002505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chart" Target="../charts/chart2.xml"/><Relationship Id="rId5" Type="http://schemas.openxmlformats.org/officeDocument/2006/relationships/image" Target="../media/image15.png"/><Relationship Id="rId4" Type="http://schemas.microsoft.com/office/2014/relationships/chartEx" Target="../charts/chartEx1.xml"/></Relationships>
</file>

<file path=ppt/slides/_rels/slide14.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4.jpeg"/><Relationship Id="rId5" Type="http://schemas.openxmlformats.org/officeDocument/2006/relationships/hyperlink" Target="http://www.google.com/url?sa=i&amp;rct=j&amp;q=money+images&amp;source=images&amp;cd=&amp;cad=rja&amp;docid=xfN5HJgacGZVkM&amp;tbnid=A1-TgYuA97Tt6M:&amp;ved=0CAUQjRw&amp;url=http://www.flickr.com/photos/ironrodart/3845390764/&amp;ei=HAU1Uq-SJIKbiALBtYH4Aw&amp;bvm=bv.52164340,d.cGE&amp;psig=AFQjCNE6asqs0dOCnROIeXWE3DsU0Ws5bw&amp;ust=1379292184005654"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hyperlink" Target="https://support.sas.com/kb/22/addl/fusion_22540_1_a108_5903.pdf" TargetMode="External"/><Relationship Id="rId2" Type="http://schemas.openxmlformats.org/officeDocument/2006/relationships/hyperlink" Target="https://www.jmp.com/content/dam/jmp/documents/en/support/jmp152/multivariate-methods.pdf" TargetMode="External"/><Relationship Id="rId1" Type="http://schemas.openxmlformats.org/officeDocument/2006/relationships/slideLayout" Target="../slideLayouts/slideLayout10.xml"/><Relationship Id="rId4" Type="http://schemas.openxmlformats.org/officeDocument/2006/relationships/hyperlink" Target="https://doi.org/10.1016/j.chemolab.2007.03.002"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png"/><Relationship Id="rId9" Type="http://schemas.openxmlformats.org/officeDocument/2006/relationships/image" Target="../media/image4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871F-D1E5-39C6-DFCB-2F3254A2B6A5}"/>
              </a:ext>
            </a:extLst>
          </p:cNvPr>
          <p:cNvSpPr>
            <a:spLocks noGrp="1"/>
          </p:cNvSpPr>
          <p:nvPr>
            <p:ph type="sldNum" sz="quarter" idx="12"/>
          </p:nvPr>
        </p:nvSpPr>
        <p:spPr/>
        <p:txBody>
          <a:bodyPr/>
          <a:lstStyle/>
          <a:p>
            <a:pPr>
              <a:defRPr/>
            </a:pPr>
            <a:fld id="{BAD537CA-A400-4C48-B1BB-83AA21EB2245}" type="slidenum">
              <a:rPr lang="en-US" noProof="0" smtClean="0">
                <a:solidFill>
                  <a:prstClr val="black"/>
                </a:solidFill>
              </a:rPr>
              <a:pPr>
                <a:defRPr/>
              </a:pPr>
              <a:t>1</a:t>
            </a:fld>
            <a:endParaRPr lang="en-US" noProof="0">
              <a:solidFill>
                <a:prstClr val="black"/>
              </a:solidFill>
            </a:endParaRPr>
          </a:p>
        </p:txBody>
      </p:sp>
      <p:sp>
        <p:nvSpPr>
          <p:cNvPr id="3" name="Title 2">
            <a:extLst>
              <a:ext uri="{FF2B5EF4-FFF2-40B4-BE49-F238E27FC236}">
                <a16:creationId xmlns:a16="http://schemas.microsoft.com/office/drawing/2014/main" id="{E4C10F8C-21DF-8E4C-F742-DD4FF636A653}"/>
              </a:ext>
            </a:extLst>
          </p:cNvPr>
          <p:cNvSpPr>
            <a:spLocks noGrp="1"/>
          </p:cNvSpPr>
          <p:nvPr>
            <p:ph type="ctrTitle"/>
          </p:nvPr>
        </p:nvSpPr>
        <p:spPr/>
        <p:txBody>
          <a:bodyPr/>
          <a:lstStyle/>
          <a:p>
            <a:r>
              <a:rPr lang="en-US" sz="3600" noProof="0"/>
              <a:t>Strategy and Tactics to Apply Design of Experiments to Testing of AI Enabled Systems</a:t>
            </a:r>
          </a:p>
        </p:txBody>
      </p:sp>
      <p:sp>
        <p:nvSpPr>
          <p:cNvPr id="4" name="TextBox 3">
            <a:extLst>
              <a:ext uri="{FF2B5EF4-FFF2-40B4-BE49-F238E27FC236}">
                <a16:creationId xmlns:a16="http://schemas.microsoft.com/office/drawing/2014/main" id="{6EB59E09-7F41-E134-9052-9FFA49992CA6}"/>
              </a:ext>
            </a:extLst>
          </p:cNvPr>
          <p:cNvSpPr txBox="1"/>
          <p:nvPr/>
        </p:nvSpPr>
        <p:spPr>
          <a:xfrm>
            <a:off x="3925539" y="4409162"/>
            <a:ext cx="4331186" cy="369332"/>
          </a:xfrm>
          <a:prstGeom prst="rect">
            <a:avLst/>
          </a:prstGeom>
          <a:noFill/>
        </p:spPr>
        <p:txBody>
          <a:bodyPr wrap="none" rtlCol="0">
            <a:spAutoFit/>
          </a:bodyPr>
          <a:lstStyle/>
          <a:p>
            <a:r>
              <a:rPr lang="en-US" dirty="0"/>
              <a:t>Presented by Wayne Adams, STAT COE</a:t>
            </a:r>
          </a:p>
        </p:txBody>
      </p:sp>
      <p:sp>
        <p:nvSpPr>
          <p:cNvPr id="5" name="TextBox 4">
            <a:extLst>
              <a:ext uri="{FF2B5EF4-FFF2-40B4-BE49-F238E27FC236}">
                <a16:creationId xmlns:a16="http://schemas.microsoft.com/office/drawing/2014/main" id="{49F6D34C-2A17-6A70-3772-CA9CB2A6B01F}"/>
              </a:ext>
            </a:extLst>
          </p:cNvPr>
          <p:cNvSpPr txBox="1"/>
          <p:nvPr/>
        </p:nvSpPr>
        <p:spPr>
          <a:xfrm>
            <a:off x="3176327" y="6267684"/>
            <a:ext cx="5829609" cy="461665"/>
          </a:xfrm>
          <a:prstGeom prst="rect">
            <a:avLst/>
          </a:prstGeom>
          <a:noFill/>
        </p:spPr>
        <p:txBody>
          <a:bodyPr wrap="none" rtlCol="0">
            <a:spAutoFit/>
          </a:bodyPr>
          <a:lstStyle/>
          <a:p>
            <a:r>
              <a:rPr lang="en-US" sz="1200" dirty="0"/>
              <a:t>DISTRIBUTION STATEMENT A. Approved for public release; distribution unlimited.</a:t>
            </a:r>
            <a:br>
              <a:rPr lang="en-US" sz="1200" dirty="0"/>
            </a:br>
            <a:r>
              <a:rPr lang="en-US" sz="1200" dirty="0"/>
              <a:t>Case number: 88ABW-2026-0262; CLEARED 20 Apr 2026</a:t>
            </a:r>
          </a:p>
        </p:txBody>
      </p:sp>
      <p:sp>
        <p:nvSpPr>
          <p:cNvPr id="6" name="TextBox 5">
            <a:extLst>
              <a:ext uri="{FF2B5EF4-FFF2-40B4-BE49-F238E27FC236}">
                <a16:creationId xmlns:a16="http://schemas.microsoft.com/office/drawing/2014/main" id="{2575FFAE-2C3B-0C70-6EFF-78BED5478AEB}"/>
              </a:ext>
            </a:extLst>
          </p:cNvPr>
          <p:cNvSpPr txBox="1"/>
          <p:nvPr/>
        </p:nvSpPr>
        <p:spPr>
          <a:xfrm>
            <a:off x="1430232" y="5207570"/>
            <a:ext cx="9321800" cy="461665"/>
          </a:xfrm>
          <a:prstGeom prst="rect">
            <a:avLst/>
          </a:prstGeom>
          <a:noFill/>
        </p:spPr>
        <p:txBody>
          <a:bodyPr wrap="square" rtlCol="0">
            <a:spAutoFit/>
          </a:bodyPr>
          <a:lstStyle/>
          <a:p>
            <a:r>
              <a:rPr lang="en-US" sz="1200" dirty="0"/>
              <a:t>The views expressed are those of the authors and do not reflect the official guidance or position of the United States Government, the Department of Defense, the United States Air Force or the United States Space Force.</a:t>
            </a:r>
          </a:p>
        </p:txBody>
      </p:sp>
    </p:spTree>
    <p:extLst>
      <p:ext uri="{BB962C8B-B14F-4D97-AF65-F5344CB8AC3E}">
        <p14:creationId xmlns:p14="http://schemas.microsoft.com/office/powerpoint/2010/main" val="80476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6CF695-E75F-5465-C9BA-B07979442585}"/>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10</a:t>
            </a:fld>
            <a:endParaRPr lang="en-US">
              <a:solidFill>
                <a:prstClr val="black"/>
              </a:solidFill>
            </a:endParaRPr>
          </a:p>
        </p:txBody>
      </p:sp>
      <p:sp>
        <p:nvSpPr>
          <p:cNvPr id="3" name="Title 2">
            <a:extLst>
              <a:ext uri="{FF2B5EF4-FFF2-40B4-BE49-F238E27FC236}">
                <a16:creationId xmlns:a16="http://schemas.microsoft.com/office/drawing/2014/main" id="{E3FC4D1C-3532-3E97-A08B-AC0710F7BC39}"/>
              </a:ext>
            </a:extLst>
          </p:cNvPr>
          <p:cNvSpPr>
            <a:spLocks noGrp="1"/>
          </p:cNvSpPr>
          <p:nvPr>
            <p:ph type="title"/>
          </p:nvPr>
        </p:nvSpPr>
        <p:spPr>
          <a:xfrm>
            <a:off x="2182904" y="166004"/>
            <a:ext cx="7805871" cy="1005243"/>
          </a:xfrm>
        </p:spPr>
        <p:txBody>
          <a:bodyPr/>
          <a:lstStyle/>
          <a:p>
            <a:pPr algn="ctr"/>
            <a:r>
              <a:rPr lang="en-US"/>
              <a:t>Algorithm Testing with DOE</a:t>
            </a:r>
          </a:p>
        </p:txBody>
      </p:sp>
      <p:sp>
        <p:nvSpPr>
          <p:cNvPr id="4" name="Content Placeholder 3">
            <a:extLst>
              <a:ext uri="{FF2B5EF4-FFF2-40B4-BE49-F238E27FC236}">
                <a16:creationId xmlns:a16="http://schemas.microsoft.com/office/drawing/2014/main" id="{A82C1BDD-54BF-EAE4-201F-2510DB3BA8FF}"/>
              </a:ext>
            </a:extLst>
          </p:cNvPr>
          <p:cNvSpPr>
            <a:spLocks noGrp="1"/>
          </p:cNvSpPr>
          <p:nvPr>
            <p:ph idx="1"/>
          </p:nvPr>
        </p:nvSpPr>
        <p:spPr/>
        <p:txBody>
          <a:bodyPr lIns="91440" tIns="45720" rIns="91440" bIns="45720" anchor="t"/>
          <a:lstStyle/>
          <a:p>
            <a:pPr marL="227965" indent="-227965"/>
            <a:r>
              <a:rPr lang="en-US"/>
              <a:t>Algorithms are components of a larger system</a:t>
            </a:r>
          </a:p>
          <a:p>
            <a:pPr marL="227965" indent="-227965"/>
            <a:r>
              <a:rPr lang="en-US">
                <a:latin typeface="Tahoma"/>
                <a:ea typeface="Tahoma"/>
                <a:cs typeface="Tahoma"/>
              </a:rPr>
              <a:t>Controllable inputs with measurable outputs</a:t>
            </a:r>
          </a:p>
          <a:p>
            <a:pPr marL="227965" indent="-227965"/>
            <a:r>
              <a:rPr lang="en-US"/>
              <a:t>Decision requires modeling the output in terms of input levels</a:t>
            </a:r>
          </a:p>
          <a:p>
            <a:endParaRPr lang="en-US"/>
          </a:p>
          <a:p>
            <a:pPr marL="227965" indent="-227965"/>
            <a:r>
              <a:rPr lang="en-US"/>
              <a:t>The Define phase of the STAT process indicates a designed experiment is the preferred data gathering method</a:t>
            </a:r>
          </a:p>
          <a:p>
            <a:endParaRPr lang="en-US"/>
          </a:p>
          <a:p>
            <a:pPr marL="0" indent="0">
              <a:buNone/>
            </a:pPr>
            <a:endParaRPr lang="en-US"/>
          </a:p>
        </p:txBody>
      </p:sp>
      <p:sp>
        <p:nvSpPr>
          <p:cNvPr id="7" name="Rectangle 6">
            <a:extLst>
              <a:ext uri="{FF2B5EF4-FFF2-40B4-BE49-F238E27FC236}">
                <a16:creationId xmlns:a16="http://schemas.microsoft.com/office/drawing/2014/main" id="{C52C07C0-411D-D571-8B85-1C412F2B22BB}"/>
              </a:ext>
            </a:extLst>
          </p:cNvPr>
          <p:cNvSpPr/>
          <p:nvPr/>
        </p:nvSpPr>
        <p:spPr>
          <a:xfrm>
            <a:off x="2336196" y="4866968"/>
            <a:ext cx="7652579" cy="1392377"/>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800">
                <a:solidFill>
                  <a:prstClr val="white"/>
                </a:solidFill>
                <a:latin typeface="Tahoma" panose="020B0604030504040204" pitchFamily="34" charset="0"/>
                <a:ea typeface="Tahoma" panose="020B0604030504040204" pitchFamily="34" charset="0"/>
                <a:cs typeface="Tahoma" panose="020B0604030504040204" pitchFamily="34" charset="0"/>
              </a:rPr>
              <a:t>Do not force a decision through a test method; Create a test method for the decision</a:t>
            </a:r>
            <a:endParaRPr lang="en-US" sz="2800" b="1" i="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77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0E552D2E-42A9-5453-E33E-1D06AC357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188" y="97975"/>
            <a:ext cx="9032790" cy="6549510"/>
          </a:xfrm>
          <a:prstGeom prst="rect">
            <a:avLst/>
          </a:prstGeom>
        </p:spPr>
      </p:pic>
      <p:sp>
        <p:nvSpPr>
          <p:cNvPr id="3" name="Slide Number Placeholder 2"/>
          <p:cNvSpPr>
            <a:spLocks noGrp="1"/>
          </p:cNvSpPr>
          <p:nvPr>
            <p:ph type="sldNum" sz="quarter" idx="12"/>
          </p:nvPr>
        </p:nvSpPr>
        <p:spPr/>
        <p:txBody>
          <a:bodyPr/>
          <a:lstStyle/>
          <a:p>
            <a:fld id="{4A54CE59-4D18-49CB-9CEE-EF966B1AAFE1}" type="slidenum">
              <a:rPr lang="en-US" smtClean="0"/>
              <a:pPr/>
              <a:t>11</a:t>
            </a:fld>
            <a:endParaRPr lang="en-US"/>
          </a:p>
        </p:txBody>
      </p:sp>
      <p:sp>
        <p:nvSpPr>
          <p:cNvPr id="4" name="Arrow: Right 3">
            <a:extLst>
              <a:ext uri="{FF2B5EF4-FFF2-40B4-BE49-F238E27FC236}">
                <a16:creationId xmlns:a16="http://schemas.microsoft.com/office/drawing/2014/main" id="{0EDE18CD-3458-28BD-2BF7-62E341EB1FE4}"/>
              </a:ext>
            </a:extLst>
          </p:cNvPr>
          <p:cNvSpPr/>
          <p:nvPr/>
        </p:nvSpPr>
        <p:spPr>
          <a:xfrm>
            <a:off x="699717" y="3243648"/>
            <a:ext cx="2310714" cy="2001794"/>
          </a:xfrm>
          <a:prstGeom prst="rightArrow">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ahoma" panose="020B0604030504040204" pitchFamily="34" charset="0"/>
                <a:ea typeface="Tahoma" panose="020B0604030504040204" pitchFamily="34" charset="0"/>
                <a:cs typeface="Tahoma" panose="020B0604030504040204" pitchFamily="34" charset="0"/>
              </a:rPr>
              <a:t>After passing decision point, move to Create</a:t>
            </a:r>
          </a:p>
        </p:txBody>
      </p:sp>
      <p:sp>
        <p:nvSpPr>
          <p:cNvPr id="5" name="Rectangle 4">
            <a:extLst>
              <a:ext uri="{FF2B5EF4-FFF2-40B4-BE49-F238E27FC236}">
                <a16:creationId xmlns:a16="http://schemas.microsoft.com/office/drawing/2014/main" id="{BAEAE435-15C8-1446-0A3F-C01BB584FDEE}"/>
              </a:ext>
            </a:extLst>
          </p:cNvPr>
          <p:cNvSpPr/>
          <p:nvPr/>
        </p:nvSpPr>
        <p:spPr>
          <a:xfrm>
            <a:off x="3430766" y="3679371"/>
            <a:ext cx="7191633" cy="933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5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1EDA3-D1EC-0281-299E-9EB847C11C7E}"/>
              </a:ext>
            </a:extLst>
          </p:cNvPr>
          <p:cNvSpPr>
            <a:spLocks noGrp="1"/>
          </p:cNvSpPr>
          <p:nvPr>
            <p:ph type="sldNum" sz="quarter" idx="12"/>
          </p:nvPr>
        </p:nvSpPr>
        <p:spPr/>
        <p:txBody>
          <a:bodyPr/>
          <a:lstStyle/>
          <a:p>
            <a:fld id="{4A54CE59-4D18-49CB-9CEE-EF966B1AAFE1}" type="slidenum">
              <a:rPr lang="en-US" smtClean="0"/>
              <a:pPr/>
              <a:t>12</a:t>
            </a:fld>
            <a:endParaRPr lang="en-US"/>
          </a:p>
        </p:txBody>
      </p:sp>
      <p:sp>
        <p:nvSpPr>
          <p:cNvPr id="3" name="Title 2">
            <a:extLst>
              <a:ext uri="{FF2B5EF4-FFF2-40B4-BE49-F238E27FC236}">
                <a16:creationId xmlns:a16="http://schemas.microsoft.com/office/drawing/2014/main" id="{67FF472A-129F-1F82-52B0-F0AF9C1AAEFA}"/>
              </a:ext>
            </a:extLst>
          </p:cNvPr>
          <p:cNvSpPr>
            <a:spLocks noGrp="1"/>
          </p:cNvSpPr>
          <p:nvPr>
            <p:ph type="title"/>
          </p:nvPr>
        </p:nvSpPr>
        <p:spPr/>
        <p:txBody>
          <a:bodyPr/>
          <a:lstStyle/>
          <a:p>
            <a:r>
              <a:rPr lang="en-US"/>
              <a:t>Tips to make DOE most informative</a:t>
            </a:r>
          </a:p>
        </p:txBody>
      </p:sp>
      <p:sp>
        <p:nvSpPr>
          <p:cNvPr id="4" name="Content Placeholder 3">
            <a:extLst>
              <a:ext uri="{FF2B5EF4-FFF2-40B4-BE49-F238E27FC236}">
                <a16:creationId xmlns:a16="http://schemas.microsoft.com/office/drawing/2014/main" id="{590FC55E-7833-7C1B-AEE8-A8A2D3874F05}"/>
              </a:ext>
            </a:extLst>
          </p:cNvPr>
          <p:cNvSpPr>
            <a:spLocks noGrp="1"/>
          </p:cNvSpPr>
          <p:nvPr>
            <p:ph idx="1"/>
          </p:nvPr>
        </p:nvSpPr>
        <p:spPr/>
        <p:txBody>
          <a:bodyPr lIns="91440" tIns="45720" rIns="91440" bIns="45720" anchor="t"/>
          <a:lstStyle/>
          <a:p>
            <a:pPr marL="227965" indent="-227965"/>
            <a:r>
              <a:rPr lang="en-US">
                <a:latin typeface="Tahoma"/>
                <a:ea typeface="Tahoma"/>
                <a:cs typeface="Tahoma"/>
              </a:rPr>
              <a:t>Include all relevant factors in initial planning</a:t>
            </a:r>
          </a:p>
          <a:p>
            <a:pPr marL="227965" indent="-227965"/>
            <a:r>
              <a:rPr lang="en-US">
                <a:latin typeface="Tahoma"/>
                <a:ea typeface="Tahoma"/>
                <a:cs typeface="Tahoma"/>
              </a:rPr>
              <a:t>Choose the right data type </a:t>
            </a:r>
          </a:p>
          <a:p>
            <a:pPr marL="227965" indent="-227965"/>
            <a:r>
              <a:rPr lang="en-US"/>
              <a:t>Add common augments</a:t>
            </a:r>
          </a:p>
          <a:p>
            <a:pPr marL="227965" indent="-227965"/>
            <a:r>
              <a:rPr lang="en-US"/>
              <a:t>Choose the appropriate analysis method</a:t>
            </a:r>
          </a:p>
          <a:p>
            <a:pPr marL="227965" indent="-227965"/>
            <a:r>
              <a:rPr lang="en-US"/>
              <a:t>Perform design evaluation</a:t>
            </a:r>
          </a:p>
          <a:p>
            <a:endParaRPr lang="en-US"/>
          </a:p>
          <a:p>
            <a:endParaRPr lang="en-US"/>
          </a:p>
        </p:txBody>
      </p:sp>
    </p:spTree>
    <p:extLst>
      <p:ext uri="{BB962C8B-B14F-4D97-AF65-F5344CB8AC3E}">
        <p14:creationId xmlns:p14="http://schemas.microsoft.com/office/powerpoint/2010/main" val="213792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176D258-C231-43C0-A2EA-FC8FE715666B}" type="slidenum">
              <a:rPr lang="en-US" smtClean="0"/>
              <a:pPr>
                <a:defRPr/>
              </a:pPr>
              <a:t>13</a:t>
            </a:fld>
            <a:endParaRPr lang="en-US"/>
          </a:p>
        </p:txBody>
      </p:sp>
      <p:sp>
        <p:nvSpPr>
          <p:cNvPr id="2" name="Title 1"/>
          <p:cNvSpPr>
            <a:spLocks noGrp="1"/>
          </p:cNvSpPr>
          <p:nvPr>
            <p:ph type="title"/>
          </p:nvPr>
        </p:nvSpPr>
        <p:spPr/>
        <p:txBody>
          <a:bodyPr/>
          <a:lstStyle/>
          <a:p>
            <a:pPr algn="ctr"/>
            <a:r>
              <a:rPr lang="en-US"/>
              <a:t>Continuous vs. Categorical Responses</a:t>
            </a:r>
          </a:p>
        </p:txBody>
      </p:sp>
      <p:grpSp>
        <p:nvGrpSpPr>
          <p:cNvPr id="12" name="Group 11"/>
          <p:cNvGrpSpPr/>
          <p:nvPr/>
        </p:nvGrpSpPr>
        <p:grpSpPr>
          <a:xfrm>
            <a:off x="1556815" y="1629581"/>
            <a:ext cx="9058273" cy="4441733"/>
            <a:chOff x="533400" y="1631857"/>
            <a:chExt cx="8077199" cy="3895725"/>
          </a:xfrm>
        </p:grpSpPr>
        <p:grpSp>
          <p:nvGrpSpPr>
            <p:cNvPr id="11" name="Group 10"/>
            <p:cNvGrpSpPr/>
            <p:nvPr/>
          </p:nvGrpSpPr>
          <p:grpSpPr>
            <a:xfrm>
              <a:off x="533400" y="1631857"/>
              <a:ext cx="3790950" cy="3895725"/>
              <a:chOff x="533400" y="1631857"/>
              <a:chExt cx="3790950" cy="3895725"/>
            </a:xfrm>
          </p:grpSpPr>
          <p:graphicFrame>
            <p:nvGraphicFramePr>
              <p:cNvPr id="4" name="Chart 3">
                <a:extLst>
                  <a:ext uri="{FF2B5EF4-FFF2-40B4-BE49-F238E27FC236}">
                    <a16:creationId xmlns:a16="http://schemas.microsoft.com/office/drawing/2014/main" id="{B1CB3631-0F3B-41E2-B13D-0C7E15DAC010}"/>
                  </a:ext>
                </a:extLst>
              </p:cNvPr>
              <p:cNvGraphicFramePr>
                <a:graphicFrameLocks/>
              </p:cNvGraphicFramePr>
              <p:nvPr>
                <p:extLst>
                  <p:ext uri="{D42A27DB-BD31-4B8C-83A1-F6EECF244321}">
                    <p14:modId xmlns:p14="http://schemas.microsoft.com/office/powerpoint/2010/main" val="1486380616"/>
                  </p:ext>
                </p:extLst>
              </p:nvPr>
            </p:nvGraphicFramePr>
            <p:xfrm>
              <a:off x="533400" y="1631857"/>
              <a:ext cx="3790950" cy="3895725"/>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813892" y="2114923"/>
                <a:ext cx="3302461" cy="3212968"/>
                <a:chOff x="813892" y="2114923"/>
                <a:chExt cx="3302461" cy="3212968"/>
              </a:xfrm>
            </p:grpSpPr>
            <p:sp>
              <p:nvSpPr>
                <p:cNvPr id="8" name="Oval 7">
                  <a:extLst>
                    <a:ext uri="{FF2B5EF4-FFF2-40B4-BE49-F238E27FC236}">
                      <a16:creationId xmlns:a16="http://schemas.microsoft.com/office/drawing/2014/main" id="{8F025EFF-C6F9-49BB-9F24-91A9463264A7}"/>
                    </a:ext>
                  </a:extLst>
                </p:cNvPr>
                <p:cNvSpPr>
                  <a:spLocks/>
                </p:cNvSpPr>
                <p:nvPr/>
              </p:nvSpPr>
              <p:spPr>
                <a:xfrm>
                  <a:off x="813892" y="2114923"/>
                  <a:ext cx="3302461" cy="3212968"/>
                </a:xfrm>
                <a:prstGeom prst="ellipse">
                  <a:avLst/>
                </a:prstGeom>
                <a:solidFill>
                  <a:srgbClr val="FF0000">
                    <a:alpha val="25000"/>
                  </a:srgbClr>
                </a:solidFill>
                <a:ln>
                  <a:solidFill>
                    <a:srgbClr val="FF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sp>
              <p:nvSpPr>
                <p:cNvPr id="9" name="Oval 8">
                  <a:extLst>
                    <a:ext uri="{FF2B5EF4-FFF2-40B4-BE49-F238E27FC236}">
                      <a16:creationId xmlns:a16="http://schemas.microsoft.com/office/drawing/2014/main" id="{119E3448-D361-4F75-B2C2-A2C53150740D}"/>
                    </a:ext>
                  </a:extLst>
                </p:cNvPr>
                <p:cNvSpPr/>
                <p:nvPr/>
              </p:nvSpPr>
              <p:spPr>
                <a:xfrm>
                  <a:off x="1627827" y="2901438"/>
                  <a:ext cx="1651231" cy="1606484"/>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grpSp>
        </p:gr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0E21C88F-31EE-4F3A-92D6-5ED81A5E16C1}"/>
                    </a:ext>
                  </a:extLst>
                </p:cNvPr>
                <p:cNvGraphicFramePr/>
                <p:nvPr/>
              </p:nvGraphicFramePr>
              <p:xfrm>
                <a:off x="4405311" y="1822357"/>
                <a:ext cx="4205288" cy="171450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Chart 5">
                  <a:extLst>
                    <a:ext uri="{FF2B5EF4-FFF2-40B4-BE49-F238E27FC236}">
                      <a16:creationId xmlns:a16="http://schemas.microsoft.com/office/drawing/2014/main" id="{0E21C88F-31EE-4F3A-92D6-5ED81A5E16C1}"/>
                    </a:ext>
                  </a:extLst>
                </p:cNvPr>
                <p:cNvPicPr>
                  <a:picLocks noGrp="1" noRot="1" noChangeAspect="1" noMove="1" noResize="1" noEditPoints="1" noAdjustHandles="1" noChangeArrowheads="1" noChangeShapeType="1"/>
                </p:cNvPicPr>
                <p:nvPr/>
              </p:nvPicPr>
              <p:blipFill>
                <a:blip r:embed="rId5"/>
                <a:stretch>
                  <a:fillRect/>
                </a:stretch>
              </p:blipFill>
              <p:spPr>
                <a:xfrm>
                  <a:off x="5899017" y="1846781"/>
                  <a:ext cx="4716071" cy="1954797"/>
                </a:xfrm>
                <a:prstGeom prst="rect">
                  <a:avLst/>
                </a:prstGeom>
              </p:spPr>
            </p:pic>
          </mc:Fallback>
        </mc:AlternateContent>
        <p:graphicFrame>
          <p:nvGraphicFramePr>
            <p:cNvPr id="7" name="Chart 6">
              <a:extLst>
                <a:ext uri="{FF2B5EF4-FFF2-40B4-BE49-F238E27FC236}">
                  <a16:creationId xmlns:a16="http://schemas.microsoft.com/office/drawing/2014/main" id="{31088B7B-C06F-4F04-A0CA-0CE28FF0D8FA}"/>
                </a:ext>
              </a:extLst>
            </p:cNvPr>
            <p:cNvGraphicFramePr>
              <a:graphicFrameLocks/>
            </p:cNvGraphicFramePr>
            <p:nvPr/>
          </p:nvGraphicFramePr>
          <p:xfrm>
            <a:off x="4910137" y="3546381"/>
            <a:ext cx="3157537" cy="1552576"/>
          </p:xfrm>
          <a:graphic>
            <a:graphicData uri="http://schemas.openxmlformats.org/drawingml/2006/chart">
              <c:chart xmlns:c="http://schemas.openxmlformats.org/drawingml/2006/chart" xmlns:r="http://schemas.openxmlformats.org/officeDocument/2006/relationships" r:id="rId6"/>
            </a:graphicData>
          </a:graphic>
        </p:graphicFrame>
      </p:grpSp>
      <p:sp>
        <p:nvSpPr>
          <p:cNvPr id="5" name="TextBox 4"/>
          <p:cNvSpPr txBox="1"/>
          <p:nvPr/>
        </p:nvSpPr>
        <p:spPr>
          <a:xfrm>
            <a:off x="3476317" y="4920767"/>
            <a:ext cx="2335581" cy="369332"/>
          </a:xfrm>
          <a:prstGeom prst="rect">
            <a:avLst/>
          </a:prstGeom>
          <a:noFill/>
        </p:spPr>
        <p:txBody>
          <a:bodyPr wrap="square" rtlCol="0">
            <a:spAutoFit/>
          </a:bodyPr>
          <a:lstStyle/>
          <a:p>
            <a:r>
              <a:rPr lang="en-US"/>
              <a:t>Strike </a:t>
            </a:r>
            <a:r>
              <a:rPr lang="en-US">
                <a:latin typeface="Tahoma" panose="020B0604030504040204" pitchFamily="34" charset="0"/>
                <a:ea typeface="Tahoma" panose="020B0604030504040204" pitchFamily="34" charset="0"/>
                <a:cs typeface="Tahoma" panose="020B0604030504040204" pitchFamily="34" charset="0"/>
              </a:rPr>
              <a:t>Coordinates</a:t>
            </a:r>
          </a:p>
        </p:txBody>
      </p:sp>
      <p:sp>
        <p:nvSpPr>
          <p:cNvPr id="13" name="Rectangle 12">
            <a:extLst>
              <a:ext uri="{FF2B5EF4-FFF2-40B4-BE49-F238E27FC236}">
                <a16:creationId xmlns:a16="http://schemas.microsoft.com/office/drawing/2014/main" id="{C8055631-D824-71AE-1495-3797977C62DB}"/>
              </a:ext>
            </a:extLst>
          </p:cNvPr>
          <p:cNvSpPr/>
          <p:nvPr/>
        </p:nvSpPr>
        <p:spPr>
          <a:xfrm>
            <a:off x="9162746" y="1861970"/>
            <a:ext cx="2127250" cy="3619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Miss Distance</a:t>
            </a:r>
          </a:p>
        </p:txBody>
      </p:sp>
      <p:sp>
        <p:nvSpPr>
          <p:cNvPr id="14" name="Rectangle 13">
            <a:extLst>
              <a:ext uri="{FF2B5EF4-FFF2-40B4-BE49-F238E27FC236}">
                <a16:creationId xmlns:a16="http://schemas.microsoft.com/office/drawing/2014/main" id="{D9FEF5B0-E972-06A7-64B5-6DE0D7DFAD17}"/>
              </a:ext>
            </a:extLst>
          </p:cNvPr>
          <p:cNvSpPr/>
          <p:nvPr/>
        </p:nvSpPr>
        <p:spPr>
          <a:xfrm>
            <a:off x="9059374" y="3880980"/>
            <a:ext cx="2462212" cy="3619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Hit/Miss (binary)</a:t>
            </a:r>
          </a:p>
        </p:txBody>
      </p:sp>
      <p:sp>
        <p:nvSpPr>
          <p:cNvPr id="15" name="Rectangle 14">
            <a:extLst>
              <a:ext uri="{FF2B5EF4-FFF2-40B4-BE49-F238E27FC236}">
                <a16:creationId xmlns:a16="http://schemas.microsoft.com/office/drawing/2014/main" id="{09FA0E35-3DE8-B48C-40A9-AA8B9CE5F696}"/>
              </a:ext>
            </a:extLst>
          </p:cNvPr>
          <p:cNvSpPr/>
          <p:nvPr/>
        </p:nvSpPr>
        <p:spPr>
          <a:xfrm>
            <a:off x="2983466" y="6093386"/>
            <a:ext cx="6225068" cy="609016"/>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Continuous responses provide </a:t>
            </a:r>
            <a:r>
              <a:rPr lang="en-US" sz="2000" b="1" i="1">
                <a:solidFill>
                  <a:prstClr val="white"/>
                </a:solidFill>
                <a:latin typeface="Tahoma" panose="020B0604030504040204" pitchFamily="34" charset="0"/>
                <a:ea typeface="Tahoma" panose="020B0604030504040204" pitchFamily="34" charset="0"/>
                <a:cs typeface="Tahoma" panose="020B0604030504040204" pitchFamily="34" charset="0"/>
              </a:rPr>
              <a:t>more information </a:t>
            </a:r>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for analysis and typically require </a:t>
            </a:r>
            <a:r>
              <a:rPr lang="en-US" sz="2000" b="1" i="1">
                <a:solidFill>
                  <a:prstClr val="white"/>
                </a:solidFill>
                <a:latin typeface="Tahoma" panose="020B0604030504040204" pitchFamily="34" charset="0"/>
                <a:ea typeface="Tahoma" panose="020B0604030504040204" pitchFamily="34" charset="0"/>
                <a:cs typeface="Tahoma" panose="020B0604030504040204" pitchFamily="34" charset="0"/>
              </a:rPr>
              <a:t>fewer runs</a:t>
            </a:r>
          </a:p>
        </p:txBody>
      </p:sp>
    </p:spTree>
    <p:extLst>
      <p:ext uri="{BB962C8B-B14F-4D97-AF65-F5344CB8AC3E}">
        <p14:creationId xmlns:p14="http://schemas.microsoft.com/office/powerpoint/2010/main" val="168328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BEF62-D901-F548-87EF-F8AE2EF631D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0A6887-439C-3BE1-228B-78B3149B12BE}"/>
              </a:ext>
            </a:extLst>
          </p:cNvPr>
          <p:cNvSpPr>
            <a:spLocks noGrp="1"/>
          </p:cNvSpPr>
          <p:nvPr>
            <p:ph type="sldNum" sz="quarter" idx="12"/>
          </p:nvPr>
        </p:nvSpPr>
        <p:spPr/>
        <p:txBody>
          <a:bodyPr/>
          <a:lstStyle/>
          <a:p>
            <a:pPr>
              <a:defRPr/>
            </a:pPr>
            <a:fld id="{1176D258-C231-43C0-A2EA-FC8FE715666B}" type="slidenum">
              <a:rPr lang="en-US" smtClean="0"/>
              <a:pPr>
                <a:defRPr/>
              </a:pPr>
              <a:t>14</a:t>
            </a:fld>
            <a:endParaRPr lang="en-US"/>
          </a:p>
        </p:txBody>
      </p:sp>
      <p:sp>
        <p:nvSpPr>
          <p:cNvPr id="2" name="Title 1">
            <a:extLst>
              <a:ext uri="{FF2B5EF4-FFF2-40B4-BE49-F238E27FC236}">
                <a16:creationId xmlns:a16="http://schemas.microsoft.com/office/drawing/2014/main" id="{620D3AFC-DEBC-6C8A-76B8-7E10A98802F4}"/>
              </a:ext>
            </a:extLst>
          </p:cNvPr>
          <p:cNvSpPr>
            <a:spLocks noGrp="1"/>
          </p:cNvSpPr>
          <p:nvPr>
            <p:ph type="title"/>
          </p:nvPr>
        </p:nvSpPr>
        <p:spPr/>
        <p:txBody>
          <a:bodyPr/>
          <a:lstStyle/>
          <a:p>
            <a:pPr algn="ctr"/>
            <a:r>
              <a:rPr lang="en-US"/>
              <a:t>Continuous vs. Categorical Responses</a:t>
            </a:r>
          </a:p>
        </p:txBody>
      </p:sp>
      <p:grpSp>
        <p:nvGrpSpPr>
          <p:cNvPr id="10" name="Group 9">
            <a:extLst>
              <a:ext uri="{FF2B5EF4-FFF2-40B4-BE49-F238E27FC236}">
                <a16:creationId xmlns:a16="http://schemas.microsoft.com/office/drawing/2014/main" id="{E831103D-4CBA-C8EA-4427-25E30834E6F6}"/>
              </a:ext>
            </a:extLst>
          </p:cNvPr>
          <p:cNvGrpSpPr/>
          <p:nvPr/>
        </p:nvGrpSpPr>
        <p:grpSpPr>
          <a:xfrm>
            <a:off x="1871376" y="2180351"/>
            <a:ext cx="3703585" cy="3663284"/>
            <a:chOff x="813892" y="2114923"/>
            <a:chExt cx="3302461" cy="3212968"/>
          </a:xfrm>
        </p:grpSpPr>
        <p:sp>
          <p:nvSpPr>
            <p:cNvPr id="8" name="Oval 7">
              <a:extLst>
                <a:ext uri="{FF2B5EF4-FFF2-40B4-BE49-F238E27FC236}">
                  <a16:creationId xmlns:a16="http://schemas.microsoft.com/office/drawing/2014/main" id="{0C8E13F1-BA25-1C49-62C9-32FF45BF64C8}"/>
                </a:ext>
              </a:extLst>
            </p:cNvPr>
            <p:cNvSpPr>
              <a:spLocks/>
            </p:cNvSpPr>
            <p:nvPr/>
          </p:nvSpPr>
          <p:spPr>
            <a:xfrm>
              <a:off x="813892" y="2114923"/>
              <a:ext cx="3302461" cy="3212968"/>
            </a:xfrm>
            <a:prstGeom prst="ellipse">
              <a:avLst/>
            </a:prstGeom>
            <a:solidFill>
              <a:srgbClr val="FF0000">
                <a:alpha val="25000"/>
              </a:srgbClr>
            </a:solidFill>
            <a:ln>
              <a:solidFill>
                <a:srgbClr val="FF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9" name="Oval 8">
              <a:extLst>
                <a:ext uri="{FF2B5EF4-FFF2-40B4-BE49-F238E27FC236}">
                  <a16:creationId xmlns:a16="http://schemas.microsoft.com/office/drawing/2014/main" id="{72B0C8CE-1B25-F701-E931-7D36535512D3}"/>
                </a:ext>
              </a:extLst>
            </p:cNvPr>
            <p:cNvSpPr/>
            <p:nvPr/>
          </p:nvSpPr>
          <p:spPr>
            <a:xfrm>
              <a:off x="1627827" y="2901438"/>
              <a:ext cx="1651231" cy="1606484"/>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gr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533D3F9B-9809-3968-463A-09F4B39734E5}"/>
                  </a:ext>
                </a:extLst>
              </p:cNvPr>
              <p:cNvGraphicFramePr/>
              <p:nvPr/>
            </p:nvGraphicFramePr>
            <p:xfrm>
              <a:off x="5899017" y="1846781"/>
              <a:ext cx="4716071" cy="195479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Chart 5">
                <a:extLst>
                  <a:ext uri="{FF2B5EF4-FFF2-40B4-BE49-F238E27FC236}">
                    <a16:creationId xmlns:a16="http://schemas.microsoft.com/office/drawing/2014/main" id="{533D3F9B-9809-3968-463A-09F4B39734E5}"/>
                  </a:ext>
                </a:extLst>
              </p:cNvPr>
              <p:cNvPicPr>
                <a:picLocks noGrp="1" noRot="1" noChangeAspect="1" noMove="1" noResize="1" noEditPoints="1" noAdjustHandles="1" noChangeArrowheads="1" noChangeShapeType="1"/>
              </p:cNvPicPr>
              <p:nvPr/>
            </p:nvPicPr>
            <p:blipFill>
              <a:blip r:embed="rId4"/>
              <a:stretch>
                <a:fillRect/>
              </a:stretch>
            </p:blipFill>
            <p:spPr>
              <a:xfrm>
                <a:off x="5899017" y="1846781"/>
                <a:ext cx="4716071" cy="1954797"/>
              </a:xfrm>
              <a:prstGeom prst="rect">
                <a:avLst/>
              </a:prstGeom>
            </p:spPr>
          </p:pic>
        </mc:Fallback>
      </mc:AlternateContent>
      <p:graphicFrame>
        <p:nvGraphicFramePr>
          <p:cNvPr id="7" name="Chart 6">
            <a:extLst>
              <a:ext uri="{FF2B5EF4-FFF2-40B4-BE49-F238E27FC236}">
                <a16:creationId xmlns:a16="http://schemas.microsoft.com/office/drawing/2014/main" id="{AD5AA26E-8CC6-A06F-1D19-6D19C80C7FA0}"/>
              </a:ext>
            </a:extLst>
          </p:cNvPr>
          <p:cNvGraphicFramePr>
            <a:graphicFrameLocks/>
          </p:cNvGraphicFramePr>
          <p:nvPr>
            <p:extLst>
              <p:ext uri="{D42A27DB-BD31-4B8C-83A1-F6EECF244321}">
                <p14:modId xmlns:p14="http://schemas.microsoft.com/office/powerpoint/2010/main" val="3038514781"/>
              </p:ext>
            </p:extLst>
          </p:nvPr>
        </p:nvGraphicFramePr>
        <p:xfrm>
          <a:off x="6465160" y="3812436"/>
          <a:ext cx="3541058" cy="1770178"/>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863694C6-3B14-5017-46B4-8E944EA3EEDF}"/>
              </a:ext>
            </a:extLst>
          </p:cNvPr>
          <p:cNvSpPr txBox="1"/>
          <p:nvPr/>
        </p:nvSpPr>
        <p:spPr>
          <a:xfrm>
            <a:off x="3476317" y="4920767"/>
            <a:ext cx="2335581" cy="369332"/>
          </a:xfrm>
          <a:prstGeom prst="rect">
            <a:avLst/>
          </a:prstGeom>
          <a:noFill/>
        </p:spPr>
        <p:txBody>
          <a:bodyPr wrap="square" rtlCol="0">
            <a:spAutoFit/>
          </a:bodyPr>
          <a:lstStyle/>
          <a:p>
            <a:r>
              <a:rPr lang="en-US"/>
              <a:t>Strike </a:t>
            </a:r>
            <a:r>
              <a:rPr lang="en-US">
                <a:latin typeface="Tahoma" panose="020B0604030504040204" pitchFamily="34" charset="0"/>
                <a:ea typeface="Tahoma" panose="020B0604030504040204" pitchFamily="34" charset="0"/>
                <a:cs typeface="Tahoma" panose="020B0604030504040204" pitchFamily="34" charset="0"/>
              </a:rPr>
              <a:t>Coordinates</a:t>
            </a:r>
          </a:p>
        </p:txBody>
      </p:sp>
      <p:sp>
        <p:nvSpPr>
          <p:cNvPr id="13" name="Rectangle 12">
            <a:extLst>
              <a:ext uri="{FF2B5EF4-FFF2-40B4-BE49-F238E27FC236}">
                <a16:creationId xmlns:a16="http://schemas.microsoft.com/office/drawing/2014/main" id="{FCE49E43-7A5F-6A88-F75B-F577DACD4024}"/>
              </a:ext>
            </a:extLst>
          </p:cNvPr>
          <p:cNvSpPr/>
          <p:nvPr/>
        </p:nvSpPr>
        <p:spPr>
          <a:xfrm>
            <a:off x="9162746" y="1861970"/>
            <a:ext cx="2127250" cy="3619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Miss Distance</a:t>
            </a:r>
          </a:p>
        </p:txBody>
      </p:sp>
      <p:sp>
        <p:nvSpPr>
          <p:cNvPr id="14" name="Rectangle 13">
            <a:extLst>
              <a:ext uri="{FF2B5EF4-FFF2-40B4-BE49-F238E27FC236}">
                <a16:creationId xmlns:a16="http://schemas.microsoft.com/office/drawing/2014/main" id="{D6F2FB77-83F5-F6CF-6136-1470CFEDB5D5}"/>
              </a:ext>
            </a:extLst>
          </p:cNvPr>
          <p:cNvSpPr/>
          <p:nvPr/>
        </p:nvSpPr>
        <p:spPr>
          <a:xfrm>
            <a:off x="9059374" y="3880980"/>
            <a:ext cx="2462212" cy="3619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a:solidFill>
                  <a:prstClr val="black"/>
                </a:solidFill>
                <a:latin typeface="Tahoma" panose="020B0604030504040204" pitchFamily="34" charset="0"/>
                <a:ea typeface="Tahoma" panose="020B0604030504040204" pitchFamily="34" charset="0"/>
                <a:cs typeface="Tahoma" panose="020B0604030504040204" pitchFamily="34" charset="0"/>
              </a:rPr>
              <a:t>Hit/Miss (binary)</a:t>
            </a:r>
          </a:p>
        </p:txBody>
      </p:sp>
      <p:sp>
        <p:nvSpPr>
          <p:cNvPr id="15" name="Rectangle 14">
            <a:extLst>
              <a:ext uri="{FF2B5EF4-FFF2-40B4-BE49-F238E27FC236}">
                <a16:creationId xmlns:a16="http://schemas.microsoft.com/office/drawing/2014/main" id="{566CBBC2-881A-A83B-ADD3-06263E84417F}"/>
              </a:ext>
            </a:extLst>
          </p:cNvPr>
          <p:cNvSpPr/>
          <p:nvPr/>
        </p:nvSpPr>
        <p:spPr>
          <a:xfrm>
            <a:off x="2983466" y="6093386"/>
            <a:ext cx="6225068" cy="609016"/>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Continuous responses provide </a:t>
            </a:r>
            <a:r>
              <a:rPr lang="en-US" sz="2000" b="1" i="1">
                <a:solidFill>
                  <a:prstClr val="white"/>
                </a:solidFill>
                <a:latin typeface="Tahoma" panose="020B0604030504040204" pitchFamily="34" charset="0"/>
                <a:ea typeface="Tahoma" panose="020B0604030504040204" pitchFamily="34" charset="0"/>
                <a:cs typeface="Tahoma" panose="020B0604030504040204" pitchFamily="34" charset="0"/>
              </a:rPr>
              <a:t>more information </a:t>
            </a:r>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for analysis and typically require </a:t>
            </a:r>
            <a:r>
              <a:rPr lang="en-US" sz="2000" b="1" i="1">
                <a:solidFill>
                  <a:prstClr val="white"/>
                </a:solidFill>
                <a:latin typeface="Tahoma" panose="020B0604030504040204" pitchFamily="34" charset="0"/>
                <a:ea typeface="Tahoma" panose="020B0604030504040204" pitchFamily="34" charset="0"/>
                <a:cs typeface="Tahoma" panose="020B0604030504040204" pitchFamily="34" charset="0"/>
              </a:rPr>
              <a:t>fewer runs</a:t>
            </a:r>
          </a:p>
        </p:txBody>
      </p:sp>
      <p:sp>
        <p:nvSpPr>
          <p:cNvPr id="17" name="Oval 16">
            <a:extLst>
              <a:ext uri="{FF2B5EF4-FFF2-40B4-BE49-F238E27FC236}">
                <a16:creationId xmlns:a16="http://schemas.microsoft.com/office/drawing/2014/main" id="{B5F7CD80-06D0-292D-AAC4-ADAA716B2888}"/>
              </a:ext>
            </a:extLst>
          </p:cNvPr>
          <p:cNvSpPr/>
          <p:nvPr/>
        </p:nvSpPr>
        <p:spPr>
          <a:xfrm>
            <a:off x="4511040" y="2545080"/>
            <a:ext cx="91440" cy="9144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F2F4C5D-5DC8-6B2E-B3B8-0D48B0601EBB}"/>
              </a:ext>
            </a:extLst>
          </p:cNvPr>
          <p:cNvSpPr/>
          <p:nvPr/>
        </p:nvSpPr>
        <p:spPr>
          <a:xfrm>
            <a:off x="4526280" y="2989450"/>
            <a:ext cx="91440" cy="9144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C4634F1-9853-8781-05B7-F5B29C653BFB}"/>
              </a:ext>
            </a:extLst>
          </p:cNvPr>
          <p:cNvSpPr/>
          <p:nvPr/>
        </p:nvSpPr>
        <p:spPr>
          <a:xfrm>
            <a:off x="4286384" y="3143253"/>
            <a:ext cx="91440" cy="9144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461AC6A-825E-AB8B-26B4-AF1D9E94A287}"/>
              </a:ext>
            </a:extLst>
          </p:cNvPr>
          <p:cNvSpPr/>
          <p:nvPr/>
        </p:nvSpPr>
        <p:spPr>
          <a:xfrm>
            <a:off x="4244340" y="3009309"/>
            <a:ext cx="91440" cy="9144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300CF0E-8AAA-7901-30C0-0D336D9C4109}"/>
              </a:ext>
            </a:extLst>
          </p:cNvPr>
          <p:cNvSpPr/>
          <p:nvPr/>
        </p:nvSpPr>
        <p:spPr>
          <a:xfrm>
            <a:off x="4149224" y="3171128"/>
            <a:ext cx="91440" cy="91440"/>
          </a:xfrm>
          <a:prstGeom prst="ellipse">
            <a:avLst/>
          </a:prstGeom>
          <a:solidFill>
            <a:srgbClr val="3E70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27D1AE6-CF02-DC7B-5798-4357D9C39407}"/>
              </a:ext>
            </a:extLst>
          </p:cNvPr>
          <p:cNvSpPr/>
          <p:nvPr/>
        </p:nvSpPr>
        <p:spPr>
          <a:xfrm>
            <a:off x="4118744" y="3304084"/>
            <a:ext cx="91440" cy="91440"/>
          </a:xfrm>
          <a:prstGeom prst="ellipse">
            <a:avLst/>
          </a:prstGeom>
          <a:solidFill>
            <a:srgbClr val="3E70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05A6BE6-BF5D-53F3-D150-B1F659A0C7BC}"/>
              </a:ext>
            </a:extLst>
          </p:cNvPr>
          <p:cNvSpPr/>
          <p:nvPr/>
        </p:nvSpPr>
        <p:spPr>
          <a:xfrm>
            <a:off x="4129359" y="3410303"/>
            <a:ext cx="91440" cy="91440"/>
          </a:xfrm>
          <a:prstGeom prst="ellipse">
            <a:avLst/>
          </a:prstGeom>
          <a:solidFill>
            <a:srgbClr val="3E70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392951D-70E4-3DFA-B740-2CAB974C6C5E}"/>
              </a:ext>
            </a:extLst>
          </p:cNvPr>
          <p:cNvSpPr/>
          <p:nvPr/>
        </p:nvSpPr>
        <p:spPr>
          <a:xfrm>
            <a:off x="4026946" y="3351202"/>
            <a:ext cx="91440" cy="91440"/>
          </a:xfrm>
          <a:prstGeom prst="ellipse">
            <a:avLst/>
          </a:prstGeom>
          <a:solidFill>
            <a:srgbClr val="3E70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4A205ED-147E-C580-C0D2-5FBFBB1BDBD6}"/>
              </a:ext>
            </a:extLst>
          </p:cNvPr>
          <p:cNvSpPr/>
          <p:nvPr/>
        </p:nvSpPr>
        <p:spPr>
          <a:xfrm>
            <a:off x="3821206" y="3713945"/>
            <a:ext cx="91440" cy="91440"/>
          </a:xfrm>
          <a:prstGeom prst="ellipse">
            <a:avLst/>
          </a:prstGeom>
          <a:solidFill>
            <a:srgbClr val="3E70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19A35BA-2202-963D-64F9-F761AB77C7BD}"/>
              </a:ext>
            </a:extLst>
          </p:cNvPr>
          <p:cNvSpPr/>
          <p:nvPr/>
        </p:nvSpPr>
        <p:spPr>
          <a:xfrm>
            <a:off x="3699286" y="3920553"/>
            <a:ext cx="91440" cy="91440"/>
          </a:xfrm>
          <a:prstGeom prst="ellipse">
            <a:avLst/>
          </a:prstGeom>
          <a:solidFill>
            <a:srgbClr val="3E70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4EEB1BA-DE5E-61F0-4DFA-D7D7DA053173}"/>
              </a:ext>
            </a:extLst>
          </p:cNvPr>
          <p:cNvSpPr txBox="1"/>
          <p:nvPr/>
        </p:nvSpPr>
        <p:spPr>
          <a:xfrm>
            <a:off x="3159478" y="1673149"/>
            <a:ext cx="1040221" cy="461665"/>
          </a:xfrm>
          <a:prstGeom prst="rect">
            <a:avLst/>
          </a:prstGeom>
          <a:noFill/>
        </p:spPr>
        <p:txBody>
          <a:bodyPr wrap="none" rtlCol="0">
            <a:spAutoFit/>
          </a:bodyPr>
          <a:lstStyle/>
          <a:p>
            <a:r>
              <a:rPr lang="en-US" sz="2400" dirty="0"/>
              <a:t>Target</a:t>
            </a:r>
          </a:p>
        </p:txBody>
      </p:sp>
      <p:sp>
        <p:nvSpPr>
          <p:cNvPr id="28" name="Oval 27">
            <a:extLst>
              <a:ext uri="{FF2B5EF4-FFF2-40B4-BE49-F238E27FC236}">
                <a16:creationId xmlns:a16="http://schemas.microsoft.com/office/drawing/2014/main" id="{754C2BD5-CCBC-8C50-B0E9-701358C7BF8E}"/>
              </a:ext>
            </a:extLst>
          </p:cNvPr>
          <p:cNvSpPr/>
          <p:nvPr/>
        </p:nvSpPr>
        <p:spPr>
          <a:xfrm>
            <a:off x="3276861" y="2389684"/>
            <a:ext cx="1828800" cy="1828800"/>
          </a:xfrm>
          <a:prstGeom prst="ellipse">
            <a:avLst/>
          </a:prstGeom>
          <a:solidFill>
            <a:schemeClr val="accent1">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34CD49A-5B7A-CB7F-9AA7-5E8E8E4C87C5}"/>
              </a:ext>
            </a:extLst>
          </p:cNvPr>
          <p:cNvSpPr txBox="1"/>
          <p:nvPr/>
        </p:nvSpPr>
        <p:spPr>
          <a:xfrm>
            <a:off x="264952" y="2800319"/>
            <a:ext cx="1941557" cy="646331"/>
          </a:xfrm>
          <a:prstGeom prst="rect">
            <a:avLst/>
          </a:prstGeom>
          <a:noFill/>
        </p:spPr>
        <p:txBody>
          <a:bodyPr wrap="none" rtlCol="0">
            <a:spAutoFit/>
          </a:bodyPr>
          <a:lstStyle/>
          <a:p>
            <a:r>
              <a:rPr lang="en-US" dirty="0"/>
              <a:t>100% hit system;</a:t>
            </a:r>
          </a:p>
          <a:p>
            <a:r>
              <a:rPr lang="en-US" dirty="0"/>
              <a:t>Change the aim</a:t>
            </a:r>
          </a:p>
        </p:txBody>
      </p:sp>
    </p:spTree>
    <p:extLst>
      <p:ext uri="{BB962C8B-B14F-4D97-AF65-F5344CB8AC3E}">
        <p14:creationId xmlns:p14="http://schemas.microsoft.com/office/powerpoint/2010/main" val="365720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8F211D4-0A05-9E0A-71A2-C4ED4684B323}"/>
              </a:ext>
            </a:extLst>
          </p:cNvPr>
          <p:cNvSpPr>
            <a:spLocks noGrp="1"/>
          </p:cNvSpPr>
          <p:nvPr>
            <p:ph type="sldNum" sz="quarter" idx="12"/>
          </p:nvPr>
        </p:nvSpPr>
        <p:spPr/>
        <p:txBody>
          <a:bodyPr/>
          <a:lstStyle/>
          <a:p>
            <a:pPr>
              <a:defRPr/>
            </a:pPr>
            <a:fld id="{2997D57E-5F4B-4D70-B36A-5AF303A6D06C}" type="slidenum">
              <a:rPr lang="en-US" smtClean="0"/>
              <a:pPr>
                <a:defRPr/>
              </a:pPr>
              <a:t>15</a:t>
            </a:fld>
            <a:endParaRPr lang="en-US"/>
          </a:p>
        </p:txBody>
      </p:sp>
      <p:sp>
        <p:nvSpPr>
          <p:cNvPr id="31746" name="Title 1"/>
          <p:cNvSpPr>
            <a:spLocks noGrp="1"/>
          </p:cNvSpPr>
          <p:nvPr>
            <p:ph type="title"/>
          </p:nvPr>
        </p:nvSpPr>
        <p:spPr/>
        <p:txBody>
          <a:bodyPr/>
          <a:lstStyle/>
          <a:p>
            <a:pPr algn="ctr" eaLnBrk="1" hangingPunct="1"/>
            <a:r>
              <a:rPr lang="en-US"/>
              <a:t>Continuous vs. Categorical </a:t>
            </a:r>
            <a:r>
              <a:rPr lang="en-US" b="1" i="1"/>
              <a:t>Factors</a:t>
            </a:r>
          </a:p>
        </p:txBody>
      </p:sp>
      <p:sp>
        <p:nvSpPr>
          <p:cNvPr id="30" name="Rectangle 29"/>
          <p:cNvSpPr/>
          <p:nvPr/>
        </p:nvSpPr>
        <p:spPr>
          <a:xfrm>
            <a:off x="6856414" y="2725739"/>
            <a:ext cx="1366837" cy="307975"/>
          </a:xfrm>
          <a:prstGeom prst="rect">
            <a:avLst/>
          </a:prstGeom>
          <a:solidFill>
            <a:schemeClr val="accent2">
              <a:lumMod val="40000"/>
              <a:lumOff val="60000"/>
              <a:alpha val="7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a:solidFill>
                  <a:prstClr val="black"/>
                </a:solidFill>
                <a:latin typeface="Tahoma" panose="020B0604030504040204" pitchFamily="34" charset="0"/>
                <a:ea typeface="Tahoma" panose="020B0604030504040204" pitchFamily="34" charset="0"/>
                <a:cs typeface="Tahoma" panose="020B0604030504040204" pitchFamily="34" charset="0"/>
              </a:rPr>
              <a:t>SLOW</a:t>
            </a:r>
          </a:p>
        </p:txBody>
      </p:sp>
      <p:sp>
        <p:nvSpPr>
          <p:cNvPr id="31" name="Rectangle 30"/>
          <p:cNvSpPr/>
          <p:nvPr/>
        </p:nvSpPr>
        <p:spPr>
          <a:xfrm>
            <a:off x="8231189" y="2724151"/>
            <a:ext cx="1366837" cy="307975"/>
          </a:xfrm>
          <a:prstGeom prst="rect">
            <a:avLst/>
          </a:prstGeom>
          <a:solidFill>
            <a:schemeClr val="accent3">
              <a:lumMod val="40000"/>
              <a:lumOff val="60000"/>
              <a:alpha val="7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a:solidFill>
                  <a:prstClr val="black"/>
                </a:solidFill>
                <a:latin typeface="Tahoma" panose="020B0604030504040204" pitchFamily="34" charset="0"/>
                <a:ea typeface="Tahoma" panose="020B0604030504040204" pitchFamily="34" charset="0"/>
                <a:cs typeface="Tahoma" panose="020B0604030504040204" pitchFamily="34" charset="0"/>
              </a:rPr>
              <a:t>FAST</a:t>
            </a:r>
          </a:p>
        </p:txBody>
      </p:sp>
      <p:grpSp>
        <p:nvGrpSpPr>
          <p:cNvPr id="103" name="Group 102"/>
          <p:cNvGrpSpPr/>
          <p:nvPr/>
        </p:nvGrpSpPr>
        <p:grpSpPr>
          <a:xfrm>
            <a:off x="3287331" y="1939926"/>
            <a:ext cx="156943" cy="754063"/>
            <a:chOff x="1763330" y="1939925"/>
            <a:chExt cx="156943" cy="754063"/>
          </a:xfrm>
        </p:grpSpPr>
        <p:sp>
          <p:nvSpPr>
            <p:cNvPr id="42" name="Oval 41"/>
            <p:cNvSpPr/>
            <p:nvPr/>
          </p:nvSpPr>
          <p:spPr>
            <a:xfrm>
              <a:off x="1793273" y="193992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4" name="Oval 43"/>
            <p:cNvSpPr/>
            <p:nvPr/>
          </p:nvSpPr>
          <p:spPr>
            <a:xfrm>
              <a:off x="1782763" y="2408238"/>
              <a:ext cx="125412"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6" name="Oval 45"/>
            <p:cNvSpPr/>
            <p:nvPr/>
          </p:nvSpPr>
          <p:spPr>
            <a:xfrm>
              <a:off x="1784350" y="2249488"/>
              <a:ext cx="125413"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8" name="Oval 47"/>
            <p:cNvSpPr/>
            <p:nvPr/>
          </p:nvSpPr>
          <p:spPr>
            <a:xfrm>
              <a:off x="1784350" y="2566988"/>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1" name="Oval 50"/>
            <p:cNvSpPr/>
            <p:nvPr/>
          </p:nvSpPr>
          <p:spPr>
            <a:xfrm>
              <a:off x="1763330" y="209232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31" name="Group 130"/>
          <p:cNvGrpSpPr/>
          <p:nvPr/>
        </p:nvGrpSpPr>
        <p:grpSpPr>
          <a:xfrm>
            <a:off x="6457950" y="4054476"/>
            <a:ext cx="3594100" cy="555625"/>
            <a:chOff x="4933950" y="4054475"/>
            <a:chExt cx="3594100" cy="555625"/>
          </a:xfrm>
        </p:grpSpPr>
        <p:grpSp>
          <p:nvGrpSpPr>
            <p:cNvPr id="31769" name="Group 15"/>
            <p:cNvGrpSpPr>
              <a:grpSpLocks/>
            </p:cNvGrpSpPr>
            <p:nvPr/>
          </p:nvGrpSpPr>
          <p:grpSpPr bwMode="auto">
            <a:xfrm>
              <a:off x="4933950" y="4371975"/>
              <a:ext cx="3594100" cy="238125"/>
              <a:chOff x="970686" y="2055137"/>
              <a:chExt cx="3594226" cy="238264"/>
            </a:xfrm>
          </p:grpSpPr>
          <p:cxnSp>
            <p:nvCxnSpPr>
              <p:cNvPr id="62" name="Straight Connector 61"/>
              <p:cNvCxnSpPr/>
              <p:nvPr/>
            </p:nvCxnSpPr>
            <p:spPr>
              <a:xfrm>
                <a:off x="970686" y="2175857"/>
                <a:ext cx="3594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378688" y="2055137"/>
                <a:ext cx="0" cy="22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839079" y="2058314"/>
                <a:ext cx="0" cy="22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94707" y="2064668"/>
                <a:ext cx="0" cy="22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43986" y="2064668"/>
                <a:ext cx="0" cy="22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99614" y="2056726"/>
                <a:ext cx="0" cy="227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67944" y="2063080"/>
                <a:ext cx="0" cy="227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121984" y="2067844"/>
                <a:ext cx="0" cy="22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770" name="TextBox 60"/>
            <p:cNvSpPr txBox="1">
              <a:spLocks noChangeArrowheads="1"/>
            </p:cNvSpPr>
            <p:nvPr/>
          </p:nvSpPr>
          <p:spPr bwMode="auto">
            <a:xfrm>
              <a:off x="5087938" y="4054475"/>
              <a:ext cx="3338512" cy="338554"/>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a:solidFill>
                    <a:prstClr val="black"/>
                  </a:solidFill>
                  <a:latin typeface="Tahoma" panose="020B0604030504040204" pitchFamily="34" charset="0"/>
                  <a:ea typeface="Tahoma" panose="020B0604030504040204" pitchFamily="34" charset="0"/>
                  <a:cs typeface="Tahoma" panose="020B0604030504040204" pitchFamily="34" charset="0"/>
                </a:rPr>
                <a:t>  0           10           20            30</a:t>
              </a:r>
            </a:p>
          </p:txBody>
        </p:sp>
      </p:grpSp>
      <p:sp>
        <p:nvSpPr>
          <p:cNvPr id="105" name="Rectangle 104"/>
          <p:cNvSpPr/>
          <p:nvPr/>
        </p:nvSpPr>
        <p:spPr>
          <a:xfrm>
            <a:off x="6656389" y="3049588"/>
            <a:ext cx="3068637" cy="354013"/>
          </a:xfrm>
          <a:prstGeom prst="rect">
            <a:avLst/>
          </a:prstGeom>
          <a:solidFill>
            <a:srgbClr val="A421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a:solidFill>
                  <a:prstClr val="white"/>
                </a:solidFill>
                <a:latin typeface="Tahoma" panose="020B0604030504040204" pitchFamily="34" charset="0"/>
                <a:ea typeface="Tahoma" panose="020B0604030504040204" pitchFamily="34" charset="0"/>
                <a:cs typeface="Tahoma" panose="020B0604030504040204" pitchFamily="34" charset="0"/>
              </a:rPr>
              <a:t>Numeric factor level </a:t>
            </a:r>
            <a:r>
              <a:rPr lang="en-US" sz="1200" b="1" i="1">
                <a:solidFill>
                  <a:prstClr val="white"/>
                </a:solidFill>
                <a:latin typeface="Tahoma" panose="020B0604030504040204" pitchFamily="34" charset="0"/>
                <a:ea typeface="Tahoma" panose="020B0604030504040204" pitchFamily="34" charset="0"/>
                <a:cs typeface="Tahoma" panose="020B0604030504040204" pitchFamily="34" charset="0"/>
              </a:rPr>
              <a:t>varies</a:t>
            </a:r>
            <a:r>
              <a:rPr lang="en-US" sz="1200">
                <a:solidFill>
                  <a:prstClr val="white"/>
                </a:solidFill>
                <a:latin typeface="Tahoma" panose="020B0604030504040204" pitchFamily="34" charset="0"/>
                <a:ea typeface="Tahoma" panose="020B0604030504040204" pitchFamily="34" charset="0"/>
                <a:cs typeface="Tahoma" panose="020B0604030504040204" pitchFamily="34" charset="0"/>
              </a:rPr>
              <a:t> inside a categorical band</a:t>
            </a:r>
          </a:p>
        </p:txBody>
      </p:sp>
      <p:grpSp>
        <p:nvGrpSpPr>
          <p:cNvPr id="122" name="Group 121"/>
          <p:cNvGrpSpPr/>
          <p:nvPr/>
        </p:nvGrpSpPr>
        <p:grpSpPr>
          <a:xfrm>
            <a:off x="1812926" y="1485900"/>
            <a:ext cx="4291013" cy="1289050"/>
            <a:chOff x="288925" y="1485900"/>
            <a:chExt cx="4291013" cy="1289050"/>
          </a:xfrm>
        </p:grpSpPr>
        <p:grpSp>
          <p:nvGrpSpPr>
            <p:cNvPr id="31749" name="Group 18"/>
            <p:cNvGrpSpPr>
              <a:grpSpLocks/>
            </p:cNvGrpSpPr>
            <p:nvPr/>
          </p:nvGrpSpPr>
          <p:grpSpPr bwMode="auto">
            <a:xfrm>
              <a:off x="977900" y="2198688"/>
              <a:ext cx="3602038" cy="555625"/>
              <a:chOff x="970686" y="1738218"/>
              <a:chExt cx="3601314" cy="555183"/>
            </a:xfrm>
          </p:grpSpPr>
          <p:grpSp>
            <p:nvGrpSpPr>
              <p:cNvPr id="31827" name="Group 15"/>
              <p:cNvGrpSpPr>
                <a:grpSpLocks/>
              </p:cNvGrpSpPr>
              <p:nvPr/>
            </p:nvGrpSpPr>
            <p:grpSpPr bwMode="auto">
              <a:xfrm>
                <a:off x="970686" y="2055137"/>
                <a:ext cx="3594226" cy="238264"/>
                <a:chOff x="970686" y="2055137"/>
                <a:chExt cx="3594226" cy="238264"/>
              </a:xfrm>
            </p:grpSpPr>
            <p:cxnSp>
              <p:nvCxnSpPr>
                <p:cNvPr id="22" name="Straight Connector 21"/>
                <p:cNvCxnSpPr/>
                <p:nvPr/>
              </p:nvCxnSpPr>
              <p:spPr>
                <a:xfrm>
                  <a:off x="970686" y="2176020"/>
                  <a:ext cx="35949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78592" y="2055466"/>
                  <a:ext cx="0" cy="225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38874" y="2058638"/>
                  <a:ext cx="0" cy="225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94395" y="2064983"/>
                  <a:ext cx="0" cy="225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3567" y="2064983"/>
                  <a:ext cx="0" cy="225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99088" y="2057051"/>
                  <a:ext cx="0" cy="226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68893" y="2063396"/>
                  <a:ext cx="0" cy="226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22827" y="2068156"/>
                  <a:ext cx="0" cy="225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828" name="TextBox 20"/>
              <p:cNvSpPr txBox="1">
                <a:spLocks noChangeArrowheads="1"/>
              </p:cNvSpPr>
              <p:nvPr/>
            </p:nvSpPr>
            <p:spPr bwMode="auto">
              <a:xfrm>
                <a:off x="1233509" y="1738218"/>
                <a:ext cx="3338491" cy="338554"/>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a:solidFill>
                      <a:prstClr val="black"/>
                    </a:solidFill>
                    <a:latin typeface="Tahoma" panose="020B0604030504040204" pitchFamily="34" charset="0"/>
                    <a:ea typeface="Tahoma" panose="020B0604030504040204" pitchFamily="34" charset="0"/>
                    <a:cs typeface="Tahoma" panose="020B0604030504040204" pitchFamily="34" charset="0"/>
                  </a:rPr>
                  <a:t>1              2              3              4</a:t>
                </a:r>
              </a:p>
            </p:txBody>
          </p:sp>
        </p:grpSp>
        <p:sp>
          <p:nvSpPr>
            <p:cNvPr id="31767" name="TextBox 56"/>
            <p:cNvSpPr txBox="1">
              <a:spLocks noChangeArrowheads="1"/>
            </p:cNvSpPr>
            <p:nvPr/>
          </p:nvSpPr>
          <p:spPr bwMode="auto">
            <a:xfrm>
              <a:off x="288925" y="2435225"/>
              <a:ext cx="823913" cy="33972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a:solidFill>
                    <a:prstClr val="black"/>
                  </a:solidFill>
                  <a:latin typeface="Tahoma" panose="020B0604030504040204" pitchFamily="34" charset="0"/>
                  <a:ea typeface="Tahoma" panose="020B0604030504040204" pitchFamily="34" charset="0"/>
                  <a:cs typeface="Tahoma" panose="020B0604030504040204" pitchFamily="34" charset="0"/>
                </a:rPr>
                <a:t>Factor</a:t>
              </a:r>
            </a:p>
          </p:txBody>
        </p:sp>
        <p:sp>
          <p:nvSpPr>
            <p:cNvPr id="31795" name="TextBox 105"/>
            <p:cNvSpPr txBox="1">
              <a:spLocks noChangeArrowheads="1"/>
            </p:cNvSpPr>
            <p:nvPr/>
          </p:nvSpPr>
          <p:spPr bwMode="auto">
            <a:xfrm>
              <a:off x="1439863" y="1485900"/>
              <a:ext cx="2489200" cy="33813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a:solidFill>
                    <a:prstClr val="black"/>
                  </a:solidFill>
                  <a:latin typeface="Tahoma" panose="020B0604030504040204" pitchFamily="34" charset="0"/>
                  <a:ea typeface="Tahoma" panose="020B0604030504040204" pitchFamily="34" charset="0"/>
                  <a:cs typeface="Tahoma" panose="020B0604030504040204" pitchFamily="34" charset="0"/>
                </a:rPr>
                <a:t>Continuous Factor/Levels</a:t>
              </a:r>
            </a:p>
          </p:txBody>
        </p:sp>
      </p:grpSp>
      <p:grpSp>
        <p:nvGrpSpPr>
          <p:cNvPr id="130" name="Group 129"/>
          <p:cNvGrpSpPr/>
          <p:nvPr/>
        </p:nvGrpSpPr>
        <p:grpSpPr>
          <a:xfrm>
            <a:off x="6459539" y="1484314"/>
            <a:ext cx="3602037" cy="1252537"/>
            <a:chOff x="4935538" y="1484313"/>
            <a:chExt cx="3602037" cy="1252537"/>
          </a:xfrm>
        </p:grpSpPr>
        <p:grpSp>
          <p:nvGrpSpPr>
            <p:cNvPr id="31748" name="Group 17"/>
            <p:cNvGrpSpPr>
              <a:grpSpLocks/>
            </p:cNvGrpSpPr>
            <p:nvPr/>
          </p:nvGrpSpPr>
          <p:grpSpPr bwMode="auto">
            <a:xfrm>
              <a:off x="4935538" y="2182813"/>
              <a:ext cx="3602037" cy="554037"/>
              <a:chOff x="970686" y="1738218"/>
              <a:chExt cx="3601314" cy="555183"/>
            </a:xfrm>
          </p:grpSpPr>
          <p:grpSp>
            <p:nvGrpSpPr>
              <p:cNvPr id="31837" name="Group 15"/>
              <p:cNvGrpSpPr>
                <a:grpSpLocks/>
              </p:cNvGrpSpPr>
              <p:nvPr/>
            </p:nvGrpSpPr>
            <p:grpSpPr bwMode="auto">
              <a:xfrm>
                <a:off x="970686" y="2055137"/>
                <a:ext cx="3594226" cy="238264"/>
                <a:chOff x="970686" y="2055137"/>
                <a:chExt cx="3594226" cy="238264"/>
              </a:xfrm>
            </p:grpSpPr>
            <p:cxnSp>
              <p:nvCxnSpPr>
                <p:cNvPr id="5" name="Straight Connector 4"/>
                <p:cNvCxnSpPr/>
                <p:nvPr/>
              </p:nvCxnSpPr>
              <p:spPr>
                <a:xfrm>
                  <a:off x="970686" y="2175683"/>
                  <a:ext cx="35949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8591" y="2054783"/>
                  <a:ext cx="0" cy="225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38874" y="2057965"/>
                  <a:ext cx="0" cy="225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94395" y="2064328"/>
                  <a:ext cx="0" cy="225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43567" y="2064328"/>
                  <a:ext cx="0" cy="225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99088" y="2056375"/>
                  <a:ext cx="0" cy="227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68894" y="2062738"/>
                  <a:ext cx="0" cy="227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22828" y="2067510"/>
                  <a:ext cx="0" cy="225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838" name="TextBox 16"/>
              <p:cNvSpPr txBox="1">
                <a:spLocks noChangeArrowheads="1"/>
              </p:cNvSpPr>
              <p:nvPr/>
            </p:nvSpPr>
            <p:spPr bwMode="auto">
              <a:xfrm>
                <a:off x="1233509" y="1738218"/>
                <a:ext cx="3338491" cy="338554"/>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a:solidFill>
                      <a:prstClr val="black"/>
                    </a:solidFill>
                    <a:latin typeface="Tahoma" panose="020B0604030504040204" pitchFamily="34" charset="0"/>
                    <a:ea typeface="Tahoma" panose="020B0604030504040204" pitchFamily="34" charset="0"/>
                    <a:cs typeface="Tahoma" panose="020B0604030504040204" pitchFamily="34" charset="0"/>
                  </a:rPr>
                  <a:t>1              2              3              4</a:t>
                </a:r>
              </a:p>
            </p:txBody>
          </p:sp>
        </p:grpSp>
        <p:sp>
          <p:nvSpPr>
            <p:cNvPr id="31796" name="TextBox 106"/>
            <p:cNvSpPr txBox="1">
              <a:spLocks noChangeArrowheads="1"/>
            </p:cNvSpPr>
            <p:nvPr/>
          </p:nvSpPr>
          <p:spPr bwMode="auto">
            <a:xfrm>
              <a:off x="5467350" y="1484313"/>
              <a:ext cx="2489200" cy="338137"/>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a:solidFill>
                    <a:prstClr val="black"/>
                  </a:solidFill>
                  <a:latin typeface="Tahoma" panose="020B0604030504040204" pitchFamily="34" charset="0"/>
                  <a:ea typeface="Tahoma" panose="020B0604030504040204" pitchFamily="34" charset="0"/>
                  <a:cs typeface="Tahoma" panose="020B0604030504040204" pitchFamily="34" charset="0"/>
                </a:rPr>
                <a:t>Categorical Factor/Levels</a:t>
              </a:r>
            </a:p>
          </p:txBody>
        </p:sp>
      </p:grpSp>
      <p:sp>
        <p:nvSpPr>
          <p:cNvPr id="108" name="Rectangle 107"/>
          <p:cNvSpPr/>
          <p:nvPr/>
        </p:nvSpPr>
        <p:spPr>
          <a:xfrm>
            <a:off x="2873375" y="4962526"/>
            <a:ext cx="3024188" cy="569913"/>
          </a:xfrm>
          <a:prstGeom prst="rect">
            <a:avLst/>
          </a:prstGeom>
          <a:solidFill>
            <a:srgbClr val="A421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a:solidFill>
                  <a:prstClr val="white"/>
                </a:solidFill>
                <a:latin typeface="Tahoma" panose="020B0604030504040204" pitchFamily="34" charset="0"/>
                <a:ea typeface="Tahoma" panose="020B0604030504040204" pitchFamily="34" charset="0"/>
                <a:cs typeface="Tahoma" panose="020B0604030504040204" pitchFamily="34" charset="0"/>
              </a:rPr>
              <a:t>Controlled input </a:t>
            </a:r>
            <a:r>
              <a:rPr lang="en-US" sz="1600" b="1" i="1">
                <a:solidFill>
                  <a:prstClr val="white"/>
                </a:solidFill>
                <a:latin typeface="Tahoma" panose="020B0604030504040204" pitchFamily="34" charset="0"/>
                <a:ea typeface="Tahoma" panose="020B0604030504040204" pitchFamily="34" charset="0"/>
                <a:cs typeface="Tahoma" panose="020B0604030504040204" pitchFamily="34" charset="0"/>
              </a:rPr>
              <a:t>reduces variability</a:t>
            </a:r>
            <a:r>
              <a:rPr lang="en-US" sz="1600">
                <a:solidFill>
                  <a:prstClr val="white"/>
                </a:solidFill>
                <a:latin typeface="Tahoma" panose="020B0604030504040204" pitchFamily="34" charset="0"/>
                <a:ea typeface="Tahoma" panose="020B0604030504040204" pitchFamily="34" charset="0"/>
                <a:cs typeface="Tahoma" panose="020B0604030504040204" pitchFamily="34" charset="0"/>
              </a:rPr>
              <a:t> in the output</a:t>
            </a:r>
          </a:p>
        </p:txBody>
      </p:sp>
      <p:sp>
        <p:nvSpPr>
          <p:cNvPr id="109" name="Rectangle 108"/>
          <p:cNvSpPr/>
          <p:nvPr/>
        </p:nvSpPr>
        <p:spPr>
          <a:xfrm>
            <a:off x="6792914" y="4943476"/>
            <a:ext cx="2860675" cy="561975"/>
          </a:xfrm>
          <a:prstGeom prst="rect">
            <a:avLst/>
          </a:prstGeom>
          <a:solidFill>
            <a:srgbClr val="A421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a:solidFill>
                  <a:prstClr val="white"/>
                </a:solidFill>
                <a:latin typeface="Tahoma" panose="020B0604030504040204" pitchFamily="34" charset="0"/>
                <a:ea typeface="Tahoma" panose="020B0604030504040204" pitchFamily="34" charset="0"/>
                <a:cs typeface="Tahoma" panose="020B0604030504040204" pitchFamily="34" charset="0"/>
              </a:rPr>
              <a:t>Varying input </a:t>
            </a:r>
            <a:r>
              <a:rPr lang="en-US" sz="1600" b="1" i="1">
                <a:solidFill>
                  <a:prstClr val="white"/>
                </a:solidFill>
                <a:latin typeface="Tahoma" panose="020B0604030504040204" pitchFamily="34" charset="0"/>
                <a:ea typeface="Tahoma" panose="020B0604030504040204" pitchFamily="34" charset="0"/>
                <a:cs typeface="Tahoma" panose="020B0604030504040204" pitchFamily="34" charset="0"/>
              </a:rPr>
              <a:t>contributes to variation</a:t>
            </a:r>
            <a:r>
              <a:rPr lang="en-US" sz="1600">
                <a:solidFill>
                  <a:prstClr val="white"/>
                </a:solidFill>
                <a:latin typeface="Tahoma" panose="020B0604030504040204" pitchFamily="34" charset="0"/>
                <a:ea typeface="Tahoma" panose="020B0604030504040204" pitchFamily="34" charset="0"/>
                <a:cs typeface="Tahoma" panose="020B0604030504040204" pitchFamily="34" charset="0"/>
              </a:rPr>
              <a:t> in the output</a:t>
            </a:r>
          </a:p>
        </p:txBody>
      </p:sp>
      <p:cxnSp>
        <p:nvCxnSpPr>
          <p:cNvPr id="111" name="Straight Connector 110"/>
          <p:cNvCxnSpPr/>
          <p:nvPr/>
        </p:nvCxnSpPr>
        <p:spPr>
          <a:xfrm>
            <a:off x="6294438" y="1639889"/>
            <a:ext cx="0" cy="381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3330576" y="5784851"/>
            <a:ext cx="6254750" cy="755650"/>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000" b="1" i="1">
                <a:solidFill>
                  <a:prstClr val="white"/>
                </a:solidFill>
                <a:latin typeface="Tahoma" panose="020B0604030504040204" pitchFamily="34" charset="0"/>
                <a:ea typeface="Tahoma" panose="020B0604030504040204" pitchFamily="34" charset="0"/>
                <a:cs typeface="Tahoma" panose="020B0604030504040204" pitchFamily="34" charset="0"/>
              </a:rPr>
              <a:t>When you have a choice</a:t>
            </a:r>
            <a:r>
              <a:rPr lang="en-US" sz="2000">
                <a:solidFill>
                  <a:prstClr val="white"/>
                </a:solidFill>
                <a:latin typeface="Tahoma" panose="020B0604030504040204" pitchFamily="34" charset="0"/>
                <a:ea typeface="Tahoma" panose="020B0604030504040204" pitchFamily="34" charset="0"/>
                <a:cs typeface="Tahoma" panose="020B0604030504040204" pitchFamily="34" charset="0"/>
              </a:rPr>
              <a:t>, using continuous factors is preferred and reduces variability in the response.</a:t>
            </a:r>
          </a:p>
        </p:txBody>
      </p:sp>
      <p:grpSp>
        <p:nvGrpSpPr>
          <p:cNvPr id="128" name="Group 127"/>
          <p:cNvGrpSpPr/>
          <p:nvPr/>
        </p:nvGrpSpPr>
        <p:grpSpPr>
          <a:xfrm>
            <a:off x="1477963" y="2976564"/>
            <a:ext cx="4669586" cy="1679575"/>
            <a:chOff x="-46038" y="2976563"/>
            <a:chExt cx="4669586" cy="1679575"/>
          </a:xfrm>
        </p:grpSpPr>
        <p:sp>
          <p:nvSpPr>
            <p:cNvPr id="31768" name="TextBox 57"/>
            <p:cNvSpPr txBox="1">
              <a:spLocks noChangeArrowheads="1"/>
            </p:cNvSpPr>
            <p:nvPr/>
          </p:nvSpPr>
          <p:spPr bwMode="auto">
            <a:xfrm>
              <a:off x="-46038" y="4318000"/>
              <a:ext cx="1204913" cy="33813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a:solidFill>
                    <a:prstClr val="black"/>
                  </a:solidFill>
                  <a:latin typeface="Tahoma" panose="020B0604030504040204" pitchFamily="34" charset="0"/>
                  <a:ea typeface="Tahoma" panose="020B0604030504040204" pitchFamily="34" charset="0"/>
                  <a:cs typeface="Tahoma" panose="020B0604030504040204" pitchFamily="34" charset="0"/>
                </a:rPr>
                <a:t>Response</a:t>
              </a:r>
            </a:p>
          </p:txBody>
        </p:sp>
        <p:grpSp>
          <p:nvGrpSpPr>
            <p:cNvPr id="31771" name="Group 15"/>
            <p:cNvGrpSpPr>
              <a:grpSpLocks/>
            </p:cNvGrpSpPr>
            <p:nvPr/>
          </p:nvGrpSpPr>
          <p:grpSpPr bwMode="auto">
            <a:xfrm>
              <a:off x="976313" y="4387850"/>
              <a:ext cx="3594100" cy="238125"/>
              <a:chOff x="970686" y="2055137"/>
              <a:chExt cx="3594226" cy="238264"/>
            </a:xfrm>
          </p:grpSpPr>
          <p:cxnSp>
            <p:nvCxnSpPr>
              <p:cNvPr id="73" name="Straight Connector 72"/>
              <p:cNvCxnSpPr/>
              <p:nvPr/>
            </p:nvCxnSpPr>
            <p:spPr>
              <a:xfrm>
                <a:off x="970686" y="2175857"/>
                <a:ext cx="3594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78687" y="2055137"/>
                <a:ext cx="0" cy="22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839078" y="2058314"/>
                <a:ext cx="0" cy="22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94707" y="2064668"/>
                <a:ext cx="0" cy="22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743985" y="2064668"/>
                <a:ext cx="0" cy="22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199614" y="2056726"/>
                <a:ext cx="0" cy="227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667943" y="2063080"/>
                <a:ext cx="0" cy="227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121983" y="2067844"/>
                <a:ext cx="0" cy="22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792" name="TextBox 102"/>
            <p:cNvSpPr txBox="1">
              <a:spLocks noChangeArrowheads="1"/>
            </p:cNvSpPr>
            <p:nvPr/>
          </p:nvSpPr>
          <p:spPr bwMode="auto">
            <a:xfrm>
              <a:off x="1052549" y="4062413"/>
              <a:ext cx="3570999" cy="338554"/>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600">
                  <a:solidFill>
                    <a:prstClr val="black"/>
                  </a:solidFill>
                  <a:latin typeface="Tahoma" panose="020B0604030504040204" pitchFamily="34" charset="0"/>
                  <a:ea typeface="Tahoma" panose="020B0604030504040204" pitchFamily="34" charset="0"/>
                  <a:cs typeface="Tahoma" panose="020B0604030504040204" pitchFamily="34" charset="0"/>
                </a:rPr>
                <a:t>   0            10           20          30</a:t>
              </a:r>
            </a:p>
          </p:txBody>
        </p:sp>
        <p:sp>
          <p:nvSpPr>
            <p:cNvPr id="104" name="Rectangle 103"/>
            <p:cNvSpPr/>
            <p:nvPr/>
          </p:nvSpPr>
          <p:spPr>
            <a:xfrm>
              <a:off x="1295400" y="2976563"/>
              <a:ext cx="3068638" cy="409575"/>
            </a:xfrm>
            <a:prstGeom prst="rect">
              <a:avLst/>
            </a:prstGeom>
            <a:solidFill>
              <a:srgbClr val="A421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a:solidFill>
                    <a:prstClr val="white"/>
                  </a:solidFill>
                  <a:latin typeface="Tahoma" panose="020B0604030504040204" pitchFamily="34" charset="0"/>
                  <a:ea typeface="Tahoma" panose="020B0604030504040204" pitchFamily="34" charset="0"/>
                  <a:cs typeface="Tahoma" panose="020B0604030504040204" pitchFamily="34" charset="0"/>
                </a:rPr>
                <a:t>Factor level is controlled at a </a:t>
              </a:r>
              <a:r>
                <a:rPr lang="en-US" sz="1200" b="1" i="1">
                  <a:solidFill>
                    <a:prstClr val="white"/>
                  </a:solidFill>
                  <a:latin typeface="Tahoma" panose="020B0604030504040204" pitchFamily="34" charset="0"/>
                  <a:ea typeface="Tahoma" panose="020B0604030504040204" pitchFamily="34" charset="0"/>
                  <a:cs typeface="Tahoma" panose="020B0604030504040204" pitchFamily="34" charset="0"/>
                </a:rPr>
                <a:t>value</a:t>
              </a:r>
              <a:r>
                <a:rPr lang="en-US" sz="1200" i="1">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1200">
                  <a:solidFill>
                    <a:prstClr val="white"/>
                  </a:solidFill>
                  <a:latin typeface="Tahoma" panose="020B0604030504040204" pitchFamily="34" charset="0"/>
                  <a:ea typeface="Tahoma" panose="020B0604030504040204" pitchFamily="34" charset="0"/>
                  <a:cs typeface="Tahoma" panose="020B0604030504040204" pitchFamily="34" charset="0"/>
                </a:rPr>
                <a:t>with as much precision as possible</a:t>
              </a:r>
              <a:endParaRPr lang="en-US" sz="1200" b="1" i="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5" name="Down Arrow 114"/>
            <p:cNvSpPr/>
            <p:nvPr/>
          </p:nvSpPr>
          <p:spPr>
            <a:xfrm>
              <a:off x="2408238" y="3449638"/>
              <a:ext cx="687387" cy="588962"/>
            </a:xfrm>
            <a:prstGeom prst="downArrow">
              <a:avLst/>
            </a:pr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16" name="Down Arrow 115"/>
          <p:cNvSpPr/>
          <p:nvPr/>
        </p:nvSpPr>
        <p:spPr>
          <a:xfrm>
            <a:off x="7886701" y="3438526"/>
            <a:ext cx="688975" cy="588963"/>
          </a:xfrm>
          <a:prstGeom prst="downArrow">
            <a:avLst/>
          </a:pr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29" name="Group 128"/>
          <p:cNvGrpSpPr/>
          <p:nvPr/>
        </p:nvGrpSpPr>
        <p:grpSpPr>
          <a:xfrm>
            <a:off x="1677989" y="3549651"/>
            <a:ext cx="2173287" cy="950913"/>
            <a:chOff x="153988" y="3549650"/>
            <a:chExt cx="2173287" cy="950913"/>
          </a:xfrm>
        </p:grpSpPr>
        <p:sp>
          <p:nvSpPr>
            <p:cNvPr id="117" name="Left Brace 116"/>
            <p:cNvSpPr/>
            <p:nvPr/>
          </p:nvSpPr>
          <p:spPr>
            <a:xfrm rot="16200000" flipH="1">
              <a:off x="1806575" y="3979863"/>
              <a:ext cx="217488" cy="823912"/>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sz="16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8" name="TextBox 117"/>
            <p:cNvSpPr txBox="1"/>
            <p:nvPr/>
          </p:nvSpPr>
          <p:spPr>
            <a:xfrm>
              <a:off x="153988" y="3549650"/>
              <a:ext cx="1466850" cy="276225"/>
            </a:xfrm>
            <a:prstGeom prst="rect">
              <a:avLst/>
            </a:prstGeom>
            <a:noFill/>
            <a:ln>
              <a:solidFill>
                <a:srgbClr val="FF0000"/>
              </a:solidFill>
            </a:ln>
          </p:spPr>
          <p:txBody>
            <a:bodyPr>
              <a:spAutoFit/>
            </a:bodyPr>
            <a:lstStyle/>
            <a:p>
              <a:pPr algn="ctr" eaLnBrk="0" fontAlgn="base" hangingPunct="0">
                <a:spcBef>
                  <a:spcPct val="0"/>
                </a:spcBef>
                <a:spcAft>
                  <a:spcPct val="0"/>
                </a:spcAft>
                <a:defRPr/>
              </a:pPr>
              <a:r>
                <a:rPr lang="en-US" sz="1200">
                  <a:solidFill>
                    <a:srgbClr val="FF0000"/>
                  </a:solidFill>
                  <a:latin typeface="Tahoma" panose="020B0604030504040204" pitchFamily="34" charset="0"/>
                  <a:ea typeface="Tahoma" panose="020B0604030504040204" pitchFamily="34" charset="0"/>
                  <a:cs typeface="Tahoma" panose="020B0604030504040204" pitchFamily="34" charset="0"/>
                </a:rPr>
                <a:t>Noise/variation/s</a:t>
              </a:r>
            </a:p>
          </p:txBody>
        </p:sp>
        <p:cxnSp>
          <p:nvCxnSpPr>
            <p:cNvPr id="120" name="Straight Arrow Connector 119"/>
            <p:cNvCxnSpPr>
              <a:stCxn id="118" idx="3"/>
              <a:endCxn id="117" idx="1"/>
            </p:cNvCxnSpPr>
            <p:nvPr/>
          </p:nvCxnSpPr>
          <p:spPr>
            <a:xfrm>
              <a:off x="1620838" y="3687763"/>
              <a:ext cx="295275" cy="5953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5112956" y="1938338"/>
            <a:ext cx="158530" cy="755650"/>
            <a:chOff x="3588955" y="1938338"/>
            <a:chExt cx="158530" cy="755650"/>
          </a:xfrm>
        </p:grpSpPr>
        <p:sp>
          <p:nvSpPr>
            <p:cNvPr id="123" name="Oval 122"/>
            <p:cNvSpPr/>
            <p:nvPr/>
          </p:nvSpPr>
          <p:spPr>
            <a:xfrm>
              <a:off x="3622073" y="1938338"/>
              <a:ext cx="125412"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4" name="Oval 123"/>
            <p:cNvSpPr/>
            <p:nvPr/>
          </p:nvSpPr>
          <p:spPr>
            <a:xfrm>
              <a:off x="3588955" y="2408238"/>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5" name="Oval 124"/>
            <p:cNvSpPr/>
            <p:nvPr/>
          </p:nvSpPr>
          <p:spPr>
            <a:xfrm>
              <a:off x="3590543" y="2247900"/>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6" name="Oval 125"/>
            <p:cNvSpPr/>
            <p:nvPr/>
          </p:nvSpPr>
          <p:spPr>
            <a:xfrm>
              <a:off x="3613150" y="2566988"/>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7" name="Oval 126"/>
            <p:cNvSpPr/>
            <p:nvPr/>
          </p:nvSpPr>
          <p:spPr>
            <a:xfrm>
              <a:off x="3613150" y="209232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0" name="Group 109"/>
          <p:cNvGrpSpPr/>
          <p:nvPr/>
        </p:nvGrpSpPr>
        <p:grpSpPr>
          <a:xfrm>
            <a:off x="4787901" y="4446589"/>
            <a:ext cx="835025" cy="130175"/>
            <a:chOff x="3263900" y="4446588"/>
            <a:chExt cx="835025" cy="130175"/>
          </a:xfrm>
        </p:grpSpPr>
        <p:sp>
          <p:nvSpPr>
            <p:cNvPr id="98" name="Oval 97"/>
            <p:cNvSpPr/>
            <p:nvPr/>
          </p:nvSpPr>
          <p:spPr>
            <a:xfrm>
              <a:off x="3971925" y="4446588"/>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9" name="Oval 98"/>
            <p:cNvSpPr/>
            <p:nvPr/>
          </p:nvSpPr>
          <p:spPr>
            <a:xfrm>
              <a:off x="3414713" y="4449763"/>
              <a:ext cx="125412" cy="1254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0" name="Oval 99"/>
            <p:cNvSpPr/>
            <p:nvPr/>
          </p:nvSpPr>
          <p:spPr>
            <a:xfrm>
              <a:off x="3263900" y="444817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1" name="Oval 100"/>
            <p:cNvSpPr/>
            <p:nvPr/>
          </p:nvSpPr>
          <p:spPr>
            <a:xfrm>
              <a:off x="3609975" y="444817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2" name="Oval 101"/>
            <p:cNvSpPr/>
            <p:nvPr/>
          </p:nvSpPr>
          <p:spPr>
            <a:xfrm>
              <a:off x="3768725" y="4449763"/>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07" name="Group 106"/>
          <p:cNvGrpSpPr/>
          <p:nvPr/>
        </p:nvGrpSpPr>
        <p:grpSpPr>
          <a:xfrm>
            <a:off x="3060701" y="4448175"/>
            <a:ext cx="754063" cy="128588"/>
            <a:chOff x="1536700" y="4448175"/>
            <a:chExt cx="754063" cy="128588"/>
          </a:xfrm>
        </p:grpSpPr>
        <p:sp>
          <p:nvSpPr>
            <p:cNvPr id="93" name="Oval 92"/>
            <p:cNvSpPr/>
            <p:nvPr/>
          </p:nvSpPr>
          <p:spPr>
            <a:xfrm>
              <a:off x="1938338" y="444817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4" name="Oval 93"/>
            <p:cNvSpPr/>
            <p:nvPr/>
          </p:nvSpPr>
          <p:spPr>
            <a:xfrm>
              <a:off x="1679575" y="444817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5" name="Oval 94"/>
            <p:cNvSpPr/>
            <p:nvPr/>
          </p:nvSpPr>
          <p:spPr>
            <a:xfrm>
              <a:off x="2163763" y="4449763"/>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6" name="Oval 95"/>
            <p:cNvSpPr/>
            <p:nvPr/>
          </p:nvSpPr>
          <p:spPr>
            <a:xfrm>
              <a:off x="1785938" y="444817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7" name="Oval 96"/>
            <p:cNvSpPr/>
            <p:nvPr/>
          </p:nvSpPr>
          <p:spPr>
            <a:xfrm>
              <a:off x="1536700" y="444817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 name="Group 2">
            <a:extLst>
              <a:ext uri="{FF2B5EF4-FFF2-40B4-BE49-F238E27FC236}">
                <a16:creationId xmlns:a16="http://schemas.microsoft.com/office/drawing/2014/main" id="{E743A140-073A-46CC-D9AA-DEC9057AA3ED}"/>
              </a:ext>
            </a:extLst>
          </p:cNvPr>
          <p:cNvGrpSpPr/>
          <p:nvPr/>
        </p:nvGrpSpPr>
        <p:grpSpPr>
          <a:xfrm>
            <a:off x="7110414" y="2552701"/>
            <a:ext cx="949325" cy="130175"/>
            <a:chOff x="7110414" y="2552701"/>
            <a:chExt cx="949325" cy="130175"/>
          </a:xfrm>
        </p:grpSpPr>
        <p:sp>
          <p:nvSpPr>
            <p:cNvPr id="32" name="Oval 31"/>
            <p:cNvSpPr/>
            <p:nvPr/>
          </p:nvSpPr>
          <p:spPr>
            <a:xfrm>
              <a:off x="7934326" y="2552701"/>
              <a:ext cx="125413" cy="127000"/>
            </a:xfrm>
            <a:prstGeom prst="ellipse">
              <a:avLst/>
            </a:prstGeom>
            <a:solidFill>
              <a:srgbClr val="CAD3D9"/>
            </a:solidFill>
            <a:ln>
              <a:solidFill>
                <a:srgbClr val="134F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Oval 33"/>
            <p:cNvSpPr/>
            <p:nvPr/>
          </p:nvSpPr>
          <p:spPr>
            <a:xfrm>
              <a:off x="7261226" y="2555876"/>
              <a:ext cx="125413" cy="127000"/>
            </a:xfrm>
            <a:prstGeom prst="ellipse">
              <a:avLst/>
            </a:prstGeom>
            <a:solidFill>
              <a:srgbClr val="CAD3D9"/>
            </a:solidFill>
            <a:ln>
              <a:solidFill>
                <a:srgbClr val="134F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6" name="Oval 35"/>
            <p:cNvSpPr/>
            <p:nvPr/>
          </p:nvSpPr>
          <p:spPr>
            <a:xfrm>
              <a:off x="7483476" y="2555876"/>
              <a:ext cx="127000" cy="127000"/>
            </a:xfrm>
            <a:prstGeom prst="ellipse">
              <a:avLst/>
            </a:prstGeom>
            <a:solidFill>
              <a:srgbClr val="CAD3D9"/>
            </a:solidFill>
            <a:ln>
              <a:solidFill>
                <a:srgbClr val="134F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8" name="Oval 37"/>
            <p:cNvSpPr/>
            <p:nvPr/>
          </p:nvSpPr>
          <p:spPr>
            <a:xfrm>
              <a:off x="7110414" y="2552701"/>
              <a:ext cx="125412" cy="127000"/>
            </a:xfrm>
            <a:prstGeom prst="ellipse">
              <a:avLst/>
            </a:prstGeom>
            <a:solidFill>
              <a:srgbClr val="CAD3D9"/>
            </a:solidFill>
            <a:ln>
              <a:solidFill>
                <a:srgbClr val="134F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1" name="Oval 40"/>
            <p:cNvSpPr/>
            <p:nvPr/>
          </p:nvSpPr>
          <p:spPr>
            <a:xfrm>
              <a:off x="7648576" y="2554289"/>
              <a:ext cx="127000" cy="125412"/>
            </a:xfrm>
            <a:prstGeom prst="ellipse">
              <a:avLst/>
            </a:prstGeom>
            <a:solidFill>
              <a:srgbClr val="CAD3D9"/>
            </a:solidFill>
            <a:ln>
              <a:solidFill>
                <a:srgbClr val="134F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1" name="Group 120"/>
          <p:cNvGrpSpPr/>
          <p:nvPr/>
        </p:nvGrpSpPr>
        <p:grpSpPr>
          <a:xfrm>
            <a:off x="6972298" y="4425950"/>
            <a:ext cx="2163495" cy="128588"/>
            <a:chOff x="5448300" y="4425950"/>
            <a:chExt cx="1096772" cy="128588"/>
          </a:xfrm>
        </p:grpSpPr>
        <p:sp>
          <p:nvSpPr>
            <p:cNvPr id="83" name="Oval 82"/>
            <p:cNvSpPr/>
            <p:nvPr/>
          </p:nvSpPr>
          <p:spPr>
            <a:xfrm>
              <a:off x="6480175" y="4427538"/>
              <a:ext cx="64897" cy="127000"/>
            </a:xfrm>
            <a:prstGeom prst="ellipse">
              <a:avLst/>
            </a:prstGeom>
            <a:solidFill>
              <a:srgbClr val="CAD3D9"/>
            </a:solidFill>
            <a:ln>
              <a:solidFill>
                <a:srgbClr val="134F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5" name="Oval 84"/>
            <p:cNvSpPr/>
            <p:nvPr/>
          </p:nvSpPr>
          <p:spPr>
            <a:xfrm>
              <a:off x="5816600" y="4425950"/>
              <a:ext cx="64897" cy="127000"/>
            </a:xfrm>
            <a:prstGeom prst="ellipse">
              <a:avLst/>
            </a:prstGeom>
            <a:solidFill>
              <a:srgbClr val="CAD3D9"/>
            </a:solidFill>
            <a:ln>
              <a:solidFill>
                <a:srgbClr val="134F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Oval 86"/>
            <p:cNvSpPr/>
            <p:nvPr/>
          </p:nvSpPr>
          <p:spPr>
            <a:xfrm>
              <a:off x="5957888" y="4427538"/>
              <a:ext cx="64897" cy="127000"/>
            </a:xfrm>
            <a:prstGeom prst="ellipse">
              <a:avLst/>
            </a:prstGeom>
            <a:solidFill>
              <a:srgbClr val="CAD3D9"/>
            </a:solidFill>
            <a:ln>
              <a:solidFill>
                <a:srgbClr val="134F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9" name="Oval 88"/>
            <p:cNvSpPr/>
            <p:nvPr/>
          </p:nvSpPr>
          <p:spPr>
            <a:xfrm>
              <a:off x="5448300" y="4425950"/>
              <a:ext cx="64897" cy="127000"/>
            </a:xfrm>
            <a:prstGeom prst="ellipse">
              <a:avLst/>
            </a:prstGeom>
            <a:solidFill>
              <a:srgbClr val="CAD3D9"/>
            </a:solidFill>
            <a:ln>
              <a:solidFill>
                <a:srgbClr val="134F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2" name="Oval 91"/>
            <p:cNvSpPr/>
            <p:nvPr/>
          </p:nvSpPr>
          <p:spPr>
            <a:xfrm>
              <a:off x="6167438" y="4427538"/>
              <a:ext cx="64897" cy="127000"/>
            </a:xfrm>
            <a:prstGeom prst="ellipse">
              <a:avLst/>
            </a:prstGeom>
            <a:solidFill>
              <a:srgbClr val="CAD3D9"/>
            </a:solidFill>
            <a:ln>
              <a:solidFill>
                <a:srgbClr val="134F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9" name="Group 118"/>
          <p:cNvGrpSpPr/>
          <p:nvPr/>
        </p:nvGrpSpPr>
        <p:grpSpPr>
          <a:xfrm>
            <a:off x="7451722" y="4425950"/>
            <a:ext cx="2153874" cy="128588"/>
            <a:chOff x="6832600" y="4425950"/>
            <a:chExt cx="1051510" cy="128588"/>
          </a:xfrm>
        </p:grpSpPr>
        <p:sp>
          <p:nvSpPr>
            <p:cNvPr id="84" name="Oval 83"/>
            <p:cNvSpPr/>
            <p:nvPr/>
          </p:nvSpPr>
          <p:spPr>
            <a:xfrm>
              <a:off x="6832600" y="4427538"/>
              <a:ext cx="62497"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6" name="Oval 85"/>
            <p:cNvSpPr/>
            <p:nvPr/>
          </p:nvSpPr>
          <p:spPr>
            <a:xfrm>
              <a:off x="7716838" y="4427538"/>
              <a:ext cx="62497"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8" name="Oval 87"/>
            <p:cNvSpPr/>
            <p:nvPr/>
          </p:nvSpPr>
          <p:spPr>
            <a:xfrm>
              <a:off x="7821613" y="4427538"/>
              <a:ext cx="62497"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0" name="Oval 89"/>
            <p:cNvSpPr/>
            <p:nvPr/>
          </p:nvSpPr>
          <p:spPr>
            <a:xfrm>
              <a:off x="6995417" y="4425950"/>
              <a:ext cx="62497"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Oval 90"/>
            <p:cNvSpPr/>
            <p:nvPr/>
          </p:nvSpPr>
          <p:spPr>
            <a:xfrm>
              <a:off x="7400925" y="4427538"/>
              <a:ext cx="62497"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3" name="Group 112"/>
          <p:cNvGrpSpPr/>
          <p:nvPr/>
        </p:nvGrpSpPr>
        <p:grpSpPr>
          <a:xfrm>
            <a:off x="8358188" y="2552701"/>
            <a:ext cx="1116012" cy="130175"/>
            <a:chOff x="6834188" y="2552700"/>
            <a:chExt cx="1116012" cy="130175"/>
          </a:xfrm>
        </p:grpSpPr>
        <p:sp>
          <p:nvSpPr>
            <p:cNvPr id="33" name="Oval 32"/>
            <p:cNvSpPr/>
            <p:nvPr/>
          </p:nvSpPr>
          <p:spPr>
            <a:xfrm>
              <a:off x="6834188" y="2554288"/>
              <a:ext cx="125412"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Oval 34"/>
            <p:cNvSpPr/>
            <p:nvPr/>
          </p:nvSpPr>
          <p:spPr>
            <a:xfrm>
              <a:off x="7572375" y="255587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7" name="Oval 36"/>
            <p:cNvSpPr/>
            <p:nvPr/>
          </p:nvSpPr>
          <p:spPr>
            <a:xfrm>
              <a:off x="7823200" y="2554288"/>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9" name="Oval 38"/>
            <p:cNvSpPr/>
            <p:nvPr/>
          </p:nvSpPr>
          <p:spPr>
            <a:xfrm>
              <a:off x="7096125" y="2552700"/>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0" name="Oval 39"/>
            <p:cNvSpPr/>
            <p:nvPr/>
          </p:nvSpPr>
          <p:spPr>
            <a:xfrm>
              <a:off x="7329488" y="2555875"/>
              <a:ext cx="127000" cy="127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41557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105" grpId="0" animBg="1"/>
      <p:bldP spid="108" grpId="0" animBg="1"/>
      <p:bldP spid="109" grpId="0" animBg="1"/>
      <p:bldP spid="1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539C2EE-6A55-4E54-871C-49319B21DD1F}" type="slidenum">
              <a:rPr lang="en-US" smtClean="0"/>
              <a:pPr>
                <a:defRPr/>
              </a:pPr>
              <a:t>16</a:t>
            </a:fld>
            <a:endParaRPr lang="en-US"/>
          </a:p>
        </p:txBody>
      </p:sp>
      <p:sp>
        <p:nvSpPr>
          <p:cNvPr id="20482" name="Title 1"/>
          <p:cNvSpPr>
            <a:spLocks noGrp="1"/>
          </p:cNvSpPr>
          <p:nvPr>
            <p:ph type="title"/>
          </p:nvPr>
        </p:nvSpPr>
        <p:spPr/>
        <p:txBody>
          <a:bodyPr/>
          <a:lstStyle/>
          <a:p>
            <a:pPr eaLnBrk="1" hangingPunct="1"/>
            <a:r>
              <a:rPr lang="en-US"/>
              <a:t>Randomization</a:t>
            </a:r>
          </a:p>
        </p:txBody>
      </p:sp>
      <p:sp>
        <p:nvSpPr>
          <p:cNvPr id="20483" name="Content Placeholder 5"/>
          <p:cNvSpPr>
            <a:spLocks noGrp="1"/>
          </p:cNvSpPr>
          <p:nvPr>
            <p:ph idx="1"/>
          </p:nvPr>
        </p:nvSpPr>
        <p:spPr/>
        <p:txBody>
          <a:bodyPr>
            <a:normAutofit lnSpcReduction="10000"/>
          </a:bodyPr>
          <a:lstStyle/>
          <a:p>
            <a:pPr>
              <a:defRPr/>
            </a:pPr>
            <a:r>
              <a:rPr lang="en-US" sz="3200"/>
              <a:t>Randomization avoids bias </a:t>
            </a:r>
          </a:p>
          <a:p>
            <a:pPr eaLnBrk="1" hangingPunct="1">
              <a:defRPr/>
            </a:pPr>
            <a:endParaRPr lang="en-US" sz="3200">
              <a:solidFill>
                <a:srgbClr val="000000"/>
              </a:solidFill>
            </a:endParaRPr>
          </a:p>
          <a:p>
            <a:pPr marL="0" indent="0" eaLnBrk="1" hangingPunct="1">
              <a:buNone/>
              <a:defRPr/>
            </a:pPr>
            <a:endParaRPr lang="en-US" sz="3200">
              <a:solidFill>
                <a:srgbClr val="000000"/>
              </a:solidFill>
            </a:endParaRPr>
          </a:p>
          <a:p>
            <a:pPr eaLnBrk="1" hangingPunct="1">
              <a:defRPr/>
            </a:pPr>
            <a:r>
              <a:rPr lang="en-US" sz="3200">
                <a:solidFill>
                  <a:srgbClr val="000000"/>
                </a:solidFill>
              </a:rPr>
              <a:t>Protects against: </a:t>
            </a:r>
          </a:p>
          <a:p>
            <a:pPr lvl="1" eaLnBrk="1" hangingPunct="1">
              <a:buFont typeface="Arial" panose="020B0604020202020204" pitchFamily="34" charset="0"/>
              <a:buChar char="•"/>
              <a:defRPr/>
            </a:pPr>
            <a:r>
              <a:rPr lang="en-US" sz="2800">
                <a:solidFill>
                  <a:srgbClr val="000000"/>
                </a:solidFill>
              </a:rPr>
              <a:t>“Background” </a:t>
            </a:r>
          </a:p>
          <a:p>
            <a:pPr marL="914400" lvl="2" indent="0">
              <a:buNone/>
              <a:defRPr/>
            </a:pPr>
            <a:r>
              <a:rPr lang="en-US" sz="2400">
                <a:solidFill>
                  <a:srgbClr val="000000"/>
                </a:solidFill>
              </a:rPr>
              <a:t>Things that we </a:t>
            </a:r>
            <a:r>
              <a:rPr lang="en-US" sz="2400" b="1" i="1">
                <a:solidFill>
                  <a:srgbClr val="000000"/>
                </a:solidFill>
              </a:rPr>
              <a:t>know are happening</a:t>
            </a:r>
            <a:r>
              <a:rPr lang="en-US" sz="2400" i="1">
                <a:solidFill>
                  <a:srgbClr val="000000"/>
                </a:solidFill>
              </a:rPr>
              <a:t> </a:t>
            </a:r>
            <a:r>
              <a:rPr lang="en-US" sz="2400">
                <a:solidFill>
                  <a:srgbClr val="000000"/>
                </a:solidFill>
              </a:rPr>
              <a:t>in the background </a:t>
            </a:r>
            <a:r>
              <a:rPr lang="en-US" sz="2400" b="1" i="1">
                <a:solidFill>
                  <a:srgbClr val="000000"/>
                </a:solidFill>
              </a:rPr>
              <a:t>but can’t control</a:t>
            </a:r>
            <a:r>
              <a:rPr lang="en-US" sz="2400">
                <a:solidFill>
                  <a:srgbClr val="000000"/>
                </a:solidFill>
              </a:rPr>
              <a:t> (e.g. weather, proficiency, crew differences)</a:t>
            </a:r>
            <a:endParaRPr lang="en-US" sz="2400" b="1" i="1">
              <a:solidFill>
                <a:srgbClr val="000000"/>
              </a:solidFill>
            </a:endParaRPr>
          </a:p>
          <a:p>
            <a:pPr lvl="1" eaLnBrk="1" hangingPunct="1">
              <a:buFont typeface="Arial" panose="020B0604020202020204" pitchFamily="34" charset="0"/>
              <a:buChar char="•"/>
              <a:defRPr/>
            </a:pPr>
            <a:r>
              <a:rPr lang="en-US" sz="2800">
                <a:solidFill>
                  <a:srgbClr val="000000"/>
                </a:solidFill>
              </a:rPr>
              <a:t>“Unknowns” </a:t>
            </a:r>
          </a:p>
          <a:p>
            <a:pPr marL="914400" lvl="2" indent="0">
              <a:buNone/>
              <a:defRPr/>
            </a:pPr>
            <a:r>
              <a:rPr lang="en-US" sz="2400">
                <a:solidFill>
                  <a:srgbClr val="000000"/>
                </a:solidFill>
              </a:rPr>
              <a:t>Things that we </a:t>
            </a:r>
            <a:r>
              <a:rPr lang="en-US" sz="2400" b="1" i="1">
                <a:solidFill>
                  <a:srgbClr val="000000"/>
                </a:solidFill>
              </a:rPr>
              <a:t>don’t know are happening</a:t>
            </a:r>
            <a:r>
              <a:rPr lang="en-US" sz="2400" i="1">
                <a:solidFill>
                  <a:srgbClr val="000000"/>
                </a:solidFill>
              </a:rPr>
              <a:t> </a:t>
            </a:r>
            <a:r>
              <a:rPr lang="en-US" sz="2400">
                <a:solidFill>
                  <a:srgbClr val="000000"/>
                </a:solidFill>
              </a:rPr>
              <a:t>in the background and </a:t>
            </a:r>
            <a:r>
              <a:rPr lang="en-US" sz="2400" b="1" i="1">
                <a:solidFill>
                  <a:srgbClr val="000000"/>
                </a:solidFill>
              </a:rPr>
              <a:t>can’t control </a:t>
            </a:r>
            <a:r>
              <a:rPr lang="en-US" sz="2400">
                <a:solidFill>
                  <a:srgbClr val="000000"/>
                </a:solidFill>
              </a:rPr>
              <a:t>– </a:t>
            </a:r>
            <a:r>
              <a:rPr lang="en-US" sz="2400">
                <a:solidFill>
                  <a:srgbClr val="FF0000"/>
                </a:solidFill>
                <a:effectLst>
                  <a:outerShdw blurRad="38100" dist="38100" dir="2700000" algn="tl">
                    <a:srgbClr val="000000">
                      <a:alpha val="43137"/>
                    </a:srgbClr>
                  </a:outerShdw>
                </a:effectLst>
              </a:rPr>
              <a:t>Lurking Variables</a:t>
            </a:r>
            <a:endParaRPr lang="en-US" sz="3200">
              <a:solidFill>
                <a:srgbClr val="000000"/>
              </a:solidFill>
            </a:endParaRPr>
          </a:p>
          <a:p>
            <a:pPr eaLnBrk="1" hangingPunct="1">
              <a:defRPr/>
            </a:pPr>
            <a:endParaRPr lang="en-US" sz="3200"/>
          </a:p>
        </p:txBody>
      </p:sp>
      <p:sp>
        <p:nvSpPr>
          <p:cNvPr id="5" name="Rectangle 4"/>
          <p:cNvSpPr/>
          <p:nvPr/>
        </p:nvSpPr>
        <p:spPr>
          <a:xfrm>
            <a:off x="1188573" y="2224149"/>
            <a:ext cx="8293100" cy="741363"/>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Randomize the order in which the runs are performed</a:t>
            </a:r>
          </a:p>
        </p:txBody>
      </p:sp>
      <p:grpSp>
        <p:nvGrpSpPr>
          <p:cNvPr id="6" name="Group 10"/>
          <p:cNvGrpSpPr>
            <a:grpSpLocks/>
          </p:cNvGrpSpPr>
          <p:nvPr/>
        </p:nvGrpSpPr>
        <p:grpSpPr bwMode="auto">
          <a:xfrm rot="368809">
            <a:off x="9632444" y="942671"/>
            <a:ext cx="2499098" cy="2950324"/>
            <a:chOff x="8763000" y="-457200"/>
            <a:chExt cx="3865120" cy="4826221"/>
          </a:xfrm>
        </p:grpSpPr>
        <p:grpSp>
          <p:nvGrpSpPr>
            <p:cNvPr id="7" name="Group 11"/>
            <p:cNvGrpSpPr>
              <a:grpSpLocks/>
            </p:cNvGrpSpPr>
            <p:nvPr/>
          </p:nvGrpSpPr>
          <p:grpSpPr bwMode="auto">
            <a:xfrm>
              <a:off x="8763000" y="-457200"/>
              <a:ext cx="3865120" cy="4826221"/>
              <a:chOff x="9934416" y="2352109"/>
              <a:chExt cx="3865120" cy="4826221"/>
            </a:xfrm>
          </p:grpSpPr>
          <p:pic>
            <p:nvPicPr>
              <p:cNvPr id="11" name="Picture 3" descr="C:\Users\mharman\AppData\Local\Microsoft\Windows\Temporary Internet Files\Content.IE5\5CG5JQNZ\MC900439584[1].png"/>
              <p:cNvPicPr>
                <a:picLocks noChangeAspect="1" noChangeArrowheads="1"/>
              </p:cNvPicPr>
              <p:nvPr/>
            </p:nvPicPr>
            <p:blipFill>
              <a:blip r:embed="rId3" cstate="print"/>
              <a:srcRect/>
              <a:stretch>
                <a:fillRect/>
              </a:stretch>
            </p:blipFill>
            <p:spPr bwMode="auto">
              <a:xfrm>
                <a:off x="9934416" y="3906324"/>
                <a:ext cx="3865120" cy="3272006"/>
              </a:xfrm>
              <a:prstGeom prst="rect">
                <a:avLst/>
              </a:prstGeom>
              <a:noFill/>
              <a:ln w="9525">
                <a:noFill/>
                <a:miter lim="800000"/>
                <a:headEnd/>
                <a:tailEnd/>
              </a:ln>
            </p:spPr>
          </p:pic>
          <p:pic>
            <p:nvPicPr>
              <p:cNvPr id="12" name="Picture 5" descr="C:\Users\mharman\AppData\Local\Microsoft\Windows\Temporary Internet Files\Content.IE5\8VSNDNY9\MC900448705[1].jp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rot="-1332334">
                <a:off x="10413721" y="2352109"/>
                <a:ext cx="3149198" cy="3250786"/>
              </a:xfrm>
              <a:prstGeom prst="rect">
                <a:avLst/>
              </a:prstGeom>
              <a:noFill/>
              <a:ln w="9525">
                <a:noFill/>
                <a:miter lim="800000"/>
                <a:headEnd/>
                <a:tailEnd/>
              </a:ln>
            </p:spPr>
          </p:pic>
        </p:grpSp>
        <p:sp>
          <p:nvSpPr>
            <p:cNvPr id="8" name="Isosceles Triangle 7"/>
            <p:cNvSpPr/>
            <p:nvPr/>
          </p:nvSpPr>
          <p:spPr>
            <a:xfrm rot="10800000">
              <a:off x="10249955" y="2398097"/>
              <a:ext cx="228149" cy="380893"/>
            </a:xfrm>
            <a:prstGeom prst="triangl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endParaRPr lang="en-US" sz="2400">
                <a:solidFill>
                  <a:schemeClr val="tx1"/>
                </a:solidFill>
              </a:endParaRPr>
            </a:p>
          </p:txBody>
        </p:sp>
        <p:sp>
          <p:nvSpPr>
            <p:cNvPr id="9" name="Isosceles Triangle 8"/>
            <p:cNvSpPr/>
            <p:nvPr/>
          </p:nvSpPr>
          <p:spPr>
            <a:xfrm rot="10800000">
              <a:off x="10847428" y="2410878"/>
              <a:ext cx="229268" cy="380893"/>
            </a:xfrm>
            <a:prstGeom prst="triangl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endParaRPr lang="en-US" sz="2400">
                <a:solidFill>
                  <a:schemeClr val="tx1"/>
                </a:solidFill>
              </a:endParaRPr>
            </a:p>
          </p:txBody>
        </p:sp>
        <p:sp>
          <p:nvSpPr>
            <p:cNvPr id="10" name="Freeform 9"/>
            <p:cNvSpPr/>
            <p:nvPr/>
          </p:nvSpPr>
          <p:spPr>
            <a:xfrm>
              <a:off x="10232138" y="2344758"/>
              <a:ext cx="894704" cy="121838"/>
            </a:xfrm>
            <a:custGeom>
              <a:avLst/>
              <a:gdLst>
                <a:gd name="connsiteX0" fmla="*/ 0 w 894588"/>
                <a:gd name="connsiteY0" fmla="*/ 77724 h 121920"/>
                <a:gd name="connsiteX1" fmla="*/ 402336 w 894588"/>
                <a:gd name="connsiteY1" fmla="*/ 4572 h 121920"/>
                <a:gd name="connsiteX2" fmla="*/ 822960 w 894588"/>
                <a:gd name="connsiteY2" fmla="*/ 105156 h 121920"/>
                <a:gd name="connsiteX3" fmla="*/ 832104 w 894588"/>
                <a:gd name="connsiteY3" fmla="*/ 105156 h 121920"/>
              </a:gdLst>
              <a:ahLst/>
              <a:cxnLst>
                <a:cxn ang="0">
                  <a:pos x="connsiteX0" y="connsiteY0"/>
                </a:cxn>
                <a:cxn ang="0">
                  <a:pos x="connsiteX1" y="connsiteY1"/>
                </a:cxn>
                <a:cxn ang="0">
                  <a:pos x="connsiteX2" y="connsiteY2"/>
                </a:cxn>
                <a:cxn ang="0">
                  <a:pos x="connsiteX3" y="connsiteY3"/>
                </a:cxn>
              </a:cxnLst>
              <a:rect l="l" t="t" r="r" b="b"/>
              <a:pathLst>
                <a:path w="894588" h="121920">
                  <a:moveTo>
                    <a:pt x="0" y="77724"/>
                  </a:moveTo>
                  <a:cubicBezTo>
                    <a:pt x="132588" y="38862"/>
                    <a:pt x="265176" y="0"/>
                    <a:pt x="402336" y="4572"/>
                  </a:cubicBezTo>
                  <a:cubicBezTo>
                    <a:pt x="539496" y="9144"/>
                    <a:pt x="751332" y="88392"/>
                    <a:pt x="822960" y="105156"/>
                  </a:cubicBezTo>
                  <a:cubicBezTo>
                    <a:pt x="894588" y="121920"/>
                    <a:pt x="863346" y="113538"/>
                    <a:pt x="832104" y="105156"/>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 name="Rectangle 2">
            <a:extLst>
              <a:ext uri="{FF2B5EF4-FFF2-40B4-BE49-F238E27FC236}">
                <a16:creationId xmlns:a16="http://schemas.microsoft.com/office/drawing/2014/main" id="{9F0EEFAF-4499-E3FB-61A5-1556ABC6CCB8}"/>
              </a:ext>
            </a:extLst>
          </p:cNvPr>
          <p:cNvSpPr/>
          <p:nvPr/>
        </p:nvSpPr>
        <p:spPr>
          <a:xfrm>
            <a:off x="2335862" y="5901460"/>
            <a:ext cx="7761828" cy="848652"/>
          </a:xfrm>
          <a:prstGeom prst="rect">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2800">
                <a:latin typeface="Tahoma" panose="020B0604030504040204" pitchFamily="34" charset="0"/>
                <a:ea typeface="Tahoma" panose="020B0604030504040204" pitchFamily="34" charset="0"/>
                <a:cs typeface="Tahoma" panose="020B0604030504040204" pitchFamily="34" charset="0"/>
              </a:rPr>
              <a:t>Randomization ensures a lurking variable doesn’t invalidate the whole test!</a:t>
            </a:r>
          </a:p>
        </p:txBody>
      </p:sp>
    </p:spTree>
    <p:extLst>
      <p:ext uri="{BB962C8B-B14F-4D97-AF65-F5344CB8AC3E}">
        <p14:creationId xmlns:p14="http://schemas.microsoft.com/office/powerpoint/2010/main" val="25040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7" end="7"/>
                                            </p:txEl>
                                          </p:spTgt>
                                        </p:tgtEl>
                                        <p:attrNameLst>
                                          <p:attrName>style.visibility</p:attrName>
                                        </p:attrNameLst>
                                      </p:cBhvr>
                                      <p:to>
                                        <p:strVal val="visible"/>
                                      </p:to>
                                    </p:set>
                                  </p:childTnLst>
                                </p:cTn>
                              </p:par>
                            </p:childTnLst>
                          </p:cTn>
                        </p:par>
                        <p:par>
                          <p:cTn id="9" fill="hold">
                            <p:stCondLst>
                              <p:cond delay="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6000"/>
                                        <p:tgtEl>
                                          <p:spTgt spid="6"/>
                                        </p:tgtEl>
                                      </p:cBhvr>
                                    </p:animEffect>
                                    <p:anim calcmode="lin" valueType="num">
                                      <p:cBhvr>
                                        <p:cTn id="13" dur="6000" fill="hold"/>
                                        <p:tgtEl>
                                          <p:spTgt spid="6"/>
                                        </p:tgtEl>
                                        <p:attrNameLst>
                                          <p:attrName>ppt_x</p:attrName>
                                        </p:attrNameLst>
                                      </p:cBhvr>
                                      <p:tavLst>
                                        <p:tav tm="0">
                                          <p:val>
                                            <p:strVal val="#ppt_x"/>
                                          </p:val>
                                        </p:tav>
                                        <p:tav tm="100000">
                                          <p:val>
                                            <p:strVal val="#ppt_x"/>
                                          </p:val>
                                        </p:tav>
                                      </p:tavLst>
                                    </p:anim>
                                    <p:anim calcmode="lin" valueType="num">
                                      <p:cBhvr>
                                        <p:cTn id="14" dur="6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17</a:t>
            </a:fld>
            <a:endParaRPr lang="en-US"/>
          </a:p>
        </p:txBody>
      </p:sp>
      <p:sp>
        <p:nvSpPr>
          <p:cNvPr id="2" name="Title 1"/>
          <p:cNvSpPr>
            <a:spLocks noGrp="1"/>
          </p:cNvSpPr>
          <p:nvPr>
            <p:ph type="title"/>
          </p:nvPr>
        </p:nvSpPr>
        <p:spPr/>
        <p:txBody>
          <a:bodyPr/>
          <a:lstStyle/>
          <a:p>
            <a:r>
              <a:rPr lang="en-US"/>
              <a:t>Replication</a:t>
            </a:r>
          </a:p>
        </p:txBody>
      </p:sp>
      <p:sp>
        <p:nvSpPr>
          <p:cNvPr id="3" name="Content Placeholder 2"/>
          <p:cNvSpPr>
            <a:spLocks noGrp="1"/>
          </p:cNvSpPr>
          <p:nvPr>
            <p:ph idx="1"/>
          </p:nvPr>
        </p:nvSpPr>
        <p:spPr>
          <a:xfrm>
            <a:off x="268224" y="1600203"/>
            <a:ext cx="7693080" cy="4525963"/>
          </a:xfrm>
        </p:spPr>
        <p:txBody>
          <a:bodyPr>
            <a:normAutofit/>
          </a:bodyPr>
          <a:lstStyle/>
          <a:p>
            <a:r>
              <a:rPr lang="en-US" sz="2400"/>
              <a:t>Replication means running the same test point (i.e., factor setting combination) more than once in the same test</a:t>
            </a:r>
          </a:p>
          <a:p>
            <a:r>
              <a:rPr lang="en-US" sz="2400"/>
              <a:t>Increases precision</a:t>
            </a:r>
          </a:p>
          <a:p>
            <a:pPr lvl="1"/>
            <a:r>
              <a:rPr lang="en-US" sz="2000"/>
              <a:t>Additional measurements estimate a mean response value </a:t>
            </a:r>
          </a:p>
          <a:p>
            <a:pPr lvl="1"/>
            <a:r>
              <a:rPr lang="en-US" sz="2000"/>
              <a:t>Reduction in error</a:t>
            </a:r>
          </a:p>
          <a:p>
            <a:r>
              <a:rPr lang="en-US" sz="2400"/>
              <a:t>Allows for the quantification of uncertainty</a:t>
            </a:r>
          </a:p>
          <a:p>
            <a:pPr lvl="1"/>
            <a:r>
              <a:rPr lang="en-US" sz="2000"/>
              <a:t>Estimation of the background noise</a:t>
            </a:r>
          </a:p>
          <a:p>
            <a:pPr marL="0" indent="0">
              <a:buNone/>
            </a:pPr>
            <a:endParaRPr lang="en-US"/>
          </a:p>
        </p:txBody>
      </p:sp>
      <p:sp>
        <p:nvSpPr>
          <p:cNvPr id="5" name="Rectangle 4"/>
          <p:cNvSpPr/>
          <p:nvPr/>
        </p:nvSpPr>
        <p:spPr>
          <a:xfrm>
            <a:off x="2503000" y="5381871"/>
            <a:ext cx="7185998" cy="869850"/>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If you can afford it, add replicates to your test</a:t>
            </a:r>
          </a:p>
        </p:txBody>
      </p:sp>
      <p:grpSp>
        <p:nvGrpSpPr>
          <p:cNvPr id="38" name="Group 37">
            <a:extLst>
              <a:ext uri="{FF2B5EF4-FFF2-40B4-BE49-F238E27FC236}">
                <a16:creationId xmlns:a16="http://schemas.microsoft.com/office/drawing/2014/main" id="{D169944D-5135-E985-EEEA-84A84ED30F30}"/>
              </a:ext>
            </a:extLst>
          </p:cNvPr>
          <p:cNvGrpSpPr/>
          <p:nvPr/>
        </p:nvGrpSpPr>
        <p:grpSpPr>
          <a:xfrm>
            <a:off x="7881572" y="1373016"/>
            <a:ext cx="3614853" cy="3651156"/>
            <a:chOff x="6789366" y="1946536"/>
            <a:chExt cx="3614853" cy="3651156"/>
          </a:xfrm>
        </p:grpSpPr>
        <p:grpSp>
          <p:nvGrpSpPr>
            <p:cNvPr id="39" name="Group 38">
              <a:extLst>
                <a:ext uri="{FF2B5EF4-FFF2-40B4-BE49-F238E27FC236}">
                  <a16:creationId xmlns:a16="http://schemas.microsoft.com/office/drawing/2014/main" id="{E416BDF3-F33A-1CB0-60A7-8D69EDAEC55E}"/>
                </a:ext>
              </a:extLst>
            </p:cNvPr>
            <p:cNvGrpSpPr/>
            <p:nvPr/>
          </p:nvGrpSpPr>
          <p:grpSpPr>
            <a:xfrm>
              <a:off x="6789366" y="1946536"/>
              <a:ext cx="3614853" cy="3651156"/>
              <a:chOff x="7157031" y="1524592"/>
              <a:chExt cx="3614853" cy="3651156"/>
            </a:xfrm>
          </p:grpSpPr>
          <p:sp>
            <p:nvSpPr>
              <p:cNvPr id="47" name="Rectangle 46">
                <a:extLst>
                  <a:ext uri="{FF2B5EF4-FFF2-40B4-BE49-F238E27FC236}">
                    <a16:creationId xmlns:a16="http://schemas.microsoft.com/office/drawing/2014/main" id="{2A5F6D0C-AE81-3011-D860-F9600E85D4E4}"/>
                  </a:ext>
                </a:extLst>
              </p:cNvPr>
              <p:cNvSpPr/>
              <p:nvPr/>
            </p:nvSpPr>
            <p:spPr>
              <a:xfrm>
                <a:off x="7802265" y="2120490"/>
                <a:ext cx="2369157" cy="231189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93ECC671-9341-5B53-65E9-EDE6B7C8E6FD}"/>
                  </a:ext>
                </a:extLst>
              </p:cNvPr>
              <p:cNvCxnSpPr/>
              <p:nvPr/>
            </p:nvCxnSpPr>
            <p:spPr>
              <a:xfrm>
                <a:off x="7802265" y="2112462"/>
                <a:ext cx="2372172" cy="8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04AF8B4-7559-43D5-4ED4-FFAB3161E290}"/>
                  </a:ext>
                </a:extLst>
              </p:cNvPr>
              <p:cNvSpPr txBox="1"/>
              <p:nvPr/>
            </p:nvSpPr>
            <p:spPr>
              <a:xfrm>
                <a:off x="8751893" y="4467862"/>
                <a:ext cx="469900" cy="707886"/>
              </a:xfrm>
              <a:prstGeom prst="rect">
                <a:avLst/>
              </a:prstGeom>
              <a:noFill/>
            </p:spPr>
            <p:txBody>
              <a:bodyPr wrap="square" rtlCol="0">
                <a:spAutoFit/>
              </a:bodyPr>
              <a:lstStyle/>
              <a:p>
                <a:r>
                  <a:rPr lang="en-US" sz="4000"/>
                  <a:t>A</a:t>
                </a:r>
              </a:p>
            </p:txBody>
          </p:sp>
          <p:sp>
            <p:nvSpPr>
              <p:cNvPr id="50" name="TextBox 49">
                <a:extLst>
                  <a:ext uri="{FF2B5EF4-FFF2-40B4-BE49-F238E27FC236}">
                    <a16:creationId xmlns:a16="http://schemas.microsoft.com/office/drawing/2014/main" id="{AA5E59AE-B462-B574-56CF-ECC427E768BD}"/>
                  </a:ext>
                </a:extLst>
              </p:cNvPr>
              <p:cNvSpPr txBox="1"/>
              <p:nvPr/>
            </p:nvSpPr>
            <p:spPr>
              <a:xfrm>
                <a:off x="7213593" y="2922494"/>
                <a:ext cx="469900" cy="707886"/>
              </a:xfrm>
              <a:prstGeom prst="rect">
                <a:avLst/>
              </a:prstGeom>
              <a:noFill/>
            </p:spPr>
            <p:txBody>
              <a:bodyPr wrap="square" rtlCol="0">
                <a:spAutoFit/>
              </a:bodyPr>
              <a:lstStyle/>
              <a:p>
                <a:r>
                  <a:rPr lang="en-US" sz="4000"/>
                  <a:t>B</a:t>
                </a:r>
              </a:p>
            </p:txBody>
          </p:sp>
          <p:sp>
            <p:nvSpPr>
              <p:cNvPr id="51" name="TextBox 50">
                <a:extLst>
                  <a:ext uri="{FF2B5EF4-FFF2-40B4-BE49-F238E27FC236}">
                    <a16:creationId xmlns:a16="http://schemas.microsoft.com/office/drawing/2014/main" id="{252C1A68-B434-2384-42A4-E09F5CB12DEA}"/>
                  </a:ext>
                </a:extLst>
              </p:cNvPr>
              <p:cNvSpPr txBox="1"/>
              <p:nvPr/>
            </p:nvSpPr>
            <p:spPr>
              <a:xfrm>
                <a:off x="7227202" y="4436767"/>
                <a:ext cx="1186868" cy="523220"/>
              </a:xfrm>
              <a:prstGeom prst="rect">
                <a:avLst/>
              </a:prstGeom>
              <a:noFill/>
            </p:spPr>
            <p:txBody>
              <a:bodyPr wrap="square" rtlCol="0">
                <a:spAutoFit/>
              </a:bodyPr>
              <a:lstStyle/>
              <a:p>
                <a:pPr algn="ctr"/>
                <a:r>
                  <a:rPr lang="en-US" sz="2800"/>
                  <a:t>{- -}</a:t>
                </a:r>
              </a:p>
            </p:txBody>
          </p:sp>
          <p:sp>
            <p:nvSpPr>
              <p:cNvPr id="52" name="TextBox 51">
                <a:extLst>
                  <a:ext uri="{FF2B5EF4-FFF2-40B4-BE49-F238E27FC236}">
                    <a16:creationId xmlns:a16="http://schemas.microsoft.com/office/drawing/2014/main" id="{F66AE4BC-EDCF-CFAD-B625-4E54F0037DB9}"/>
                  </a:ext>
                </a:extLst>
              </p:cNvPr>
              <p:cNvSpPr txBox="1"/>
              <p:nvPr/>
            </p:nvSpPr>
            <p:spPr>
              <a:xfrm>
                <a:off x="9585016" y="4436767"/>
                <a:ext cx="1186868" cy="523220"/>
              </a:xfrm>
              <a:prstGeom prst="rect">
                <a:avLst/>
              </a:prstGeom>
              <a:noFill/>
            </p:spPr>
            <p:txBody>
              <a:bodyPr wrap="square" rtlCol="0">
                <a:spAutoFit/>
              </a:bodyPr>
              <a:lstStyle/>
              <a:p>
                <a:pPr algn="ctr"/>
                <a:r>
                  <a:rPr lang="en-US" sz="2800"/>
                  <a:t>{+ -}</a:t>
                </a:r>
              </a:p>
            </p:txBody>
          </p:sp>
          <p:sp>
            <p:nvSpPr>
              <p:cNvPr id="53" name="TextBox 52">
                <a:extLst>
                  <a:ext uri="{FF2B5EF4-FFF2-40B4-BE49-F238E27FC236}">
                    <a16:creationId xmlns:a16="http://schemas.microsoft.com/office/drawing/2014/main" id="{E4914B05-9914-1ADF-01D7-9FA9C1A7C632}"/>
                  </a:ext>
                </a:extLst>
              </p:cNvPr>
              <p:cNvSpPr txBox="1"/>
              <p:nvPr/>
            </p:nvSpPr>
            <p:spPr>
              <a:xfrm>
                <a:off x="7157031" y="1524592"/>
                <a:ext cx="1290467" cy="523220"/>
              </a:xfrm>
              <a:prstGeom prst="rect">
                <a:avLst/>
              </a:prstGeom>
              <a:noFill/>
            </p:spPr>
            <p:txBody>
              <a:bodyPr wrap="square" rtlCol="0">
                <a:spAutoFit/>
              </a:bodyPr>
              <a:lstStyle/>
              <a:p>
                <a:pPr algn="ctr"/>
                <a:r>
                  <a:rPr lang="en-US" sz="2800"/>
                  <a:t>{- +}</a:t>
                </a:r>
              </a:p>
            </p:txBody>
          </p:sp>
          <p:sp>
            <p:nvSpPr>
              <p:cNvPr id="54" name="TextBox 53">
                <a:extLst>
                  <a:ext uri="{FF2B5EF4-FFF2-40B4-BE49-F238E27FC236}">
                    <a16:creationId xmlns:a16="http://schemas.microsoft.com/office/drawing/2014/main" id="{57744C42-4A76-8D88-40E6-B7E72FF71F70}"/>
                  </a:ext>
                </a:extLst>
              </p:cNvPr>
              <p:cNvSpPr txBox="1"/>
              <p:nvPr/>
            </p:nvSpPr>
            <p:spPr>
              <a:xfrm>
                <a:off x="9577988" y="1556917"/>
                <a:ext cx="1186868" cy="523220"/>
              </a:xfrm>
              <a:prstGeom prst="rect">
                <a:avLst/>
              </a:prstGeom>
              <a:noFill/>
            </p:spPr>
            <p:txBody>
              <a:bodyPr wrap="square" rtlCol="0">
                <a:spAutoFit/>
              </a:bodyPr>
              <a:lstStyle/>
              <a:p>
                <a:pPr algn="ctr"/>
                <a:r>
                  <a:rPr lang="en-US" sz="2800"/>
                  <a:t>{+ +}</a:t>
                </a:r>
              </a:p>
            </p:txBody>
          </p:sp>
          <p:sp>
            <p:nvSpPr>
              <p:cNvPr id="55" name="Oval 54">
                <a:extLst>
                  <a:ext uri="{FF2B5EF4-FFF2-40B4-BE49-F238E27FC236}">
                    <a16:creationId xmlns:a16="http://schemas.microsoft.com/office/drawing/2014/main" id="{A7F14B6F-411D-41EA-9D3B-2A13B31995DF}"/>
                  </a:ext>
                </a:extLst>
              </p:cNvPr>
              <p:cNvSpPr/>
              <p:nvPr/>
            </p:nvSpPr>
            <p:spPr>
              <a:xfrm>
                <a:off x="10056404" y="2016576"/>
                <a:ext cx="2286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a:extLst>
                <a:ext uri="{FF2B5EF4-FFF2-40B4-BE49-F238E27FC236}">
                  <a16:creationId xmlns:a16="http://schemas.microsoft.com/office/drawing/2014/main" id="{BAB59CC8-25B2-FB1D-95F7-66319D66FEE3}"/>
                </a:ext>
              </a:extLst>
            </p:cNvPr>
            <p:cNvSpPr>
              <a:spLocks noChangeAspect="1"/>
            </p:cNvSpPr>
            <p:nvPr/>
          </p:nvSpPr>
          <p:spPr>
            <a:xfrm>
              <a:off x="9655973" y="2411700"/>
              <a:ext cx="294311" cy="26161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1625A26-B7B8-E0D0-3BD5-DF6E9ED534D2}"/>
                </a:ext>
              </a:extLst>
            </p:cNvPr>
            <p:cNvSpPr>
              <a:spLocks noChangeAspect="1"/>
            </p:cNvSpPr>
            <p:nvPr/>
          </p:nvSpPr>
          <p:spPr>
            <a:xfrm>
              <a:off x="7278092" y="4733156"/>
              <a:ext cx="294311" cy="26161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A075678-15EC-D882-B174-B843BA39E6F5}"/>
                </a:ext>
              </a:extLst>
            </p:cNvPr>
            <p:cNvSpPr/>
            <p:nvPr/>
          </p:nvSpPr>
          <p:spPr>
            <a:xfrm>
              <a:off x="7310858" y="4761350"/>
              <a:ext cx="2286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BE5E1E2-EA87-F1B0-DDCE-B37CAF89E3CA}"/>
                </a:ext>
              </a:extLst>
            </p:cNvPr>
            <p:cNvSpPr>
              <a:spLocks noChangeAspect="1"/>
            </p:cNvSpPr>
            <p:nvPr/>
          </p:nvSpPr>
          <p:spPr>
            <a:xfrm>
              <a:off x="9658623" y="4720381"/>
              <a:ext cx="294311" cy="26161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AA32DCF-C0B7-7D01-5D6C-61FC7743FC3D}"/>
                </a:ext>
              </a:extLst>
            </p:cNvPr>
            <p:cNvSpPr/>
            <p:nvPr/>
          </p:nvSpPr>
          <p:spPr>
            <a:xfrm>
              <a:off x="9691389" y="4748575"/>
              <a:ext cx="2286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8121F85-D258-F29A-6667-D7BCFE094AC3}"/>
                </a:ext>
              </a:extLst>
            </p:cNvPr>
            <p:cNvSpPr>
              <a:spLocks noChangeAspect="1"/>
            </p:cNvSpPr>
            <p:nvPr/>
          </p:nvSpPr>
          <p:spPr>
            <a:xfrm>
              <a:off x="7287617" y="2408829"/>
              <a:ext cx="294311" cy="26161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FE84883-B231-B218-37CA-A2863E0843D0}"/>
                </a:ext>
              </a:extLst>
            </p:cNvPr>
            <p:cNvSpPr/>
            <p:nvPr/>
          </p:nvSpPr>
          <p:spPr>
            <a:xfrm>
              <a:off x="7320383" y="2437023"/>
              <a:ext cx="228600" cy="203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2449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DA6DFE4-7718-34B5-7979-2912AA7EF3D7}"/>
              </a:ext>
            </a:extLst>
          </p:cNvPr>
          <p:cNvSpPr/>
          <p:nvPr/>
        </p:nvSpPr>
        <p:spPr>
          <a:xfrm>
            <a:off x="7390973" y="2434404"/>
            <a:ext cx="2369157" cy="2311894"/>
          </a:xfrm>
          <a:prstGeom prst="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4AF6FB3B-6963-BC18-D40B-130D2CB197C3}"/>
              </a:ext>
            </a:extLst>
          </p:cNvPr>
          <p:cNvCxnSpPr>
            <a:cxnSpLocks/>
          </p:cNvCxnSpPr>
          <p:nvPr/>
        </p:nvCxnSpPr>
        <p:spPr>
          <a:xfrm>
            <a:off x="7392072" y="2436284"/>
            <a:ext cx="23669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3539C2EE-6A55-4E54-871C-49319B21DD1F}" type="slidenum">
              <a:rPr lang="en-US" smtClean="0"/>
              <a:pPr/>
              <a:t>18</a:t>
            </a:fld>
            <a:endParaRPr lang="en-US"/>
          </a:p>
        </p:txBody>
      </p:sp>
      <p:sp>
        <p:nvSpPr>
          <p:cNvPr id="2" name="Title 1"/>
          <p:cNvSpPr>
            <a:spLocks noGrp="1"/>
          </p:cNvSpPr>
          <p:nvPr>
            <p:ph type="title"/>
          </p:nvPr>
        </p:nvSpPr>
        <p:spPr/>
        <p:txBody>
          <a:bodyPr/>
          <a:lstStyle/>
          <a:p>
            <a:r>
              <a:rPr lang="en-US"/>
              <a:t>Projection</a:t>
            </a:r>
          </a:p>
        </p:txBody>
      </p:sp>
      <p:sp>
        <p:nvSpPr>
          <p:cNvPr id="3" name="Content Placeholder 2"/>
          <p:cNvSpPr>
            <a:spLocks noGrp="1"/>
          </p:cNvSpPr>
          <p:nvPr>
            <p:ph idx="1"/>
          </p:nvPr>
        </p:nvSpPr>
        <p:spPr>
          <a:xfrm>
            <a:off x="268224" y="1600203"/>
            <a:ext cx="5212147" cy="4525963"/>
          </a:xfrm>
        </p:spPr>
        <p:txBody>
          <a:bodyPr/>
          <a:lstStyle/>
          <a:p>
            <a:r>
              <a:rPr lang="en-US"/>
              <a:t>Scenario: the analysis of a three-factor (A, B, and C) design shows factor C has no significant effect and is not part of an interaction</a:t>
            </a:r>
          </a:p>
          <a:p>
            <a:r>
              <a:rPr lang="en-US"/>
              <a:t>The three-factor test matrix can then be projected onto a two-factor test matrix</a:t>
            </a:r>
          </a:p>
        </p:txBody>
      </p:sp>
      <p:sp>
        <p:nvSpPr>
          <p:cNvPr id="37" name="Rectangle 36">
            <a:extLst>
              <a:ext uri="{FF2B5EF4-FFF2-40B4-BE49-F238E27FC236}">
                <a16:creationId xmlns:a16="http://schemas.microsoft.com/office/drawing/2014/main" id="{750C17E5-34C2-9A5B-B103-BA029FAA1189}"/>
              </a:ext>
            </a:extLst>
          </p:cNvPr>
          <p:cNvSpPr/>
          <p:nvPr/>
        </p:nvSpPr>
        <p:spPr>
          <a:xfrm>
            <a:off x="6306205" y="3171321"/>
            <a:ext cx="2369157" cy="231189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072B0B91-6F30-D7D5-145D-39DDCF1B4A04}"/>
              </a:ext>
            </a:extLst>
          </p:cNvPr>
          <p:cNvCxnSpPr>
            <a:cxnSpLocks/>
          </p:cNvCxnSpPr>
          <p:nvPr/>
        </p:nvCxnSpPr>
        <p:spPr>
          <a:xfrm flipV="1">
            <a:off x="6306205" y="2434404"/>
            <a:ext cx="1084768" cy="728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76695AD-1365-85FE-52F6-B481111D2781}"/>
              </a:ext>
            </a:extLst>
          </p:cNvPr>
          <p:cNvCxnSpPr>
            <a:cxnSpLocks/>
          </p:cNvCxnSpPr>
          <p:nvPr/>
        </p:nvCxnSpPr>
        <p:spPr>
          <a:xfrm flipV="1">
            <a:off x="8670150" y="2442432"/>
            <a:ext cx="1084768" cy="728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E8434DE-9356-3F25-5A3C-A90C1D83AAE7}"/>
              </a:ext>
            </a:extLst>
          </p:cNvPr>
          <p:cNvCxnSpPr>
            <a:cxnSpLocks/>
          </p:cNvCxnSpPr>
          <p:nvPr/>
        </p:nvCxnSpPr>
        <p:spPr>
          <a:xfrm flipV="1">
            <a:off x="8678377" y="4750313"/>
            <a:ext cx="1084768" cy="728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B5B67D9-480C-8DA8-C275-F76FA8A732CB}"/>
              </a:ext>
            </a:extLst>
          </p:cNvPr>
          <p:cNvCxnSpPr>
            <a:cxnSpLocks/>
          </p:cNvCxnSpPr>
          <p:nvPr/>
        </p:nvCxnSpPr>
        <p:spPr>
          <a:xfrm flipV="1">
            <a:off x="6306205" y="4752192"/>
            <a:ext cx="1084768" cy="7288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A1E0ED-749D-CE63-399D-52CF5BE9B3FF}"/>
              </a:ext>
            </a:extLst>
          </p:cNvPr>
          <p:cNvCxnSpPr/>
          <p:nvPr/>
        </p:nvCxnSpPr>
        <p:spPr>
          <a:xfrm>
            <a:off x="6306205" y="3163293"/>
            <a:ext cx="2372172" cy="8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B287EA2-AC82-7258-E750-1B8FFD9FB937}"/>
              </a:ext>
            </a:extLst>
          </p:cNvPr>
          <p:cNvCxnSpPr>
            <a:cxnSpLocks/>
          </p:cNvCxnSpPr>
          <p:nvPr/>
        </p:nvCxnSpPr>
        <p:spPr>
          <a:xfrm flipV="1">
            <a:off x="9763145" y="2434404"/>
            <a:ext cx="0" cy="2311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F2F76B5-40B9-AF94-2C99-9820DB691109}"/>
              </a:ext>
            </a:extLst>
          </p:cNvPr>
          <p:cNvSpPr/>
          <p:nvPr/>
        </p:nvSpPr>
        <p:spPr>
          <a:xfrm>
            <a:off x="7274883" y="2334684"/>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47F6411-C6FF-93CF-3C2A-BD7352A34B52}"/>
              </a:ext>
            </a:extLst>
          </p:cNvPr>
          <p:cNvSpPr/>
          <p:nvPr/>
        </p:nvSpPr>
        <p:spPr>
          <a:xfrm>
            <a:off x="6197117" y="3071284"/>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B417F8F-99E5-E7CC-7AA8-366A5FDF9124}"/>
              </a:ext>
            </a:extLst>
          </p:cNvPr>
          <p:cNvSpPr/>
          <p:nvPr/>
        </p:nvSpPr>
        <p:spPr>
          <a:xfrm>
            <a:off x="9653318" y="2321984"/>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90E9DD7-234D-C91A-B6B0-778589D4B873}"/>
              </a:ext>
            </a:extLst>
          </p:cNvPr>
          <p:cNvSpPr/>
          <p:nvPr/>
        </p:nvSpPr>
        <p:spPr>
          <a:xfrm>
            <a:off x="9637084" y="4634280"/>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44C89ED-518A-75DE-4045-3E37755BC5EA}"/>
              </a:ext>
            </a:extLst>
          </p:cNvPr>
          <p:cNvSpPr/>
          <p:nvPr/>
        </p:nvSpPr>
        <p:spPr>
          <a:xfrm>
            <a:off x="8550438" y="3061692"/>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D343736-859F-AC39-3983-6569AA31FA16}"/>
              </a:ext>
            </a:extLst>
          </p:cNvPr>
          <p:cNvSpPr/>
          <p:nvPr/>
        </p:nvSpPr>
        <p:spPr>
          <a:xfrm>
            <a:off x="7278909" y="4643111"/>
            <a:ext cx="228600" cy="203200"/>
          </a:xfrm>
          <a:prstGeom prst="ellipse">
            <a:avLst/>
          </a:prstGeom>
          <a:solidFill>
            <a:srgbClr val="DFA5D8"/>
          </a:solidFill>
          <a:ln w="15875">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D362E96-67D0-4D18-9398-8CFBC0ECC904}"/>
              </a:ext>
            </a:extLst>
          </p:cNvPr>
          <p:cNvSpPr/>
          <p:nvPr/>
        </p:nvSpPr>
        <p:spPr>
          <a:xfrm>
            <a:off x="6202529" y="5373057"/>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B91FDC2-749E-F49A-2F34-1DAA56FFF9FB}"/>
              </a:ext>
            </a:extLst>
          </p:cNvPr>
          <p:cNvSpPr/>
          <p:nvPr/>
        </p:nvSpPr>
        <p:spPr>
          <a:xfrm>
            <a:off x="8550438" y="5373057"/>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657BBF8-F352-381E-BAD3-C879C540FC23}"/>
              </a:ext>
            </a:extLst>
          </p:cNvPr>
          <p:cNvSpPr txBox="1"/>
          <p:nvPr/>
        </p:nvSpPr>
        <p:spPr>
          <a:xfrm>
            <a:off x="7255833" y="5518693"/>
            <a:ext cx="469900" cy="707886"/>
          </a:xfrm>
          <a:prstGeom prst="rect">
            <a:avLst/>
          </a:prstGeom>
          <a:noFill/>
        </p:spPr>
        <p:txBody>
          <a:bodyPr wrap="square" rtlCol="0">
            <a:spAutoFit/>
          </a:bodyPr>
          <a:lstStyle/>
          <a:p>
            <a:r>
              <a:rPr lang="en-US" sz="4000"/>
              <a:t>A</a:t>
            </a:r>
          </a:p>
        </p:txBody>
      </p:sp>
      <p:sp>
        <p:nvSpPr>
          <p:cNvPr id="17" name="TextBox 16">
            <a:extLst>
              <a:ext uri="{FF2B5EF4-FFF2-40B4-BE49-F238E27FC236}">
                <a16:creationId xmlns:a16="http://schemas.microsoft.com/office/drawing/2014/main" id="{CD5CBC89-18D5-9048-BD4B-529537E2366B}"/>
              </a:ext>
            </a:extLst>
          </p:cNvPr>
          <p:cNvSpPr txBox="1"/>
          <p:nvPr/>
        </p:nvSpPr>
        <p:spPr>
          <a:xfrm rot="3316875">
            <a:off x="9205992" y="4926474"/>
            <a:ext cx="469900" cy="707886"/>
          </a:xfrm>
          <a:prstGeom prst="rect">
            <a:avLst/>
          </a:prstGeom>
          <a:noFill/>
        </p:spPr>
        <p:txBody>
          <a:bodyPr wrap="square" rtlCol="0">
            <a:spAutoFit/>
          </a:bodyPr>
          <a:lstStyle/>
          <a:p>
            <a:r>
              <a:rPr lang="en-US" sz="4000"/>
              <a:t>C</a:t>
            </a:r>
          </a:p>
        </p:txBody>
      </p:sp>
      <p:sp>
        <p:nvSpPr>
          <p:cNvPr id="18" name="TextBox 17">
            <a:extLst>
              <a:ext uri="{FF2B5EF4-FFF2-40B4-BE49-F238E27FC236}">
                <a16:creationId xmlns:a16="http://schemas.microsoft.com/office/drawing/2014/main" id="{451E83DC-010A-E013-6B5A-963E38A6BB75}"/>
              </a:ext>
            </a:extLst>
          </p:cNvPr>
          <p:cNvSpPr txBox="1"/>
          <p:nvPr/>
        </p:nvSpPr>
        <p:spPr>
          <a:xfrm>
            <a:off x="5717533" y="3973325"/>
            <a:ext cx="469900" cy="707886"/>
          </a:xfrm>
          <a:prstGeom prst="rect">
            <a:avLst/>
          </a:prstGeom>
          <a:noFill/>
        </p:spPr>
        <p:txBody>
          <a:bodyPr wrap="square" rtlCol="0">
            <a:spAutoFit/>
          </a:bodyPr>
          <a:lstStyle/>
          <a:p>
            <a:r>
              <a:rPr lang="en-US" sz="4000"/>
              <a:t>B</a:t>
            </a:r>
          </a:p>
        </p:txBody>
      </p:sp>
    </p:spTree>
    <p:extLst>
      <p:ext uri="{BB962C8B-B14F-4D97-AF65-F5344CB8AC3E}">
        <p14:creationId xmlns:p14="http://schemas.microsoft.com/office/powerpoint/2010/main" val="17927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7"/>
                                        </p:tgtEl>
                                        <p:attrNameLst>
                                          <p:attrName>style.visibility</p:attrName>
                                        </p:attrNameLst>
                                      </p:cBhvr>
                                      <p:to>
                                        <p:strVal val="hidden"/>
                                      </p:to>
                                    </p:set>
                                  </p:childTnLst>
                                </p:cTn>
                              </p:par>
                              <p:par>
                                <p:cTn id="13" presetID="42" presetClass="path" presetSubtype="0" accel="50000" decel="50000" fill="hold" grpId="0" nodeType="withEffect">
                                  <p:stCondLst>
                                    <p:cond delay="0"/>
                                  </p:stCondLst>
                                  <p:childTnLst>
                                    <p:animMotion origin="layout" path="M 2.08333E-7 -4.07407E-6 L -0.07409 0.09121 " pathEditMode="relative" rAng="0" ptsTypes="AA">
                                      <p:cBhvr>
                                        <p:cTn id="14" dur="2000" fill="hold"/>
                                        <p:tgtEl>
                                          <p:spTgt spid="20"/>
                                        </p:tgtEl>
                                        <p:attrNameLst>
                                          <p:attrName>ppt_x</p:attrName>
                                          <p:attrName>ppt_y</p:attrName>
                                        </p:attrNameLst>
                                      </p:cBhvr>
                                      <p:rCtr x="-3711" y="4560"/>
                                    </p:animMotion>
                                  </p:childTnLst>
                                </p:cTn>
                              </p:par>
                              <p:par>
                                <p:cTn id="15" presetID="42" presetClass="path" presetSubtype="0" accel="50000" decel="50000" fill="hold" grpId="0" nodeType="withEffect">
                                  <p:stCondLst>
                                    <p:cond delay="0"/>
                                  </p:stCondLst>
                                  <p:childTnLst>
                                    <p:animMotion origin="layout" path="M -2.08333E-7 1.85185E-6 L -0.07474 0.08727 " pathEditMode="relative" rAng="0" ptsTypes="AA">
                                      <p:cBhvr>
                                        <p:cTn id="16" dur="2000" fill="hold"/>
                                        <p:tgtEl>
                                          <p:spTgt spid="33"/>
                                        </p:tgtEl>
                                        <p:attrNameLst>
                                          <p:attrName>ppt_x</p:attrName>
                                          <p:attrName>ppt_y</p:attrName>
                                        </p:attrNameLst>
                                      </p:cBhvr>
                                      <p:rCtr x="-3737" y="4352"/>
                                    </p:animMotion>
                                  </p:childTnLst>
                                </p:cTn>
                              </p:par>
                              <p:par>
                                <p:cTn id="17" presetID="42" presetClass="path" presetSubtype="0" accel="50000" decel="50000" fill="hold" grpId="0" nodeType="withEffect">
                                  <p:stCondLst>
                                    <p:cond delay="0"/>
                                  </p:stCondLst>
                                  <p:childTnLst>
                                    <p:animMotion origin="layout" path="M -1.875E-6 -2.22222E-6 L -0.07487 0.09306 " pathEditMode="relative" rAng="0" ptsTypes="AA">
                                      <p:cBhvr>
                                        <p:cTn id="18" dur="2000" fill="hold"/>
                                        <p:tgtEl>
                                          <p:spTgt spid="22"/>
                                        </p:tgtEl>
                                        <p:attrNameLst>
                                          <p:attrName>ppt_x</p:attrName>
                                          <p:attrName>ppt_y</p:attrName>
                                        </p:attrNameLst>
                                      </p:cBhvr>
                                      <p:rCtr x="-3750" y="4653"/>
                                    </p:animMotion>
                                  </p:childTnLst>
                                </p:cTn>
                              </p:par>
                              <p:par>
                                <p:cTn id="19" presetID="42" presetClass="path" presetSubtype="0" accel="50000" decel="50000" fill="hold" grpId="0" nodeType="withEffect">
                                  <p:stCondLst>
                                    <p:cond delay="0"/>
                                  </p:stCondLst>
                                  <p:childTnLst>
                                    <p:animMotion origin="layout" path="M 2.08333E-7 7.40741E-7 L -0.07305 0.09305 " pathEditMode="relative" rAng="0" ptsTypes="AA">
                                      <p:cBhvr>
                                        <p:cTn id="20" dur="2000" fill="hold"/>
                                        <p:tgtEl>
                                          <p:spTgt spid="31"/>
                                        </p:tgtEl>
                                        <p:attrNameLst>
                                          <p:attrName>ppt_x</p:attrName>
                                          <p:attrName>ppt_y</p:attrName>
                                        </p:attrNameLst>
                                      </p:cBhvr>
                                      <p:rCtr x="-3659" y="4653"/>
                                    </p:animMotion>
                                  </p:childTnLst>
                                </p:cTn>
                              </p:par>
                              <p:par>
                                <p:cTn id="21" presetID="42" presetClass="path" presetSubtype="0" accel="50000" decel="50000" fill="hold" grpId="0" nodeType="withEffect">
                                  <p:stCondLst>
                                    <p:cond delay="0"/>
                                  </p:stCondLst>
                                  <p:childTnLst>
                                    <p:animMotion origin="layout" path="M 4.58333E-6 3.7037E-7 L -0.0754 0.0919 " pathEditMode="relative" rAng="0" ptsTypes="AA">
                                      <p:cBhvr>
                                        <p:cTn id="22" dur="2000" fill="hold"/>
                                        <p:tgtEl>
                                          <p:spTgt spid="36"/>
                                        </p:tgtEl>
                                        <p:attrNameLst>
                                          <p:attrName>ppt_x</p:attrName>
                                          <p:attrName>ppt_y</p:attrName>
                                        </p:attrNameLst>
                                      </p:cBhvr>
                                      <p:rCtr x="-3776" y="4583"/>
                                    </p:animMotion>
                                  </p:childTnLst>
                                </p:cTn>
                              </p:par>
                              <p:par>
                                <p:cTn id="23" presetID="42" presetClass="path" presetSubtype="0" accel="50000" decel="50000" fill="hold" nodeType="withEffect">
                                  <p:stCondLst>
                                    <p:cond delay="0"/>
                                  </p:stCondLst>
                                  <p:childTnLst>
                                    <p:animMotion origin="layout" path="M 0.00625 -4.07407E-6 L -0.0737 0.09121 " pathEditMode="relative" rAng="0" ptsTypes="AA">
                                      <p:cBhvr>
                                        <p:cTn id="24" dur="2000" fill="hold"/>
                                        <p:tgtEl>
                                          <p:spTgt spid="69"/>
                                        </p:tgtEl>
                                        <p:attrNameLst>
                                          <p:attrName>ppt_x</p:attrName>
                                          <p:attrName>ppt_y</p:attrName>
                                        </p:attrNameLst>
                                      </p:cBhvr>
                                      <p:rCtr x="-3997" y="4560"/>
                                    </p:animMotion>
                                  </p:childTnLst>
                                </p:cTn>
                              </p:par>
                              <p:par>
                                <p:cTn id="25" presetID="42" presetClass="path" presetSubtype="0" accel="50000" decel="50000" fill="hold" nodeType="withEffect">
                                  <p:stCondLst>
                                    <p:cond delay="0"/>
                                  </p:stCondLst>
                                  <p:childTnLst>
                                    <p:animMotion origin="layout" path="M -1.25E-6 3.7037E-7 L -0.07578 0.09074 " pathEditMode="relative" rAng="0" ptsTypes="AA">
                                      <p:cBhvr>
                                        <p:cTn id="26" dur="2000" fill="hold"/>
                                        <p:tgtEl>
                                          <p:spTgt spid="70"/>
                                        </p:tgtEl>
                                        <p:attrNameLst>
                                          <p:attrName>ppt_x</p:attrName>
                                          <p:attrName>ppt_y</p:attrName>
                                        </p:attrNameLst>
                                      </p:cBhvr>
                                      <p:rCtr x="-3789" y="4537"/>
                                    </p:animMotion>
                                  </p:childTnLst>
                                </p:cTn>
                              </p:par>
                            </p:childTnLst>
                          </p:cTn>
                        </p:par>
                        <p:par>
                          <p:cTn id="27" fill="hold">
                            <p:stCondLst>
                              <p:cond delay="2000"/>
                            </p:stCondLst>
                            <p:childTnLst>
                              <p:par>
                                <p:cTn id="28" presetID="10" presetClass="exit" presetSubtype="0" fill="hold" grpId="0" nodeType="after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0" grpId="0" animBg="1"/>
      <p:bldP spid="22" grpId="0" animBg="1"/>
      <p:bldP spid="31" grpId="0" animBg="1"/>
      <p:bldP spid="33"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E2E68-05CF-0A02-28DC-1B96245C4DD9}"/>
            </a:ext>
          </a:extLst>
        </p:cNvPr>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72C4D7E0-9A60-9D17-1F3A-AA8AF22EE9EC}"/>
              </a:ext>
            </a:extLst>
          </p:cNvPr>
          <p:cNvSpPr>
            <a:spLocks noGrp="1"/>
          </p:cNvSpPr>
          <p:nvPr>
            <p:ph type="sldNum" sz="quarter" idx="12"/>
          </p:nvPr>
        </p:nvSpPr>
        <p:spPr/>
        <p:txBody>
          <a:bodyPr/>
          <a:lstStyle/>
          <a:p>
            <a:fld id="{3539C2EE-6A55-4E54-871C-49319B21DD1F}" type="slidenum">
              <a:rPr lang="en-US" smtClean="0"/>
              <a:pPr/>
              <a:t>19</a:t>
            </a:fld>
            <a:endParaRPr lang="en-US"/>
          </a:p>
        </p:txBody>
      </p:sp>
      <p:sp>
        <p:nvSpPr>
          <p:cNvPr id="2" name="Title 1">
            <a:extLst>
              <a:ext uri="{FF2B5EF4-FFF2-40B4-BE49-F238E27FC236}">
                <a16:creationId xmlns:a16="http://schemas.microsoft.com/office/drawing/2014/main" id="{65D158C9-A0D0-23E4-2818-4C219FF60CC3}"/>
              </a:ext>
            </a:extLst>
          </p:cNvPr>
          <p:cNvSpPr>
            <a:spLocks noGrp="1"/>
          </p:cNvSpPr>
          <p:nvPr>
            <p:ph type="title"/>
          </p:nvPr>
        </p:nvSpPr>
        <p:spPr/>
        <p:txBody>
          <a:bodyPr/>
          <a:lstStyle/>
          <a:p>
            <a:r>
              <a:rPr lang="en-US"/>
              <a:t>Projection</a:t>
            </a:r>
          </a:p>
        </p:txBody>
      </p:sp>
      <p:sp>
        <p:nvSpPr>
          <p:cNvPr id="3" name="Content Placeholder 2">
            <a:extLst>
              <a:ext uri="{FF2B5EF4-FFF2-40B4-BE49-F238E27FC236}">
                <a16:creationId xmlns:a16="http://schemas.microsoft.com/office/drawing/2014/main" id="{1E031FA4-4D92-F86A-32D7-07EEF45F3C41}"/>
              </a:ext>
            </a:extLst>
          </p:cNvPr>
          <p:cNvSpPr>
            <a:spLocks noGrp="1"/>
          </p:cNvSpPr>
          <p:nvPr>
            <p:ph idx="1"/>
          </p:nvPr>
        </p:nvSpPr>
        <p:spPr>
          <a:xfrm>
            <a:off x="268224" y="1600203"/>
            <a:ext cx="6428527" cy="4525963"/>
          </a:xfrm>
        </p:spPr>
        <p:txBody>
          <a:bodyPr/>
          <a:lstStyle/>
          <a:p>
            <a:r>
              <a:rPr lang="en-US" dirty="0"/>
              <a:t>Factor C is treated as though it was never changed, producing replicates with respect to A and B combinations</a:t>
            </a:r>
          </a:p>
          <a:p>
            <a:r>
              <a:rPr lang="en-US" dirty="0"/>
              <a:t>Same number of runs for fewer potential effects</a:t>
            </a:r>
          </a:p>
          <a:p>
            <a:r>
              <a:rPr lang="en-US" dirty="0"/>
              <a:t>Better estimate of unknow variation from the “replication”</a:t>
            </a:r>
          </a:p>
        </p:txBody>
      </p:sp>
      <p:grpSp>
        <p:nvGrpSpPr>
          <p:cNvPr id="20" name="Group 19">
            <a:extLst>
              <a:ext uri="{FF2B5EF4-FFF2-40B4-BE49-F238E27FC236}">
                <a16:creationId xmlns:a16="http://schemas.microsoft.com/office/drawing/2014/main" id="{5B4E39FB-16B2-1EB7-CA6D-99D4FAA7CA55}"/>
              </a:ext>
            </a:extLst>
          </p:cNvPr>
          <p:cNvGrpSpPr/>
          <p:nvPr/>
        </p:nvGrpSpPr>
        <p:grpSpPr>
          <a:xfrm>
            <a:off x="6789366" y="1946536"/>
            <a:ext cx="3614853" cy="3651156"/>
            <a:chOff x="6789366" y="1946536"/>
            <a:chExt cx="3614853" cy="3651156"/>
          </a:xfrm>
        </p:grpSpPr>
        <p:grpSp>
          <p:nvGrpSpPr>
            <p:cNvPr id="10" name="Group 9">
              <a:extLst>
                <a:ext uri="{FF2B5EF4-FFF2-40B4-BE49-F238E27FC236}">
                  <a16:creationId xmlns:a16="http://schemas.microsoft.com/office/drawing/2014/main" id="{E9860C9E-BAF2-DA26-8A29-F20842239D49}"/>
                </a:ext>
              </a:extLst>
            </p:cNvPr>
            <p:cNvGrpSpPr/>
            <p:nvPr/>
          </p:nvGrpSpPr>
          <p:grpSpPr>
            <a:xfrm>
              <a:off x="6789366" y="1946536"/>
              <a:ext cx="3614853" cy="3651156"/>
              <a:chOff x="7157031" y="1524592"/>
              <a:chExt cx="3614853" cy="3651156"/>
            </a:xfrm>
          </p:grpSpPr>
          <p:sp>
            <p:nvSpPr>
              <p:cNvPr id="59" name="Rectangle 58">
                <a:extLst>
                  <a:ext uri="{FF2B5EF4-FFF2-40B4-BE49-F238E27FC236}">
                    <a16:creationId xmlns:a16="http://schemas.microsoft.com/office/drawing/2014/main" id="{EEA156A5-0498-CA8E-1DF4-59554C235D2F}"/>
                  </a:ext>
                </a:extLst>
              </p:cNvPr>
              <p:cNvSpPr/>
              <p:nvPr/>
            </p:nvSpPr>
            <p:spPr>
              <a:xfrm>
                <a:off x="7802265" y="2120490"/>
                <a:ext cx="2369157" cy="231189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2A93CC3E-1106-29BA-6BFF-DF214A03E805}"/>
                  </a:ext>
                </a:extLst>
              </p:cNvPr>
              <p:cNvCxnSpPr/>
              <p:nvPr/>
            </p:nvCxnSpPr>
            <p:spPr>
              <a:xfrm>
                <a:off x="7802265" y="2112462"/>
                <a:ext cx="2372172" cy="8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D9CF475-BF9B-C349-ABDB-89E5FF390DB1}"/>
                  </a:ext>
                </a:extLst>
              </p:cNvPr>
              <p:cNvSpPr txBox="1"/>
              <p:nvPr/>
            </p:nvSpPr>
            <p:spPr>
              <a:xfrm>
                <a:off x="8751893" y="4467862"/>
                <a:ext cx="469900" cy="707886"/>
              </a:xfrm>
              <a:prstGeom prst="rect">
                <a:avLst/>
              </a:prstGeom>
              <a:noFill/>
            </p:spPr>
            <p:txBody>
              <a:bodyPr wrap="square" rtlCol="0">
                <a:spAutoFit/>
              </a:bodyPr>
              <a:lstStyle/>
              <a:p>
                <a:r>
                  <a:rPr lang="en-US" sz="4000"/>
                  <a:t>A</a:t>
                </a:r>
              </a:p>
            </p:txBody>
          </p:sp>
          <p:sp>
            <p:nvSpPr>
              <p:cNvPr id="47" name="TextBox 46">
                <a:extLst>
                  <a:ext uri="{FF2B5EF4-FFF2-40B4-BE49-F238E27FC236}">
                    <a16:creationId xmlns:a16="http://schemas.microsoft.com/office/drawing/2014/main" id="{AAB9B0E4-FAC6-ECF1-439F-D82876F53A67}"/>
                  </a:ext>
                </a:extLst>
              </p:cNvPr>
              <p:cNvSpPr txBox="1"/>
              <p:nvPr/>
            </p:nvSpPr>
            <p:spPr>
              <a:xfrm>
                <a:off x="7213593" y="2922494"/>
                <a:ext cx="469900" cy="707886"/>
              </a:xfrm>
              <a:prstGeom prst="rect">
                <a:avLst/>
              </a:prstGeom>
              <a:noFill/>
            </p:spPr>
            <p:txBody>
              <a:bodyPr wrap="square" rtlCol="0">
                <a:spAutoFit/>
              </a:bodyPr>
              <a:lstStyle/>
              <a:p>
                <a:r>
                  <a:rPr lang="en-US" sz="4000"/>
                  <a:t>B</a:t>
                </a:r>
              </a:p>
            </p:txBody>
          </p:sp>
          <p:sp>
            <p:nvSpPr>
              <p:cNvPr id="28" name="TextBox 27">
                <a:extLst>
                  <a:ext uri="{FF2B5EF4-FFF2-40B4-BE49-F238E27FC236}">
                    <a16:creationId xmlns:a16="http://schemas.microsoft.com/office/drawing/2014/main" id="{927A2405-7A13-B6C3-212B-882AEB891C4E}"/>
                  </a:ext>
                </a:extLst>
              </p:cNvPr>
              <p:cNvSpPr txBox="1"/>
              <p:nvPr/>
            </p:nvSpPr>
            <p:spPr>
              <a:xfrm>
                <a:off x="7227202" y="4436767"/>
                <a:ext cx="1186868" cy="523220"/>
              </a:xfrm>
              <a:prstGeom prst="rect">
                <a:avLst/>
              </a:prstGeom>
              <a:noFill/>
            </p:spPr>
            <p:txBody>
              <a:bodyPr wrap="square" rtlCol="0">
                <a:spAutoFit/>
              </a:bodyPr>
              <a:lstStyle/>
              <a:p>
                <a:pPr algn="ctr"/>
                <a:r>
                  <a:rPr lang="en-US" sz="2800"/>
                  <a:t>{- -}</a:t>
                </a:r>
              </a:p>
            </p:txBody>
          </p:sp>
          <p:sp>
            <p:nvSpPr>
              <p:cNvPr id="29" name="TextBox 28">
                <a:extLst>
                  <a:ext uri="{FF2B5EF4-FFF2-40B4-BE49-F238E27FC236}">
                    <a16:creationId xmlns:a16="http://schemas.microsoft.com/office/drawing/2014/main" id="{B15FA580-015E-B875-883D-DA8089E4A679}"/>
                  </a:ext>
                </a:extLst>
              </p:cNvPr>
              <p:cNvSpPr txBox="1"/>
              <p:nvPr/>
            </p:nvSpPr>
            <p:spPr>
              <a:xfrm>
                <a:off x="9585016" y="4436767"/>
                <a:ext cx="1186868" cy="523220"/>
              </a:xfrm>
              <a:prstGeom prst="rect">
                <a:avLst/>
              </a:prstGeom>
              <a:noFill/>
            </p:spPr>
            <p:txBody>
              <a:bodyPr wrap="square" rtlCol="0">
                <a:spAutoFit/>
              </a:bodyPr>
              <a:lstStyle/>
              <a:p>
                <a:pPr algn="ctr"/>
                <a:r>
                  <a:rPr lang="en-US" sz="2800"/>
                  <a:t>{+ -}</a:t>
                </a:r>
              </a:p>
            </p:txBody>
          </p:sp>
          <p:sp>
            <p:nvSpPr>
              <p:cNvPr id="41" name="TextBox 40">
                <a:extLst>
                  <a:ext uri="{FF2B5EF4-FFF2-40B4-BE49-F238E27FC236}">
                    <a16:creationId xmlns:a16="http://schemas.microsoft.com/office/drawing/2014/main" id="{E422245B-C1BE-0860-609B-70D47E5ACE12}"/>
                  </a:ext>
                </a:extLst>
              </p:cNvPr>
              <p:cNvSpPr txBox="1"/>
              <p:nvPr/>
            </p:nvSpPr>
            <p:spPr>
              <a:xfrm>
                <a:off x="7157031" y="1524592"/>
                <a:ext cx="1290467" cy="523220"/>
              </a:xfrm>
              <a:prstGeom prst="rect">
                <a:avLst/>
              </a:prstGeom>
              <a:noFill/>
            </p:spPr>
            <p:txBody>
              <a:bodyPr wrap="square" rtlCol="0">
                <a:spAutoFit/>
              </a:bodyPr>
              <a:lstStyle/>
              <a:p>
                <a:pPr algn="ctr"/>
                <a:r>
                  <a:rPr lang="en-US" sz="2800"/>
                  <a:t>{- +}</a:t>
                </a:r>
              </a:p>
            </p:txBody>
          </p:sp>
          <p:sp>
            <p:nvSpPr>
              <p:cNvPr id="4" name="TextBox 3">
                <a:extLst>
                  <a:ext uri="{FF2B5EF4-FFF2-40B4-BE49-F238E27FC236}">
                    <a16:creationId xmlns:a16="http://schemas.microsoft.com/office/drawing/2014/main" id="{535DDEAD-9D25-69CF-2FF1-ABE8F20E23E6}"/>
                  </a:ext>
                </a:extLst>
              </p:cNvPr>
              <p:cNvSpPr txBox="1"/>
              <p:nvPr/>
            </p:nvSpPr>
            <p:spPr>
              <a:xfrm>
                <a:off x="9577988" y="1556917"/>
                <a:ext cx="1186868" cy="523220"/>
              </a:xfrm>
              <a:prstGeom prst="rect">
                <a:avLst/>
              </a:prstGeom>
              <a:noFill/>
            </p:spPr>
            <p:txBody>
              <a:bodyPr wrap="square" rtlCol="0">
                <a:spAutoFit/>
              </a:bodyPr>
              <a:lstStyle/>
              <a:p>
                <a:pPr algn="ctr"/>
                <a:r>
                  <a:rPr lang="en-US" sz="2800"/>
                  <a:t>{+ +}</a:t>
                </a:r>
              </a:p>
            </p:txBody>
          </p:sp>
          <p:sp>
            <p:nvSpPr>
              <p:cNvPr id="54" name="Oval 53">
                <a:extLst>
                  <a:ext uri="{FF2B5EF4-FFF2-40B4-BE49-F238E27FC236}">
                    <a16:creationId xmlns:a16="http://schemas.microsoft.com/office/drawing/2014/main" id="{787CCF08-077F-7150-02DB-5FC1F71A91EF}"/>
                  </a:ext>
                </a:extLst>
              </p:cNvPr>
              <p:cNvSpPr/>
              <p:nvPr/>
            </p:nvSpPr>
            <p:spPr>
              <a:xfrm>
                <a:off x="10056404" y="2016576"/>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42135"/>
                  </a:solidFill>
                </a:endParaRPr>
              </a:p>
            </p:txBody>
          </p:sp>
        </p:grpSp>
        <p:sp>
          <p:nvSpPr>
            <p:cNvPr id="11" name="Oval 10">
              <a:extLst>
                <a:ext uri="{FF2B5EF4-FFF2-40B4-BE49-F238E27FC236}">
                  <a16:creationId xmlns:a16="http://schemas.microsoft.com/office/drawing/2014/main" id="{3C6D0FB4-F192-1D38-74D3-61E204E38B38}"/>
                </a:ext>
              </a:extLst>
            </p:cNvPr>
            <p:cNvSpPr>
              <a:spLocks noChangeAspect="1"/>
            </p:cNvSpPr>
            <p:nvPr/>
          </p:nvSpPr>
          <p:spPr>
            <a:xfrm>
              <a:off x="9655973" y="2411700"/>
              <a:ext cx="294311" cy="26161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E65C0C-7283-64EB-D703-B37442F6C08E}"/>
                </a:ext>
              </a:extLst>
            </p:cNvPr>
            <p:cNvSpPr>
              <a:spLocks noChangeAspect="1"/>
            </p:cNvSpPr>
            <p:nvPr/>
          </p:nvSpPr>
          <p:spPr>
            <a:xfrm>
              <a:off x="7278092" y="4733156"/>
              <a:ext cx="294311" cy="26161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ED3E28-B74D-DE9F-C533-A6BCD33293C0}"/>
                </a:ext>
              </a:extLst>
            </p:cNvPr>
            <p:cNvSpPr/>
            <p:nvPr/>
          </p:nvSpPr>
          <p:spPr>
            <a:xfrm>
              <a:off x="7310858" y="4761350"/>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42135"/>
                </a:solidFill>
              </a:endParaRPr>
            </a:p>
          </p:txBody>
        </p:sp>
        <p:sp>
          <p:nvSpPr>
            <p:cNvPr id="16" name="Oval 15">
              <a:extLst>
                <a:ext uri="{FF2B5EF4-FFF2-40B4-BE49-F238E27FC236}">
                  <a16:creationId xmlns:a16="http://schemas.microsoft.com/office/drawing/2014/main" id="{648126BA-095F-22C5-853E-702E5F51091F}"/>
                </a:ext>
              </a:extLst>
            </p:cNvPr>
            <p:cNvSpPr>
              <a:spLocks noChangeAspect="1"/>
            </p:cNvSpPr>
            <p:nvPr/>
          </p:nvSpPr>
          <p:spPr>
            <a:xfrm>
              <a:off x="9658623" y="4720381"/>
              <a:ext cx="294311" cy="26161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EA29D31-04AD-359C-FA80-99B40D439BC3}"/>
                </a:ext>
              </a:extLst>
            </p:cNvPr>
            <p:cNvSpPr/>
            <p:nvPr/>
          </p:nvSpPr>
          <p:spPr>
            <a:xfrm>
              <a:off x="9691389" y="4748575"/>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42135"/>
                </a:solidFill>
              </a:endParaRPr>
            </a:p>
          </p:txBody>
        </p:sp>
        <p:sp>
          <p:nvSpPr>
            <p:cNvPr id="18" name="Oval 17">
              <a:extLst>
                <a:ext uri="{FF2B5EF4-FFF2-40B4-BE49-F238E27FC236}">
                  <a16:creationId xmlns:a16="http://schemas.microsoft.com/office/drawing/2014/main" id="{B8ECD6C7-9E5F-A64D-4CE6-F9324D89AEA2}"/>
                </a:ext>
              </a:extLst>
            </p:cNvPr>
            <p:cNvSpPr>
              <a:spLocks noChangeAspect="1"/>
            </p:cNvSpPr>
            <p:nvPr/>
          </p:nvSpPr>
          <p:spPr>
            <a:xfrm>
              <a:off x="7287617" y="2408829"/>
              <a:ext cx="294311" cy="26161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64A2A48-D82A-B7A8-EAE9-59E8B106091F}"/>
                </a:ext>
              </a:extLst>
            </p:cNvPr>
            <p:cNvSpPr/>
            <p:nvPr/>
          </p:nvSpPr>
          <p:spPr>
            <a:xfrm>
              <a:off x="7320383" y="2437023"/>
              <a:ext cx="228600" cy="203200"/>
            </a:xfrm>
            <a:prstGeom prst="ellipse">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42135"/>
                </a:solidFill>
              </a:endParaRPr>
            </a:p>
          </p:txBody>
        </p:sp>
      </p:grpSp>
    </p:spTree>
    <p:extLst>
      <p:ext uri="{BB962C8B-B14F-4D97-AF65-F5344CB8AC3E}">
        <p14:creationId xmlns:p14="http://schemas.microsoft.com/office/powerpoint/2010/main" val="134018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B7AF00-6C94-0596-043B-7A5A94BBAB9A}"/>
              </a:ext>
            </a:extLst>
          </p:cNvPr>
          <p:cNvSpPr>
            <a:spLocks noGrp="1"/>
          </p:cNvSpPr>
          <p:nvPr>
            <p:ph type="sldNum" sz="quarter" idx="12"/>
          </p:nvPr>
        </p:nvSpPr>
        <p:spPr/>
        <p:txBody>
          <a:bodyPr/>
          <a:lstStyle/>
          <a:p>
            <a:fld id="{4A54CE59-4D18-49CB-9CEE-EF966B1AAFE1}" type="slidenum">
              <a:rPr lang="en-US" smtClean="0"/>
              <a:pPr/>
              <a:t>2</a:t>
            </a:fld>
            <a:endParaRPr lang="en-US"/>
          </a:p>
        </p:txBody>
      </p:sp>
      <p:sp>
        <p:nvSpPr>
          <p:cNvPr id="2" name="Title 1">
            <a:extLst>
              <a:ext uri="{FF2B5EF4-FFF2-40B4-BE49-F238E27FC236}">
                <a16:creationId xmlns:a16="http://schemas.microsoft.com/office/drawing/2014/main" id="{D874DF68-9FBF-FC7C-0488-2FA9FB6F1DB7}"/>
              </a:ext>
            </a:extLst>
          </p:cNvPr>
          <p:cNvSpPr>
            <a:spLocks noGrp="1"/>
          </p:cNvSpPr>
          <p:nvPr>
            <p:ph type="title"/>
          </p:nvPr>
        </p:nvSpPr>
        <p:spPr>
          <a:xfrm>
            <a:off x="2193064" y="106633"/>
            <a:ext cx="7805871" cy="1005243"/>
          </a:xfrm>
        </p:spPr>
        <p:txBody>
          <a:bodyPr/>
          <a:lstStyle/>
          <a:p>
            <a:r>
              <a:rPr lang="en-US"/>
              <a:t>Objectives</a:t>
            </a:r>
          </a:p>
        </p:txBody>
      </p:sp>
      <p:sp>
        <p:nvSpPr>
          <p:cNvPr id="3" name="Content Placeholder 2">
            <a:extLst>
              <a:ext uri="{FF2B5EF4-FFF2-40B4-BE49-F238E27FC236}">
                <a16:creationId xmlns:a16="http://schemas.microsoft.com/office/drawing/2014/main" id="{B3EE1FA1-F8A5-09D0-9E7F-6A07E0DF4004}"/>
              </a:ext>
            </a:extLst>
          </p:cNvPr>
          <p:cNvSpPr>
            <a:spLocks noGrp="1"/>
          </p:cNvSpPr>
          <p:nvPr>
            <p:ph idx="1"/>
          </p:nvPr>
        </p:nvSpPr>
        <p:spPr/>
        <p:txBody>
          <a:bodyPr/>
          <a:lstStyle/>
          <a:p>
            <a:r>
              <a:rPr lang="en-US"/>
              <a:t>Explain the benefit of continuous versus categorial responses and factors</a:t>
            </a:r>
          </a:p>
          <a:p>
            <a:r>
              <a:rPr lang="en-US"/>
              <a:t>Outline the differences between an observational study, surveys, and a designed/controlled experiment</a:t>
            </a:r>
          </a:p>
          <a:p>
            <a:r>
              <a:rPr lang="en-US"/>
              <a:t>Explain the importance of randomizing the order of test points</a:t>
            </a:r>
          </a:p>
          <a:p>
            <a:endParaRPr lang="en-US"/>
          </a:p>
          <a:p>
            <a:endParaRPr lang="en-US"/>
          </a:p>
        </p:txBody>
      </p:sp>
    </p:spTree>
    <p:extLst>
      <p:ext uri="{BB962C8B-B14F-4D97-AF65-F5344CB8AC3E}">
        <p14:creationId xmlns:p14="http://schemas.microsoft.com/office/powerpoint/2010/main" val="181055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4ABEA0-572E-4FFC-A514-2A4E1C5C5C9A}"/>
              </a:ext>
            </a:extLst>
          </p:cNvPr>
          <p:cNvSpPr>
            <a:spLocks noGrp="1"/>
          </p:cNvSpPr>
          <p:nvPr>
            <p:ph type="sldNum" sz="quarter" idx="12"/>
          </p:nvPr>
        </p:nvSpPr>
        <p:spPr/>
        <p:txBody>
          <a:bodyPr/>
          <a:lstStyle/>
          <a:p>
            <a:fld id="{4A54CE59-4D18-49CB-9CEE-EF966B1AAFE1}" type="slidenum">
              <a:rPr lang="en-US" smtClean="0"/>
              <a:pPr/>
              <a:t>20</a:t>
            </a:fld>
            <a:endParaRPr lang="en-US"/>
          </a:p>
        </p:txBody>
      </p:sp>
      <p:sp>
        <p:nvSpPr>
          <p:cNvPr id="2" name="Title 1">
            <a:extLst>
              <a:ext uri="{FF2B5EF4-FFF2-40B4-BE49-F238E27FC236}">
                <a16:creationId xmlns:a16="http://schemas.microsoft.com/office/drawing/2014/main" id="{C1DA9A98-EA66-26B2-681D-E7C1A7907CF6}"/>
              </a:ext>
            </a:extLst>
          </p:cNvPr>
          <p:cNvSpPr>
            <a:spLocks noGrp="1"/>
          </p:cNvSpPr>
          <p:nvPr>
            <p:ph type="title"/>
          </p:nvPr>
        </p:nvSpPr>
        <p:spPr/>
        <p:txBody>
          <a:bodyPr/>
          <a:lstStyle/>
          <a:p>
            <a:r>
              <a:rPr lang="en-US"/>
              <a:t>Analysis</a:t>
            </a:r>
          </a:p>
        </p:txBody>
      </p:sp>
      <p:sp>
        <p:nvSpPr>
          <p:cNvPr id="3" name="Content Placeholder 2">
            <a:extLst>
              <a:ext uri="{FF2B5EF4-FFF2-40B4-BE49-F238E27FC236}">
                <a16:creationId xmlns:a16="http://schemas.microsoft.com/office/drawing/2014/main" id="{76BF58CC-DF72-E674-5342-4A4523AA3D53}"/>
              </a:ext>
            </a:extLst>
          </p:cNvPr>
          <p:cNvSpPr>
            <a:spLocks noGrp="1"/>
          </p:cNvSpPr>
          <p:nvPr>
            <p:ph idx="1"/>
          </p:nvPr>
        </p:nvSpPr>
        <p:spPr/>
        <p:txBody>
          <a:bodyPr/>
          <a:lstStyle/>
          <a:p>
            <a:r>
              <a:rPr lang="en-US"/>
              <a:t>Analysis is the last phase of test – it should be considered first</a:t>
            </a:r>
          </a:p>
          <a:p>
            <a:r>
              <a:rPr lang="en-US"/>
              <a:t>DOE supports numerous types of analysis including</a:t>
            </a:r>
          </a:p>
          <a:p>
            <a:pPr lvl="1"/>
            <a:r>
              <a:rPr lang="en-US"/>
              <a:t>Analysis of Variance (ANOVA)</a:t>
            </a:r>
          </a:p>
          <a:p>
            <a:pPr lvl="1"/>
            <a:r>
              <a:rPr lang="en-US"/>
              <a:t>Interval estimation – use to understand adherence to requirements/performance limits</a:t>
            </a:r>
          </a:p>
          <a:p>
            <a:pPr lvl="1"/>
            <a:r>
              <a:rPr lang="en-US"/>
              <a:t>Hypothesis testing – use to determine significance of factors</a:t>
            </a:r>
          </a:p>
          <a:p>
            <a:pPr lvl="1"/>
            <a:r>
              <a:rPr lang="en-US"/>
              <a:t>Regression – use for characterization and prediction</a:t>
            </a:r>
          </a:p>
          <a:p>
            <a:pPr lvl="1"/>
            <a:r>
              <a:rPr lang="en-US"/>
              <a:t>Anomaly detection</a:t>
            </a:r>
          </a:p>
          <a:p>
            <a:pPr lvl="1"/>
            <a:endParaRPr lang="en-US"/>
          </a:p>
          <a:p>
            <a:pPr lvl="1"/>
            <a:endParaRPr lang="en-US"/>
          </a:p>
        </p:txBody>
      </p:sp>
      <p:sp>
        <p:nvSpPr>
          <p:cNvPr id="5" name="Rectangle 4">
            <a:extLst>
              <a:ext uri="{FF2B5EF4-FFF2-40B4-BE49-F238E27FC236}">
                <a16:creationId xmlns:a16="http://schemas.microsoft.com/office/drawing/2014/main" id="{3203BE49-220D-2C3A-E7DB-AC125B1B47E8}"/>
              </a:ext>
            </a:extLst>
          </p:cNvPr>
          <p:cNvSpPr/>
          <p:nvPr/>
        </p:nvSpPr>
        <p:spPr>
          <a:xfrm>
            <a:off x="796047" y="5145373"/>
            <a:ext cx="10599906" cy="699669"/>
          </a:xfrm>
          <a:prstGeom prst="rect">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ahoma" panose="020B0604030504040204" pitchFamily="34" charset="0"/>
                <a:ea typeface="Tahoma" panose="020B0604030504040204" pitchFamily="34" charset="0"/>
                <a:cs typeface="Tahoma" panose="020B0604030504040204" pitchFamily="34" charset="0"/>
              </a:rPr>
              <a:t>DOE was developed to support better analysis – design to analyze!</a:t>
            </a:r>
          </a:p>
        </p:txBody>
      </p:sp>
    </p:spTree>
    <p:extLst>
      <p:ext uri="{BB962C8B-B14F-4D97-AF65-F5344CB8AC3E}">
        <p14:creationId xmlns:p14="http://schemas.microsoft.com/office/powerpoint/2010/main" val="3631118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21</a:t>
            </a:fld>
            <a:endParaRPr lang="en-US"/>
          </a:p>
        </p:txBody>
      </p:sp>
      <p:sp>
        <p:nvSpPr>
          <p:cNvPr id="2" name="Title 1"/>
          <p:cNvSpPr>
            <a:spLocks noGrp="1"/>
          </p:cNvSpPr>
          <p:nvPr>
            <p:ph type="title"/>
          </p:nvPr>
        </p:nvSpPr>
        <p:spPr/>
        <p:txBody>
          <a:bodyPr/>
          <a:lstStyle/>
          <a:p>
            <a:r>
              <a:rPr lang="en-US"/>
              <a:t>Design Options</a:t>
            </a:r>
          </a:p>
        </p:txBody>
      </p:sp>
      <p:pic>
        <p:nvPicPr>
          <p:cNvPr id="6" name="Picture 3"/>
          <p:cNvPicPr>
            <a:picLocks noChangeAspect="1" noChangeArrowheads="1"/>
          </p:cNvPicPr>
          <p:nvPr/>
        </p:nvPicPr>
        <p:blipFill>
          <a:blip r:embed="rId3" cstate="print"/>
          <a:srcRect t="8803" r="1212" b="2465"/>
          <a:stretch>
            <a:fillRect/>
          </a:stretch>
        </p:blipFill>
        <p:spPr bwMode="auto">
          <a:xfrm>
            <a:off x="7673282" y="1789855"/>
            <a:ext cx="2941437" cy="2816832"/>
          </a:xfrm>
          <a:prstGeom prst="rect">
            <a:avLst/>
          </a:prstGeom>
          <a:noFill/>
          <a:ln w="9525">
            <a:solidFill>
              <a:schemeClr val="tx1"/>
            </a:solidFill>
            <a:miter lim="800000"/>
            <a:headEnd/>
            <a:tailEnd/>
          </a:ln>
          <a:effectLst/>
        </p:spPr>
      </p:pic>
      <p:pic>
        <p:nvPicPr>
          <p:cNvPr id="7" name="Picture 2"/>
          <p:cNvPicPr>
            <a:picLocks noChangeAspect="1" noChangeArrowheads="1"/>
          </p:cNvPicPr>
          <p:nvPr/>
        </p:nvPicPr>
        <p:blipFill>
          <a:blip r:embed="rId4" cstate="print"/>
          <a:srcRect r="42885"/>
          <a:stretch>
            <a:fillRect/>
          </a:stretch>
        </p:blipFill>
        <p:spPr bwMode="auto">
          <a:xfrm>
            <a:off x="4470409" y="2894435"/>
            <a:ext cx="3202872" cy="2893435"/>
          </a:xfrm>
          <a:prstGeom prst="rect">
            <a:avLst/>
          </a:prstGeom>
          <a:noFill/>
          <a:ln w="9525">
            <a:noFill/>
            <a:miter lim="800000"/>
            <a:headEnd/>
            <a:tailEnd/>
          </a:ln>
        </p:spPr>
      </p:pic>
      <p:pic>
        <p:nvPicPr>
          <p:cNvPr id="8" name="Picture 7"/>
          <p:cNvPicPr>
            <a:picLocks noChangeAspect="1"/>
          </p:cNvPicPr>
          <p:nvPr/>
        </p:nvPicPr>
        <p:blipFill>
          <a:blip r:embed="rId5"/>
          <a:stretch>
            <a:fillRect/>
          </a:stretch>
        </p:blipFill>
        <p:spPr>
          <a:xfrm>
            <a:off x="1567733" y="1789856"/>
            <a:ext cx="2951572" cy="2951572"/>
          </a:xfrm>
          <a:prstGeom prst="rect">
            <a:avLst/>
          </a:prstGeom>
        </p:spPr>
      </p:pic>
      <p:sp>
        <p:nvSpPr>
          <p:cNvPr id="10" name="Rectangle 9"/>
          <p:cNvSpPr/>
          <p:nvPr/>
        </p:nvSpPr>
        <p:spPr>
          <a:xfrm>
            <a:off x="1698738" y="4785289"/>
            <a:ext cx="2682240" cy="766036"/>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Factorial or Fractional Factorial Designs</a:t>
            </a:r>
          </a:p>
        </p:txBody>
      </p:sp>
      <p:sp>
        <p:nvSpPr>
          <p:cNvPr id="11" name="Rectangle 10"/>
          <p:cNvSpPr/>
          <p:nvPr/>
        </p:nvSpPr>
        <p:spPr>
          <a:xfrm>
            <a:off x="4775959" y="2059456"/>
            <a:ext cx="2682240" cy="792480"/>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Optimal &amp; Response Surface Designs </a:t>
            </a:r>
          </a:p>
        </p:txBody>
      </p:sp>
      <p:sp>
        <p:nvSpPr>
          <p:cNvPr id="12" name="Rectangle 11"/>
          <p:cNvSpPr/>
          <p:nvPr/>
        </p:nvSpPr>
        <p:spPr>
          <a:xfrm>
            <a:off x="7802879" y="4741429"/>
            <a:ext cx="2682240" cy="531222"/>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Space Filling Designs</a:t>
            </a:r>
          </a:p>
        </p:txBody>
      </p:sp>
      <p:sp>
        <p:nvSpPr>
          <p:cNvPr id="13" name="Rectangle 12"/>
          <p:cNvSpPr/>
          <p:nvPr/>
        </p:nvSpPr>
        <p:spPr>
          <a:xfrm>
            <a:off x="2861904" y="5922612"/>
            <a:ext cx="6510350" cy="640427"/>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All these design options and more!</a:t>
            </a:r>
          </a:p>
        </p:txBody>
      </p:sp>
    </p:spTree>
    <p:extLst>
      <p:ext uri="{BB962C8B-B14F-4D97-AF65-F5344CB8AC3E}">
        <p14:creationId xmlns:p14="http://schemas.microsoft.com/office/powerpoint/2010/main" val="30232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F95A291-34D4-2540-7FE8-D0DFA743E477}"/>
              </a:ext>
            </a:extLst>
          </p:cNvPr>
          <p:cNvSpPr>
            <a:spLocks noGrp="1"/>
          </p:cNvSpPr>
          <p:nvPr>
            <p:ph type="sldNum" sz="quarter" idx="12"/>
          </p:nvPr>
        </p:nvSpPr>
        <p:spPr/>
        <p:txBody>
          <a:bodyPr/>
          <a:lstStyle/>
          <a:p>
            <a:pPr>
              <a:defRPr/>
            </a:pPr>
            <a:fld id="{2997D57E-5F4B-4D70-B36A-5AF303A6D06C}" type="slidenum">
              <a:rPr lang="en-US" smtClean="0"/>
              <a:pPr>
                <a:defRPr/>
              </a:pPr>
              <a:t>22</a:t>
            </a:fld>
            <a:endParaRPr lang="en-US"/>
          </a:p>
        </p:txBody>
      </p:sp>
      <p:sp>
        <p:nvSpPr>
          <p:cNvPr id="2" name="Title 1"/>
          <p:cNvSpPr>
            <a:spLocks noGrp="1"/>
          </p:cNvSpPr>
          <p:nvPr>
            <p:ph type="title"/>
          </p:nvPr>
        </p:nvSpPr>
        <p:spPr/>
        <p:txBody>
          <a:bodyPr/>
          <a:lstStyle/>
          <a:p>
            <a:r>
              <a:rPr lang="en-US"/>
              <a:t>Optimal Design Criteria</a:t>
            </a:r>
          </a:p>
        </p:txBody>
      </p:sp>
      <p:sp>
        <p:nvSpPr>
          <p:cNvPr id="3" name="Content Placeholder 2"/>
          <p:cNvSpPr>
            <a:spLocks noGrp="1"/>
          </p:cNvSpPr>
          <p:nvPr>
            <p:ph idx="1"/>
          </p:nvPr>
        </p:nvSpPr>
        <p:spPr/>
        <p:txBody>
          <a:bodyPr/>
          <a:lstStyle/>
          <a:p>
            <a:r>
              <a:rPr lang="en-US"/>
              <a:t>Similar to how travel routes are provided by navigation apps </a:t>
            </a:r>
          </a:p>
          <a:p>
            <a:pPr lvl="1"/>
            <a:r>
              <a:rPr lang="en-US"/>
              <a:t>Prioritize travel time vs travel distance</a:t>
            </a:r>
          </a:p>
          <a:p>
            <a:pPr lvl="1"/>
            <a:r>
              <a:rPr lang="en-US"/>
              <a:t>Might get a different route by prioritizing on each criterion</a:t>
            </a:r>
          </a:p>
          <a:p>
            <a:pPr lvl="1"/>
            <a:r>
              <a:rPr lang="en-US"/>
              <a:t>Chosen criterion should match user objectives</a:t>
            </a:r>
          </a:p>
          <a:p>
            <a:r>
              <a:rPr lang="en-US"/>
              <a:t>In DOE, most design criteria are based on one of two goals:</a:t>
            </a:r>
          </a:p>
          <a:p>
            <a:pPr lvl="1"/>
            <a:r>
              <a:rPr lang="en-US"/>
              <a:t>Estimate model parameters (regression coefficients) OR</a:t>
            </a:r>
          </a:p>
          <a:p>
            <a:pPr lvl="1"/>
            <a:r>
              <a:rPr lang="en-US"/>
              <a:t>Predict future observations</a:t>
            </a:r>
          </a:p>
          <a:p>
            <a:r>
              <a:rPr lang="en-US"/>
              <a:t>Optimal designs are optimal for a specific case, and are </a:t>
            </a:r>
            <a:r>
              <a:rPr lang="en-US" b="1"/>
              <a:t>heavily dependent </a:t>
            </a:r>
            <a:r>
              <a:rPr lang="en-US"/>
              <a:t>on assumptions (especially the form of the model)</a:t>
            </a:r>
          </a:p>
          <a:p>
            <a:pPr marL="457200" lvl="1" indent="0">
              <a:buNone/>
            </a:pPr>
            <a:endParaRPr lang="en-US"/>
          </a:p>
          <a:p>
            <a:endParaRPr lang="en-US"/>
          </a:p>
        </p:txBody>
      </p:sp>
      <p:sp>
        <p:nvSpPr>
          <p:cNvPr id="5" name="Rectangle 4">
            <a:extLst>
              <a:ext uri="{FF2B5EF4-FFF2-40B4-BE49-F238E27FC236}">
                <a16:creationId xmlns:a16="http://schemas.microsoft.com/office/drawing/2014/main" id="{1431A2EF-3473-1F1D-ABEB-F950EBC1D891}"/>
              </a:ext>
            </a:extLst>
          </p:cNvPr>
          <p:cNvSpPr/>
          <p:nvPr/>
        </p:nvSpPr>
        <p:spPr>
          <a:xfrm>
            <a:off x="3005847" y="5603132"/>
            <a:ext cx="6264612" cy="699669"/>
          </a:xfrm>
          <a:prstGeom prst="rect">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Tahoma" panose="020B0604030504040204" pitchFamily="34" charset="0"/>
                <a:ea typeface="Tahoma" panose="020B0604030504040204" pitchFamily="34" charset="0"/>
                <a:cs typeface="Tahoma" panose="020B0604030504040204" pitchFamily="34" charset="0"/>
              </a:rPr>
              <a:t>Always evaluate the design</a:t>
            </a:r>
          </a:p>
        </p:txBody>
      </p:sp>
    </p:spTree>
    <p:extLst>
      <p:ext uri="{BB962C8B-B14F-4D97-AF65-F5344CB8AC3E}">
        <p14:creationId xmlns:p14="http://schemas.microsoft.com/office/powerpoint/2010/main" val="264921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68071" y="4484878"/>
            <a:ext cx="1433831" cy="1433831"/>
          </a:xfrm>
          <a:prstGeom prst="rect">
            <a:avLst/>
          </a:prstGeom>
        </p:spPr>
      </p:pic>
      <p:cxnSp>
        <p:nvCxnSpPr>
          <p:cNvPr id="14" name="Straight Connector 13"/>
          <p:cNvCxnSpPr/>
          <p:nvPr/>
        </p:nvCxnSpPr>
        <p:spPr>
          <a:xfrm>
            <a:off x="6105625" y="1683719"/>
            <a:ext cx="0" cy="4071938"/>
          </a:xfrm>
          <a:prstGeom prst="line">
            <a:avLst/>
          </a:prstGeom>
          <a:ln w="31750">
            <a:solidFill>
              <a:srgbClr val="A4213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33625" y="3655851"/>
            <a:ext cx="3348038" cy="0"/>
          </a:xfrm>
          <a:prstGeom prst="line">
            <a:avLst/>
          </a:prstGeom>
          <a:ln w="31750">
            <a:solidFill>
              <a:srgbClr val="A42135"/>
            </a:solidFill>
          </a:ln>
        </p:spPr>
        <p:style>
          <a:lnRef idx="1">
            <a:schemeClr val="accent1"/>
          </a:lnRef>
          <a:fillRef idx="0">
            <a:schemeClr val="accent1"/>
          </a:fillRef>
          <a:effectRef idx="0">
            <a:schemeClr val="accent1"/>
          </a:effectRef>
          <a:fontRef idx="minor">
            <a:schemeClr val="tx1"/>
          </a:fontRef>
        </p:style>
      </p:cxnSp>
      <p:pic>
        <p:nvPicPr>
          <p:cNvPr id="60422" name="Picture 4" descr="http://jodiojo.com/blog/uploaded/Images/Jodi/ChecksandBalances.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3727" y="2264744"/>
            <a:ext cx="30003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11" descr="http://farm3.staticflickr.com/2630/3845390764_e64c9e0f88.jpg">
            <a:hlinkClick r:id="rId5"/>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0093" y="1401678"/>
            <a:ext cx="19240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382315" y="2459927"/>
            <a:ext cx="2295310" cy="584775"/>
          </a:xfrm>
          <a:prstGeom prst="rect">
            <a:avLst/>
          </a:prstGeom>
          <a:solidFill>
            <a:srgbClr val="A42135"/>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fontAlgn="base">
              <a:spcBef>
                <a:spcPct val="0"/>
              </a:spcBef>
              <a:spcAft>
                <a:spcPct val="0"/>
              </a:spcAft>
              <a:defRPr/>
            </a:pPr>
            <a:r>
              <a:rPr lang="en-US" sz="1600" b="1">
                <a:solidFill>
                  <a:prstClr val="white"/>
                </a:solidFill>
                <a:latin typeface="Tahoma" panose="020B0604030504040204" pitchFamily="34" charset="0"/>
                <a:ea typeface="Tahoma" panose="020B0604030504040204" pitchFamily="34" charset="0"/>
                <a:cs typeface="Tahoma" panose="020B0604030504040204" pitchFamily="34" charset="0"/>
              </a:rPr>
              <a:t>Adequate sample size</a:t>
            </a:r>
          </a:p>
        </p:txBody>
      </p:sp>
      <p:sp>
        <p:nvSpPr>
          <p:cNvPr id="3" name="Slide Number Placeholder 3">
            <a:extLst>
              <a:ext uri="{FF2B5EF4-FFF2-40B4-BE49-F238E27FC236}">
                <a16:creationId xmlns:a16="http://schemas.microsoft.com/office/drawing/2014/main" id="{F16258D1-8B9E-23D9-4821-A635F39B4E63}"/>
              </a:ext>
            </a:extLst>
          </p:cNvPr>
          <p:cNvSpPr>
            <a:spLocks noGrp="1"/>
          </p:cNvSpPr>
          <p:nvPr>
            <p:ph type="sldNum" sz="quarter" idx="12"/>
          </p:nvPr>
        </p:nvSpPr>
        <p:spPr/>
        <p:txBody>
          <a:bodyPr/>
          <a:lstStyle/>
          <a:p>
            <a:pPr>
              <a:defRPr/>
            </a:pPr>
            <a:fld id="{2997D57E-5F4B-4D70-B36A-5AF303A6D06C}" type="slidenum">
              <a:rPr lang="en-US" smtClean="0"/>
              <a:pPr>
                <a:defRPr/>
              </a:pPr>
              <a:t>23</a:t>
            </a:fld>
            <a:endParaRPr lang="en-US"/>
          </a:p>
        </p:txBody>
      </p:sp>
      <p:sp>
        <p:nvSpPr>
          <p:cNvPr id="60434" name="Title 7"/>
          <p:cNvSpPr>
            <a:spLocks noGrp="1"/>
          </p:cNvSpPr>
          <p:nvPr>
            <p:ph type="title"/>
          </p:nvPr>
        </p:nvSpPr>
        <p:spPr/>
        <p:txBody>
          <a:bodyPr>
            <a:normAutofit fontScale="90000"/>
          </a:bodyPr>
          <a:lstStyle/>
          <a:p>
            <a:r>
              <a:rPr lang="en-US" altLang="en-US"/>
              <a:t>Balancing: </a:t>
            </a:r>
            <a:br>
              <a:rPr lang="en-US" altLang="en-US"/>
            </a:br>
            <a:r>
              <a:rPr lang="en-US" altLang="en-US"/>
              <a:t>Risk, Constraints, and Resources</a:t>
            </a:r>
          </a:p>
        </p:txBody>
      </p:sp>
      <p:sp>
        <p:nvSpPr>
          <p:cNvPr id="25" name="Rectangle 24"/>
          <p:cNvSpPr/>
          <p:nvPr/>
        </p:nvSpPr>
        <p:spPr>
          <a:xfrm>
            <a:off x="2193064" y="6093187"/>
            <a:ext cx="8375475" cy="602151"/>
          </a:xfrm>
          <a:prstGeom prst="rect">
            <a:avLst/>
          </a:prstGeom>
          <a:solidFill>
            <a:srgbClr val="A42135"/>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0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fontAlgn="base">
              <a:spcBef>
                <a:spcPct val="0"/>
              </a:spcBef>
              <a:spcAft>
                <a:spcPct val="0"/>
              </a:spcAft>
              <a:defRPr/>
            </a:pPr>
            <a:r>
              <a:rPr lang="en-US" sz="1600">
                <a:solidFill>
                  <a:prstClr val="white"/>
                </a:solidFill>
                <a:latin typeface="Tahoma" panose="020B0604030504040204" pitchFamily="34" charset="0"/>
                <a:ea typeface="Tahoma" panose="020B0604030504040204" pitchFamily="34" charset="0"/>
                <a:cs typeface="Tahoma" panose="020B0604030504040204" pitchFamily="34" charset="0"/>
              </a:rPr>
              <a:t>The goal is to determine the true nature of the system, in all possible scenarios, with a finite number of samples that yield valid conclusions while minimizing the risk of error</a:t>
            </a:r>
          </a:p>
          <a:p>
            <a:pPr algn="ctr" fontAlgn="base">
              <a:spcBef>
                <a:spcPct val="0"/>
              </a:spcBef>
              <a:spcAft>
                <a:spcPct val="0"/>
              </a:spcAft>
              <a:defRPr/>
            </a:pPr>
            <a:endParaRPr lang="en-US" sz="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a:extLst>
              <a:ext uri="{FF2B5EF4-FFF2-40B4-BE49-F238E27FC236}">
                <a16:creationId xmlns:a16="http://schemas.microsoft.com/office/drawing/2014/main" id="{DDEC4D89-81FB-6473-0079-473765A41FB6}"/>
              </a:ext>
            </a:extLst>
          </p:cNvPr>
          <p:cNvGrpSpPr/>
          <p:nvPr/>
        </p:nvGrpSpPr>
        <p:grpSpPr>
          <a:xfrm>
            <a:off x="1194663" y="1807115"/>
            <a:ext cx="4434922" cy="1801014"/>
            <a:chOff x="1194663" y="1807115"/>
            <a:chExt cx="4434922" cy="1801014"/>
          </a:xfrm>
        </p:grpSpPr>
        <p:grpSp>
          <p:nvGrpSpPr>
            <p:cNvPr id="6" name="Group 5">
              <a:extLst>
                <a:ext uri="{FF2B5EF4-FFF2-40B4-BE49-F238E27FC236}">
                  <a16:creationId xmlns:a16="http://schemas.microsoft.com/office/drawing/2014/main" id="{E6F091D1-E99E-CA20-97CA-B76ED4F2B4B7}"/>
                </a:ext>
              </a:extLst>
            </p:cNvPr>
            <p:cNvGrpSpPr/>
            <p:nvPr/>
          </p:nvGrpSpPr>
          <p:grpSpPr>
            <a:xfrm>
              <a:off x="1200667" y="2454549"/>
              <a:ext cx="4428918" cy="707886"/>
              <a:chOff x="1583385" y="1667115"/>
              <a:chExt cx="4428918" cy="707886"/>
            </a:xfrm>
          </p:grpSpPr>
          <p:sp>
            <p:nvSpPr>
              <p:cNvPr id="31" name="TextBox 30"/>
              <p:cNvSpPr txBox="1"/>
              <p:nvPr/>
            </p:nvSpPr>
            <p:spPr>
              <a:xfrm>
                <a:off x="1583385" y="1667115"/>
                <a:ext cx="510078" cy="707886"/>
              </a:xfrm>
              <a:prstGeom prst="rect">
                <a:avLst/>
              </a:prstGeom>
              <a:noFill/>
            </p:spPr>
            <p:txBody>
              <a:bodyPr wrap="square" rtlCol="0">
                <a:spAutoFit/>
              </a:bodyPr>
              <a:lstStyle/>
              <a:p>
                <a:pPr fontAlgn="base">
                  <a:spcBef>
                    <a:spcPct val="0"/>
                  </a:spcBef>
                  <a:spcAft>
                    <a:spcPct val="0"/>
                  </a:spcAft>
                </a:pPr>
                <a:r>
                  <a:rPr lang="en-US" sz="4000">
                    <a:solidFill>
                      <a:prstClr val="black"/>
                    </a:solidFill>
                    <a:latin typeface="Symbol" pitchFamily="18" charset="2"/>
                  </a:rPr>
                  <a:t>a</a:t>
                </a:r>
              </a:p>
            </p:txBody>
          </p:sp>
          <p:sp>
            <p:nvSpPr>
              <p:cNvPr id="33" name="TextBox 32"/>
              <p:cNvSpPr txBox="1"/>
              <p:nvPr/>
            </p:nvSpPr>
            <p:spPr>
              <a:xfrm>
                <a:off x="1990809" y="1917797"/>
                <a:ext cx="4021494" cy="369332"/>
              </a:xfrm>
              <a:prstGeom prst="rect">
                <a:avLst/>
              </a:prstGeom>
              <a:noFill/>
            </p:spPr>
            <p:txBody>
              <a:bodyPr wrap="square" rtlCol="0">
                <a:spAutoFit/>
              </a:bodyPr>
              <a:lstStyle/>
              <a:p>
                <a:pPr fontAlgn="base">
                  <a:spcBef>
                    <a:spcPct val="0"/>
                  </a:spcBef>
                  <a:spcAft>
                    <a:spcPct val="0"/>
                  </a:spcAft>
                </a:pPr>
                <a:r>
                  <a:rPr lang="en-US">
                    <a:solidFill>
                      <a:prstClr val="black"/>
                    </a:solidFill>
                    <a:cs typeface="Arial" charset="0"/>
                  </a:rPr>
                  <a:t>“Type I” risk metric</a:t>
                </a:r>
              </a:p>
            </p:txBody>
          </p:sp>
        </p:grpSp>
        <p:grpSp>
          <p:nvGrpSpPr>
            <p:cNvPr id="9" name="Group 8">
              <a:extLst>
                <a:ext uri="{FF2B5EF4-FFF2-40B4-BE49-F238E27FC236}">
                  <a16:creationId xmlns:a16="http://schemas.microsoft.com/office/drawing/2014/main" id="{D7018AD0-275C-07F8-BF6A-6FE86F6F4CBE}"/>
                </a:ext>
              </a:extLst>
            </p:cNvPr>
            <p:cNvGrpSpPr/>
            <p:nvPr/>
          </p:nvGrpSpPr>
          <p:grpSpPr>
            <a:xfrm>
              <a:off x="1203790" y="2900243"/>
              <a:ext cx="4425795" cy="707886"/>
              <a:chOff x="1601662" y="2953115"/>
              <a:chExt cx="4425795" cy="707886"/>
            </a:xfrm>
          </p:grpSpPr>
          <p:sp>
            <p:nvSpPr>
              <p:cNvPr id="32" name="TextBox 31"/>
              <p:cNvSpPr txBox="1"/>
              <p:nvPr/>
            </p:nvSpPr>
            <p:spPr>
              <a:xfrm>
                <a:off x="1601662" y="2953115"/>
                <a:ext cx="466528" cy="707886"/>
              </a:xfrm>
              <a:prstGeom prst="rect">
                <a:avLst/>
              </a:prstGeom>
              <a:noFill/>
            </p:spPr>
            <p:txBody>
              <a:bodyPr wrap="square" rtlCol="0">
                <a:spAutoFit/>
              </a:bodyPr>
              <a:lstStyle/>
              <a:p>
                <a:pPr fontAlgn="base">
                  <a:spcBef>
                    <a:spcPct val="0"/>
                  </a:spcBef>
                  <a:spcAft>
                    <a:spcPct val="0"/>
                  </a:spcAft>
                </a:pPr>
                <a:r>
                  <a:rPr lang="en-US" sz="4000">
                    <a:solidFill>
                      <a:prstClr val="black"/>
                    </a:solidFill>
                    <a:latin typeface="Symbol" pitchFamily="18" charset="2"/>
                  </a:rPr>
                  <a:t>b</a:t>
                </a:r>
              </a:p>
            </p:txBody>
          </p:sp>
          <p:sp>
            <p:nvSpPr>
              <p:cNvPr id="34" name="TextBox 33"/>
              <p:cNvSpPr txBox="1"/>
              <p:nvPr/>
            </p:nvSpPr>
            <p:spPr>
              <a:xfrm>
                <a:off x="2005963" y="3176187"/>
                <a:ext cx="4021494" cy="369332"/>
              </a:xfrm>
              <a:prstGeom prst="rect">
                <a:avLst/>
              </a:prstGeom>
              <a:noFill/>
            </p:spPr>
            <p:txBody>
              <a:bodyPr wrap="square" rtlCol="0">
                <a:spAutoFit/>
              </a:bodyPr>
              <a:lstStyle/>
              <a:p>
                <a:pPr fontAlgn="base">
                  <a:spcBef>
                    <a:spcPct val="0"/>
                  </a:spcBef>
                  <a:spcAft>
                    <a:spcPct val="0"/>
                  </a:spcAft>
                </a:pPr>
                <a:r>
                  <a:rPr lang="en-US">
                    <a:solidFill>
                      <a:prstClr val="black"/>
                    </a:solidFill>
                    <a:cs typeface="Arial" charset="0"/>
                  </a:rPr>
                  <a:t>“Type II” risk metric</a:t>
                </a:r>
              </a:p>
            </p:txBody>
          </p:sp>
        </p:grpSp>
        <p:grpSp>
          <p:nvGrpSpPr>
            <p:cNvPr id="8" name="Group 7">
              <a:extLst>
                <a:ext uri="{FF2B5EF4-FFF2-40B4-BE49-F238E27FC236}">
                  <a16:creationId xmlns:a16="http://schemas.microsoft.com/office/drawing/2014/main" id="{7481A632-C38A-08D4-D0AF-D2F04715387B}"/>
                </a:ext>
              </a:extLst>
            </p:cNvPr>
            <p:cNvGrpSpPr/>
            <p:nvPr/>
          </p:nvGrpSpPr>
          <p:grpSpPr>
            <a:xfrm>
              <a:off x="1194663" y="2117518"/>
              <a:ext cx="4428899" cy="707886"/>
              <a:chOff x="1589612" y="2503762"/>
              <a:chExt cx="4428899" cy="707886"/>
            </a:xfrm>
          </p:grpSpPr>
          <p:sp>
            <p:nvSpPr>
              <p:cNvPr id="26" name="TextBox 25"/>
              <p:cNvSpPr txBox="1"/>
              <p:nvPr/>
            </p:nvSpPr>
            <p:spPr>
              <a:xfrm>
                <a:off x="1589612" y="2503762"/>
                <a:ext cx="522512" cy="707886"/>
              </a:xfrm>
              <a:prstGeom prst="rect">
                <a:avLst/>
              </a:prstGeom>
              <a:noFill/>
            </p:spPr>
            <p:txBody>
              <a:bodyPr wrap="square" rtlCol="0">
                <a:spAutoFit/>
              </a:bodyPr>
              <a:lstStyle/>
              <a:p>
                <a:pPr fontAlgn="base">
                  <a:spcBef>
                    <a:spcPct val="0"/>
                  </a:spcBef>
                  <a:spcAft>
                    <a:spcPct val="0"/>
                  </a:spcAft>
                </a:pPr>
                <a:r>
                  <a:rPr lang="en-US" sz="4000">
                    <a:solidFill>
                      <a:prstClr val="black"/>
                    </a:solidFill>
                    <a:latin typeface="Symbol" pitchFamily="18" charset="2"/>
                  </a:rPr>
                  <a:t>s</a:t>
                </a:r>
              </a:p>
            </p:txBody>
          </p:sp>
          <p:sp>
            <p:nvSpPr>
              <p:cNvPr id="35" name="TextBox 34"/>
              <p:cNvSpPr txBox="1"/>
              <p:nvPr/>
            </p:nvSpPr>
            <p:spPr>
              <a:xfrm>
                <a:off x="1997017" y="2727406"/>
                <a:ext cx="4021494" cy="369332"/>
              </a:xfrm>
              <a:prstGeom prst="rect">
                <a:avLst/>
              </a:prstGeom>
              <a:noFill/>
            </p:spPr>
            <p:txBody>
              <a:bodyPr wrap="square" rtlCol="0">
                <a:spAutoFit/>
              </a:bodyPr>
              <a:lstStyle/>
              <a:p>
                <a:pPr fontAlgn="base">
                  <a:spcBef>
                    <a:spcPct val="0"/>
                  </a:spcBef>
                  <a:spcAft>
                    <a:spcPct val="0"/>
                  </a:spcAft>
                </a:pPr>
                <a:r>
                  <a:rPr lang="en-US">
                    <a:solidFill>
                      <a:prstClr val="black"/>
                    </a:solidFill>
                    <a:cs typeface="Arial" charset="0"/>
                  </a:rPr>
                  <a:t>Inherent response noise</a:t>
                </a:r>
              </a:p>
            </p:txBody>
          </p:sp>
        </p:grpSp>
        <p:grpSp>
          <p:nvGrpSpPr>
            <p:cNvPr id="2" name="Group 1">
              <a:extLst>
                <a:ext uri="{FF2B5EF4-FFF2-40B4-BE49-F238E27FC236}">
                  <a16:creationId xmlns:a16="http://schemas.microsoft.com/office/drawing/2014/main" id="{F9AB8257-E4B8-1A2D-97AC-EB656C093162}"/>
                </a:ext>
              </a:extLst>
            </p:cNvPr>
            <p:cNvGrpSpPr/>
            <p:nvPr/>
          </p:nvGrpSpPr>
          <p:grpSpPr>
            <a:xfrm>
              <a:off x="1210554" y="1807115"/>
              <a:ext cx="4413341" cy="707886"/>
              <a:chOff x="-2592817" y="1320516"/>
              <a:chExt cx="4413341" cy="707886"/>
            </a:xfrm>
          </p:grpSpPr>
          <p:sp>
            <p:nvSpPr>
              <p:cNvPr id="27" name="TextBox 26"/>
              <p:cNvSpPr txBox="1"/>
              <p:nvPr/>
            </p:nvSpPr>
            <p:spPr>
              <a:xfrm>
                <a:off x="-2592817" y="1320516"/>
                <a:ext cx="494520" cy="707886"/>
              </a:xfrm>
              <a:prstGeom prst="rect">
                <a:avLst/>
              </a:prstGeom>
              <a:noFill/>
            </p:spPr>
            <p:txBody>
              <a:bodyPr wrap="square" rtlCol="0">
                <a:spAutoFit/>
              </a:bodyPr>
              <a:lstStyle/>
              <a:p>
                <a:pPr fontAlgn="base">
                  <a:spcBef>
                    <a:spcPct val="0"/>
                  </a:spcBef>
                  <a:spcAft>
                    <a:spcPct val="0"/>
                  </a:spcAft>
                </a:pPr>
                <a:r>
                  <a:rPr lang="en-US" sz="4000">
                    <a:solidFill>
                      <a:prstClr val="black"/>
                    </a:solidFill>
                    <a:latin typeface="Symbol" pitchFamily="18" charset="2"/>
                  </a:rPr>
                  <a:t>d</a:t>
                </a:r>
              </a:p>
            </p:txBody>
          </p:sp>
          <p:sp>
            <p:nvSpPr>
              <p:cNvPr id="36" name="TextBox 35"/>
              <p:cNvSpPr txBox="1"/>
              <p:nvPr/>
            </p:nvSpPr>
            <p:spPr>
              <a:xfrm>
                <a:off x="-2200970" y="1509394"/>
                <a:ext cx="4021494" cy="369332"/>
              </a:xfrm>
              <a:prstGeom prst="rect">
                <a:avLst/>
              </a:prstGeom>
              <a:noFill/>
            </p:spPr>
            <p:txBody>
              <a:bodyPr wrap="square" rtlCol="0">
                <a:spAutoFit/>
              </a:bodyPr>
              <a:lstStyle/>
              <a:p>
                <a:pPr fontAlgn="base">
                  <a:spcBef>
                    <a:spcPct val="0"/>
                  </a:spcBef>
                  <a:spcAft>
                    <a:spcPct val="0"/>
                  </a:spcAft>
                </a:pPr>
                <a:r>
                  <a:rPr lang="en-US">
                    <a:solidFill>
                      <a:prstClr val="black"/>
                    </a:solidFill>
                    <a:cs typeface="Arial" charset="0"/>
                  </a:rPr>
                  <a:t>Relevant difference to detect</a:t>
                </a:r>
              </a:p>
            </p:txBody>
          </p:sp>
        </p:grpSp>
      </p:grpSp>
      <p:pic>
        <p:nvPicPr>
          <p:cNvPr id="2057" name="Picture 9" descr="http://tse1.mm.bing.net/th?&amp;id=OIP.Maaf8ba193b409fb9aadc1590ab4637f3o0&amp;w=300&amp;h=300&amp;c=0&amp;pid=1.9&amp;rs=0&amp;p=0"/>
          <p:cNvPicPr>
            <a:picLocks noChangeAspect="1" noChangeArrowheads="1"/>
          </p:cNvPicPr>
          <p:nvPr/>
        </p:nvPicPr>
        <p:blipFill>
          <a:blip r:embed="rId7" cstate="print"/>
          <a:srcRect/>
          <a:stretch>
            <a:fillRect/>
          </a:stretch>
        </p:blipFill>
        <p:spPr bwMode="auto">
          <a:xfrm>
            <a:off x="7730988" y="3131182"/>
            <a:ext cx="2086310" cy="1182242"/>
          </a:xfrm>
          <a:prstGeom prst="ellipse">
            <a:avLst/>
          </a:prstGeom>
          <a:ln>
            <a:noFill/>
          </a:ln>
          <a:effectLst>
            <a:softEdge rad="112500"/>
          </a:effectLst>
        </p:spPr>
      </p:pic>
      <p:sp>
        <p:nvSpPr>
          <p:cNvPr id="43" name="TextBox 42"/>
          <p:cNvSpPr txBox="1"/>
          <p:nvPr/>
        </p:nvSpPr>
        <p:spPr>
          <a:xfrm>
            <a:off x="7679823" y="4227944"/>
            <a:ext cx="2174034" cy="338554"/>
          </a:xfrm>
          <a:prstGeom prst="rect">
            <a:avLst/>
          </a:prstGeom>
          <a:solidFill>
            <a:srgbClr val="A42135"/>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fontAlgn="base">
              <a:spcBef>
                <a:spcPct val="0"/>
              </a:spcBef>
              <a:spcAft>
                <a:spcPct val="0"/>
              </a:spcAft>
              <a:defRPr/>
            </a:pPr>
            <a:r>
              <a:rPr lang="en-US" sz="1600" b="1">
                <a:solidFill>
                  <a:prstClr val="white"/>
                </a:solidFill>
                <a:latin typeface="Tahoma" panose="020B0604030504040204" pitchFamily="34" charset="0"/>
                <a:ea typeface="Tahoma" panose="020B0604030504040204" pitchFamily="34" charset="0"/>
                <a:cs typeface="Tahoma" panose="020B0604030504040204" pitchFamily="34" charset="0"/>
              </a:rPr>
              <a:t>Constraints</a:t>
            </a:r>
          </a:p>
        </p:txBody>
      </p:sp>
      <p:sp>
        <p:nvSpPr>
          <p:cNvPr id="45" name="TextBox 44"/>
          <p:cNvSpPr txBox="1"/>
          <p:nvPr/>
        </p:nvSpPr>
        <p:spPr>
          <a:xfrm>
            <a:off x="9046945" y="1351869"/>
            <a:ext cx="670560" cy="1323439"/>
          </a:xfrm>
          <a:prstGeom prst="rect">
            <a:avLst/>
          </a:prstGeom>
          <a:noFill/>
        </p:spPr>
        <p:txBody>
          <a:bodyPr wrap="square" rtlCol="0">
            <a:spAutoFit/>
          </a:bodyPr>
          <a:lstStyle/>
          <a:p>
            <a:pPr fontAlgn="base">
              <a:spcBef>
                <a:spcPct val="0"/>
              </a:spcBef>
              <a:spcAft>
                <a:spcPct val="0"/>
              </a:spcAft>
            </a:pPr>
            <a:r>
              <a:rPr lang="en-US" sz="8000">
                <a:solidFill>
                  <a:prstClr val="black"/>
                </a:solidFill>
              </a:rPr>
              <a:t>n</a:t>
            </a:r>
          </a:p>
        </p:txBody>
      </p:sp>
      <p:sp>
        <p:nvSpPr>
          <p:cNvPr id="46" name="TextBox 45"/>
          <p:cNvSpPr txBox="1"/>
          <p:nvPr/>
        </p:nvSpPr>
        <p:spPr>
          <a:xfrm>
            <a:off x="8421939" y="5526215"/>
            <a:ext cx="2174034" cy="338554"/>
          </a:xfrm>
          <a:prstGeom prst="rect">
            <a:avLst/>
          </a:prstGeom>
          <a:solidFill>
            <a:srgbClr val="A42135"/>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fontAlgn="base">
              <a:spcBef>
                <a:spcPct val="0"/>
              </a:spcBef>
              <a:spcAft>
                <a:spcPct val="0"/>
              </a:spcAft>
              <a:defRPr/>
            </a:pPr>
            <a:r>
              <a:rPr lang="en-US" sz="1600" b="1">
                <a:solidFill>
                  <a:prstClr val="white"/>
                </a:solidFill>
                <a:latin typeface="Tahoma" panose="020B0604030504040204" pitchFamily="34" charset="0"/>
                <a:ea typeface="Tahoma" panose="020B0604030504040204" pitchFamily="34" charset="0"/>
                <a:cs typeface="Tahoma" panose="020B0604030504040204" pitchFamily="34" charset="0"/>
              </a:rPr>
              <a:t>Number of factors</a:t>
            </a:r>
          </a:p>
        </p:txBody>
      </p:sp>
      <p:grpSp>
        <p:nvGrpSpPr>
          <p:cNvPr id="55" name="Group 54"/>
          <p:cNvGrpSpPr/>
          <p:nvPr/>
        </p:nvGrpSpPr>
        <p:grpSpPr>
          <a:xfrm>
            <a:off x="7931377" y="4753436"/>
            <a:ext cx="2514600" cy="667512"/>
            <a:chOff x="5273040" y="4544568"/>
            <a:chExt cx="2514600" cy="667512"/>
          </a:xfrm>
        </p:grpSpPr>
        <p:sp>
          <p:nvSpPr>
            <p:cNvPr id="47" name="Rectangle 46"/>
            <p:cNvSpPr/>
            <p:nvPr/>
          </p:nvSpPr>
          <p:spPr>
            <a:xfrm>
              <a:off x="6044184" y="4544568"/>
              <a:ext cx="969264" cy="66751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49" name="Straight Arrow Connector 48"/>
            <p:cNvCxnSpPr/>
            <p:nvPr/>
          </p:nvCxnSpPr>
          <p:spPr>
            <a:xfrm>
              <a:off x="5276088" y="4581144"/>
              <a:ext cx="7772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273040" y="4733544"/>
              <a:ext cx="7772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279136" y="4885944"/>
              <a:ext cx="7772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285232" y="5038344"/>
              <a:ext cx="7772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82184" y="5181600"/>
              <a:ext cx="7772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010400" y="4879848"/>
              <a:ext cx="777240"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7148041" y="4360245"/>
            <a:ext cx="1143000" cy="1323439"/>
          </a:xfrm>
          <a:prstGeom prst="rect">
            <a:avLst/>
          </a:prstGeom>
          <a:noFill/>
        </p:spPr>
        <p:txBody>
          <a:bodyPr wrap="square" rtlCol="0">
            <a:spAutoFit/>
          </a:bodyPr>
          <a:lstStyle/>
          <a:p>
            <a:pPr fontAlgn="base">
              <a:spcBef>
                <a:spcPct val="0"/>
              </a:spcBef>
              <a:spcAft>
                <a:spcPct val="0"/>
              </a:spcAft>
            </a:pPr>
            <a:r>
              <a:rPr lang="en-US" sz="8000">
                <a:solidFill>
                  <a:prstClr val="black"/>
                </a:solidFill>
              </a:rPr>
              <a:t>k</a:t>
            </a:r>
          </a:p>
        </p:txBody>
      </p:sp>
      <p:sp>
        <p:nvSpPr>
          <p:cNvPr id="37" name="TextBox 36"/>
          <p:cNvSpPr txBox="1"/>
          <p:nvPr/>
        </p:nvSpPr>
        <p:spPr>
          <a:xfrm>
            <a:off x="1820524" y="3902575"/>
            <a:ext cx="1685309" cy="369332"/>
          </a:xfrm>
          <a:prstGeom prst="rect">
            <a:avLst/>
          </a:prstGeom>
          <a:solidFill>
            <a:srgbClr val="A42135"/>
          </a:solidFill>
          <a:ln>
            <a:solidFill>
              <a:schemeClr val="tx1"/>
            </a:solidFill>
          </a:ln>
        </p:spPr>
        <p:txBody>
          <a:bodyPr wrap="square" rtlCol="0">
            <a:spAutoFit/>
          </a:bodyPr>
          <a:lstStyle/>
          <a:p>
            <a:pPr algn="ctr" fontAlgn="base">
              <a:spcBef>
                <a:spcPct val="0"/>
              </a:spcBef>
              <a:spcAft>
                <a:spcPct val="0"/>
              </a:spcAft>
            </a:pPr>
            <a:r>
              <a:rPr lang="en-US" b="1">
                <a:solidFill>
                  <a:schemeClr val="bg1"/>
                </a:solidFill>
                <a:latin typeface="Tahoma" panose="020B0604030504040204" pitchFamily="34" charset="0"/>
                <a:ea typeface="Tahoma" panose="020B0604030504040204" pitchFamily="34" charset="0"/>
                <a:cs typeface="Tahoma" panose="020B0604030504040204" pitchFamily="34" charset="0"/>
              </a:rPr>
              <a:t>Design Type</a:t>
            </a:r>
          </a:p>
        </p:txBody>
      </p:sp>
      <p:grpSp>
        <p:nvGrpSpPr>
          <p:cNvPr id="5" name="Group 4"/>
          <p:cNvGrpSpPr/>
          <p:nvPr/>
        </p:nvGrpSpPr>
        <p:grpSpPr>
          <a:xfrm>
            <a:off x="3564885" y="3695938"/>
            <a:ext cx="1878266" cy="1624415"/>
            <a:chOff x="6046788" y="2662238"/>
            <a:chExt cx="2501900" cy="2163762"/>
          </a:xfrm>
        </p:grpSpPr>
        <p:sp>
          <p:nvSpPr>
            <p:cNvPr id="118" name="Line 21"/>
            <p:cNvSpPr>
              <a:spLocks noChangeShapeType="1"/>
            </p:cNvSpPr>
            <p:nvPr/>
          </p:nvSpPr>
          <p:spPr bwMode="auto">
            <a:xfrm flipV="1">
              <a:off x="6432550" y="3044825"/>
              <a:ext cx="438150" cy="373063"/>
            </a:xfrm>
            <a:prstGeom prst="line">
              <a:avLst/>
            </a:prstGeom>
            <a:noFill/>
            <a:ln w="12700">
              <a:solidFill>
                <a:srgbClr val="000000"/>
              </a:solidFill>
              <a:round/>
              <a:headEnd type="none" w="sm" len="sm"/>
              <a:tailEnd type="none" w="sm" len="sm"/>
            </a:ln>
          </p:spPr>
          <p:txBody>
            <a:bodyPr/>
            <a:lstStyle/>
            <a:p>
              <a:endParaRPr lang="en-US">
                <a:solidFill>
                  <a:srgbClr val="000099"/>
                </a:solidFill>
              </a:endParaRPr>
            </a:p>
          </p:txBody>
        </p:sp>
        <p:sp>
          <p:nvSpPr>
            <p:cNvPr id="119" name="Line 22"/>
            <p:cNvSpPr>
              <a:spLocks noChangeShapeType="1"/>
            </p:cNvSpPr>
            <p:nvPr/>
          </p:nvSpPr>
          <p:spPr bwMode="auto">
            <a:xfrm flipV="1">
              <a:off x="6432550" y="4100513"/>
              <a:ext cx="438150" cy="373062"/>
            </a:xfrm>
            <a:prstGeom prst="line">
              <a:avLst/>
            </a:prstGeom>
            <a:noFill/>
            <a:ln w="12700">
              <a:solidFill>
                <a:srgbClr val="000000"/>
              </a:solidFill>
              <a:round/>
              <a:headEnd type="none" w="sm" len="sm"/>
              <a:tailEnd type="none" w="sm" len="sm"/>
            </a:ln>
          </p:spPr>
          <p:txBody>
            <a:bodyPr/>
            <a:lstStyle/>
            <a:p>
              <a:endParaRPr lang="en-US">
                <a:solidFill>
                  <a:srgbClr val="000099"/>
                </a:solidFill>
              </a:endParaRPr>
            </a:p>
          </p:txBody>
        </p:sp>
        <p:sp>
          <p:nvSpPr>
            <p:cNvPr id="120" name="Line 23"/>
            <p:cNvSpPr>
              <a:spLocks noChangeShapeType="1"/>
            </p:cNvSpPr>
            <p:nvPr/>
          </p:nvSpPr>
          <p:spPr bwMode="auto">
            <a:xfrm flipV="1">
              <a:off x="7683500" y="4100513"/>
              <a:ext cx="438150" cy="373062"/>
            </a:xfrm>
            <a:prstGeom prst="line">
              <a:avLst/>
            </a:prstGeom>
            <a:noFill/>
            <a:ln w="12700">
              <a:solidFill>
                <a:srgbClr val="000000"/>
              </a:solidFill>
              <a:round/>
              <a:headEnd type="none" w="sm" len="sm"/>
              <a:tailEnd type="none" w="sm" len="sm"/>
            </a:ln>
          </p:spPr>
          <p:txBody>
            <a:bodyPr/>
            <a:lstStyle/>
            <a:p>
              <a:endParaRPr lang="en-US">
                <a:solidFill>
                  <a:srgbClr val="000099"/>
                </a:solidFill>
              </a:endParaRPr>
            </a:p>
          </p:txBody>
        </p:sp>
        <p:sp>
          <p:nvSpPr>
            <p:cNvPr id="121" name="Line 24"/>
            <p:cNvSpPr>
              <a:spLocks noChangeShapeType="1"/>
            </p:cNvSpPr>
            <p:nvPr/>
          </p:nvSpPr>
          <p:spPr bwMode="auto">
            <a:xfrm flipV="1">
              <a:off x="7683500" y="3044825"/>
              <a:ext cx="438150" cy="373063"/>
            </a:xfrm>
            <a:prstGeom prst="line">
              <a:avLst/>
            </a:prstGeom>
            <a:noFill/>
            <a:ln w="12700">
              <a:solidFill>
                <a:srgbClr val="000000"/>
              </a:solidFill>
              <a:round/>
              <a:headEnd type="none" w="sm" len="sm"/>
              <a:tailEnd type="none" w="sm" len="sm"/>
            </a:ln>
          </p:spPr>
          <p:txBody>
            <a:bodyPr/>
            <a:lstStyle/>
            <a:p>
              <a:endParaRPr lang="en-US">
                <a:solidFill>
                  <a:srgbClr val="000099"/>
                </a:solidFill>
              </a:endParaRPr>
            </a:p>
          </p:txBody>
        </p:sp>
        <p:sp>
          <p:nvSpPr>
            <p:cNvPr id="122" name="Rectangle 25"/>
            <p:cNvSpPr>
              <a:spLocks noChangeArrowheads="1"/>
            </p:cNvSpPr>
            <p:nvPr/>
          </p:nvSpPr>
          <p:spPr bwMode="auto">
            <a:xfrm>
              <a:off x="6878638" y="3055938"/>
              <a:ext cx="1235075" cy="1041400"/>
            </a:xfrm>
            <a:prstGeom prst="rect">
              <a:avLst/>
            </a:prstGeom>
            <a:noFill/>
            <a:ln w="12700">
              <a:solidFill>
                <a:srgbClr val="000000"/>
              </a:solidFill>
              <a:miter lim="800000"/>
              <a:headEnd/>
              <a:tailEnd/>
            </a:ln>
          </p:spPr>
          <p:txBody>
            <a:bodyPr wrap="none" anchor="ctr"/>
            <a:lstStyle/>
            <a:p>
              <a:pPr eaLnBrk="0" hangingPunct="0"/>
              <a:endParaRPr lang="en-US">
                <a:solidFill>
                  <a:srgbClr val="000099"/>
                </a:solidFill>
              </a:endParaRPr>
            </a:p>
          </p:txBody>
        </p:sp>
        <p:sp>
          <p:nvSpPr>
            <p:cNvPr id="123" name="Rectangle 26"/>
            <p:cNvSpPr>
              <a:spLocks noChangeArrowheads="1"/>
            </p:cNvSpPr>
            <p:nvPr/>
          </p:nvSpPr>
          <p:spPr bwMode="auto">
            <a:xfrm>
              <a:off x="6440488" y="3429000"/>
              <a:ext cx="1233487" cy="1041400"/>
            </a:xfrm>
            <a:prstGeom prst="rect">
              <a:avLst/>
            </a:prstGeom>
            <a:noFill/>
            <a:ln w="12700">
              <a:solidFill>
                <a:srgbClr val="000000"/>
              </a:solidFill>
              <a:miter lim="800000"/>
              <a:headEnd/>
              <a:tailEnd/>
            </a:ln>
          </p:spPr>
          <p:txBody>
            <a:bodyPr wrap="none" anchor="ctr"/>
            <a:lstStyle/>
            <a:p>
              <a:pPr eaLnBrk="0" hangingPunct="0"/>
              <a:endParaRPr lang="en-US">
                <a:solidFill>
                  <a:srgbClr val="000099"/>
                </a:solidFill>
              </a:endParaRPr>
            </a:p>
          </p:txBody>
        </p:sp>
        <p:sp>
          <p:nvSpPr>
            <p:cNvPr id="124" name="Line 27"/>
            <p:cNvSpPr>
              <a:spLocks noChangeShapeType="1"/>
            </p:cNvSpPr>
            <p:nvPr/>
          </p:nvSpPr>
          <p:spPr bwMode="auto">
            <a:xfrm>
              <a:off x="7285038" y="2717800"/>
              <a:ext cx="4762" cy="2066925"/>
            </a:xfrm>
            <a:prstGeom prst="line">
              <a:avLst/>
            </a:prstGeom>
            <a:noFill/>
            <a:ln w="12700">
              <a:solidFill>
                <a:schemeClr val="tx1"/>
              </a:solidFill>
              <a:prstDash val="sysDot"/>
              <a:round/>
              <a:headEnd type="none" w="sm" len="sm"/>
              <a:tailEnd type="none" w="sm" len="sm"/>
            </a:ln>
          </p:spPr>
          <p:txBody>
            <a:bodyPr/>
            <a:lstStyle/>
            <a:p>
              <a:endParaRPr lang="en-US">
                <a:solidFill>
                  <a:srgbClr val="000099"/>
                </a:solidFill>
              </a:endParaRPr>
            </a:p>
          </p:txBody>
        </p:sp>
        <p:sp>
          <p:nvSpPr>
            <p:cNvPr id="125" name="Line 28"/>
            <p:cNvSpPr>
              <a:spLocks noChangeShapeType="1"/>
            </p:cNvSpPr>
            <p:nvPr/>
          </p:nvSpPr>
          <p:spPr bwMode="auto">
            <a:xfrm flipH="1">
              <a:off x="6059488" y="3763963"/>
              <a:ext cx="2447925" cy="0"/>
            </a:xfrm>
            <a:prstGeom prst="line">
              <a:avLst/>
            </a:prstGeom>
            <a:noFill/>
            <a:ln w="12700">
              <a:solidFill>
                <a:schemeClr val="tx1"/>
              </a:solidFill>
              <a:prstDash val="sysDot"/>
              <a:round/>
              <a:headEnd type="none" w="sm" len="sm"/>
              <a:tailEnd type="none" w="sm" len="sm"/>
            </a:ln>
          </p:spPr>
          <p:txBody>
            <a:bodyPr/>
            <a:lstStyle/>
            <a:p>
              <a:endParaRPr lang="en-US">
                <a:solidFill>
                  <a:srgbClr val="000099"/>
                </a:solidFill>
              </a:endParaRPr>
            </a:p>
          </p:txBody>
        </p:sp>
        <p:sp>
          <p:nvSpPr>
            <p:cNvPr id="126" name="Line 29"/>
            <p:cNvSpPr>
              <a:spLocks noChangeShapeType="1"/>
            </p:cNvSpPr>
            <p:nvPr/>
          </p:nvSpPr>
          <p:spPr bwMode="auto">
            <a:xfrm rot="-120000" flipV="1">
              <a:off x="6092049" y="3223141"/>
              <a:ext cx="2293902" cy="1156781"/>
            </a:xfrm>
            <a:prstGeom prst="line">
              <a:avLst/>
            </a:prstGeom>
            <a:noFill/>
            <a:ln w="12700">
              <a:solidFill>
                <a:schemeClr val="tx1"/>
              </a:solidFill>
              <a:prstDash val="sysDot"/>
              <a:round/>
              <a:headEnd type="none" w="sm" len="sm"/>
              <a:tailEnd type="none" w="sm" len="sm"/>
            </a:ln>
          </p:spPr>
          <p:txBody>
            <a:bodyPr/>
            <a:lstStyle/>
            <a:p>
              <a:endParaRPr lang="en-US">
                <a:solidFill>
                  <a:srgbClr val="000099"/>
                </a:solidFill>
              </a:endParaRPr>
            </a:p>
          </p:txBody>
        </p:sp>
        <p:sp>
          <p:nvSpPr>
            <p:cNvPr id="127" name="Oval 30"/>
            <p:cNvSpPr>
              <a:spLocks noChangeArrowheads="1"/>
            </p:cNvSpPr>
            <p:nvPr/>
          </p:nvSpPr>
          <p:spPr bwMode="auto">
            <a:xfrm>
              <a:off x="7243763" y="4746625"/>
              <a:ext cx="90487" cy="79375"/>
            </a:xfrm>
            <a:prstGeom prst="ellipse">
              <a:avLst/>
            </a:prstGeom>
            <a:solidFill>
              <a:srgbClr val="FF3300"/>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28" name="Oval 31"/>
            <p:cNvSpPr>
              <a:spLocks noChangeArrowheads="1"/>
            </p:cNvSpPr>
            <p:nvPr/>
          </p:nvSpPr>
          <p:spPr bwMode="auto">
            <a:xfrm>
              <a:off x="7632700" y="4429125"/>
              <a:ext cx="92075" cy="79375"/>
            </a:xfrm>
            <a:prstGeom prst="ellipse">
              <a:avLst/>
            </a:prstGeom>
            <a:solidFill>
              <a:schemeClr val="accent1"/>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29" name="Oval 32"/>
            <p:cNvSpPr>
              <a:spLocks noChangeArrowheads="1"/>
            </p:cNvSpPr>
            <p:nvPr/>
          </p:nvSpPr>
          <p:spPr bwMode="auto">
            <a:xfrm>
              <a:off x="6402388" y="4432300"/>
              <a:ext cx="92075" cy="79375"/>
            </a:xfrm>
            <a:prstGeom prst="ellipse">
              <a:avLst/>
            </a:prstGeom>
            <a:solidFill>
              <a:schemeClr val="accent1"/>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30" name="Oval 33"/>
            <p:cNvSpPr>
              <a:spLocks noChangeArrowheads="1"/>
            </p:cNvSpPr>
            <p:nvPr/>
          </p:nvSpPr>
          <p:spPr bwMode="auto">
            <a:xfrm>
              <a:off x="7629525" y="3382963"/>
              <a:ext cx="90488" cy="80962"/>
            </a:xfrm>
            <a:prstGeom prst="ellipse">
              <a:avLst/>
            </a:prstGeom>
            <a:solidFill>
              <a:schemeClr val="accent1"/>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31" name="Oval 34"/>
            <p:cNvSpPr>
              <a:spLocks noChangeArrowheads="1"/>
            </p:cNvSpPr>
            <p:nvPr/>
          </p:nvSpPr>
          <p:spPr bwMode="auto">
            <a:xfrm>
              <a:off x="8064500" y="4070350"/>
              <a:ext cx="90488" cy="79375"/>
            </a:xfrm>
            <a:prstGeom prst="ellipse">
              <a:avLst/>
            </a:prstGeom>
            <a:solidFill>
              <a:schemeClr val="accent1"/>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32" name="Oval 35"/>
            <p:cNvSpPr>
              <a:spLocks noChangeArrowheads="1"/>
            </p:cNvSpPr>
            <p:nvPr/>
          </p:nvSpPr>
          <p:spPr bwMode="auto">
            <a:xfrm>
              <a:off x="6826250" y="4067175"/>
              <a:ext cx="90488" cy="79375"/>
            </a:xfrm>
            <a:prstGeom prst="ellipse">
              <a:avLst/>
            </a:prstGeom>
            <a:solidFill>
              <a:schemeClr val="accent1"/>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33" name="Oval 36"/>
            <p:cNvSpPr>
              <a:spLocks noChangeArrowheads="1"/>
            </p:cNvSpPr>
            <p:nvPr/>
          </p:nvSpPr>
          <p:spPr bwMode="auto">
            <a:xfrm>
              <a:off x="6394450" y="3382963"/>
              <a:ext cx="92075" cy="80962"/>
            </a:xfrm>
            <a:prstGeom prst="ellipse">
              <a:avLst/>
            </a:prstGeom>
            <a:solidFill>
              <a:schemeClr val="accent1"/>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34" name="Oval 37"/>
            <p:cNvSpPr>
              <a:spLocks noChangeArrowheads="1"/>
            </p:cNvSpPr>
            <p:nvPr/>
          </p:nvSpPr>
          <p:spPr bwMode="auto">
            <a:xfrm>
              <a:off x="6834188" y="3017838"/>
              <a:ext cx="90487" cy="79375"/>
            </a:xfrm>
            <a:prstGeom prst="ellipse">
              <a:avLst/>
            </a:prstGeom>
            <a:solidFill>
              <a:schemeClr val="accent1"/>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35" name="Oval 38"/>
            <p:cNvSpPr>
              <a:spLocks noChangeArrowheads="1"/>
            </p:cNvSpPr>
            <p:nvPr/>
          </p:nvSpPr>
          <p:spPr bwMode="auto">
            <a:xfrm>
              <a:off x="8072438" y="3017838"/>
              <a:ext cx="90487" cy="79375"/>
            </a:xfrm>
            <a:prstGeom prst="ellipse">
              <a:avLst/>
            </a:prstGeom>
            <a:solidFill>
              <a:schemeClr val="accent1"/>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36" name="Oval 39"/>
            <p:cNvSpPr>
              <a:spLocks noChangeArrowheads="1"/>
            </p:cNvSpPr>
            <p:nvPr/>
          </p:nvSpPr>
          <p:spPr bwMode="auto">
            <a:xfrm>
              <a:off x="8458200" y="3724275"/>
              <a:ext cx="90488" cy="80963"/>
            </a:xfrm>
            <a:prstGeom prst="ellipse">
              <a:avLst/>
            </a:prstGeom>
            <a:solidFill>
              <a:srgbClr val="FF3300"/>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37" name="Oval 40"/>
            <p:cNvSpPr>
              <a:spLocks noChangeArrowheads="1"/>
            </p:cNvSpPr>
            <p:nvPr/>
          </p:nvSpPr>
          <p:spPr bwMode="auto">
            <a:xfrm>
              <a:off x="6046788" y="3724275"/>
              <a:ext cx="90487" cy="80963"/>
            </a:xfrm>
            <a:prstGeom prst="ellipse">
              <a:avLst/>
            </a:prstGeom>
            <a:solidFill>
              <a:srgbClr val="FF3300"/>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38" name="Oval 41"/>
            <p:cNvSpPr>
              <a:spLocks noChangeArrowheads="1"/>
            </p:cNvSpPr>
            <p:nvPr/>
          </p:nvSpPr>
          <p:spPr bwMode="auto">
            <a:xfrm>
              <a:off x="7239000" y="3724275"/>
              <a:ext cx="92075" cy="80963"/>
            </a:xfrm>
            <a:prstGeom prst="ellipse">
              <a:avLst/>
            </a:prstGeom>
            <a:solidFill>
              <a:srgbClr val="33CC33"/>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39" name="Oval 42"/>
            <p:cNvSpPr>
              <a:spLocks noChangeArrowheads="1"/>
            </p:cNvSpPr>
            <p:nvPr/>
          </p:nvSpPr>
          <p:spPr bwMode="auto">
            <a:xfrm>
              <a:off x="6059488" y="4383088"/>
              <a:ext cx="90487" cy="80962"/>
            </a:xfrm>
            <a:prstGeom prst="ellipse">
              <a:avLst/>
            </a:prstGeom>
            <a:solidFill>
              <a:srgbClr val="FF3300"/>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40" name="Oval 43"/>
            <p:cNvSpPr>
              <a:spLocks noChangeArrowheads="1"/>
            </p:cNvSpPr>
            <p:nvPr/>
          </p:nvSpPr>
          <p:spPr bwMode="auto">
            <a:xfrm>
              <a:off x="8320088" y="3146425"/>
              <a:ext cx="92075" cy="80963"/>
            </a:xfrm>
            <a:prstGeom prst="ellipse">
              <a:avLst/>
            </a:prstGeom>
            <a:solidFill>
              <a:srgbClr val="FF3300"/>
            </a:solidFill>
            <a:ln w="12700">
              <a:solidFill>
                <a:schemeClr val="tx1"/>
              </a:solidFill>
              <a:round/>
              <a:headEnd/>
              <a:tailEnd/>
            </a:ln>
          </p:spPr>
          <p:txBody>
            <a:bodyPr wrap="none" anchor="ctr"/>
            <a:lstStyle/>
            <a:p>
              <a:pPr eaLnBrk="0" hangingPunct="0"/>
              <a:endParaRPr lang="en-US">
                <a:solidFill>
                  <a:srgbClr val="000099"/>
                </a:solidFill>
              </a:endParaRPr>
            </a:p>
          </p:txBody>
        </p:sp>
        <p:sp>
          <p:nvSpPr>
            <p:cNvPr id="141" name="Oval 44"/>
            <p:cNvSpPr>
              <a:spLocks noChangeArrowheads="1"/>
            </p:cNvSpPr>
            <p:nvPr/>
          </p:nvSpPr>
          <p:spPr bwMode="auto">
            <a:xfrm>
              <a:off x="7231063" y="2662238"/>
              <a:ext cx="92075" cy="79375"/>
            </a:xfrm>
            <a:prstGeom prst="ellipse">
              <a:avLst/>
            </a:prstGeom>
            <a:solidFill>
              <a:srgbClr val="FF3300"/>
            </a:solidFill>
            <a:ln w="12700">
              <a:solidFill>
                <a:schemeClr val="tx1"/>
              </a:solidFill>
              <a:round/>
              <a:headEnd/>
              <a:tailEnd/>
            </a:ln>
          </p:spPr>
          <p:txBody>
            <a:bodyPr wrap="none" anchor="ctr"/>
            <a:lstStyle/>
            <a:p>
              <a:pPr eaLnBrk="0" hangingPunct="0"/>
              <a:endParaRPr lang="en-US">
                <a:solidFill>
                  <a:srgbClr val="000099"/>
                </a:solidFill>
              </a:endParaRPr>
            </a:p>
          </p:txBody>
        </p:sp>
      </p:grpSp>
      <p:sp>
        <p:nvSpPr>
          <p:cNvPr id="142" name="TextBox 141"/>
          <p:cNvSpPr txBox="1"/>
          <p:nvPr/>
        </p:nvSpPr>
        <p:spPr>
          <a:xfrm>
            <a:off x="3283545" y="5461454"/>
            <a:ext cx="2052062" cy="369332"/>
          </a:xfrm>
          <a:prstGeom prst="rect">
            <a:avLst/>
          </a:prstGeom>
          <a:solidFill>
            <a:srgbClr val="A42135"/>
          </a:solidFill>
          <a:ln>
            <a:solidFill>
              <a:schemeClr val="tx1"/>
            </a:solidFill>
          </a:ln>
        </p:spPr>
        <p:txBody>
          <a:bodyPr wrap="square" rtlCol="0">
            <a:spAutoFit/>
          </a:bodyPr>
          <a:lstStyle/>
          <a:p>
            <a:pPr algn="ctr" fontAlgn="base">
              <a:spcBef>
                <a:spcPct val="0"/>
              </a:spcBef>
              <a:spcAft>
                <a:spcPct val="0"/>
              </a:spcAft>
            </a:pPr>
            <a:r>
              <a:rPr lang="en-US" b="1">
                <a:solidFill>
                  <a:schemeClr val="bg1"/>
                </a:solidFill>
                <a:latin typeface="Tahoma" panose="020B0604030504040204" pitchFamily="34" charset="0"/>
                <a:ea typeface="Tahoma" panose="020B0604030504040204" pitchFamily="34" charset="0"/>
                <a:cs typeface="Tahoma" panose="020B0604030504040204" pitchFamily="34" charset="0"/>
              </a:rPr>
              <a:t>Empirical Model</a:t>
            </a:r>
          </a:p>
        </p:txBody>
      </p:sp>
      <p:sp>
        <p:nvSpPr>
          <p:cNvPr id="143" name="TextBox 142"/>
          <p:cNvSpPr txBox="1"/>
          <p:nvPr/>
        </p:nvSpPr>
        <p:spPr>
          <a:xfrm>
            <a:off x="1294867" y="1525114"/>
            <a:ext cx="3548862" cy="369332"/>
          </a:xfrm>
          <a:prstGeom prst="rect">
            <a:avLst/>
          </a:prstGeom>
          <a:solidFill>
            <a:srgbClr val="A42135"/>
          </a:solidFill>
          <a:ln>
            <a:solidFill>
              <a:schemeClr val="tx1"/>
            </a:solidFill>
          </a:ln>
        </p:spPr>
        <p:txBody>
          <a:bodyPr wrap="square" rtlCol="0">
            <a:spAutoFit/>
          </a:bodyPr>
          <a:lstStyle/>
          <a:p>
            <a:pPr algn="ctr" fontAlgn="base">
              <a:spcBef>
                <a:spcPct val="0"/>
              </a:spcBef>
              <a:spcAft>
                <a:spcPct val="0"/>
              </a:spcAft>
            </a:pPr>
            <a:r>
              <a:rPr lang="en-US" b="1">
                <a:solidFill>
                  <a:schemeClr val="bg1"/>
                </a:solidFill>
                <a:latin typeface="Tahoma" panose="020B0604030504040204" pitchFamily="34" charset="0"/>
                <a:ea typeface="Tahoma" panose="020B0604030504040204" pitchFamily="34" charset="0"/>
                <a:cs typeface="Tahoma" panose="020B0604030504040204" pitchFamily="34" charset="0"/>
              </a:rPr>
              <a:t>Statistical Measures of Merit</a:t>
            </a:r>
          </a:p>
        </p:txBody>
      </p:sp>
    </p:spTree>
    <p:extLst>
      <p:ext uri="{BB962C8B-B14F-4D97-AF65-F5344CB8AC3E}">
        <p14:creationId xmlns:p14="http://schemas.microsoft.com/office/powerpoint/2010/main" val="270422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67B1408-6B24-8EC4-2251-F50F62E3047E}"/>
              </a:ext>
            </a:extLst>
          </p:cNvPr>
          <p:cNvSpPr>
            <a:spLocks noGrp="1"/>
          </p:cNvSpPr>
          <p:nvPr>
            <p:ph type="sldNum" sz="quarter" idx="12"/>
          </p:nvPr>
        </p:nvSpPr>
        <p:spPr/>
        <p:txBody>
          <a:bodyPr/>
          <a:lstStyle/>
          <a:p>
            <a:pPr>
              <a:defRPr/>
            </a:pPr>
            <a:fld id="{2997D57E-5F4B-4D70-B36A-5AF303A6D06C}" type="slidenum">
              <a:rPr lang="en-US" smtClean="0"/>
              <a:pPr>
                <a:defRPr/>
              </a:pPr>
              <a:t>24</a:t>
            </a:fld>
            <a:endParaRPr lang="en-US"/>
          </a:p>
        </p:txBody>
      </p:sp>
      <p:sp>
        <p:nvSpPr>
          <p:cNvPr id="5" name="Title 4"/>
          <p:cNvSpPr>
            <a:spLocks noGrp="1"/>
          </p:cNvSpPr>
          <p:nvPr>
            <p:ph type="title"/>
          </p:nvPr>
        </p:nvSpPr>
        <p:spPr/>
        <p:txBody>
          <a:bodyPr/>
          <a:lstStyle/>
          <a:p>
            <a:r>
              <a:rPr lang="en-US">
                <a:cs typeface="Arial" charset="0"/>
              </a:rPr>
              <a:t> Difference to Detect, </a:t>
            </a:r>
            <a:r>
              <a:rPr lang="el-GR"/>
              <a:t>δ</a:t>
            </a:r>
            <a:endParaRPr lang="en-US"/>
          </a:p>
        </p:txBody>
      </p:sp>
      <p:sp>
        <p:nvSpPr>
          <p:cNvPr id="6" name="Content Placeholder 5"/>
          <p:cNvSpPr>
            <a:spLocks noGrp="1"/>
          </p:cNvSpPr>
          <p:nvPr>
            <p:ph idx="1"/>
          </p:nvPr>
        </p:nvSpPr>
        <p:spPr/>
        <p:txBody>
          <a:bodyPr>
            <a:noAutofit/>
          </a:bodyPr>
          <a:lstStyle/>
          <a:p>
            <a:pPr>
              <a:buSzPct val="125000"/>
            </a:pPr>
            <a:r>
              <a:rPr lang="en-US" sz="2400">
                <a:solidFill>
                  <a:srgbClr val="000000"/>
                </a:solidFill>
              </a:rPr>
              <a:t>Difference to detect delta (</a:t>
            </a:r>
            <a:r>
              <a:rPr lang="el-GR" sz="2400">
                <a:solidFill>
                  <a:srgbClr val="000000"/>
                </a:solidFill>
              </a:rPr>
              <a:t>δ</a:t>
            </a:r>
            <a:r>
              <a:rPr lang="en-US" sz="2400">
                <a:solidFill>
                  <a:srgbClr val="000000"/>
                </a:solidFill>
              </a:rPr>
              <a:t>) is an operationally meaningful difference in the response caused by changes in the factors</a:t>
            </a:r>
          </a:p>
          <a:p>
            <a:pPr>
              <a:buSzPct val="125000"/>
            </a:pPr>
            <a:r>
              <a:rPr lang="en-US" sz="2400">
                <a:solidFill>
                  <a:srgbClr val="000000"/>
                </a:solidFill>
              </a:rPr>
              <a:t>Requirements must specify operational goals for </a:t>
            </a:r>
            <a:r>
              <a:rPr lang="el-GR" sz="2400">
                <a:solidFill>
                  <a:srgbClr val="000000"/>
                </a:solidFill>
              </a:rPr>
              <a:t>δ</a:t>
            </a:r>
            <a:br>
              <a:rPr lang="en-US" sz="2400">
                <a:solidFill>
                  <a:srgbClr val="000000"/>
                </a:solidFill>
              </a:rPr>
            </a:br>
            <a:r>
              <a:rPr lang="en-US" sz="2400">
                <a:solidFill>
                  <a:srgbClr val="000000"/>
                </a:solidFill>
              </a:rPr>
              <a:t>Difference is assumed to be caused by factors within the ranges tested</a:t>
            </a:r>
          </a:p>
          <a:p>
            <a:pPr lvl="1">
              <a:buSzPct val="125000"/>
            </a:pPr>
            <a:r>
              <a:rPr lang="en-US" sz="2000">
                <a:solidFill>
                  <a:srgbClr val="000000"/>
                </a:solidFill>
              </a:rPr>
              <a:t>Stability: No more than a given </a:t>
            </a:r>
            <a:r>
              <a:rPr lang="el-GR" sz="2000">
                <a:solidFill>
                  <a:srgbClr val="000000"/>
                </a:solidFill>
              </a:rPr>
              <a:t>δ</a:t>
            </a:r>
            <a:r>
              <a:rPr lang="en-US" sz="2000">
                <a:solidFill>
                  <a:srgbClr val="000000"/>
                </a:solidFill>
              </a:rPr>
              <a:t> – looking for consistency (OT)</a:t>
            </a:r>
          </a:p>
          <a:p>
            <a:pPr lvl="1">
              <a:buSzPct val="125000"/>
            </a:pPr>
            <a:r>
              <a:rPr lang="en-US" sz="2000">
                <a:solidFill>
                  <a:srgbClr val="000000"/>
                </a:solidFill>
              </a:rPr>
              <a:t>Screening: At least the given </a:t>
            </a:r>
            <a:r>
              <a:rPr lang="el-GR" sz="2000">
                <a:solidFill>
                  <a:srgbClr val="000000"/>
                </a:solidFill>
              </a:rPr>
              <a:t>δ</a:t>
            </a:r>
            <a:r>
              <a:rPr lang="en-US" sz="2000">
                <a:solidFill>
                  <a:srgbClr val="000000"/>
                </a:solidFill>
              </a:rPr>
              <a:t> – looking for factors with large effects </a:t>
            </a:r>
          </a:p>
          <a:p>
            <a:pPr>
              <a:buSzPct val="125000"/>
            </a:pPr>
            <a:r>
              <a:rPr lang="en-US" sz="2400">
                <a:solidFill>
                  <a:srgbClr val="000000"/>
                </a:solidFill>
              </a:rPr>
              <a:t>Who can I ask/where can I look to obtain these values?</a:t>
            </a:r>
          </a:p>
          <a:p>
            <a:pPr lvl="1">
              <a:buSzPct val="125000"/>
            </a:pPr>
            <a:r>
              <a:rPr lang="en-US" sz="2000">
                <a:solidFill>
                  <a:srgbClr val="000000"/>
                </a:solidFill>
              </a:rPr>
              <a:t>Requirements documents</a:t>
            </a:r>
          </a:p>
          <a:p>
            <a:pPr lvl="1">
              <a:buSzPct val="125000"/>
            </a:pPr>
            <a:r>
              <a:rPr lang="en-US" sz="2000">
                <a:solidFill>
                  <a:srgbClr val="000000"/>
                </a:solidFill>
              </a:rPr>
              <a:t>System experts; operators (SMEs)</a:t>
            </a:r>
          </a:p>
          <a:p>
            <a:pPr lvl="1">
              <a:buSzPct val="125000"/>
            </a:pPr>
            <a:r>
              <a:rPr lang="en-US" sz="2000">
                <a:solidFill>
                  <a:srgbClr val="000000"/>
                </a:solidFill>
              </a:rPr>
              <a:t>Decision makers</a:t>
            </a:r>
          </a:p>
          <a:p>
            <a:pPr lvl="1">
              <a:buSzPct val="125000"/>
            </a:pPr>
            <a:r>
              <a:rPr lang="en-US" sz="2000">
                <a:solidFill>
                  <a:srgbClr val="000000"/>
                </a:solidFill>
              </a:rPr>
              <a:t>Informed guess – Why are you testing without a requirement?</a:t>
            </a:r>
          </a:p>
          <a:p>
            <a:pPr marL="457189" lvl="1" indent="0">
              <a:buSzPct val="125000"/>
              <a:buNone/>
            </a:pPr>
            <a:endParaRPr lang="en-US" sz="2000">
              <a:solidFill>
                <a:srgbClr val="000000"/>
              </a:solidFill>
            </a:endParaRPr>
          </a:p>
        </p:txBody>
      </p:sp>
      <p:sp>
        <p:nvSpPr>
          <p:cNvPr id="2" name="Rectangle 1">
            <a:extLst>
              <a:ext uri="{FF2B5EF4-FFF2-40B4-BE49-F238E27FC236}">
                <a16:creationId xmlns:a16="http://schemas.microsoft.com/office/drawing/2014/main" id="{1C05BCE7-6848-E6E7-6664-BFC4DD8FC178}"/>
              </a:ext>
            </a:extLst>
          </p:cNvPr>
          <p:cNvSpPr/>
          <p:nvPr/>
        </p:nvSpPr>
        <p:spPr>
          <a:xfrm>
            <a:off x="3272352" y="5729626"/>
            <a:ext cx="5647294" cy="727642"/>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a:solidFill>
                  <a:prstClr val="white"/>
                </a:solidFill>
                <a:latin typeface="Tahoma" panose="020B0604030504040204" pitchFamily="34" charset="0"/>
                <a:ea typeface="Tahoma" panose="020B0604030504040204" pitchFamily="34" charset="0"/>
                <a:cs typeface="Tahoma" panose="020B0604030504040204" pitchFamily="34" charset="0"/>
              </a:rPr>
              <a:t>Delta choices are not driven by STAT</a:t>
            </a:r>
            <a:br>
              <a:rPr lang="en-US" sz="2400">
                <a:solidFill>
                  <a:prstClr val="white"/>
                </a:solidFill>
                <a:latin typeface="Tahoma" panose="020B0604030504040204" pitchFamily="34" charset="0"/>
                <a:ea typeface="Tahoma" panose="020B0604030504040204" pitchFamily="34" charset="0"/>
                <a:cs typeface="Tahoma" panose="020B0604030504040204" pitchFamily="34" charset="0"/>
              </a:rPr>
            </a:br>
            <a:r>
              <a:rPr lang="en-US" sz="2400" err="1">
                <a:solidFill>
                  <a:prstClr val="white"/>
                </a:solidFill>
                <a:latin typeface="Tahoma" panose="020B0604030504040204" pitchFamily="34" charset="0"/>
                <a:ea typeface="Tahoma" panose="020B0604030504040204" pitchFamily="34" charset="0"/>
                <a:cs typeface="Tahoma" panose="020B0604030504040204" pitchFamily="34" charset="0"/>
              </a:rPr>
              <a:t>STAT</a:t>
            </a:r>
            <a:r>
              <a:rPr lang="en-US" sz="2400">
                <a:solidFill>
                  <a:prstClr val="white"/>
                </a:solidFill>
                <a:latin typeface="Tahoma" panose="020B0604030504040204" pitchFamily="34" charset="0"/>
                <a:ea typeface="Tahoma" panose="020B0604030504040204" pitchFamily="34" charset="0"/>
                <a:cs typeface="Tahoma" panose="020B0604030504040204" pitchFamily="34" charset="0"/>
              </a:rPr>
              <a:t> defines the need for a choice</a:t>
            </a:r>
          </a:p>
        </p:txBody>
      </p:sp>
    </p:spTree>
    <p:extLst>
      <p:ext uri="{BB962C8B-B14F-4D97-AF65-F5344CB8AC3E}">
        <p14:creationId xmlns:p14="http://schemas.microsoft.com/office/powerpoint/2010/main" val="21428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CC03477C-6A80-5F4C-D99B-01B1D3FF4107}"/>
              </a:ext>
            </a:extLst>
          </p:cNvPr>
          <p:cNvSpPr>
            <a:spLocks noGrp="1"/>
          </p:cNvSpPr>
          <p:nvPr>
            <p:ph type="sldNum" sz="quarter" idx="12"/>
          </p:nvPr>
        </p:nvSpPr>
        <p:spPr/>
        <p:txBody>
          <a:bodyPr/>
          <a:lstStyle/>
          <a:p>
            <a:pPr>
              <a:defRPr/>
            </a:pPr>
            <a:fld id="{2997D57E-5F4B-4D70-B36A-5AF303A6D06C}" type="slidenum">
              <a:rPr lang="en-US" smtClean="0"/>
              <a:pPr>
                <a:defRPr/>
              </a:pPr>
              <a:t>25</a:t>
            </a:fld>
            <a:endParaRPr lang="en-US"/>
          </a:p>
        </p:txBody>
      </p:sp>
      <p:sp>
        <p:nvSpPr>
          <p:cNvPr id="7" name="Title 6"/>
          <p:cNvSpPr>
            <a:spLocks noGrp="1"/>
          </p:cNvSpPr>
          <p:nvPr>
            <p:ph type="title"/>
          </p:nvPr>
        </p:nvSpPr>
        <p:spPr/>
        <p:txBody>
          <a:bodyPr/>
          <a:lstStyle/>
          <a:p>
            <a:r>
              <a:rPr lang="en-US">
                <a:cs typeface="Arial" charset="0"/>
              </a:rPr>
              <a:t>Response Noise, </a:t>
            </a:r>
            <a:r>
              <a:rPr lang="en-US"/>
              <a:t>σ</a:t>
            </a:r>
          </a:p>
        </p:txBody>
      </p:sp>
      <p:sp>
        <p:nvSpPr>
          <p:cNvPr id="8" name="Content Placeholder 7"/>
          <p:cNvSpPr>
            <a:spLocks noGrp="1"/>
          </p:cNvSpPr>
          <p:nvPr>
            <p:ph idx="1"/>
          </p:nvPr>
        </p:nvSpPr>
        <p:spPr/>
        <p:txBody>
          <a:bodyPr/>
          <a:lstStyle/>
          <a:p>
            <a:pPr>
              <a:buSzPct val="125000"/>
            </a:pPr>
            <a:r>
              <a:rPr lang="en-US">
                <a:solidFill>
                  <a:srgbClr val="000000"/>
                </a:solidFill>
              </a:rPr>
              <a:t>Sigma (</a:t>
            </a:r>
            <a:r>
              <a:rPr lang="en-US"/>
              <a:t>σ</a:t>
            </a:r>
            <a:r>
              <a:rPr lang="en-US">
                <a:solidFill>
                  <a:srgbClr val="000000"/>
                </a:solidFill>
              </a:rPr>
              <a:t>) is the run-to-run variation in the system if all factors were held constant </a:t>
            </a:r>
          </a:p>
          <a:p>
            <a:pPr>
              <a:buSzPct val="125000"/>
            </a:pPr>
            <a:r>
              <a:rPr lang="en-US">
                <a:solidFill>
                  <a:srgbClr val="000000"/>
                </a:solidFill>
              </a:rPr>
              <a:t>The background noise present in the population</a:t>
            </a:r>
          </a:p>
          <a:p>
            <a:pPr>
              <a:buSzPct val="125000"/>
            </a:pPr>
            <a:r>
              <a:rPr lang="en-US">
                <a:solidFill>
                  <a:srgbClr val="000000"/>
                </a:solidFill>
              </a:rPr>
              <a:t>How to obtain an estimate for Sigma:</a:t>
            </a:r>
          </a:p>
          <a:p>
            <a:pPr marL="0" indent="0">
              <a:buNone/>
            </a:pPr>
            <a:endParaRPr lang="en-US" sz="3600"/>
          </a:p>
        </p:txBody>
      </p:sp>
      <p:graphicFrame>
        <p:nvGraphicFramePr>
          <p:cNvPr id="3" name="Table 2">
            <a:extLst>
              <a:ext uri="{FF2B5EF4-FFF2-40B4-BE49-F238E27FC236}">
                <a16:creationId xmlns:a16="http://schemas.microsoft.com/office/drawing/2014/main" id="{E00BB185-3ABB-A7BF-DA3E-861BC980C69C}"/>
              </a:ext>
            </a:extLst>
          </p:cNvPr>
          <p:cNvGraphicFramePr>
            <a:graphicFrameLocks noGrp="1"/>
          </p:cNvGraphicFramePr>
          <p:nvPr>
            <p:extLst>
              <p:ext uri="{D42A27DB-BD31-4B8C-83A1-F6EECF244321}">
                <p14:modId xmlns:p14="http://schemas.microsoft.com/office/powerpoint/2010/main" val="3015286630"/>
              </p:ext>
            </p:extLst>
          </p:nvPr>
        </p:nvGraphicFramePr>
        <p:xfrm>
          <a:off x="1534617" y="3680802"/>
          <a:ext cx="9122764" cy="1929263"/>
        </p:xfrm>
        <a:graphic>
          <a:graphicData uri="http://schemas.openxmlformats.org/drawingml/2006/table">
            <a:tbl>
              <a:tblPr/>
              <a:tblGrid>
                <a:gridCol w="930639">
                  <a:extLst>
                    <a:ext uri="{9D8B030D-6E8A-4147-A177-3AD203B41FA5}">
                      <a16:colId xmlns:a16="http://schemas.microsoft.com/office/drawing/2014/main" val="3960108723"/>
                    </a:ext>
                  </a:extLst>
                </a:gridCol>
                <a:gridCol w="8192125">
                  <a:extLst>
                    <a:ext uri="{9D8B030D-6E8A-4147-A177-3AD203B41FA5}">
                      <a16:colId xmlns:a16="http://schemas.microsoft.com/office/drawing/2014/main" val="1074098036"/>
                    </a:ext>
                  </a:extLst>
                </a:gridCol>
              </a:tblGrid>
              <a:tr h="235461">
                <a:tc gridSpan="2">
                  <a:txBody>
                    <a:bodyPr/>
                    <a:lstStyle/>
                    <a:p>
                      <a:pPr algn="ctr" rtl="0" fontAlgn="ctr"/>
                      <a:r>
                        <a:rPr lang="en-US" sz="1600" b="1" i="0" u="none" strike="noStrike">
                          <a:solidFill>
                            <a:srgbClr val="000000"/>
                          </a:solidFill>
                          <a:effectLst/>
                          <a:highlight>
                            <a:srgbClr val="D9D9D9"/>
                          </a:highlight>
                          <a:latin typeface="Times New Roman" panose="02020603050405020304" pitchFamily="18" charset="0"/>
                        </a:rPr>
                        <a:t>Historical Data Available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3482446667"/>
                  </a:ext>
                </a:extLst>
              </a:tr>
              <a:tr h="278069">
                <a:tc>
                  <a:txBody>
                    <a:bodyPr/>
                    <a:lstStyle/>
                    <a:p>
                      <a:pPr algn="ctr" rtl="0" fontAlgn="ctr"/>
                      <a:r>
                        <a:rPr lang="en-US" sz="1600" b="0" i="0" u="none" strike="noStrike">
                          <a:solidFill>
                            <a:srgbClr val="000000"/>
                          </a:solidFill>
                          <a:effectLst/>
                          <a:latin typeface="Times New Roman" panose="02020603050405020304" pitchFamily="18" charset="0"/>
                        </a:rPr>
                        <a:t>Best: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600" b="0" i="0" u="none" strike="noStrike">
                          <a:solidFill>
                            <a:srgbClr val="000000"/>
                          </a:solidFill>
                          <a:effectLst/>
                          <a:latin typeface="Times New Roman" panose="02020603050405020304" pitchFamily="18" charset="0"/>
                        </a:rPr>
                        <a:t>MSE (Mean Square Error) from a previously Designed Experiment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4003591"/>
                  </a:ext>
                </a:extLst>
              </a:tr>
              <a:tr h="288953">
                <a:tc>
                  <a:txBody>
                    <a:bodyPr/>
                    <a:lstStyle/>
                    <a:p>
                      <a:pPr algn="ctr" rtl="0" fontAlgn="ctr"/>
                      <a:r>
                        <a:rPr lang="en-US" sz="1600" b="0" i="0" u="none" strike="noStrike">
                          <a:solidFill>
                            <a:srgbClr val="000000"/>
                          </a:solidFill>
                          <a:effectLst/>
                          <a:latin typeface="Times New Roman" panose="02020603050405020304" pitchFamily="18" charset="0"/>
                        </a:rPr>
                        <a:t>Good: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600" b="0" i="0" u="none" strike="noStrike">
                          <a:solidFill>
                            <a:srgbClr val="000000"/>
                          </a:solidFill>
                          <a:effectLst/>
                          <a:latin typeface="Times New Roman" panose="02020603050405020304" pitchFamily="18" charset="0"/>
                        </a:rPr>
                        <a:t>Overall Standard Deviation from a Non-Designed Experiment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0631279"/>
                  </a:ext>
                </a:extLst>
              </a:tr>
              <a:tr h="235461">
                <a:tc gridSpan="2">
                  <a:txBody>
                    <a:bodyPr/>
                    <a:lstStyle/>
                    <a:p>
                      <a:pPr algn="ctr" rtl="0" fontAlgn="ctr"/>
                      <a:r>
                        <a:rPr lang="en-US" sz="1600" b="1" i="0" u="none" strike="noStrike">
                          <a:solidFill>
                            <a:srgbClr val="000000"/>
                          </a:solidFill>
                          <a:effectLst/>
                          <a:highlight>
                            <a:srgbClr val="D9D9D9"/>
                          </a:highlight>
                          <a:latin typeface="Times New Roman" panose="02020603050405020304" pitchFamily="18" charset="0"/>
                        </a:rPr>
                        <a:t>No Historical Data Available</a:t>
                      </a:r>
                      <a:r>
                        <a:rPr lang="en-US" sz="1600" b="0" i="0" u="none" strike="noStrike">
                          <a:solidFill>
                            <a:srgbClr val="000000"/>
                          </a:solidFill>
                          <a:effectLst/>
                          <a:highlight>
                            <a:srgbClr val="D9D9D9"/>
                          </a:highlight>
                          <a:latin typeface="Times New Roman" panose="02020603050405020304" pitchFamily="18" charset="0"/>
                        </a:rPr>
                        <a:t>:</a:t>
                      </a:r>
                      <a:endParaRPr lang="en-US" sz="1600" b="1" i="0" u="none" strike="noStrike">
                        <a:solidFill>
                          <a:srgbClr val="000000"/>
                        </a:solidFill>
                        <a:effectLst/>
                        <a:highlight>
                          <a:srgbClr val="D9D9D9"/>
                        </a:highligh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412635252"/>
                  </a:ext>
                </a:extLst>
              </a:tr>
              <a:tr h="314314">
                <a:tc>
                  <a:txBody>
                    <a:bodyPr/>
                    <a:lstStyle/>
                    <a:p>
                      <a:pPr algn="ctr" rtl="0" fontAlgn="ctr"/>
                      <a:r>
                        <a:rPr lang="en-US" sz="1600" b="0" i="0" u="none" strike="noStrike">
                          <a:solidFill>
                            <a:srgbClr val="000000"/>
                          </a:solidFill>
                          <a:effectLst/>
                          <a:latin typeface="Times New Roman" panose="02020603050405020304" pitchFamily="18" charset="0"/>
                        </a:rPr>
                        <a:t>Good: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600" b="0" i="0" u="none" strike="noStrike">
                          <a:solidFill>
                            <a:srgbClr val="000000"/>
                          </a:solidFill>
                          <a:effectLst/>
                          <a:latin typeface="Times New Roman" panose="02020603050405020304" pitchFamily="18" charset="0"/>
                        </a:rPr>
                        <a:t>Pilot Study prior to official test involving testing at centers of the Test Space.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5236337"/>
                  </a:ext>
                </a:extLst>
              </a:tr>
              <a:tr h="293547">
                <a:tc rowSpan="2">
                  <a:txBody>
                    <a:bodyPr/>
                    <a:lstStyle/>
                    <a:p>
                      <a:pPr algn="ctr" rtl="0" fontAlgn="ctr"/>
                      <a:r>
                        <a:rPr lang="en-US" sz="1600" b="0" i="0" u="none" strike="noStrike">
                          <a:solidFill>
                            <a:srgbClr val="000000"/>
                          </a:solidFill>
                          <a:effectLst/>
                          <a:latin typeface="Times New Roman" panose="02020603050405020304" pitchFamily="18" charset="0"/>
                        </a:rPr>
                        <a:t>Fair: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600" b="0" i="0" u="none" strike="noStrike">
                          <a:solidFill>
                            <a:srgbClr val="000000"/>
                          </a:solidFill>
                          <a:effectLst/>
                          <a:latin typeface="Times New Roman" panose="02020603050405020304" pitchFamily="18" charset="0"/>
                        </a:rPr>
                        <a:t>Estimation of variability from a System Expert “could vary from Y</a:t>
                      </a:r>
                      <a:r>
                        <a:rPr lang="en-US" sz="1600" b="0" i="0" u="none" strike="noStrike" baseline="-25000">
                          <a:solidFill>
                            <a:srgbClr val="000000"/>
                          </a:solidFill>
                          <a:effectLst/>
                          <a:latin typeface="Times New Roman" panose="02020603050405020304" pitchFamily="18" charset="0"/>
                        </a:rPr>
                        <a:t>1</a:t>
                      </a:r>
                      <a:r>
                        <a:rPr lang="en-US" sz="1600" b="0" i="0" u="none" strike="noStrike">
                          <a:solidFill>
                            <a:srgbClr val="000000"/>
                          </a:solidFill>
                          <a:effectLst/>
                          <a:latin typeface="Times New Roman" panose="02020603050405020304" pitchFamily="18" charset="0"/>
                        </a:rPr>
                        <a:t> to Y</a:t>
                      </a:r>
                      <a:r>
                        <a:rPr lang="en-US" sz="1600" b="0" i="0" u="none" strike="noStrike" baseline="-25000">
                          <a:solidFill>
                            <a:srgbClr val="000000"/>
                          </a:solidFill>
                          <a:effectLst/>
                          <a:latin typeface="Times New Roman" panose="02020603050405020304" pitchFamily="18" charset="0"/>
                        </a:rPr>
                        <a:t>2</a:t>
                      </a:r>
                      <a:r>
                        <a:rPr lang="en-US" sz="1600" b="0" i="0" u="none" strike="noStrike">
                          <a:solidFill>
                            <a:srgbClr val="000000"/>
                          </a:solidFill>
                          <a:effectLst/>
                          <a:latin typeface="Times New Roman" panose="02020603050405020304" pitchFamily="18"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9863926"/>
                  </a:ext>
                </a:extLst>
              </a:tr>
              <a:tr h="235461">
                <a:tc vMerge="1">
                  <a:txBody>
                    <a:bodyPr/>
                    <a:lstStyle/>
                    <a:p>
                      <a:endParaRPr lang="en-US"/>
                    </a:p>
                  </a:txBody>
                  <a:tcPr/>
                </a:tc>
                <a:tc>
                  <a:txBody>
                    <a:bodyPr/>
                    <a:lstStyle/>
                    <a:p>
                      <a:pPr algn="l"/>
                      <a:r>
                        <a:rPr lang="en-US" sz="1600" b="0" i="0" u="none" strike="noStrike">
                          <a:solidFill>
                            <a:srgbClr val="000000"/>
                          </a:solidFill>
                          <a:effectLst/>
                          <a:latin typeface="Times New Roman" panose="02020603050405020304" pitchFamily="18" charset="0"/>
                        </a:rPr>
                        <a:t>take range and divide by 4</a:t>
                      </a:r>
                      <a:endParaRPr lang="en-US"/>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8976664"/>
                  </a:ext>
                </a:extLst>
              </a:tr>
            </a:tbl>
          </a:graphicData>
        </a:graphic>
      </p:graphicFrame>
    </p:spTree>
    <p:extLst>
      <p:ext uri="{BB962C8B-B14F-4D97-AF65-F5344CB8AC3E}">
        <p14:creationId xmlns:p14="http://schemas.microsoft.com/office/powerpoint/2010/main" val="168353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2301EC-8DAB-6E9D-DF44-20047F07639B}"/>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26</a:t>
            </a:fld>
            <a:endParaRPr lang="en-US">
              <a:solidFill>
                <a:prstClr val="black"/>
              </a:solidFill>
            </a:endParaRPr>
          </a:p>
        </p:txBody>
      </p:sp>
      <p:sp>
        <p:nvSpPr>
          <p:cNvPr id="3" name="Title 2">
            <a:extLst>
              <a:ext uri="{FF2B5EF4-FFF2-40B4-BE49-F238E27FC236}">
                <a16:creationId xmlns:a16="http://schemas.microsoft.com/office/drawing/2014/main" id="{41975200-554C-F4FB-8B04-1D34D36F3979}"/>
              </a:ext>
            </a:extLst>
          </p:cNvPr>
          <p:cNvSpPr>
            <a:spLocks noGrp="1"/>
          </p:cNvSpPr>
          <p:nvPr>
            <p:ph type="title"/>
          </p:nvPr>
        </p:nvSpPr>
        <p:spPr/>
        <p:txBody>
          <a:bodyPr/>
          <a:lstStyle/>
          <a:p>
            <a:r>
              <a:rPr lang="en-US"/>
              <a:t>Signal-to-Noise-Ratio</a:t>
            </a:r>
          </a:p>
        </p:txBody>
      </p:sp>
      <p:sp>
        <p:nvSpPr>
          <p:cNvPr id="4" name="Content Placeholder 3">
            <a:extLst>
              <a:ext uri="{FF2B5EF4-FFF2-40B4-BE49-F238E27FC236}">
                <a16:creationId xmlns:a16="http://schemas.microsoft.com/office/drawing/2014/main" id="{E933A4D5-2820-4CE7-D631-BB7D27D71B9C}"/>
              </a:ext>
            </a:extLst>
          </p:cNvPr>
          <p:cNvSpPr>
            <a:spLocks noGrp="1"/>
          </p:cNvSpPr>
          <p:nvPr>
            <p:ph idx="1"/>
          </p:nvPr>
        </p:nvSpPr>
        <p:spPr/>
        <p:txBody>
          <a:bodyPr/>
          <a:lstStyle/>
          <a:p>
            <a:r>
              <a:rPr lang="en-US" sz="2800">
                <a:solidFill>
                  <a:srgbClr val="000000"/>
                </a:solidFill>
              </a:rPr>
              <a:t>The ratio </a:t>
            </a:r>
            <a:r>
              <a:rPr lang="el-GR" sz="2800">
                <a:solidFill>
                  <a:srgbClr val="000000"/>
                </a:solidFill>
              </a:rPr>
              <a:t>δ</a:t>
            </a:r>
            <a:r>
              <a:rPr lang="en-US" sz="2800">
                <a:solidFill>
                  <a:srgbClr val="000000"/>
                </a:solidFill>
              </a:rPr>
              <a:t>/</a:t>
            </a:r>
            <a:r>
              <a:rPr lang="en-US"/>
              <a:t>σ is the signal-to-noise ratio (SNR) it will be used to manage test risks</a:t>
            </a:r>
          </a:p>
          <a:p>
            <a:r>
              <a:rPr lang="en-US" sz="2800" i="1">
                <a:solidFill>
                  <a:srgbClr val="C00000"/>
                </a:solidFill>
              </a:rPr>
              <a:t>If and only if, </a:t>
            </a:r>
            <a:r>
              <a:rPr lang="en-US" sz="2800" i="1"/>
              <a:t>there are no estimates for signal or noise</a:t>
            </a:r>
            <a:r>
              <a:rPr lang="en-US" sz="2800"/>
              <a:t>, </a:t>
            </a:r>
            <a:br>
              <a:rPr lang="en-US" sz="2800"/>
            </a:br>
            <a:r>
              <a:rPr lang="en-US" sz="2800"/>
              <a:t>a generic ratio may be used</a:t>
            </a:r>
          </a:p>
          <a:p>
            <a:r>
              <a:rPr lang="el-GR">
                <a:solidFill>
                  <a:srgbClr val="000000"/>
                </a:solidFill>
              </a:rPr>
              <a:t>δ </a:t>
            </a:r>
            <a:r>
              <a:rPr lang="en-US">
                <a:solidFill>
                  <a:srgbClr val="000000"/>
                </a:solidFill>
              </a:rPr>
              <a:t>= 2, </a:t>
            </a:r>
            <a:r>
              <a:rPr lang="en-US"/>
              <a:t>σ =1 	– discovery of unanticipated/low severity effects</a:t>
            </a:r>
          </a:p>
          <a:p>
            <a:r>
              <a:rPr lang="el-GR">
                <a:solidFill>
                  <a:srgbClr val="000000"/>
                </a:solidFill>
              </a:rPr>
              <a:t>δ </a:t>
            </a:r>
            <a:r>
              <a:rPr lang="en-US">
                <a:latin typeface="Calibri" panose="020F0502020204030204" pitchFamily="34" charset="0"/>
              </a:rPr>
              <a:t>≤</a:t>
            </a:r>
            <a:r>
              <a:rPr lang="en-US">
                <a:solidFill>
                  <a:srgbClr val="000000"/>
                </a:solidFill>
              </a:rPr>
              <a:t> </a:t>
            </a:r>
            <a:r>
              <a:rPr lang="en-US"/>
              <a:t>σ 		– critical discovery of anticipated/high severity effects</a:t>
            </a:r>
          </a:p>
        </p:txBody>
      </p:sp>
      <p:sp>
        <p:nvSpPr>
          <p:cNvPr id="5" name="Rectangle 4">
            <a:extLst>
              <a:ext uri="{FF2B5EF4-FFF2-40B4-BE49-F238E27FC236}">
                <a16:creationId xmlns:a16="http://schemas.microsoft.com/office/drawing/2014/main" id="{9694B56E-F1E7-F685-E46F-09E267AE88CB}"/>
              </a:ext>
            </a:extLst>
          </p:cNvPr>
          <p:cNvSpPr/>
          <p:nvPr/>
        </p:nvSpPr>
        <p:spPr>
          <a:xfrm>
            <a:off x="1725537" y="4811843"/>
            <a:ext cx="8740924" cy="1163855"/>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a:solidFill>
                  <a:prstClr val="white"/>
                </a:solidFill>
                <a:latin typeface="Tahoma" panose="020B0604030504040204" pitchFamily="34" charset="0"/>
                <a:ea typeface="Tahoma" panose="020B0604030504040204" pitchFamily="34" charset="0"/>
                <a:cs typeface="Tahoma" panose="020B0604030504040204" pitchFamily="34" charset="0"/>
              </a:rPr>
              <a:t>Maximize test efficiency by getting better information up front!</a:t>
            </a:r>
          </a:p>
          <a:p>
            <a:pPr algn="ctr" fontAlgn="base">
              <a:spcBef>
                <a:spcPct val="0"/>
              </a:spcBef>
              <a:spcAft>
                <a:spcPct val="0"/>
              </a:spcAft>
            </a:pPr>
            <a:r>
              <a:rPr lang="en-US" sz="2400" b="1">
                <a:solidFill>
                  <a:prstClr val="white"/>
                </a:solidFill>
                <a:latin typeface="Tahoma" panose="020B0604030504040204" pitchFamily="34" charset="0"/>
                <a:ea typeface="Tahoma" panose="020B0604030504040204" pitchFamily="34" charset="0"/>
                <a:cs typeface="Tahoma" panose="020B0604030504040204" pitchFamily="34" charset="0"/>
              </a:rPr>
              <a:t>This matters when performing experiments</a:t>
            </a:r>
          </a:p>
        </p:txBody>
      </p:sp>
    </p:spTree>
    <p:extLst>
      <p:ext uri="{BB962C8B-B14F-4D97-AF65-F5344CB8AC3E}">
        <p14:creationId xmlns:p14="http://schemas.microsoft.com/office/powerpoint/2010/main" val="38581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97D57E-5F4B-4D70-B36A-5AF303A6D06C}" type="slidenum">
              <a:rPr lang="en-US" smtClean="0"/>
              <a:pPr>
                <a:defRPr/>
              </a:pPr>
              <a:t>27</a:t>
            </a:fld>
            <a:endParaRPr lang="en-US"/>
          </a:p>
        </p:txBody>
      </p:sp>
      <p:sp>
        <p:nvSpPr>
          <p:cNvPr id="34818" name="Title 1"/>
          <p:cNvSpPr>
            <a:spLocks noGrp="1"/>
          </p:cNvSpPr>
          <p:nvPr>
            <p:ph type="title"/>
          </p:nvPr>
        </p:nvSpPr>
        <p:spPr/>
        <p:txBody>
          <a:bodyPr/>
          <a:lstStyle/>
          <a:p>
            <a:pPr eaLnBrk="1" hangingPunct="1"/>
            <a:r>
              <a:rPr lang="en-US"/>
              <a:t>Confidence, (1-</a:t>
            </a:r>
            <a:r>
              <a:rPr lang="en-US">
                <a:latin typeface="Symbol" pitchFamily="18" charset="2"/>
              </a:rPr>
              <a:t>a</a:t>
            </a:r>
            <a:r>
              <a:rPr lang="en-US"/>
              <a:t>)</a:t>
            </a:r>
          </a:p>
        </p:txBody>
      </p:sp>
      <mc:AlternateContent xmlns:mc="http://schemas.openxmlformats.org/markup-compatibility/2006" xmlns:a14="http://schemas.microsoft.com/office/drawing/2010/main">
        <mc:Choice Requires="a14">
          <p:sp>
            <p:nvSpPr>
              <p:cNvPr id="34819" name="Content Placeholder 2"/>
              <p:cNvSpPr>
                <a:spLocks noGrp="1"/>
              </p:cNvSpPr>
              <p:nvPr>
                <p:ph idx="1"/>
              </p:nvPr>
            </p:nvSpPr>
            <p:spPr/>
            <p:txBody>
              <a:bodyPr/>
              <a:lstStyle/>
              <a:p>
                <a:pPr eaLnBrk="1" hangingPunct="1"/>
                <a:r>
                  <a:rPr lang="en-US"/>
                  <a:t>Confidence is denoted (1-</a:t>
                </a:r>
                <a:r>
                  <a:rPr lang="en-US">
                    <a:latin typeface="Symbol" pitchFamily="18" charset="2"/>
                  </a:rPr>
                  <a:t>a)</a:t>
                </a:r>
                <a14:m>
                  <m:oMath xmlns:m="http://schemas.openxmlformats.org/officeDocument/2006/math">
                    <m:r>
                      <a:rPr lang="en-US" b="0" i="1" smtClean="0">
                        <a:latin typeface="Cambria Math" panose="02040503050406030204" pitchFamily="18" charset="0"/>
                      </a:rPr>
                      <m:t>×</m:t>
                    </m:r>
                  </m:oMath>
                </a14:m>
                <a:r>
                  <a:rPr lang="en-US">
                    <a:latin typeface="Symbol" pitchFamily="18" charset="2"/>
                  </a:rPr>
                  <a:t>100% </a:t>
                </a:r>
                <a:endParaRPr lang="en-US"/>
              </a:p>
              <a:p>
                <a:pPr eaLnBrk="1" hangingPunct="1"/>
                <a:r>
                  <a:rPr lang="en-US">
                    <a:latin typeface="Symbol" pitchFamily="18" charset="2"/>
                  </a:rPr>
                  <a:t>a</a:t>
                </a:r>
                <a:r>
                  <a:rPr lang="en-US"/>
                  <a:t> (alpha) is the acceptable of risk that the test about to be conducted will incorrectly conclude an effect IS present when it is not</a:t>
                </a:r>
              </a:p>
              <a:p>
                <a:pPr lvl="1" eaLnBrk="1" hangingPunct="1"/>
                <a:r>
                  <a:rPr lang="en-US"/>
                  <a:t>False positive (type I error)</a:t>
                </a:r>
              </a:p>
              <a:p>
                <a:pPr lvl="1" eaLnBrk="1" hangingPunct="1"/>
                <a:r>
                  <a:rPr lang="en-US"/>
                  <a:t>Incorrectly reject the null hypothesis where no factors have effects</a:t>
                </a:r>
              </a:p>
              <a:p>
                <a:pPr eaLnBrk="1" hangingPunct="1"/>
                <a:r>
                  <a:rPr lang="en-US"/>
                  <a:t>Confidence is typically set to 80-99%</a:t>
                </a:r>
              </a:p>
            </p:txBody>
          </p:sp>
        </mc:Choice>
        <mc:Fallback xmlns="">
          <p:sp>
            <p:nvSpPr>
              <p:cNvPr id="34819" name="Content Placeholder 2"/>
              <p:cNvSpPr>
                <a:spLocks noGrp="1" noRot="1" noChangeAspect="1" noMove="1" noResize="1" noEditPoints="1" noAdjustHandles="1" noChangeArrowheads="1" noChangeShapeType="1" noTextEdit="1"/>
              </p:cNvSpPr>
              <p:nvPr>
                <p:ph idx="1"/>
              </p:nvPr>
            </p:nvSpPr>
            <p:spPr>
              <a:blipFill>
                <a:blip r:embed="rId4"/>
                <a:stretch>
                  <a:fillRect l="-943" t="-2561"/>
                </a:stretch>
              </a:blipFill>
            </p:spPr>
            <p:txBody>
              <a:bodyPr/>
              <a:lstStyle/>
              <a:p>
                <a:r>
                  <a:rPr lang="en-US">
                    <a:noFill/>
                  </a:rPr>
                  <a:t> </a:t>
                </a:r>
              </a:p>
            </p:txBody>
          </p:sp>
        </mc:Fallback>
      </mc:AlternateContent>
      <p:sp>
        <p:nvSpPr>
          <p:cNvPr id="2" name="Rectangle 1"/>
          <p:cNvSpPr/>
          <p:nvPr/>
        </p:nvSpPr>
        <p:spPr>
          <a:xfrm>
            <a:off x="1787412" y="4818262"/>
            <a:ext cx="8596855" cy="945973"/>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sz="3600"/>
              <a:t>What is the consequence of a type I error?</a:t>
            </a:r>
          </a:p>
        </p:txBody>
      </p:sp>
    </p:spTree>
    <p:extLst>
      <p:ext uri="{BB962C8B-B14F-4D97-AF65-F5344CB8AC3E}">
        <p14:creationId xmlns:p14="http://schemas.microsoft.com/office/powerpoint/2010/main" val="9718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97D57E-5F4B-4D70-B36A-5AF303A6D06C}" type="slidenum">
              <a:rPr lang="en-US" smtClean="0"/>
              <a:pPr>
                <a:defRPr/>
              </a:pPr>
              <a:t>28</a:t>
            </a:fld>
            <a:endParaRPr lang="en-US"/>
          </a:p>
        </p:txBody>
      </p:sp>
      <p:sp>
        <p:nvSpPr>
          <p:cNvPr id="38914" name="Title 1"/>
          <p:cNvSpPr>
            <a:spLocks noGrp="1"/>
          </p:cNvSpPr>
          <p:nvPr>
            <p:ph type="title"/>
          </p:nvPr>
        </p:nvSpPr>
        <p:spPr/>
        <p:txBody>
          <a:bodyPr/>
          <a:lstStyle/>
          <a:p>
            <a:pPr eaLnBrk="1" hangingPunct="1"/>
            <a:r>
              <a:rPr lang="en-US"/>
              <a:t>Power, (1-</a:t>
            </a:r>
            <a:r>
              <a:rPr lang="en-US">
                <a:latin typeface="Symbol" pitchFamily="18" charset="2"/>
              </a:rPr>
              <a:t>b</a:t>
            </a:r>
            <a:r>
              <a:rPr lang="en-US" sz="1800">
                <a:latin typeface="Symbol" pitchFamily="18" charset="2"/>
              </a:rPr>
              <a:t> </a:t>
            </a:r>
            <a:r>
              <a:rPr lang="en-US"/>
              <a:t>)</a:t>
            </a:r>
          </a:p>
        </p:txBody>
      </p:sp>
      <mc:AlternateContent xmlns:mc="http://schemas.openxmlformats.org/markup-compatibility/2006" xmlns:a14="http://schemas.microsoft.com/office/drawing/2010/main">
        <mc:Choice Requires="a14">
          <p:sp>
            <p:nvSpPr>
              <p:cNvPr id="38915" name="Content Placeholder 2"/>
              <p:cNvSpPr>
                <a:spLocks noGrp="1"/>
              </p:cNvSpPr>
              <p:nvPr>
                <p:ph idx="1"/>
              </p:nvPr>
            </p:nvSpPr>
            <p:spPr/>
            <p:txBody>
              <a:bodyPr/>
              <a:lstStyle/>
              <a:p>
                <a:pPr eaLnBrk="1" hangingPunct="1"/>
                <a:r>
                  <a:rPr lang="en-US"/>
                  <a:t>Power is denoted (1-</a:t>
                </a:r>
                <a:r>
                  <a:rPr lang="en-US">
                    <a:latin typeface="Symbol" pitchFamily="18" charset="2"/>
                  </a:rPr>
                  <a:t>b</a:t>
                </a:r>
                <a:r>
                  <a:rPr lang="en-US" sz="1200">
                    <a:latin typeface="Symbol" pitchFamily="18" charset="2"/>
                  </a:rPr>
                  <a:t> </a:t>
                </a:r>
                <a:r>
                  <a:rPr lang="en-US"/>
                  <a:t>)</a:t>
                </a:r>
                <a14:m>
                  <m:oMath xmlns:m="http://schemas.openxmlformats.org/officeDocument/2006/math">
                    <m:r>
                      <a:rPr lang="en-US" b="0" i="1" smtClean="0">
                        <a:latin typeface="Cambria Math" panose="02040503050406030204" pitchFamily="18" charset="0"/>
                      </a:rPr>
                      <m:t>×</m:t>
                    </m:r>
                  </m:oMath>
                </a14:m>
                <a:r>
                  <a:rPr lang="en-US">
                    <a:latin typeface="Symbol" pitchFamily="18" charset="2"/>
                  </a:rPr>
                  <a:t>100% </a:t>
                </a:r>
                <a:endParaRPr lang="en-US"/>
              </a:p>
              <a:p>
                <a:pPr eaLnBrk="1" hangingPunct="1"/>
                <a:r>
                  <a:rPr lang="en-US">
                    <a:latin typeface="Symbol" pitchFamily="18" charset="2"/>
                  </a:rPr>
                  <a:t>b</a:t>
                </a:r>
                <a:r>
                  <a:rPr lang="en-US"/>
                  <a:t> (beta) is the acceptable risk that the test about to be conducted will incorrectly conclude factors have no effects when at least one does</a:t>
                </a:r>
              </a:p>
              <a:p>
                <a:pPr lvl="1"/>
                <a:r>
                  <a:rPr lang="en-US"/>
                  <a:t>False negative (type II error)</a:t>
                </a:r>
              </a:p>
              <a:p>
                <a:pPr lvl="1"/>
                <a:endParaRPr lang="en-US"/>
              </a:p>
              <a:p>
                <a:pPr eaLnBrk="1" hangingPunct="1"/>
                <a:endParaRPr lang="en-US"/>
              </a:p>
              <a:p>
                <a:pPr eaLnBrk="1" hangingPunct="1"/>
                <a:r>
                  <a:rPr lang="en-US"/>
                  <a:t>Power is the acceptable probability existing effects with at least a SNR of </a:t>
                </a:r>
                <a:r>
                  <a:rPr lang="el-GR" sz="2800">
                    <a:solidFill>
                      <a:srgbClr val="000000"/>
                    </a:solidFill>
                  </a:rPr>
                  <a:t>δ</a:t>
                </a:r>
                <a:r>
                  <a:rPr lang="en-US" sz="2800">
                    <a:solidFill>
                      <a:srgbClr val="000000"/>
                    </a:solidFill>
                  </a:rPr>
                  <a:t>/</a:t>
                </a:r>
                <a:r>
                  <a:rPr lang="en-US"/>
                  <a:t>σ will be detected</a:t>
                </a:r>
              </a:p>
            </p:txBody>
          </p:sp>
        </mc:Choice>
        <mc:Fallback xmlns="">
          <p:sp>
            <p:nvSpPr>
              <p:cNvPr id="38915" name="Content Placeholder 2"/>
              <p:cNvSpPr>
                <a:spLocks noGrp="1" noRot="1" noChangeAspect="1" noMove="1" noResize="1" noEditPoints="1" noAdjustHandles="1" noChangeArrowheads="1" noChangeShapeType="1" noTextEdit="1"/>
              </p:cNvSpPr>
              <p:nvPr>
                <p:ph idx="1"/>
              </p:nvPr>
            </p:nvSpPr>
            <p:spPr>
              <a:blipFill>
                <a:blip r:embed="rId3"/>
                <a:stretch>
                  <a:fillRect l="-943" t="-2561" r="-210"/>
                </a:stretch>
              </a:blipFill>
            </p:spPr>
            <p:txBody>
              <a:bodyPr/>
              <a:lstStyle/>
              <a:p>
                <a:r>
                  <a:rPr lang="en-US">
                    <a:noFill/>
                  </a:rPr>
                  <a:t> </a:t>
                </a:r>
              </a:p>
            </p:txBody>
          </p:sp>
        </mc:Fallback>
      </mc:AlternateContent>
      <p:sp>
        <p:nvSpPr>
          <p:cNvPr id="5" name="Rectangle 4"/>
          <p:cNvSpPr/>
          <p:nvPr/>
        </p:nvSpPr>
        <p:spPr>
          <a:xfrm>
            <a:off x="3137250" y="5422203"/>
            <a:ext cx="5917497" cy="703963"/>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Design for at least 80% estimated power</a:t>
            </a:r>
          </a:p>
        </p:txBody>
      </p:sp>
      <p:sp>
        <p:nvSpPr>
          <p:cNvPr id="2" name="Rectangle 1">
            <a:extLst>
              <a:ext uri="{FF2B5EF4-FFF2-40B4-BE49-F238E27FC236}">
                <a16:creationId xmlns:a16="http://schemas.microsoft.com/office/drawing/2014/main" id="{0B0EDE43-3FFE-776A-B3DD-7ACF559DE51D}"/>
              </a:ext>
            </a:extLst>
          </p:cNvPr>
          <p:cNvSpPr/>
          <p:nvPr/>
        </p:nvSpPr>
        <p:spPr>
          <a:xfrm>
            <a:off x="2899585" y="3511202"/>
            <a:ext cx="6372509" cy="703963"/>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Tahoma" panose="020B0604030504040204" pitchFamily="34" charset="0"/>
                <a:ea typeface="Tahoma" panose="020B0604030504040204" pitchFamily="34" charset="0"/>
                <a:cs typeface="Tahoma" panose="020B0604030504040204" pitchFamily="34" charset="0"/>
              </a:rPr>
              <a:t>What is the consequences of a Type II error?</a:t>
            </a:r>
          </a:p>
        </p:txBody>
      </p:sp>
    </p:spTree>
    <p:extLst>
      <p:ext uri="{BB962C8B-B14F-4D97-AF65-F5344CB8AC3E}">
        <p14:creationId xmlns:p14="http://schemas.microsoft.com/office/powerpoint/2010/main" val="326789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D0ABAA8-0C9A-69E8-2D2D-7226CE462A83}"/>
              </a:ext>
            </a:extLst>
          </p:cNvPr>
          <p:cNvSpPr>
            <a:spLocks noGrp="1"/>
          </p:cNvSpPr>
          <p:nvPr>
            <p:ph type="sldNum" sz="quarter" idx="12"/>
          </p:nvPr>
        </p:nvSpPr>
        <p:spPr/>
        <p:txBody>
          <a:bodyPr/>
          <a:lstStyle/>
          <a:p>
            <a:pPr>
              <a:defRPr/>
            </a:pPr>
            <a:fld id="{2997D57E-5F4B-4D70-B36A-5AF303A6D06C}" type="slidenum">
              <a:rPr lang="en-US" smtClean="0"/>
              <a:pPr>
                <a:defRPr/>
              </a:pPr>
              <a:t>29</a:t>
            </a:fld>
            <a:endParaRPr lang="en-US"/>
          </a:p>
        </p:txBody>
      </p:sp>
      <p:sp>
        <p:nvSpPr>
          <p:cNvPr id="2" name="Title 1"/>
          <p:cNvSpPr>
            <a:spLocks noGrp="1"/>
          </p:cNvSpPr>
          <p:nvPr>
            <p:ph type="title"/>
          </p:nvPr>
        </p:nvSpPr>
        <p:spPr/>
        <p:txBody>
          <a:bodyPr/>
          <a:lstStyle/>
          <a:p>
            <a:r>
              <a:rPr lang="en-US"/>
              <a:t>Decisions – Hypothesis test</a:t>
            </a:r>
          </a:p>
        </p:txBody>
      </p:sp>
      <p:sp>
        <p:nvSpPr>
          <p:cNvPr id="5" name="Content Placeholder 4"/>
          <p:cNvSpPr>
            <a:spLocks noGrp="1"/>
          </p:cNvSpPr>
          <p:nvPr>
            <p:ph idx="1"/>
          </p:nvPr>
        </p:nvSpPr>
        <p:spPr/>
        <p:txBody>
          <a:bodyPr/>
          <a:lstStyle/>
          <a:p>
            <a:r>
              <a:rPr lang="en-US"/>
              <a:t>After we collect data, we come to two possible outcomes: reject </a:t>
            </a:r>
            <a:r>
              <a:rPr lang="en-US">
                <a:solidFill>
                  <a:srgbClr val="000000"/>
                </a:solidFill>
                <a:latin typeface="Arial" charset="0"/>
              </a:rPr>
              <a:t>H</a:t>
            </a:r>
            <a:r>
              <a:rPr lang="en-US" baseline="-25000">
                <a:solidFill>
                  <a:srgbClr val="000000"/>
                </a:solidFill>
                <a:latin typeface="Arial" charset="0"/>
              </a:rPr>
              <a:t>0 </a:t>
            </a:r>
            <a:r>
              <a:rPr lang="en-US">
                <a:solidFill>
                  <a:srgbClr val="000000"/>
                </a:solidFill>
                <a:latin typeface="Arial" charset="0"/>
              </a:rPr>
              <a:t>or </a:t>
            </a:r>
            <a:r>
              <a:rPr lang="en-US"/>
              <a:t>fail to reject </a:t>
            </a:r>
            <a:r>
              <a:rPr lang="en-US">
                <a:solidFill>
                  <a:srgbClr val="000000"/>
                </a:solidFill>
                <a:latin typeface="Arial" charset="0"/>
              </a:rPr>
              <a:t>H</a:t>
            </a:r>
            <a:r>
              <a:rPr lang="en-US" baseline="-25000">
                <a:solidFill>
                  <a:srgbClr val="000000"/>
                </a:solidFill>
                <a:latin typeface="Arial" charset="0"/>
              </a:rPr>
              <a:t>0</a:t>
            </a:r>
            <a:r>
              <a:rPr lang="en-US"/>
              <a:t> </a:t>
            </a:r>
          </a:p>
          <a:p>
            <a:r>
              <a:rPr lang="en-US"/>
              <a:t>Decision is based on a </a:t>
            </a:r>
            <a:r>
              <a:rPr lang="en-US" b="1"/>
              <a:t>sample</a:t>
            </a:r>
            <a:r>
              <a:rPr lang="en-US"/>
              <a:t>, so tester might make the wrong conclusion</a:t>
            </a:r>
          </a:p>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175656122"/>
              </p:ext>
            </p:extLst>
          </p:nvPr>
        </p:nvGraphicFramePr>
        <p:xfrm>
          <a:off x="2514598" y="3571003"/>
          <a:ext cx="7894320" cy="2468880"/>
        </p:xfrm>
        <a:graphic>
          <a:graphicData uri="http://schemas.openxmlformats.org/drawingml/2006/table">
            <a:tbl>
              <a:tblPr/>
              <a:tblGrid>
                <a:gridCol w="2631440">
                  <a:extLst>
                    <a:ext uri="{9D8B030D-6E8A-4147-A177-3AD203B41FA5}">
                      <a16:colId xmlns:a16="http://schemas.microsoft.com/office/drawing/2014/main" val="20000"/>
                    </a:ext>
                  </a:extLst>
                </a:gridCol>
                <a:gridCol w="2631440">
                  <a:extLst>
                    <a:ext uri="{9D8B030D-6E8A-4147-A177-3AD203B41FA5}">
                      <a16:colId xmlns:a16="http://schemas.microsoft.com/office/drawing/2014/main" val="20001"/>
                    </a:ext>
                  </a:extLst>
                </a:gridCol>
                <a:gridCol w="2631440">
                  <a:extLst>
                    <a:ext uri="{9D8B030D-6E8A-4147-A177-3AD203B41FA5}">
                      <a16:colId xmlns:a16="http://schemas.microsoft.com/office/drawing/2014/main" val="20002"/>
                    </a:ext>
                  </a:extLst>
                </a:gridCol>
              </a:tblGrid>
              <a:tr h="245146">
                <a:tc>
                  <a:txBody>
                    <a:bodyPr/>
                    <a:lstStyle/>
                    <a:p>
                      <a:pPr algn="ctr"/>
                      <a:r>
                        <a:rPr lang="en-US" sz="1600">
                          <a:latin typeface="Tahoma" panose="020B0604030504040204" pitchFamily="34" charset="0"/>
                          <a:ea typeface="Tahoma" panose="020B0604030504040204" pitchFamily="34" charset="0"/>
                          <a:cs typeface="Tahoma" panose="020B0604030504040204" pitchFamily="34" charset="0"/>
                        </a:rPr>
                        <a:t>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Tahoma" panose="020B0604030504040204" pitchFamily="34" charset="0"/>
                          <a:ea typeface="Tahoma" panose="020B0604030504040204" pitchFamily="34" charset="0"/>
                          <a:cs typeface="Tahoma" panose="020B0604030504040204" pitchFamily="34" charset="0"/>
                        </a:rPr>
                        <a:t>Null hypothesis </a:t>
                      </a:r>
                      <a:r>
                        <a:rPr lang="en-US" sz="1600" i="0">
                          <a:latin typeface="Tahoma" panose="020B0604030504040204" pitchFamily="34" charset="0"/>
                          <a:ea typeface="Tahoma" panose="020B0604030504040204" pitchFamily="34" charset="0"/>
                          <a:cs typeface="Tahoma" panose="020B0604030504040204" pitchFamily="34" charset="0"/>
                        </a:rPr>
                        <a:t>(H</a:t>
                      </a:r>
                      <a:r>
                        <a:rPr lang="en-US" sz="1600" i="0" baseline="-25000">
                          <a:latin typeface="Tahoma" panose="020B0604030504040204" pitchFamily="34" charset="0"/>
                          <a:ea typeface="Tahoma" panose="020B0604030504040204" pitchFamily="34" charset="0"/>
                          <a:cs typeface="Tahoma" panose="020B0604030504040204" pitchFamily="34" charset="0"/>
                        </a:rPr>
                        <a:t>0</a:t>
                      </a:r>
                      <a:r>
                        <a:rPr lang="en-US" sz="1600" i="0">
                          <a:latin typeface="Tahoma" panose="020B0604030504040204" pitchFamily="34" charset="0"/>
                          <a:ea typeface="Tahoma" panose="020B0604030504040204" pitchFamily="34" charset="0"/>
                          <a:cs typeface="Tahoma" panose="020B0604030504040204" pitchFamily="34" charset="0"/>
                        </a:rPr>
                        <a:t>)</a:t>
                      </a:r>
                      <a:r>
                        <a:rPr lang="en-US" sz="1600">
                          <a:latin typeface="Tahoma" panose="020B0604030504040204" pitchFamily="34" charset="0"/>
                          <a:ea typeface="Tahoma" panose="020B0604030504040204" pitchFamily="34" charset="0"/>
                          <a:cs typeface="Tahoma" panose="020B0604030504040204" pitchFamily="34" charset="0"/>
                        </a:rPr>
                        <a:t> is TRUE:</a:t>
                      </a:r>
                    </a:p>
                    <a:p>
                      <a:pPr algn="ctr"/>
                      <a:endParaRPr lang="en-US" sz="160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latin typeface="Tahoma" panose="020B0604030504040204" pitchFamily="34" charset="0"/>
                          <a:ea typeface="Tahoma" panose="020B0604030504040204" pitchFamily="34" charset="0"/>
                          <a:cs typeface="Tahoma" panose="020B0604030504040204" pitchFamily="34" charset="0"/>
                        </a:rPr>
                        <a:t>Null hypothesis </a:t>
                      </a:r>
                      <a:r>
                        <a:rPr lang="en-US" sz="1600" i="0">
                          <a:latin typeface="Tahoma" panose="020B0604030504040204" pitchFamily="34" charset="0"/>
                          <a:ea typeface="Tahoma" panose="020B0604030504040204" pitchFamily="34" charset="0"/>
                          <a:cs typeface="Tahoma" panose="020B0604030504040204" pitchFamily="34" charset="0"/>
                        </a:rPr>
                        <a:t>(H</a:t>
                      </a:r>
                      <a:r>
                        <a:rPr lang="en-US" sz="1600" i="0" baseline="-25000">
                          <a:latin typeface="Tahoma" panose="020B0604030504040204" pitchFamily="34" charset="0"/>
                          <a:ea typeface="Tahoma" panose="020B0604030504040204" pitchFamily="34" charset="0"/>
                          <a:cs typeface="Tahoma" panose="020B0604030504040204" pitchFamily="34" charset="0"/>
                        </a:rPr>
                        <a:t>0</a:t>
                      </a:r>
                      <a:r>
                        <a:rPr lang="en-US" sz="1600" i="0">
                          <a:latin typeface="Tahoma" panose="020B0604030504040204" pitchFamily="34" charset="0"/>
                          <a:ea typeface="Tahoma" panose="020B0604030504040204" pitchFamily="34" charset="0"/>
                          <a:cs typeface="Tahoma" panose="020B0604030504040204" pitchFamily="34" charset="0"/>
                        </a:rPr>
                        <a:t>)</a:t>
                      </a:r>
                      <a:r>
                        <a:rPr lang="en-US" sz="1600">
                          <a:latin typeface="Tahoma" panose="020B0604030504040204" pitchFamily="34" charset="0"/>
                          <a:ea typeface="Tahoma" panose="020B0604030504040204" pitchFamily="34" charset="0"/>
                          <a:cs typeface="Tahoma" panose="020B0604030504040204" pitchFamily="34" charset="0"/>
                        </a:rPr>
                        <a:t> is FALSE:</a:t>
                      </a:r>
                    </a:p>
                    <a:p>
                      <a:pPr algn="ctr"/>
                      <a:endParaRPr lang="en-US" sz="1600" b="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72006">
                <a:tc>
                  <a:txBody>
                    <a:bodyPr/>
                    <a:lstStyle/>
                    <a:p>
                      <a:pPr algn="ctr"/>
                      <a:r>
                        <a:rPr lang="en-US" sz="1600">
                          <a:latin typeface="Tahoma" panose="020B0604030504040204" pitchFamily="34" charset="0"/>
                          <a:ea typeface="Tahoma" panose="020B0604030504040204" pitchFamily="34" charset="0"/>
                          <a:cs typeface="Tahoma" panose="020B0604030504040204" pitchFamily="34" charset="0"/>
                        </a:rPr>
                        <a:t>Reject </a:t>
                      </a:r>
                      <a:r>
                        <a:rPr lang="en-US" sz="1600" i="0">
                          <a:latin typeface="Tahoma" panose="020B0604030504040204" pitchFamily="34" charset="0"/>
                          <a:ea typeface="Tahoma" panose="020B0604030504040204" pitchFamily="34" charset="0"/>
                          <a:cs typeface="Tahoma" panose="020B0604030504040204" pitchFamily="34" charset="0"/>
                        </a:rPr>
                        <a:t>H</a:t>
                      </a:r>
                      <a:r>
                        <a:rPr lang="en-US" sz="1600" i="0" baseline="-25000">
                          <a:latin typeface="Tahoma" panose="020B0604030504040204" pitchFamily="34" charset="0"/>
                          <a:ea typeface="Tahoma" panose="020B0604030504040204" pitchFamily="34" charset="0"/>
                          <a:cs typeface="Tahoma" panose="020B0604030504040204" pitchFamily="34" charset="0"/>
                        </a:rPr>
                        <a:t>0</a:t>
                      </a:r>
                      <a:br>
                        <a:rPr lang="en-US" sz="1600">
                          <a:latin typeface="Tahoma" panose="020B0604030504040204" pitchFamily="34" charset="0"/>
                          <a:ea typeface="Tahoma" panose="020B0604030504040204" pitchFamily="34" charset="0"/>
                          <a:cs typeface="Tahoma" panose="020B0604030504040204" pitchFamily="34" charset="0"/>
                        </a:rPr>
                      </a:br>
                      <a:r>
                        <a:rPr lang="en-US" sz="1600">
                          <a:latin typeface="Tahoma" panose="020B0604030504040204" pitchFamily="34" charset="0"/>
                          <a:ea typeface="Tahoma" panose="020B0604030504040204" pitchFamily="34" charset="0"/>
                          <a:cs typeface="Tahoma" panose="020B0604030504040204" pitchFamily="34" charset="0"/>
                        </a:rPr>
                        <a:t>Determine </a:t>
                      </a:r>
                      <a:r>
                        <a:rPr lang="en-US" sz="1600">
                          <a:solidFill>
                            <a:srgbClr val="FF0000"/>
                          </a:solidFill>
                          <a:latin typeface="Tahoma" panose="020B0604030504040204" pitchFamily="34" charset="0"/>
                          <a:ea typeface="Tahoma" panose="020B0604030504040204" pitchFamily="34" charset="0"/>
                          <a:cs typeface="Tahoma" panose="020B0604030504040204" pitchFamily="34" charset="0"/>
                        </a:rPr>
                        <a:t>statistically significant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a:effectLst/>
                          <a:latin typeface="Tahoma" panose="020B0604030504040204" pitchFamily="34" charset="0"/>
                          <a:ea typeface="Tahoma" panose="020B0604030504040204" pitchFamily="34" charset="0"/>
                          <a:cs typeface="Tahoma" panose="020B0604030504040204" pitchFamily="34" charset="0"/>
                        </a:rPr>
                        <a:t>Type I error</a:t>
                      </a:r>
                      <a:br>
                        <a:rPr lang="en-US" sz="1600">
                          <a:effectLst/>
                          <a:latin typeface="Tahoma" panose="020B0604030504040204" pitchFamily="34" charset="0"/>
                          <a:ea typeface="Tahoma" panose="020B0604030504040204" pitchFamily="34" charset="0"/>
                          <a:cs typeface="Tahoma" panose="020B0604030504040204" pitchFamily="34" charset="0"/>
                        </a:rPr>
                      </a:br>
                      <a:r>
                        <a:rPr lang="en-US" sz="1600">
                          <a:effectLst/>
                          <a:latin typeface="Tahoma" panose="020B0604030504040204" pitchFamily="34" charset="0"/>
                          <a:ea typeface="Tahoma" panose="020B0604030504040204" pitchFamily="34" charset="0"/>
                          <a:cs typeface="Tahoma" panose="020B0604030504040204" pitchFamily="34" charset="0"/>
                        </a:rPr>
                        <a:t>False positive</a:t>
                      </a:r>
                      <a:r>
                        <a:rPr lang="en-US" sz="1600" baseline="0">
                          <a:effectLst/>
                          <a:latin typeface="Tahoma" panose="020B0604030504040204" pitchFamily="34" charset="0"/>
                          <a:ea typeface="Tahoma" panose="020B0604030504040204" pitchFamily="34" charset="0"/>
                          <a:cs typeface="Tahoma" panose="020B0604030504040204" pitchFamily="34" charset="0"/>
                        </a:rPr>
                        <a:t> (alpha)</a:t>
                      </a:r>
                      <a:br>
                        <a:rPr lang="en-US" sz="1600">
                          <a:effectLst/>
                          <a:latin typeface="Tahoma" panose="020B0604030504040204" pitchFamily="34" charset="0"/>
                          <a:ea typeface="Tahoma" panose="020B0604030504040204" pitchFamily="34" charset="0"/>
                          <a:cs typeface="Tahoma" panose="020B0604030504040204" pitchFamily="34" charset="0"/>
                        </a:rPr>
                      </a:br>
                      <a:r>
                        <a:rPr lang="en-US" sz="1600">
                          <a:solidFill>
                            <a:srgbClr val="FF0000"/>
                          </a:solidFill>
                          <a:effectLst/>
                          <a:latin typeface="Tahoma" panose="020B0604030504040204" pitchFamily="34" charset="0"/>
                          <a:ea typeface="Tahoma" panose="020B0604030504040204" pitchFamily="34" charset="0"/>
                          <a:cs typeface="Tahoma" panose="020B0604030504040204" pitchFamily="34" charset="0"/>
                        </a:rPr>
                        <a:t>Incorrect decision!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effectLst/>
                          <a:latin typeface="Tahoma" panose="020B0604030504040204" pitchFamily="34" charset="0"/>
                          <a:ea typeface="Tahoma" panose="020B0604030504040204" pitchFamily="34" charset="0"/>
                          <a:cs typeface="Tahoma" panose="020B0604030504040204" pitchFamily="34" charset="0"/>
                        </a:rPr>
                        <a:t>Power</a:t>
                      </a:r>
                      <a:br>
                        <a:rPr lang="en-US" sz="1600">
                          <a:effectLst/>
                          <a:latin typeface="Tahoma" panose="020B0604030504040204" pitchFamily="34" charset="0"/>
                          <a:ea typeface="Tahoma" panose="020B0604030504040204" pitchFamily="34" charset="0"/>
                          <a:cs typeface="Tahoma" panose="020B0604030504040204" pitchFamily="34" charset="0"/>
                        </a:rPr>
                      </a:br>
                      <a:r>
                        <a:rPr lang="en-US" sz="1600">
                          <a:effectLst/>
                          <a:latin typeface="Tahoma" panose="020B0604030504040204" pitchFamily="34" charset="0"/>
                          <a:ea typeface="Tahoma" panose="020B0604030504040204" pitchFamily="34" charset="0"/>
                          <a:cs typeface="Tahoma" panose="020B0604030504040204" pitchFamily="34" charset="0"/>
                        </a:rPr>
                        <a:t>True positive (1</a:t>
                      </a:r>
                      <a:r>
                        <a:rPr lang="en-US" sz="1600" baseline="0">
                          <a:effectLst/>
                          <a:latin typeface="Tahoma" panose="020B0604030504040204" pitchFamily="34" charset="0"/>
                          <a:ea typeface="Tahoma" panose="020B0604030504040204" pitchFamily="34" charset="0"/>
                          <a:cs typeface="Tahoma" panose="020B0604030504040204" pitchFamily="34" charset="0"/>
                        </a:rPr>
                        <a:t> – beta)</a:t>
                      </a:r>
                      <a:br>
                        <a:rPr lang="en-US" sz="1600">
                          <a:effectLst/>
                          <a:latin typeface="Tahoma" panose="020B0604030504040204" pitchFamily="34" charset="0"/>
                          <a:ea typeface="Tahoma" panose="020B0604030504040204" pitchFamily="34" charset="0"/>
                          <a:cs typeface="Tahoma" panose="020B0604030504040204" pitchFamily="34" charset="0"/>
                        </a:rPr>
                      </a:br>
                      <a:r>
                        <a:rPr lang="en-US" sz="1600" b="0" u="sng">
                          <a:solidFill>
                            <a:srgbClr val="00B050"/>
                          </a:solidFill>
                          <a:effectLst/>
                          <a:latin typeface="Tahoma" panose="020B0604030504040204" pitchFamily="34" charset="0"/>
                          <a:ea typeface="Tahoma" panose="020B0604030504040204" pitchFamily="34" charset="0"/>
                          <a:cs typeface="Tahoma" panose="020B0604030504040204" pitchFamily="34" charset="0"/>
                        </a:rPr>
                        <a:t>Correct decision!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2006">
                <a:tc>
                  <a:txBody>
                    <a:bodyPr/>
                    <a:lstStyle/>
                    <a:p>
                      <a:pPr algn="ctr"/>
                      <a:r>
                        <a:rPr lang="en-US" sz="1600">
                          <a:latin typeface="Tahoma" panose="020B0604030504040204" pitchFamily="34" charset="0"/>
                          <a:ea typeface="Tahoma" panose="020B0604030504040204" pitchFamily="34" charset="0"/>
                          <a:cs typeface="Tahoma" panose="020B0604030504040204" pitchFamily="34" charset="0"/>
                        </a:rPr>
                        <a:t>Don't reject </a:t>
                      </a:r>
                      <a:r>
                        <a:rPr lang="en-US" sz="1600" i="0">
                          <a:latin typeface="Tahoma" panose="020B0604030504040204" pitchFamily="34" charset="0"/>
                          <a:ea typeface="Tahoma" panose="020B0604030504040204" pitchFamily="34" charset="0"/>
                          <a:cs typeface="Tahoma" panose="020B0604030504040204" pitchFamily="34" charset="0"/>
                        </a:rPr>
                        <a:t>H</a:t>
                      </a:r>
                      <a:r>
                        <a:rPr lang="en-US" sz="1600" i="0" baseline="-25000">
                          <a:latin typeface="Tahoma" panose="020B0604030504040204" pitchFamily="34" charset="0"/>
                          <a:ea typeface="Tahoma" panose="020B0604030504040204" pitchFamily="34" charset="0"/>
                          <a:cs typeface="Tahoma" panose="020B0604030504040204" pitchFamily="34" charset="0"/>
                        </a:rPr>
                        <a:t>0</a:t>
                      </a:r>
                      <a:br>
                        <a:rPr lang="en-US" sz="1600">
                          <a:latin typeface="Tahoma" panose="020B0604030504040204" pitchFamily="34" charset="0"/>
                          <a:ea typeface="Tahoma" panose="020B0604030504040204" pitchFamily="34" charset="0"/>
                          <a:cs typeface="Tahoma" panose="020B0604030504040204" pitchFamily="34" charset="0"/>
                        </a:rPr>
                      </a:br>
                      <a:r>
                        <a:rPr lang="en-US" sz="1600">
                          <a:latin typeface="Tahoma" panose="020B0604030504040204" pitchFamily="34" charset="0"/>
                          <a:ea typeface="Tahoma" panose="020B0604030504040204" pitchFamily="34" charset="0"/>
                          <a:cs typeface="Tahoma" panose="020B0604030504040204" pitchFamily="34" charset="0"/>
                        </a:rPr>
                        <a:t>Determine</a:t>
                      </a:r>
                      <a:r>
                        <a:rPr lang="en-US" sz="1600" baseline="0">
                          <a:latin typeface="Tahoma" panose="020B0604030504040204" pitchFamily="34" charset="0"/>
                          <a:ea typeface="Tahoma" panose="020B0604030504040204" pitchFamily="34" charset="0"/>
                          <a:cs typeface="Tahoma" panose="020B0604030504040204" pitchFamily="34" charset="0"/>
                        </a:rPr>
                        <a:t> </a:t>
                      </a:r>
                      <a:r>
                        <a:rPr lang="en-US" sz="1600" baseline="0">
                          <a:solidFill>
                            <a:srgbClr val="00B050"/>
                          </a:solidFill>
                          <a:latin typeface="Tahoma" panose="020B0604030504040204" pitchFamily="34" charset="0"/>
                          <a:ea typeface="Tahoma" panose="020B0604030504040204" pitchFamily="34" charset="0"/>
                          <a:cs typeface="Tahoma" panose="020B0604030504040204" pitchFamily="34" charset="0"/>
                        </a:rPr>
                        <a:t>not statistically significant</a:t>
                      </a:r>
                      <a:r>
                        <a:rPr lang="en-US" sz="1600">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a:effectLst/>
                          <a:latin typeface="Tahoma" panose="020B0604030504040204" pitchFamily="34" charset="0"/>
                          <a:ea typeface="Tahoma" panose="020B0604030504040204" pitchFamily="34" charset="0"/>
                          <a:cs typeface="Tahoma" panose="020B0604030504040204" pitchFamily="34" charset="0"/>
                        </a:rPr>
                        <a:t>Confidence</a:t>
                      </a:r>
                    </a:p>
                    <a:p>
                      <a:pPr algn="ctr"/>
                      <a:r>
                        <a:rPr lang="en-US" sz="1600">
                          <a:effectLst/>
                          <a:latin typeface="Tahoma" panose="020B0604030504040204" pitchFamily="34" charset="0"/>
                          <a:ea typeface="Tahoma" panose="020B0604030504040204" pitchFamily="34" charset="0"/>
                          <a:cs typeface="Tahoma" panose="020B0604030504040204" pitchFamily="34" charset="0"/>
                        </a:rPr>
                        <a:t>True negative (1</a:t>
                      </a:r>
                      <a:r>
                        <a:rPr lang="en-US" sz="1600" baseline="0">
                          <a:effectLst/>
                          <a:latin typeface="Tahoma" panose="020B0604030504040204" pitchFamily="34" charset="0"/>
                          <a:ea typeface="Tahoma" panose="020B0604030504040204" pitchFamily="34" charset="0"/>
                          <a:cs typeface="Tahoma" panose="020B0604030504040204" pitchFamily="34" charset="0"/>
                        </a:rPr>
                        <a:t> – alpha)</a:t>
                      </a:r>
                      <a:br>
                        <a:rPr lang="en-US" sz="1600">
                          <a:effectLst/>
                          <a:latin typeface="Tahoma" panose="020B0604030504040204" pitchFamily="34" charset="0"/>
                          <a:ea typeface="Tahoma" panose="020B0604030504040204" pitchFamily="34" charset="0"/>
                          <a:cs typeface="Tahoma" panose="020B0604030504040204" pitchFamily="34" charset="0"/>
                        </a:rPr>
                      </a:br>
                      <a:r>
                        <a:rPr lang="en-US" sz="1600" b="0" u="sng">
                          <a:solidFill>
                            <a:srgbClr val="00B050"/>
                          </a:solidFill>
                          <a:effectLst/>
                          <a:latin typeface="Tahoma" panose="020B0604030504040204" pitchFamily="34" charset="0"/>
                          <a:ea typeface="Tahoma" panose="020B0604030504040204" pitchFamily="34" charset="0"/>
                          <a:cs typeface="Tahoma" panose="020B0604030504040204" pitchFamily="34" charset="0"/>
                        </a:rPr>
                        <a:t>Correct</a:t>
                      </a:r>
                      <a:r>
                        <a:rPr lang="en-US" sz="1600" b="0" u="sng" baseline="0">
                          <a:solidFill>
                            <a:srgbClr val="00B050"/>
                          </a:solidFill>
                          <a:effectLst/>
                          <a:latin typeface="Tahoma" panose="020B0604030504040204" pitchFamily="34" charset="0"/>
                          <a:ea typeface="Tahoma" panose="020B0604030504040204" pitchFamily="34" charset="0"/>
                          <a:cs typeface="Tahoma" panose="020B0604030504040204" pitchFamily="34" charset="0"/>
                        </a:rPr>
                        <a:t> decision</a:t>
                      </a:r>
                      <a:r>
                        <a:rPr lang="en-US" sz="1600" b="0" u="sng">
                          <a:solidFill>
                            <a:srgbClr val="00B050"/>
                          </a:solidFill>
                          <a:effectLst/>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i="0">
                          <a:effectLst/>
                          <a:latin typeface="Tahoma" panose="020B0604030504040204" pitchFamily="34" charset="0"/>
                          <a:ea typeface="Tahoma" panose="020B0604030504040204" pitchFamily="34" charset="0"/>
                          <a:cs typeface="Tahoma" panose="020B0604030504040204" pitchFamily="34" charset="0"/>
                        </a:rPr>
                        <a:t>Type II error</a:t>
                      </a:r>
                      <a:br>
                        <a:rPr lang="en-US" sz="1600" b="1" i="0">
                          <a:effectLst/>
                          <a:latin typeface="Tahoma" panose="020B0604030504040204" pitchFamily="34" charset="0"/>
                          <a:ea typeface="Tahoma" panose="020B0604030504040204" pitchFamily="34" charset="0"/>
                          <a:cs typeface="Tahoma" panose="020B0604030504040204" pitchFamily="34" charset="0"/>
                        </a:rPr>
                      </a:br>
                      <a:r>
                        <a:rPr lang="en-US" sz="1600">
                          <a:effectLst/>
                          <a:latin typeface="Tahoma" panose="020B0604030504040204" pitchFamily="34" charset="0"/>
                          <a:ea typeface="Tahoma" panose="020B0604030504040204" pitchFamily="34" charset="0"/>
                          <a:cs typeface="Tahoma" panose="020B0604030504040204" pitchFamily="34" charset="0"/>
                        </a:rPr>
                        <a:t>False negative (beta)</a:t>
                      </a:r>
                      <a:br>
                        <a:rPr lang="en-US" sz="1600">
                          <a:effectLst/>
                          <a:latin typeface="Tahoma" panose="020B0604030504040204" pitchFamily="34" charset="0"/>
                          <a:ea typeface="Tahoma" panose="020B0604030504040204" pitchFamily="34" charset="0"/>
                          <a:cs typeface="Tahoma" panose="020B0604030504040204" pitchFamily="34" charset="0"/>
                        </a:rPr>
                      </a:br>
                      <a:r>
                        <a:rPr lang="en-US" sz="1600">
                          <a:solidFill>
                            <a:srgbClr val="FF0000"/>
                          </a:solidFill>
                          <a:effectLst/>
                          <a:latin typeface="Tahoma" panose="020B0604030504040204" pitchFamily="34" charset="0"/>
                          <a:ea typeface="Tahoma" panose="020B0604030504040204" pitchFamily="34" charset="0"/>
                          <a:cs typeface="Tahoma" panose="020B0604030504040204" pitchFamily="34" charset="0"/>
                        </a:rPr>
                        <a:t>Incorrect</a:t>
                      </a:r>
                      <a:r>
                        <a:rPr lang="en-US" sz="1600" baseline="0">
                          <a:solidFill>
                            <a:srgbClr val="FF0000"/>
                          </a:solidFill>
                          <a:effectLst/>
                          <a:latin typeface="Tahoma" panose="020B0604030504040204" pitchFamily="34" charset="0"/>
                          <a:ea typeface="Tahoma" panose="020B0604030504040204" pitchFamily="34" charset="0"/>
                          <a:cs typeface="Tahoma" panose="020B0604030504040204" pitchFamily="34" charset="0"/>
                        </a:rPr>
                        <a:t> decision</a:t>
                      </a:r>
                      <a:r>
                        <a:rPr lang="en-US" sz="160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Right Brace 8"/>
          <p:cNvSpPr/>
          <p:nvPr/>
        </p:nvSpPr>
        <p:spPr>
          <a:xfrm rot="16200000">
            <a:off x="7657956" y="871665"/>
            <a:ext cx="288925" cy="5009605"/>
          </a:xfrm>
          <a:prstGeom prst="rightBrace">
            <a:avLst>
              <a:gd name="adj1" fmla="val 8333"/>
              <a:gd name="adj2" fmla="val 49172"/>
            </a:avLst>
          </a:prstGeom>
          <a:ln w="19050"/>
        </p:spPr>
        <p:style>
          <a:lnRef idx="1">
            <a:schemeClr val="dk1"/>
          </a:lnRef>
          <a:fillRef idx="0">
            <a:schemeClr val="dk1"/>
          </a:fillRef>
          <a:effectRef idx="0">
            <a:schemeClr val="dk1"/>
          </a:effectRef>
          <a:fontRef idx="minor">
            <a:schemeClr val="tx1"/>
          </a:fontRef>
        </p:style>
        <p:txBody>
          <a:bodyPr rtlCol="0" anchor="ctr"/>
          <a:lstStyle/>
          <a:p>
            <a:pPr algn="ctr" fontAlgn="base">
              <a:spcBef>
                <a:spcPct val="0"/>
              </a:spcBef>
              <a:spcAft>
                <a:spcPct val="0"/>
              </a:spcAft>
            </a:pPr>
            <a:endParaRPr lang="en-US">
              <a:solidFill>
                <a:prstClr val="black"/>
              </a:solidFill>
            </a:endParaRPr>
          </a:p>
        </p:txBody>
      </p:sp>
      <p:sp>
        <p:nvSpPr>
          <p:cNvPr id="10" name="TextBox 9"/>
          <p:cNvSpPr txBox="1"/>
          <p:nvPr/>
        </p:nvSpPr>
        <p:spPr>
          <a:xfrm>
            <a:off x="7294085" y="2945298"/>
            <a:ext cx="913311" cy="369332"/>
          </a:xfrm>
          <a:prstGeom prst="rect">
            <a:avLst/>
          </a:prstGeom>
          <a:noFill/>
        </p:spPr>
        <p:txBody>
          <a:bodyPr wrap="square" rtlCol="0">
            <a:spAutoFit/>
          </a:bodyPr>
          <a:lstStyle/>
          <a:p>
            <a:pPr algn="ctr" fontAlgn="base">
              <a:spcBef>
                <a:spcPct val="0"/>
              </a:spcBef>
              <a:spcAft>
                <a:spcPct val="0"/>
              </a:spcAft>
            </a:pPr>
            <a:r>
              <a:rPr lang="en-US">
                <a:solidFill>
                  <a:prstClr val="black"/>
                </a:solidFill>
                <a:latin typeface="Tahoma" panose="020B0604030504040204" pitchFamily="34" charset="0"/>
                <a:ea typeface="Tahoma" panose="020B0604030504040204" pitchFamily="34" charset="0"/>
                <a:cs typeface="Tahoma" panose="020B0604030504040204" pitchFamily="34" charset="0"/>
              </a:rPr>
              <a:t>Truth</a:t>
            </a:r>
          </a:p>
        </p:txBody>
      </p:sp>
      <p:sp>
        <p:nvSpPr>
          <p:cNvPr id="11" name="TextBox 10"/>
          <p:cNvSpPr txBox="1"/>
          <p:nvPr/>
        </p:nvSpPr>
        <p:spPr>
          <a:xfrm rot="16200000">
            <a:off x="1340104" y="5040476"/>
            <a:ext cx="1066800" cy="369332"/>
          </a:xfrm>
          <a:prstGeom prst="rect">
            <a:avLst/>
          </a:prstGeom>
          <a:noFill/>
        </p:spPr>
        <p:txBody>
          <a:bodyPr wrap="square" rtlCol="0">
            <a:spAutoFit/>
          </a:bodyPr>
          <a:lstStyle/>
          <a:p>
            <a:pPr algn="ctr" fontAlgn="base">
              <a:spcBef>
                <a:spcPct val="0"/>
              </a:spcBef>
              <a:spcAft>
                <a:spcPct val="0"/>
              </a:spcAft>
            </a:pPr>
            <a:r>
              <a:rPr lang="en-US">
                <a:solidFill>
                  <a:prstClr val="black"/>
                </a:solidFill>
                <a:latin typeface="Tahoma" panose="020B0604030504040204" pitchFamily="34" charset="0"/>
                <a:ea typeface="Tahoma" panose="020B0604030504040204" pitchFamily="34" charset="0"/>
                <a:cs typeface="Tahoma" panose="020B0604030504040204" pitchFamily="34" charset="0"/>
              </a:rPr>
              <a:t>Decision</a:t>
            </a:r>
          </a:p>
        </p:txBody>
      </p:sp>
      <p:sp>
        <p:nvSpPr>
          <p:cNvPr id="12" name="Right Brace 11"/>
          <p:cNvSpPr/>
          <p:nvPr/>
        </p:nvSpPr>
        <p:spPr>
          <a:xfrm rot="10800000">
            <a:off x="2127070" y="4455522"/>
            <a:ext cx="288925" cy="1539240"/>
          </a:xfrm>
          <a:prstGeom prst="rightBrace">
            <a:avLst>
              <a:gd name="adj1" fmla="val 8333"/>
              <a:gd name="adj2" fmla="val 49172"/>
            </a:avLst>
          </a:prstGeom>
          <a:ln w="19050"/>
        </p:spPr>
        <p:style>
          <a:lnRef idx="1">
            <a:schemeClr val="dk1"/>
          </a:lnRef>
          <a:fillRef idx="0">
            <a:schemeClr val="dk1"/>
          </a:fillRef>
          <a:effectRef idx="0">
            <a:schemeClr val="dk1"/>
          </a:effectRef>
          <a:fontRef idx="minor">
            <a:schemeClr val="tx1"/>
          </a:fontRef>
        </p:style>
        <p:txBody>
          <a:bodyPr rtlCol="0" anchor="ctr"/>
          <a:lstStyle/>
          <a:p>
            <a:pPr algn="ct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238288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3</a:t>
            </a:fld>
            <a:endParaRPr lang="en-US"/>
          </a:p>
        </p:txBody>
      </p:sp>
      <p:sp>
        <p:nvSpPr>
          <p:cNvPr id="2" name="Title 1"/>
          <p:cNvSpPr>
            <a:spLocks noGrp="1"/>
          </p:cNvSpPr>
          <p:nvPr>
            <p:ph type="title"/>
          </p:nvPr>
        </p:nvSpPr>
        <p:spPr>
          <a:xfrm>
            <a:off x="2182904" y="155869"/>
            <a:ext cx="7805871" cy="1005243"/>
          </a:xfrm>
        </p:spPr>
        <p:txBody>
          <a:bodyPr/>
          <a:lstStyle/>
          <a:p>
            <a:r>
              <a:rPr lang="en-US"/>
              <a:t>Why Design a Test?</a:t>
            </a:r>
          </a:p>
        </p:txBody>
      </p:sp>
      <p:sp>
        <p:nvSpPr>
          <p:cNvPr id="3" name="Content Placeholder 2"/>
          <p:cNvSpPr>
            <a:spLocks noGrp="1"/>
          </p:cNvSpPr>
          <p:nvPr>
            <p:ph idx="1"/>
          </p:nvPr>
        </p:nvSpPr>
        <p:spPr/>
        <p:txBody>
          <a:bodyPr/>
          <a:lstStyle/>
          <a:p>
            <a:r>
              <a:rPr lang="en-US"/>
              <a:t>Information quality</a:t>
            </a:r>
          </a:p>
          <a:p>
            <a:r>
              <a:rPr lang="en-US"/>
              <a:t>Relationships of variables</a:t>
            </a:r>
          </a:p>
          <a:p>
            <a:r>
              <a:rPr lang="en-US"/>
              <a:t>Analysis method considerations</a:t>
            </a:r>
          </a:p>
          <a:p>
            <a:r>
              <a:rPr lang="en-US"/>
              <a:t>Quantification of risk</a:t>
            </a:r>
          </a:p>
          <a:p>
            <a:endParaRPr lang="en-US"/>
          </a:p>
        </p:txBody>
      </p:sp>
      <p:sp>
        <p:nvSpPr>
          <p:cNvPr id="5" name="Rectangle 4"/>
          <p:cNvSpPr/>
          <p:nvPr/>
        </p:nvSpPr>
        <p:spPr>
          <a:xfrm>
            <a:off x="2621280" y="4531508"/>
            <a:ext cx="6949440" cy="731520"/>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Design refers to more than just DOE</a:t>
            </a:r>
          </a:p>
        </p:txBody>
      </p:sp>
    </p:spTree>
    <p:extLst>
      <p:ext uri="{BB962C8B-B14F-4D97-AF65-F5344CB8AC3E}">
        <p14:creationId xmlns:p14="http://schemas.microsoft.com/office/powerpoint/2010/main" val="98875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E2DA8-3990-7FE4-74E6-2A148DF150CC}"/>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30</a:t>
            </a:fld>
            <a:endParaRPr lang="en-US">
              <a:solidFill>
                <a:prstClr val="black"/>
              </a:solidFill>
            </a:endParaRPr>
          </a:p>
        </p:txBody>
      </p:sp>
      <p:sp>
        <p:nvSpPr>
          <p:cNvPr id="3" name="Title 2">
            <a:extLst>
              <a:ext uri="{FF2B5EF4-FFF2-40B4-BE49-F238E27FC236}">
                <a16:creationId xmlns:a16="http://schemas.microsoft.com/office/drawing/2014/main" id="{CDB2A18D-56E9-6141-91D7-F95F63A7A3F6}"/>
              </a:ext>
            </a:extLst>
          </p:cNvPr>
          <p:cNvSpPr>
            <a:spLocks noGrp="1"/>
          </p:cNvSpPr>
          <p:nvPr>
            <p:ph type="title"/>
          </p:nvPr>
        </p:nvSpPr>
        <p:spPr/>
        <p:txBody>
          <a:bodyPr/>
          <a:lstStyle/>
          <a:p>
            <a:r>
              <a:rPr lang="en-US"/>
              <a:t>Sizing Designs</a:t>
            </a:r>
          </a:p>
        </p:txBody>
      </p:sp>
      <p:sp>
        <p:nvSpPr>
          <p:cNvPr id="4" name="Content Placeholder 3">
            <a:extLst>
              <a:ext uri="{FF2B5EF4-FFF2-40B4-BE49-F238E27FC236}">
                <a16:creationId xmlns:a16="http://schemas.microsoft.com/office/drawing/2014/main" id="{6AE3AA57-3BC2-C082-476A-6CE962E126F2}"/>
              </a:ext>
            </a:extLst>
          </p:cNvPr>
          <p:cNvSpPr>
            <a:spLocks noGrp="1"/>
          </p:cNvSpPr>
          <p:nvPr>
            <p:ph idx="1"/>
          </p:nvPr>
        </p:nvSpPr>
        <p:spPr/>
        <p:txBody>
          <a:bodyPr/>
          <a:lstStyle/>
          <a:p>
            <a:r>
              <a:rPr lang="en-US"/>
              <a:t>Type of design, type of analysis, and number of runs in a design determine the type of risks that need to be managed</a:t>
            </a:r>
          </a:p>
          <a:p>
            <a:r>
              <a:rPr lang="en-US"/>
              <a:t>Power is the correct risk management tool for factorial designs</a:t>
            </a:r>
          </a:p>
          <a:p>
            <a:r>
              <a:rPr lang="en-US"/>
              <a:t>Power can be managed by trading off against confidence, delta, and sigma, and number of effects to be tested</a:t>
            </a:r>
          </a:p>
          <a:p>
            <a:pPr lvl="1"/>
            <a:r>
              <a:rPr lang="en-US"/>
              <a:t>Get more power by trading for less confidence, larger delta, smaller sigma, less complex models</a:t>
            </a:r>
          </a:p>
          <a:p>
            <a:r>
              <a:rPr lang="en-US"/>
              <a:t>Power is more commonly managed with number of runs (n)</a:t>
            </a:r>
          </a:p>
          <a:p>
            <a:pPr lvl="1"/>
            <a:r>
              <a:rPr lang="en-US"/>
              <a:t>Increasing the number of runs increases power</a:t>
            </a:r>
          </a:p>
          <a:p>
            <a:pPr lvl="1"/>
            <a:r>
              <a:rPr lang="en-US"/>
              <a:t>Decreasing the number of runs decreases power</a:t>
            </a:r>
          </a:p>
          <a:p>
            <a:pPr marL="0" indent="0">
              <a:buNone/>
            </a:pPr>
            <a:endParaRPr lang="en-US"/>
          </a:p>
        </p:txBody>
      </p:sp>
    </p:spTree>
    <p:extLst>
      <p:ext uri="{BB962C8B-B14F-4D97-AF65-F5344CB8AC3E}">
        <p14:creationId xmlns:p14="http://schemas.microsoft.com/office/powerpoint/2010/main" val="3665662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DD51D-44AD-5E45-5432-206637E18147}"/>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31</a:t>
            </a:fld>
            <a:endParaRPr lang="en-US">
              <a:solidFill>
                <a:prstClr val="black"/>
              </a:solidFill>
            </a:endParaRPr>
          </a:p>
        </p:txBody>
      </p:sp>
      <p:sp>
        <p:nvSpPr>
          <p:cNvPr id="3" name="Title 2">
            <a:extLst>
              <a:ext uri="{FF2B5EF4-FFF2-40B4-BE49-F238E27FC236}">
                <a16:creationId xmlns:a16="http://schemas.microsoft.com/office/drawing/2014/main" id="{57A1A85E-76CF-2495-A346-D2A7DBAC4F6C}"/>
              </a:ext>
            </a:extLst>
          </p:cNvPr>
          <p:cNvSpPr>
            <a:spLocks noGrp="1"/>
          </p:cNvSpPr>
          <p:nvPr>
            <p:ph type="title"/>
          </p:nvPr>
        </p:nvSpPr>
        <p:spPr/>
        <p:txBody>
          <a:bodyPr/>
          <a:lstStyle/>
          <a:p>
            <a:r>
              <a:rPr lang="en-US"/>
              <a:t>Additional Metrics to Consider</a:t>
            </a:r>
          </a:p>
        </p:txBody>
      </p:sp>
      <p:sp>
        <p:nvSpPr>
          <p:cNvPr id="4" name="Content Placeholder 3">
            <a:extLst>
              <a:ext uri="{FF2B5EF4-FFF2-40B4-BE49-F238E27FC236}">
                <a16:creationId xmlns:a16="http://schemas.microsoft.com/office/drawing/2014/main" id="{4368E244-F1C5-F443-9D14-9CB7D0E2FA64}"/>
              </a:ext>
            </a:extLst>
          </p:cNvPr>
          <p:cNvSpPr>
            <a:spLocks noGrp="1"/>
          </p:cNvSpPr>
          <p:nvPr>
            <p:ph idx="1"/>
          </p:nvPr>
        </p:nvSpPr>
        <p:spPr/>
        <p:txBody>
          <a:bodyPr/>
          <a:lstStyle/>
          <a:p>
            <a:r>
              <a:rPr lang="en-US"/>
              <a:t>What if factor effects are not the reason for the test?</a:t>
            </a:r>
          </a:p>
          <a:p>
            <a:pPr lvl="1"/>
            <a:r>
              <a:rPr lang="en-US"/>
              <a:t>Determine if the system can achieve threshold</a:t>
            </a:r>
          </a:p>
          <a:p>
            <a:pPr lvl="1"/>
            <a:r>
              <a:rPr lang="en-US"/>
              <a:t>Find limits of system capability</a:t>
            </a:r>
          </a:p>
          <a:p>
            <a:pPr lvl="1"/>
            <a:r>
              <a:rPr lang="en-US"/>
              <a:t>Search a system’s performance window for anomalies</a:t>
            </a:r>
          </a:p>
          <a:p>
            <a:r>
              <a:rPr lang="en-US"/>
              <a:t>These type of test goals require different tools than factorial designs</a:t>
            </a:r>
          </a:p>
          <a:p>
            <a:endParaRPr lang="en-US"/>
          </a:p>
        </p:txBody>
      </p:sp>
      <p:pic>
        <p:nvPicPr>
          <p:cNvPr id="5" name="Picture 3">
            <a:extLst>
              <a:ext uri="{FF2B5EF4-FFF2-40B4-BE49-F238E27FC236}">
                <a16:creationId xmlns:a16="http://schemas.microsoft.com/office/drawing/2014/main" id="{1E188063-C111-E7D8-75CD-0F6043C92F99}"/>
              </a:ext>
            </a:extLst>
          </p:cNvPr>
          <p:cNvPicPr>
            <a:picLocks noChangeAspect="1" noChangeArrowheads="1"/>
          </p:cNvPicPr>
          <p:nvPr/>
        </p:nvPicPr>
        <p:blipFill>
          <a:blip r:embed="rId2" cstate="print"/>
          <a:srcRect t="8803" r="1212" b="2465"/>
          <a:stretch>
            <a:fillRect/>
          </a:stretch>
        </p:blipFill>
        <p:spPr bwMode="auto">
          <a:xfrm>
            <a:off x="7311499" y="3843306"/>
            <a:ext cx="2482742" cy="2377568"/>
          </a:xfrm>
          <a:prstGeom prst="rect">
            <a:avLst/>
          </a:prstGeom>
          <a:noFill/>
          <a:ln w="9525">
            <a:solidFill>
              <a:schemeClr val="tx1"/>
            </a:solidFill>
            <a:miter lim="800000"/>
            <a:headEnd/>
            <a:tailEnd/>
          </a:ln>
          <a:effectLst/>
        </p:spPr>
      </p:pic>
      <p:pic>
        <p:nvPicPr>
          <p:cNvPr id="6" name="Picture 2">
            <a:extLst>
              <a:ext uri="{FF2B5EF4-FFF2-40B4-BE49-F238E27FC236}">
                <a16:creationId xmlns:a16="http://schemas.microsoft.com/office/drawing/2014/main" id="{A9F515CB-AA9E-BCDA-09D4-C4D78ABCDFEB}"/>
              </a:ext>
            </a:extLst>
          </p:cNvPr>
          <p:cNvPicPr>
            <a:picLocks noChangeAspect="1" noChangeArrowheads="1"/>
          </p:cNvPicPr>
          <p:nvPr/>
        </p:nvPicPr>
        <p:blipFill>
          <a:blip r:embed="rId3" cstate="print"/>
          <a:srcRect r="42885"/>
          <a:stretch>
            <a:fillRect/>
          </a:stretch>
        </p:blipFill>
        <p:spPr bwMode="auto">
          <a:xfrm>
            <a:off x="2447064" y="3855252"/>
            <a:ext cx="2703408" cy="2442225"/>
          </a:xfrm>
          <a:prstGeom prst="rect">
            <a:avLst/>
          </a:prstGeom>
          <a:noFill/>
          <a:ln w="9525">
            <a:noFill/>
            <a:miter lim="800000"/>
            <a:headEnd/>
            <a:tailEnd/>
          </a:ln>
        </p:spPr>
      </p:pic>
    </p:spTree>
    <p:extLst>
      <p:ext uri="{BB962C8B-B14F-4D97-AF65-F5344CB8AC3E}">
        <p14:creationId xmlns:p14="http://schemas.microsoft.com/office/powerpoint/2010/main" val="2174664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168F96-8D5A-791F-79C0-CD00BE617FBA}"/>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32</a:t>
            </a:fld>
            <a:endParaRPr lang="en-US">
              <a:solidFill>
                <a:prstClr val="black"/>
              </a:solidFill>
            </a:endParaRPr>
          </a:p>
        </p:txBody>
      </p:sp>
      <p:sp>
        <p:nvSpPr>
          <p:cNvPr id="3" name="Title 2">
            <a:extLst>
              <a:ext uri="{FF2B5EF4-FFF2-40B4-BE49-F238E27FC236}">
                <a16:creationId xmlns:a16="http://schemas.microsoft.com/office/drawing/2014/main" id="{471A054F-4E88-CAEE-C17D-BB39FA7AAAEF}"/>
              </a:ext>
            </a:extLst>
          </p:cNvPr>
          <p:cNvSpPr>
            <a:spLocks noGrp="1"/>
          </p:cNvSpPr>
          <p:nvPr>
            <p:ph type="title"/>
          </p:nvPr>
        </p:nvSpPr>
        <p:spPr/>
        <p:txBody>
          <a:bodyPr/>
          <a:lstStyle/>
          <a:p>
            <a:r>
              <a:rPr lang="en-US"/>
              <a:t>Response Surface Methods (RSM)</a:t>
            </a:r>
          </a:p>
        </p:txBody>
      </p:sp>
      <p:sp>
        <p:nvSpPr>
          <p:cNvPr id="4" name="Content Placeholder 3">
            <a:extLst>
              <a:ext uri="{FF2B5EF4-FFF2-40B4-BE49-F238E27FC236}">
                <a16:creationId xmlns:a16="http://schemas.microsoft.com/office/drawing/2014/main" id="{1BF0F101-D5FC-D34B-97D8-D65FC033BABF}"/>
              </a:ext>
            </a:extLst>
          </p:cNvPr>
          <p:cNvSpPr>
            <a:spLocks noGrp="1"/>
          </p:cNvSpPr>
          <p:nvPr>
            <p:ph idx="1"/>
          </p:nvPr>
        </p:nvSpPr>
        <p:spPr/>
        <p:txBody>
          <a:bodyPr/>
          <a:lstStyle/>
          <a:p>
            <a:r>
              <a:rPr lang="en-US" sz="3600"/>
              <a:t>The analysis goals</a:t>
            </a:r>
          </a:p>
          <a:p>
            <a:pPr lvl="1"/>
            <a:r>
              <a:rPr lang="en-US" sz="3200"/>
              <a:t>Get a predictive model</a:t>
            </a:r>
          </a:p>
          <a:p>
            <a:pPr lvl="1"/>
            <a:r>
              <a:rPr lang="en-US" sz="3200"/>
              <a:t>Optimize multiple response models</a:t>
            </a:r>
          </a:p>
          <a:p>
            <a:pPr lvl="2"/>
            <a:r>
              <a:rPr lang="en-US" sz="2800"/>
              <a:t>What makes the system work best</a:t>
            </a:r>
          </a:p>
          <a:p>
            <a:pPr lvl="2"/>
            <a:r>
              <a:rPr lang="en-US" sz="2800"/>
              <a:t>Find out where system begins to fail</a:t>
            </a:r>
          </a:p>
          <a:p>
            <a:pPr lvl="1"/>
            <a:r>
              <a:rPr lang="en-US" sz="3200"/>
              <a:t>Include uncertainty quantification in the analysis</a:t>
            </a:r>
          </a:p>
          <a:p>
            <a:r>
              <a:rPr lang="en-US" sz="3600"/>
              <a:t>Can still do screening and factor effects, but those are usually known by the time RSM is appropriate</a:t>
            </a:r>
          </a:p>
          <a:p>
            <a:endParaRPr lang="en-US"/>
          </a:p>
        </p:txBody>
      </p:sp>
    </p:spTree>
    <p:extLst>
      <p:ext uri="{BB962C8B-B14F-4D97-AF65-F5344CB8AC3E}">
        <p14:creationId xmlns:p14="http://schemas.microsoft.com/office/powerpoint/2010/main" val="2949203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FCD990-9E94-A39A-6704-FB46AE2D563D}"/>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33</a:t>
            </a:fld>
            <a:endParaRPr lang="en-US">
              <a:solidFill>
                <a:prstClr val="black"/>
              </a:solidFill>
            </a:endParaRPr>
          </a:p>
        </p:txBody>
      </p:sp>
      <p:sp>
        <p:nvSpPr>
          <p:cNvPr id="3" name="Title 2">
            <a:extLst>
              <a:ext uri="{FF2B5EF4-FFF2-40B4-BE49-F238E27FC236}">
                <a16:creationId xmlns:a16="http://schemas.microsoft.com/office/drawing/2014/main" id="{D3CB2A82-64C8-F379-669E-B732A232FA51}"/>
              </a:ext>
            </a:extLst>
          </p:cNvPr>
          <p:cNvSpPr>
            <a:spLocks noGrp="1"/>
          </p:cNvSpPr>
          <p:nvPr>
            <p:ph type="title"/>
          </p:nvPr>
        </p:nvSpPr>
        <p:spPr/>
        <p:txBody>
          <a:bodyPr/>
          <a:lstStyle/>
          <a:p>
            <a:r>
              <a:rPr lang="en-US"/>
              <a:t>RSM Evaluation</a:t>
            </a:r>
          </a:p>
        </p:txBody>
      </p:sp>
      <p:sp>
        <p:nvSpPr>
          <p:cNvPr id="4" name="Content Placeholder 3">
            <a:extLst>
              <a:ext uri="{FF2B5EF4-FFF2-40B4-BE49-F238E27FC236}">
                <a16:creationId xmlns:a16="http://schemas.microsoft.com/office/drawing/2014/main" id="{6890CA0F-FF34-CA16-2F5B-DA00C1A1AAC3}"/>
              </a:ext>
            </a:extLst>
          </p:cNvPr>
          <p:cNvSpPr>
            <a:spLocks noGrp="1"/>
          </p:cNvSpPr>
          <p:nvPr>
            <p:ph idx="1"/>
          </p:nvPr>
        </p:nvSpPr>
        <p:spPr/>
        <p:txBody>
          <a:bodyPr/>
          <a:lstStyle/>
          <a:p>
            <a:r>
              <a:rPr lang="en-US"/>
              <a:t>Rather than power to detect effects, use precision to manage risks</a:t>
            </a:r>
          </a:p>
          <a:p>
            <a:r>
              <a:rPr lang="en-US"/>
              <a:t>Delta </a:t>
            </a:r>
            <a:r>
              <a:rPr lang="en-US" sz="2800">
                <a:solidFill>
                  <a:srgbClr val="000000"/>
                </a:solidFill>
              </a:rPr>
              <a:t>(</a:t>
            </a:r>
            <a:r>
              <a:rPr lang="el-GR" sz="2800">
                <a:solidFill>
                  <a:srgbClr val="000000"/>
                </a:solidFill>
              </a:rPr>
              <a:t>δ</a:t>
            </a:r>
            <a:r>
              <a:rPr lang="en-US" sz="2800">
                <a:solidFill>
                  <a:srgbClr val="000000"/>
                </a:solidFill>
              </a:rPr>
              <a:t>) goes from being an operationally meaningful change in the response </a:t>
            </a:r>
            <a:r>
              <a:rPr lang="en-US" sz="2800">
                <a:solidFill>
                  <a:srgbClr val="C00000"/>
                </a:solidFill>
              </a:rPr>
              <a:t>acceptable margin of error for predictions</a:t>
            </a:r>
          </a:p>
          <a:p>
            <a:r>
              <a:rPr lang="en-US">
                <a:solidFill>
                  <a:srgbClr val="000000"/>
                </a:solidFill>
              </a:rPr>
              <a:t>Sigma, confidence, and the planned model play the same role as they do for power</a:t>
            </a:r>
          </a:p>
          <a:p>
            <a:r>
              <a:rPr lang="en-US" sz="2800">
                <a:solidFill>
                  <a:srgbClr val="C00000"/>
                </a:solidFill>
              </a:rPr>
              <a:t>Fraction of design space </a:t>
            </a:r>
            <a:r>
              <a:rPr lang="en-US" sz="2800">
                <a:solidFill>
                  <a:srgbClr val="000000"/>
                </a:solidFill>
              </a:rPr>
              <a:t>(FDS) shows how the achievable margin of error is distributed over the whole design space</a:t>
            </a:r>
          </a:p>
          <a:p>
            <a:endParaRPr lang="en-US"/>
          </a:p>
        </p:txBody>
      </p:sp>
    </p:spTree>
    <p:extLst>
      <p:ext uri="{BB962C8B-B14F-4D97-AF65-F5344CB8AC3E}">
        <p14:creationId xmlns:p14="http://schemas.microsoft.com/office/powerpoint/2010/main" val="3498343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9C6305-E046-26BE-1CDD-6D02BA7D796A}"/>
              </a:ext>
            </a:extLst>
          </p:cNvPr>
          <p:cNvSpPr>
            <a:spLocks noGrp="1"/>
          </p:cNvSpPr>
          <p:nvPr>
            <p:ph idx="1"/>
          </p:nvPr>
        </p:nvSpPr>
        <p:spPr/>
        <p:txBody>
          <a:bodyPr/>
          <a:lstStyle/>
          <a:p>
            <a:endParaRPr lang="en-US"/>
          </a:p>
          <a:p>
            <a:r>
              <a:rPr lang="en-US"/>
              <a:t>The FDS corresponds to a contour of the prediction variance</a:t>
            </a:r>
          </a:p>
          <a:p>
            <a:pPr marL="0" indent="0">
              <a:buNone/>
            </a:pPr>
            <a:endParaRPr lang="en-US"/>
          </a:p>
          <a:p>
            <a:endParaRPr lang="en-US"/>
          </a:p>
        </p:txBody>
      </p:sp>
      <p:sp>
        <p:nvSpPr>
          <p:cNvPr id="2" name="Slide Number Placeholder 1">
            <a:extLst>
              <a:ext uri="{FF2B5EF4-FFF2-40B4-BE49-F238E27FC236}">
                <a16:creationId xmlns:a16="http://schemas.microsoft.com/office/drawing/2014/main" id="{E798A5F7-698F-62E2-CC48-D8CAEE0E41EC}"/>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34</a:t>
            </a:fld>
            <a:endParaRPr lang="en-US">
              <a:solidFill>
                <a:prstClr val="black"/>
              </a:solidFill>
            </a:endParaRPr>
          </a:p>
        </p:txBody>
      </p:sp>
      <p:sp>
        <p:nvSpPr>
          <p:cNvPr id="3" name="Title 2">
            <a:extLst>
              <a:ext uri="{FF2B5EF4-FFF2-40B4-BE49-F238E27FC236}">
                <a16:creationId xmlns:a16="http://schemas.microsoft.com/office/drawing/2014/main" id="{90709C9E-59B5-6F70-40F4-ECFB8631DD5A}"/>
              </a:ext>
            </a:extLst>
          </p:cNvPr>
          <p:cNvSpPr>
            <a:spLocks noGrp="1"/>
          </p:cNvSpPr>
          <p:nvPr>
            <p:ph type="title"/>
          </p:nvPr>
        </p:nvSpPr>
        <p:spPr/>
        <p:txBody>
          <a:bodyPr/>
          <a:lstStyle/>
          <a:p>
            <a:r>
              <a:rPr lang="en-US"/>
              <a:t>FDS Explanation</a:t>
            </a:r>
          </a:p>
        </p:txBody>
      </p:sp>
      <p:pic>
        <p:nvPicPr>
          <p:cNvPr id="6" name="Picture 5">
            <a:extLst>
              <a:ext uri="{FF2B5EF4-FFF2-40B4-BE49-F238E27FC236}">
                <a16:creationId xmlns:a16="http://schemas.microsoft.com/office/drawing/2014/main" id="{DBCCD710-5548-CC92-0722-260BD954F56D}"/>
              </a:ext>
            </a:extLst>
          </p:cNvPr>
          <p:cNvPicPr>
            <a:picLocks noChangeAspect="1"/>
          </p:cNvPicPr>
          <p:nvPr/>
        </p:nvPicPr>
        <p:blipFill>
          <a:blip r:embed="rId2"/>
          <a:stretch>
            <a:fillRect/>
          </a:stretch>
        </p:blipFill>
        <p:spPr>
          <a:xfrm>
            <a:off x="1501140" y="2810874"/>
            <a:ext cx="3582572" cy="2726637"/>
          </a:xfrm>
          <a:prstGeom prst="rect">
            <a:avLst/>
          </a:prstGeom>
        </p:spPr>
      </p:pic>
      <p:sp>
        <p:nvSpPr>
          <p:cNvPr id="27" name="TextBox 26">
            <a:extLst>
              <a:ext uri="{FF2B5EF4-FFF2-40B4-BE49-F238E27FC236}">
                <a16:creationId xmlns:a16="http://schemas.microsoft.com/office/drawing/2014/main" id="{3E5FF2DF-4C22-3171-114F-0E44546192EF}"/>
              </a:ext>
            </a:extLst>
          </p:cNvPr>
          <p:cNvSpPr txBox="1"/>
          <p:nvPr/>
        </p:nvSpPr>
        <p:spPr>
          <a:xfrm>
            <a:off x="2606040" y="5577125"/>
            <a:ext cx="1859280" cy="369332"/>
          </a:xfrm>
          <a:prstGeom prst="rect">
            <a:avLst/>
          </a:prstGeom>
          <a:noFill/>
        </p:spPr>
        <p:txBody>
          <a:bodyPr wrap="square" rtlCol="0">
            <a:spAutoFit/>
          </a:bodyPr>
          <a:lstStyle/>
          <a:p>
            <a:r>
              <a:rPr lang="en-US"/>
              <a:t>50% FDS </a:t>
            </a:r>
            <a:r>
              <a:rPr lang="en-US" sz="1800">
                <a:latin typeface="Calibri" panose="020F0502020204030204" pitchFamily="34" charset="0"/>
              </a:rPr>
              <a:t>≈ </a:t>
            </a:r>
            <a:r>
              <a:rPr lang="en-US"/>
              <a:t>0.21</a:t>
            </a:r>
          </a:p>
        </p:txBody>
      </p:sp>
      <p:grpSp>
        <p:nvGrpSpPr>
          <p:cNvPr id="35" name="Group 34">
            <a:extLst>
              <a:ext uri="{FF2B5EF4-FFF2-40B4-BE49-F238E27FC236}">
                <a16:creationId xmlns:a16="http://schemas.microsoft.com/office/drawing/2014/main" id="{9660AB1F-CBFD-FC15-E577-6EF6B3311FFA}"/>
              </a:ext>
            </a:extLst>
          </p:cNvPr>
          <p:cNvGrpSpPr/>
          <p:nvPr/>
        </p:nvGrpSpPr>
        <p:grpSpPr>
          <a:xfrm>
            <a:off x="6172200" y="2570990"/>
            <a:ext cx="3726364" cy="3263777"/>
            <a:chOff x="6172200" y="2570990"/>
            <a:chExt cx="3726364" cy="3263777"/>
          </a:xfrm>
        </p:grpSpPr>
        <p:pic>
          <p:nvPicPr>
            <p:cNvPr id="32" name="Picture 31" descr="Chart&#10;&#10;Description automatically generated">
              <a:extLst>
                <a:ext uri="{FF2B5EF4-FFF2-40B4-BE49-F238E27FC236}">
                  <a16:creationId xmlns:a16="http://schemas.microsoft.com/office/drawing/2014/main" id="{07005875-4C9D-2714-E22A-757FE51D3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428" y="2570990"/>
              <a:ext cx="3586359" cy="3263777"/>
            </a:xfrm>
            <a:prstGeom prst="rect">
              <a:avLst/>
            </a:prstGeom>
          </p:spPr>
        </p:pic>
        <p:sp>
          <p:nvSpPr>
            <p:cNvPr id="33" name="Rectangle 32">
              <a:extLst>
                <a:ext uri="{FF2B5EF4-FFF2-40B4-BE49-F238E27FC236}">
                  <a16:creationId xmlns:a16="http://schemas.microsoft.com/office/drawing/2014/main" id="{3455AE37-7142-DD08-66B8-F5F7112A766D}"/>
                </a:ext>
              </a:extLst>
            </p:cNvPr>
            <p:cNvSpPr/>
            <p:nvPr/>
          </p:nvSpPr>
          <p:spPr>
            <a:xfrm>
              <a:off x="6172200" y="2856025"/>
              <a:ext cx="803684" cy="7208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EB9B450-7063-47FE-4EBE-DEEC4A215069}"/>
                </a:ext>
              </a:extLst>
            </p:cNvPr>
            <p:cNvSpPr/>
            <p:nvPr/>
          </p:nvSpPr>
          <p:spPr>
            <a:xfrm>
              <a:off x="9094880" y="4889751"/>
              <a:ext cx="803684" cy="7208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741E0074-CCBE-16CB-6DD4-FED7FBEF59A6}"/>
              </a:ext>
            </a:extLst>
          </p:cNvPr>
          <p:cNvCxnSpPr>
            <a:cxnSpLocks/>
          </p:cNvCxnSpPr>
          <p:nvPr/>
        </p:nvCxnSpPr>
        <p:spPr>
          <a:xfrm>
            <a:off x="4922520" y="4008120"/>
            <a:ext cx="2552700" cy="166072"/>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28518A2-A2B2-2133-B00F-B22F3FBE85E7}"/>
              </a:ext>
            </a:extLst>
          </p:cNvPr>
          <p:cNvSpPr txBox="1"/>
          <p:nvPr/>
        </p:nvSpPr>
        <p:spPr>
          <a:xfrm>
            <a:off x="6240428" y="5537511"/>
            <a:ext cx="3992187" cy="646331"/>
          </a:xfrm>
          <a:prstGeom prst="rect">
            <a:avLst/>
          </a:prstGeom>
          <a:noFill/>
        </p:spPr>
        <p:txBody>
          <a:bodyPr wrap="square" rtlCol="0">
            <a:spAutoFit/>
          </a:bodyPr>
          <a:lstStyle/>
          <a:p>
            <a:r>
              <a:rPr lang="en-US"/>
              <a:t>About 50% of this design space has a prediction variance less than 0.21</a:t>
            </a:r>
          </a:p>
        </p:txBody>
      </p:sp>
    </p:spTree>
    <p:extLst>
      <p:ext uri="{BB962C8B-B14F-4D97-AF65-F5344CB8AC3E}">
        <p14:creationId xmlns:p14="http://schemas.microsoft.com/office/powerpoint/2010/main" val="99417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7"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D9C6305-E046-26BE-1CDD-6D02BA7D796A}"/>
              </a:ext>
            </a:extLst>
          </p:cNvPr>
          <p:cNvSpPr>
            <a:spLocks noGrp="1"/>
          </p:cNvSpPr>
          <p:nvPr>
            <p:ph idx="1"/>
          </p:nvPr>
        </p:nvSpPr>
        <p:spPr/>
        <p:txBody>
          <a:bodyPr/>
          <a:lstStyle/>
          <a:p>
            <a:endParaRPr lang="en-US"/>
          </a:p>
          <a:p>
            <a:r>
              <a:rPr lang="en-US"/>
              <a:t>The FDS corresponds to a contour of the prediction variance</a:t>
            </a:r>
          </a:p>
          <a:p>
            <a:endParaRPr lang="en-US"/>
          </a:p>
          <a:p>
            <a:pPr marL="0" indent="0">
              <a:buNone/>
            </a:pPr>
            <a:endParaRPr lang="en-US"/>
          </a:p>
          <a:p>
            <a:endParaRPr lang="en-US"/>
          </a:p>
        </p:txBody>
      </p:sp>
      <p:sp>
        <p:nvSpPr>
          <p:cNvPr id="2" name="Slide Number Placeholder 1">
            <a:extLst>
              <a:ext uri="{FF2B5EF4-FFF2-40B4-BE49-F238E27FC236}">
                <a16:creationId xmlns:a16="http://schemas.microsoft.com/office/drawing/2014/main" id="{E798A5F7-698F-62E2-CC48-D8CAEE0E41EC}"/>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35</a:t>
            </a:fld>
            <a:endParaRPr lang="en-US">
              <a:solidFill>
                <a:prstClr val="black"/>
              </a:solidFill>
            </a:endParaRPr>
          </a:p>
        </p:txBody>
      </p:sp>
      <p:sp>
        <p:nvSpPr>
          <p:cNvPr id="3" name="Title 2">
            <a:extLst>
              <a:ext uri="{FF2B5EF4-FFF2-40B4-BE49-F238E27FC236}">
                <a16:creationId xmlns:a16="http://schemas.microsoft.com/office/drawing/2014/main" id="{90709C9E-59B5-6F70-40F4-ECFB8631DD5A}"/>
              </a:ext>
            </a:extLst>
          </p:cNvPr>
          <p:cNvSpPr>
            <a:spLocks noGrp="1"/>
          </p:cNvSpPr>
          <p:nvPr>
            <p:ph type="title"/>
          </p:nvPr>
        </p:nvSpPr>
        <p:spPr/>
        <p:txBody>
          <a:bodyPr/>
          <a:lstStyle/>
          <a:p>
            <a:r>
              <a:rPr lang="en-US"/>
              <a:t>FDS Explanation</a:t>
            </a:r>
          </a:p>
        </p:txBody>
      </p:sp>
      <p:pic>
        <p:nvPicPr>
          <p:cNvPr id="6" name="Picture 5">
            <a:extLst>
              <a:ext uri="{FF2B5EF4-FFF2-40B4-BE49-F238E27FC236}">
                <a16:creationId xmlns:a16="http://schemas.microsoft.com/office/drawing/2014/main" id="{DBCCD710-5548-CC92-0722-260BD954F56D}"/>
              </a:ext>
            </a:extLst>
          </p:cNvPr>
          <p:cNvPicPr>
            <a:picLocks noChangeAspect="1"/>
          </p:cNvPicPr>
          <p:nvPr/>
        </p:nvPicPr>
        <p:blipFill>
          <a:blip r:embed="rId3"/>
          <a:stretch>
            <a:fillRect/>
          </a:stretch>
        </p:blipFill>
        <p:spPr>
          <a:xfrm>
            <a:off x="1501140" y="2807208"/>
            <a:ext cx="3582572" cy="2726637"/>
          </a:xfrm>
          <a:prstGeom prst="rect">
            <a:avLst/>
          </a:prstGeom>
        </p:spPr>
      </p:pic>
      <p:sp>
        <p:nvSpPr>
          <p:cNvPr id="8" name="TextBox 7">
            <a:extLst>
              <a:ext uri="{FF2B5EF4-FFF2-40B4-BE49-F238E27FC236}">
                <a16:creationId xmlns:a16="http://schemas.microsoft.com/office/drawing/2014/main" id="{B9623F19-4E6D-051C-DCF2-F08F2A3D2FD6}"/>
              </a:ext>
            </a:extLst>
          </p:cNvPr>
          <p:cNvSpPr txBox="1"/>
          <p:nvPr/>
        </p:nvSpPr>
        <p:spPr>
          <a:xfrm>
            <a:off x="2606040" y="5577125"/>
            <a:ext cx="1859280" cy="369332"/>
          </a:xfrm>
          <a:prstGeom prst="rect">
            <a:avLst/>
          </a:prstGeom>
          <a:noFill/>
        </p:spPr>
        <p:txBody>
          <a:bodyPr wrap="square" rtlCol="0">
            <a:spAutoFit/>
          </a:bodyPr>
          <a:lstStyle/>
          <a:p>
            <a:r>
              <a:rPr lang="en-US"/>
              <a:t>75% FDS </a:t>
            </a:r>
            <a:r>
              <a:rPr lang="en-US" sz="1800">
                <a:latin typeface="Calibri" panose="020F0502020204030204" pitchFamily="34" charset="0"/>
              </a:rPr>
              <a:t>≈ </a:t>
            </a:r>
            <a:r>
              <a:rPr lang="en-US"/>
              <a:t>0.27</a:t>
            </a:r>
          </a:p>
        </p:txBody>
      </p:sp>
      <p:grpSp>
        <p:nvGrpSpPr>
          <p:cNvPr id="20" name="Group 19">
            <a:extLst>
              <a:ext uri="{FF2B5EF4-FFF2-40B4-BE49-F238E27FC236}">
                <a16:creationId xmlns:a16="http://schemas.microsoft.com/office/drawing/2014/main" id="{C32CC837-D8B4-9A4E-9517-9434A4D0E0AA}"/>
              </a:ext>
            </a:extLst>
          </p:cNvPr>
          <p:cNvGrpSpPr/>
          <p:nvPr/>
        </p:nvGrpSpPr>
        <p:grpSpPr>
          <a:xfrm>
            <a:off x="6172200" y="2601468"/>
            <a:ext cx="3726364" cy="3225826"/>
            <a:chOff x="6172200" y="2601468"/>
            <a:chExt cx="3726364" cy="3225826"/>
          </a:xfrm>
        </p:grpSpPr>
        <p:pic>
          <p:nvPicPr>
            <p:cNvPr id="11" name="Picture 10" descr="Chart&#10;&#10;Description automatically generated">
              <a:extLst>
                <a:ext uri="{FF2B5EF4-FFF2-40B4-BE49-F238E27FC236}">
                  <a16:creationId xmlns:a16="http://schemas.microsoft.com/office/drawing/2014/main" id="{F6F28704-7634-600A-95EA-7A87E0C31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688" y="2601468"/>
              <a:ext cx="3548408" cy="3225826"/>
            </a:xfrm>
            <a:prstGeom prst="rect">
              <a:avLst/>
            </a:prstGeom>
          </p:spPr>
        </p:pic>
        <p:sp>
          <p:nvSpPr>
            <p:cNvPr id="17" name="Rectangle 16">
              <a:extLst>
                <a:ext uri="{FF2B5EF4-FFF2-40B4-BE49-F238E27FC236}">
                  <a16:creationId xmlns:a16="http://schemas.microsoft.com/office/drawing/2014/main" id="{25959497-77F8-DB4B-48D7-F82DE8A886A7}"/>
                </a:ext>
              </a:extLst>
            </p:cNvPr>
            <p:cNvSpPr/>
            <p:nvPr/>
          </p:nvSpPr>
          <p:spPr>
            <a:xfrm>
              <a:off x="6172200" y="2856025"/>
              <a:ext cx="803684" cy="7208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59A770-E155-C442-12BB-75655599277D}"/>
                </a:ext>
              </a:extLst>
            </p:cNvPr>
            <p:cNvSpPr/>
            <p:nvPr/>
          </p:nvSpPr>
          <p:spPr>
            <a:xfrm>
              <a:off x="9094880" y="4889751"/>
              <a:ext cx="803684" cy="7208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741E0074-CCBE-16CB-6DD4-FED7FBEF59A6}"/>
              </a:ext>
            </a:extLst>
          </p:cNvPr>
          <p:cNvCxnSpPr>
            <a:cxnSpLocks/>
          </p:cNvCxnSpPr>
          <p:nvPr/>
        </p:nvCxnSpPr>
        <p:spPr>
          <a:xfrm>
            <a:off x="4930140" y="3718560"/>
            <a:ext cx="2263140" cy="388620"/>
          </a:xfrm>
          <a:prstGeom prst="straightConnector1">
            <a:avLst/>
          </a:prstGeom>
          <a:ln w="19050">
            <a:gradFill>
              <a:gsLst>
                <a:gs pos="0">
                  <a:schemeClr val="accent2"/>
                </a:gs>
                <a:gs pos="26000">
                  <a:schemeClr val="accent1">
                    <a:lumMod val="45000"/>
                    <a:lumOff val="55000"/>
                  </a:schemeClr>
                </a:gs>
                <a:gs pos="50000">
                  <a:schemeClr val="accent1">
                    <a:lumMod val="47000"/>
                    <a:lumOff val="53000"/>
                  </a:schemeClr>
                </a:gs>
                <a:gs pos="79000">
                  <a:schemeClr val="accent3"/>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C2596DE-73A0-B72C-80AA-291BF4E2A865}"/>
              </a:ext>
            </a:extLst>
          </p:cNvPr>
          <p:cNvSpPr txBox="1"/>
          <p:nvPr/>
        </p:nvSpPr>
        <p:spPr>
          <a:xfrm>
            <a:off x="6245352" y="5541264"/>
            <a:ext cx="3992187" cy="646331"/>
          </a:xfrm>
          <a:prstGeom prst="rect">
            <a:avLst/>
          </a:prstGeom>
          <a:noFill/>
        </p:spPr>
        <p:txBody>
          <a:bodyPr wrap="square" rtlCol="0">
            <a:spAutoFit/>
          </a:bodyPr>
          <a:lstStyle/>
          <a:p>
            <a:r>
              <a:rPr lang="en-US"/>
              <a:t>About 75% of this design space has a prediction variance less than 0.27</a:t>
            </a:r>
          </a:p>
        </p:txBody>
      </p:sp>
    </p:spTree>
    <p:extLst>
      <p:ext uri="{BB962C8B-B14F-4D97-AF65-F5344CB8AC3E}">
        <p14:creationId xmlns:p14="http://schemas.microsoft.com/office/powerpoint/2010/main" val="2786179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E87FBA-07AF-085B-AF6A-3076D4E76470}"/>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36</a:t>
            </a:fld>
            <a:endParaRPr lang="en-US">
              <a:solidFill>
                <a:prstClr val="black"/>
              </a:solidFill>
            </a:endParaRPr>
          </a:p>
        </p:txBody>
      </p:sp>
      <p:sp>
        <p:nvSpPr>
          <p:cNvPr id="3" name="Title 2">
            <a:extLst>
              <a:ext uri="{FF2B5EF4-FFF2-40B4-BE49-F238E27FC236}">
                <a16:creationId xmlns:a16="http://schemas.microsoft.com/office/drawing/2014/main" id="{6543B2F1-0524-844C-22D8-759973C1A8CC}"/>
              </a:ext>
            </a:extLst>
          </p:cNvPr>
          <p:cNvSpPr>
            <a:spLocks noGrp="1"/>
          </p:cNvSpPr>
          <p:nvPr>
            <p:ph type="title"/>
          </p:nvPr>
        </p:nvSpPr>
        <p:spPr/>
        <p:txBody>
          <a:bodyPr/>
          <a:lstStyle/>
          <a:p>
            <a:r>
              <a:rPr lang="en-US"/>
              <a:t>FDS Usage</a:t>
            </a:r>
          </a:p>
        </p:txBody>
      </p:sp>
      <p:sp>
        <p:nvSpPr>
          <p:cNvPr id="4" name="Content Placeholder 3">
            <a:extLst>
              <a:ext uri="{FF2B5EF4-FFF2-40B4-BE49-F238E27FC236}">
                <a16:creationId xmlns:a16="http://schemas.microsoft.com/office/drawing/2014/main" id="{ECD02D23-2A19-6D13-F7C5-04EABC514E1B}"/>
              </a:ext>
            </a:extLst>
          </p:cNvPr>
          <p:cNvSpPr>
            <a:spLocks noGrp="1"/>
          </p:cNvSpPr>
          <p:nvPr>
            <p:ph idx="1"/>
          </p:nvPr>
        </p:nvSpPr>
        <p:spPr/>
        <p:txBody>
          <a:bodyPr/>
          <a:lstStyle/>
          <a:p>
            <a:r>
              <a:rPr lang="en-US"/>
              <a:t>Two-factors produce a straight-forward link between FDS and contour</a:t>
            </a:r>
          </a:p>
          <a:p>
            <a:r>
              <a:rPr lang="en-US"/>
              <a:t>Higher dimensional space requires slicing through contours</a:t>
            </a:r>
          </a:p>
          <a:p>
            <a:r>
              <a:rPr lang="en-US"/>
              <a:t>FDS reduces any number of dimensions to one curve and a percentage</a:t>
            </a:r>
          </a:p>
          <a:p>
            <a:endParaRPr lang="en-US"/>
          </a:p>
          <a:p>
            <a:r>
              <a:rPr lang="en-US"/>
              <a:t>How do we use it?</a:t>
            </a:r>
          </a:p>
          <a:p>
            <a:r>
              <a:rPr lang="en-US"/>
              <a:t>What y-axis is </a:t>
            </a:r>
            <a:br>
              <a:rPr lang="en-US"/>
            </a:br>
            <a:r>
              <a:rPr lang="en-US"/>
              <a:t>good enough?</a:t>
            </a:r>
          </a:p>
          <a:p>
            <a:pPr marL="0" indent="0">
              <a:buNone/>
            </a:pPr>
            <a:endParaRPr lang="en-US"/>
          </a:p>
          <a:p>
            <a:endParaRPr lang="en-US"/>
          </a:p>
        </p:txBody>
      </p:sp>
      <p:pic>
        <p:nvPicPr>
          <p:cNvPr id="5" name="Picture 4">
            <a:extLst>
              <a:ext uri="{FF2B5EF4-FFF2-40B4-BE49-F238E27FC236}">
                <a16:creationId xmlns:a16="http://schemas.microsoft.com/office/drawing/2014/main" id="{F0658F39-E710-BCAD-BD67-E385C4BBFDCC}"/>
              </a:ext>
            </a:extLst>
          </p:cNvPr>
          <p:cNvPicPr>
            <a:picLocks noChangeAspect="1"/>
          </p:cNvPicPr>
          <p:nvPr/>
        </p:nvPicPr>
        <p:blipFill>
          <a:blip r:embed="rId2"/>
          <a:stretch>
            <a:fillRect/>
          </a:stretch>
        </p:blipFill>
        <p:spPr>
          <a:xfrm>
            <a:off x="4489554" y="3052618"/>
            <a:ext cx="4184301" cy="3184603"/>
          </a:xfrm>
          <a:prstGeom prst="rect">
            <a:avLst/>
          </a:prstGeom>
        </p:spPr>
      </p:pic>
    </p:spTree>
    <p:extLst>
      <p:ext uri="{BB962C8B-B14F-4D97-AF65-F5344CB8AC3E}">
        <p14:creationId xmlns:p14="http://schemas.microsoft.com/office/powerpoint/2010/main" val="2419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04B76C-E49F-074E-96FF-3266884CD15B}"/>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37</a:t>
            </a:fld>
            <a:endParaRPr lang="en-US">
              <a:solidFill>
                <a:prstClr val="black"/>
              </a:solidFill>
            </a:endParaRPr>
          </a:p>
        </p:txBody>
      </p:sp>
      <p:sp>
        <p:nvSpPr>
          <p:cNvPr id="3" name="Title 2">
            <a:extLst>
              <a:ext uri="{FF2B5EF4-FFF2-40B4-BE49-F238E27FC236}">
                <a16:creationId xmlns:a16="http://schemas.microsoft.com/office/drawing/2014/main" id="{5834685D-B818-61AD-3616-7CF5A7E69940}"/>
              </a:ext>
            </a:extLst>
          </p:cNvPr>
          <p:cNvSpPr>
            <a:spLocks noGrp="1"/>
          </p:cNvSpPr>
          <p:nvPr>
            <p:ph type="title"/>
          </p:nvPr>
        </p:nvSpPr>
        <p:spPr/>
        <p:txBody>
          <a:bodyPr/>
          <a:lstStyle/>
          <a:p>
            <a:r>
              <a:rPr lang="en-US"/>
              <a:t>FDS Y-axis Needed</a:t>
            </a:r>
          </a:p>
        </p:txBody>
      </p:sp>
      <p:sp>
        <p:nvSpPr>
          <p:cNvPr id="4" name="Content Placeholder 3">
            <a:extLst>
              <a:ext uri="{FF2B5EF4-FFF2-40B4-BE49-F238E27FC236}">
                <a16:creationId xmlns:a16="http://schemas.microsoft.com/office/drawing/2014/main" id="{C8266EF6-DD2A-1023-7BFE-70055BCD87A7}"/>
              </a:ext>
            </a:extLst>
          </p:cNvPr>
          <p:cNvSpPr>
            <a:spLocks noGrp="1"/>
          </p:cNvSpPr>
          <p:nvPr>
            <p:ph idx="1"/>
          </p:nvPr>
        </p:nvSpPr>
        <p:spPr/>
        <p:txBody>
          <a:bodyPr lIns="91440" tIns="45720" rIns="91440" bIns="45720" anchor="t"/>
          <a:lstStyle/>
          <a:p>
            <a:pPr marL="227965" indent="-227965"/>
            <a:r>
              <a:rPr lang="en-US" sz="3200"/>
              <a:t>The y-axis depends on</a:t>
            </a:r>
            <a:endParaRPr lang="en-US"/>
          </a:p>
          <a:p>
            <a:pPr marL="685165" lvl="1" indent="-227965"/>
            <a:r>
              <a:rPr lang="en-US" sz="2800"/>
              <a:t>Acceptable precision: +/- </a:t>
            </a:r>
          </a:p>
          <a:p>
            <a:pPr marL="1142365" lvl="2" indent="-227965"/>
            <a:r>
              <a:rPr lang="en-US" sz="2400"/>
              <a:t>How large of a </a:t>
            </a:r>
            <a:r>
              <a:rPr lang="el-GR" sz="2400">
                <a:solidFill>
                  <a:srgbClr val="000000"/>
                </a:solidFill>
              </a:rPr>
              <a:t>δ </a:t>
            </a:r>
            <a:r>
              <a:rPr lang="en-US" sz="2400"/>
              <a:t>is good enough to support a decision?</a:t>
            </a:r>
          </a:p>
          <a:p>
            <a:pPr marL="685165" lvl="1" indent="-227965"/>
            <a:r>
              <a:rPr lang="en-US" sz="2800"/>
              <a:t>Estimated standard deviation</a:t>
            </a:r>
          </a:p>
          <a:p>
            <a:pPr marL="685165" lvl="1" indent="-227965"/>
            <a:r>
              <a:rPr lang="en-US" sz="2800"/>
              <a:t>DOE test matrix</a:t>
            </a:r>
          </a:p>
          <a:p>
            <a:pPr marL="685165" lvl="1" indent="-227965"/>
            <a:r>
              <a:rPr lang="en-US" sz="2800"/>
              <a:t>Planned polynomial model (main effects, interactions, quadratic, …)</a:t>
            </a:r>
          </a:p>
          <a:p>
            <a:pPr marL="685165" lvl="1" indent="-227965"/>
            <a:r>
              <a:rPr lang="en-US" sz="2800"/>
              <a:t>Confidence level (e.g. 95%)</a:t>
            </a:r>
          </a:p>
          <a:p>
            <a:pPr marL="685165" lvl="1" indent="-227965"/>
            <a:r>
              <a:rPr lang="en-US" sz="2800">
                <a:latin typeface="Tahoma"/>
                <a:ea typeface="Tahoma"/>
                <a:cs typeface="Tahoma"/>
              </a:rPr>
              <a:t>Interval type</a:t>
            </a:r>
          </a:p>
          <a:p>
            <a:endParaRPr lang="en-US"/>
          </a:p>
        </p:txBody>
      </p:sp>
    </p:spTree>
    <p:extLst>
      <p:ext uri="{BB962C8B-B14F-4D97-AF65-F5344CB8AC3E}">
        <p14:creationId xmlns:p14="http://schemas.microsoft.com/office/powerpoint/2010/main" val="2054245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D74F56-766A-BDA4-CB13-4F43F150C5E7}"/>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38</a:t>
            </a:fld>
            <a:endParaRPr lang="en-US">
              <a:solidFill>
                <a:prstClr val="black"/>
              </a:solidFill>
            </a:endParaRPr>
          </a:p>
        </p:txBody>
      </p:sp>
      <p:sp>
        <p:nvSpPr>
          <p:cNvPr id="3" name="Title 2">
            <a:extLst>
              <a:ext uri="{FF2B5EF4-FFF2-40B4-BE49-F238E27FC236}">
                <a16:creationId xmlns:a16="http://schemas.microsoft.com/office/drawing/2014/main" id="{87412F56-49EE-8217-7FF2-CB450CA1ADA2}"/>
              </a:ext>
            </a:extLst>
          </p:cNvPr>
          <p:cNvSpPr>
            <a:spLocks noGrp="1"/>
          </p:cNvSpPr>
          <p:nvPr>
            <p:ph type="title"/>
          </p:nvPr>
        </p:nvSpPr>
        <p:spPr/>
        <p:txBody>
          <a:bodyPr/>
          <a:lstStyle/>
          <a:p>
            <a:r>
              <a:rPr lang="en-US"/>
              <a:t>FDS Y-axis Needed</a:t>
            </a:r>
          </a:p>
        </p:txBody>
      </p:sp>
      <p:sp>
        <p:nvSpPr>
          <p:cNvPr id="4" name="Content Placeholder 3">
            <a:extLst>
              <a:ext uri="{FF2B5EF4-FFF2-40B4-BE49-F238E27FC236}">
                <a16:creationId xmlns:a16="http://schemas.microsoft.com/office/drawing/2014/main" id="{CA080506-C09B-F99F-345F-6034BB54E381}"/>
              </a:ext>
            </a:extLst>
          </p:cNvPr>
          <p:cNvSpPr>
            <a:spLocks noGrp="1"/>
          </p:cNvSpPr>
          <p:nvPr>
            <p:ph idx="1"/>
          </p:nvPr>
        </p:nvSpPr>
        <p:spPr/>
        <p:txBody>
          <a:bodyPr/>
          <a:lstStyle/>
          <a:p>
            <a:r>
              <a:rPr lang="en-US" sz="3200"/>
              <a:t>Create link between the precision goal given delta and sigma</a:t>
            </a:r>
          </a:p>
          <a:p>
            <a:r>
              <a:rPr lang="en-US" sz="3200"/>
              <a:t>Use the standard formula for a confidence interval half-width:</a:t>
            </a:r>
            <a:br>
              <a:rPr lang="en-US" sz="3200"/>
            </a:br>
            <a:r>
              <a:rPr lang="en-US" sz="3200"/>
              <a:t>delta = t-value * sigma * sqrt(</a:t>
            </a:r>
            <a:r>
              <a:rPr lang="en-US" sz="3200" b="1"/>
              <a:t>v)</a:t>
            </a:r>
            <a:r>
              <a:rPr lang="en-US" sz="3200"/>
              <a:t>, </a:t>
            </a:r>
            <a:br>
              <a:rPr lang="en-US" sz="3200"/>
            </a:br>
            <a:r>
              <a:rPr lang="en-US" sz="3200"/>
              <a:t>	where </a:t>
            </a:r>
            <a:r>
              <a:rPr lang="en-US" sz="3200" b="1"/>
              <a:t>v</a:t>
            </a:r>
            <a:r>
              <a:rPr lang="en-US" sz="3200"/>
              <a:t> is prediction variance</a:t>
            </a:r>
          </a:p>
          <a:p>
            <a:r>
              <a:rPr lang="en-US" sz="3200"/>
              <a:t>Rearrange this formula to solve for </a:t>
            </a:r>
            <a:r>
              <a:rPr lang="en-US" sz="3200" b="1"/>
              <a:t>v</a:t>
            </a:r>
            <a:r>
              <a:rPr lang="en-US" sz="3200"/>
              <a:t>:</a:t>
            </a:r>
          </a:p>
          <a:p>
            <a:pPr lvl="1"/>
            <a:r>
              <a:rPr lang="en-US" sz="2800"/>
              <a:t>sqrt(</a:t>
            </a:r>
            <a:r>
              <a:rPr lang="en-US" sz="2800" b="1"/>
              <a:t>v)</a:t>
            </a:r>
            <a:r>
              <a:rPr lang="en-US" sz="2800" i="1"/>
              <a:t> </a:t>
            </a:r>
            <a:r>
              <a:rPr lang="en-US" sz="2800"/>
              <a:t>= delta / (t-value * sigma)</a:t>
            </a:r>
          </a:p>
          <a:p>
            <a:pPr lvl="1"/>
            <a:r>
              <a:rPr lang="en-US" sz="2800" b="1"/>
              <a:t>v</a:t>
            </a:r>
            <a:r>
              <a:rPr lang="en-US" sz="2800"/>
              <a:t> = (delta / (t-value * sigma))²</a:t>
            </a:r>
          </a:p>
        </p:txBody>
      </p:sp>
    </p:spTree>
    <p:extLst>
      <p:ext uri="{BB962C8B-B14F-4D97-AF65-F5344CB8AC3E}">
        <p14:creationId xmlns:p14="http://schemas.microsoft.com/office/powerpoint/2010/main" val="2043579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FE7733-5962-D1DA-9ABA-DB7FD652C478}"/>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39</a:t>
            </a:fld>
            <a:endParaRPr lang="en-US">
              <a:solidFill>
                <a:prstClr val="black"/>
              </a:solidFill>
            </a:endParaRPr>
          </a:p>
        </p:txBody>
      </p:sp>
      <p:sp>
        <p:nvSpPr>
          <p:cNvPr id="3" name="Title 2">
            <a:extLst>
              <a:ext uri="{FF2B5EF4-FFF2-40B4-BE49-F238E27FC236}">
                <a16:creationId xmlns:a16="http://schemas.microsoft.com/office/drawing/2014/main" id="{39A80410-A778-EEDE-51B6-8194A12F9FE9}"/>
              </a:ext>
            </a:extLst>
          </p:cNvPr>
          <p:cNvSpPr>
            <a:spLocks noGrp="1"/>
          </p:cNvSpPr>
          <p:nvPr>
            <p:ph type="title"/>
          </p:nvPr>
        </p:nvSpPr>
        <p:spPr/>
        <p:txBody>
          <a:bodyPr/>
          <a:lstStyle/>
          <a:p>
            <a:r>
              <a:rPr lang="en-US"/>
              <a:t>FDS Y-Axis (Example)</a:t>
            </a:r>
          </a:p>
        </p:txBody>
      </p:sp>
      <p:sp>
        <p:nvSpPr>
          <p:cNvPr id="4" name="Content Placeholder 3">
            <a:extLst>
              <a:ext uri="{FF2B5EF4-FFF2-40B4-BE49-F238E27FC236}">
                <a16:creationId xmlns:a16="http://schemas.microsoft.com/office/drawing/2014/main" id="{248545C0-C5E8-89A4-3261-01E0E064243B}"/>
              </a:ext>
            </a:extLst>
          </p:cNvPr>
          <p:cNvSpPr>
            <a:spLocks noGrp="1"/>
          </p:cNvSpPr>
          <p:nvPr>
            <p:ph idx="1"/>
          </p:nvPr>
        </p:nvSpPr>
        <p:spPr>
          <a:xfrm>
            <a:off x="278384" y="1600203"/>
            <a:ext cx="6557131" cy="4525963"/>
          </a:xfrm>
        </p:spPr>
        <p:txBody>
          <a:bodyPr/>
          <a:lstStyle/>
          <a:p>
            <a:r>
              <a:rPr lang="en-US" dirty="0"/>
              <a:t>With a 16 run design, for three-factors to fit a quadratic model</a:t>
            </a:r>
          </a:p>
          <a:p>
            <a:pPr lvl="1"/>
            <a:r>
              <a:rPr lang="en-US" dirty="0"/>
              <a:t>Delta = 2</a:t>
            </a:r>
          </a:p>
          <a:p>
            <a:pPr lvl="1"/>
            <a:r>
              <a:rPr lang="en-US" dirty="0"/>
              <a:t>Sigma = 1</a:t>
            </a:r>
          </a:p>
          <a:p>
            <a:pPr lvl="1"/>
            <a:r>
              <a:rPr lang="en-US" dirty="0"/>
              <a:t>alpha = 0.05, </a:t>
            </a:r>
          </a:p>
          <a:p>
            <a:pPr lvl="1"/>
            <a:r>
              <a:rPr lang="en-US" dirty="0" err="1"/>
              <a:t>df</a:t>
            </a:r>
            <a:r>
              <a:rPr lang="en-US" dirty="0"/>
              <a:t> = 16 (runs) - 9 (terms) - 1 = 6</a:t>
            </a:r>
          </a:p>
          <a:p>
            <a:pPr lvl="1"/>
            <a:r>
              <a:rPr lang="en-US" dirty="0"/>
              <a:t>t critical value for alpha = </a:t>
            </a:r>
            <a:br>
              <a:rPr lang="en-US" dirty="0"/>
            </a:br>
            <a:r>
              <a:rPr lang="en-US" dirty="0"/>
              <a:t>0.05/2 tails @ 6 </a:t>
            </a:r>
            <a:r>
              <a:rPr lang="en-US" dirty="0" err="1"/>
              <a:t>df</a:t>
            </a:r>
            <a:r>
              <a:rPr lang="en-US" dirty="0"/>
              <a:t> = 2.447</a:t>
            </a:r>
          </a:p>
          <a:p>
            <a:r>
              <a:rPr lang="en-US" dirty="0"/>
              <a:t>FDS goal = (2 / (2.447 * 1))</a:t>
            </a:r>
            <a:r>
              <a:rPr lang="en-US" baseline="30000" dirty="0"/>
              <a:t>2</a:t>
            </a:r>
            <a:r>
              <a:rPr lang="en-US" dirty="0"/>
              <a:t> = 0.668  </a:t>
            </a:r>
          </a:p>
          <a:p>
            <a:endParaRPr lang="en-US" dirty="0"/>
          </a:p>
        </p:txBody>
      </p:sp>
      <p:pic>
        <p:nvPicPr>
          <p:cNvPr id="5" name="Picture 4">
            <a:extLst>
              <a:ext uri="{FF2B5EF4-FFF2-40B4-BE49-F238E27FC236}">
                <a16:creationId xmlns:a16="http://schemas.microsoft.com/office/drawing/2014/main" id="{EF0047F0-0D8D-4E74-939E-7C98E1B94BFF}"/>
              </a:ext>
            </a:extLst>
          </p:cNvPr>
          <p:cNvPicPr>
            <a:picLocks noChangeAspect="1"/>
          </p:cNvPicPr>
          <p:nvPr/>
        </p:nvPicPr>
        <p:blipFill>
          <a:blip r:embed="rId3"/>
          <a:stretch>
            <a:fillRect/>
          </a:stretch>
        </p:blipFill>
        <p:spPr>
          <a:xfrm>
            <a:off x="6835515" y="1836295"/>
            <a:ext cx="4798355" cy="4198560"/>
          </a:xfrm>
          <a:prstGeom prst="rect">
            <a:avLst/>
          </a:prstGeom>
        </p:spPr>
      </p:pic>
    </p:spTree>
    <p:extLst>
      <p:ext uri="{BB962C8B-B14F-4D97-AF65-F5344CB8AC3E}">
        <p14:creationId xmlns:p14="http://schemas.microsoft.com/office/powerpoint/2010/main" val="380170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7B7692F-FD2A-99DC-9C13-EBE6DC049215}"/>
              </a:ext>
            </a:extLst>
          </p:cNvPr>
          <p:cNvSpPr>
            <a:spLocks noGrp="1"/>
          </p:cNvSpPr>
          <p:nvPr>
            <p:ph type="sldNum" sz="quarter" idx="12"/>
          </p:nvPr>
        </p:nvSpPr>
        <p:spPr/>
        <p:txBody>
          <a:bodyPr/>
          <a:lstStyle/>
          <a:p>
            <a:pPr>
              <a:defRPr/>
            </a:pPr>
            <a:fld id="{2997D57E-5F4B-4D70-B36A-5AF303A6D06C}" type="slidenum">
              <a:rPr lang="en-US" smtClean="0"/>
              <a:pPr>
                <a:defRPr/>
              </a:pPr>
              <a:t>4</a:t>
            </a:fld>
            <a:endParaRPr lang="en-US"/>
          </a:p>
        </p:txBody>
      </p:sp>
      <p:sp>
        <p:nvSpPr>
          <p:cNvPr id="2" name="Title 1"/>
          <p:cNvSpPr>
            <a:spLocks noGrp="1"/>
          </p:cNvSpPr>
          <p:nvPr>
            <p:ph type="title"/>
          </p:nvPr>
        </p:nvSpPr>
        <p:spPr>
          <a:xfrm>
            <a:off x="2182904" y="155956"/>
            <a:ext cx="7805871" cy="1005243"/>
          </a:xfrm>
        </p:spPr>
        <p:txBody>
          <a:bodyPr/>
          <a:lstStyle/>
          <a:p>
            <a:pPr algn="ctr"/>
            <a:r>
              <a:rPr lang="en-US"/>
              <a:t>Definitions: Response and Factor</a:t>
            </a:r>
          </a:p>
        </p:txBody>
      </p:sp>
      <p:sp>
        <p:nvSpPr>
          <p:cNvPr id="3" name="Content Placeholder 2"/>
          <p:cNvSpPr>
            <a:spLocks noGrp="1"/>
          </p:cNvSpPr>
          <p:nvPr>
            <p:ph idx="1"/>
          </p:nvPr>
        </p:nvSpPr>
        <p:spPr/>
        <p:txBody>
          <a:bodyPr lIns="91440" tIns="45720" rIns="91440" bIns="45720" anchor="t">
            <a:normAutofit/>
          </a:bodyPr>
          <a:lstStyle/>
          <a:p>
            <a:pPr marL="227965" indent="-227965"/>
            <a:r>
              <a:rPr lang="en-US" b="1"/>
              <a:t>Responses</a:t>
            </a:r>
            <a:r>
              <a:rPr lang="en-US"/>
              <a:t> are the measured outputs of a test event and are used to assess the objective of the test</a:t>
            </a:r>
          </a:p>
          <a:p>
            <a:pPr marL="685165" lvl="1" indent="-227965"/>
            <a:r>
              <a:rPr lang="en-US"/>
              <a:t>There may be several responses measured for a given test and/or in support of a requirement</a:t>
            </a:r>
          </a:p>
          <a:p>
            <a:pPr lvl="1"/>
            <a:endParaRPr lang="en-US"/>
          </a:p>
          <a:p>
            <a:pPr marL="227965" indent="-227965"/>
            <a:r>
              <a:rPr lang="en-US" b="1"/>
              <a:t>Factors</a:t>
            </a:r>
            <a:r>
              <a:rPr lang="en-US"/>
              <a:t> are inputs to or conditions for a test event that potentially influence the value of and variability in the response</a:t>
            </a:r>
          </a:p>
          <a:p>
            <a:pPr marL="685165" lvl="1" indent="-227965"/>
            <a:r>
              <a:rPr lang="en-US"/>
              <a:t>These can include configurations, physical or ambient conditions, or operator considerations</a:t>
            </a:r>
          </a:p>
          <a:p>
            <a:pPr marL="685165" lvl="1" indent="-227965"/>
            <a:r>
              <a:rPr lang="en-US">
                <a:latin typeface="Tahoma"/>
                <a:ea typeface="Tahoma"/>
                <a:cs typeface="Tahoma"/>
              </a:rPr>
              <a:t>A factor can be controlled by setting it to a particular </a:t>
            </a:r>
            <a:r>
              <a:rPr lang="en-US" b="1">
                <a:latin typeface="Tahoma"/>
                <a:ea typeface="Tahoma"/>
                <a:cs typeface="Tahoma"/>
              </a:rPr>
              <a:t>level, </a:t>
            </a:r>
            <a:r>
              <a:rPr lang="en-US">
                <a:latin typeface="Tahoma"/>
                <a:ea typeface="Tahoma"/>
                <a:cs typeface="Tahoma"/>
              </a:rPr>
              <a:t>measured for its value but not controlled, or a mystery value contributing to unknown variation</a:t>
            </a:r>
          </a:p>
        </p:txBody>
      </p:sp>
    </p:spTree>
    <p:extLst>
      <p:ext uri="{BB962C8B-B14F-4D97-AF65-F5344CB8AC3E}">
        <p14:creationId xmlns:p14="http://schemas.microsoft.com/office/powerpoint/2010/main" val="2658493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61670B-6201-FADD-6397-51E6A335E183}"/>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40</a:t>
            </a:fld>
            <a:endParaRPr lang="en-US">
              <a:solidFill>
                <a:prstClr val="black"/>
              </a:solidFill>
            </a:endParaRPr>
          </a:p>
        </p:txBody>
      </p:sp>
      <p:sp>
        <p:nvSpPr>
          <p:cNvPr id="3" name="Title 2">
            <a:extLst>
              <a:ext uri="{FF2B5EF4-FFF2-40B4-BE49-F238E27FC236}">
                <a16:creationId xmlns:a16="http://schemas.microsoft.com/office/drawing/2014/main" id="{6BB421DC-7EF6-C1F1-55DA-D24F1E76D557}"/>
              </a:ext>
            </a:extLst>
          </p:cNvPr>
          <p:cNvSpPr>
            <a:spLocks noGrp="1"/>
          </p:cNvSpPr>
          <p:nvPr>
            <p:ph type="title"/>
          </p:nvPr>
        </p:nvSpPr>
        <p:spPr/>
        <p:txBody>
          <a:bodyPr/>
          <a:lstStyle/>
          <a:p>
            <a:r>
              <a:rPr lang="en-US"/>
              <a:t>FDS Crosshair X-Axis	</a:t>
            </a:r>
          </a:p>
        </p:txBody>
      </p:sp>
      <p:sp>
        <p:nvSpPr>
          <p:cNvPr id="4" name="Content Placeholder 3">
            <a:extLst>
              <a:ext uri="{FF2B5EF4-FFF2-40B4-BE49-F238E27FC236}">
                <a16:creationId xmlns:a16="http://schemas.microsoft.com/office/drawing/2014/main" id="{A0CC8D15-AC17-C986-41E4-622DA03B0578}"/>
              </a:ext>
            </a:extLst>
          </p:cNvPr>
          <p:cNvSpPr>
            <a:spLocks noGrp="1"/>
          </p:cNvSpPr>
          <p:nvPr>
            <p:ph idx="1"/>
          </p:nvPr>
        </p:nvSpPr>
        <p:spPr/>
        <p:txBody>
          <a:bodyPr/>
          <a:lstStyle/>
          <a:p>
            <a:r>
              <a:rPr lang="en-US" dirty="0"/>
              <a:t>The x-axis is the proportion of the design matrix where the model can predict with the prescribed precision</a:t>
            </a:r>
          </a:p>
          <a:p>
            <a:r>
              <a:rPr lang="en-US" dirty="0"/>
              <a:t>The x-axis requirement is a choice</a:t>
            </a:r>
          </a:p>
          <a:p>
            <a:r>
              <a:rPr lang="en-US" dirty="0"/>
              <a:t>Suggestions:</a:t>
            </a:r>
          </a:p>
          <a:p>
            <a:pPr lvl="1"/>
            <a:r>
              <a:rPr lang="en-US" dirty="0"/>
              <a:t>Choose 80% (or more) if searching for optimum conditions and anomalies</a:t>
            </a:r>
          </a:p>
          <a:p>
            <a:pPr lvl="1"/>
            <a:r>
              <a:rPr lang="en-US" dirty="0"/>
              <a:t>Choose 100% if showing threshold(s) can be met across the tested region</a:t>
            </a:r>
          </a:p>
          <a:p>
            <a:endParaRPr lang="en-US" dirty="0"/>
          </a:p>
        </p:txBody>
      </p:sp>
    </p:spTree>
    <p:extLst>
      <p:ext uri="{BB962C8B-B14F-4D97-AF65-F5344CB8AC3E}">
        <p14:creationId xmlns:p14="http://schemas.microsoft.com/office/powerpoint/2010/main" val="1211329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446D9E-0B42-9FBA-E81C-856CD800BEA2}"/>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41</a:t>
            </a:fld>
            <a:endParaRPr lang="en-US">
              <a:solidFill>
                <a:prstClr val="black"/>
              </a:solidFill>
            </a:endParaRPr>
          </a:p>
        </p:txBody>
      </p:sp>
      <p:sp>
        <p:nvSpPr>
          <p:cNvPr id="3" name="Title 2">
            <a:extLst>
              <a:ext uri="{FF2B5EF4-FFF2-40B4-BE49-F238E27FC236}">
                <a16:creationId xmlns:a16="http://schemas.microsoft.com/office/drawing/2014/main" id="{F4B0C5F3-2CB1-9250-2C05-781504038E58}"/>
              </a:ext>
            </a:extLst>
          </p:cNvPr>
          <p:cNvSpPr>
            <a:spLocks noGrp="1"/>
          </p:cNvSpPr>
          <p:nvPr>
            <p:ph type="ctrTitle"/>
          </p:nvPr>
        </p:nvSpPr>
        <p:spPr/>
        <p:txBody>
          <a:bodyPr/>
          <a:lstStyle/>
          <a:p>
            <a:r>
              <a:rPr lang="en-US"/>
              <a:t>Case Study</a:t>
            </a:r>
          </a:p>
        </p:txBody>
      </p:sp>
    </p:spTree>
    <p:extLst>
      <p:ext uri="{BB962C8B-B14F-4D97-AF65-F5344CB8AC3E}">
        <p14:creationId xmlns:p14="http://schemas.microsoft.com/office/powerpoint/2010/main" val="3955411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42</a:t>
            </a:fld>
            <a:endParaRPr lang="en-US"/>
          </a:p>
        </p:txBody>
      </p:sp>
      <p:sp>
        <p:nvSpPr>
          <p:cNvPr id="2" name="Title 1"/>
          <p:cNvSpPr>
            <a:spLocks noGrp="1"/>
          </p:cNvSpPr>
          <p:nvPr>
            <p:ph type="title"/>
          </p:nvPr>
        </p:nvSpPr>
        <p:spPr/>
        <p:txBody>
          <a:bodyPr/>
          <a:lstStyle/>
          <a:p>
            <a:r>
              <a:rPr lang="en-US"/>
              <a:t>Iterative Design Process</a:t>
            </a:r>
          </a:p>
        </p:txBody>
      </p:sp>
      <p:sp>
        <p:nvSpPr>
          <p:cNvPr id="3" name="Content Placeholder 2"/>
          <p:cNvSpPr>
            <a:spLocks noGrp="1"/>
          </p:cNvSpPr>
          <p:nvPr>
            <p:ph idx="1"/>
          </p:nvPr>
        </p:nvSpPr>
        <p:spPr/>
        <p:txBody>
          <a:bodyPr/>
          <a:lstStyle/>
          <a:p>
            <a:pPr marL="0" indent="0">
              <a:buNone/>
            </a:pPr>
            <a:r>
              <a:rPr lang="en-US" b="1"/>
              <a:t>Keep objectives and goals in mind throughout</a:t>
            </a:r>
          </a:p>
          <a:p>
            <a:r>
              <a:rPr lang="en-US"/>
              <a:t>Iterative process</a:t>
            </a:r>
          </a:p>
          <a:p>
            <a:pPr marL="914389" lvl="1" indent="-457200">
              <a:buFont typeface="+mj-lt"/>
              <a:buAutoNum type="arabicPeriod"/>
            </a:pPr>
            <a:r>
              <a:rPr lang="en-US"/>
              <a:t>Define the type of analysis needed </a:t>
            </a:r>
          </a:p>
          <a:p>
            <a:pPr marL="914389" lvl="1" indent="-457200">
              <a:buFont typeface="+mj-lt"/>
              <a:buAutoNum type="arabicPeriod"/>
            </a:pPr>
            <a:r>
              <a:rPr lang="en-US"/>
              <a:t>Define responses</a:t>
            </a:r>
          </a:p>
          <a:p>
            <a:pPr marL="914389" lvl="1" indent="-457200">
              <a:buFont typeface="+mj-lt"/>
              <a:buAutoNum type="arabicPeriod"/>
            </a:pPr>
            <a:r>
              <a:rPr lang="en-US"/>
              <a:t>Define factors/levels</a:t>
            </a:r>
          </a:p>
          <a:p>
            <a:pPr marL="914389" lvl="1" indent="-457200">
              <a:buFont typeface="+mj-lt"/>
              <a:buAutoNum type="arabicPeriod"/>
            </a:pPr>
            <a:r>
              <a:rPr lang="en-US"/>
              <a:t>Define model terms and/or other design criteria</a:t>
            </a:r>
          </a:p>
          <a:p>
            <a:pPr marL="914389" lvl="1" indent="-457200">
              <a:buFont typeface="+mj-lt"/>
              <a:buAutoNum type="arabicPeriod"/>
            </a:pPr>
            <a:r>
              <a:rPr lang="en-US"/>
              <a:t>Define decomposition/sequential test steps</a:t>
            </a:r>
          </a:p>
          <a:p>
            <a:pPr marL="914389" lvl="1" indent="-457200">
              <a:buFont typeface="+mj-lt"/>
              <a:buAutoNum type="arabicPeriod"/>
            </a:pPr>
            <a:r>
              <a:rPr lang="en-US"/>
              <a:t>Create initial design</a:t>
            </a:r>
          </a:p>
          <a:p>
            <a:pPr marL="914389" lvl="1" indent="-457200">
              <a:buFont typeface="+mj-lt"/>
              <a:buAutoNum type="arabicPeriod"/>
            </a:pPr>
            <a:r>
              <a:rPr lang="en-US"/>
              <a:t>Evaluate design metrics</a:t>
            </a:r>
          </a:p>
          <a:p>
            <a:pPr lvl="1"/>
            <a:r>
              <a:rPr lang="en-US" b="1" u="sng"/>
              <a:t>Repeat until satisfied!</a:t>
            </a:r>
          </a:p>
        </p:txBody>
      </p:sp>
      <p:sp>
        <p:nvSpPr>
          <p:cNvPr id="5" name="Rectangle 4"/>
          <p:cNvSpPr/>
          <p:nvPr/>
        </p:nvSpPr>
        <p:spPr>
          <a:xfrm>
            <a:off x="2074895" y="5951095"/>
            <a:ext cx="8021890" cy="547422"/>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ahoma" panose="020B0604030504040204" pitchFamily="34" charset="0"/>
                <a:ea typeface="Tahoma" panose="020B0604030504040204" pitchFamily="34" charset="0"/>
                <a:cs typeface="Tahoma" panose="020B0604030504040204" pitchFamily="34" charset="0"/>
              </a:rPr>
              <a:t>Will this design deliver the quantitative analysis needed?</a:t>
            </a:r>
          </a:p>
        </p:txBody>
      </p:sp>
      <p:sp>
        <p:nvSpPr>
          <p:cNvPr id="6" name="TextBox 5">
            <a:extLst>
              <a:ext uri="{FF2B5EF4-FFF2-40B4-BE49-F238E27FC236}">
                <a16:creationId xmlns:a16="http://schemas.microsoft.com/office/drawing/2014/main" id="{70F829A6-88E6-70A5-B818-7E0D274A9EB4}"/>
              </a:ext>
            </a:extLst>
          </p:cNvPr>
          <p:cNvSpPr txBox="1"/>
          <p:nvPr/>
        </p:nvSpPr>
        <p:spPr>
          <a:xfrm rot="20378032">
            <a:off x="6101985" y="2443399"/>
            <a:ext cx="1864613" cy="369332"/>
          </a:xfrm>
          <a:prstGeom prst="rect">
            <a:avLst/>
          </a:prstGeom>
          <a:solidFill>
            <a:srgbClr val="C00000"/>
          </a:solidFill>
          <a:ln>
            <a:solidFill>
              <a:schemeClr val="accent1"/>
            </a:solidFill>
          </a:ln>
        </p:spPr>
        <p:txBody>
          <a:bodyPr wrap="none" rtlCol="0">
            <a:spAutoFit/>
          </a:bodyPr>
          <a:lstStyle/>
          <a:p>
            <a:r>
              <a:rPr lang="en-US">
                <a:solidFill>
                  <a:schemeClr val="bg1"/>
                </a:solidFill>
              </a:rPr>
              <a:t>Why is this first?</a:t>
            </a:r>
          </a:p>
        </p:txBody>
      </p:sp>
    </p:spTree>
    <p:extLst>
      <p:ext uri="{BB962C8B-B14F-4D97-AF65-F5344CB8AC3E}">
        <p14:creationId xmlns:p14="http://schemas.microsoft.com/office/powerpoint/2010/main" val="101510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F065-9A20-DBAC-A474-57829B820D6D}"/>
              </a:ext>
            </a:extLst>
          </p:cNvPr>
          <p:cNvSpPr>
            <a:spLocks noGrp="1"/>
          </p:cNvSpPr>
          <p:nvPr>
            <p:ph type="title"/>
          </p:nvPr>
        </p:nvSpPr>
        <p:spPr/>
        <p:txBody>
          <a:bodyPr/>
          <a:lstStyle/>
          <a:p>
            <a:r>
              <a:rPr lang="en-US"/>
              <a:t>DOE applied to Algorithm Testing</a:t>
            </a:r>
          </a:p>
        </p:txBody>
      </p:sp>
      <p:sp>
        <p:nvSpPr>
          <p:cNvPr id="3" name="Content Placeholder 2">
            <a:extLst>
              <a:ext uri="{FF2B5EF4-FFF2-40B4-BE49-F238E27FC236}">
                <a16:creationId xmlns:a16="http://schemas.microsoft.com/office/drawing/2014/main" id="{2E6444D6-6D5A-B1E9-D647-92C558202F30}"/>
              </a:ext>
            </a:extLst>
          </p:cNvPr>
          <p:cNvSpPr>
            <a:spLocks noGrp="1"/>
          </p:cNvSpPr>
          <p:nvPr>
            <p:ph idx="1"/>
          </p:nvPr>
        </p:nvSpPr>
        <p:spPr/>
        <p:txBody>
          <a:bodyPr/>
          <a:lstStyle/>
          <a:p>
            <a:r>
              <a:rPr lang="en-US"/>
              <a:t>Biological detector array’s AI algorithm is being tested</a:t>
            </a:r>
          </a:p>
          <a:p>
            <a:r>
              <a:rPr lang="en-US"/>
              <a:t>Response: Alarm Yes/No to compute probability of detection</a:t>
            </a:r>
          </a:p>
          <a:p>
            <a:r>
              <a:rPr lang="en-US"/>
              <a:t>Determine the influence of factors on the probability of detection</a:t>
            </a:r>
          </a:p>
          <a:p>
            <a:endParaRPr lang="en-US"/>
          </a:p>
          <a:p>
            <a:r>
              <a:rPr lang="en-US"/>
              <a:t>Initial design choice: Full-Factorial</a:t>
            </a:r>
          </a:p>
          <a:p>
            <a:pPr lvl="1"/>
            <a:r>
              <a:rPr lang="en-US"/>
              <a:t>Reveals all interactions</a:t>
            </a:r>
          </a:p>
          <a:p>
            <a:pPr lvl="1"/>
            <a:r>
              <a:rPr lang="en-US"/>
              <a:t>Provides full coverage of all factor levels and factor combinations</a:t>
            </a:r>
          </a:p>
          <a:p>
            <a:pPr lvl="1"/>
            <a:endParaRPr lang="en-US"/>
          </a:p>
        </p:txBody>
      </p:sp>
      <p:sp>
        <p:nvSpPr>
          <p:cNvPr id="4" name="Slide Number Placeholder 2">
            <a:extLst>
              <a:ext uri="{FF2B5EF4-FFF2-40B4-BE49-F238E27FC236}">
                <a16:creationId xmlns:a16="http://schemas.microsoft.com/office/drawing/2014/main" id="{453F974A-1FC1-D107-67CA-083FF1D63B53}"/>
              </a:ext>
            </a:extLst>
          </p:cNvPr>
          <p:cNvSpPr>
            <a:spLocks noGrp="1"/>
          </p:cNvSpPr>
          <p:nvPr>
            <p:ph type="sldNum" sz="quarter" idx="12"/>
          </p:nvPr>
        </p:nvSpPr>
        <p:spPr>
          <a:xfrm>
            <a:off x="11301984" y="6348277"/>
            <a:ext cx="585216" cy="300480"/>
          </a:xfrm>
        </p:spPr>
        <p:txBody>
          <a:bodyPr/>
          <a:lstStyle/>
          <a:p>
            <a:fld id="{BAD537CA-A400-4C48-B1BB-83AA21EB2245}" type="slidenum">
              <a:rPr lang="en-US" smtClean="0"/>
              <a:pPr/>
              <a:t>43</a:t>
            </a:fld>
            <a:endParaRPr lang="en-US"/>
          </a:p>
        </p:txBody>
      </p:sp>
    </p:spTree>
    <p:extLst>
      <p:ext uri="{BB962C8B-B14F-4D97-AF65-F5344CB8AC3E}">
        <p14:creationId xmlns:p14="http://schemas.microsoft.com/office/powerpoint/2010/main" val="361880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131C09-CBBD-5892-61E2-7E1A9FE57954}"/>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44</a:t>
            </a:fld>
            <a:endParaRPr lang="en-US">
              <a:solidFill>
                <a:prstClr val="black"/>
              </a:solidFill>
            </a:endParaRPr>
          </a:p>
        </p:txBody>
      </p:sp>
      <p:sp>
        <p:nvSpPr>
          <p:cNvPr id="3" name="Title 2">
            <a:extLst>
              <a:ext uri="{FF2B5EF4-FFF2-40B4-BE49-F238E27FC236}">
                <a16:creationId xmlns:a16="http://schemas.microsoft.com/office/drawing/2014/main" id="{818CA4B5-69E9-A55F-354F-F6D0A8970B0C}"/>
              </a:ext>
            </a:extLst>
          </p:cNvPr>
          <p:cNvSpPr>
            <a:spLocks noGrp="1"/>
          </p:cNvSpPr>
          <p:nvPr>
            <p:ph type="title"/>
          </p:nvPr>
        </p:nvSpPr>
        <p:spPr/>
        <p:txBody>
          <a:bodyPr/>
          <a:lstStyle/>
          <a:p>
            <a:r>
              <a:rPr lang="en-US"/>
              <a:t>Define the factors</a:t>
            </a:r>
          </a:p>
        </p:txBody>
      </p:sp>
      <p:sp>
        <p:nvSpPr>
          <p:cNvPr id="4" name="Content Placeholder 3">
            <a:extLst>
              <a:ext uri="{FF2B5EF4-FFF2-40B4-BE49-F238E27FC236}">
                <a16:creationId xmlns:a16="http://schemas.microsoft.com/office/drawing/2014/main" id="{DB84AC39-74B8-A323-F2D7-E2BE783E80DC}"/>
              </a:ext>
            </a:extLst>
          </p:cNvPr>
          <p:cNvSpPr>
            <a:spLocks noGrp="1"/>
          </p:cNvSpPr>
          <p:nvPr>
            <p:ph idx="1"/>
          </p:nvPr>
        </p:nvSpPr>
        <p:spPr/>
        <p:txBody>
          <a:bodyPr/>
          <a:lstStyle/>
          <a:p>
            <a:r>
              <a:rPr lang="en-US"/>
              <a:t>Plume Dispersion Model Factors – Particle counts added to the Background</a:t>
            </a:r>
            <a:endParaRPr lang="en-US" sz="2400"/>
          </a:p>
          <a:p>
            <a:pPr lvl="1"/>
            <a:r>
              <a:rPr lang="en-US"/>
              <a:t>Weather Parameters</a:t>
            </a:r>
          </a:p>
          <a:p>
            <a:pPr lvl="1"/>
            <a:r>
              <a:rPr lang="en-US"/>
              <a:t>Release Factors</a:t>
            </a:r>
          </a:p>
          <a:p>
            <a:pPr lvl="2"/>
            <a:r>
              <a:rPr lang="en-US"/>
              <a:t>Simulant</a:t>
            </a:r>
          </a:p>
          <a:p>
            <a:pPr lvl="2"/>
            <a:r>
              <a:rPr lang="en-US"/>
              <a:t>Release Type </a:t>
            </a:r>
          </a:p>
          <a:p>
            <a:pPr lvl="2"/>
            <a:r>
              <a:rPr lang="en-US"/>
              <a:t>Release Location </a:t>
            </a:r>
          </a:p>
          <a:p>
            <a:pPr lvl="2"/>
            <a:r>
              <a:rPr lang="en-US"/>
              <a:t>Concentration</a:t>
            </a:r>
          </a:p>
          <a:p>
            <a:r>
              <a:rPr lang="en-US"/>
              <a:t>Environment Factors </a:t>
            </a:r>
          </a:p>
          <a:p>
            <a:pPr lvl="1"/>
            <a:r>
              <a:rPr lang="en-US"/>
              <a:t>Background – 6-hour chunk of time series measurements of particle counts both biological and non-biological across multiple channels (size, type, etc.)</a:t>
            </a:r>
          </a:p>
          <a:p>
            <a:endParaRPr lang="en-US"/>
          </a:p>
        </p:txBody>
      </p:sp>
    </p:spTree>
    <p:extLst>
      <p:ext uri="{BB962C8B-B14F-4D97-AF65-F5344CB8AC3E}">
        <p14:creationId xmlns:p14="http://schemas.microsoft.com/office/powerpoint/2010/main" val="3856081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72B393C-EA89-6C0D-F3D7-3FFDBEBCD640}"/>
              </a:ext>
            </a:extLst>
          </p:cNvPr>
          <p:cNvGrpSpPr/>
          <p:nvPr/>
        </p:nvGrpSpPr>
        <p:grpSpPr>
          <a:xfrm>
            <a:off x="963646" y="4454915"/>
            <a:ext cx="6127597" cy="1614795"/>
            <a:chOff x="1969374" y="4694830"/>
            <a:chExt cx="6127597" cy="1614795"/>
          </a:xfrm>
        </p:grpSpPr>
        <p:sp>
          <p:nvSpPr>
            <p:cNvPr id="5" name="Rectangle 4">
              <a:extLst>
                <a:ext uri="{FF2B5EF4-FFF2-40B4-BE49-F238E27FC236}">
                  <a16:creationId xmlns:a16="http://schemas.microsoft.com/office/drawing/2014/main" id="{21CCA7F5-782E-95A7-4FA4-C48317884D54}"/>
                </a:ext>
              </a:extLst>
            </p:cNvPr>
            <p:cNvSpPr/>
            <p:nvPr/>
          </p:nvSpPr>
          <p:spPr>
            <a:xfrm>
              <a:off x="7425972" y="5289224"/>
              <a:ext cx="670999" cy="42759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Tahoma" panose="020B0604030504040204" pitchFamily="34" charset="0"/>
                  <a:ea typeface="Tahoma" panose="020B0604030504040204" pitchFamily="34" charset="0"/>
                  <a:cs typeface="Tahoma" panose="020B0604030504040204" pitchFamily="34" charset="0"/>
                </a:rPr>
                <a:t>DRF</a:t>
              </a:r>
            </a:p>
          </p:txBody>
        </p:sp>
        <p:sp>
          <p:nvSpPr>
            <p:cNvPr id="6" name="Rectangle 5">
              <a:extLst>
                <a:ext uri="{FF2B5EF4-FFF2-40B4-BE49-F238E27FC236}">
                  <a16:creationId xmlns:a16="http://schemas.microsoft.com/office/drawing/2014/main" id="{367B2C2C-A114-0C6A-503F-4595EAAAE061}"/>
                </a:ext>
              </a:extLst>
            </p:cNvPr>
            <p:cNvSpPr/>
            <p:nvPr/>
          </p:nvSpPr>
          <p:spPr>
            <a:xfrm>
              <a:off x="5417193" y="5107752"/>
              <a:ext cx="1399010" cy="571086"/>
            </a:xfrm>
            <a:prstGeom prst="rect">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Tahoma" panose="020B0604030504040204" pitchFamily="34" charset="0"/>
                  <a:ea typeface="Tahoma" panose="020B0604030504040204" pitchFamily="34" charset="0"/>
                  <a:cs typeface="Tahoma" panose="020B0604030504040204" pitchFamily="34" charset="0"/>
                </a:rPr>
                <a:t>Recorded Background</a:t>
              </a:r>
            </a:p>
          </p:txBody>
        </p:sp>
        <p:sp>
          <p:nvSpPr>
            <p:cNvPr id="7" name="Rectangle 6">
              <a:extLst>
                <a:ext uri="{FF2B5EF4-FFF2-40B4-BE49-F238E27FC236}">
                  <a16:creationId xmlns:a16="http://schemas.microsoft.com/office/drawing/2014/main" id="{9A767EEA-6B7F-6734-46CD-99CF84D78D6E}"/>
                </a:ext>
              </a:extLst>
            </p:cNvPr>
            <p:cNvSpPr/>
            <p:nvPr/>
          </p:nvSpPr>
          <p:spPr>
            <a:xfrm>
              <a:off x="2083847" y="4775930"/>
              <a:ext cx="1212607" cy="617365"/>
            </a:xfrm>
            <a:prstGeom prst="rect">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Tahoma" panose="020B0604030504040204" pitchFamily="34" charset="0"/>
                  <a:ea typeface="Tahoma" panose="020B0604030504040204" pitchFamily="34" charset="0"/>
                  <a:cs typeface="Tahoma" panose="020B0604030504040204" pitchFamily="34" charset="0"/>
                </a:rPr>
                <a:t>Recorded Weather</a:t>
              </a:r>
            </a:p>
          </p:txBody>
        </p:sp>
        <p:sp>
          <p:nvSpPr>
            <p:cNvPr id="8" name="Rectangle 7">
              <a:extLst>
                <a:ext uri="{FF2B5EF4-FFF2-40B4-BE49-F238E27FC236}">
                  <a16:creationId xmlns:a16="http://schemas.microsoft.com/office/drawing/2014/main" id="{C1E61F81-B4BE-60E2-FC99-DF6599FFD87B}"/>
                </a:ext>
              </a:extLst>
            </p:cNvPr>
            <p:cNvSpPr/>
            <p:nvPr/>
          </p:nvSpPr>
          <p:spPr>
            <a:xfrm>
              <a:off x="2163179" y="5573439"/>
              <a:ext cx="1133275" cy="692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Tahoma" panose="020B0604030504040204" pitchFamily="34" charset="0"/>
                  <a:ea typeface="Tahoma" panose="020B0604030504040204" pitchFamily="34" charset="0"/>
                  <a:cs typeface="Tahoma" panose="020B0604030504040204" pitchFamily="34" charset="0"/>
                </a:rPr>
                <a:t>Simulated Release</a:t>
              </a:r>
            </a:p>
          </p:txBody>
        </p:sp>
        <p:sp>
          <p:nvSpPr>
            <p:cNvPr id="10" name="Rectangle 9">
              <a:extLst>
                <a:ext uri="{FF2B5EF4-FFF2-40B4-BE49-F238E27FC236}">
                  <a16:creationId xmlns:a16="http://schemas.microsoft.com/office/drawing/2014/main" id="{C30423E8-CB11-2466-406F-1EB30E1C21A0}"/>
                </a:ext>
              </a:extLst>
            </p:cNvPr>
            <p:cNvSpPr/>
            <p:nvPr/>
          </p:nvSpPr>
          <p:spPr>
            <a:xfrm>
              <a:off x="3491213" y="4989056"/>
              <a:ext cx="1212607" cy="834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Tahoma" panose="020B0604030504040204" pitchFamily="34" charset="0"/>
                  <a:ea typeface="Tahoma" panose="020B0604030504040204" pitchFamily="34" charset="0"/>
                  <a:cs typeface="Tahoma" panose="020B0604030504040204" pitchFamily="34" charset="0"/>
                </a:rPr>
                <a:t>Plume Dispersion Model</a:t>
              </a:r>
            </a:p>
          </p:txBody>
        </p:sp>
        <p:cxnSp>
          <p:nvCxnSpPr>
            <p:cNvPr id="12" name="Connector: Elbow 11">
              <a:extLst>
                <a:ext uri="{FF2B5EF4-FFF2-40B4-BE49-F238E27FC236}">
                  <a16:creationId xmlns:a16="http://schemas.microsoft.com/office/drawing/2014/main" id="{62939EB7-52D5-ACFA-51A5-CEB3D6204C2D}"/>
                </a:ext>
              </a:extLst>
            </p:cNvPr>
            <p:cNvCxnSpPr>
              <a:cxnSpLocks/>
              <a:stCxn id="7" idx="3"/>
              <a:endCxn id="10" idx="1"/>
            </p:cNvCxnSpPr>
            <p:nvPr/>
          </p:nvCxnSpPr>
          <p:spPr>
            <a:xfrm>
              <a:off x="3296454" y="5084613"/>
              <a:ext cx="194759" cy="3218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DB0BED94-B29C-57B9-FB00-F6F38AE73084}"/>
                </a:ext>
              </a:extLst>
            </p:cNvPr>
            <p:cNvCxnSpPr>
              <a:cxnSpLocks/>
              <a:stCxn id="8" idx="3"/>
              <a:endCxn id="10" idx="1"/>
            </p:cNvCxnSpPr>
            <p:nvPr/>
          </p:nvCxnSpPr>
          <p:spPr>
            <a:xfrm flipV="1">
              <a:off x="3296454" y="5406501"/>
              <a:ext cx="194759" cy="5132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3EC747D-BF2E-CFBC-33DB-218C21CEF3E2}"/>
                </a:ext>
              </a:extLst>
            </p:cNvPr>
            <p:cNvSpPr txBox="1"/>
            <p:nvPr/>
          </p:nvSpPr>
          <p:spPr>
            <a:xfrm>
              <a:off x="4818292" y="5039352"/>
              <a:ext cx="521297" cy="646331"/>
            </a:xfrm>
            <a:prstGeom prst="rect">
              <a:avLst/>
            </a:prstGeom>
            <a:noFill/>
          </p:spPr>
          <p:txBody>
            <a:bodyPr wrap="none" rtlCol="0">
              <a:spAutoFit/>
            </a:bodyPr>
            <a:lstStyle/>
            <a:p>
              <a:r>
                <a:rPr lang="en-US" sz="3600">
                  <a:latin typeface="Tahoma" panose="020B0604030504040204" pitchFamily="34" charset="0"/>
                  <a:ea typeface="Tahoma" panose="020B0604030504040204" pitchFamily="34" charset="0"/>
                  <a:cs typeface="Tahoma" panose="020B0604030504040204" pitchFamily="34" charset="0"/>
                </a:rPr>
                <a:t>+</a:t>
              </a:r>
            </a:p>
          </p:txBody>
        </p:sp>
        <p:cxnSp>
          <p:nvCxnSpPr>
            <p:cNvPr id="24" name="Straight Arrow Connector 23">
              <a:extLst>
                <a:ext uri="{FF2B5EF4-FFF2-40B4-BE49-F238E27FC236}">
                  <a16:creationId xmlns:a16="http://schemas.microsoft.com/office/drawing/2014/main" id="{8D2EC92F-721C-6FEB-CBB2-AB1D86A99B7E}"/>
                </a:ext>
              </a:extLst>
            </p:cNvPr>
            <p:cNvCxnSpPr>
              <a:cxnSpLocks/>
              <a:stCxn id="26" idx="3"/>
              <a:endCxn id="5" idx="1"/>
            </p:cNvCxnSpPr>
            <p:nvPr/>
          </p:nvCxnSpPr>
          <p:spPr>
            <a:xfrm>
              <a:off x="6994478" y="5502228"/>
              <a:ext cx="431494" cy="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3245D2B-78DF-B26E-E991-618D428406D3}"/>
                </a:ext>
              </a:extLst>
            </p:cNvPr>
            <p:cNvSpPr/>
            <p:nvPr/>
          </p:nvSpPr>
          <p:spPr>
            <a:xfrm>
              <a:off x="1969374" y="4694830"/>
              <a:ext cx="5025104" cy="1614795"/>
            </a:xfrm>
            <a:prstGeom prst="rect">
              <a:avLst/>
            </a:prstGeom>
            <a:solidFill>
              <a:schemeClr val="accent1">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1600">
                <a:latin typeface="Tahoma" panose="020B0604030504040204" pitchFamily="34" charset="0"/>
                <a:ea typeface="Tahoma" panose="020B0604030504040204" pitchFamily="34" charset="0"/>
                <a:cs typeface="Tahoma" panose="020B0604030504040204" pitchFamily="34" charset="0"/>
              </a:endParaRPr>
            </a:p>
            <a:p>
              <a:pPr algn="r"/>
              <a:endParaRPr lang="en-US" sz="1600">
                <a:latin typeface="Tahoma" panose="020B0604030504040204" pitchFamily="34" charset="0"/>
                <a:ea typeface="Tahoma" panose="020B0604030504040204" pitchFamily="34" charset="0"/>
                <a:cs typeface="Tahoma" panose="020B0604030504040204" pitchFamily="34" charset="0"/>
              </a:endParaRPr>
            </a:p>
            <a:p>
              <a:pPr algn="r"/>
              <a:endParaRPr lang="en-US" sz="1600">
                <a:latin typeface="Tahoma" panose="020B0604030504040204" pitchFamily="34" charset="0"/>
                <a:ea typeface="Tahoma" panose="020B0604030504040204" pitchFamily="34" charset="0"/>
                <a:cs typeface="Tahoma" panose="020B0604030504040204" pitchFamily="34" charset="0"/>
              </a:endParaRPr>
            </a:p>
            <a:p>
              <a:pPr algn="r"/>
              <a:endParaRPr lang="en-US" sz="1600">
                <a:latin typeface="Tahoma" panose="020B0604030504040204" pitchFamily="34" charset="0"/>
                <a:ea typeface="Tahoma" panose="020B0604030504040204" pitchFamily="34" charset="0"/>
                <a:cs typeface="Tahoma" panose="020B0604030504040204" pitchFamily="34" charset="0"/>
              </a:endParaRPr>
            </a:p>
            <a:p>
              <a:pPr algn="r"/>
              <a:r>
                <a:rPr lang="en-US" sz="1600">
                  <a:solidFill>
                    <a:srgbClr val="002060"/>
                  </a:solidFill>
                  <a:latin typeface="Tahoma" panose="020B0604030504040204" pitchFamily="34" charset="0"/>
                  <a:ea typeface="Tahoma" panose="020B0604030504040204" pitchFamily="34" charset="0"/>
                  <a:cs typeface="Tahoma" panose="020B0604030504040204" pitchFamily="34" charset="0"/>
                </a:rPr>
                <a:t>Simulated Input to Hardware</a:t>
              </a:r>
            </a:p>
          </p:txBody>
        </p:sp>
      </p:grpSp>
      <p:sp>
        <p:nvSpPr>
          <p:cNvPr id="4" name="Slide Number Placeholder 3">
            <a:extLst>
              <a:ext uri="{FF2B5EF4-FFF2-40B4-BE49-F238E27FC236}">
                <a16:creationId xmlns:a16="http://schemas.microsoft.com/office/drawing/2014/main" id="{A0FEC33B-B39E-95A1-8032-1230F00C15A5}"/>
              </a:ext>
            </a:extLst>
          </p:cNvPr>
          <p:cNvSpPr>
            <a:spLocks noGrp="1"/>
          </p:cNvSpPr>
          <p:nvPr>
            <p:ph type="sldNum" sz="quarter" idx="12"/>
          </p:nvPr>
        </p:nvSpPr>
        <p:spPr>
          <a:xfrm>
            <a:off x="11081004" y="6348277"/>
            <a:ext cx="585216" cy="300480"/>
          </a:xfrm>
        </p:spPr>
        <p:txBody>
          <a:bodyPr/>
          <a:lstStyle/>
          <a:p>
            <a:fld id="{4A54CE59-4D18-49CB-9CEE-EF966B1AAFE1}" type="slidenum">
              <a:rPr lang="en-US" smtClean="0"/>
              <a:pPr/>
              <a:t>45</a:t>
            </a:fld>
            <a:endParaRPr lang="en-US"/>
          </a:p>
        </p:txBody>
      </p:sp>
      <p:sp>
        <p:nvSpPr>
          <p:cNvPr id="2" name="Title 1">
            <a:extLst>
              <a:ext uri="{FF2B5EF4-FFF2-40B4-BE49-F238E27FC236}">
                <a16:creationId xmlns:a16="http://schemas.microsoft.com/office/drawing/2014/main" id="{42757AB0-7552-D3BA-A5BC-30C62D0DA340}"/>
              </a:ext>
            </a:extLst>
          </p:cNvPr>
          <p:cNvSpPr>
            <a:spLocks noGrp="1"/>
          </p:cNvSpPr>
          <p:nvPr>
            <p:ph type="title"/>
          </p:nvPr>
        </p:nvSpPr>
        <p:spPr/>
        <p:txBody>
          <a:bodyPr>
            <a:normAutofit/>
          </a:bodyPr>
          <a:lstStyle/>
          <a:p>
            <a:r>
              <a:rPr lang="en-US"/>
              <a:t>Test Considerations</a:t>
            </a:r>
          </a:p>
        </p:txBody>
      </p:sp>
      <p:sp>
        <p:nvSpPr>
          <p:cNvPr id="3" name="Content Placeholder 2">
            <a:extLst>
              <a:ext uri="{FF2B5EF4-FFF2-40B4-BE49-F238E27FC236}">
                <a16:creationId xmlns:a16="http://schemas.microsoft.com/office/drawing/2014/main" id="{D9FF30A8-0B22-171E-59FC-6F1DA003797B}"/>
              </a:ext>
            </a:extLst>
          </p:cNvPr>
          <p:cNvSpPr>
            <a:spLocks noGrp="1"/>
          </p:cNvSpPr>
          <p:nvPr>
            <p:ph idx="1"/>
          </p:nvPr>
        </p:nvSpPr>
        <p:spPr/>
        <p:txBody>
          <a:bodyPr/>
          <a:lstStyle/>
          <a:p>
            <a:r>
              <a:rPr lang="en-US"/>
              <a:t>The hardware in the array has been tested separately</a:t>
            </a:r>
          </a:p>
          <a:p>
            <a:r>
              <a:rPr lang="en-US"/>
              <a:t>The test results of the hardware were used to create a detector response function (DRF)</a:t>
            </a:r>
          </a:p>
          <a:p>
            <a:r>
              <a:rPr lang="en-US"/>
              <a:t>The detector response function converts inputs to the hardware to the format required by the algorithm</a:t>
            </a:r>
          </a:p>
        </p:txBody>
      </p:sp>
      <p:sp>
        <p:nvSpPr>
          <p:cNvPr id="32" name="Rectangle 31">
            <a:extLst>
              <a:ext uri="{FF2B5EF4-FFF2-40B4-BE49-F238E27FC236}">
                <a16:creationId xmlns:a16="http://schemas.microsoft.com/office/drawing/2014/main" id="{FE32F1EB-42DA-75CD-A0AD-CEAE7EFB1740}"/>
              </a:ext>
            </a:extLst>
          </p:cNvPr>
          <p:cNvSpPr/>
          <p:nvPr/>
        </p:nvSpPr>
        <p:spPr>
          <a:xfrm>
            <a:off x="8589478" y="5102949"/>
            <a:ext cx="1122453" cy="7471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Tahoma" panose="020B0604030504040204" pitchFamily="34" charset="0"/>
                <a:ea typeface="Tahoma" panose="020B0604030504040204" pitchFamily="34" charset="0"/>
                <a:cs typeface="Tahoma" panose="020B0604030504040204" pitchFamily="34" charset="0"/>
              </a:rPr>
              <a:t>Alarm Algorithm</a:t>
            </a:r>
          </a:p>
        </p:txBody>
      </p:sp>
      <p:sp>
        <p:nvSpPr>
          <p:cNvPr id="36" name="Rectangle 35">
            <a:extLst>
              <a:ext uri="{FF2B5EF4-FFF2-40B4-BE49-F238E27FC236}">
                <a16:creationId xmlns:a16="http://schemas.microsoft.com/office/drawing/2014/main" id="{74430601-CD60-4F5A-C17B-4C566243C71F}"/>
              </a:ext>
            </a:extLst>
          </p:cNvPr>
          <p:cNvSpPr/>
          <p:nvPr/>
        </p:nvSpPr>
        <p:spPr>
          <a:xfrm>
            <a:off x="6256199" y="5534584"/>
            <a:ext cx="848850" cy="53063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Tahoma" panose="020B0604030504040204" pitchFamily="34" charset="0"/>
                <a:ea typeface="Tahoma" panose="020B0604030504040204" pitchFamily="34" charset="0"/>
                <a:cs typeface="Tahoma" panose="020B0604030504040204" pitchFamily="34" charset="0"/>
              </a:rPr>
              <a:t>Sensor Array</a:t>
            </a:r>
          </a:p>
        </p:txBody>
      </p:sp>
      <p:sp>
        <p:nvSpPr>
          <p:cNvPr id="37" name="Rectangle 36">
            <a:extLst>
              <a:ext uri="{FF2B5EF4-FFF2-40B4-BE49-F238E27FC236}">
                <a16:creationId xmlns:a16="http://schemas.microsoft.com/office/drawing/2014/main" id="{CD69E93E-4761-36B4-7E49-F7ABEF872F52}"/>
              </a:ext>
            </a:extLst>
          </p:cNvPr>
          <p:cNvSpPr/>
          <p:nvPr/>
        </p:nvSpPr>
        <p:spPr>
          <a:xfrm>
            <a:off x="9946603" y="5027578"/>
            <a:ext cx="981163" cy="897931"/>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Tahoma" panose="020B0604030504040204" pitchFamily="34" charset="0"/>
                <a:ea typeface="Tahoma" panose="020B0604030504040204" pitchFamily="34" charset="0"/>
                <a:cs typeface="Tahoma" panose="020B0604030504040204" pitchFamily="34" charset="0"/>
              </a:rPr>
              <a:t>Alarm</a:t>
            </a:r>
          </a:p>
          <a:p>
            <a:pPr algn="ctr"/>
            <a:r>
              <a:rPr lang="en-US" sz="1600">
                <a:solidFill>
                  <a:schemeClr val="tx1"/>
                </a:solidFill>
                <a:latin typeface="Tahoma" panose="020B0604030504040204" pitchFamily="34" charset="0"/>
                <a:ea typeface="Tahoma" panose="020B0604030504040204" pitchFamily="34" charset="0"/>
                <a:cs typeface="Tahoma" panose="020B0604030504040204" pitchFamily="34" charset="0"/>
              </a:rPr>
              <a:t>Yes/No</a:t>
            </a:r>
          </a:p>
        </p:txBody>
      </p:sp>
      <p:cxnSp>
        <p:nvCxnSpPr>
          <p:cNvPr id="39" name="Straight Arrow Connector 38">
            <a:extLst>
              <a:ext uri="{FF2B5EF4-FFF2-40B4-BE49-F238E27FC236}">
                <a16:creationId xmlns:a16="http://schemas.microsoft.com/office/drawing/2014/main" id="{A60D82F7-1FD7-F21F-48F4-85D2A6A6D893}"/>
              </a:ext>
            </a:extLst>
          </p:cNvPr>
          <p:cNvCxnSpPr>
            <a:cxnSpLocks/>
            <a:stCxn id="32" idx="3"/>
            <a:endCxn id="37" idx="1"/>
          </p:cNvCxnSpPr>
          <p:nvPr/>
        </p:nvCxnSpPr>
        <p:spPr>
          <a:xfrm flipV="1">
            <a:off x="9711931" y="5476544"/>
            <a:ext cx="2346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6A45294-E5A3-CB39-94ED-DC33350BA1E6}"/>
              </a:ext>
            </a:extLst>
          </p:cNvPr>
          <p:cNvSpPr txBox="1"/>
          <p:nvPr/>
        </p:nvSpPr>
        <p:spPr>
          <a:xfrm>
            <a:off x="7373643" y="5245713"/>
            <a:ext cx="981163" cy="461665"/>
          </a:xfrm>
          <a:prstGeom prst="rect">
            <a:avLst/>
          </a:prstGeom>
          <a:solidFill>
            <a:srgbClr val="00B050"/>
          </a:solidFill>
          <a:ln>
            <a:solidFill>
              <a:schemeClr val="accent1"/>
            </a:solidFill>
          </a:ln>
        </p:spPr>
        <p:txBody>
          <a:bodyPr wrap="square" rtlCol="0">
            <a:spAutoFit/>
          </a:bodyPr>
          <a:lstStyle/>
          <a:p>
            <a:pPr algn="ctr"/>
            <a:r>
              <a:rPr lang="en-US" sz="1200">
                <a:latin typeface="Tahoma" panose="020B0604030504040204" pitchFamily="34" charset="0"/>
                <a:ea typeface="Tahoma" panose="020B0604030504040204" pitchFamily="34" charset="0"/>
                <a:cs typeface="Tahoma" panose="020B0604030504040204" pitchFamily="34" charset="0"/>
              </a:rPr>
              <a:t>Threshold Setting</a:t>
            </a:r>
          </a:p>
        </p:txBody>
      </p:sp>
      <p:cxnSp>
        <p:nvCxnSpPr>
          <p:cNvPr id="54" name="Connector: Elbow 53">
            <a:extLst>
              <a:ext uri="{FF2B5EF4-FFF2-40B4-BE49-F238E27FC236}">
                <a16:creationId xmlns:a16="http://schemas.microsoft.com/office/drawing/2014/main" id="{49312455-6D9F-4816-CC49-34624EF3E9B3}"/>
              </a:ext>
            </a:extLst>
          </p:cNvPr>
          <p:cNvCxnSpPr>
            <a:cxnSpLocks/>
            <a:endCxn id="11" idx="1"/>
          </p:cNvCxnSpPr>
          <p:nvPr/>
        </p:nvCxnSpPr>
        <p:spPr>
          <a:xfrm>
            <a:off x="7091243" y="5263108"/>
            <a:ext cx="282400" cy="2134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D999FAC1-286A-4914-5591-D21B8E86DD80}"/>
              </a:ext>
            </a:extLst>
          </p:cNvPr>
          <p:cNvCxnSpPr>
            <a:cxnSpLocks/>
            <a:stCxn id="36" idx="3"/>
            <a:endCxn id="11" idx="1"/>
          </p:cNvCxnSpPr>
          <p:nvPr/>
        </p:nvCxnSpPr>
        <p:spPr>
          <a:xfrm flipV="1">
            <a:off x="7105049" y="5476546"/>
            <a:ext cx="268594" cy="3233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2A59919-2BEB-0E39-15E6-CC71591F2BFC}"/>
              </a:ext>
            </a:extLst>
          </p:cNvPr>
          <p:cNvCxnSpPr>
            <a:cxnSpLocks/>
            <a:stCxn id="11" idx="3"/>
            <a:endCxn id="32" idx="1"/>
          </p:cNvCxnSpPr>
          <p:nvPr/>
        </p:nvCxnSpPr>
        <p:spPr>
          <a:xfrm flipV="1">
            <a:off x="8354806" y="5476545"/>
            <a:ext cx="2346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71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D537CA-A400-4C48-B1BB-83AA21EB2245}" type="slidenum">
              <a:rPr lang="en-US" smtClean="0"/>
              <a:pPr/>
              <a:t>46</a:t>
            </a:fld>
            <a:endParaRPr lang="en-US"/>
          </a:p>
        </p:txBody>
      </p:sp>
      <p:sp>
        <p:nvSpPr>
          <p:cNvPr id="2" name="Title 1"/>
          <p:cNvSpPr>
            <a:spLocks noGrp="1"/>
          </p:cNvSpPr>
          <p:nvPr>
            <p:ph type="title"/>
          </p:nvPr>
        </p:nvSpPr>
        <p:spPr/>
        <p:txBody>
          <a:bodyPr/>
          <a:lstStyle/>
          <a:p>
            <a:r>
              <a:rPr lang="en-US"/>
              <a:t>Test Matrix Review</a:t>
            </a:r>
          </a:p>
        </p:txBody>
      </p:sp>
      <p:sp>
        <p:nvSpPr>
          <p:cNvPr id="7" name="Content Placeholder 6">
            <a:extLst>
              <a:ext uri="{FF2B5EF4-FFF2-40B4-BE49-F238E27FC236}">
                <a16:creationId xmlns:a16="http://schemas.microsoft.com/office/drawing/2014/main" id="{9E904CD3-AC16-190D-72BD-DD0D60C46E88}"/>
              </a:ext>
            </a:extLst>
          </p:cNvPr>
          <p:cNvSpPr>
            <a:spLocks noGrp="1"/>
          </p:cNvSpPr>
          <p:nvPr>
            <p:ph idx="1"/>
          </p:nvPr>
        </p:nvSpPr>
        <p:spPr/>
        <p:txBody>
          <a:bodyPr/>
          <a:lstStyle/>
          <a:p>
            <a:pPr marL="285750" indent="-285750">
              <a:buFont typeface="Arial" panose="020B0604020202020204" pitchFamily="34" charset="0"/>
              <a:buChar char="•"/>
            </a:pPr>
            <a:r>
              <a:rPr lang="en-US" sz="2800">
                <a:latin typeface="Tahoma" panose="020B0604030504040204" pitchFamily="34" charset="0"/>
                <a:ea typeface="Tahoma" panose="020B0604030504040204" pitchFamily="34" charset="0"/>
                <a:cs typeface="Tahoma" panose="020B0604030504040204" pitchFamily="34" charset="0"/>
              </a:rPr>
              <a:t>The full-factorial design where all combinations of</a:t>
            </a:r>
          </a:p>
          <a:p>
            <a:pPr marL="742950" lvl="1" indent="-285750">
              <a:buFont typeface="Arial" panose="020B0604020202020204" pitchFamily="34" charset="0"/>
              <a:buChar char="•"/>
            </a:pPr>
            <a:r>
              <a:rPr lang="en-US" sz="2800">
                <a:latin typeface="Tahoma" panose="020B0604030504040204" pitchFamily="34" charset="0"/>
                <a:ea typeface="Tahoma" panose="020B0604030504040204" pitchFamily="34" charset="0"/>
                <a:cs typeface="Tahoma" panose="020B0604030504040204" pitchFamily="34" charset="0"/>
              </a:rPr>
              <a:t>2 simulants x 2 release types x 335 backgrounds x 2927 weather x 111 locations x 10 concentrations</a:t>
            </a:r>
          </a:p>
          <a:p>
            <a:pPr marL="742950" lvl="1" indent="-285750">
              <a:buFont typeface="Arial" panose="020B0604020202020204" pitchFamily="34" charset="0"/>
              <a:buChar char="•"/>
            </a:pPr>
            <a:r>
              <a:rPr lang="en-US" sz="2800">
                <a:latin typeface="Tahoma" panose="020B0604030504040204" pitchFamily="34" charset="0"/>
                <a:ea typeface="Tahoma" panose="020B0604030504040204" pitchFamily="34" charset="0"/>
                <a:cs typeface="Tahoma" panose="020B0604030504040204" pitchFamily="34" charset="0"/>
              </a:rPr>
              <a:t>4,353,619,800 simulations – Exceeds budget</a:t>
            </a:r>
            <a:br>
              <a:rPr lang="en-US" sz="2800">
                <a:latin typeface="Tahoma" panose="020B0604030504040204" pitchFamily="34" charset="0"/>
                <a:ea typeface="Tahoma" panose="020B0604030504040204" pitchFamily="34" charset="0"/>
                <a:cs typeface="Tahoma" panose="020B0604030504040204" pitchFamily="34" charset="0"/>
              </a:rPr>
            </a:br>
            <a:r>
              <a:rPr lang="en-US" sz="2800">
                <a:latin typeface="Tahoma" panose="020B0604030504040204" pitchFamily="34" charset="0"/>
                <a:ea typeface="Tahoma" panose="020B0604030504040204" pitchFamily="34" charset="0"/>
                <a:cs typeface="Tahoma" panose="020B0604030504040204" pitchFamily="34" charset="0"/>
              </a:rPr>
              <a:t>						(Approx. 380 years of simulation)</a:t>
            </a:r>
          </a:p>
          <a:p>
            <a:pPr marL="457200" lvl="1" indent="0">
              <a:buNone/>
            </a:pPr>
            <a:r>
              <a:rPr lang="en-US" sz="2800"/>
              <a:t>						{But has nearly 100% power!}</a:t>
            </a:r>
            <a:endParaRPr lang="en-US" sz="220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800">
                <a:latin typeface="Tahoma" panose="020B0604030504040204" pitchFamily="34" charset="0"/>
                <a:ea typeface="Tahoma" panose="020B0604030504040204" pitchFamily="34" charset="0"/>
                <a:cs typeface="Tahoma" panose="020B0604030504040204" pitchFamily="34" charset="0"/>
              </a:rPr>
              <a:t>How can the number of test simulations be intelligently reduced</a:t>
            </a:r>
            <a:endParaRPr lang="en-US">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pPr>
            <a:r>
              <a:rPr lang="en-US" sz="2800">
                <a:latin typeface="Tahoma" panose="020B0604030504040204" pitchFamily="34" charset="0"/>
                <a:ea typeface="Tahoma" panose="020B0604030504040204" pitchFamily="34" charset="0"/>
                <a:cs typeface="Tahoma" panose="020B0604030504040204" pitchFamily="34" charset="0"/>
              </a:rPr>
              <a:t>Is it possible that some backgrounds are like others?</a:t>
            </a:r>
          </a:p>
          <a:p>
            <a:pPr marL="742950" lvl="1" indent="-285750">
              <a:buFont typeface="Arial" panose="020B0604020202020204" pitchFamily="34" charset="0"/>
              <a:buChar char="•"/>
            </a:pPr>
            <a:r>
              <a:rPr lang="en-US" sz="2800">
                <a:latin typeface="Tahoma" panose="020B0604030504040204" pitchFamily="34" charset="0"/>
                <a:ea typeface="Tahoma" panose="020B0604030504040204" pitchFamily="34" charset="0"/>
                <a:cs typeface="Tahoma" panose="020B0604030504040204" pitchFamily="34" charset="0"/>
              </a:rPr>
              <a:t>Is it possible that some weather conditions are like others?</a:t>
            </a:r>
          </a:p>
          <a:p>
            <a:pPr marL="285750" indent="-285750">
              <a:buFont typeface="Arial" panose="020B0604020202020204" pitchFamily="34" charset="0"/>
              <a:buChar char="•"/>
            </a:pPr>
            <a:r>
              <a:rPr lang="en-US" sz="2800">
                <a:latin typeface="Tahoma" panose="020B0604030504040204" pitchFamily="34" charset="0"/>
                <a:ea typeface="Tahoma" panose="020B0604030504040204" pitchFamily="34" charset="0"/>
                <a:cs typeface="Tahoma" panose="020B0604030504040204" pitchFamily="34" charset="0"/>
              </a:rPr>
              <a:t>How do we check?</a:t>
            </a:r>
          </a:p>
          <a:p>
            <a:endParaRPr lang="en-US"/>
          </a:p>
        </p:txBody>
      </p:sp>
    </p:spTree>
    <p:extLst>
      <p:ext uri="{BB962C8B-B14F-4D97-AF65-F5344CB8AC3E}">
        <p14:creationId xmlns:p14="http://schemas.microsoft.com/office/powerpoint/2010/main" val="115025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76D258-C231-43C0-A2EA-FC8FE715666B}" type="slidenum">
              <a:rPr lang="en-US" smtClean="0"/>
              <a:pPr/>
              <a:t>47</a:t>
            </a:fld>
            <a:endParaRPr lang="en-US"/>
          </a:p>
        </p:txBody>
      </p:sp>
      <p:sp>
        <p:nvSpPr>
          <p:cNvPr id="3" name="Title 2"/>
          <p:cNvSpPr>
            <a:spLocks noGrp="1"/>
          </p:cNvSpPr>
          <p:nvPr>
            <p:ph type="title"/>
          </p:nvPr>
        </p:nvSpPr>
        <p:spPr/>
        <p:txBody>
          <a:bodyPr/>
          <a:lstStyle/>
          <a:p>
            <a:r>
              <a:rPr lang="en-US"/>
              <a:t>K-Means Clustering</a:t>
            </a:r>
          </a:p>
        </p:txBody>
      </p:sp>
      <p:sp>
        <p:nvSpPr>
          <p:cNvPr id="4" name="Content Placeholder 3"/>
          <p:cNvSpPr>
            <a:spLocks noGrp="1"/>
          </p:cNvSpPr>
          <p:nvPr>
            <p:ph idx="1"/>
          </p:nvPr>
        </p:nvSpPr>
        <p:spPr/>
        <p:txBody>
          <a:bodyPr/>
          <a:lstStyle/>
          <a:p>
            <a:r>
              <a:rPr lang="en-US"/>
              <a:t>Use for larger data tables; at least 200 observations</a:t>
            </a:r>
          </a:p>
          <a:p>
            <a:r>
              <a:rPr lang="en-US"/>
              <a:t>Construct specified number (k) of clusters to find background chunks and weather readings with similar conditions </a:t>
            </a:r>
          </a:p>
          <a:p>
            <a:r>
              <a:rPr lang="en-US"/>
              <a:t>Compare different values of k to best explain the observations</a:t>
            </a:r>
          </a:p>
          <a:p>
            <a:r>
              <a:rPr lang="en-US"/>
              <a:t>Data comes from day-to-day measurement of conditions</a:t>
            </a:r>
          </a:p>
          <a:p>
            <a:pPr lvl="1"/>
            <a:r>
              <a:rPr lang="en-US"/>
              <a:t>Particle count chunks (one reading every 10 seconds for 6 hours)</a:t>
            </a:r>
          </a:p>
          <a:p>
            <a:pPr lvl="1"/>
            <a:r>
              <a:rPr lang="en-US"/>
              <a:t>Weather conditions (one reading every 3 hours)</a:t>
            </a:r>
          </a:p>
          <a:p>
            <a:r>
              <a:rPr lang="en-US"/>
              <a:t>Clusters can be used to define strata in a population</a:t>
            </a:r>
          </a:p>
          <a:p>
            <a:pPr marL="0" indent="0">
              <a:buNone/>
            </a:pPr>
            <a:endParaRPr lang="en-US" sz="2400"/>
          </a:p>
          <a:p>
            <a:endParaRPr lang="en-US" sz="2400"/>
          </a:p>
          <a:p>
            <a:endParaRPr lang="en-US"/>
          </a:p>
        </p:txBody>
      </p:sp>
      <p:sp>
        <p:nvSpPr>
          <p:cNvPr id="5" name="Rectangle 4">
            <a:extLst>
              <a:ext uri="{FF2B5EF4-FFF2-40B4-BE49-F238E27FC236}">
                <a16:creationId xmlns:a16="http://schemas.microsoft.com/office/drawing/2014/main" id="{E11D48C2-6966-387E-742A-0B4EEE00646C}"/>
              </a:ext>
            </a:extLst>
          </p:cNvPr>
          <p:cNvSpPr/>
          <p:nvPr/>
        </p:nvSpPr>
        <p:spPr>
          <a:xfrm>
            <a:off x="3477567" y="5795591"/>
            <a:ext cx="5236863" cy="749700"/>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ahoma" panose="020B0604030504040204" pitchFamily="34" charset="0"/>
                <a:ea typeface="Tahoma" panose="020B0604030504040204" pitchFamily="34" charset="0"/>
                <a:cs typeface="Tahoma" panose="020B0604030504040204" pitchFamily="34" charset="0"/>
              </a:rPr>
              <a:t>Testing with AI</a:t>
            </a:r>
          </a:p>
        </p:txBody>
      </p:sp>
    </p:spTree>
    <p:extLst>
      <p:ext uri="{BB962C8B-B14F-4D97-AF65-F5344CB8AC3E}">
        <p14:creationId xmlns:p14="http://schemas.microsoft.com/office/powerpoint/2010/main" val="421044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D53616-0A14-6A73-E3C8-6FCDBE9C3E2A}"/>
              </a:ext>
            </a:extLst>
          </p:cNvPr>
          <p:cNvSpPr>
            <a:spLocks noGrp="1"/>
          </p:cNvSpPr>
          <p:nvPr>
            <p:ph type="sldNum" sz="quarter" idx="12"/>
          </p:nvPr>
        </p:nvSpPr>
        <p:spPr/>
        <p:txBody>
          <a:bodyPr/>
          <a:lstStyle/>
          <a:p>
            <a:fld id="{BAD537CA-A400-4C48-B1BB-83AA21EB2245}" type="slidenum">
              <a:rPr lang="en-US" smtClean="0"/>
              <a:pPr/>
              <a:t>48</a:t>
            </a:fld>
            <a:endParaRPr lang="en-US"/>
          </a:p>
        </p:txBody>
      </p:sp>
      <p:sp>
        <p:nvSpPr>
          <p:cNvPr id="2" name="Title 1">
            <a:extLst>
              <a:ext uri="{FF2B5EF4-FFF2-40B4-BE49-F238E27FC236}">
                <a16:creationId xmlns:a16="http://schemas.microsoft.com/office/drawing/2014/main" id="{A3D2B512-3DA8-DA9E-C9EF-CEF4D7ADB091}"/>
              </a:ext>
            </a:extLst>
          </p:cNvPr>
          <p:cNvSpPr>
            <a:spLocks noGrp="1"/>
          </p:cNvSpPr>
          <p:nvPr>
            <p:ph type="title"/>
          </p:nvPr>
        </p:nvSpPr>
        <p:spPr/>
        <p:txBody>
          <a:bodyPr/>
          <a:lstStyle/>
          <a:p>
            <a:r>
              <a:rPr lang="en-US"/>
              <a:t>What Metrics to Cluster With?</a:t>
            </a:r>
          </a:p>
        </p:txBody>
      </p:sp>
      <p:sp>
        <p:nvSpPr>
          <p:cNvPr id="6" name="Content Placeholder 5">
            <a:extLst>
              <a:ext uri="{FF2B5EF4-FFF2-40B4-BE49-F238E27FC236}">
                <a16:creationId xmlns:a16="http://schemas.microsoft.com/office/drawing/2014/main" id="{E0536DD8-50CC-4659-6787-1B9CAD56BC09}"/>
              </a:ext>
            </a:extLst>
          </p:cNvPr>
          <p:cNvSpPr>
            <a:spLocks noGrp="1"/>
          </p:cNvSpPr>
          <p:nvPr>
            <p:ph idx="1"/>
          </p:nvPr>
        </p:nvSpPr>
        <p:spPr/>
        <p:txBody>
          <a:bodyPr/>
          <a:lstStyle/>
          <a:p>
            <a:r>
              <a:rPr lang="en-US"/>
              <a:t>Picking the correct clustering metrics is an art</a:t>
            </a:r>
          </a:p>
          <a:p>
            <a:r>
              <a:rPr lang="en-US"/>
              <a:t>Weather was not difficult: </a:t>
            </a:r>
          </a:p>
          <a:p>
            <a:pPr lvl="1"/>
            <a:r>
              <a:rPr lang="en-US"/>
              <a:t>Time of day, temperature, humidity, pressure, wind vector</a:t>
            </a:r>
          </a:p>
          <a:p>
            <a:pPr lvl="1"/>
            <a:r>
              <a:rPr lang="en-US"/>
              <a:t>The science makes sense</a:t>
            </a:r>
          </a:p>
          <a:p>
            <a:r>
              <a:rPr lang="en-US"/>
              <a:t>Background particle count was much more difficult:</a:t>
            </a:r>
          </a:p>
          <a:p>
            <a:pPr lvl="1"/>
            <a:r>
              <a:rPr lang="en-US"/>
              <a:t>Varies second to second</a:t>
            </a:r>
          </a:p>
          <a:p>
            <a:pPr lvl="1"/>
            <a:r>
              <a:rPr lang="en-US"/>
              <a:t>Time series data</a:t>
            </a:r>
          </a:p>
          <a:p>
            <a:pPr lvl="1"/>
            <a:r>
              <a:rPr lang="en-US"/>
              <a:t>Hundreds of channels in the detector response function (DRF)</a:t>
            </a:r>
          </a:p>
          <a:p>
            <a:pPr lvl="1"/>
            <a:r>
              <a:rPr lang="en-US"/>
              <a:t>No well-defined distribution</a:t>
            </a:r>
          </a:p>
          <a:p>
            <a:pPr lvl="1"/>
            <a:r>
              <a:rPr lang="en-US"/>
              <a:t>Needs aggregate measures (means, max, mode, percentiles, etc.)</a:t>
            </a:r>
          </a:p>
          <a:p>
            <a:pPr lvl="1"/>
            <a:r>
              <a:rPr lang="en-US"/>
              <a:t>Several combination of multiple metrics considered by the test team</a:t>
            </a:r>
          </a:p>
          <a:p>
            <a:endParaRPr lang="en-US"/>
          </a:p>
          <a:p>
            <a:endParaRPr lang="en-US"/>
          </a:p>
        </p:txBody>
      </p:sp>
    </p:spTree>
    <p:extLst>
      <p:ext uri="{BB962C8B-B14F-4D97-AF65-F5344CB8AC3E}">
        <p14:creationId xmlns:p14="http://schemas.microsoft.com/office/powerpoint/2010/main" val="86498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D537CA-A400-4C48-B1BB-83AA21EB2245}" type="slidenum">
              <a:rPr lang="en-US" smtClean="0"/>
              <a:pPr/>
              <a:t>49</a:t>
            </a:fld>
            <a:endParaRPr lang="en-US"/>
          </a:p>
        </p:txBody>
      </p:sp>
      <p:sp>
        <p:nvSpPr>
          <p:cNvPr id="6" name="Title 5"/>
          <p:cNvSpPr>
            <a:spLocks noGrp="1"/>
          </p:cNvSpPr>
          <p:nvPr>
            <p:ph type="title"/>
          </p:nvPr>
        </p:nvSpPr>
        <p:spPr/>
        <p:txBody>
          <a:bodyPr/>
          <a:lstStyle/>
          <a:p>
            <a:r>
              <a:rPr lang="en-US"/>
              <a:t>Clustering Weather Data</a:t>
            </a:r>
          </a:p>
        </p:txBody>
      </p:sp>
      <p:sp>
        <p:nvSpPr>
          <p:cNvPr id="4" name="Content Placeholder 3">
            <a:extLst>
              <a:ext uri="{FF2B5EF4-FFF2-40B4-BE49-F238E27FC236}">
                <a16:creationId xmlns:a16="http://schemas.microsoft.com/office/drawing/2014/main" id="{540B3896-9E31-590D-A074-55861DE01F2E}"/>
              </a:ext>
            </a:extLst>
          </p:cNvPr>
          <p:cNvSpPr>
            <a:spLocks noGrp="1"/>
          </p:cNvSpPr>
          <p:nvPr>
            <p:ph idx="1"/>
          </p:nvPr>
        </p:nvSpPr>
        <p:spPr/>
        <p:txBody>
          <a:bodyPr/>
          <a:lstStyle/>
          <a:p>
            <a:pPr marL="285750"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2,927 weather readings gathered</a:t>
            </a:r>
          </a:p>
          <a:p>
            <a:pPr marL="742950" lvl="1"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little more than a year of data gathered every 3 hours</a:t>
            </a:r>
          </a:p>
          <a:p>
            <a:pPr marL="285750"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Directly use six weather related variables</a:t>
            </a:r>
          </a:p>
          <a:p>
            <a:pPr marL="742950" lvl="1"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Time of day</a:t>
            </a:r>
          </a:p>
          <a:p>
            <a:pPr marL="742950" lvl="1"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Temperature (K)</a:t>
            </a:r>
          </a:p>
          <a:p>
            <a:pPr marL="742950" lvl="1"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Pressure (Pa)</a:t>
            </a:r>
          </a:p>
          <a:p>
            <a:pPr marL="742950" lvl="1"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Relative Humidity (%)</a:t>
            </a:r>
          </a:p>
          <a:p>
            <a:pPr marL="742950" lvl="1" indent="-285750">
              <a:buFont typeface="Arial" panose="020B0604020202020204" pitchFamily="34" charset="0"/>
              <a:buChar char="•"/>
            </a:pPr>
            <a:r>
              <a:rPr lang="en-US" sz="2400" err="1">
                <a:latin typeface="Tahoma" panose="020B0604030504040204" pitchFamily="34" charset="0"/>
                <a:ea typeface="Tahoma" panose="020B0604030504040204" pitchFamily="34" charset="0"/>
                <a:cs typeface="Tahoma" panose="020B0604030504040204" pitchFamily="34" charset="0"/>
              </a:rPr>
              <a:t>uVelocity</a:t>
            </a:r>
            <a:r>
              <a:rPr lang="en-US" sz="2400">
                <a:latin typeface="Tahoma" panose="020B0604030504040204" pitchFamily="34" charset="0"/>
                <a:ea typeface="Tahoma" panose="020B0604030504040204" pitchFamily="34" charset="0"/>
                <a:cs typeface="Tahoma" panose="020B0604030504040204" pitchFamily="34" charset="0"/>
              </a:rPr>
              <a:t> (m/s) – wind vector</a:t>
            </a:r>
          </a:p>
          <a:p>
            <a:pPr marL="742950" lvl="1" indent="-285750">
              <a:buFont typeface="Arial" panose="020B0604020202020204" pitchFamily="34" charset="0"/>
              <a:buChar char="•"/>
            </a:pPr>
            <a:r>
              <a:rPr lang="en-US" sz="2400" err="1">
                <a:latin typeface="Tahoma" panose="020B0604030504040204" pitchFamily="34" charset="0"/>
                <a:ea typeface="Tahoma" panose="020B0604030504040204" pitchFamily="34" charset="0"/>
                <a:cs typeface="Tahoma" panose="020B0604030504040204" pitchFamily="34" charset="0"/>
              </a:rPr>
              <a:t>vVelocity</a:t>
            </a:r>
            <a:r>
              <a:rPr lang="en-US" sz="2400">
                <a:latin typeface="Tahoma" panose="020B0604030504040204" pitchFamily="34" charset="0"/>
                <a:ea typeface="Tahoma" panose="020B0604030504040204" pitchFamily="34" charset="0"/>
                <a:cs typeface="Tahoma" panose="020B0604030504040204" pitchFamily="34" charset="0"/>
              </a:rPr>
              <a:t> (m/s) – wind vector</a:t>
            </a:r>
          </a:p>
          <a:p>
            <a:pPr marL="285750"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33 clusters chosen</a:t>
            </a:r>
            <a:endParaRPr lang="en-US"/>
          </a:p>
        </p:txBody>
      </p:sp>
    </p:spTree>
    <p:extLst>
      <p:ext uri="{BB962C8B-B14F-4D97-AF65-F5344CB8AC3E}">
        <p14:creationId xmlns:p14="http://schemas.microsoft.com/office/powerpoint/2010/main" val="2707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97D57E-5F4B-4D70-B36A-5AF303A6D06C}" type="slidenum">
              <a:rPr lang="en-US" smtClean="0"/>
              <a:pPr>
                <a:defRPr/>
              </a:pPr>
              <a:t>5</a:t>
            </a:fld>
            <a:endParaRPr lang="en-US"/>
          </a:p>
        </p:txBody>
      </p:sp>
      <p:sp>
        <p:nvSpPr>
          <p:cNvPr id="12290" name="Title 2"/>
          <p:cNvSpPr>
            <a:spLocks noGrp="1"/>
          </p:cNvSpPr>
          <p:nvPr>
            <p:ph type="title"/>
          </p:nvPr>
        </p:nvSpPr>
        <p:spPr>
          <a:xfrm>
            <a:off x="2193064" y="158874"/>
            <a:ext cx="7805871" cy="1005243"/>
          </a:xfrm>
        </p:spPr>
        <p:txBody>
          <a:bodyPr/>
          <a:lstStyle/>
          <a:p>
            <a:pPr algn="ctr" eaLnBrk="1" hangingPunct="1"/>
            <a:r>
              <a:rPr lang="en-US"/>
              <a:t>What Comprises a Test Design?</a:t>
            </a:r>
          </a:p>
        </p:txBody>
      </p:sp>
      <p:sp>
        <p:nvSpPr>
          <p:cNvPr id="12291" name="Content Placeholder 3"/>
          <p:cNvSpPr>
            <a:spLocks noGrp="1"/>
          </p:cNvSpPr>
          <p:nvPr>
            <p:ph idx="1"/>
          </p:nvPr>
        </p:nvSpPr>
        <p:spPr/>
        <p:txBody>
          <a:bodyPr/>
          <a:lstStyle/>
          <a:p>
            <a:pPr eaLnBrk="1" hangingPunct="1"/>
            <a:r>
              <a:rPr lang="en-US" dirty="0"/>
              <a:t>The design of the test (STAT that gets applied) is determined by</a:t>
            </a:r>
          </a:p>
          <a:p>
            <a:pPr lvl="1"/>
            <a:r>
              <a:rPr lang="en-US" dirty="0"/>
              <a:t>Measurability of the responses</a:t>
            </a:r>
          </a:p>
          <a:p>
            <a:pPr lvl="1"/>
            <a:r>
              <a:rPr lang="en-US" dirty="0"/>
              <a:t>Controllability of the factors</a:t>
            </a:r>
          </a:p>
          <a:p>
            <a:pPr lvl="1"/>
            <a:r>
              <a:rPr lang="en-US" dirty="0"/>
              <a:t>Constraints of the system under test and test facility</a:t>
            </a:r>
          </a:p>
          <a:p>
            <a:pPr lvl="1"/>
            <a:r>
              <a:rPr lang="en-US" dirty="0"/>
              <a:t>Analysis product needed to provide insight</a:t>
            </a:r>
          </a:p>
          <a:p>
            <a:pPr lvl="1"/>
            <a:r>
              <a:rPr lang="en-US" dirty="0"/>
              <a:t>Sequential test triggers for what to next</a:t>
            </a:r>
          </a:p>
        </p:txBody>
      </p:sp>
    </p:spTree>
    <p:extLst>
      <p:ext uri="{BB962C8B-B14F-4D97-AF65-F5344CB8AC3E}">
        <p14:creationId xmlns:p14="http://schemas.microsoft.com/office/powerpoint/2010/main" val="3235463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D537CA-A400-4C48-B1BB-83AA21EB2245}" type="slidenum">
              <a:rPr lang="en-US" smtClean="0"/>
              <a:pPr/>
              <a:t>50</a:t>
            </a:fld>
            <a:endParaRPr lang="en-US"/>
          </a:p>
        </p:txBody>
      </p:sp>
      <p:sp>
        <p:nvSpPr>
          <p:cNvPr id="2" name="Title 1"/>
          <p:cNvSpPr>
            <a:spLocks noGrp="1"/>
          </p:cNvSpPr>
          <p:nvPr>
            <p:ph type="title"/>
          </p:nvPr>
        </p:nvSpPr>
        <p:spPr/>
        <p:txBody>
          <a:bodyPr/>
          <a:lstStyle/>
          <a:p>
            <a:r>
              <a:rPr lang="en-US"/>
              <a:t>Weather: 33 Clusters on 6 Variables</a:t>
            </a:r>
          </a:p>
        </p:txBody>
      </p:sp>
      <p:pic>
        <p:nvPicPr>
          <p:cNvPr id="17" name="Picture 16">
            <a:extLst>
              <a:ext uri="{FF2B5EF4-FFF2-40B4-BE49-F238E27FC236}">
                <a16:creationId xmlns:a16="http://schemas.microsoft.com/office/drawing/2014/main" id="{375C91C0-A98C-F6DB-1B54-994BFD8AD872}"/>
              </a:ext>
            </a:extLst>
          </p:cNvPr>
          <p:cNvPicPr>
            <a:picLocks noChangeAspect="1"/>
          </p:cNvPicPr>
          <p:nvPr/>
        </p:nvPicPr>
        <p:blipFill>
          <a:blip r:embed="rId3">
            <a:clrChange>
              <a:clrFrom>
                <a:srgbClr val="F8F8F8"/>
              </a:clrFrom>
              <a:clrTo>
                <a:srgbClr val="F8F8F8">
                  <a:alpha val="0"/>
                </a:srgbClr>
              </a:clrTo>
            </a:clrChange>
          </a:blip>
          <a:stretch>
            <a:fillRect/>
          </a:stretch>
        </p:blipFill>
        <p:spPr>
          <a:xfrm>
            <a:off x="836044" y="1442040"/>
            <a:ext cx="10758548" cy="5229946"/>
          </a:xfrm>
          <a:prstGeom prst="rect">
            <a:avLst/>
          </a:prstGeom>
        </p:spPr>
      </p:pic>
    </p:spTree>
    <p:extLst>
      <p:ext uri="{BB962C8B-B14F-4D97-AF65-F5344CB8AC3E}">
        <p14:creationId xmlns:p14="http://schemas.microsoft.com/office/powerpoint/2010/main" val="280492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D537CA-A400-4C48-B1BB-83AA21EB2245}" type="slidenum">
              <a:rPr lang="en-US" smtClean="0"/>
              <a:pPr/>
              <a:t>51</a:t>
            </a:fld>
            <a:endParaRPr lang="en-US"/>
          </a:p>
        </p:txBody>
      </p:sp>
      <p:sp>
        <p:nvSpPr>
          <p:cNvPr id="6" name="Title 5"/>
          <p:cNvSpPr>
            <a:spLocks noGrp="1"/>
          </p:cNvSpPr>
          <p:nvPr>
            <p:ph type="title"/>
          </p:nvPr>
        </p:nvSpPr>
        <p:spPr/>
        <p:txBody>
          <a:bodyPr/>
          <a:lstStyle/>
          <a:p>
            <a:r>
              <a:rPr lang="en-US"/>
              <a:t>Clustering Background Data</a:t>
            </a:r>
          </a:p>
        </p:txBody>
      </p:sp>
      <p:sp>
        <p:nvSpPr>
          <p:cNvPr id="4" name="Content Placeholder 3">
            <a:extLst>
              <a:ext uri="{FF2B5EF4-FFF2-40B4-BE49-F238E27FC236}">
                <a16:creationId xmlns:a16="http://schemas.microsoft.com/office/drawing/2014/main" id="{543E22EC-5133-8266-5549-4C99E0E6D60C}"/>
              </a:ext>
            </a:extLst>
          </p:cNvPr>
          <p:cNvSpPr>
            <a:spLocks noGrp="1"/>
          </p:cNvSpPr>
          <p:nvPr>
            <p:ph idx="1"/>
          </p:nvPr>
        </p:nvSpPr>
        <p:spPr/>
        <p:txBody>
          <a:bodyPr/>
          <a:lstStyle/>
          <a:p>
            <a:pPr marL="285750" indent="-285750">
              <a:buFont typeface="Arial" panose="020B0604020202020204" pitchFamily="34" charset="0"/>
              <a:buChar char="•"/>
            </a:pPr>
            <a:r>
              <a:rPr lang="en-US" sz="2400"/>
              <a:t>Approximately 3,000 six-hour chunks of background data gathered</a:t>
            </a:r>
          </a:p>
          <a:p>
            <a:pPr marL="285750" indent="-285750">
              <a:buFont typeface="Arial" panose="020B0604020202020204" pitchFamily="34" charset="0"/>
              <a:buChar char="•"/>
            </a:pPr>
            <a:r>
              <a:rPr lang="en-US" sz="2400"/>
              <a:t>Most chunks used for training the algorithm</a:t>
            </a:r>
          </a:p>
          <a:p>
            <a:pPr marL="285750" indent="-285750">
              <a:buFont typeface="Arial" panose="020B0604020202020204" pitchFamily="34" charset="0"/>
              <a:buChar char="•"/>
            </a:pPr>
            <a:r>
              <a:rPr lang="en-US" sz="2400"/>
              <a:t>Data management selected 335 to be used only for testing the algorithm</a:t>
            </a:r>
          </a:p>
          <a:p>
            <a:pPr marL="285750" indent="-285750">
              <a:buFont typeface="Arial" panose="020B0604020202020204" pitchFamily="34" charset="0"/>
              <a:buChar char="•"/>
            </a:pPr>
            <a:r>
              <a:rPr lang="en-US" sz="2400"/>
              <a:t>Several metric packages were attempted </a:t>
            </a:r>
          </a:p>
          <a:p>
            <a:pPr marL="742939" lvl="1" indent="-285750"/>
            <a:r>
              <a:rPr lang="en-US" sz="1800"/>
              <a:t>Compute the Mean Ratios of bio-to-total particle counts </a:t>
            </a:r>
          </a:p>
          <a:p>
            <a:pPr marL="742939" lvl="1" indent="-285750"/>
            <a:r>
              <a:rPr lang="en-US" sz="1800"/>
              <a:t>Multiple sensors with multiple channels</a:t>
            </a:r>
          </a:p>
          <a:p>
            <a:pPr marL="285750" indent="-285750">
              <a:buFont typeface="Arial" panose="020B0604020202020204" pitchFamily="34" charset="0"/>
              <a:buChar char="•"/>
            </a:pPr>
            <a:r>
              <a:rPr lang="en-US" sz="2400"/>
              <a:t>K-Means clustering to compute the optimal number of clusters to be 18</a:t>
            </a:r>
          </a:p>
          <a:p>
            <a:pPr marL="742950" lvl="1" indent="-285750">
              <a:buFont typeface="Arial" panose="020B0604020202020204" pitchFamily="34" charset="0"/>
              <a:buChar char="•"/>
            </a:pPr>
            <a:r>
              <a:rPr lang="en-US"/>
              <a:t>One chunk had high counts; verified to not have come from a known event</a:t>
            </a:r>
          </a:p>
          <a:p>
            <a:pPr marL="742950" lvl="1" indent="-285750">
              <a:buFont typeface="Arial" panose="020B0604020202020204" pitchFamily="34" charset="0"/>
              <a:buChar char="•"/>
            </a:pPr>
            <a:r>
              <a:rPr lang="en-US"/>
              <a:t>Provides a good coverage of the types of background data seen over time</a:t>
            </a:r>
          </a:p>
          <a:p>
            <a:endParaRPr lang="en-US"/>
          </a:p>
        </p:txBody>
      </p:sp>
    </p:spTree>
    <p:extLst>
      <p:ext uri="{BB962C8B-B14F-4D97-AF65-F5344CB8AC3E}">
        <p14:creationId xmlns:p14="http://schemas.microsoft.com/office/powerpoint/2010/main" val="7583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D537CA-A400-4C48-B1BB-83AA21EB2245}" type="slidenum">
              <a:rPr lang="en-US" smtClean="0"/>
              <a:pPr/>
              <a:t>52</a:t>
            </a:fld>
            <a:endParaRPr lang="en-US"/>
          </a:p>
        </p:txBody>
      </p:sp>
      <p:sp>
        <p:nvSpPr>
          <p:cNvPr id="2" name="Title 1"/>
          <p:cNvSpPr>
            <a:spLocks noGrp="1"/>
          </p:cNvSpPr>
          <p:nvPr>
            <p:ph type="title"/>
          </p:nvPr>
        </p:nvSpPr>
        <p:spPr/>
        <p:txBody>
          <a:bodyPr>
            <a:normAutofit fontScale="90000"/>
          </a:bodyPr>
          <a:lstStyle/>
          <a:p>
            <a:r>
              <a:rPr lang="en-US"/>
              <a:t>Background: 18 Clusters on 21 Variables over 335</a:t>
            </a:r>
          </a:p>
        </p:txBody>
      </p:sp>
      <p:pic>
        <p:nvPicPr>
          <p:cNvPr id="11" name="Picture 10">
            <a:extLst>
              <a:ext uri="{FF2B5EF4-FFF2-40B4-BE49-F238E27FC236}">
                <a16:creationId xmlns:a16="http://schemas.microsoft.com/office/drawing/2014/main" id="{E1D79904-4214-2882-7216-E1A39AFBFBE3}"/>
              </a:ext>
            </a:extLst>
          </p:cNvPr>
          <p:cNvPicPr>
            <a:picLocks noChangeAspect="1"/>
          </p:cNvPicPr>
          <p:nvPr/>
        </p:nvPicPr>
        <p:blipFill>
          <a:blip r:embed="rId3">
            <a:clrChange>
              <a:clrFrom>
                <a:srgbClr val="F8F8F8"/>
              </a:clrFrom>
              <a:clrTo>
                <a:srgbClr val="F8F8F8">
                  <a:alpha val="0"/>
                </a:srgbClr>
              </a:clrTo>
            </a:clrChange>
          </a:blip>
          <a:stretch>
            <a:fillRect/>
          </a:stretch>
        </p:blipFill>
        <p:spPr>
          <a:xfrm>
            <a:off x="1028041" y="1523125"/>
            <a:ext cx="10566551" cy="4975392"/>
          </a:xfrm>
          <a:prstGeom prst="rect">
            <a:avLst/>
          </a:prstGeom>
        </p:spPr>
      </p:pic>
    </p:spTree>
    <p:extLst>
      <p:ext uri="{BB962C8B-B14F-4D97-AF65-F5344CB8AC3E}">
        <p14:creationId xmlns:p14="http://schemas.microsoft.com/office/powerpoint/2010/main" val="1693761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D537CA-A400-4C48-B1BB-83AA21EB2245}" type="slidenum">
              <a:rPr lang="en-US" smtClean="0"/>
              <a:pPr/>
              <a:t>53</a:t>
            </a:fld>
            <a:endParaRPr lang="en-US"/>
          </a:p>
        </p:txBody>
      </p:sp>
      <p:sp>
        <p:nvSpPr>
          <p:cNvPr id="6" name="Title 5"/>
          <p:cNvSpPr>
            <a:spLocks noGrp="1"/>
          </p:cNvSpPr>
          <p:nvPr>
            <p:ph type="title"/>
          </p:nvPr>
        </p:nvSpPr>
        <p:spPr/>
        <p:txBody>
          <a:bodyPr/>
          <a:lstStyle/>
          <a:p>
            <a:r>
              <a:rPr lang="en-US"/>
              <a:t>Concept: Stratified Sampling</a:t>
            </a:r>
          </a:p>
        </p:txBody>
      </p:sp>
      <p:sp>
        <p:nvSpPr>
          <p:cNvPr id="7" name="Content Placeholder 6"/>
          <p:cNvSpPr>
            <a:spLocks noGrp="1"/>
          </p:cNvSpPr>
          <p:nvPr>
            <p:ph idx="1"/>
          </p:nvPr>
        </p:nvSpPr>
        <p:spPr/>
        <p:txBody>
          <a:bodyPr/>
          <a:lstStyle/>
          <a:p>
            <a:r>
              <a:rPr lang="en-US"/>
              <a:t>Strata are groups of similar members from within a population</a:t>
            </a:r>
          </a:p>
          <a:p>
            <a:r>
              <a:rPr lang="en-US"/>
              <a:t>Strata can be considered sub-populations</a:t>
            </a:r>
          </a:p>
          <a:p>
            <a:r>
              <a:rPr lang="en-US"/>
              <a:t>Better representative coverage of the population</a:t>
            </a:r>
          </a:p>
          <a:p>
            <a:r>
              <a:rPr lang="en-US"/>
              <a:t>Randomly sampling one observation from each cluster ensures coverage of the population while minimizing the number of test files that need to be built</a:t>
            </a:r>
          </a:p>
          <a:p>
            <a:endParaRPr lang="en-US"/>
          </a:p>
        </p:txBody>
      </p:sp>
      <p:sp>
        <p:nvSpPr>
          <p:cNvPr id="2" name="TextBox 1">
            <a:extLst>
              <a:ext uri="{FF2B5EF4-FFF2-40B4-BE49-F238E27FC236}">
                <a16:creationId xmlns:a16="http://schemas.microsoft.com/office/drawing/2014/main" id="{3F9D74D8-FA31-EF66-EBCA-956EEFF4CAAD}"/>
              </a:ext>
            </a:extLst>
          </p:cNvPr>
          <p:cNvSpPr txBox="1"/>
          <p:nvPr/>
        </p:nvSpPr>
        <p:spPr>
          <a:xfrm>
            <a:off x="2948754" y="5328367"/>
            <a:ext cx="6294491" cy="523220"/>
          </a:xfrm>
          <a:prstGeom prst="rect">
            <a:avLst/>
          </a:prstGeom>
          <a:solidFill>
            <a:srgbClr val="A42135"/>
          </a:solidFill>
          <a:ln>
            <a:solidFill>
              <a:schemeClr val="tx1"/>
            </a:solidFill>
          </a:ln>
        </p:spPr>
        <p:txBody>
          <a:bodyPr wrap="square" rtlCol="0">
            <a:spAutoFit/>
          </a:bodyPr>
          <a:lstStyle/>
          <a:p>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The clusters can be considered strata</a:t>
            </a:r>
          </a:p>
        </p:txBody>
      </p:sp>
    </p:spTree>
    <p:extLst>
      <p:ext uri="{BB962C8B-B14F-4D97-AF65-F5344CB8AC3E}">
        <p14:creationId xmlns:p14="http://schemas.microsoft.com/office/powerpoint/2010/main" val="2212481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D537CA-A400-4C48-B1BB-83AA21EB2245}" type="slidenum">
              <a:rPr lang="en-US" smtClean="0"/>
              <a:pPr/>
              <a:t>54</a:t>
            </a:fld>
            <a:endParaRPr lang="en-US"/>
          </a:p>
        </p:txBody>
      </p:sp>
      <p:sp>
        <p:nvSpPr>
          <p:cNvPr id="2" name="Title 1"/>
          <p:cNvSpPr>
            <a:spLocks noGrp="1"/>
          </p:cNvSpPr>
          <p:nvPr>
            <p:ph type="title"/>
          </p:nvPr>
        </p:nvSpPr>
        <p:spPr/>
        <p:txBody>
          <a:bodyPr/>
          <a:lstStyle/>
          <a:p>
            <a:r>
              <a:rPr lang="en-US"/>
              <a:t>Test Matrix Recommendations</a:t>
            </a:r>
          </a:p>
        </p:txBody>
      </p:sp>
      <p:sp>
        <p:nvSpPr>
          <p:cNvPr id="9" name="Content Placeholder 8">
            <a:extLst>
              <a:ext uri="{FF2B5EF4-FFF2-40B4-BE49-F238E27FC236}">
                <a16:creationId xmlns:a16="http://schemas.microsoft.com/office/drawing/2014/main" id="{F87482D2-E653-54EB-ADB5-143F96199129}"/>
              </a:ext>
            </a:extLst>
          </p:cNvPr>
          <p:cNvSpPr>
            <a:spLocks noGrp="1"/>
          </p:cNvSpPr>
          <p:nvPr>
            <p:ph idx="1"/>
          </p:nvPr>
        </p:nvSpPr>
        <p:spPr/>
        <p:txBody>
          <a:bodyPr lIns="91440" tIns="45720" rIns="91440" bIns="45720" anchor="t"/>
          <a:lstStyle/>
          <a:p>
            <a:pPr marL="285750" indent="-285750">
              <a:buFont typeface="Arial" panose="020B0604020202020204" pitchFamily="34" charset="0"/>
              <a:buChar char="•"/>
            </a:pPr>
            <a:r>
              <a:rPr lang="en-US" sz="2400" dirty="0"/>
              <a:t>The full-factorial design where all combinations of</a:t>
            </a:r>
          </a:p>
          <a:p>
            <a:pPr marL="742950" lvl="1" indent="-285750">
              <a:buFont typeface="Arial" panose="020B0604020202020204" pitchFamily="34" charset="0"/>
              <a:buChar char="•"/>
            </a:pPr>
            <a:r>
              <a:rPr lang="en-US" sz="2400" dirty="0"/>
              <a:t>2 simulants x 2 release types x </a:t>
            </a:r>
            <a:r>
              <a:rPr lang="en-US" sz="2400" b="1" dirty="0"/>
              <a:t>18</a:t>
            </a:r>
            <a:r>
              <a:rPr lang="en-US" sz="2400" dirty="0"/>
              <a:t> backgrounds x </a:t>
            </a:r>
            <a:r>
              <a:rPr lang="en-US" sz="2400" b="1" dirty="0"/>
              <a:t>33</a:t>
            </a:r>
            <a:r>
              <a:rPr lang="en-US" sz="2400" dirty="0"/>
              <a:t> weathers x 111 locations x 10 concentratio</a:t>
            </a:r>
            <a:r>
              <a:rPr lang="en-US" dirty="0"/>
              <a:t>ns</a:t>
            </a:r>
          </a:p>
          <a:p>
            <a:pPr marL="742950" lvl="1" indent="-285750"/>
            <a:r>
              <a:rPr lang="en-US" dirty="0"/>
              <a:t> </a:t>
            </a:r>
            <a:r>
              <a:rPr lang="en-US" sz="2400" strike="sngStrike" dirty="0"/>
              <a:t>4,353,619,800</a:t>
            </a:r>
            <a:r>
              <a:rPr lang="en-US" sz="2400" dirty="0"/>
              <a:t> </a:t>
            </a:r>
            <a:r>
              <a:rPr lang="en-US" sz="2400" b="1" dirty="0"/>
              <a:t>2,637,360</a:t>
            </a:r>
            <a:r>
              <a:rPr lang="en-US" sz="2400" dirty="0"/>
              <a:t> simulations – Still exceeds budget </a:t>
            </a:r>
            <a:br>
              <a:rPr lang="en-US" sz="2400" dirty="0"/>
            </a:br>
            <a:r>
              <a:rPr lang="en-US" sz="2400" dirty="0"/>
              <a:t>						       (about 3 months of simulation)</a:t>
            </a:r>
          </a:p>
          <a:p>
            <a:pPr marL="285750" indent="-285750">
              <a:buFont typeface="Arial" panose="020B0604020202020204" pitchFamily="34" charset="0"/>
              <a:buChar char="•"/>
            </a:pPr>
            <a:r>
              <a:rPr lang="en-US" sz="2400" dirty="0"/>
              <a:t>Now what? It’s an iterative process</a:t>
            </a:r>
          </a:p>
          <a:p>
            <a:pPr marL="285750" indent="-285750">
              <a:buFont typeface="Arial" panose="020B0604020202020204" pitchFamily="34" charset="0"/>
              <a:buChar char="•"/>
            </a:pPr>
            <a:r>
              <a:rPr lang="en-US" sz="2400" dirty="0"/>
              <a:t>What things are critical to a successful assessment and decision?</a:t>
            </a:r>
          </a:p>
          <a:p>
            <a:pPr marL="742950" lvl="1" indent="-285750">
              <a:buFont typeface="Arial" panose="020B0604020202020204" pitchFamily="34" charset="0"/>
              <a:buChar char="•"/>
            </a:pPr>
            <a:r>
              <a:rPr lang="en-US" sz="2400" dirty="0"/>
              <a:t>Are all combinations necessary?</a:t>
            </a:r>
          </a:p>
          <a:p>
            <a:pPr marL="742950" lvl="1" indent="-285750">
              <a:buFont typeface="Arial" panose="020B0604020202020204" pitchFamily="34" charset="0"/>
              <a:buChar char="•"/>
            </a:pPr>
            <a:r>
              <a:rPr lang="en-US" sz="2400" dirty="0"/>
              <a:t>Are </a:t>
            </a:r>
            <a:r>
              <a:rPr lang="en-US" dirty="0"/>
              <a:t>important </a:t>
            </a:r>
            <a:r>
              <a:rPr lang="en-US" sz="2400" dirty="0"/>
              <a:t>multi-factor interactions expected?</a:t>
            </a:r>
          </a:p>
          <a:p>
            <a:pPr marL="742950" lvl="1" indent="-285750">
              <a:buFont typeface="Arial" panose="020B0604020202020204" pitchFamily="34" charset="0"/>
              <a:buChar char="•"/>
            </a:pPr>
            <a:r>
              <a:rPr lang="en-US" sz="2400" dirty="0"/>
              <a:t>Is a response surface model of the system performance required?</a:t>
            </a:r>
          </a:p>
          <a:p>
            <a:pPr marL="742950" lvl="1" indent="-285750">
              <a:buFont typeface="Arial" panose="020B0604020202020204" pitchFamily="34" charset="0"/>
              <a:buChar char="•"/>
            </a:pPr>
            <a:r>
              <a:rPr lang="en-US" dirty="0"/>
              <a:t>Must the deficiencies be characterized (cause and effect) or simply identified?</a:t>
            </a:r>
            <a:endParaRPr lang="en-US" sz="2400" dirty="0"/>
          </a:p>
          <a:p>
            <a:pPr marL="227965" indent="-227965"/>
            <a:endParaRPr lang="en-US" dirty="0"/>
          </a:p>
        </p:txBody>
      </p:sp>
    </p:spTree>
    <p:extLst>
      <p:ext uri="{BB962C8B-B14F-4D97-AF65-F5344CB8AC3E}">
        <p14:creationId xmlns:p14="http://schemas.microsoft.com/office/powerpoint/2010/main" val="283468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3DF2-AA92-00B8-F1E2-D00EA00A69F7}"/>
              </a:ext>
            </a:extLst>
          </p:cNvPr>
          <p:cNvSpPr>
            <a:spLocks noGrp="1"/>
          </p:cNvSpPr>
          <p:nvPr>
            <p:ph type="title"/>
          </p:nvPr>
        </p:nvSpPr>
        <p:spPr/>
        <p:txBody>
          <a:bodyPr/>
          <a:lstStyle/>
          <a:p>
            <a:r>
              <a:rPr lang="en-US"/>
              <a:t>Design Choices</a:t>
            </a:r>
          </a:p>
        </p:txBody>
      </p:sp>
      <p:sp>
        <p:nvSpPr>
          <p:cNvPr id="3" name="Slide Number Placeholder 2">
            <a:extLst>
              <a:ext uri="{FF2B5EF4-FFF2-40B4-BE49-F238E27FC236}">
                <a16:creationId xmlns:a16="http://schemas.microsoft.com/office/drawing/2014/main" id="{20761D17-EA19-4C7B-5940-3551CCA88E6E}"/>
              </a:ext>
            </a:extLst>
          </p:cNvPr>
          <p:cNvSpPr>
            <a:spLocks noGrp="1"/>
          </p:cNvSpPr>
          <p:nvPr>
            <p:ph type="sldNum" sz="quarter" idx="12"/>
          </p:nvPr>
        </p:nvSpPr>
        <p:spPr/>
        <p:txBody>
          <a:bodyPr/>
          <a:lstStyle/>
          <a:p>
            <a:fld id="{BAD537CA-A400-4C48-B1BB-83AA21EB2245}" type="slidenum">
              <a:rPr lang="en-US" smtClean="0"/>
              <a:pPr/>
              <a:t>55</a:t>
            </a:fld>
            <a:endParaRPr lang="en-US"/>
          </a:p>
        </p:txBody>
      </p:sp>
      <p:graphicFrame>
        <p:nvGraphicFramePr>
          <p:cNvPr id="9" name="Table 8">
            <a:extLst>
              <a:ext uri="{FF2B5EF4-FFF2-40B4-BE49-F238E27FC236}">
                <a16:creationId xmlns:a16="http://schemas.microsoft.com/office/drawing/2014/main" id="{9F725514-7732-B916-8A6A-730D607464EA}"/>
              </a:ext>
            </a:extLst>
          </p:cNvPr>
          <p:cNvGraphicFramePr>
            <a:graphicFrameLocks noGrp="1"/>
          </p:cNvGraphicFramePr>
          <p:nvPr>
            <p:extLst>
              <p:ext uri="{D42A27DB-BD31-4B8C-83A1-F6EECF244321}">
                <p14:modId xmlns:p14="http://schemas.microsoft.com/office/powerpoint/2010/main" val="2776858211"/>
              </p:ext>
            </p:extLst>
          </p:nvPr>
        </p:nvGraphicFramePr>
        <p:xfrm>
          <a:off x="416949" y="1241572"/>
          <a:ext cx="11358102" cy="4864178"/>
        </p:xfrm>
        <a:graphic>
          <a:graphicData uri="http://schemas.openxmlformats.org/drawingml/2006/table">
            <a:tbl>
              <a:tblPr/>
              <a:tblGrid>
                <a:gridCol w="2483444">
                  <a:extLst>
                    <a:ext uri="{9D8B030D-6E8A-4147-A177-3AD203B41FA5}">
                      <a16:colId xmlns:a16="http://schemas.microsoft.com/office/drawing/2014/main" val="3169259415"/>
                    </a:ext>
                  </a:extLst>
                </a:gridCol>
                <a:gridCol w="5588339">
                  <a:extLst>
                    <a:ext uri="{9D8B030D-6E8A-4147-A177-3AD203B41FA5}">
                      <a16:colId xmlns:a16="http://schemas.microsoft.com/office/drawing/2014/main" val="272779062"/>
                    </a:ext>
                  </a:extLst>
                </a:gridCol>
                <a:gridCol w="3286319">
                  <a:extLst>
                    <a:ext uri="{9D8B030D-6E8A-4147-A177-3AD203B41FA5}">
                      <a16:colId xmlns:a16="http://schemas.microsoft.com/office/drawing/2014/main" val="712271832"/>
                    </a:ext>
                  </a:extLst>
                </a:gridCol>
              </a:tblGrid>
              <a:tr h="439785">
                <a:tc>
                  <a:txBody>
                    <a:bodyPr/>
                    <a:lstStyle/>
                    <a:p>
                      <a:pPr algn="l" fontAlgn="b"/>
                      <a:r>
                        <a:rPr lang="en-US" sz="2100" b="1" i="0" u="none" strike="noStrike">
                          <a:solidFill>
                            <a:srgbClr val="FFFFFF"/>
                          </a:solidFill>
                          <a:effectLst/>
                          <a:latin typeface="Tahoma"/>
                          <a:ea typeface="Tahoma"/>
                          <a:cs typeface="Tahoma"/>
                        </a:rPr>
                        <a:t>Type of Design</a:t>
                      </a:r>
                    </a:p>
                  </a:txBody>
                  <a:tcPr marL="8367" marR="8367" marT="83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2100" b="1" i="0" u="none" strike="noStrike">
                          <a:solidFill>
                            <a:srgbClr val="FFFFFF"/>
                          </a:solidFill>
                          <a:effectLst/>
                          <a:latin typeface="Tahoma"/>
                          <a:ea typeface="Tahoma"/>
                          <a:cs typeface="Tahoma"/>
                        </a:rPr>
                        <a:t>Goal</a:t>
                      </a:r>
                    </a:p>
                  </a:txBody>
                  <a:tcPr marL="8367" marR="8367" marT="836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2100" b="1" i="0" u="none" strike="noStrike">
                          <a:solidFill>
                            <a:srgbClr val="FFFFFF"/>
                          </a:solidFill>
                          <a:effectLst/>
                          <a:latin typeface="Tahoma"/>
                          <a:ea typeface="Tahoma"/>
                          <a:cs typeface="Tahoma"/>
                        </a:rPr>
                        <a:t>Limitations</a:t>
                      </a:r>
                    </a:p>
                  </a:txBody>
                  <a:tcPr marL="8367" marR="8367" marT="83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907054806"/>
                  </a:ext>
                </a:extLst>
              </a:tr>
              <a:tr h="484656">
                <a:tc>
                  <a:txBody>
                    <a:bodyPr/>
                    <a:lstStyle/>
                    <a:p>
                      <a:pPr algn="l" rtl="0" fontAlgn="ctr"/>
                      <a:r>
                        <a:rPr lang="en-US" sz="2100" b="0" i="0" u="none" strike="noStrike">
                          <a:solidFill>
                            <a:srgbClr val="000000"/>
                          </a:solidFill>
                          <a:effectLst/>
                          <a:latin typeface="Tahoma"/>
                          <a:ea typeface="Tahoma"/>
                          <a:cs typeface="Tahoma"/>
                        </a:rPr>
                        <a:t>Full-Factorial </a:t>
                      </a:r>
                      <a:endParaRPr lang="en-US" sz="2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367" marR="8367" marT="836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7E6E6"/>
                    </a:solidFill>
                  </a:tcPr>
                </a:tc>
                <a:tc>
                  <a:txBody>
                    <a:bodyPr/>
                    <a:lstStyle/>
                    <a:p>
                      <a:pPr algn="l" fontAlgn="ctr"/>
                      <a:r>
                        <a:rPr lang="en-US" sz="2100" b="0" i="0" u="none" strike="noStrike">
                          <a:solidFill>
                            <a:srgbClr val="000000"/>
                          </a:solidFill>
                          <a:effectLst/>
                          <a:latin typeface="Tahoma"/>
                          <a:ea typeface="Tahoma"/>
                          <a:cs typeface="Tahoma"/>
                        </a:rPr>
                        <a:t>All possible combinations</a:t>
                      </a:r>
                    </a:p>
                  </a:txBody>
                  <a:tcPr marL="8367" marR="8367" marT="8367" marB="0" anchor="ctr">
                    <a:lnL>
                      <a:noFill/>
                    </a:lnL>
                    <a:lnR>
                      <a:noFill/>
                    </a:lnR>
                    <a:lnT w="12700" cap="flat" cmpd="sng" algn="ctr">
                      <a:solidFill>
                        <a:srgbClr val="000000"/>
                      </a:solidFill>
                      <a:prstDash val="solid"/>
                      <a:round/>
                      <a:headEnd type="none" w="med" len="med"/>
                      <a:tailEnd type="none" w="med" len="med"/>
                    </a:lnT>
                    <a:lnB>
                      <a:noFill/>
                    </a:lnB>
                    <a:solidFill>
                      <a:srgbClr val="E7E6E6"/>
                    </a:solidFill>
                  </a:tcPr>
                </a:tc>
                <a:tc>
                  <a:txBody>
                    <a:bodyPr/>
                    <a:lstStyle/>
                    <a:p>
                      <a:pPr algn="l" fontAlgn="ctr"/>
                      <a:r>
                        <a:rPr lang="en-US" sz="2100" b="0" i="0" u="none" strike="noStrike">
                          <a:solidFill>
                            <a:srgbClr val="000000"/>
                          </a:solidFill>
                          <a:effectLst/>
                          <a:latin typeface="Tahoma"/>
                          <a:ea typeface="Tahoma"/>
                          <a:cs typeface="Tahoma"/>
                        </a:rPr>
                        <a:t>Too many runs</a:t>
                      </a:r>
                    </a:p>
                  </a:txBody>
                  <a:tcPr marL="8367" marR="8367" marT="836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7E6E6"/>
                    </a:solidFill>
                  </a:tcPr>
                </a:tc>
                <a:extLst>
                  <a:ext uri="{0D108BD9-81ED-4DB2-BD59-A6C34878D82A}">
                    <a16:rowId xmlns:a16="http://schemas.microsoft.com/office/drawing/2014/main" val="4266667634"/>
                  </a:ext>
                </a:extLst>
              </a:tr>
              <a:tr h="573935">
                <a:tc>
                  <a:txBody>
                    <a:bodyPr/>
                    <a:lstStyle/>
                    <a:p>
                      <a:pPr algn="l" rtl="0" fontAlgn="ctr"/>
                      <a:r>
                        <a:rPr lang="en-US" sz="2100" b="0" i="0" u="none" strike="noStrike">
                          <a:solidFill>
                            <a:srgbClr val="000000"/>
                          </a:solidFill>
                          <a:effectLst/>
                          <a:latin typeface="Tahoma"/>
                          <a:ea typeface="Tahoma"/>
                          <a:cs typeface="Tahoma"/>
                        </a:rPr>
                        <a:t>Fractional-Factorial</a:t>
                      </a:r>
                    </a:p>
                  </a:txBody>
                  <a:tcPr marL="8367" marR="8367" marT="8367"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100" b="0" i="0" u="none" strike="noStrike">
                          <a:solidFill>
                            <a:srgbClr val="000000"/>
                          </a:solidFill>
                          <a:effectLst/>
                          <a:latin typeface="Tahoma"/>
                          <a:ea typeface="Tahoma"/>
                          <a:cs typeface="Tahoma"/>
                        </a:rPr>
                        <a:t>Characterize two-factor interactions</a:t>
                      </a:r>
                    </a:p>
                  </a:txBody>
                  <a:tcPr marL="8367" marR="8367" marT="8367" marB="0" anchor="ctr">
                    <a:lnL>
                      <a:noFill/>
                    </a:lnL>
                    <a:lnR>
                      <a:noFill/>
                    </a:lnR>
                    <a:lnT>
                      <a:noFill/>
                    </a:lnT>
                    <a:lnB>
                      <a:noFill/>
                    </a:lnB>
                  </a:tcPr>
                </a:tc>
                <a:tc>
                  <a:txBody>
                    <a:bodyPr/>
                    <a:lstStyle/>
                    <a:p>
                      <a:pPr algn="l" fontAlgn="ctr"/>
                      <a:r>
                        <a:rPr lang="en-US" sz="2100" b="0" i="0" u="none" strike="noStrike">
                          <a:solidFill>
                            <a:srgbClr val="000000"/>
                          </a:solidFill>
                          <a:effectLst/>
                          <a:latin typeface="Tahoma"/>
                          <a:ea typeface="Tahoma"/>
                          <a:cs typeface="Tahoma"/>
                        </a:rPr>
                        <a:t>2-level factors</a:t>
                      </a:r>
                    </a:p>
                  </a:txBody>
                  <a:tcPr marL="8367" marR="8367" marT="8367"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9232385"/>
                  </a:ext>
                </a:extLst>
              </a:tr>
              <a:tr h="615765">
                <a:tc>
                  <a:txBody>
                    <a:bodyPr/>
                    <a:lstStyle/>
                    <a:p>
                      <a:pPr algn="l" rtl="0" fontAlgn="ctr"/>
                      <a:r>
                        <a:rPr lang="en-US" sz="2100" b="0" i="0" u="none" strike="noStrike">
                          <a:solidFill>
                            <a:srgbClr val="000000"/>
                          </a:solidFill>
                          <a:effectLst/>
                          <a:latin typeface="Tahoma"/>
                          <a:ea typeface="Tahoma"/>
                          <a:cs typeface="Tahoma"/>
                        </a:rPr>
                        <a:t>Screening </a:t>
                      </a:r>
                      <a:endParaRPr lang="en-US" sz="2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367" marR="8367" marT="8367" marB="0" anchor="ctr">
                    <a:lnL w="1270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l" fontAlgn="ctr"/>
                      <a:r>
                        <a:rPr lang="en-US" sz="2100" b="0" i="0" u="none" strike="noStrike">
                          <a:solidFill>
                            <a:srgbClr val="000000"/>
                          </a:solidFill>
                          <a:effectLst/>
                          <a:latin typeface="Tahoma"/>
                          <a:ea typeface="Tahoma"/>
                          <a:cs typeface="Tahoma"/>
                        </a:rPr>
                        <a:t>Reduce the number of factors to characterize </a:t>
                      </a:r>
                    </a:p>
                  </a:txBody>
                  <a:tcPr marL="8367" marR="8367" marT="8367" marB="0" anchor="ctr">
                    <a:lnL>
                      <a:noFill/>
                    </a:lnL>
                    <a:lnR>
                      <a:noFill/>
                    </a:lnR>
                    <a:lnT>
                      <a:noFill/>
                    </a:lnT>
                    <a:lnB>
                      <a:noFill/>
                    </a:lnB>
                    <a:solidFill>
                      <a:srgbClr val="E7E6E6"/>
                    </a:solidFill>
                  </a:tcPr>
                </a:tc>
                <a:tc>
                  <a:txBody>
                    <a:bodyPr/>
                    <a:lstStyle/>
                    <a:p>
                      <a:pPr algn="l" fontAlgn="ctr"/>
                      <a:r>
                        <a:rPr lang="en-US" sz="2100" b="0" i="0" u="none" strike="noStrike">
                          <a:solidFill>
                            <a:srgbClr val="000000"/>
                          </a:solidFill>
                          <a:effectLst/>
                          <a:latin typeface="Tahoma"/>
                          <a:ea typeface="Tahoma"/>
                          <a:cs typeface="Tahoma"/>
                        </a:rPr>
                        <a:t>2-level factors</a:t>
                      </a:r>
                    </a:p>
                  </a:txBody>
                  <a:tcPr marL="8367" marR="8367" marT="8367" marB="0" anchor="ctr">
                    <a:lnL>
                      <a:noFill/>
                    </a:lnL>
                    <a:lnR w="12700" cap="flat" cmpd="sng" algn="ctr">
                      <a:solidFill>
                        <a:srgbClr val="000000"/>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2851169716"/>
                  </a:ext>
                </a:extLst>
              </a:tr>
              <a:tr h="615765">
                <a:tc>
                  <a:txBody>
                    <a:bodyPr/>
                    <a:lstStyle/>
                    <a:p>
                      <a:pPr algn="l" rtl="0" fontAlgn="ctr"/>
                      <a:r>
                        <a:rPr lang="en-US" sz="2100" b="0" i="0" u="none" strike="noStrike">
                          <a:solidFill>
                            <a:srgbClr val="000000"/>
                          </a:solidFill>
                          <a:effectLst/>
                          <a:latin typeface="Tahoma"/>
                          <a:ea typeface="Tahoma"/>
                          <a:cs typeface="Tahoma"/>
                        </a:rPr>
                        <a:t>Optimal </a:t>
                      </a:r>
                      <a:endParaRPr lang="en-US" sz="2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367" marR="8367" marT="8367"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100" b="0" i="0" u="none" strike="noStrike">
                          <a:solidFill>
                            <a:srgbClr val="000000"/>
                          </a:solidFill>
                          <a:effectLst/>
                          <a:latin typeface="Tahoma"/>
                          <a:ea typeface="Tahoma"/>
                          <a:cs typeface="Tahoma"/>
                        </a:rPr>
                        <a:t>Minimal runs to estimate likely significant polynomial parameters</a:t>
                      </a:r>
                    </a:p>
                  </a:txBody>
                  <a:tcPr marL="8367" marR="8367" marT="8367" marB="0" anchor="ctr">
                    <a:lnL>
                      <a:noFill/>
                    </a:lnL>
                    <a:lnR>
                      <a:noFill/>
                    </a:lnR>
                    <a:lnT>
                      <a:noFill/>
                    </a:lnT>
                    <a:lnB>
                      <a:noFill/>
                    </a:lnB>
                  </a:tcPr>
                </a:tc>
                <a:tc>
                  <a:txBody>
                    <a:bodyPr/>
                    <a:lstStyle/>
                    <a:p>
                      <a:pPr algn="l" fontAlgn="ctr"/>
                      <a:r>
                        <a:rPr lang="en-US" sz="2100" b="0" i="0" u="none" strike="noStrike">
                          <a:solidFill>
                            <a:srgbClr val="000000"/>
                          </a:solidFill>
                          <a:effectLst/>
                          <a:latin typeface="Tahoma"/>
                          <a:ea typeface="Tahoma"/>
                          <a:cs typeface="Tahoma"/>
                        </a:rPr>
                        <a:t>Can take a long time to build with this many levels</a:t>
                      </a:r>
                    </a:p>
                  </a:txBody>
                  <a:tcPr marL="8367" marR="8367" marT="8367"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32168616"/>
                  </a:ext>
                </a:extLst>
              </a:tr>
              <a:tr h="854525">
                <a:tc>
                  <a:txBody>
                    <a:bodyPr/>
                    <a:lstStyle/>
                    <a:p>
                      <a:pPr algn="l" rtl="0" fontAlgn="ctr"/>
                      <a:r>
                        <a:rPr lang="en-US" sz="2100" b="0" i="0" u="none" strike="noStrike">
                          <a:solidFill>
                            <a:srgbClr val="000000"/>
                          </a:solidFill>
                          <a:effectLst/>
                          <a:latin typeface="Tahoma"/>
                          <a:ea typeface="Tahoma"/>
                          <a:cs typeface="Tahoma"/>
                        </a:rPr>
                        <a:t>Space-Filling</a:t>
                      </a:r>
                    </a:p>
                  </a:txBody>
                  <a:tcPr marL="8367" marR="8367" marT="8367" marB="0" anchor="ctr">
                    <a:lnL w="12700" cap="flat" cmpd="sng" algn="ctr">
                      <a:solidFill>
                        <a:srgbClr val="000000"/>
                      </a:solidFill>
                      <a:prstDash val="solid"/>
                      <a:round/>
                      <a:headEnd type="none" w="med" len="med"/>
                      <a:tailEnd type="none" w="med" len="med"/>
                    </a:lnL>
                    <a:lnR>
                      <a:noFill/>
                    </a:lnR>
                    <a:lnT>
                      <a:noFill/>
                    </a:lnT>
                    <a:lnB>
                      <a:noFill/>
                    </a:lnB>
                    <a:solidFill>
                      <a:srgbClr val="E7E6E6"/>
                    </a:solidFill>
                  </a:tcPr>
                </a:tc>
                <a:tc>
                  <a:txBody>
                    <a:bodyPr/>
                    <a:lstStyle/>
                    <a:p>
                      <a:pPr algn="l" fontAlgn="ctr"/>
                      <a:r>
                        <a:rPr lang="en-US" sz="2100" b="0" i="0" u="none" strike="noStrike">
                          <a:solidFill>
                            <a:srgbClr val="000000"/>
                          </a:solidFill>
                          <a:effectLst/>
                          <a:latin typeface="Tahoma"/>
                          <a:ea typeface="Tahoma"/>
                          <a:cs typeface="Tahoma"/>
                        </a:rPr>
                        <a:t>Cover the space</a:t>
                      </a:r>
                    </a:p>
                  </a:txBody>
                  <a:tcPr marL="8367" marR="8367" marT="8367" marB="0" anchor="ctr">
                    <a:lnL>
                      <a:noFill/>
                    </a:lnL>
                    <a:lnR>
                      <a:noFill/>
                    </a:lnR>
                    <a:lnT>
                      <a:noFill/>
                    </a:lnT>
                    <a:lnB>
                      <a:noFill/>
                    </a:lnB>
                    <a:solidFill>
                      <a:srgbClr val="E7E6E6"/>
                    </a:solidFill>
                  </a:tcPr>
                </a:tc>
                <a:tc>
                  <a:txBody>
                    <a:bodyPr/>
                    <a:lstStyle/>
                    <a:p>
                      <a:pPr algn="l" fontAlgn="ctr"/>
                      <a:r>
                        <a:rPr lang="en-US" sz="2100" b="0" i="0" u="none" strike="noStrike">
                          <a:solidFill>
                            <a:srgbClr val="000000"/>
                          </a:solidFill>
                          <a:effectLst/>
                          <a:latin typeface="Tahoma"/>
                          <a:ea typeface="Tahoma"/>
                          <a:cs typeface="Tahoma"/>
                        </a:rPr>
                        <a:t>Requires continuous factors</a:t>
                      </a:r>
                    </a:p>
                    <a:p>
                      <a:pPr algn="l" fontAlgn="ctr"/>
                      <a:br>
                        <a:rPr lang="en-US" sz="2100" b="0" i="0" u="none" strike="noStrike">
                          <a:solidFill>
                            <a:srgbClr val="000000"/>
                          </a:solidFill>
                          <a:effectLst/>
                          <a:latin typeface="Tahoma"/>
                          <a:ea typeface="Tahoma"/>
                          <a:cs typeface="Tahoma"/>
                        </a:rPr>
                      </a:br>
                      <a:r>
                        <a:rPr lang="en-US" sz="2100" b="0" i="0" u="none" strike="noStrike">
                          <a:solidFill>
                            <a:srgbClr val="000000"/>
                          </a:solidFill>
                          <a:effectLst/>
                          <a:latin typeface="Tahoma"/>
                          <a:ea typeface="Tahoma"/>
                          <a:cs typeface="Tahoma"/>
                        </a:rPr>
                        <a:t>Little to no variation</a:t>
                      </a:r>
                    </a:p>
                  </a:txBody>
                  <a:tcPr marL="8367" marR="8367" marT="8367" marB="0" anchor="ctr">
                    <a:lnL>
                      <a:noFill/>
                    </a:lnL>
                    <a:lnR w="12700" cap="flat" cmpd="sng" algn="ctr">
                      <a:solidFill>
                        <a:srgbClr val="000000"/>
                      </a:solidFill>
                      <a:prstDash val="solid"/>
                      <a:round/>
                      <a:headEnd type="none" w="med" len="med"/>
                      <a:tailEnd type="none" w="med" len="med"/>
                    </a:lnR>
                    <a:lnT>
                      <a:noFill/>
                    </a:lnT>
                    <a:lnB>
                      <a:noFill/>
                    </a:lnB>
                    <a:solidFill>
                      <a:srgbClr val="E7E6E6"/>
                    </a:solidFill>
                  </a:tcPr>
                </a:tc>
                <a:extLst>
                  <a:ext uri="{0D108BD9-81ED-4DB2-BD59-A6C34878D82A}">
                    <a16:rowId xmlns:a16="http://schemas.microsoft.com/office/drawing/2014/main" val="3894452652"/>
                  </a:ext>
                </a:extLst>
              </a:tr>
              <a:tr h="615765">
                <a:tc>
                  <a:txBody>
                    <a:bodyPr/>
                    <a:lstStyle/>
                    <a:p>
                      <a:pPr algn="l" rtl="0" fontAlgn="ctr"/>
                      <a:r>
                        <a:rPr lang="en-US" sz="2100" b="0" i="0" u="none" strike="noStrike">
                          <a:solidFill>
                            <a:srgbClr val="000000"/>
                          </a:solidFill>
                          <a:effectLst/>
                          <a:latin typeface="Tahoma"/>
                          <a:ea typeface="Tahoma"/>
                          <a:cs typeface="Tahoma"/>
                        </a:rPr>
                        <a:t>Covering Array</a:t>
                      </a:r>
                    </a:p>
                  </a:txBody>
                  <a:tcPr marL="8367" marR="8367" marT="8367"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sz="2100" b="0" i="0" u="none" strike="noStrike">
                          <a:solidFill>
                            <a:srgbClr val="000000"/>
                          </a:solidFill>
                          <a:effectLst/>
                          <a:latin typeface="Tahoma"/>
                          <a:ea typeface="Tahoma"/>
                          <a:cs typeface="Tahoma"/>
                        </a:rPr>
                        <a:t>t-way combinations of factors and levels</a:t>
                      </a:r>
                      <a:endParaRPr lang="en-US" sz="2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8367" marR="8367" marT="8367" marB="0" anchor="ctr">
                    <a:lnL>
                      <a:noFill/>
                    </a:lnL>
                    <a:lnR>
                      <a:noFill/>
                    </a:lnR>
                    <a:lnT>
                      <a:noFill/>
                    </a:lnT>
                    <a:lnB>
                      <a:noFill/>
                    </a:lnB>
                  </a:tcPr>
                </a:tc>
                <a:tc>
                  <a:txBody>
                    <a:bodyPr/>
                    <a:lstStyle/>
                    <a:p>
                      <a:pPr algn="l" fontAlgn="ctr"/>
                      <a:r>
                        <a:rPr lang="en-US" sz="2100" b="0" i="0" u="none" strike="noStrike">
                          <a:solidFill>
                            <a:srgbClr val="000000"/>
                          </a:solidFill>
                          <a:effectLst/>
                          <a:latin typeface="Tahoma"/>
                          <a:ea typeface="Tahoma"/>
                          <a:cs typeface="Tahoma"/>
                        </a:rPr>
                        <a:t>Little to no variation</a:t>
                      </a:r>
                    </a:p>
                    <a:p>
                      <a:pPr algn="l" fontAlgn="ctr"/>
                      <a:r>
                        <a:rPr lang="en-US" sz="2100" b="0" i="0" u="none" strike="noStrike">
                          <a:solidFill>
                            <a:srgbClr val="000000"/>
                          </a:solidFill>
                          <a:effectLst/>
                          <a:latin typeface="Tahoma"/>
                          <a:ea typeface="Tahoma"/>
                          <a:cs typeface="Tahoma"/>
                        </a:rPr>
                        <a:t>Limited to discovery</a:t>
                      </a:r>
                    </a:p>
                  </a:txBody>
                  <a:tcPr marL="8367" marR="8367" marT="8367"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4924325"/>
                  </a:ext>
                </a:extLst>
              </a:tr>
              <a:tr h="484656">
                <a:tc>
                  <a:txBody>
                    <a:bodyPr/>
                    <a:lstStyle/>
                    <a:p>
                      <a:pPr algn="l" rtl="0" fontAlgn="ctr"/>
                      <a:r>
                        <a:rPr lang="en-US" sz="2100" b="0" i="0" u="none" strike="noStrike">
                          <a:solidFill>
                            <a:srgbClr val="000000"/>
                          </a:solidFill>
                          <a:effectLst/>
                          <a:latin typeface="Tahoma"/>
                          <a:ea typeface="Tahoma"/>
                          <a:cs typeface="Tahoma"/>
                        </a:rPr>
                        <a:t>Hybrids</a:t>
                      </a:r>
                    </a:p>
                  </a:txBody>
                  <a:tcPr marL="8367" marR="8367" marT="83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r>
                        <a:rPr lang="en-US" sz="2100" b="0" i="0" u="none" strike="noStrike">
                          <a:solidFill>
                            <a:srgbClr val="000000"/>
                          </a:solidFill>
                          <a:effectLst/>
                          <a:latin typeface="Tahoma"/>
                          <a:ea typeface="Tahoma"/>
                          <a:cs typeface="Tahoma"/>
                        </a:rPr>
                        <a:t>Combinations of the above</a:t>
                      </a:r>
                    </a:p>
                  </a:txBody>
                  <a:tcPr marL="8367" marR="8367" marT="8367" marB="0" anchor="ctr">
                    <a:lnL>
                      <a:noFill/>
                    </a:lnL>
                    <a:lnR>
                      <a:noFill/>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l" fontAlgn="ctr"/>
                      <a:endParaRPr lang="en-US" sz="2100" b="0" i="0" u="none" strike="noStrike">
                        <a:solidFill>
                          <a:srgbClr val="000000"/>
                        </a:solidFill>
                        <a:effectLst/>
                        <a:latin typeface="Tahoma"/>
                        <a:ea typeface="Tahoma"/>
                        <a:cs typeface="Tahoma"/>
                      </a:endParaRPr>
                    </a:p>
                  </a:txBody>
                  <a:tcPr marL="8367" marR="8367" marT="836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39274783"/>
                  </a:ext>
                </a:extLst>
              </a:tr>
            </a:tbl>
          </a:graphicData>
        </a:graphic>
      </p:graphicFrame>
    </p:spTree>
    <p:extLst>
      <p:ext uri="{BB962C8B-B14F-4D97-AF65-F5344CB8AC3E}">
        <p14:creationId xmlns:p14="http://schemas.microsoft.com/office/powerpoint/2010/main" val="21215820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D537CA-A400-4C48-B1BB-83AA21EB2245}" type="slidenum">
              <a:rPr lang="en-US" smtClean="0"/>
              <a:pPr/>
              <a:t>56</a:t>
            </a:fld>
            <a:endParaRPr lang="en-US"/>
          </a:p>
        </p:txBody>
      </p:sp>
      <p:sp>
        <p:nvSpPr>
          <p:cNvPr id="2" name="Title 1"/>
          <p:cNvSpPr>
            <a:spLocks noGrp="1"/>
          </p:cNvSpPr>
          <p:nvPr>
            <p:ph type="title"/>
          </p:nvPr>
        </p:nvSpPr>
        <p:spPr/>
        <p:txBody>
          <a:bodyPr/>
          <a:lstStyle/>
          <a:p>
            <a:r>
              <a:rPr lang="en-US"/>
              <a:t>Covering Array Details</a:t>
            </a:r>
          </a:p>
        </p:txBody>
      </p:sp>
      <p:sp>
        <p:nvSpPr>
          <p:cNvPr id="7" name="Content Placeholder 6">
            <a:extLst>
              <a:ext uri="{FF2B5EF4-FFF2-40B4-BE49-F238E27FC236}">
                <a16:creationId xmlns:a16="http://schemas.microsoft.com/office/drawing/2014/main" id="{B7FE69E8-3082-8B18-B2DE-902ED21B2F2E}"/>
              </a:ext>
            </a:extLst>
          </p:cNvPr>
          <p:cNvSpPr>
            <a:spLocks noGrp="1"/>
          </p:cNvSpPr>
          <p:nvPr>
            <p:ph idx="1"/>
          </p:nvPr>
        </p:nvSpPr>
        <p:spPr/>
        <p:txBody>
          <a:bodyPr/>
          <a:lstStyle/>
          <a:p>
            <a:pPr marL="342900" indent="-342900">
              <a:spcAft>
                <a:spcPts val="600"/>
              </a:spcAft>
              <a:buFont typeface="Arial" panose="020B0604020202020204" pitchFamily="34" charset="0"/>
              <a:buChar char="•"/>
            </a:pPr>
            <a:r>
              <a:rPr lang="en-US" sz="2800">
                <a:latin typeface="Tahoma"/>
                <a:ea typeface="Tahoma"/>
                <a:cs typeface="Tahoma"/>
              </a:rPr>
              <a:t>Covering arrays use combinatoric methods to find the minimum number of combinations (runs) that provide all t = {1,2,3,…,k} way combinations of factors for every factor level</a:t>
            </a:r>
          </a:p>
          <a:p>
            <a:pPr marL="342900" indent="-342900">
              <a:spcAft>
                <a:spcPts val="600"/>
              </a:spcAft>
              <a:buFont typeface="Arial" panose="020B0604020202020204" pitchFamily="34" charset="0"/>
              <a:buChar char="•"/>
            </a:pPr>
            <a:r>
              <a:rPr lang="en-US" sz="2800" b="1">
                <a:latin typeface="Tahoma" panose="020B0604030504040204" pitchFamily="34" charset="0"/>
                <a:ea typeface="Tahoma" panose="020B0604030504040204" pitchFamily="34" charset="0"/>
                <a:cs typeface="Tahoma" panose="020B0604030504040204" pitchFamily="34" charset="0"/>
              </a:rPr>
              <a:t>t</a:t>
            </a:r>
            <a:r>
              <a:rPr lang="en-US" sz="2800">
                <a:latin typeface="Tahoma" panose="020B0604030504040204" pitchFamily="34" charset="0"/>
                <a:ea typeface="Tahoma" panose="020B0604030504040204" pitchFamily="34" charset="0"/>
                <a:cs typeface="Tahoma" panose="020B0604030504040204" pitchFamily="34" charset="0"/>
              </a:rPr>
              <a:t> is called the </a:t>
            </a:r>
            <a:r>
              <a:rPr lang="en-US" sz="2800" b="1">
                <a:latin typeface="Tahoma" panose="020B0604030504040204" pitchFamily="34" charset="0"/>
                <a:ea typeface="Tahoma" panose="020B0604030504040204" pitchFamily="34" charset="0"/>
                <a:cs typeface="Tahoma" panose="020B0604030504040204" pitchFamily="34" charset="0"/>
              </a:rPr>
              <a:t>strength</a:t>
            </a:r>
            <a:r>
              <a:rPr lang="en-US" sz="2800">
                <a:latin typeface="Tahoma" panose="020B0604030504040204" pitchFamily="34" charset="0"/>
                <a:ea typeface="Tahoma" panose="020B0604030504040204" pitchFamily="34" charset="0"/>
                <a:cs typeface="Tahoma" panose="020B0604030504040204" pitchFamily="34" charset="0"/>
              </a:rPr>
              <a:t> of the array; t = k is a full-factorial</a:t>
            </a:r>
          </a:p>
          <a:p>
            <a:pPr marL="342900" indent="-342900">
              <a:spcAft>
                <a:spcPts val="600"/>
              </a:spcAft>
              <a:buFont typeface="Arial" panose="020B0604020202020204" pitchFamily="34" charset="0"/>
              <a:buChar char="•"/>
            </a:pPr>
            <a:r>
              <a:rPr lang="en-US" sz="2800">
                <a:latin typeface="Tahoma"/>
                <a:ea typeface="Tahoma"/>
                <a:cs typeface="Tahoma"/>
              </a:rPr>
              <a:t>They are primarily used to test software to find bugs</a:t>
            </a:r>
          </a:p>
          <a:p>
            <a:pPr marL="342900" indent="-342900">
              <a:spcAft>
                <a:spcPts val="600"/>
              </a:spcAft>
              <a:buFont typeface="Arial" panose="020B0604020202020204" pitchFamily="34" charset="0"/>
              <a:buChar char="•"/>
            </a:pPr>
            <a:r>
              <a:rPr lang="en-US" sz="2800">
                <a:latin typeface="Tahoma"/>
                <a:ea typeface="Tahoma"/>
                <a:cs typeface="Tahoma"/>
              </a:rPr>
              <a:t>Machine learning models needed for numerical analysis </a:t>
            </a:r>
            <a:endParaRPr lang="en-US" sz="2800">
              <a:latin typeface="Tahoma" panose="020B0604030504040204" pitchFamily="34" charset="0"/>
              <a:ea typeface="Tahoma" panose="020B0604030504040204" pitchFamily="34" charset="0"/>
              <a:cs typeface="Tahoma" panose="020B0604030504040204" pitchFamily="34" charset="0"/>
            </a:endParaRPr>
          </a:p>
          <a:p>
            <a:pPr marL="342900" indent="-342900">
              <a:spcAft>
                <a:spcPts val="600"/>
              </a:spcAft>
              <a:buFont typeface="Arial" panose="020B0604020202020204" pitchFamily="34" charset="0"/>
              <a:buChar char="•"/>
            </a:pPr>
            <a:r>
              <a:rPr lang="en-US" sz="2800">
                <a:latin typeface="Tahoma"/>
                <a:ea typeface="Tahoma"/>
                <a:cs typeface="Tahoma"/>
              </a:rPr>
              <a:t>Exploratory analysis used to find the areas of deficiency and capability</a:t>
            </a:r>
          </a:p>
          <a:p>
            <a:endParaRPr lang="en-US"/>
          </a:p>
        </p:txBody>
      </p:sp>
    </p:spTree>
    <p:extLst>
      <p:ext uri="{BB962C8B-B14F-4D97-AF65-F5344CB8AC3E}">
        <p14:creationId xmlns:p14="http://schemas.microsoft.com/office/powerpoint/2010/main" val="1178467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D537CA-A400-4C48-B1BB-83AA21EB2245}" type="slidenum">
              <a:rPr lang="en-US" smtClean="0"/>
              <a:pPr/>
              <a:t>57</a:t>
            </a:fld>
            <a:endParaRPr lang="en-US"/>
          </a:p>
        </p:txBody>
      </p:sp>
      <p:sp>
        <p:nvSpPr>
          <p:cNvPr id="2" name="Title 1"/>
          <p:cNvSpPr>
            <a:spLocks noGrp="1"/>
          </p:cNvSpPr>
          <p:nvPr>
            <p:ph type="title"/>
          </p:nvPr>
        </p:nvSpPr>
        <p:spPr/>
        <p:txBody>
          <a:bodyPr/>
          <a:lstStyle/>
          <a:p>
            <a:r>
              <a:rPr lang="en-US"/>
              <a:t>Test Matrix Recommendations</a:t>
            </a:r>
          </a:p>
        </p:txBody>
      </p:sp>
      <p:sp>
        <p:nvSpPr>
          <p:cNvPr id="8" name="Content Placeholder 7">
            <a:extLst>
              <a:ext uri="{FF2B5EF4-FFF2-40B4-BE49-F238E27FC236}">
                <a16:creationId xmlns:a16="http://schemas.microsoft.com/office/drawing/2014/main" id="{27E88DCB-FD10-43F1-093E-52B90A7DC4EA}"/>
              </a:ext>
            </a:extLst>
          </p:cNvPr>
          <p:cNvSpPr>
            <a:spLocks noGrp="1"/>
          </p:cNvSpPr>
          <p:nvPr>
            <p:ph idx="1"/>
          </p:nvPr>
        </p:nvSpPr>
        <p:spPr/>
        <p:txBody>
          <a:bodyPr/>
          <a:lstStyle/>
          <a:p>
            <a:pPr marL="285750" indent="-285750">
              <a:buFont typeface="Arial" panose="020B0604020202020204" pitchFamily="34" charset="0"/>
              <a:buChar char="•"/>
            </a:pPr>
            <a:r>
              <a:rPr lang="en-US" sz="2200"/>
              <a:t>Hybrid Test Matrix</a:t>
            </a:r>
          </a:p>
          <a:p>
            <a:pPr marL="742950" lvl="1" indent="-285750">
              <a:buFont typeface="Arial" panose="020B0604020202020204" pitchFamily="34" charset="0"/>
              <a:buChar char="•"/>
            </a:pPr>
            <a:r>
              <a:rPr lang="en-US" sz="2200"/>
              <a:t>Full-Factorial (2x2) </a:t>
            </a:r>
          </a:p>
          <a:p>
            <a:pPr marL="1200150" lvl="2" indent="-285750">
              <a:buFont typeface="Arial" panose="020B0604020202020204" pitchFamily="34" charset="0"/>
              <a:buChar char="•"/>
            </a:pPr>
            <a:r>
              <a:rPr lang="en-US" sz="2200"/>
              <a:t>2 simulants x 2 release types for full coverage = 4 combinations</a:t>
            </a:r>
          </a:p>
          <a:p>
            <a:pPr marL="742950" lvl="1" indent="-285750">
              <a:buFont typeface="Arial" panose="020B0604020202020204" pitchFamily="34" charset="0"/>
              <a:buChar char="•"/>
            </a:pPr>
            <a:r>
              <a:rPr lang="en-US" sz="2200"/>
              <a:t>Covering Array of Strength t=3</a:t>
            </a:r>
          </a:p>
          <a:p>
            <a:pPr marL="1200150" lvl="2" indent="-285750">
              <a:buFont typeface="Arial" panose="020B0604020202020204" pitchFamily="34" charset="0"/>
              <a:buChar char="•"/>
            </a:pPr>
            <a:r>
              <a:rPr lang="en-US" sz="2200"/>
              <a:t>18 background x 33 weather x 111 locations x 10 concentrations</a:t>
            </a:r>
          </a:p>
          <a:p>
            <a:pPr marL="1200150" lvl="2" indent="-285750">
              <a:buFont typeface="Arial" panose="020B0604020202020204" pitchFamily="34" charset="0"/>
              <a:buChar char="•"/>
            </a:pPr>
            <a:r>
              <a:rPr lang="en-US" sz="2200"/>
              <a:t>65,934 combinations (18 x 33 x 111 – concentration has 8 repeated levels)</a:t>
            </a:r>
          </a:p>
          <a:p>
            <a:pPr marL="742950" lvl="1" indent="-285750">
              <a:buFont typeface="Arial" panose="020B0604020202020204" pitchFamily="34" charset="0"/>
              <a:buChar char="•"/>
            </a:pPr>
            <a:r>
              <a:rPr lang="en-US" sz="2200"/>
              <a:t>The two matrices are crossed</a:t>
            </a:r>
          </a:p>
          <a:p>
            <a:pPr marL="1200150" lvl="2" indent="-285750">
              <a:buFont typeface="Arial" panose="020B0604020202020204" pitchFamily="34" charset="0"/>
              <a:buChar char="•"/>
            </a:pPr>
            <a:r>
              <a:rPr lang="en-US" sz="2200" b="1"/>
              <a:t>4 x 65,934 = 263,736</a:t>
            </a:r>
          </a:p>
          <a:p>
            <a:pPr marL="1200138" lvl="2" indent="-285750"/>
            <a:r>
              <a:rPr lang="en-US" strike="sngStrike"/>
              <a:t>4,353,619,800</a:t>
            </a:r>
            <a:r>
              <a:rPr lang="en-US" sz="1800"/>
              <a:t> </a:t>
            </a:r>
            <a:r>
              <a:rPr lang="en-US" strike="sngStrike"/>
              <a:t>3,245,640</a:t>
            </a:r>
            <a:r>
              <a:rPr lang="en-US"/>
              <a:t> </a:t>
            </a:r>
            <a:r>
              <a:rPr lang="en-US" b="1"/>
              <a:t>263,736</a:t>
            </a:r>
            <a:r>
              <a:rPr lang="en-US"/>
              <a:t> fits the simulation budget (about 2 weeks)</a:t>
            </a:r>
          </a:p>
          <a:p>
            <a:pPr marL="914388" lvl="2" indent="0">
              <a:buNone/>
            </a:pPr>
            <a:r>
              <a:rPr lang="en-US"/>
              <a:t>						{And it still has nearly 100% power}</a:t>
            </a:r>
          </a:p>
          <a:p>
            <a:pPr marL="285750" indent="-285750">
              <a:buFont typeface="Arial" panose="020B0604020202020204" pitchFamily="34" charset="0"/>
              <a:buChar char="•"/>
            </a:pPr>
            <a:r>
              <a:rPr lang="en-US" sz="2200"/>
              <a:t>What other trades can be made for even fewer runs? </a:t>
            </a:r>
          </a:p>
          <a:p>
            <a:endParaRPr lang="en-US"/>
          </a:p>
          <a:p>
            <a:endParaRPr lang="en-US"/>
          </a:p>
        </p:txBody>
      </p:sp>
    </p:spTree>
    <p:extLst>
      <p:ext uri="{BB962C8B-B14F-4D97-AF65-F5344CB8AC3E}">
        <p14:creationId xmlns:p14="http://schemas.microsoft.com/office/powerpoint/2010/main" val="2860708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D537CA-A400-4C48-B1BB-83AA21EB2245}" type="slidenum">
              <a:rPr lang="en-US" smtClean="0"/>
              <a:pPr/>
              <a:t>58</a:t>
            </a:fld>
            <a:endParaRPr lang="en-US"/>
          </a:p>
        </p:txBody>
      </p:sp>
      <p:sp>
        <p:nvSpPr>
          <p:cNvPr id="2" name="Title 1"/>
          <p:cNvSpPr>
            <a:spLocks noGrp="1"/>
          </p:cNvSpPr>
          <p:nvPr>
            <p:ph type="title"/>
          </p:nvPr>
        </p:nvSpPr>
        <p:spPr/>
        <p:txBody>
          <a:bodyPr/>
          <a:lstStyle/>
          <a:p>
            <a:r>
              <a:rPr lang="en-US"/>
              <a:t>Exploratory Analysis</a:t>
            </a:r>
          </a:p>
        </p:txBody>
      </p:sp>
      <p:sp>
        <p:nvSpPr>
          <p:cNvPr id="5" name="TextBox 4"/>
          <p:cNvSpPr txBox="1"/>
          <p:nvPr/>
        </p:nvSpPr>
        <p:spPr>
          <a:xfrm>
            <a:off x="6450085" y="1459514"/>
            <a:ext cx="5550039"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a:latin typeface="Tahoma" panose="020B0604030504040204" pitchFamily="34" charset="0"/>
                <a:ea typeface="Tahoma" panose="020B0604030504040204" pitchFamily="34" charset="0"/>
                <a:cs typeface="Tahoma" panose="020B0604030504040204" pitchFamily="34" charset="0"/>
              </a:rPr>
              <a:t>Every simulation will have something to detect;</a:t>
            </a:r>
            <a:br>
              <a:rPr lang="en-US">
                <a:latin typeface="Tahoma" panose="020B0604030504040204" pitchFamily="34" charset="0"/>
                <a:ea typeface="Tahoma" panose="020B0604030504040204" pitchFamily="34" charset="0"/>
                <a:cs typeface="Tahoma" panose="020B0604030504040204" pitchFamily="34" charset="0"/>
              </a:rPr>
            </a:br>
            <a:r>
              <a:rPr lang="en-US">
                <a:latin typeface="Tahoma" panose="020B0604030504040204" pitchFamily="34" charset="0"/>
                <a:ea typeface="Tahoma" panose="020B0604030504040204" pitchFamily="34" charset="0"/>
                <a:cs typeface="Tahoma" panose="020B0604030504040204" pitchFamily="34" charset="0"/>
              </a:rPr>
              <a:t>A perfect system would always alarm in this test</a:t>
            </a:r>
          </a:p>
          <a:p>
            <a:pPr marL="285750" indent="-285750">
              <a:buFont typeface="Arial" panose="020B0604020202020204" pitchFamily="34" charset="0"/>
              <a:buChar char="•"/>
            </a:pPr>
            <a:r>
              <a:rPr lang="en-US">
                <a:latin typeface="Tahoma" panose="020B0604030504040204" pitchFamily="34" charset="0"/>
                <a:ea typeface="Tahoma" panose="020B0604030504040204" pitchFamily="34" charset="0"/>
                <a:cs typeface="Tahoma" panose="020B0604030504040204" pitchFamily="34" charset="0"/>
              </a:rPr>
              <a:t>Except for concentration, conditions were tested equally</a:t>
            </a:r>
          </a:p>
          <a:p>
            <a:pPr marL="285750" indent="-285750">
              <a:buFont typeface="Arial" panose="020B0604020202020204" pitchFamily="34" charset="0"/>
              <a:buChar char="•"/>
            </a:pPr>
            <a:r>
              <a:rPr lang="en-US">
                <a:latin typeface="Tahoma" panose="020B0604030504040204" pitchFamily="34" charset="0"/>
                <a:ea typeface="Tahoma" panose="020B0604030504040204" pitchFamily="34" charset="0"/>
                <a:cs typeface="Tahoma" panose="020B0604030504040204" pitchFamily="34" charset="0"/>
              </a:rPr>
              <a:t>More testing conducted at lower concentrations to help find limit of detection (LOD)</a:t>
            </a:r>
          </a:p>
          <a:p>
            <a:pPr marL="285750" indent="-285750">
              <a:buFont typeface="Arial" panose="020B0604020202020204" pitchFamily="34" charset="0"/>
              <a:buChar char="•"/>
            </a:pPr>
            <a:endParaRPr lang="en-US">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a:latin typeface="Tahoma" panose="020B0604030504040204" pitchFamily="34" charset="0"/>
                <a:ea typeface="Tahoma" panose="020B0604030504040204" pitchFamily="34" charset="0"/>
                <a:cs typeface="Tahoma" panose="020B0604030504040204" pitchFamily="34" charset="0"/>
              </a:rPr>
              <a:t>NS2 alarmed slightly less than NS1</a:t>
            </a:r>
          </a:p>
          <a:p>
            <a:pPr marL="342900" indent="-342900">
              <a:buFont typeface="+mj-lt"/>
              <a:buAutoNum type="arabicPeriod"/>
            </a:pPr>
            <a:r>
              <a:rPr lang="en-US">
                <a:latin typeface="Tahoma" panose="020B0604030504040204" pitchFamily="34" charset="0"/>
                <a:ea typeface="Tahoma" panose="020B0604030504040204" pitchFamily="34" charset="0"/>
                <a:cs typeface="Tahoma" panose="020B0604030504040204" pitchFamily="34" charset="0"/>
              </a:rPr>
              <a:t>Release type B is missed more than S</a:t>
            </a:r>
          </a:p>
          <a:p>
            <a:pPr marL="342900" indent="-342900">
              <a:buFont typeface="+mj-lt"/>
              <a:buAutoNum type="arabicPeriod"/>
            </a:pPr>
            <a:r>
              <a:rPr lang="en-US">
                <a:latin typeface="Tahoma" panose="020B0604030504040204" pitchFamily="34" charset="0"/>
                <a:ea typeface="Tahoma" panose="020B0604030504040204" pitchFamily="34" charset="0"/>
                <a:cs typeface="Tahoma" panose="020B0604030504040204" pitchFamily="34" charset="0"/>
              </a:rPr>
              <a:t>Low concentrations have a higher probability not alarming; there are some detects at lower concentrations</a:t>
            </a:r>
          </a:p>
          <a:p>
            <a:pPr marL="342900" indent="-342900">
              <a:buFont typeface="+mj-lt"/>
              <a:buAutoNum type="arabicPeriod"/>
            </a:pPr>
            <a:r>
              <a:rPr lang="en-US">
                <a:latin typeface="Tahoma" panose="020B0604030504040204" pitchFamily="34" charset="0"/>
                <a:ea typeface="Tahoma" panose="020B0604030504040204" pitchFamily="34" charset="0"/>
                <a:cs typeface="Tahoma" panose="020B0604030504040204" pitchFamily="34" charset="0"/>
              </a:rPr>
              <a:t>Both weather and release location influence alarms</a:t>
            </a:r>
          </a:p>
        </p:txBody>
      </p:sp>
      <p:sp>
        <p:nvSpPr>
          <p:cNvPr id="7" name="TextBox 6"/>
          <p:cNvSpPr txBox="1"/>
          <p:nvPr/>
        </p:nvSpPr>
        <p:spPr>
          <a:xfrm>
            <a:off x="6658495" y="5855114"/>
            <a:ext cx="5130572" cy="369332"/>
          </a:xfrm>
          <a:prstGeom prst="rect">
            <a:avLst/>
          </a:prstGeom>
          <a:noFill/>
        </p:spPr>
        <p:txBody>
          <a:bodyPr wrap="none" rtlCol="0">
            <a:spAutoFit/>
          </a:bodyPr>
          <a:lstStyle/>
          <a:p>
            <a:r>
              <a:rPr lang="en-US">
                <a:latin typeface="Tahoma" panose="020B0604030504040204" pitchFamily="34" charset="0"/>
                <a:ea typeface="Tahoma" panose="020B0604030504040204" pitchFamily="34" charset="0"/>
                <a:cs typeface="Tahoma" panose="020B0604030504040204" pitchFamily="34" charset="0"/>
              </a:rPr>
              <a:t>Background has little to no effect in this example</a:t>
            </a:r>
          </a:p>
        </p:txBody>
      </p:sp>
      <p:pic>
        <p:nvPicPr>
          <p:cNvPr id="9" name="Picture 8"/>
          <p:cNvPicPr>
            <a:picLocks noChangeAspect="1"/>
          </p:cNvPicPr>
          <p:nvPr/>
        </p:nvPicPr>
        <p:blipFill>
          <a:blip r:embed="rId3"/>
          <a:stretch>
            <a:fillRect/>
          </a:stretch>
        </p:blipFill>
        <p:spPr>
          <a:xfrm>
            <a:off x="530756" y="2212805"/>
            <a:ext cx="5550040" cy="3498068"/>
          </a:xfrm>
          <a:prstGeom prst="rect">
            <a:avLst/>
          </a:prstGeom>
        </p:spPr>
      </p:pic>
      <p:sp>
        <p:nvSpPr>
          <p:cNvPr id="10" name="TextBox 9"/>
          <p:cNvSpPr txBox="1"/>
          <p:nvPr/>
        </p:nvSpPr>
        <p:spPr>
          <a:xfrm>
            <a:off x="5304693" y="2847703"/>
            <a:ext cx="312906" cy="369332"/>
          </a:xfrm>
          <a:prstGeom prst="rect">
            <a:avLst/>
          </a:prstGeom>
          <a:noFill/>
        </p:spPr>
        <p:txBody>
          <a:bodyPr wrap="none" rtlCol="0">
            <a:spAutoFit/>
          </a:bodyPr>
          <a:lstStyle/>
          <a:p>
            <a:r>
              <a:rPr lang="en-US"/>
              <a:t>1</a:t>
            </a:r>
          </a:p>
        </p:txBody>
      </p:sp>
      <p:sp>
        <p:nvSpPr>
          <p:cNvPr id="11" name="TextBox 10"/>
          <p:cNvSpPr txBox="1"/>
          <p:nvPr/>
        </p:nvSpPr>
        <p:spPr>
          <a:xfrm>
            <a:off x="1337939" y="4746171"/>
            <a:ext cx="312906" cy="369332"/>
          </a:xfrm>
          <a:prstGeom prst="rect">
            <a:avLst/>
          </a:prstGeom>
          <a:noFill/>
        </p:spPr>
        <p:txBody>
          <a:bodyPr wrap="none" rtlCol="0">
            <a:spAutoFit/>
          </a:bodyPr>
          <a:lstStyle/>
          <a:p>
            <a:r>
              <a:rPr lang="en-US"/>
              <a:t>2</a:t>
            </a:r>
          </a:p>
        </p:txBody>
      </p:sp>
      <p:sp>
        <p:nvSpPr>
          <p:cNvPr id="12" name="TextBox 11"/>
          <p:cNvSpPr txBox="1"/>
          <p:nvPr/>
        </p:nvSpPr>
        <p:spPr>
          <a:xfrm>
            <a:off x="3162385" y="3032369"/>
            <a:ext cx="312906" cy="369332"/>
          </a:xfrm>
          <a:prstGeom prst="rect">
            <a:avLst/>
          </a:prstGeom>
          <a:noFill/>
        </p:spPr>
        <p:txBody>
          <a:bodyPr wrap="none" rtlCol="0">
            <a:spAutoFit/>
          </a:bodyPr>
          <a:lstStyle/>
          <a:p>
            <a:r>
              <a:rPr lang="en-US"/>
              <a:t>3</a:t>
            </a:r>
          </a:p>
        </p:txBody>
      </p:sp>
      <p:sp>
        <p:nvSpPr>
          <p:cNvPr id="13" name="TextBox 12"/>
          <p:cNvSpPr txBox="1"/>
          <p:nvPr/>
        </p:nvSpPr>
        <p:spPr>
          <a:xfrm>
            <a:off x="3994655" y="4720197"/>
            <a:ext cx="312906" cy="369332"/>
          </a:xfrm>
          <a:prstGeom prst="rect">
            <a:avLst/>
          </a:prstGeom>
          <a:noFill/>
        </p:spPr>
        <p:txBody>
          <a:bodyPr wrap="none" rtlCol="0">
            <a:spAutoFit/>
          </a:bodyPr>
          <a:lstStyle/>
          <a:p>
            <a:r>
              <a:rPr lang="en-US"/>
              <a:t>4</a:t>
            </a:r>
          </a:p>
        </p:txBody>
      </p:sp>
      <p:cxnSp>
        <p:nvCxnSpPr>
          <p:cNvPr id="15" name="Straight Arrow Connector 14"/>
          <p:cNvCxnSpPr>
            <a:stCxn id="13" idx="3"/>
          </p:cNvCxnSpPr>
          <p:nvPr/>
        </p:nvCxnSpPr>
        <p:spPr>
          <a:xfrm>
            <a:off x="4307561" y="4904863"/>
            <a:ext cx="997132" cy="561703"/>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1"/>
          </p:cNvCxnSpPr>
          <p:nvPr/>
        </p:nvCxnSpPr>
        <p:spPr>
          <a:xfrm flipH="1" flipV="1">
            <a:off x="3153676" y="4443259"/>
            <a:ext cx="840979" cy="46160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0D212B-E864-8CF1-6D95-6C60E667295E}"/>
              </a:ext>
            </a:extLst>
          </p:cNvPr>
          <p:cNvSpPr txBox="1"/>
          <p:nvPr/>
        </p:nvSpPr>
        <p:spPr>
          <a:xfrm>
            <a:off x="191876" y="1892290"/>
            <a:ext cx="1479892" cy="276999"/>
          </a:xfrm>
          <a:prstGeom prst="rect">
            <a:avLst/>
          </a:prstGeom>
          <a:noFill/>
        </p:spPr>
        <p:txBody>
          <a:bodyPr wrap="none" rtlCol="0">
            <a:spAutoFit/>
          </a:bodyPr>
          <a:lstStyle/>
          <a:p>
            <a:r>
              <a:rPr lang="en-US" sz="1200"/>
              <a:t>All Data is Notional</a:t>
            </a:r>
          </a:p>
        </p:txBody>
      </p:sp>
    </p:spTree>
    <p:extLst>
      <p:ext uri="{BB962C8B-B14F-4D97-AF65-F5344CB8AC3E}">
        <p14:creationId xmlns:p14="http://schemas.microsoft.com/office/powerpoint/2010/main" val="770320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1964" y="1985045"/>
            <a:ext cx="6208802" cy="3428993"/>
          </a:xfrm>
          <a:prstGeom prst="rect">
            <a:avLst/>
          </a:prstGeom>
        </p:spPr>
      </p:pic>
      <p:sp>
        <p:nvSpPr>
          <p:cNvPr id="3" name="Slide Number Placeholder 2"/>
          <p:cNvSpPr>
            <a:spLocks noGrp="1"/>
          </p:cNvSpPr>
          <p:nvPr>
            <p:ph type="sldNum" sz="quarter" idx="12"/>
          </p:nvPr>
        </p:nvSpPr>
        <p:spPr/>
        <p:txBody>
          <a:bodyPr/>
          <a:lstStyle/>
          <a:p>
            <a:pPr>
              <a:defRPr/>
            </a:pPr>
            <a:fld id="{BAD537CA-A400-4C48-B1BB-83AA21EB2245}" type="slidenum">
              <a:rPr lang="en-US" smtClean="0"/>
              <a:pPr>
                <a:defRPr/>
              </a:pPr>
              <a:t>59</a:t>
            </a:fld>
            <a:endParaRPr lang="en-US"/>
          </a:p>
        </p:txBody>
      </p:sp>
      <p:sp>
        <p:nvSpPr>
          <p:cNvPr id="2" name="Title 1"/>
          <p:cNvSpPr>
            <a:spLocks noGrp="1"/>
          </p:cNvSpPr>
          <p:nvPr>
            <p:ph type="title"/>
          </p:nvPr>
        </p:nvSpPr>
        <p:spPr/>
        <p:txBody>
          <a:bodyPr/>
          <a:lstStyle/>
          <a:p>
            <a:r>
              <a:rPr lang="en-US"/>
              <a:t>Analysis</a:t>
            </a:r>
          </a:p>
        </p:txBody>
      </p:sp>
      <p:sp>
        <p:nvSpPr>
          <p:cNvPr id="7" name="Content Placeholder 6">
            <a:extLst>
              <a:ext uri="{FF2B5EF4-FFF2-40B4-BE49-F238E27FC236}">
                <a16:creationId xmlns:a16="http://schemas.microsoft.com/office/drawing/2014/main" id="{3FAC7081-BBF0-7E81-61C2-9771F344CB39}"/>
              </a:ext>
            </a:extLst>
          </p:cNvPr>
          <p:cNvSpPr>
            <a:spLocks noGrp="1"/>
          </p:cNvSpPr>
          <p:nvPr>
            <p:ph idx="1"/>
          </p:nvPr>
        </p:nvSpPr>
        <p:spPr>
          <a:xfrm>
            <a:off x="6370766" y="1600203"/>
            <a:ext cx="5532690" cy="4525963"/>
          </a:xfrm>
          <a:prstGeom prst="rect">
            <a:avLst/>
          </a:prstGeom>
        </p:spPr>
        <p:txBody>
          <a:bodyPr/>
          <a:lstStyle/>
          <a:p>
            <a:pPr marL="285750"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There are multiple analysis techniques that can be applied</a:t>
            </a:r>
          </a:p>
          <a:p>
            <a:pPr marL="285750"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The data was filtered to the B release type and the weather conditions that produced the worst performance</a:t>
            </a:r>
          </a:p>
          <a:p>
            <a:pPr marL="285750"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Filtering and other types of data cleaning are common</a:t>
            </a:r>
          </a:p>
          <a:p>
            <a:pPr marL="285750" indent="-28575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The curves were fit using logistic regression</a:t>
            </a:r>
          </a:p>
          <a:p>
            <a:pPr marL="285750" indent="-285750">
              <a:buFont typeface="Arial" panose="020B0604020202020204" pitchFamily="34" charset="0"/>
              <a:buChar char="•"/>
            </a:pPr>
            <a:r>
              <a:rPr lang="en-US" sz="2400">
                <a:latin typeface="Tahoma"/>
                <a:ea typeface="Tahoma"/>
                <a:cs typeface="Tahoma"/>
              </a:rPr>
              <a:t>The small interval estimates are due to the volume of data</a:t>
            </a:r>
          </a:p>
          <a:p>
            <a:endParaRPr lang="en-US" sz="2400"/>
          </a:p>
        </p:txBody>
      </p:sp>
      <p:sp>
        <p:nvSpPr>
          <p:cNvPr id="8" name="TextBox 7">
            <a:extLst>
              <a:ext uri="{FF2B5EF4-FFF2-40B4-BE49-F238E27FC236}">
                <a16:creationId xmlns:a16="http://schemas.microsoft.com/office/drawing/2014/main" id="{FB35FD59-9A3D-6F00-D891-C4BC05E3870E}"/>
              </a:ext>
            </a:extLst>
          </p:cNvPr>
          <p:cNvSpPr txBox="1"/>
          <p:nvPr/>
        </p:nvSpPr>
        <p:spPr>
          <a:xfrm>
            <a:off x="161964" y="1708046"/>
            <a:ext cx="1479892" cy="276999"/>
          </a:xfrm>
          <a:prstGeom prst="rect">
            <a:avLst/>
          </a:prstGeom>
          <a:noFill/>
        </p:spPr>
        <p:txBody>
          <a:bodyPr wrap="none" rtlCol="0">
            <a:spAutoFit/>
          </a:bodyPr>
          <a:lstStyle/>
          <a:p>
            <a:r>
              <a:rPr lang="en-US" sz="1200"/>
              <a:t>All Data is Notional</a:t>
            </a:r>
          </a:p>
        </p:txBody>
      </p:sp>
    </p:spTree>
    <p:extLst>
      <p:ext uri="{BB962C8B-B14F-4D97-AF65-F5344CB8AC3E}">
        <p14:creationId xmlns:p14="http://schemas.microsoft.com/office/powerpoint/2010/main" val="220997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6</a:t>
            </a:fld>
            <a:endParaRPr lang="en-US"/>
          </a:p>
        </p:txBody>
      </p:sp>
      <p:sp>
        <p:nvSpPr>
          <p:cNvPr id="2" name="Title 1"/>
          <p:cNvSpPr>
            <a:spLocks noGrp="1"/>
          </p:cNvSpPr>
          <p:nvPr>
            <p:ph type="title"/>
          </p:nvPr>
        </p:nvSpPr>
        <p:spPr/>
        <p:txBody>
          <a:bodyPr/>
          <a:lstStyle/>
          <a:p>
            <a:r>
              <a:rPr lang="en-US"/>
              <a:t>Observational Study</a:t>
            </a:r>
          </a:p>
        </p:txBody>
      </p:sp>
      <p:sp>
        <p:nvSpPr>
          <p:cNvPr id="5" name="Content Placeholder 4"/>
          <p:cNvSpPr>
            <a:spLocks noGrp="1"/>
          </p:cNvSpPr>
          <p:nvPr>
            <p:ph idx="1"/>
          </p:nvPr>
        </p:nvSpPr>
        <p:spPr/>
        <p:txBody>
          <a:bodyPr/>
          <a:lstStyle/>
          <a:p>
            <a:r>
              <a:rPr lang="en-US"/>
              <a:t>Most factors unable to be manipulated/controlled</a:t>
            </a:r>
          </a:p>
          <a:p>
            <a:r>
              <a:rPr lang="en-US"/>
              <a:t>Example: Space-based system</a:t>
            </a:r>
          </a:p>
          <a:p>
            <a:pPr lvl="1"/>
            <a:r>
              <a:rPr lang="en-US"/>
              <a:t>System: Measures ground events from orbit</a:t>
            </a:r>
          </a:p>
          <a:p>
            <a:pPr lvl="1"/>
            <a:r>
              <a:rPr lang="en-US"/>
              <a:t>AI: Predicts future, ground events to establish warnings</a:t>
            </a:r>
          </a:p>
          <a:p>
            <a:pPr lvl="1"/>
            <a:r>
              <a:rPr lang="en-US"/>
              <a:t>Test Goal: Is the prediction correct? Do warnings come early enough?</a:t>
            </a:r>
          </a:p>
          <a:p>
            <a:endParaRPr lang="en-US"/>
          </a:p>
          <a:p>
            <a:r>
              <a:rPr lang="en-US"/>
              <a:t>Might need a large sample size to see rare events</a:t>
            </a:r>
          </a:p>
          <a:p>
            <a:r>
              <a:rPr lang="en-US"/>
              <a:t>Less design work; begets less information</a:t>
            </a:r>
          </a:p>
          <a:p>
            <a:endParaRPr lang="en-US"/>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2158" b="97122" l="3203" r="94662"/>
                    </a14:imgEffect>
                  </a14:imgLayer>
                </a14:imgProps>
              </a:ext>
            </a:extLst>
          </a:blip>
          <a:stretch>
            <a:fillRect/>
          </a:stretch>
        </p:blipFill>
        <p:spPr>
          <a:xfrm>
            <a:off x="9453453" y="1600203"/>
            <a:ext cx="1848531" cy="1828797"/>
          </a:xfrm>
          <a:prstGeom prst="rect">
            <a:avLst/>
          </a:prstGeom>
        </p:spPr>
      </p:pic>
    </p:spTree>
    <p:extLst>
      <p:ext uri="{BB962C8B-B14F-4D97-AF65-F5344CB8AC3E}">
        <p14:creationId xmlns:p14="http://schemas.microsoft.com/office/powerpoint/2010/main" val="3461055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99D6A7-1DA4-1338-72C9-A495ADFD0B38}"/>
              </a:ext>
            </a:extLst>
          </p:cNvPr>
          <p:cNvSpPr>
            <a:spLocks noGrp="1"/>
          </p:cNvSpPr>
          <p:nvPr>
            <p:ph type="sldNum" sz="quarter" idx="12"/>
          </p:nvPr>
        </p:nvSpPr>
        <p:spPr/>
        <p:txBody>
          <a:bodyPr/>
          <a:lstStyle/>
          <a:p>
            <a:fld id="{4A54CE59-4D18-49CB-9CEE-EF966B1AAFE1}" type="slidenum">
              <a:rPr lang="en-US" smtClean="0"/>
              <a:pPr/>
              <a:t>60</a:t>
            </a:fld>
            <a:endParaRPr lang="en-US"/>
          </a:p>
        </p:txBody>
      </p:sp>
      <p:sp>
        <p:nvSpPr>
          <p:cNvPr id="2" name="Title 1">
            <a:extLst>
              <a:ext uri="{FF2B5EF4-FFF2-40B4-BE49-F238E27FC236}">
                <a16:creationId xmlns:a16="http://schemas.microsoft.com/office/drawing/2014/main" id="{04C2C9A4-1283-E397-F4E2-94C8E8313029}"/>
              </a:ext>
            </a:extLst>
          </p:cNvPr>
          <p:cNvSpPr>
            <a:spLocks noGrp="1"/>
          </p:cNvSpPr>
          <p:nvPr>
            <p:ph type="title"/>
          </p:nvPr>
        </p:nvSpPr>
        <p:spPr/>
        <p:txBody>
          <a:bodyPr lIns="91440" tIns="45720" rIns="91440" bIns="45720" anchor="ctr"/>
          <a:lstStyle/>
          <a:p>
            <a:r>
              <a:rPr lang="en-US">
                <a:latin typeface="Century Gothic"/>
              </a:rPr>
              <a:t>DOE for Testing Algorithms</a:t>
            </a:r>
            <a:endParaRPr lang="en-US"/>
          </a:p>
        </p:txBody>
      </p:sp>
      <p:sp>
        <p:nvSpPr>
          <p:cNvPr id="5" name="Content Placeholder 4">
            <a:extLst>
              <a:ext uri="{FF2B5EF4-FFF2-40B4-BE49-F238E27FC236}">
                <a16:creationId xmlns:a16="http://schemas.microsoft.com/office/drawing/2014/main" id="{8330BB83-74D4-F66F-2A7F-7E943508F066}"/>
              </a:ext>
            </a:extLst>
          </p:cNvPr>
          <p:cNvSpPr>
            <a:spLocks noGrp="1"/>
          </p:cNvSpPr>
          <p:nvPr>
            <p:ph idx="1"/>
          </p:nvPr>
        </p:nvSpPr>
        <p:spPr/>
        <p:txBody>
          <a:bodyPr lIns="91440" tIns="45720" rIns="91440" bIns="45720" anchor="t"/>
          <a:lstStyle/>
          <a:p>
            <a:pPr marL="227965" indent="-227965"/>
            <a:r>
              <a:rPr lang="en-US">
                <a:latin typeface="Tahoma"/>
                <a:ea typeface="Tahoma"/>
                <a:cs typeface="Tahoma"/>
              </a:rPr>
              <a:t>DOE requires a controllable factor (input) to the system under test</a:t>
            </a:r>
          </a:p>
          <a:p>
            <a:pPr marL="227965" indent="-227965"/>
            <a:r>
              <a:rPr lang="en-US">
                <a:latin typeface="Tahoma"/>
                <a:ea typeface="Tahoma"/>
                <a:cs typeface="Tahoma"/>
              </a:rPr>
              <a:t>AI’s often handle work considered “4D”</a:t>
            </a:r>
            <a:br>
              <a:rPr lang="en-US"/>
            </a:br>
            <a:r>
              <a:rPr lang="en-US">
                <a:latin typeface="Tahoma"/>
                <a:ea typeface="Tahoma"/>
                <a:cs typeface="Tahoma"/>
              </a:rPr>
              <a:t>dangerous, dreary, dirty, dear </a:t>
            </a:r>
          </a:p>
          <a:p>
            <a:pPr marL="227965" indent="-227965"/>
            <a:r>
              <a:rPr lang="en-US">
                <a:latin typeface="Tahoma"/>
                <a:ea typeface="Tahoma"/>
                <a:cs typeface="Tahoma"/>
              </a:rPr>
              <a:t>Real-world factors for testing AI’s are likewise 4D</a:t>
            </a:r>
          </a:p>
          <a:p>
            <a:pPr marL="227965" indent="-227965"/>
            <a:r>
              <a:rPr lang="en-US">
                <a:latin typeface="Tahoma"/>
                <a:ea typeface="Tahoma"/>
                <a:cs typeface="Tahoma"/>
              </a:rPr>
              <a:t>Real-world testing of AI algorithms may not be practical</a:t>
            </a:r>
          </a:p>
          <a:p>
            <a:pPr marL="227965" indent="-227965"/>
            <a:endParaRPr lang="en-US">
              <a:latin typeface="Tahoma"/>
              <a:ea typeface="Tahoma"/>
              <a:cs typeface="Tahoma"/>
            </a:endParaRPr>
          </a:p>
          <a:p>
            <a:pPr marL="227965" indent="-227965"/>
            <a:r>
              <a:rPr lang="en-US">
                <a:latin typeface="Tahoma"/>
                <a:ea typeface="Tahoma"/>
                <a:cs typeface="Tahoma"/>
              </a:rPr>
              <a:t>Example: testing a real biological release in the in a busy public location just to test the sensor algorithm</a:t>
            </a:r>
          </a:p>
          <a:p>
            <a:pPr marL="0" indent="0">
              <a:buNone/>
            </a:pPr>
            <a:endParaRPr lang="en-US"/>
          </a:p>
          <a:p>
            <a:pPr marL="227965" indent="-227965"/>
            <a:endParaRPr lang="en-US"/>
          </a:p>
        </p:txBody>
      </p:sp>
    </p:spTree>
    <p:extLst>
      <p:ext uri="{BB962C8B-B14F-4D97-AF65-F5344CB8AC3E}">
        <p14:creationId xmlns:p14="http://schemas.microsoft.com/office/powerpoint/2010/main" val="129429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4F6FB-5770-1BDE-CE92-725E4881D724}"/>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61</a:t>
            </a:fld>
            <a:endParaRPr lang="en-US">
              <a:solidFill>
                <a:prstClr val="black"/>
              </a:solidFill>
            </a:endParaRPr>
          </a:p>
        </p:txBody>
      </p:sp>
      <p:sp>
        <p:nvSpPr>
          <p:cNvPr id="3" name="Title 2">
            <a:extLst>
              <a:ext uri="{FF2B5EF4-FFF2-40B4-BE49-F238E27FC236}">
                <a16:creationId xmlns:a16="http://schemas.microsoft.com/office/drawing/2014/main" id="{B87E83A0-392C-A069-660C-DC2B65693ADC}"/>
              </a:ext>
            </a:extLst>
          </p:cNvPr>
          <p:cNvSpPr>
            <a:spLocks noGrp="1"/>
          </p:cNvSpPr>
          <p:nvPr>
            <p:ph type="title"/>
          </p:nvPr>
        </p:nvSpPr>
        <p:spPr/>
        <p:txBody>
          <a:bodyPr/>
          <a:lstStyle/>
          <a:p>
            <a:r>
              <a:rPr lang="en-US">
                <a:latin typeface="Century Gothic"/>
              </a:rPr>
              <a:t>DOE for Testing Algorithms</a:t>
            </a:r>
            <a:endParaRPr lang="en-US"/>
          </a:p>
        </p:txBody>
      </p:sp>
      <p:sp>
        <p:nvSpPr>
          <p:cNvPr id="4" name="Content Placeholder 3">
            <a:extLst>
              <a:ext uri="{FF2B5EF4-FFF2-40B4-BE49-F238E27FC236}">
                <a16:creationId xmlns:a16="http://schemas.microsoft.com/office/drawing/2014/main" id="{752B567C-4C36-D345-94FA-0BE0F712AC02}"/>
              </a:ext>
            </a:extLst>
          </p:cNvPr>
          <p:cNvSpPr>
            <a:spLocks noGrp="1"/>
          </p:cNvSpPr>
          <p:nvPr>
            <p:ph idx="1"/>
          </p:nvPr>
        </p:nvSpPr>
        <p:spPr/>
        <p:txBody>
          <a:bodyPr/>
          <a:lstStyle/>
          <a:p>
            <a:pPr marL="227965" indent="-227965"/>
            <a:r>
              <a:rPr lang="en-US">
                <a:latin typeface="Tahoma"/>
                <a:ea typeface="Tahoma"/>
                <a:cs typeface="Tahoma"/>
              </a:rPr>
              <a:t>Can the factors be changed real-world? </a:t>
            </a:r>
          </a:p>
          <a:p>
            <a:pPr marL="227965" indent="-227965"/>
            <a:r>
              <a:rPr lang="en-US">
                <a:latin typeface="Tahoma"/>
                <a:ea typeface="Tahoma"/>
                <a:cs typeface="Tahoma"/>
              </a:rPr>
              <a:t>Can they be changed fast enough to inform decisions?</a:t>
            </a:r>
          </a:p>
          <a:p>
            <a:pPr marL="227965" indent="-227965"/>
            <a:r>
              <a:rPr lang="en-US">
                <a:latin typeface="Tahoma"/>
                <a:ea typeface="Tahoma"/>
                <a:cs typeface="Tahoma"/>
              </a:rPr>
              <a:t>Is there a sensor model? </a:t>
            </a:r>
          </a:p>
          <a:p>
            <a:pPr marL="227965" indent="-227965"/>
            <a:r>
              <a:rPr lang="en-US">
                <a:latin typeface="Tahoma"/>
                <a:ea typeface="Tahoma"/>
                <a:cs typeface="Tahoma"/>
              </a:rPr>
              <a:t>Can simulated input be used as factors?</a:t>
            </a:r>
          </a:p>
          <a:p>
            <a:pPr marL="227965" indent="-227965"/>
            <a:r>
              <a:rPr lang="en-US">
                <a:latin typeface="Tahoma"/>
                <a:ea typeface="Tahoma"/>
                <a:cs typeface="Tahoma"/>
              </a:rPr>
              <a:t>Do the analysis products generated by DOE match the analysis products needed for the decision?</a:t>
            </a:r>
          </a:p>
          <a:p>
            <a:endParaRPr lang="en-US"/>
          </a:p>
        </p:txBody>
      </p:sp>
    </p:spTree>
    <p:extLst>
      <p:ext uri="{BB962C8B-B14F-4D97-AF65-F5344CB8AC3E}">
        <p14:creationId xmlns:p14="http://schemas.microsoft.com/office/powerpoint/2010/main" val="2814288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5AA9E6-34E3-EA75-CB7E-63B50194AB6D}"/>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62</a:t>
            </a:fld>
            <a:endParaRPr lang="en-US">
              <a:solidFill>
                <a:prstClr val="black"/>
              </a:solidFill>
            </a:endParaRPr>
          </a:p>
        </p:txBody>
      </p:sp>
      <p:sp>
        <p:nvSpPr>
          <p:cNvPr id="3" name="Title 2">
            <a:extLst>
              <a:ext uri="{FF2B5EF4-FFF2-40B4-BE49-F238E27FC236}">
                <a16:creationId xmlns:a16="http://schemas.microsoft.com/office/drawing/2014/main" id="{D4E46A35-7FC4-9D01-F82D-E7F572CD251D}"/>
              </a:ext>
            </a:extLst>
          </p:cNvPr>
          <p:cNvSpPr>
            <a:spLocks noGrp="1"/>
          </p:cNvSpPr>
          <p:nvPr>
            <p:ph type="title"/>
          </p:nvPr>
        </p:nvSpPr>
        <p:spPr/>
        <p:txBody>
          <a:bodyPr/>
          <a:lstStyle/>
          <a:p>
            <a:r>
              <a:rPr lang="en-US"/>
              <a:t>Type of DOE</a:t>
            </a:r>
            <a:br>
              <a:rPr lang="en-US"/>
            </a:br>
            <a:r>
              <a:rPr lang="en-US" sz="2000"/>
              <a:t>Assuming DOE is the correct STAT</a:t>
            </a:r>
            <a:endParaRPr lang="en-US"/>
          </a:p>
        </p:txBody>
      </p:sp>
      <p:sp>
        <p:nvSpPr>
          <p:cNvPr id="4" name="Content Placeholder 3">
            <a:extLst>
              <a:ext uri="{FF2B5EF4-FFF2-40B4-BE49-F238E27FC236}">
                <a16:creationId xmlns:a16="http://schemas.microsoft.com/office/drawing/2014/main" id="{DAB5803C-5668-6E00-447C-C09756FED3A2}"/>
              </a:ext>
            </a:extLst>
          </p:cNvPr>
          <p:cNvSpPr>
            <a:spLocks noGrp="1" noChangeAspect="1"/>
          </p:cNvSpPr>
          <p:nvPr>
            <p:ph idx="1"/>
          </p:nvPr>
        </p:nvSpPr>
        <p:spPr/>
        <p:txBody>
          <a:bodyPr lIns="91440" tIns="45720" rIns="91440" bIns="45720" anchor="t"/>
          <a:lstStyle/>
          <a:p>
            <a:pPr marL="227965" indent="-227965"/>
            <a:r>
              <a:rPr lang="en-US">
                <a:latin typeface="Tahoma"/>
                <a:ea typeface="Tahoma"/>
                <a:cs typeface="Tahoma"/>
              </a:rPr>
              <a:t>Space-filling design are talked about for AI testing</a:t>
            </a:r>
          </a:p>
          <a:p>
            <a:pPr marL="685165" lvl="1" indent="-227965"/>
            <a:r>
              <a:rPr lang="en-US">
                <a:latin typeface="Tahoma"/>
                <a:ea typeface="Tahoma"/>
                <a:cs typeface="Tahoma"/>
              </a:rPr>
              <a:t>Advantage: finds anomalies throughout an input space</a:t>
            </a:r>
          </a:p>
          <a:p>
            <a:pPr marL="685165" lvl="1" indent="-227965"/>
            <a:r>
              <a:rPr lang="en-US">
                <a:latin typeface="Tahoma"/>
                <a:ea typeface="Tahoma"/>
                <a:cs typeface="Tahoma"/>
              </a:rPr>
              <a:t>Advantage: controls the number of runs more directly</a:t>
            </a:r>
          </a:p>
          <a:p>
            <a:pPr marL="685165" lvl="1" indent="-227965"/>
            <a:r>
              <a:rPr lang="en-US">
                <a:latin typeface="Tahoma"/>
                <a:ea typeface="Tahoma"/>
                <a:cs typeface="Tahoma"/>
              </a:rPr>
              <a:t>Disadvantage: each run is completely unique across all the factors</a:t>
            </a:r>
          </a:p>
          <a:p>
            <a:pPr marL="1142365" lvl="2" indent="-227965"/>
            <a:r>
              <a:rPr lang="en-US">
                <a:latin typeface="Tahoma"/>
                <a:ea typeface="Tahoma"/>
                <a:cs typeface="Tahoma"/>
              </a:rPr>
              <a:t>The plume dispersion model was run as part of a covering array</a:t>
            </a:r>
            <a:br>
              <a:rPr lang="en-US"/>
            </a:br>
            <a:r>
              <a:rPr lang="en-US">
                <a:latin typeface="Tahoma"/>
                <a:ea typeface="Tahoma"/>
                <a:cs typeface="Tahoma"/>
              </a:rPr>
              <a:t>2 simulants x 2 release types x 33 weather x 111 release locations = 14,652 unique sims</a:t>
            </a:r>
          </a:p>
          <a:p>
            <a:pPr marL="685165" lvl="1" indent="-227965"/>
            <a:r>
              <a:rPr lang="en-US">
                <a:latin typeface="Arial"/>
                <a:ea typeface="Tahoma"/>
                <a:cs typeface="Arial"/>
              </a:rPr>
              <a:t>Disadvantage: Recorded inputs are incompatible with space-filling designs</a:t>
            </a:r>
          </a:p>
          <a:p>
            <a:pPr marL="1142365" lvl="2" indent="-227965"/>
            <a:r>
              <a:rPr lang="en-US">
                <a:latin typeface="Tahoma"/>
                <a:ea typeface="Tahoma"/>
                <a:cs typeface="Tahoma"/>
              </a:rPr>
              <a:t>Every run requires unique input (simulation) – and – </a:t>
            </a:r>
            <a:endParaRPr lang="en-US" sz="2000">
              <a:latin typeface="Tahoma"/>
              <a:ea typeface="Tahoma"/>
              <a:cs typeface="Tahoma"/>
            </a:endParaRPr>
          </a:p>
          <a:p>
            <a:pPr marL="1142365" lvl="2" indent="-227965"/>
            <a:r>
              <a:rPr lang="en-US">
                <a:latin typeface="Arial"/>
                <a:ea typeface="Tahoma"/>
                <a:cs typeface="Arial"/>
              </a:rPr>
              <a:t>High fidelity </a:t>
            </a:r>
            <a:r>
              <a:rPr lang="en-US">
                <a:solidFill>
                  <a:srgbClr val="A42135"/>
                </a:solidFill>
                <a:latin typeface="Arial"/>
                <a:ea typeface="Tahoma"/>
                <a:cs typeface="Arial"/>
              </a:rPr>
              <a:t>background</a:t>
            </a:r>
            <a:r>
              <a:rPr lang="en-US">
                <a:latin typeface="Arial"/>
                <a:ea typeface="Tahoma"/>
                <a:cs typeface="Arial"/>
              </a:rPr>
              <a:t> </a:t>
            </a:r>
            <a:r>
              <a:rPr lang="en-US">
                <a:solidFill>
                  <a:srgbClr val="A42135"/>
                </a:solidFill>
                <a:latin typeface="Arial"/>
                <a:ea typeface="Tahoma"/>
                <a:cs typeface="Arial"/>
              </a:rPr>
              <a:t>particle count, </a:t>
            </a:r>
            <a:r>
              <a:rPr lang="en-US">
                <a:latin typeface="Arial"/>
                <a:ea typeface="Tahoma"/>
                <a:cs typeface="Arial"/>
              </a:rPr>
              <a:t>and </a:t>
            </a:r>
            <a:r>
              <a:rPr lang="en-US">
                <a:solidFill>
                  <a:srgbClr val="A42135"/>
                </a:solidFill>
                <a:latin typeface="Arial"/>
                <a:ea typeface="Tahoma"/>
                <a:cs typeface="Arial"/>
              </a:rPr>
              <a:t>weather </a:t>
            </a:r>
            <a:r>
              <a:rPr lang="en-US">
                <a:latin typeface="Arial"/>
                <a:ea typeface="Tahoma"/>
                <a:cs typeface="Arial"/>
              </a:rPr>
              <a:t>simulations do not exist</a:t>
            </a:r>
            <a:endParaRPr lang="en-US" sz="2000">
              <a:solidFill>
                <a:srgbClr val="A42135"/>
              </a:solidFill>
              <a:latin typeface="Arial"/>
              <a:ea typeface="Tahoma"/>
              <a:cs typeface="Arial"/>
            </a:endParaRPr>
          </a:p>
          <a:p>
            <a:pPr marL="1142365" lvl="2" indent="-227965"/>
            <a:endParaRPr lang="en-US" sz="2000">
              <a:latin typeface="Arial"/>
              <a:cs typeface="Arial"/>
            </a:endParaRPr>
          </a:p>
          <a:p>
            <a:pPr marL="1142365" lvl="2" indent="-227965"/>
            <a:endParaRPr lang="en-US"/>
          </a:p>
        </p:txBody>
      </p:sp>
      <p:grpSp>
        <p:nvGrpSpPr>
          <p:cNvPr id="82" name="Group 81">
            <a:extLst>
              <a:ext uri="{FF2B5EF4-FFF2-40B4-BE49-F238E27FC236}">
                <a16:creationId xmlns:a16="http://schemas.microsoft.com/office/drawing/2014/main" id="{32779FDF-2EE9-9366-89C9-95216BE5D9B9}"/>
              </a:ext>
            </a:extLst>
          </p:cNvPr>
          <p:cNvGrpSpPr>
            <a:grpSpLocks noChangeAspect="1"/>
          </p:cNvGrpSpPr>
          <p:nvPr/>
        </p:nvGrpSpPr>
        <p:grpSpPr>
          <a:xfrm>
            <a:off x="1824884" y="5116344"/>
            <a:ext cx="8754512" cy="1418764"/>
            <a:chOff x="963646" y="4389605"/>
            <a:chExt cx="9964120" cy="1614795"/>
          </a:xfrm>
        </p:grpSpPr>
        <p:grpSp>
          <p:nvGrpSpPr>
            <p:cNvPr id="63" name="Group 62">
              <a:extLst>
                <a:ext uri="{FF2B5EF4-FFF2-40B4-BE49-F238E27FC236}">
                  <a16:creationId xmlns:a16="http://schemas.microsoft.com/office/drawing/2014/main" id="{0F1A7DA8-BF79-AB49-8520-C6E3826DD658}"/>
                </a:ext>
              </a:extLst>
            </p:cNvPr>
            <p:cNvGrpSpPr/>
            <p:nvPr/>
          </p:nvGrpSpPr>
          <p:grpSpPr>
            <a:xfrm>
              <a:off x="963646" y="4389605"/>
              <a:ext cx="6127597" cy="1614795"/>
              <a:chOff x="1969374" y="4694830"/>
              <a:chExt cx="6127597" cy="1614795"/>
            </a:xfrm>
          </p:grpSpPr>
          <p:sp>
            <p:nvSpPr>
              <p:cNvPr id="64" name="Rectangle 63">
                <a:extLst>
                  <a:ext uri="{FF2B5EF4-FFF2-40B4-BE49-F238E27FC236}">
                    <a16:creationId xmlns:a16="http://schemas.microsoft.com/office/drawing/2014/main" id="{53852C21-AFB0-F047-BA1F-5C5EB719CB08}"/>
                  </a:ext>
                </a:extLst>
              </p:cNvPr>
              <p:cNvSpPr/>
              <p:nvPr/>
            </p:nvSpPr>
            <p:spPr>
              <a:xfrm>
                <a:off x="7425972" y="5289224"/>
                <a:ext cx="670999" cy="42759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Tahoma" panose="020B0604030504040204" pitchFamily="34" charset="0"/>
                    <a:ea typeface="Tahoma" panose="020B0604030504040204" pitchFamily="34" charset="0"/>
                    <a:cs typeface="Tahoma" panose="020B0604030504040204" pitchFamily="34" charset="0"/>
                  </a:rPr>
                  <a:t>DRF</a:t>
                </a:r>
              </a:p>
            </p:txBody>
          </p:sp>
          <p:sp>
            <p:nvSpPr>
              <p:cNvPr id="65" name="Rectangle 64">
                <a:extLst>
                  <a:ext uri="{FF2B5EF4-FFF2-40B4-BE49-F238E27FC236}">
                    <a16:creationId xmlns:a16="http://schemas.microsoft.com/office/drawing/2014/main" id="{609630BC-564F-FE3D-E7F0-34CAE40A95C9}"/>
                  </a:ext>
                </a:extLst>
              </p:cNvPr>
              <p:cNvSpPr/>
              <p:nvPr/>
            </p:nvSpPr>
            <p:spPr>
              <a:xfrm>
                <a:off x="5417193" y="5107752"/>
                <a:ext cx="1399010" cy="571086"/>
              </a:xfrm>
              <a:prstGeom prst="rect">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Tahoma" panose="020B0604030504040204" pitchFamily="34" charset="0"/>
                    <a:ea typeface="Tahoma" panose="020B0604030504040204" pitchFamily="34" charset="0"/>
                    <a:cs typeface="Tahoma" panose="020B0604030504040204" pitchFamily="34" charset="0"/>
                  </a:rPr>
                  <a:t>Recorded Background</a:t>
                </a:r>
              </a:p>
            </p:txBody>
          </p:sp>
          <p:sp>
            <p:nvSpPr>
              <p:cNvPr id="66" name="Rectangle 65">
                <a:extLst>
                  <a:ext uri="{FF2B5EF4-FFF2-40B4-BE49-F238E27FC236}">
                    <a16:creationId xmlns:a16="http://schemas.microsoft.com/office/drawing/2014/main" id="{5EED4852-ECD0-A54A-B064-B030DD2F6ACF}"/>
                  </a:ext>
                </a:extLst>
              </p:cNvPr>
              <p:cNvSpPr/>
              <p:nvPr/>
            </p:nvSpPr>
            <p:spPr>
              <a:xfrm>
                <a:off x="2083847" y="4775930"/>
                <a:ext cx="1212607" cy="617365"/>
              </a:xfrm>
              <a:prstGeom prst="rect">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Tahoma" panose="020B0604030504040204" pitchFamily="34" charset="0"/>
                    <a:ea typeface="Tahoma" panose="020B0604030504040204" pitchFamily="34" charset="0"/>
                    <a:cs typeface="Tahoma" panose="020B0604030504040204" pitchFamily="34" charset="0"/>
                  </a:rPr>
                  <a:t>Recorded Weather</a:t>
                </a:r>
              </a:p>
            </p:txBody>
          </p:sp>
          <p:sp>
            <p:nvSpPr>
              <p:cNvPr id="67" name="Rectangle 66">
                <a:extLst>
                  <a:ext uri="{FF2B5EF4-FFF2-40B4-BE49-F238E27FC236}">
                    <a16:creationId xmlns:a16="http://schemas.microsoft.com/office/drawing/2014/main" id="{00FCB110-7E6B-7217-85B9-474F35C654B0}"/>
                  </a:ext>
                </a:extLst>
              </p:cNvPr>
              <p:cNvSpPr/>
              <p:nvPr/>
            </p:nvSpPr>
            <p:spPr>
              <a:xfrm>
                <a:off x="2163179" y="5573439"/>
                <a:ext cx="1133275" cy="6925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Tahoma" panose="020B0604030504040204" pitchFamily="34" charset="0"/>
                    <a:ea typeface="Tahoma" panose="020B0604030504040204" pitchFamily="34" charset="0"/>
                    <a:cs typeface="Tahoma" panose="020B0604030504040204" pitchFamily="34" charset="0"/>
                  </a:rPr>
                  <a:t>Simulated Release</a:t>
                </a:r>
              </a:p>
            </p:txBody>
          </p:sp>
          <p:sp>
            <p:nvSpPr>
              <p:cNvPr id="68" name="Rectangle 67">
                <a:extLst>
                  <a:ext uri="{FF2B5EF4-FFF2-40B4-BE49-F238E27FC236}">
                    <a16:creationId xmlns:a16="http://schemas.microsoft.com/office/drawing/2014/main" id="{8462A737-9D9C-1091-F133-D780131CFCBD}"/>
                  </a:ext>
                </a:extLst>
              </p:cNvPr>
              <p:cNvSpPr/>
              <p:nvPr/>
            </p:nvSpPr>
            <p:spPr>
              <a:xfrm>
                <a:off x="3491213" y="4989056"/>
                <a:ext cx="1212607" cy="834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Tahoma" panose="020B0604030504040204" pitchFamily="34" charset="0"/>
                    <a:ea typeface="Tahoma" panose="020B0604030504040204" pitchFamily="34" charset="0"/>
                    <a:cs typeface="Tahoma" panose="020B0604030504040204" pitchFamily="34" charset="0"/>
                  </a:rPr>
                  <a:t>Plume Dispersion Model</a:t>
                </a:r>
              </a:p>
            </p:txBody>
          </p:sp>
          <p:cxnSp>
            <p:nvCxnSpPr>
              <p:cNvPr id="69" name="Connector: Elbow 68">
                <a:extLst>
                  <a:ext uri="{FF2B5EF4-FFF2-40B4-BE49-F238E27FC236}">
                    <a16:creationId xmlns:a16="http://schemas.microsoft.com/office/drawing/2014/main" id="{EE7497F2-F719-8399-7B2E-164150B08458}"/>
                  </a:ext>
                </a:extLst>
              </p:cNvPr>
              <p:cNvCxnSpPr>
                <a:cxnSpLocks/>
                <a:stCxn id="66" idx="3"/>
                <a:endCxn id="68" idx="1"/>
              </p:cNvCxnSpPr>
              <p:nvPr/>
            </p:nvCxnSpPr>
            <p:spPr>
              <a:xfrm>
                <a:off x="3296454" y="5084613"/>
                <a:ext cx="194759" cy="3218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01358A7E-D707-51E3-15CB-D584817153C6}"/>
                  </a:ext>
                </a:extLst>
              </p:cNvPr>
              <p:cNvCxnSpPr>
                <a:cxnSpLocks/>
                <a:stCxn id="67" idx="3"/>
                <a:endCxn id="68" idx="1"/>
              </p:cNvCxnSpPr>
              <p:nvPr/>
            </p:nvCxnSpPr>
            <p:spPr>
              <a:xfrm flipV="1">
                <a:off x="3296454" y="5406501"/>
                <a:ext cx="194759" cy="5132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0E951726-B0A8-91D8-7EF7-1F44621B1426}"/>
                  </a:ext>
                </a:extLst>
              </p:cNvPr>
              <p:cNvSpPr txBox="1"/>
              <p:nvPr/>
            </p:nvSpPr>
            <p:spPr>
              <a:xfrm>
                <a:off x="4818292" y="5039352"/>
                <a:ext cx="549536" cy="665573"/>
              </a:xfrm>
              <a:prstGeom prst="rect">
                <a:avLst/>
              </a:prstGeom>
              <a:noFill/>
            </p:spPr>
            <p:txBody>
              <a:bodyPr wrap="none" rtlCol="0">
                <a:spAutoFit/>
              </a:bodyPr>
              <a:lstStyle/>
              <a:p>
                <a:r>
                  <a:rPr lang="en-US" sz="3200">
                    <a:latin typeface="Tahoma" panose="020B0604030504040204" pitchFamily="34" charset="0"/>
                    <a:ea typeface="Tahoma" panose="020B0604030504040204" pitchFamily="34" charset="0"/>
                    <a:cs typeface="Tahoma" panose="020B0604030504040204" pitchFamily="34" charset="0"/>
                  </a:rPr>
                  <a:t>+</a:t>
                </a:r>
              </a:p>
            </p:txBody>
          </p:sp>
          <p:cxnSp>
            <p:nvCxnSpPr>
              <p:cNvPr id="72" name="Straight Arrow Connector 71">
                <a:extLst>
                  <a:ext uri="{FF2B5EF4-FFF2-40B4-BE49-F238E27FC236}">
                    <a16:creationId xmlns:a16="http://schemas.microsoft.com/office/drawing/2014/main" id="{74EF5CE8-6C87-D7B5-0AE9-02607102325B}"/>
                  </a:ext>
                </a:extLst>
              </p:cNvPr>
              <p:cNvCxnSpPr>
                <a:cxnSpLocks/>
                <a:stCxn id="73" idx="3"/>
                <a:endCxn id="64" idx="1"/>
              </p:cNvCxnSpPr>
              <p:nvPr/>
            </p:nvCxnSpPr>
            <p:spPr>
              <a:xfrm>
                <a:off x="6994478" y="5502228"/>
                <a:ext cx="431494" cy="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5FB600EE-3177-3FC5-FB3F-647981268871}"/>
                  </a:ext>
                </a:extLst>
              </p:cNvPr>
              <p:cNvSpPr/>
              <p:nvPr/>
            </p:nvSpPr>
            <p:spPr>
              <a:xfrm>
                <a:off x="1969374" y="4694830"/>
                <a:ext cx="5025104" cy="1614795"/>
              </a:xfrm>
              <a:prstGeom prst="rect">
                <a:avLst/>
              </a:prstGeom>
              <a:solidFill>
                <a:schemeClr val="accent1">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1400">
                  <a:latin typeface="Tahoma" panose="020B0604030504040204" pitchFamily="34" charset="0"/>
                  <a:ea typeface="Tahoma" panose="020B0604030504040204" pitchFamily="34" charset="0"/>
                  <a:cs typeface="Tahoma" panose="020B0604030504040204" pitchFamily="34" charset="0"/>
                </a:endParaRPr>
              </a:p>
              <a:p>
                <a:pPr algn="r"/>
                <a:endParaRPr lang="en-US" sz="1400">
                  <a:latin typeface="Tahoma" panose="020B0604030504040204" pitchFamily="34" charset="0"/>
                  <a:ea typeface="Tahoma" panose="020B0604030504040204" pitchFamily="34" charset="0"/>
                  <a:cs typeface="Tahoma" panose="020B0604030504040204" pitchFamily="34" charset="0"/>
                </a:endParaRPr>
              </a:p>
              <a:p>
                <a:pPr algn="r"/>
                <a:endParaRPr lang="en-US" sz="1400">
                  <a:latin typeface="Tahoma" panose="020B0604030504040204" pitchFamily="34" charset="0"/>
                  <a:ea typeface="Tahoma" panose="020B0604030504040204" pitchFamily="34" charset="0"/>
                  <a:cs typeface="Tahoma" panose="020B0604030504040204" pitchFamily="34" charset="0"/>
                </a:endParaRPr>
              </a:p>
              <a:p>
                <a:pPr algn="r"/>
                <a:endParaRPr lang="en-US" sz="1400">
                  <a:latin typeface="Tahoma" panose="020B0604030504040204" pitchFamily="34" charset="0"/>
                  <a:ea typeface="Tahoma" panose="020B0604030504040204" pitchFamily="34" charset="0"/>
                  <a:cs typeface="Tahoma" panose="020B0604030504040204" pitchFamily="34" charset="0"/>
                </a:endParaRPr>
              </a:p>
              <a:p>
                <a:pPr algn="r"/>
                <a:r>
                  <a:rPr lang="en-US" sz="1400">
                    <a:solidFill>
                      <a:srgbClr val="002060"/>
                    </a:solidFill>
                    <a:latin typeface="Tahoma" panose="020B0604030504040204" pitchFamily="34" charset="0"/>
                    <a:ea typeface="Tahoma" panose="020B0604030504040204" pitchFamily="34" charset="0"/>
                    <a:cs typeface="Tahoma" panose="020B0604030504040204" pitchFamily="34" charset="0"/>
                  </a:rPr>
                  <a:t>Simulated Input to Hardware</a:t>
                </a:r>
              </a:p>
            </p:txBody>
          </p:sp>
        </p:grpSp>
        <p:sp>
          <p:nvSpPr>
            <p:cNvPr id="74" name="Rectangle 73">
              <a:extLst>
                <a:ext uri="{FF2B5EF4-FFF2-40B4-BE49-F238E27FC236}">
                  <a16:creationId xmlns:a16="http://schemas.microsoft.com/office/drawing/2014/main" id="{F4F90927-DC18-AE0F-CBBA-98599416C834}"/>
                </a:ext>
              </a:extLst>
            </p:cNvPr>
            <p:cNvSpPr/>
            <p:nvPr/>
          </p:nvSpPr>
          <p:spPr>
            <a:xfrm>
              <a:off x="8589478" y="5037639"/>
              <a:ext cx="1122453" cy="7471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Tahoma" panose="020B0604030504040204" pitchFamily="34" charset="0"/>
                  <a:ea typeface="Tahoma" panose="020B0604030504040204" pitchFamily="34" charset="0"/>
                  <a:cs typeface="Tahoma" panose="020B0604030504040204" pitchFamily="34" charset="0"/>
                </a:rPr>
                <a:t>Alarm Algorithm</a:t>
              </a:r>
            </a:p>
          </p:txBody>
        </p:sp>
        <p:sp>
          <p:nvSpPr>
            <p:cNvPr id="75" name="Rectangle 74">
              <a:extLst>
                <a:ext uri="{FF2B5EF4-FFF2-40B4-BE49-F238E27FC236}">
                  <a16:creationId xmlns:a16="http://schemas.microsoft.com/office/drawing/2014/main" id="{F2C3F7F4-D539-818D-D4AB-EBDE309F7F44}"/>
                </a:ext>
              </a:extLst>
            </p:cNvPr>
            <p:cNvSpPr/>
            <p:nvPr/>
          </p:nvSpPr>
          <p:spPr>
            <a:xfrm>
              <a:off x="6256199" y="5469274"/>
              <a:ext cx="848850" cy="53063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Tahoma" panose="020B0604030504040204" pitchFamily="34" charset="0"/>
                  <a:ea typeface="Tahoma" panose="020B0604030504040204" pitchFamily="34" charset="0"/>
                  <a:cs typeface="Tahoma" panose="020B0604030504040204" pitchFamily="34" charset="0"/>
                </a:rPr>
                <a:t>Sensor Array</a:t>
              </a:r>
            </a:p>
          </p:txBody>
        </p:sp>
        <p:sp>
          <p:nvSpPr>
            <p:cNvPr id="76" name="Rectangle 75">
              <a:extLst>
                <a:ext uri="{FF2B5EF4-FFF2-40B4-BE49-F238E27FC236}">
                  <a16:creationId xmlns:a16="http://schemas.microsoft.com/office/drawing/2014/main" id="{7E10C005-79A2-CFAB-5A15-4CAFC756EB62}"/>
                </a:ext>
              </a:extLst>
            </p:cNvPr>
            <p:cNvSpPr/>
            <p:nvPr/>
          </p:nvSpPr>
          <p:spPr>
            <a:xfrm>
              <a:off x="9946603" y="4962268"/>
              <a:ext cx="981163" cy="897931"/>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Tahoma" panose="020B0604030504040204" pitchFamily="34" charset="0"/>
                  <a:ea typeface="Tahoma" panose="020B0604030504040204" pitchFamily="34" charset="0"/>
                  <a:cs typeface="Tahoma" panose="020B0604030504040204" pitchFamily="34" charset="0"/>
                </a:rPr>
                <a:t>Alarm</a:t>
              </a:r>
            </a:p>
            <a:p>
              <a:pPr algn="ctr"/>
              <a:r>
                <a:rPr lang="en-US" sz="1400">
                  <a:solidFill>
                    <a:schemeClr val="tx1"/>
                  </a:solidFill>
                  <a:latin typeface="Tahoma" panose="020B0604030504040204" pitchFamily="34" charset="0"/>
                  <a:ea typeface="Tahoma" panose="020B0604030504040204" pitchFamily="34" charset="0"/>
                  <a:cs typeface="Tahoma" panose="020B0604030504040204" pitchFamily="34" charset="0"/>
                </a:rPr>
                <a:t>Yes/No</a:t>
              </a:r>
            </a:p>
          </p:txBody>
        </p:sp>
        <p:cxnSp>
          <p:nvCxnSpPr>
            <p:cNvPr id="77" name="Straight Arrow Connector 76">
              <a:extLst>
                <a:ext uri="{FF2B5EF4-FFF2-40B4-BE49-F238E27FC236}">
                  <a16:creationId xmlns:a16="http://schemas.microsoft.com/office/drawing/2014/main" id="{A748F362-895D-A849-A651-DBE24D966F02}"/>
                </a:ext>
              </a:extLst>
            </p:cNvPr>
            <p:cNvCxnSpPr>
              <a:cxnSpLocks/>
              <a:stCxn id="74" idx="3"/>
              <a:endCxn id="76" idx="1"/>
            </p:cNvCxnSpPr>
            <p:nvPr/>
          </p:nvCxnSpPr>
          <p:spPr>
            <a:xfrm flipV="1">
              <a:off x="9711931" y="5411234"/>
              <a:ext cx="2346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72FD310-FDC5-7579-6324-B68300DA832B}"/>
                </a:ext>
              </a:extLst>
            </p:cNvPr>
            <p:cNvSpPr txBox="1"/>
            <p:nvPr/>
          </p:nvSpPr>
          <p:spPr>
            <a:xfrm>
              <a:off x="7373643" y="5180403"/>
              <a:ext cx="981163" cy="490422"/>
            </a:xfrm>
            <a:prstGeom prst="rect">
              <a:avLst/>
            </a:prstGeom>
            <a:solidFill>
              <a:srgbClr val="00B050"/>
            </a:solidFill>
            <a:ln>
              <a:solidFill>
                <a:schemeClr val="accent1"/>
              </a:solidFill>
            </a:ln>
          </p:spPr>
          <p:txBody>
            <a:bodyPr wrap="square" rtlCol="0">
              <a:spAutoFit/>
            </a:bodyPr>
            <a:lstStyle/>
            <a:p>
              <a:pPr algn="ctr"/>
              <a:r>
                <a:rPr lang="en-US" sz="1100">
                  <a:latin typeface="Tahoma" panose="020B0604030504040204" pitchFamily="34" charset="0"/>
                  <a:ea typeface="Tahoma" panose="020B0604030504040204" pitchFamily="34" charset="0"/>
                  <a:cs typeface="Tahoma" panose="020B0604030504040204" pitchFamily="34" charset="0"/>
                </a:rPr>
                <a:t>Threshold Setting</a:t>
              </a:r>
            </a:p>
          </p:txBody>
        </p:sp>
        <p:cxnSp>
          <p:nvCxnSpPr>
            <p:cNvPr id="79" name="Connector: Elbow 78">
              <a:extLst>
                <a:ext uri="{FF2B5EF4-FFF2-40B4-BE49-F238E27FC236}">
                  <a16:creationId xmlns:a16="http://schemas.microsoft.com/office/drawing/2014/main" id="{5C15CF23-05DA-34DD-3155-64514FF3DEC0}"/>
                </a:ext>
              </a:extLst>
            </p:cNvPr>
            <p:cNvCxnSpPr>
              <a:stCxn id="64" idx="3"/>
              <a:endCxn id="78" idx="1"/>
            </p:cNvCxnSpPr>
            <p:nvPr/>
          </p:nvCxnSpPr>
          <p:spPr>
            <a:xfrm>
              <a:off x="7091243" y="5197798"/>
              <a:ext cx="282400" cy="2278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44F4671D-0992-6C6B-E2D3-7EF0850164E5}"/>
                </a:ext>
              </a:extLst>
            </p:cNvPr>
            <p:cNvCxnSpPr>
              <a:cxnSpLocks/>
              <a:stCxn id="75" idx="3"/>
              <a:endCxn id="78" idx="1"/>
            </p:cNvCxnSpPr>
            <p:nvPr/>
          </p:nvCxnSpPr>
          <p:spPr>
            <a:xfrm flipV="1">
              <a:off x="7105049" y="5425615"/>
              <a:ext cx="268594" cy="3089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9356E30-35C9-3324-643E-211F57996D3E}"/>
                </a:ext>
              </a:extLst>
            </p:cNvPr>
            <p:cNvCxnSpPr>
              <a:cxnSpLocks/>
              <a:stCxn id="78" idx="3"/>
              <a:endCxn id="74" idx="1"/>
            </p:cNvCxnSpPr>
            <p:nvPr/>
          </p:nvCxnSpPr>
          <p:spPr>
            <a:xfrm flipV="1">
              <a:off x="8354806" y="5411235"/>
              <a:ext cx="234672" cy="14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2384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F084F4-6667-55AF-76EA-ED818CF8F4F1}"/>
              </a:ext>
            </a:extLst>
          </p:cNvPr>
          <p:cNvSpPr>
            <a:spLocks noGrp="1"/>
          </p:cNvSpPr>
          <p:nvPr>
            <p:ph type="sldNum" sz="quarter" idx="12"/>
          </p:nvPr>
        </p:nvSpPr>
        <p:spPr/>
        <p:txBody>
          <a:bodyPr/>
          <a:lstStyle/>
          <a:p>
            <a:fld id="{BAD537CA-A400-4C48-B1BB-83AA21EB2245}" type="slidenum">
              <a:rPr lang="en-US" smtClean="0"/>
              <a:pPr/>
              <a:t>63</a:t>
            </a:fld>
            <a:endParaRPr lang="en-US"/>
          </a:p>
        </p:txBody>
      </p:sp>
      <p:sp>
        <p:nvSpPr>
          <p:cNvPr id="6" name="Title 5">
            <a:extLst>
              <a:ext uri="{FF2B5EF4-FFF2-40B4-BE49-F238E27FC236}">
                <a16:creationId xmlns:a16="http://schemas.microsoft.com/office/drawing/2014/main" id="{88984931-4DD2-C69F-CD9C-46F17ED1519B}"/>
              </a:ext>
            </a:extLst>
          </p:cNvPr>
          <p:cNvSpPr>
            <a:spLocks noGrp="1"/>
          </p:cNvSpPr>
          <p:nvPr>
            <p:ph type="title"/>
          </p:nvPr>
        </p:nvSpPr>
        <p:spPr/>
        <p:txBody>
          <a:bodyPr/>
          <a:lstStyle/>
          <a:p>
            <a:r>
              <a:rPr lang="en-US"/>
              <a:t>STAT Process: Building a DOE</a:t>
            </a:r>
          </a:p>
        </p:txBody>
      </p:sp>
      <p:sp>
        <p:nvSpPr>
          <p:cNvPr id="7" name="Content Placeholder 6">
            <a:extLst>
              <a:ext uri="{FF2B5EF4-FFF2-40B4-BE49-F238E27FC236}">
                <a16:creationId xmlns:a16="http://schemas.microsoft.com/office/drawing/2014/main" id="{EBF7AE27-D20D-CD31-18FD-3A0F190AAC03}"/>
              </a:ext>
            </a:extLst>
          </p:cNvPr>
          <p:cNvSpPr>
            <a:spLocks noGrp="1"/>
          </p:cNvSpPr>
          <p:nvPr>
            <p:ph idx="1"/>
          </p:nvPr>
        </p:nvSpPr>
        <p:spPr/>
        <p:txBody>
          <a:bodyPr/>
          <a:lstStyle/>
          <a:p>
            <a:r>
              <a:rPr lang="en-US"/>
              <a:t>STAT is picking the right SET of tools to create solutions</a:t>
            </a:r>
          </a:p>
          <a:p>
            <a:pPr lvl="1"/>
            <a:r>
              <a:rPr lang="en-US"/>
              <a:t>Cluster analysis used to find similar weather and background patterns</a:t>
            </a:r>
          </a:p>
          <a:p>
            <a:pPr lvl="1"/>
            <a:r>
              <a:rPr lang="en-US"/>
              <a:t>Stratified random sample used to select factor levels</a:t>
            </a:r>
          </a:p>
          <a:p>
            <a:pPr lvl="1"/>
            <a:r>
              <a:rPr lang="en-US"/>
              <a:t>Hybrid design used to combine the factors</a:t>
            </a:r>
          </a:p>
          <a:p>
            <a:pPr lvl="1"/>
            <a:r>
              <a:rPr lang="en-US"/>
              <a:t>Appropriate evaluation metrics for the analysis</a:t>
            </a:r>
          </a:p>
          <a:p>
            <a:r>
              <a:rPr lang="en-US"/>
              <a:t>STAT takes actions</a:t>
            </a:r>
          </a:p>
          <a:p>
            <a:pPr lvl="1"/>
            <a:r>
              <a:rPr lang="en-US"/>
              <a:t>Ask what is needed for the decision</a:t>
            </a:r>
          </a:p>
          <a:p>
            <a:pPr lvl="1"/>
            <a:r>
              <a:rPr lang="en-US"/>
              <a:t>Find the right solution(s)</a:t>
            </a:r>
          </a:p>
          <a:p>
            <a:pPr lvl="1"/>
            <a:r>
              <a:rPr lang="en-US"/>
              <a:t>Be flexible and informative</a:t>
            </a:r>
          </a:p>
          <a:p>
            <a:r>
              <a:rPr lang="en-US"/>
              <a:t>STAT ensures a successful test, not a successful SUT</a:t>
            </a:r>
          </a:p>
        </p:txBody>
      </p:sp>
      <p:pic>
        <p:nvPicPr>
          <p:cNvPr id="67" name="Picture 66">
            <a:extLst>
              <a:ext uri="{FF2B5EF4-FFF2-40B4-BE49-F238E27FC236}">
                <a16:creationId xmlns:a16="http://schemas.microsoft.com/office/drawing/2014/main" id="{F398049E-3B13-FB8B-F063-404684F1D54E}"/>
              </a:ext>
            </a:extLst>
          </p:cNvPr>
          <p:cNvPicPr>
            <a:picLocks noChangeAspect="1"/>
          </p:cNvPicPr>
          <p:nvPr/>
        </p:nvPicPr>
        <p:blipFill>
          <a:blip r:embed="rId3"/>
          <a:stretch>
            <a:fillRect/>
          </a:stretch>
        </p:blipFill>
        <p:spPr>
          <a:xfrm>
            <a:off x="8662308" y="2646300"/>
            <a:ext cx="2639676" cy="2052772"/>
          </a:xfrm>
          <a:prstGeom prst="rect">
            <a:avLst/>
          </a:prstGeom>
          <a:ln w="3175">
            <a:solidFill>
              <a:schemeClr val="accent1"/>
            </a:solidFill>
          </a:ln>
        </p:spPr>
      </p:pic>
    </p:spTree>
    <p:extLst>
      <p:ext uri="{BB962C8B-B14F-4D97-AF65-F5344CB8AC3E}">
        <p14:creationId xmlns:p14="http://schemas.microsoft.com/office/powerpoint/2010/main" val="3416547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B7AF00-6C94-0596-043B-7A5A94BBAB9A}"/>
              </a:ext>
            </a:extLst>
          </p:cNvPr>
          <p:cNvSpPr>
            <a:spLocks noGrp="1"/>
          </p:cNvSpPr>
          <p:nvPr>
            <p:ph type="sldNum" sz="quarter" idx="12"/>
          </p:nvPr>
        </p:nvSpPr>
        <p:spPr/>
        <p:txBody>
          <a:bodyPr/>
          <a:lstStyle/>
          <a:p>
            <a:fld id="{4A54CE59-4D18-49CB-9CEE-EF966B1AAFE1}" type="slidenum">
              <a:rPr lang="en-US" smtClean="0"/>
              <a:pPr/>
              <a:t>64</a:t>
            </a:fld>
            <a:endParaRPr lang="en-US"/>
          </a:p>
        </p:txBody>
      </p:sp>
      <p:sp>
        <p:nvSpPr>
          <p:cNvPr id="2" name="Title 1">
            <a:extLst>
              <a:ext uri="{FF2B5EF4-FFF2-40B4-BE49-F238E27FC236}">
                <a16:creationId xmlns:a16="http://schemas.microsoft.com/office/drawing/2014/main" id="{D874DF68-9FBF-FC7C-0488-2FA9FB6F1DB7}"/>
              </a:ext>
            </a:extLst>
          </p:cNvPr>
          <p:cNvSpPr>
            <a:spLocks noGrp="1"/>
          </p:cNvSpPr>
          <p:nvPr>
            <p:ph type="title"/>
          </p:nvPr>
        </p:nvSpPr>
        <p:spPr>
          <a:xfrm>
            <a:off x="2182904" y="145821"/>
            <a:ext cx="7805871" cy="1005243"/>
          </a:xfrm>
        </p:spPr>
        <p:txBody>
          <a:bodyPr/>
          <a:lstStyle/>
          <a:p>
            <a:r>
              <a:rPr lang="en-US"/>
              <a:t>Summary</a:t>
            </a:r>
          </a:p>
        </p:txBody>
      </p:sp>
      <p:sp>
        <p:nvSpPr>
          <p:cNvPr id="3" name="Content Placeholder 2">
            <a:extLst>
              <a:ext uri="{FF2B5EF4-FFF2-40B4-BE49-F238E27FC236}">
                <a16:creationId xmlns:a16="http://schemas.microsoft.com/office/drawing/2014/main" id="{B3EE1FA1-F8A5-09D0-9E7F-6A07E0DF4004}"/>
              </a:ext>
            </a:extLst>
          </p:cNvPr>
          <p:cNvSpPr>
            <a:spLocks noGrp="1"/>
          </p:cNvSpPr>
          <p:nvPr>
            <p:ph idx="1"/>
          </p:nvPr>
        </p:nvSpPr>
        <p:spPr/>
        <p:txBody>
          <a:bodyPr/>
          <a:lstStyle/>
          <a:p>
            <a:r>
              <a:rPr lang="en-US"/>
              <a:t>Design of Experiments (DOE) is used to better understand the performance of a system, algorithm or process in terms of its input space</a:t>
            </a:r>
          </a:p>
          <a:p>
            <a:r>
              <a:rPr lang="en-US"/>
              <a:t>Use of continuous data leads to better precision and stronger insights</a:t>
            </a:r>
          </a:p>
          <a:p>
            <a:r>
              <a:rPr lang="en-US"/>
              <a:t>Confidence and Power (Type I and Type II error respectively) trade against each other, sample size, uncertainty, precision, and effect size</a:t>
            </a:r>
          </a:p>
          <a:p>
            <a:r>
              <a:rPr lang="en-US"/>
              <a:t>Randomization protects the analysis from lurking variables, even with modeling and simulation</a:t>
            </a:r>
          </a:p>
          <a:p>
            <a:endParaRPr lang="en-US"/>
          </a:p>
          <a:p>
            <a:endParaRPr lang="en-US"/>
          </a:p>
        </p:txBody>
      </p:sp>
    </p:spTree>
    <p:extLst>
      <p:ext uri="{BB962C8B-B14F-4D97-AF65-F5344CB8AC3E}">
        <p14:creationId xmlns:p14="http://schemas.microsoft.com/office/powerpoint/2010/main" val="521098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8649E3-38F1-1931-8D4F-CB7C1DADFAD8}"/>
              </a:ext>
            </a:extLst>
          </p:cNvPr>
          <p:cNvSpPr>
            <a:spLocks noGrp="1"/>
          </p:cNvSpPr>
          <p:nvPr>
            <p:ph type="sldNum" sz="quarter" idx="12"/>
          </p:nvPr>
        </p:nvSpPr>
        <p:spPr/>
        <p:txBody>
          <a:bodyPr/>
          <a:lstStyle/>
          <a:p>
            <a:fld id="{96A7756B-9E3A-48F9-AF98-C7CD02F4A07F}" type="slidenum">
              <a:rPr lang="en-US" smtClean="0"/>
              <a:pPr/>
              <a:t>65</a:t>
            </a:fld>
            <a:endParaRPr lang="en-US"/>
          </a:p>
        </p:txBody>
      </p:sp>
      <p:sp>
        <p:nvSpPr>
          <p:cNvPr id="2" name="Title 1">
            <a:extLst>
              <a:ext uri="{FF2B5EF4-FFF2-40B4-BE49-F238E27FC236}">
                <a16:creationId xmlns:a16="http://schemas.microsoft.com/office/drawing/2014/main" id="{85D72DB4-2186-1ED1-532F-BF2FD62BE8D3}"/>
              </a:ext>
            </a:extLst>
          </p:cNvPr>
          <p:cNvSpPr>
            <a:spLocks noGrp="1"/>
          </p:cNvSpPr>
          <p:nvPr>
            <p:ph type="title"/>
          </p:nvPr>
        </p:nvSpPr>
        <p:spPr/>
        <p:txBody>
          <a:bodyPr/>
          <a:lstStyle/>
          <a:p>
            <a:r>
              <a:rPr lang="en-US">
                <a:cs typeface="Calibri Light"/>
              </a:rPr>
              <a:t>Sources</a:t>
            </a:r>
            <a:endParaRPr lang="en-US"/>
          </a:p>
        </p:txBody>
      </p:sp>
      <p:sp>
        <p:nvSpPr>
          <p:cNvPr id="3" name="Content Placeholder 2">
            <a:extLst>
              <a:ext uri="{FF2B5EF4-FFF2-40B4-BE49-F238E27FC236}">
                <a16:creationId xmlns:a16="http://schemas.microsoft.com/office/drawing/2014/main" id="{C4CC2CD2-2017-5342-951B-83205806FA1F}"/>
              </a:ext>
            </a:extLst>
          </p:cNvPr>
          <p:cNvSpPr>
            <a:spLocks noGrp="1"/>
          </p:cNvSpPr>
          <p:nvPr>
            <p:ph idx="1"/>
          </p:nvPr>
        </p:nvSpPr>
        <p:spPr>
          <a:prstGeom prst="rect">
            <a:avLst/>
          </a:prstGeom>
        </p:spPr>
        <p:txBody>
          <a:bodyPr vert="horz" lIns="91440" tIns="45720" rIns="91440" bIns="45720" rtlCol="0" anchor="t">
            <a:normAutofit/>
          </a:bodyPr>
          <a:lstStyle/>
          <a:p>
            <a:r>
              <a:rPr lang="en-US" sz="2000">
                <a:latin typeface="Tahoma" panose="020B0604030504040204" pitchFamily="34" charset="0"/>
                <a:ea typeface="Tahoma" panose="020B0604030504040204" pitchFamily="34" charset="0"/>
                <a:cs typeface="Tahoma" panose="020B0604030504040204" pitchFamily="34" charset="0"/>
              </a:rPr>
              <a:t>Jensen, W.A. </a:t>
            </a:r>
            <a:r>
              <a:rPr lang="en-US" sz="2000" i="1">
                <a:latin typeface="Tahoma" panose="020B0604030504040204" pitchFamily="34" charset="0"/>
                <a:ea typeface="Tahoma" panose="020B0604030504040204" pitchFamily="34" charset="0"/>
                <a:cs typeface="Tahoma" panose="020B0604030504040204" pitchFamily="34" charset="0"/>
              </a:rPr>
              <a:t>Statistics = Analytics?</a:t>
            </a:r>
            <a:r>
              <a:rPr lang="en-US" sz="2000">
                <a:latin typeface="Tahoma" panose="020B0604030504040204" pitchFamily="34" charset="0"/>
                <a:ea typeface="Tahoma" panose="020B0604030504040204" pitchFamily="34" charset="0"/>
                <a:cs typeface="Tahoma" panose="020B0604030504040204" pitchFamily="34" charset="0"/>
              </a:rPr>
              <a:t> Quality Engineering Vol 32, No 2, 133-144.</a:t>
            </a:r>
            <a:br>
              <a:rPr lang="en-US" sz="2000">
                <a:latin typeface="Tahoma" panose="020B0604030504040204" pitchFamily="34" charset="0"/>
                <a:ea typeface="Tahoma" panose="020B0604030504040204" pitchFamily="34" charset="0"/>
                <a:cs typeface="Tahoma" panose="020B0604030504040204" pitchFamily="34" charset="0"/>
              </a:rPr>
            </a:br>
            <a:r>
              <a:rPr lang="en-US" sz="2000">
                <a:latin typeface="Tahoma" panose="020B0604030504040204" pitchFamily="34" charset="0"/>
                <a:ea typeface="Tahoma" panose="020B0604030504040204" pitchFamily="34" charset="0"/>
                <a:cs typeface="Tahoma" panose="020B0604030504040204" pitchFamily="34" charset="0"/>
                <a:hlinkClick r:id="rId2"/>
              </a:rPr>
              <a:t>https://www.jmp.com/content/dam/jmp/documents/en/support/jmp152/multivariate-methods.pdf</a:t>
            </a:r>
            <a:br>
              <a:rPr lang="en-US" sz="2000"/>
            </a:br>
            <a:r>
              <a:rPr lang="en-US" sz="2000">
                <a:latin typeface="Tahoma" panose="020B0604030504040204" pitchFamily="34" charset="0"/>
                <a:ea typeface="Tahoma" panose="020B0604030504040204" pitchFamily="34" charset="0"/>
                <a:cs typeface="Tahoma" panose="020B0604030504040204" pitchFamily="34" charset="0"/>
                <a:hlinkClick r:id="rId3"/>
              </a:rPr>
              <a:t>https://support.sas.com/kb/22/addl/fusion_22540_1_a108_5903.pdf</a:t>
            </a:r>
          </a:p>
          <a:p>
            <a:r>
              <a:rPr lang="en-US" sz="2000">
                <a:cs typeface="Calibri"/>
              </a:rPr>
              <a:t>De </a:t>
            </a:r>
            <a:r>
              <a:rPr lang="en-US" sz="2000" err="1">
                <a:cs typeface="Calibri"/>
              </a:rPr>
              <a:t>Gryze</a:t>
            </a:r>
            <a:r>
              <a:rPr lang="en-US" sz="2000">
                <a:cs typeface="Calibri"/>
              </a:rPr>
              <a:t>, S., </a:t>
            </a:r>
            <a:r>
              <a:rPr lang="en-US" sz="2000" err="1">
                <a:cs typeface="Calibri"/>
              </a:rPr>
              <a:t>Langhans</a:t>
            </a:r>
            <a:r>
              <a:rPr lang="en-US" sz="2000">
                <a:cs typeface="Calibri"/>
              </a:rPr>
              <a:t>, I., &amp; Vandebroek, M. (2007). Using the correct intervals for prediction: A tutorial on tolerance intervals for ordinary least-squares regression. Chemometrics and Intelligent Laboratory Systems, 87(2), 147–154. </a:t>
            </a:r>
            <a:r>
              <a:rPr lang="en-US" sz="2000">
                <a:cs typeface="Calibri"/>
                <a:hlinkClick r:id="rId4"/>
              </a:rPr>
              <a:t>https://doi.org/10.1016/j.chemolab.2007.03.002</a:t>
            </a:r>
            <a:endParaRPr lang="en-US" sz="2000">
              <a:cs typeface="Calibri"/>
            </a:endParaRPr>
          </a:p>
          <a:p>
            <a:pPr marL="0" indent="0">
              <a:buNone/>
            </a:pPr>
            <a:endParaRPr lang="en-US" sz="1800">
              <a:cs typeface="Calibri"/>
            </a:endParaRPr>
          </a:p>
        </p:txBody>
      </p:sp>
    </p:spTree>
    <p:extLst>
      <p:ext uri="{BB962C8B-B14F-4D97-AF65-F5344CB8AC3E}">
        <p14:creationId xmlns:p14="http://schemas.microsoft.com/office/powerpoint/2010/main" val="31483942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773AC-DCC7-5E4B-2D0C-B7959C091B5F}"/>
              </a:ext>
            </a:extLst>
          </p:cNvPr>
          <p:cNvSpPr>
            <a:spLocks noGrp="1"/>
          </p:cNvSpPr>
          <p:nvPr>
            <p:ph type="sldNum" sz="quarter" idx="12"/>
          </p:nvPr>
        </p:nvSpPr>
        <p:spPr/>
        <p:txBody>
          <a:bodyPr/>
          <a:lstStyle/>
          <a:p>
            <a:pPr>
              <a:defRPr/>
            </a:pPr>
            <a:fld id="{BAD537CA-A400-4C48-B1BB-83AA21EB2245}" type="slidenum">
              <a:rPr lang="en-US" smtClean="0"/>
              <a:pPr>
                <a:defRPr/>
              </a:pPr>
              <a:t>66</a:t>
            </a:fld>
            <a:endParaRPr lang="en-US"/>
          </a:p>
        </p:txBody>
      </p:sp>
      <p:sp>
        <p:nvSpPr>
          <p:cNvPr id="6" name="Title 5">
            <a:extLst>
              <a:ext uri="{FF2B5EF4-FFF2-40B4-BE49-F238E27FC236}">
                <a16:creationId xmlns:a16="http://schemas.microsoft.com/office/drawing/2014/main" id="{2D22BA71-814F-5497-D789-B1946B5FC924}"/>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911932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5F724E-4605-47DD-F4CA-F62698492516}"/>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67</a:t>
            </a:fld>
            <a:endParaRPr lang="en-US">
              <a:solidFill>
                <a:prstClr val="black"/>
              </a:solidFill>
            </a:endParaRPr>
          </a:p>
        </p:txBody>
      </p:sp>
      <p:sp>
        <p:nvSpPr>
          <p:cNvPr id="5" name="Title 4">
            <a:extLst>
              <a:ext uri="{FF2B5EF4-FFF2-40B4-BE49-F238E27FC236}">
                <a16:creationId xmlns:a16="http://schemas.microsoft.com/office/drawing/2014/main" id="{0FA5139F-9219-DC9E-539A-D6D97C5779C5}"/>
              </a:ext>
            </a:extLst>
          </p:cNvPr>
          <p:cNvSpPr>
            <a:spLocks noGrp="1"/>
          </p:cNvSpPr>
          <p:nvPr>
            <p:ph type="ctrTitle"/>
          </p:nvPr>
        </p:nvSpPr>
        <p:spPr/>
        <p:txBody>
          <a:bodyPr/>
          <a:lstStyle/>
          <a:p>
            <a:r>
              <a:rPr lang="en-US"/>
              <a:t>BACKUP</a:t>
            </a:r>
            <a:br>
              <a:rPr lang="en-US"/>
            </a:br>
            <a:endParaRPr lang="en-US"/>
          </a:p>
        </p:txBody>
      </p:sp>
    </p:spTree>
    <p:extLst>
      <p:ext uri="{BB962C8B-B14F-4D97-AF65-F5344CB8AC3E}">
        <p14:creationId xmlns:p14="http://schemas.microsoft.com/office/powerpoint/2010/main" val="13588818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E6A193-9894-5561-E622-0930DB88985C}"/>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68</a:t>
            </a:fld>
            <a:endParaRPr lang="en-US">
              <a:solidFill>
                <a:prstClr val="black"/>
              </a:solidFill>
            </a:endParaRPr>
          </a:p>
        </p:txBody>
      </p:sp>
      <p:sp>
        <p:nvSpPr>
          <p:cNvPr id="3" name="Title 2">
            <a:extLst>
              <a:ext uri="{FF2B5EF4-FFF2-40B4-BE49-F238E27FC236}">
                <a16:creationId xmlns:a16="http://schemas.microsoft.com/office/drawing/2014/main" id="{46A45B62-6FA7-903C-5672-8A868ECFEAE7}"/>
              </a:ext>
            </a:extLst>
          </p:cNvPr>
          <p:cNvSpPr>
            <a:spLocks noGrp="1"/>
          </p:cNvSpPr>
          <p:nvPr>
            <p:ph type="title"/>
          </p:nvPr>
        </p:nvSpPr>
        <p:spPr/>
        <p:txBody>
          <a:bodyPr/>
          <a:lstStyle/>
          <a:p>
            <a:r>
              <a:rPr lang="en-US"/>
              <a:t>Calculation of FDS</a:t>
            </a:r>
          </a:p>
        </p:txBody>
      </p:sp>
      <p:sp>
        <p:nvSpPr>
          <p:cNvPr id="4" name="Content Placeholder 3">
            <a:extLst>
              <a:ext uri="{FF2B5EF4-FFF2-40B4-BE49-F238E27FC236}">
                <a16:creationId xmlns:a16="http://schemas.microsoft.com/office/drawing/2014/main" id="{310F416D-D39C-5EE9-E4E4-76605FFB50E2}"/>
              </a:ext>
            </a:extLst>
          </p:cNvPr>
          <p:cNvSpPr>
            <a:spLocks noGrp="1"/>
          </p:cNvSpPr>
          <p:nvPr>
            <p:ph idx="1"/>
          </p:nvPr>
        </p:nvSpPr>
        <p:spPr/>
        <p:txBody>
          <a:bodyPr/>
          <a:lstStyle/>
          <a:p>
            <a:r>
              <a:rPr lang="en-US"/>
              <a:t>Prediction variance is a function of the design and planned model</a:t>
            </a:r>
          </a:p>
          <a:p>
            <a:r>
              <a:rPr lang="en-US" b="1"/>
              <a:t>X </a:t>
            </a:r>
            <a:r>
              <a:rPr lang="en-US"/>
              <a:t>is the model matrix</a:t>
            </a:r>
          </a:p>
          <a:p>
            <a:pPr lvl="1"/>
            <a:r>
              <a:rPr lang="en-US"/>
              <a:t>First column is all 1’s to represent the intercept term</a:t>
            </a:r>
          </a:p>
          <a:p>
            <a:pPr lvl="1"/>
            <a:r>
              <a:rPr lang="en-US"/>
              <a:t>The next </a:t>
            </a:r>
            <a:r>
              <a:rPr lang="en-US" i="1"/>
              <a:t>k</a:t>
            </a:r>
            <a:r>
              <a:rPr lang="en-US"/>
              <a:t> columns are for the main effects and match the test matrix</a:t>
            </a:r>
          </a:p>
          <a:p>
            <a:pPr lvl="1"/>
            <a:r>
              <a:rPr lang="en-US"/>
              <a:t>The remaining columns </a:t>
            </a:r>
            <a:r>
              <a:rPr lang="en-US">
                <a:solidFill>
                  <a:srgbClr val="C00000"/>
                </a:solidFill>
              </a:rPr>
              <a:t>expand</a:t>
            </a:r>
            <a:r>
              <a:rPr lang="en-US"/>
              <a:t> to cover the model encompassing the combinations of interactions and curvature terms of the planned model</a:t>
            </a:r>
          </a:p>
          <a:p>
            <a:pPr lvl="1"/>
            <a:r>
              <a:rPr lang="en-US"/>
              <a:t>Number of columns match the </a:t>
            </a:r>
            <a:r>
              <a:rPr lang="en-US" i="1"/>
              <a:t>p</a:t>
            </a:r>
            <a:r>
              <a:rPr lang="en-US"/>
              <a:t> parameters in the model</a:t>
            </a:r>
            <a:br>
              <a:rPr lang="en-US"/>
            </a:br>
            <a:r>
              <a:rPr lang="en-US"/>
              <a:t>including the intercept </a:t>
            </a:r>
          </a:p>
          <a:p>
            <a:r>
              <a:rPr lang="en-US" b="1"/>
              <a:t>x</a:t>
            </a:r>
            <a:r>
              <a:rPr lang="en-US" baseline="-25000"/>
              <a:t> </a:t>
            </a:r>
            <a:r>
              <a:rPr lang="en-US"/>
              <a:t>is a vector </a:t>
            </a:r>
            <a:r>
              <a:rPr lang="en-US">
                <a:solidFill>
                  <a:srgbClr val="C00000"/>
                </a:solidFill>
              </a:rPr>
              <a:t>expanded</a:t>
            </a:r>
            <a:r>
              <a:rPr lang="en-US"/>
              <a:t> the same way as the model matrix</a:t>
            </a:r>
            <a:endParaRPr lang="en-US" baseline="-25000"/>
          </a:p>
          <a:p>
            <a:pPr lvl="1"/>
            <a:r>
              <a:rPr lang="en-US"/>
              <a:t>Sometimes called point vector/matrix</a:t>
            </a:r>
          </a:p>
        </p:txBody>
      </p:sp>
    </p:spTree>
    <p:extLst>
      <p:ext uri="{BB962C8B-B14F-4D97-AF65-F5344CB8AC3E}">
        <p14:creationId xmlns:p14="http://schemas.microsoft.com/office/powerpoint/2010/main" val="10043461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E13D8A-B6B6-676B-6B78-6D60BBF42402}"/>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69</a:t>
            </a:fld>
            <a:endParaRPr lang="en-US">
              <a:solidFill>
                <a:prstClr val="black"/>
              </a:solidFill>
            </a:endParaRPr>
          </a:p>
        </p:txBody>
      </p:sp>
      <p:sp>
        <p:nvSpPr>
          <p:cNvPr id="6" name="Title 5">
            <a:extLst>
              <a:ext uri="{FF2B5EF4-FFF2-40B4-BE49-F238E27FC236}">
                <a16:creationId xmlns:a16="http://schemas.microsoft.com/office/drawing/2014/main" id="{C8D661D2-E82A-7A9B-33BE-1BECB0A0775F}"/>
              </a:ext>
            </a:extLst>
          </p:cNvPr>
          <p:cNvSpPr>
            <a:spLocks noGrp="1"/>
          </p:cNvSpPr>
          <p:nvPr>
            <p:ph type="title"/>
          </p:nvPr>
        </p:nvSpPr>
        <p:spPr/>
        <p:txBody>
          <a:bodyPr/>
          <a:lstStyle/>
          <a:p>
            <a:r>
              <a:rPr lang="en-US"/>
              <a:t>Expanding </a:t>
            </a:r>
            <a:r>
              <a:rPr lang="en-US" b="1"/>
              <a:t>X</a:t>
            </a:r>
          </a:p>
        </p:txBody>
      </p:sp>
      <p:graphicFrame>
        <p:nvGraphicFramePr>
          <p:cNvPr id="16" name="Table 15">
            <a:extLst>
              <a:ext uri="{FF2B5EF4-FFF2-40B4-BE49-F238E27FC236}">
                <a16:creationId xmlns:a16="http://schemas.microsoft.com/office/drawing/2014/main" id="{0A66A831-D7BB-E6AF-B7C9-6E75AB4DDCB2}"/>
              </a:ext>
            </a:extLst>
          </p:cNvPr>
          <p:cNvGraphicFramePr>
            <a:graphicFrameLocks noGrp="1"/>
          </p:cNvGraphicFramePr>
          <p:nvPr>
            <p:extLst>
              <p:ext uri="{D42A27DB-BD31-4B8C-83A1-F6EECF244321}">
                <p14:modId xmlns:p14="http://schemas.microsoft.com/office/powerpoint/2010/main" val="936714581"/>
              </p:ext>
            </p:extLst>
          </p:nvPr>
        </p:nvGraphicFramePr>
        <p:xfrm>
          <a:off x="3773150" y="1737030"/>
          <a:ext cx="1079500" cy="3749040"/>
        </p:xfrm>
        <a:graphic>
          <a:graphicData uri="http://schemas.openxmlformats.org/drawingml/2006/table">
            <a:tbl>
              <a:tblPr/>
              <a:tblGrid>
                <a:gridCol w="1079500">
                  <a:extLst>
                    <a:ext uri="{9D8B030D-6E8A-4147-A177-3AD203B41FA5}">
                      <a16:colId xmlns:a16="http://schemas.microsoft.com/office/drawing/2014/main" val="3448337542"/>
                    </a:ext>
                  </a:extLst>
                </a:gridCol>
              </a:tblGrid>
              <a:tr h="449580">
                <a:tc>
                  <a:txBody>
                    <a:bodyPr/>
                    <a:lstStyle/>
                    <a:p>
                      <a:pPr algn="ctr" rtl="0" fontAlgn="ctr"/>
                      <a:r>
                        <a:rPr lang="en-US" sz="1600" b="1" i="0" u="none" strike="noStrike">
                          <a:solidFill>
                            <a:srgbClr val="000000"/>
                          </a:solidFill>
                          <a:effectLst/>
                          <a:latin typeface="Segoe UI" panose="020B0502040204020203" pitchFamily="34" charset="0"/>
                        </a:rPr>
                        <a:t>Intercept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429017"/>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84998645"/>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578502978"/>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050800686"/>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411947084"/>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18768938"/>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696173218"/>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98959347"/>
                  </a:ext>
                </a:extLst>
              </a:tr>
              <a:tr h="41910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6470023"/>
                  </a:ext>
                </a:extLst>
              </a:tr>
            </a:tbl>
          </a:graphicData>
        </a:graphic>
      </p:graphicFrame>
      <p:graphicFrame>
        <p:nvGraphicFramePr>
          <p:cNvPr id="17" name="Table 16">
            <a:extLst>
              <a:ext uri="{FF2B5EF4-FFF2-40B4-BE49-F238E27FC236}">
                <a16:creationId xmlns:a16="http://schemas.microsoft.com/office/drawing/2014/main" id="{66532AA7-E4DE-C5E4-5F0E-2E458FE919C0}"/>
              </a:ext>
            </a:extLst>
          </p:cNvPr>
          <p:cNvGraphicFramePr>
            <a:graphicFrameLocks noGrp="1"/>
          </p:cNvGraphicFramePr>
          <p:nvPr>
            <p:extLst>
              <p:ext uri="{D42A27DB-BD31-4B8C-83A1-F6EECF244321}">
                <p14:modId xmlns:p14="http://schemas.microsoft.com/office/powerpoint/2010/main" val="1319385017"/>
              </p:ext>
            </p:extLst>
          </p:nvPr>
        </p:nvGraphicFramePr>
        <p:xfrm>
          <a:off x="4901784" y="1737030"/>
          <a:ext cx="1591456" cy="3749040"/>
        </p:xfrm>
        <a:graphic>
          <a:graphicData uri="http://schemas.openxmlformats.org/drawingml/2006/table">
            <a:tbl>
              <a:tblPr/>
              <a:tblGrid>
                <a:gridCol w="778656">
                  <a:extLst>
                    <a:ext uri="{9D8B030D-6E8A-4147-A177-3AD203B41FA5}">
                      <a16:colId xmlns:a16="http://schemas.microsoft.com/office/drawing/2014/main" val="567395056"/>
                    </a:ext>
                  </a:extLst>
                </a:gridCol>
                <a:gridCol w="812800">
                  <a:extLst>
                    <a:ext uri="{9D8B030D-6E8A-4147-A177-3AD203B41FA5}">
                      <a16:colId xmlns:a16="http://schemas.microsoft.com/office/drawing/2014/main" val="570573461"/>
                    </a:ext>
                  </a:extLst>
                </a:gridCol>
              </a:tblGrid>
              <a:tr h="449580">
                <a:tc>
                  <a:txBody>
                    <a:bodyPr/>
                    <a:lstStyle/>
                    <a:p>
                      <a:pPr algn="ctr" rtl="0" fontAlgn="ctr"/>
                      <a:r>
                        <a:rPr lang="en-US" sz="2400" b="1" i="0" u="none" strike="noStrike">
                          <a:solidFill>
                            <a:srgbClr val="000000"/>
                          </a:solidFill>
                          <a:effectLst/>
                          <a:latin typeface="Segoe UI" panose="020B0502040204020203" pitchFamily="34" charset="0"/>
                        </a:rPr>
                        <a:t>X1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2400" b="1" i="0" u="none" strike="noStrike">
                          <a:solidFill>
                            <a:srgbClr val="000000"/>
                          </a:solidFill>
                          <a:effectLst/>
                          <a:latin typeface="Segoe UI" panose="020B0502040204020203" pitchFamily="34" charset="0"/>
                        </a:rPr>
                        <a:t>X2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8156394"/>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087763764"/>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62597173"/>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57453667"/>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655265367"/>
                  </a:ext>
                </a:extLst>
              </a:tr>
              <a:tr h="411480">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05531643"/>
                  </a:ext>
                </a:extLst>
              </a:tr>
              <a:tr h="411480">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498297628"/>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62385061"/>
                  </a:ext>
                </a:extLst>
              </a:tr>
              <a:tr h="41910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205393"/>
                  </a:ext>
                </a:extLst>
              </a:tr>
            </a:tbl>
          </a:graphicData>
        </a:graphic>
      </p:graphicFrame>
      <p:graphicFrame>
        <p:nvGraphicFramePr>
          <p:cNvPr id="19" name="Table 18">
            <a:extLst>
              <a:ext uri="{FF2B5EF4-FFF2-40B4-BE49-F238E27FC236}">
                <a16:creationId xmlns:a16="http://schemas.microsoft.com/office/drawing/2014/main" id="{CD5A8552-5C7F-929E-EA9B-75F82FD55A4D}"/>
              </a:ext>
            </a:extLst>
          </p:cNvPr>
          <p:cNvGraphicFramePr>
            <a:graphicFrameLocks noGrp="1"/>
          </p:cNvGraphicFramePr>
          <p:nvPr>
            <p:extLst>
              <p:ext uri="{D42A27DB-BD31-4B8C-83A1-F6EECF244321}">
                <p14:modId xmlns:p14="http://schemas.microsoft.com/office/powerpoint/2010/main" val="2242806900"/>
              </p:ext>
            </p:extLst>
          </p:nvPr>
        </p:nvGraphicFramePr>
        <p:xfrm>
          <a:off x="6523220" y="1737030"/>
          <a:ext cx="1003300" cy="3749040"/>
        </p:xfrm>
        <a:graphic>
          <a:graphicData uri="http://schemas.openxmlformats.org/drawingml/2006/table">
            <a:tbl>
              <a:tblPr/>
              <a:tblGrid>
                <a:gridCol w="1003300">
                  <a:extLst>
                    <a:ext uri="{9D8B030D-6E8A-4147-A177-3AD203B41FA5}">
                      <a16:colId xmlns:a16="http://schemas.microsoft.com/office/drawing/2014/main" val="1982355800"/>
                    </a:ext>
                  </a:extLst>
                </a:gridCol>
              </a:tblGrid>
              <a:tr h="449580">
                <a:tc>
                  <a:txBody>
                    <a:bodyPr/>
                    <a:lstStyle/>
                    <a:p>
                      <a:pPr algn="ctr" rtl="0" fontAlgn="ctr"/>
                      <a:r>
                        <a:rPr lang="en-US" sz="2400" b="1" i="0" u="none" strike="noStrike">
                          <a:solidFill>
                            <a:srgbClr val="000000"/>
                          </a:solidFill>
                          <a:effectLst/>
                          <a:latin typeface="Segoe UI" panose="020B0502040204020203" pitchFamily="34" charset="0"/>
                        </a:rPr>
                        <a:t>X1*X2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3996600"/>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14441285"/>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8903196"/>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03751332"/>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439269"/>
                  </a:ext>
                </a:extLst>
              </a:tr>
              <a:tr h="411480">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506041138"/>
                  </a:ext>
                </a:extLst>
              </a:tr>
              <a:tr h="411480">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02825979"/>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25360262"/>
                  </a:ext>
                </a:extLst>
              </a:tr>
              <a:tr h="419100">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7346856"/>
                  </a:ext>
                </a:extLst>
              </a:tr>
            </a:tbl>
          </a:graphicData>
        </a:graphic>
      </p:graphicFrame>
      <p:graphicFrame>
        <p:nvGraphicFramePr>
          <p:cNvPr id="21" name="Table 20">
            <a:extLst>
              <a:ext uri="{FF2B5EF4-FFF2-40B4-BE49-F238E27FC236}">
                <a16:creationId xmlns:a16="http://schemas.microsoft.com/office/drawing/2014/main" id="{04AF3F96-F2F3-3892-EEE3-7A7D8B589AD2}"/>
              </a:ext>
            </a:extLst>
          </p:cNvPr>
          <p:cNvGraphicFramePr>
            <a:graphicFrameLocks noGrp="1"/>
          </p:cNvGraphicFramePr>
          <p:nvPr>
            <p:extLst>
              <p:ext uri="{D42A27DB-BD31-4B8C-83A1-F6EECF244321}">
                <p14:modId xmlns:p14="http://schemas.microsoft.com/office/powerpoint/2010/main" val="3435289463"/>
              </p:ext>
            </p:extLst>
          </p:nvPr>
        </p:nvGraphicFramePr>
        <p:xfrm>
          <a:off x="7556500" y="1737030"/>
          <a:ext cx="2006600" cy="3749040"/>
        </p:xfrm>
        <a:graphic>
          <a:graphicData uri="http://schemas.openxmlformats.org/drawingml/2006/table">
            <a:tbl>
              <a:tblPr/>
              <a:tblGrid>
                <a:gridCol w="1003300">
                  <a:extLst>
                    <a:ext uri="{9D8B030D-6E8A-4147-A177-3AD203B41FA5}">
                      <a16:colId xmlns:a16="http://schemas.microsoft.com/office/drawing/2014/main" val="1003444672"/>
                    </a:ext>
                  </a:extLst>
                </a:gridCol>
                <a:gridCol w="1003300">
                  <a:extLst>
                    <a:ext uri="{9D8B030D-6E8A-4147-A177-3AD203B41FA5}">
                      <a16:colId xmlns:a16="http://schemas.microsoft.com/office/drawing/2014/main" val="355803202"/>
                    </a:ext>
                  </a:extLst>
                </a:gridCol>
              </a:tblGrid>
              <a:tr h="449580">
                <a:tc>
                  <a:txBody>
                    <a:bodyPr/>
                    <a:lstStyle/>
                    <a:p>
                      <a:pPr algn="ctr" rtl="0" fontAlgn="ctr"/>
                      <a:r>
                        <a:rPr lang="en-US" sz="2400" b="1" i="0" u="none" strike="noStrike">
                          <a:solidFill>
                            <a:srgbClr val="000000"/>
                          </a:solidFill>
                          <a:effectLst/>
                          <a:latin typeface="Segoe UI" panose="020B0502040204020203" pitchFamily="34" charset="0"/>
                        </a:rPr>
                        <a:t>X1*X1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2400" b="1" i="0" u="none" strike="noStrike">
                          <a:solidFill>
                            <a:srgbClr val="000000"/>
                          </a:solidFill>
                          <a:effectLst/>
                          <a:latin typeface="Segoe UI" panose="020B0502040204020203" pitchFamily="34" charset="0"/>
                        </a:rPr>
                        <a:t>X2*X2</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4527708"/>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20251223"/>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07878402"/>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4597514"/>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445329"/>
                  </a:ext>
                </a:extLst>
              </a:tr>
              <a:tr h="411480">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22254323"/>
                  </a:ext>
                </a:extLst>
              </a:tr>
              <a:tr h="411480">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86083351"/>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87904193"/>
                  </a:ext>
                </a:extLst>
              </a:tr>
              <a:tr h="41910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n-US" sz="2200" b="0" i="0" u="none" strike="noStrike">
                          <a:solidFill>
                            <a:srgbClr val="000000"/>
                          </a:solidFill>
                          <a:effectLst/>
                          <a:latin typeface="Segoe UI" panose="020B0502040204020203" pitchFamily="34" charset="0"/>
                        </a:rPr>
                        <a:t>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6740331"/>
                  </a:ext>
                </a:extLst>
              </a:tr>
            </a:tbl>
          </a:graphicData>
        </a:graphic>
      </p:graphicFrame>
      <p:graphicFrame>
        <p:nvGraphicFramePr>
          <p:cNvPr id="23" name="Table 22">
            <a:extLst>
              <a:ext uri="{FF2B5EF4-FFF2-40B4-BE49-F238E27FC236}">
                <a16:creationId xmlns:a16="http://schemas.microsoft.com/office/drawing/2014/main" id="{C006E3A7-9FE6-CD48-E36B-49BC3B55D7C7}"/>
              </a:ext>
            </a:extLst>
          </p:cNvPr>
          <p:cNvGraphicFramePr>
            <a:graphicFrameLocks noGrp="1"/>
          </p:cNvGraphicFramePr>
          <p:nvPr>
            <p:extLst>
              <p:ext uri="{D42A27DB-BD31-4B8C-83A1-F6EECF244321}">
                <p14:modId xmlns:p14="http://schemas.microsoft.com/office/powerpoint/2010/main" val="1076652725"/>
              </p:ext>
            </p:extLst>
          </p:nvPr>
        </p:nvGraphicFramePr>
        <p:xfrm>
          <a:off x="2991580" y="1737030"/>
          <a:ext cx="736600" cy="3749040"/>
        </p:xfrm>
        <a:graphic>
          <a:graphicData uri="http://schemas.openxmlformats.org/drawingml/2006/table">
            <a:tbl>
              <a:tblPr/>
              <a:tblGrid>
                <a:gridCol w="736600">
                  <a:extLst>
                    <a:ext uri="{9D8B030D-6E8A-4147-A177-3AD203B41FA5}">
                      <a16:colId xmlns:a16="http://schemas.microsoft.com/office/drawing/2014/main" val="2176371209"/>
                    </a:ext>
                  </a:extLst>
                </a:gridCol>
              </a:tblGrid>
              <a:tr h="449580">
                <a:tc>
                  <a:txBody>
                    <a:bodyPr/>
                    <a:lstStyle/>
                    <a:p>
                      <a:pPr algn="ctr" rtl="0" fontAlgn="ctr"/>
                      <a:r>
                        <a:rPr lang="en-US" sz="2400" b="1" i="0" u="none" strike="noStrike">
                          <a:solidFill>
                            <a:srgbClr val="000000"/>
                          </a:solidFill>
                          <a:effectLst/>
                          <a:latin typeface="Segoe UI" panose="020B0502040204020203" pitchFamily="34" charset="0"/>
                        </a:rPr>
                        <a:t>Row</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662438"/>
                  </a:ext>
                </a:extLst>
              </a:tr>
              <a:tr h="411480">
                <a:tc>
                  <a:txBody>
                    <a:bodyPr/>
                    <a:lstStyle/>
                    <a:p>
                      <a:pPr algn="r" rtl="0" fontAlgn="ctr"/>
                      <a:r>
                        <a:rPr lang="en-US" sz="2200" b="0" i="0" u="none" strike="noStrike">
                          <a:solidFill>
                            <a:srgbClr val="000000"/>
                          </a:solidFill>
                          <a:effectLst/>
                          <a:latin typeface="Segoe UI" panose="020B0502040204020203" pitchFamily="34" charset="0"/>
                        </a:rPr>
                        <a:t>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615798126"/>
                  </a:ext>
                </a:extLst>
              </a:tr>
              <a:tr h="411480">
                <a:tc>
                  <a:txBody>
                    <a:bodyPr/>
                    <a:lstStyle/>
                    <a:p>
                      <a:pPr algn="r" rtl="0" fontAlgn="ctr"/>
                      <a:r>
                        <a:rPr lang="en-US" sz="2200" b="0" i="0" u="none" strike="noStrike">
                          <a:solidFill>
                            <a:srgbClr val="000000"/>
                          </a:solidFill>
                          <a:effectLst/>
                          <a:latin typeface="Segoe UI" panose="020B0502040204020203" pitchFamily="34" charset="0"/>
                        </a:rPr>
                        <a:t>2</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92491961"/>
                  </a:ext>
                </a:extLst>
              </a:tr>
              <a:tr h="411480">
                <a:tc>
                  <a:txBody>
                    <a:bodyPr/>
                    <a:lstStyle/>
                    <a:p>
                      <a:pPr algn="r" rtl="0" fontAlgn="ctr"/>
                      <a:r>
                        <a:rPr lang="en-US" sz="2200" b="0" i="0" u="none" strike="noStrike">
                          <a:solidFill>
                            <a:srgbClr val="000000"/>
                          </a:solidFill>
                          <a:effectLst/>
                          <a:latin typeface="Segoe UI" panose="020B0502040204020203" pitchFamily="34" charset="0"/>
                        </a:rPr>
                        <a:t>3</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33291690"/>
                  </a:ext>
                </a:extLst>
              </a:tr>
              <a:tr h="411480">
                <a:tc>
                  <a:txBody>
                    <a:bodyPr/>
                    <a:lstStyle/>
                    <a:p>
                      <a:pPr algn="r" rtl="0" fontAlgn="ctr"/>
                      <a:r>
                        <a:rPr lang="en-US" sz="2200" b="0" i="0" u="none" strike="noStrike">
                          <a:solidFill>
                            <a:srgbClr val="000000"/>
                          </a:solidFill>
                          <a:effectLst/>
                          <a:latin typeface="Segoe UI" panose="020B0502040204020203" pitchFamily="34" charset="0"/>
                        </a:rPr>
                        <a:t>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55552694"/>
                  </a:ext>
                </a:extLst>
              </a:tr>
              <a:tr h="411480">
                <a:tc>
                  <a:txBody>
                    <a:bodyPr/>
                    <a:lstStyle/>
                    <a:p>
                      <a:pPr algn="r" rtl="0" fontAlgn="ctr"/>
                      <a:r>
                        <a:rPr lang="en-US" sz="2200" b="0" i="0" u="none" strike="noStrike">
                          <a:solidFill>
                            <a:srgbClr val="000000"/>
                          </a:solidFill>
                          <a:effectLst/>
                          <a:latin typeface="Segoe UI" panose="020B0502040204020203" pitchFamily="34" charset="0"/>
                        </a:rPr>
                        <a:t>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22540236"/>
                  </a:ext>
                </a:extLst>
              </a:tr>
              <a:tr h="411480">
                <a:tc>
                  <a:txBody>
                    <a:bodyPr/>
                    <a:lstStyle/>
                    <a:p>
                      <a:pPr algn="r" rtl="0" fontAlgn="ctr"/>
                      <a:r>
                        <a:rPr lang="en-US" sz="2200" b="0" i="0" u="none" strike="noStrike">
                          <a:solidFill>
                            <a:srgbClr val="000000"/>
                          </a:solidFill>
                          <a:effectLst/>
                          <a:latin typeface="Segoe UI" panose="020B0502040204020203" pitchFamily="34" charset="0"/>
                        </a:rPr>
                        <a:t>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33531267"/>
                  </a:ext>
                </a:extLst>
              </a:tr>
              <a:tr h="411480">
                <a:tc>
                  <a:txBody>
                    <a:bodyPr/>
                    <a:lstStyle/>
                    <a:p>
                      <a:pPr algn="r" rtl="0" fontAlgn="ctr"/>
                      <a:r>
                        <a:rPr lang="en-US" sz="2200" b="0" i="0" u="none" strike="noStrike">
                          <a:solidFill>
                            <a:srgbClr val="000000"/>
                          </a:solidFill>
                          <a:effectLst/>
                          <a:latin typeface="Segoe UI" panose="020B0502040204020203" pitchFamily="34" charset="0"/>
                        </a:rPr>
                        <a:t>7</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36381089"/>
                  </a:ext>
                </a:extLst>
              </a:tr>
              <a:tr h="419100">
                <a:tc>
                  <a:txBody>
                    <a:bodyPr/>
                    <a:lstStyle/>
                    <a:p>
                      <a:pPr algn="r" rtl="0" fontAlgn="ctr"/>
                      <a:r>
                        <a:rPr lang="en-US" sz="2200" b="0" i="0" u="none" strike="noStrike">
                          <a:solidFill>
                            <a:srgbClr val="000000"/>
                          </a:solidFill>
                          <a:effectLst/>
                          <a:latin typeface="Segoe UI" panose="020B0502040204020203" pitchFamily="34" charset="0"/>
                        </a:rPr>
                        <a:t>8</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637047"/>
                  </a:ext>
                </a:extLst>
              </a:tr>
            </a:tbl>
          </a:graphicData>
        </a:graphic>
      </p:graphicFrame>
      <p:cxnSp>
        <p:nvCxnSpPr>
          <p:cNvPr id="25" name="Straight Connector 24">
            <a:extLst>
              <a:ext uri="{FF2B5EF4-FFF2-40B4-BE49-F238E27FC236}">
                <a16:creationId xmlns:a16="http://schemas.microsoft.com/office/drawing/2014/main" id="{38328772-60CF-D7ED-B7F2-7BEA4E65BF91}"/>
              </a:ext>
            </a:extLst>
          </p:cNvPr>
          <p:cNvCxnSpPr/>
          <p:nvPr/>
        </p:nvCxnSpPr>
        <p:spPr>
          <a:xfrm>
            <a:off x="2991580" y="1737030"/>
            <a:ext cx="6571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BE739D1-47E9-8631-71D3-36F65CEE5E3D}"/>
              </a:ext>
            </a:extLst>
          </p:cNvPr>
          <p:cNvCxnSpPr/>
          <p:nvPr/>
        </p:nvCxnSpPr>
        <p:spPr>
          <a:xfrm>
            <a:off x="2991580" y="5486070"/>
            <a:ext cx="657152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D160350-BD34-27C6-6618-303C7B3DDDC7}"/>
              </a:ext>
            </a:extLst>
          </p:cNvPr>
          <p:cNvSpPr txBox="1"/>
          <p:nvPr/>
        </p:nvSpPr>
        <p:spPr>
          <a:xfrm>
            <a:off x="393671" y="1963527"/>
            <a:ext cx="998991" cy="1200329"/>
          </a:xfrm>
          <a:prstGeom prst="rect">
            <a:avLst/>
          </a:prstGeom>
          <a:noFill/>
        </p:spPr>
        <p:txBody>
          <a:bodyPr wrap="none" rtlCol="0">
            <a:spAutoFit/>
          </a:bodyPr>
          <a:lstStyle/>
          <a:p>
            <a:r>
              <a:rPr lang="en-US" sz="2400" i="1"/>
              <a:t>k</a:t>
            </a:r>
            <a:r>
              <a:rPr lang="en-US" sz="2400"/>
              <a:t> = 2</a:t>
            </a:r>
          </a:p>
          <a:p>
            <a:r>
              <a:rPr lang="en-US" sz="2400" i="1"/>
              <a:t>p</a:t>
            </a:r>
            <a:r>
              <a:rPr lang="en-US" sz="2400"/>
              <a:t> = 6</a:t>
            </a:r>
          </a:p>
          <a:p>
            <a:r>
              <a:rPr lang="en-US" sz="2400"/>
              <a:t>n=16*</a:t>
            </a:r>
          </a:p>
        </p:txBody>
      </p:sp>
      <p:sp>
        <p:nvSpPr>
          <p:cNvPr id="29" name="TextBox 28">
            <a:extLst>
              <a:ext uri="{FF2B5EF4-FFF2-40B4-BE49-F238E27FC236}">
                <a16:creationId xmlns:a16="http://schemas.microsoft.com/office/drawing/2014/main" id="{E5F43F2D-ABD7-D817-874F-9084F1CEDECB}"/>
              </a:ext>
            </a:extLst>
          </p:cNvPr>
          <p:cNvSpPr txBox="1"/>
          <p:nvPr/>
        </p:nvSpPr>
        <p:spPr>
          <a:xfrm>
            <a:off x="393671" y="3163856"/>
            <a:ext cx="1774845" cy="400110"/>
          </a:xfrm>
          <a:prstGeom prst="rect">
            <a:avLst/>
          </a:prstGeom>
          <a:noFill/>
        </p:spPr>
        <p:txBody>
          <a:bodyPr wrap="none" rtlCol="0">
            <a:spAutoFit/>
          </a:bodyPr>
          <a:lstStyle/>
          <a:p>
            <a:r>
              <a:rPr lang="en-US" sz="1000"/>
              <a:t>*8 rows not shown</a:t>
            </a:r>
          </a:p>
          <a:p>
            <a:r>
              <a:rPr lang="en-US" sz="1000"/>
              <a:t>Actual test matrix is 16 rows</a:t>
            </a:r>
          </a:p>
        </p:txBody>
      </p:sp>
    </p:spTree>
    <p:extLst>
      <p:ext uri="{BB962C8B-B14F-4D97-AF65-F5344CB8AC3E}">
        <p14:creationId xmlns:p14="http://schemas.microsoft.com/office/powerpoint/2010/main" val="69547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A79C48-6EA7-F1CE-321D-13C10171109A}"/>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7</a:t>
            </a:fld>
            <a:endParaRPr lang="en-US">
              <a:solidFill>
                <a:prstClr val="black"/>
              </a:solidFill>
            </a:endParaRPr>
          </a:p>
        </p:txBody>
      </p:sp>
      <p:sp>
        <p:nvSpPr>
          <p:cNvPr id="3" name="Title 2">
            <a:extLst>
              <a:ext uri="{FF2B5EF4-FFF2-40B4-BE49-F238E27FC236}">
                <a16:creationId xmlns:a16="http://schemas.microsoft.com/office/drawing/2014/main" id="{A800055B-4153-7D01-F904-79914ADD6AA9}"/>
              </a:ext>
            </a:extLst>
          </p:cNvPr>
          <p:cNvSpPr>
            <a:spLocks noGrp="1"/>
          </p:cNvSpPr>
          <p:nvPr>
            <p:ph type="title"/>
          </p:nvPr>
        </p:nvSpPr>
        <p:spPr/>
        <p:txBody>
          <a:bodyPr/>
          <a:lstStyle/>
          <a:p>
            <a:r>
              <a:rPr lang="en-US"/>
              <a:t>Survey</a:t>
            </a:r>
          </a:p>
        </p:txBody>
      </p:sp>
      <p:sp>
        <p:nvSpPr>
          <p:cNvPr id="4" name="Content Placeholder 3">
            <a:extLst>
              <a:ext uri="{FF2B5EF4-FFF2-40B4-BE49-F238E27FC236}">
                <a16:creationId xmlns:a16="http://schemas.microsoft.com/office/drawing/2014/main" id="{BCE57E6E-8A82-B391-CC57-926851E7A6C5}"/>
              </a:ext>
            </a:extLst>
          </p:cNvPr>
          <p:cNvSpPr>
            <a:spLocks noGrp="1"/>
          </p:cNvSpPr>
          <p:nvPr>
            <p:ph idx="1"/>
          </p:nvPr>
        </p:nvSpPr>
        <p:spPr/>
        <p:txBody>
          <a:bodyPr lIns="91440" tIns="45720" rIns="91440" bIns="45720" anchor="t"/>
          <a:lstStyle/>
          <a:p>
            <a:pPr marL="227965" indent="-227965"/>
            <a:r>
              <a:rPr lang="en-US"/>
              <a:t>Most of the responses are not directly measurable</a:t>
            </a:r>
          </a:p>
          <a:p>
            <a:pPr marL="227965" indent="-227965"/>
            <a:r>
              <a:rPr lang="en-US"/>
              <a:t>Responses are opinions, ratings and/or rankings</a:t>
            </a:r>
          </a:p>
          <a:p>
            <a:pPr marL="227965" indent="-227965"/>
            <a:r>
              <a:rPr lang="en-US"/>
              <a:t>Generating a high-response rate without adding bias is the goal</a:t>
            </a:r>
          </a:p>
          <a:p>
            <a:pPr marL="227965" indent="-227965"/>
            <a:r>
              <a:rPr lang="en-US"/>
              <a:t>Cluster analysis is a common tool for analysis</a:t>
            </a:r>
          </a:p>
          <a:p>
            <a:pPr marL="227965" indent="-227965"/>
            <a:r>
              <a:rPr lang="en-US"/>
              <a:t>Surveys are designed to remove bias, check variation</a:t>
            </a:r>
          </a:p>
          <a:p>
            <a:pPr marL="227965" indent="-227965"/>
            <a:r>
              <a:rPr lang="en-US">
                <a:latin typeface="Tahoma"/>
                <a:ea typeface="Tahoma"/>
                <a:cs typeface="Tahoma"/>
              </a:rPr>
              <a:t>Testing of AI focuses on understanding human factors</a:t>
            </a:r>
            <a:endParaRPr lang="en-US"/>
          </a:p>
          <a:p>
            <a:pPr marL="685165" lvl="1" indent="-227965"/>
            <a:r>
              <a:rPr lang="en-US"/>
              <a:t>Is it trustworthy? Useable? More efficient? More effective?</a:t>
            </a:r>
          </a:p>
          <a:p>
            <a:pPr marL="685165" lvl="1" indent="-227965"/>
            <a:r>
              <a:rPr lang="en-US"/>
              <a:t>Can surveys be given TO an AI? BY an AI?</a:t>
            </a:r>
          </a:p>
          <a:p>
            <a:endParaRPr lang="en-US"/>
          </a:p>
          <a:p>
            <a:endParaRPr lang="en-US"/>
          </a:p>
          <a:p>
            <a:endParaRPr lang="en-US"/>
          </a:p>
        </p:txBody>
      </p:sp>
    </p:spTree>
    <p:extLst>
      <p:ext uri="{BB962C8B-B14F-4D97-AF65-F5344CB8AC3E}">
        <p14:creationId xmlns:p14="http://schemas.microsoft.com/office/powerpoint/2010/main" val="2542843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AF44A-2AD8-7DDC-F147-60A17701F8CC}"/>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70</a:t>
            </a:fld>
            <a:endParaRPr lang="en-US">
              <a:solidFill>
                <a:prstClr val="black"/>
              </a:solidFill>
            </a:endParaRPr>
          </a:p>
        </p:txBody>
      </p:sp>
      <p:sp>
        <p:nvSpPr>
          <p:cNvPr id="3" name="Title 2">
            <a:extLst>
              <a:ext uri="{FF2B5EF4-FFF2-40B4-BE49-F238E27FC236}">
                <a16:creationId xmlns:a16="http://schemas.microsoft.com/office/drawing/2014/main" id="{E3F94599-A07E-AD87-9AA2-8285E2CC8935}"/>
              </a:ext>
            </a:extLst>
          </p:cNvPr>
          <p:cNvSpPr>
            <a:spLocks noGrp="1"/>
          </p:cNvSpPr>
          <p:nvPr>
            <p:ph type="title"/>
          </p:nvPr>
        </p:nvSpPr>
        <p:spPr/>
        <p:txBody>
          <a:bodyPr/>
          <a:lstStyle/>
          <a:p>
            <a:r>
              <a:rPr lang="en-US"/>
              <a:t>FDS Mathematical Details</a:t>
            </a:r>
          </a:p>
        </p:txBody>
      </p:sp>
      <p:sp>
        <p:nvSpPr>
          <p:cNvPr id="4" name="Content Placeholder 3">
            <a:extLst>
              <a:ext uri="{FF2B5EF4-FFF2-40B4-BE49-F238E27FC236}">
                <a16:creationId xmlns:a16="http://schemas.microsoft.com/office/drawing/2014/main" id="{6FFC80CA-2F26-9FCF-8040-1A1FC654D0BF}"/>
              </a:ext>
            </a:extLst>
          </p:cNvPr>
          <p:cNvSpPr>
            <a:spLocks noGrp="1"/>
          </p:cNvSpPr>
          <p:nvPr>
            <p:ph idx="1"/>
          </p:nvPr>
        </p:nvSpPr>
        <p:spPr/>
        <p:txBody>
          <a:bodyPr/>
          <a:lstStyle/>
          <a:p>
            <a:r>
              <a:rPr lang="en-US"/>
              <a:t>Prediction Variance, </a:t>
            </a:r>
            <a:r>
              <a:rPr lang="en-US" b="1"/>
              <a:t>v</a:t>
            </a:r>
            <a:r>
              <a:rPr lang="en-US"/>
              <a:t> = σ</a:t>
            </a:r>
            <a:r>
              <a:rPr lang="en-US" baseline="30000"/>
              <a:t>2</a:t>
            </a:r>
            <a:r>
              <a:rPr lang="en-US"/>
              <a:t> * </a:t>
            </a:r>
            <a:r>
              <a:rPr lang="en-US" b="1"/>
              <a:t>x</a:t>
            </a:r>
            <a:r>
              <a:rPr lang="en-US"/>
              <a:t>’ (</a:t>
            </a:r>
            <a:r>
              <a:rPr lang="en-US" b="1"/>
              <a:t>X</a:t>
            </a:r>
            <a:r>
              <a:rPr lang="en-US"/>
              <a:t>’</a:t>
            </a:r>
            <a:r>
              <a:rPr lang="en-US" b="1"/>
              <a:t>X</a:t>
            </a:r>
            <a:r>
              <a:rPr lang="en-US"/>
              <a:t>)</a:t>
            </a:r>
            <a:r>
              <a:rPr lang="en-US" baseline="30000"/>
              <a:t>-1 </a:t>
            </a:r>
            <a:r>
              <a:rPr lang="en-US" b="1"/>
              <a:t>x </a:t>
            </a:r>
            <a:r>
              <a:rPr lang="en-US"/>
              <a:t>for a particular </a:t>
            </a:r>
            <a:r>
              <a:rPr lang="en-US" b="1"/>
              <a:t>x</a:t>
            </a:r>
          </a:p>
          <a:p>
            <a:r>
              <a:rPr lang="en-US"/>
              <a:t>The </a:t>
            </a:r>
            <a:r>
              <a:rPr lang="en-US" b="1"/>
              <a:t>x</a:t>
            </a:r>
            <a:r>
              <a:rPr lang="en-US"/>
              <a:t>’ (</a:t>
            </a:r>
            <a:r>
              <a:rPr lang="en-US" b="1"/>
              <a:t>X</a:t>
            </a:r>
            <a:r>
              <a:rPr lang="en-US"/>
              <a:t>’</a:t>
            </a:r>
            <a:r>
              <a:rPr lang="en-US" b="1"/>
              <a:t>X</a:t>
            </a:r>
            <a:r>
              <a:rPr lang="en-US"/>
              <a:t>)</a:t>
            </a:r>
            <a:r>
              <a:rPr lang="en-US" baseline="30000"/>
              <a:t>-1 </a:t>
            </a:r>
            <a:r>
              <a:rPr lang="en-US" b="1"/>
              <a:t>x </a:t>
            </a:r>
            <a:r>
              <a:rPr lang="en-US"/>
              <a:t>part is the geometric multiplier (hat matrix)</a:t>
            </a:r>
          </a:p>
          <a:p>
            <a:r>
              <a:rPr lang="en-US" b="1"/>
              <a:t>x</a:t>
            </a:r>
            <a:r>
              <a:rPr lang="en-US"/>
              <a:t> near the center have a lower multiplier than </a:t>
            </a:r>
            <a:r>
              <a:rPr lang="en-US" b="1"/>
              <a:t>x</a:t>
            </a:r>
            <a:r>
              <a:rPr lang="en-US"/>
              <a:t> near the edge</a:t>
            </a:r>
          </a:p>
          <a:p>
            <a:r>
              <a:rPr lang="en-US"/>
              <a:t>Margin of Error = t * sqrt(</a:t>
            </a:r>
            <a:r>
              <a:rPr lang="en-US" b="1"/>
              <a:t>v</a:t>
            </a:r>
            <a:r>
              <a:rPr lang="en-US"/>
              <a:t>)</a:t>
            </a:r>
          </a:p>
          <a:p>
            <a:r>
              <a:rPr lang="en-US"/>
              <a:t>You supply the maximum acceptable margin of error (</a:t>
            </a:r>
            <a:r>
              <a:rPr lang="el-GR" sz="2800">
                <a:solidFill>
                  <a:srgbClr val="000000"/>
                </a:solidFill>
              </a:rPr>
              <a:t>δ</a:t>
            </a:r>
            <a:r>
              <a:rPr lang="en-US" sz="2800">
                <a:solidFill>
                  <a:srgbClr val="000000"/>
                </a:solidFill>
              </a:rPr>
              <a:t>), </a:t>
            </a:r>
            <a:r>
              <a:rPr lang="en-US"/>
              <a:t>confidence level for t, degrees of freedom for t comes from the design and model</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6683730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467C54-C89B-10F9-8D63-41709E61589B}"/>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71</a:t>
            </a:fld>
            <a:endParaRPr lang="en-US">
              <a:solidFill>
                <a:prstClr val="black"/>
              </a:solidFill>
            </a:endParaRPr>
          </a:p>
        </p:txBody>
      </p:sp>
      <p:sp>
        <p:nvSpPr>
          <p:cNvPr id="3" name="Title 2">
            <a:extLst>
              <a:ext uri="{FF2B5EF4-FFF2-40B4-BE49-F238E27FC236}">
                <a16:creationId xmlns:a16="http://schemas.microsoft.com/office/drawing/2014/main" id="{85046FF1-8DA2-05F4-8E69-60FBB8B5F34A}"/>
              </a:ext>
            </a:extLst>
          </p:cNvPr>
          <p:cNvSpPr>
            <a:spLocks noGrp="1"/>
          </p:cNvSpPr>
          <p:nvPr>
            <p:ph type="title"/>
          </p:nvPr>
        </p:nvSpPr>
        <p:spPr/>
        <p:txBody>
          <a:bodyPr/>
          <a:lstStyle/>
          <a:p>
            <a:r>
              <a:rPr lang="en-US"/>
              <a:t>Intervals and Thresholds</a:t>
            </a:r>
          </a:p>
        </p:txBody>
      </p:sp>
      <p:sp>
        <p:nvSpPr>
          <p:cNvPr id="4" name="Content Placeholder 3">
            <a:extLst>
              <a:ext uri="{FF2B5EF4-FFF2-40B4-BE49-F238E27FC236}">
                <a16:creationId xmlns:a16="http://schemas.microsoft.com/office/drawing/2014/main" id="{F6C9E220-9EC4-201C-CE0C-3BB129B8B0DD}"/>
              </a:ext>
            </a:extLst>
          </p:cNvPr>
          <p:cNvSpPr>
            <a:spLocks noGrp="1"/>
          </p:cNvSpPr>
          <p:nvPr>
            <p:ph idx="1"/>
          </p:nvPr>
        </p:nvSpPr>
        <p:spPr/>
        <p:txBody>
          <a:bodyPr/>
          <a:lstStyle/>
          <a:p>
            <a:r>
              <a:rPr lang="en-US"/>
              <a:t>If thresholds need to be outside the interval</a:t>
            </a:r>
          </a:p>
          <a:p>
            <a:r>
              <a:rPr lang="en-US"/>
              <a:t>The test threshold must be &gt; T + Sigma * Interval multiplier</a:t>
            </a:r>
          </a:p>
          <a:p>
            <a:pPr marL="0" indent="0">
              <a:buNone/>
            </a:pPr>
            <a:r>
              <a:rPr lang="en-US"/>
              <a:t>	 – OR – </a:t>
            </a:r>
          </a:p>
          <a:p>
            <a:r>
              <a:rPr lang="en-US"/>
              <a:t>If the interval contains the threshold, the predictions from the model is not significantly different than threshold</a:t>
            </a:r>
          </a:p>
        </p:txBody>
      </p:sp>
    </p:spTree>
    <p:extLst>
      <p:ext uri="{BB962C8B-B14F-4D97-AF65-F5344CB8AC3E}">
        <p14:creationId xmlns:p14="http://schemas.microsoft.com/office/powerpoint/2010/main" val="28412445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790C7D-9EBF-1F3D-10D3-DDEA5867389D}"/>
              </a:ext>
            </a:extLst>
          </p:cNvPr>
          <p:cNvSpPr>
            <a:spLocks noGrp="1"/>
          </p:cNvSpPr>
          <p:nvPr>
            <p:ph type="sldNum" sz="quarter" idx="12"/>
          </p:nvPr>
        </p:nvSpPr>
        <p:spPr/>
        <p:txBody>
          <a:bodyPr/>
          <a:lstStyle/>
          <a:p>
            <a:pPr>
              <a:defRPr/>
            </a:pPr>
            <a:fld id="{BAD537CA-A400-4C48-B1BB-83AA21EB2245}" type="slidenum">
              <a:rPr lang="en-US" smtClean="0">
                <a:solidFill>
                  <a:prstClr val="black"/>
                </a:solidFill>
              </a:rPr>
              <a:pPr>
                <a:defRPr/>
              </a:pPr>
              <a:t>72</a:t>
            </a:fld>
            <a:endParaRPr lang="en-US">
              <a:solidFill>
                <a:prstClr val="black"/>
              </a:solidFill>
            </a:endParaRPr>
          </a:p>
        </p:txBody>
      </p:sp>
      <p:sp>
        <p:nvSpPr>
          <p:cNvPr id="3" name="Title 2">
            <a:extLst>
              <a:ext uri="{FF2B5EF4-FFF2-40B4-BE49-F238E27FC236}">
                <a16:creationId xmlns:a16="http://schemas.microsoft.com/office/drawing/2014/main" id="{1F941159-7D21-A6AE-560C-B18F70BB23B8}"/>
              </a:ext>
            </a:extLst>
          </p:cNvPr>
          <p:cNvSpPr>
            <a:spLocks noGrp="1"/>
          </p:cNvSpPr>
          <p:nvPr>
            <p:ph type="title"/>
          </p:nvPr>
        </p:nvSpPr>
        <p:spPr/>
        <p:txBody>
          <a:bodyPr/>
          <a:lstStyle/>
          <a:p>
            <a:r>
              <a:rPr lang="en-US"/>
              <a:t>FDS Cross Hair Interval Type</a:t>
            </a:r>
          </a:p>
        </p:txBody>
      </p:sp>
      <p:sp>
        <p:nvSpPr>
          <p:cNvPr id="4" name="Content Placeholder 3">
            <a:extLst>
              <a:ext uri="{FF2B5EF4-FFF2-40B4-BE49-F238E27FC236}">
                <a16:creationId xmlns:a16="http://schemas.microsoft.com/office/drawing/2014/main" id="{E0318476-FF7F-24DC-FBC7-C4A07FE3608F}"/>
              </a:ext>
            </a:extLst>
          </p:cNvPr>
          <p:cNvSpPr>
            <a:spLocks noGrp="1"/>
          </p:cNvSpPr>
          <p:nvPr>
            <p:ph idx="1"/>
          </p:nvPr>
        </p:nvSpPr>
        <p:spPr/>
        <p:txBody>
          <a:bodyPr/>
          <a:lstStyle/>
          <a:p>
            <a:r>
              <a:rPr lang="en-US"/>
              <a:t>Tolerance is used to compare to requirements</a:t>
            </a:r>
          </a:p>
          <a:p>
            <a:r>
              <a:rPr lang="en-US"/>
              <a:t>Confidence is for comparing averages</a:t>
            </a:r>
          </a:p>
          <a:p>
            <a:r>
              <a:rPr lang="en-US"/>
              <a:t>Difference is used to check for stability</a:t>
            </a:r>
          </a:p>
          <a:p>
            <a:pPr lvl="1"/>
            <a:r>
              <a:rPr lang="en-US"/>
              <a:t>Similar to power</a:t>
            </a:r>
          </a:p>
          <a:p>
            <a:pPr lvl="1"/>
            <a:endParaRPr lang="en-US"/>
          </a:p>
          <a:p>
            <a:r>
              <a:rPr lang="en-US"/>
              <a:t>These choices change the FDS curve’s shape and location</a:t>
            </a:r>
          </a:p>
          <a:p>
            <a:r>
              <a:rPr lang="en-US"/>
              <a:t>JMP produces a confidence based FDS curve</a:t>
            </a:r>
          </a:p>
        </p:txBody>
      </p:sp>
    </p:spTree>
    <p:extLst>
      <p:ext uri="{BB962C8B-B14F-4D97-AF65-F5344CB8AC3E}">
        <p14:creationId xmlns:p14="http://schemas.microsoft.com/office/powerpoint/2010/main" val="27590761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71C96A2-0E16-DBE8-60BF-160EDD598041}"/>
              </a:ext>
            </a:extLst>
          </p:cNvPr>
          <p:cNvPicPr>
            <a:picLocks noChangeAspect="1"/>
          </p:cNvPicPr>
          <p:nvPr/>
        </p:nvPicPr>
        <p:blipFill>
          <a:blip r:embed="rId2"/>
          <a:stretch>
            <a:fillRect/>
          </a:stretch>
        </p:blipFill>
        <p:spPr>
          <a:xfrm>
            <a:off x="9682306" y="3604928"/>
            <a:ext cx="2029731" cy="1854503"/>
          </a:xfrm>
          <a:prstGeom prst="rect">
            <a:avLst/>
          </a:prstGeom>
        </p:spPr>
      </p:pic>
      <p:sp>
        <p:nvSpPr>
          <p:cNvPr id="7" name="Slide Number Placeholder 6">
            <a:extLst>
              <a:ext uri="{FF2B5EF4-FFF2-40B4-BE49-F238E27FC236}">
                <a16:creationId xmlns:a16="http://schemas.microsoft.com/office/drawing/2014/main" id="{DEB58C80-7C9D-16B6-D731-B993A5DEA4EB}"/>
              </a:ext>
            </a:extLst>
          </p:cNvPr>
          <p:cNvSpPr>
            <a:spLocks noGrp="1"/>
          </p:cNvSpPr>
          <p:nvPr>
            <p:ph type="sldNum" sz="quarter" idx="12"/>
          </p:nvPr>
        </p:nvSpPr>
        <p:spPr/>
        <p:txBody>
          <a:bodyPr/>
          <a:lstStyle/>
          <a:p>
            <a:fld id="{4A54CE59-4D18-49CB-9CEE-EF966B1AAFE1}" type="slidenum">
              <a:rPr lang="en-US" smtClean="0"/>
              <a:pPr/>
              <a:t>73</a:t>
            </a:fld>
            <a:endParaRPr lang="en-US"/>
          </a:p>
        </p:txBody>
      </p:sp>
      <p:sp>
        <p:nvSpPr>
          <p:cNvPr id="6" name="Title 5">
            <a:extLst>
              <a:ext uri="{FF2B5EF4-FFF2-40B4-BE49-F238E27FC236}">
                <a16:creationId xmlns:a16="http://schemas.microsoft.com/office/drawing/2014/main" id="{4F55E1D5-2B03-48FA-D9FA-481A6B379E66}"/>
              </a:ext>
            </a:extLst>
          </p:cNvPr>
          <p:cNvSpPr>
            <a:spLocks noGrp="1"/>
          </p:cNvSpPr>
          <p:nvPr>
            <p:ph type="title"/>
          </p:nvPr>
        </p:nvSpPr>
        <p:spPr/>
        <p:txBody>
          <a:bodyPr/>
          <a:lstStyle/>
          <a:p>
            <a:r>
              <a:rPr lang="en-US"/>
              <a:t>Logistic vs. Linear Regression</a:t>
            </a:r>
          </a:p>
        </p:txBody>
      </p:sp>
      <p:sp>
        <p:nvSpPr>
          <p:cNvPr id="2" name="Text Placeholder 1">
            <a:extLst>
              <a:ext uri="{FF2B5EF4-FFF2-40B4-BE49-F238E27FC236}">
                <a16:creationId xmlns:a16="http://schemas.microsoft.com/office/drawing/2014/main" id="{809AC5AD-57B3-952C-0E07-7AC1B3C3F02F}"/>
              </a:ext>
            </a:extLst>
          </p:cNvPr>
          <p:cNvSpPr>
            <a:spLocks noGrp="1"/>
          </p:cNvSpPr>
          <p:nvPr>
            <p:ph idx="1"/>
          </p:nvPr>
        </p:nvSpPr>
        <p:spPr>
          <a:xfrm>
            <a:off x="268224" y="1496993"/>
            <a:ext cx="11635232" cy="4629174"/>
          </a:xfrm>
          <a:prstGeom prst="rect">
            <a:avLst/>
          </a:prstGeom>
        </p:spPr>
        <p:txBody>
          <a:bodyPr/>
          <a:lstStyle/>
          <a:p>
            <a:pPr marL="0" indent="0">
              <a:buNone/>
            </a:pPr>
            <a:r>
              <a:rPr lang="en-US" sz="2400">
                <a:latin typeface="Tahoma" panose="020B0604030504040204" pitchFamily="34" charset="0"/>
                <a:ea typeface="Tahoma" panose="020B0604030504040204" pitchFamily="34" charset="0"/>
                <a:cs typeface="Tahoma" panose="020B0604030504040204" pitchFamily="34" charset="0"/>
              </a:rPr>
              <a:t>Logistic Regression</a:t>
            </a:r>
          </a:p>
        </p:txBody>
      </p:sp>
      <p:sp>
        <p:nvSpPr>
          <p:cNvPr id="4" name="Text Placeholder 3">
            <a:extLst>
              <a:ext uri="{FF2B5EF4-FFF2-40B4-BE49-F238E27FC236}">
                <a16:creationId xmlns:a16="http://schemas.microsoft.com/office/drawing/2014/main" id="{A0049433-FB0E-9A4F-7418-72D795E18629}"/>
              </a:ext>
            </a:extLst>
          </p:cNvPr>
          <p:cNvSpPr>
            <a:spLocks noGrp="1"/>
          </p:cNvSpPr>
          <p:nvPr>
            <p:ph type="body" sz="quarter" idx="4294967295"/>
          </p:nvPr>
        </p:nvSpPr>
        <p:spPr>
          <a:xfrm>
            <a:off x="6095999" y="1496992"/>
            <a:ext cx="5183187" cy="477838"/>
          </a:xfrm>
          <a:prstGeom prst="rect">
            <a:avLst/>
          </a:prstGeom>
        </p:spPr>
        <p:txBody>
          <a:bodyPr/>
          <a:lstStyle/>
          <a:p>
            <a:pPr marL="0" indent="0">
              <a:buNone/>
            </a:pPr>
            <a:r>
              <a:rPr lang="en-US" sz="2400">
                <a:latin typeface="Tahoma" panose="020B0604030504040204" pitchFamily="34" charset="0"/>
                <a:ea typeface="Tahoma" panose="020B0604030504040204" pitchFamily="34" charset="0"/>
                <a:cs typeface="Tahoma" panose="020B0604030504040204" pitchFamily="34" charset="0"/>
              </a:rPr>
              <a:t>Linear Regression</a:t>
            </a:r>
          </a:p>
        </p:txBody>
      </p:sp>
      <p:cxnSp>
        <p:nvCxnSpPr>
          <p:cNvPr id="9" name="Straight Connector 8">
            <a:extLst>
              <a:ext uri="{FF2B5EF4-FFF2-40B4-BE49-F238E27FC236}">
                <a16:creationId xmlns:a16="http://schemas.microsoft.com/office/drawing/2014/main" id="{730DA187-AFBE-6795-8DD7-4D996FB00E18}"/>
              </a:ext>
            </a:extLst>
          </p:cNvPr>
          <p:cNvCxnSpPr>
            <a:cxnSpLocks/>
          </p:cNvCxnSpPr>
          <p:nvPr/>
        </p:nvCxnSpPr>
        <p:spPr>
          <a:xfrm>
            <a:off x="6085840" y="1567750"/>
            <a:ext cx="10160" cy="3788021"/>
          </a:xfrm>
          <a:prstGeom prst="line">
            <a:avLst/>
          </a:prstGeom>
          <a:ln w="19050">
            <a:solidFill>
              <a:srgbClr val="A42135"/>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1BB59A1-F2D5-B29E-1B69-A36F732AC0F1}"/>
                  </a:ext>
                </a:extLst>
              </p:cNvPr>
              <p:cNvSpPr txBox="1"/>
              <p:nvPr/>
            </p:nvSpPr>
            <p:spPr>
              <a:xfrm>
                <a:off x="6334847" y="1824019"/>
                <a:ext cx="4071896" cy="30777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𝑦</m:t>
                      </m:r>
                      <m:r>
                        <a:rPr lang="en-US" sz="200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rPr>
                            <m:t>12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𝜀</m:t>
                      </m:r>
                    </m:oMath>
                  </m:oMathPara>
                </a14:m>
                <a:endParaRPr lang="en-US" sz="2000"/>
              </a:p>
            </p:txBody>
          </p:sp>
        </mc:Choice>
        <mc:Fallback xmlns="">
          <p:sp>
            <p:nvSpPr>
              <p:cNvPr id="19" name="TextBox 18">
                <a:extLst>
                  <a:ext uri="{FF2B5EF4-FFF2-40B4-BE49-F238E27FC236}">
                    <a16:creationId xmlns:a16="http://schemas.microsoft.com/office/drawing/2014/main" id="{41BB59A1-F2D5-B29E-1B69-A36F732AC0F1}"/>
                  </a:ext>
                </a:extLst>
              </p:cNvPr>
              <p:cNvSpPr txBox="1">
                <a:spLocks noRot="1" noChangeAspect="1" noMove="1" noResize="1" noEditPoints="1" noAdjustHandles="1" noChangeArrowheads="1" noChangeShapeType="1" noTextEdit="1"/>
              </p:cNvSpPr>
              <p:nvPr/>
            </p:nvSpPr>
            <p:spPr>
              <a:xfrm>
                <a:off x="6334847" y="1824019"/>
                <a:ext cx="4071896" cy="307777"/>
              </a:xfrm>
              <a:prstGeom prst="rect">
                <a:avLst/>
              </a:prstGeom>
              <a:blipFill>
                <a:blip r:embed="rId3"/>
                <a:stretch>
                  <a:fillRect l="-2246" b="-37255"/>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C370AC33-86DC-6774-65A4-B37C9A37592D}"/>
              </a:ext>
            </a:extLst>
          </p:cNvPr>
          <p:cNvGraphicFramePr>
            <a:graphicFrameLocks noGrp="1"/>
          </p:cNvGraphicFramePr>
          <p:nvPr>
            <p:extLst>
              <p:ext uri="{D42A27DB-BD31-4B8C-83A1-F6EECF244321}">
                <p14:modId xmlns:p14="http://schemas.microsoft.com/office/powerpoint/2010/main" val="45916454"/>
              </p:ext>
            </p:extLst>
          </p:nvPr>
        </p:nvGraphicFramePr>
        <p:xfrm>
          <a:off x="8666642" y="2204470"/>
          <a:ext cx="3014690" cy="1327785"/>
        </p:xfrm>
        <a:graphic>
          <a:graphicData uri="http://schemas.openxmlformats.org/drawingml/2006/table">
            <a:tbl>
              <a:tblPr firstRow="1" bandRow="1">
                <a:tableStyleId>{5C22544A-7EE6-4342-B048-85BDC9FD1C3A}</a:tableStyleId>
              </a:tblPr>
              <a:tblGrid>
                <a:gridCol w="779899">
                  <a:extLst>
                    <a:ext uri="{9D8B030D-6E8A-4147-A177-3AD203B41FA5}">
                      <a16:colId xmlns:a16="http://schemas.microsoft.com/office/drawing/2014/main" val="3130636433"/>
                    </a:ext>
                  </a:extLst>
                </a:gridCol>
                <a:gridCol w="492052">
                  <a:extLst>
                    <a:ext uri="{9D8B030D-6E8A-4147-A177-3AD203B41FA5}">
                      <a16:colId xmlns:a16="http://schemas.microsoft.com/office/drawing/2014/main" val="876321493"/>
                    </a:ext>
                  </a:extLst>
                </a:gridCol>
                <a:gridCol w="643306">
                  <a:extLst>
                    <a:ext uri="{9D8B030D-6E8A-4147-A177-3AD203B41FA5}">
                      <a16:colId xmlns:a16="http://schemas.microsoft.com/office/drawing/2014/main" val="2917277712"/>
                    </a:ext>
                  </a:extLst>
                </a:gridCol>
                <a:gridCol w="479976">
                  <a:extLst>
                    <a:ext uri="{9D8B030D-6E8A-4147-A177-3AD203B41FA5}">
                      <a16:colId xmlns:a16="http://schemas.microsoft.com/office/drawing/2014/main" val="398843499"/>
                    </a:ext>
                  </a:extLst>
                </a:gridCol>
                <a:gridCol w="619457">
                  <a:extLst>
                    <a:ext uri="{9D8B030D-6E8A-4147-A177-3AD203B41FA5}">
                      <a16:colId xmlns:a16="http://schemas.microsoft.com/office/drawing/2014/main" val="73963392"/>
                    </a:ext>
                  </a:extLst>
                </a:gridCol>
              </a:tblGrid>
              <a:tr h="189851">
                <a:tc>
                  <a:txBody>
                    <a:bodyPr/>
                    <a:lstStyle/>
                    <a:p>
                      <a:pPr algn="ctr" fontAlgn="b"/>
                      <a:r>
                        <a:rPr lang="en-US" sz="1400" b="1" u="none" strike="noStrike">
                          <a:effectLst/>
                        </a:rPr>
                        <a:t>Term</a:t>
                      </a:r>
                      <a:endParaRPr lang="en-US" sz="1400" b="1" i="0" u="none" strike="noStrike">
                        <a:solidFill>
                          <a:srgbClr val="000000"/>
                        </a:solidFill>
                        <a:effectLst/>
                        <a:latin typeface="Aptos Narrow" panose="020B0004020202020204" pitchFamily="34" charset="0"/>
                      </a:endParaRPr>
                    </a:p>
                  </a:txBody>
                  <a:tcPr marL="9525" marR="9525" marT="9525" marB="0"/>
                </a:tc>
                <a:tc>
                  <a:txBody>
                    <a:bodyPr/>
                    <a:lstStyle/>
                    <a:p>
                      <a:pPr algn="ctr" fontAlgn="b"/>
                      <a:r>
                        <a:rPr lang="el-GR" sz="1400" b="1" u="none" strike="noStrike">
                          <a:effectLst/>
                        </a:rPr>
                        <a:t>β</a:t>
                      </a:r>
                      <a:r>
                        <a:rPr lang="en-US" sz="1400" b="1" u="none" strike="noStrike">
                          <a:effectLst/>
                        </a:rPr>
                        <a:t> Est</a:t>
                      </a:r>
                      <a:endParaRPr lang="en-US" sz="1400" b="1" i="0" u="none" strike="noStrike">
                        <a:solidFill>
                          <a:srgbClr val="000000"/>
                        </a:solidFill>
                        <a:effectLst/>
                        <a:latin typeface="Aptos Narrow" panose="020B0004020202020204" pitchFamily="34" charset="0"/>
                      </a:endParaRPr>
                    </a:p>
                  </a:txBody>
                  <a:tcPr marL="9525" marR="9525" marT="9525" marB="0"/>
                </a:tc>
                <a:tc>
                  <a:txBody>
                    <a:bodyPr/>
                    <a:lstStyle/>
                    <a:p>
                      <a:pPr algn="ctr" fontAlgn="b"/>
                      <a:r>
                        <a:rPr lang="en-US" sz="1400" b="1" u="none" strike="noStrike">
                          <a:effectLst/>
                        </a:rPr>
                        <a:t>Std Err</a:t>
                      </a:r>
                      <a:endParaRPr lang="en-US" sz="1400" b="1" i="0" u="none" strike="noStrike">
                        <a:solidFill>
                          <a:srgbClr val="000000"/>
                        </a:solidFill>
                        <a:effectLst/>
                        <a:latin typeface="Aptos Narrow" panose="020B0004020202020204" pitchFamily="34" charset="0"/>
                      </a:endParaRPr>
                    </a:p>
                  </a:txBody>
                  <a:tcPr marL="9525" marR="9525" marT="9525" marB="0"/>
                </a:tc>
                <a:tc>
                  <a:txBody>
                    <a:bodyPr/>
                    <a:lstStyle/>
                    <a:p>
                      <a:pPr algn="ctr" fontAlgn="b"/>
                      <a:r>
                        <a:rPr lang="en-US" sz="1400" b="1" i="0" u="none" strike="noStrike">
                          <a:solidFill>
                            <a:schemeClr val="bg1"/>
                          </a:solidFill>
                          <a:effectLst/>
                          <a:latin typeface="Aptos Narrow" panose="020B0004020202020204" pitchFamily="34" charset="0"/>
                        </a:rPr>
                        <a:t>SNR</a:t>
                      </a:r>
                    </a:p>
                  </a:txBody>
                  <a:tcPr marL="9525" marR="9525" marT="9525" marB="0"/>
                </a:tc>
                <a:tc>
                  <a:txBody>
                    <a:bodyPr/>
                    <a:lstStyle/>
                    <a:p>
                      <a:pPr algn="ctr" fontAlgn="b"/>
                      <a:r>
                        <a:rPr lang="en-US" sz="1400" b="1" u="none" strike="noStrike">
                          <a:effectLst/>
                        </a:rPr>
                        <a:t>p-value</a:t>
                      </a:r>
                      <a:endParaRPr lang="en-US" sz="1400" b="1" i="0" u="none" strike="noStrike">
                        <a:solidFill>
                          <a:srgbClr val="000000"/>
                        </a:solidFill>
                        <a:effectLst/>
                        <a:latin typeface="Aptos Narrow" panose="020B0004020202020204" pitchFamily="34" charset="0"/>
                      </a:endParaRPr>
                    </a:p>
                  </a:txBody>
                  <a:tcPr marL="9525" marR="9525" marT="9525" marB="0"/>
                </a:tc>
                <a:extLst>
                  <a:ext uri="{0D108BD9-81ED-4DB2-BD59-A6C34878D82A}">
                    <a16:rowId xmlns:a16="http://schemas.microsoft.com/office/drawing/2014/main" val="513942838"/>
                  </a:ext>
                </a:extLst>
              </a:tr>
              <a:tr h="189851">
                <a:tc>
                  <a:txBody>
                    <a:bodyPr/>
                    <a:lstStyle/>
                    <a:p>
                      <a:pPr algn="ctr" fontAlgn="b"/>
                      <a:r>
                        <a:rPr lang="en-US" sz="1400" u="none" strike="noStrike">
                          <a:effectLst/>
                        </a:rPr>
                        <a:t>Intercept</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a:effectLst/>
                        </a:rPr>
                        <a:t>31</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a:effectLst/>
                        </a:rPr>
                        <a:t>1.12</a:t>
                      </a:r>
                    </a:p>
                  </a:txBody>
                  <a:tcPr marL="9525" marR="9525" marT="9525" marB="0" anchor="b"/>
                </a:tc>
                <a:tc>
                  <a:txBody>
                    <a:bodyPr/>
                    <a:lstStyle/>
                    <a:p>
                      <a:pPr algn="ctr" fontAlgn="b"/>
                      <a:r>
                        <a:rPr lang="en-US" sz="1400" u="none" strike="noStrike">
                          <a:effectLst/>
                        </a:rPr>
                        <a:t>27.73</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a:effectLst/>
                        </a:rPr>
                        <a:t>&lt;.0001</a:t>
                      </a:r>
                      <a:endParaRPr lang="en-US" sz="1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89597661"/>
                  </a:ext>
                </a:extLst>
              </a:tr>
              <a:tr h="189851">
                <a:tc>
                  <a:txBody>
                    <a:bodyPr/>
                    <a:lstStyle/>
                    <a:p>
                      <a:pPr algn="ctr" fontAlgn="b"/>
                      <a:r>
                        <a:rPr lang="en-US" sz="1400" u="none" strike="noStrike">
                          <a:effectLst/>
                        </a:rPr>
                        <a:t>Angle</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a:effectLst/>
                        </a:rPr>
                        <a:t>-15</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US" sz="1400" u="none" strike="noStrike">
                          <a:effectLst/>
                        </a:rPr>
                        <a:t>1.12</a:t>
                      </a:r>
                    </a:p>
                  </a:txBody>
                  <a:tcPr marL="9525" marR="9525" marT="9525" marB="0" anchor="b"/>
                </a:tc>
                <a:tc>
                  <a:txBody>
                    <a:bodyPr/>
                    <a:lstStyle/>
                    <a:p>
                      <a:pPr algn="ctr" fontAlgn="b"/>
                      <a:r>
                        <a:rPr lang="en-US" sz="1400" u="none" strike="noStrike">
                          <a:effectLst/>
                        </a:rPr>
                        <a:t>-13.42</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a:effectLst/>
                        </a:rPr>
                        <a:t>&lt;.0001</a:t>
                      </a:r>
                      <a:endParaRPr lang="en-US" sz="1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64679944"/>
                  </a:ext>
                </a:extLst>
              </a:tr>
              <a:tr h="189851">
                <a:tc>
                  <a:txBody>
                    <a:bodyPr/>
                    <a:lstStyle/>
                    <a:p>
                      <a:pPr algn="ctr" fontAlgn="b"/>
                      <a:r>
                        <a:rPr lang="en-US" sz="1400" u="none" strike="noStrike">
                          <a:effectLst/>
                        </a:rPr>
                        <a:t>Range</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a:effectLst/>
                        </a:rPr>
                        <a:t>2</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US" sz="1400" u="none" strike="noStrike">
                          <a:effectLst/>
                        </a:rPr>
                        <a:t>1.12</a:t>
                      </a:r>
                    </a:p>
                  </a:txBody>
                  <a:tcPr marL="9525" marR="9525" marT="9525" marB="0" anchor="b"/>
                </a:tc>
                <a:tc>
                  <a:txBody>
                    <a:bodyPr/>
                    <a:lstStyle/>
                    <a:p>
                      <a:pPr algn="ctr" fontAlgn="b"/>
                      <a:r>
                        <a:rPr lang="en-US" sz="1400" u="none" strike="noStrike">
                          <a:effectLst/>
                        </a:rPr>
                        <a:t>1.79</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a:effectLst/>
                        </a:rPr>
                        <a:t>0.1114</a:t>
                      </a:r>
                      <a:endParaRPr lang="en-US" sz="1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10792181"/>
                  </a:ext>
                </a:extLst>
              </a:tr>
              <a:tr h="373331">
                <a:tc>
                  <a:txBody>
                    <a:bodyPr/>
                    <a:lstStyle/>
                    <a:p>
                      <a:pPr algn="ctr" fontAlgn="b"/>
                      <a:r>
                        <a:rPr lang="en-US" sz="1400" u="none" strike="noStrike">
                          <a:effectLst/>
                        </a:rPr>
                        <a:t>Angle* Range</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a:effectLst/>
                        </a:rPr>
                        <a:t>-8</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US" sz="1400" u="none" strike="noStrike">
                          <a:effectLst/>
                        </a:rPr>
                        <a:t>1.12</a:t>
                      </a:r>
                    </a:p>
                  </a:txBody>
                  <a:tcPr marL="9525" marR="9525" marT="9525" marB="0" anchor="b"/>
                </a:tc>
                <a:tc>
                  <a:txBody>
                    <a:bodyPr/>
                    <a:lstStyle/>
                    <a:p>
                      <a:pPr algn="ctr" fontAlgn="b"/>
                      <a:r>
                        <a:rPr lang="en-US" sz="1400" u="none" strike="noStrike">
                          <a:effectLst/>
                        </a:rPr>
                        <a:t>-7.16</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400" u="none" strike="noStrike">
                          <a:effectLst/>
                        </a:rPr>
                        <a:t>&lt;.0001</a:t>
                      </a:r>
                      <a:endParaRPr lang="en-US" sz="1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1549234"/>
                  </a:ext>
                </a:extLst>
              </a:tr>
            </a:tbl>
          </a:graphicData>
        </a:graphic>
      </p:graphicFrame>
      <p:pic>
        <p:nvPicPr>
          <p:cNvPr id="3" name="Picture 2">
            <a:extLst>
              <a:ext uri="{FF2B5EF4-FFF2-40B4-BE49-F238E27FC236}">
                <a16:creationId xmlns:a16="http://schemas.microsoft.com/office/drawing/2014/main" id="{816044A0-FCAD-40B5-3638-D34A21B266FC}"/>
              </a:ext>
            </a:extLst>
          </p:cNvPr>
          <p:cNvPicPr>
            <a:picLocks noChangeAspect="1"/>
          </p:cNvPicPr>
          <p:nvPr/>
        </p:nvPicPr>
        <p:blipFill>
          <a:blip r:embed="rId4"/>
          <a:stretch>
            <a:fillRect/>
          </a:stretch>
        </p:blipFill>
        <p:spPr>
          <a:xfrm>
            <a:off x="3432649" y="1795246"/>
            <a:ext cx="2564927" cy="2006814"/>
          </a:xfrm>
          <a:prstGeom prst="rect">
            <a:avLst/>
          </a:prstGeom>
        </p:spPr>
      </p:pic>
      <p:grpSp>
        <p:nvGrpSpPr>
          <p:cNvPr id="16" name="Group 15">
            <a:extLst>
              <a:ext uri="{FF2B5EF4-FFF2-40B4-BE49-F238E27FC236}">
                <a16:creationId xmlns:a16="http://schemas.microsoft.com/office/drawing/2014/main" id="{67086334-1AF3-062B-A286-1C2620BF915E}"/>
              </a:ext>
            </a:extLst>
          </p:cNvPr>
          <p:cNvGrpSpPr/>
          <p:nvPr/>
        </p:nvGrpSpPr>
        <p:grpSpPr>
          <a:xfrm>
            <a:off x="632566" y="2182835"/>
            <a:ext cx="2605394" cy="1827917"/>
            <a:chOff x="1077334" y="1925151"/>
            <a:chExt cx="1582159" cy="1110026"/>
          </a:xfrm>
        </p:grpSpPr>
        <p:pic>
          <p:nvPicPr>
            <p:cNvPr id="5" name="Picture 4">
              <a:extLst>
                <a:ext uri="{FF2B5EF4-FFF2-40B4-BE49-F238E27FC236}">
                  <a16:creationId xmlns:a16="http://schemas.microsoft.com/office/drawing/2014/main" id="{20CACADD-3E09-4D6B-D8E8-337023851E3F}"/>
                </a:ext>
              </a:extLst>
            </p:cNvPr>
            <p:cNvPicPr>
              <a:picLocks noChangeAspect="1"/>
            </p:cNvPicPr>
            <p:nvPr/>
          </p:nvPicPr>
          <p:blipFill>
            <a:blip r:embed="rId5"/>
            <a:stretch>
              <a:fillRect/>
            </a:stretch>
          </p:blipFill>
          <p:spPr>
            <a:xfrm>
              <a:off x="1077334" y="1925151"/>
              <a:ext cx="1582159" cy="1098918"/>
            </a:xfrm>
            <a:prstGeom prst="rect">
              <a:avLst/>
            </a:prstGeom>
          </p:spPr>
        </p:pic>
        <p:sp>
          <p:nvSpPr>
            <p:cNvPr id="13" name="Rectangle 12">
              <a:extLst>
                <a:ext uri="{FF2B5EF4-FFF2-40B4-BE49-F238E27FC236}">
                  <a16:creationId xmlns:a16="http://schemas.microsoft.com/office/drawing/2014/main" id="{DA6CE208-2660-C994-5FF5-7C656A34B55C}"/>
                </a:ext>
              </a:extLst>
            </p:cNvPr>
            <p:cNvSpPr/>
            <p:nvPr/>
          </p:nvSpPr>
          <p:spPr>
            <a:xfrm>
              <a:off x="1522169" y="2051855"/>
              <a:ext cx="375810" cy="983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grpSp>
      <p:grpSp>
        <p:nvGrpSpPr>
          <p:cNvPr id="18" name="Group 17">
            <a:extLst>
              <a:ext uri="{FF2B5EF4-FFF2-40B4-BE49-F238E27FC236}">
                <a16:creationId xmlns:a16="http://schemas.microsoft.com/office/drawing/2014/main" id="{3509E399-CC9A-D84D-7C93-6FEB173F5B3D}"/>
              </a:ext>
            </a:extLst>
          </p:cNvPr>
          <p:cNvGrpSpPr/>
          <p:nvPr/>
        </p:nvGrpSpPr>
        <p:grpSpPr>
          <a:xfrm>
            <a:off x="2289092" y="4072128"/>
            <a:ext cx="2617555" cy="1312020"/>
            <a:chOff x="1796157" y="4071449"/>
            <a:chExt cx="2617555" cy="1312020"/>
          </a:xfrm>
        </p:grpSpPr>
        <p:grpSp>
          <p:nvGrpSpPr>
            <p:cNvPr id="17" name="Group 16">
              <a:extLst>
                <a:ext uri="{FF2B5EF4-FFF2-40B4-BE49-F238E27FC236}">
                  <a16:creationId xmlns:a16="http://schemas.microsoft.com/office/drawing/2014/main" id="{290DC343-0FE5-E75A-C1DD-35AAA5F29287}"/>
                </a:ext>
              </a:extLst>
            </p:cNvPr>
            <p:cNvGrpSpPr/>
            <p:nvPr/>
          </p:nvGrpSpPr>
          <p:grpSpPr>
            <a:xfrm>
              <a:off x="1839690" y="4071449"/>
              <a:ext cx="2557991" cy="699070"/>
              <a:chOff x="3110137" y="2197895"/>
              <a:chExt cx="2557991" cy="699070"/>
            </a:xfrm>
          </p:grpSpPr>
          <p:pic>
            <p:nvPicPr>
              <p:cNvPr id="8" name="Picture 7">
                <a:extLst>
                  <a:ext uri="{FF2B5EF4-FFF2-40B4-BE49-F238E27FC236}">
                    <a16:creationId xmlns:a16="http://schemas.microsoft.com/office/drawing/2014/main" id="{80FA3C74-5EE7-E3B8-041A-F4F5C1FCD181}"/>
                  </a:ext>
                </a:extLst>
              </p:cNvPr>
              <p:cNvPicPr>
                <a:picLocks noChangeAspect="1"/>
              </p:cNvPicPr>
              <p:nvPr/>
            </p:nvPicPr>
            <p:blipFill>
              <a:blip r:embed="rId6"/>
              <a:stretch>
                <a:fillRect/>
              </a:stretch>
            </p:blipFill>
            <p:spPr>
              <a:xfrm>
                <a:off x="3169701" y="2197895"/>
                <a:ext cx="2498427" cy="699070"/>
              </a:xfrm>
              <a:prstGeom prst="rect">
                <a:avLst/>
              </a:prstGeom>
            </p:spPr>
          </p:pic>
          <p:sp>
            <p:nvSpPr>
              <p:cNvPr id="10" name="Rectangle 9">
                <a:extLst>
                  <a:ext uri="{FF2B5EF4-FFF2-40B4-BE49-F238E27FC236}">
                    <a16:creationId xmlns:a16="http://schemas.microsoft.com/office/drawing/2014/main" id="{4C542464-F3D5-D6DB-9FB7-8CDB14AFC796}"/>
                  </a:ext>
                </a:extLst>
              </p:cNvPr>
              <p:cNvSpPr/>
              <p:nvPr/>
            </p:nvSpPr>
            <p:spPr>
              <a:xfrm>
                <a:off x="3110137" y="2496839"/>
                <a:ext cx="2498427" cy="1942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grpSp>
        <p:pic>
          <p:nvPicPr>
            <p:cNvPr id="15" name="Picture 14">
              <a:extLst>
                <a:ext uri="{FF2B5EF4-FFF2-40B4-BE49-F238E27FC236}">
                  <a16:creationId xmlns:a16="http://schemas.microsoft.com/office/drawing/2014/main" id="{1DD12182-95CE-5636-2AED-2728EC96A0E8}"/>
                </a:ext>
              </a:extLst>
            </p:cNvPr>
            <p:cNvPicPr>
              <a:picLocks noChangeAspect="1"/>
            </p:cNvPicPr>
            <p:nvPr/>
          </p:nvPicPr>
          <p:blipFill>
            <a:blip r:embed="rId7"/>
            <a:stretch>
              <a:fillRect/>
            </a:stretch>
          </p:blipFill>
          <p:spPr>
            <a:xfrm>
              <a:off x="1796157" y="4726975"/>
              <a:ext cx="2617555" cy="656494"/>
            </a:xfrm>
            <a:prstGeom prst="rect">
              <a:avLst/>
            </a:prstGeom>
          </p:spPr>
        </p:pic>
      </p:grpSp>
      <p:pic>
        <p:nvPicPr>
          <p:cNvPr id="25" name="Picture 24">
            <a:extLst>
              <a:ext uri="{FF2B5EF4-FFF2-40B4-BE49-F238E27FC236}">
                <a16:creationId xmlns:a16="http://schemas.microsoft.com/office/drawing/2014/main" id="{45ABBA20-C061-B316-668B-1519593A223E}"/>
              </a:ext>
            </a:extLst>
          </p:cNvPr>
          <p:cNvPicPr>
            <a:picLocks noChangeAspect="1"/>
          </p:cNvPicPr>
          <p:nvPr/>
        </p:nvPicPr>
        <p:blipFill>
          <a:blip r:embed="rId8"/>
          <a:stretch>
            <a:fillRect/>
          </a:stretch>
        </p:blipFill>
        <p:spPr>
          <a:xfrm>
            <a:off x="6222560" y="2208312"/>
            <a:ext cx="2367869" cy="1960109"/>
          </a:xfrm>
          <a:prstGeom prst="rect">
            <a:avLst/>
          </a:prstGeom>
        </p:spPr>
      </p:pic>
      <p:pic>
        <p:nvPicPr>
          <p:cNvPr id="27" name="Picture 26">
            <a:extLst>
              <a:ext uri="{FF2B5EF4-FFF2-40B4-BE49-F238E27FC236}">
                <a16:creationId xmlns:a16="http://schemas.microsoft.com/office/drawing/2014/main" id="{0D3CAA49-3CDC-F12B-7772-E09330388879}"/>
              </a:ext>
            </a:extLst>
          </p:cNvPr>
          <p:cNvPicPr>
            <a:picLocks noChangeAspect="1"/>
          </p:cNvPicPr>
          <p:nvPr/>
        </p:nvPicPr>
        <p:blipFill>
          <a:blip r:embed="rId9"/>
          <a:stretch>
            <a:fillRect/>
          </a:stretch>
        </p:blipFill>
        <p:spPr>
          <a:xfrm>
            <a:off x="6146347" y="4139846"/>
            <a:ext cx="3384471" cy="1255075"/>
          </a:xfrm>
          <a:prstGeom prst="rect">
            <a:avLst/>
          </a:prstGeom>
        </p:spPr>
      </p:pic>
      <p:sp>
        <p:nvSpPr>
          <p:cNvPr id="11" name="Rectangle 10">
            <a:extLst>
              <a:ext uri="{FF2B5EF4-FFF2-40B4-BE49-F238E27FC236}">
                <a16:creationId xmlns:a16="http://schemas.microsoft.com/office/drawing/2014/main" id="{82985DCF-3858-7EE1-5337-211CBC73BC8B}"/>
              </a:ext>
            </a:extLst>
          </p:cNvPr>
          <p:cNvSpPr/>
          <p:nvPr/>
        </p:nvSpPr>
        <p:spPr>
          <a:xfrm>
            <a:off x="838201" y="5497286"/>
            <a:ext cx="10689766" cy="772056"/>
          </a:xfrm>
          <a:prstGeom prst="rect">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Both support characterization, modeling, significance tests, and inference</a:t>
            </a:r>
          </a:p>
        </p:txBody>
      </p:sp>
    </p:spTree>
    <p:extLst>
      <p:ext uri="{BB962C8B-B14F-4D97-AF65-F5344CB8AC3E}">
        <p14:creationId xmlns:p14="http://schemas.microsoft.com/office/powerpoint/2010/main" val="982693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B58C80-7C9D-16B6-D731-B993A5DEA4EB}"/>
              </a:ext>
            </a:extLst>
          </p:cNvPr>
          <p:cNvSpPr>
            <a:spLocks noGrp="1"/>
          </p:cNvSpPr>
          <p:nvPr>
            <p:ph type="sldNum" sz="quarter" idx="12"/>
          </p:nvPr>
        </p:nvSpPr>
        <p:spPr/>
        <p:txBody>
          <a:bodyPr/>
          <a:lstStyle/>
          <a:p>
            <a:fld id="{4A54CE59-4D18-49CB-9CEE-EF966B1AAFE1}" type="slidenum">
              <a:rPr lang="en-US" smtClean="0"/>
              <a:pPr/>
              <a:t>74</a:t>
            </a:fld>
            <a:endParaRPr lang="en-US"/>
          </a:p>
        </p:txBody>
      </p:sp>
      <p:sp>
        <p:nvSpPr>
          <p:cNvPr id="6" name="Title 5">
            <a:extLst>
              <a:ext uri="{FF2B5EF4-FFF2-40B4-BE49-F238E27FC236}">
                <a16:creationId xmlns:a16="http://schemas.microsoft.com/office/drawing/2014/main" id="{4F55E1D5-2B03-48FA-D9FA-481A6B379E66}"/>
              </a:ext>
            </a:extLst>
          </p:cNvPr>
          <p:cNvSpPr>
            <a:spLocks noGrp="1"/>
          </p:cNvSpPr>
          <p:nvPr>
            <p:ph type="title"/>
          </p:nvPr>
        </p:nvSpPr>
        <p:spPr/>
        <p:txBody>
          <a:bodyPr/>
          <a:lstStyle/>
          <a:p>
            <a:r>
              <a:rPr lang="en-US"/>
              <a:t>Logistic vs. Linear Regression</a:t>
            </a:r>
          </a:p>
        </p:txBody>
      </p:sp>
      <p:sp>
        <p:nvSpPr>
          <p:cNvPr id="3" name="Content Placeholder 2">
            <a:extLst>
              <a:ext uri="{FF2B5EF4-FFF2-40B4-BE49-F238E27FC236}">
                <a16:creationId xmlns:a16="http://schemas.microsoft.com/office/drawing/2014/main" id="{E01F5C4B-E9F6-D833-028C-D1DDC945B833}"/>
              </a:ext>
            </a:extLst>
          </p:cNvPr>
          <p:cNvSpPr>
            <a:spLocks noGrp="1"/>
          </p:cNvSpPr>
          <p:nvPr>
            <p:ph sz="half" idx="1"/>
          </p:nvPr>
        </p:nvSpPr>
        <p:spPr/>
        <p:txBody>
          <a:bodyPr>
            <a:normAutofit/>
          </a:bodyPr>
          <a:lstStyle/>
          <a:p>
            <a:endParaRPr lang="en-US"/>
          </a:p>
          <a:p>
            <a:r>
              <a:rPr lang="en-US"/>
              <a:t>Use with categorical responses</a:t>
            </a:r>
          </a:p>
          <a:p>
            <a:r>
              <a:rPr lang="en-US"/>
              <a:t>Produces confusion matrix and broad confidence intervals</a:t>
            </a:r>
          </a:p>
          <a:p>
            <a:r>
              <a:rPr lang="en-US"/>
              <a:t>Allows prediction of likelihood of being in a particular state</a:t>
            </a:r>
          </a:p>
          <a:p>
            <a:r>
              <a:rPr lang="en-US"/>
              <a:t>Coarse-grained analysis</a:t>
            </a:r>
          </a:p>
          <a:p>
            <a:r>
              <a:rPr lang="en-US" b="1"/>
              <a:t>Takes more data to reduce risk</a:t>
            </a:r>
          </a:p>
        </p:txBody>
      </p:sp>
      <p:sp>
        <p:nvSpPr>
          <p:cNvPr id="5" name="Content Placeholder 4">
            <a:extLst>
              <a:ext uri="{FF2B5EF4-FFF2-40B4-BE49-F238E27FC236}">
                <a16:creationId xmlns:a16="http://schemas.microsoft.com/office/drawing/2014/main" id="{F68FF265-CCF8-F3B4-4264-9A4B2C004940}"/>
              </a:ext>
            </a:extLst>
          </p:cNvPr>
          <p:cNvSpPr>
            <a:spLocks noGrp="1"/>
          </p:cNvSpPr>
          <p:nvPr>
            <p:ph sz="half" idx="2"/>
          </p:nvPr>
        </p:nvSpPr>
        <p:spPr/>
        <p:txBody>
          <a:bodyPr>
            <a:normAutofit/>
          </a:bodyPr>
          <a:lstStyle/>
          <a:p>
            <a:endParaRPr lang="en-US"/>
          </a:p>
          <a:p>
            <a:r>
              <a:rPr lang="en-US"/>
              <a:t>Use with continuous responses</a:t>
            </a:r>
          </a:p>
          <a:p>
            <a:r>
              <a:rPr lang="en-US"/>
              <a:t>Produces regression equation and surface map </a:t>
            </a:r>
          </a:p>
          <a:p>
            <a:r>
              <a:rPr lang="en-US"/>
              <a:t>Allows prediction of specific response values based on expected factor levels</a:t>
            </a:r>
          </a:p>
          <a:p>
            <a:r>
              <a:rPr lang="en-US"/>
              <a:t>More informative analysis</a:t>
            </a:r>
          </a:p>
          <a:p>
            <a:r>
              <a:rPr lang="en-US" b="1"/>
              <a:t>Gives less risk for the same data</a:t>
            </a:r>
          </a:p>
        </p:txBody>
      </p:sp>
      <p:sp>
        <p:nvSpPr>
          <p:cNvPr id="2" name="Text Placeholder 1">
            <a:extLst>
              <a:ext uri="{FF2B5EF4-FFF2-40B4-BE49-F238E27FC236}">
                <a16:creationId xmlns:a16="http://schemas.microsoft.com/office/drawing/2014/main" id="{809AC5AD-57B3-952C-0E07-7AC1B3C3F02F}"/>
              </a:ext>
            </a:extLst>
          </p:cNvPr>
          <p:cNvSpPr>
            <a:spLocks noGrp="1"/>
          </p:cNvSpPr>
          <p:nvPr>
            <p:ph type="body" idx="4294967295"/>
          </p:nvPr>
        </p:nvSpPr>
        <p:spPr>
          <a:xfrm>
            <a:off x="1217722" y="1454105"/>
            <a:ext cx="3323230" cy="477838"/>
          </a:xfrm>
          <a:prstGeom prst="rect">
            <a:avLst/>
          </a:prstGeom>
        </p:spPr>
        <p:txBody>
          <a:bodyPr/>
          <a:lstStyle/>
          <a:p>
            <a:pPr marL="0" indent="0">
              <a:buNone/>
            </a:pPr>
            <a:r>
              <a:rPr lang="en-US">
                <a:latin typeface="Tahoma" panose="020B0604030504040204" pitchFamily="34" charset="0"/>
                <a:ea typeface="Tahoma" panose="020B0604030504040204" pitchFamily="34" charset="0"/>
                <a:cs typeface="Tahoma" panose="020B0604030504040204" pitchFamily="34" charset="0"/>
              </a:rPr>
              <a:t>Logistic Regression</a:t>
            </a:r>
          </a:p>
        </p:txBody>
      </p:sp>
      <p:sp>
        <p:nvSpPr>
          <p:cNvPr id="4" name="Text Placeholder 3">
            <a:extLst>
              <a:ext uri="{FF2B5EF4-FFF2-40B4-BE49-F238E27FC236}">
                <a16:creationId xmlns:a16="http://schemas.microsoft.com/office/drawing/2014/main" id="{A0049433-FB0E-9A4F-7418-72D795E18629}"/>
              </a:ext>
            </a:extLst>
          </p:cNvPr>
          <p:cNvSpPr>
            <a:spLocks noGrp="1"/>
          </p:cNvSpPr>
          <p:nvPr>
            <p:ph type="body" sz="quarter" idx="4294967295"/>
          </p:nvPr>
        </p:nvSpPr>
        <p:spPr>
          <a:xfrm>
            <a:off x="7097524" y="1454105"/>
            <a:ext cx="3097354" cy="477838"/>
          </a:xfrm>
          <a:prstGeom prst="rect">
            <a:avLst/>
          </a:prstGeom>
        </p:spPr>
        <p:txBody>
          <a:bodyPr/>
          <a:lstStyle/>
          <a:p>
            <a:pPr marL="0" indent="0">
              <a:buNone/>
            </a:pPr>
            <a:r>
              <a:rPr lang="en-US">
                <a:latin typeface="Tahoma" panose="020B0604030504040204" pitchFamily="34" charset="0"/>
                <a:ea typeface="Tahoma" panose="020B0604030504040204" pitchFamily="34" charset="0"/>
                <a:cs typeface="Tahoma" panose="020B0604030504040204" pitchFamily="34" charset="0"/>
              </a:rPr>
              <a:t>Linear Regression</a:t>
            </a:r>
          </a:p>
        </p:txBody>
      </p:sp>
      <p:sp>
        <p:nvSpPr>
          <p:cNvPr id="11" name="Rectangle 10">
            <a:extLst>
              <a:ext uri="{FF2B5EF4-FFF2-40B4-BE49-F238E27FC236}">
                <a16:creationId xmlns:a16="http://schemas.microsoft.com/office/drawing/2014/main" id="{82985DCF-3858-7EE1-5337-211CBC73BC8B}"/>
              </a:ext>
            </a:extLst>
          </p:cNvPr>
          <p:cNvSpPr/>
          <p:nvPr/>
        </p:nvSpPr>
        <p:spPr>
          <a:xfrm>
            <a:off x="1143000" y="5497286"/>
            <a:ext cx="10080167" cy="692377"/>
          </a:xfrm>
          <a:prstGeom prst="rect">
            <a:avLst/>
          </a:prstGeom>
          <a:solidFill>
            <a:srgbClr val="A421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Tahoma" panose="020B0604030504040204" pitchFamily="34" charset="0"/>
                <a:ea typeface="Tahoma" panose="020B0604030504040204" pitchFamily="34" charset="0"/>
                <a:cs typeface="Tahoma" panose="020B0604030504040204" pitchFamily="34" charset="0"/>
              </a:rPr>
              <a:t>When possible, use continuous responses to support linear regression</a:t>
            </a:r>
          </a:p>
        </p:txBody>
      </p:sp>
      <p:cxnSp>
        <p:nvCxnSpPr>
          <p:cNvPr id="8" name="Straight Connector 7">
            <a:extLst>
              <a:ext uri="{FF2B5EF4-FFF2-40B4-BE49-F238E27FC236}">
                <a16:creationId xmlns:a16="http://schemas.microsoft.com/office/drawing/2014/main" id="{E8398AEC-9F1E-057C-275E-3DF0D5F382B7}"/>
              </a:ext>
            </a:extLst>
          </p:cNvPr>
          <p:cNvCxnSpPr>
            <a:cxnSpLocks/>
          </p:cNvCxnSpPr>
          <p:nvPr/>
        </p:nvCxnSpPr>
        <p:spPr>
          <a:xfrm>
            <a:off x="6085840" y="1567750"/>
            <a:ext cx="10160" cy="3788021"/>
          </a:xfrm>
          <a:prstGeom prst="line">
            <a:avLst/>
          </a:prstGeom>
          <a:ln w="19050">
            <a:solidFill>
              <a:srgbClr val="A421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69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8</a:t>
            </a:fld>
            <a:endParaRPr lang="en-US"/>
          </a:p>
        </p:txBody>
      </p:sp>
      <p:sp>
        <p:nvSpPr>
          <p:cNvPr id="2" name="Title 1"/>
          <p:cNvSpPr>
            <a:spLocks noGrp="1"/>
          </p:cNvSpPr>
          <p:nvPr>
            <p:ph type="title"/>
          </p:nvPr>
        </p:nvSpPr>
        <p:spPr>
          <a:xfrm>
            <a:off x="2182904" y="144521"/>
            <a:ext cx="7805871" cy="1005243"/>
          </a:xfrm>
        </p:spPr>
        <p:txBody>
          <a:bodyPr/>
          <a:lstStyle/>
          <a:p>
            <a:pPr algn="ctr"/>
            <a:r>
              <a:rPr lang="en-US"/>
              <a:t>Controlled Experiment</a:t>
            </a:r>
          </a:p>
        </p:txBody>
      </p:sp>
      <p:sp>
        <p:nvSpPr>
          <p:cNvPr id="3" name="Content Placeholder 2"/>
          <p:cNvSpPr>
            <a:spLocks noGrp="1"/>
          </p:cNvSpPr>
          <p:nvPr>
            <p:ph idx="1"/>
          </p:nvPr>
        </p:nvSpPr>
        <p:spPr/>
        <p:txBody>
          <a:bodyPr/>
          <a:lstStyle/>
          <a:p>
            <a:r>
              <a:rPr lang="en-US"/>
              <a:t>Known as design of experiments (DOE)</a:t>
            </a:r>
          </a:p>
          <a:p>
            <a:r>
              <a:rPr lang="en-US"/>
              <a:t>Factors can be controlled</a:t>
            </a:r>
          </a:p>
          <a:p>
            <a:r>
              <a:rPr lang="en-US"/>
              <a:t>Responses can be directly measured (continuous data)</a:t>
            </a:r>
          </a:p>
          <a:p>
            <a:r>
              <a:rPr lang="en-US"/>
              <a:t>Structure of the design determines the analysis product it can provide</a:t>
            </a:r>
          </a:p>
          <a:p>
            <a:r>
              <a:rPr lang="en-US"/>
              <a:t>Controlled factor settings are ideally randomized</a:t>
            </a:r>
          </a:p>
          <a:p>
            <a:pPr lvl="1"/>
            <a:r>
              <a:rPr lang="en-US"/>
              <a:t>Goes further than just determining a relationship</a:t>
            </a:r>
          </a:p>
          <a:p>
            <a:pPr lvl="1"/>
            <a:r>
              <a:rPr lang="en-US"/>
              <a:t>Can show cause and effect conclusions</a:t>
            </a:r>
          </a:p>
          <a:p>
            <a:pPr lvl="1"/>
            <a:endParaRPr lang="en-US"/>
          </a:p>
          <a:p>
            <a:pPr lvl="1"/>
            <a:endParaRPr lang="en-US"/>
          </a:p>
          <a:p>
            <a:endParaRPr lang="en-US"/>
          </a:p>
        </p:txBody>
      </p:sp>
      <p:sp>
        <p:nvSpPr>
          <p:cNvPr id="7" name="Rectangle 6">
            <a:extLst>
              <a:ext uri="{FF2B5EF4-FFF2-40B4-BE49-F238E27FC236}">
                <a16:creationId xmlns:a16="http://schemas.microsoft.com/office/drawing/2014/main" id="{968EFD82-07F5-7A1D-AF0A-A790261B762A}"/>
              </a:ext>
            </a:extLst>
          </p:cNvPr>
          <p:cNvSpPr/>
          <p:nvPr/>
        </p:nvSpPr>
        <p:spPr>
          <a:xfrm>
            <a:off x="2621280" y="5395928"/>
            <a:ext cx="6949440" cy="731520"/>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versus…</a:t>
            </a:r>
          </a:p>
        </p:txBody>
      </p:sp>
      <p:sp>
        <p:nvSpPr>
          <p:cNvPr id="8" name="Rectangle 7">
            <a:extLst>
              <a:ext uri="{FF2B5EF4-FFF2-40B4-BE49-F238E27FC236}">
                <a16:creationId xmlns:a16="http://schemas.microsoft.com/office/drawing/2014/main" id="{E5F1893A-7F17-63DF-D7BB-AD88A4C23478}"/>
              </a:ext>
            </a:extLst>
          </p:cNvPr>
          <p:cNvSpPr/>
          <p:nvPr/>
        </p:nvSpPr>
        <p:spPr>
          <a:xfrm>
            <a:off x="2621280" y="5395928"/>
            <a:ext cx="6949440" cy="731520"/>
          </a:xfrm>
          <a:prstGeom prst="rect">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Combinations of multiple STAT </a:t>
            </a:r>
          </a:p>
        </p:txBody>
      </p:sp>
    </p:spTree>
    <p:extLst>
      <p:ext uri="{BB962C8B-B14F-4D97-AF65-F5344CB8AC3E}">
        <p14:creationId xmlns:p14="http://schemas.microsoft.com/office/powerpoint/2010/main" val="17832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97D57E-5F4B-4D70-B36A-5AF303A6D06C}" type="slidenum">
              <a:rPr lang="en-US" smtClean="0"/>
              <a:pPr>
                <a:defRPr/>
              </a:pPr>
              <a:t>9</a:t>
            </a:fld>
            <a:endParaRPr lang="en-US"/>
          </a:p>
        </p:txBody>
      </p:sp>
      <p:sp>
        <p:nvSpPr>
          <p:cNvPr id="2" name="Title 1"/>
          <p:cNvSpPr>
            <a:spLocks noGrp="1"/>
          </p:cNvSpPr>
          <p:nvPr>
            <p:ph type="title"/>
          </p:nvPr>
        </p:nvSpPr>
        <p:spPr>
          <a:xfrm>
            <a:off x="2193064" y="181204"/>
            <a:ext cx="7805871" cy="1005243"/>
          </a:xfrm>
        </p:spPr>
        <p:txBody>
          <a:bodyPr/>
          <a:lstStyle/>
          <a:p>
            <a:pPr algn="ctr"/>
            <a:r>
              <a:rPr lang="en-US"/>
              <a:t>Design of Experiment Types</a:t>
            </a:r>
          </a:p>
        </p:txBody>
      </p:sp>
      <p:sp>
        <p:nvSpPr>
          <p:cNvPr id="3" name="Content Placeholder 2"/>
          <p:cNvSpPr>
            <a:spLocks noGrp="1"/>
          </p:cNvSpPr>
          <p:nvPr>
            <p:ph idx="1"/>
          </p:nvPr>
        </p:nvSpPr>
        <p:spPr/>
        <p:txBody>
          <a:bodyPr/>
          <a:lstStyle/>
          <a:p>
            <a:r>
              <a:rPr lang="en-US"/>
              <a:t>Ruggedness tests treat factor effects as </a:t>
            </a:r>
            <a:r>
              <a:rPr lang="en-US" b="1">
                <a:solidFill>
                  <a:srgbClr val="A42135"/>
                </a:solidFill>
              </a:rPr>
              <a:t>sources of instability</a:t>
            </a:r>
          </a:p>
          <a:p>
            <a:r>
              <a:rPr lang="en-US"/>
              <a:t>Screening designs determine </a:t>
            </a:r>
            <a:r>
              <a:rPr lang="en-US" b="1">
                <a:solidFill>
                  <a:srgbClr val="A42135"/>
                </a:solidFill>
              </a:rPr>
              <a:t>significant factors</a:t>
            </a:r>
            <a:r>
              <a:rPr lang="en-US" b="1">
                <a:solidFill>
                  <a:srgbClr val="7030A0"/>
                </a:solidFill>
              </a:rPr>
              <a:t> </a:t>
            </a:r>
            <a:r>
              <a:rPr lang="en-US"/>
              <a:t>in few runs, which can then be </a:t>
            </a:r>
            <a:r>
              <a:rPr lang="en-US" b="1">
                <a:solidFill>
                  <a:srgbClr val="A42135"/>
                </a:solidFill>
              </a:rPr>
              <a:t>augmented</a:t>
            </a:r>
            <a:r>
              <a:rPr lang="en-US"/>
              <a:t> into larger complete designs</a:t>
            </a:r>
          </a:p>
          <a:p>
            <a:r>
              <a:rPr lang="en-US"/>
              <a:t>Response surface methodology (RSM) designs model curvature via </a:t>
            </a:r>
            <a:r>
              <a:rPr lang="en-US" b="1">
                <a:solidFill>
                  <a:srgbClr val="A42135"/>
                </a:solidFill>
              </a:rPr>
              <a:t>quadratic model parameters</a:t>
            </a:r>
          </a:p>
          <a:p>
            <a:r>
              <a:rPr lang="en-US"/>
              <a:t>Custom designs are used to address </a:t>
            </a:r>
            <a:r>
              <a:rPr lang="en-US" b="1">
                <a:solidFill>
                  <a:srgbClr val="A42135"/>
                </a:solidFill>
              </a:rPr>
              <a:t>constrained space, limited resources, higher-order surfaces, and restricted randomization</a:t>
            </a:r>
          </a:p>
          <a:p>
            <a:r>
              <a:rPr lang="en-US"/>
              <a:t>Space-filling with a goal to look for </a:t>
            </a:r>
            <a:r>
              <a:rPr lang="en-US" b="1">
                <a:solidFill>
                  <a:srgbClr val="A42135"/>
                </a:solidFill>
              </a:rPr>
              <a:t>anomalies</a:t>
            </a:r>
            <a:r>
              <a:rPr lang="en-US"/>
              <a:t> in the outcomes</a:t>
            </a:r>
          </a:p>
        </p:txBody>
      </p:sp>
      <p:grpSp>
        <p:nvGrpSpPr>
          <p:cNvPr id="5" name="Group 4">
            <a:extLst>
              <a:ext uri="{FF2B5EF4-FFF2-40B4-BE49-F238E27FC236}">
                <a16:creationId xmlns:a16="http://schemas.microsoft.com/office/drawing/2014/main" id="{B50E6593-14EB-05CE-8FC9-3F54FEEE86D4}"/>
              </a:ext>
            </a:extLst>
          </p:cNvPr>
          <p:cNvGrpSpPr/>
          <p:nvPr/>
        </p:nvGrpSpPr>
        <p:grpSpPr>
          <a:xfrm>
            <a:off x="2310467" y="5127384"/>
            <a:ext cx="7339133" cy="1196784"/>
            <a:chOff x="2695823" y="4950405"/>
            <a:chExt cx="7339133" cy="1196784"/>
          </a:xfrm>
        </p:grpSpPr>
        <p:grpSp>
          <p:nvGrpSpPr>
            <p:cNvPr id="6" name="Group 5"/>
            <p:cNvGrpSpPr/>
            <p:nvPr/>
          </p:nvGrpSpPr>
          <p:grpSpPr>
            <a:xfrm>
              <a:off x="2695823" y="5196932"/>
              <a:ext cx="703728" cy="703730"/>
              <a:chOff x="3742765" y="1905000"/>
              <a:chExt cx="1506070" cy="1506075"/>
            </a:xfrm>
          </p:grpSpPr>
          <p:grpSp>
            <p:nvGrpSpPr>
              <p:cNvPr id="7" name="Group 13"/>
              <p:cNvGrpSpPr/>
              <p:nvPr/>
            </p:nvGrpSpPr>
            <p:grpSpPr>
              <a:xfrm>
                <a:off x="3810000" y="1963275"/>
                <a:ext cx="1380565" cy="1371600"/>
                <a:chOff x="2514600" y="1752600"/>
                <a:chExt cx="1380565" cy="1371600"/>
              </a:xfrm>
            </p:grpSpPr>
            <p:sp>
              <p:nvSpPr>
                <p:cNvPr id="12" name="Rectangle 11"/>
                <p:cNvSpPr/>
                <p:nvPr/>
              </p:nvSpPr>
              <p:spPr>
                <a:xfrm>
                  <a:off x="2514600" y="2209800"/>
                  <a:ext cx="914400" cy="9144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3" name="Rectangle 12"/>
                <p:cNvSpPr/>
                <p:nvPr/>
              </p:nvSpPr>
              <p:spPr>
                <a:xfrm>
                  <a:off x="2971800" y="1761565"/>
                  <a:ext cx="914400" cy="9144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cxnSp>
              <p:nvCxnSpPr>
                <p:cNvPr id="14" name="Straight Connector 13"/>
                <p:cNvCxnSpPr/>
                <p:nvPr/>
              </p:nvCxnSpPr>
              <p:spPr>
                <a:xfrm flipV="1">
                  <a:off x="2514600" y="17526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flipV="1">
                  <a:off x="3429000" y="17526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flipV="1">
                  <a:off x="3437965" y="26670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2514600" y="26670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8" name="Oval 7"/>
              <p:cNvSpPr/>
              <p:nvPr/>
            </p:nvSpPr>
            <p:spPr>
              <a:xfrm>
                <a:off x="3742765" y="3258675"/>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9" name="Oval 8"/>
              <p:cNvSpPr/>
              <p:nvPr/>
            </p:nvSpPr>
            <p:spPr>
              <a:xfrm>
                <a:off x="4657165" y="2348755"/>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0" name="Oval 9"/>
              <p:cNvSpPr/>
              <p:nvPr/>
            </p:nvSpPr>
            <p:spPr>
              <a:xfrm>
                <a:off x="4191000" y="1905000"/>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11" name="Oval 10"/>
              <p:cNvSpPr/>
              <p:nvPr/>
            </p:nvSpPr>
            <p:spPr>
              <a:xfrm>
                <a:off x="5096435" y="2819400"/>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grpSp>
        <p:grpSp>
          <p:nvGrpSpPr>
            <p:cNvPr id="18" name="Group 17"/>
            <p:cNvGrpSpPr/>
            <p:nvPr/>
          </p:nvGrpSpPr>
          <p:grpSpPr>
            <a:xfrm>
              <a:off x="5733379" y="5165595"/>
              <a:ext cx="770964" cy="766404"/>
              <a:chOff x="533400" y="1999125"/>
              <a:chExt cx="1515035" cy="1506075"/>
            </a:xfrm>
          </p:grpSpPr>
          <p:grpSp>
            <p:nvGrpSpPr>
              <p:cNvPr id="19" name="Group 21"/>
              <p:cNvGrpSpPr/>
              <p:nvPr/>
            </p:nvGrpSpPr>
            <p:grpSpPr>
              <a:xfrm>
                <a:off x="533400" y="1999125"/>
                <a:ext cx="1515035" cy="1506075"/>
                <a:chOff x="2447365" y="1694325"/>
                <a:chExt cx="1515035" cy="1506075"/>
              </a:xfrm>
            </p:grpSpPr>
            <p:grpSp>
              <p:nvGrpSpPr>
                <p:cNvPr id="21" name="Group 13"/>
                <p:cNvGrpSpPr/>
                <p:nvPr/>
              </p:nvGrpSpPr>
              <p:grpSpPr>
                <a:xfrm>
                  <a:off x="2514600" y="1752600"/>
                  <a:ext cx="1380565" cy="1371600"/>
                  <a:chOff x="2514600" y="1752600"/>
                  <a:chExt cx="1380565" cy="1371600"/>
                </a:xfrm>
              </p:grpSpPr>
              <p:sp>
                <p:nvSpPr>
                  <p:cNvPr id="30" name="Rectangle 29"/>
                  <p:cNvSpPr/>
                  <p:nvPr/>
                </p:nvSpPr>
                <p:spPr>
                  <a:xfrm>
                    <a:off x="2514600" y="2209800"/>
                    <a:ext cx="914400" cy="9144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31" name="Rectangle 30"/>
                  <p:cNvSpPr/>
                  <p:nvPr/>
                </p:nvSpPr>
                <p:spPr>
                  <a:xfrm>
                    <a:off x="2971800" y="1761565"/>
                    <a:ext cx="914400" cy="9144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cxnSp>
                <p:nvCxnSpPr>
                  <p:cNvPr id="32" name="Straight Connector 31"/>
                  <p:cNvCxnSpPr/>
                  <p:nvPr/>
                </p:nvCxnSpPr>
                <p:spPr>
                  <a:xfrm flipV="1">
                    <a:off x="2514600" y="17526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flipV="1">
                    <a:off x="3429000" y="17526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flipV="1">
                    <a:off x="3437965" y="26670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flipV="1">
                    <a:off x="2514600" y="26670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2" name="Oval 21"/>
                <p:cNvSpPr/>
                <p:nvPr/>
              </p:nvSpPr>
              <p:spPr>
                <a:xfrm>
                  <a:off x="2447365" y="2133600"/>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3" name="Oval 22"/>
                <p:cNvSpPr/>
                <p:nvPr/>
              </p:nvSpPr>
              <p:spPr>
                <a:xfrm>
                  <a:off x="2447365" y="3048000"/>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4" name="Oval 23"/>
                <p:cNvSpPr/>
                <p:nvPr/>
              </p:nvSpPr>
              <p:spPr>
                <a:xfrm>
                  <a:off x="3352800" y="3048000"/>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5" name="Oval 24"/>
                <p:cNvSpPr/>
                <p:nvPr/>
              </p:nvSpPr>
              <p:spPr>
                <a:xfrm>
                  <a:off x="3361765" y="2138080"/>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6" name="Oval 25"/>
                <p:cNvSpPr/>
                <p:nvPr/>
              </p:nvSpPr>
              <p:spPr>
                <a:xfrm>
                  <a:off x="2895600" y="1694325"/>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7" name="Oval 26"/>
                <p:cNvSpPr/>
                <p:nvPr/>
              </p:nvSpPr>
              <p:spPr>
                <a:xfrm>
                  <a:off x="2895600" y="2608725"/>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8" name="Oval 27"/>
                <p:cNvSpPr/>
                <p:nvPr/>
              </p:nvSpPr>
              <p:spPr>
                <a:xfrm>
                  <a:off x="3801035" y="2608725"/>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29" name="Oval 28"/>
                <p:cNvSpPr/>
                <p:nvPr/>
              </p:nvSpPr>
              <p:spPr>
                <a:xfrm>
                  <a:off x="3810000" y="1698805"/>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grpSp>
          <p:sp>
            <p:nvSpPr>
              <p:cNvPr id="20" name="Oval 19"/>
              <p:cNvSpPr/>
              <p:nvPr/>
            </p:nvSpPr>
            <p:spPr>
              <a:xfrm>
                <a:off x="1228165" y="265355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grpSp>
        <p:grpSp>
          <p:nvGrpSpPr>
            <p:cNvPr id="52224" name="Group 35"/>
            <p:cNvGrpSpPr/>
            <p:nvPr/>
          </p:nvGrpSpPr>
          <p:grpSpPr>
            <a:xfrm>
              <a:off x="8838170" y="4950405"/>
              <a:ext cx="1196786" cy="1196784"/>
              <a:chOff x="2930910" y="4114800"/>
              <a:chExt cx="2263585" cy="2263585"/>
            </a:xfrm>
          </p:grpSpPr>
          <p:grpSp>
            <p:nvGrpSpPr>
              <p:cNvPr id="52225" name="Group 85"/>
              <p:cNvGrpSpPr/>
              <p:nvPr/>
            </p:nvGrpSpPr>
            <p:grpSpPr>
              <a:xfrm rot="16200000">
                <a:off x="2927994" y="5170393"/>
                <a:ext cx="2263585" cy="152400"/>
                <a:chOff x="5432615" y="5323407"/>
                <a:chExt cx="2263585" cy="152400"/>
              </a:xfrm>
            </p:grpSpPr>
            <p:cxnSp>
              <p:nvCxnSpPr>
                <p:cNvPr id="63" name="Straight Connector 62"/>
                <p:cNvCxnSpPr/>
                <p:nvPr/>
              </p:nvCxnSpPr>
              <p:spPr>
                <a:xfrm>
                  <a:off x="5558120" y="5399607"/>
                  <a:ext cx="2043955" cy="0"/>
                </a:xfrm>
                <a:prstGeom prst="line">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64" name="Oval 63"/>
                <p:cNvSpPr/>
                <p:nvPr/>
              </p:nvSpPr>
              <p:spPr>
                <a:xfrm>
                  <a:off x="7543800" y="5323407"/>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65" name="Oval 64"/>
                <p:cNvSpPr/>
                <p:nvPr/>
              </p:nvSpPr>
              <p:spPr>
                <a:xfrm>
                  <a:off x="5432615" y="5323407"/>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grpSp>
          <p:grpSp>
            <p:nvGrpSpPr>
              <p:cNvPr id="52227" name="Group 81"/>
              <p:cNvGrpSpPr/>
              <p:nvPr/>
            </p:nvGrpSpPr>
            <p:grpSpPr>
              <a:xfrm>
                <a:off x="2930910" y="4513725"/>
                <a:ext cx="2263585" cy="1506075"/>
                <a:chOff x="2930910" y="4513725"/>
                <a:chExt cx="2263585" cy="1506075"/>
              </a:xfrm>
            </p:grpSpPr>
            <p:sp>
              <p:nvSpPr>
                <p:cNvPr id="39" name="Rectangle 38"/>
                <p:cNvSpPr/>
                <p:nvPr/>
              </p:nvSpPr>
              <p:spPr>
                <a:xfrm>
                  <a:off x="3352800" y="5029200"/>
                  <a:ext cx="914400" cy="9144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0" name="Rectangle 39"/>
                <p:cNvSpPr/>
                <p:nvPr/>
              </p:nvSpPr>
              <p:spPr>
                <a:xfrm>
                  <a:off x="3810000" y="4580965"/>
                  <a:ext cx="914400" cy="9144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cxnSp>
              <p:nvCxnSpPr>
                <p:cNvPr id="41" name="Straight Connector 40"/>
                <p:cNvCxnSpPr/>
                <p:nvPr/>
              </p:nvCxnSpPr>
              <p:spPr>
                <a:xfrm flipV="1">
                  <a:off x="3352800" y="45720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flipV="1">
                  <a:off x="4276165" y="54864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p:cNvCxnSpPr/>
                <p:nvPr/>
              </p:nvCxnSpPr>
              <p:spPr>
                <a:xfrm flipV="1">
                  <a:off x="3352800" y="54864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4" name="Oval 43"/>
                <p:cNvSpPr/>
                <p:nvPr/>
              </p:nvSpPr>
              <p:spPr>
                <a:xfrm>
                  <a:off x="3285565" y="4953000"/>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5" name="Oval 44"/>
                <p:cNvSpPr/>
                <p:nvPr/>
              </p:nvSpPr>
              <p:spPr>
                <a:xfrm>
                  <a:off x="3285565" y="5867400"/>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6" name="Oval 45"/>
                <p:cNvSpPr/>
                <p:nvPr/>
              </p:nvSpPr>
              <p:spPr>
                <a:xfrm>
                  <a:off x="4191000" y="5867400"/>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7" name="Oval 46"/>
                <p:cNvSpPr/>
                <p:nvPr/>
              </p:nvSpPr>
              <p:spPr>
                <a:xfrm>
                  <a:off x="3733800" y="4513725"/>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8" name="Oval 47"/>
                <p:cNvSpPr/>
                <p:nvPr/>
              </p:nvSpPr>
              <p:spPr>
                <a:xfrm>
                  <a:off x="3733800" y="5428125"/>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9" name="Oval 48"/>
                <p:cNvSpPr/>
                <p:nvPr/>
              </p:nvSpPr>
              <p:spPr>
                <a:xfrm>
                  <a:off x="4639235" y="5428125"/>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grpSp>
              <p:nvGrpSpPr>
                <p:cNvPr id="52229" name="Group 80"/>
                <p:cNvGrpSpPr/>
                <p:nvPr/>
              </p:nvGrpSpPr>
              <p:grpSpPr>
                <a:xfrm>
                  <a:off x="2930910" y="4637607"/>
                  <a:ext cx="2263585" cy="1219200"/>
                  <a:chOff x="5585015" y="4648200"/>
                  <a:chExt cx="2263585" cy="1219200"/>
                </a:xfrm>
              </p:grpSpPr>
              <p:grpSp>
                <p:nvGrpSpPr>
                  <p:cNvPr id="52230" name="Group 76"/>
                  <p:cNvGrpSpPr/>
                  <p:nvPr/>
                </p:nvGrpSpPr>
                <p:grpSpPr>
                  <a:xfrm>
                    <a:off x="5585015" y="5181600"/>
                    <a:ext cx="2263585" cy="152400"/>
                    <a:chOff x="2922495" y="5181600"/>
                    <a:chExt cx="2263585" cy="152400"/>
                  </a:xfrm>
                </p:grpSpPr>
                <p:cxnSp>
                  <p:nvCxnSpPr>
                    <p:cNvPr id="60" name="Straight Connector 59"/>
                    <p:cNvCxnSpPr/>
                    <p:nvPr/>
                  </p:nvCxnSpPr>
                  <p:spPr>
                    <a:xfrm>
                      <a:off x="3048000" y="5257800"/>
                      <a:ext cx="2043955" cy="0"/>
                    </a:xfrm>
                    <a:prstGeom prst="line">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61" name="Oval 60"/>
                    <p:cNvSpPr/>
                    <p:nvPr/>
                  </p:nvSpPr>
                  <p:spPr>
                    <a:xfrm>
                      <a:off x="5033680" y="5181600"/>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62" name="Oval 61"/>
                    <p:cNvSpPr/>
                    <p:nvPr/>
                  </p:nvSpPr>
                  <p:spPr>
                    <a:xfrm>
                      <a:off x="2922495" y="5181600"/>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grpSp>
              <p:grpSp>
                <p:nvGrpSpPr>
                  <p:cNvPr id="52231" name="Group 79"/>
                  <p:cNvGrpSpPr/>
                  <p:nvPr/>
                </p:nvGrpSpPr>
                <p:grpSpPr>
                  <a:xfrm>
                    <a:off x="6096000" y="4648200"/>
                    <a:ext cx="1219200" cy="1219200"/>
                    <a:chOff x="6096000" y="4648200"/>
                    <a:chExt cx="1219200" cy="1219200"/>
                  </a:xfrm>
                </p:grpSpPr>
                <p:cxnSp>
                  <p:nvCxnSpPr>
                    <p:cNvPr id="57" name="Straight Connector 56"/>
                    <p:cNvCxnSpPr/>
                    <p:nvPr/>
                  </p:nvCxnSpPr>
                  <p:spPr>
                    <a:xfrm flipV="1">
                      <a:off x="6171251" y="4724400"/>
                      <a:ext cx="1066800" cy="1066800"/>
                    </a:xfrm>
                    <a:prstGeom prst="line">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58" name="Oval 57"/>
                    <p:cNvSpPr/>
                    <p:nvPr/>
                  </p:nvSpPr>
                  <p:spPr>
                    <a:xfrm>
                      <a:off x="6096000" y="5715000"/>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59" name="Oval 58"/>
                    <p:cNvSpPr/>
                    <p:nvPr/>
                  </p:nvSpPr>
                  <p:spPr>
                    <a:xfrm>
                      <a:off x="7162800" y="4648200"/>
                      <a:ext cx="152400" cy="152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grpSp>
            </p:grpSp>
            <p:sp>
              <p:nvSpPr>
                <p:cNvPr id="51" name="Oval 50"/>
                <p:cNvSpPr/>
                <p:nvPr/>
              </p:nvSpPr>
              <p:spPr>
                <a:xfrm>
                  <a:off x="3980330" y="516815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cxnSp>
              <p:nvCxnSpPr>
                <p:cNvPr id="52" name="Straight Connector 51"/>
                <p:cNvCxnSpPr/>
                <p:nvPr/>
              </p:nvCxnSpPr>
              <p:spPr>
                <a:xfrm flipV="1">
                  <a:off x="4267200" y="4572000"/>
                  <a:ext cx="457200" cy="457200"/>
                </a:xfrm>
                <a:prstGeom prst="lin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53" name="Oval 52"/>
                <p:cNvSpPr/>
                <p:nvPr/>
              </p:nvSpPr>
              <p:spPr>
                <a:xfrm>
                  <a:off x="4199965" y="4957480"/>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54" name="Oval 53"/>
                <p:cNvSpPr/>
                <p:nvPr/>
              </p:nvSpPr>
              <p:spPr>
                <a:xfrm>
                  <a:off x="4648200" y="4518205"/>
                  <a:ext cx="152400" cy="152400"/>
                </a:xfrm>
                <a:prstGeom prst="ellipse">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grpSp>
        </p:grpSp>
        <p:sp>
          <p:nvSpPr>
            <p:cNvPr id="52226" name="Right Arrow 52225"/>
            <p:cNvSpPr/>
            <p:nvPr/>
          </p:nvSpPr>
          <p:spPr>
            <a:xfrm>
              <a:off x="6841524" y="5408520"/>
              <a:ext cx="1659466" cy="280555"/>
            </a:xfrm>
            <a:prstGeom prst="rightArrow">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ight Arrow 66"/>
            <p:cNvSpPr/>
            <p:nvPr/>
          </p:nvSpPr>
          <p:spPr>
            <a:xfrm>
              <a:off x="3736732" y="5408520"/>
              <a:ext cx="1659466" cy="280555"/>
            </a:xfrm>
            <a:prstGeom prst="rightArrow">
              <a:avLst/>
            </a:prstGeom>
            <a:solidFill>
              <a:srgbClr val="A421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2755415867"/>
      </p:ext>
    </p:extLst>
  </p:cSld>
  <p:clrMapOvr>
    <a:masterClrMapping/>
  </p:clrMapOvr>
</p:sld>
</file>

<file path=ppt/theme/theme1.xml><?xml version="1.0" encoding="utf-8"?>
<a:theme xmlns:a="http://schemas.openxmlformats.org/drawingml/2006/main" name="Custom Design">
  <a:themeElements>
    <a:clrScheme name="STAT Colors">
      <a:dk1>
        <a:sysClr val="windowText" lastClr="000000"/>
      </a:dk1>
      <a:lt1>
        <a:sysClr val="window" lastClr="FFFFFF"/>
      </a:lt1>
      <a:dk2>
        <a:srgbClr val="44546A"/>
      </a:dk2>
      <a:lt2>
        <a:srgbClr val="E7E6E6"/>
      </a:lt2>
      <a:accent1>
        <a:srgbClr val="4B3B89"/>
      </a:accent1>
      <a:accent2>
        <a:srgbClr val="7568A6"/>
      </a:accent2>
      <a:accent3>
        <a:srgbClr val="FFDE7F"/>
      </a:accent3>
      <a:accent4>
        <a:srgbClr val="ECEAF3"/>
      </a:accent4>
      <a:accent5>
        <a:srgbClr val="4472C4"/>
      </a:accent5>
      <a:accent6>
        <a:srgbClr val="FFFF9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STAT Colors">
      <a:dk1>
        <a:sysClr val="windowText" lastClr="000000"/>
      </a:dk1>
      <a:lt1>
        <a:sysClr val="window" lastClr="FFFFFF"/>
      </a:lt1>
      <a:dk2>
        <a:srgbClr val="44546A"/>
      </a:dk2>
      <a:lt2>
        <a:srgbClr val="E7E6E6"/>
      </a:lt2>
      <a:accent1>
        <a:srgbClr val="4B3B89"/>
      </a:accent1>
      <a:accent2>
        <a:srgbClr val="7568A6"/>
      </a:accent2>
      <a:accent3>
        <a:srgbClr val="FFDE7F"/>
      </a:accent3>
      <a:accent4>
        <a:srgbClr val="ECEAF3"/>
      </a:accent4>
      <a:accent5>
        <a:srgbClr val="4472C4"/>
      </a:accent5>
      <a:accent6>
        <a:srgbClr val="FFFF9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Author_x0028_s_x0029_ xmlns="c664e493-2004-4c7f-b31a-af7258fdc4e6"/>
    <Year xmlns="c664e493-2004-4c7f-b31a-af7258fdc4e6" xsi:nil="true"/>
    <AnticipatedDistribution xmlns="c664e493-2004-4c7f-b31a-af7258fdc4e6" xsi:nil="true"/>
    <Audience xmlns="c664e493-2004-4c7f-b31a-af7258fdc4e6"/>
    <PAApprovalRequired_x003f_ xmlns="c664e493-2004-4c7f-b31a-af7258fdc4e6">true</PAApprovalRequired_x003f_>
    <Distribution xmlns="c664e493-2004-4c7f-b31a-af7258fdc4e6" xsi:nil="true"/>
    <STICategory xmlns="c664e493-2004-4c7f-b31a-af7258fdc4e6" xsi:nil="true"/>
    <TaxCatchAll xmlns="bac4e3eb-747f-43bc-bf10-c1bbb893ecac"/>
    <IsCorrupted_x003f_ xmlns="c664e493-2004-4c7f-b31a-af7258fdc4e6">false</IsCorrupted_x003f_>
    <Duplicate_x003f_ xmlns="c664e493-2004-4c7f-b31a-af7258fdc4e6">false</Duplicate_x003f_>
    <Author0 xmlns="c664e493-2004-4c7f-b31a-af7258fdc4e6">
      <UserInfo>
        <DisplayName/>
        <AccountId xsi:nil="true"/>
        <AccountType/>
      </UserInfo>
    </Author0>
    <CoreyThrush xmlns="c664e493-2004-4c7f-b31a-af7258fdc4e6">
      <UserInfo>
        <DisplayName/>
        <AccountId xsi:nil="true"/>
        <AccountType/>
      </UserInfo>
    </CoreyThrush>
    <lcf76f155ced4ddcb4097134ff3c332f xmlns="c664e493-2004-4c7f-b31a-af7258fdc4e6">
      <Terms xmlns="http://schemas.microsoft.com/office/infopath/2007/PartnerControls"/>
    </lcf76f155ced4ddcb4097134ff3c332f>
    <ProductType xmlns="c664e493-2004-4c7f-b31a-af7258fdc4e6" xsi:nil="true"/>
    <Progress xmlns="c664e493-2004-4c7f-b31a-af7258fdc4e6" xsi:nil="true"/>
    <PWSDT_x0023_ xmlns="c664e493-2004-4c7f-b31a-af7258fdc4e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C582A90B485B47B861B75E39F0172D" ma:contentTypeVersion="37" ma:contentTypeDescription="Create a new document." ma:contentTypeScope="" ma:versionID="f1a8add5979dac1c22d29e7221f02497">
  <xsd:schema xmlns:xsd="http://www.w3.org/2001/XMLSchema" xmlns:xs="http://www.w3.org/2001/XMLSchema" xmlns:p="http://schemas.microsoft.com/office/2006/metadata/properties" xmlns:ns1="http://schemas.microsoft.com/sharepoint/v3" xmlns:ns2="c664e493-2004-4c7f-b31a-af7258fdc4e6" xmlns:ns3="e2e68d15-cd08-43e2-9a83-a1327ba2869c" xmlns:ns4="bac4e3eb-747f-43bc-bf10-c1bbb893ecac" targetNamespace="http://schemas.microsoft.com/office/2006/metadata/properties" ma:root="true" ma:fieldsID="5d04e9ce748188fddb2e40411f201a79" ns1:_="" ns2:_="" ns3:_="" ns4:_="">
    <xsd:import namespace="http://schemas.microsoft.com/sharepoint/v3"/>
    <xsd:import namespace="c664e493-2004-4c7f-b31a-af7258fdc4e6"/>
    <xsd:import namespace="e2e68d15-cd08-43e2-9a83-a1327ba2869c"/>
    <xsd:import namespace="bac4e3eb-747f-43bc-bf10-c1bbb893ecac"/>
    <xsd:element name="properties">
      <xsd:complexType>
        <xsd:sequence>
          <xsd:element name="documentManagement">
            <xsd:complexType>
              <xsd:all>
                <xsd:element ref="ns2:Author_x0028_s_x0029_" minOccurs="0"/>
                <xsd:element ref="ns2:Year" minOccurs="0"/>
                <xsd:element ref="ns2:Distribution" minOccurs="0"/>
                <xsd:element ref="ns2:ProductType" minOccurs="0"/>
                <xsd:element ref="ns2:Audience" minOccurs="0"/>
                <xsd:element ref="ns2:STICategory" minOccurs="0"/>
                <xsd:element ref="ns2:AnticipatedDistribution"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CoreyThrush" minOccurs="0"/>
                <xsd:element ref="ns2:Author0" minOccurs="0"/>
                <xsd:element ref="ns2:MediaServiceMetadata" minOccurs="0"/>
                <xsd:element ref="ns2:MediaServiceFastMetadata" minOccurs="0"/>
                <xsd:element ref="ns2:MediaServiceObjectDetectorVersions" minOccurs="0"/>
                <xsd:element ref="ns2:IsCorrupted_x003f_" minOccurs="0"/>
                <xsd:element ref="ns2:Duplicate_x003f_" minOccurs="0"/>
                <xsd:element ref="ns2:Progress" minOccurs="0"/>
                <xsd:element ref="ns2:PWSDT_x0023_" minOccurs="0"/>
                <xsd:element ref="ns2:PAApprovalRequired_x003f_"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7" nillable="true" ma:displayName="Unified Compliance Policy Properties" ma:hidden="true" ma:internalName="_ip_UnifiedCompliancePolicyProperties">
      <xsd:simpleType>
        <xsd:restriction base="dms:Note"/>
      </xsd:simpleType>
    </xsd:element>
    <xsd:element name="_ip_UnifiedCompliancePolicyUIAction" ma:index="3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64e493-2004-4c7f-b31a-af7258fdc4e6" elementFormDefault="qualified">
    <xsd:import namespace="http://schemas.microsoft.com/office/2006/documentManagement/types"/>
    <xsd:import namespace="http://schemas.microsoft.com/office/infopath/2007/PartnerControls"/>
    <xsd:element name="Author_x0028_s_x0029_" ma:index="2" nillable="true" ma:displayName="Author(s)" ma:format="Dropdown" ma:internalName="Author_x0028_s_x0029_">
      <xsd:complexType>
        <xsd:complexContent>
          <xsd:extension base="dms:MultiChoice">
            <xsd:sequence>
              <xsd:element name="Value" maxOccurs="unbounded" minOccurs="0" nillable="true">
                <xsd:simpleType>
                  <xsd:restriction base="dms:Choice">
                    <xsd:enumeration value="Kolsti"/>
                    <xsd:enumeration value="Lazarus"/>
                    <xsd:enumeration value="Greenbaum"/>
                    <xsd:enumeration value="Fountain"/>
                    <xsd:enumeration value="Weeks"/>
                    <xsd:enumeration value="Jones, N"/>
                    <xsd:enumeration value="Sgambellone"/>
                    <xsd:enumeration value="Fischer"/>
                    <xsd:enumeration value="Thrush"/>
                    <xsd:enumeration value="Provost"/>
                    <xsd:enumeration value="Sigler"/>
                    <xsd:enumeration value="Truett"/>
                    <xsd:enumeration value="Adams"/>
                    <xsd:enumeration value="Theimer"/>
                    <xsd:enumeration value="Natoli"/>
                    <xsd:enumeration value="Ramert"/>
                    <xsd:enumeration value="Kensler"/>
                    <xsd:enumeration value="Ortiz"/>
                    <xsd:enumeration value="Cordeiro"/>
                    <xsd:enumeration value="Cortes"/>
                    <xsd:enumeration value="Harman"/>
                    <xsd:enumeration value="Rowell"/>
                    <xsd:enumeration value="Burke"/>
                    <xsd:enumeration value="Sieck"/>
                    <xsd:enumeration value="Middleton"/>
                    <xsd:enumeration value="Oimoen"/>
                    <xsd:enumeration value="Divis"/>
                    <xsd:enumeration value="Thorsen"/>
                    <xsd:enumeration value="Marshall"/>
                    <xsd:enumeration value="Mott"/>
                    <xsd:enumeration value="Ahner"/>
                    <xsd:enumeration value="Jones, K"/>
                    <xsd:enumeration value="Simpson"/>
                    <xsd:enumeration value="Parson"/>
                    <xsd:enumeration value="Key"/>
                    <xsd:enumeration value="Wurscher"/>
                    <xsd:enumeration value="Tomlin"/>
                    <xsd:enumeration value="Wisnowski"/>
                    <xsd:enumeration value="Pollner"/>
                    <xsd:enumeration value="Pestak"/>
                    <xsd:enumeration value="Westphal"/>
                    <xsd:enumeration value="Choo"/>
                    <xsd:enumeration value="Freeman"/>
                    <xsd:enumeration value="Splinter"/>
                    <xsd:enumeration value="Hill"/>
                    <xsd:enumeration value="Bush"/>
                    <xsd:enumeration value="Paschal"/>
                    <xsd:enumeration value="Missing"/>
                    <xsd:enumeration value="Guldin"/>
                    <xsd:enumeration value="Helwig"/>
                    <xsd:enumeration value="Wolfe"/>
                    <xsd:enumeration value="Kershner"/>
                    <xsd:enumeration value="Beers"/>
                    <xsd:enumeration value="Thomas"/>
                    <xsd:enumeration value="Mosser-Kerner"/>
                    <xsd:enumeration value="Bergstrom"/>
                    <xsd:enumeration value="Duff"/>
                    <xsd:enumeration value="Anderson-Cook"/>
                    <xsd:enumeration value="Montgomery"/>
                    <xsd:enumeration value="Klein"/>
                    <xsd:enumeration value="Vining"/>
                    <xsd:enumeration value="Rogal"/>
                    <xsd:enumeration value="Fitch"/>
                    <xsd:enumeration value="McBride"/>
                    <xsd:enumeration value="Quilter"/>
                    <xsd:enumeration value="Chase"/>
                    <xsd:enumeration value="Welker"/>
                    <xsd:enumeration value="Burns"/>
                    <xsd:enumeration value="Koerner"/>
                    <xsd:enumeration value="Ponack"/>
                    <xsd:enumeration value="Marshall"/>
                    <xsd:enumeration value="Shelton"/>
                    <xsd:enumeration value="Garay"/>
                    <xsd:enumeration value="Bambakidis"/>
                    <xsd:enumeration value="Christoffers"/>
                    <xsd:enumeration value="Thompson"/>
                    <xsd:enumeration value="Auclair"/>
                    <xsd:enumeration value="Bell"/>
                    <xsd:enumeration value="Justice"/>
                    <xsd:enumeration value="Other"/>
                    <xsd:enumeration value="Talafuse"/>
                    <xsd:enumeration value="Ryer"/>
                    <xsd:enumeration value="Little"/>
                    <xsd:enumeration value="DeGrange"/>
                    <xsd:enumeration value="Ruch"/>
                    <xsd:enumeration value="Brantley"/>
                    <xsd:enumeration value="Nowinski"/>
                  </xsd:restriction>
                </xsd:simpleType>
              </xsd:element>
            </xsd:sequence>
          </xsd:extension>
        </xsd:complexContent>
      </xsd:complexType>
    </xsd:element>
    <xsd:element name="Year" ma:index="3" nillable="true" ma:displayName="Year" ma:description="What year was this produced?" ma:format="Dropdown" ma:indexed="true" ma:internalName="Year">
      <xsd:simpleType>
        <xsd:restriction base="dms:Choice">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6"/>
          <xsd:enumeration value="Missing"/>
        </xsd:restriction>
      </xsd:simpleType>
    </xsd:element>
    <xsd:element name="Distribution" ma:index="4" nillable="true" ma:displayName="Distribution" ma:description="Was this PA approved or not?" ma:format="Dropdown" ma:internalName="Distribution" ma:readOnly="false">
      <xsd:simpleType>
        <xsd:restriction base="dms:Choice">
          <xsd:enumeration value="N/A"/>
          <xsd:enumeration value="Distro A"/>
          <xsd:enumeration value="Distro C"/>
          <xsd:enumeration value="Distro D"/>
          <xsd:enumeration value="FOUO"/>
          <xsd:enumeration value="CUI"/>
          <xsd:enumeration value="Missing Distro Statement"/>
        </xsd:restriction>
      </xsd:simpleType>
    </xsd:element>
    <xsd:element name="ProductType" ma:index="5" nillable="true" ma:displayName="Product Type" ma:description="What is it?" ma:format="Dropdown" ma:indexed="true" ma:internalName="ProductType">
      <xsd:simpleType>
        <xsd:restriction base="dms:Choice">
          <xsd:enumeration value="Best Practice"/>
          <xsd:enumeration value="Case Study"/>
          <xsd:enumeration value="Newsletter"/>
          <xsd:enumeration value="Lessons Learned"/>
          <xsd:enumeration value="Marketing"/>
          <xsd:enumeration value="Test Planning Guide"/>
          <xsd:enumeration value="Abstract"/>
          <xsd:enumeration value="Critical Area Article"/>
          <xsd:enumeration value="Tool"/>
          <xsd:enumeration value="Conference Presentation"/>
          <xsd:enumeration value="Briefing"/>
          <xsd:enumeration value="Journal Article"/>
          <xsd:enumeration value="Roundtable Proceedings"/>
          <xsd:enumeration value="Research Initiative Product"/>
          <xsd:enumeration value="Course Material"/>
          <xsd:enumeration value="Other"/>
          <xsd:enumeration value="Internal/Admin Document"/>
          <xsd:enumeration value="Software Program"/>
          <xsd:enumeration value="Tool Guide"/>
          <xsd:enumeration value="Scholarly Contribution"/>
          <xsd:enumeration value="Worksheet"/>
          <xsd:enumeration value="Technical Communication Guidance"/>
          <xsd:enumeration value="Template"/>
          <xsd:enumeration value="Graphic"/>
        </xsd:restriction>
      </xsd:simpleType>
    </xsd:element>
    <xsd:element name="Audience" ma:index="6" nillable="true" ma:displayName="Audience" ma:description="Who is this intended for?" ma:format="Dropdown" ma:internalName="Audience">
      <xsd:complexType>
        <xsd:complexContent>
          <xsd:extension base="dms:MultiChoice">
            <xsd:sequence>
              <xsd:element name="Value" maxOccurs="unbounded" minOccurs="0" nillable="true">
                <xsd:simpleType>
                  <xsd:restriction base="dms:Choice">
                    <xsd:enumeration value="Executives"/>
                    <xsd:enumeration value="Managers"/>
                    <xsd:enumeration value="Practitioners"/>
                    <xsd:enumeration value="Internal"/>
                    <xsd:enumeration value="Everyone"/>
                    <xsd:enumeration value="Partner"/>
                    <xsd:enumeration value="Customer"/>
                  </xsd:restriction>
                </xsd:simpleType>
              </xsd:element>
            </xsd:sequence>
          </xsd:extension>
        </xsd:complexContent>
      </xsd:complexType>
    </xsd:element>
    <xsd:element name="STICategory" ma:index="8" nillable="true" ma:displayName="PWS DT# " ma:description="Category of STI under contract to upload to DTIC, or to add to the Contract Deliverables Summary Report." ma:format="Dropdown" ma:internalName="STICategory">
      <xsd:simpleType>
        <xsd:restriction base="dms:Choice">
          <xsd:enumeration value="3.4-12 Test Planning Guide &amp; Action Officer Guide"/>
          <xsd:enumeration value="3.4-2 Applied Research Products"/>
          <xsd:enumeration value="3.4-3 Case Studies"/>
          <xsd:enumeration value="3.4-4 Tech Reports"/>
          <xsd:enumeration value="3.4-5 Best Practices"/>
          <xsd:enumeration value="3.4-6 Lessons Learned"/>
          <xsd:enumeration value="3.4-7 Program Integration"/>
          <xsd:enumeration value="3.4-8 Course Development"/>
          <xsd:enumeration value="3.1-11 Miscellaneous Non-technical Reports"/>
          <xsd:enumeration value="3.1-12 Marketing Materials"/>
          <xsd:enumeration value="3.1-18 Newsletter"/>
          <xsd:enumeration value="3.4-4 External Deliverables (OSD, etc.)"/>
          <xsd:enumeration value="Non-categorized"/>
        </xsd:restriction>
      </xsd:simpleType>
    </xsd:element>
    <xsd:element name="AnticipatedDistribution" ma:index="9" nillable="true" ma:displayName="Anticipated Distribution " ma:description="The distribution you expect to be placed on the document following review and/or PA approval." ma:format="Dropdown" ma:internalName="AnticipatedDistribution">
      <xsd:simpleType>
        <xsd:restriction base="dms:Choice">
          <xsd:enumeration value="Distribution A (Public Release)"/>
          <xsd:enumeration value="Distribution C (U.S. Gov Agencies and their Contractors)"/>
          <xsd:enumeration value="Distribution D (DoD/DoD Contractors)"/>
          <xsd:enumeration value="CUI"/>
          <xsd:enumeration value="FOUO"/>
          <xsd:enumeration value="N/A"/>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CoreyThrush" ma:index="20" nillable="true" ma:displayName="Corey Thrush" ma:format="Dropdown" ma:hidden="true" ma:list="UserInfo" ma:SharePointGroup="0" ma:internalName="CoreyThrush"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0" ma:index="22" nillable="true" ma:displayName="Author" ma:format="Dropdown" ma:hidden="true" ma:list="UserInfo" ma:SharePointGroup="0" ma:internalName="Author0"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IsCorrupted_x003f_" ma:index="31" nillable="true" ma:displayName="Is Corrupted?" ma:default="0" ma:description="Is the file accessible or corrupted?" ma:format="Dropdown" ma:hidden="true" ma:internalName="IsCorrupted_x003f_" ma:readOnly="false">
      <xsd:simpleType>
        <xsd:restriction base="dms:Boolean"/>
      </xsd:simpleType>
    </xsd:element>
    <xsd:element name="Duplicate_x003f_" ma:index="32" nillable="true" ma:displayName="Is Duplicate?" ma:default="0" ma:format="Dropdown" ma:hidden="true" ma:internalName="Duplicate_x003f_" ma:readOnly="false">
      <xsd:simpleType>
        <xsd:restriction base="dms:Boolean"/>
      </xsd:simpleType>
    </xsd:element>
    <xsd:element name="Progress" ma:index="33" nillable="true" ma:displayName="Progress" ma:format="Dropdown" ma:hidden="true" ma:internalName="Progress" ma:readOnly="false">
      <xsd:simpleType>
        <xsd:restriction base="dms:Choice">
          <xsd:enumeration value="Not Started"/>
          <xsd:enumeration value="Under Review"/>
          <xsd:enumeration value="Ready for Web"/>
          <xsd:enumeration value="Complete"/>
          <xsd:enumeration value="Drafting"/>
          <xsd:enumeration value="Editing"/>
        </xsd:restriction>
      </xsd:simpleType>
    </xsd:element>
    <xsd:element name="PWSDT_x0023_" ma:index="34" nillable="true" ma:displayName="PWS DT#" ma:description="This number corresponds to the type of product you are making." ma:format="Dropdown" ma:internalName="PWSDT_x0023_">
      <xsd:simpleType>
        <xsd:restriction base="dms:Choice">
          <xsd:enumeration value="3.4-2 Research Products"/>
          <xsd:enumeration value="3.4-3 Case Studies"/>
          <xsd:enumeration value="3.4-4 Tech Reports"/>
          <xsd:enumeration value="3.4-5 Best Practices"/>
          <xsd:enumeration value="3.4-8 Courses"/>
          <xsd:enumeration value="3.1-12 Marketing Materials"/>
          <xsd:enumeration value="3.1-18 Newsletter"/>
          <xsd:enumeration value="3.4-12 Test Planning Guide"/>
        </xsd:restriction>
      </xsd:simpleType>
    </xsd:element>
    <xsd:element name="PAApprovalRequired_x003f_" ma:index="35" nillable="true" ma:displayName="PA Approval Required?" ma:default="1" ma:description="Is PA approval required for this document?" ma:format="Dropdown" ma:internalName="PAApprovalRequired_x003f_">
      <xsd:simpleType>
        <xsd:restriction base="dms:Boolean"/>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e68d15-cd08-43e2-9a83-a1327ba2869c"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c4e3eb-747f-43bc-bf10-c1bbb893eca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e404b5f-752f-4f81-bd1b-d66666b99173}" ma:internalName="TaxCatchAll" ma:readOnly="false" ma:showField="CatchAllData" ma:web="e2e68d15-cd08-43e2-9a83-a1327ba28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Document 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47FC1-9528-42B5-BF3E-357F0D9E6969}">
  <ds:schemaRefs>
    <ds:schemaRef ds:uri="http://schemas.openxmlformats.org/package/2006/metadata/core-properties"/>
    <ds:schemaRef ds:uri="bac4e3eb-747f-43bc-bf10-c1bbb893ecac"/>
    <ds:schemaRef ds:uri="http://purl.org/dc/terms/"/>
    <ds:schemaRef ds:uri="http://purl.org/dc/dcmitype/"/>
    <ds:schemaRef ds:uri="http://schemas.microsoft.com/office/2006/metadata/properties"/>
    <ds:schemaRef ds:uri="http://schemas.microsoft.com/office/infopath/2007/PartnerControls"/>
    <ds:schemaRef ds:uri="http://schemas.microsoft.com/sharepoint/v3"/>
    <ds:schemaRef ds:uri="http://purl.org/dc/elements/1.1/"/>
    <ds:schemaRef ds:uri="http://schemas.microsoft.com/office/2006/documentManagement/types"/>
    <ds:schemaRef ds:uri="e2e68d15-cd08-43e2-9a83-a1327ba2869c"/>
    <ds:schemaRef ds:uri="c664e493-2004-4c7f-b31a-af7258fdc4e6"/>
    <ds:schemaRef ds:uri="http://www.w3.org/XML/1998/namespace"/>
  </ds:schemaRefs>
</ds:datastoreItem>
</file>

<file path=customXml/itemProps2.xml><?xml version="1.0" encoding="utf-8"?>
<ds:datastoreItem xmlns:ds="http://schemas.openxmlformats.org/officeDocument/2006/customXml" ds:itemID="{4BFEDAF1-DB0F-49BC-8B7F-163389EAE630}">
  <ds:schemaRefs>
    <ds:schemaRef ds:uri="http://schemas.microsoft.com/sharepoint/v3/contenttype/forms"/>
  </ds:schemaRefs>
</ds:datastoreItem>
</file>

<file path=customXml/itemProps3.xml><?xml version="1.0" encoding="utf-8"?>
<ds:datastoreItem xmlns:ds="http://schemas.openxmlformats.org/officeDocument/2006/customXml" ds:itemID="{5E70EC51-06BC-48C6-853F-A388FEB87779}">
  <ds:schemaRefs>
    <ds:schemaRef ds:uri="bac4e3eb-747f-43bc-bf10-c1bbb893ecac"/>
    <ds:schemaRef ds:uri="c664e493-2004-4c7f-b31a-af7258fdc4e6"/>
    <ds:schemaRef ds:uri="e2e68d15-cd08-43e2-9a83-a1327ba286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adc8ff-f4a3-4a14-9c0d-84b4985de0d2}" enabled="1" method="Privileged" siteId="{8331b18d-2d87-48ef-a35f-ac8818ebf9b4}" removed="0"/>
</clbl:labelList>
</file>

<file path=docProps/app.xml><?xml version="1.0" encoding="utf-8"?>
<Properties xmlns="http://schemas.openxmlformats.org/officeDocument/2006/extended-properties" xmlns:vt="http://schemas.openxmlformats.org/officeDocument/2006/docPropsVTypes">
  <Template/>
  <TotalTime>120</TotalTime>
  <Words>8320</Words>
  <Application>Microsoft Office PowerPoint</Application>
  <PresentationFormat>Widescreen</PresentationFormat>
  <Paragraphs>1070</Paragraphs>
  <Slides>74</Slides>
  <Notes>46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74</vt:i4>
      </vt:variant>
    </vt:vector>
  </HeadingPairs>
  <TitlesOfParts>
    <vt:vector size="88" baseType="lpstr">
      <vt:lpstr>Aptos Narrow</vt:lpstr>
      <vt:lpstr>Arial</vt:lpstr>
      <vt:lpstr>Calibri</vt:lpstr>
      <vt:lpstr>Calibri Light</vt:lpstr>
      <vt:lpstr>Cambria Math</vt:lpstr>
      <vt:lpstr>Century</vt:lpstr>
      <vt:lpstr>Century Gothic</vt:lpstr>
      <vt:lpstr>Georgia</vt:lpstr>
      <vt:lpstr>Segoe UI</vt:lpstr>
      <vt:lpstr>Symbol</vt:lpstr>
      <vt:lpstr>Tahoma</vt:lpstr>
      <vt:lpstr>Times New Roman</vt:lpstr>
      <vt:lpstr>Custom Design</vt:lpstr>
      <vt:lpstr>1_Custom Design</vt:lpstr>
      <vt:lpstr>Strategy and Tactics to Apply Design of Experiments to Testing of AI Enabled Systems</vt:lpstr>
      <vt:lpstr>Objectives</vt:lpstr>
      <vt:lpstr>Why Design a Test?</vt:lpstr>
      <vt:lpstr>Definitions: Response and Factor</vt:lpstr>
      <vt:lpstr>What Comprises a Test Design?</vt:lpstr>
      <vt:lpstr>Observational Study</vt:lpstr>
      <vt:lpstr>Survey</vt:lpstr>
      <vt:lpstr>Controlled Experiment</vt:lpstr>
      <vt:lpstr>Design of Experiment Types</vt:lpstr>
      <vt:lpstr>Algorithm Testing with DOE</vt:lpstr>
      <vt:lpstr>PowerPoint Presentation</vt:lpstr>
      <vt:lpstr>Tips to make DOE most informative</vt:lpstr>
      <vt:lpstr>Continuous vs. Categorical Responses</vt:lpstr>
      <vt:lpstr>Continuous vs. Categorical Responses</vt:lpstr>
      <vt:lpstr>Continuous vs. Categorical Factors</vt:lpstr>
      <vt:lpstr>Randomization</vt:lpstr>
      <vt:lpstr>Replication</vt:lpstr>
      <vt:lpstr>Projection</vt:lpstr>
      <vt:lpstr>Projection</vt:lpstr>
      <vt:lpstr>Analysis</vt:lpstr>
      <vt:lpstr>Design Options</vt:lpstr>
      <vt:lpstr>Optimal Design Criteria</vt:lpstr>
      <vt:lpstr>Balancing:  Risk, Constraints, and Resources</vt:lpstr>
      <vt:lpstr> Difference to Detect, δ</vt:lpstr>
      <vt:lpstr>Response Noise, σ</vt:lpstr>
      <vt:lpstr>Signal-to-Noise-Ratio</vt:lpstr>
      <vt:lpstr>Confidence, (1-a)</vt:lpstr>
      <vt:lpstr>Power, (1-b )</vt:lpstr>
      <vt:lpstr>Decisions – Hypothesis test</vt:lpstr>
      <vt:lpstr>Sizing Designs</vt:lpstr>
      <vt:lpstr>Additional Metrics to Consider</vt:lpstr>
      <vt:lpstr>Response Surface Methods (RSM)</vt:lpstr>
      <vt:lpstr>RSM Evaluation</vt:lpstr>
      <vt:lpstr>FDS Explanation</vt:lpstr>
      <vt:lpstr>FDS Explanation</vt:lpstr>
      <vt:lpstr>FDS Usage</vt:lpstr>
      <vt:lpstr>FDS Y-axis Needed</vt:lpstr>
      <vt:lpstr>FDS Y-axis Needed</vt:lpstr>
      <vt:lpstr>FDS Y-Axis (Example)</vt:lpstr>
      <vt:lpstr>FDS Crosshair X-Axis </vt:lpstr>
      <vt:lpstr>Case Study</vt:lpstr>
      <vt:lpstr>Iterative Design Process</vt:lpstr>
      <vt:lpstr>DOE applied to Algorithm Testing</vt:lpstr>
      <vt:lpstr>Define the factors</vt:lpstr>
      <vt:lpstr>Test Considerations</vt:lpstr>
      <vt:lpstr>Test Matrix Review</vt:lpstr>
      <vt:lpstr>K-Means Clustering</vt:lpstr>
      <vt:lpstr>What Metrics to Cluster With?</vt:lpstr>
      <vt:lpstr>Clustering Weather Data</vt:lpstr>
      <vt:lpstr>Weather: 33 Clusters on 6 Variables</vt:lpstr>
      <vt:lpstr>Clustering Background Data</vt:lpstr>
      <vt:lpstr>Background: 18 Clusters on 21 Variables over 335</vt:lpstr>
      <vt:lpstr>Concept: Stratified Sampling</vt:lpstr>
      <vt:lpstr>Test Matrix Recommendations</vt:lpstr>
      <vt:lpstr>Design Choices</vt:lpstr>
      <vt:lpstr>Covering Array Details</vt:lpstr>
      <vt:lpstr>Test Matrix Recommendations</vt:lpstr>
      <vt:lpstr>Exploratory Analysis</vt:lpstr>
      <vt:lpstr>Analysis</vt:lpstr>
      <vt:lpstr>DOE for Testing Algorithms</vt:lpstr>
      <vt:lpstr>DOE for Testing Algorithms</vt:lpstr>
      <vt:lpstr>Type of DOE Assuming DOE is the correct STAT</vt:lpstr>
      <vt:lpstr>STAT Process: Building a DOE</vt:lpstr>
      <vt:lpstr>Summary</vt:lpstr>
      <vt:lpstr>Sources</vt:lpstr>
      <vt:lpstr>PowerPoint Presentation</vt:lpstr>
      <vt:lpstr>BACKUP </vt:lpstr>
      <vt:lpstr>Calculation of FDS</vt:lpstr>
      <vt:lpstr>Expanding X</vt:lpstr>
      <vt:lpstr>FDS Mathematical Details</vt:lpstr>
      <vt:lpstr>Intervals and Thresholds</vt:lpstr>
      <vt:lpstr>FDS Cross Hair Interval Type</vt:lpstr>
      <vt:lpstr>Logistic vs. Linear Regression</vt:lpstr>
      <vt:lpstr>Logistic vs. Linear Regression</vt:lpstr>
    </vt:vector>
  </TitlesOfParts>
  <Company>AFIT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7_admin</dc:creator>
  <cp:lastModifiedBy>COOPER, JAMIE L CTR USAF AETC AFIT/CZ</cp:lastModifiedBy>
  <cp:revision>3</cp:revision>
  <cp:lastPrinted>2023-01-06T20:28:37Z</cp:lastPrinted>
  <dcterms:created xsi:type="dcterms:W3CDTF">2013-08-28T17:57:33Z</dcterms:created>
  <dcterms:modified xsi:type="dcterms:W3CDTF">2026-04-20T16:35:50Z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0x01010095C582A90B485B47B861B75E39F0172D</vt:lpwstr>
  </property>
  <property fmtid="{D5CDD505-2E9C-101B-9397-08002B2CF9AE}" pid="3" name="PA Approved">
    <vt:lpwstr>true</vt:lpwstr>
  </property>
  <property fmtid="{D5CDD505-2E9C-101B-9397-08002B2CF9AE}" pid="4" name="Order">
    <vt:r8>1586600</vt:r8>
  </property>
  <property fmtid="{D5CDD505-2E9C-101B-9397-08002B2CF9AE}" pid="5" name="URL">
    <vt:lpwstr/>
  </property>
  <property fmtid="{D5CDD505-2E9C-101B-9397-08002B2CF9AE}" pid="6" name="MediaServiceImageTags">
    <vt:lpwstr/>
  </property>
</Properties>
</file>