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31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58" r:id="rId25"/>
    <p:sldId id="267" r:id="rId26"/>
    <p:sldId id="269" r:id="rId27"/>
    <p:sldId id="270" r:id="rId28"/>
    <p:sldId id="275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47876D-CD9D-E813-687D-420803995819}" name="Gordon E. Holt" initials="GH" userId="S::Gordon.Holt@inl.gov::80c9d022-3384-4f30-97a7-86f78d09ae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9D"/>
    <a:srgbClr val="07519E"/>
    <a:srgbClr val="1C3665"/>
    <a:srgbClr val="8EC423"/>
    <a:srgbClr val="2D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2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derivative requires solving an integral equation</a:t>
            </a:r>
          </a:p>
          <a:p>
            <a:r>
              <a:rPr lang="en-US" dirty="0"/>
              <a:t>Solving an integral equation requires differentiation</a:t>
            </a:r>
          </a:p>
          <a:p>
            <a:r>
              <a:rPr lang="en-US" dirty="0"/>
              <a:t>High-frequency noise is amplified preferentially </a:t>
            </a:r>
          </a:p>
          <a:p>
            <a:r>
              <a:rPr lang="en-US" dirty="0"/>
              <a:t>Difference between derivatives is diverging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5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differencing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6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noise in the integral is about 12.5 times less than in the original function</a:t>
            </a:r>
          </a:p>
          <a:p>
            <a:r>
              <a:rPr lang="en-US" dirty="0"/>
              <a:t>Right rule Riemann sum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2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Differentiation is a high-pass filter</a:t>
            </a:r>
          </a:p>
          <a:p>
            <a:r>
              <a:rPr lang="en-US" dirty="0"/>
              <a:t>Integration is a low-pass filter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61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noise in CFU count and in cumulative CFU count</a:t>
            </a:r>
          </a:p>
          <a:p>
            <a:r>
              <a:rPr lang="en-US" dirty="0"/>
              <a:t>The MLE of lambda is a naïve differentiation of the cumulative CFU 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6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764"/>
            <a:ext cx="10174777" cy="5379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6EC07-D962-6647-8E4E-0283A02CE19B}"/>
              </a:ext>
            </a:extLst>
          </p:cNvPr>
          <p:cNvSpPr/>
          <p:nvPr userDrawn="1"/>
        </p:nvSpPr>
        <p:spPr>
          <a:xfrm>
            <a:off x="0" y="0"/>
            <a:ext cx="12192000" cy="54797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F11E7C5D-AAED-604F-85A8-6DB539F1F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10926E-0A3C-C1B9-33F0-0FCC7333A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279" y="591399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1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88344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29.emf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29.em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.png"/><Relationship Id="rId7" Type="http://schemas.openxmlformats.org/officeDocument/2006/relationships/image" Target="../media/image9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39.png"/><Relationship Id="rId7" Type="http://schemas.openxmlformats.org/officeDocument/2006/relationships/image" Target="../media/image10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34.emf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6.png"/><Relationship Id="rId7" Type="http://schemas.openxmlformats.org/officeDocument/2006/relationships/image" Target="../media/image3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wmf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B3176E-FAD1-2B4C-96D5-F706C4448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7145" y="1823423"/>
            <a:ext cx="9354855" cy="2292350"/>
          </a:xfrm>
        </p:spPr>
        <p:txBody>
          <a:bodyPr/>
          <a:lstStyle/>
          <a:p>
            <a:r>
              <a:rPr lang="en-US" altLang="en-US" dirty="0"/>
              <a:t>Regularization Approach to Learning Bioburden Density for Planetary Protection </a:t>
            </a:r>
          </a:p>
          <a:p>
            <a:r>
              <a:rPr lang="en-US" sz="2400" b="0" dirty="0"/>
              <a:t>Andrei Gribok</a:t>
            </a:r>
            <a:r>
              <a:rPr lang="en-US" sz="2400" b="0" baseline="30000" dirty="0"/>
              <a:t>a</a:t>
            </a:r>
            <a:r>
              <a:rPr lang="en-US" sz="2400" b="0" dirty="0"/>
              <a:t>, Mike DiNicola</a:t>
            </a:r>
            <a:r>
              <a:rPr lang="en-US" sz="2400" b="0" baseline="30000" dirty="0"/>
              <a:t>b</a:t>
            </a:r>
            <a:r>
              <a:rPr lang="en-US" sz="2400" b="0" dirty="0"/>
              <a:t> ,and Lisa Guan</a:t>
            </a:r>
            <a:r>
              <a:rPr lang="en-US" sz="2400" b="0" baseline="30000" dirty="0"/>
              <a:t>b</a:t>
            </a:r>
          </a:p>
          <a:p>
            <a:r>
              <a:rPr lang="en-US" sz="1400" b="0" baseline="30000" dirty="0">
                <a:solidFill>
                  <a:srgbClr val="2DA9E1"/>
                </a:solidFill>
              </a:rPr>
              <a:t>a </a:t>
            </a:r>
            <a:r>
              <a:rPr lang="en-US" sz="1400" b="0" dirty="0">
                <a:solidFill>
                  <a:srgbClr val="2DA9E1"/>
                </a:solidFill>
              </a:rPr>
              <a:t>Idaho National Laboratory, Idaho Falls, ID, USA</a:t>
            </a:r>
            <a:br>
              <a:rPr lang="en-US" sz="1400" b="0" dirty="0">
                <a:solidFill>
                  <a:srgbClr val="2DA9E1"/>
                </a:solidFill>
              </a:rPr>
            </a:br>
            <a:r>
              <a:rPr lang="en-US" sz="1400" b="0" baseline="30000" dirty="0">
                <a:solidFill>
                  <a:srgbClr val="2DA9E1"/>
                </a:solidFill>
              </a:rPr>
              <a:t>b </a:t>
            </a:r>
            <a:r>
              <a:rPr lang="en-US" sz="1400" b="0" dirty="0">
                <a:solidFill>
                  <a:srgbClr val="2DA9E1"/>
                </a:solidFill>
              </a:rPr>
              <a:t>Jet Propulsion Laboratory, California Institute of Technology, Pasadena, CA, USA</a:t>
            </a:r>
            <a:endParaRPr lang="en-US" sz="2400" b="0" dirty="0">
              <a:solidFill>
                <a:srgbClr val="2DA9E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56D43-7FAB-834B-AA9F-965D52A8E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b="0" dirty="0"/>
              <a:t>April 17, 2024</a:t>
            </a:r>
          </a:p>
          <a:p>
            <a:pPr>
              <a:spcBef>
                <a:spcPts val="2000"/>
              </a:spcBef>
            </a:pPr>
            <a:r>
              <a:rPr lang="en-US" dirty="0"/>
              <a:t>Andrei Gribok</a:t>
            </a:r>
          </a:p>
          <a:p>
            <a:pPr>
              <a:spcBef>
                <a:spcPts val="500"/>
              </a:spcBef>
            </a:pPr>
            <a:r>
              <a:rPr lang="en-US" b="0" dirty="0"/>
              <a:t>Distinguished Scientist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484AC-DAF5-6561-8ADA-02438525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106" y="115408"/>
            <a:ext cx="1511222" cy="1266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F852E-F0CB-FE08-A057-40BA3B56E8EA}"/>
              </a:ext>
            </a:extLst>
          </p:cNvPr>
          <p:cNvSpPr txBox="1"/>
          <p:nvPr/>
        </p:nvSpPr>
        <p:spPr>
          <a:xfrm>
            <a:off x="7080275" y="273297"/>
            <a:ext cx="3509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751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Jet Propulsion Laboratory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A9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California Institute of 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F0AF7-69F2-A940-C554-D648D08F941F}"/>
              </a:ext>
            </a:extLst>
          </p:cNvPr>
          <p:cNvSpPr txBox="1"/>
          <p:nvPr/>
        </p:nvSpPr>
        <p:spPr>
          <a:xfrm>
            <a:off x="3090202" y="4557629"/>
            <a:ext cx="7612631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altLang="en-US" sz="1800" dirty="0">
                <a:solidFill>
                  <a:srgbClr val="06509D"/>
                </a:solidFill>
                <a:latin typeface="Arial" panose="020B0604020202020204" pitchFamily="34" charset="0"/>
              </a:rPr>
              <a:t>The Defense and Aerospace Test and Analysis (DATA) Workshop, </a:t>
            </a:r>
            <a:br>
              <a:rPr lang="en-US" altLang="en-US" sz="1800" dirty="0">
                <a:solidFill>
                  <a:srgbClr val="06509D"/>
                </a:solidFill>
                <a:latin typeface="Arial" panose="020B0604020202020204" pitchFamily="34" charset="0"/>
              </a:rPr>
            </a:br>
            <a:r>
              <a:rPr lang="en-US" altLang="en-US" sz="1800" dirty="0">
                <a:solidFill>
                  <a:srgbClr val="06509D"/>
                </a:solidFill>
                <a:latin typeface="Arial" panose="020B0604020202020204" pitchFamily="34" charset="0"/>
              </a:rPr>
              <a:t>IDA's Potomac Yard Location, Alexandria, VA, 22305,  April 16-18, 2024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6509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15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7902-192C-CB8A-F4B5-50EA5162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Regularized Least Squares and </a:t>
            </a:r>
            <a:br>
              <a:rPr lang="en-US" dirty="0"/>
            </a:br>
            <a:r>
              <a:rPr lang="en-US" dirty="0"/>
              <a:t>Generalized Cross-Validation (GCV)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94DA2-955B-8339-1CAD-AE83BE8B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EBD7C8-FE2C-99DD-39E6-66968FE8981E}"/>
                  </a:ext>
                </a:extLst>
              </p:cNvPr>
              <p:cNvSpPr txBox="1"/>
              <p:nvPr/>
            </p:nvSpPr>
            <p:spPr>
              <a:xfrm>
                <a:off x="897333" y="1421670"/>
                <a:ext cx="7198637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EBD7C8-FE2C-99DD-39E6-66968FE8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33" y="1421670"/>
                <a:ext cx="7198637" cy="78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DA6D-BE92-322A-5575-17E9FAF428DB}"/>
                  </a:ext>
                </a:extLst>
              </p:cNvPr>
              <p:cNvSpPr txBox="1"/>
              <p:nvPr/>
            </p:nvSpPr>
            <p:spPr>
              <a:xfrm>
                <a:off x="1052407" y="2751796"/>
                <a:ext cx="3104055" cy="306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CADA6D-BE92-322A-5575-17E9FAF4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07" y="2751796"/>
                <a:ext cx="3104055" cy="306559"/>
              </a:xfrm>
              <a:prstGeom prst="rect">
                <a:avLst/>
              </a:prstGeom>
              <a:blipFill>
                <a:blip r:embed="rId4"/>
                <a:stretch>
                  <a:fillRect l="-393" t="-3922" r="-9234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49D935-6DBC-0692-DD78-C25E7B4A738C}"/>
                  </a:ext>
                </a:extLst>
              </p:cNvPr>
              <p:cNvSpPr txBox="1"/>
              <p:nvPr/>
            </p:nvSpPr>
            <p:spPr>
              <a:xfrm>
                <a:off x="187470" y="3551345"/>
                <a:ext cx="5732379" cy="625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𝑝𝑥𝑚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μ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49D935-6DBC-0692-DD78-C25E7B4A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70" y="3551345"/>
                <a:ext cx="5732379" cy="625043"/>
              </a:xfrm>
              <a:prstGeom prst="rect">
                <a:avLst/>
              </a:prstGeom>
              <a:blipFill>
                <a:blip r:embed="rId5"/>
                <a:stretch>
                  <a:fillRect t="-1961"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FC919D-4D03-981A-4F1B-F7ABD47BD6F8}"/>
                  </a:ext>
                </a:extLst>
              </p:cNvPr>
              <p:cNvSpPr txBox="1"/>
              <p:nvPr/>
            </p:nvSpPr>
            <p:spPr>
              <a:xfrm>
                <a:off x="680765" y="4525679"/>
                <a:ext cx="3628483" cy="39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FC919D-4D03-981A-4F1B-F7ABD47BD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65" y="4525679"/>
                <a:ext cx="3628483" cy="398892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1F0699-E38F-DF32-C711-1F80D7168592}"/>
                  </a:ext>
                </a:extLst>
              </p:cNvPr>
              <p:cNvSpPr txBox="1"/>
              <p:nvPr/>
            </p:nvSpPr>
            <p:spPr>
              <a:xfrm>
                <a:off x="1038677" y="5355660"/>
                <a:ext cx="2912657" cy="790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𝐺𝐶𝑉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𝑡𝑟𝑎𝑐𝑒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1F0699-E38F-DF32-C711-1F80D7168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77" y="5355660"/>
                <a:ext cx="2912657" cy="7905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94E0039-0D00-1CE1-45FF-62656EC950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9849" y="2029641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5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A5D5-6979-E8E7-BF7A-DFCBCC6D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Differentiation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68C7B-119A-91AC-0503-494F1C5E7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66CEBC-61E4-E95F-4A26-01524E48B1BE}"/>
                  </a:ext>
                </a:extLst>
              </p:cNvPr>
              <p:cNvSpPr txBox="1"/>
              <p:nvPr/>
            </p:nvSpPr>
            <p:spPr>
              <a:xfrm>
                <a:off x="2664310" y="1486830"/>
                <a:ext cx="6180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66CEBC-61E4-E95F-4A26-01524E48B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310" y="1486830"/>
                <a:ext cx="6180346" cy="276999"/>
              </a:xfrm>
              <a:prstGeom prst="rect">
                <a:avLst/>
              </a:prstGeom>
              <a:blipFill>
                <a:blip r:embed="rId4"/>
                <a:stretch>
                  <a:fillRect l="-493" t="-6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54E013-79DB-6267-1167-78FB91D5058B}"/>
                  </a:ext>
                </a:extLst>
              </p:cNvPr>
              <p:cNvSpPr txBox="1"/>
              <p:nvPr/>
            </p:nvSpPr>
            <p:spPr>
              <a:xfrm>
                <a:off x="3779234" y="2197319"/>
                <a:ext cx="40640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54E013-79DB-6267-1167-78FB91D5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234" y="2197319"/>
                <a:ext cx="4064001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CA05D3-2574-8B60-9C2B-7031EFED3273}"/>
                  </a:ext>
                </a:extLst>
              </p:cNvPr>
              <p:cNvSpPr txBox="1"/>
              <p:nvPr/>
            </p:nvSpPr>
            <p:spPr>
              <a:xfrm>
                <a:off x="3906547" y="2987295"/>
                <a:ext cx="380937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CA05D3-2574-8B60-9C2B-7031EFED3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547" y="2987295"/>
                <a:ext cx="3809376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B70650-2C3C-041D-1F45-F248F28B0233}"/>
                  </a:ext>
                </a:extLst>
              </p:cNvPr>
              <p:cNvSpPr txBox="1"/>
              <p:nvPr/>
            </p:nvSpPr>
            <p:spPr>
              <a:xfrm>
                <a:off x="3906547" y="3873256"/>
                <a:ext cx="380937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B70650-2C3C-041D-1F45-F248F28B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547" y="3873256"/>
                <a:ext cx="3809376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4417ED-2E7F-C28C-EC68-69A89A9FA189}"/>
                  </a:ext>
                </a:extLst>
              </p:cNvPr>
              <p:cNvSpPr txBox="1"/>
              <p:nvPr/>
            </p:nvSpPr>
            <p:spPr>
              <a:xfrm>
                <a:off x="838201" y="5086099"/>
                <a:ext cx="3652218" cy="600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4417ED-2E7F-C28C-EC68-69A89A9FA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5086099"/>
                <a:ext cx="3652218" cy="600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7FFB02-7199-5EC1-A9FD-9E9F5DBDE3E0}"/>
                  </a:ext>
                </a:extLst>
              </p:cNvPr>
              <p:cNvSpPr txBox="1"/>
              <p:nvPr/>
            </p:nvSpPr>
            <p:spPr>
              <a:xfrm>
                <a:off x="6724914" y="5141812"/>
                <a:ext cx="4381569" cy="458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nary>
                      <m:nary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7FFB02-7199-5EC1-A9FD-9E9F5DBDE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914" y="5141812"/>
                <a:ext cx="4381569" cy="4587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66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Differentiation of the Sampled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F1D32-65D3-5F3E-19B5-8A952D83A6F4}"/>
                  </a:ext>
                </a:extLst>
              </p:cNvPr>
              <p:cNvSpPr txBox="1"/>
              <p:nvPr/>
            </p:nvSpPr>
            <p:spPr>
              <a:xfrm>
                <a:off x="2312738" y="1049920"/>
                <a:ext cx="8001036" cy="519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+0.3∙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𝑅𝑒𝑠𝑖𝑑𝑢𝑎𝑙𝑠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=3.6;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𝑅𝑒𝑠𝑖𝑑𝑢𝑎𝑙𝑠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F1D32-65D3-5F3E-19B5-8A952D83A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738" y="1049920"/>
                <a:ext cx="8001036" cy="519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3A09B8A-CBD2-15D0-B057-9BEEFDDE1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9" y="1569165"/>
            <a:ext cx="5334000" cy="400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1CBC43-2273-0045-6084-8C2C7D359A46}"/>
                  </a:ext>
                </a:extLst>
              </p:cNvPr>
              <p:cNvSpPr txBox="1"/>
              <p:nvPr/>
            </p:nvSpPr>
            <p:spPr>
              <a:xfrm>
                <a:off x="2454988" y="5584050"/>
                <a:ext cx="7716535" cy="58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1CBC43-2273-0045-6084-8C2C7D359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88" y="5584050"/>
                <a:ext cx="7716535" cy="584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61AE9CC-43A3-0ED4-E9EC-4B14F1A3A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975" y="15835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the Noisy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907960-249B-C169-5739-131812F87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096" y="1258422"/>
            <a:ext cx="5334000" cy="400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E16D0-D0C3-E513-73C5-418891FE7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" y="1243424"/>
            <a:ext cx="5334000" cy="400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BDDCF7-E520-2675-C4E3-48C982311F10}"/>
                  </a:ext>
                </a:extLst>
              </p:cNvPr>
              <p:cNvSpPr txBox="1"/>
              <p:nvPr/>
            </p:nvSpPr>
            <p:spPr>
              <a:xfrm>
                <a:off x="1929051" y="983801"/>
                <a:ext cx="8433847" cy="519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+0.3∙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𝑅𝑒𝑠𝑖𝑑𝑢𝑎𝑙𝑠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=0.004;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𝑅𝑒𝑠𝑖𝑑𝑢𝑎𝑙𝑠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BDDCF7-E520-2675-C4E3-48C982311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051" y="983801"/>
                <a:ext cx="8433847" cy="519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036A4-D31F-A29F-6EE2-1A55C4DA24EE}"/>
                  </a:ext>
                </a:extLst>
              </p:cNvPr>
              <p:cNvSpPr txBox="1"/>
              <p:nvPr/>
            </p:nvSpPr>
            <p:spPr>
              <a:xfrm>
                <a:off x="4301997" y="4917817"/>
                <a:ext cx="3488199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036A4-D31F-A29F-6EE2-1A55C4DA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97" y="4917817"/>
                <a:ext cx="3488199" cy="756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E89B55-FD88-82D6-AA37-5DAE2BDE9D1D}"/>
                  </a:ext>
                </a:extLst>
              </p:cNvPr>
              <p:cNvSpPr txBox="1"/>
              <p:nvPr/>
            </p:nvSpPr>
            <p:spPr>
              <a:xfrm>
                <a:off x="2006650" y="5830625"/>
                <a:ext cx="84300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E89B55-FD88-82D6-AA37-5DAE2BDE9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50" y="5830625"/>
                <a:ext cx="8430000" cy="276999"/>
              </a:xfrm>
              <a:prstGeom prst="rect">
                <a:avLst/>
              </a:prstGeom>
              <a:blipFill>
                <a:blip r:embed="rId8"/>
                <a:stretch>
                  <a:fillRect l="-217" r="-217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17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Response of Integration </a:t>
            </a:r>
            <a:br>
              <a:rPr lang="en-US" dirty="0"/>
            </a:br>
            <a:r>
              <a:rPr lang="en-US" dirty="0"/>
              <a:t>and Differentiation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EE4DB-6F04-A567-36F5-DD5EE3962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267" y="1755434"/>
            <a:ext cx="5334000" cy="400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565B62-5F86-AD83-70F4-709325334654}"/>
                  </a:ext>
                </a:extLst>
              </p:cNvPr>
              <p:cNvSpPr txBox="1"/>
              <p:nvPr/>
            </p:nvSpPr>
            <p:spPr>
              <a:xfrm>
                <a:off x="938151" y="1417842"/>
                <a:ext cx="6017127" cy="675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565B62-5F86-AD83-70F4-70932533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51" y="1417842"/>
                <a:ext cx="6017127" cy="6751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0D3ED-A326-3005-8E70-331CB2F4C02E}"/>
                  </a:ext>
                </a:extLst>
              </p:cNvPr>
              <p:cNvSpPr txBox="1"/>
              <p:nvPr/>
            </p:nvSpPr>
            <p:spPr>
              <a:xfrm>
                <a:off x="938151" y="2390615"/>
                <a:ext cx="2361352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0D3ED-A326-3005-8E70-331CB2F4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51" y="2390615"/>
                <a:ext cx="2361352" cy="299249"/>
              </a:xfrm>
              <a:prstGeom prst="rect">
                <a:avLst/>
              </a:prstGeom>
              <a:blipFill>
                <a:blip r:embed="rId6"/>
                <a:stretch>
                  <a:fillRect l="-3618" r="-258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232CD8-1F03-4C2C-DBD8-807DA7DC8698}"/>
                  </a:ext>
                </a:extLst>
              </p:cNvPr>
              <p:cNvSpPr txBox="1"/>
              <p:nvPr/>
            </p:nvSpPr>
            <p:spPr>
              <a:xfrm>
                <a:off x="938151" y="3654371"/>
                <a:ext cx="20090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=[1  1],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232CD8-1F03-4C2C-DBD8-807DA7DC8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51" y="3654371"/>
                <a:ext cx="2009012" cy="276999"/>
              </a:xfrm>
              <a:prstGeom prst="rect">
                <a:avLst/>
              </a:prstGeom>
              <a:blipFill>
                <a:blip r:embed="rId7"/>
                <a:stretch>
                  <a:fillRect l="-4255" r="-60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F817DAE-0730-AC6D-9CDE-E52E6998F6E9}"/>
              </a:ext>
            </a:extLst>
          </p:cNvPr>
          <p:cNvSpPr txBox="1"/>
          <p:nvPr/>
        </p:nvSpPr>
        <p:spPr>
          <a:xfrm>
            <a:off x="886150" y="4253975"/>
            <a:ext cx="482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 response is the absolute value of the Fourier transform of the filter’s coefficients (impulse response).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48A9C-739C-CAFA-25D2-085E157B55A2}"/>
                  </a:ext>
                </a:extLst>
              </p:cNvPr>
              <p:cNvSpPr txBox="1"/>
              <p:nvPr/>
            </p:nvSpPr>
            <p:spPr>
              <a:xfrm>
                <a:off x="938151" y="2987452"/>
                <a:ext cx="30359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48A9C-739C-CAFA-25D2-085E157B5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51" y="2987452"/>
                <a:ext cx="3035968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09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AD0FBB-B541-A5BB-308B-CDDE877E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0" y="1167543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Regularized vs Naïve Derivatives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E86D4A-A0C3-9C59-7570-BBE931E012BD}"/>
                  </a:ext>
                </a:extLst>
              </p:cNvPr>
              <p:cNvSpPr txBox="1"/>
              <p:nvPr/>
            </p:nvSpPr>
            <p:spPr>
              <a:xfrm>
                <a:off x="6849980" y="2030776"/>
                <a:ext cx="3957052" cy="87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E86D4A-A0C3-9C59-7570-BBE931E01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980" y="2030776"/>
                <a:ext cx="3957052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550151-2782-9F1E-9AAE-155CE9E8966E}"/>
                  </a:ext>
                </a:extLst>
              </p:cNvPr>
              <p:cNvSpPr txBox="1"/>
              <p:nvPr/>
            </p:nvSpPr>
            <p:spPr>
              <a:xfrm>
                <a:off x="6293853" y="1274406"/>
                <a:ext cx="2534653" cy="5889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𝑛𝑥𝑛</m:t>
                          </m:r>
                        </m:lim>
                      </m:limLow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lim>
                      </m:limLow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550151-2782-9F1E-9AAE-155CE9E89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853" y="1274406"/>
                <a:ext cx="2534653" cy="588944"/>
              </a:xfrm>
              <a:prstGeom prst="rect">
                <a:avLst/>
              </a:prstGeom>
              <a:blipFill>
                <a:blip r:embed="rId5"/>
                <a:stretch>
                  <a:fillRect r="-4327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23CFEF-2EE3-5834-AE2C-22B44545BCB8}"/>
                  </a:ext>
                </a:extLst>
              </p:cNvPr>
              <p:cNvSpPr txBox="1"/>
              <p:nvPr/>
            </p:nvSpPr>
            <p:spPr>
              <a:xfrm>
                <a:off x="6849980" y="3320920"/>
                <a:ext cx="3668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23CFEF-2EE3-5834-AE2C-22B44545B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980" y="3320920"/>
                <a:ext cx="3668295" cy="369332"/>
              </a:xfrm>
              <a:prstGeom prst="rect">
                <a:avLst/>
              </a:prstGeom>
              <a:blipFill>
                <a:blip r:embed="rId6"/>
                <a:stretch>
                  <a:fillRect t="-5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310813-8D90-6117-B804-AECBC2F31BBF}"/>
                  </a:ext>
                </a:extLst>
              </p:cNvPr>
              <p:cNvSpPr txBox="1"/>
              <p:nvPr/>
            </p:nvSpPr>
            <p:spPr>
              <a:xfrm>
                <a:off x="8979569" y="1365241"/>
                <a:ext cx="24905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310813-8D90-6117-B804-AECBC2F31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569" y="1365241"/>
                <a:ext cx="2490537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D09C30-2487-0F4D-C240-1BD86CC593CD}"/>
                  </a:ext>
                </a:extLst>
              </p:cNvPr>
              <p:cNvSpPr txBox="1"/>
              <p:nvPr/>
            </p:nvSpPr>
            <p:spPr>
              <a:xfrm>
                <a:off x="4898190" y="4072378"/>
                <a:ext cx="7293810" cy="1192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D09C30-2487-0F4D-C240-1BD86CC59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190" y="4072378"/>
                <a:ext cx="7293810" cy="1192186"/>
              </a:xfrm>
              <a:prstGeom prst="rect">
                <a:avLst/>
              </a:prstGeom>
              <a:blipFill>
                <a:blip r:embed="rId8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FF26BB-5996-5083-4AAA-7BC861DBDF04}"/>
                  </a:ext>
                </a:extLst>
              </p:cNvPr>
              <p:cNvSpPr txBox="1"/>
              <p:nvPr/>
            </p:nvSpPr>
            <p:spPr>
              <a:xfrm>
                <a:off x="7732295" y="4569827"/>
                <a:ext cx="3010568" cy="730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FF26BB-5996-5083-4AAA-7BC861DBD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295" y="4569827"/>
                <a:ext cx="3010568" cy="7303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540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Regularized Differentiation for Bioburden </a:t>
            </a:r>
            <a:br>
              <a:rPr lang="en-US" dirty="0"/>
            </a:br>
            <a:r>
              <a:rPr lang="en-US" dirty="0"/>
              <a:t>Density Estimation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3E37B-09AE-4E68-6DFD-33F136D292C1}"/>
                  </a:ext>
                </a:extLst>
              </p:cNvPr>
              <p:cNvSpPr txBox="1"/>
              <p:nvPr/>
            </p:nvSpPr>
            <p:spPr>
              <a:xfrm>
                <a:off x="355601" y="1660306"/>
                <a:ext cx="40051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3E37B-09AE-4E68-6DFD-33F136D29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1" y="1660306"/>
                <a:ext cx="4005178" cy="369332"/>
              </a:xfrm>
              <a:prstGeom prst="rect">
                <a:avLst/>
              </a:prstGeom>
              <a:blipFill>
                <a:blip r:embed="rId4"/>
                <a:stretch>
                  <a:fillRect t="-491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AF3B52-2148-864D-5417-CB9673B29474}"/>
                  </a:ext>
                </a:extLst>
              </p:cNvPr>
              <p:cNvSpPr txBox="1"/>
              <p:nvPr/>
            </p:nvSpPr>
            <p:spPr>
              <a:xfrm>
                <a:off x="355601" y="2266083"/>
                <a:ext cx="2764590" cy="613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p>
                      </m:sSubSup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18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=1,…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AF3B52-2148-864D-5417-CB9673B29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1" y="2266083"/>
                <a:ext cx="2764590" cy="613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3E4397-36CB-9E82-D5AE-65DA183535AA}"/>
                  </a:ext>
                </a:extLst>
              </p:cNvPr>
              <p:cNvSpPr txBox="1"/>
              <p:nvPr/>
            </p:nvSpPr>
            <p:spPr>
              <a:xfrm>
                <a:off x="537410" y="3223575"/>
                <a:ext cx="5732082" cy="589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0.0020 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0.0020 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3E4397-36CB-9E82-D5AE-65DA18353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10" y="3223575"/>
                <a:ext cx="5732082" cy="589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BB1CB8-0E71-981E-74AD-60C83CD471F8}"/>
                  </a:ext>
                </a:extLst>
              </p:cNvPr>
              <p:cNvSpPr txBox="1"/>
              <p:nvPr/>
            </p:nvSpPr>
            <p:spPr>
              <a:xfrm>
                <a:off x="272716" y="4447462"/>
                <a:ext cx="6096000" cy="1220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(12)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0.0020 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…;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(23)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0.0020 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BB1CB8-0E71-981E-74AD-60C83CD47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6" y="4447462"/>
                <a:ext cx="6096000" cy="12208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F911E17-1E4D-2B6B-995E-B4C399AA1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71469"/>
              </p:ext>
            </p:extLst>
          </p:nvPr>
        </p:nvGraphicFramePr>
        <p:xfrm>
          <a:off x="6269492" y="943139"/>
          <a:ext cx="5649792" cy="518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632">
                  <a:extLst>
                    <a:ext uri="{9D8B030D-6E8A-4147-A177-3AD203B41FA5}">
                      <a16:colId xmlns:a16="http://schemas.microsoft.com/office/drawing/2014/main" val="2425938716"/>
                    </a:ext>
                  </a:extLst>
                </a:gridCol>
                <a:gridCol w="941632">
                  <a:extLst>
                    <a:ext uri="{9D8B030D-6E8A-4147-A177-3AD203B41FA5}">
                      <a16:colId xmlns:a16="http://schemas.microsoft.com/office/drawing/2014/main" val="58583331"/>
                    </a:ext>
                  </a:extLst>
                </a:gridCol>
                <a:gridCol w="941632">
                  <a:extLst>
                    <a:ext uri="{9D8B030D-6E8A-4147-A177-3AD203B41FA5}">
                      <a16:colId xmlns:a16="http://schemas.microsoft.com/office/drawing/2014/main" val="882248100"/>
                    </a:ext>
                  </a:extLst>
                </a:gridCol>
                <a:gridCol w="941632">
                  <a:extLst>
                    <a:ext uri="{9D8B030D-6E8A-4147-A177-3AD203B41FA5}">
                      <a16:colId xmlns:a16="http://schemas.microsoft.com/office/drawing/2014/main" val="1314169777"/>
                    </a:ext>
                  </a:extLst>
                </a:gridCol>
                <a:gridCol w="941632">
                  <a:extLst>
                    <a:ext uri="{9D8B030D-6E8A-4147-A177-3AD203B41FA5}">
                      <a16:colId xmlns:a16="http://schemas.microsoft.com/office/drawing/2014/main" val="4074730656"/>
                    </a:ext>
                  </a:extLst>
                </a:gridCol>
                <a:gridCol w="941632">
                  <a:extLst>
                    <a:ext uri="{9D8B030D-6E8A-4147-A177-3AD203B41FA5}">
                      <a16:colId xmlns:a16="http://schemas.microsoft.com/office/drawing/2014/main" val="1963400688"/>
                    </a:ext>
                  </a:extLst>
                </a:gridCol>
              </a:tblGrid>
              <a:tr h="4953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Component 261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Sample No.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CFUs Observed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Area Sampled, m</a:t>
                      </a:r>
                      <a:r>
                        <a:rPr lang="en-US" sz="1000" baseline="300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Pour Fraction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Exposure, m</a:t>
                      </a:r>
                      <a:r>
                        <a:rPr lang="en-US" sz="1000" baseline="30000" dirty="0"/>
                        <a:t>2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Cumulative CFU Count, 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91867289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91095889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22898979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0674406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8977139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88909916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33824903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3956238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20513843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284623952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04148372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67041156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38362419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59931800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04176457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219864369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31637257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612243350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06546236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457648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64638430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5510676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29923182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30653391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38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272808114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291470593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Total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0.0600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0.0480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 -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90494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40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17DAC7-6082-1155-1A66-017327133615}"/>
                  </a:ext>
                </a:extLst>
              </p:cNvPr>
              <p:cNvSpPr txBox="1"/>
              <p:nvPr/>
            </p:nvSpPr>
            <p:spPr>
              <a:xfrm>
                <a:off x="3358929" y="5390851"/>
                <a:ext cx="7518401" cy="511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𝑡𝑟𝑢𝑒</m:t>
                                    </m:r>
                                  </m:sub>
                                </m:s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=0,1,2,…</m:t>
                    </m:r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836967"/>
                    </a:solidFill>
                  </a:rPr>
                  <a:t> E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8369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i="1">
                        <a:solidFill>
                          <a:srgbClr val="83696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17DAC7-6082-1155-1A66-017327133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29" y="5390851"/>
                <a:ext cx="7518401" cy="511615"/>
              </a:xfrm>
              <a:prstGeom prst="rect">
                <a:avLst/>
              </a:prstGeom>
              <a:blipFill>
                <a:blip r:embed="rId3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D564E1-EE9D-2A18-6873-29EE1871E86D}"/>
                  </a:ext>
                </a:extLst>
              </p:cNvPr>
              <p:cNvSpPr txBox="1"/>
              <p:nvPr/>
            </p:nvSpPr>
            <p:spPr>
              <a:xfrm>
                <a:off x="3296682" y="6157840"/>
                <a:ext cx="4721727" cy="384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𝐺𝑎𝑚𝑚𝑎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𝑡𝑟𝑢𝑒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=1.8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=0.001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λ</m:t>
                          </m:r>
                        </m:e>
                      </m:acc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=179.5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D564E1-EE9D-2A18-6873-29EE1871E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682" y="6157840"/>
                <a:ext cx="4721727" cy="384208"/>
              </a:xfrm>
              <a:prstGeom prst="rect">
                <a:avLst/>
              </a:prstGeom>
              <a:blipFill>
                <a:blip r:embed="rId4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788C8A-F298-25B0-16E5-853F3301ECE9}"/>
                  </a:ext>
                </a:extLst>
              </p:cNvPr>
              <p:cNvSpPr txBox="1"/>
              <p:nvPr/>
            </p:nvSpPr>
            <p:spPr>
              <a:xfrm>
                <a:off x="8783083" y="1930290"/>
                <a:ext cx="3037305" cy="876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𝑇𝑆𝑉𝐷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788C8A-F298-25B0-16E5-853F3301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083" y="1930290"/>
                <a:ext cx="3037305" cy="8769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D514DA-BC39-22CA-1D2C-2DE9123CF026}"/>
                  </a:ext>
                </a:extLst>
              </p:cNvPr>
              <p:cNvSpPr txBox="1"/>
              <p:nvPr/>
            </p:nvSpPr>
            <p:spPr>
              <a:xfrm>
                <a:off x="7253736" y="1365142"/>
                <a:ext cx="1529347" cy="49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D514DA-BC39-22CA-1D2C-2DE9123CF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736" y="1365142"/>
                <a:ext cx="1529347" cy="499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C84BD0-45CC-0FE7-4AAC-CC1255CFEA30}"/>
                  </a:ext>
                </a:extLst>
              </p:cNvPr>
              <p:cNvSpPr txBox="1"/>
              <p:nvPr/>
            </p:nvSpPr>
            <p:spPr>
              <a:xfrm>
                <a:off x="8898554" y="1379415"/>
                <a:ext cx="2198772" cy="525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+0.5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C84BD0-45CC-0FE7-4AAC-CC1255CFE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554" y="1379415"/>
                <a:ext cx="2198772" cy="525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90B7F3-267D-C179-5BCF-994A9D67F955}"/>
                  </a:ext>
                </a:extLst>
              </p:cNvPr>
              <p:cNvSpPr txBox="1"/>
              <p:nvPr/>
            </p:nvSpPr>
            <p:spPr>
              <a:xfrm>
                <a:off x="7118130" y="2108448"/>
                <a:ext cx="2048042" cy="520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𝑀𝑂𝑀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𝑀𝑂𝑀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90B7F3-267D-C179-5BCF-994A9D67F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130" y="2108448"/>
                <a:ext cx="2048042" cy="520592"/>
              </a:xfrm>
              <a:prstGeom prst="rect">
                <a:avLst/>
              </a:prstGeom>
              <a:blipFill>
                <a:blip r:embed="rId8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580A15-73C2-B7A5-6812-43A359559BAA}"/>
                  </a:ext>
                </a:extLst>
              </p:cNvPr>
              <p:cNvSpPr txBox="1"/>
              <p:nvPr/>
            </p:nvSpPr>
            <p:spPr>
              <a:xfrm>
                <a:off x="7024804" y="3058870"/>
                <a:ext cx="4940968" cy="868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𝐶𝑍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nary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=1,…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580A15-73C2-B7A5-6812-43A359559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804" y="3058870"/>
                <a:ext cx="4940968" cy="868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9B6C1A-8063-B270-8C87-777C27C87A1C}"/>
                  </a:ext>
                </a:extLst>
              </p:cNvPr>
              <p:cNvSpPr txBox="1"/>
              <p:nvPr/>
            </p:nvSpPr>
            <p:spPr>
              <a:xfrm>
                <a:off x="7679354" y="4160188"/>
                <a:ext cx="3326062" cy="87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𝑅𝑖𝑑𝑔𝑒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9B6C1A-8063-B270-8C87-777C27C8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354" y="4160188"/>
                <a:ext cx="3326062" cy="8712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B4CCBEC-6A55-1F23-CA59-FBFB4D291C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39" r="7939"/>
          <a:stretch/>
        </p:blipFill>
        <p:spPr>
          <a:xfrm>
            <a:off x="418580" y="1059001"/>
            <a:ext cx="6256555" cy="42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6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261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C298E5-439D-EA54-4408-0EEE5FA1E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5" t="5916" r="7437"/>
          <a:stretch/>
        </p:blipFill>
        <p:spPr>
          <a:xfrm>
            <a:off x="731521" y="1314994"/>
            <a:ext cx="7628710" cy="48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3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430A4D-C4E8-E367-2B68-29097038DFDC}"/>
              </a:ext>
            </a:extLst>
          </p:cNvPr>
          <p:cNvSpPr txBox="1"/>
          <p:nvPr/>
        </p:nvSpPr>
        <p:spPr>
          <a:xfrm>
            <a:off x="838200" y="1353575"/>
            <a:ext cx="10252045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MLE of bioburden density is a naïve derivative of CFUs cumulative count.</a:t>
            </a:r>
          </a:p>
          <a:p>
            <a:pPr marL="285750" indent="-285750">
              <a:lnSpc>
                <a:spcPct val="15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sources of noise: sampling noise and differentiation noise</a:t>
            </a:r>
          </a:p>
          <a:p>
            <a:pPr marL="285750" indent="-285750">
              <a:lnSpc>
                <a:spcPct val="15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Regularized differentiation prevents differentiation noise amplification</a:t>
            </a:r>
          </a:p>
          <a:p>
            <a:pPr marL="285750" indent="-285750">
              <a:lnSpc>
                <a:spcPct val="15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Regularized differentiation does not make any assumptions about sampling noise</a:t>
            </a:r>
          </a:p>
          <a:p>
            <a:pPr marL="285750" indent="-285750">
              <a:lnSpc>
                <a:spcPct val="15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variance of the sampling noise is a very important variable for selection of the regularization parameter and can be obtained from sampling efficiency studies</a:t>
            </a:r>
          </a:p>
          <a:p>
            <a:pPr marL="285750" indent="-285750">
              <a:lnSpc>
                <a:spcPct val="15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regularized differentiation approach integrates estimation and noise filtering into a single framework which may produce a better bioburden density estimate </a:t>
            </a:r>
          </a:p>
          <a:p>
            <a:pPr marL="285750" indent="-285750">
              <a:lnSpc>
                <a:spcPct val="15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Regularized least squares does not work if ALL CFU data are zeros.</a:t>
            </a:r>
          </a:p>
        </p:txBody>
      </p:sp>
    </p:spTree>
    <p:extLst>
      <p:ext uri="{BB962C8B-B14F-4D97-AF65-F5344CB8AC3E}">
        <p14:creationId xmlns:p14="http://schemas.microsoft.com/office/powerpoint/2010/main" val="408139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FA92-30DC-6040-9963-184E5B04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Planetary Protection?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6C173E-8D2C-F1EA-E591-A3AF2918EE42}"/>
              </a:ext>
            </a:extLst>
          </p:cNvPr>
          <p:cNvGrpSpPr/>
          <p:nvPr/>
        </p:nvGrpSpPr>
        <p:grpSpPr>
          <a:xfrm>
            <a:off x="1666397" y="2174369"/>
            <a:ext cx="3023214" cy="2293107"/>
            <a:chOff x="2586649" y="1873270"/>
            <a:chExt cx="4476022" cy="37467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8EC964-3B56-5715-F910-1C8201EDB9E9}"/>
                </a:ext>
              </a:extLst>
            </p:cNvPr>
            <p:cNvSpPr txBox="1"/>
            <p:nvPr/>
          </p:nvSpPr>
          <p:spPr>
            <a:xfrm>
              <a:off x="6557404" y="3659316"/>
              <a:ext cx="5052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Mars</a:t>
              </a:r>
            </a:p>
          </p:txBody>
        </p:sp>
        <p:pic>
          <p:nvPicPr>
            <p:cNvPr id="6" name="Picture 2" descr="http://upload.wikimedia.org/wikipedia/commons/2/22/Earth_Western_Hemisphere_transparent_background.png">
              <a:extLst>
                <a:ext uri="{FF2B5EF4-FFF2-40B4-BE49-F238E27FC236}">
                  <a16:creationId xmlns:a16="http://schemas.microsoft.com/office/drawing/2014/main" id="{DB430E1C-B472-FF8A-3D12-2C42187B7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649" y="3108149"/>
              <a:ext cx="1219470" cy="122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starchild.gsfc.nasa.gov/Images/StarChild/solar_system_level1/mars.gif">
              <a:extLst>
                <a:ext uri="{FF2B5EF4-FFF2-40B4-BE49-F238E27FC236}">
                  <a16:creationId xmlns:a16="http://schemas.microsoft.com/office/drawing/2014/main" id="{F4C2E249-DBDB-8E99-D5BF-E3376A636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461" y="3108148"/>
              <a:ext cx="1208822" cy="121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urved Connector 10">
              <a:extLst>
                <a:ext uri="{FF2B5EF4-FFF2-40B4-BE49-F238E27FC236}">
                  <a16:creationId xmlns:a16="http://schemas.microsoft.com/office/drawing/2014/main" id="{D072C4EF-0775-086D-4467-DBED07A4D5B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604063" y="1673031"/>
              <a:ext cx="12700" cy="2937938"/>
            </a:xfrm>
            <a:prstGeom prst="curvedConnector3">
              <a:avLst>
                <a:gd name="adj1" fmla="val 5167740"/>
              </a:avLst>
            </a:prstGeom>
            <a:ln w="762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11">
              <a:extLst>
                <a:ext uri="{FF2B5EF4-FFF2-40B4-BE49-F238E27FC236}">
                  <a16:creationId xmlns:a16="http://schemas.microsoft.com/office/drawing/2014/main" id="{3F1E473D-8F80-A3B0-6E0D-7D941FB23A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593578" y="3034857"/>
              <a:ext cx="10670" cy="2556936"/>
            </a:xfrm>
            <a:prstGeom prst="curvedConnector3">
              <a:avLst>
                <a:gd name="adj1" fmla="val 6528362"/>
              </a:avLst>
            </a:prstGeom>
            <a:ln w="762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D2B30B-F9C3-AD9B-3431-E42A9EBD573E}"/>
                </a:ext>
              </a:extLst>
            </p:cNvPr>
            <p:cNvSpPr txBox="1"/>
            <p:nvPr/>
          </p:nvSpPr>
          <p:spPr>
            <a:xfrm>
              <a:off x="2919825" y="1873270"/>
              <a:ext cx="3548599" cy="603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954F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Forward Contamination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37CC48-D24B-4C56-3952-BB01BC68A20E}"/>
                </a:ext>
              </a:extLst>
            </p:cNvPr>
            <p:cNvSpPr txBox="1"/>
            <p:nvPr/>
          </p:nvSpPr>
          <p:spPr>
            <a:xfrm>
              <a:off x="2805905" y="5016569"/>
              <a:ext cx="3776438" cy="603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Backward Contamination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E072D90-029D-C2B7-BA99-F9A204769617}"/>
              </a:ext>
            </a:extLst>
          </p:cNvPr>
          <p:cNvSpPr txBox="1"/>
          <p:nvPr/>
        </p:nvSpPr>
        <p:spPr>
          <a:xfrm>
            <a:off x="903904" y="4586831"/>
            <a:ext cx="45482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733D07"/>
                </a:solidFill>
                <a:effectLst/>
                <a:uLnTx/>
                <a:uFillTx/>
                <a:ea typeface="+mn-ea"/>
                <a:cs typeface="Arial"/>
              </a:rPr>
              <a:t>Why?</a:t>
            </a:r>
          </a:p>
          <a:p>
            <a:pPr marL="461963" marR="0" lvl="1" indent="-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How can we look for life on other planets if we bring our own? </a:t>
            </a:r>
          </a:p>
          <a:p>
            <a:pPr marL="461963" lvl="1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Prevent non-terrestrial biocontamination of Earth.</a:t>
            </a:r>
          </a:p>
          <a:p>
            <a:pPr marL="461963" marR="0" lvl="1" indent="-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Meet NASA planetary protection requirements for launch approval. </a:t>
            </a:r>
          </a:p>
          <a:p>
            <a:pPr marL="461963" marR="0" lvl="1" indent="-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Comply with international treaty obligations.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CC0C00-DF31-ED1C-338D-C857C392AC1B}"/>
              </a:ext>
            </a:extLst>
          </p:cNvPr>
          <p:cNvSpPr/>
          <p:nvPr/>
        </p:nvSpPr>
        <p:spPr>
          <a:xfrm>
            <a:off x="903904" y="1176232"/>
            <a:ext cx="466165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733D07"/>
                </a:solidFill>
                <a:effectLst/>
                <a:uLnTx/>
                <a:uFillTx/>
                <a:ea typeface="+mn-ea"/>
                <a:cs typeface="Arial"/>
              </a:rPr>
              <a:t>Planetary protection (PP) aims to: </a:t>
            </a:r>
          </a:p>
          <a:p>
            <a:pPr marL="461963" marR="0" lvl="1" indent="-21431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Protect other worlds from microorganisms found on Earth.</a:t>
            </a:r>
          </a:p>
          <a:p>
            <a:pPr marL="461963" marR="0" lvl="1" indent="-21431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Prevent both forward and backward contamination.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68384D-78EE-AB88-AF04-EDE6CC88E682}"/>
              </a:ext>
            </a:extLst>
          </p:cNvPr>
          <p:cNvSpPr txBox="1"/>
          <p:nvPr/>
        </p:nvSpPr>
        <p:spPr>
          <a:xfrm>
            <a:off x="5877911" y="1666584"/>
            <a:ext cx="6035922" cy="382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PP requirements per NASA Procedural Requirements 8020.12D:</a:t>
            </a:r>
          </a:p>
          <a:p>
            <a:pPr marL="230188" marR="0" lvl="0" indent="-230188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category IV missions to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Mars:</a:t>
            </a:r>
          </a:p>
          <a:p>
            <a:pPr marL="684213" marR="0" lvl="1" indent="-22701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imes New Roman" panose="02020603050405020304" pitchFamily="18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≤5×10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total spores (colony forming unit [CFU]) at launch</a:t>
            </a:r>
          </a:p>
          <a:p>
            <a:pPr marL="684213" marR="0" lvl="1" indent="-22701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imes New Roman" panose="02020603050405020304" pitchFamily="18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≤3×10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total spores on the planned landing hardware</a:t>
            </a:r>
          </a:p>
          <a:p>
            <a:pPr marL="684213" marR="0" lvl="1" indent="-22701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imes New Roman" panose="02020603050405020304" pitchFamily="18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≤300 spores/m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on exposed surfaces.</a:t>
            </a:r>
          </a:p>
          <a:p>
            <a:pPr marL="230188" marR="0" lvl="0" indent="-230188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For the outer planets:</a:t>
            </a:r>
          </a:p>
          <a:p>
            <a:pPr marL="684213" marR="0" lvl="1" indent="-22701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imes New Roman" panose="02020603050405020304" pitchFamily="18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Inadvertent contamination of an ocean or other liquid water body is kept at a probability of less than 1 x 10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-4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per mission. </a:t>
            </a:r>
          </a:p>
          <a:p>
            <a:pPr marL="230188" marR="0" lvl="0" indent="-230188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Monitoring and/or verification of biological cleanliness is conducted using direct wipe and swab samples extracted and processed via a cultivation-based technique (NASA standard assay) that measures heat-tolerant organisms. </a:t>
            </a:r>
          </a:p>
          <a:p>
            <a:pPr marL="230188" marR="0" lvl="0" indent="-230188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The total number of spores/CFUs at launch is a parameter in PP probabilistic models.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195F65-3A19-545B-A7F3-6CDA3C259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0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6CF45-E127-D060-EF30-7BF5B3C072C7}"/>
              </a:ext>
            </a:extLst>
          </p:cNvPr>
          <p:cNvSpPr txBox="1"/>
          <p:nvPr/>
        </p:nvSpPr>
        <p:spPr>
          <a:xfrm>
            <a:off x="821222" y="1567399"/>
            <a:ext cx="9838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work was supported by U.S. DOE-NASA Strategic Partnership Project (SPP) #19701.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r>
              <a:rPr lang="en-US" dirty="0"/>
              <a:t>The authors are grateful to Dr. J. Nick Benardini and Dr. Elaine E. Seasly for their contribution to this project.</a:t>
            </a:r>
          </a:p>
        </p:txBody>
      </p:sp>
    </p:spTree>
    <p:extLst>
      <p:ext uri="{BB962C8B-B14F-4D97-AF65-F5344CB8AC3E}">
        <p14:creationId xmlns:p14="http://schemas.microsoft.com/office/powerpoint/2010/main" val="369454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6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2FCE-521A-9430-ECA9-32A20B97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vs Differentiation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6B530-E6E9-B2E5-1D62-CD11C7AA4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0F0821-8AC4-9EBD-9875-060A9F54E77A}"/>
                  </a:ext>
                </a:extLst>
              </p:cNvPr>
              <p:cNvSpPr txBox="1"/>
              <p:nvPr/>
            </p:nvSpPr>
            <p:spPr>
              <a:xfrm>
                <a:off x="1015407" y="1687859"/>
                <a:ext cx="4766626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0F0821-8AC4-9EBD-9875-060A9F54E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07" y="1687859"/>
                <a:ext cx="4766626" cy="537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7F9E20-F3CC-938D-9FC7-F40B9F3FFFFA}"/>
                  </a:ext>
                </a:extLst>
              </p:cNvPr>
              <p:cNvSpPr txBox="1"/>
              <p:nvPr/>
            </p:nvSpPr>
            <p:spPr>
              <a:xfrm>
                <a:off x="938151" y="3022814"/>
                <a:ext cx="3263394" cy="600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7F9E20-F3CC-938D-9FC7-F40B9F3FF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51" y="3022814"/>
                <a:ext cx="3263394" cy="600229"/>
              </a:xfrm>
              <a:prstGeom prst="rect">
                <a:avLst/>
              </a:prstGeom>
              <a:blipFill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DFF9FB-74E9-A578-2FFC-454AB0145973}"/>
                  </a:ext>
                </a:extLst>
              </p:cNvPr>
              <p:cNvSpPr txBox="1"/>
              <p:nvPr/>
            </p:nvSpPr>
            <p:spPr>
              <a:xfrm>
                <a:off x="4724118" y="3078759"/>
                <a:ext cx="3113608" cy="601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DFF9FB-74E9-A578-2FFC-454AB0145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118" y="3078759"/>
                <a:ext cx="3113608" cy="601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B995DA-1565-C39F-15A0-73A00FCAC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643301"/>
              </p:ext>
            </p:extLst>
          </p:nvPr>
        </p:nvGraphicFramePr>
        <p:xfrm>
          <a:off x="938665" y="4270604"/>
          <a:ext cx="1995235" cy="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43000" imgH="482600" progId="Equation.3">
                  <p:embed/>
                </p:oleObj>
              </mc:Choice>
              <mc:Fallback>
                <p:oleObj r:id="rId6" imgW="1143000" imgH="4826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CB995DA-1565-C39F-15A0-73A00FCAC6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665" y="4270604"/>
                        <a:ext cx="1995235" cy="847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54B11D5-6AE4-C180-8B16-427A82D20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95452"/>
              </p:ext>
            </p:extLst>
          </p:nvPr>
        </p:nvGraphicFramePr>
        <p:xfrm>
          <a:off x="3789649" y="4233087"/>
          <a:ext cx="3674554" cy="84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108200" imgH="482600" progId="Equation.3">
                  <p:embed/>
                </p:oleObj>
              </mc:Choice>
              <mc:Fallback>
                <p:oleObj r:id="rId8" imgW="2108200" imgH="482600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54B11D5-6AE4-C180-8B16-427A82D20E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649" y="4233087"/>
                        <a:ext cx="3674554" cy="8479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68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Differentiation of the Sampled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A037CE-29A6-42C4-AF14-73214FB4016C}"/>
                  </a:ext>
                </a:extLst>
              </p:cNvPr>
              <p:cNvSpPr txBox="1"/>
              <p:nvPr/>
            </p:nvSpPr>
            <p:spPr>
              <a:xfrm>
                <a:off x="4163995" y="1750533"/>
                <a:ext cx="34565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A037CE-29A6-42C4-AF14-73214FB40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995" y="1750533"/>
                <a:ext cx="3456524" cy="276999"/>
              </a:xfrm>
              <a:prstGeom prst="rect">
                <a:avLst/>
              </a:prstGeom>
              <a:blipFill>
                <a:blip r:embed="rId3"/>
                <a:stretch>
                  <a:fillRect l="-211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58EF87-9531-9B04-B5F7-9905D3EF9FE8}"/>
                  </a:ext>
                </a:extLst>
              </p:cNvPr>
              <p:cNvSpPr txBox="1"/>
              <p:nvPr/>
            </p:nvSpPr>
            <p:spPr>
              <a:xfrm>
                <a:off x="4015613" y="2816977"/>
                <a:ext cx="3535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58EF87-9531-9B04-B5F7-9905D3EF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13" y="2816977"/>
                <a:ext cx="3535391" cy="276999"/>
              </a:xfrm>
              <a:prstGeom prst="rect">
                <a:avLst/>
              </a:prstGeom>
              <a:blipFill>
                <a:blip r:embed="rId4"/>
                <a:stretch>
                  <a:fillRect l="-1207" r="-206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D8AE7C-AD2C-9A20-A591-AE6F19694C8B}"/>
                  </a:ext>
                </a:extLst>
              </p:cNvPr>
              <p:cNvSpPr txBox="1"/>
              <p:nvPr/>
            </p:nvSpPr>
            <p:spPr>
              <a:xfrm>
                <a:off x="2154164" y="3866294"/>
                <a:ext cx="7716535" cy="58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D8AE7C-AD2C-9A20-A591-AE6F19694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64" y="3866294"/>
                <a:ext cx="7716535" cy="5842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016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Differentiation of the Sampled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D05ABC-40B1-7400-AC76-CC301C02E8D1}"/>
                  </a:ext>
                </a:extLst>
              </p:cNvPr>
              <p:cNvSpPr txBox="1"/>
              <p:nvPr/>
            </p:nvSpPr>
            <p:spPr>
              <a:xfrm>
                <a:off x="948700" y="2038694"/>
                <a:ext cx="2641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+0.3∙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D05ABC-40B1-7400-AC76-CC301C02E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00" y="2038694"/>
                <a:ext cx="2641172" cy="276999"/>
              </a:xfrm>
              <a:prstGeom prst="rect">
                <a:avLst/>
              </a:prstGeom>
              <a:blipFill>
                <a:blip r:embed="rId3"/>
                <a:stretch>
                  <a:fillRect l="-1848" r="-277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1F2B3-ADA7-5BF7-8584-F8624543A60A}"/>
                  </a:ext>
                </a:extLst>
              </p:cNvPr>
              <p:cNvSpPr txBox="1"/>
              <p:nvPr/>
            </p:nvSpPr>
            <p:spPr>
              <a:xfrm>
                <a:off x="764001" y="2960377"/>
                <a:ext cx="3363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=1+0.3∙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1F2B3-ADA7-5BF7-8584-F8624543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1" y="2960377"/>
                <a:ext cx="3363495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F4C04B-4801-CFBF-1F94-CDEC7EEC70AF}"/>
                  </a:ext>
                </a:extLst>
              </p:cNvPr>
              <p:cNvSpPr txBox="1"/>
              <p:nvPr/>
            </p:nvSpPr>
            <p:spPr>
              <a:xfrm>
                <a:off x="629194" y="3974393"/>
                <a:ext cx="5200783" cy="619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+0.3∙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F4C04B-4801-CFBF-1F94-CDEC7EEC7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4" y="3974393"/>
                <a:ext cx="5200783" cy="619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F308AF2-7119-7CD0-D81C-FD27C6B22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015" y="132945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64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and Differentiation in Matrix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E5F22A-D002-8F38-C1AA-13765A07C5D1}"/>
                  </a:ext>
                </a:extLst>
              </p:cNvPr>
              <p:cNvSpPr txBox="1"/>
              <p:nvPr/>
            </p:nvSpPr>
            <p:spPr>
              <a:xfrm>
                <a:off x="1094692" y="1085573"/>
                <a:ext cx="3604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E5F22A-D002-8F38-C1AA-13765A07C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92" y="1085573"/>
                <a:ext cx="36041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2E2B8-EA36-2700-A215-0F598FC98907}"/>
                  </a:ext>
                </a:extLst>
              </p:cNvPr>
              <p:cNvSpPr txBox="1"/>
              <p:nvPr/>
            </p:nvSpPr>
            <p:spPr>
              <a:xfrm>
                <a:off x="1056812" y="1689020"/>
                <a:ext cx="3604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2E2B8-EA36-2700-A215-0F598FC98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12" y="1689020"/>
                <a:ext cx="3604126" cy="369332"/>
              </a:xfrm>
              <a:prstGeom prst="rect">
                <a:avLst/>
              </a:prstGeom>
              <a:blipFill>
                <a:blip r:embed="rId4"/>
                <a:stretch>
                  <a:fillRect r="-135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505AFE-6BB0-B385-3835-F51BD86D919F}"/>
                  </a:ext>
                </a:extLst>
              </p:cNvPr>
              <p:cNvSpPr txBox="1"/>
              <p:nvPr/>
            </p:nvSpPr>
            <p:spPr>
              <a:xfrm>
                <a:off x="1177122" y="2200134"/>
                <a:ext cx="12919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=1,2,…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505AFE-6BB0-B385-3835-F51BD86D9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22" y="2200134"/>
                <a:ext cx="1291957" cy="276999"/>
              </a:xfrm>
              <a:prstGeom prst="rect">
                <a:avLst/>
              </a:prstGeom>
              <a:blipFill>
                <a:blip r:embed="rId5"/>
                <a:stretch>
                  <a:fillRect l="-2358" r="-188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DF9B01-85C2-3069-C9EC-4640D57AB558}"/>
                  </a:ext>
                </a:extLst>
              </p:cNvPr>
              <p:cNvSpPr txBox="1"/>
              <p:nvPr/>
            </p:nvSpPr>
            <p:spPr>
              <a:xfrm>
                <a:off x="1094692" y="2618915"/>
                <a:ext cx="2106089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DF9B01-85C2-3069-C9EC-4640D57A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92" y="2618915"/>
                <a:ext cx="2106089" cy="7562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A8285A-28DB-B59D-D940-53AA50A4B0A7}"/>
                  </a:ext>
                </a:extLst>
              </p:cNvPr>
              <p:cNvSpPr txBox="1"/>
              <p:nvPr/>
            </p:nvSpPr>
            <p:spPr>
              <a:xfrm>
                <a:off x="802020" y="3638124"/>
                <a:ext cx="3678186" cy="1306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(1)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(2)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4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𝑛𝑥𝑛</m:t>
                        </m:r>
                      </m:lim>
                    </m:limLow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lim>
                    </m:limLow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A8285A-28DB-B59D-D940-53AA50A4B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20" y="3638124"/>
                <a:ext cx="3678186" cy="1306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477224-20A7-BB3F-EF17-63255C0CB312}"/>
                  </a:ext>
                </a:extLst>
              </p:cNvPr>
              <p:cNvSpPr txBox="1"/>
              <p:nvPr/>
            </p:nvSpPr>
            <p:spPr>
              <a:xfrm>
                <a:off x="837382" y="5264128"/>
                <a:ext cx="1854097" cy="600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477224-20A7-BB3F-EF17-63255C0CB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82" y="5264128"/>
                <a:ext cx="1854097" cy="600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F22FE7-516C-8128-E92C-E5E48DEC9FAB}"/>
                  </a:ext>
                </a:extLst>
              </p:cNvPr>
              <p:cNvSpPr txBox="1"/>
              <p:nvPr/>
            </p:nvSpPr>
            <p:spPr>
              <a:xfrm>
                <a:off x="7723643" y="1177906"/>
                <a:ext cx="2183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F22FE7-516C-8128-E92C-E5E48DEC9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643" y="1177906"/>
                <a:ext cx="2183098" cy="276999"/>
              </a:xfrm>
              <a:prstGeom prst="rect">
                <a:avLst/>
              </a:prstGeom>
              <a:blipFill>
                <a:blip r:embed="rId9"/>
                <a:stretch>
                  <a:fillRect l="-2235" t="-21739" r="-223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EDF357-2AC3-3EC6-25E8-5708B15DA102}"/>
                  </a:ext>
                </a:extLst>
              </p:cNvPr>
              <p:cNvSpPr txBox="1"/>
              <p:nvPr/>
            </p:nvSpPr>
            <p:spPr>
              <a:xfrm>
                <a:off x="5277223" y="2275893"/>
                <a:ext cx="6096000" cy="1658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EDF357-2AC3-3EC6-25E8-5708B15DA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223" y="2275893"/>
                <a:ext cx="6096000" cy="1658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10776D-5235-FA5F-68B9-0F06075D2103}"/>
                  </a:ext>
                </a:extLst>
              </p:cNvPr>
              <p:cNvSpPr txBox="1"/>
              <p:nvPr/>
            </p:nvSpPr>
            <p:spPr>
              <a:xfrm>
                <a:off x="7430557" y="4455041"/>
                <a:ext cx="3113608" cy="601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10776D-5235-FA5F-68B9-0F06075D2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557" y="4455041"/>
                <a:ext cx="3113608" cy="601511"/>
              </a:xfrm>
              <a:prstGeom prst="rect">
                <a:avLst/>
              </a:prstGeom>
              <a:blipFill>
                <a:blip r:embed="rId11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C1F32A-4866-7A84-2A40-C710F4C2EC9A}"/>
                  </a:ext>
                </a:extLst>
              </p:cNvPr>
              <p:cNvSpPr txBox="1"/>
              <p:nvPr/>
            </p:nvSpPr>
            <p:spPr>
              <a:xfrm>
                <a:off x="7092654" y="5543910"/>
                <a:ext cx="40051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C1F32A-4866-7A84-2A40-C710F4C2E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654" y="5543910"/>
                <a:ext cx="4005178" cy="369332"/>
              </a:xfrm>
              <a:prstGeom prst="rect">
                <a:avLst/>
              </a:prstGeom>
              <a:blipFill>
                <a:blip r:embed="rId12"/>
                <a:stretch>
                  <a:fillRect t="-491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501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2CCA-120F-1D08-D06C-45ABC218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Differentiation of the Sampled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6D1C-E685-B823-0F7B-79C138E0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DD191-FAE3-82ED-F531-093D84D1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4" y="1087079"/>
            <a:ext cx="5330952" cy="3998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26096-57CB-58B4-9129-59177ED1D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112" y="1131195"/>
            <a:ext cx="5330952" cy="3998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DC7305-DC7A-EB05-C687-186C25D01F91}"/>
                  </a:ext>
                </a:extLst>
              </p:cNvPr>
              <p:cNvSpPr txBox="1"/>
              <p:nvPr/>
            </p:nvSpPr>
            <p:spPr>
              <a:xfrm>
                <a:off x="1233396" y="5159404"/>
                <a:ext cx="3812674" cy="692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DC7305-DC7A-EB05-C687-186C25D01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96" y="5159404"/>
                <a:ext cx="3812674" cy="692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950FFC-0D9B-0F36-8D5D-206FF67C79C6}"/>
                  </a:ext>
                </a:extLst>
              </p:cNvPr>
              <p:cNvSpPr txBox="1"/>
              <p:nvPr/>
            </p:nvSpPr>
            <p:spPr>
              <a:xfrm>
                <a:off x="3715854" y="5926077"/>
                <a:ext cx="3839411" cy="692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950FFC-0D9B-0F36-8D5D-206FF67C7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854" y="5926077"/>
                <a:ext cx="3839411" cy="692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45C09C-45BD-4912-7F71-6AE4C0294471}"/>
                  </a:ext>
                </a:extLst>
              </p:cNvPr>
              <p:cNvSpPr txBox="1"/>
              <p:nvPr/>
            </p:nvSpPr>
            <p:spPr>
              <a:xfrm>
                <a:off x="6281855" y="5250455"/>
                <a:ext cx="4265527" cy="601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45C09C-45BD-4912-7F71-6AE4C0294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855" y="5250455"/>
                <a:ext cx="4265527" cy="601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61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CC77-D33A-0E5E-A320-3550F9BE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Planetary Protection Biological Cleanliness </a:t>
            </a:r>
            <a:br>
              <a:rPr lang="en-US" dirty="0"/>
            </a:br>
            <a:r>
              <a:rPr lang="en-US" dirty="0"/>
              <a:t>Verification Sampling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014BACDA-4B38-BE19-4F84-989C3F8B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70" y="5370517"/>
            <a:ext cx="29847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+mn-lt"/>
              </a:rPr>
              <a:t>Count plates – 24 h, 48 h, and 72 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3DAFB0-7E11-E5BF-D94C-EE0412B90342}"/>
              </a:ext>
            </a:extLst>
          </p:cNvPr>
          <p:cNvGrpSpPr/>
          <p:nvPr/>
        </p:nvGrpSpPr>
        <p:grpSpPr>
          <a:xfrm>
            <a:off x="746048" y="3725639"/>
            <a:ext cx="3122636" cy="1390774"/>
            <a:chOff x="2920560" y="3273288"/>
            <a:chExt cx="3122636" cy="1390774"/>
          </a:xfrm>
        </p:grpSpPr>
        <p:pic>
          <p:nvPicPr>
            <p:cNvPr id="6" name="Picture 5" descr="MCj04315610000[1]">
              <a:extLst>
                <a:ext uri="{FF2B5EF4-FFF2-40B4-BE49-F238E27FC236}">
                  <a16:creationId xmlns:a16="http://schemas.microsoft.com/office/drawing/2014/main" id="{51A32329-E15C-BD5F-303E-1DB82C850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074" y="3837883"/>
              <a:ext cx="59412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29BB31-B531-159A-C71E-7CDE50783E97}"/>
                </a:ext>
              </a:extLst>
            </p:cNvPr>
            <p:cNvGrpSpPr/>
            <p:nvPr/>
          </p:nvGrpSpPr>
          <p:grpSpPr>
            <a:xfrm>
              <a:off x="2920560" y="3273288"/>
              <a:ext cx="2396134" cy="1390774"/>
              <a:chOff x="2920560" y="3273288"/>
              <a:chExt cx="2396134" cy="1390774"/>
            </a:xfrm>
          </p:grpSpPr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7B4FD22D-58B2-D120-8D1F-5648AD7D6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560" y="3273288"/>
                <a:ext cx="973264" cy="689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511C9EC-827D-3DEE-474B-B696BE8091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6151" y="3524481"/>
                <a:ext cx="1313906" cy="1139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C:\Documents and Settings\nickb\Local Settings\Temporary Internet Files\Content.IE5\89MNKXEJ\MCj04347130000[1].wmf">
                <a:extLst>
                  <a:ext uri="{FF2B5EF4-FFF2-40B4-BE49-F238E27FC236}">
                    <a16:creationId xmlns:a16="http://schemas.microsoft.com/office/drawing/2014/main" id="{6F4CAC1F-8F3A-2C60-688F-F76F1C594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95249">
                <a:off x="4081035" y="4186979"/>
                <a:ext cx="359722" cy="381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8" descr="C:\Documents and Settings\nickb\Local Settings\Temporary Internet Files\Content.IE5\89MNKXEJ\MCj04347130000[1].wmf">
                <a:extLst>
                  <a:ext uri="{FF2B5EF4-FFF2-40B4-BE49-F238E27FC236}">
                    <a16:creationId xmlns:a16="http://schemas.microsoft.com/office/drawing/2014/main" id="{B21EF248-BF37-058D-4A0D-9A61F8355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95249">
                <a:off x="4567667" y="3990059"/>
                <a:ext cx="359722" cy="381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8" descr="C:\Documents and Settings\nickb\Local Settings\Temporary Internet Files\Content.IE5\89MNKXEJ\MCj04347130000[1].wmf">
                <a:extLst>
                  <a:ext uri="{FF2B5EF4-FFF2-40B4-BE49-F238E27FC236}">
                    <a16:creationId xmlns:a16="http://schemas.microsoft.com/office/drawing/2014/main" id="{3AF2D808-DDB9-2FEF-91EB-9900637F4D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95249">
                <a:off x="4956972" y="3793139"/>
                <a:ext cx="359722" cy="381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DB5C43-187F-083C-96F1-4B50F90394BE}"/>
              </a:ext>
            </a:extLst>
          </p:cNvPr>
          <p:cNvGrpSpPr/>
          <p:nvPr/>
        </p:nvGrpSpPr>
        <p:grpSpPr>
          <a:xfrm>
            <a:off x="389295" y="1576782"/>
            <a:ext cx="5833396" cy="4543987"/>
            <a:chOff x="3180544" y="1647975"/>
            <a:chExt cx="5833396" cy="4543987"/>
          </a:xfrm>
        </p:grpSpPr>
        <p:pic>
          <p:nvPicPr>
            <p:cNvPr id="14" name="Picture 5" descr="MCj04315610000[1]">
              <a:extLst>
                <a:ext uri="{FF2B5EF4-FFF2-40B4-BE49-F238E27FC236}">
                  <a16:creationId xmlns:a16="http://schemas.microsoft.com/office/drawing/2014/main" id="{F0A1DF57-1381-5307-512D-02B136B93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3163665"/>
              <a:ext cx="685800" cy="59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B83F7123-BD57-6668-497D-9AD520BD3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8349" y="2628900"/>
              <a:ext cx="2628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+mn-lt"/>
                </a:rPr>
                <a:t>Sample with swab or wipe</a:t>
              </a:r>
            </a:p>
            <a:p>
              <a:pPr algn="ctr" eaLnBrk="1" hangingPunct="1"/>
              <a:r>
                <a:rPr lang="en-US" altLang="en-US" sz="1400" dirty="0">
                  <a:latin typeface="+mn-lt"/>
                </a:rPr>
                <a:t>(water is used as the solvent)</a:t>
              </a:r>
            </a:p>
          </p:txBody>
        </p:sp>
        <p:pic>
          <p:nvPicPr>
            <p:cNvPr id="16" name="Picture 16" descr="MCj04315610000[1]">
              <a:extLst>
                <a:ext uri="{FF2B5EF4-FFF2-40B4-BE49-F238E27FC236}">
                  <a16:creationId xmlns:a16="http://schemas.microsoft.com/office/drawing/2014/main" id="{8297DC9E-5B8C-51CD-4020-D6EB19192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79" y="1779999"/>
              <a:ext cx="8001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G:\031710_RVRMastcam 34  100mm camera heads DEA MAHLI Cal Target\original\22672.jpg">
              <a:extLst>
                <a:ext uri="{FF2B5EF4-FFF2-40B4-BE49-F238E27FC236}">
                  <a16:creationId xmlns:a16="http://schemas.microsoft.com/office/drawing/2014/main" id="{F540ED26-5288-FB37-6871-3D0136A06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20833" r="15625" b="4167"/>
            <a:stretch>
              <a:fillRect/>
            </a:stretch>
          </p:blipFill>
          <p:spPr bwMode="auto">
            <a:xfrm>
              <a:off x="6381750" y="1647975"/>
              <a:ext cx="977504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 descr="G:\031010_DSDescent Stage Primary Structure and Telecom Plate\original\22642.jpg">
              <a:extLst>
                <a:ext uri="{FF2B5EF4-FFF2-40B4-BE49-F238E27FC236}">
                  <a16:creationId xmlns:a16="http://schemas.microsoft.com/office/drawing/2014/main" id="{E6C37BE7-DC69-9293-EB7C-7B8C70087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509" y="1647975"/>
              <a:ext cx="12954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82E7B8AD-3198-8EBF-4E42-12AED0E43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0544" y="2628900"/>
              <a:ext cx="262889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+mn-lt"/>
                </a:rPr>
                <a:t>Clean hardware (and table or bag) with a solvent wipe prior to sampling or installation</a:t>
              </a:r>
            </a:p>
          </p:txBody>
        </p:sp>
        <p:pic>
          <p:nvPicPr>
            <p:cNvPr id="20" name="Picture 15" descr="G:\030810_RVRBelly Pan Structure\original\22609.jpg">
              <a:extLst>
                <a:ext uri="{FF2B5EF4-FFF2-40B4-BE49-F238E27FC236}">
                  <a16:creationId xmlns:a16="http://schemas.microsoft.com/office/drawing/2014/main" id="{F0202CF5-4649-D62E-B4BB-A9888026E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3" t="21429" r="14285"/>
            <a:stretch>
              <a:fillRect/>
            </a:stretch>
          </p:blipFill>
          <p:spPr bwMode="auto">
            <a:xfrm>
              <a:off x="8039100" y="1647975"/>
              <a:ext cx="85725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G:\Lab Pictures\DSC01680.JPG">
              <a:extLst>
                <a:ext uri="{FF2B5EF4-FFF2-40B4-BE49-F238E27FC236}">
                  <a16:creationId xmlns:a16="http://schemas.microsoft.com/office/drawing/2014/main" id="{EEAF82EF-D8B5-845F-ECCA-F82967E0E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790" y="3929436"/>
              <a:ext cx="1885950" cy="141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15027445-6AB0-2B31-CBFE-34B6C15D7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9933" y="5453298"/>
              <a:ext cx="235400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+mn-lt"/>
                </a:rPr>
                <a:t>Process swabs and wipes, </a:t>
              </a:r>
            </a:p>
            <a:p>
              <a:pPr algn="ctr" eaLnBrk="1" hangingPunct="1"/>
              <a:r>
                <a:rPr lang="en-US" altLang="en-US" sz="1400" dirty="0">
                  <a:latin typeface="+mn-lt"/>
                </a:rPr>
                <a:t>up to 24 hours required post-assay</a:t>
              </a:r>
            </a:p>
          </p:txBody>
        </p:sp>
      </p:grpSp>
      <p:pic>
        <p:nvPicPr>
          <p:cNvPr id="23" name="Content Placeholder 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CB3D49AF-AED6-1C9F-7176-2B2F2D937C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7" y="4454242"/>
            <a:ext cx="1095795" cy="818464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852131-331A-F959-344C-2F06D710C62B}"/>
              </a:ext>
            </a:extLst>
          </p:cNvPr>
          <p:cNvSpPr txBox="1"/>
          <p:nvPr/>
        </p:nvSpPr>
        <p:spPr>
          <a:xfrm>
            <a:off x="7126426" y="1559714"/>
            <a:ext cx="4587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pc="-10" dirty="0">
                <a:effectLst/>
                <a:ea typeface="Calibri" panose="020F0502020204030204" pitchFamily="34" charset="0"/>
              </a:rPr>
              <a:t>Swabs sampled a 0.0025 m</a:t>
            </a:r>
            <a:r>
              <a:rPr lang="en-US" spc="-10" baseline="30000" dirty="0">
                <a:effectLst/>
                <a:ea typeface="Calibri" panose="020F0502020204030204" pitchFamily="34" charset="0"/>
              </a:rPr>
              <a:t>2</a:t>
            </a:r>
            <a:r>
              <a:rPr lang="en-US" spc="-10" dirty="0">
                <a:effectLst/>
                <a:ea typeface="Calibri" panose="020F0502020204030204" pitchFamily="34" charset="0"/>
              </a:rPr>
              <a:t> surface area maximum.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pc="-10" dirty="0">
                <a:ea typeface="Calibri" panose="020F0502020204030204" pitchFamily="34" charset="0"/>
              </a:rPr>
              <a:t>W</a:t>
            </a:r>
            <a:r>
              <a:rPr lang="en-US" spc="-10" dirty="0">
                <a:effectLst/>
                <a:ea typeface="Calibri" panose="020F0502020204030204" pitchFamily="34" charset="0"/>
              </a:rPr>
              <a:t>ipes sampled up to a 1.0 m</a:t>
            </a:r>
            <a:r>
              <a:rPr lang="en-US" spc="-10" baseline="30000" dirty="0">
                <a:effectLst/>
                <a:ea typeface="Calibri" panose="020F0502020204030204" pitchFamily="34" charset="0"/>
              </a:rPr>
              <a:t>2 </a:t>
            </a:r>
            <a:r>
              <a:rPr lang="en-US" spc="-10" dirty="0">
                <a:effectLst/>
                <a:ea typeface="Calibri" panose="020F0502020204030204" pitchFamily="34" charset="0"/>
              </a:rPr>
              <a:t>surface area. 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pc="-10" dirty="0">
                <a:effectLst/>
                <a:ea typeface="Calibri" panose="020F0502020204030204" pitchFamily="34" charset="0"/>
              </a:rPr>
              <a:t>Due to the experimental procedure, the swabs assume a pour fraction of 0.8 and the wipes 0.25, representing the portion of the total sample solution plated and analyzed for CFU counts.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pc="-10" dirty="0">
                <a:ea typeface="Calibri" panose="020F0502020204030204" pitchFamily="34" charset="0"/>
              </a:rPr>
              <a:t>Exposure is the sampled area multiplied by the pour fraction (i.e., for swabs it would be </a:t>
            </a:r>
            <a:r>
              <a:rPr lang="en-US" spc="-10" dirty="0">
                <a:ea typeface="Calibri" panose="020F0502020204030204" pitchFamily="34" charset="0"/>
                <a:cs typeface="Times New Roman" panose="02020603050405020304" pitchFamily="18" charset="0"/>
              </a:rPr>
              <a:t>E=</a:t>
            </a:r>
            <a:r>
              <a:rPr lang="en-US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0.0025 m</a:t>
            </a:r>
            <a:r>
              <a:rPr lang="en-US" spc="-1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∙0.8=0.002 </a:t>
            </a:r>
            <a:r>
              <a:rPr lang="en-US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pc="-1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9FEC96-41B7-0839-BCC0-3D69AF9F68C8}"/>
              </a:ext>
            </a:extLst>
          </p:cNvPr>
          <p:cNvSpPr txBox="1"/>
          <p:nvPr/>
        </p:nvSpPr>
        <p:spPr>
          <a:xfrm>
            <a:off x="7298837" y="5390347"/>
            <a:ext cx="39972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Spore/CFU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a heat-tolerant reproductive cell capable of developing into a new individual without fusion with another reproductive cell. 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363508-9936-50A0-1686-1D458E0AA6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9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F247-B784-599A-6FB3-14D9F7D9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Model and Parameter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B35E58-3AE3-1153-EEB1-E4C4C11493A2}"/>
                  </a:ext>
                </a:extLst>
              </p:cNvPr>
              <p:cNvSpPr txBox="1"/>
              <p:nvPr/>
            </p:nvSpPr>
            <p:spPr>
              <a:xfrm>
                <a:off x="644437" y="1070562"/>
                <a:ext cx="4158922" cy="964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𝑡𝑟𝑢𝑒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𝑃𝑜𝑖𝑠𝑠𝑜𝑛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𝑡𝑟𝑢𝑒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𝑡𝑟𝑢𝑒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𝐺𝑎𝑚𝑚𝑎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B35E58-3AE3-1153-EEB1-E4C4C114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7" y="1070562"/>
                <a:ext cx="4158922" cy="964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1F42CD-210C-5AC5-77F7-0BB39D8A9751}"/>
                  </a:ext>
                </a:extLst>
              </p:cNvPr>
              <p:cNvSpPr txBox="1"/>
              <p:nvPr/>
            </p:nvSpPr>
            <p:spPr>
              <a:xfrm>
                <a:off x="644436" y="3583635"/>
                <a:ext cx="5930535" cy="2520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39725" indent="-339725"/>
                <a:r>
                  <a:rPr lang="en-US" sz="1400" dirty="0">
                    <a:cs typeface="Times New Roman" panose="02020603050405020304" pitchFamily="18" charset="0"/>
                  </a:rPr>
                  <a:t>X</a:t>
                </a:r>
                <a:r>
                  <a:rPr lang="en-US" sz="1400" baseline="-25000" dirty="0">
                    <a:cs typeface="Times New Roman" panose="02020603050405020304" pitchFamily="18" charset="0"/>
                  </a:rPr>
                  <a:t>i  </a:t>
                </a:r>
                <a:r>
                  <a:rPr lang="en-US" sz="1400" dirty="0">
                    <a:cs typeface="Times New Roman" panose="02020603050405020304" pitchFamily="18" charset="0"/>
                  </a:rPr>
                  <a:t>– random variable describing the number of CFUs on i-th sampled component</a:t>
                </a:r>
              </a:p>
              <a:p>
                <a:pPr marL="339725" indent="-339725"/>
                <a:r>
                  <a:rPr lang="en-US" sz="1400" dirty="0">
                    <a:cs typeface="Times New Roman" panose="02020603050405020304" pitchFamily="18" charset="0"/>
                  </a:rPr>
                  <a:t>x</a:t>
                </a:r>
                <a:r>
                  <a:rPr lang="en-US" sz="1400" baseline="-25000" dirty="0">
                    <a:cs typeface="Times New Roman" panose="02020603050405020304" pitchFamily="18" charset="0"/>
                  </a:rPr>
                  <a:t>i  </a:t>
                </a:r>
                <a:r>
                  <a:rPr lang="en-US" sz="1400" dirty="0">
                    <a:cs typeface="Times New Roman" panose="02020603050405020304" pitchFamily="18" charset="0"/>
                  </a:rPr>
                  <a:t>– observed number of CFUs in a sample from i-th sampled component </a:t>
                </a:r>
              </a:p>
              <a:p>
                <a:pPr marL="339725" indent="-339725"/>
                <a:r>
                  <a:rPr lang="en-US" sz="1400" dirty="0">
                    <a:cs typeface="Times New Roman" panose="02020603050405020304" pitchFamily="18" charset="0"/>
                  </a:rPr>
                  <a:t>E</a:t>
                </a:r>
                <a:r>
                  <a:rPr lang="en-US" sz="1400" baseline="-25000" dirty="0">
                    <a:cs typeface="Times New Roman" panose="02020603050405020304" pitchFamily="18" charset="0"/>
                  </a:rPr>
                  <a:t>i  </a:t>
                </a:r>
                <a:r>
                  <a:rPr lang="en-US" sz="1400" dirty="0">
                    <a:cs typeface="Times New Roman" panose="02020603050405020304" pitchFamily="18" charset="0"/>
                  </a:rPr>
                  <a:t>– exposure for a sample, determined by multiplying the sampled area by pour fraction</a:t>
                </a:r>
              </a:p>
              <a:p>
                <a:pPr marL="339725" indent="-33972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𝑡𝑟𝑢𝑒</m:t>
                        </m:r>
                      </m:sub>
                      <m:sup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400" dirty="0">
                    <a:cs typeface="Times New Roman" panose="02020603050405020304" pitchFamily="18" charset="0"/>
                  </a:rPr>
                  <a:t> – true bioburden density for a sample</a:t>
                </a:r>
              </a:p>
              <a:p>
                <a:pPr marL="339725" indent="-339725"/>
                <a:r>
                  <a:rPr lang="en-US" sz="1400" dirty="0">
                    <a:cs typeface="Times New Roman" panose="02020603050405020304" pitchFamily="18" charset="0"/>
                  </a:rPr>
                  <a:t>𝐺𝑎𝑚𝑚𝑎(𝜆/ 𝛼,𝛽) – Gamma prior distribution of bioburden density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𝑡𝑟𝑢𝑒</m:t>
                        </m:r>
                      </m:sub>
                      <m: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1400" dirty="0">
                  <a:cs typeface="Times New Roman" panose="02020603050405020304" pitchFamily="18" charset="0"/>
                </a:endParaRPr>
              </a:p>
              <a:p>
                <a:pPr marL="339725" indent="-339725"/>
                <a:r>
                  <a:rPr lang="en-US" sz="1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α,</a:t>
                </a:r>
                <a:r>
                  <a:rPr lang="el-GR" sz="1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1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– parameters of the Gamma prior distribution </a:t>
                </a:r>
              </a:p>
              <a:p>
                <a:pPr marL="339725" indent="-339725"/>
                <a14:m>
                  <m:oMath xmlns:m="http://schemas.openxmlformats.org/officeDocument/2006/math">
                    <m:r>
                      <a:rPr lang="en-US" sz="1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𝑃𝑜𝑖𝑠𝑠𝑜𝑛</m:t>
                    </m:r>
                    <m:d>
                      <m:dPr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𝑡𝑟𝑢𝑒</m:t>
                            </m:r>
                          </m:sub>
                          <m:sup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cs typeface="Times New Roman" panose="02020603050405020304" pitchFamily="18" charset="0"/>
                  </a:rPr>
                  <a:t> – Poisson likelihood of having x CFU counts at exposure </a:t>
                </a:r>
                <a:r>
                  <a:rPr lang="en-US" sz="1400" i="1" dirty="0">
                    <a:cs typeface="Times New Roman" panose="02020603050405020304" pitchFamily="18" charset="0"/>
                  </a:rPr>
                  <a:t>E</a:t>
                </a:r>
                <a:r>
                  <a:rPr lang="en-US" sz="1400" i="1" baseline="-25000" dirty="0">
                    <a:cs typeface="Times New Roman" panose="02020603050405020304" pitchFamily="18" charset="0"/>
                  </a:rPr>
                  <a:t>i</a:t>
                </a:r>
                <a:r>
                  <a:rPr lang="en-US" sz="1400" dirty="0">
                    <a:cs typeface="Times New Roman" panose="02020603050405020304" pitchFamily="18" charset="0"/>
                  </a:rPr>
                  <a:t> 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𝑡𝑟𝑢𝑒</m:t>
                        </m:r>
                      </m:sub>
                      <m:sup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1400" dirty="0">
                  <a:cs typeface="Times New Roman" panose="02020603050405020304" pitchFamily="18" charset="0"/>
                </a:endParaRPr>
              </a:p>
              <a:p>
                <a:pPr marL="339725" indent="-339725"/>
                <a:r>
                  <a:rPr lang="en-US" sz="1400" dirty="0">
                    <a:cs typeface="Times New Roman" panose="02020603050405020304" pitchFamily="18" charset="0"/>
                  </a:rPr>
                  <a:t>N – number of components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1F42CD-210C-5AC5-77F7-0BB39D8A9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6" y="3583635"/>
                <a:ext cx="5930535" cy="2520498"/>
              </a:xfrm>
              <a:prstGeom prst="rect">
                <a:avLst/>
              </a:prstGeom>
              <a:blipFill>
                <a:blip r:embed="rId3"/>
                <a:stretch>
                  <a:fillRect l="-308" t="-484" r="-411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A32FC-ED66-1B3A-76C3-198D92E6950E}"/>
                  </a:ext>
                </a:extLst>
              </p:cNvPr>
              <p:cNvSpPr txBox="1"/>
              <p:nvPr/>
            </p:nvSpPr>
            <p:spPr>
              <a:xfrm>
                <a:off x="644438" y="2053296"/>
                <a:ext cx="5296206" cy="505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–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Maximum Likelihood Estimator (MLE)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A32FC-ED66-1B3A-76C3-198D92E69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8" y="2053296"/>
                <a:ext cx="5296206" cy="505010"/>
              </a:xfrm>
              <a:prstGeom prst="rect">
                <a:avLst/>
              </a:prstGeom>
              <a:blipFill>
                <a:blip r:embed="rId4"/>
                <a:stretch>
                  <a:fillRect t="-1205" r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6B4C5-A439-2219-D486-205F82EA7F9F}"/>
                  </a:ext>
                </a:extLst>
              </p:cNvPr>
              <p:cNvSpPr txBox="1"/>
              <p:nvPr/>
            </p:nvSpPr>
            <p:spPr>
              <a:xfrm>
                <a:off x="644437" y="2576289"/>
                <a:ext cx="5296206" cy="512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–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Conjugate prior Bayes Estimator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6B4C5-A439-2219-D486-205F82EA7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7" y="2576289"/>
                <a:ext cx="5296206" cy="512897"/>
              </a:xfrm>
              <a:prstGeom prst="rect">
                <a:avLst/>
              </a:prstGeom>
              <a:blipFill>
                <a:blip r:embed="rId5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1EE5B-057D-4119-3F93-FBEBBE5C6282}"/>
                  </a:ext>
                </a:extLst>
              </p:cNvPr>
              <p:cNvSpPr txBox="1"/>
              <p:nvPr/>
            </p:nvSpPr>
            <p:spPr>
              <a:xfrm>
                <a:off x="644436" y="3107170"/>
                <a:ext cx="5480425" cy="384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–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Deterministic Estimator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1EE5B-057D-4119-3F93-FBEBBE5C6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6" y="3107170"/>
                <a:ext cx="5480425" cy="384208"/>
              </a:xfrm>
              <a:prstGeom prst="rect">
                <a:avLst/>
              </a:prstGeom>
              <a:blipFill>
                <a:blip r:embed="rId6"/>
                <a:stretch>
                  <a:fillRect t="-4762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CA8547F-E778-FBAF-7435-865A12E22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385165"/>
              </p:ext>
            </p:extLst>
          </p:nvPr>
        </p:nvGraphicFramePr>
        <p:xfrm>
          <a:off x="6868685" y="1114698"/>
          <a:ext cx="4894215" cy="500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843">
                  <a:extLst>
                    <a:ext uri="{9D8B030D-6E8A-4147-A177-3AD203B41FA5}">
                      <a16:colId xmlns:a16="http://schemas.microsoft.com/office/drawing/2014/main" val="2425938716"/>
                    </a:ext>
                  </a:extLst>
                </a:gridCol>
                <a:gridCol w="978843">
                  <a:extLst>
                    <a:ext uri="{9D8B030D-6E8A-4147-A177-3AD203B41FA5}">
                      <a16:colId xmlns:a16="http://schemas.microsoft.com/office/drawing/2014/main" val="58583331"/>
                    </a:ext>
                  </a:extLst>
                </a:gridCol>
                <a:gridCol w="978843">
                  <a:extLst>
                    <a:ext uri="{9D8B030D-6E8A-4147-A177-3AD203B41FA5}">
                      <a16:colId xmlns:a16="http://schemas.microsoft.com/office/drawing/2014/main" val="882248100"/>
                    </a:ext>
                  </a:extLst>
                </a:gridCol>
                <a:gridCol w="978843">
                  <a:extLst>
                    <a:ext uri="{9D8B030D-6E8A-4147-A177-3AD203B41FA5}">
                      <a16:colId xmlns:a16="http://schemas.microsoft.com/office/drawing/2014/main" val="1314169777"/>
                    </a:ext>
                  </a:extLst>
                </a:gridCol>
                <a:gridCol w="978843">
                  <a:extLst>
                    <a:ext uri="{9D8B030D-6E8A-4147-A177-3AD203B41FA5}">
                      <a16:colId xmlns:a16="http://schemas.microsoft.com/office/drawing/2014/main" val="4074730656"/>
                    </a:ext>
                  </a:extLst>
                </a:gridCol>
              </a:tblGrid>
              <a:tr h="4953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Component 261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Sample No.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CFUs Observed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Area Sampled, m</a:t>
                      </a:r>
                      <a:r>
                        <a:rPr lang="en-US" sz="1000" baseline="300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Pour Fraction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Exposure, m</a:t>
                      </a:r>
                      <a:r>
                        <a:rPr lang="en-US" sz="1000" baseline="30000" dirty="0"/>
                        <a:t>2</a:t>
                      </a:r>
                      <a:endParaRPr lang="en-US" sz="10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91867289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22898979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0674406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8977139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88909916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33824903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3956238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20513843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284623952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04148372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67041156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38362419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59931800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04176457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219864369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31637257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612243350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06546236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457648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64638430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55106765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29923182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30653391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272808114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0.0025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0.0020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291470593"/>
                  </a:ext>
                </a:extLst>
              </a:tr>
              <a:tr h="1804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Total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0.0600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0.0480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9049401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B52C64E-99E7-766E-32E4-596A6A81BF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4BD6-AC33-0554-6D4D-0E894B8B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Noisy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9AACA-B960-3887-7A26-352836B7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A0D15-E483-15B2-0138-2A1EA91AC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78" y="1355458"/>
            <a:ext cx="5334000" cy="40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4BAA6-1DF2-749D-7DAB-F0A04994CAAD}"/>
              </a:ext>
            </a:extLst>
          </p:cNvPr>
          <p:cNvSpPr txBox="1"/>
          <p:nvPr/>
        </p:nvSpPr>
        <p:spPr>
          <a:xfrm>
            <a:off x="6096000" y="1597876"/>
            <a:ext cx="57698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1600" dirty="0"/>
              <a:t>In 1923, the French mathematician Hadamard introduced the notion of well-posed problems.</a:t>
            </a:r>
          </a:p>
          <a:p>
            <a:pPr marL="609600" indent="-609600">
              <a:buFontTx/>
              <a:buNone/>
            </a:pPr>
            <a:endParaRPr lang="en-US" altLang="en-US" sz="1600" dirty="0"/>
          </a:p>
          <a:p>
            <a:pPr marL="609600" indent="-609600">
              <a:buFontTx/>
              <a:buNone/>
            </a:pPr>
            <a:r>
              <a:rPr lang="en-US" altLang="en-US" sz="1600" dirty="0"/>
              <a:t>According to Hadamard, a problem is called well-posed iff:</a:t>
            </a:r>
          </a:p>
          <a:p>
            <a:endParaRPr lang="en-US" altLang="en-US" sz="1800" dirty="0"/>
          </a:p>
          <a:p>
            <a:pPr marL="339725" indent="-339725">
              <a:buFontTx/>
              <a:buAutoNum type="arabicPeriod"/>
            </a:pPr>
            <a:r>
              <a:rPr lang="en-US" altLang="en-US" sz="1600" dirty="0"/>
              <a:t>A solution to the problem exists (existence).</a:t>
            </a:r>
          </a:p>
          <a:p>
            <a:pPr marL="339725" indent="-339725">
              <a:buFontTx/>
              <a:buAutoNum type="arabicPeriod"/>
            </a:pPr>
            <a:r>
              <a:rPr lang="en-US" altLang="en-US" sz="1600" dirty="0"/>
              <a:t>This solution is unique (uniqueness).</a:t>
            </a:r>
          </a:p>
          <a:p>
            <a:pPr marL="339725" indent="-339725">
              <a:buFontTx/>
              <a:buAutoNum type="arabicPeriod"/>
            </a:pPr>
            <a:r>
              <a:rPr lang="en-US" altLang="en-US" sz="1600" dirty="0"/>
              <a:t>This unique solution is stable under small perturbations in the data, in other words small perturbations in the data should cause small perturbations in the solution (stability).</a:t>
            </a:r>
          </a:p>
        </p:txBody>
      </p:sp>
    </p:spTree>
    <p:extLst>
      <p:ext uri="{BB962C8B-B14F-4D97-AF65-F5344CB8AC3E}">
        <p14:creationId xmlns:p14="http://schemas.microsoft.com/office/powerpoint/2010/main" val="74417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CF93-3BA2-5139-B3A9-769EF0BE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Noisy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02FDA-82C0-3133-2CF0-575503301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194070-687C-477E-BE6A-F11CE154A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20" y="1303817"/>
            <a:ext cx="5334000" cy="400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005F7-7105-41FA-B658-741E12829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635" y="1303817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6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AD2F-CBF5-C2BD-5A71-CE4F148E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Noisy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A7F4E-4265-EEB5-A048-957F604E2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5E61D3-6A2B-4188-622C-EE6BCA212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21" y="1290788"/>
            <a:ext cx="5334000" cy="400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BD3441-CA34-11C4-3EC2-61D5026F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84" y="129078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037E-0FF7-4B8B-DD28-64FB4348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Basis Function Network and Regularization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2FC52-FA5D-0FC6-707C-9D61C926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B4386-59A7-1D02-2D17-E43C100B7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8" y="1378577"/>
            <a:ext cx="4179888" cy="3785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B11817-2701-B04F-2339-27B447EA98FC}"/>
                  </a:ext>
                </a:extLst>
              </p:cNvPr>
              <p:cNvSpPr txBox="1"/>
              <p:nvPr/>
            </p:nvSpPr>
            <p:spPr>
              <a:xfrm>
                <a:off x="5307125" y="2929628"/>
                <a:ext cx="2016001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B11817-2701-B04F-2339-27B447EA9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125" y="2929628"/>
                <a:ext cx="2016001" cy="78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0D07F8-AE46-1900-0550-519EDB99BE2C}"/>
                  </a:ext>
                </a:extLst>
              </p:cNvPr>
              <p:cNvSpPr txBox="1"/>
              <p:nvPr/>
            </p:nvSpPr>
            <p:spPr>
              <a:xfrm>
                <a:off x="5002324" y="1304258"/>
                <a:ext cx="5156348" cy="1426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0D07F8-AE46-1900-0550-519EDB99B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24" y="1304258"/>
                <a:ext cx="5156348" cy="1426160"/>
              </a:xfrm>
              <a:prstGeom prst="rect">
                <a:avLst/>
              </a:prstGeom>
              <a:blipFill>
                <a:blip r:embed="rId5"/>
                <a:stretch>
                  <a:fillRect t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660C6-4993-9742-C594-F871CD7BA90F}"/>
                  </a:ext>
                </a:extLst>
              </p:cNvPr>
              <p:cNvSpPr txBox="1"/>
              <p:nvPr/>
            </p:nvSpPr>
            <p:spPr>
              <a:xfrm>
                <a:off x="5307125" y="4101282"/>
                <a:ext cx="1759284" cy="61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𝑝𝑥𝑚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660C6-4993-9742-C594-F871CD7BA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125" y="4101282"/>
                <a:ext cx="1759284" cy="619400"/>
              </a:xfrm>
              <a:prstGeom prst="rect">
                <a:avLst/>
              </a:prstGeom>
              <a:blipFill>
                <a:blip r:embed="rId6"/>
                <a:stretch>
                  <a:fillRect t="-2970" r="-19792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4FDC975-C816-CCE4-B35E-441DC0C2A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1355" y="2842166"/>
            <a:ext cx="3096462" cy="2322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2BBF31-F92B-0EF0-19B8-74A9457B4255}"/>
                  </a:ext>
                </a:extLst>
              </p:cNvPr>
              <p:cNvSpPr txBox="1"/>
              <p:nvPr/>
            </p:nvSpPr>
            <p:spPr>
              <a:xfrm>
                <a:off x="8440446" y="5458182"/>
                <a:ext cx="1718226" cy="482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2BBF31-F92B-0EF0-19B8-74A9457B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446" y="5458182"/>
                <a:ext cx="1718226" cy="4822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90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0335-1443-B6CE-9FCD-785EE4C0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Least Squares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08E17-8656-273C-25EC-54B7E4FA0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6" y="142128"/>
            <a:ext cx="2596896" cy="50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2B639-0EC5-1204-A3CB-6A83743F7515}"/>
                  </a:ext>
                </a:extLst>
              </p:cNvPr>
              <p:cNvSpPr txBox="1"/>
              <p:nvPr/>
            </p:nvSpPr>
            <p:spPr>
              <a:xfrm>
                <a:off x="938151" y="1555463"/>
                <a:ext cx="4855496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2B639-0EC5-1204-A3CB-6A83743F7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51" y="1555463"/>
                <a:ext cx="4855496" cy="756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DAB7C4-2D48-53A5-BB10-D49A040F37ED}"/>
                  </a:ext>
                </a:extLst>
              </p:cNvPr>
              <p:cNvSpPr txBox="1"/>
              <p:nvPr/>
            </p:nvSpPr>
            <p:spPr>
              <a:xfrm>
                <a:off x="1066488" y="3213148"/>
                <a:ext cx="2016001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DAB7C4-2D48-53A5-BB10-D49A040F3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88" y="3213148"/>
                <a:ext cx="2016001" cy="78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8617D5-7B61-7793-074E-B8E8AB40F492}"/>
                  </a:ext>
                </a:extLst>
              </p:cNvPr>
              <p:cNvSpPr txBox="1"/>
              <p:nvPr/>
            </p:nvSpPr>
            <p:spPr>
              <a:xfrm>
                <a:off x="1141515" y="4332010"/>
                <a:ext cx="1232394" cy="413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8617D5-7B61-7793-074E-B8E8AB40F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15" y="4332010"/>
                <a:ext cx="1232394" cy="413062"/>
              </a:xfrm>
              <a:prstGeom prst="rect">
                <a:avLst/>
              </a:prstGeom>
              <a:blipFill>
                <a:blip r:embed="rId5"/>
                <a:stretch>
                  <a:fillRect r="-1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2ACD9D-E184-74B5-E59E-5FEFD859743F}"/>
                  </a:ext>
                </a:extLst>
              </p:cNvPr>
              <p:cNvSpPr txBox="1"/>
              <p:nvPr/>
            </p:nvSpPr>
            <p:spPr>
              <a:xfrm>
                <a:off x="1023709" y="2727799"/>
                <a:ext cx="21856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2ACD9D-E184-74B5-E59E-5FEFD8597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09" y="2727799"/>
                <a:ext cx="2185662" cy="276999"/>
              </a:xfrm>
              <a:prstGeom prst="rect">
                <a:avLst/>
              </a:prstGeom>
              <a:blipFill>
                <a:blip r:embed="rId6"/>
                <a:stretch>
                  <a:fillRect l="-1117" t="-6522" r="-1368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DCB0CF0-19E0-C61D-C039-0B73F5F0C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799" y="1555463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32732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-WEB" id="{BFCE2894-AEF1-8B46-9681-589859762878}" vid="{2C3C1B24-8270-DB49-B9E8-13EE0CF6AE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82F965877DA48B42BD2A948B41834" ma:contentTypeVersion="1" ma:contentTypeDescription="Create a new document." ma:contentTypeScope="" ma:versionID="2256d34d26a10fb9041f5e82347b058b">
  <xsd:schema xmlns:xsd="http://www.w3.org/2001/XMLSchema" xmlns:xs="http://www.w3.org/2001/XMLSchema" xmlns:p="http://schemas.microsoft.com/office/2006/metadata/properties" xmlns:ns2="e13a543c-6713-4e5a-aa83-cb6a8e4cb4d2" targetNamespace="http://schemas.microsoft.com/office/2006/metadata/properties" ma:root="true" ma:fieldsID="fe980c8458d991d66740f43b520c8eeb" ns2:_="">
    <xsd:import namespace="e13a543c-6713-4e5a-aa83-cb6a8e4cb4d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a543c-6713-4e5a-aa83-cb6a8e4cb4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A68D4D-9402-4485-B11D-8DDDCEB2E4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3BD8C8-895E-4169-A358-3E9B46BE6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a543c-6713-4e5a-aa83-cb6a8e4cb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22932C-873F-4D0F-B9E0-AE16472CDC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INL_2022_hexDark_wide (2)</Template>
  <TotalTime>377</TotalTime>
  <Words>1989</Words>
  <Application>Microsoft Office PowerPoint</Application>
  <PresentationFormat>Widescreen</PresentationFormat>
  <Paragraphs>471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Cambria Math</vt:lpstr>
      <vt:lpstr>Myriad Pro Cond</vt:lpstr>
      <vt:lpstr>Times New Roman</vt:lpstr>
      <vt:lpstr>INL 2020</vt:lpstr>
      <vt:lpstr>Equation.3</vt:lpstr>
      <vt:lpstr>PowerPoint Presentation</vt:lpstr>
      <vt:lpstr>What is Planetary Protection?</vt:lpstr>
      <vt:lpstr>Planetary Protection Biological Cleanliness  Verification Sampling</vt:lpstr>
      <vt:lpstr>Data Generating Model and Parameter Estimators</vt:lpstr>
      <vt:lpstr>Learning from Noisy Data</vt:lpstr>
      <vt:lpstr>Learning from Noisy Data</vt:lpstr>
      <vt:lpstr>Learning from Noisy Data</vt:lpstr>
      <vt:lpstr>Radial Basis Function Network and Regularization</vt:lpstr>
      <vt:lpstr>Ordinary Least Squares</vt:lpstr>
      <vt:lpstr>Regularized Least Squares and  Generalized Cross-Validation (GCV)</vt:lpstr>
      <vt:lpstr>The Problem of Differentiation</vt:lpstr>
      <vt:lpstr>Naïve Differentiation of the Sampled Data</vt:lpstr>
      <vt:lpstr>Integration of the Noisy Data</vt:lpstr>
      <vt:lpstr>Frequency Response of Integration  and Differentiation</vt:lpstr>
      <vt:lpstr>Regularized vs Naïve Derivatives</vt:lpstr>
      <vt:lpstr>Regularized Differentiation for Bioburden  Density Estimation</vt:lpstr>
      <vt:lpstr>Simulated Data</vt:lpstr>
      <vt:lpstr>Component 261</vt:lpstr>
      <vt:lpstr>Conclusions</vt:lpstr>
      <vt:lpstr>Acknowledgements</vt:lpstr>
      <vt:lpstr>PowerPoint Presentation</vt:lpstr>
      <vt:lpstr>Integration vs Differentiation</vt:lpstr>
      <vt:lpstr>Naïve Differentiation of the Sampled Data</vt:lpstr>
      <vt:lpstr>Naïve Differentiation of the Sampled Data</vt:lpstr>
      <vt:lpstr>Integration and Differentiation in Matrix Form</vt:lpstr>
      <vt:lpstr>Naïve Differentiation of the Sampled Data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Nikki M. Peterson</dc:creator>
  <cp:keywords/>
  <dc:description/>
  <cp:lastModifiedBy>Andrei V. Gribok</cp:lastModifiedBy>
  <cp:revision>15</cp:revision>
  <dcterms:created xsi:type="dcterms:W3CDTF">2024-03-19T19:10:08Z</dcterms:created>
  <dcterms:modified xsi:type="dcterms:W3CDTF">2024-04-04T15:23:32Z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0x010100E7E82F965877DA48B42BD2A948B41834</vt:lpwstr>
  </property>
</Properties>
</file>