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8" r:id="rId1"/>
  </p:sldMasterIdLst>
  <p:notesMasterIdLst>
    <p:notesMasterId r:id="rId32"/>
  </p:notesMasterIdLst>
  <p:sldIdLst>
    <p:sldId id="256" r:id="rId2"/>
    <p:sldId id="296" r:id="rId3"/>
    <p:sldId id="297" r:id="rId4"/>
    <p:sldId id="298" r:id="rId5"/>
    <p:sldId id="290" r:id="rId6"/>
    <p:sldId id="285" r:id="rId7"/>
    <p:sldId id="299" r:id="rId8"/>
    <p:sldId id="267" r:id="rId9"/>
    <p:sldId id="300" r:id="rId10"/>
    <p:sldId id="301" r:id="rId11"/>
    <p:sldId id="302" r:id="rId12"/>
    <p:sldId id="303" r:id="rId13"/>
    <p:sldId id="304" r:id="rId14"/>
    <p:sldId id="305" r:id="rId15"/>
    <p:sldId id="306" r:id="rId16"/>
    <p:sldId id="286" r:id="rId17"/>
    <p:sldId id="270" r:id="rId18"/>
    <p:sldId id="307" r:id="rId19"/>
    <p:sldId id="308" r:id="rId20"/>
    <p:sldId id="309" r:id="rId21"/>
    <p:sldId id="284" r:id="rId22"/>
    <p:sldId id="291" r:id="rId23"/>
    <p:sldId id="310" r:id="rId24"/>
    <p:sldId id="311" r:id="rId25"/>
    <p:sldId id="312" r:id="rId26"/>
    <p:sldId id="313" r:id="rId27"/>
    <p:sldId id="314" r:id="rId28"/>
    <p:sldId id="315" r:id="rId29"/>
    <p:sldId id="316" r:id="rId30"/>
    <p:sldId id="3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Thomas H &quot;Tom&quot;" initials="JTH&quot;" lastIdx="4" clrIdx="0">
    <p:extLst>
      <p:ext uri="{19B8F6BF-5375-455C-9EA6-DF929625EA0E}">
        <p15:presenceInfo xmlns:p15="http://schemas.microsoft.com/office/powerpoint/2012/main" userId="S::thjohnso@ida.org::c3974e9d-bcdb-4a88-b642-2b79fe5535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9A60"/>
    <a:srgbClr val="E6AB02"/>
    <a:srgbClr val="66A61E"/>
    <a:srgbClr val="E7298A"/>
    <a:srgbClr val="7570B3"/>
    <a:srgbClr val="D95F02"/>
    <a:srgbClr val="1B9E77"/>
    <a:srgbClr val="112946"/>
    <a:srgbClr val="C4B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71" autoAdjust="0"/>
  </p:normalViewPr>
  <p:slideViewPr>
    <p:cSldViewPr snapToGrid="0">
      <p:cViewPr varScale="1">
        <p:scale>
          <a:sx n="80" d="100"/>
          <a:sy n="80" d="100"/>
        </p:scale>
        <p:origin x="782"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6BD4-D9C7-4653-BCF1-E294D91A09A9}" type="datetimeFigureOut">
              <a:rPr lang="en-US" smtClean="0"/>
              <a:t>2/14/2025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213F-F5DC-470A-A529-DCA4CC90B02C}" type="slidenum">
              <a:rPr lang="en-US" smtClean="0"/>
              <a:t>‹#›</a:t>
            </a:fld>
            <a:endParaRPr lang="en-US" dirty="0"/>
          </a:p>
        </p:txBody>
      </p:sp>
    </p:spTree>
    <p:extLst>
      <p:ext uri="{BB962C8B-B14F-4D97-AF65-F5344CB8AC3E}">
        <p14:creationId xmlns:p14="http://schemas.microsoft.com/office/powerpoint/2010/main" val="1426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a:t>
            </a:fld>
            <a:endParaRPr lang="en-US" dirty="0"/>
          </a:p>
        </p:txBody>
      </p:sp>
    </p:spTree>
    <p:extLst>
      <p:ext uri="{BB962C8B-B14F-4D97-AF65-F5344CB8AC3E}">
        <p14:creationId xmlns:p14="http://schemas.microsoft.com/office/powerpoint/2010/main" val="314942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10</a:t>
            </a:fld>
            <a:endParaRPr lang="en-US" dirty="0"/>
          </a:p>
        </p:txBody>
      </p:sp>
    </p:spTree>
    <p:extLst>
      <p:ext uri="{BB962C8B-B14F-4D97-AF65-F5344CB8AC3E}">
        <p14:creationId xmlns:p14="http://schemas.microsoft.com/office/powerpoint/2010/main" val="172064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11</a:t>
            </a:fld>
            <a:endParaRPr lang="en-US" dirty="0"/>
          </a:p>
        </p:txBody>
      </p:sp>
    </p:spTree>
    <p:extLst>
      <p:ext uri="{BB962C8B-B14F-4D97-AF65-F5344CB8AC3E}">
        <p14:creationId xmlns:p14="http://schemas.microsoft.com/office/powerpoint/2010/main" val="36531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12</a:t>
            </a:fld>
            <a:endParaRPr lang="en-US" dirty="0"/>
          </a:p>
        </p:txBody>
      </p:sp>
    </p:spTree>
    <p:extLst>
      <p:ext uri="{BB962C8B-B14F-4D97-AF65-F5344CB8AC3E}">
        <p14:creationId xmlns:p14="http://schemas.microsoft.com/office/powerpoint/2010/main" val="116553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13</a:t>
            </a:fld>
            <a:endParaRPr lang="en-US" dirty="0"/>
          </a:p>
        </p:txBody>
      </p:sp>
    </p:spTree>
    <p:extLst>
      <p:ext uri="{BB962C8B-B14F-4D97-AF65-F5344CB8AC3E}">
        <p14:creationId xmlns:p14="http://schemas.microsoft.com/office/powerpoint/2010/main" val="127499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14</a:t>
            </a:fld>
            <a:endParaRPr lang="en-US" dirty="0"/>
          </a:p>
        </p:txBody>
      </p:sp>
    </p:spTree>
    <p:extLst>
      <p:ext uri="{BB962C8B-B14F-4D97-AF65-F5344CB8AC3E}">
        <p14:creationId xmlns:p14="http://schemas.microsoft.com/office/powerpoint/2010/main" val="497538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15</a:t>
            </a:fld>
            <a:endParaRPr lang="en-US" dirty="0"/>
          </a:p>
        </p:txBody>
      </p:sp>
    </p:spTree>
    <p:extLst>
      <p:ext uri="{BB962C8B-B14F-4D97-AF65-F5344CB8AC3E}">
        <p14:creationId xmlns:p14="http://schemas.microsoft.com/office/powerpoint/2010/main" val="313526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16</a:t>
            </a:fld>
            <a:endParaRPr lang="en-US" dirty="0"/>
          </a:p>
        </p:txBody>
      </p:sp>
    </p:spTree>
    <p:extLst>
      <p:ext uri="{BB962C8B-B14F-4D97-AF65-F5344CB8AC3E}">
        <p14:creationId xmlns:p14="http://schemas.microsoft.com/office/powerpoint/2010/main" val="249202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17</a:t>
            </a:fld>
            <a:endParaRPr lang="en-US" dirty="0"/>
          </a:p>
        </p:txBody>
      </p:sp>
    </p:spTree>
    <p:extLst>
      <p:ext uri="{BB962C8B-B14F-4D97-AF65-F5344CB8AC3E}">
        <p14:creationId xmlns:p14="http://schemas.microsoft.com/office/powerpoint/2010/main" val="3483271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18</a:t>
            </a:fld>
            <a:endParaRPr lang="en-US" dirty="0"/>
          </a:p>
        </p:txBody>
      </p:sp>
    </p:spTree>
    <p:extLst>
      <p:ext uri="{BB962C8B-B14F-4D97-AF65-F5344CB8AC3E}">
        <p14:creationId xmlns:p14="http://schemas.microsoft.com/office/powerpoint/2010/main" val="37104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19</a:t>
            </a:fld>
            <a:endParaRPr lang="en-US" dirty="0"/>
          </a:p>
        </p:txBody>
      </p:sp>
    </p:spTree>
    <p:extLst>
      <p:ext uri="{BB962C8B-B14F-4D97-AF65-F5344CB8AC3E}">
        <p14:creationId xmlns:p14="http://schemas.microsoft.com/office/powerpoint/2010/main" val="71107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a:t>
            </a:fld>
            <a:endParaRPr lang="en-US" dirty="0"/>
          </a:p>
        </p:txBody>
      </p:sp>
    </p:spTree>
    <p:extLst>
      <p:ext uri="{BB962C8B-B14F-4D97-AF65-F5344CB8AC3E}">
        <p14:creationId xmlns:p14="http://schemas.microsoft.com/office/powerpoint/2010/main" val="2783196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356074"/>
          </a:xfrm>
        </p:spPr>
        <p:txBody>
          <a:bodyPr/>
          <a:lstStyle/>
          <a:p>
            <a:endParaRPr lang="en-US" sz="1100" dirty="0"/>
          </a:p>
        </p:txBody>
      </p:sp>
      <p:sp>
        <p:nvSpPr>
          <p:cNvPr id="4" name="Slide Number Placeholder 3"/>
          <p:cNvSpPr>
            <a:spLocks noGrp="1"/>
          </p:cNvSpPr>
          <p:nvPr>
            <p:ph type="sldNum" sz="quarter" idx="5"/>
          </p:nvPr>
        </p:nvSpPr>
        <p:spPr/>
        <p:txBody>
          <a:bodyPr/>
          <a:lstStyle/>
          <a:p>
            <a:fld id="{A8742846-7C0E-4C9F-AEB5-C310C269E1BF}" type="slidenum">
              <a:rPr lang="en-US" smtClean="0"/>
              <a:t>20</a:t>
            </a:fld>
            <a:endParaRPr lang="en-US" dirty="0"/>
          </a:p>
        </p:txBody>
      </p:sp>
    </p:spTree>
    <p:extLst>
      <p:ext uri="{BB962C8B-B14F-4D97-AF65-F5344CB8AC3E}">
        <p14:creationId xmlns:p14="http://schemas.microsoft.com/office/powerpoint/2010/main" val="306509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6"/>
          </a:xfrm>
        </p:spPr>
        <p:txBody>
          <a:bodyPr/>
          <a:lstStyle/>
          <a:p>
            <a:pPr>
              <a:spcAft>
                <a:spcPts val="611"/>
              </a:spcAft>
            </a:pPr>
            <a:endParaRPr lang="en-US" sz="11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742846-7C0E-4C9F-AEB5-C310C269E1BF}" type="slidenum">
              <a:rPr lang="en-US" smtClean="0"/>
              <a:t>21</a:t>
            </a:fld>
            <a:endParaRPr lang="en-US" dirty="0"/>
          </a:p>
        </p:txBody>
      </p:sp>
    </p:spTree>
    <p:extLst>
      <p:ext uri="{BB962C8B-B14F-4D97-AF65-F5344CB8AC3E}">
        <p14:creationId xmlns:p14="http://schemas.microsoft.com/office/powerpoint/2010/main" val="3744183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2604"/>
          </a:xfrm>
        </p:spPr>
        <p:txBody>
          <a:bodyPr/>
          <a:lstStyle/>
          <a:p>
            <a:endParaRPr lang="en-US" sz="1050" dirty="0"/>
          </a:p>
        </p:txBody>
      </p:sp>
      <p:sp>
        <p:nvSpPr>
          <p:cNvPr id="4" name="Slide Number Placeholder 3"/>
          <p:cNvSpPr>
            <a:spLocks noGrp="1"/>
          </p:cNvSpPr>
          <p:nvPr>
            <p:ph type="sldNum" sz="quarter" idx="5"/>
          </p:nvPr>
        </p:nvSpPr>
        <p:spPr/>
        <p:txBody>
          <a:bodyPr/>
          <a:lstStyle/>
          <a:p>
            <a:fld id="{A8742846-7C0E-4C9F-AEB5-C310C269E1BF}" type="slidenum">
              <a:rPr lang="en-US" smtClean="0"/>
              <a:t>22</a:t>
            </a:fld>
            <a:endParaRPr lang="en-US" dirty="0"/>
          </a:p>
        </p:txBody>
      </p:sp>
    </p:spTree>
    <p:extLst>
      <p:ext uri="{BB962C8B-B14F-4D97-AF65-F5344CB8AC3E}">
        <p14:creationId xmlns:p14="http://schemas.microsoft.com/office/powerpoint/2010/main" val="205394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23</a:t>
            </a:fld>
            <a:endParaRPr lang="en-US" dirty="0"/>
          </a:p>
        </p:txBody>
      </p:sp>
    </p:spTree>
    <p:extLst>
      <p:ext uri="{BB962C8B-B14F-4D97-AF65-F5344CB8AC3E}">
        <p14:creationId xmlns:p14="http://schemas.microsoft.com/office/powerpoint/2010/main" val="57469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24</a:t>
            </a:fld>
            <a:endParaRPr lang="en-US" dirty="0"/>
          </a:p>
        </p:txBody>
      </p:sp>
    </p:spTree>
    <p:extLst>
      <p:ext uri="{BB962C8B-B14F-4D97-AF65-F5344CB8AC3E}">
        <p14:creationId xmlns:p14="http://schemas.microsoft.com/office/powerpoint/2010/main" val="3788301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25</a:t>
            </a:fld>
            <a:endParaRPr lang="en-US" dirty="0"/>
          </a:p>
        </p:txBody>
      </p:sp>
    </p:spTree>
    <p:extLst>
      <p:ext uri="{BB962C8B-B14F-4D97-AF65-F5344CB8AC3E}">
        <p14:creationId xmlns:p14="http://schemas.microsoft.com/office/powerpoint/2010/main" val="2677517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26</a:t>
            </a:fld>
            <a:endParaRPr lang="en-US" dirty="0"/>
          </a:p>
        </p:txBody>
      </p:sp>
    </p:spTree>
    <p:extLst>
      <p:ext uri="{BB962C8B-B14F-4D97-AF65-F5344CB8AC3E}">
        <p14:creationId xmlns:p14="http://schemas.microsoft.com/office/powerpoint/2010/main" val="800642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27</a:t>
            </a:fld>
            <a:endParaRPr lang="en-US" dirty="0"/>
          </a:p>
        </p:txBody>
      </p:sp>
    </p:spTree>
    <p:extLst>
      <p:ext uri="{BB962C8B-B14F-4D97-AF65-F5344CB8AC3E}">
        <p14:creationId xmlns:p14="http://schemas.microsoft.com/office/powerpoint/2010/main" val="38382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28</a:t>
            </a:fld>
            <a:endParaRPr lang="en-US" dirty="0"/>
          </a:p>
        </p:txBody>
      </p:sp>
    </p:spTree>
    <p:extLst>
      <p:ext uri="{BB962C8B-B14F-4D97-AF65-F5344CB8AC3E}">
        <p14:creationId xmlns:p14="http://schemas.microsoft.com/office/powerpoint/2010/main" val="2237251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29</a:t>
            </a:fld>
            <a:endParaRPr lang="en-US" dirty="0"/>
          </a:p>
        </p:txBody>
      </p:sp>
    </p:spTree>
    <p:extLst>
      <p:ext uri="{BB962C8B-B14F-4D97-AF65-F5344CB8AC3E}">
        <p14:creationId xmlns:p14="http://schemas.microsoft.com/office/powerpoint/2010/main" val="111297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3</a:t>
            </a:fld>
            <a:endParaRPr lang="en-US" dirty="0"/>
          </a:p>
        </p:txBody>
      </p:sp>
    </p:spTree>
    <p:extLst>
      <p:ext uri="{BB962C8B-B14F-4D97-AF65-F5344CB8AC3E}">
        <p14:creationId xmlns:p14="http://schemas.microsoft.com/office/powerpoint/2010/main" val="137947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4</a:t>
            </a:fld>
            <a:endParaRPr lang="en-US" dirty="0"/>
          </a:p>
        </p:txBody>
      </p:sp>
    </p:spTree>
    <p:extLst>
      <p:ext uri="{BB962C8B-B14F-4D97-AF65-F5344CB8AC3E}">
        <p14:creationId xmlns:p14="http://schemas.microsoft.com/office/powerpoint/2010/main" val="57112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5</a:t>
            </a:fld>
            <a:endParaRPr lang="en-US" dirty="0"/>
          </a:p>
        </p:txBody>
      </p:sp>
    </p:spTree>
    <p:extLst>
      <p:ext uri="{BB962C8B-B14F-4D97-AF65-F5344CB8AC3E}">
        <p14:creationId xmlns:p14="http://schemas.microsoft.com/office/powerpoint/2010/main" val="214345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80806"/>
          </a:xfrm>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6</a:t>
            </a:fld>
            <a:endParaRPr lang="en-US" dirty="0"/>
          </a:p>
        </p:txBody>
      </p:sp>
    </p:spTree>
    <p:extLst>
      <p:ext uri="{BB962C8B-B14F-4D97-AF65-F5344CB8AC3E}">
        <p14:creationId xmlns:p14="http://schemas.microsoft.com/office/powerpoint/2010/main" val="49679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7</a:t>
            </a:fld>
            <a:endParaRPr lang="en-US" dirty="0"/>
          </a:p>
        </p:txBody>
      </p:sp>
    </p:spTree>
    <p:extLst>
      <p:ext uri="{BB962C8B-B14F-4D97-AF65-F5344CB8AC3E}">
        <p14:creationId xmlns:p14="http://schemas.microsoft.com/office/powerpoint/2010/main" val="156027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2846-7C0E-4C9F-AEB5-C310C269E1BF}" type="slidenum">
              <a:rPr lang="en-US" smtClean="0"/>
              <a:t>8</a:t>
            </a:fld>
            <a:endParaRPr lang="en-US" dirty="0"/>
          </a:p>
        </p:txBody>
      </p:sp>
    </p:spTree>
    <p:extLst>
      <p:ext uri="{BB962C8B-B14F-4D97-AF65-F5344CB8AC3E}">
        <p14:creationId xmlns:p14="http://schemas.microsoft.com/office/powerpoint/2010/main" val="238171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6"/>
          </a:xfrm>
        </p:spPr>
        <p:txBody>
          <a:bodyPr/>
          <a:lstStyle/>
          <a:p>
            <a:endParaRPr lang="en-US" sz="1100" dirty="0"/>
          </a:p>
        </p:txBody>
      </p:sp>
      <p:sp>
        <p:nvSpPr>
          <p:cNvPr id="4" name="Slide Number Placeholder 3"/>
          <p:cNvSpPr>
            <a:spLocks noGrp="1"/>
          </p:cNvSpPr>
          <p:nvPr>
            <p:ph type="sldNum" sz="quarter" idx="5"/>
          </p:nvPr>
        </p:nvSpPr>
        <p:spPr/>
        <p:txBody>
          <a:bodyPr/>
          <a:lstStyle/>
          <a:p>
            <a:fld id="{A8742846-7C0E-4C9F-AEB5-C310C269E1BF}" type="slidenum">
              <a:rPr lang="en-US" smtClean="0"/>
              <a:t>9</a:t>
            </a:fld>
            <a:endParaRPr lang="en-US" dirty="0"/>
          </a:p>
        </p:txBody>
      </p:sp>
    </p:spTree>
    <p:extLst>
      <p:ext uri="{BB962C8B-B14F-4D97-AF65-F5344CB8AC3E}">
        <p14:creationId xmlns:p14="http://schemas.microsoft.com/office/powerpoint/2010/main" val="2596155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Text Placeholder 2"/>
          <p:cNvSpPr>
            <a:spLocks noGrp="1"/>
          </p:cNvSpPr>
          <p:nvPr>
            <p:ph type="body" sz="quarter" idx="17" hasCustomPrompt="1"/>
          </p:nvPr>
        </p:nvSpPr>
        <p:spPr>
          <a:xfrm>
            <a:off x="492463" y="1524000"/>
            <a:ext cx="11239500" cy="1295400"/>
          </a:xfrm>
          <a:prstGeom prst="rect">
            <a:avLst/>
          </a:prstGeom>
        </p:spPr>
        <p:txBody>
          <a:bodyPr>
            <a:normAutofit/>
          </a:bodyPr>
          <a:lstStyle>
            <a:lvl1pPr marL="0" indent="0" algn="ctr">
              <a:buNone/>
              <a:defRPr sz="3200" b="0">
                <a:latin typeface="Franklin Gothic Medium" panose="020B0603020102020204" pitchFamily="34" charset="0"/>
                <a:cs typeface="Calibri Light" panose="020F0302020204030204" pitchFamily="34" charset="0"/>
              </a:defRPr>
            </a:lvl1pPr>
          </a:lstStyle>
          <a:p>
            <a:pPr lvl="0"/>
            <a:r>
              <a:rPr lang="en-US" dirty="0"/>
              <a:t>Click to add presentation title</a:t>
            </a:r>
          </a:p>
        </p:txBody>
      </p:sp>
      <p:sp>
        <p:nvSpPr>
          <p:cNvPr id="12" name="Text Placeholder 2"/>
          <p:cNvSpPr>
            <a:spLocks noGrp="1"/>
          </p:cNvSpPr>
          <p:nvPr>
            <p:ph type="body" sz="quarter" idx="18" hasCustomPrompt="1"/>
          </p:nvPr>
        </p:nvSpPr>
        <p:spPr>
          <a:xfrm>
            <a:off x="492463" y="3124204"/>
            <a:ext cx="11239500" cy="1476983"/>
          </a:xfrm>
          <a:prstGeom prst="rect">
            <a:avLst/>
          </a:prstGeom>
        </p:spPr>
        <p:txBody>
          <a:bodyPr>
            <a:normAutofit/>
          </a:bodyPr>
          <a:lstStyle>
            <a:lvl1pPr marL="0" indent="0" algn="ctr">
              <a:buNone/>
              <a:defRPr sz="1800"/>
            </a:lvl1pPr>
          </a:lstStyle>
          <a:p>
            <a:pPr lvl="0"/>
            <a:r>
              <a:rPr lang="en-US" dirty="0"/>
              <a:t>Click to add authors</a:t>
            </a:r>
          </a:p>
        </p:txBody>
      </p:sp>
      <p:sp>
        <p:nvSpPr>
          <p:cNvPr id="14" name="Text Placeholder 2"/>
          <p:cNvSpPr>
            <a:spLocks noGrp="1"/>
          </p:cNvSpPr>
          <p:nvPr>
            <p:ph type="body" sz="quarter" idx="19" hasCustomPrompt="1"/>
          </p:nvPr>
        </p:nvSpPr>
        <p:spPr>
          <a:xfrm>
            <a:off x="492463" y="4706571"/>
            <a:ext cx="11239500" cy="457200"/>
          </a:xfrm>
          <a:prstGeom prst="rect">
            <a:avLst/>
          </a:prstGeom>
        </p:spPr>
        <p:txBody>
          <a:bodyPr>
            <a:normAutofit/>
          </a:bodyPr>
          <a:lstStyle>
            <a:lvl1pPr marL="0" indent="0" algn="ctr">
              <a:buNone/>
              <a:defRPr sz="1351"/>
            </a:lvl1pPr>
          </a:lstStyle>
          <a:p>
            <a:pPr lvl="0"/>
            <a:r>
              <a:rPr lang="en-US" dirty="0"/>
              <a:t>Click to add date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746" y="381000"/>
            <a:ext cx="1247468" cy="573024"/>
          </a:xfrm>
          <a:prstGeom prst="rect">
            <a:avLst/>
          </a:prstGeom>
        </p:spPr>
      </p:pic>
      <p:sp>
        <p:nvSpPr>
          <p:cNvPr id="7" name="Rectangle 22"/>
          <p:cNvSpPr>
            <a:spLocks noChangeArrowheads="1"/>
          </p:cNvSpPr>
          <p:nvPr/>
        </p:nvSpPr>
        <p:spPr bwMode="auto">
          <a:xfrm>
            <a:off x="2683212" y="5770126"/>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730 East Glebe Road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22305</a:t>
            </a:r>
          </a:p>
        </p:txBody>
      </p:sp>
      <p:pic>
        <p:nvPicPr>
          <p:cNvPr id="8" name="Picture 7">
            <a:extLst>
              <a:ext uri="{FF2B5EF4-FFF2-40B4-BE49-F238E27FC236}">
                <a16:creationId xmlns:a16="http://schemas.microsoft.com/office/drawing/2014/main" id="{7054B73B-A270-45D5-8C62-A97B6716E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746" y="381000"/>
            <a:ext cx="1247468" cy="573024"/>
          </a:xfrm>
          <a:prstGeom prst="rect">
            <a:avLst/>
          </a:prstGeom>
        </p:spPr>
      </p:pic>
      <p:sp>
        <p:nvSpPr>
          <p:cNvPr id="9" name="Rectangle 22">
            <a:extLst>
              <a:ext uri="{FF2B5EF4-FFF2-40B4-BE49-F238E27FC236}">
                <a16:creationId xmlns:a16="http://schemas.microsoft.com/office/drawing/2014/main" id="{362E59E6-A563-4B46-942C-E21A4CE76D94}"/>
              </a:ext>
            </a:extLst>
          </p:cNvPr>
          <p:cNvSpPr>
            <a:spLocks noChangeArrowheads="1"/>
          </p:cNvSpPr>
          <p:nvPr userDrawn="1"/>
        </p:nvSpPr>
        <p:spPr bwMode="auto">
          <a:xfrm>
            <a:off x="2683212" y="5770126"/>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730 East Glebe Road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22305</a:t>
            </a:r>
          </a:p>
        </p:txBody>
      </p:sp>
    </p:spTree>
    <p:extLst>
      <p:ext uri="{BB962C8B-B14F-4D97-AF65-F5344CB8AC3E}">
        <p14:creationId xmlns:p14="http://schemas.microsoft.com/office/powerpoint/2010/main" val="236234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312910" y="1209477"/>
            <a:ext cx="4710527"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5175251" y="1209477"/>
            <a:ext cx="6703845"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312910" y="6205538"/>
            <a:ext cx="1005598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4561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12912" y="1209476"/>
            <a:ext cx="5684665"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312912" y="1941333"/>
            <a:ext cx="5684665" cy="4160363"/>
          </a:xfrm>
          <a:prstGeom prst="rect">
            <a:avLst/>
          </a:prstGeom>
        </p:spPr>
        <p:txBody>
          <a:bodyPr/>
          <a:lstStyle>
            <a:lvl1pPr marL="0" indent="0">
              <a:buNone/>
              <a:defRPr/>
            </a:lvl1pPr>
          </a:lstStyle>
          <a:p>
            <a:pPr lvl="0"/>
            <a:r>
              <a:rPr lang="en-US"/>
              <a:t>Click to edit Master text styles</a:t>
            </a:r>
          </a:p>
        </p:txBody>
      </p:sp>
      <p:sp>
        <p:nvSpPr>
          <p:cNvPr id="5" name="Text Placeholder 4"/>
          <p:cNvSpPr>
            <a:spLocks noGrp="1"/>
          </p:cNvSpPr>
          <p:nvPr>
            <p:ph type="body" sz="quarter" idx="3" hasCustomPrompt="1"/>
          </p:nvPr>
        </p:nvSpPr>
        <p:spPr>
          <a:xfrm>
            <a:off x="6172203" y="1209477"/>
            <a:ext cx="5706893"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6172203" y="1941334"/>
            <a:ext cx="5706893" cy="4160362"/>
          </a:xfrm>
          <a:prstGeom prst="rect">
            <a:avLst/>
          </a:prstGeom>
        </p:spPr>
        <p:txBody>
          <a:bodyPr/>
          <a:lstStyle>
            <a:lvl1pPr marL="0" indent="0">
              <a:buNone/>
              <a:defRPr/>
            </a:lvl1pPr>
          </a:lstStyle>
          <a:p>
            <a:pPr lvl="0"/>
            <a:r>
              <a:rPr lang="en-US"/>
              <a:t>Click to edit Master text styles</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04461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6435" y="1895028"/>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606435" y="3442045"/>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606435" y="5011781"/>
            <a:ext cx="3193427"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5617443" y="297793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5617443" y="455377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5617443" y="1437025"/>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176210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2912" y="1209478"/>
            <a:ext cx="11566184"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1" name="Text Placeholder 10"/>
          <p:cNvSpPr>
            <a:spLocks noGrp="1"/>
          </p:cNvSpPr>
          <p:nvPr>
            <p:ph type="body" sz="quarter" idx="10" hasCustomPrompt="1"/>
          </p:nvPr>
        </p:nvSpPr>
        <p:spPr>
          <a:xfrm>
            <a:off x="763238" y="5007001"/>
            <a:ext cx="10665529"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756634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0" y="1230172"/>
            <a:ext cx="6415041"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315898" y="3622800"/>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7018952" y="1230172"/>
            <a:ext cx="4860144" cy="2286000"/>
          </a:xfrm>
          <a:ln>
            <a:solidFill>
              <a:schemeClr val="bg1">
                <a:lumMod val="85000"/>
              </a:schemeClr>
            </a:solidFill>
          </a:ln>
        </p:spPr>
        <p:txBody>
          <a:bodyPr/>
          <a:lstStyle>
            <a:lvl1pPr marL="0" indent="0">
              <a:buNone/>
              <a:defRPr/>
            </a:lvl1pPr>
          </a:lstStyle>
          <a:p>
            <a:r>
              <a:rPr lang="en-US" dirty="0"/>
              <a:t>Click icon to add picture</a:t>
            </a:r>
          </a:p>
        </p:txBody>
      </p:sp>
      <p:sp>
        <p:nvSpPr>
          <p:cNvPr id="11" name="Picture Placeholder 8"/>
          <p:cNvSpPr>
            <a:spLocks noGrp="1"/>
          </p:cNvSpPr>
          <p:nvPr>
            <p:ph type="pic" sz="quarter" idx="17"/>
          </p:nvPr>
        </p:nvSpPr>
        <p:spPr>
          <a:xfrm>
            <a:off x="7018952" y="3622800"/>
            <a:ext cx="4860144"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88026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67042" y="1230172"/>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312911" y="1230172"/>
            <a:ext cx="4860144"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5467041" y="3749757"/>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312911" y="3749757"/>
            <a:ext cx="4860144"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418229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252"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4" name="Picture Placeholder 8"/>
          <p:cNvSpPr>
            <a:spLocks noGrp="1"/>
          </p:cNvSpPr>
          <p:nvPr>
            <p:ph type="pic" sz="quarter" idx="14"/>
          </p:nvPr>
        </p:nvSpPr>
        <p:spPr>
          <a:xfrm>
            <a:off x="279205" y="2336378"/>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3" name="Content Placeholder 2"/>
          <p:cNvSpPr>
            <a:spLocks noGrp="1"/>
          </p:cNvSpPr>
          <p:nvPr>
            <p:ph sz="half" idx="23"/>
          </p:nvPr>
        </p:nvSpPr>
        <p:spPr>
          <a:xfrm>
            <a:off x="4520851"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4" name="Picture Placeholder 8"/>
          <p:cNvSpPr>
            <a:spLocks noGrp="1"/>
          </p:cNvSpPr>
          <p:nvPr>
            <p:ph type="pic" sz="quarter" idx="24"/>
          </p:nvPr>
        </p:nvSpPr>
        <p:spPr>
          <a:xfrm>
            <a:off x="4227804" y="231818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Content Placeholder 2"/>
          <p:cNvSpPr>
            <a:spLocks noGrp="1"/>
          </p:cNvSpPr>
          <p:nvPr>
            <p:ph sz="half" idx="25"/>
          </p:nvPr>
        </p:nvSpPr>
        <p:spPr>
          <a:xfrm>
            <a:off x="8469449"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6" name="Picture Placeholder 8"/>
          <p:cNvSpPr>
            <a:spLocks noGrp="1"/>
          </p:cNvSpPr>
          <p:nvPr>
            <p:ph type="pic" sz="quarter" idx="26"/>
          </p:nvPr>
        </p:nvSpPr>
        <p:spPr>
          <a:xfrm>
            <a:off x="8176403" y="2318329"/>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63448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412907" y="1500360"/>
            <a:ext cx="9366191" cy="4328362"/>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12978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1" y="1494075"/>
            <a:ext cx="5270341" cy="1941334"/>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6420307" y="1494075"/>
            <a:ext cx="5458789" cy="4328362"/>
          </a:xfrm>
          <a:ln>
            <a:solidFill>
              <a:schemeClr val="bg1">
                <a:lumMod val="85000"/>
              </a:schemeClr>
            </a:solidFill>
          </a:ln>
        </p:spPr>
        <p:txBody>
          <a:bodyPr/>
          <a:lstStyle>
            <a:lvl1pPr marL="0" indent="0">
              <a:buNone/>
              <a:defRPr/>
            </a:lvl1pPr>
          </a:lstStyle>
          <a:p>
            <a:r>
              <a:rPr lang="en-US" dirty="0"/>
              <a:t>Click icon to add picture</a:t>
            </a:r>
          </a:p>
        </p:txBody>
      </p:sp>
      <p:sp>
        <p:nvSpPr>
          <p:cNvPr id="19" name="Picture Placeholder 8"/>
          <p:cNvSpPr>
            <a:spLocks noGrp="1"/>
          </p:cNvSpPr>
          <p:nvPr>
            <p:ph type="pic" sz="quarter" idx="16"/>
          </p:nvPr>
        </p:nvSpPr>
        <p:spPr>
          <a:xfrm>
            <a:off x="312911" y="3935422"/>
            <a:ext cx="5270341" cy="2004886"/>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86680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569198" y="2315993"/>
            <a:ext cx="4996196" cy="2697095"/>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8973528"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312912"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312912"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8973528"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257050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statemen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2467" y="2819401"/>
            <a:ext cx="11595100"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82109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6369472" y="1393480"/>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5" name="Picture Placeholder 8"/>
          <p:cNvSpPr>
            <a:spLocks noGrp="1"/>
          </p:cNvSpPr>
          <p:nvPr>
            <p:ph type="pic" sz="quarter" idx="16"/>
          </p:nvPr>
        </p:nvSpPr>
        <p:spPr>
          <a:xfrm>
            <a:off x="2275081" y="1393480"/>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6" name="Content Placeholder 2"/>
          <p:cNvSpPr>
            <a:spLocks noGrp="1"/>
          </p:cNvSpPr>
          <p:nvPr>
            <p:ph sz="half" idx="17" hasCustomPrompt="1"/>
          </p:nvPr>
        </p:nvSpPr>
        <p:spPr>
          <a:xfrm>
            <a:off x="322401"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9979597"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2275081" y="3827618"/>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0" name="Content Placeholder 2"/>
          <p:cNvSpPr>
            <a:spLocks noGrp="1"/>
          </p:cNvSpPr>
          <p:nvPr>
            <p:ph sz="half" idx="20" hasCustomPrompt="1"/>
          </p:nvPr>
        </p:nvSpPr>
        <p:spPr>
          <a:xfrm>
            <a:off x="322401" y="3827618"/>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6369472" y="3853246"/>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2" name="Content Placeholder 2"/>
          <p:cNvSpPr>
            <a:spLocks noGrp="1"/>
          </p:cNvSpPr>
          <p:nvPr>
            <p:ph sz="half" idx="22" hasCustomPrompt="1"/>
          </p:nvPr>
        </p:nvSpPr>
        <p:spPr>
          <a:xfrm>
            <a:off x="9979597" y="3853246"/>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353926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79205" y="3960083"/>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24"/>
          </p:nvPr>
        </p:nvSpPr>
        <p:spPr>
          <a:xfrm>
            <a:off x="4227804" y="3941891"/>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26"/>
          </p:nvPr>
        </p:nvSpPr>
        <p:spPr>
          <a:xfrm>
            <a:off x="8176403" y="3942034"/>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79207" y="1230172"/>
            <a:ext cx="11599891"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3846542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312911" y="393301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15"/>
          </p:nvPr>
        </p:nvSpPr>
        <p:spPr>
          <a:xfrm>
            <a:off x="312911" y="1330538"/>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Picture Placeholder 8"/>
          <p:cNvSpPr>
            <a:spLocks noGrp="1"/>
          </p:cNvSpPr>
          <p:nvPr>
            <p:ph type="pic" sz="quarter" idx="16"/>
          </p:nvPr>
        </p:nvSpPr>
        <p:spPr>
          <a:xfrm>
            <a:off x="4206243" y="393301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17"/>
          </p:nvPr>
        </p:nvSpPr>
        <p:spPr>
          <a:xfrm>
            <a:off x="8099576" y="393301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2" name="Picture Placeholder 8"/>
          <p:cNvSpPr>
            <a:spLocks noGrp="1"/>
          </p:cNvSpPr>
          <p:nvPr>
            <p:ph type="pic" sz="quarter" idx="18"/>
          </p:nvPr>
        </p:nvSpPr>
        <p:spPr>
          <a:xfrm>
            <a:off x="4206243" y="1330538"/>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3" name="Picture Placeholder 8"/>
          <p:cNvSpPr>
            <a:spLocks noGrp="1"/>
          </p:cNvSpPr>
          <p:nvPr>
            <p:ph type="pic" sz="quarter" idx="19"/>
          </p:nvPr>
        </p:nvSpPr>
        <p:spPr>
          <a:xfrm>
            <a:off x="8099576" y="1330538"/>
            <a:ext cx="3779520" cy="201168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48944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26692" y="2998788"/>
            <a:ext cx="10962059"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2242417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618" y="3033714"/>
            <a:ext cx="11518900"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411271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0456274" y="6254886"/>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p:nvSpPr>
        <p:spPr bwMode="auto">
          <a:xfrm>
            <a:off x="312910" y="2597921"/>
            <a:ext cx="11566185"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sz="2800" dirty="0"/>
          </a:p>
        </p:txBody>
      </p:sp>
      <p:sp>
        <p:nvSpPr>
          <p:cNvPr id="5" name="Rectangle 4">
            <a:extLst>
              <a:ext uri="{FF2B5EF4-FFF2-40B4-BE49-F238E27FC236}">
                <a16:creationId xmlns:a16="http://schemas.microsoft.com/office/drawing/2014/main" id="{435262F3-2D6A-4DEA-BD92-BE569E53F1D6}"/>
              </a:ext>
            </a:extLst>
          </p:cNvPr>
          <p:cNvSpPr/>
          <p:nvPr userDrawn="1"/>
        </p:nvSpPr>
        <p:spPr>
          <a:xfrm>
            <a:off x="10456274" y="6254886"/>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6" name="Title 10">
            <a:extLst>
              <a:ext uri="{FF2B5EF4-FFF2-40B4-BE49-F238E27FC236}">
                <a16:creationId xmlns:a16="http://schemas.microsoft.com/office/drawing/2014/main" id="{2BD32F75-8267-4139-8101-853D09220AED}"/>
              </a:ext>
            </a:extLst>
          </p:cNvPr>
          <p:cNvSpPr txBox="1">
            <a:spLocks/>
          </p:cNvSpPr>
          <p:nvPr userDrawn="1"/>
        </p:nvSpPr>
        <p:spPr bwMode="auto">
          <a:xfrm>
            <a:off x="312910" y="2597921"/>
            <a:ext cx="11566185"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sz="2800" dirty="0"/>
          </a:p>
        </p:txBody>
      </p:sp>
    </p:spTree>
    <p:extLst>
      <p:ext uri="{BB962C8B-B14F-4D97-AF65-F5344CB8AC3E}">
        <p14:creationId xmlns:p14="http://schemas.microsoft.com/office/powerpoint/2010/main" val="8740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1F46-4CA9-4618-98FA-F74DE45E7595}"/>
              </a:ext>
            </a:extLst>
          </p:cNvPr>
          <p:cNvSpPr>
            <a:spLocks noGrp="1"/>
          </p:cNvSpPr>
          <p:nvPr>
            <p:ph type="title"/>
          </p:nvPr>
        </p:nvSpPr>
        <p:spPr>
          <a:xfrm>
            <a:off x="838200" y="32448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68A20BE-C721-42BE-82F0-C6D4E1517DBD}"/>
              </a:ext>
            </a:extLst>
          </p:cNvPr>
          <p:cNvSpPr>
            <a:spLocks noGrp="1"/>
          </p:cNvSpPr>
          <p:nvPr>
            <p:ph type="dt" sz="half" idx="10"/>
          </p:nvPr>
        </p:nvSpPr>
        <p:spPr/>
        <p:txBody>
          <a:bodyPr/>
          <a:lstStyle/>
          <a:p>
            <a:fld id="{D12629A1-B577-40E1-A035-DAF311D1B77B}" type="datetimeFigureOut">
              <a:rPr lang="en-US" smtClean="0"/>
              <a:t>2/14/2025</a:t>
            </a:fld>
            <a:endParaRPr lang="en-US" dirty="0"/>
          </a:p>
        </p:txBody>
      </p:sp>
      <p:sp>
        <p:nvSpPr>
          <p:cNvPr id="4" name="Footer Placeholder 3">
            <a:extLst>
              <a:ext uri="{FF2B5EF4-FFF2-40B4-BE49-F238E27FC236}">
                <a16:creationId xmlns:a16="http://schemas.microsoft.com/office/drawing/2014/main" id="{0189CCF5-85C4-4FB5-9B2B-6D964F2529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D235F5-0BFB-4842-8360-25EE57FA7A7A}"/>
              </a:ext>
            </a:extLst>
          </p:cNvPr>
          <p:cNvSpPr>
            <a:spLocks noGrp="1"/>
          </p:cNvSpPr>
          <p:nvPr>
            <p:ph type="sldNum" sz="quarter" idx="12"/>
          </p:nvPr>
        </p:nvSpPr>
        <p:spPr/>
        <p:txBody>
          <a:bodyPr/>
          <a:lstStyle/>
          <a:p>
            <a:fld id="{B743F1A2-49A2-46E7-940A-FDF4E3EC9F8E}" type="slidenum">
              <a:rPr lang="en-US" smtClean="0"/>
              <a:t>‹#›</a:t>
            </a:fld>
            <a:endParaRPr lang="en-US" dirty="0"/>
          </a:p>
        </p:txBody>
      </p:sp>
    </p:spTree>
    <p:extLst>
      <p:ext uri="{BB962C8B-B14F-4D97-AF65-F5344CB8AC3E}">
        <p14:creationId xmlns:p14="http://schemas.microsoft.com/office/powerpoint/2010/main" val="2369049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96F3-1202-4A22-968D-B026E834C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54577-FB37-4A09-8756-A95E5128B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06D41-CD70-47EC-8F5B-72458977F4A8}"/>
              </a:ext>
            </a:extLst>
          </p:cNvPr>
          <p:cNvSpPr>
            <a:spLocks noGrp="1"/>
          </p:cNvSpPr>
          <p:nvPr>
            <p:ph type="dt" sz="half" idx="10"/>
          </p:nvPr>
        </p:nvSpPr>
        <p:spPr/>
        <p:txBody>
          <a:bodyPr/>
          <a:lstStyle/>
          <a:p>
            <a:fld id="{D12629A1-B577-40E1-A035-DAF311D1B77B}" type="datetimeFigureOut">
              <a:rPr lang="en-US" smtClean="0"/>
              <a:t>2/14/2025</a:t>
            </a:fld>
            <a:endParaRPr lang="en-US" dirty="0"/>
          </a:p>
        </p:txBody>
      </p:sp>
      <p:sp>
        <p:nvSpPr>
          <p:cNvPr id="5" name="Footer Placeholder 4">
            <a:extLst>
              <a:ext uri="{FF2B5EF4-FFF2-40B4-BE49-F238E27FC236}">
                <a16:creationId xmlns:a16="http://schemas.microsoft.com/office/drawing/2014/main" id="{CC799086-EA58-44CA-A2B7-2CBB92778B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D46C44-84C5-4342-8ADB-445C035C2167}"/>
              </a:ext>
            </a:extLst>
          </p:cNvPr>
          <p:cNvSpPr>
            <a:spLocks noGrp="1"/>
          </p:cNvSpPr>
          <p:nvPr>
            <p:ph type="sldNum" sz="quarter" idx="12"/>
          </p:nvPr>
        </p:nvSpPr>
        <p:spPr/>
        <p:txBody>
          <a:bodyPr/>
          <a:lstStyle/>
          <a:p>
            <a:fld id="{B743F1A2-49A2-46E7-940A-FDF4E3EC9F8E}" type="slidenum">
              <a:rPr lang="en-US" smtClean="0"/>
              <a:t>‹#›</a:t>
            </a:fld>
            <a:endParaRPr lang="en-US" dirty="0"/>
          </a:p>
        </p:txBody>
      </p:sp>
    </p:spTree>
    <p:extLst>
      <p:ext uri="{BB962C8B-B14F-4D97-AF65-F5344CB8AC3E}">
        <p14:creationId xmlns:p14="http://schemas.microsoft.com/office/powerpoint/2010/main" val="134478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3269-5DBF-4DA4-AB97-B7733B1C6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036754-99E0-452B-989B-A8D67C5EC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D5400-D86D-4EF4-8DAF-18678DF95603}"/>
              </a:ext>
            </a:extLst>
          </p:cNvPr>
          <p:cNvSpPr>
            <a:spLocks noGrp="1"/>
          </p:cNvSpPr>
          <p:nvPr>
            <p:ph type="dt" sz="half" idx="10"/>
          </p:nvPr>
        </p:nvSpPr>
        <p:spPr/>
        <p:txBody>
          <a:bodyPr/>
          <a:lstStyle/>
          <a:p>
            <a:fld id="{D12629A1-B577-40E1-A035-DAF311D1B77B}" type="datetimeFigureOut">
              <a:rPr lang="en-US" smtClean="0"/>
              <a:t>2/14/2025</a:t>
            </a:fld>
            <a:endParaRPr lang="en-US" dirty="0"/>
          </a:p>
        </p:txBody>
      </p:sp>
      <p:sp>
        <p:nvSpPr>
          <p:cNvPr id="5" name="Footer Placeholder 4">
            <a:extLst>
              <a:ext uri="{FF2B5EF4-FFF2-40B4-BE49-F238E27FC236}">
                <a16:creationId xmlns:a16="http://schemas.microsoft.com/office/drawing/2014/main" id="{A857CA8B-B9D1-48F5-A1CF-F9780944D5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88C9BD-092E-4C26-A68D-D41E6F869F1B}"/>
              </a:ext>
            </a:extLst>
          </p:cNvPr>
          <p:cNvSpPr>
            <a:spLocks noGrp="1"/>
          </p:cNvSpPr>
          <p:nvPr>
            <p:ph type="sldNum" sz="quarter" idx="12"/>
          </p:nvPr>
        </p:nvSpPr>
        <p:spPr/>
        <p:txBody>
          <a:bodyPr/>
          <a:lstStyle/>
          <a:p>
            <a:fld id="{B743F1A2-49A2-46E7-940A-FDF4E3EC9F8E}" type="slidenum">
              <a:rPr lang="en-US" smtClean="0"/>
              <a:t>‹#›</a:t>
            </a:fld>
            <a:endParaRPr lang="en-US" dirty="0"/>
          </a:p>
        </p:txBody>
      </p:sp>
    </p:spTree>
    <p:extLst>
      <p:ext uri="{BB962C8B-B14F-4D97-AF65-F5344CB8AC3E}">
        <p14:creationId xmlns:p14="http://schemas.microsoft.com/office/powerpoint/2010/main" val="154055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Text Placeholder 2"/>
          <p:cNvSpPr>
            <a:spLocks noGrp="1"/>
          </p:cNvSpPr>
          <p:nvPr>
            <p:ph type="body" sz="quarter" idx="17" hasCustomPrompt="1"/>
          </p:nvPr>
        </p:nvSpPr>
        <p:spPr>
          <a:xfrm>
            <a:off x="492463" y="1524000"/>
            <a:ext cx="11239500" cy="1295400"/>
          </a:xfrm>
          <a:prstGeom prst="rect">
            <a:avLst/>
          </a:prstGeom>
        </p:spPr>
        <p:txBody>
          <a:bodyPr>
            <a:normAutofit/>
          </a:bodyPr>
          <a:lstStyle>
            <a:lvl1pPr marL="0" indent="0" algn="ctr">
              <a:buNone/>
              <a:defRPr sz="3200" b="0">
                <a:latin typeface="Franklin Gothic Medium" panose="020B0603020102020204" pitchFamily="34" charset="0"/>
                <a:cs typeface="Calibri Light" panose="020F0302020204030204" pitchFamily="34" charset="0"/>
              </a:defRPr>
            </a:lvl1pPr>
          </a:lstStyle>
          <a:p>
            <a:pPr lvl="0"/>
            <a:r>
              <a:rPr lang="en-US" dirty="0"/>
              <a:t>Click to add presentation title</a:t>
            </a:r>
          </a:p>
        </p:txBody>
      </p:sp>
      <p:sp>
        <p:nvSpPr>
          <p:cNvPr id="12" name="Text Placeholder 2"/>
          <p:cNvSpPr>
            <a:spLocks noGrp="1"/>
          </p:cNvSpPr>
          <p:nvPr>
            <p:ph type="body" sz="quarter" idx="18" hasCustomPrompt="1"/>
          </p:nvPr>
        </p:nvSpPr>
        <p:spPr>
          <a:xfrm>
            <a:off x="492463" y="3124204"/>
            <a:ext cx="11239500" cy="1476983"/>
          </a:xfrm>
          <a:prstGeom prst="rect">
            <a:avLst/>
          </a:prstGeom>
        </p:spPr>
        <p:txBody>
          <a:bodyPr>
            <a:normAutofit/>
          </a:bodyPr>
          <a:lstStyle>
            <a:lvl1pPr marL="0" indent="0" algn="ctr">
              <a:buNone/>
              <a:defRPr sz="1800"/>
            </a:lvl1pPr>
          </a:lstStyle>
          <a:p>
            <a:pPr lvl="0"/>
            <a:r>
              <a:rPr lang="en-US" dirty="0"/>
              <a:t>Click to add authors</a:t>
            </a:r>
          </a:p>
        </p:txBody>
      </p:sp>
      <p:sp>
        <p:nvSpPr>
          <p:cNvPr id="14" name="Text Placeholder 2"/>
          <p:cNvSpPr>
            <a:spLocks noGrp="1"/>
          </p:cNvSpPr>
          <p:nvPr>
            <p:ph type="body" sz="quarter" idx="19" hasCustomPrompt="1"/>
          </p:nvPr>
        </p:nvSpPr>
        <p:spPr>
          <a:xfrm>
            <a:off x="492463" y="4706571"/>
            <a:ext cx="11239500" cy="457200"/>
          </a:xfrm>
          <a:prstGeom prst="rect">
            <a:avLst/>
          </a:prstGeom>
        </p:spPr>
        <p:txBody>
          <a:bodyPr>
            <a:normAutofit/>
          </a:bodyPr>
          <a:lstStyle>
            <a:lvl1pPr marL="0" indent="0" algn="ctr">
              <a:buNone/>
              <a:defRPr sz="1351"/>
            </a:lvl1pPr>
          </a:lstStyle>
          <a:p>
            <a:pPr lvl="0"/>
            <a:r>
              <a:rPr lang="en-US" dirty="0"/>
              <a:t>Click to add date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746" y="381000"/>
            <a:ext cx="1247468" cy="573024"/>
          </a:xfrm>
          <a:prstGeom prst="rect">
            <a:avLst/>
          </a:prstGeom>
        </p:spPr>
      </p:pic>
      <p:sp>
        <p:nvSpPr>
          <p:cNvPr id="7" name="Rectangle 22"/>
          <p:cNvSpPr>
            <a:spLocks noChangeArrowheads="1"/>
          </p:cNvSpPr>
          <p:nvPr userDrawn="1"/>
        </p:nvSpPr>
        <p:spPr bwMode="auto">
          <a:xfrm>
            <a:off x="2683212" y="5770126"/>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730 East Glebe Road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22305</a:t>
            </a:r>
          </a:p>
        </p:txBody>
      </p:sp>
    </p:spTree>
    <p:extLst>
      <p:ext uri="{BB962C8B-B14F-4D97-AF65-F5344CB8AC3E}">
        <p14:creationId xmlns:p14="http://schemas.microsoft.com/office/powerpoint/2010/main" val="406763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623703" y="364332"/>
            <a:ext cx="10972800" cy="954107"/>
          </a:xfr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623703" y="1371600"/>
            <a:ext cx="109728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623703" y="6205538"/>
            <a:ext cx="976530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32741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tro statemen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2467" y="2819401"/>
            <a:ext cx="11595100"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257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623703" y="364332"/>
            <a:ext cx="10972800" cy="954107"/>
          </a:xfr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623703" y="1371600"/>
            <a:ext cx="109728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623703" y="6205538"/>
            <a:ext cx="976530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977320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551381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1719012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043" y="1219199"/>
            <a:ext cx="11560053"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401268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312912" y="1209476"/>
            <a:ext cx="11566185"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404743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312912" y="1209477"/>
            <a:ext cx="5327313"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5811141" y="1209475"/>
            <a:ext cx="6067956"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312912" y="6238770"/>
            <a:ext cx="1002069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10452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7930427" y="1264779"/>
            <a:ext cx="3948669"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312911" y="1264779"/>
            <a:ext cx="7480853"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1800016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312910" y="1209477"/>
            <a:ext cx="4710527"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5175251" y="1209477"/>
            <a:ext cx="6703845"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312910" y="6205538"/>
            <a:ext cx="1005598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780438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12912" y="1209476"/>
            <a:ext cx="5684665"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312912" y="1941333"/>
            <a:ext cx="5684665" cy="4160363"/>
          </a:xfrm>
          <a:prstGeom prst="rect">
            <a:avLst/>
          </a:prstGeom>
        </p:spPr>
        <p:txBody>
          <a:bodyPr/>
          <a:lstStyle>
            <a:lvl1pPr marL="0" indent="0">
              <a:buNone/>
              <a:defRPr/>
            </a:lvl1pPr>
          </a:lstStyle>
          <a:p>
            <a:pPr lvl="0"/>
            <a:r>
              <a:rPr lang="en-US"/>
              <a:t>Click to edit Master text styles</a:t>
            </a:r>
          </a:p>
        </p:txBody>
      </p:sp>
      <p:sp>
        <p:nvSpPr>
          <p:cNvPr id="5" name="Text Placeholder 4"/>
          <p:cNvSpPr>
            <a:spLocks noGrp="1"/>
          </p:cNvSpPr>
          <p:nvPr>
            <p:ph type="body" sz="quarter" idx="3" hasCustomPrompt="1"/>
          </p:nvPr>
        </p:nvSpPr>
        <p:spPr>
          <a:xfrm>
            <a:off x="6172203" y="1209477"/>
            <a:ext cx="5706893"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6172203" y="1941334"/>
            <a:ext cx="5706893" cy="4160362"/>
          </a:xfrm>
          <a:prstGeom prst="rect">
            <a:avLst/>
          </a:prstGeom>
        </p:spPr>
        <p:txBody>
          <a:bodyPr/>
          <a:lstStyle>
            <a:lvl1pPr marL="0" indent="0">
              <a:buNone/>
              <a:defRPr/>
            </a:lvl1pPr>
          </a:lstStyle>
          <a:p>
            <a:pPr lvl="0"/>
            <a:r>
              <a:rPr lang="en-US"/>
              <a:t>Click to edit Master text styles</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3333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346041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6435" y="1895028"/>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606435" y="3442045"/>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606435" y="5011781"/>
            <a:ext cx="3193427"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5617443" y="297793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5617443" y="455377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5617443" y="1437025"/>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3461833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2912" y="1209478"/>
            <a:ext cx="11566184"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1" name="Text Placeholder 10"/>
          <p:cNvSpPr>
            <a:spLocks noGrp="1"/>
          </p:cNvSpPr>
          <p:nvPr>
            <p:ph type="body" sz="quarter" idx="10" hasCustomPrompt="1"/>
          </p:nvPr>
        </p:nvSpPr>
        <p:spPr>
          <a:xfrm>
            <a:off x="763238" y="5007001"/>
            <a:ext cx="10665529"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38552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0" y="1230172"/>
            <a:ext cx="6415041"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315898" y="3622800"/>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7018952" y="1230172"/>
            <a:ext cx="4860144" cy="2286000"/>
          </a:xfrm>
          <a:ln>
            <a:solidFill>
              <a:schemeClr val="bg1">
                <a:lumMod val="85000"/>
              </a:schemeClr>
            </a:solidFill>
          </a:ln>
        </p:spPr>
        <p:txBody>
          <a:bodyPr/>
          <a:lstStyle>
            <a:lvl1pPr marL="0" indent="0">
              <a:buNone/>
              <a:defRPr/>
            </a:lvl1pPr>
          </a:lstStyle>
          <a:p>
            <a:r>
              <a:rPr lang="en-US" dirty="0"/>
              <a:t>Click icon to add picture</a:t>
            </a:r>
          </a:p>
        </p:txBody>
      </p:sp>
      <p:sp>
        <p:nvSpPr>
          <p:cNvPr id="11" name="Picture Placeholder 8"/>
          <p:cNvSpPr>
            <a:spLocks noGrp="1"/>
          </p:cNvSpPr>
          <p:nvPr>
            <p:ph type="pic" sz="quarter" idx="17"/>
          </p:nvPr>
        </p:nvSpPr>
        <p:spPr>
          <a:xfrm>
            <a:off x="7018952" y="3622800"/>
            <a:ext cx="4860144"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155073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67042" y="1230172"/>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312911" y="1230172"/>
            <a:ext cx="4860144"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5467041" y="3749757"/>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312911" y="3749757"/>
            <a:ext cx="4860144"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077520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252"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4" name="Picture Placeholder 8"/>
          <p:cNvSpPr>
            <a:spLocks noGrp="1"/>
          </p:cNvSpPr>
          <p:nvPr>
            <p:ph type="pic" sz="quarter" idx="14"/>
          </p:nvPr>
        </p:nvSpPr>
        <p:spPr>
          <a:xfrm>
            <a:off x="279205" y="2336378"/>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3" name="Content Placeholder 2"/>
          <p:cNvSpPr>
            <a:spLocks noGrp="1"/>
          </p:cNvSpPr>
          <p:nvPr>
            <p:ph sz="half" idx="23"/>
          </p:nvPr>
        </p:nvSpPr>
        <p:spPr>
          <a:xfrm>
            <a:off x="4520851"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4" name="Picture Placeholder 8"/>
          <p:cNvSpPr>
            <a:spLocks noGrp="1"/>
          </p:cNvSpPr>
          <p:nvPr>
            <p:ph type="pic" sz="quarter" idx="24"/>
          </p:nvPr>
        </p:nvSpPr>
        <p:spPr>
          <a:xfrm>
            <a:off x="4227804" y="231818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Content Placeholder 2"/>
          <p:cNvSpPr>
            <a:spLocks noGrp="1"/>
          </p:cNvSpPr>
          <p:nvPr>
            <p:ph sz="half" idx="25"/>
          </p:nvPr>
        </p:nvSpPr>
        <p:spPr>
          <a:xfrm>
            <a:off x="8469449"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Click to edit Master text styles</a:t>
            </a:r>
          </a:p>
        </p:txBody>
      </p:sp>
      <p:sp>
        <p:nvSpPr>
          <p:cNvPr id="16" name="Picture Placeholder 8"/>
          <p:cNvSpPr>
            <a:spLocks noGrp="1"/>
          </p:cNvSpPr>
          <p:nvPr>
            <p:ph type="pic" sz="quarter" idx="26"/>
          </p:nvPr>
        </p:nvSpPr>
        <p:spPr>
          <a:xfrm>
            <a:off x="8176403" y="2318329"/>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790941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412907" y="1500360"/>
            <a:ext cx="9366191" cy="4328362"/>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16921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1" y="1494075"/>
            <a:ext cx="5270341" cy="1941334"/>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6420307" y="1494075"/>
            <a:ext cx="5458789" cy="4328362"/>
          </a:xfrm>
          <a:ln>
            <a:solidFill>
              <a:schemeClr val="bg1">
                <a:lumMod val="85000"/>
              </a:schemeClr>
            </a:solidFill>
          </a:ln>
        </p:spPr>
        <p:txBody>
          <a:bodyPr/>
          <a:lstStyle>
            <a:lvl1pPr marL="0" indent="0">
              <a:buNone/>
              <a:defRPr/>
            </a:lvl1pPr>
          </a:lstStyle>
          <a:p>
            <a:r>
              <a:rPr lang="en-US" dirty="0"/>
              <a:t>Click icon to add picture</a:t>
            </a:r>
          </a:p>
        </p:txBody>
      </p:sp>
      <p:sp>
        <p:nvSpPr>
          <p:cNvPr id="19" name="Picture Placeholder 8"/>
          <p:cNvSpPr>
            <a:spLocks noGrp="1"/>
          </p:cNvSpPr>
          <p:nvPr>
            <p:ph type="pic" sz="quarter" idx="16"/>
          </p:nvPr>
        </p:nvSpPr>
        <p:spPr>
          <a:xfrm>
            <a:off x="312911" y="3935422"/>
            <a:ext cx="5270341" cy="2004886"/>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069552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569198" y="2315993"/>
            <a:ext cx="4996196" cy="2697095"/>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8973528"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312912"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312912"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8973528"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1357709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6369472" y="1393480"/>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5" name="Picture Placeholder 8"/>
          <p:cNvSpPr>
            <a:spLocks noGrp="1"/>
          </p:cNvSpPr>
          <p:nvPr>
            <p:ph type="pic" sz="quarter" idx="16"/>
          </p:nvPr>
        </p:nvSpPr>
        <p:spPr>
          <a:xfrm>
            <a:off x="2275081" y="1393480"/>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6" name="Content Placeholder 2"/>
          <p:cNvSpPr>
            <a:spLocks noGrp="1"/>
          </p:cNvSpPr>
          <p:nvPr>
            <p:ph sz="half" idx="17" hasCustomPrompt="1"/>
          </p:nvPr>
        </p:nvSpPr>
        <p:spPr>
          <a:xfrm>
            <a:off x="322401"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9979597"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2275081" y="3827618"/>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0" name="Content Placeholder 2"/>
          <p:cNvSpPr>
            <a:spLocks noGrp="1"/>
          </p:cNvSpPr>
          <p:nvPr>
            <p:ph sz="half" idx="20" hasCustomPrompt="1"/>
          </p:nvPr>
        </p:nvSpPr>
        <p:spPr>
          <a:xfrm>
            <a:off x="322401" y="3827618"/>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6369472" y="3853246"/>
            <a:ext cx="3520864"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2" name="Content Placeholder 2"/>
          <p:cNvSpPr>
            <a:spLocks noGrp="1"/>
          </p:cNvSpPr>
          <p:nvPr>
            <p:ph sz="half" idx="22" hasCustomPrompt="1"/>
          </p:nvPr>
        </p:nvSpPr>
        <p:spPr>
          <a:xfrm>
            <a:off x="9979597" y="3853246"/>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2867495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79205" y="3960083"/>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24"/>
          </p:nvPr>
        </p:nvSpPr>
        <p:spPr>
          <a:xfrm>
            <a:off x="4227804" y="3941891"/>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26"/>
          </p:nvPr>
        </p:nvSpPr>
        <p:spPr>
          <a:xfrm>
            <a:off x="8176403" y="3942034"/>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79207" y="1230172"/>
            <a:ext cx="11599891"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57794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4036252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312911" y="393301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15"/>
          </p:nvPr>
        </p:nvSpPr>
        <p:spPr>
          <a:xfrm>
            <a:off x="312911" y="1330538"/>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Picture Placeholder 8"/>
          <p:cNvSpPr>
            <a:spLocks noGrp="1"/>
          </p:cNvSpPr>
          <p:nvPr>
            <p:ph type="pic" sz="quarter" idx="16"/>
          </p:nvPr>
        </p:nvSpPr>
        <p:spPr>
          <a:xfrm>
            <a:off x="4206243" y="393301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17"/>
          </p:nvPr>
        </p:nvSpPr>
        <p:spPr>
          <a:xfrm>
            <a:off x="8099576" y="3933016"/>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2" name="Picture Placeholder 8"/>
          <p:cNvSpPr>
            <a:spLocks noGrp="1"/>
          </p:cNvSpPr>
          <p:nvPr>
            <p:ph type="pic" sz="quarter" idx="18"/>
          </p:nvPr>
        </p:nvSpPr>
        <p:spPr>
          <a:xfrm>
            <a:off x="4206243" y="1330538"/>
            <a:ext cx="377952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3" name="Picture Placeholder 8"/>
          <p:cNvSpPr>
            <a:spLocks noGrp="1"/>
          </p:cNvSpPr>
          <p:nvPr>
            <p:ph type="pic" sz="quarter" idx="19"/>
          </p:nvPr>
        </p:nvSpPr>
        <p:spPr>
          <a:xfrm>
            <a:off x="8099576" y="1330538"/>
            <a:ext cx="3779520" cy="201168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608921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26692" y="2998788"/>
            <a:ext cx="10962059"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2263152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618" y="3033714"/>
            <a:ext cx="11518900"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717203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10456274" y="6254886"/>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userDrawn="1"/>
        </p:nvSpPr>
        <p:spPr bwMode="auto">
          <a:xfrm>
            <a:off x="312910" y="2597921"/>
            <a:ext cx="11566185"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sz="2800" dirty="0"/>
          </a:p>
        </p:txBody>
      </p:sp>
    </p:spTree>
    <p:extLst>
      <p:ext uri="{BB962C8B-B14F-4D97-AF65-F5344CB8AC3E}">
        <p14:creationId xmlns:p14="http://schemas.microsoft.com/office/powerpoint/2010/main" val="173851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043" y="1219199"/>
            <a:ext cx="11560053"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34722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312912" y="1209476"/>
            <a:ext cx="11566185"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79695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312912" y="1209477"/>
            <a:ext cx="5327313"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5811141" y="1209475"/>
            <a:ext cx="6067956"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312912" y="6238770"/>
            <a:ext cx="1002069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59113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7930427" y="1264779"/>
            <a:ext cx="3948669"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312911" y="1264779"/>
            <a:ext cx="7480853"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11312997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603903" y="1312029"/>
            <a:ext cx="109728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p:nvSpPr>
        <p:spPr>
          <a:xfrm>
            <a:off x="11407338" y="6378700"/>
            <a:ext cx="479865"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p:nvGrpSpPr>
        <p:grpSpPr>
          <a:xfrm>
            <a:off x="10702442" y="6299695"/>
            <a:ext cx="695660" cy="408709"/>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55" cstate="print">
              <a:extLst>
                <a:ext uri="{28A0092B-C50C-407E-A947-70E740481C1C}">
                  <a14:useLocalDpi xmlns:a14="http://schemas.microsoft.com/office/drawing/2010/main" val="0"/>
                </a:ext>
              </a:extLst>
            </a:blip>
            <a:stretch>
              <a:fillRect/>
            </a:stretch>
          </p:blipFill>
          <p:spPr>
            <a:xfrm>
              <a:off x="7857438" y="6378700"/>
              <a:ext cx="578413" cy="255734"/>
            </a:xfrm>
            <a:prstGeom prst="rect">
              <a:avLst/>
            </a:prstGeom>
          </p:spPr>
        </p:pic>
      </p:grpSp>
      <p:sp>
        <p:nvSpPr>
          <p:cNvPr id="11" name="Rectangle 6"/>
          <p:cNvSpPr>
            <a:spLocks noGrp="1" noChangeArrowheads="1"/>
          </p:cNvSpPr>
          <p:nvPr>
            <p:ph type="title"/>
          </p:nvPr>
        </p:nvSpPr>
        <p:spPr bwMode="auto">
          <a:xfrm>
            <a:off x="581119" y="307863"/>
            <a:ext cx="1097280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br>
              <a:rPr lang="en-US" dirty="0"/>
            </a:br>
            <a:r>
              <a:rPr lang="en-US" dirty="0"/>
              <a:t>Put the takeaway here</a:t>
            </a:r>
          </a:p>
        </p:txBody>
      </p:sp>
      <p:sp>
        <p:nvSpPr>
          <p:cNvPr id="8" name="Slide Number Placeholder 2">
            <a:extLst>
              <a:ext uri="{FF2B5EF4-FFF2-40B4-BE49-F238E27FC236}">
                <a16:creationId xmlns:a16="http://schemas.microsoft.com/office/drawing/2014/main" id="{6680E353-B5C6-42BE-A0AF-3C44DD434A38}"/>
              </a:ext>
            </a:extLst>
          </p:cNvPr>
          <p:cNvSpPr txBox="1">
            <a:spLocks/>
          </p:cNvSpPr>
          <p:nvPr userDrawn="1"/>
        </p:nvSpPr>
        <p:spPr>
          <a:xfrm>
            <a:off x="11407338" y="6378700"/>
            <a:ext cx="479865"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9" name="Group 8">
            <a:extLst>
              <a:ext uri="{FF2B5EF4-FFF2-40B4-BE49-F238E27FC236}">
                <a16:creationId xmlns:a16="http://schemas.microsoft.com/office/drawing/2014/main" id="{51A74D71-0346-47CF-9007-6A7E61A26533}"/>
              </a:ext>
            </a:extLst>
          </p:cNvPr>
          <p:cNvGrpSpPr/>
          <p:nvPr userDrawn="1"/>
        </p:nvGrpSpPr>
        <p:grpSpPr>
          <a:xfrm>
            <a:off x="10702442" y="6299695"/>
            <a:ext cx="695660" cy="408709"/>
            <a:chOff x="7857438" y="6324600"/>
            <a:chExt cx="676962" cy="381000"/>
          </a:xfrm>
        </p:grpSpPr>
        <p:cxnSp>
          <p:nvCxnSpPr>
            <p:cNvPr id="10" name="Straight Connector 9">
              <a:extLst>
                <a:ext uri="{FF2B5EF4-FFF2-40B4-BE49-F238E27FC236}">
                  <a16:creationId xmlns:a16="http://schemas.microsoft.com/office/drawing/2014/main" id="{919EF665-4453-409F-8284-7EB21B79ABF2}"/>
                </a:ext>
              </a:extLst>
            </p:cNvPr>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AB10B06-6730-471E-A555-1859121718BE}"/>
                </a:ext>
              </a:extLst>
            </p:cNvPr>
            <p:cNvPicPr>
              <a:picLocks noChangeAspect="1"/>
            </p:cNvPicPr>
            <p:nvPr userDrawn="1"/>
          </p:nvPicPr>
          <p:blipFill>
            <a:blip r:embed="rId55" cstate="print">
              <a:extLst>
                <a:ext uri="{28A0092B-C50C-407E-A947-70E740481C1C}">
                  <a14:useLocalDpi xmlns:a14="http://schemas.microsoft.com/office/drawing/2010/main" val="0"/>
                </a:ext>
              </a:extLst>
            </a:blip>
            <a:stretch>
              <a:fillRect/>
            </a:stretch>
          </p:blipFill>
          <p:spPr>
            <a:xfrm>
              <a:off x="7857438" y="6378700"/>
              <a:ext cx="578413" cy="255734"/>
            </a:xfrm>
            <a:prstGeom prst="rect">
              <a:avLst/>
            </a:prstGeom>
          </p:spPr>
        </p:pic>
      </p:grpSp>
    </p:spTree>
    <p:extLst>
      <p:ext uri="{BB962C8B-B14F-4D97-AF65-F5344CB8AC3E}">
        <p14:creationId xmlns:p14="http://schemas.microsoft.com/office/powerpoint/2010/main" val="123344702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649" r:id="rId29"/>
    <p:sldLayoutId id="2147483681" r:id="rId30"/>
    <p:sldLayoutId id="2147483683" r:id="rId31"/>
    <p:sldLayoutId id="2147483666" r:id="rId32"/>
    <p:sldLayoutId id="2147483677" r:id="rId33"/>
    <p:sldLayoutId id="2147483650" r:id="rId34"/>
    <p:sldLayoutId id="2147483663" r:id="rId35"/>
    <p:sldLayoutId id="2147483652" r:id="rId36"/>
    <p:sldLayoutId id="2147483678" r:id="rId37"/>
    <p:sldLayoutId id="2147483660" r:id="rId38"/>
    <p:sldLayoutId id="2147483653" r:id="rId39"/>
    <p:sldLayoutId id="2147483692" r:id="rId40"/>
    <p:sldLayoutId id="2147483657" r:id="rId41"/>
    <p:sldLayoutId id="2147483693" r:id="rId42"/>
    <p:sldLayoutId id="2147483685" r:id="rId43"/>
    <p:sldLayoutId id="2147483684" r:id="rId44"/>
    <p:sldLayoutId id="2147483691" r:id="rId45"/>
    <p:sldLayoutId id="2147483690" r:id="rId46"/>
    <p:sldLayoutId id="2147483689" r:id="rId47"/>
    <p:sldLayoutId id="2147483686" r:id="rId48"/>
    <p:sldLayoutId id="2147483688" r:id="rId49"/>
    <p:sldLayoutId id="2147483687" r:id="rId50"/>
    <p:sldLayoutId id="2147483654" r:id="rId51"/>
    <p:sldLayoutId id="2147483682" r:id="rId52"/>
    <p:sldLayoutId id="2147483661" r:id="rId53"/>
  </p:sldLayoutIdLst>
  <p:hf sldNum="0"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080/00031305.2013.821093" TargetMode="External"/><Relationship Id="rId3" Type="http://schemas.openxmlformats.org/officeDocument/2006/relationships/hyperlink" Target="https://doi.org/10.18637/jss.v019.i05" TargetMode="External"/><Relationship Id="rId7" Type="http://schemas.openxmlformats.org/officeDocument/2006/relationships/hyperlink" Target="https://hrdag.org/wp-content/uploads/2015/04/Evaluation_of_the_Database_KMB-2014.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hrdag.org/2013/03/20/mse-stratification-estimation/" TargetMode="External"/><Relationship Id="rId5" Type="http://schemas.openxmlformats.org/officeDocument/2006/relationships/hyperlink" Target="https://doi.org/10.1002/9781119961154.ch12" TargetMode="External"/><Relationship Id="rId4" Type="http://schemas.openxmlformats.org/officeDocument/2006/relationships/hyperlink" Target="https://doi.org/10.2307/2531485" TargetMode="External"/><Relationship Id="rId9" Type="http://schemas.openxmlformats.org/officeDocument/2006/relationships/hyperlink" Target="https://doi.org/10.1111/biom.125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76250" y="1524000"/>
            <a:ext cx="11239500" cy="1295400"/>
          </a:xfrm>
        </p:spPr>
        <p:txBody>
          <a:bodyPr>
            <a:normAutofit fontScale="92500" lnSpcReduction="20000"/>
          </a:bodyPr>
          <a:lstStyle/>
          <a:p>
            <a:r>
              <a:rPr lang="en-US" dirty="0"/>
              <a:t>DATAWorks 2025</a:t>
            </a:r>
          </a:p>
          <a:p>
            <a:r>
              <a:rPr lang="en-US" dirty="0"/>
              <a:t>Multiple System Estimation: </a:t>
            </a:r>
          </a:p>
          <a:p>
            <a:r>
              <a:rPr lang="en-US" dirty="0"/>
              <a:t>Estimating Under-Reported Events From Multiple Data Sources</a:t>
            </a:r>
          </a:p>
          <a:p>
            <a:endParaRPr lang="en-US" dirty="0"/>
          </a:p>
        </p:txBody>
      </p:sp>
      <p:sp>
        <p:nvSpPr>
          <p:cNvPr id="6" name="Text Placeholder 5"/>
          <p:cNvSpPr>
            <a:spLocks noGrp="1"/>
          </p:cNvSpPr>
          <p:nvPr>
            <p:ph type="body" sz="quarter" idx="18"/>
          </p:nvPr>
        </p:nvSpPr>
        <p:spPr>
          <a:xfrm>
            <a:off x="476250" y="3124204"/>
            <a:ext cx="11239500" cy="1476983"/>
          </a:xfrm>
        </p:spPr>
        <p:txBody>
          <a:bodyPr/>
          <a:lstStyle/>
          <a:p>
            <a:r>
              <a:rPr lang="en-US" dirty="0"/>
              <a:t>Greg Chesterton and Jim Rhoads</a:t>
            </a:r>
          </a:p>
        </p:txBody>
      </p:sp>
      <p:sp>
        <p:nvSpPr>
          <p:cNvPr id="7" name="Text Placeholder 6"/>
          <p:cNvSpPr>
            <a:spLocks noGrp="1"/>
          </p:cNvSpPr>
          <p:nvPr>
            <p:ph type="body" sz="quarter" idx="19"/>
          </p:nvPr>
        </p:nvSpPr>
        <p:spPr>
          <a:xfrm>
            <a:off x="476250" y="4706571"/>
            <a:ext cx="11239500" cy="457200"/>
          </a:xfrm>
        </p:spPr>
        <p:txBody>
          <a:bodyPr/>
          <a:lstStyle/>
          <a:p>
            <a:r>
              <a:rPr lang="en-US" dirty="0"/>
              <a:t>April 2025</a:t>
            </a:r>
          </a:p>
        </p:txBody>
      </p:sp>
    </p:spTree>
    <p:extLst>
      <p:ext uri="{BB962C8B-B14F-4D97-AF65-F5344CB8AC3E}">
        <p14:creationId xmlns:p14="http://schemas.microsoft.com/office/powerpoint/2010/main" val="313131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6302C-6C13-413D-B9D6-760F3F9F5EB1}"/>
              </a:ext>
            </a:extLst>
          </p:cNvPr>
          <p:cNvSpPr>
            <a:spLocks noGrp="1"/>
          </p:cNvSpPr>
          <p:nvPr>
            <p:ph type="body" sz="quarter" idx="11"/>
          </p:nvPr>
        </p:nvSpPr>
        <p:spPr/>
        <p:txBody>
          <a:bodyPr/>
          <a:lstStyle/>
          <a:p>
            <a:pPr marL="230188" indent="-230188"/>
            <a:r>
              <a:rPr lang="en-US" b="1" dirty="0"/>
              <a:t>Closed system</a:t>
            </a:r>
            <a:r>
              <a:rPr lang="en-US" dirty="0"/>
              <a:t>: For each list, N must refer to the same overall population. </a:t>
            </a:r>
          </a:p>
          <a:p>
            <a:pPr marL="230188" indent="-230188">
              <a:spcBef>
                <a:spcPts val="1200"/>
              </a:spcBef>
            </a:pPr>
            <a:r>
              <a:rPr lang="en-US" b="1" dirty="0"/>
              <a:t>Homogeneity</a:t>
            </a:r>
            <a:r>
              <a:rPr lang="en-US" dirty="0"/>
              <a:t>: For each list, each individual has the same probability of being included (“captured”).</a:t>
            </a:r>
          </a:p>
          <a:p>
            <a:pPr marL="230188" indent="-230188">
              <a:spcBef>
                <a:spcPts val="1200"/>
              </a:spcBef>
            </a:pPr>
            <a:r>
              <a:rPr lang="en-US" b="1" dirty="0"/>
              <a:t>Independence</a:t>
            </a:r>
            <a:r>
              <a:rPr lang="en-US" dirty="0"/>
              <a:t>: The probability that an individual is on list A does not affect the individual’s probability of being on list B (or vice versa).</a:t>
            </a:r>
          </a:p>
          <a:p>
            <a:pPr marL="230188" indent="-230188">
              <a:spcBef>
                <a:spcPts val="1200"/>
              </a:spcBef>
            </a:pPr>
            <a:r>
              <a:rPr lang="en-US" b="1" dirty="0"/>
              <a:t>Perfect matching</a:t>
            </a:r>
            <a:r>
              <a:rPr lang="en-US" dirty="0"/>
              <a:t>: Each individual is correctly categorized as being within list A, list B, </a:t>
            </a:r>
            <a:br>
              <a:rPr lang="en-US" dirty="0"/>
            </a:br>
            <a:r>
              <a:rPr lang="en-US" dirty="0"/>
              <a:t>or both lists A and B. </a:t>
            </a:r>
          </a:p>
        </p:txBody>
      </p:sp>
      <p:sp>
        <p:nvSpPr>
          <p:cNvPr id="2" name="Title 1">
            <a:extLst>
              <a:ext uri="{FF2B5EF4-FFF2-40B4-BE49-F238E27FC236}">
                <a16:creationId xmlns:a16="http://schemas.microsoft.com/office/drawing/2014/main" id="{5CB42894-9F44-4307-9EA0-1C9E740D7347}"/>
              </a:ext>
            </a:extLst>
          </p:cNvPr>
          <p:cNvSpPr>
            <a:spLocks noGrp="1"/>
          </p:cNvSpPr>
          <p:nvPr>
            <p:ph type="title"/>
          </p:nvPr>
        </p:nvSpPr>
        <p:spPr/>
        <p:txBody>
          <a:bodyPr>
            <a:normAutofit/>
          </a:bodyPr>
          <a:lstStyle/>
          <a:p>
            <a:r>
              <a:rPr lang="en-US" dirty="0"/>
              <a:t>With only two lists, a valid estimate requires very strong </a:t>
            </a:r>
            <a:r>
              <a:rPr lang="en-US" b="1" dirty="0"/>
              <a:t>assumptions</a:t>
            </a:r>
            <a:r>
              <a:rPr lang="en-US" dirty="0"/>
              <a:t>.</a:t>
            </a:r>
          </a:p>
        </p:txBody>
      </p:sp>
      <p:sp>
        <p:nvSpPr>
          <p:cNvPr id="4" name="TextBox 3">
            <a:extLst>
              <a:ext uri="{FF2B5EF4-FFF2-40B4-BE49-F238E27FC236}">
                <a16:creationId xmlns:a16="http://schemas.microsoft.com/office/drawing/2014/main" id="{3420392C-80AF-4250-91F9-2DCCA0CE5681}"/>
              </a:ext>
            </a:extLst>
          </p:cNvPr>
          <p:cNvSpPr txBox="1"/>
          <p:nvPr/>
        </p:nvSpPr>
        <p:spPr>
          <a:xfrm>
            <a:off x="312903" y="4634088"/>
            <a:ext cx="10866340" cy="461665"/>
          </a:xfrm>
          <a:prstGeom prst="rect">
            <a:avLst/>
          </a:prstGeom>
          <a:noFill/>
        </p:spPr>
        <p:txBody>
          <a:bodyPr wrap="square" rtlCol="0">
            <a:spAutoFit/>
          </a:bodyPr>
          <a:lstStyle/>
          <a:p>
            <a:r>
              <a:rPr lang="en-US" sz="2400" i="1" dirty="0"/>
              <a:t>Good news! These assumptions can be relaxed with a greater number of lists.</a:t>
            </a:r>
          </a:p>
        </p:txBody>
      </p:sp>
    </p:spTree>
    <p:extLst>
      <p:ext uri="{BB962C8B-B14F-4D97-AF65-F5344CB8AC3E}">
        <p14:creationId xmlns:p14="http://schemas.microsoft.com/office/powerpoint/2010/main" val="29720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45C1-8A13-4F20-B417-FA24AB02D42C}"/>
              </a:ext>
            </a:extLst>
          </p:cNvPr>
          <p:cNvSpPr>
            <a:spLocks noGrp="1"/>
          </p:cNvSpPr>
          <p:nvPr>
            <p:ph type="title"/>
          </p:nvPr>
        </p:nvSpPr>
        <p:spPr/>
        <p:txBody>
          <a:bodyPr/>
          <a:lstStyle/>
          <a:p>
            <a:r>
              <a:rPr lang="en-US" dirty="0"/>
              <a:t>De-duplication and matching</a:t>
            </a:r>
          </a:p>
        </p:txBody>
      </p:sp>
    </p:spTree>
    <p:extLst>
      <p:ext uri="{BB962C8B-B14F-4D97-AF65-F5344CB8AC3E}">
        <p14:creationId xmlns:p14="http://schemas.microsoft.com/office/powerpoint/2010/main" val="359424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58C751B5-C56D-41A7-9B31-0096E5A175A8}"/>
              </a:ext>
            </a:extLst>
          </p:cNvPr>
          <p:cNvGraphicFramePr>
            <a:graphicFrameLocks noGrp="1"/>
          </p:cNvGraphicFramePr>
          <p:nvPr/>
        </p:nvGraphicFramePr>
        <p:xfrm>
          <a:off x="1087582" y="548640"/>
          <a:ext cx="4219633" cy="576072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ID</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First Name</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Last Name</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Birth Year</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Sex</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8204126"/>
                  </a:ext>
                </a:extLst>
              </a:tr>
              <a:tr h="274320">
                <a:tc>
                  <a:txBody>
                    <a:bodyPr/>
                    <a:lstStyle/>
                    <a:p>
                      <a:pPr algn="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John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Smith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6020292"/>
                  </a:ext>
                </a:extLst>
              </a:tr>
              <a:tr h="274320">
                <a:tc>
                  <a:txBody>
                    <a:bodyPr/>
                    <a:lstStyle/>
                    <a:p>
                      <a:pPr algn="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Jane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Doe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1928718"/>
                  </a:ext>
                </a:extLst>
              </a:tr>
              <a:tr h="274320">
                <a:tc>
                  <a:txBody>
                    <a:bodyPr/>
                    <a:lstStyle/>
                    <a:p>
                      <a:pPr algn="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Michael</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Johnson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968159"/>
                  </a:ext>
                </a:extLst>
              </a:tr>
              <a:tr h="274320">
                <a:tc>
                  <a:txBody>
                    <a:bodyPr/>
                    <a:lstStyle/>
                    <a:p>
                      <a:pPr algn="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Emily</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202147"/>
                  </a:ext>
                </a:extLst>
              </a:tr>
              <a:tr h="274320">
                <a:tc>
                  <a:txBody>
                    <a:bodyPr/>
                    <a:lstStyle/>
                    <a:p>
                      <a:pPr algn="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David</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Brown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258504"/>
                  </a:ext>
                </a:extLst>
              </a:tr>
              <a:tr h="274320">
                <a:tc>
                  <a:txBody>
                    <a:bodyPr/>
                    <a:lstStyle/>
                    <a:p>
                      <a:pPr algn="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John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Smith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8010096"/>
                  </a:ext>
                </a:extLst>
              </a:tr>
              <a:tr h="274320">
                <a:tc>
                  <a:txBody>
                    <a:bodyPr/>
                    <a:lstStyle/>
                    <a:p>
                      <a:pPr algn="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Jane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Doe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532067"/>
                  </a:ext>
                </a:extLst>
              </a:tr>
              <a:tr h="274320">
                <a:tc>
                  <a:txBody>
                    <a:bodyPr/>
                    <a:lstStyle/>
                    <a:p>
                      <a:pPr algn="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Sarah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Miller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479631"/>
                  </a:ext>
                </a:extLst>
              </a:tr>
              <a:tr h="274320">
                <a:tc>
                  <a:txBody>
                    <a:bodyPr/>
                    <a:lstStyle/>
                    <a:p>
                      <a:pPr algn="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Emily</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Davies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732365"/>
                  </a:ext>
                </a:extLst>
              </a:tr>
              <a:tr h="274320">
                <a:tc>
                  <a:txBody>
                    <a:bodyPr/>
                    <a:lstStyle/>
                    <a:p>
                      <a:pPr algn="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Michael</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Jonson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088435"/>
                  </a:ext>
                </a:extLst>
              </a:tr>
              <a:tr h="274320">
                <a:tc>
                  <a:txBody>
                    <a:bodyPr/>
                    <a:lstStyle/>
                    <a:p>
                      <a:pPr algn="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Sarah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Millar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513529"/>
                  </a:ext>
                </a:extLst>
              </a:tr>
              <a:tr h="274320">
                <a:tc>
                  <a:txBody>
                    <a:bodyPr/>
                    <a:lstStyle/>
                    <a:p>
                      <a:pPr algn="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David</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Brown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1976</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7154496"/>
                  </a:ext>
                </a:extLst>
              </a:tr>
              <a:tr h="274320">
                <a:tc>
                  <a:txBody>
                    <a:bodyPr/>
                    <a:lstStyle/>
                    <a:p>
                      <a:pPr algn="r" fontAlgn="ctr"/>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Chris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Wilson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987440"/>
                  </a:ext>
                </a:extLst>
              </a:tr>
              <a:tr h="274320">
                <a:tc>
                  <a:txBody>
                    <a:bodyPr/>
                    <a:lstStyle/>
                    <a:p>
                      <a:pPr algn="r" fontAlgn="ctr"/>
                      <a:r>
                        <a:rPr lang="en-US" sz="1200" u="none" strike="noStrike" dirty="0">
                          <a:effectLst/>
                        </a:rPr>
                        <a:t>14</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Christine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White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1993</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179540"/>
                  </a:ext>
                </a:extLst>
              </a:tr>
              <a:tr h="274320">
                <a:tc>
                  <a:txBody>
                    <a:bodyPr/>
                    <a:lstStyle/>
                    <a:p>
                      <a:pPr algn="r" fontAlgn="ctr"/>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Michael</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Johnson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222026"/>
                  </a:ext>
                </a:extLst>
              </a:tr>
              <a:tr h="274320">
                <a:tc>
                  <a:txBody>
                    <a:bodyPr/>
                    <a:lstStyle/>
                    <a:p>
                      <a:pPr algn="r" fontAlgn="ctr"/>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Emily</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633858"/>
                  </a:ext>
                </a:extLst>
              </a:tr>
              <a:tr h="274320">
                <a:tc>
                  <a:txBody>
                    <a:bodyPr/>
                    <a:lstStyle/>
                    <a:p>
                      <a:pPr algn="r" fontAlgn="ctr"/>
                      <a:r>
                        <a:rPr lang="en-US" sz="1200" u="none" strike="noStrike" dirty="0">
                          <a:effectLst/>
                        </a:rPr>
                        <a:t>17</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Chris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Wilson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7161503"/>
                  </a:ext>
                </a:extLst>
              </a:tr>
              <a:tr h="274320">
                <a:tc>
                  <a:txBody>
                    <a:bodyPr/>
                    <a:lstStyle/>
                    <a:p>
                      <a:pPr algn="r" fontAlgn="ctr"/>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David</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Braun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230648"/>
                  </a:ext>
                </a:extLst>
              </a:tr>
              <a:tr h="274320">
                <a:tc>
                  <a:txBody>
                    <a:bodyPr/>
                    <a:lstStyle/>
                    <a:p>
                      <a:pPr algn="r" fontAlgn="ctr"/>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Sarah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Miller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794086"/>
                  </a:ext>
                </a:extLst>
              </a:tr>
              <a:tr h="274320">
                <a:tc>
                  <a:txBody>
                    <a:bodyPr/>
                    <a:lstStyle/>
                    <a:p>
                      <a:pPr algn="r" fontAlgn="ctr"/>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Jennifer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Lee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9750826"/>
                  </a:ext>
                </a:extLst>
              </a:tr>
            </a:tbl>
          </a:graphicData>
        </a:graphic>
      </p:graphicFrame>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2AD0ACB-5826-42D5-AB41-A5BDD6D10CB6}"/>
                  </a:ext>
                </a:extLst>
              </p:cNvPr>
              <p:cNvSpPr txBox="1"/>
              <p:nvPr/>
            </p:nvSpPr>
            <p:spPr>
              <a:xfrm>
                <a:off x="6095998" y="1680895"/>
                <a:ext cx="5681871" cy="457061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Calibri Light" panose="020F0302020204030204" pitchFamily="34" charset="0"/>
                    <a:ea typeface="Calibri Light" panose="020F0302020204030204" pitchFamily="34" charset="0"/>
                    <a:cs typeface="Calibri Light" panose="020F0302020204030204" pitchFamily="34" charset="0"/>
                  </a:rPr>
                  <a:t>Identify different records that are likely the same event/person (caused by typos, transposed fields, etc.). </a:t>
                </a:r>
              </a:p>
              <a:p>
                <a:pPr marL="285750" indent="-285750">
                  <a:spcAft>
                    <a:spcPts val="1200"/>
                  </a:spcAft>
                  <a:buFont typeface="Arial" panose="020B0604020202020204" pitchFamily="34" charset="0"/>
                  <a:buChar char="•"/>
                </a:pPr>
                <a:r>
                  <a:rPr lang="en-US" sz="2400" dirty="0">
                    <a:latin typeface="Calibri Light" panose="020F0302020204030204" pitchFamily="34" charset="0"/>
                    <a:ea typeface="Calibri Light" panose="020F0302020204030204" pitchFamily="34" charset="0"/>
                    <a:cs typeface="Calibri Light" panose="020F0302020204030204" pitchFamily="34" charset="0"/>
                  </a:rPr>
                  <a:t>A computer will assume they are different but a human matcher can apply other context information.</a:t>
                </a:r>
              </a:p>
              <a:p>
                <a:pPr marL="285750" indent="-285750">
                  <a:spcAft>
                    <a:spcPts val="1200"/>
                  </a:spcAft>
                  <a:buFont typeface="Arial" panose="020B0604020202020204" pitchFamily="34" charset="0"/>
                  <a:buChar char="•"/>
                </a:pPr>
                <a:r>
                  <a:rPr lang="en-US" sz="2400" dirty="0">
                    <a:latin typeface="Calibri Light" panose="020F0302020204030204" pitchFamily="34" charset="0"/>
                    <a:ea typeface="Calibri Light" panose="020F0302020204030204" pitchFamily="34" charset="0"/>
                    <a:cs typeface="Calibri Light" panose="020F0302020204030204" pitchFamily="34" charset="0"/>
                  </a:rPr>
                  <a:t>How many direct comparisons?</a:t>
                </a:r>
              </a:p>
              <a:p>
                <a:pPr marL="800100" lvl="1" indent="-342900">
                  <a:spcAft>
                    <a:spcPts val="6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rPr>
                          <m:t>2</m:t>
                        </m:r>
                      </m:den>
                    </m:f>
                  </m:oMath>
                </a14:m>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spcAft>
                    <a:spcPts val="6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20 records: 190 pairs</a:t>
                </a:r>
              </a:p>
              <a:p>
                <a:pPr marL="800100" lvl="1" indent="-342900">
                  <a:spcAft>
                    <a:spcPts val="6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10,000 records: ~ 50 million pairs!</a:t>
                </a:r>
              </a:p>
            </p:txBody>
          </p:sp>
        </mc:Choice>
        <mc:Fallback xmlns="">
          <p:sp>
            <p:nvSpPr>
              <p:cNvPr id="25" name="TextBox 24">
                <a:extLst>
                  <a:ext uri="{FF2B5EF4-FFF2-40B4-BE49-F238E27FC236}">
                    <a16:creationId xmlns:a16="http://schemas.microsoft.com/office/drawing/2014/main" id="{F2AD0ACB-5826-42D5-AB41-A5BDD6D10CB6}"/>
                  </a:ext>
                </a:extLst>
              </p:cNvPr>
              <p:cNvSpPr txBox="1">
                <a:spLocks noRot="1" noChangeAspect="1" noMove="1" noResize="1" noEditPoints="1" noAdjustHandles="1" noChangeArrowheads="1" noChangeShapeType="1" noTextEdit="1"/>
              </p:cNvSpPr>
              <p:nvPr/>
            </p:nvSpPr>
            <p:spPr>
              <a:xfrm>
                <a:off x="6095998" y="1680895"/>
                <a:ext cx="5681871" cy="4570610"/>
              </a:xfrm>
              <a:prstGeom prst="rect">
                <a:avLst/>
              </a:prstGeom>
              <a:blipFill>
                <a:blip r:embed="rId3"/>
                <a:stretch>
                  <a:fillRect l="-1395" t="-1067" r="-966" b="-2000"/>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D66CEFCC-F764-408D-9B05-711C29D79FB6}"/>
              </a:ext>
            </a:extLst>
          </p:cNvPr>
          <p:cNvSpPr txBox="1"/>
          <p:nvPr/>
        </p:nvSpPr>
        <p:spPr>
          <a:xfrm>
            <a:off x="6096000" y="548640"/>
            <a:ext cx="5541818" cy="954107"/>
          </a:xfrm>
          <a:prstGeom prst="rect">
            <a:avLst/>
          </a:prstGeom>
          <a:noFill/>
        </p:spPr>
        <p:txBody>
          <a:bodyPr wrap="square" rtlCol="0">
            <a:spAutoFit/>
          </a:bodyPr>
          <a:lstStyle/>
          <a:p>
            <a:r>
              <a:rPr lang="en-US" sz="2800" b="1" dirty="0">
                <a:latin typeface="Franklin Gothic Medium" panose="020B0603020102020204" pitchFamily="34" charset="0"/>
              </a:rPr>
              <a:t>De-duplication</a:t>
            </a:r>
            <a:r>
              <a:rPr lang="en-US" sz="2800" dirty="0">
                <a:latin typeface="Franklin Gothic Medium" panose="020B0603020102020204" pitchFamily="34" charset="0"/>
              </a:rPr>
              <a:t> and </a:t>
            </a:r>
            <a:r>
              <a:rPr lang="en-US" sz="2800" b="1" dirty="0">
                <a:latin typeface="Franklin Gothic Medium" panose="020B0603020102020204" pitchFamily="34" charset="0"/>
              </a:rPr>
              <a:t>matching</a:t>
            </a:r>
            <a:r>
              <a:rPr lang="en-US" sz="2800" dirty="0">
                <a:latin typeface="Franklin Gothic Medium" panose="020B0603020102020204" pitchFamily="34" charset="0"/>
              </a:rPr>
              <a:t> is a difficult problem. </a:t>
            </a:r>
          </a:p>
        </p:txBody>
      </p:sp>
      <p:sp>
        <p:nvSpPr>
          <p:cNvPr id="5" name="Rectangle 4">
            <a:extLst>
              <a:ext uri="{FF2B5EF4-FFF2-40B4-BE49-F238E27FC236}">
                <a16:creationId xmlns:a16="http://schemas.microsoft.com/office/drawing/2014/main" id="{0248BBED-8F50-4379-B081-4F0AC781147F}"/>
              </a:ext>
            </a:extLst>
          </p:cNvPr>
          <p:cNvSpPr/>
          <p:nvPr/>
        </p:nvSpPr>
        <p:spPr>
          <a:xfrm>
            <a:off x="928048" y="1569493"/>
            <a:ext cx="4531056" cy="42308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780E92-F69A-46D8-97C5-A3FAA6CA6F19}"/>
              </a:ext>
            </a:extLst>
          </p:cNvPr>
          <p:cNvSpPr/>
          <p:nvPr/>
        </p:nvSpPr>
        <p:spPr>
          <a:xfrm>
            <a:off x="928048" y="2951328"/>
            <a:ext cx="4531056" cy="42308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76B79704-AC54-4A22-BAD3-DCEA6EBDEC64}"/>
              </a:ext>
            </a:extLst>
          </p:cNvPr>
          <p:cNvCxnSpPr>
            <a:stCxn id="5" idx="1"/>
            <a:endCxn id="9" idx="1"/>
          </p:cNvCxnSpPr>
          <p:nvPr/>
        </p:nvCxnSpPr>
        <p:spPr>
          <a:xfrm rot="10800000" flipV="1">
            <a:off x="928048" y="1781032"/>
            <a:ext cx="12700" cy="1381835"/>
          </a:xfrm>
          <a:prstGeom prst="bentConnector3">
            <a:avLst>
              <a:gd name="adj1" fmla="val 1800000"/>
            </a:avLst>
          </a:prstGeom>
          <a:ln>
            <a:solidFill>
              <a:schemeClr val="accent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B4ADAA-7828-467A-972C-7BF21E2A6EE1}"/>
              </a:ext>
            </a:extLst>
          </p:cNvPr>
          <p:cNvSpPr txBox="1"/>
          <p:nvPr/>
        </p:nvSpPr>
        <p:spPr>
          <a:xfrm>
            <a:off x="313901" y="2279175"/>
            <a:ext cx="370383" cy="369332"/>
          </a:xfrm>
          <a:prstGeom prst="rect">
            <a:avLst/>
          </a:prstGeom>
          <a:noFill/>
        </p:spPr>
        <p:txBody>
          <a:bodyPr wrap="square" rtlCol="0">
            <a:spAutoFit/>
          </a:bodyPr>
          <a:lstStyle/>
          <a:p>
            <a:pPr algn="ctr"/>
            <a:r>
              <a:rPr lang="en-US" dirty="0"/>
              <a:t>?</a:t>
            </a:r>
          </a:p>
        </p:txBody>
      </p:sp>
      <p:sp>
        <p:nvSpPr>
          <p:cNvPr id="12" name="Text Placeholder 11">
            <a:extLst>
              <a:ext uri="{FF2B5EF4-FFF2-40B4-BE49-F238E27FC236}">
                <a16:creationId xmlns:a16="http://schemas.microsoft.com/office/drawing/2014/main" id="{39EAF611-6D00-44C9-83B1-61C100941D7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2005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3" end="3"/>
                                            </p:txEl>
                                          </p:spTgt>
                                        </p:tgtEl>
                                        <p:attrNameLst>
                                          <p:attrName>style.visibility</p:attrName>
                                        </p:attrNameLst>
                                      </p:cBhvr>
                                      <p:to>
                                        <p:strVal val="visible"/>
                                      </p:to>
                                    </p:set>
                                    <p:animEffect transition="in" filter="fade">
                                      <p:cBhvr>
                                        <p:cTn id="20" dur="500"/>
                                        <p:tgtEl>
                                          <p:spTgt spid="2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animEffect transition="in" filter="fade">
                                      <p:cBhvr>
                                        <p:cTn id="23" dur="500"/>
                                        <p:tgtEl>
                                          <p:spTgt spid="2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xEl>
                                              <p:pRg st="5" end="5"/>
                                            </p:txEl>
                                          </p:spTgt>
                                        </p:tgtEl>
                                        <p:attrNameLst>
                                          <p:attrName>style.visibility</p:attrName>
                                        </p:attrNameLst>
                                      </p:cBhvr>
                                      <p:to>
                                        <p:strVal val="visible"/>
                                      </p:to>
                                    </p:set>
                                    <p:animEffect transition="in" filter="fade">
                                      <p:cBhvr>
                                        <p:cTn id="26"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58C751B5-C56D-41A7-9B31-0096E5A175A8}"/>
              </a:ext>
            </a:extLst>
          </p:cNvPr>
          <p:cNvGraphicFramePr>
            <a:graphicFrameLocks noGrp="1"/>
          </p:cNvGraphicFramePr>
          <p:nvPr/>
        </p:nvGraphicFramePr>
        <p:xfrm>
          <a:off x="738909" y="5757985"/>
          <a:ext cx="4219633" cy="54864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David</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Brown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258504"/>
                  </a:ext>
                </a:extLst>
              </a:tr>
              <a:tr h="274320">
                <a:tc>
                  <a:txBody>
                    <a:bodyPr/>
                    <a:lstStyle/>
                    <a:p>
                      <a:pPr algn="r" fontAlgn="ctr"/>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David</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Braun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1975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230648"/>
                  </a:ext>
                </a:extLst>
              </a:tr>
            </a:tbl>
          </a:graphicData>
        </a:graphic>
      </p:graphicFrame>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2AD0ACB-5826-42D5-AB41-A5BDD6D10CB6}"/>
                  </a:ext>
                </a:extLst>
              </p:cNvPr>
              <p:cNvSpPr txBox="1"/>
              <p:nvPr/>
            </p:nvSpPr>
            <p:spPr>
              <a:xfrm>
                <a:off x="6553200" y="1570061"/>
                <a:ext cx="5325888" cy="460292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Calibri Light" panose="020F0302020204030204" pitchFamily="34" charset="0"/>
                    <a:ea typeface="Calibri Light" panose="020F0302020204030204" pitchFamily="34" charset="0"/>
                    <a:cs typeface="Calibri Light" panose="020F0302020204030204" pitchFamily="34" charset="0"/>
                  </a:rPr>
                  <a:t>Apply techniques such as </a:t>
                </a:r>
                <a:r>
                  <a:rPr lang="en-US" sz="2400" b="1" dirty="0">
                    <a:latin typeface="Calibri Light" panose="020F0302020204030204" pitchFamily="34" charset="0"/>
                    <a:ea typeface="Calibri Light" panose="020F0302020204030204" pitchFamily="34" charset="0"/>
                    <a:cs typeface="Calibri Light" panose="020F0302020204030204" pitchFamily="34" charset="0"/>
                  </a:rPr>
                  <a:t>blocking.</a:t>
                </a:r>
              </a:p>
              <a:p>
                <a:pPr marL="800100" lvl="1" indent="-342900">
                  <a:spcAft>
                    <a:spcPts val="12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Example: block by birth year + gender = 6 blocks and only 12 pairs</a:t>
                </a:r>
              </a:p>
              <a:p>
                <a:pPr marL="285750" indent="-285750">
                  <a:spcAft>
                    <a:spcPts val="1200"/>
                  </a:spcAft>
                  <a:buFont typeface="Arial" panose="020B0604020202020204" pitchFamily="34" charset="0"/>
                  <a:buChar char="•"/>
                </a:pPr>
                <a:r>
                  <a:rPr lang="en-US" sz="2400" b="1" dirty="0">
                    <a:latin typeface="Calibri Light" panose="020F0302020204030204" pitchFamily="34" charset="0"/>
                    <a:ea typeface="Calibri Light" panose="020F0302020204030204" pitchFamily="34" charset="0"/>
                    <a:cs typeface="Calibri Light" panose="020F0302020204030204" pitchFamily="34" charset="0"/>
                  </a:rPr>
                  <a:t>Evaluate blocking schemes </a:t>
                </a:r>
                <a:r>
                  <a:rPr lang="en-US" sz="2400" dirty="0">
                    <a:latin typeface="Calibri Light" panose="020F0302020204030204" pitchFamily="34" charset="0"/>
                    <a:ea typeface="Calibri Light" panose="020F0302020204030204" pitchFamily="34" charset="0"/>
                    <a:cs typeface="Calibri Light" panose="020F0302020204030204" pitchFamily="34" charset="0"/>
                  </a:rPr>
                  <a:t>with metrics such as reduction rate (RR) and pair completeness (PC).</a:t>
                </a:r>
              </a:p>
              <a:p>
                <a:pPr marL="800100" lvl="1" indent="-342900">
                  <a:spcAft>
                    <a:spcPts val="12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RR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𝑠𝑐h𝑒𝑚𝑒</m:t>
                        </m:r>
                        <m:r>
                          <a:rPr lang="en-US" sz="2400" b="0" i="1" smtClean="0">
                            <a:latin typeface="Cambria Math" panose="02040503050406030204" pitchFamily="18" charset="0"/>
                          </a:rPr>
                          <m:t>−</m:t>
                        </m:r>
                        <m:r>
                          <a:rPr lang="en-US" sz="2400" b="0" i="1" smtClean="0">
                            <a:latin typeface="Cambria Math" panose="02040503050406030204" pitchFamily="18" charset="0"/>
                          </a:rPr>
                          <m:t>𝑒𝑥𝑐𝑙𝑢𝑑𝑒𝑑</m:t>
                        </m:r>
                        <m:r>
                          <a:rPr lang="en-US" sz="2400" b="0" i="1" smtClean="0">
                            <a:latin typeface="Cambria Math" panose="02040503050406030204" pitchFamily="18" charset="0"/>
                          </a:rPr>
                          <m:t> </m:t>
                        </m:r>
                        <m:r>
                          <a:rPr lang="en-US" sz="2400" b="0" i="1" smtClean="0">
                            <a:latin typeface="Cambria Math" panose="02040503050406030204" pitchFamily="18" charset="0"/>
                          </a:rPr>
                          <m:t>𝑐𝑜𝑚𝑝𝑎𝑟𝑖𝑠𝑜𝑛𝑠</m:t>
                        </m:r>
                      </m:num>
                      <m:den>
                        <m:r>
                          <a:rPr lang="en-US" sz="2400" b="0" i="1" smtClean="0">
                            <a:latin typeface="Cambria Math" panose="02040503050406030204" pitchFamily="18" charset="0"/>
                          </a:rPr>
                          <m:t>𝑡𝑜𝑡𝑎𝑙</m:t>
                        </m:r>
                        <m:r>
                          <a:rPr lang="en-US" sz="2400" b="0" i="1" smtClean="0">
                            <a:latin typeface="Cambria Math" panose="02040503050406030204" pitchFamily="18" charset="0"/>
                          </a:rPr>
                          <m:t> </m:t>
                        </m:r>
                        <m:r>
                          <a:rPr lang="en-US" sz="2400" b="0" i="1" smtClean="0">
                            <a:latin typeface="Cambria Math" panose="02040503050406030204" pitchFamily="18" charset="0"/>
                          </a:rPr>
                          <m:t>𝑝𝑜𝑠𝑠𝑖𝑏𝑙𝑒</m:t>
                        </m:r>
                        <m:r>
                          <a:rPr lang="en-US" sz="2400" b="0" i="1" smtClean="0">
                            <a:latin typeface="Cambria Math" panose="02040503050406030204" pitchFamily="18" charset="0"/>
                          </a:rPr>
                          <m:t> </m:t>
                        </m:r>
                        <m:r>
                          <a:rPr lang="en-US" sz="2400" b="0" i="1" smtClean="0">
                            <a:latin typeface="Cambria Math" panose="02040503050406030204" pitchFamily="18" charset="0"/>
                          </a:rPr>
                          <m:t>𝑐𝑜𝑚𝑝𝑎𝑟𝑖𝑠𝑜𝑛𝑠</m:t>
                        </m:r>
                      </m:den>
                    </m:f>
                  </m:oMath>
                </a14:m>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spcAft>
                    <a:spcPts val="12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PC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𝑠𝑐h𝑒𝑚𝑒</m:t>
                        </m:r>
                        <m:r>
                          <a:rPr lang="en-US" sz="2400" b="0" i="1" smtClean="0">
                            <a:latin typeface="Cambria Math" panose="02040503050406030204" pitchFamily="18" charset="0"/>
                          </a:rPr>
                          <m:t>−</m:t>
                        </m:r>
                        <m:r>
                          <a:rPr lang="en-US" sz="2400" b="0" i="1" smtClean="0">
                            <a:latin typeface="Cambria Math" panose="02040503050406030204" pitchFamily="18" charset="0"/>
                          </a:rPr>
                          <m:t>𝑎𝑖𝑑𝑒𝑑</m:t>
                        </m:r>
                        <m:r>
                          <a:rPr lang="en-US" sz="2400" b="0" i="1" smtClean="0">
                            <a:latin typeface="Cambria Math" panose="02040503050406030204" pitchFamily="18" charset="0"/>
                          </a:rPr>
                          <m:t> </m:t>
                        </m:r>
                        <m:r>
                          <a:rPr lang="en-US" sz="2400" b="0" i="1" smtClean="0">
                            <a:latin typeface="Cambria Math" panose="02040503050406030204" pitchFamily="18" charset="0"/>
                          </a:rPr>
                          <m:t>𝑚𝑎𝑡𝑐h𝑒𝑑</m:t>
                        </m:r>
                        <m:r>
                          <a:rPr lang="en-US" sz="2400" b="0" i="1" smtClean="0">
                            <a:latin typeface="Cambria Math" panose="02040503050406030204" pitchFamily="18" charset="0"/>
                          </a:rPr>
                          <m:t> </m:t>
                        </m:r>
                        <m:r>
                          <a:rPr lang="en-US" sz="2400" b="0" i="1" smtClean="0">
                            <a:latin typeface="Cambria Math" panose="02040503050406030204" pitchFamily="18" charset="0"/>
                          </a:rPr>
                          <m:t>𝑝𝑎𝑖𝑟𝑠</m:t>
                        </m:r>
                      </m:num>
                      <m:den>
                        <m:r>
                          <a:rPr lang="en-US" sz="2400" b="0" i="1" smtClean="0">
                            <a:latin typeface="Cambria Math" panose="02040503050406030204" pitchFamily="18" charset="0"/>
                          </a:rPr>
                          <m:t>𝑘𝑛𝑜𝑤𝑛</m:t>
                        </m:r>
                        <m:r>
                          <a:rPr lang="en-US" sz="2400" b="0" i="1" smtClean="0">
                            <a:latin typeface="Cambria Math" panose="02040503050406030204" pitchFamily="18" charset="0"/>
                          </a:rPr>
                          <m:t> </m:t>
                        </m:r>
                        <m:r>
                          <a:rPr lang="en-US" sz="2400" b="0" i="1" smtClean="0">
                            <a:latin typeface="Cambria Math" panose="02040503050406030204" pitchFamily="18" charset="0"/>
                          </a:rPr>
                          <m:t>𝑚𝑎𝑡𝑐h𝑒𝑑</m:t>
                        </m:r>
                        <m:r>
                          <a:rPr lang="en-US" sz="2400" b="0" i="1" smtClean="0">
                            <a:latin typeface="Cambria Math" panose="02040503050406030204" pitchFamily="18" charset="0"/>
                          </a:rPr>
                          <m:t> </m:t>
                        </m:r>
                        <m:r>
                          <a:rPr lang="en-US" sz="2400" b="0" i="1" smtClean="0">
                            <a:latin typeface="Cambria Math" panose="02040503050406030204" pitchFamily="18" charset="0"/>
                          </a:rPr>
                          <m:t>𝑝𝑎𝑖𝑟𝑠</m:t>
                        </m:r>
                      </m:den>
                    </m:f>
                  </m:oMath>
                </a14:m>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spcAft>
                    <a:spcPts val="1200"/>
                  </a:spcAft>
                  <a:buSzPct val="75000"/>
                  <a:buFont typeface="Courier New" panose="02070309020205020404" pitchFamily="49" charset="0"/>
                  <a:buChar char="o"/>
                </a:pPr>
                <a:r>
                  <a:rPr lang="en-US" sz="2400" dirty="0">
                    <a:latin typeface="Calibri Light" panose="020F0302020204030204" pitchFamily="34" charset="0"/>
                    <a:ea typeface="Calibri Light" panose="020F0302020204030204" pitchFamily="34" charset="0"/>
                    <a:cs typeface="Calibri Light" panose="020F0302020204030204" pitchFamily="34" charset="0"/>
                  </a:rPr>
                  <a:t>Requires a coded training set </a:t>
                </a:r>
                <a:endParaRPr lang="en-US" sz="2400" b="1" dirty="0">
                  <a:latin typeface="Calibri Light" panose="020F0302020204030204" pitchFamily="34" charset="0"/>
                  <a:ea typeface="Calibri Light" panose="020F0302020204030204" pitchFamily="34" charset="0"/>
                  <a:cs typeface="Calibri Light" panose="020F0302020204030204" pitchFamily="34" charset="0"/>
                </a:endParaRPr>
              </a:p>
            </p:txBody>
          </p:sp>
        </mc:Choice>
        <mc:Fallback xmlns="">
          <p:sp>
            <p:nvSpPr>
              <p:cNvPr id="25" name="TextBox 24">
                <a:extLst>
                  <a:ext uri="{FF2B5EF4-FFF2-40B4-BE49-F238E27FC236}">
                    <a16:creationId xmlns:a16="http://schemas.microsoft.com/office/drawing/2014/main" id="{F2AD0ACB-5826-42D5-AB41-A5BDD6D10CB6}"/>
                  </a:ext>
                </a:extLst>
              </p:cNvPr>
              <p:cNvSpPr txBox="1">
                <a:spLocks noRot="1" noChangeAspect="1" noMove="1" noResize="1" noEditPoints="1" noAdjustHandles="1" noChangeArrowheads="1" noChangeShapeType="1" noTextEdit="1"/>
              </p:cNvSpPr>
              <p:nvPr/>
            </p:nvSpPr>
            <p:spPr>
              <a:xfrm>
                <a:off x="6553200" y="1570061"/>
                <a:ext cx="5325888" cy="4602927"/>
              </a:xfrm>
              <a:prstGeom prst="rect">
                <a:avLst/>
              </a:prstGeom>
              <a:blipFill>
                <a:blip r:embed="rId3"/>
                <a:stretch>
                  <a:fillRect l="-1487" t="-1060" r="-1487" b="-2119"/>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D66CEFCC-F764-408D-9B05-711C29D79FB6}"/>
              </a:ext>
            </a:extLst>
          </p:cNvPr>
          <p:cNvSpPr txBox="1"/>
          <p:nvPr/>
        </p:nvSpPr>
        <p:spPr>
          <a:xfrm>
            <a:off x="6562671" y="617000"/>
            <a:ext cx="5220854" cy="954107"/>
          </a:xfrm>
          <a:prstGeom prst="rect">
            <a:avLst/>
          </a:prstGeom>
          <a:noFill/>
        </p:spPr>
        <p:txBody>
          <a:bodyPr wrap="square" rtlCol="0">
            <a:spAutoFit/>
          </a:bodyPr>
          <a:lstStyle/>
          <a:p>
            <a:r>
              <a:rPr lang="en-US" sz="2800" dirty="0">
                <a:latin typeface="Franklin Gothic Medium" panose="020B0603020102020204" pitchFamily="34" charset="0"/>
              </a:rPr>
              <a:t>Techniques make the problem </a:t>
            </a:r>
            <a:r>
              <a:rPr lang="en-US" sz="2800" b="1" dirty="0">
                <a:latin typeface="Franklin Gothic Medium" panose="020B0603020102020204" pitchFamily="34" charset="0"/>
              </a:rPr>
              <a:t>tractable.</a:t>
            </a:r>
            <a:r>
              <a:rPr lang="en-US" sz="2800" dirty="0">
                <a:latin typeface="Franklin Gothic Medium" panose="020B0603020102020204" pitchFamily="34" charset="0"/>
              </a:rPr>
              <a:t> </a:t>
            </a:r>
          </a:p>
        </p:txBody>
      </p:sp>
      <p:graphicFrame>
        <p:nvGraphicFramePr>
          <p:cNvPr id="6" name="Table 5">
            <a:extLst>
              <a:ext uri="{FF2B5EF4-FFF2-40B4-BE49-F238E27FC236}">
                <a16:creationId xmlns:a16="http://schemas.microsoft.com/office/drawing/2014/main" id="{AECA709C-624A-46A7-BAF2-1DF2029A8A12}"/>
              </a:ext>
            </a:extLst>
          </p:cNvPr>
          <p:cNvGraphicFramePr>
            <a:graphicFrameLocks noGrp="1"/>
          </p:cNvGraphicFramePr>
          <p:nvPr/>
        </p:nvGraphicFramePr>
        <p:xfrm>
          <a:off x="738906" y="650250"/>
          <a:ext cx="4219633" cy="109728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ID</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First Name</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Last Name</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Birth Year</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u="none" strike="noStrike" dirty="0">
                          <a:effectLst/>
                        </a:rPr>
                        <a:t>Sex</a:t>
                      </a:r>
                      <a:endParaRPr lang="en-US" sz="1200" b="1"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8204126"/>
                  </a:ext>
                </a:extLst>
              </a:tr>
              <a:tr h="274320">
                <a:tc>
                  <a:txBody>
                    <a:bodyPr/>
                    <a:lstStyle/>
                    <a:p>
                      <a:pPr algn="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Michael</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Johnson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968159"/>
                  </a:ext>
                </a:extLst>
              </a:tr>
              <a:tr h="274320">
                <a:tc>
                  <a:txBody>
                    <a:bodyPr/>
                    <a:lstStyle/>
                    <a:p>
                      <a:pPr algn="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Michael</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Jonson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088435"/>
                  </a:ext>
                </a:extLst>
              </a:tr>
              <a:tr h="274320">
                <a:tc>
                  <a:txBody>
                    <a:bodyPr/>
                    <a:lstStyle/>
                    <a:p>
                      <a:pPr algn="r" fontAlgn="ctr"/>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Michael</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Johnson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222026"/>
                  </a:ext>
                </a:extLst>
              </a:tr>
            </a:tbl>
          </a:graphicData>
        </a:graphic>
      </p:graphicFrame>
      <p:graphicFrame>
        <p:nvGraphicFramePr>
          <p:cNvPr id="7" name="Table 6">
            <a:extLst>
              <a:ext uri="{FF2B5EF4-FFF2-40B4-BE49-F238E27FC236}">
                <a16:creationId xmlns:a16="http://schemas.microsoft.com/office/drawing/2014/main" id="{8ED16815-8CA9-4CB2-8FCF-A996A3E93455}"/>
              </a:ext>
            </a:extLst>
          </p:cNvPr>
          <p:cNvGraphicFramePr>
            <a:graphicFrameLocks noGrp="1"/>
          </p:cNvGraphicFramePr>
          <p:nvPr/>
        </p:nvGraphicFramePr>
        <p:xfrm>
          <a:off x="738906" y="2000981"/>
          <a:ext cx="4219633" cy="82296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Emily</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202147"/>
                  </a:ext>
                </a:extLst>
              </a:tr>
              <a:tr h="274320">
                <a:tc>
                  <a:txBody>
                    <a:bodyPr/>
                    <a:lstStyle/>
                    <a:p>
                      <a:pPr algn="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Emily</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Davies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732365"/>
                  </a:ext>
                </a:extLst>
              </a:tr>
              <a:tr h="274320">
                <a:tc>
                  <a:txBody>
                    <a:bodyPr/>
                    <a:lstStyle/>
                    <a:p>
                      <a:pPr algn="r" fontAlgn="ctr"/>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Emily</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Davis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1980</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633858"/>
                  </a:ext>
                </a:extLst>
              </a:tr>
            </a:tbl>
          </a:graphicData>
        </a:graphic>
      </p:graphicFrame>
      <p:graphicFrame>
        <p:nvGraphicFramePr>
          <p:cNvPr id="8" name="Table 7">
            <a:extLst>
              <a:ext uri="{FF2B5EF4-FFF2-40B4-BE49-F238E27FC236}">
                <a16:creationId xmlns:a16="http://schemas.microsoft.com/office/drawing/2014/main" id="{D8F3171D-0D3B-4537-AC0A-601834CE47D8}"/>
              </a:ext>
            </a:extLst>
          </p:cNvPr>
          <p:cNvGraphicFramePr>
            <a:graphicFrameLocks noGrp="1"/>
          </p:cNvGraphicFramePr>
          <p:nvPr/>
        </p:nvGraphicFramePr>
        <p:xfrm>
          <a:off x="738906" y="3077392"/>
          <a:ext cx="4219633" cy="82296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Sarah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Miller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479631"/>
                  </a:ext>
                </a:extLst>
              </a:tr>
              <a:tr h="274320">
                <a:tc>
                  <a:txBody>
                    <a:bodyPr/>
                    <a:lstStyle/>
                    <a:p>
                      <a:pPr algn="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Sarah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Millar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513529"/>
                  </a:ext>
                </a:extLst>
              </a:tr>
              <a:tr h="274320">
                <a:tc>
                  <a:txBody>
                    <a:bodyPr/>
                    <a:lstStyle/>
                    <a:p>
                      <a:pPr algn="r" fontAlgn="ctr"/>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Sarah</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Miller</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1992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794086"/>
                  </a:ext>
                </a:extLst>
              </a:tr>
            </a:tbl>
          </a:graphicData>
        </a:graphic>
      </p:graphicFrame>
      <p:graphicFrame>
        <p:nvGraphicFramePr>
          <p:cNvPr id="9" name="Table 8">
            <a:extLst>
              <a:ext uri="{FF2B5EF4-FFF2-40B4-BE49-F238E27FC236}">
                <a16:creationId xmlns:a16="http://schemas.microsoft.com/office/drawing/2014/main" id="{63BEE318-23CE-4EC9-BC2C-52A7A4B8FF94}"/>
              </a:ext>
            </a:extLst>
          </p:cNvPr>
          <p:cNvGraphicFramePr>
            <a:graphicFrameLocks noGrp="1"/>
          </p:cNvGraphicFramePr>
          <p:nvPr/>
        </p:nvGraphicFramePr>
        <p:xfrm>
          <a:off x="738907" y="4153803"/>
          <a:ext cx="4219633" cy="54864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Chris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Wilson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987440"/>
                  </a:ext>
                </a:extLst>
              </a:tr>
              <a:tr h="274320">
                <a:tc>
                  <a:txBody>
                    <a:bodyPr/>
                    <a:lstStyle/>
                    <a:p>
                      <a:pPr algn="r" fontAlgn="ctr"/>
                      <a:r>
                        <a:rPr lang="en-US" sz="1200" u="none" strike="noStrike" dirty="0">
                          <a:effectLst/>
                        </a:rPr>
                        <a:t>17</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Chris</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Wilson</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1988</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M</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7161503"/>
                  </a:ext>
                </a:extLst>
              </a:tr>
            </a:tbl>
          </a:graphicData>
        </a:graphic>
      </p:graphicFrame>
      <p:graphicFrame>
        <p:nvGraphicFramePr>
          <p:cNvPr id="10" name="Table 9">
            <a:extLst>
              <a:ext uri="{FF2B5EF4-FFF2-40B4-BE49-F238E27FC236}">
                <a16:creationId xmlns:a16="http://schemas.microsoft.com/office/drawing/2014/main" id="{A0E0B61A-D72A-472F-9393-CA768965C971}"/>
              </a:ext>
            </a:extLst>
          </p:cNvPr>
          <p:cNvGraphicFramePr>
            <a:graphicFrameLocks noGrp="1"/>
          </p:cNvGraphicFramePr>
          <p:nvPr/>
        </p:nvGraphicFramePr>
        <p:xfrm>
          <a:off x="738908" y="4955894"/>
          <a:ext cx="4219633" cy="548640"/>
        </p:xfrm>
        <a:graphic>
          <a:graphicData uri="http://schemas.openxmlformats.org/drawingml/2006/table">
            <a:tbl>
              <a:tblPr>
                <a:tableStyleId>{5C22544A-7EE6-4342-B048-85BDC9FD1C3A}</a:tableStyleId>
              </a:tblPr>
              <a:tblGrid>
                <a:gridCol w="548640">
                  <a:extLst>
                    <a:ext uri="{9D8B030D-6E8A-4147-A177-3AD203B41FA5}">
                      <a16:colId xmlns:a16="http://schemas.microsoft.com/office/drawing/2014/main" val="456928707"/>
                    </a:ext>
                  </a:extLst>
                </a:gridCol>
                <a:gridCol w="1051098">
                  <a:extLst>
                    <a:ext uri="{9D8B030D-6E8A-4147-A177-3AD203B41FA5}">
                      <a16:colId xmlns:a16="http://schemas.microsoft.com/office/drawing/2014/main" val="494770462"/>
                    </a:ext>
                  </a:extLst>
                </a:gridCol>
                <a:gridCol w="1051098">
                  <a:extLst>
                    <a:ext uri="{9D8B030D-6E8A-4147-A177-3AD203B41FA5}">
                      <a16:colId xmlns:a16="http://schemas.microsoft.com/office/drawing/2014/main" val="1763286102"/>
                    </a:ext>
                  </a:extLst>
                </a:gridCol>
                <a:gridCol w="903779">
                  <a:extLst>
                    <a:ext uri="{9D8B030D-6E8A-4147-A177-3AD203B41FA5}">
                      <a16:colId xmlns:a16="http://schemas.microsoft.com/office/drawing/2014/main" val="1796734335"/>
                    </a:ext>
                  </a:extLst>
                </a:gridCol>
                <a:gridCol w="665018">
                  <a:extLst>
                    <a:ext uri="{9D8B030D-6E8A-4147-A177-3AD203B41FA5}">
                      <a16:colId xmlns:a16="http://schemas.microsoft.com/office/drawing/2014/main" val="1710289072"/>
                    </a:ext>
                  </a:extLst>
                </a:gridCol>
              </a:tblGrid>
              <a:tr h="274320">
                <a:tc>
                  <a:txBody>
                    <a:bodyPr/>
                    <a:lstStyle/>
                    <a:p>
                      <a:pPr algn="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Jane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Doe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1928718"/>
                  </a:ext>
                </a:extLst>
              </a:tr>
              <a:tr h="274320">
                <a:tc>
                  <a:txBody>
                    <a:bodyPr/>
                    <a:lstStyle/>
                    <a:p>
                      <a:pPr algn="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Jane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u="none" strike="noStrike" dirty="0">
                          <a:effectLst/>
                        </a:rPr>
                        <a:t>Doe</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u="none" strike="noStrike" dirty="0">
                          <a:effectLst/>
                        </a:rPr>
                        <a:t>1985</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532067"/>
                  </a:ext>
                </a:extLst>
              </a:tr>
            </a:tbl>
          </a:graphicData>
        </a:graphic>
      </p:graphicFrame>
      <p:sp>
        <p:nvSpPr>
          <p:cNvPr id="2" name="TextBox 1">
            <a:extLst>
              <a:ext uri="{FF2B5EF4-FFF2-40B4-BE49-F238E27FC236}">
                <a16:creationId xmlns:a16="http://schemas.microsoft.com/office/drawing/2014/main" id="{97A00E1B-F466-44A7-91B5-AA3EB148898D}"/>
              </a:ext>
            </a:extLst>
          </p:cNvPr>
          <p:cNvSpPr txBox="1"/>
          <p:nvPr/>
        </p:nvSpPr>
        <p:spPr>
          <a:xfrm>
            <a:off x="5410200" y="1160417"/>
            <a:ext cx="1143000" cy="369332"/>
          </a:xfrm>
          <a:prstGeom prst="rect">
            <a:avLst/>
          </a:prstGeom>
          <a:noFill/>
        </p:spPr>
        <p:txBody>
          <a:bodyPr wrap="square" rtlCol="0">
            <a:spAutoFit/>
          </a:bodyPr>
          <a:lstStyle/>
          <a:p>
            <a:r>
              <a:rPr lang="en-US" dirty="0"/>
              <a:t>3 pairs</a:t>
            </a:r>
          </a:p>
        </p:txBody>
      </p:sp>
      <p:sp>
        <p:nvSpPr>
          <p:cNvPr id="3" name="Right Brace 2">
            <a:extLst>
              <a:ext uri="{FF2B5EF4-FFF2-40B4-BE49-F238E27FC236}">
                <a16:creationId xmlns:a16="http://schemas.microsoft.com/office/drawing/2014/main" id="{66E55FEA-77AF-4505-B235-26387571AC0B}"/>
              </a:ext>
            </a:extLst>
          </p:cNvPr>
          <p:cNvSpPr/>
          <p:nvPr/>
        </p:nvSpPr>
        <p:spPr>
          <a:xfrm>
            <a:off x="5092700" y="942637"/>
            <a:ext cx="207585" cy="8048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079C2513-2832-45B3-B671-B470A6A19E1C}"/>
              </a:ext>
            </a:extLst>
          </p:cNvPr>
          <p:cNvSpPr txBox="1"/>
          <p:nvPr/>
        </p:nvSpPr>
        <p:spPr>
          <a:xfrm>
            <a:off x="5410200" y="2218761"/>
            <a:ext cx="1143000" cy="369332"/>
          </a:xfrm>
          <a:prstGeom prst="rect">
            <a:avLst/>
          </a:prstGeom>
          <a:noFill/>
        </p:spPr>
        <p:txBody>
          <a:bodyPr wrap="square" rtlCol="0">
            <a:spAutoFit/>
          </a:bodyPr>
          <a:lstStyle/>
          <a:p>
            <a:r>
              <a:rPr lang="en-US" dirty="0"/>
              <a:t>3 pairs</a:t>
            </a:r>
          </a:p>
        </p:txBody>
      </p:sp>
      <p:sp>
        <p:nvSpPr>
          <p:cNvPr id="14" name="Right Brace 13">
            <a:extLst>
              <a:ext uri="{FF2B5EF4-FFF2-40B4-BE49-F238E27FC236}">
                <a16:creationId xmlns:a16="http://schemas.microsoft.com/office/drawing/2014/main" id="{C4B0FC2B-E33F-4D70-A32E-1019C78CFBD8}"/>
              </a:ext>
            </a:extLst>
          </p:cNvPr>
          <p:cNvSpPr/>
          <p:nvPr/>
        </p:nvSpPr>
        <p:spPr>
          <a:xfrm>
            <a:off x="5092700" y="2000981"/>
            <a:ext cx="207585" cy="8048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496FDA73-03E0-4A6B-95CB-C63AEC70681D}"/>
              </a:ext>
            </a:extLst>
          </p:cNvPr>
          <p:cNvSpPr txBox="1"/>
          <p:nvPr/>
        </p:nvSpPr>
        <p:spPr>
          <a:xfrm>
            <a:off x="5410200" y="3330565"/>
            <a:ext cx="1143000" cy="369332"/>
          </a:xfrm>
          <a:prstGeom prst="rect">
            <a:avLst/>
          </a:prstGeom>
          <a:noFill/>
        </p:spPr>
        <p:txBody>
          <a:bodyPr wrap="square" rtlCol="0">
            <a:spAutoFit/>
          </a:bodyPr>
          <a:lstStyle/>
          <a:p>
            <a:r>
              <a:rPr lang="en-US" dirty="0"/>
              <a:t>3 pairs</a:t>
            </a:r>
          </a:p>
        </p:txBody>
      </p:sp>
      <p:sp>
        <p:nvSpPr>
          <p:cNvPr id="16" name="Right Brace 15">
            <a:extLst>
              <a:ext uri="{FF2B5EF4-FFF2-40B4-BE49-F238E27FC236}">
                <a16:creationId xmlns:a16="http://schemas.microsoft.com/office/drawing/2014/main" id="{C1782AB4-7BA0-4E2B-BBE1-A300C9DEBBC9}"/>
              </a:ext>
            </a:extLst>
          </p:cNvPr>
          <p:cNvSpPr/>
          <p:nvPr/>
        </p:nvSpPr>
        <p:spPr>
          <a:xfrm>
            <a:off x="5092700" y="3112785"/>
            <a:ext cx="207585" cy="8048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5D1BBCA3-1456-44D1-90B6-0AD6BD91C62B}"/>
              </a:ext>
            </a:extLst>
          </p:cNvPr>
          <p:cNvSpPr txBox="1"/>
          <p:nvPr/>
        </p:nvSpPr>
        <p:spPr>
          <a:xfrm>
            <a:off x="5410200" y="4274531"/>
            <a:ext cx="1143000" cy="369332"/>
          </a:xfrm>
          <a:prstGeom prst="rect">
            <a:avLst/>
          </a:prstGeom>
          <a:noFill/>
        </p:spPr>
        <p:txBody>
          <a:bodyPr wrap="square" rtlCol="0">
            <a:spAutoFit/>
          </a:bodyPr>
          <a:lstStyle/>
          <a:p>
            <a:r>
              <a:rPr lang="en-US" dirty="0"/>
              <a:t>1 pair</a:t>
            </a:r>
          </a:p>
        </p:txBody>
      </p:sp>
      <p:sp>
        <p:nvSpPr>
          <p:cNvPr id="18" name="Right Brace 17">
            <a:extLst>
              <a:ext uri="{FF2B5EF4-FFF2-40B4-BE49-F238E27FC236}">
                <a16:creationId xmlns:a16="http://schemas.microsoft.com/office/drawing/2014/main" id="{5CF33DC6-28BF-4508-A32C-D322AC7CBEB3}"/>
              </a:ext>
            </a:extLst>
          </p:cNvPr>
          <p:cNvSpPr/>
          <p:nvPr/>
        </p:nvSpPr>
        <p:spPr>
          <a:xfrm>
            <a:off x="5092700" y="4224960"/>
            <a:ext cx="207585" cy="477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30F26-3294-4CC5-971B-FA0E5B92019F}"/>
              </a:ext>
            </a:extLst>
          </p:cNvPr>
          <p:cNvSpPr txBox="1"/>
          <p:nvPr/>
        </p:nvSpPr>
        <p:spPr>
          <a:xfrm>
            <a:off x="5410200" y="5048829"/>
            <a:ext cx="1143000" cy="369332"/>
          </a:xfrm>
          <a:prstGeom prst="rect">
            <a:avLst/>
          </a:prstGeom>
          <a:noFill/>
        </p:spPr>
        <p:txBody>
          <a:bodyPr wrap="square" rtlCol="0">
            <a:spAutoFit/>
          </a:bodyPr>
          <a:lstStyle/>
          <a:p>
            <a:r>
              <a:rPr lang="en-US" dirty="0"/>
              <a:t>1 pair</a:t>
            </a:r>
          </a:p>
        </p:txBody>
      </p:sp>
      <p:sp>
        <p:nvSpPr>
          <p:cNvPr id="22" name="Right Brace 21">
            <a:extLst>
              <a:ext uri="{FF2B5EF4-FFF2-40B4-BE49-F238E27FC236}">
                <a16:creationId xmlns:a16="http://schemas.microsoft.com/office/drawing/2014/main" id="{12A13122-E762-4317-904F-4908104392F8}"/>
              </a:ext>
            </a:extLst>
          </p:cNvPr>
          <p:cNvSpPr/>
          <p:nvPr/>
        </p:nvSpPr>
        <p:spPr>
          <a:xfrm>
            <a:off x="5092700" y="4999258"/>
            <a:ext cx="207585" cy="477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C851B06B-727C-4C60-8E72-67462E98A778}"/>
              </a:ext>
            </a:extLst>
          </p:cNvPr>
          <p:cNvSpPr txBox="1"/>
          <p:nvPr/>
        </p:nvSpPr>
        <p:spPr>
          <a:xfrm>
            <a:off x="5410200" y="5843788"/>
            <a:ext cx="1143000" cy="369332"/>
          </a:xfrm>
          <a:prstGeom prst="rect">
            <a:avLst/>
          </a:prstGeom>
          <a:noFill/>
        </p:spPr>
        <p:txBody>
          <a:bodyPr wrap="square" rtlCol="0">
            <a:spAutoFit/>
          </a:bodyPr>
          <a:lstStyle/>
          <a:p>
            <a:r>
              <a:rPr lang="en-US" dirty="0"/>
              <a:t>1 pair</a:t>
            </a:r>
          </a:p>
        </p:txBody>
      </p:sp>
      <p:sp>
        <p:nvSpPr>
          <p:cNvPr id="26" name="Right Brace 25">
            <a:extLst>
              <a:ext uri="{FF2B5EF4-FFF2-40B4-BE49-F238E27FC236}">
                <a16:creationId xmlns:a16="http://schemas.microsoft.com/office/drawing/2014/main" id="{D0D1551F-125F-46BF-801A-9117D908CF3D}"/>
              </a:ext>
            </a:extLst>
          </p:cNvPr>
          <p:cNvSpPr/>
          <p:nvPr/>
        </p:nvSpPr>
        <p:spPr>
          <a:xfrm>
            <a:off x="5092700" y="5794217"/>
            <a:ext cx="207585" cy="477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C11251E0-9EF0-470D-90A8-9329C1214DA9}"/>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420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fad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fad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fade">
                                      <p:cBhvr>
                                        <p:cTn id="32" dur="500"/>
                                        <p:tgtEl>
                                          <p:spTgt spid="2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bldLvl="2"/>
      <p:bldP spid="2" grpId="0"/>
      <p:bldP spid="3" grpId="0" animBg="1"/>
      <p:bldP spid="13" grpId="0"/>
      <p:bldP spid="14" grpId="0" animBg="1"/>
      <p:bldP spid="15" grpId="0"/>
      <p:bldP spid="16" grpId="0" animBg="1"/>
      <p:bldP spid="17" grpId="0"/>
      <p:bldP spid="18" grpId="0" animBg="1"/>
      <p:bldP spid="21" grpId="0"/>
      <p:bldP spid="22" grpId="0" animBg="1"/>
      <p:bldP spid="23"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2558BEF-A119-447E-A221-388F7DADE47E}"/>
              </a:ext>
            </a:extLst>
          </p:cNvPr>
          <p:cNvGraphicFramePr>
            <a:graphicFrameLocks noGrp="1"/>
          </p:cNvGraphicFramePr>
          <p:nvPr/>
        </p:nvGraphicFramePr>
        <p:xfrm>
          <a:off x="1052618" y="1372235"/>
          <a:ext cx="3458260" cy="3810000"/>
        </p:xfrm>
        <a:graphic>
          <a:graphicData uri="http://schemas.openxmlformats.org/drawingml/2006/table">
            <a:tbl>
              <a:tblPr>
                <a:tableStyleId>{5C22544A-7EE6-4342-B048-85BDC9FD1C3A}</a:tableStyleId>
              </a:tblPr>
              <a:tblGrid>
                <a:gridCol w="691652">
                  <a:extLst>
                    <a:ext uri="{9D8B030D-6E8A-4147-A177-3AD203B41FA5}">
                      <a16:colId xmlns:a16="http://schemas.microsoft.com/office/drawing/2014/main" val="890001419"/>
                    </a:ext>
                  </a:extLst>
                </a:gridCol>
                <a:gridCol w="691652">
                  <a:extLst>
                    <a:ext uri="{9D8B030D-6E8A-4147-A177-3AD203B41FA5}">
                      <a16:colId xmlns:a16="http://schemas.microsoft.com/office/drawing/2014/main" val="1986299274"/>
                    </a:ext>
                  </a:extLst>
                </a:gridCol>
                <a:gridCol w="691652">
                  <a:extLst>
                    <a:ext uri="{9D8B030D-6E8A-4147-A177-3AD203B41FA5}">
                      <a16:colId xmlns:a16="http://schemas.microsoft.com/office/drawing/2014/main" val="153173172"/>
                    </a:ext>
                  </a:extLst>
                </a:gridCol>
                <a:gridCol w="691652">
                  <a:extLst>
                    <a:ext uri="{9D8B030D-6E8A-4147-A177-3AD203B41FA5}">
                      <a16:colId xmlns:a16="http://schemas.microsoft.com/office/drawing/2014/main" val="3320211272"/>
                    </a:ext>
                  </a:extLst>
                </a:gridCol>
                <a:gridCol w="691652">
                  <a:extLst>
                    <a:ext uri="{9D8B030D-6E8A-4147-A177-3AD203B41FA5}">
                      <a16:colId xmlns:a16="http://schemas.microsoft.com/office/drawing/2014/main" val="4163805469"/>
                    </a:ext>
                  </a:extLst>
                </a:gridCol>
              </a:tblGrid>
              <a:tr h="0">
                <a:tc>
                  <a:txBody>
                    <a:bodyPr/>
                    <a:lstStyle/>
                    <a:p>
                      <a:pPr algn="ctr" fontAlgn="ctr"/>
                      <a:r>
                        <a:rPr lang="en-US" sz="1000" u="none" strike="noStrike" dirty="0">
                          <a:effectLst/>
                        </a:rPr>
                        <a:t>ID</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First Name</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Last Name</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Birth Year</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Sex</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extLst>
                  <a:ext uri="{0D108BD9-81ED-4DB2-BD59-A6C34878D82A}">
                    <a16:rowId xmlns:a16="http://schemas.microsoft.com/office/drawing/2014/main" val="2293373826"/>
                  </a:ext>
                </a:extLst>
              </a:tr>
              <a:tr h="0">
                <a:tc>
                  <a:txBody>
                    <a:bodyPr/>
                    <a:lstStyle/>
                    <a:p>
                      <a:pPr algn="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John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Smith</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99394089"/>
                  </a:ext>
                </a:extLst>
              </a:tr>
              <a:tr h="0">
                <a:tc>
                  <a:txBody>
                    <a:bodyPr/>
                    <a:lstStyle/>
                    <a:p>
                      <a:pPr algn="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Jane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Doe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536257125"/>
                  </a:ext>
                </a:extLst>
              </a:tr>
              <a:tr h="0">
                <a:tc>
                  <a:txBody>
                    <a:bodyPr/>
                    <a:lstStyle/>
                    <a:p>
                      <a:pPr algn="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Michael</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Johnson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918597935"/>
                  </a:ext>
                </a:extLst>
              </a:tr>
              <a:tr h="0">
                <a:tc>
                  <a:txBody>
                    <a:bodyPr/>
                    <a:lstStyle/>
                    <a:p>
                      <a:pPr algn="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Emily</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956843187"/>
                  </a:ext>
                </a:extLst>
              </a:tr>
              <a:tr h="0">
                <a:tc>
                  <a:txBody>
                    <a:bodyPr/>
                    <a:lstStyle/>
                    <a:p>
                      <a:pPr algn="r"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David</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Brown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528955066"/>
                  </a:ext>
                </a:extLst>
              </a:tr>
              <a:tr h="0">
                <a:tc>
                  <a:txBody>
                    <a:bodyPr/>
                    <a:lstStyle/>
                    <a:p>
                      <a:pPr algn="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Sarah</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Miller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320939365"/>
                  </a:ext>
                </a:extLst>
              </a:tr>
              <a:tr h="0">
                <a:tc>
                  <a:txBody>
                    <a:bodyPr/>
                    <a:lstStyle/>
                    <a:p>
                      <a:pPr algn="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Emily</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Davies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149589168"/>
                  </a:ext>
                </a:extLst>
              </a:tr>
              <a:tr h="0">
                <a:tc>
                  <a:txBody>
                    <a:bodyPr/>
                    <a:lstStyle/>
                    <a:p>
                      <a:pPr algn="r" fontAlgn="ctr"/>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Michael</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Jonson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039375715"/>
                  </a:ext>
                </a:extLst>
              </a:tr>
              <a:tr h="0">
                <a:tc>
                  <a:txBody>
                    <a:bodyPr/>
                    <a:lstStyle/>
                    <a:p>
                      <a:pPr algn="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Sarah</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Millar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676967636"/>
                  </a:ext>
                </a:extLst>
              </a:tr>
              <a:tr h="0">
                <a:tc>
                  <a:txBody>
                    <a:bodyPr/>
                    <a:lstStyle/>
                    <a:p>
                      <a:pPr algn="r" fontAlgn="ctr"/>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David</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Brown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1976</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429591844"/>
                  </a:ext>
                </a:extLst>
              </a:tr>
              <a:tr h="0">
                <a:tc>
                  <a:txBody>
                    <a:bodyPr/>
                    <a:lstStyle/>
                    <a:p>
                      <a:pPr algn="r" fontAlgn="ctr"/>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Chris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Wilson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1988</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89865456"/>
                  </a:ext>
                </a:extLst>
              </a:tr>
              <a:tr h="0">
                <a:tc>
                  <a:txBody>
                    <a:bodyPr/>
                    <a:lstStyle/>
                    <a:p>
                      <a:pPr algn="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Christine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65100272"/>
                  </a:ext>
                </a:extLst>
              </a:tr>
              <a:tr h="0">
                <a:tc>
                  <a:txBody>
                    <a:bodyPr/>
                    <a:lstStyle/>
                    <a:p>
                      <a:pPr algn="r" fontAlgn="ctr"/>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David</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Braun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012268419"/>
                  </a:ext>
                </a:extLst>
              </a:tr>
              <a:tr h="0">
                <a:tc>
                  <a:txBody>
                    <a:bodyPr/>
                    <a:lstStyle/>
                    <a:p>
                      <a:pPr algn="r" fontAlgn="ctr"/>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Jennifer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Lee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985184186"/>
                  </a:ext>
                </a:extLst>
              </a:tr>
            </a:tbl>
          </a:graphicData>
        </a:graphic>
      </p:graphicFrame>
      <p:graphicFrame>
        <p:nvGraphicFramePr>
          <p:cNvPr id="20" name="Table 19">
            <a:extLst>
              <a:ext uri="{FF2B5EF4-FFF2-40B4-BE49-F238E27FC236}">
                <a16:creationId xmlns:a16="http://schemas.microsoft.com/office/drawing/2014/main" id="{2278F4C7-0EAB-42CB-8C4A-AD5C021A3D09}"/>
              </a:ext>
            </a:extLst>
          </p:cNvPr>
          <p:cNvGraphicFramePr>
            <a:graphicFrameLocks noGrp="1"/>
          </p:cNvGraphicFramePr>
          <p:nvPr/>
        </p:nvGraphicFramePr>
        <p:xfrm>
          <a:off x="6675438" y="1372235"/>
          <a:ext cx="3941761" cy="5120640"/>
        </p:xfrm>
        <a:graphic>
          <a:graphicData uri="http://schemas.openxmlformats.org/drawingml/2006/table">
            <a:tbl>
              <a:tblPr>
                <a:tableStyleId>{5C22544A-7EE6-4342-B048-85BDC9FD1C3A}</a:tableStyleId>
              </a:tblPr>
              <a:tblGrid>
                <a:gridCol w="684903">
                  <a:extLst>
                    <a:ext uri="{9D8B030D-6E8A-4147-A177-3AD203B41FA5}">
                      <a16:colId xmlns:a16="http://schemas.microsoft.com/office/drawing/2014/main" val="1427177365"/>
                    </a:ext>
                  </a:extLst>
                </a:gridCol>
                <a:gridCol w="956011">
                  <a:extLst>
                    <a:ext uri="{9D8B030D-6E8A-4147-A177-3AD203B41FA5}">
                      <a16:colId xmlns:a16="http://schemas.microsoft.com/office/drawing/2014/main" val="2301378614"/>
                    </a:ext>
                  </a:extLst>
                </a:gridCol>
                <a:gridCol w="931041">
                  <a:extLst>
                    <a:ext uri="{9D8B030D-6E8A-4147-A177-3AD203B41FA5}">
                      <a16:colId xmlns:a16="http://schemas.microsoft.com/office/drawing/2014/main" val="3702720886"/>
                    </a:ext>
                  </a:extLst>
                </a:gridCol>
                <a:gridCol w="684903">
                  <a:extLst>
                    <a:ext uri="{9D8B030D-6E8A-4147-A177-3AD203B41FA5}">
                      <a16:colId xmlns:a16="http://schemas.microsoft.com/office/drawing/2014/main" val="362649359"/>
                    </a:ext>
                  </a:extLst>
                </a:gridCol>
                <a:gridCol w="684903">
                  <a:extLst>
                    <a:ext uri="{9D8B030D-6E8A-4147-A177-3AD203B41FA5}">
                      <a16:colId xmlns:a16="http://schemas.microsoft.com/office/drawing/2014/main" val="2450101095"/>
                    </a:ext>
                  </a:extLst>
                </a:gridCol>
              </a:tblGrid>
              <a:tr h="182880">
                <a:tc>
                  <a:txBody>
                    <a:bodyPr/>
                    <a:lstStyle/>
                    <a:p>
                      <a:pPr algn="ctr" fontAlgn="ctr"/>
                      <a:r>
                        <a:rPr lang="en-US" sz="1000" u="none" strike="noStrike" dirty="0">
                          <a:effectLst/>
                        </a:rPr>
                        <a:t>ID</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First Name</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Last Name</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Birth Year</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tc>
                  <a:txBody>
                    <a:bodyPr/>
                    <a:lstStyle/>
                    <a:p>
                      <a:pPr algn="ctr" fontAlgn="ctr"/>
                      <a:r>
                        <a:rPr lang="en-US" sz="1000" u="none" strike="noStrike" dirty="0">
                          <a:effectLst/>
                        </a:rPr>
                        <a:t>Sex</a:t>
                      </a:r>
                      <a:endParaRPr lang="en-US" sz="1000" b="1" i="0" u="none" strike="noStrike" dirty="0">
                        <a:solidFill>
                          <a:srgbClr val="000000"/>
                        </a:solidFill>
                        <a:effectLst/>
                        <a:latin typeface="Calibri" panose="020F0502020204030204" pitchFamily="34" charset="0"/>
                      </a:endParaRPr>
                    </a:p>
                  </a:txBody>
                  <a:tcPr marL="45720" marR="45720" anchor="ctr">
                    <a:solidFill>
                      <a:schemeClr val="bg1">
                        <a:lumMod val="95000"/>
                      </a:schemeClr>
                    </a:solidFill>
                  </a:tcPr>
                </a:tc>
                <a:extLst>
                  <a:ext uri="{0D108BD9-81ED-4DB2-BD59-A6C34878D82A}">
                    <a16:rowId xmlns:a16="http://schemas.microsoft.com/office/drawing/2014/main" val="605596433"/>
                  </a:ext>
                </a:extLst>
              </a:tr>
              <a:tr h="182880">
                <a:tc>
                  <a:txBody>
                    <a:bodyPr/>
                    <a:lstStyle/>
                    <a:p>
                      <a:pPr algn="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Robert</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Turner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647363087"/>
                  </a:ext>
                </a:extLst>
              </a:tr>
              <a:tr h="182880">
                <a:tc>
                  <a:txBody>
                    <a:bodyPr/>
                    <a:lstStyle/>
                    <a:p>
                      <a:pPr algn="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Olivia</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Harris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1986</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2663067826"/>
                  </a:ext>
                </a:extLst>
              </a:tr>
              <a:tr h="182880">
                <a:tc>
                  <a:txBody>
                    <a:bodyPr/>
                    <a:lstStyle/>
                    <a:p>
                      <a:pPr algn="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Daniel</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Martinez</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2278664485"/>
                  </a:ext>
                </a:extLst>
              </a:tr>
              <a:tr h="182880">
                <a:tc>
                  <a:txBody>
                    <a:bodyPr/>
                    <a:lstStyle/>
                    <a:p>
                      <a:pPr algn="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Megan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Cooper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709820085"/>
                  </a:ext>
                </a:extLst>
              </a:tr>
              <a:tr h="182880">
                <a:tc>
                  <a:txBody>
                    <a:bodyPr/>
                    <a:lstStyle/>
                    <a:p>
                      <a:pPr algn="r"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Anthony</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Clark</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2563083704"/>
                  </a:ext>
                </a:extLst>
              </a:tr>
              <a:tr h="182880">
                <a:tc>
                  <a:txBody>
                    <a:bodyPr/>
                    <a:lstStyle/>
                    <a:p>
                      <a:pPr algn="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Emily</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3671110454"/>
                  </a:ext>
                </a:extLst>
              </a:tr>
              <a:tr h="182880">
                <a:tc>
                  <a:txBody>
                    <a:bodyPr/>
                    <a:lstStyle/>
                    <a:p>
                      <a:pPr algn="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David</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Brown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993613502"/>
                  </a:ext>
                </a:extLst>
              </a:tr>
              <a:tr h="182880">
                <a:tc>
                  <a:txBody>
                    <a:bodyPr/>
                    <a:lstStyle/>
                    <a:p>
                      <a:pPr algn="r" fontAlgn="ctr"/>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Michael</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Johnson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175425335"/>
                  </a:ext>
                </a:extLst>
              </a:tr>
              <a:tr h="182880">
                <a:tc>
                  <a:txBody>
                    <a:bodyPr/>
                    <a:lstStyle/>
                    <a:p>
                      <a:pPr algn="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Sarah</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Miller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122433036"/>
                  </a:ext>
                </a:extLst>
              </a:tr>
              <a:tr h="182880">
                <a:tc>
                  <a:txBody>
                    <a:bodyPr/>
                    <a:lstStyle/>
                    <a:p>
                      <a:pPr algn="r" fontAlgn="ctr"/>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Chris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Wilson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1988</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034007810"/>
                  </a:ext>
                </a:extLst>
              </a:tr>
              <a:tr h="182880">
                <a:tc>
                  <a:txBody>
                    <a:bodyPr/>
                    <a:lstStyle/>
                    <a:p>
                      <a:pPr algn="r" fontAlgn="ctr"/>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Laura</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Garcia</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1989</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2518727732"/>
                  </a:ext>
                </a:extLst>
              </a:tr>
              <a:tr h="182880">
                <a:tc>
                  <a:txBody>
                    <a:bodyPr/>
                    <a:lstStyle/>
                    <a:p>
                      <a:pPr algn="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William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Adams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1978</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266375391"/>
                  </a:ext>
                </a:extLst>
              </a:tr>
              <a:tr h="182880">
                <a:tc>
                  <a:txBody>
                    <a:bodyPr/>
                    <a:lstStyle/>
                    <a:p>
                      <a:pPr algn="r" fontAlgn="ctr"/>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Michelle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Evans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1991</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4099235975"/>
                  </a:ext>
                </a:extLst>
              </a:tr>
              <a:tr h="182880">
                <a:tc>
                  <a:txBody>
                    <a:bodyPr/>
                    <a:lstStyle/>
                    <a:p>
                      <a:pPr algn="r" fontAlgn="ctr"/>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Andrew</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Thompson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444861684"/>
                  </a:ext>
                </a:extLst>
              </a:tr>
              <a:tr h="182880">
                <a:tc>
                  <a:txBody>
                    <a:bodyPr/>
                    <a:lstStyle/>
                    <a:p>
                      <a:pPr algn="r" fontAlgn="ctr"/>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Kevin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Moore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1994</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646192449"/>
                  </a:ext>
                </a:extLst>
              </a:tr>
              <a:tr h="182880">
                <a:tc>
                  <a:txBody>
                    <a:bodyPr/>
                    <a:lstStyle/>
                    <a:p>
                      <a:pPr algn="r" fontAlgn="ctr"/>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Jessica</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Parker</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1987</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318782746"/>
                  </a:ext>
                </a:extLst>
              </a:tr>
              <a:tr h="182880">
                <a:tc>
                  <a:txBody>
                    <a:bodyPr/>
                    <a:lstStyle/>
                    <a:p>
                      <a:pPr algn="r" fontAlgn="ctr"/>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Brian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White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1979</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934581326"/>
                  </a:ext>
                </a:extLst>
              </a:tr>
              <a:tr h="182880">
                <a:tc>
                  <a:txBody>
                    <a:bodyPr/>
                    <a:lstStyle/>
                    <a:p>
                      <a:pPr algn="r" fontAlgn="ctr"/>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Samantha</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Lee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1985</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581232205"/>
                  </a:ext>
                </a:extLst>
              </a:tr>
              <a:tr h="182880">
                <a:tc>
                  <a:txBody>
                    <a:bodyPr/>
                    <a:lstStyle/>
                    <a:p>
                      <a:pPr algn="r" fontAlgn="ctr"/>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Ryan</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Edwards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M</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94780449"/>
                  </a:ext>
                </a:extLst>
              </a:tr>
              <a:tr h="182880">
                <a:tc>
                  <a:txBody>
                    <a:bodyPr/>
                    <a:lstStyle/>
                    <a:p>
                      <a:pPr algn="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Nicole</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l" fontAlgn="ctr"/>
                      <a:r>
                        <a:rPr lang="en-US" sz="1000" u="none" strike="noStrike" dirty="0">
                          <a:effectLst/>
                        </a:rPr>
                        <a:t>Collins</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r" fontAlgn="ctr"/>
                      <a:r>
                        <a:rPr lang="en-US" sz="1000" u="none" strike="noStrike" dirty="0">
                          <a:effectLst/>
                        </a:rPr>
                        <a:t>1993</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tc>
                  <a:txBody>
                    <a:bodyPr/>
                    <a:lstStyle/>
                    <a:p>
                      <a:pPr algn="ctr" fontAlgn="ctr"/>
                      <a:r>
                        <a:rPr lang="en-US" sz="1000" u="none" strike="noStrike" dirty="0">
                          <a:effectLst/>
                        </a:rPr>
                        <a:t>F</a:t>
                      </a:r>
                      <a:endParaRPr lang="en-US" sz="1000" b="0" i="0" u="none" strike="noStrike" dirty="0">
                        <a:solidFill>
                          <a:srgbClr val="000000"/>
                        </a:solidFill>
                        <a:effectLst/>
                        <a:latin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747207683"/>
                  </a:ext>
                </a:extLst>
              </a:tr>
            </a:tbl>
          </a:graphicData>
        </a:graphic>
      </p:graphicFrame>
      <p:sp>
        <p:nvSpPr>
          <p:cNvPr id="21" name="Rectangle 20">
            <a:extLst>
              <a:ext uri="{FF2B5EF4-FFF2-40B4-BE49-F238E27FC236}">
                <a16:creationId xmlns:a16="http://schemas.microsoft.com/office/drawing/2014/main" id="{984C1C04-B7FF-40D8-ACA0-0EB2782D826A}"/>
              </a:ext>
            </a:extLst>
          </p:cNvPr>
          <p:cNvSpPr/>
          <p:nvPr/>
        </p:nvSpPr>
        <p:spPr>
          <a:xfrm>
            <a:off x="1323180" y="2280734"/>
            <a:ext cx="3187698"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45FEF48-006C-4C92-A4E1-496DCCE1A682}"/>
              </a:ext>
            </a:extLst>
          </p:cNvPr>
          <p:cNvSpPr/>
          <p:nvPr/>
        </p:nvSpPr>
        <p:spPr>
          <a:xfrm>
            <a:off x="7150100" y="3331210"/>
            <a:ext cx="329184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988C27-2B12-4A30-B462-AEAF7F9CA77E}"/>
              </a:ext>
            </a:extLst>
          </p:cNvPr>
          <p:cNvSpPr/>
          <p:nvPr/>
        </p:nvSpPr>
        <p:spPr>
          <a:xfrm>
            <a:off x="1323180" y="2504392"/>
            <a:ext cx="3187698"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DDDE245-5650-465A-8B7C-B2BB2302BD0C}"/>
              </a:ext>
            </a:extLst>
          </p:cNvPr>
          <p:cNvSpPr/>
          <p:nvPr/>
        </p:nvSpPr>
        <p:spPr>
          <a:xfrm>
            <a:off x="7150100" y="2835910"/>
            <a:ext cx="329184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A9E9058-ABB0-493A-906D-6E43497CEA88}"/>
              </a:ext>
            </a:extLst>
          </p:cNvPr>
          <p:cNvSpPr/>
          <p:nvPr/>
        </p:nvSpPr>
        <p:spPr>
          <a:xfrm>
            <a:off x="1323180" y="2752221"/>
            <a:ext cx="3187698"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3BB1A45-EA87-43BF-82F9-EF77F6AB9BA4}"/>
              </a:ext>
            </a:extLst>
          </p:cNvPr>
          <p:cNvSpPr/>
          <p:nvPr/>
        </p:nvSpPr>
        <p:spPr>
          <a:xfrm>
            <a:off x="7150100" y="3115310"/>
            <a:ext cx="329184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E4D5B4B-6120-4E2C-B513-50B792A57334}"/>
              </a:ext>
            </a:extLst>
          </p:cNvPr>
          <p:cNvSpPr/>
          <p:nvPr/>
        </p:nvSpPr>
        <p:spPr>
          <a:xfrm>
            <a:off x="1323180" y="2988937"/>
            <a:ext cx="3187698"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C539518-3984-4E06-94F0-4AEBBD49C172}"/>
              </a:ext>
            </a:extLst>
          </p:cNvPr>
          <p:cNvSpPr/>
          <p:nvPr/>
        </p:nvSpPr>
        <p:spPr>
          <a:xfrm>
            <a:off x="7150100" y="3579039"/>
            <a:ext cx="329184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109EF23-2025-4CF0-80C2-75BD1FD71262}"/>
              </a:ext>
            </a:extLst>
          </p:cNvPr>
          <p:cNvSpPr/>
          <p:nvPr/>
        </p:nvSpPr>
        <p:spPr>
          <a:xfrm>
            <a:off x="1323180" y="4205485"/>
            <a:ext cx="3187698"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BB42EEB-39D3-4FC5-A2E4-7BDE92A8BD66}"/>
              </a:ext>
            </a:extLst>
          </p:cNvPr>
          <p:cNvSpPr/>
          <p:nvPr/>
        </p:nvSpPr>
        <p:spPr>
          <a:xfrm>
            <a:off x="7150100" y="3846097"/>
            <a:ext cx="329184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DE147C86-0963-4006-9BD0-ACEA2D078E84}"/>
              </a:ext>
            </a:extLst>
          </p:cNvPr>
          <p:cNvCxnSpPr>
            <a:cxnSpLocks/>
            <a:stCxn id="21" idx="3"/>
            <a:endCxn id="22" idx="1"/>
          </p:cNvCxnSpPr>
          <p:nvPr/>
        </p:nvCxnSpPr>
        <p:spPr>
          <a:xfrm>
            <a:off x="4510878" y="2375984"/>
            <a:ext cx="2639222" cy="1050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1C4A22-81DE-422E-AE66-4EC15A588BD1}"/>
              </a:ext>
            </a:extLst>
          </p:cNvPr>
          <p:cNvCxnSpPr>
            <a:stCxn id="23" idx="3"/>
            <a:endCxn id="24" idx="1"/>
          </p:cNvCxnSpPr>
          <p:nvPr/>
        </p:nvCxnSpPr>
        <p:spPr>
          <a:xfrm>
            <a:off x="4510878" y="2599642"/>
            <a:ext cx="2639222" cy="331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920B10-E358-4958-A55E-909EE9147B4B}"/>
              </a:ext>
            </a:extLst>
          </p:cNvPr>
          <p:cNvCxnSpPr>
            <a:cxnSpLocks/>
            <a:stCxn id="25" idx="3"/>
            <a:endCxn id="26" idx="1"/>
          </p:cNvCxnSpPr>
          <p:nvPr/>
        </p:nvCxnSpPr>
        <p:spPr>
          <a:xfrm>
            <a:off x="4510878" y="2847471"/>
            <a:ext cx="2639222" cy="363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C9BCD9-9601-459D-A232-3633BD368641}"/>
              </a:ext>
            </a:extLst>
          </p:cNvPr>
          <p:cNvCxnSpPr>
            <a:stCxn id="27" idx="3"/>
            <a:endCxn id="28" idx="1"/>
          </p:cNvCxnSpPr>
          <p:nvPr/>
        </p:nvCxnSpPr>
        <p:spPr>
          <a:xfrm>
            <a:off x="4510878" y="3084187"/>
            <a:ext cx="2639222" cy="59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9F04F2-8C8B-46BE-89C6-92730111B725}"/>
              </a:ext>
            </a:extLst>
          </p:cNvPr>
          <p:cNvCxnSpPr>
            <a:cxnSpLocks/>
            <a:stCxn id="29" idx="3"/>
            <a:endCxn id="30" idx="1"/>
          </p:cNvCxnSpPr>
          <p:nvPr/>
        </p:nvCxnSpPr>
        <p:spPr>
          <a:xfrm flipV="1">
            <a:off x="4510878" y="3941347"/>
            <a:ext cx="2639222" cy="3593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B8879B0F-B38E-4CE0-9650-6C1D08A25ED5}"/>
              </a:ext>
            </a:extLst>
          </p:cNvPr>
          <p:cNvSpPr>
            <a:spLocks noGrp="1"/>
          </p:cNvSpPr>
          <p:nvPr>
            <p:ph type="title"/>
          </p:nvPr>
        </p:nvSpPr>
        <p:spPr/>
        <p:txBody>
          <a:bodyPr/>
          <a:lstStyle/>
          <a:p>
            <a:r>
              <a:rPr lang="en-US" sz="2800" dirty="0"/>
              <a:t>The goal is to remove duplicate records </a:t>
            </a:r>
            <a:r>
              <a:rPr lang="en-US" sz="2800" i="1" dirty="0"/>
              <a:t>within</a:t>
            </a:r>
            <a:r>
              <a:rPr lang="en-US" sz="2800" dirty="0"/>
              <a:t> a set (de-duplicate) and link duplicate records </a:t>
            </a:r>
            <a:r>
              <a:rPr lang="en-US" sz="2800" i="1" dirty="0"/>
              <a:t>across</a:t>
            </a:r>
            <a:r>
              <a:rPr lang="en-US" sz="2800" dirty="0"/>
              <a:t> datasets (match).</a:t>
            </a:r>
            <a:br>
              <a:rPr lang="en-US" sz="2800" dirty="0"/>
            </a:br>
            <a:endParaRPr lang="en-US" dirty="0"/>
          </a:p>
        </p:txBody>
      </p:sp>
      <p:sp>
        <p:nvSpPr>
          <p:cNvPr id="8" name="Text Placeholder 7">
            <a:extLst>
              <a:ext uri="{FF2B5EF4-FFF2-40B4-BE49-F238E27FC236}">
                <a16:creationId xmlns:a16="http://schemas.microsoft.com/office/drawing/2014/main" id="{55D2823B-3B26-4E60-A4B6-CF8CE1A3909F}"/>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317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C89BB7-7245-4136-BD25-0BAA72363A51}"/>
              </a:ext>
            </a:extLst>
          </p:cNvPr>
          <p:cNvGraphicFramePr>
            <a:graphicFrameLocks noGrp="1"/>
          </p:cNvGraphicFramePr>
          <p:nvPr/>
        </p:nvGraphicFramePr>
        <p:xfrm>
          <a:off x="5076501" y="2051025"/>
          <a:ext cx="6583680" cy="2595880"/>
        </p:xfrm>
        <a:graphic>
          <a:graphicData uri="http://schemas.openxmlformats.org/drawingml/2006/table">
            <a:tbl>
              <a:tblPr firstRow="1">
                <a:tableStyleId>{F5AB1C69-6EDB-4FF4-983F-18BD219EF322}</a:tableStyleId>
              </a:tblPr>
              <a:tblGrid>
                <a:gridCol w="731520">
                  <a:extLst>
                    <a:ext uri="{9D8B030D-6E8A-4147-A177-3AD203B41FA5}">
                      <a16:colId xmlns:a16="http://schemas.microsoft.com/office/drawing/2014/main" val="1796502797"/>
                    </a:ext>
                  </a:extLst>
                </a:gridCol>
                <a:gridCol w="822960">
                  <a:extLst>
                    <a:ext uri="{9D8B030D-6E8A-4147-A177-3AD203B41FA5}">
                      <a16:colId xmlns:a16="http://schemas.microsoft.com/office/drawing/2014/main" val="167128022"/>
                    </a:ext>
                  </a:extLst>
                </a:gridCol>
                <a:gridCol w="731520">
                  <a:extLst>
                    <a:ext uri="{9D8B030D-6E8A-4147-A177-3AD203B41FA5}">
                      <a16:colId xmlns:a16="http://schemas.microsoft.com/office/drawing/2014/main" val="23491183"/>
                    </a:ext>
                  </a:extLst>
                </a:gridCol>
                <a:gridCol w="822960">
                  <a:extLst>
                    <a:ext uri="{9D8B030D-6E8A-4147-A177-3AD203B41FA5}">
                      <a16:colId xmlns:a16="http://schemas.microsoft.com/office/drawing/2014/main" val="2822162060"/>
                    </a:ext>
                  </a:extLst>
                </a:gridCol>
                <a:gridCol w="822960">
                  <a:extLst>
                    <a:ext uri="{9D8B030D-6E8A-4147-A177-3AD203B41FA5}">
                      <a16:colId xmlns:a16="http://schemas.microsoft.com/office/drawing/2014/main" val="3335403728"/>
                    </a:ext>
                  </a:extLst>
                </a:gridCol>
                <a:gridCol w="822960">
                  <a:extLst>
                    <a:ext uri="{9D8B030D-6E8A-4147-A177-3AD203B41FA5}">
                      <a16:colId xmlns:a16="http://schemas.microsoft.com/office/drawing/2014/main" val="2605606913"/>
                    </a:ext>
                  </a:extLst>
                </a:gridCol>
                <a:gridCol w="822960">
                  <a:extLst>
                    <a:ext uri="{9D8B030D-6E8A-4147-A177-3AD203B41FA5}">
                      <a16:colId xmlns:a16="http://schemas.microsoft.com/office/drawing/2014/main" val="1326337812"/>
                    </a:ext>
                  </a:extLst>
                </a:gridCol>
                <a:gridCol w="1005840">
                  <a:extLst>
                    <a:ext uri="{9D8B030D-6E8A-4147-A177-3AD203B41FA5}">
                      <a16:colId xmlns:a16="http://schemas.microsoft.com/office/drawing/2014/main" val="3800582119"/>
                    </a:ext>
                  </a:extLst>
                </a:gridCol>
              </a:tblGrid>
              <a:tr h="370840">
                <a:tc>
                  <a:txBody>
                    <a:bodyPr/>
                    <a:lstStyle/>
                    <a:p>
                      <a:pPr algn="r"/>
                      <a:r>
                        <a:rPr lang="en-US" dirty="0">
                          <a:solidFill>
                            <a:schemeClr val="tx1"/>
                          </a:solidFill>
                        </a:rPr>
                        <a:t>ID</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Age</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Sex</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Date</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List A</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List B</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List C</a:t>
                      </a:r>
                    </a:p>
                  </a:txBody>
                  <a:tcPr>
                    <a:lnB w="635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History</a:t>
                      </a:r>
                    </a:p>
                  </a:txBody>
                  <a:tcPr>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5955404"/>
                  </a:ext>
                </a:extLst>
              </a:tr>
              <a:tr h="370840">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rPr>
                        <a:t>…</a:t>
                      </a:r>
                    </a:p>
                  </a:txBody>
                  <a:tcPr vert="vert270" anchor="b">
                    <a:lnT w="6350"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endParaRPr>
                    </a:p>
                  </a:txBody>
                  <a:tcPr vert="vert270" anchor="b">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432910663"/>
                  </a:ext>
                </a:extLst>
              </a:tr>
              <a:tr h="370840">
                <a:tc>
                  <a:txBody>
                    <a:bodyPr/>
                    <a:lstStyle/>
                    <a:p>
                      <a:pPr algn="r"/>
                      <a:r>
                        <a:rPr lang="en-US" dirty="0">
                          <a:solidFill>
                            <a:schemeClr val="tx1"/>
                          </a:solidFill>
                        </a:rPr>
                        <a:t>451</a:t>
                      </a:r>
                    </a:p>
                  </a:txBody>
                  <a:tcPr>
                    <a:solidFill>
                      <a:schemeClr val="bg1"/>
                    </a:solidFill>
                  </a:tcPr>
                </a:tc>
                <a:tc>
                  <a:txBody>
                    <a:bodyPr/>
                    <a:lstStyle/>
                    <a:p>
                      <a:pPr algn="r"/>
                      <a:r>
                        <a:rPr lang="en-US" dirty="0">
                          <a:solidFill>
                            <a:schemeClr val="tx1"/>
                          </a:solidFill>
                        </a:rPr>
                        <a:t>32</a:t>
                      </a:r>
                    </a:p>
                  </a:txBody>
                  <a:tcPr>
                    <a:solidFill>
                      <a:schemeClr val="bg1"/>
                    </a:solidFill>
                  </a:tcPr>
                </a:tc>
                <a:tc>
                  <a:txBody>
                    <a:bodyPr/>
                    <a:lstStyle/>
                    <a:p>
                      <a:pPr algn="r"/>
                      <a:r>
                        <a:rPr lang="en-US" dirty="0">
                          <a:solidFill>
                            <a:schemeClr val="tx1"/>
                          </a:solidFill>
                        </a:rPr>
                        <a:t>M</a:t>
                      </a:r>
                    </a:p>
                  </a:txBody>
                  <a:tcPr>
                    <a:solidFill>
                      <a:schemeClr val="bg1"/>
                    </a:solidFill>
                  </a:tcPr>
                </a:tc>
                <a:tc>
                  <a:txBody>
                    <a:bodyPr/>
                    <a:lstStyle/>
                    <a:p>
                      <a:pPr algn="r"/>
                      <a:r>
                        <a:rPr lang="en-US" dirty="0">
                          <a:solidFill>
                            <a:schemeClr val="tx1"/>
                          </a:solidFill>
                        </a:rPr>
                        <a:t>1999</a:t>
                      </a:r>
                    </a:p>
                  </a:txBody>
                  <a:tcPr>
                    <a:solidFill>
                      <a:schemeClr val="bg1"/>
                    </a:solidFill>
                  </a:tcPr>
                </a:tc>
                <a:tc>
                  <a:txBody>
                    <a:bodyPr/>
                    <a:lstStyle/>
                    <a:p>
                      <a:pPr algn="r"/>
                      <a:r>
                        <a:rPr lang="en-US" dirty="0">
                          <a:solidFill>
                            <a:schemeClr val="tx1"/>
                          </a:solidFill>
                        </a:rPr>
                        <a:t>0</a:t>
                      </a:r>
                    </a:p>
                  </a:txBody>
                  <a:tcPr>
                    <a:solidFill>
                      <a:schemeClr val="bg1"/>
                    </a:solidFill>
                  </a:tcPr>
                </a:tc>
                <a:tc>
                  <a:txBody>
                    <a:bodyPr/>
                    <a:lstStyle/>
                    <a:p>
                      <a:pPr algn="r"/>
                      <a:r>
                        <a:rPr lang="en-US" dirty="0">
                          <a:solidFill>
                            <a:schemeClr val="tx1"/>
                          </a:solidFill>
                        </a:rPr>
                        <a:t>1</a:t>
                      </a:r>
                    </a:p>
                  </a:txBody>
                  <a:tcPr>
                    <a:solidFill>
                      <a:schemeClr val="bg1"/>
                    </a:solidFill>
                  </a:tcPr>
                </a:tc>
                <a:tc>
                  <a:txBody>
                    <a:bodyPr/>
                    <a:lstStyle/>
                    <a:p>
                      <a:pPr algn="r"/>
                      <a:r>
                        <a:rPr lang="en-US" dirty="0">
                          <a:solidFill>
                            <a:schemeClr val="tx1"/>
                          </a:solidFill>
                        </a:rPr>
                        <a:t>0</a:t>
                      </a:r>
                    </a:p>
                  </a:txBody>
                  <a:tcPr>
                    <a:solidFill>
                      <a:schemeClr val="bg1"/>
                    </a:solidFill>
                  </a:tcPr>
                </a:tc>
                <a:tc>
                  <a:txBody>
                    <a:bodyPr/>
                    <a:lstStyle/>
                    <a:p>
                      <a:pPr algn="r"/>
                      <a:r>
                        <a:rPr lang="en-US" dirty="0">
                          <a:solidFill>
                            <a:schemeClr val="tx1"/>
                          </a:solidFill>
                        </a:rPr>
                        <a:t>010</a:t>
                      </a:r>
                    </a:p>
                  </a:txBody>
                  <a:tcPr>
                    <a:solidFill>
                      <a:schemeClr val="bg1"/>
                    </a:solidFill>
                  </a:tcPr>
                </a:tc>
                <a:extLst>
                  <a:ext uri="{0D108BD9-81ED-4DB2-BD59-A6C34878D82A}">
                    <a16:rowId xmlns:a16="http://schemas.microsoft.com/office/drawing/2014/main" val="328297706"/>
                  </a:ext>
                </a:extLst>
              </a:tr>
              <a:tr h="370840">
                <a:tc>
                  <a:txBody>
                    <a:bodyPr/>
                    <a:lstStyle/>
                    <a:p>
                      <a:pPr algn="r"/>
                      <a:r>
                        <a:rPr lang="en-US" dirty="0">
                          <a:solidFill>
                            <a:schemeClr val="tx1"/>
                          </a:solidFill>
                        </a:rPr>
                        <a:t>452</a:t>
                      </a:r>
                    </a:p>
                  </a:txBody>
                  <a:tcPr>
                    <a:solidFill>
                      <a:schemeClr val="bg1"/>
                    </a:solidFill>
                  </a:tcPr>
                </a:tc>
                <a:tc>
                  <a:txBody>
                    <a:bodyPr/>
                    <a:lstStyle/>
                    <a:p>
                      <a:pPr algn="r"/>
                      <a:r>
                        <a:rPr lang="en-US" dirty="0">
                          <a:solidFill>
                            <a:schemeClr val="tx1"/>
                          </a:solidFill>
                        </a:rPr>
                        <a:t>45</a:t>
                      </a:r>
                    </a:p>
                  </a:txBody>
                  <a:tcPr>
                    <a:solidFill>
                      <a:schemeClr val="bg1"/>
                    </a:solidFill>
                  </a:tcPr>
                </a:tc>
                <a:tc>
                  <a:txBody>
                    <a:bodyPr/>
                    <a:lstStyle/>
                    <a:p>
                      <a:pPr algn="r"/>
                      <a:r>
                        <a:rPr lang="en-US" dirty="0">
                          <a:solidFill>
                            <a:schemeClr val="tx1"/>
                          </a:solidFill>
                        </a:rPr>
                        <a:t>M</a:t>
                      </a:r>
                    </a:p>
                  </a:txBody>
                  <a:tcPr>
                    <a:solidFill>
                      <a:schemeClr val="bg1"/>
                    </a:solidFill>
                  </a:tcPr>
                </a:tc>
                <a:tc>
                  <a:txBody>
                    <a:bodyPr/>
                    <a:lstStyle/>
                    <a:p>
                      <a:pPr algn="r"/>
                      <a:r>
                        <a:rPr lang="en-US" dirty="0">
                          <a:solidFill>
                            <a:schemeClr val="tx1"/>
                          </a:solidFill>
                        </a:rPr>
                        <a:t>1995</a:t>
                      </a:r>
                    </a:p>
                  </a:txBody>
                  <a:tcPr>
                    <a:solidFill>
                      <a:schemeClr val="bg1"/>
                    </a:solidFill>
                  </a:tcPr>
                </a:tc>
                <a:tc>
                  <a:txBody>
                    <a:bodyPr/>
                    <a:lstStyle/>
                    <a:p>
                      <a:pPr algn="r"/>
                      <a:r>
                        <a:rPr lang="en-US" dirty="0">
                          <a:solidFill>
                            <a:schemeClr val="tx1"/>
                          </a:solidFill>
                        </a:rPr>
                        <a:t>1</a:t>
                      </a:r>
                    </a:p>
                  </a:txBody>
                  <a:tcPr>
                    <a:solidFill>
                      <a:schemeClr val="bg1"/>
                    </a:solidFill>
                  </a:tcPr>
                </a:tc>
                <a:tc>
                  <a:txBody>
                    <a:bodyPr/>
                    <a:lstStyle/>
                    <a:p>
                      <a:pPr algn="r"/>
                      <a:r>
                        <a:rPr lang="en-US" dirty="0">
                          <a:solidFill>
                            <a:schemeClr val="tx1"/>
                          </a:solidFill>
                        </a:rPr>
                        <a:t>1</a:t>
                      </a:r>
                    </a:p>
                  </a:txBody>
                  <a:tcPr>
                    <a:solidFill>
                      <a:schemeClr val="bg1"/>
                    </a:solidFill>
                  </a:tcPr>
                </a:tc>
                <a:tc>
                  <a:txBody>
                    <a:bodyPr/>
                    <a:lstStyle/>
                    <a:p>
                      <a:pPr algn="r"/>
                      <a:r>
                        <a:rPr lang="en-US" dirty="0">
                          <a:solidFill>
                            <a:schemeClr val="tx1"/>
                          </a:solidFill>
                        </a:rPr>
                        <a:t>0</a:t>
                      </a:r>
                    </a:p>
                  </a:txBody>
                  <a:tcPr>
                    <a:solidFill>
                      <a:schemeClr val="bg1"/>
                    </a:solidFill>
                  </a:tcPr>
                </a:tc>
                <a:tc>
                  <a:txBody>
                    <a:bodyPr/>
                    <a:lstStyle/>
                    <a:p>
                      <a:pPr algn="r"/>
                      <a:r>
                        <a:rPr lang="en-US" dirty="0">
                          <a:solidFill>
                            <a:schemeClr val="tx1"/>
                          </a:solidFill>
                        </a:rPr>
                        <a:t>110</a:t>
                      </a:r>
                    </a:p>
                  </a:txBody>
                  <a:tcPr>
                    <a:solidFill>
                      <a:schemeClr val="bg1"/>
                    </a:solidFill>
                  </a:tcPr>
                </a:tc>
                <a:extLst>
                  <a:ext uri="{0D108BD9-81ED-4DB2-BD59-A6C34878D82A}">
                    <a16:rowId xmlns:a16="http://schemas.microsoft.com/office/drawing/2014/main" val="1294381162"/>
                  </a:ext>
                </a:extLst>
              </a:tr>
              <a:tr h="370840">
                <a:tc>
                  <a:txBody>
                    <a:bodyPr/>
                    <a:lstStyle/>
                    <a:p>
                      <a:pPr algn="r"/>
                      <a:r>
                        <a:rPr lang="en-US" dirty="0">
                          <a:solidFill>
                            <a:schemeClr val="tx1"/>
                          </a:solidFill>
                        </a:rPr>
                        <a:t>453</a:t>
                      </a:r>
                    </a:p>
                  </a:txBody>
                  <a:tcPr>
                    <a:solidFill>
                      <a:schemeClr val="bg1"/>
                    </a:solidFill>
                  </a:tcPr>
                </a:tc>
                <a:tc>
                  <a:txBody>
                    <a:bodyPr/>
                    <a:lstStyle/>
                    <a:p>
                      <a:pPr algn="r"/>
                      <a:r>
                        <a:rPr lang="en-US" dirty="0">
                          <a:solidFill>
                            <a:schemeClr val="tx1"/>
                          </a:solidFill>
                        </a:rPr>
                        <a:t>30</a:t>
                      </a:r>
                    </a:p>
                  </a:txBody>
                  <a:tcPr>
                    <a:solidFill>
                      <a:schemeClr val="bg1"/>
                    </a:solidFill>
                  </a:tcPr>
                </a:tc>
                <a:tc>
                  <a:txBody>
                    <a:bodyPr/>
                    <a:lstStyle/>
                    <a:p>
                      <a:pPr algn="r"/>
                      <a:r>
                        <a:rPr lang="en-US" dirty="0">
                          <a:solidFill>
                            <a:schemeClr val="tx1"/>
                          </a:solidFill>
                        </a:rPr>
                        <a:t>F</a:t>
                      </a:r>
                    </a:p>
                  </a:txBody>
                  <a:tcPr>
                    <a:solidFill>
                      <a:schemeClr val="bg1"/>
                    </a:solidFill>
                  </a:tcPr>
                </a:tc>
                <a:tc>
                  <a:txBody>
                    <a:bodyPr/>
                    <a:lstStyle/>
                    <a:p>
                      <a:pPr algn="r"/>
                      <a:r>
                        <a:rPr lang="en-US" dirty="0">
                          <a:solidFill>
                            <a:schemeClr val="tx1"/>
                          </a:solidFill>
                        </a:rPr>
                        <a:t>1990</a:t>
                      </a:r>
                    </a:p>
                  </a:txBody>
                  <a:tcPr>
                    <a:solidFill>
                      <a:schemeClr val="bg1"/>
                    </a:solidFill>
                  </a:tcPr>
                </a:tc>
                <a:tc>
                  <a:txBody>
                    <a:bodyPr/>
                    <a:lstStyle/>
                    <a:p>
                      <a:pPr algn="r"/>
                      <a:r>
                        <a:rPr lang="en-US" dirty="0">
                          <a:solidFill>
                            <a:schemeClr val="tx1"/>
                          </a:solidFill>
                        </a:rPr>
                        <a:t>0</a:t>
                      </a:r>
                    </a:p>
                  </a:txBody>
                  <a:tcPr>
                    <a:solidFill>
                      <a:schemeClr val="bg1"/>
                    </a:solidFill>
                  </a:tcPr>
                </a:tc>
                <a:tc>
                  <a:txBody>
                    <a:bodyPr/>
                    <a:lstStyle/>
                    <a:p>
                      <a:pPr algn="r"/>
                      <a:r>
                        <a:rPr lang="en-US" dirty="0">
                          <a:solidFill>
                            <a:schemeClr val="tx1"/>
                          </a:solidFill>
                        </a:rPr>
                        <a:t>0</a:t>
                      </a:r>
                    </a:p>
                  </a:txBody>
                  <a:tcPr>
                    <a:solidFill>
                      <a:schemeClr val="bg1"/>
                    </a:solidFill>
                  </a:tcPr>
                </a:tc>
                <a:tc>
                  <a:txBody>
                    <a:bodyPr/>
                    <a:lstStyle/>
                    <a:p>
                      <a:pPr algn="r"/>
                      <a:r>
                        <a:rPr lang="en-US" dirty="0">
                          <a:solidFill>
                            <a:schemeClr val="tx1"/>
                          </a:solidFill>
                        </a:rPr>
                        <a:t>1</a:t>
                      </a:r>
                    </a:p>
                  </a:txBody>
                  <a:tcPr>
                    <a:solidFill>
                      <a:schemeClr val="bg1"/>
                    </a:solidFill>
                  </a:tcPr>
                </a:tc>
                <a:tc>
                  <a:txBody>
                    <a:bodyPr/>
                    <a:lstStyle/>
                    <a:p>
                      <a:pPr algn="r"/>
                      <a:r>
                        <a:rPr lang="en-US" dirty="0">
                          <a:solidFill>
                            <a:schemeClr val="tx1"/>
                          </a:solidFill>
                        </a:rPr>
                        <a:t>001</a:t>
                      </a:r>
                    </a:p>
                  </a:txBody>
                  <a:tcPr>
                    <a:solidFill>
                      <a:schemeClr val="bg1"/>
                    </a:solidFill>
                  </a:tcPr>
                </a:tc>
                <a:extLst>
                  <a:ext uri="{0D108BD9-81ED-4DB2-BD59-A6C34878D82A}">
                    <a16:rowId xmlns:a16="http://schemas.microsoft.com/office/drawing/2014/main" val="4075505093"/>
                  </a:ext>
                </a:extLst>
              </a:tr>
              <a:tr h="370840">
                <a:tc>
                  <a:txBody>
                    <a:bodyPr/>
                    <a:lstStyle/>
                    <a:p>
                      <a:pPr algn="r"/>
                      <a:r>
                        <a:rPr lang="en-US" dirty="0">
                          <a:solidFill>
                            <a:schemeClr val="tx1"/>
                          </a:solidFill>
                        </a:rPr>
                        <a:t>454</a:t>
                      </a:r>
                    </a:p>
                  </a:txBody>
                  <a:tcPr>
                    <a:solidFill>
                      <a:schemeClr val="bg1"/>
                    </a:solidFill>
                  </a:tcPr>
                </a:tc>
                <a:tc>
                  <a:txBody>
                    <a:bodyPr/>
                    <a:lstStyle/>
                    <a:p>
                      <a:pPr algn="r"/>
                      <a:r>
                        <a:rPr lang="en-US" dirty="0">
                          <a:solidFill>
                            <a:schemeClr val="tx1"/>
                          </a:solidFill>
                        </a:rPr>
                        <a:t>M</a:t>
                      </a:r>
                    </a:p>
                  </a:txBody>
                  <a:tcPr>
                    <a:solidFill>
                      <a:schemeClr val="bg1"/>
                    </a:solidFill>
                  </a:tcPr>
                </a:tc>
                <a:tc>
                  <a:txBody>
                    <a:bodyPr/>
                    <a:lstStyle/>
                    <a:p>
                      <a:pPr algn="r"/>
                      <a:endParaRPr lang="en-US" dirty="0">
                        <a:solidFill>
                          <a:schemeClr val="tx1"/>
                        </a:solidFill>
                      </a:endParaRPr>
                    </a:p>
                  </a:txBody>
                  <a:tcPr>
                    <a:solidFill>
                      <a:schemeClr val="bg1"/>
                    </a:solidFill>
                  </a:tcPr>
                </a:tc>
                <a:tc>
                  <a:txBody>
                    <a:bodyPr/>
                    <a:lstStyle/>
                    <a:p>
                      <a:pPr algn="r"/>
                      <a:r>
                        <a:rPr lang="en-US" dirty="0">
                          <a:solidFill>
                            <a:schemeClr val="tx1"/>
                          </a:solidFill>
                        </a:rPr>
                        <a:t>1991</a:t>
                      </a:r>
                    </a:p>
                  </a:txBody>
                  <a:tcPr>
                    <a:solidFill>
                      <a:schemeClr val="bg1"/>
                    </a:solidFill>
                  </a:tcPr>
                </a:tc>
                <a:tc>
                  <a:txBody>
                    <a:bodyPr/>
                    <a:lstStyle/>
                    <a:p>
                      <a:pPr algn="r"/>
                      <a:r>
                        <a:rPr lang="en-US" dirty="0">
                          <a:solidFill>
                            <a:schemeClr val="tx1"/>
                          </a:solidFill>
                        </a:rPr>
                        <a:t>1</a:t>
                      </a:r>
                    </a:p>
                  </a:txBody>
                  <a:tcPr>
                    <a:solidFill>
                      <a:schemeClr val="bg1"/>
                    </a:solidFill>
                  </a:tcPr>
                </a:tc>
                <a:tc>
                  <a:txBody>
                    <a:bodyPr/>
                    <a:lstStyle/>
                    <a:p>
                      <a:pPr algn="r"/>
                      <a:r>
                        <a:rPr lang="en-US" dirty="0">
                          <a:solidFill>
                            <a:schemeClr val="tx1"/>
                          </a:solidFill>
                        </a:rPr>
                        <a:t>1</a:t>
                      </a:r>
                    </a:p>
                  </a:txBody>
                  <a:tcPr>
                    <a:solidFill>
                      <a:schemeClr val="bg1"/>
                    </a:solidFill>
                  </a:tcPr>
                </a:tc>
                <a:tc>
                  <a:txBody>
                    <a:bodyPr/>
                    <a:lstStyle/>
                    <a:p>
                      <a:pPr algn="r"/>
                      <a:r>
                        <a:rPr lang="en-US" dirty="0">
                          <a:solidFill>
                            <a:schemeClr val="tx1"/>
                          </a:solidFill>
                        </a:rPr>
                        <a:t>0</a:t>
                      </a:r>
                    </a:p>
                  </a:txBody>
                  <a:tcPr>
                    <a:solidFill>
                      <a:schemeClr val="bg1"/>
                    </a:solidFill>
                  </a:tcPr>
                </a:tc>
                <a:tc>
                  <a:txBody>
                    <a:bodyPr/>
                    <a:lstStyle/>
                    <a:p>
                      <a:pPr algn="r"/>
                      <a:r>
                        <a:rPr lang="en-US" dirty="0">
                          <a:solidFill>
                            <a:schemeClr val="tx1"/>
                          </a:solidFill>
                        </a:rPr>
                        <a:t>110</a:t>
                      </a:r>
                    </a:p>
                  </a:txBody>
                  <a:tcPr>
                    <a:solidFill>
                      <a:schemeClr val="bg1"/>
                    </a:solidFill>
                  </a:tcPr>
                </a:tc>
                <a:extLst>
                  <a:ext uri="{0D108BD9-81ED-4DB2-BD59-A6C34878D82A}">
                    <a16:rowId xmlns:a16="http://schemas.microsoft.com/office/drawing/2014/main" val="3670242134"/>
                  </a:ext>
                </a:extLst>
              </a:tr>
              <a:tr h="370840">
                <a:tc>
                  <a:txBody>
                    <a:bodyPr/>
                    <a:lstStyle/>
                    <a:p>
                      <a:pPr algn="ctr"/>
                      <a:r>
                        <a:rPr lang="en-US" dirty="0">
                          <a:solidFill>
                            <a:schemeClr val="tx1"/>
                          </a:solidFill>
                        </a:rPr>
                        <a:t>…</a:t>
                      </a:r>
                    </a:p>
                  </a:txBody>
                  <a:tcPr vert="vert270" anchor="b">
                    <a:solidFill>
                      <a:schemeClr val="bg1"/>
                    </a:solidFill>
                  </a:tcPr>
                </a:tc>
                <a:tc>
                  <a:txBody>
                    <a:bodyPr/>
                    <a:lstStyle/>
                    <a:p>
                      <a:pPr algn="ctr"/>
                      <a:r>
                        <a:rPr lang="en-US" dirty="0">
                          <a:solidFill>
                            <a:schemeClr val="tx1"/>
                          </a:solidFill>
                        </a:rPr>
                        <a:t>…</a:t>
                      </a:r>
                    </a:p>
                  </a:txBody>
                  <a:tcPr vert="vert270" anchor="b">
                    <a:solidFill>
                      <a:schemeClr val="bg1"/>
                    </a:solidFill>
                  </a:tcPr>
                </a:tc>
                <a:tc>
                  <a:txBody>
                    <a:bodyPr/>
                    <a:lstStyle/>
                    <a:p>
                      <a:pPr algn="ctr"/>
                      <a:r>
                        <a:rPr lang="en-US" dirty="0">
                          <a:solidFill>
                            <a:schemeClr val="tx1"/>
                          </a:solidFill>
                        </a:rPr>
                        <a:t>…</a:t>
                      </a:r>
                    </a:p>
                  </a:txBody>
                  <a:tcPr vert="vert270" anchor="b">
                    <a:solidFill>
                      <a:schemeClr val="bg1"/>
                    </a:solidFill>
                  </a:tcPr>
                </a:tc>
                <a:tc>
                  <a:txBody>
                    <a:bodyPr/>
                    <a:lstStyle/>
                    <a:p>
                      <a:pPr algn="ctr"/>
                      <a:r>
                        <a:rPr lang="en-US" dirty="0">
                          <a:solidFill>
                            <a:schemeClr val="tx1"/>
                          </a:solidFill>
                        </a:rPr>
                        <a:t>…</a:t>
                      </a:r>
                    </a:p>
                  </a:txBody>
                  <a:tcPr vert="vert270" anchor="b">
                    <a:solidFill>
                      <a:schemeClr val="bg1"/>
                    </a:solidFill>
                  </a:tcPr>
                </a:tc>
                <a:tc>
                  <a:txBody>
                    <a:bodyPr/>
                    <a:lstStyle/>
                    <a:p>
                      <a:pPr algn="ctr"/>
                      <a:r>
                        <a:rPr lang="en-US" dirty="0">
                          <a:solidFill>
                            <a:schemeClr val="tx1"/>
                          </a:solidFill>
                        </a:rPr>
                        <a:t>…</a:t>
                      </a:r>
                    </a:p>
                  </a:txBody>
                  <a:tcPr vert="vert270" anchor="b">
                    <a:solidFill>
                      <a:schemeClr val="bg1"/>
                    </a:solidFill>
                  </a:tcPr>
                </a:tc>
                <a:tc>
                  <a:txBody>
                    <a:bodyPr/>
                    <a:lstStyle/>
                    <a:p>
                      <a:pPr algn="ctr"/>
                      <a:r>
                        <a:rPr lang="en-US" dirty="0">
                          <a:solidFill>
                            <a:schemeClr val="tx1"/>
                          </a:solidFill>
                        </a:rPr>
                        <a:t>…</a:t>
                      </a:r>
                    </a:p>
                  </a:txBody>
                  <a:tcPr vert="vert270" anchor="b">
                    <a:solidFill>
                      <a:schemeClr val="bg1"/>
                    </a:solidFill>
                  </a:tcPr>
                </a:tc>
                <a:tc>
                  <a:txBody>
                    <a:bodyPr/>
                    <a:lstStyle/>
                    <a:p>
                      <a:pPr algn="ctr"/>
                      <a:r>
                        <a:rPr lang="en-US" dirty="0">
                          <a:solidFill>
                            <a:schemeClr val="tx1"/>
                          </a:solidFill>
                        </a:rPr>
                        <a:t>…</a:t>
                      </a:r>
                    </a:p>
                  </a:txBody>
                  <a:tcPr vert="vert270" anchor="b">
                    <a:solidFill>
                      <a:schemeClr val="bg1"/>
                    </a:solidFill>
                  </a:tcPr>
                </a:tc>
                <a:tc>
                  <a:txBody>
                    <a:bodyPr/>
                    <a:lstStyle/>
                    <a:p>
                      <a:pPr algn="ctr"/>
                      <a:endParaRPr lang="en-US" dirty="0">
                        <a:solidFill>
                          <a:schemeClr val="tx1"/>
                        </a:solidFill>
                      </a:endParaRPr>
                    </a:p>
                  </a:txBody>
                  <a:tcPr vert="vert270" anchor="b">
                    <a:solidFill>
                      <a:schemeClr val="bg1"/>
                    </a:solidFill>
                  </a:tcPr>
                </a:tc>
                <a:extLst>
                  <a:ext uri="{0D108BD9-81ED-4DB2-BD59-A6C34878D82A}">
                    <a16:rowId xmlns:a16="http://schemas.microsoft.com/office/drawing/2014/main" val="4106605347"/>
                  </a:ext>
                </a:extLst>
              </a:tr>
            </a:tbl>
          </a:graphicData>
        </a:graphic>
      </p:graphicFrame>
      <p:pic>
        <p:nvPicPr>
          <p:cNvPr id="4" name="Graphic 3" descr="User with solid fill">
            <a:extLst>
              <a:ext uri="{FF2B5EF4-FFF2-40B4-BE49-F238E27FC236}">
                <a16:creationId xmlns:a16="http://schemas.microsoft.com/office/drawing/2014/main" id="{3A141B72-FF9E-4F12-A0C1-BC708C0EF9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1290" y="2249367"/>
            <a:ext cx="447675" cy="447675"/>
          </a:xfrm>
          <a:prstGeom prst="rect">
            <a:avLst/>
          </a:prstGeom>
        </p:spPr>
      </p:pic>
      <p:sp>
        <p:nvSpPr>
          <p:cNvPr id="5" name="Oval 4">
            <a:extLst>
              <a:ext uri="{FF2B5EF4-FFF2-40B4-BE49-F238E27FC236}">
                <a16:creationId xmlns:a16="http://schemas.microsoft.com/office/drawing/2014/main" id="{38A3790C-3BEC-4A23-9215-DCD8F2E428D8}"/>
              </a:ext>
            </a:extLst>
          </p:cNvPr>
          <p:cNvSpPr/>
          <p:nvPr/>
        </p:nvSpPr>
        <p:spPr>
          <a:xfrm>
            <a:off x="553453" y="1767639"/>
            <a:ext cx="2257425" cy="2257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67ACEA8-8FDB-48CE-93F0-4F1A852D17CA}"/>
              </a:ext>
            </a:extLst>
          </p:cNvPr>
          <p:cNvSpPr/>
          <p:nvPr/>
        </p:nvSpPr>
        <p:spPr>
          <a:xfrm>
            <a:off x="1982203" y="1767639"/>
            <a:ext cx="2257425" cy="2257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Oval 8">
            <a:extLst>
              <a:ext uri="{FF2B5EF4-FFF2-40B4-BE49-F238E27FC236}">
                <a16:creationId xmlns:a16="http://schemas.microsoft.com/office/drawing/2014/main" id="{952ECC42-798B-4563-B2D3-E096FCBB7C52}"/>
              </a:ext>
            </a:extLst>
          </p:cNvPr>
          <p:cNvSpPr/>
          <p:nvPr/>
        </p:nvSpPr>
        <p:spPr>
          <a:xfrm>
            <a:off x="1267828" y="3043989"/>
            <a:ext cx="2257425" cy="2257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58028EF-4A76-4DF1-8DF3-8AF6A899D5F0}"/>
              </a:ext>
            </a:extLst>
          </p:cNvPr>
          <p:cNvSpPr txBox="1"/>
          <p:nvPr/>
        </p:nvSpPr>
        <p:spPr>
          <a:xfrm>
            <a:off x="2301290" y="2573931"/>
            <a:ext cx="447675" cy="276999"/>
          </a:xfrm>
          <a:prstGeom prst="rect">
            <a:avLst/>
          </a:prstGeom>
          <a:noFill/>
        </p:spPr>
        <p:txBody>
          <a:bodyPr wrap="square" rtlCol="0">
            <a:spAutoFit/>
          </a:bodyPr>
          <a:lstStyle/>
          <a:p>
            <a:pPr algn="ctr"/>
            <a:r>
              <a:rPr lang="en-US" sz="1200" dirty="0"/>
              <a:t>454</a:t>
            </a:r>
          </a:p>
        </p:txBody>
      </p:sp>
      <p:pic>
        <p:nvPicPr>
          <p:cNvPr id="11" name="Graphic 10" descr="User with solid fill">
            <a:extLst>
              <a:ext uri="{FF2B5EF4-FFF2-40B4-BE49-F238E27FC236}">
                <a16:creationId xmlns:a16="http://schemas.microsoft.com/office/drawing/2014/main" id="{00E429F5-09E5-414B-8D71-08C29E8E3F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1290" y="4035435"/>
            <a:ext cx="447675" cy="447675"/>
          </a:xfrm>
          <a:prstGeom prst="rect">
            <a:avLst/>
          </a:prstGeom>
        </p:spPr>
      </p:pic>
      <p:sp>
        <p:nvSpPr>
          <p:cNvPr id="12" name="TextBox 11">
            <a:extLst>
              <a:ext uri="{FF2B5EF4-FFF2-40B4-BE49-F238E27FC236}">
                <a16:creationId xmlns:a16="http://schemas.microsoft.com/office/drawing/2014/main" id="{AD316305-E11F-4181-93C8-0CF5E6EBDF9E}"/>
              </a:ext>
            </a:extLst>
          </p:cNvPr>
          <p:cNvSpPr txBox="1"/>
          <p:nvPr/>
        </p:nvSpPr>
        <p:spPr>
          <a:xfrm>
            <a:off x="2301290" y="4359999"/>
            <a:ext cx="447675" cy="276999"/>
          </a:xfrm>
          <a:prstGeom prst="rect">
            <a:avLst/>
          </a:prstGeom>
          <a:noFill/>
        </p:spPr>
        <p:txBody>
          <a:bodyPr wrap="square" rtlCol="0">
            <a:spAutoFit/>
          </a:bodyPr>
          <a:lstStyle/>
          <a:p>
            <a:pPr algn="ctr"/>
            <a:r>
              <a:rPr lang="en-US" sz="1200" dirty="0"/>
              <a:t>453</a:t>
            </a:r>
          </a:p>
        </p:txBody>
      </p:sp>
      <p:pic>
        <p:nvPicPr>
          <p:cNvPr id="13" name="Graphic 12" descr="User with solid fill">
            <a:extLst>
              <a:ext uri="{FF2B5EF4-FFF2-40B4-BE49-F238E27FC236}">
                <a16:creationId xmlns:a16="http://schemas.microsoft.com/office/drawing/2014/main" id="{6A99698F-FA61-4294-AB51-3FE248F46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2678" y="2473204"/>
            <a:ext cx="447675" cy="447675"/>
          </a:xfrm>
          <a:prstGeom prst="rect">
            <a:avLst/>
          </a:prstGeom>
        </p:spPr>
      </p:pic>
      <p:sp>
        <p:nvSpPr>
          <p:cNvPr id="14" name="TextBox 13">
            <a:extLst>
              <a:ext uri="{FF2B5EF4-FFF2-40B4-BE49-F238E27FC236}">
                <a16:creationId xmlns:a16="http://schemas.microsoft.com/office/drawing/2014/main" id="{89307CE2-7F99-42C3-837B-672D55FEE8AC}"/>
              </a:ext>
            </a:extLst>
          </p:cNvPr>
          <p:cNvSpPr txBox="1"/>
          <p:nvPr/>
        </p:nvSpPr>
        <p:spPr>
          <a:xfrm>
            <a:off x="1972678" y="2797768"/>
            <a:ext cx="447675" cy="276999"/>
          </a:xfrm>
          <a:prstGeom prst="rect">
            <a:avLst/>
          </a:prstGeom>
          <a:noFill/>
        </p:spPr>
        <p:txBody>
          <a:bodyPr wrap="square" rtlCol="0">
            <a:spAutoFit/>
          </a:bodyPr>
          <a:lstStyle/>
          <a:p>
            <a:pPr algn="ctr"/>
            <a:r>
              <a:rPr lang="en-US" sz="1200" dirty="0"/>
              <a:t>452</a:t>
            </a:r>
          </a:p>
        </p:txBody>
      </p:sp>
      <p:pic>
        <p:nvPicPr>
          <p:cNvPr id="15" name="Graphic 14" descr="User with solid fill">
            <a:extLst>
              <a:ext uri="{FF2B5EF4-FFF2-40B4-BE49-F238E27FC236}">
                <a16:creationId xmlns:a16="http://schemas.microsoft.com/office/drawing/2014/main" id="{89D352CB-D5D9-4537-98B1-FFABA6B27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1428" y="2322114"/>
            <a:ext cx="447675" cy="447675"/>
          </a:xfrm>
          <a:prstGeom prst="rect">
            <a:avLst/>
          </a:prstGeom>
        </p:spPr>
      </p:pic>
      <p:sp>
        <p:nvSpPr>
          <p:cNvPr id="16" name="TextBox 15">
            <a:extLst>
              <a:ext uri="{FF2B5EF4-FFF2-40B4-BE49-F238E27FC236}">
                <a16:creationId xmlns:a16="http://schemas.microsoft.com/office/drawing/2014/main" id="{ED96C29E-B0F2-46CF-844C-0C2930383056}"/>
              </a:ext>
            </a:extLst>
          </p:cNvPr>
          <p:cNvSpPr txBox="1"/>
          <p:nvPr/>
        </p:nvSpPr>
        <p:spPr>
          <a:xfrm>
            <a:off x="3401428" y="2646678"/>
            <a:ext cx="447675" cy="276999"/>
          </a:xfrm>
          <a:prstGeom prst="rect">
            <a:avLst/>
          </a:prstGeom>
          <a:noFill/>
        </p:spPr>
        <p:txBody>
          <a:bodyPr wrap="square" rtlCol="0">
            <a:spAutoFit/>
          </a:bodyPr>
          <a:lstStyle/>
          <a:p>
            <a:pPr algn="ctr"/>
            <a:r>
              <a:rPr lang="en-US" sz="1200" dirty="0"/>
              <a:t>451</a:t>
            </a:r>
          </a:p>
        </p:txBody>
      </p:sp>
      <p:pic>
        <p:nvPicPr>
          <p:cNvPr id="17" name="Graphic 16" descr="User with solid fill">
            <a:extLst>
              <a:ext uri="{FF2B5EF4-FFF2-40B4-BE49-F238E27FC236}">
                <a16:creationId xmlns:a16="http://schemas.microsoft.com/office/drawing/2014/main" id="{D564F4AF-C577-4A03-8010-53BE4887DB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8590" y="3956033"/>
            <a:ext cx="447675" cy="447675"/>
          </a:xfrm>
          <a:prstGeom prst="rect">
            <a:avLst/>
          </a:prstGeom>
        </p:spPr>
      </p:pic>
      <p:pic>
        <p:nvPicPr>
          <p:cNvPr id="18" name="Graphic 17" descr="User with solid fill">
            <a:extLst>
              <a:ext uri="{FF2B5EF4-FFF2-40B4-BE49-F238E27FC236}">
                <a16:creationId xmlns:a16="http://schemas.microsoft.com/office/drawing/2014/main" id="{C03FC078-BCF4-4FB4-B8C7-65C007A0CD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4821" y="3871153"/>
            <a:ext cx="447675" cy="447675"/>
          </a:xfrm>
          <a:prstGeom prst="rect">
            <a:avLst/>
          </a:prstGeom>
        </p:spPr>
      </p:pic>
      <p:pic>
        <p:nvPicPr>
          <p:cNvPr id="19" name="Graphic 18" descr="User with solid fill">
            <a:extLst>
              <a:ext uri="{FF2B5EF4-FFF2-40B4-BE49-F238E27FC236}">
                <a16:creationId xmlns:a16="http://schemas.microsoft.com/office/drawing/2014/main" id="{E12C2A9E-4C13-4394-83CE-1973978C07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2427" y="4359999"/>
            <a:ext cx="447675" cy="447675"/>
          </a:xfrm>
          <a:prstGeom prst="rect">
            <a:avLst/>
          </a:prstGeom>
        </p:spPr>
      </p:pic>
      <p:sp>
        <p:nvSpPr>
          <p:cNvPr id="20" name="TextBox 19">
            <a:extLst>
              <a:ext uri="{FF2B5EF4-FFF2-40B4-BE49-F238E27FC236}">
                <a16:creationId xmlns:a16="http://schemas.microsoft.com/office/drawing/2014/main" id="{86124522-FD08-4A9D-8B71-CF29645F1E36}"/>
              </a:ext>
            </a:extLst>
          </p:cNvPr>
          <p:cNvSpPr txBox="1"/>
          <p:nvPr/>
        </p:nvSpPr>
        <p:spPr>
          <a:xfrm>
            <a:off x="4006264" y="4369906"/>
            <a:ext cx="447675" cy="276999"/>
          </a:xfrm>
          <a:prstGeom prst="rect">
            <a:avLst/>
          </a:prstGeom>
          <a:noFill/>
        </p:spPr>
        <p:txBody>
          <a:bodyPr wrap="square" rtlCol="0">
            <a:spAutoFit/>
          </a:bodyPr>
          <a:lstStyle/>
          <a:p>
            <a:pPr algn="ctr"/>
            <a:r>
              <a:rPr lang="en-US" sz="1200" dirty="0"/>
              <a:t>???</a:t>
            </a:r>
          </a:p>
        </p:txBody>
      </p:sp>
      <p:sp>
        <p:nvSpPr>
          <p:cNvPr id="21" name="Arrow: Right 20">
            <a:extLst>
              <a:ext uri="{FF2B5EF4-FFF2-40B4-BE49-F238E27FC236}">
                <a16:creationId xmlns:a16="http://schemas.microsoft.com/office/drawing/2014/main" id="{0FE70CA0-F4B4-4A13-BA32-A5FB4C59AAC8}"/>
              </a:ext>
            </a:extLst>
          </p:cNvPr>
          <p:cNvSpPr/>
          <p:nvPr/>
        </p:nvSpPr>
        <p:spPr>
          <a:xfrm>
            <a:off x="4453939" y="3043989"/>
            <a:ext cx="412585" cy="69382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3" name="TextBox 2">
            <a:extLst>
              <a:ext uri="{FF2B5EF4-FFF2-40B4-BE49-F238E27FC236}">
                <a16:creationId xmlns:a16="http://schemas.microsoft.com/office/drawing/2014/main" id="{376C60C2-FACE-41C1-A85D-11F14086DAD0}"/>
              </a:ext>
            </a:extLst>
          </p:cNvPr>
          <p:cNvSpPr txBox="1"/>
          <p:nvPr/>
        </p:nvSpPr>
        <p:spPr>
          <a:xfrm>
            <a:off x="693174" y="2249367"/>
            <a:ext cx="447675" cy="369332"/>
          </a:xfrm>
          <a:prstGeom prst="rect">
            <a:avLst/>
          </a:prstGeom>
          <a:noFill/>
        </p:spPr>
        <p:txBody>
          <a:bodyPr wrap="square" rtlCol="0">
            <a:spAutoFit/>
          </a:bodyPr>
          <a:lstStyle/>
          <a:p>
            <a:pPr algn="ctr"/>
            <a:r>
              <a:rPr lang="en-US" b="1" dirty="0"/>
              <a:t>A</a:t>
            </a:r>
          </a:p>
        </p:txBody>
      </p:sp>
      <p:sp>
        <p:nvSpPr>
          <p:cNvPr id="23" name="TextBox 22">
            <a:extLst>
              <a:ext uri="{FF2B5EF4-FFF2-40B4-BE49-F238E27FC236}">
                <a16:creationId xmlns:a16="http://schemas.microsoft.com/office/drawing/2014/main" id="{F0FA5C8E-07B4-43F6-811B-B11A2D4E3B78}"/>
              </a:ext>
            </a:extLst>
          </p:cNvPr>
          <p:cNvSpPr txBox="1"/>
          <p:nvPr/>
        </p:nvSpPr>
        <p:spPr>
          <a:xfrm>
            <a:off x="2914192" y="1908294"/>
            <a:ext cx="447675" cy="369332"/>
          </a:xfrm>
          <a:prstGeom prst="rect">
            <a:avLst/>
          </a:prstGeom>
          <a:noFill/>
        </p:spPr>
        <p:txBody>
          <a:bodyPr wrap="square" rtlCol="0">
            <a:spAutoFit/>
          </a:bodyPr>
          <a:lstStyle/>
          <a:p>
            <a:pPr algn="ctr"/>
            <a:r>
              <a:rPr lang="en-US" b="1" dirty="0"/>
              <a:t>B</a:t>
            </a:r>
          </a:p>
        </p:txBody>
      </p:sp>
      <p:sp>
        <p:nvSpPr>
          <p:cNvPr id="24" name="TextBox 23">
            <a:extLst>
              <a:ext uri="{FF2B5EF4-FFF2-40B4-BE49-F238E27FC236}">
                <a16:creationId xmlns:a16="http://schemas.microsoft.com/office/drawing/2014/main" id="{3281C36F-98D3-4FFD-A443-667415A21E49}"/>
              </a:ext>
            </a:extLst>
          </p:cNvPr>
          <p:cNvSpPr txBox="1"/>
          <p:nvPr/>
        </p:nvSpPr>
        <p:spPr>
          <a:xfrm>
            <a:off x="1682165" y="4545963"/>
            <a:ext cx="447675" cy="369332"/>
          </a:xfrm>
          <a:prstGeom prst="rect">
            <a:avLst/>
          </a:prstGeom>
          <a:noFill/>
        </p:spPr>
        <p:txBody>
          <a:bodyPr wrap="square" rtlCol="0">
            <a:spAutoFit/>
          </a:bodyPr>
          <a:lstStyle/>
          <a:p>
            <a:pPr algn="ctr"/>
            <a:r>
              <a:rPr lang="en-US" b="1" dirty="0"/>
              <a:t>C</a:t>
            </a:r>
          </a:p>
        </p:txBody>
      </p:sp>
      <p:sp>
        <p:nvSpPr>
          <p:cNvPr id="25" name="TextBox 24">
            <a:extLst>
              <a:ext uri="{FF2B5EF4-FFF2-40B4-BE49-F238E27FC236}">
                <a16:creationId xmlns:a16="http://schemas.microsoft.com/office/drawing/2014/main" id="{0A3237E5-9420-4D0B-AF24-042D503D11EE}"/>
              </a:ext>
            </a:extLst>
          </p:cNvPr>
          <p:cNvSpPr txBox="1"/>
          <p:nvPr/>
        </p:nvSpPr>
        <p:spPr>
          <a:xfrm>
            <a:off x="6934324" y="5170418"/>
            <a:ext cx="3464849" cy="369332"/>
          </a:xfrm>
          <a:prstGeom prst="rect">
            <a:avLst/>
          </a:prstGeom>
          <a:noFill/>
        </p:spPr>
        <p:txBody>
          <a:bodyPr wrap="square" rtlCol="0">
            <a:spAutoFit/>
          </a:bodyPr>
          <a:lstStyle/>
          <a:p>
            <a:pPr algn="ctr"/>
            <a:r>
              <a:rPr lang="en-US" dirty="0"/>
              <a:t>One row per unique ID</a:t>
            </a:r>
          </a:p>
        </p:txBody>
      </p:sp>
      <p:sp>
        <p:nvSpPr>
          <p:cNvPr id="6" name="Right Brace 5">
            <a:extLst>
              <a:ext uri="{FF2B5EF4-FFF2-40B4-BE49-F238E27FC236}">
                <a16:creationId xmlns:a16="http://schemas.microsoft.com/office/drawing/2014/main" id="{80A9FBDF-92B3-42C9-8C79-4B97E6C2687C}"/>
              </a:ext>
            </a:extLst>
          </p:cNvPr>
          <p:cNvSpPr/>
          <p:nvPr/>
        </p:nvSpPr>
        <p:spPr>
          <a:xfrm rot="5400000">
            <a:off x="8205225" y="1629716"/>
            <a:ext cx="447675" cy="6462237"/>
          </a:xfrm>
          <a:prstGeom prst="rightBrace">
            <a:avLst>
              <a:gd name="adj1" fmla="val 65911"/>
              <a:gd name="adj2" fmla="val 480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itle 30">
            <a:extLst>
              <a:ext uri="{FF2B5EF4-FFF2-40B4-BE49-F238E27FC236}">
                <a16:creationId xmlns:a16="http://schemas.microsoft.com/office/drawing/2014/main" id="{1412C25F-B565-40EF-B5F7-21AEDD27CD00}"/>
              </a:ext>
            </a:extLst>
          </p:cNvPr>
          <p:cNvSpPr>
            <a:spLocks noGrp="1"/>
          </p:cNvSpPr>
          <p:nvPr>
            <p:ph type="title"/>
          </p:nvPr>
        </p:nvSpPr>
        <p:spPr/>
        <p:txBody>
          <a:bodyPr/>
          <a:lstStyle/>
          <a:p>
            <a:r>
              <a:rPr lang="en-US" sz="2800" dirty="0"/>
              <a:t>The </a:t>
            </a:r>
            <a:r>
              <a:rPr lang="en-US" sz="2800" b="1" dirty="0"/>
              <a:t>inclusion history (</a:t>
            </a:r>
            <a:r>
              <a:rPr lang="en-US" sz="2800" dirty="0"/>
              <a:t>or</a:t>
            </a:r>
            <a:r>
              <a:rPr lang="en-US" sz="2800" b="1" dirty="0"/>
              <a:t> capture history) </a:t>
            </a:r>
            <a:r>
              <a:rPr lang="en-US" sz="2800" dirty="0"/>
              <a:t>is a compact data form that records inclusion across multiple datasets.</a:t>
            </a:r>
            <a:endParaRPr lang="en-US" dirty="0"/>
          </a:p>
        </p:txBody>
      </p:sp>
      <p:sp>
        <p:nvSpPr>
          <p:cNvPr id="33" name="Text Placeholder 32">
            <a:extLst>
              <a:ext uri="{FF2B5EF4-FFF2-40B4-BE49-F238E27FC236}">
                <a16:creationId xmlns:a16="http://schemas.microsoft.com/office/drawing/2014/main" id="{B468691A-E055-46BD-881B-99C505714D45}"/>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697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AF7C3F-C2B5-46C0-8BC0-2A4C316EC4A3}"/>
              </a:ext>
            </a:extLst>
          </p:cNvPr>
          <p:cNvPicPr>
            <a:picLocks noChangeAspect="1"/>
          </p:cNvPicPr>
          <p:nvPr/>
        </p:nvPicPr>
        <p:blipFill>
          <a:blip r:embed="rId3"/>
          <a:stretch>
            <a:fillRect/>
          </a:stretch>
        </p:blipFill>
        <p:spPr>
          <a:xfrm>
            <a:off x="7344724" y="2985770"/>
            <a:ext cx="1928832" cy="2700365"/>
          </a:xfrm>
          <a:prstGeom prst="rect">
            <a:avLst/>
          </a:prstGeom>
        </p:spPr>
      </p:pic>
      <p:pic>
        <p:nvPicPr>
          <p:cNvPr id="5" name="Picture 4">
            <a:extLst>
              <a:ext uri="{FF2B5EF4-FFF2-40B4-BE49-F238E27FC236}">
                <a16:creationId xmlns:a16="http://schemas.microsoft.com/office/drawing/2014/main" id="{5810E692-950A-4768-AA8E-4183985B0E50}"/>
              </a:ext>
            </a:extLst>
          </p:cNvPr>
          <p:cNvPicPr>
            <a:picLocks noChangeAspect="1"/>
          </p:cNvPicPr>
          <p:nvPr/>
        </p:nvPicPr>
        <p:blipFill>
          <a:blip r:embed="rId4"/>
          <a:stretch>
            <a:fillRect/>
          </a:stretch>
        </p:blipFill>
        <p:spPr>
          <a:xfrm>
            <a:off x="498829" y="2899257"/>
            <a:ext cx="3962492" cy="2485787"/>
          </a:xfrm>
          <a:prstGeom prst="rect">
            <a:avLst/>
          </a:prstGeom>
        </p:spPr>
      </p:pic>
      <p:sp>
        <p:nvSpPr>
          <p:cNvPr id="18" name="TextBox 17">
            <a:extLst>
              <a:ext uri="{FF2B5EF4-FFF2-40B4-BE49-F238E27FC236}">
                <a16:creationId xmlns:a16="http://schemas.microsoft.com/office/drawing/2014/main" id="{B783E431-4C9A-47EB-A9F9-B70605859D2C}"/>
              </a:ext>
            </a:extLst>
          </p:cNvPr>
          <p:cNvSpPr txBox="1"/>
          <p:nvPr/>
        </p:nvSpPr>
        <p:spPr>
          <a:xfrm>
            <a:off x="9739566" y="5036877"/>
            <a:ext cx="1953605" cy="738664"/>
          </a:xfrm>
          <a:prstGeom prst="rect">
            <a:avLst/>
          </a:prstGeom>
          <a:noFill/>
        </p:spPr>
        <p:txBody>
          <a:bodyPr wrap="square" rtlCol="0">
            <a:spAutoFit/>
          </a:bodyPr>
          <a:lstStyle/>
          <a:p>
            <a:r>
              <a:rPr lang="en-US" sz="1400" dirty="0">
                <a:solidFill>
                  <a:schemeClr val="accent1">
                    <a:lumMod val="75000"/>
                  </a:schemeClr>
                </a:solidFill>
              </a:rPr>
              <a:t>23 records in pattern ‘111’ (present in </a:t>
            </a:r>
            <a:br>
              <a:rPr lang="en-US" sz="1400" dirty="0">
                <a:solidFill>
                  <a:schemeClr val="accent1">
                    <a:lumMod val="75000"/>
                  </a:schemeClr>
                </a:solidFill>
              </a:rPr>
            </a:br>
            <a:r>
              <a:rPr lang="en-US" sz="1400" dirty="0">
                <a:solidFill>
                  <a:schemeClr val="accent1">
                    <a:lumMod val="75000"/>
                  </a:schemeClr>
                </a:solidFill>
              </a:rPr>
              <a:t>each list).</a:t>
            </a:r>
          </a:p>
        </p:txBody>
      </p:sp>
      <p:sp>
        <p:nvSpPr>
          <p:cNvPr id="19" name="TextBox 18">
            <a:extLst>
              <a:ext uri="{FF2B5EF4-FFF2-40B4-BE49-F238E27FC236}">
                <a16:creationId xmlns:a16="http://schemas.microsoft.com/office/drawing/2014/main" id="{63B35ACA-3450-4D9E-B980-5EC657C07812}"/>
              </a:ext>
            </a:extLst>
          </p:cNvPr>
          <p:cNvSpPr txBox="1"/>
          <p:nvPr/>
        </p:nvSpPr>
        <p:spPr>
          <a:xfrm>
            <a:off x="9739566" y="3985014"/>
            <a:ext cx="1967527" cy="738664"/>
          </a:xfrm>
          <a:prstGeom prst="rect">
            <a:avLst/>
          </a:prstGeom>
          <a:noFill/>
        </p:spPr>
        <p:txBody>
          <a:bodyPr wrap="square" rtlCol="0">
            <a:spAutoFit/>
          </a:bodyPr>
          <a:lstStyle/>
          <a:p>
            <a:r>
              <a:rPr lang="en-US" sz="1400" dirty="0">
                <a:solidFill>
                  <a:schemeClr val="accent1">
                    <a:lumMod val="75000"/>
                  </a:schemeClr>
                </a:solidFill>
              </a:rPr>
              <a:t>13 records in pattern ‘011’ (in lists B and C, absent from list A).</a:t>
            </a:r>
          </a:p>
        </p:txBody>
      </p:sp>
      <p:cxnSp>
        <p:nvCxnSpPr>
          <p:cNvPr id="22" name="Straight Arrow Connector 21">
            <a:extLst>
              <a:ext uri="{FF2B5EF4-FFF2-40B4-BE49-F238E27FC236}">
                <a16:creationId xmlns:a16="http://schemas.microsoft.com/office/drawing/2014/main" id="{A8CD6060-A508-41FC-B79D-D551B111A90C}"/>
              </a:ext>
            </a:extLst>
          </p:cNvPr>
          <p:cNvCxnSpPr>
            <a:cxnSpLocks/>
          </p:cNvCxnSpPr>
          <p:nvPr/>
        </p:nvCxnSpPr>
        <p:spPr>
          <a:xfrm flipH="1">
            <a:off x="9541990" y="5479403"/>
            <a:ext cx="179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E0CBD08-A340-4FFB-A37F-9DCD24637ED4}"/>
              </a:ext>
            </a:extLst>
          </p:cNvPr>
          <p:cNvCxnSpPr>
            <a:cxnSpLocks/>
          </p:cNvCxnSpPr>
          <p:nvPr/>
        </p:nvCxnSpPr>
        <p:spPr>
          <a:xfrm flipH="1">
            <a:off x="9541990" y="4313102"/>
            <a:ext cx="2199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itle 32">
            <a:extLst>
              <a:ext uri="{FF2B5EF4-FFF2-40B4-BE49-F238E27FC236}">
                <a16:creationId xmlns:a16="http://schemas.microsoft.com/office/drawing/2014/main" id="{3AF7144C-0127-4CFD-B0FE-3CAD7B81A3D2}"/>
              </a:ext>
            </a:extLst>
          </p:cNvPr>
          <p:cNvSpPr>
            <a:spLocks noGrp="1"/>
          </p:cNvSpPr>
          <p:nvPr>
            <p:ph type="title"/>
          </p:nvPr>
        </p:nvSpPr>
        <p:spPr/>
        <p:txBody>
          <a:bodyPr>
            <a:noAutofit/>
          </a:bodyPr>
          <a:lstStyle/>
          <a:p>
            <a:r>
              <a:rPr lang="en-US" sz="2800" dirty="0"/>
              <a:t>Inclusion histories can be aggregated into </a:t>
            </a:r>
            <a:r>
              <a:rPr lang="en-US" sz="2800" b="1" dirty="0"/>
              <a:t>inclusion patterns</a:t>
            </a:r>
            <a:r>
              <a:rPr lang="en-US" sz="2800" dirty="0"/>
              <a:t>.</a:t>
            </a:r>
          </a:p>
        </p:txBody>
      </p:sp>
      <p:sp>
        <p:nvSpPr>
          <p:cNvPr id="10" name="TextBox 9">
            <a:extLst>
              <a:ext uri="{FF2B5EF4-FFF2-40B4-BE49-F238E27FC236}">
                <a16:creationId xmlns:a16="http://schemas.microsoft.com/office/drawing/2014/main" id="{67665887-456B-4C31-AB34-5E48E3D97842}"/>
              </a:ext>
            </a:extLst>
          </p:cNvPr>
          <p:cNvSpPr txBox="1"/>
          <p:nvPr/>
        </p:nvSpPr>
        <p:spPr>
          <a:xfrm>
            <a:off x="9739566" y="3027118"/>
            <a:ext cx="1967527" cy="738664"/>
          </a:xfrm>
          <a:prstGeom prst="rect">
            <a:avLst/>
          </a:prstGeom>
          <a:noFill/>
        </p:spPr>
        <p:txBody>
          <a:bodyPr wrap="square" rtlCol="0">
            <a:spAutoFit/>
          </a:bodyPr>
          <a:lstStyle/>
          <a:p>
            <a:r>
              <a:rPr lang="en-US" sz="1400" b="1" dirty="0">
                <a:solidFill>
                  <a:schemeClr val="accent1">
                    <a:lumMod val="75000"/>
                  </a:schemeClr>
                </a:solidFill>
              </a:rPr>
              <a:t>Unobservable number of records missed by each list.</a:t>
            </a:r>
          </a:p>
        </p:txBody>
      </p:sp>
      <p:cxnSp>
        <p:nvCxnSpPr>
          <p:cNvPr id="11" name="Straight Arrow Connector 10">
            <a:extLst>
              <a:ext uri="{FF2B5EF4-FFF2-40B4-BE49-F238E27FC236}">
                <a16:creationId xmlns:a16="http://schemas.microsoft.com/office/drawing/2014/main" id="{FC585C69-502A-4EFD-A49C-D960FE275766}"/>
              </a:ext>
            </a:extLst>
          </p:cNvPr>
          <p:cNvCxnSpPr>
            <a:cxnSpLocks/>
          </p:cNvCxnSpPr>
          <p:nvPr/>
        </p:nvCxnSpPr>
        <p:spPr>
          <a:xfrm flipH="1">
            <a:off x="9541990" y="3458218"/>
            <a:ext cx="216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8326C48-B1F7-4D7C-89CF-58433BF492A7}"/>
              </a:ext>
            </a:extLst>
          </p:cNvPr>
          <p:cNvSpPr/>
          <p:nvPr/>
        </p:nvSpPr>
        <p:spPr>
          <a:xfrm>
            <a:off x="7376495" y="3364500"/>
            <a:ext cx="2004160" cy="21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597C681-AF74-41D8-AC44-1D15D738247B}"/>
              </a:ext>
            </a:extLst>
          </p:cNvPr>
          <p:cNvSpPr txBox="1"/>
          <p:nvPr/>
        </p:nvSpPr>
        <p:spPr>
          <a:xfrm>
            <a:off x="507714" y="2472270"/>
            <a:ext cx="3962491" cy="369332"/>
          </a:xfrm>
          <a:prstGeom prst="rect">
            <a:avLst/>
          </a:prstGeom>
          <a:noFill/>
        </p:spPr>
        <p:txBody>
          <a:bodyPr wrap="square" rtlCol="0">
            <a:spAutoFit/>
          </a:bodyPr>
          <a:lstStyle/>
          <a:p>
            <a:r>
              <a:rPr lang="en-US" dirty="0"/>
              <a:t>Observation histories of 688 events</a:t>
            </a:r>
          </a:p>
        </p:txBody>
      </p:sp>
      <p:sp>
        <p:nvSpPr>
          <p:cNvPr id="26" name="TextBox 25">
            <a:extLst>
              <a:ext uri="{FF2B5EF4-FFF2-40B4-BE49-F238E27FC236}">
                <a16:creationId xmlns:a16="http://schemas.microsoft.com/office/drawing/2014/main" id="{47193BF3-3797-4F74-9CB6-46086A4C0314}"/>
              </a:ext>
            </a:extLst>
          </p:cNvPr>
          <p:cNvSpPr txBox="1"/>
          <p:nvPr/>
        </p:nvSpPr>
        <p:spPr>
          <a:xfrm>
            <a:off x="7623238" y="2472270"/>
            <a:ext cx="3563406" cy="369332"/>
          </a:xfrm>
          <a:prstGeom prst="rect">
            <a:avLst/>
          </a:prstGeom>
          <a:noFill/>
        </p:spPr>
        <p:txBody>
          <a:bodyPr wrap="square" rtlCol="0">
            <a:spAutoFit/>
          </a:bodyPr>
          <a:lstStyle/>
          <a:p>
            <a:r>
              <a:rPr lang="en-US" dirty="0"/>
              <a:t>Aggregated by inclusion pattern</a:t>
            </a:r>
          </a:p>
        </p:txBody>
      </p:sp>
      <p:sp>
        <p:nvSpPr>
          <p:cNvPr id="27" name="TextBox 26">
            <a:extLst>
              <a:ext uri="{FF2B5EF4-FFF2-40B4-BE49-F238E27FC236}">
                <a16:creationId xmlns:a16="http://schemas.microsoft.com/office/drawing/2014/main" id="{C2D9C844-3E1F-4FE2-B9F9-08A3B963B909}"/>
              </a:ext>
            </a:extLst>
          </p:cNvPr>
          <p:cNvSpPr txBox="1"/>
          <p:nvPr/>
        </p:nvSpPr>
        <p:spPr>
          <a:xfrm>
            <a:off x="4690598" y="3048450"/>
            <a:ext cx="1697978" cy="523220"/>
          </a:xfrm>
          <a:prstGeom prst="rect">
            <a:avLst/>
          </a:prstGeom>
          <a:noFill/>
        </p:spPr>
        <p:txBody>
          <a:bodyPr wrap="square" rtlCol="0">
            <a:spAutoFit/>
          </a:bodyPr>
          <a:lstStyle/>
          <a:p>
            <a:r>
              <a:rPr lang="en-US" sz="1400" dirty="0">
                <a:solidFill>
                  <a:schemeClr val="accent1">
                    <a:lumMod val="75000"/>
                  </a:schemeClr>
                </a:solidFill>
              </a:rPr>
              <a:t>Event 1 found only in dataset A.</a:t>
            </a:r>
          </a:p>
        </p:txBody>
      </p:sp>
      <p:sp>
        <p:nvSpPr>
          <p:cNvPr id="28" name="TextBox 27">
            <a:extLst>
              <a:ext uri="{FF2B5EF4-FFF2-40B4-BE49-F238E27FC236}">
                <a16:creationId xmlns:a16="http://schemas.microsoft.com/office/drawing/2014/main" id="{885E7DED-4221-4CCA-9E22-5D04ACAEF82B}"/>
              </a:ext>
            </a:extLst>
          </p:cNvPr>
          <p:cNvSpPr txBox="1"/>
          <p:nvPr/>
        </p:nvSpPr>
        <p:spPr>
          <a:xfrm>
            <a:off x="4702793" y="3818988"/>
            <a:ext cx="1908896" cy="523220"/>
          </a:xfrm>
          <a:prstGeom prst="rect">
            <a:avLst/>
          </a:prstGeom>
          <a:noFill/>
        </p:spPr>
        <p:txBody>
          <a:bodyPr wrap="square" rtlCol="0">
            <a:spAutoFit/>
          </a:bodyPr>
          <a:lstStyle/>
          <a:p>
            <a:r>
              <a:rPr lang="en-US" sz="1400" dirty="0">
                <a:solidFill>
                  <a:schemeClr val="accent1">
                    <a:lumMod val="75000"/>
                  </a:schemeClr>
                </a:solidFill>
              </a:rPr>
              <a:t>Event 4 found only in datasets A and B.</a:t>
            </a:r>
          </a:p>
        </p:txBody>
      </p:sp>
      <p:cxnSp>
        <p:nvCxnSpPr>
          <p:cNvPr id="24" name="Straight Arrow Connector 23">
            <a:extLst>
              <a:ext uri="{FF2B5EF4-FFF2-40B4-BE49-F238E27FC236}">
                <a16:creationId xmlns:a16="http://schemas.microsoft.com/office/drawing/2014/main" id="{CEAC9368-2AFA-460B-BF71-E6EB13970758}"/>
              </a:ext>
            </a:extLst>
          </p:cNvPr>
          <p:cNvCxnSpPr/>
          <p:nvPr/>
        </p:nvCxnSpPr>
        <p:spPr>
          <a:xfrm flipH="1">
            <a:off x="4357433" y="3302897"/>
            <a:ext cx="354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BFE428-EE9F-4577-998E-6ED918063119}"/>
              </a:ext>
            </a:extLst>
          </p:cNvPr>
          <p:cNvCxnSpPr/>
          <p:nvPr/>
        </p:nvCxnSpPr>
        <p:spPr>
          <a:xfrm flipH="1">
            <a:off x="4357433" y="4011235"/>
            <a:ext cx="354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BD4B8A0-EE50-40D2-A4B1-F69E45201BCC}"/>
              </a:ext>
            </a:extLst>
          </p:cNvPr>
          <p:cNvSpPr txBox="1"/>
          <p:nvPr/>
        </p:nvSpPr>
        <p:spPr>
          <a:xfrm rot="5400000">
            <a:off x="448995" y="4634405"/>
            <a:ext cx="1112722" cy="523220"/>
          </a:xfrm>
          <a:prstGeom prst="rect">
            <a:avLst/>
          </a:prstGeom>
          <a:noFill/>
        </p:spPr>
        <p:txBody>
          <a:bodyPr wrap="square" rtlCol="0" anchor="ctr">
            <a:spAutoFit/>
          </a:bodyPr>
          <a:lstStyle/>
          <a:p>
            <a:pPr algn="ctr"/>
            <a:r>
              <a:rPr lang="en-US" sz="2800" dirty="0"/>
              <a:t>…</a:t>
            </a:r>
          </a:p>
        </p:txBody>
      </p:sp>
      <p:sp>
        <p:nvSpPr>
          <p:cNvPr id="51" name="TextBox 50">
            <a:extLst>
              <a:ext uri="{FF2B5EF4-FFF2-40B4-BE49-F238E27FC236}">
                <a16:creationId xmlns:a16="http://schemas.microsoft.com/office/drawing/2014/main" id="{E5D8E14B-2486-4866-B169-A7FDFB1846FD}"/>
              </a:ext>
            </a:extLst>
          </p:cNvPr>
          <p:cNvSpPr txBox="1"/>
          <p:nvPr/>
        </p:nvSpPr>
        <p:spPr>
          <a:xfrm rot="5400000">
            <a:off x="3647792" y="4634405"/>
            <a:ext cx="1112722" cy="523220"/>
          </a:xfrm>
          <a:prstGeom prst="rect">
            <a:avLst/>
          </a:prstGeom>
          <a:noFill/>
        </p:spPr>
        <p:txBody>
          <a:bodyPr wrap="square" rtlCol="0" anchor="ctr">
            <a:spAutoFit/>
          </a:bodyPr>
          <a:lstStyle/>
          <a:p>
            <a:pPr algn="ctr"/>
            <a:r>
              <a:rPr lang="en-US" sz="2800" dirty="0"/>
              <a:t>…</a:t>
            </a:r>
          </a:p>
        </p:txBody>
      </p:sp>
      <p:sp>
        <p:nvSpPr>
          <p:cNvPr id="52" name="TextBox 51">
            <a:extLst>
              <a:ext uri="{FF2B5EF4-FFF2-40B4-BE49-F238E27FC236}">
                <a16:creationId xmlns:a16="http://schemas.microsoft.com/office/drawing/2014/main" id="{00F2A6D2-739F-4C78-915F-F28DB01A66E7}"/>
              </a:ext>
            </a:extLst>
          </p:cNvPr>
          <p:cNvSpPr txBox="1"/>
          <p:nvPr/>
        </p:nvSpPr>
        <p:spPr>
          <a:xfrm>
            <a:off x="996472" y="5964852"/>
            <a:ext cx="3464849" cy="369332"/>
          </a:xfrm>
          <a:prstGeom prst="rect">
            <a:avLst/>
          </a:prstGeom>
          <a:noFill/>
        </p:spPr>
        <p:txBody>
          <a:bodyPr wrap="square" rtlCol="0">
            <a:spAutoFit/>
          </a:bodyPr>
          <a:lstStyle/>
          <a:p>
            <a:pPr algn="ctr"/>
            <a:r>
              <a:rPr lang="en-US" dirty="0"/>
              <a:t>688 observation histories</a:t>
            </a:r>
          </a:p>
        </p:txBody>
      </p:sp>
      <p:sp>
        <p:nvSpPr>
          <p:cNvPr id="53" name="TextBox 52">
            <a:extLst>
              <a:ext uri="{FF2B5EF4-FFF2-40B4-BE49-F238E27FC236}">
                <a16:creationId xmlns:a16="http://schemas.microsoft.com/office/drawing/2014/main" id="{FE518599-C160-4279-AFBF-166F56227503}"/>
              </a:ext>
            </a:extLst>
          </p:cNvPr>
          <p:cNvSpPr txBox="1"/>
          <p:nvPr/>
        </p:nvSpPr>
        <p:spPr>
          <a:xfrm>
            <a:off x="6979125" y="5964852"/>
            <a:ext cx="4207519" cy="369332"/>
          </a:xfrm>
          <a:prstGeom prst="rect">
            <a:avLst/>
          </a:prstGeom>
          <a:noFill/>
        </p:spPr>
        <p:txBody>
          <a:bodyPr wrap="square" rtlCol="0">
            <a:spAutoFit/>
          </a:bodyPr>
          <a:lstStyle/>
          <a:p>
            <a:pPr algn="ctr"/>
            <a:r>
              <a:rPr lang="en-US" dirty="0"/>
              <a:t>2</a:t>
            </a:r>
            <a:r>
              <a:rPr lang="en-US" baseline="30000" dirty="0"/>
              <a:t>3</a:t>
            </a:r>
            <a:r>
              <a:rPr lang="en-US" dirty="0"/>
              <a:t> − 1 = 7 </a:t>
            </a:r>
            <a:r>
              <a:rPr lang="en-US" i="1" dirty="0"/>
              <a:t>observable</a:t>
            </a:r>
            <a:r>
              <a:rPr lang="en-US" dirty="0"/>
              <a:t> inclusion patterns</a:t>
            </a:r>
          </a:p>
        </p:txBody>
      </p:sp>
      <p:pic>
        <p:nvPicPr>
          <p:cNvPr id="8" name="Picture 7">
            <a:extLst>
              <a:ext uri="{FF2B5EF4-FFF2-40B4-BE49-F238E27FC236}">
                <a16:creationId xmlns:a16="http://schemas.microsoft.com/office/drawing/2014/main" id="{BE408B6E-3C21-4123-9300-48A0F6BACD12}"/>
              </a:ext>
            </a:extLst>
          </p:cNvPr>
          <p:cNvPicPr>
            <a:picLocks noChangeAspect="1"/>
          </p:cNvPicPr>
          <p:nvPr/>
        </p:nvPicPr>
        <p:blipFill>
          <a:blip r:embed="rId5"/>
          <a:stretch>
            <a:fillRect/>
          </a:stretch>
        </p:blipFill>
        <p:spPr>
          <a:xfrm>
            <a:off x="4087107" y="893462"/>
            <a:ext cx="3140268" cy="1578808"/>
          </a:xfrm>
          <a:prstGeom prst="rect">
            <a:avLst/>
          </a:prstGeom>
        </p:spPr>
      </p:pic>
      <p:sp>
        <p:nvSpPr>
          <p:cNvPr id="23" name="TextBox 22">
            <a:extLst>
              <a:ext uri="{FF2B5EF4-FFF2-40B4-BE49-F238E27FC236}">
                <a16:creationId xmlns:a16="http://schemas.microsoft.com/office/drawing/2014/main" id="{04E75D03-39A6-48F6-9420-D3065BBC591B}"/>
              </a:ext>
            </a:extLst>
          </p:cNvPr>
          <p:cNvSpPr txBox="1"/>
          <p:nvPr/>
        </p:nvSpPr>
        <p:spPr>
          <a:xfrm>
            <a:off x="8666701" y="5670587"/>
            <a:ext cx="759116" cy="369332"/>
          </a:xfrm>
          <a:prstGeom prst="rect">
            <a:avLst/>
          </a:prstGeom>
          <a:noFill/>
        </p:spPr>
        <p:txBody>
          <a:bodyPr wrap="square" rtlCol="0">
            <a:spAutoFit/>
          </a:bodyPr>
          <a:lstStyle/>
          <a:p>
            <a:pPr algn="ctr"/>
            <a:r>
              <a:rPr lang="en-US" dirty="0"/>
              <a:t>688</a:t>
            </a:r>
          </a:p>
        </p:txBody>
      </p:sp>
      <p:cxnSp>
        <p:nvCxnSpPr>
          <p:cNvPr id="6" name="Straight Connector 5">
            <a:extLst>
              <a:ext uri="{FF2B5EF4-FFF2-40B4-BE49-F238E27FC236}">
                <a16:creationId xmlns:a16="http://schemas.microsoft.com/office/drawing/2014/main" id="{E527D667-64FA-4AEE-8C20-45F49773EC5D}"/>
              </a:ext>
            </a:extLst>
          </p:cNvPr>
          <p:cNvCxnSpPr/>
          <p:nvPr/>
        </p:nvCxnSpPr>
        <p:spPr>
          <a:xfrm>
            <a:off x="8648657" y="5693852"/>
            <a:ext cx="7582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3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 grpId="0"/>
      <p:bldP spid="2" grpId="0" animBg="1"/>
      <p:bldP spid="26" grpId="0"/>
      <p:bldP spid="53"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8B76F-7C3A-4B05-A024-7ACD2D538ED6}"/>
              </a:ext>
            </a:extLst>
          </p:cNvPr>
          <p:cNvPicPr>
            <a:picLocks noChangeAspect="1"/>
          </p:cNvPicPr>
          <p:nvPr/>
        </p:nvPicPr>
        <p:blipFill>
          <a:blip r:embed="rId3"/>
          <a:stretch>
            <a:fillRect/>
          </a:stretch>
        </p:blipFill>
        <p:spPr>
          <a:xfrm>
            <a:off x="3621901" y="1098181"/>
            <a:ext cx="8019053" cy="4869357"/>
          </a:xfrm>
          <a:prstGeom prst="rect">
            <a:avLst/>
          </a:prstGeom>
        </p:spPr>
      </p:pic>
      <p:sp>
        <p:nvSpPr>
          <p:cNvPr id="33" name="Title 32">
            <a:extLst>
              <a:ext uri="{FF2B5EF4-FFF2-40B4-BE49-F238E27FC236}">
                <a16:creationId xmlns:a16="http://schemas.microsoft.com/office/drawing/2014/main" id="{3AF7144C-0127-4CFD-B0FE-3CAD7B81A3D2}"/>
              </a:ext>
            </a:extLst>
          </p:cNvPr>
          <p:cNvSpPr>
            <a:spLocks noGrp="1"/>
          </p:cNvSpPr>
          <p:nvPr>
            <p:ph type="title"/>
          </p:nvPr>
        </p:nvSpPr>
        <p:spPr>
          <a:xfrm>
            <a:off x="312912" y="174955"/>
            <a:ext cx="11566185" cy="918445"/>
          </a:xfrm>
        </p:spPr>
        <p:txBody>
          <a:bodyPr>
            <a:noAutofit/>
          </a:bodyPr>
          <a:lstStyle/>
          <a:p>
            <a:r>
              <a:rPr lang="en-US" sz="2800" b="1" dirty="0"/>
              <a:t>UpSet plots </a:t>
            </a:r>
            <a:r>
              <a:rPr lang="en-US" sz="2800" dirty="0"/>
              <a:t>are useful alternatives to Venn diagrams when we have more than three sets. The R package UpSetR can create such plots.</a:t>
            </a:r>
          </a:p>
        </p:txBody>
      </p:sp>
      <p:pic>
        <p:nvPicPr>
          <p:cNvPr id="18" name="Picture 17">
            <a:extLst>
              <a:ext uri="{FF2B5EF4-FFF2-40B4-BE49-F238E27FC236}">
                <a16:creationId xmlns:a16="http://schemas.microsoft.com/office/drawing/2014/main" id="{794EC014-B89E-4E2F-9D7C-B54A5A6E43CA}"/>
              </a:ext>
            </a:extLst>
          </p:cNvPr>
          <p:cNvPicPr>
            <a:picLocks noChangeAspect="1"/>
          </p:cNvPicPr>
          <p:nvPr/>
        </p:nvPicPr>
        <p:blipFill rotWithShape="1">
          <a:blip r:embed="rId4">
            <a:extLst>
              <a:ext uri="{28A0092B-C50C-407E-A947-70E740481C1C}">
                <a14:useLocalDpi xmlns:a14="http://schemas.microsoft.com/office/drawing/2010/main" val="0"/>
              </a:ext>
            </a:extLst>
          </a:blip>
          <a:srcRect l="29674" t="5063" r="29728" b="3032"/>
          <a:stretch/>
        </p:blipFill>
        <p:spPr>
          <a:xfrm>
            <a:off x="693146" y="1476660"/>
            <a:ext cx="3886201" cy="3176072"/>
          </a:xfrm>
          <a:prstGeom prst="rect">
            <a:avLst/>
          </a:prstGeom>
        </p:spPr>
      </p:pic>
      <p:sp>
        <p:nvSpPr>
          <p:cNvPr id="19" name="TextBox 18">
            <a:extLst>
              <a:ext uri="{FF2B5EF4-FFF2-40B4-BE49-F238E27FC236}">
                <a16:creationId xmlns:a16="http://schemas.microsoft.com/office/drawing/2014/main" id="{74CCA941-495D-477F-AA90-FA4C33457ED6}"/>
              </a:ext>
            </a:extLst>
          </p:cNvPr>
          <p:cNvSpPr txBox="1"/>
          <p:nvPr/>
        </p:nvSpPr>
        <p:spPr>
          <a:xfrm>
            <a:off x="1368115" y="2639341"/>
            <a:ext cx="785191" cy="276999"/>
          </a:xfrm>
          <a:prstGeom prst="rect">
            <a:avLst/>
          </a:prstGeom>
          <a:noFill/>
        </p:spPr>
        <p:txBody>
          <a:bodyPr wrap="square" rtlCol="0">
            <a:spAutoFit/>
          </a:bodyPr>
          <a:lstStyle/>
          <a:p>
            <a:pPr algn="ctr"/>
            <a:r>
              <a:rPr lang="en-US" sz="1200" dirty="0"/>
              <a:t>320</a:t>
            </a:r>
          </a:p>
        </p:txBody>
      </p:sp>
      <p:sp>
        <p:nvSpPr>
          <p:cNvPr id="22" name="TextBox 21">
            <a:extLst>
              <a:ext uri="{FF2B5EF4-FFF2-40B4-BE49-F238E27FC236}">
                <a16:creationId xmlns:a16="http://schemas.microsoft.com/office/drawing/2014/main" id="{77989FA1-7BF5-4017-AE88-1CD9D84038A7}"/>
              </a:ext>
            </a:extLst>
          </p:cNvPr>
          <p:cNvSpPr txBox="1"/>
          <p:nvPr/>
        </p:nvSpPr>
        <p:spPr>
          <a:xfrm>
            <a:off x="2330751" y="4118298"/>
            <a:ext cx="785191" cy="276999"/>
          </a:xfrm>
          <a:prstGeom prst="rect">
            <a:avLst/>
          </a:prstGeom>
          <a:noFill/>
        </p:spPr>
        <p:txBody>
          <a:bodyPr wrap="square" rtlCol="0">
            <a:spAutoFit/>
          </a:bodyPr>
          <a:lstStyle/>
          <a:p>
            <a:pPr algn="ctr"/>
            <a:r>
              <a:rPr lang="en-US" sz="1200" dirty="0"/>
              <a:t>30</a:t>
            </a:r>
          </a:p>
        </p:txBody>
      </p:sp>
      <p:sp>
        <p:nvSpPr>
          <p:cNvPr id="23" name="TextBox 22">
            <a:extLst>
              <a:ext uri="{FF2B5EF4-FFF2-40B4-BE49-F238E27FC236}">
                <a16:creationId xmlns:a16="http://schemas.microsoft.com/office/drawing/2014/main" id="{05D9C0EC-E586-4AAA-8E0B-7754D56D4F01}"/>
              </a:ext>
            </a:extLst>
          </p:cNvPr>
          <p:cNvSpPr txBox="1"/>
          <p:nvPr/>
        </p:nvSpPr>
        <p:spPr>
          <a:xfrm>
            <a:off x="3597966" y="2746308"/>
            <a:ext cx="785191" cy="276999"/>
          </a:xfrm>
          <a:prstGeom prst="rect">
            <a:avLst/>
          </a:prstGeom>
          <a:noFill/>
        </p:spPr>
        <p:txBody>
          <a:bodyPr wrap="square" rtlCol="0">
            <a:spAutoFit/>
          </a:bodyPr>
          <a:lstStyle/>
          <a:p>
            <a:pPr algn="ctr"/>
            <a:r>
              <a:rPr lang="en-US" sz="1200" dirty="0"/>
              <a:t>152</a:t>
            </a:r>
          </a:p>
        </p:txBody>
      </p:sp>
      <p:sp>
        <p:nvSpPr>
          <p:cNvPr id="24" name="TextBox 23">
            <a:extLst>
              <a:ext uri="{FF2B5EF4-FFF2-40B4-BE49-F238E27FC236}">
                <a16:creationId xmlns:a16="http://schemas.microsoft.com/office/drawing/2014/main" id="{4EB72F7C-CCC6-4DB7-8AAF-1F1FFAA8F656}"/>
              </a:ext>
            </a:extLst>
          </p:cNvPr>
          <p:cNvSpPr txBox="1"/>
          <p:nvPr/>
        </p:nvSpPr>
        <p:spPr>
          <a:xfrm>
            <a:off x="2525621" y="2639342"/>
            <a:ext cx="785191" cy="276999"/>
          </a:xfrm>
          <a:prstGeom prst="rect">
            <a:avLst/>
          </a:prstGeom>
          <a:noFill/>
        </p:spPr>
        <p:txBody>
          <a:bodyPr wrap="square" rtlCol="0">
            <a:spAutoFit/>
          </a:bodyPr>
          <a:lstStyle/>
          <a:p>
            <a:pPr algn="ctr"/>
            <a:r>
              <a:rPr lang="en-US" sz="1200" dirty="0"/>
              <a:t>109</a:t>
            </a:r>
          </a:p>
        </p:txBody>
      </p:sp>
      <p:sp>
        <p:nvSpPr>
          <p:cNvPr id="25" name="TextBox 24">
            <a:extLst>
              <a:ext uri="{FF2B5EF4-FFF2-40B4-BE49-F238E27FC236}">
                <a16:creationId xmlns:a16="http://schemas.microsoft.com/office/drawing/2014/main" id="{FBD19B7A-470D-4119-B34D-FDA1B3E5EDC7}"/>
              </a:ext>
            </a:extLst>
          </p:cNvPr>
          <p:cNvSpPr txBox="1"/>
          <p:nvPr/>
        </p:nvSpPr>
        <p:spPr>
          <a:xfrm>
            <a:off x="2133025" y="3617830"/>
            <a:ext cx="785191" cy="276999"/>
          </a:xfrm>
          <a:prstGeom prst="rect">
            <a:avLst/>
          </a:prstGeom>
          <a:noFill/>
        </p:spPr>
        <p:txBody>
          <a:bodyPr wrap="square" rtlCol="0">
            <a:spAutoFit/>
          </a:bodyPr>
          <a:lstStyle/>
          <a:p>
            <a:pPr algn="ctr"/>
            <a:r>
              <a:rPr lang="en-US" sz="1200" dirty="0"/>
              <a:t>41</a:t>
            </a:r>
          </a:p>
        </p:txBody>
      </p:sp>
      <p:sp>
        <p:nvSpPr>
          <p:cNvPr id="26" name="TextBox 25">
            <a:extLst>
              <a:ext uri="{FF2B5EF4-FFF2-40B4-BE49-F238E27FC236}">
                <a16:creationId xmlns:a16="http://schemas.microsoft.com/office/drawing/2014/main" id="{4E7CD344-CEAA-4596-8F4E-6D609142CAE3}"/>
              </a:ext>
            </a:extLst>
          </p:cNvPr>
          <p:cNvSpPr txBox="1"/>
          <p:nvPr/>
        </p:nvSpPr>
        <p:spPr>
          <a:xfrm>
            <a:off x="2525621" y="3394361"/>
            <a:ext cx="785191" cy="276999"/>
          </a:xfrm>
          <a:prstGeom prst="rect">
            <a:avLst/>
          </a:prstGeom>
          <a:noFill/>
        </p:spPr>
        <p:txBody>
          <a:bodyPr wrap="square" rtlCol="0">
            <a:spAutoFit/>
          </a:bodyPr>
          <a:lstStyle/>
          <a:p>
            <a:pPr algn="ctr"/>
            <a:r>
              <a:rPr lang="en-US" sz="1200" dirty="0"/>
              <a:t>23</a:t>
            </a:r>
          </a:p>
        </p:txBody>
      </p:sp>
      <p:sp>
        <p:nvSpPr>
          <p:cNvPr id="20" name="TextBox 19">
            <a:extLst>
              <a:ext uri="{FF2B5EF4-FFF2-40B4-BE49-F238E27FC236}">
                <a16:creationId xmlns:a16="http://schemas.microsoft.com/office/drawing/2014/main" id="{299ADFDD-F164-4684-B026-4CF53EDC7A7A}"/>
              </a:ext>
            </a:extLst>
          </p:cNvPr>
          <p:cNvSpPr txBox="1"/>
          <p:nvPr/>
        </p:nvSpPr>
        <p:spPr>
          <a:xfrm>
            <a:off x="1714330" y="1634996"/>
            <a:ext cx="675860" cy="369332"/>
          </a:xfrm>
          <a:prstGeom prst="rect">
            <a:avLst/>
          </a:prstGeom>
          <a:noFill/>
        </p:spPr>
        <p:txBody>
          <a:bodyPr wrap="square" rtlCol="0">
            <a:spAutoFit/>
          </a:bodyPr>
          <a:lstStyle/>
          <a:p>
            <a:pPr algn="ctr"/>
            <a:r>
              <a:rPr lang="en-US" dirty="0"/>
              <a:t>A</a:t>
            </a:r>
          </a:p>
        </p:txBody>
      </p:sp>
      <p:sp>
        <p:nvSpPr>
          <p:cNvPr id="28" name="TextBox 27">
            <a:extLst>
              <a:ext uri="{FF2B5EF4-FFF2-40B4-BE49-F238E27FC236}">
                <a16:creationId xmlns:a16="http://schemas.microsoft.com/office/drawing/2014/main" id="{2DA2963D-F8D7-467D-ABE8-B01328BC1D64}"/>
              </a:ext>
            </a:extLst>
          </p:cNvPr>
          <p:cNvSpPr txBox="1"/>
          <p:nvPr/>
        </p:nvSpPr>
        <p:spPr>
          <a:xfrm>
            <a:off x="3260036" y="1982800"/>
            <a:ext cx="675860" cy="369332"/>
          </a:xfrm>
          <a:prstGeom prst="rect">
            <a:avLst/>
          </a:prstGeom>
          <a:noFill/>
        </p:spPr>
        <p:txBody>
          <a:bodyPr wrap="square" rtlCol="0">
            <a:spAutoFit/>
          </a:bodyPr>
          <a:lstStyle/>
          <a:p>
            <a:pPr algn="ctr"/>
            <a:r>
              <a:rPr lang="en-US" dirty="0"/>
              <a:t>B</a:t>
            </a:r>
          </a:p>
        </p:txBody>
      </p:sp>
      <p:sp>
        <p:nvSpPr>
          <p:cNvPr id="29" name="TextBox 28">
            <a:extLst>
              <a:ext uri="{FF2B5EF4-FFF2-40B4-BE49-F238E27FC236}">
                <a16:creationId xmlns:a16="http://schemas.microsoft.com/office/drawing/2014/main" id="{8CC71F5B-A29A-4EE6-9BA6-FCBC072783EE}"/>
              </a:ext>
            </a:extLst>
          </p:cNvPr>
          <p:cNvSpPr txBox="1"/>
          <p:nvPr/>
        </p:nvSpPr>
        <p:spPr>
          <a:xfrm>
            <a:off x="2723347" y="3977380"/>
            <a:ext cx="675860" cy="369332"/>
          </a:xfrm>
          <a:prstGeom prst="rect">
            <a:avLst/>
          </a:prstGeom>
          <a:noFill/>
        </p:spPr>
        <p:txBody>
          <a:bodyPr wrap="square" rtlCol="0">
            <a:spAutoFit/>
          </a:bodyPr>
          <a:lstStyle/>
          <a:p>
            <a:pPr algn="ctr"/>
            <a:r>
              <a:rPr lang="en-US" dirty="0"/>
              <a:t>C</a:t>
            </a:r>
          </a:p>
        </p:txBody>
      </p:sp>
      <p:sp>
        <p:nvSpPr>
          <p:cNvPr id="21" name="Arrow: Right 20">
            <a:extLst>
              <a:ext uri="{FF2B5EF4-FFF2-40B4-BE49-F238E27FC236}">
                <a16:creationId xmlns:a16="http://schemas.microsoft.com/office/drawing/2014/main" id="{F7E1446C-8677-4689-817B-BAAF75CFBD9F}"/>
              </a:ext>
            </a:extLst>
          </p:cNvPr>
          <p:cNvSpPr/>
          <p:nvPr/>
        </p:nvSpPr>
        <p:spPr>
          <a:xfrm>
            <a:off x="4731026" y="2777840"/>
            <a:ext cx="220636" cy="362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CCA1D-081B-40F9-9F32-E9F88E912E22}"/>
              </a:ext>
            </a:extLst>
          </p:cNvPr>
          <p:cNvSpPr txBox="1"/>
          <p:nvPr/>
        </p:nvSpPr>
        <p:spPr>
          <a:xfrm>
            <a:off x="2809829" y="3612665"/>
            <a:ext cx="785191" cy="276999"/>
          </a:xfrm>
          <a:prstGeom prst="rect">
            <a:avLst/>
          </a:prstGeom>
          <a:noFill/>
        </p:spPr>
        <p:txBody>
          <a:bodyPr wrap="square" rtlCol="0">
            <a:spAutoFit/>
          </a:bodyPr>
          <a:lstStyle/>
          <a:p>
            <a:pPr algn="ctr"/>
            <a:r>
              <a:rPr lang="en-US" sz="1200" dirty="0"/>
              <a:t>13</a:t>
            </a:r>
          </a:p>
        </p:txBody>
      </p:sp>
      <p:pic>
        <p:nvPicPr>
          <p:cNvPr id="17" name="Picture 16">
            <a:extLst>
              <a:ext uri="{FF2B5EF4-FFF2-40B4-BE49-F238E27FC236}">
                <a16:creationId xmlns:a16="http://schemas.microsoft.com/office/drawing/2014/main" id="{A40D25D3-CB00-46D9-B555-6ABB8862313B}"/>
              </a:ext>
            </a:extLst>
          </p:cNvPr>
          <p:cNvPicPr>
            <a:picLocks noChangeAspect="1"/>
          </p:cNvPicPr>
          <p:nvPr/>
        </p:nvPicPr>
        <p:blipFill>
          <a:blip r:embed="rId5"/>
          <a:stretch>
            <a:fillRect/>
          </a:stretch>
        </p:blipFill>
        <p:spPr>
          <a:xfrm>
            <a:off x="9394591" y="1427988"/>
            <a:ext cx="1429294" cy="2001012"/>
          </a:xfrm>
          <a:prstGeom prst="rect">
            <a:avLst/>
          </a:prstGeom>
        </p:spPr>
      </p:pic>
      <p:sp>
        <p:nvSpPr>
          <p:cNvPr id="27" name="TextBox 26">
            <a:extLst>
              <a:ext uri="{FF2B5EF4-FFF2-40B4-BE49-F238E27FC236}">
                <a16:creationId xmlns:a16="http://schemas.microsoft.com/office/drawing/2014/main" id="{8D7079CB-50E7-4B9B-8802-5416517D41C3}"/>
              </a:ext>
            </a:extLst>
          </p:cNvPr>
          <p:cNvSpPr txBox="1"/>
          <p:nvPr/>
        </p:nvSpPr>
        <p:spPr>
          <a:xfrm>
            <a:off x="1106423" y="6236208"/>
            <a:ext cx="9235440" cy="430887"/>
          </a:xfrm>
          <a:prstGeom prst="rect">
            <a:avLst/>
          </a:prstGeom>
          <a:noFill/>
        </p:spPr>
        <p:txBody>
          <a:bodyPr wrap="square">
            <a:spAutoFit/>
          </a:bodyPr>
          <a:lstStyle/>
          <a:p>
            <a:r>
              <a:rPr lang="en-US" sz="1100" b="0" dirty="0">
                <a:solidFill>
                  <a:srgbClr val="2B2A2A"/>
                </a:solidFill>
                <a:effectLst/>
                <a:latin typeface="Roboto" panose="02000000000000000000" pitchFamily="2" charset="0"/>
              </a:rPr>
              <a:t>Jake R. Conway, Alexander Lex, and Nils Gehlenborg, “UpSetR: An R Package for the Visualization of Intersecting Sets and Their Properties,” </a:t>
            </a:r>
            <a:r>
              <a:rPr lang="en-US" sz="1100" b="0" i="1" dirty="0">
                <a:solidFill>
                  <a:srgbClr val="2B2A2A"/>
                </a:solidFill>
                <a:effectLst/>
                <a:latin typeface="Roboto" panose="02000000000000000000" pitchFamily="2" charset="0"/>
              </a:rPr>
              <a:t>Bioinformatics </a:t>
            </a:r>
            <a:r>
              <a:rPr lang="en-US" sz="1100" b="0" dirty="0">
                <a:solidFill>
                  <a:srgbClr val="2B2A2A"/>
                </a:solidFill>
                <a:effectLst/>
                <a:latin typeface="Roboto" panose="02000000000000000000" pitchFamily="2" charset="0"/>
              </a:rPr>
              <a:t>33,</a:t>
            </a:r>
            <a:r>
              <a:rPr lang="en-US" sz="1100" dirty="0">
                <a:solidFill>
                  <a:srgbClr val="2B2A2A"/>
                </a:solidFill>
                <a:latin typeface="Roboto" panose="02000000000000000000" pitchFamily="2" charset="0"/>
              </a:rPr>
              <a:t> no. </a:t>
            </a:r>
            <a:r>
              <a:rPr lang="en-US" sz="1100" b="0" dirty="0">
                <a:solidFill>
                  <a:srgbClr val="2B2A2A"/>
                </a:solidFill>
                <a:effectLst/>
                <a:latin typeface="Roboto" panose="02000000000000000000" pitchFamily="2" charset="0"/>
              </a:rPr>
              <a:t>18 (2017): 2938–2940, https://doi.org/10.1093/bioinformatics/btx364.</a:t>
            </a:r>
            <a:endParaRPr lang="en-US" sz="1100" dirty="0"/>
          </a:p>
        </p:txBody>
      </p:sp>
    </p:spTree>
    <p:extLst>
      <p:ext uri="{BB962C8B-B14F-4D97-AF65-F5344CB8AC3E}">
        <p14:creationId xmlns:p14="http://schemas.microsoft.com/office/powerpoint/2010/main" val="223589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3">
            <a:extLst>
              <a:ext uri="{FF2B5EF4-FFF2-40B4-BE49-F238E27FC236}">
                <a16:creationId xmlns:a16="http://schemas.microsoft.com/office/drawing/2014/main" id="{2667F04C-F76D-4282-88CB-E7D817E7131D}"/>
              </a:ext>
            </a:extLst>
          </p:cNvPr>
          <p:cNvGraphicFramePr>
            <a:graphicFrameLocks noGrp="1"/>
          </p:cNvGraphicFramePr>
          <p:nvPr>
            <p:extLst>
              <p:ext uri="{D42A27DB-BD31-4B8C-83A1-F6EECF244321}">
                <p14:modId xmlns:p14="http://schemas.microsoft.com/office/powerpoint/2010/main" val="2915122203"/>
              </p:ext>
            </p:extLst>
          </p:nvPr>
        </p:nvGraphicFramePr>
        <p:xfrm>
          <a:off x="1138327" y="1270390"/>
          <a:ext cx="4755052" cy="4175760"/>
        </p:xfrm>
        <a:graphic>
          <a:graphicData uri="http://schemas.openxmlformats.org/drawingml/2006/table">
            <a:tbl>
              <a:tblPr firstRow="1" bandRow="1">
                <a:solidFill>
                  <a:schemeClr val="accent4">
                    <a:lumMod val="60000"/>
                    <a:lumOff val="40000"/>
                  </a:schemeClr>
                </a:solidFill>
                <a:tableStyleId>{F2DE63D5-997A-4646-A377-4702673A728D}</a:tableStyleId>
              </a:tblPr>
              <a:tblGrid>
                <a:gridCol w="548335">
                  <a:extLst>
                    <a:ext uri="{9D8B030D-6E8A-4147-A177-3AD203B41FA5}">
                      <a16:colId xmlns:a16="http://schemas.microsoft.com/office/drawing/2014/main" val="594173080"/>
                    </a:ext>
                  </a:extLst>
                </a:gridCol>
                <a:gridCol w="731406">
                  <a:extLst>
                    <a:ext uri="{9D8B030D-6E8A-4147-A177-3AD203B41FA5}">
                      <a16:colId xmlns:a16="http://schemas.microsoft.com/office/drawing/2014/main" val="1757098577"/>
                    </a:ext>
                  </a:extLst>
                </a:gridCol>
                <a:gridCol w="1006645">
                  <a:extLst>
                    <a:ext uri="{9D8B030D-6E8A-4147-A177-3AD203B41FA5}">
                      <a16:colId xmlns:a16="http://schemas.microsoft.com/office/drawing/2014/main" val="1967332317"/>
                    </a:ext>
                  </a:extLst>
                </a:gridCol>
                <a:gridCol w="1371386">
                  <a:extLst>
                    <a:ext uri="{9D8B030D-6E8A-4147-A177-3AD203B41FA5}">
                      <a16:colId xmlns:a16="http://schemas.microsoft.com/office/drawing/2014/main" val="157228921"/>
                    </a:ext>
                  </a:extLst>
                </a:gridCol>
                <a:gridCol w="1097280">
                  <a:extLst>
                    <a:ext uri="{9D8B030D-6E8A-4147-A177-3AD203B41FA5}">
                      <a16:colId xmlns:a16="http://schemas.microsoft.com/office/drawing/2014/main" val="2579091011"/>
                    </a:ext>
                  </a:extLst>
                </a:gridCol>
              </a:tblGrid>
              <a:tr h="457200">
                <a:tc>
                  <a:txBody>
                    <a:bodyPr/>
                    <a:lstStyle/>
                    <a:p>
                      <a:pPr algn="ctr"/>
                      <a:r>
                        <a:rPr lang="el-GR" sz="1400" dirty="0">
                          <a:solidFill>
                            <a:sysClr val="windowText" lastClr="000000"/>
                          </a:solidFill>
                        </a:rPr>
                        <a:t>ω</a:t>
                      </a:r>
                      <a:endParaRPr lang="en-US" sz="1400" dirty="0">
                        <a:solidFill>
                          <a:sysClr val="windowText" lastClr="000000"/>
                        </a:solidFill>
                      </a:endParaRPr>
                    </a:p>
                  </a:txBody>
                  <a:tcPr anchor="ctr">
                    <a:solidFill>
                      <a:schemeClr val="bg1">
                        <a:lumMod val="95000"/>
                      </a:schemeClr>
                    </a:solidFill>
                  </a:tcPr>
                </a:tc>
                <a:tc>
                  <a:txBody>
                    <a:bodyPr/>
                    <a:lstStyle/>
                    <a:p>
                      <a:r>
                        <a:rPr lang="el-GR" sz="1400" dirty="0">
                          <a:solidFill>
                            <a:sysClr val="windowText" lastClr="000000"/>
                          </a:solidFill>
                        </a:rPr>
                        <a:t>Σ</a:t>
                      </a:r>
                      <a:r>
                        <a:rPr lang="en-US" sz="1400" dirty="0">
                          <a:solidFill>
                            <a:sysClr val="windowText" lastClr="000000"/>
                          </a:solidFill>
                        </a:rPr>
                        <a:t>(</a:t>
                      </a:r>
                      <a:r>
                        <a:rPr lang="el-GR" sz="1400" dirty="0">
                          <a:solidFill>
                            <a:sysClr val="windowText" lastClr="000000"/>
                          </a:solidFill>
                        </a:rPr>
                        <a:t>ω</a:t>
                      </a:r>
                      <a:r>
                        <a:rPr lang="en-US" sz="1400" dirty="0">
                          <a:solidFill>
                            <a:sysClr val="windowText" lastClr="000000"/>
                          </a:solidFill>
                        </a:rPr>
                        <a:t>)</a:t>
                      </a:r>
                    </a:p>
                  </a:txBody>
                  <a:tcPr anchor="ctr">
                    <a:solidFill>
                      <a:schemeClr val="bg1">
                        <a:lumMod val="95000"/>
                      </a:schemeClr>
                    </a:solidFill>
                  </a:tcPr>
                </a:tc>
                <a:tc>
                  <a:txBody>
                    <a:bodyPr/>
                    <a:lstStyle/>
                    <a:p>
                      <a:r>
                        <a:rPr lang="en-US" sz="1400" dirty="0">
                          <a:solidFill>
                            <a:sysClr val="windowText" lastClr="000000"/>
                          </a:solidFill>
                        </a:rPr>
                        <a:t>Pr(</a:t>
                      </a:r>
                      <a:r>
                        <a:rPr lang="el-GR" sz="1400" dirty="0">
                          <a:solidFill>
                            <a:sysClr val="windowText" lastClr="000000"/>
                          </a:solidFill>
                        </a:rPr>
                        <a:t>ω</a:t>
                      </a:r>
                      <a:r>
                        <a:rPr lang="en-US" sz="1400" dirty="0">
                          <a:solidFill>
                            <a:sysClr val="windowText" lastClr="000000"/>
                          </a:solidFill>
                        </a:rPr>
                        <a:t>)</a:t>
                      </a:r>
                    </a:p>
                  </a:txBody>
                  <a:tcPr anchor="ctr">
                    <a:solidFill>
                      <a:schemeClr val="bg1">
                        <a:lumMod val="95000"/>
                      </a:schemeClr>
                    </a:solidFill>
                  </a:tcPr>
                </a:tc>
                <a:tc>
                  <a:txBody>
                    <a:bodyPr/>
                    <a:lstStyle/>
                    <a:p>
                      <a:pPr algn="l"/>
                      <a:r>
                        <a:rPr lang="en-US" sz="1400" dirty="0">
                          <a:solidFill>
                            <a:sysClr val="windowText" lastClr="000000"/>
                          </a:solidFill>
                        </a:rPr>
                        <a:t>Expected Count μ</a:t>
                      </a:r>
                      <a:r>
                        <a:rPr lang="el-GR" sz="1400" baseline="-25000" dirty="0">
                          <a:solidFill>
                            <a:sysClr val="windowText" lastClr="000000"/>
                          </a:solidFill>
                        </a:rPr>
                        <a:t>ω</a:t>
                      </a:r>
                      <a:endParaRPr lang="en-US" sz="1400" baseline="-25000" dirty="0">
                        <a:solidFill>
                          <a:sysClr val="windowText" lastClr="000000"/>
                        </a:solidFill>
                      </a:endParaRPr>
                    </a:p>
                  </a:txBody>
                  <a:tcPr anchor="ctr">
                    <a:solidFill>
                      <a:schemeClr val="bg1">
                        <a:lumMod val="95000"/>
                      </a:schemeClr>
                    </a:solidFill>
                  </a:tcPr>
                </a:tc>
                <a:tc>
                  <a:txBody>
                    <a:bodyPr/>
                    <a:lstStyle/>
                    <a:p>
                      <a:pPr algn="r"/>
                      <a:r>
                        <a:rPr lang="en-US" sz="1400" baseline="0" dirty="0">
                          <a:solidFill>
                            <a:sysClr val="windowText" lastClr="000000"/>
                          </a:solidFill>
                        </a:rPr>
                        <a:t>Observed Count</a:t>
                      </a:r>
                    </a:p>
                  </a:txBody>
                  <a:tcPr anchor="ctr">
                    <a:solidFill>
                      <a:schemeClr val="bg1">
                        <a:lumMod val="95000"/>
                      </a:schemeClr>
                    </a:solidFill>
                  </a:tcPr>
                </a:tc>
                <a:extLst>
                  <a:ext uri="{0D108BD9-81ED-4DB2-BD59-A6C34878D82A}">
                    <a16:rowId xmlns:a16="http://schemas.microsoft.com/office/drawing/2014/main" val="2479035371"/>
                  </a:ext>
                </a:extLst>
              </a:tr>
              <a:tr h="457200">
                <a:tc>
                  <a:txBody>
                    <a:bodyPr/>
                    <a:lstStyle/>
                    <a:p>
                      <a:r>
                        <a:rPr lang="en-US" sz="1600" dirty="0"/>
                        <a:t>000</a:t>
                      </a:r>
                    </a:p>
                  </a:txBody>
                  <a:tcPr anchor="ctr">
                    <a:solidFill>
                      <a:schemeClr val="bg1"/>
                    </a:solidFill>
                  </a:tcPr>
                </a:tc>
                <a:tc>
                  <a:txBody>
                    <a:bodyPr/>
                    <a:lstStyle/>
                    <a:p>
                      <a:pPr algn="ctr"/>
                      <a:r>
                        <a:rPr lang="en-US" sz="1600" dirty="0"/>
                        <a:t>0</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(1−p)</a:t>
                      </a:r>
                      <a:r>
                        <a:rPr lang="en-US" sz="1600" baseline="30000" dirty="0"/>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N∙(1−p)</a:t>
                      </a:r>
                      <a:r>
                        <a:rPr lang="en-US" sz="1600" baseline="30000" dirty="0"/>
                        <a:t>3</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n/a</a:t>
                      </a:r>
                    </a:p>
                  </a:txBody>
                  <a:tcPr anchor="ctr">
                    <a:solidFill>
                      <a:schemeClr val="bg1">
                        <a:lumMod val="95000"/>
                      </a:schemeClr>
                    </a:solidFill>
                  </a:tcPr>
                </a:tc>
                <a:extLst>
                  <a:ext uri="{0D108BD9-81ED-4DB2-BD59-A6C34878D82A}">
                    <a16:rowId xmlns:a16="http://schemas.microsoft.com/office/drawing/2014/main" val="3178909412"/>
                  </a:ext>
                </a:extLst>
              </a:tr>
              <a:tr h="457200">
                <a:tc>
                  <a:txBody>
                    <a:bodyPr/>
                    <a:lstStyle/>
                    <a:p>
                      <a:r>
                        <a:rPr lang="en-US" sz="1600" dirty="0"/>
                        <a:t>100</a:t>
                      </a:r>
                    </a:p>
                  </a:txBody>
                  <a:tcPr anchor="ctr">
                    <a:solidFill>
                      <a:schemeClr val="bg1"/>
                    </a:solidFill>
                  </a:tcPr>
                </a:tc>
                <a:tc>
                  <a:txBody>
                    <a:bodyPr/>
                    <a:lstStyle/>
                    <a:p>
                      <a:pPr algn="ctr"/>
                      <a:r>
                        <a:rPr lang="en-US" sz="1600" dirty="0"/>
                        <a:t>1</a:t>
                      </a:r>
                    </a:p>
                  </a:txBody>
                  <a:tcPr anchor="ctr">
                    <a:solidFill>
                      <a:schemeClr val="bg1"/>
                    </a:solidFill>
                  </a:tcPr>
                </a:tc>
                <a:tc>
                  <a:txBody>
                    <a:bodyPr/>
                    <a:lstStyle/>
                    <a:p>
                      <a:r>
                        <a:rPr lang="en-US" sz="1600" dirty="0"/>
                        <a:t>p(1−p)</a:t>
                      </a:r>
                      <a:r>
                        <a:rPr lang="en-US" sz="1600" baseline="300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N∙p(1−p)</a:t>
                      </a:r>
                      <a:r>
                        <a:rPr lang="en-US" sz="1600" baseline="30000" dirty="0"/>
                        <a:t>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320</a:t>
                      </a:r>
                    </a:p>
                  </a:txBody>
                  <a:tcPr anchor="ctr">
                    <a:solidFill>
                      <a:schemeClr val="bg1"/>
                    </a:solidFill>
                  </a:tcPr>
                </a:tc>
                <a:extLst>
                  <a:ext uri="{0D108BD9-81ED-4DB2-BD59-A6C34878D82A}">
                    <a16:rowId xmlns:a16="http://schemas.microsoft.com/office/drawing/2014/main" val="1066611367"/>
                  </a:ext>
                </a:extLst>
              </a:tr>
              <a:tr h="457200">
                <a:tc>
                  <a:txBody>
                    <a:bodyPr/>
                    <a:lstStyle/>
                    <a:p>
                      <a:r>
                        <a:rPr lang="en-US" sz="1600" dirty="0"/>
                        <a:t>010</a:t>
                      </a:r>
                    </a:p>
                  </a:txBody>
                  <a:tcPr anchor="ctr">
                    <a:solidFill>
                      <a:schemeClr val="bg1"/>
                    </a:solidFill>
                  </a:tcPr>
                </a:tc>
                <a:tc>
                  <a:txBody>
                    <a:bodyPr/>
                    <a:lstStyle/>
                    <a:p>
                      <a:pPr algn="ctr"/>
                      <a:r>
                        <a:rPr lang="en-US" sz="1600" dirty="0"/>
                        <a:t>1</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p(1−p)</a:t>
                      </a:r>
                      <a:r>
                        <a:rPr lang="en-US" sz="1600" baseline="300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N∙p(1−p)</a:t>
                      </a:r>
                      <a:r>
                        <a:rPr lang="en-US" sz="1600" baseline="30000" dirty="0"/>
                        <a:t>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152</a:t>
                      </a:r>
                    </a:p>
                  </a:txBody>
                  <a:tcPr anchor="ctr">
                    <a:solidFill>
                      <a:schemeClr val="bg1"/>
                    </a:solidFill>
                  </a:tcPr>
                </a:tc>
                <a:extLst>
                  <a:ext uri="{0D108BD9-81ED-4DB2-BD59-A6C34878D82A}">
                    <a16:rowId xmlns:a16="http://schemas.microsoft.com/office/drawing/2014/main" val="2312226915"/>
                  </a:ext>
                </a:extLst>
              </a:tr>
              <a:tr h="457200">
                <a:tc>
                  <a:txBody>
                    <a:bodyPr/>
                    <a:lstStyle/>
                    <a:p>
                      <a:r>
                        <a:rPr lang="en-US" sz="1600" dirty="0"/>
                        <a:t>001</a:t>
                      </a:r>
                    </a:p>
                  </a:txBody>
                  <a:tcPr anchor="ctr">
                    <a:solidFill>
                      <a:schemeClr val="bg1"/>
                    </a:solidFill>
                  </a:tcPr>
                </a:tc>
                <a:tc>
                  <a:txBody>
                    <a:bodyPr/>
                    <a:lstStyle/>
                    <a:p>
                      <a:pPr algn="ctr"/>
                      <a:r>
                        <a:rPr lang="en-US" sz="1600" dirty="0"/>
                        <a:t>1</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p(1−p)</a:t>
                      </a:r>
                      <a:r>
                        <a:rPr lang="en-US" sz="1600" baseline="300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N∙p(1−p)</a:t>
                      </a:r>
                      <a:r>
                        <a:rPr lang="en-US" sz="1600" baseline="30000" dirty="0"/>
                        <a:t>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30</a:t>
                      </a:r>
                    </a:p>
                  </a:txBody>
                  <a:tcPr anchor="ctr">
                    <a:solidFill>
                      <a:schemeClr val="bg1"/>
                    </a:solidFill>
                  </a:tcPr>
                </a:tc>
                <a:extLst>
                  <a:ext uri="{0D108BD9-81ED-4DB2-BD59-A6C34878D82A}">
                    <a16:rowId xmlns:a16="http://schemas.microsoft.com/office/drawing/2014/main" val="1778324307"/>
                  </a:ext>
                </a:extLst>
              </a:tr>
              <a:tr h="457200">
                <a:tc>
                  <a:txBody>
                    <a:bodyPr/>
                    <a:lstStyle/>
                    <a:p>
                      <a:r>
                        <a:rPr lang="en-US" sz="1600" dirty="0"/>
                        <a:t>110</a:t>
                      </a:r>
                    </a:p>
                  </a:txBody>
                  <a:tcPr anchor="ctr">
                    <a:solidFill>
                      <a:schemeClr val="bg1"/>
                    </a:solidFill>
                  </a:tcPr>
                </a:tc>
                <a:tc>
                  <a:txBody>
                    <a:bodyPr/>
                    <a:lstStyle/>
                    <a:p>
                      <a:pPr algn="ctr"/>
                      <a:r>
                        <a:rPr lang="en-US" sz="16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2</a:t>
                      </a:r>
                      <a:r>
                        <a:rPr lang="en-US" sz="1600" dirty="0"/>
                        <a:t>(1−p)</a:t>
                      </a:r>
                      <a:endParaRPr lang="en-US" sz="1600" baseline="30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a:t>
                      </a:r>
                      <a:r>
                        <a:rPr lang="en-US" sz="1600" baseline="30000" dirty="0"/>
                        <a:t>2</a:t>
                      </a:r>
                      <a:r>
                        <a:rPr lang="en-US" sz="1600" dirty="0"/>
                        <a:t>(1−p)</a:t>
                      </a:r>
                      <a:endParaRPr lang="en-US" sz="1600" baseline="30000" dirty="0"/>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109</a:t>
                      </a:r>
                    </a:p>
                  </a:txBody>
                  <a:tcPr anchor="ctr">
                    <a:solidFill>
                      <a:schemeClr val="bg1"/>
                    </a:solidFill>
                  </a:tcPr>
                </a:tc>
                <a:extLst>
                  <a:ext uri="{0D108BD9-81ED-4DB2-BD59-A6C34878D82A}">
                    <a16:rowId xmlns:a16="http://schemas.microsoft.com/office/drawing/2014/main" val="2093140714"/>
                  </a:ext>
                </a:extLst>
              </a:tr>
              <a:tr h="457200">
                <a:tc>
                  <a:txBody>
                    <a:bodyPr/>
                    <a:lstStyle/>
                    <a:p>
                      <a:r>
                        <a:rPr lang="en-US" sz="1600" dirty="0"/>
                        <a:t>101</a:t>
                      </a:r>
                    </a:p>
                  </a:txBody>
                  <a:tcPr anchor="ctr">
                    <a:solidFill>
                      <a:schemeClr val="bg1"/>
                    </a:solidFill>
                  </a:tcPr>
                </a:tc>
                <a:tc>
                  <a:txBody>
                    <a:bodyPr/>
                    <a:lstStyle/>
                    <a:p>
                      <a:pPr algn="ctr"/>
                      <a:r>
                        <a:rPr lang="en-US" sz="16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41</a:t>
                      </a:r>
                    </a:p>
                  </a:txBody>
                  <a:tcPr anchor="ctr">
                    <a:solidFill>
                      <a:schemeClr val="bg1"/>
                    </a:solidFill>
                  </a:tcPr>
                </a:tc>
                <a:extLst>
                  <a:ext uri="{0D108BD9-81ED-4DB2-BD59-A6C34878D82A}">
                    <a16:rowId xmlns:a16="http://schemas.microsoft.com/office/drawing/2014/main" val="3244613927"/>
                  </a:ext>
                </a:extLst>
              </a:tr>
              <a:tr h="457200">
                <a:tc>
                  <a:txBody>
                    <a:bodyPr/>
                    <a:lstStyle/>
                    <a:p>
                      <a:r>
                        <a:rPr lang="en-US" sz="1600" dirty="0"/>
                        <a:t>011</a:t>
                      </a:r>
                    </a:p>
                  </a:txBody>
                  <a:tcPr anchor="ctr">
                    <a:solidFill>
                      <a:schemeClr val="bg1"/>
                    </a:solidFill>
                  </a:tcPr>
                </a:tc>
                <a:tc>
                  <a:txBody>
                    <a:bodyPr/>
                    <a:lstStyle/>
                    <a:p>
                      <a:pPr algn="ctr"/>
                      <a:r>
                        <a:rPr lang="en-US" sz="16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13</a:t>
                      </a:r>
                    </a:p>
                  </a:txBody>
                  <a:tcPr anchor="ctr">
                    <a:solidFill>
                      <a:schemeClr val="bg1"/>
                    </a:solidFill>
                  </a:tcPr>
                </a:tc>
                <a:extLst>
                  <a:ext uri="{0D108BD9-81ED-4DB2-BD59-A6C34878D82A}">
                    <a16:rowId xmlns:a16="http://schemas.microsoft.com/office/drawing/2014/main" val="862991471"/>
                  </a:ext>
                </a:extLst>
              </a:tr>
              <a:tr h="457200">
                <a:tc>
                  <a:txBody>
                    <a:bodyPr/>
                    <a:lstStyle/>
                    <a:p>
                      <a:r>
                        <a:rPr lang="en-US" sz="1600" dirty="0"/>
                        <a:t>111</a:t>
                      </a:r>
                    </a:p>
                  </a:txBody>
                  <a:tcPr anchor="ctr">
                    <a:solidFill>
                      <a:schemeClr val="bg1"/>
                    </a:solidFill>
                  </a:tcPr>
                </a:tc>
                <a:tc>
                  <a:txBody>
                    <a:bodyPr/>
                    <a:lstStyle/>
                    <a:p>
                      <a:pPr algn="ctr"/>
                      <a:r>
                        <a:rPr lang="en-US" sz="1600" dirty="0"/>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3 </a:t>
                      </a:r>
                    </a:p>
                  </a:txBody>
                  <a:tcPr anchor="ctr">
                    <a:solidFill>
                      <a:schemeClr val="bg1"/>
                    </a:solidFill>
                  </a:tcPr>
                </a:tc>
                <a:tc>
                  <a:txBody>
                    <a:bodyPr/>
                    <a:lstStyle/>
                    <a:p>
                      <a:r>
                        <a:rPr lang="en-US" sz="1600" dirty="0"/>
                        <a:t>N∙p</a:t>
                      </a:r>
                      <a:r>
                        <a:rPr lang="en-US" sz="1600" baseline="30000" dirty="0"/>
                        <a:t>3</a:t>
                      </a:r>
                      <a:endParaRPr lang="en-US" sz="1600" dirty="0"/>
                    </a:p>
                  </a:txBody>
                  <a:tcPr anchor="ctr">
                    <a:solidFill>
                      <a:schemeClr val="bg1"/>
                    </a:solidFill>
                  </a:tcPr>
                </a:tc>
                <a:tc>
                  <a:txBody>
                    <a:bodyPr/>
                    <a:lstStyle/>
                    <a:p>
                      <a:pPr algn="r"/>
                      <a:r>
                        <a:rPr lang="en-US" sz="1600" baseline="0" dirty="0"/>
                        <a:t>23</a:t>
                      </a:r>
                    </a:p>
                  </a:txBody>
                  <a:tcPr anchor="ctr">
                    <a:solidFill>
                      <a:schemeClr val="bg1"/>
                    </a:solidFill>
                  </a:tcPr>
                </a:tc>
                <a:extLst>
                  <a:ext uri="{0D108BD9-81ED-4DB2-BD59-A6C34878D82A}">
                    <a16:rowId xmlns:a16="http://schemas.microsoft.com/office/drawing/2014/main" val="2322706938"/>
                  </a:ext>
                </a:extLst>
              </a:tr>
            </a:tbl>
          </a:graphicData>
        </a:graphic>
      </p:graphicFrame>
      <p:sp>
        <p:nvSpPr>
          <p:cNvPr id="28" name="Left Brace 27">
            <a:extLst>
              <a:ext uri="{FF2B5EF4-FFF2-40B4-BE49-F238E27FC236}">
                <a16:creationId xmlns:a16="http://schemas.microsoft.com/office/drawing/2014/main" id="{46F20908-361C-4190-BFFA-8548B72241C8}"/>
              </a:ext>
            </a:extLst>
          </p:cNvPr>
          <p:cNvSpPr/>
          <p:nvPr/>
        </p:nvSpPr>
        <p:spPr>
          <a:xfrm>
            <a:off x="872194" y="2274269"/>
            <a:ext cx="136451" cy="1329070"/>
          </a:xfrm>
          <a:prstGeom prst="leftBrace">
            <a:avLst>
              <a:gd name="adj1" fmla="val 383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Left Brace 28">
            <a:extLst>
              <a:ext uri="{FF2B5EF4-FFF2-40B4-BE49-F238E27FC236}">
                <a16:creationId xmlns:a16="http://schemas.microsoft.com/office/drawing/2014/main" id="{54A4BE3E-3940-44D9-999A-DAEEFFF34275}"/>
              </a:ext>
            </a:extLst>
          </p:cNvPr>
          <p:cNvSpPr/>
          <p:nvPr/>
        </p:nvSpPr>
        <p:spPr>
          <a:xfrm>
            <a:off x="869139" y="3680739"/>
            <a:ext cx="136451" cy="1329070"/>
          </a:xfrm>
          <a:prstGeom prst="leftBrace">
            <a:avLst>
              <a:gd name="adj1" fmla="val 383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Left Brace 30">
            <a:extLst>
              <a:ext uri="{FF2B5EF4-FFF2-40B4-BE49-F238E27FC236}">
                <a16:creationId xmlns:a16="http://schemas.microsoft.com/office/drawing/2014/main" id="{38B9C765-51ED-42F8-A9D9-386762839AF0}"/>
              </a:ext>
            </a:extLst>
          </p:cNvPr>
          <p:cNvSpPr/>
          <p:nvPr/>
        </p:nvSpPr>
        <p:spPr>
          <a:xfrm>
            <a:off x="869139" y="5061418"/>
            <a:ext cx="136451" cy="438803"/>
          </a:xfrm>
          <a:prstGeom prst="leftBrace">
            <a:avLst>
              <a:gd name="adj1" fmla="val 383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extBox 35">
            <a:extLst>
              <a:ext uri="{FF2B5EF4-FFF2-40B4-BE49-F238E27FC236}">
                <a16:creationId xmlns:a16="http://schemas.microsoft.com/office/drawing/2014/main" id="{140A991F-E19B-4E96-95DF-7B08EE4527CA}"/>
              </a:ext>
            </a:extLst>
          </p:cNvPr>
          <p:cNvSpPr txBox="1"/>
          <p:nvPr/>
        </p:nvSpPr>
        <p:spPr>
          <a:xfrm>
            <a:off x="262724" y="2762853"/>
            <a:ext cx="745921" cy="461665"/>
          </a:xfrm>
          <a:prstGeom prst="rect">
            <a:avLst/>
          </a:prstGeom>
          <a:noFill/>
        </p:spPr>
        <p:txBody>
          <a:bodyPr wrap="square" rtlCol="0">
            <a:spAutoFit/>
          </a:bodyPr>
          <a:lstStyle/>
          <a:p>
            <a:r>
              <a:rPr lang="en-US" sz="1200" dirty="0"/>
              <a:t>Main effects</a:t>
            </a:r>
          </a:p>
        </p:txBody>
      </p:sp>
      <p:sp>
        <p:nvSpPr>
          <p:cNvPr id="40" name="TextBox 39">
            <a:extLst>
              <a:ext uri="{FF2B5EF4-FFF2-40B4-BE49-F238E27FC236}">
                <a16:creationId xmlns:a16="http://schemas.microsoft.com/office/drawing/2014/main" id="{29D0EE3A-DC53-4376-9277-4E01071923EE}"/>
              </a:ext>
            </a:extLst>
          </p:cNvPr>
          <p:cNvSpPr txBox="1"/>
          <p:nvPr/>
        </p:nvSpPr>
        <p:spPr>
          <a:xfrm>
            <a:off x="259669" y="4146487"/>
            <a:ext cx="745921" cy="461665"/>
          </a:xfrm>
          <a:prstGeom prst="rect">
            <a:avLst/>
          </a:prstGeom>
          <a:noFill/>
        </p:spPr>
        <p:txBody>
          <a:bodyPr wrap="square" rtlCol="0">
            <a:spAutoFit/>
          </a:bodyPr>
          <a:lstStyle/>
          <a:p>
            <a:r>
              <a:rPr lang="en-US" sz="1200" dirty="0"/>
              <a:t>2-way inter’ns</a:t>
            </a:r>
          </a:p>
        </p:txBody>
      </p:sp>
      <p:sp>
        <p:nvSpPr>
          <p:cNvPr id="41" name="TextBox 40">
            <a:extLst>
              <a:ext uri="{FF2B5EF4-FFF2-40B4-BE49-F238E27FC236}">
                <a16:creationId xmlns:a16="http://schemas.microsoft.com/office/drawing/2014/main" id="{C101E090-BBE0-4E9A-B735-5BB27DEAF7C6}"/>
              </a:ext>
            </a:extLst>
          </p:cNvPr>
          <p:cNvSpPr txBox="1"/>
          <p:nvPr/>
        </p:nvSpPr>
        <p:spPr>
          <a:xfrm>
            <a:off x="259669" y="5077665"/>
            <a:ext cx="745921" cy="461665"/>
          </a:xfrm>
          <a:prstGeom prst="rect">
            <a:avLst/>
          </a:prstGeom>
          <a:noFill/>
        </p:spPr>
        <p:txBody>
          <a:bodyPr wrap="square" rtlCol="0">
            <a:spAutoFit/>
          </a:bodyPr>
          <a:lstStyle/>
          <a:p>
            <a:r>
              <a:rPr lang="en-US" sz="1200" dirty="0"/>
              <a:t>3-way inter’n</a:t>
            </a:r>
          </a:p>
        </p:txBody>
      </p:sp>
      <p:sp>
        <p:nvSpPr>
          <p:cNvPr id="42" name="TextBox 41">
            <a:extLst>
              <a:ext uri="{FF2B5EF4-FFF2-40B4-BE49-F238E27FC236}">
                <a16:creationId xmlns:a16="http://schemas.microsoft.com/office/drawing/2014/main" id="{5D48A86A-503B-435A-B0AA-958FBD2BCDBA}"/>
              </a:ext>
            </a:extLst>
          </p:cNvPr>
          <p:cNvSpPr txBox="1"/>
          <p:nvPr/>
        </p:nvSpPr>
        <p:spPr>
          <a:xfrm>
            <a:off x="6442407" y="1002988"/>
            <a:ext cx="4908400" cy="923330"/>
          </a:xfrm>
          <a:prstGeom prst="rect">
            <a:avLst/>
          </a:prstGeom>
          <a:noFill/>
        </p:spPr>
        <p:txBody>
          <a:bodyPr wrap="square">
            <a:spAutoFit/>
          </a:bodyPr>
          <a:lstStyle/>
          <a:p>
            <a:pPr>
              <a:spcAft>
                <a:spcPts val="600"/>
              </a:spcAft>
            </a:pPr>
            <a:r>
              <a:rPr lang="en-US" dirty="0"/>
              <a:t>Simplest case: all items have the same probability of capture </a:t>
            </a:r>
            <a:r>
              <a:rPr lang="en-US" i="1" dirty="0"/>
              <a:t>p</a:t>
            </a:r>
            <a:r>
              <a:rPr lang="en-US" dirty="0"/>
              <a:t>. Probability for a unit </a:t>
            </a:r>
            <a:br>
              <a:rPr lang="en-US" dirty="0"/>
            </a:br>
            <a:r>
              <a:rPr lang="en-US" dirty="0"/>
              <a:t>to experience a capture pattern </a:t>
            </a:r>
            <a:r>
              <a:rPr lang="el-GR" i="1" dirty="0"/>
              <a:t>ω</a:t>
            </a:r>
            <a:r>
              <a:rPr lang="en-US" dirty="0"/>
              <a:t> is</a:t>
            </a:r>
          </a:p>
        </p:txBody>
      </p:sp>
      <p:sp>
        <p:nvSpPr>
          <p:cNvPr id="2" name="Title 1">
            <a:extLst>
              <a:ext uri="{FF2B5EF4-FFF2-40B4-BE49-F238E27FC236}">
                <a16:creationId xmlns:a16="http://schemas.microsoft.com/office/drawing/2014/main" id="{763E321C-FF04-4C58-8335-C480193DF79E}"/>
              </a:ext>
            </a:extLst>
          </p:cNvPr>
          <p:cNvSpPr>
            <a:spLocks noGrp="1"/>
          </p:cNvSpPr>
          <p:nvPr>
            <p:ph type="title"/>
          </p:nvPr>
        </p:nvSpPr>
        <p:spPr>
          <a:xfrm>
            <a:off x="312912" y="174955"/>
            <a:ext cx="11566185" cy="918445"/>
          </a:xfrm>
        </p:spPr>
        <p:txBody>
          <a:bodyPr/>
          <a:lstStyle/>
          <a:p>
            <a:r>
              <a:rPr lang="en-US" dirty="0"/>
              <a:t>We can structure the problem as a Poisson log-linear regression.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35DDF42-BDFA-4CD0-9704-B07B270DF43B}"/>
                  </a:ext>
                </a:extLst>
              </p:cNvPr>
              <p:cNvSpPr txBox="1"/>
              <p:nvPr/>
            </p:nvSpPr>
            <p:spPr>
              <a:xfrm>
                <a:off x="6442407" y="2021752"/>
                <a:ext cx="3809441" cy="39440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𝜔</m:t>
                                  </m:r>
                                </m:e>
                              </m:d>
                            </m:e>
                          </m:func>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𝑡</m:t>
                          </m:r>
                          <m:r>
                            <a:rPr lang="en-US" i="1">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𝑗</m:t>
                                  </m:r>
                                </m:sub>
                              </m:sSub>
                            </m:e>
                          </m:nary>
                        </m:sup>
                      </m:sSup>
                      <m:sSup>
                        <m:sSupPr>
                          <m:ctrlPr>
                            <a:rPr lang="en-US" i="1">
                              <a:latin typeface="Cambria Math" panose="02040503050406030204" pitchFamily="18" charset="0"/>
                            </a:rPr>
                          </m:ctrlPr>
                        </m:sSupPr>
                        <m:e>
                          <m:r>
                            <a:rPr lang="en-US" i="1">
                              <a:latin typeface="Cambria Math" panose="02040503050406030204" pitchFamily="18" charset="0"/>
                            </a:rPr>
                            <m:t>𝑝</m:t>
                          </m:r>
                        </m:e>
                        <m:sup>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𝑗</m:t>
                                  </m:r>
                                </m:sub>
                              </m:sSub>
                            </m:e>
                          </m:nary>
                        </m:sup>
                      </m:sSup>
                    </m:oMath>
                  </m:oMathPara>
                </a14:m>
                <a:endParaRPr lang="en-US" dirty="0"/>
              </a:p>
            </p:txBody>
          </p:sp>
        </mc:Choice>
        <mc:Fallback xmlns="">
          <p:sp>
            <p:nvSpPr>
              <p:cNvPr id="3" name="TextBox 2">
                <a:extLst>
                  <a:ext uri="{FF2B5EF4-FFF2-40B4-BE49-F238E27FC236}">
                    <a16:creationId xmlns:a16="http://schemas.microsoft.com/office/drawing/2014/main" id="{B35DDF42-BDFA-4CD0-9704-B07B270DF43B}"/>
                  </a:ext>
                </a:extLst>
              </p:cNvPr>
              <p:cNvSpPr txBox="1">
                <a:spLocks noRot="1" noChangeAspect="1" noMove="1" noResize="1" noEditPoints="1" noAdjustHandles="1" noChangeArrowheads="1" noChangeShapeType="1" noTextEdit="1"/>
              </p:cNvSpPr>
              <p:nvPr/>
            </p:nvSpPr>
            <p:spPr>
              <a:xfrm>
                <a:off x="6442407" y="2021752"/>
                <a:ext cx="3809441" cy="394403"/>
              </a:xfrm>
              <a:prstGeom prst="rect">
                <a:avLst/>
              </a:prstGeom>
              <a:blipFill>
                <a:blip r:embed="rId3"/>
                <a:stretch>
                  <a:fillRect t="-82813" b="-10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8BEFB11-458B-412F-9E27-997C214793F7}"/>
                  </a:ext>
                </a:extLst>
              </p:cNvPr>
              <p:cNvSpPr txBox="1"/>
              <p:nvPr/>
            </p:nvSpPr>
            <p:spPr>
              <a:xfrm>
                <a:off x="9505030" y="1897109"/>
                <a:ext cx="2109922" cy="758606"/>
              </a:xfrm>
              <a:prstGeom prst="rect">
                <a:avLst/>
              </a:prstGeom>
              <a:noFill/>
            </p:spPr>
            <p:txBody>
              <a:bodyPr wrap="square">
                <a:spAutoFit/>
              </a:bodyPr>
              <a:lstStyle/>
              <a:p>
                <a:pPr>
                  <a:spcAft>
                    <a:spcPts val="600"/>
                  </a:spcAft>
                </a:pPr>
                <a:r>
                  <a:rPr lang="en-US" sz="1400" dirty="0"/>
                  <a:t>where </a:t>
                </a:r>
                <a14:m>
                  <m:oMath xmlns:m="http://schemas.openxmlformats.org/officeDocument/2006/math">
                    <m:nary>
                      <m:naryPr>
                        <m:chr m:val="∑"/>
                        <m:subHide m:val="on"/>
                        <m:supHide m:val="on"/>
                        <m:ctrlPr>
                          <a:rPr lang="en-US" sz="1400" i="1" smtClean="0">
                            <a:latin typeface="Cambria Math" panose="02040503050406030204" pitchFamily="18" charset="0"/>
                          </a:rPr>
                        </m:ctrlPr>
                      </m:naryPr>
                      <m:sub/>
                      <m:sup/>
                      <m:e>
                        <m:sSub>
                          <m:sSubPr>
                            <m:ctrlPr>
                              <a:rPr lang="en-US" sz="1400" i="1" smtClean="0">
                                <a:latin typeface="Cambria Math" panose="02040503050406030204" pitchFamily="18" charset="0"/>
                              </a:rPr>
                            </m:ctrlPr>
                          </m:sSubPr>
                          <m:e>
                            <m:r>
                              <m:rPr>
                                <m:sty m:val="p"/>
                              </m:rPr>
                              <a:rPr lang="en-US" sz="1400" i="0" smtClean="0">
                                <a:latin typeface="Cambria Math" panose="02040503050406030204" pitchFamily="18" charset="0"/>
                                <a:ea typeface="Cambria Math" panose="02040503050406030204" pitchFamily="18" charset="0"/>
                              </a:rPr>
                              <m:t>ω</m:t>
                            </m:r>
                          </m:e>
                          <m:sub>
                            <m:r>
                              <m:rPr>
                                <m:sty m:val="p"/>
                              </m:rPr>
                              <a:rPr lang="en-US" sz="1400" b="0" i="0" smtClean="0">
                                <a:latin typeface="Cambria Math" panose="02040503050406030204" pitchFamily="18" charset="0"/>
                              </a:rPr>
                              <m:t>j</m:t>
                            </m:r>
                          </m:sub>
                        </m:sSub>
                        <m:r>
                          <a:rPr lang="en-US" sz="1400" b="0" i="0" smtClean="0">
                            <a:latin typeface="Cambria Math" panose="02040503050406030204" pitchFamily="18" charset="0"/>
                          </a:rPr>
                          <m:t> </m:t>
                        </m:r>
                      </m:e>
                    </m:nary>
                  </m:oMath>
                </a14:m>
                <a:r>
                  <a:rPr lang="en-US" sz="1400" dirty="0"/>
                  <a:t>is the number of captures in that capture pattern </a:t>
                </a:r>
              </a:p>
            </p:txBody>
          </p:sp>
        </mc:Choice>
        <mc:Fallback xmlns="">
          <p:sp>
            <p:nvSpPr>
              <p:cNvPr id="46" name="TextBox 45">
                <a:extLst>
                  <a:ext uri="{FF2B5EF4-FFF2-40B4-BE49-F238E27FC236}">
                    <a16:creationId xmlns:a16="http://schemas.microsoft.com/office/drawing/2014/main" id="{38BEFB11-458B-412F-9E27-997C214793F7}"/>
                  </a:ext>
                </a:extLst>
              </p:cNvPr>
              <p:cNvSpPr txBox="1">
                <a:spLocks noRot="1" noChangeAspect="1" noMove="1" noResize="1" noEditPoints="1" noAdjustHandles="1" noChangeArrowheads="1" noChangeShapeType="1" noTextEdit="1"/>
              </p:cNvSpPr>
              <p:nvPr/>
            </p:nvSpPr>
            <p:spPr>
              <a:xfrm>
                <a:off x="9505030" y="1897109"/>
                <a:ext cx="2109922" cy="758606"/>
              </a:xfrm>
              <a:prstGeom prst="rect">
                <a:avLst/>
              </a:prstGeom>
              <a:blipFill>
                <a:blip r:embed="rId4"/>
                <a:stretch>
                  <a:fillRect l="-867" t="-40800" b="-8000"/>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0A047B57-0125-4989-8409-91A5DBC2468D}"/>
              </a:ext>
            </a:extLst>
          </p:cNvPr>
          <p:cNvSpPr txBox="1"/>
          <p:nvPr/>
        </p:nvSpPr>
        <p:spPr>
          <a:xfrm>
            <a:off x="6442407" y="2792997"/>
            <a:ext cx="4908400" cy="646331"/>
          </a:xfrm>
          <a:prstGeom prst="rect">
            <a:avLst/>
          </a:prstGeom>
          <a:noFill/>
        </p:spPr>
        <p:txBody>
          <a:bodyPr wrap="square">
            <a:spAutoFit/>
          </a:bodyPr>
          <a:lstStyle/>
          <a:p>
            <a:pPr>
              <a:spcAft>
                <a:spcPts val="600"/>
              </a:spcAft>
            </a:pPr>
            <a:r>
              <a:rPr lang="en-US" dirty="0"/>
              <a:t>So, the expected number of units in the population having capture pattern </a:t>
            </a:r>
            <a:r>
              <a:rPr lang="el-GR" i="1" dirty="0"/>
              <a:t>ω</a:t>
            </a:r>
            <a:r>
              <a:rPr lang="en-US" dirty="0"/>
              <a:t> is </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0F7CAF6-A04A-43FD-8D09-137F06604D32}"/>
                  </a:ext>
                </a:extLst>
              </p:cNvPr>
              <p:cNvSpPr txBox="1"/>
              <p:nvPr/>
            </p:nvSpPr>
            <p:spPr>
              <a:xfrm>
                <a:off x="6442407" y="3474005"/>
                <a:ext cx="3809441" cy="39440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smtClean="0">
                                  <a:latin typeface="Cambria Math" panose="02040503050406030204" pitchFamily="18" charset="0"/>
                                  <a:ea typeface="Cambria Math" panose="02040503050406030204" pitchFamily="18" charset="0"/>
                                </a:rPr>
                                <m:t>𝜔</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𝑡</m:t>
                          </m:r>
                          <m:r>
                            <a:rPr lang="en-US" i="1">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𝑗</m:t>
                                  </m:r>
                                </m:sub>
                              </m:sSub>
                            </m:e>
                          </m:nary>
                        </m:sup>
                      </m:sSup>
                      <m:sSup>
                        <m:sSupPr>
                          <m:ctrlPr>
                            <a:rPr lang="en-US" i="1">
                              <a:latin typeface="Cambria Math" panose="02040503050406030204" pitchFamily="18" charset="0"/>
                            </a:rPr>
                          </m:ctrlPr>
                        </m:sSupPr>
                        <m:e>
                          <m:r>
                            <a:rPr lang="en-US" i="1">
                              <a:latin typeface="Cambria Math" panose="02040503050406030204" pitchFamily="18" charset="0"/>
                            </a:rPr>
                            <m:t>𝑝</m:t>
                          </m:r>
                        </m:e>
                        <m:sup>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𝑗</m:t>
                                  </m:r>
                                </m:sub>
                              </m:sSub>
                            </m:e>
                          </m:nary>
                        </m:sup>
                      </m:sSup>
                    </m:oMath>
                  </m:oMathPara>
                </a14:m>
                <a:endParaRPr lang="en-US" dirty="0"/>
              </a:p>
            </p:txBody>
          </p:sp>
        </mc:Choice>
        <mc:Fallback xmlns="">
          <p:sp>
            <p:nvSpPr>
              <p:cNvPr id="48" name="TextBox 47">
                <a:extLst>
                  <a:ext uri="{FF2B5EF4-FFF2-40B4-BE49-F238E27FC236}">
                    <a16:creationId xmlns:a16="http://schemas.microsoft.com/office/drawing/2014/main" id="{D0F7CAF6-A04A-43FD-8D09-137F06604D32}"/>
                  </a:ext>
                </a:extLst>
              </p:cNvPr>
              <p:cNvSpPr txBox="1">
                <a:spLocks noRot="1" noChangeAspect="1" noMove="1" noResize="1" noEditPoints="1" noAdjustHandles="1" noChangeArrowheads="1" noChangeShapeType="1" noTextEdit="1"/>
              </p:cNvSpPr>
              <p:nvPr/>
            </p:nvSpPr>
            <p:spPr>
              <a:xfrm>
                <a:off x="6442407" y="3474005"/>
                <a:ext cx="3809441" cy="394403"/>
              </a:xfrm>
              <a:prstGeom prst="rect">
                <a:avLst/>
              </a:prstGeom>
              <a:blipFill>
                <a:blip r:embed="rId5"/>
                <a:stretch>
                  <a:fillRect t="-81538"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4CBB44B-FA5C-4F36-912C-669B6A205028}"/>
                  </a:ext>
                </a:extLst>
              </p:cNvPr>
              <p:cNvSpPr txBox="1"/>
              <p:nvPr/>
            </p:nvSpPr>
            <p:spPr>
              <a:xfrm>
                <a:off x="6485412" y="4994086"/>
                <a:ext cx="3320140" cy="541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smtClean="0">
                              <a:latin typeface="Cambria Math" panose="02040503050406030204" pitchFamily="18" charset="0"/>
                              <a:ea typeface="Cambria Math" panose="02040503050406030204" pitchFamily="18" charset="0"/>
                            </a:rPr>
                            <m:t>𝜇</m:t>
                          </m:r>
                        </m:e>
                        <m:sub>
                          <m:r>
                            <a:rPr lang="pt-BR" i="1" smtClean="0">
                              <a:latin typeface="Cambria Math" panose="02040503050406030204" pitchFamily="18" charset="0"/>
                              <a:ea typeface="Cambria Math" panose="02040503050406030204" pitchFamily="18" charset="0"/>
                            </a:rPr>
                            <m:t>𝜔</m:t>
                          </m:r>
                        </m:sub>
                      </m:sSub>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en-US" b="0" i="1" smtClean="0">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𝑙𝑜𝑔</m:t>
                              </m:r>
                              <m:d>
                                <m:dPr>
                                  <m:ctrlPr>
                                    <a:rPr lang="en-US" i="1">
                                      <a:latin typeface="Cambria Math" panose="02040503050406030204" pitchFamily="18" charset="0"/>
                                    </a:rPr>
                                  </m:ctrlPr>
                                </m:dPr>
                                <m:e>
                                  <m:r>
                                    <a:rPr lang="en-US" i="1">
                                      <a:latin typeface="Cambria Math" panose="02040503050406030204" pitchFamily="18" charset="0"/>
                                    </a:rPr>
                                    <m:t>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𝑡</m:t>
                                      </m:r>
                                    </m:sup>
                                  </m:sSup>
                                </m:e>
                              </m:d>
                              <m:r>
                                <a:rPr lang="en-US" i="1">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𝑗</m:t>
                                      </m:r>
                                    </m:sub>
                                  </m:sSub>
                                </m:e>
                              </m:nary>
                              <m:r>
                                <a:rPr lang="en-US" i="1">
                                  <a:latin typeface="Cambria Math" panose="02040503050406030204" pitchFamily="18" charset="0"/>
                                </a:rPr>
                                <m:t>𝑙𝑜𝑔</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1−</m:t>
                                      </m:r>
                                      <m:r>
                                        <a:rPr lang="en-US" i="1">
                                          <a:latin typeface="Cambria Math" panose="02040503050406030204" pitchFamily="18" charset="0"/>
                                        </a:rPr>
                                        <m:t>𝑝</m:t>
                                      </m:r>
                                    </m:den>
                                  </m:f>
                                </m:e>
                              </m:d>
                            </m:e>
                          </m:d>
                        </m:sup>
                      </m:sSup>
                    </m:oMath>
                  </m:oMathPara>
                </a14:m>
                <a:endParaRPr lang="en-US" dirty="0"/>
              </a:p>
            </p:txBody>
          </p:sp>
        </mc:Choice>
        <mc:Fallback xmlns="">
          <p:sp>
            <p:nvSpPr>
              <p:cNvPr id="49" name="TextBox 48">
                <a:extLst>
                  <a:ext uri="{FF2B5EF4-FFF2-40B4-BE49-F238E27FC236}">
                    <a16:creationId xmlns:a16="http://schemas.microsoft.com/office/drawing/2014/main" id="{D4CBB44B-FA5C-4F36-912C-669B6A205028}"/>
                  </a:ext>
                </a:extLst>
              </p:cNvPr>
              <p:cNvSpPr txBox="1">
                <a:spLocks noRot="1" noChangeAspect="1" noMove="1" noResize="1" noEditPoints="1" noAdjustHandles="1" noChangeArrowheads="1" noChangeShapeType="1" noTextEdit="1"/>
              </p:cNvSpPr>
              <p:nvPr/>
            </p:nvSpPr>
            <p:spPr>
              <a:xfrm>
                <a:off x="6485412" y="4994086"/>
                <a:ext cx="3320140" cy="541687"/>
              </a:xfrm>
              <a:prstGeom prst="rect">
                <a:avLst/>
              </a:prstGeom>
              <a:blipFill>
                <a:blip r:embed="rId6"/>
                <a:stretch>
                  <a:fillRect/>
                </a:stretch>
              </a:blipFill>
            </p:spPr>
            <p:txBody>
              <a:bodyPr/>
              <a:lstStyle/>
              <a:p>
                <a:r>
                  <a:rPr lang="en-US">
                    <a:noFill/>
                  </a:rPr>
                  <a:t> </a:t>
                </a:r>
              </a:p>
            </p:txBody>
          </p:sp>
        </mc:Fallback>
      </mc:AlternateContent>
      <p:sp>
        <p:nvSpPr>
          <p:cNvPr id="50" name="Right Brace 49">
            <a:extLst>
              <a:ext uri="{FF2B5EF4-FFF2-40B4-BE49-F238E27FC236}">
                <a16:creationId xmlns:a16="http://schemas.microsoft.com/office/drawing/2014/main" id="{1F6A3787-CB82-4271-81C1-DFACEA900E7B}"/>
              </a:ext>
            </a:extLst>
          </p:cNvPr>
          <p:cNvSpPr/>
          <p:nvPr/>
        </p:nvSpPr>
        <p:spPr>
          <a:xfrm rot="5400000">
            <a:off x="7830583" y="4901084"/>
            <a:ext cx="64914" cy="1031074"/>
          </a:xfrm>
          <a:prstGeom prst="rightBrace">
            <a:avLst>
              <a:gd name="adj1" fmla="val 4829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7467738-CFC0-40FC-BF58-A798DE5652DA}"/>
                  </a:ext>
                </a:extLst>
              </p:cNvPr>
              <p:cNvSpPr txBox="1"/>
              <p:nvPr/>
            </p:nvSpPr>
            <p:spPr>
              <a:xfrm>
                <a:off x="7794116" y="5441530"/>
                <a:ext cx="180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oMath>
                  </m:oMathPara>
                </a14:m>
                <a:endParaRPr lang="en-US" dirty="0"/>
              </a:p>
            </p:txBody>
          </p:sp>
        </mc:Choice>
        <mc:Fallback xmlns="">
          <p:sp>
            <p:nvSpPr>
              <p:cNvPr id="51" name="TextBox 50">
                <a:extLst>
                  <a:ext uri="{FF2B5EF4-FFF2-40B4-BE49-F238E27FC236}">
                    <a16:creationId xmlns:a16="http://schemas.microsoft.com/office/drawing/2014/main" id="{57467738-CFC0-40FC-BF58-A798DE5652DA}"/>
                  </a:ext>
                </a:extLst>
              </p:cNvPr>
              <p:cNvSpPr txBox="1">
                <a:spLocks noRot="1" noChangeAspect="1" noMove="1" noResize="1" noEditPoints="1" noAdjustHandles="1" noChangeArrowheads="1" noChangeShapeType="1" noTextEdit="1"/>
              </p:cNvSpPr>
              <p:nvPr/>
            </p:nvSpPr>
            <p:spPr>
              <a:xfrm>
                <a:off x="7794116" y="5441530"/>
                <a:ext cx="180947" cy="276999"/>
              </a:xfrm>
              <a:prstGeom prst="rect">
                <a:avLst/>
              </a:prstGeom>
              <a:blipFill>
                <a:blip r:embed="rId7"/>
                <a:stretch>
                  <a:fillRect l="-34483" r="-27586" b="-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EC91F4F-DEB5-40C0-967F-DAEBC1EA8446}"/>
                  </a:ext>
                </a:extLst>
              </p:cNvPr>
              <p:cNvSpPr txBox="1"/>
              <p:nvPr/>
            </p:nvSpPr>
            <p:spPr>
              <a:xfrm>
                <a:off x="9170673" y="5441530"/>
                <a:ext cx="199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52" name="TextBox 51">
                <a:extLst>
                  <a:ext uri="{FF2B5EF4-FFF2-40B4-BE49-F238E27FC236}">
                    <a16:creationId xmlns:a16="http://schemas.microsoft.com/office/drawing/2014/main" id="{FEC91F4F-DEB5-40C0-967F-DAEBC1EA8446}"/>
                  </a:ext>
                </a:extLst>
              </p:cNvPr>
              <p:cNvSpPr txBox="1">
                <a:spLocks noRot="1" noChangeAspect="1" noMove="1" noResize="1" noEditPoints="1" noAdjustHandles="1" noChangeArrowheads="1" noChangeShapeType="1" noTextEdit="1"/>
              </p:cNvSpPr>
              <p:nvPr/>
            </p:nvSpPr>
            <p:spPr>
              <a:xfrm>
                <a:off x="9170673" y="5441530"/>
                <a:ext cx="199350" cy="276999"/>
              </a:xfrm>
              <a:prstGeom prst="rect">
                <a:avLst/>
              </a:prstGeom>
              <a:blipFill>
                <a:blip r:embed="rId8"/>
                <a:stretch>
                  <a:fillRect l="-42424" t="-2222" r="-36364" b="-37778"/>
                </a:stretch>
              </a:blipFill>
            </p:spPr>
            <p:txBody>
              <a:bodyPr/>
              <a:lstStyle/>
              <a:p>
                <a:r>
                  <a:rPr lang="en-US">
                    <a:noFill/>
                  </a:rPr>
                  <a:t> </a:t>
                </a:r>
              </a:p>
            </p:txBody>
          </p:sp>
        </mc:Fallback>
      </mc:AlternateContent>
      <p:sp>
        <p:nvSpPr>
          <p:cNvPr id="53" name="Right Brace 52">
            <a:extLst>
              <a:ext uri="{FF2B5EF4-FFF2-40B4-BE49-F238E27FC236}">
                <a16:creationId xmlns:a16="http://schemas.microsoft.com/office/drawing/2014/main" id="{79E9095A-8B9F-435B-B961-0F8DB0E4E57E}"/>
              </a:ext>
            </a:extLst>
          </p:cNvPr>
          <p:cNvSpPr/>
          <p:nvPr/>
        </p:nvSpPr>
        <p:spPr>
          <a:xfrm rot="5400000">
            <a:off x="9237891" y="5049139"/>
            <a:ext cx="64914" cy="734963"/>
          </a:xfrm>
          <a:prstGeom prst="rightBrace">
            <a:avLst>
              <a:gd name="adj1" fmla="val 4829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TextBox 53">
            <a:extLst>
              <a:ext uri="{FF2B5EF4-FFF2-40B4-BE49-F238E27FC236}">
                <a16:creationId xmlns:a16="http://schemas.microsoft.com/office/drawing/2014/main" id="{A827FA3A-FD93-46F6-AC44-C2389B0DBE34}"/>
              </a:ext>
            </a:extLst>
          </p:cNvPr>
          <p:cNvSpPr txBox="1"/>
          <p:nvPr/>
        </p:nvSpPr>
        <p:spPr>
          <a:xfrm>
            <a:off x="6442407" y="4345274"/>
            <a:ext cx="4908400" cy="646331"/>
          </a:xfrm>
          <a:prstGeom prst="rect">
            <a:avLst/>
          </a:prstGeom>
          <a:noFill/>
        </p:spPr>
        <p:txBody>
          <a:bodyPr wrap="square">
            <a:spAutoFit/>
          </a:bodyPr>
          <a:lstStyle/>
          <a:p>
            <a:pPr>
              <a:spcAft>
                <a:spcPts val="600"/>
              </a:spcAft>
            </a:pPr>
            <a:r>
              <a:rPr lang="en-US" dirty="0"/>
              <a:t>This can be expressed in the form of a loglinear model:</a:t>
            </a:r>
          </a:p>
        </p:txBody>
      </p:sp>
      <p:sp>
        <p:nvSpPr>
          <p:cNvPr id="22" name="TextBox 21">
            <a:extLst>
              <a:ext uri="{FF2B5EF4-FFF2-40B4-BE49-F238E27FC236}">
                <a16:creationId xmlns:a16="http://schemas.microsoft.com/office/drawing/2014/main" id="{FDBCB585-93EA-48C0-8630-1DD1EEC2A05D}"/>
              </a:ext>
            </a:extLst>
          </p:cNvPr>
          <p:cNvSpPr txBox="1"/>
          <p:nvPr/>
        </p:nvSpPr>
        <p:spPr>
          <a:xfrm>
            <a:off x="1107662" y="6231265"/>
            <a:ext cx="9144000" cy="430887"/>
          </a:xfrm>
          <a:prstGeom prst="rect">
            <a:avLst/>
          </a:prstGeom>
          <a:noFill/>
        </p:spPr>
        <p:txBody>
          <a:bodyPr wrap="square">
            <a:spAutoFit/>
          </a:bodyPr>
          <a:lstStyle/>
          <a:p>
            <a:r>
              <a:rPr lang="en-US" sz="1100" dirty="0"/>
              <a:t>Sophie Baillargeon and Louis-Paul Rivest, “Rcapture: Loglinear Models for Capture-Recapture in R,” </a:t>
            </a:r>
            <a:r>
              <a:rPr lang="en-US" sz="1100" i="1" dirty="0"/>
              <a:t>Journal of Statistical Software</a:t>
            </a:r>
            <a:r>
              <a:rPr lang="en-US" sz="1100" dirty="0"/>
              <a:t> 19, no. 5 (2007): 1–31, https://doi.org/10.18637/jss.v019.i05. </a:t>
            </a:r>
          </a:p>
        </p:txBody>
      </p:sp>
    </p:spTree>
    <p:extLst>
      <p:ext uri="{BB962C8B-B14F-4D97-AF65-F5344CB8AC3E}">
        <p14:creationId xmlns:p14="http://schemas.microsoft.com/office/powerpoint/2010/main" val="17561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P spid="52" grpId="0"/>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A7647B-B29D-4828-9959-AC82697135CA}"/>
                  </a:ext>
                </a:extLst>
              </p:cNvPr>
              <p:cNvSpPr txBox="1"/>
              <p:nvPr/>
            </p:nvSpPr>
            <p:spPr>
              <a:xfrm>
                <a:off x="6423520" y="5106494"/>
                <a:ext cx="1626328" cy="2926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𝑁</m:t>
                          </m:r>
                        </m:e>
                      </m:acc>
                      <m:r>
                        <m:rPr>
                          <m:aln/>
                        </m:rP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sup>
                      </m:sSup>
                    </m:oMath>
                  </m:oMathPara>
                </a14:m>
                <a:endParaRPr lang="en-US" i="1" dirty="0"/>
              </a:p>
            </p:txBody>
          </p:sp>
        </mc:Choice>
        <mc:Fallback xmlns="">
          <p:sp>
            <p:nvSpPr>
              <p:cNvPr id="4" name="TextBox 3">
                <a:extLst>
                  <a:ext uri="{FF2B5EF4-FFF2-40B4-BE49-F238E27FC236}">
                    <a16:creationId xmlns:a16="http://schemas.microsoft.com/office/drawing/2014/main" id="{44A7647B-B29D-4828-9959-AC82697135CA}"/>
                  </a:ext>
                </a:extLst>
              </p:cNvPr>
              <p:cNvSpPr txBox="1">
                <a:spLocks noRot="1" noChangeAspect="1" noMove="1" noResize="1" noEditPoints="1" noAdjustHandles="1" noChangeArrowheads="1" noChangeShapeType="1" noTextEdit="1"/>
              </p:cNvSpPr>
              <p:nvPr/>
            </p:nvSpPr>
            <p:spPr>
              <a:xfrm>
                <a:off x="6423520" y="5106494"/>
                <a:ext cx="1626328" cy="292644"/>
              </a:xfrm>
              <a:prstGeom prst="rect">
                <a:avLst/>
              </a:prstGeom>
              <a:blipFill>
                <a:blip r:embed="rId3"/>
                <a:stretch>
                  <a:fillRect t="-18750" r="-5243" b="-83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0BEF107-749B-4B5E-83EF-429C2A57B23E}"/>
              </a:ext>
            </a:extLst>
          </p:cNvPr>
          <p:cNvSpPr txBox="1"/>
          <p:nvPr/>
        </p:nvSpPr>
        <p:spPr>
          <a:xfrm>
            <a:off x="6442407" y="2457470"/>
            <a:ext cx="3809441" cy="369332"/>
          </a:xfrm>
          <a:prstGeom prst="rect">
            <a:avLst/>
          </a:prstGeom>
          <a:noFill/>
        </p:spPr>
        <p:txBody>
          <a:bodyPr wrap="square" rtlCol="0">
            <a:spAutoFit/>
          </a:bodyPr>
          <a:lstStyle/>
          <a:p>
            <a:r>
              <a:rPr lang="en-US" dirty="0"/>
              <a:t>We can use the fact that</a:t>
            </a:r>
          </a:p>
        </p:txBody>
      </p:sp>
      <p:sp>
        <p:nvSpPr>
          <p:cNvPr id="2" name="Title 1">
            <a:extLst>
              <a:ext uri="{FF2B5EF4-FFF2-40B4-BE49-F238E27FC236}">
                <a16:creationId xmlns:a16="http://schemas.microsoft.com/office/drawing/2014/main" id="{6456D5A9-BBBA-4771-AA01-E26F97032AE1}"/>
              </a:ext>
            </a:extLst>
          </p:cNvPr>
          <p:cNvSpPr>
            <a:spLocks noGrp="1"/>
          </p:cNvSpPr>
          <p:nvPr>
            <p:ph type="title"/>
          </p:nvPr>
        </p:nvSpPr>
        <p:spPr>
          <a:xfrm>
            <a:off x="312912" y="174955"/>
            <a:ext cx="11566185" cy="918445"/>
          </a:xfrm>
        </p:spPr>
        <p:txBody>
          <a:bodyPr/>
          <a:lstStyle/>
          <a:p>
            <a:r>
              <a:rPr lang="en-US" dirty="0"/>
              <a:t>We can structure the problem as a Poisson log-linear regression. </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7B829CB-201A-417D-819C-E4EABAA518ED}"/>
                  </a:ext>
                </a:extLst>
              </p:cNvPr>
              <p:cNvSpPr txBox="1"/>
              <p:nvPr/>
            </p:nvSpPr>
            <p:spPr>
              <a:xfrm>
                <a:off x="6485412" y="920556"/>
                <a:ext cx="3320140" cy="541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smtClean="0">
                              <a:latin typeface="Cambria Math" panose="02040503050406030204" pitchFamily="18" charset="0"/>
                              <a:ea typeface="Cambria Math" panose="02040503050406030204" pitchFamily="18" charset="0"/>
                            </a:rPr>
                            <m:t>𝜇</m:t>
                          </m:r>
                        </m:e>
                        <m:sub>
                          <m:r>
                            <a:rPr lang="pt-BR" i="1" smtClean="0">
                              <a:latin typeface="Cambria Math" panose="02040503050406030204" pitchFamily="18" charset="0"/>
                              <a:ea typeface="Cambria Math" panose="02040503050406030204" pitchFamily="18" charset="0"/>
                            </a:rPr>
                            <m:t>𝜔</m:t>
                          </m:r>
                        </m:sub>
                      </m:sSub>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en-US" b="0" i="1" smtClean="0">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𝑙𝑜𝑔</m:t>
                              </m:r>
                              <m:d>
                                <m:dPr>
                                  <m:ctrlPr>
                                    <a:rPr lang="en-US" i="1">
                                      <a:latin typeface="Cambria Math" panose="02040503050406030204" pitchFamily="18" charset="0"/>
                                    </a:rPr>
                                  </m:ctrlPr>
                                </m:dPr>
                                <m:e>
                                  <m:r>
                                    <a:rPr lang="en-US" i="1">
                                      <a:latin typeface="Cambria Math" panose="02040503050406030204" pitchFamily="18" charset="0"/>
                                    </a:rPr>
                                    <m:t>𝑁</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𝑡</m:t>
                                      </m:r>
                                    </m:sup>
                                  </m:sSup>
                                </m:e>
                              </m:d>
                              <m:r>
                                <a:rPr lang="en-US" i="1">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𝑗</m:t>
                                      </m:r>
                                    </m:sub>
                                  </m:sSub>
                                </m:e>
                              </m:nary>
                              <m:r>
                                <a:rPr lang="en-US" i="1">
                                  <a:latin typeface="Cambria Math" panose="02040503050406030204" pitchFamily="18" charset="0"/>
                                </a:rPr>
                                <m:t>𝑙𝑜𝑔</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1−</m:t>
                                      </m:r>
                                      <m:r>
                                        <a:rPr lang="en-US" i="1">
                                          <a:latin typeface="Cambria Math" panose="02040503050406030204" pitchFamily="18" charset="0"/>
                                        </a:rPr>
                                        <m:t>𝑝</m:t>
                                      </m:r>
                                    </m:den>
                                  </m:f>
                                </m:e>
                              </m:d>
                            </m:e>
                          </m:d>
                        </m:sup>
                      </m:sSup>
                    </m:oMath>
                  </m:oMathPara>
                </a14:m>
                <a:endParaRPr lang="en-US" dirty="0"/>
              </a:p>
            </p:txBody>
          </p:sp>
        </mc:Choice>
        <mc:Fallback xmlns="">
          <p:sp>
            <p:nvSpPr>
              <p:cNvPr id="42" name="TextBox 41">
                <a:extLst>
                  <a:ext uri="{FF2B5EF4-FFF2-40B4-BE49-F238E27FC236}">
                    <a16:creationId xmlns:a16="http://schemas.microsoft.com/office/drawing/2014/main" id="{97B829CB-201A-417D-819C-E4EABAA518ED}"/>
                  </a:ext>
                </a:extLst>
              </p:cNvPr>
              <p:cNvSpPr txBox="1">
                <a:spLocks noRot="1" noChangeAspect="1" noMove="1" noResize="1" noEditPoints="1" noAdjustHandles="1" noChangeArrowheads="1" noChangeShapeType="1" noTextEdit="1"/>
              </p:cNvSpPr>
              <p:nvPr/>
            </p:nvSpPr>
            <p:spPr>
              <a:xfrm>
                <a:off x="6485412" y="920556"/>
                <a:ext cx="3320140" cy="541687"/>
              </a:xfrm>
              <a:prstGeom prst="rect">
                <a:avLst/>
              </a:prstGeom>
              <a:blipFill>
                <a:blip r:embed="rId4"/>
                <a:stretch>
                  <a:fillRect/>
                </a:stretch>
              </a:blipFill>
            </p:spPr>
            <p:txBody>
              <a:bodyPr/>
              <a:lstStyle/>
              <a:p>
                <a:r>
                  <a:rPr lang="en-US">
                    <a:noFill/>
                  </a:rPr>
                  <a:t> </a:t>
                </a:r>
              </a:p>
            </p:txBody>
          </p:sp>
        </mc:Fallback>
      </mc:AlternateContent>
      <p:sp>
        <p:nvSpPr>
          <p:cNvPr id="43" name="Right Brace 42">
            <a:extLst>
              <a:ext uri="{FF2B5EF4-FFF2-40B4-BE49-F238E27FC236}">
                <a16:creationId xmlns:a16="http://schemas.microsoft.com/office/drawing/2014/main" id="{9B6086D8-65DE-4C58-B80E-8C98D514639E}"/>
              </a:ext>
            </a:extLst>
          </p:cNvPr>
          <p:cNvSpPr/>
          <p:nvPr/>
        </p:nvSpPr>
        <p:spPr>
          <a:xfrm rot="5400000">
            <a:off x="7830583" y="827554"/>
            <a:ext cx="64914" cy="1031074"/>
          </a:xfrm>
          <a:prstGeom prst="rightBrace">
            <a:avLst>
              <a:gd name="adj1" fmla="val 4829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BD4544B-BAA7-40AF-B5BB-7DA486C16DE0}"/>
                  </a:ext>
                </a:extLst>
              </p:cNvPr>
              <p:cNvSpPr txBox="1"/>
              <p:nvPr/>
            </p:nvSpPr>
            <p:spPr>
              <a:xfrm>
                <a:off x="7794116" y="1368000"/>
                <a:ext cx="180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oMath>
                  </m:oMathPara>
                </a14:m>
                <a:endParaRPr lang="en-US" dirty="0"/>
              </a:p>
            </p:txBody>
          </p:sp>
        </mc:Choice>
        <mc:Fallback xmlns="">
          <p:sp>
            <p:nvSpPr>
              <p:cNvPr id="44" name="TextBox 43">
                <a:extLst>
                  <a:ext uri="{FF2B5EF4-FFF2-40B4-BE49-F238E27FC236}">
                    <a16:creationId xmlns:a16="http://schemas.microsoft.com/office/drawing/2014/main" id="{2BD4544B-BAA7-40AF-B5BB-7DA486C16DE0}"/>
                  </a:ext>
                </a:extLst>
              </p:cNvPr>
              <p:cNvSpPr txBox="1">
                <a:spLocks noRot="1" noChangeAspect="1" noMove="1" noResize="1" noEditPoints="1" noAdjustHandles="1" noChangeArrowheads="1" noChangeShapeType="1" noTextEdit="1"/>
              </p:cNvSpPr>
              <p:nvPr/>
            </p:nvSpPr>
            <p:spPr>
              <a:xfrm>
                <a:off x="7794116" y="1368000"/>
                <a:ext cx="180947" cy="276999"/>
              </a:xfrm>
              <a:prstGeom prst="rect">
                <a:avLst/>
              </a:prstGeom>
              <a:blipFill>
                <a:blip r:embed="rId5"/>
                <a:stretch>
                  <a:fillRect l="-34483" r="-27586"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8BE7E67-15DB-4B35-BB8A-56A4FD1F9FDB}"/>
                  </a:ext>
                </a:extLst>
              </p:cNvPr>
              <p:cNvSpPr txBox="1"/>
              <p:nvPr/>
            </p:nvSpPr>
            <p:spPr>
              <a:xfrm>
                <a:off x="9170673" y="1368000"/>
                <a:ext cx="199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45" name="TextBox 44">
                <a:extLst>
                  <a:ext uri="{FF2B5EF4-FFF2-40B4-BE49-F238E27FC236}">
                    <a16:creationId xmlns:a16="http://schemas.microsoft.com/office/drawing/2014/main" id="{F8BE7E67-15DB-4B35-BB8A-56A4FD1F9FDB}"/>
                  </a:ext>
                </a:extLst>
              </p:cNvPr>
              <p:cNvSpPr txBox="1">
                <a:spLocks noRot="1" noChangeAspect="1" noMove="1" noResize="1" noEditPoints="1" noAdjustHandles="1" noChangeArrowheads="1" noChangeShapeType="1" noTextEdit="1"/>
              </p:cNvSpPr>
              <p:nvPr/>
            </p:nvSpPr>
            <p:spPr>
              <a:xfrm>
                <a:off x="9170673" y="1368000"/>
                <a:ext cx="199350" cy="276999"/>
              </a:xfrm>
              <a:prstGeom prst="rect">
                <a:avLst/>
              </a:prstGeom>
              <a:blipFill>
                <a:blip r:embed="rId6"/>
                <a:stretch>
                  <a:fillRect l="-42424" r="-36364" b="-34783"/>
                </a:stretch>
              </a:blipFill>
            </p:spPr>
            <p:txBody>
              <a:bodyPr/>
              <a:lstStyle/>
              <a:p>
                <a:r>
                  <a:rPr lang="en-US">
                    <a:noFill/>
                  </a:rPr>
                  <a:t> </a:t>
                </a:r>
              </a:p>
            </p:txBody>
          </p:sp>
        </mc:Fallback>
      </mc:AlternateContent>
      <p:sp>
        <p:nvSpPr>
          <p:cNvPr id="46" name="Right Brace 45">
            <a:extLst>
              <a:ext uri="{FF2B5EF4-FFF2-40B4-BE49-F238E27FC236}">
                <a16:creationId xmlns:a16="http://schemas.microsoft.com/office/drawing/2014/main" id="{742D4659-A38B-4A66-8499-777036876691}"/>
              </a:ext>
            </a:extLst>
          </p:cNvPr>
          <p:cNvSpPr/>
          <p:nvPr/>
        </p:nvSpPr>
        <p:spPr>
          <a:xfrm rot="5400000">
            <a:off x="9237891" y="975609"/>
            <a:ext cx="64914" cy="734963"/>
          </a:xfrm>
          <a:prstGeom prst="rightBrace">
            <a:avLst>
              <a:gd name="adj1" fmla="val 4829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8" name="TextBox 6">
                <a:extLst>
                  <a:ext uri="{FF2B5EF4-FFF2-40B4-BE49-F238E27FC236}">
                    <a16:creationId xmlns:a16="http://schemas.microsoft.com/office/drawing/2014/main" id="{BF1DE58B-EB3F-4E6E-8EF7-F56B7B2F2B10}"/>
                  </a:ext>
                </a:extLst>
              </p:cNvPr>
              <p:cNvSpPr txBox="1"/>
              <p:nvPr/>
            </p:nvSpPr>
            <p:spPr>
              <a:xfrm>
                <a:off x="6068843" y="2877677"/>
                <a:ext cx="2812354" cy="1425711"/>
              </a:xfrm>
              <a:prstGeom prst="rect">
                <a:avLst/>
              </a:prstGeom>
              <a:noFill/>
            </p:spPr>
            <p:txBody>
              <a:bodyPr wrap="square" rtlCol="0">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p>
                        <m:sSupPr>
                          <m:ctrlPr>
                            <a:rPr lang="en-US" sz="180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𝛾</m:t>
                          </m:r>
                        </m:sup>
                      </m:sSup>
                      <m:r>
                        <m:rPr>
                          <m:aln/>
                        </m:rP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𝑙𝑜𝑔</m:t>
                          </m:r>
                          <m:d>
                            <m:d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d>
                                </m:e>
                                <m:sup>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sup>
                              </m:sSup>
                            </m:e>
                          </m:d>
                        </m:sup>
                      </m:sSup>
                    </m:oMath>
                    <m:oMath xmlns:m="http://schemas.openxmlformats.org/officeDocument/2006/math">
                      <m:r>
                        <m:rPr>
                          <m:aln/>
                        </m:rP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d>
                        </m:e>
                        <m:sup>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sup>
                      </m:sSup>
                    </m:oMath>
                    <m:oMath xmlns:m="http://schemas.openxmlformats.org/officeDocument/2006/math">
                      <m:r>
                        <m:rPr>
                          <m:aln/>
                        </m:rP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𝑃𝑟</m:t>
                      </m:r>
                      <m:d>
                        <m:dPr>
                          <m:ctrlP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Sub>
                        </m:e>
                      </m:d>
                    </m:oMath>
                    <m:oMath xmlns:m="http://schemas.openxmlformats.org/officeDocument/2006/math">
                      <m:r>
                        <m:rPr>
                          <m:aln/>
                        </m:rP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𝜇</m:t>
                          </m:r>
                        </m:e>
                        <m:sub>
                          <m:r>
                            <a:rPr lang="en-US"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Sub>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8" name="TextBox 6">
                <a:extLst>
                  <a:ext uri="{FF2B5EF4-FFF2-40B4-BE49-F238E27FC236}">
                    <a16:creationId xmlns:a16="http://schemas.microsoft.com/office/drawing/2014/main" id="{BF1DE58B-EB3F-4E6E-8EF7-F56B7B2F2B10}"/>
                  </a:ext>
                </a:extLst>
              </p:cNvPr>
              <p:cNvSpPr txBox="1">
                <a:spLocks noRot="1" noChangeAspect="1" noMove="1" noResize="1" noEditPoints="1" noAdjustHandles="1" noChangeArrowheads="1" noChangeShapeType="1" noTextEdit="1"/>
              </p:cNvSpPr>
              <p:nvPr/>
            </p:nvSpPr>
            <p:spPr>
              <a:xfrm>
                <a:off x="6068843" y="2877677"/>
                <a:ext cx="2812354" cy="14257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6A4C0C3-BE69-46DF-B6B8-53A879E2605E}"/>
                  </a:ext>
                </a:extLst>
              </p:cNvPr>
              <p:cNvSpPr txBox="1"/>
              <p:nvPr/>
            </p:nvSpPr>
            <p:spPr>
              <a:xfrm>
                <a:off x="9296413" y="2877677"/>
                <a:ext cx="2429940" cy="1323439"/>
              </a:xfrm>
              <a:prstGeom prst="rect">
                <a:avLst/>
              </a:prstGeom>
              <a:noFill/>
            </p:spPr>
            <p:txBody>
              <a:bodyPr wrap="square">
                <a:spAutoFit/>
              </a:bodyPr>
              <a:lstStyle/>
              <a:p>
                <a:pPr>
                  <a:spcAft>
                    <a:spcPts val="600"/>
                  </a:spcAft>
                </a:pPr>
                <a:r>
                  <a:rPr lang="en-US" sz="1400" dirty="0"/>
                  <a:t>where </a:t>
                </a:r>
                <a:endParaRPr lang="en-US" sz="1400" i="1" dirty="0">
                  <a:latin typeface="Cambria Math" panose="02040503050406030204" pitchFamily="18" charset="0"/>
                </a:endParaRPr>
              </a:p>
              <a:p>
                <a:pPr>
                  <a:spcAft>
                    <a:spcPts val="600"/>
                  </a:spcAft>
                </a:pP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en-US" sz="1400" b="0" i="1" smtClean="0">
                            <a:latin typeface="Cambria Math" panose="02040503050406030204" pitchFamily="18" charset="0"/>
                          </a:rPr>
                          <m:t>0</m:t>
                        </m:r>
                      </m:sub>
                    </m:sSub>
                  </m:oMath>
                </a14:m>
                <a:r>
                  <a:rPr lang="en-US" sz="1400" dirty="0"/>
                  <a:t> is the unobservable capture pattern ‘000’ </a:t>
                </a:r>
              </a:p>
              <a:p>
                <a:pPr>
                  <a:spcAft>
                    <a:spcPts val="600"/>
                  </a:spcAft>
                </a:pP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𝜇</m:t>
                        </m:r>
                      </m:e>
                      <m:sub>
                        <m:r>
                          <a:rPr lang="en-US" sz="1400" b="0" i="1" smtClean="0">
                            <a:latin typeface="Cambria Math" panose="02040503050406030204" pitchFamily="18" charset="0"/>
                          </a:rPr>
                          <m:t>0</m:t>
                        </m:r>
                      </m:sub>
                    </m:sSub>
                  </m:oMath>
                </a14:m>
                <a:r>
                  <a:rPr lang="en-US" sz="1400" dirty="0"/>
                  <a:t> is the expected number of units in pattern ‘000’ </a:t>
                </a:r>
              </a:p>
            </p:txBody>
          </p:sp>
        </mc:Choice>
        <mc:Fallback xmlns="">
          <p:sp>
            <p:nvSpPr>
              <p:cNvPr id="50" name="TextBox 49">
                <a:extLst>
                  <a:ext uri="{FF2B5EF4-FFF2-40B4-BE49-F238E27FC236}">
                    <a16:creationId xmlns:a16="http://schemas.microsoft.com/office/drawing/2014/main" id="{46A4C0C3-BE69-46DF-B6B8-53A879E2605E}"/>
                  </a:ext>
                </a:extLst>
              </p:cNvPr>
              <p:cNvSpPr txBox="1">
                <a:spLocks noRot="1" noChangeAspect="1" noMove="1" noResize="1" noEditPoints="1" noAdjustHandles="1" noChangeArrowheads="1" noChangeShapeType="1" noTextEdit="1"/>
              </p:cNvSpPr>
              <p:nvPr/>
            </p:nvSpPr>
            <p:spPr>
              <a:xfrm>
                <a:off x="9296413" y="2877677"/>
                <a:ext cx="2429940" cy="1323439"/>
              </a:xfrm>
              <a:prstGeom prst="rect">
                <a:avLst/>
              </a:prstGeom>
              <a:blipFill>
                <a:blip r:embed="rId8"/>
                <a:stretch>
                  <a:fillRect l="-752" t="-922" b="-4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CABF585-323C-47CD-B07B-1FACACD79300}"/>
                  </a:ext>
                </a:extLst>
              </p:cNvPr>
              <p:cNvSpPr txBox="1"/>
              <p:nvPr/>
            </p:nvSpPr>
            <p:spPr>
              <a:xfrm>
                <a:off x="6442407" y="4354263"/>
                <a:ext cx="5489924" cy="661976"/>
              </a:xfrm>
              <a:prstGeom prst="rect">
                <a:avLst/>
              </a:prstGeom>
              <a:noFill/>
            </p:spPr>
            <p:txBody>
              <a:bodyPr wrap="square" rtlCol="0">
                <a:spAutoFit/>
              </a:bodyPr>
              <a:lstStyle/>
              <a:p>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sup>
                    </m:sSup>
                    <m:r>
                      <a:rPr lang="en-US" b="0" i="1" smtClean="0">
                        <a:latin typeface="Cambria Math" panose="02040503050406030204" pitchFamily="18" charset="0"/>
                        <a:ea typeface="Cambria Math" panose="02040503050406030204" pitchFamily="18" charset="0"/>
                      </a:rPr>
                      <m:t>=</m:t>
                    </m:r>
                  </m:oMath>
                </a14:m>
                <a:r>
                  <a:rPr lang="en-US" dirty="0"/>
                  <a:t> the expected number of units never captured!</a:t>
                </a:r>
              </a:p>
              <a:p>
                <a:r>
                  <a:rPr lang="en-US" dirty="0"/>
                  <a:t>Total population estimate = observed + unobserved:</a:t>
                </a:r>
              </a:p>
            </p:txBody>
          </p:sp>
        </mc:Choice>
        <mc:Fallback xmlns="">
          <p:sp>
            <p:nvSpPr>
              <p:cNvPr id="51" name="TextBox 50">
                <a:extLst>
                  <a:ext uri="{FF2B5EF4-FFF2-40B4-BE49-F238E27FC236}">
                    <a16:creationId xmlns:a16="http://schemas.microsoft.com/office/drawing/2014/main" id="{BCABF585-323C-47CD-B07B-1FACACD79300}"/>
                  </a:ext>
                </a:extLst>
              </p:cNvPr>
              <p:cNvSpPr txBox="1">
                <a:spLocks noRot="1" noChangeAspect="1" noMove="1" noResize="1" noEditPoints="1" noAdjustHandles="1" noChangeArrowheads="1" noChangeShapeType="1" noTextEdit="1"/>
              </p:cNvSpPr>
              <p:nvPr/>
            </p:nvSpPr>
            <p:spPr>
              <a:xfrm>
                <a:off x="6442407" y="4354263"/>
                <a:ext cx="5489924" cy="661976"/>
              </a:xfrm>
              <a:prstGeom prst="rect">
                <a:avLst/>
              </a:prstGeom>
              <a:blipFill>
                <a:blip r:embed="rId9"/>
                <a:stretch>
                  <a:fillRect l="-1000" t="-1835" b="-13761"/>
                </a:stretch>
              </a:blipFill>
            </p:spPr>
            <p:txBody>
              <a:bodyPr/>
              <a:lstStyle/>
              <a:p>
                <a:r>
                  <a:rPr lang="en-US">
                    <a:noFill/>
                  </a:rPr>
                  <a:t> </a:t>
                </a:r>
              </a:p>
            </p:txBody>
          </p:sp>
        </mc:Fallback>
      </mc:AlternateContent>
      <p:graphicFrame>
        <p:nvGraphicFramePr>
          <p:cNvPr id="52" name="Table 3">
            <a:extLst>
              <a:ext uri="{FF2B5EF4-FFF2-40B4-BE49-F238E27FC236}">
                <a16:creationId xmlns:a16="http://schemas.microsoft.com/office/drawing/2014/main" id="{42CF3BD5-FE16-41DB-AAAA-D07EB8359E22}"/>
              </a:ext>
            </a:extLst>
          </p:cNvPr>
          <p:cNvGraphicFramePr>
            <a:graphicFrameLocks noGrp="1"/>
          </p:cNvGraphicFramePr>
          <p:nvPr>
            <p:extLst>
              <p:ext uri="{D42A27DB-BD31-4B8C-83A1-F6EECF244321}">
                <p14:modId xmlns:p14="http://schemas.microsoft.com/office/powerpoint/2010/main" val="4245953806"/>
              </p:ext>
            </p:extLst>
          </p:nvPr>
        </p:nvGraphicFramePr>
        <p:xfrm>
          <a:off x="1138327" y="1270390"/>
          <a:ext cx="4755052" cy="4175760"/>
        </p:xfrm>
        <a:graphic>
          <a:graphicData uri="http://schemas.openxmlformats.org/drawingml/2006/table">
            <a:tbl>
              <a:tblPr firstRow="1" bandRow="1">
                <a:solidFill>
                  <a:schemeClr val="accent4">
                    <a:lumMod val="60000"/>
                    <a:lumOff val="40000"/>
                  </a:schemeClr>
                </a:solidFill>
                <a:tableStyleId>{F2DE63D5-997A-4646-A377-4702673A728D}</a:tableStyleId>
              </a:tblPr>
              <a:tblGrid>
                <a:gridCol w="548335">
                  <a:extLst>
                    <a:ext uri="{9D8B030D-6E8A-4147-A177-3AD203B41FA5}">
                      <a16:colId xmlns:a16="http://schemas.microsoft.com/office/drawing/2014/main" val="594173080"/>
                    </a:ext>
                  </a:extLst>
                </a:gridCol>
                <a:gridCol w="731406">
                  <a:extLst>
                    <a:ext uri="{9D8B030D-6E8A-4147-A177-3AD203B41FA5}">
                      <a16:colId xmlns:a16="http://schemas.microsoft.com/office/drawing/2014/main" val="1757098577"/>
                    </a:ext>
                  </a:extLst>
                </a:gridCol>
                <a:gridCol w="1006645">
                  <a:extLst>
                    <a:ext uri="{9D8B030D-6E8A-4147-A177-3AD203B41FA5}">
                      <a16:colId xmlns:a16="http://schemas.microsoft.com/office/drawing/2014/main" val="1967332317"/>
                    </a:ext>
                  </a:extLst>
                </a:gridCol>
                <a:gridCol w="1371386">
                  <a:extLst>
                    <a:ext uri="{9D8B030D-6E8A-4147-A177-3AD203B41FA5}">
                      <a16:colId xmlns:a16="http://schemas.microsoft.com/office/drawing/2014/main" val="157228921"/>
                    </a:ext>
                  </a:extLst>
                </a:gridCol>
                <a:gridCol w="1097280">
                  <a:extLst>
                    <a:ext uri="{9D8B030D-6E8A-4147-A177-3AD203B41FA5}">
                      <a16:colId xmlns:a16="http://schemas.microsoft.com/office/drawing/2014/main" val="2579091011"/>
                    </a:ext>
                  </a:extLst>
                </a:gridCol>
              </a:tblGrid>
              <a:tr h="457200">
                <a:tc>
                  <a:txBody>
                    <a:bodyPr/>
                    <a:lstStyle/>
                    <a:p>
                      <a:pPr algn="ctr"/>
                      <a:r>
                        <a:rPr lang="el-GR" sz="1400" dirty="0">
                          <a:solidFill>
                            <a:sysClr val="windowText" lastClr="000000"/>
                          </a:solidFill>
                        </a:rPr>
                        <a:t>ω</a:t>
                      </a:r>
                      <a:endParaRPr lang="en-US" sz="1400" dirty="0">
                        <a:solidFill>
                          <a:sysClr val="windowText" lastClr="000000"/>
                        </a:solidFill>
                      </a:endParaRPr>
                    </a:p>
                  </a:txBody>
                  <a:tcPr anchor="ctr">
                    <a:solidFill>
                      <a:schemeClr val="bg1">
                        <a:lumMod val="95000"/>
                      </a:schemeClr>
                    </a:solidFill>
                  </a:tcPr>
                </a:tc>
                <a:tc>
                  <a:txBody>
                    <a:bodyPr/>
                    <a:lstStyle/>
                    <a:p>
                      <a:r>
                        <a:rPr lang="el-GR" sz="1400" dirty="0">
                          <a:solidFill>
                            <a:sysClr val="windowText" lastClr="000000"/>
                          </a:solidFill>
                        </a:rPr>
                        <a:t>Σ</a:t>
                      </a:r>
                      <a:r>
                        <a:rPr lang="en-US" sz="1400" dirty="0">
                          <a:solidFill>
                            <a:sysClr val="windowText" lastClr="000000"/>
                          </a:solidFill>
                        </a:rPr>
                        <a:t>(</a:t>
                      </a:r>
                      <a:r>
                        <a:rPr lang="el-GR" sz="1400" dirty="0">
                          <a:solidFill>
                            <a:sysClr val="windowText" lastClr="000000"/>
                          </a:solidFill>
                        </a:rPr>
                        <a:t>ω</a:t>
                      </a:r>
                      <a:r>
                        <a:rPr lang="en-US" sz="1400" dirty="0">
                          <a:solidFill>
                            <a:sysClr val="windowText" lastClr="000000"/>
                          </a:solidFill>
                        </a:rPr>
                        <a:t>)</a:t>
                      </a:r>
                    </a:p>
                  </a:txBody>
                  <a:tcPr anchor="ctr">
                    <a:solidFill>
                      <a:schemeClr val="bg1">
                        <a:lumMod val="95000"/>
                      </a:schemeClr>
                    </a:solidFill>
                  </a:tcPr>
                </a:tc>
                <a:tc>
                  <a:txBody>
                    <a:bodyPr/>
                    <a:lstStyle/>
                    <a:p>
                      <a:r>
                        <a:rPr lang="en-US" sz="1400" dirty="0">
                          <a:solidFill>
                            <a:sysClr val="windowText" lastClr="000000"/>
                          </a:solidFill>
                        </a:rPr>
                        <a:t>Pr(</a:t>
                      </a:r>
                      <a:r>
                        <a:rPr lang="el-GR" sz="1400" dirty="0">
                          <a:solidFill>
                            <a:sysClr val="windowText" lastClr="000000"/>
                          </a:solidFill>
                        </a:rPr>
                        <a:t>ω</a:t>
                      </a:r>
                      <a:r>
                        <a:rPr lang="en-US" sz="1400" dirty="0">
                          <a:solidFill>
                            <a:sysClr val="windowText" lastClr="000000"/>
                          </a:solidFill>
                        </a:rPr>
                        <a:t>)</a:t>
                      </a:r>
                    </a:p>
                  </a:txBody>
                  <a:tcPr anchor="ctr">
                    <a:solidFill>
                      <a:schemeClr val="bg1">
                        <a:lumMod val="95000"/>
                      </a:schemeClr>
                    </a:solidFill>
                  </a:tcPr>
                </a:tc>
                <a:tc>
                  <a:txBody>
                    <a:bodyPr/>
                    <a:lstStyle/>
                    <a:p>
                      <a:pPr algn="l"/>
                      <a:r>
                        <a:rPr lang="en-US" sz="1400" dirty="0">
                          <a:solidFill>
                            <a:sysClr val="windowText" lastClr="000000"/>
                          </a:solidFill>
                        </a:rPr>
                        <a:t>Expected Count μ</a:t>
                      </a:r>
                      <a:r>
                        <a:rPr lang="el-GR" sz="1400" baseline="-25000" dirty="0">
                          <a:solidFill>
                            <a:sysClr val="windowText" lastClr="000000"/>
                          </a:solidFill>
                        </a:rPr>
                        <a:t>ω</a:t>
                      </a:r>
                      <a:endParaRPr lang="en-US" sz="1400" baseline="-25000" dirty="0">
                        <a:solidFill>
                          <a:sysClr val="windowText" lastClr="000000"/>
                        </a:solidFill>
                      </a:endParaRPr>
                    </a:p>
                  </a:txBody>
                  <a:tcPr anchor="ctr">
                    <a:solidFill>
                      <a:schemeClr val="bg1">
                        <a:lumMod val="95000"/>
                      </a:schemeClr>
                    </a:solidFill>
                  </a:tcPr>
                </a:tc>
                <a:tc>
                  <a:txBody>
                    <a:bodyPr/>
                    <a:lstStyle/>
                    <a:p>
                      <a:pPr algn="r"/>
                      <a:r>
                        <a:rPr lang="en-US" sz="1400" baseline="0" dirty="0">
                          <a:solidFill>
                            <a:sysClr val="windowText" lastClr="000000"/>
                          </a:solidFill>
                        </a:rPr>
                        <a:t>Observed Count</a:t>
                      </a:r>
                    </a:p>
                  </a:txBody>
                  <a:tcPr anchor="ctr">
                    <a:solidFill>
                      <a:schemeClr val="bg1">
                        <a:lumMod val="95000"/>
                      </a:schemeClr>
                    </a:solidFill>
                  </a:tcPr>
                </a:tc>
                <a:extLst>
                  <a:ext uri="{0D108BD9-81ED-4DB2-BD59-A6C34878D82A}">
                    <a16:rowId xmlns:a16="http://schemas.microsoft.com/office/drawing/2014/main" val="2479035371"/>
                  </a:ext>
                </a:extLst>
              </a:tr>
              <a:tr h="457200">
                <a:tc>
                  <a:txBody>
                    <a:bodyPr/>
                    <a:lstStyle/>
                    <a:p>
                      <a:r>
                        <a:rPr lang="en-US" sz="1600" dirty="0"/>
                        <a:t>000</a:t>
                      </a:r>
                    </a:p>
                  </a:txBody>
                  <a:tcPr anchor="ctr">
                    <a:solidFill>
                      <a:schemeClr val="bg1"/>
                    </a:solidFill>
                  </a:tcPr>
                </a:tc>
                <a:tc>
                  <a:txBody>
                    <a:bodyPr/>
                    <a:lstStyle/>
                    <a:p>
                      <a:pPr algn="ctr"/>
                      <a:r>
                        <a:rPr lang="en-US" sz="1600" dirty="0"/>
                        <a:t>0</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(1−p)</a:t>
                      </a:r>
                      <a:r>
                        <a:rPr lang="en-US" sz="1600" baseline="30000" dirty="0"/>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N∙(1−p)</a:t>
                      </a:r>
                      <a:r>
                        <a:rPr lang="en-US" sz="1600" baseline="30000" dirty="0"/>
                        <a:t>3</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n/a</a:t>
                      </a:r>
                    </a:p>
                  </a:txBody>
                  <a:tcPr anchor="ctr">
                    <a:solidFill>
                      <a:schemeClr val="bg1">
                        <a:lumMod val="95000"/>
                      </a:schemeClr>
                    </a:solidFill>
                  </a:tcPr>
                </a:tc>
                <a:extLst>
                  <a:ext uri="{0D108BD9-81ED-4DB2-BD59-A6C34878D82A}">
                    <a16:rowId xmlns:a16="http://schemas.microsoft.com/office/drawing/2014/main" val="3178909412"/>
                  </a:ext>
                </a:extLst>
              </a:tr>
              <a:tr h="457200">
                <a:tc>
                  <a:txBody>
                    <a:bodyPr/>
                    <a:lstStyle/>
                    <a:p>
                      <a:r>
                        <a:rPr lang="en-US" sz="1600" dirty="0"/>
                        <a:t>100</a:t>
                      </a:r>
                    </a:p>
                  </a:txBody>
                  <a:tcPr anchor="ctr">
                    <a:solidFill>
                      <a:schemeClr val="bg1"/>
                    </a:solidFill>
                  </a:tcPr>
                </a:tc>
                <a:tc>
                  <a:txBody>
                    <a:bodyPr/>
                    <a:lstStyle/>
                    <a:p>
                      <a:pPr algn="ctr"/>
                      <a:r>
                        <a:rPr lang="en-US" sz="1600" dirty="0"/>
                        <a:t>1</a:t>
                      </a:r>
                    </a:p>
                  </a:txBody>
                  <a:tcPr anchor="ctr">
                    <a:solidFill>
                      <a:schemeClr val="bg1"/>
                    </a:solidFill>
                  </a:tcPr>
                </a:tc>
                <a:tc>
                  <a:txBody>
                    <a:bodyPr/>
                    <a:lstStyle/>
                    <a:p>
                      <a:r>
                        <a:rPr lang="en-US" sz="1600" dirty="0"/>
                        <a:t>p(1−p)</a:t>
                      </a:r>
                      <a:r>
                        <a:rPr lang="en-US" sz="1600" baseline="300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N∙p(1−p)</a:t>
                      </a:r>
                      <a:r>
                        <a:rPr lang="en-US" sz="1600" baseline="30000" dirty="0"/>
                        <a:t>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320</a:t>
                      </a:r>
                    </a:p>
                  </a:txBody>
                  <a:tcPr anchor="ctr">
                    <a:solidFill>
                      <a:schemeClr val="bg1"/>
                    </a:solidFill>
                  </a:tcPr>
                </a:tc>
                <a:extLst>
                  <a:ext uri="{0D108BD9-81ED-4DB2-BD59-A6C34878D82A}">
                    <a16:rowId xmlns:a16="http://schemas.microsoft.com/office/drawing/2014/main" val="1066611367"/>
                  </a:ext>
                </a:extLst>
              </a:tr>
              <a:tr h="457200">
                <a:tc>
                  <a:txBody>
                    <a:bodyPr/>
                    <a:lstStyle/>
                    <a:p>
                      <a:r>
                        <a:rPr lang="en-US" sz="1600" dirty="0"/>
                        <a:t>010</a:t>
                      </a:r>
                    </a:p>
                  </a:txBody>
                  <a:tcPr anchor="ctr">
                    <a:solidFill>
                      <a:schemeClr val="bg1"/>
                    </a:solidFill>
                  </a:tcPr>
                </a:tc>
                <a:tc>
                  <a:txBody>
                    <a:bodyPr/>
                    <a:lstStyle/>
                    <a:p>
                      <a:pPr algn="ctr"/>
                      <a:r>
                        <a:rPr lang="en-US" sz="1600" dirty="0"/>
                        <a:t>1</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p(1−p)</a:t>
                      </a:r>
                      <a:r>
                        <a:rPr lang="en-US" sz="1600" baseline="300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N∙p(1−p)</a:t>
                      </a:r>
                      <a:r>
                        <a:rPr lang="en-US" sz="1600" baseline="30000" dirty="0"/>
                        <a:t>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152</a:t>
                      </a:r>
                    </a:p>
                  </a:txBody>
                  <a:tcPr anchor="ctr">
                    <a:solidFill>
                      <a:schemeClr val="bg1"/>
                    </a:solidFill>
                  </a:tcPr>
                </a:tc>
                <a:extLst>
                  <a:ext uri="{0D108BD9-81ED-4DB2-BD59-A6C34878D82A}">
                    <a16:rowId xmlns:a16="http://schemas.microsoft.com/office/drawing/2014/main" val="2312226915"/>
                  </a:ext>
                </a:extLst>
              </a:tr>
              <a:tr h="457200">
                <a:tc>
                  <a:txBody>
                    <a:bodyPr/>
                    <a:lstStyle/>
                    <a:p>
                      <a:r>
                        <a:rPr lang="en-US" sz="1600" dirty="0"/>
                        <a:t>001</a:t>
                      </a:r>
                    </a:p>
                  </a:txBody>
                  <a:tcPr anchor="ctr">
                    <a:solidFill>
                      <a:schemeClr val="bg1"/>
                    </a:solidFill>
                  </a:tcPr>
                </a:tc>
                <a:tc>
                  <a:txBody>
                    <a:bodyPr/>
                    <a:lstStyle/>
                    <a:p>
                      <a:pPr algn="ctr"/>
                      <a:r>
                        <a:rPr lang="en-US" sz="1600" dirty="0"/>
                        <a:t>1</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p(1−p)</a:t>
                      </a:r>
                      <a:r>
                        <a:rPr lang="en-US" sz="1600" baseline="300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N∙p(1−p)</a:t>
                      </a:r>
                      <a:r>
                        <a:rPr lang="en-US" sz="1600" baseline="30000" dirty="0"/>
                        <a:t>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30</a:t>
                      </a:r>
                    </a:p>
                  </a:txBody>
                  <a:tcPr anchor="ctr">
                    <a:solidFill>
                      <a:schemeClr val="bg1"/>
                    </a:solidFill>
                  </a:tcPr>
                </a:tc>
                <a:extLst>
                  <a:ext uri="{0D108BD9-81ED-4DB2-BD59-A6C34878D82A}">
                    <a16:rowId xmlns:a16="http://schemas.microsoft.com/office/drawing/2014/main" val="1778324307"/>
                  </a:ext>
                </a:extLst>
              </a:tr>
              <a:tr h="457200">
                <a:tc>
                  <a:txBody>
                    <a:bodyPr/>
                    <a:lstStyle/>
                    <a:p>
                      <a:r>
                        <a:rPr lang="en-US" sz="1600" dirty="0"/>
                        <a:t>110</a:t>
                      </a:r>
                    </a:p>
                  </a:txBody>
                  <a:tcPr anchor="ctr">
                    <a:solidFill>
                      <a:schemeClr val="bg1"/>
                    </a:solidFill>
                  </a:tcPr>
                </a:tc>
                <a:tc>
                  <a:txBody>
                    <a:bodyPr/>
                    <a:lstStyle/>
                    <a:p>
                      <a:pPr algn="ctr"/>
                      <a:r>
                        <a:rPr lang="en-US" sz="16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2</a:t>
                      </a:r>
                      <a:r>
                        <a:rPr lang="en-US" sz="1600" dirty="0"/>
                        <a:t>(1−p)</a:t>
                      </a:r>
                      <a:endParaRPr lang="en-US" sz="1600" baseline="30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a:t>
                      </a:r>
                      <a:r>
                        <a:rPr lang="en-US" sz="1600" baseline="30000" dirty="0"/>
                        <a:t>2</a:t>
                      </a:r>
                      <a:r>
                        <a:rPr lang="en-US" sz="1600" dirty="0"/>
                        <a:t>(1−p)</a:t>
                      </a:r>
                      <a:endParaRPr lang="en-US" sz="1600" baseline="30000" dirty="0"/>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109</a:t>
                      </a:r>
                    </a:p>
                  </a:txBody>
                  <a:tcPr anchor="ctr">
                    <a:solidFill>
                      <a:schemeClr val="bg1"/>
                    </a:solidFill>
                  </a:tcPr>
                </a:tc>
                <a:extLst>
                  <a:ext uri="{0D108BD9-81ED-4DB2-BD59-A6C34878D82A}">
                    <a16:rowId xmlns:a16="http://schemas.microsoft.com/office/drawing/2014/main" val="2093140714"/>
                  </a:ext>
                </a:extLst>
              </a:tr>
              <a:tr h="457200">
                <a:tc>
                  <a:txBody>
                    <a:bodyPr/>
                    <a:lstStyle/>
                    <a:p>
                      <a:r>
                        <a:rPr lang="en-US" sz="1600" dirty="0"/>
                        <a:t>101</a:t>
                      </a:r>
                    </a:p>
                  </a:txBody>
                  <a:tcPr anchor="ctr">
                    <a:solidFill>
                      <a:schemeClr val="bg1"/>
                    </a:solidFill>
                  </a:tcPr>
                </a:tc>
                <a:tc>
                  <a:txBody>
                    <a:bodyPr/>
                    <a:lstStyle/>
                    <a:p>
                      <a:pPr algn="ctr"/>
                      <a:r>
                        <a:rPr lang="en-US" sz="16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41</a:t>
                      </a:r>
                    </a:p>
                  </a:txBody>
                  <a:tcPr anchor="ctr">
                    <a:solidFill>
                      <a:schemeClr val="bg1"/>
                    </a:solidFill>
                  </a:tcPr>
                </a:tc>
                <a:extLst>
                  <a:ext uri="{0D108BD9-81ED-4DB2-BD59-A6C34878D82A}">
                    <a16:rowId xmlns:a16="http://schemas.microsoft.com/office/drawing/2014/main" val="3244613927"/>
                  </a:ext>
                </a:extLst>
              </a:tr>
              <a:tr h="457200">
                <a:tc>
                  <a:txBody>
                    <a:bodyPr/>
                    <a:lstStyle/>
                    <a:p>
                      <a:r>
                        <a:rPr lang="en-US" sz="1600" dirty="0"/>
                        <a:t>011</a:t>
                      </a:r>
                    </a:p>
                  </a:txBody>
                  <a:tcPr anchor="ctr">
                    <a:solidFill>
                      <a:schemeClr val="bg1"/>
                    </a:solidFill>
                  </a:tcPr>
                </a:tc>
                <a:tc>
                  <a:txBody>
                    <a:bodyPr/>
                    <a:lstStyle/>
                    <a:p>
                      <a:pPr algn="ctr"/>
                      <a:r>
                        <a:rPr lang="en-US" sz="1600" dirty="0"/>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N∙p</a:t>
                      </a:r>
                      <a:r>
                        <a:rPr lang="en-US" sz="1600" baseline="30000" dirty="0"/>
                        <a:t>2 </a:t>
                      </a:r>
                      <a:r>
                        <a:rPr lang="en-US" sz="1600" dirty="0"/>
                        <a:t>(1−p)</a:t>
                      </a:r>
                      <a:endParaRPr lang="en-US" sz="1600" baseline="30000" dirty="0"/>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aseline="0" dirty="0"/>
                        <a:t>13</a:t>
                      </a:r>
                    </a:p>
                  </a:txBody>
                  <a:tcPr anchor="ctr">
                    <a:solidFill>
                      <a:schemeClr val="bg1"/>
                    </a:solidFill>
                  </a:tcPr>
                </a:tc>
                <a:extLst>
                  <a:ext uri="{0D108BD9-81ED-4DB2-BD59-A6C34878D82A}">
                    <a16:rowId xmlns:a16="http://schemas.microsoft.com/office/drawing/2014/main" val="862991471"/>
                  </a:ext>
                </a:extLst>
              </a:tr>
              <a:tr h="457200">
                <a:tc>
                  <a:txBody>
                    <a:bodyPr/>
                    <a:lstStyle/>
                    <a:p>
                      <a:r>
                        <a:rPr lang="en-US" sz="1600" dirty="0"/>
                        <a:t>111</a:t>
                      </a:r>
                    </a:p>
                  </a:txBody>
                  <a:tcPr anchor="ctr">
                    <a:solidFill>
                      <a:schemeClr val="bg1"/>
                    </a:solidFill>
                  </a:tcPr>
                </a:tc>
                <a:tc>
                  <a:txBody>
                    <a:bodyPr/>
                    <a:lstStyle/>
                    <a:p>
                      <a:pPr algn="ctr"/>
                      <a:r>
                        <a:rPr lang="en-US" sz="1600" dirty="0"/>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30000" dirty="0"/>
                        <a:t>3 </a:t>
                      </a:r>
                    </a:p>
                  </a:txBody>
                  <a:tcPr anchor="ctr">
                    <a:solidFill>
                      <a:schemeClr val="bg1"/>
                    </a:solidFill>
                  </a:tcPr>
                </a:tc>
                <a:tc>
                  <a:txBody>
                    <a:bodyPr/>
                    <a:lstStyle/>
                    <a:p>
                      <a:r>
                        <a:rPr lang="en-US" sz="1600" dirty="0"/>
                        <a:t>N∙p</a:t>
                      </a:r>
                      <a:r>
                        <a:rPr lang="en-US" sz="1600" baseline="30000" dirty="0"/>
                        <a:t>3</a:t>
                      </a:r>
                      <a:endParaRPr lang="en-US" sz="1600" dirty="0"/>
                    </a:p>
                  </a:txBody>
                  <a:tcPr anchor="ctr">
                    <a:solidFill>
                      <a:schemeClr val="bg1"/>
                    </a:solidFill>
                  </a:tcPr>
                </a:tc>
                <a:tc>
                  <a:txBody>
                    <a:bodyPr/>
                    <a:lstStyle/>
                    <a:p>
                      <a:pPr algn="r"/>
                      <a:r>
                        <a:rPr lang="en-US" sz="1600" baseline="0" dirty="0"/>
                        <a:t>23</a:t>
                      </a:r>
                    </a:p>
                  </a:txBody>
                  <a:tcPr anchor="ctr">
                    <a:solidFill>
                      <a:schemeClr val="bg1"/>
                    </a:solidFill>
                  </a:tcPr>
                </a:tc>
                <a:extLst>
                  <a:ext uri="{0D108BD9-81ED-4DB2-BD59-A6C34878D82A}">
                    <a16:rowId xmlns:a16="http://schemas.microsoft.com/office/drawing/2014/main" val="2322706938"/>
                  </a:ext>
                </a:extLst>
              </a:tr>
            </a:tbl>
          </a:graphicData>
        </a:graphic>
      </p:graphicFrame>
      <p:sp>
        <p:nvSpPr>
          <p:cNvPr id="53" name="Left Brace 52">
            <a:extLst>
              <a:ext uri="{FF2B5EF4-FFF2-40B4-BE49-F238E27FC236}">
                <a16:creationId xmlns:a16="http://schemas.microsoft.com/office/drawing/2014/main" id="{7246BF29-8F70-43F8-BC7F-61E3EE134810}"/>
              </a:ext>
            </a:extLst>
          </p:cNvPr>
          <p:cNvSpPr/>
          <p:nvPr/>
        </p:nvSpPr>
        <p:spPr>
          <a:xfrm>
            <a:off x="872194" y="2274269"/>
            <a:ext cx="136451" cy="1329070"/>
          </a:xfrm>
          <a:prstGeom prst="leftBrace">
            <a:avLst>
              <a:gd name="adj1" fmla="val 383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Left Brace 53">
            <a:extLst>
              <a:ext uri="{FF2B5EF4-FFF2-40B4-BE49-F238E27FC236}">
                <a16:creationId xmlns:a16="http://schemas.microsoft.com/office/drawing/2014/main" id="{5CF20349-80E9-4B57-B46D-1ED530F73CD7}"/>
              </a:ext>
            </a:extLst>
          </p:cNvPr>
          <p:cNvSpPr/>
          <p:nvPr/>
        </p:nvSpPr>
        <p:spPr>
          <a:xfrm>
            <a:off x="869139" y="3680739"/>
            <a:ext cx="136451" cy="1329070"/>
          </a:xfrm>
          <a:prstGeom prst="leftBrace">
            <a:avLst>
              <a:gd name="adj1" fmla="val 383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Left Brace 54">
            <a:extLst>
              <a:ext uri="{FF2B5EF4-FFF2-40B4-BE49-F238E27FC236}">
                <a16:creationId xmlns:a16="http://schemas.microsoft.com/office/drawing/2014/main" id="{66E8706F-383B-4328-AFAE-A11A32843902}"/>
              </a:ext>
            </a:extLst>
          </p:cNvPr>
          <p:cNvSpPr/>
          <p:nvPr/>
        </p:nvSpPr>
        <p:spPr>
          <a:xfrm>
            <a:off x="869139" y="5061418"/>
            <a:ext cx="136451" cy="438803"/>
          </a:xfrm>
          <a:prstGeom prst="leftBrace">
            <a:avLst>
              <a:gd name="adj1" fmla="val 383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a:extLst>
              <a:ext uri="{FF2B5EF4-FFF2-40B4-BE49-F238E27FC236}">
                <a16:creationId xmlns:a16="http://schemas.microsoft.com/office/drawing/2014/main" id="{63D95CBF-1C56-4044-8CC7-8479FCC1C60E}"/>
              </a:ext>
            </a:extLst>
          </p:cNvPr>
          <p:cNvSpPr txBox="1"/>
          <p:nvPr/>
        </p:nvSpPr>
        <p:spPr>
          <a:xfrm>
            <a:off x="262724" y="2762853"/>
            <a:ext cx="745921" cy="461665"/>
          </a:xfrm>
          <a:prstGeom prst="rect">
            <a:avLst/>
          </a:prstGeom>
          <a:noFill/>
        </p:spPr>
        <p:txBody>
          <a:bodyPr wrap="square" rtlCol="0">
            <a:spAutoFit/>
          </a:bodyPr>
          <a:lstStyle/>
          <a:p>
            <a:r>
              <a:rPr lang="en-US" sz="1200" dirty="0"/>
              <a:t>Main effects</a:t>
            </a:r>
          </a:p>
        </p:txBody>
      </p:sp>
      <p:sp>
        <p:nvSpPr>
          <p:cNvPr id="57" name="TextBox 56">
            <a:extLst>
              <a:ext uri="{FF2B5EF4-FFF2-40B4-BE49-F238E27FC236}">
                <a16:creationId xmlns:a16="http://schemas.microsoft.com/office/drawing/2014/main" id="{D1C00C02-6C0A-4EC1-8DA8-8DA293BF5F0C}"/>
              </a:ext>
            </a:extLst>
          </p:cNvPr>
          <p:cNvSpPr txBox="1"/>
          <p:nvPr/>
        </p:nvSpPr>
        <p:spPr>
          <a:xfrm>
            <a:off x="259669" y="4146487"/>
            <a:ext cx="745921" cy="461665"/>
          </a:xfrm>
          <a:prstGeom prst="rect">
            <a:avLst/>
          </a:prstGeom>
          <a:noFill/>
        </p:spPr>
        <p:txBody>
          <a:bodyPr wrap="square" rtlCol="0">
            <a:spAutoFit/>
          </a:bodyPr>
          <a:lstStyle/>
          <a:p>
            <a:r>
              <a:rPr lang="en-US" sz="1200" dirty="0"/>
              <a:t>2-way inter’ns</a:t>
            </a:r>
          </a:p>
        </p:txBody>
      </p:sp>
      <p:sp>
        <p:nvSpPr>
          <p:cNvPr id="58" name="TextBox 57">
            <a:extLst>
              <a:ext uri="{FF2B5EF4-FFF2-40B4-BE49-F238E27FC236}">
                <a16:creationId xmlns:a16="http://schemas.microsoft.com/office/drawing/2014/main" id="{C1560246-EFD3-4673-83DD-9C7F404A05F5}"/>
              </a:ext>
            </a:extLst>
          </p:cNvPr>
          <p:cNvSpPr txBox="1"/>
          <p:nvPr/>
        </p:nvSpPr>
        <p:spPr>
          <a:xfrm>
            <a:off x="259669" y="5077665"/>
            <a:ext cx="745921" cy="461665"/>
          </a:xfrm>
          <a:prstGeom prst="rect">
            <a:avLst/>
          </a:prstGeom>
          <a:noFill/>
        </p:spPr>
        <p:txBody>
          <a:bodyPr wrap="square" rtlCol="0">
            <a:spAutoFit/>
          </a:bodyPr>
          <a:lstStyle/>
          <a:p>
            <a:r>
              <a:rPr lang="en-US" sz="1200" dirty="0"/>
              <a:t>3-way inter’n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0234431-2703-4176-AEB8-58DEBC9D8534}"/>
                  </a:ext>
                </a:extLst>
              </p:cNvPr>
              <p:cNvSpPr txBox="1"/>
              <p:nvPr/>
            </p:nvSpPr>
            <p:spPr>
              <a:xfrm>
                <a:off x="6442407" y="1666859"/>
                <a:ext cx="4877399" cy="646331"/>
              </a:xfrm>
              <a:prstGeom prst="rect">
                <a:avLst/>
              </a:prstGeom>
              <a:noFill/>
            </p:spPr>
            <p:txBody>
              <a:bodyPr wrap="square" rtlCol="0">
                <a:spAutoFit/>
              </a:bodyPr>
              <a:lstStyle/>
              <a:p>
                <a:r>
                  <a:rPr lang="en-US" dirty="0"/>
                  <a:t>Parameters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i="1" dirty="0"/>
                  <a:t> </a:t>
                </a:r>
                <a:r>
                  <a:rPr lang="en-US" dirty="0"/>
                  <a:t>and</a:t>
                </a:r>
                <a:r>
                  <a:rPr lang="en-US" i="1" dirty="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are estimated using iteratively reweighted least squares (IRLS). </a:t>
                </a:r>
              </a:p>
            </p:txBody>
          </p:sp>
        </mc:Choice>
        <mc:Fallback xmlns="">
          <p:sp>
            <p:nvSpPr>
              <p:cNvPr id="60" name="TextBox 59">
                <a:extLst>
                  <a:ext uri="{FF2B5EF4-FFF2-40B4-BE49-F238E27FC236}">
                    <a16:creationId xmlns:a16="http://schemas.microsoft.com/office/drawing/2014/main" id="{B0234431-2703-4176-AEB8-58DEBC9D8534}"/>
                  </a:ext>
                </a:extLst>
              </p:cNvPr>
              <p:cNvSpPr txBox="1">
                <a:spLocks noRot="1" noChangeAspect="1" noMove="1" noResize="1" noEditPoints="1" noAdjustHandles="1" noChangeArrowheads="1" noChangeShapeType="1" noTextEdit="1"/>
              </p:cNvSpPr>
              <p:nvPr/>
            </p:nvSpPr>
            <p:spPr>
              <a:xfrm>
                <a:off x="6442407" y="1666859"/>
                <a:ext cx="4877399" cy="646331"/>
              </a:xfrm>
              <a:prstGeom prst="rect">
                <a:avLst/>
              </a:prstGeom>
              <a:blipFill>
                <a:blip r:embed="rId10"/>
                <a:stretch>
                  <a:fillRect l="-112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1FDA35A-36B6-4EDC-A456-2DFA496C0466}"/>
                  </a:ext>
                </a:extLst>
              </p:cNvPr>
              <p:cNvSpPr txBox="1"/>
              <p:nvPr/>
            </p:nvSpPr>
            <p:spPr>
              <a:xfrm>
                <a:off x="6442407" y="5546652"/>
                <a:ext cx="5378425" cy="954620"/>
              </a:xfrm>
              <a:prstGeom prst="rect">
                <a:avLst/>
              </a:prstGeom>
              <a:noFill/>
            </p:spPr>
            <p:txBody>
              <a:bodyPr wrap="square" rtlCol="0">
                <a:spAutoFit/>
              </a:bodyPr>
              <a:lstStyle/>
              <a:p>
                <a:r>
                  <a:rPr lang="en-US" dirty="0"/>
                  <a:t>For our test data,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𝛾</m:t>
                        </m:r>
                      </m:e>
                    </m:acc>
                    <m:r>
                      <a:rPr lang="en-US" b="0" i="1" smtClean="0">
                        <a:latin typeface="Cambria Math" panose="02040503050406030204" pitchFamily="18" charset="0"/>
                      </a:rPr>
                      <m:t>=6.187</m:t>
                    </m:r>
                  </m:oMath>
                </a14:m>
                <a:r>
                  <a:rPr lang="en-US" dirty="0"/>
                  <a:t>, </a:t>
                </a:r>
              </a:p>
              <a:p>
                <a:r>
                  <a:rPr lang="en-US" dirty="0"/>
                  <a:t>so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487</m:t>
                    </m:r>
                    <m:r>
                      <a:rPr lang="en-US" b="0" i="0" smtClean="0">
                        <a:latin typeface="Cambria Math" panose="02040503050406030204" pitchFamily="18" charset="0"/>
                        <a:ea typeface="Cambria Math" panose="02040503050406030204" pitchFamily="18" charset="0"/>
                      </a:rPr>
                      <m:t> </m:t>
                    </m:r>
                  </m:oMath>
                </a14:m>
                <a:r>
                  <a:rPr lang="en-US" dirty="0"/>
                  <a:t>unobserved using this model.</a:t>
                </a:r>
              </a:p>
              <a:p>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𝑁</m:t>
                          </m:r>
                        </m:e>
                      </m:acc>
                      <m:r>
                        <m:rPr>
                          <m:aln/>
                        </m:rP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sup>
                      </m:sSup>
                      <m:r>
                        <a:rPr lang="en-US" b="0" i="0" smtClean="0">
                          <a:latin typeface="Cambria Math" panose="02040503050406030204" pitchFamily="18" charset="0"/>
                          <a:ea typeface="Cambria Math" panose="02040503050406030204" pitchFamily="18" charset="0"/>
                        </a:rPr>
                        <m:t>=688+487=1175.</m:t>
                      </m:r>
                    </m:oMath>
                  </m:oMathPara>
                </a14:m>
                <a:endParaRPr lang="en-US" i="1" dirty="0"/>
              </a:p>
            </p:txBody>
          </p:sp>
        </mc:Choice>
        <mc:Fallback xmlns="">
          <p:sp>
            <p:nvSpPr>
              <p:cNvPr id="27" name="TextBox 26">
                <a:extLst>
                  <a:ext uri="{FF2B5EF4-FFF2-40B4-BE49-F238E27FC236}">
                    <a16:creationId xmlns:a16="http://schemas.microsoft.com/office/drawing/2014/main" id="{A1FDA35A-36B6-4EDC-A456-2DFA496C0466}"/>
                  </a:ext>
                </a:extLst>
              </p:cNvPr>
              <p:cNvSpPr txBox="1">
                <a:spLocks noRot="1" noChangeAspect="1" noMove="1" noResize="1" noEditPoints="1" noAdjustHandles="1" noChangeArrowheads="1" noChangeShapeType="1" noTextEdit="1"/>
              </p:cNvSpPr>
              <p:nvPr/>
            </p:nvSpPr>
            <p:spPr>
              <a:xfrm>
                <a:off x="6442407" y="5546652"/>
                <a:ext cx="5378425" cy="954620"/>
              </a:xfrm>
              <a:prstGeom prst="rect">
                <a:avLst/>
              </a:prstGeom>
              <a:blipFill>
                <a:blip r:embed="rId11"/>
                <a:stretch>
                  <a:fillRect l="-1020" t="-3846"/>
                </a:stretch>
              </a:blipFill>
            </p:spPr>
            <p:txBody>
              <a:bodyPr/>
              <a:lstStyle/>
              <a:p>
                <a:r>
                  <a:rPr lang="en-US">
                    <a:noFill/>
                  </a:rPr>
                  <a:t> </a:t>
                </a:r>
              </a:p>
            </p:txBody>
          </p:sp>
        </mc:Fallback>
      </mc:AlternateContent>
    </p:spTree>
    <p:extLst>
      <p:ext uri="{BB962C8B-B14F-4D97-AF65-F5344CB8AC3E}">
        <p14:creationId xmlns:p14="http://schemas.microsoft.com/office/powerpoint/2010/main" val="209766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2" grpId="0"/>
      <p:bldP spid="43" grpId="0" animBg="1"/>
      <p:bldP spid="44" grpId="0"/>
      <p:bldP spid="45" grpId="0"/>
      <p:bldP spid="46" grpId="0" animBg="1"/>
      <p:bldP spid="51" grpId="0"/>
      <p:bldP spid="60"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6BF18-02C6-41C0-B9EB-71AD8B5C502C}"/>
              </a:ext>
            </a:extLst>
          </p:cNvPr>
          <p:cNvPicPr>
            <a:picLocks noChangeAspect="1"/>
          </p:cNvPicPr>
          <p:nvPr/>
        </p:nvPicPr>
        <p:blipFill rotWithShape="1">
          <a:blip r:embed="rId3">
            <a:extLst>
              <a:ext uri="{28A0092B-C50C-407E-A947-70E740481C1C}">
                <a14:useLocalDpi xmlns:a14="http://schemas.microsoft.com/office/drawing/2010/main" val="0"/>
              </a:ext>
            </a:extLst>
          </a:blip>
          <a:srcRect t="7739" b="7680"/>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19F09A4D-A991-40B1-ABDB-B94E9898843B}"/>
              </a:ext>
            </a:extLst>
          </p:cNvPr>
          <p:cNvSpPr txBox="1"/>
          <p:nvPr/>
        </p:nvSpPr>
        <p:spPr>
          <a:xfrm>
            <a:off x="9445450" y="6029010"/>
            <a:ext cx="2651760" cy="492443"/>
          </a:xfrm>
          <a:prstGeom prst="rect">
            <a:avLst/>
          </a:prstGeom>
          <a:noFill/>
        </p:spPr>
        <p:txBody>
          <a:bodyPr wrap="square" rtlCol="0">
            <a:spAutoFit/>
          </a:bodyPr>
          <a:lstStyle/>
          <a:p>
            <a:r>
              <a:rPr lang="en-US" sz="1300" b="0" i="0" dirty="0">
                <a:solidFill>
                  <a:schemeClr val="bg1"/>
                </a:solidFill>
                <a:effectLst/>
                <a:latin typeface="AP Font"/>
              </a:rPr>
              <a:t>Image courtesy of Associated Press. Copyright 2014. All rights reserved.</a:t>
            </a:r>
            <a:endParaRPr lang="en-US" sz="1300" dirty="0">
              <a:solidFill>
                <a:schemeClr val="bg1"/>
              </a:solidFill>
            </a:endParaRPr>
          </a:p>
        </p:txBody>
      </p:sp>
      <p:sp>
        <p:nvSpPr>
          <p:cNvPr id="3" name="TextBox 2">
            <a:extLst>
              <a:ext uri="{FF2B5EF4-FFF2-40B4-BE49-F238E27FC236}">
                <a16:creationId xmlns:a16="http://schemas.microsoft.com/office/drawing/2014/main" id="{6622DE1A-8526-4892-8EA1-AF2B3BD27405}"/>
              </a:ext>
            </a:extLst>
          </p:cNvPr>
          <p:cNvSpPr txBox="1"/>
          <p:nvPr/>
        </p:nvSpPr>
        <p:spPr>
          <a:xfrm>
            <a:off x="11753390" y="6521453"/>
            <a:ext cx="438610" cy="230832"/>
          </a:xfrm>
          <a:prstGeom prst="rect">
            <a:avLst/>
          </a:prstGeom>
          <a:noFill/>
        </p:spPr>
        <p:txBody>
          <a:bodyPr wrap="square" rtlCol="0">
            <a:spAutoFit/>
          </a:bodyPr>
          <a:lstStyle/>
          <a:p>
            <a:r>
              <a:rPr lang="en-US" sz="900" dirty="0">
                <a:solidFill>
                  <a:srgbClr val="FFFFFF"/>
                </a:solidFill>
              </a:rPr>
              <a:t>1</a:t>
            </a:r>
          </a:p>
        </p:txBody>
      </p:sp>
    </p:spTree>
    <p:extLst>
      <p:ext uri="{BB962C8B-B14F-4D97-AF65-F5344CB8AC3E}">
        <p14:creationId xmlns:p14="http://schemas.microsoft.com/office/powerpoint/2010/main" val="139421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6DD2-AE81-4C31-88F4-E641B0080B03}"/>
              </a:ext>
            </a:extLst>
          </p:cNvPr>
          <p:cNvSpPr>
            <a:spLocks noGrp="1"/>
          </p:cNvSpPr>
          <p:nvPr>
            <p:ph type="title"/>
          </p:nvPr>
        </p:nvSpPr>
        <p:spPr/>
        <p:txBody>
          <a:bodyPr/>
          <a:lstStyle/>
          <a:p>
            <a:r>
              <a:rPr lang="en-US" sz="3600" dirty="0"/>
              <a:t>Leveraging R packages</a:t>
            </a:r>
          </a:p>
        </p:txBody>
      </p:sp>
    </p:spTree>
    <p:extLst>
      <p:ext uri="{BB962C8B-B14F-4D97-AF65-F5344CB8AC3E}">
        <p14:creationId xmlns:p14="http://schemas.microsoft.com/office/powerpoint/2010/main" val="412980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BF0F0D-AEF2-4948-841A-4B3D9FDFAFC5}"/>
              </a:ext>
            </a:extLst>
          </p:cNvPr>
          <p:cNvPicPr>
            <a:picLocks noChangeAspect="1"/>
          </p:cNvPicPr>
          <p:nvPr/>
        </p:nvPicPr>
        <p:blipFill rotWithShape="1">
          <a:blip r:embed="rId3"/>
          <a:srcRect r="16435"/>
          <a:stretch/>
        </p:blipFill>
        <p:spPr>
          <a:xfrm>
            <a:off x="389106" y="2631355"/>
            <a:ext cx="11378174" cy="3465871"/>
          </a:xfrm>
          <a:prstGeom prst="rect">
            <a:avLst/>
          </a:prstGeom>
        </p:spPr>
      </p:pic>
      <p:sp>
        <p:nvSpPr>
          <p:cNvPr id="33" name="Title 32">
            <a:extLst>
              <a:ext uri="{FF2B5EF4-FFF2-40B4-BE49-F238E27FC236}">
                <a16:creationId xmlns:a16="http://schemas.microsoft.com/office/drawing/2014/main" id="{3AF7144C-0127-4CFD-B0FE-3CAD7B81A3D2}"/>
              </a:ext>
            </a:extLst>
          </p:cNvPr>
          <p:cNvSpPr>
            <a:spLocks noGrp="1"/>
          </p:cNvSpPr>
          <p:nvPr>
            <p:ph type="title"/>
          </p:nvPr>
        </p:nvSpPr>
        <p:spPr/>
        <p:txBody>
          <a:bodyPr>
            <a:noAutofit/>
          </a:bodyPr>
          <a:lstStyle/>
          <a:p>
            <a:r>
              <a:rPr lang="en-US" sz="2400" b="1" dirty="0"/>
              <a:t>Rcapture</a:t>
            </a:r>
            <a:r>
              <a:rPr lang="en-US" sz="2400" dirty="0"/>
              <a:t> estimates the unobserved count from </a:t>
            </a:r>
            <a:r>
              <a:rPr lang="en-US" sz="2400" i="1" dirty="0"/>
              <a:t>all possible log-linear models</a:t>
            </a:r>
            <a:r>
              <a:rPr lang="en-US" sz="2400" dirty="0"/>
              <a:t>. “Abundance” is the estimate of the population, which includes both observed (“captured”) and unobserved events.</a:t>
            </a:r>
          </a:p>
        </p:txBody>
      </p:sp>
      <p:sp>
        <p:nvSpPr>
          <p:cNvPr id="3" name="Text Placeholder 2">
            <a:extLst>
              <a:ext uri="{FF2B5EF4-FFF2-40B4-BE49-F238E27FC236}">
                <a16:creationId xmlns:a16="http://schemas.microsoft.com/office/drawing/2014/main" id="{994E18E7-A05D-4A93-8C52-4840C5C3F354}"/>
              </a:ext>
            </a:extLst>
          </p:cNvPr>
          <p:cNvSpPr>
            <a:spLocks noGrp="1"/>
          </p:cNvSpPr>
          <p:nvPr>
            <p:ph type="body" sz="quarter" idx="11"/>
          </p:nvPr>
        </p:nvSpPr>
        <p:spPr/>
        <p:txBody>
          <a:bodyPr/>
          <a:lstStyle/>
          <a:p>
            <a:endParaRPr lang="en-US" dirty="0"/>
          </a:p>
        </p:txBody>
      </p:sp>
      <p:sp>
        <p:nvSpPr>
          <p:cNvPr id="19" name="TextBox 18">
            <a:extLst>
              <a:ext uri="{FF2B5EF4-FFF2-40B4-BE49-F238E27FC236}">
                <a16:creationId xmlns:a16="http://schemas.microsoft.com/office/drawing/2014/main" id="{58577272-4A5C-4684-BEA2-96AD2C3A0EDD}"/>
              </a:ext>
            </a:extLst>
          </p:cNvPr>
          <p:cNvSpPr txBox="1"/>
          <p:nvPr/>
        </p:nvSpPr>
        <p:spPr>
          <a:xfrm>
            <a:off x="538413" y="1658364"/>
            <a:ext cx="4695740" cy="923330"/>
          </a:xfrm>
          <a:prstGeom prst="rect">
            <a:avLst/>
          </a:prstGeom>
          <a:solidFill>
            <a:schemeClr val="bg1">
              <a:lumMod val="95000"/>
            </a:schemeClr>
          </a:solidFill>
          <a:ln>
            <a:solidFill>
              <a:schemeClr val="accent1"/>
            </a:solidFill>
          </a:ln>
        </p:spPr>
        <p:txBody>
          <a:bodyPr wrap="square" rtlCol="0">
            <a:spAutoFit/>
          </a:bodyPr>
          <a:lstStyle/>
          <a:p>
            <a:r>
              <a:rPr lang="en-US" dirty="0">
                <a:solidFill>
                  <a:schemeClr val="accent1">
                    <a:lumMod val="75000"/>
                  </a:schemeClr>
                </a:solidFill>
              </a:rPr>
              <a:t>Candidate models sorted by BIC. </a:t>
            </a:r>
          </a:p>
          <a:p>
            <a:r>
              <a:rPr lang="en-US" dirty="0">
                <a:solidFill>
                  <a:schemeClr val="accent1">
                    <a:lumMod val="75000"/>
                  </a:schemeClr>
                </a:solidFill>
              </a:rPr>
              <a:t>[1,2,3] indicates the main effects model: </a:t>
            </a:r>
          </a:p>
          <a:p>
            <a:r>
              <a:rPr lang="en-US" dirty="0">
                <a:solidFill>
                  <a:schemeClr val="accent1">
                    <a:lumMod val="75000"/>
                  </a:schemeClr>
                </a:solidFill>
              </a:rPr>
              <a:t>log(</a:t>
            </a:r>
            <a:r>
              <a:rPr lang="en-US" i="1" dirty="0">
                <a:solidFill>
                  <a:schemeClr val="accent1">
                    <a:lumMod val="75000"/>
                  </a:schemeClr>
                </a:solidFill>
              </a:rPr>
              <a:t>m</a:t>
            </a:r>
            <a:r>
              <a:rPr lang="en-US" baseline="-25000" dirty="0">
                <a:solidFill>
                  <a:schemeClr val="accent1">
                    <a:lumMod val="75000"/>
                  </a:schemeClr>
                </a:solidFill>
              </a:rPr>
              <a:t>000</a:t>
            </a:r>
            <a:r>
              <a:rPr lang="en-US" dirty="0">
                <a:solidFill>
                  <a:schemeClr val="accent1">
                    <a:lumMod val="75000"/>
                  </a:schemeClr>
                </a:solidFill>
              </a:rPr>
              <a:t> ) ~ </a:t>
            </a:r>
            <a:r>
              <a:rPr lang="el-GR" dirty="0">
                <a:solidFill>
                  <a:schemeClr val="accent1">
                    <a:lumMod val="75000"/>
                  </a:schemeClr>
                </a:solidFill>
              </a:rPr>
              <a:t>α</a:t>
            </a:r>
            <a:r>
              <a:rPr lang="en-US" dirty="0">
                <a:solidFill>
                  <a:schemeClr val="accent1">
                    <a:lumMod val="75000"/>
                  </a:schemeClr>
                </a:solidFill>
              </a:rPr>
              <a:t> + β</a:t>
            </a:r>
            <a:r>
              <a:rPr lang="en-US" baseline="-25000" dirty="0">
                <a:solidFill>
                  <a:schemeClr val="accent1">
                    <a:lumMod val="75000"/>
                  </a:schemeClr>
                </a:solidFill>
              </a:rPr>
              <a:t>1</a:t>
            </a:r>
            <a:r>
              <a:rPr lang="en-US" dirty="0">
                <a:solidFill>
                  <a:schemeClr val="accent1">
                    <a:lumMod val="75000"/>
                  </a:schemeClr>
                </a:solidFill>
              </a:rPr>
              <a:t>*</a:t>
            </a:r>
            <a:r>
              <a:rPr lang="en-US" i="1" dirty="0">
                <a:solidFill>
                  <a:schemeClr val="accent1">
                    <a:lumMod val="75000"/>
                  </a:schemeClr>
                </a:solidFill>
              </a:rPr>
              <a:t>m</a:t>
            </a:r>
            <a:r>
              <a:rPr lang="en-US" baseline="-25000" dirty="0">
                <a:solidFill>
                  <a:schemeClr val="accent1">
                    <a:lumMod val="75000"/>
                  </a:schemeClr>
                </a:solidFill>
              </a:rPr>
              <a:t>100</a:t>
            </a:r>
            <a:r>
              <a:rPr lang="en-US" dirty="0">
                <a:solidFill>
                  <a:schemeClr val="accent1">
                    <a:lumMod val="75000"/>
                  </a:schemeClr>
                </a:solidFill>
              </a:rPr>
              <a:t> + β</a:t>
            </a:r>
            <a:r>
              <a:rPr lang="en-US" baseline="-25000" dirty="0">
                <a:solidFill>
                  <a:schemeClr val="accent1">
                    <a:lumMod val="75000"/>
                  </a:schemeClr>
                </a:solidFill>
              </a:rPr>
              <a:t>2</a:t>
            </a:r>
            <a:r>
              <a:rPr lang="en-US" dirty="0">
                <a:solidFill>
                  <a:schemeClr val="accent1">
                    <a:lumMod val="75000"/>
                  </a:schemeClr>
                </a:solidFill>
              </a:rPr>
              <a:t>*</a:t>
            </a:r>
            <a:r>
              <a:rPr lang="en-US" i="1" dirty="0">
                <a:solidFill>
                  <a:schemeClr val="accent1">
                    <a:lumMod val="75000"/>
                  </a:schemeClr>
                </a:solidFill>
              </a:rPr>
              <a:t>m</a:t>
            </a:r>
            <a:r>
              <a:rPr lang="en-US" baseline="-25000" dirty="0">
                <a:solidFill>
                  <a:schemeClr val="accent1">
                    <a:lumMod val="75000"/>
                  </a:schemeClr>
                </a:solidFill>
              </a:rPr>
              <a:t>010</a:t>
            </a:r>
            <a:r>
              <a:rPr lang="en-US" dirty="0">
                <a:solidFill>
                  <a:schemeClr val="accent1">
                    <a:lumMod val="75000"/>
                  </a:schemeClr>
                </a:solidFill>
              </a:rPr>
              <a:t> + β</a:t>
            </a:r>
            <a:r>
              <a:rPr lang="en-US" baseline="-25000" dirty="0">
                <a:solidFill>
                  <a:schemeClr val="accent1">
                    <a:lumMod val="75000"/>
                  </a:schemeClr>
                </a:solidFill>
              </a:rPr>
              <a:t>3</a:t>
            </a:r>
            <a:r>
              <a:rPr lang="en-US" dirty="0">
                <a:solidFill>
                  <a:schemeClr val="accent1">
                    <a:lumMod val="75000"/>
                  </a:schemeClr>
                </a:solidFill>
              </a:rPr>
              <a:t>*</a:t>
            </a:r>
            <a:r>
              <a:rPr lang="en-US" i="1" dirty="0">
                <a:solidFill>
                  <a:schemeClr val="accent1">
                    <a:lumMod val="75000"/>
                  </a:schemeClr>
                </a:solidFill>
              </a:rPr>
              <a:t>m</a:t>
            </a:r>
            <a:r>
              <a:rPr lang="en-US" baseline="-25000" dirty="0">
                <a:solidFill>
                  <a:schemeClr val="accent1">
                    <a:lumMod val="75000"/>
                  </a:schemeClr>
                </a:solidFill>
              </a:rPr>
              <a:t>001</a:t>
            </a:r>
            <a:r>
              <a:rPr lang="en-US" dirty="0">
                <a:solidFill>
                  <a:schemeClr val="accent1">
                    <a:lumMod val="75000"/>
                  </a:schemeClr>
                </a:solidFill>
              </a:rPr>
              <a:t> </a:t>
            </a:r>
            <a:endParaRPr lang="en-US" baseline="-25000" dirty="0">
              <a:solidFill>
                <a:schemeClr val="accent1">
                  <a:lumMod val="75000"/>
                </a:schemeClr>
              </a:solidFill>
            </a:endParaRPr>
          </a:p>
        </p:txBody>
      </p:sp>
      <p:cxnSp>
        <p:nvCxnSpPr>
          <p:cNvPr id="20" name="Straight Arrow Connector 19">
            <a:extLst>
              <a:ext uri="{FF2B5EF4-FFF2-40B4-BE49-F238E27FC236}">
                <a16:creationId xmlns:a16="http://schemas.microsoft.com/office/drawing/2014/main" id="{367B3A3F-813E-4293-B84F-F85CBA3185E6}"/>
              </a:ext>
            </a:extLst>
          </p:cNvPr>
          <p:cNvCxnSpPr>
            <a:cxnSpLocks/>
            <a:endCxn id="22" idx="0"/>
          </p:cNvCxnSpPr>
          <p:nvPr/>
        </p:nvCxnSpPr>
        <p:spPr>
          <a:xfrm flipH="1">
            <a:off x="1205604" y="2581694"/>
            <a:ext cx="661122" cy="52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4C5CAD5-2FC9-440F-A664-BE21F72332F5}"/>
              </a:ext>
            </a:extLst>
          </p:cNvPr>
          <p:cNvSpPr/>
          <p:nvPr/>
        </p:nvSpPr>
        <p:spPr>
          <a:xfrm>
            <a:off x="462485" y="3102959"/>
            <a:ext cx="1486238" cy="30092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DFAFBD0-A4B1-4332-BA1B-922D846B746E}"/>
              </a:ext>
            </a:extLst>
          </p:cNvPr>
          <p:cNvSpPr/>
          <p:nvPr/>
        </p:nvSpPr>
        <p:spPr>
          <a:xfrm>
            <a:off x="3665552" y="3102959"/>
            <a:ext cx="1213633" cy="3009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FEE9DD4-7177-4BF0-ABBB-51048689D4B6}"/>
              </a:ext>
            </a:extLst>
          </p:cNvPr>
          <p:cNvSpPr txBox="1"/>
          <p:nvPr/>
        </p:nvSpPr>
        <p:spPr>
          <a:xfrm>
            <a:off x="5737818" y="1663250"/>
            <a:ext cx="1955754" cy="918444"/>
          </a:xfrm>
          <a:prstGeom prst="rect">
            <a:avLst/>
          </a:prstGeom>
          <a:solidFill>
            <a:schemeClr val="bg1">
              <a:lumMod val="95000"/>
            </a:schemeClr>
          </a:solidFill>
          <a:ln>
            <a:solidFill>
              <a:schemeClr val="accent1"/>
            </a:solidFill>
          </a:ln>
        </p:spPr>
        <p:txBody>
          <a:bodyPr wrap="square" rtlCol="0">
            <a:spAutoFit/>
          </a:bodyPr>
          <a:lstStyle/>
          <a:p>
            <a:r>
              <a:rPr lang="en-US" dirty="0">
                <a:solidFill>
                  <a:schemeClr val="accent1">
                    <a:lumMod val="75000"/>
                  </a:schemeClr>
                </a:solidFill>
              </a:rPr>
              <a:t>Estimates of </a:t>
            </a:r>
            <a:br>
              <a:rPr lang="en-US" dirty="0">
                <a:solidFill>
                  <a:schemeClr val="accent1">
                    <a:lumMod val="75000"/>
                  </a:schemeClr>
                </a:solidFill>
              </a:rPr>
            </a:br>
            <a:r>
              <a:rPr lang="en-US" dirty="0">
                <a:solidFill>
                  <a:schemeClr val="accent1">
                    <a:lumMod val="75000"/>
                  </a:schemeClr>
                </a:solidFill>
              </a:rPr>
              <a:t>total population for each model.  </a:t>
            </a:r>
            <a:endParaRPr lang="en-US" baseline="-25000" dirty="0">
              <a:solidFill>
                <a:schemeClr val="accent1">
                  <a:lumMod val="75000"/>
                </a:schemeClr>
              </a:solidFill>
            </a:endParaRPr>
          </a:p>
        </p:txBody>
      </p:sp>
      <p:cxnSp>
        <p:nvCxnSpPr>
          <p:cNvPr id="14" name="Straight Arrow Connector 13">
            <a:extLst>
              <a:ext uri="{FF2B5EF4-FFF2-40B4-BE49-F238E27FC236}">
                <a16:creationId xmlns:a16="http://schemas.microsoft.com/office/drawing/2014/main" id="{F4A39066-CC29-49D3-B2AB-92E690D9A2AA}"/>
              </a:ext>
            </a:extLst>
          </p:cNvPr>
          <p:cNvCxnSpPr>
            <a:cxnSpLocks/>
          </p:cNvCxnSpPr>
          <p:nvPr/>
        </p:nvCxnSpPr>
        <p:spPr>
          <a:xfrm flipH="1">
            <a:off x="4772264" y="2505591"/>
            <a:ext cx="965554" cy="597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F7DAEA-72EA-41BA-920D-BCCA5E274B8C}"/>
              </a:ext>
            </a:extLst>
          </p:cNvPr>
          <p:cNvPicPr>
            <a:picLocks noChangeAspect="1"/>
          </p:cNvPicPr>
          <p:nvPr/>
        </p:nvPicPr>
        <p:blipFill rotWithShape="1">
          <a:blip r:embed="rId3"/>
          <a:srcRect t="3949" b="10767"/>
          <a:stretch/>
        </p:blipFill>
        <p:spPr>
          <a:xfrm>
            <a:off x="838200" y="908762"/>
            <a:ext cx="11040578" cy="5353009"/>
          </a:xfrm>
          <a:prstGeom prst="rect">
            <a:avLst/>
          </a:prstGeom>
        </p:spPr>
      </p:pic>
      <p:sp>
        <p:nvSpPr>
          <p:cNvPr id="11" name="Title 32">
            <a:extLst>
              <a:ext uri="{FF2B5EF4-FFF2-40B4-BE49-F238E27FC236}">
                <a16:creationId xmlns:a16="http://schemas.microsoft.com/office/drawing/2014/main" id="{B08069A0-AA04-4B28-BF93-DD4A62DCC2FB}"/>
              </a:ext>
            </a:extLst>
          </p:cNvPr>
          <p:cNvSpPr>
            <a:spLocks noGrp="1"/>
          </p:cNvSpPr>
          <p:nvPr>
            <p:ph type="title"/>
          </p:nvPr>
        </p:nvSpPr>
        <p:spPr/>
        <p:txBody>
          <a:bodyPr>
            <a:noAutofit/>
          </a:bodyPr>
          <a:lstStyle/>
          <a:p>
            <a:r>
              <a:rPr lang="en-US" sz="2800" b="1" dirty="0"/>
              <a:t>Bayesian model averaging </a:t>
            </a:r>
            <a:r>
              <a:rPr lang="en-US" sz="2800" dirty="0"/>
              <a:t>produces a weighted average of the candidate models; we can sample from this “posterior.”</a:t>
            </a:r>
          </a:p>
        </p:txBody>
      </p:sp>
      <p:pic>
        <p:nvPicPr>
          <p:cNvPr id="17" name="Picture 16">
            <a:extLst>
              <a:ext uri="{FF2B5EF4-FFF2-40B4-BE49-F238E27FC236}">
                <a16:creationId xmlns:a16="http://schemas.microsoft.com/office/drawing/2014/main" id="{6F155071-4B20-4375-B945-896895CC8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151" y="2072284"/>
            <a:ext cx="3025963" cy="3025963"/>
          </a:xfrm>
          <a:prstGeom prst="rect">
            <a:avLst/>
          </a:prstGeom>
          <a:effectLst>
            <a:outerShdw blurRad="127000" dist="63500" dir="2700000" algn="tl" rotWithShape="0">
              <a:prstClr val="black">
                <a:alpha val="40000"/>
              </a:prstClr>
            </a:outerShdw>
          </a:effectLst>
        </p:spPr>
      </p:pic>
      <p:sp>
        <p:nvSpPr>
          <p:cNvPr id="18" name="TextBox 17">
            <a:extLst>
              <a:ext uri="{FF2B5EF4-FFF2-40B4-BE49-F238E27FC236}">
                <a16:creationId xmlns:a16="http://schemas.microsoft.com/office/drawing/2014/main" id="{16734569-63A4-40E1-A247-7F4ED28C2F35}"/>
              </a:ext>
            </a:extLst>
          </p:cNvPr>
          <p:cNvSpPr txBox="1"/>
          <p:nvPr/>
        </p:nvSpPr>
        <p:spPr>
          <a:xfrm>
            <a:off x="7565785" y="3404857"/>
            <a:ext cx="840260" cy="307777"/>
          </a:xfrm>
          <a:prstGeom prst="rect">
            <a:avLst/>
          </a:prstGeom>
          <a:noFill/>
        </p:spPr>
        <p:txBody>
          <a:bodyPr wrap="square" rtlCol="0">
            <a:spAutoFit/>
          </a:bodyPr>
          <a:lstStyle/>
          <a:p>
            <a:pPr algn="ctr"/>
            <a:r>
              <a:rPr lang="en-US" sz="1400" dirty="0"/>
              <a:t>90% C.I.</a:t>
            </a:r>
          </a:p>
        </p:txBody>
      </p:sp>
      <p:sp>
        <p:nvSpPr>
          <p:cNvPr id="19" name="TextBox 18">
            <a:extLst>
              <a:ext uri="{FF2B5EF4-FFF2-40B4-BE49-F238E27FC236}">
                <a16:creationId xmlns:a16="http://schemas.microsoft.com/office/drawing/2014/main" id="{C121EF44-02A8-4E20-B2C6-73238914092C}"/>
              </a:ext>
            </a:extLst>
          </p:cNvPr>
          <p:cNvSpPr txBox="1"/>
          <p:nvPr/>
        </p:nvSpPr>
        <p:spPr>
          <a:xfrm>
            <a:off x="7890511" y="3057726"/>
            <a:ext cx="840260" cy="307777"/>
          </a:xfrm>
          <a:prstGeom prst="rect">
            <a:avLst/>
          </a:prstGeom>
          <a:noFill/>
        </p:spPr>
        <p:txBody>
          <a:bodyPr wrap="square" rtlCol="0">
            <a:spAutoFit/>
          </a:bodyPr>
          <a:lstStyle/>
          <a:p>
            <a:pPr algn="ctr"/>
            <a:r>
              <a:rPr lang="en-US" sz="1400" dirty="0"/>
              <a:t>902</a:t>
            </a:r>
          </a:p>
        </p:txBody>
      </p:sp>
      <p:sp>
        <p:nvSpPr>
          <p:cNvPr id="20" name="TextBox 19">
            <a:extLst>
              <a:ext uri="{FF2B5EF4-FFF2-40B4-BE49-F238E27FC236}">
                <a16:creationId xmlns:a16="http://schemas.microsoft.com/office/drawing/2014/main" id="{5FD5E40F-BAEA-45BD-B677-94733023CB72}"/>
              </a:ext>
            </a:extLst>
          </p:cNvPr>
          <p:cNvSpPr txBox="1"/>
          <p:nvPr/>
        </p:nvSpPr>
        <p:spPr>
          <a:xfrm>
            <a:off x="8921577" y="3057726"/>
            <a:ext cx="840260" cy="307777"/>
          </a:xfrm>
          <a:prstGeom prst="rect">
            <a:avLst/>
          </a:prstGeom>
          <a:noFill/>
        </p:spPr>
        <p:txBody>
          <a:bodyPr wrap="square" rtlCol="0">
            <a:spAutoFit/>
          </a:bodyPr>
          <a:lstStyle/>
          <a:p>
            <a:pPr algn="ctr"/>
            <a:r>
              <a:rPr lang="en-US" sz="1400" dirty="0"/>
              <a:t>1184</a:t>
            </a:r>
          </a:p>
        </p:txBody>
      </p:sp>
      <p:cxnSp>
        <p:nvCxnSpPr>
          <p:cNvPr id="22" name="Straight Connector 21">
            <a:extLst>
              <a:ext uri="{FF2B5EF4-FFF2-40B4-BE49-F238E27FC236}">
                <a16:creationId xmlns:a16="http://schemas.microsoft.com/office/drawing/2014/main" id="{08B046BF-33EC-4CAA-B555-97FEB87D72BE}"/>
              </a:ext>
            </a:extLst>
          </p:cNvPr>
          <p:cNvCxnSpPr/>
          <p:nvPr/>
        </p:nvCxnSpPr>
        <p:spPr>
          <a:xfrm>
            <a:off x="8310641" y="3365503"/>
            <a:ext cx="0" cy="15772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065CA5-9A64-4DBC-905B-394F97A84772}"/>
              </a:ext>
            </a:extLst>
          </p:cNvPr>
          <p:cNvCxnSpPr/>
          <p:nvPr/>
        </p:nvCxnSpPr>
        <p:spPr>
          <a:xfrm>
            <a:off x="9341707" y="3365503"/>
            <a:ext cx="0" cy="15772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5BC680F-210B-4251-9384-03DB76F8D3CE}"/>
              </a:ext>
            </a:extLst>
          </p:cNvPr>
          <p:cNvCxnSpPr/>
          <p:nvPr/>
        </p:nvCxnSpPr>
        <p:spPr>
          <a:xfrm>
            <a:off x="8310641" y="3558746"/>
            <a:ext cx="10310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3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98EB76E-D097-4BF8-9BC5-A58C1B12F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02" y="1019331"/>
            <a:ext cx="8867141" cy="5473543"/>
          </a:xfrm>
          <a:prstGeom prst="rect">
            <a:avLst/>
          </a:prstGeom>
        </p:spPr>
      </p:pic>
      <p:sp>
        <p:nvSpPr>
          <p:cNvPr id="11" name="Title 32">
            <a:extLst>
              <a:ext uri="{FF2B5EF4-FFF2-40B4-BE49-F238E27FC236}">
                <a16:creationId xmlns:a16="http://schemas.microsoft.com/office/drawing/2014/main" id="{B08069A0-AA04-4B28-BF93-DD4A62DCC2FB}"/>
              </a:ext>
            </a:extLst>
          </p:cNvPr>
          <p:cNvSpPr>
            <a:spLocks noGrp="1"/>
          </p:cNvSpPr>
          <p:nvPr>
            <p:ph type="title"/>
          </p:nvPr>
        </p:nvSpPr>
        <p:spPr/>
        <p:txBody>
          <a:bodyPr>
            <a:noAutofit/>
          </a:bodyPr>
          <a:lstStyle/>
          <a:p>
            <a:r>
              <a:rPr lang="en-US" sz="2800" dirty="0"/>
              <a:t>LCMCR: A Bayesian application using non-parametric </a:t>
            </a:r>
            <a:r>
              <a:rPr lang="en-US" sz="2800" b="1" dirty="0"/>
              <a:t>latent class models</a:t>
            </a:r>
            <a:r>
              <a:rPr lang="en-US" sz="2800" dirty="0"/>
              <a:t>.</a:t>
            </a:r>
          </a:p>
        </p:txBody>
      </p:sp>
      <p:sp>
        <p:nvSpPr>
          <p:cNvPr id="3" name="Text Placeholder 2">
            <a:extLst>
              <a:ext uri="{FF2B5EF4-FFF2-40B4-BE49-F238E27FC236}">
                <a16:creationId xmlns:a16="http://schemas.microsoft.com/office/drawing/2014/main" id="{92ECC0F8-C88E-4169-B659-BB95C8186073}"/>
              </a:ext>
            </a:extLst>
          </p:cNvPr>
          <p:cNvSpPr>
            <a:spLocks noGrp="1"/>
          </p:cNvSpPr>
          <p:nvPr>
            <p:ph type="body" sz="quarter" idx="11"/>
          </p:nvPr>
        </p:nvSpPr>
        <p:spPr/>
        <p:txBody>
          <a:bodyPr/>
          <a:lstStyle/>
          <a:p>
            <a:endParaRPr lang="en-US" dirty="0"/>
          </a:p>
        </p:txBody>
      </p:sp>
      <p:sp>
        <p:nvSpPr>
          <p:cNvPr id="15" name="TextBox 14">
            <a:extLst>
              <a:ext uri="{FF2B5EF4-FFF2-40B4-BE49-F238E27FC236}">
                <a16:creationId xmlns:a16="http://schemas.microsoft.com/office/drawing/2014/main" id="{D2A5EF72-9B72-4B3B-8D1E-AFFE43088F26}"/>
              </a:ext>
            </a:extLst>
          </p:cNvPr>
          <p:cNvSpPr txBox="1"/>
          <p:nvPr/>
        </p:nvSpPr>
        <p:spPr>
          <a:xfrm>
            <a:off x="7590905" y="1715614"/>
            <a:ext cx="3924533" cy="2400657"/>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000" dirty="0">
                <a:solidFill>
                  <a:schemeClr val="accent1">
                    <a:lumMod val="75000"/>
                  </a:schemeClr>
                </a:solidFill>
              </a:rPr>
              <a:t>R package “LCMCR” uses latent class models.</a:t>
            </a:r>
          </a:p>
          <a:p>
            <a:pPr marL="285750" indent="-285750">
              <a:spcAft>
                <a:spcPts val="600"/>
              </a:spcAft>
              <a:buFont typeface="Arial" panose="020B0604020202020204" pitchFamily="34" charset="0"/>
              <a:buChar char="•"/>
            </a:pPr>
            <a:r>
              <a:rPr lang="en-US" sz="2000" dirty="0">
                <a:solidFill>
                  <a:schemeClr val="accent1">
                    <a:lumMod val="75000"/>
                  </a:schemeClr>
                </a:solidFill>
              </a:rPr>
              <a:t>Distribution is the histogram from a large sample from the posterior distribution.</a:t>
            </a:r>
          </a:p>
          <a:p>
            <a:pPr marL="285750" indent="-285750">
              <a:spcAft>
                <a:spcPts val="600"/>
              </a:spcAft>
              <a:buFont typeface="Arial" panose="020B0604020202020204" pitchFamily="34" charset="0"/>
              <a:buChar char="•"/>
            </a:pPr>
            <a:r>
              <a:rPr lang="en-US" sz="2000" dirty="0">
                <a:solidFill>
                  <a:schemeClr val="accent1">
                    <a:lumMod val="75000"/>
                  </a:schemeClr>
                </a:solidFill>
              </a:rPr>
              <a:t>90% credible interval from the posterior: [913, 1303]</a:t>
            </a:r>
          </a:p>
        </p:txBody>
      </p:sp>
      <p:sp>
        <p:nvSpPr>
          <p:cNvPr id="17" name="TextBox 16">
            <a:extLst>
              <a:ext uri="{FF2B5EF4-FFF2-40B4-BE49-F238E27FC236}">
                <a16:creationId xmlns:a16="http://schemas.microsoft.com/office/drawing/2014/main" id="{F6181F1F-146A-453B-A216-3AC799511108}"/>
              </a:ext>
            </a:extLst>
          </p:cNvPr>
          <p:cNvSpPr txBox="1"/>
          <p:nvPr/>
        </p:nvSpPr>
        <p:spPr>
          <a:xfrm>
            <a:off x="4854140" y="5348940"/>
            <a:ext cx="1595079" cy="338554"/>
          </a:xfrm>
          <a:prstGeom prst="rect">
            <a:avLst/>
          </a:prstGeom>
          <a:noFill/>
        </p:spPr>
        <p:txBody>
          <a:bodyPr wrap="square">
            <a:spAutoFit/>
          </a:bodyPr>
          <a:lstStyle/>
          <a:p>
            <a:pPr algn="ctr"/>
            <a:r>
              <a:rPr lang="en-US" sz="1600" dirty="0"/>
              <a:t>1090.0</a:t>
            </a:r>
          </a:p>
        </p:txBody>
      </p:sp>
      <p:sp>
        <p:nvSpPr>
          <p:cNvPr id="8" name="TextBox 7">
            <a:extLst>
              <a:ext uri="{FF2B5EF4-FFF2-40B4-BE49-F238E27FC236}">
                <a16:creationId xmlns:a16="http://schemas.microsoft.com/office/drawing/2014/main" id="{A3091802-35C0-4F70-A115-E16796EF6AE7}"/>
              </a:ext>
            </a:extLst>
          </p:cNvPr>
          <p:cNvSpPr txBox="1"/>
          <p:nvPr/>
        </p:nvSpPr>
        <p:spPr>
          <a:xfrm>
            <a:off x="6404020" y="5348940"/>
            <a:ext cx="1595079" cy="338554"/>
          </a:xfrm>
          <a:prstGeom prst="rect">
            <a:avLst/>
          </a:prstGeom>
          <a:noFill/>
        </p:spPr>
        <p:txBody>
          <a:bodyPr wrap="square">
            <a:spAutoFit/>
          </a:bodyPr>
          <a:lstStyle/>
          <a:p>
            <a:pPr algn="ctr"/>
            <a:r>
              <a:rPr lang="en-US" sz="1600" dirty="0"/>
              <a:t>1303.0</a:t>
            </a:r>
          </a:p>
        </p:txBody>
      </p:sp>
      <p:sp>
        <p:nvSpPr>
          <p:cNvPr id="9" name="TextBox 8">
            <a:extLst>
              <a:ext uri="{FF2B5EF4-FFF2-40B4-BE49-F238E27FC236}">
                <a16:creationId xmlns:a16="http://schemas.microsoft.com/office/drawing/2014/main" id="{40651F98-38E0-41C7-9C68-89840AE4B5E1}"/>
              </a:ext>
            </a:extLst>
          </p:cNvPr>
          <p:cNvSpPr txBox="1"/>
          <p:nvPr/>
        </p:nvSpPr>
        <p:spPr>
          <a:xfrm>
            <a:off x="3642713" y="5348940"/>
            <a:ext cx="1365330" cy="338554"/>
          </a:xfrm>
          <a:prstGeom prst="rect">
            <a:avLst/>
          </a:prstGeom>
          <a:noFill/>
        </p:spPr>
        <p:txBody>
          <a:bodyPr wrap="square">
            <a:spAutoFit/>
          </a:bodyPr>
          <a:lstStyle/>
          <a:p>
            <a:pPr algn="ctr"/>
            <a:r>
              <a:rPr lang="en-US" sz="1600" dirty="0"/>
              <a:t>912.9</a:t>
            </a:r>
          </a:p>
        </p:txBody>
      </p:sp>
    </p:spTree>
    <p:extLst>
      <p:ext uri="{BB962C8B-B14F-4D97-AF65-F5344CB8AC3E}">
        <p14:creationId xmlns:p14="http://schemas.microsoft.com/office/powerpoint/2010/main" val="4131730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D5FDA-C810-497B-9AC0-860126A9458B}"/>
              </a:ext>
            </a:extLst>
          </p:cNvPr>
          <p:cNvSpPr>
            <a:spLocks noGrp="1"/>
          </p:cNvSpPr>
          <p:nvPr>
            <p:ph type="title"/>
          </p:nvPr>
        </p:nvSpPr>
        <p:spPr/>
        <p:txBody>
          <a:bodyPr/>
          <a:lstStyle/>
          <a:p>
            <a:r>
              <a:rPr lang="en-US" sz="4000" b="0" dirty="0">
                <a:latin typeface="Franklin Gothic Medium" panose="020B0603020102020204" pitchFamily="34" charset="0"/>
              </a:rPr>
              <a:t>Applying MSE to the combat loss/damage data</a:t>
            </a:r>
            <a:endParaRPr lang="en-US" dirty="0"/>
          </a:p>
        </p:txBody>
      </p:sp>
    </p:spTree>
    <p:extLst>
      <p:ext uri="{BB962C8B-B14F-4D97-AF65-F5344CB8AC3E}">
        <p14:creationId xmlns:p14="http://schemas.microsoft.com/office/powerpoint/2010/main" val="330373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258">
            <a:extLst>
              <a:ext uri="{FF2B5EF4-FFF2-40B4-BE49-F238E27FC236}">
                <a16:creationId xmlns:a16="http://schemas.microsoft.com/office/drawing/2014/main" id="{88EC784A-E6C1-4444-AFEB-F74F7E636E74}"/>
              </a:ext>
            </a:extLst>
          </p:cNvPr>
          <p:cNvSpPr txBox="1"/>
          <p:nvPr/>
        </p:nvSpPr>
        <p:spPr>
          <a:xfrm>
            <a:off x="6096000" y="1251525"/>
            <a:ext cx="4724457" cy="400110"/>
          </a:xfrm>
          <a:prstGeom prst="rect">
            <a:avLst/>
          </a:prstGeom>
          <a:noFill/>
        </p:spPr>
        <p:txBody>
          <a:bodyPr wrap="square" rtlCol="0">
            <a:spAutoFit/>
          </a:bodyPr>
          <a:lstStyle/>
          <a:p>
            <a:pPr>
              <a:spcAft>
                <a:spcPts val="600"/>
              </a:spcAft>
            </a:pPr>
            <a:r>
              <a:rPr lang="en-US" sz="2000" dirty="0">
                <a:solidFill>
                  <a:srgbClr val="002060"/>
                </a:solidFill>
              </a:rPr>
              <a:t>2190 unique events across 7 lists</a:t>
            </a:r>
          </a:p>
        </p:txBody>
      </p:sp>
      <p:sp>
        <p:nvSpPr>
          <p:cNvPr id="300" name="TextBox 299">
            <a:extLst>
              <a:ext uri="{FF2B5EF4-FFF2-40B4-BE49-F238E27FC236}">
                <a16:creationId xmlns:a16="http://schemas.microsoft.com/office/drawing/2014/main" id="{21A7226A-F590-49E8-91B5-F36E9671F854}"/>
              </a:ext>
            </a:extLst>
          </p:cNvPr>
          <p:cNvSpPr txBox="1"/>
          <p:nvPr/>
        </p:nvSpPr>
        <p:spPr>
          <a:xfrm>
            <a:off x="6096000" y="1665928"/>
            <a:ext cx="4724457" cy="707886"/>
          </a:xfrm>
          <a:prstGeom prst="rect">
            <a:avLst/>
          </a:prstGeom>
          <a:noFill/>
        </p:spPr>
        <p:txBody>
          <a:bodyPr wrap="square" rtlCol="0">
            <a:spAutoFit/>
          </a:bodyPr>
          <a:lstStyle/>
          <a:p>
            <a:pPr>
              <a:spcAft>
                <a:spcPts val="600"/>
              </a:spcAft>
            </a:pPr>
            <a:r>
              <a:rPr lang="en-US" sz="2000" dirty="0">
                <a:solidFill>
                  <a:srgbClr val="002060"/>
                </a:solidFill>
              </a:rPr>
              <a:t>2</a:t>
            </a:r>
            <a:r>
              <a:rPr lang="en-US" sz="2000" baseline="30000" dirty="0">
                <a:solidFill>
                  <a:srgbClr val="002060"/>
                </a:solidFill>
              </a:rPr>
              <a:t>7</a:t>
            </a:r>
            <a:r>
              <a:rPr lang="en-US" sz="2000" dirty="0">
                <a:solidFill>
                  <a:srgbClr val="002060"/>
                </a:solidFill>
              </a:rPr>
              <a:t> – 1 = 127 possible inclusion patterns; our data fell into 27 patterns</a:t>
            </a:r>
          </a:p>
        </p:txBody>
      </p:sp>
      <p:pic>
        <p:nvPicPr>
          <p:cNvPr id="3" name="Picture 2">
            <a:extLst>
              <a:ext uri="{FF2B5EF4-FFF2-40B4-BE49-F238E27FC236}">
                <a16:creationId xmlns:a16="http://schemas.microsoft.com/office/drawing/2014/main" id="{ABD5CC9C-B79B-44AE-99A1-C99DF5893ED5}"/>
              </a:ext>
            </a:extLst>
          </p:cNvPr>
          <p:cNvPicPr>
            <a:picLocks noChangeAspect="1"/>
          </p:cNvPicPr>
          <p:nvPr/>
        </p:nvPicPr>
        <p:blipFill>
          <a:blip r:embed="rId3"/>
          <a:stretch>
            <a:fillRect/>
          </a:stretch>
        </p:blipFill>
        <p:spPr>
          <a:xfrm>
            <a:off x="380713" y="972099"/>
            <a:ext cx="10766469" cy="4913802"/>
          </a:xfrm>
          <a:prstGeom prst="rect">
            <a:avLst/>
          </a:prstGeom>
        </p:spPr>
      </p:pic>
      <p:sp>
        <p:nvSpPr>
          <p:cNvPr id="2" name="Title 1">
            <a:extLst>
              <a:ext uri="{FF2B5EF4-FFF2-40B4-BE49-F238E27FC236}">
                <a16:creationId xmlns:a16="http://schemas.microsoft.com/office/drawing/2014/main" id="{4E228BFF-178C-4CFC-8F1C-2087BB21E024}"/>
              </a:ext>
            </a:extLst>
          </p:cNvPr>
          <p:cNvSpPr>
            <a:spLocks noGrp="1"/>
          </p:cNvSpPr>
          <p:nvPr>
            <p:ph type="title"/>
          </p:nvPr>
        </p:nvSpPr>
        <p:spPr/>
        <p:txBody>
          <a:bodyPr/>
          <a:lstStyle/>
          <a:p>
            <a:r>
              <a:rPr lang="en-US" dirty="0"/>
              <a:t>The UpSet plot shows the data sources overlap.</a:t>
            </a:r>
          </a:p>
        </p:txBody>
      </p:sp>
      <p:sp>
        <p:nvSpPr>
          <p:cNvPr id="5" name="Text Placeholder 4">
            <a:extLst>
              <a:ext uri="{FF2B5EF4-FFF2-40B4-BE49-F238E27FC236}">
                <a16:creationId xmlns:a16="http://schemas.microsoft.com/office/drawing/2014/main" id="{3D290FFB-4AFD-4D36-88BF-8ECAA6199308}"/>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3741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6D022-108E-4FBB-8781-AB871BC9A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569" y="431335"/>
            <a:ext cx="9476862" cy="5849914"/>
          </a:xfrm>
          <a:prstGeom prst="rect">
            <a:avLst/>
          </a:prstGeom>
        </p:spPr>
      </p:pic>
      <p:sp>
        <p:nvSpPr>
          <p:cNvPr id="6" name="TextBox 5">
            <a:extLst>
              <a:ext uri="{FF2B5EF4-FFF2-40B4-BE49-F238E27FC236}">
                <a16:creationId xmlns:a16="http://schemas.microsoft.com/office/drawing/2014/main" id="{ECCA0ECC-83FC-45C7-AF29-1C84AAD3296B}"/>
              </a:ext>
            </a:extLst>
          </p:cNvPr>
          <p:cNvSpPr txBox="1"/>
          <p:nvPr/>
        </p:nvSpPr>
        <p:spPr>
          <a:xfrm>
            <a:off x="2619021" y="4577884"/>
            <a:ext cx="1817511" cy="369332"/>
          </a:xfrm>
          <a:prstGeom prst="rect">
            <a:avLst/>
          </a:prstGeom>
          <a:noFill/>
        </p:spPr>
        <p:txBody>
          <a:bodyPr wrap="square" rtlCol="0">
            <a:spAutoFit/>
          </a:bodyPr>
          <a:lstStyle/>
          <a:p>
            <a:r>
              <a:rPr lang="en-US" dirty="0"/>
              <a:t>2190 observed</a:t>
            </a:r>
          </a:p>
        </p:txBody>
      </p:sp>
      <p:cxnSp>
        <p:nvCxnSpPr>
          <p:cNvPr id="8" name="Straight Arrow Connector 7">
            <a:extLst>
              <a:ext uri="{FF2B5EF4-FFF2-40B4-BE49-F238E27FC236}">
                <a16:creationId xmlns:a16="http://schemas.microsoft.com/office/drawing/2014/main" id="{E480FA12-9757-4C2A-BA52-C5CB3366F46F}"/>
              </a:ext>
            </a:extLst>
          </p:cNvPr>
          <p:cNvCxnSpPr/>
          <p:nvPr/>
        </p:nvCxnSpPr>
        <p:spPr>
          <a:xfrm>
            <a:off x="3262489" y="4947216"/>
            <a:ext cx="0" cy="472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8BECA1-63DB-440F-9CFB-0597F80873E7}"/>
              </a:ext>
            </a:extLst>
          </p:cNvPr>
          <p:cNvSpPr txBox="1"/>
          <p:nvPr/>
        </p:nvSpPr>
        <p:spPr>
          <a:xfrm>
            <a:off x="4109154" y="852550"/>
            <a:ext cx="1817511" cy="369332"/>
          </a:xfrm>
          <a:prstGeom prst="rect">
            <a:avLst/>
          </a:prstGeom>
          <a:noFill/>
        </p:spPr>
        <p:txBody>
          <a:bodyPr wrap="square" rtlCol="0">
            <a:spAutoFit/>
          </a:bodyPr>
          <a:lstStyle/>
          <a:p>
            <a:pPr algn="ctr"/>
            <a:r>
              <a:rPr lang="en-US" b="1" dirty="0">
                <a:solidFill>
                  <a:schemeClr val="accent1"/>
                </a:solidFill>
              </a:rPr>
              <a:t>2547</a:t>
            </a:r>
          </a:p>
        </p:txBody>
      </p:sp>
      <p:sp>
        <p:nvSpPr>
          <p:cNvPr id="11" name="TextBox 10">
            <a:extLst>
              <a:ext uri="{FF2B5EF4-FFF2-40B4-BE49-F238E27FC236}">
                <a16:creationId xmlns:a16="http://schemas.microsoft.com/office/drawing/2014/main" id="{E7DF8FF0-0817-42A3-9667-462D440CE7DC}"/>
              </a:ext>
            </a:extLst>
          </p:cNvPr>
          <p:cNvSpPr txBox="1"/>
          <p:nvPr/>
        </p:nvSpPr>
        <p:spPr>
          <a:xfrm>
            <a:off x="6563036" y="852550"/>
            <a:ext cx="1817511" cy="369332"/>
          </a:xfrm>
          <a:prstGeom prst="rect">
            <a:avLst/>
          </a:prstGeom>
          <a:noFill/>
        </p:spPr>
        <p:txBody>
          <a:bodyPr wrap="square" rtlCol="0">
            <a:spAutoFit/>
          </a:bodyPr>
          <a:lstStyle/>
          <a:p>
            <a:pPr algn="ctr"/>
            <a:r>
              <a:rPr lang="en-US" b="1" dirty="0">
                <a:solidFill>
                  <a:schemeClr val="accent1"/>
                </a:solidFill>
              </a:rPr>
              <a:t>2864</a:t>
            </a:r>
          </a:p>
        </p:txBody>
      </p:sp>
      <p:sp>
        <p:nvSpPr>
          <p:cNvPr id="12" name="TextBox 11">
            <a:extLst>
              <a:ext uri="{FF2B5EF4-FFF2-40B4-BE49-F238E27FC236}">
                <a16:creationId xmlns:a16="http://schemas.microsoft.com/office/drawing/2014/main" id="{60433353-40BB-48F7-BFE7-9FBE3D1E80F1}"/>
              </a:ext>
            </a:extLst>
          </p:cNvPr>
          <p:cNvSpPr txBox="1"/>
          <p:nvPr/>
        </p:nvSpPr>
        <p:spPr>
          <a:xfrm>
            <a:off x="5343836" y="5675507"/>
            <a:ext cx="1817511" cy="369332"/>
          </a:xfrm>
          <a:prstGeom prst="rect">
            <a:avLst/>
          </a:prstGeom>
          <a:noFill/>
        </p:spPr>
        <p:txBody>
          <a:bodyPr wrap="square" rtlCol="0">
            <a:spAutoFit/>
          </a:bodyPr>
          <a:lstStyle/>
          <a:p>
            <a:pPr algn="ctr"/>
            <a:r>
              <a:rPr lang="en-US" b="1" dirty="0">
                <a:solidFill>
                  <a:schemeClr val="accent1"/>
                </a:solidFill>
              </a:rPr>
              <a:t>2707</a:t>
            </a:r>
          </a:p>
        </p:txBody>
      </p:sp>
      <p:cxnSp>
        <p:nvCxnSpPr>
          <p:cNvPr id="16" name="Straight Arrow Connector 15">
            <a:extLst>
              <a:ext uri="{FF2B5EF4-FFF2-40B4-BE49-F238E27FC236}">
                <a16:creationId xmlns:a16="http://schemas.microsoft.com/office/drawing/2014/main" id="{A1A56F54-A6E2-43AA-AF09-E98A1F0DF70E}"/>
              </a:ext>
            </a:extLst>
          </p:cNvPr>
          <p:cNvCxnSpPr/>
          <p:nvPr/>
        </p:nvCxnSpPr>
        <p:spPr>
          <a:xfrm>
            <a:off x="5429956" y="1037216"/>
            <a:ext cx="162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CD068A-7F32-44D9-B92B-C7353713F412}"/>
              </a:ext>
            </a:extLst>
          </p:cNvPr>
          <p:cNvSpPr txBox="1"/>
          <p:nvPr/>
        </p:nvSpPr>
        <p:spPr>
          <a:xfrm>
            <a:off x="5343836" y="786089"/>
            <a:ext cx="1817511" cy="338554"/>
          </a:xfrm>
          <a:prstGeom prst="rect">
            <a:avLst/>
          </a:prstGeom>
          <a:noFill/>
        </p:spPr>
        <p:txBody>
          <a:bodyPr wrap="square" rtlCol="0">
            <a:spAutoFit/>
          </a:bodyPr>
          <a:lstStyle/>
          <a:p>
            <a:pPr algn="ctr"/>
            <a:r>
              <a:rPr lang="en-US" sz="1600" dirty="0">
                <a:solidFill>
                  <a:schemeClr val="accent1"/>
                </a:solidFill>
              </a:rPr>
              <a:t>90% CI</a:t>
            </a:r>
          </a:p>
        </p:txBody>
      </p:sp>
      <p:sp>
        <p:nvSpPr>
          <p:cNvPr id="4" name="Text Placeholder 3">
            <a:extLst>
              <a:ext uri="{FF2B5EF4-FFF2-40B4-BE49-F238E27FC236}">
                <a16:creationId xmlns:a16="http://schemas.microsoft.com/office/drawing/2014/main" id="{8C382D9F-9621-49E3-92ED-AF24D2751D1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063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536D24E-9B5D-48BE-9C70-2A00581F6B22}"/>
              </a:ext>
            </a:extLst>
          </p:cNvPr>
          <p:cNvSpPr>
            <a:spLocks noGrp="1"/>
          </p:cNvSpPr>
          <p:nvPr>
            <p:ph type="body" sz="quarter" idx="11"/>
          </p:nvPr>
        </p:nvSpPr>
        <p:spPr/>
        <p:txBody>
          <a:bodyPr/>
          <a:lstStyle/>
          <a:p>
            <a:pPr marL="230188" indent="-230188"/>
            <a:r>
              <a:rPr lang="en-US" dirty="0"/>
              <a:t>Multiple system estimation (MSE) is a technique that leverages events’ </a:t>
            </a:r>
            <a:r>
              <a:rPr lang="en-US" b="1" dirty="0"/>
              <a:t>inclusion/absence histories </a:t>
            </a:r>
            <a:r>
              <a:rPr lang="en-US" dirty="0"/>
              <a:t>across datasets. </a:t>
            </a:r>
          </a:p>
          <a:p>
            <a:pPr marL="230188" indent="-230188">
              <a:spcBef>
                <a:spcPts val="1200"/>
              </a:spcBef>
            </a:pPr>
            <a:r>
              <a:rPr lang="en-US" dirty="0"/>
              <a:t>MSE techniques depend on our ability to </a:t>
            </a:r>
            <a:r>
              <a:rPr lang="en-US" b="1" dirty="0"/>
              <a:t>de-duplicate and match</a:t>
            </a:r>
            <a:r>
              <a:rPr lang="en-US" dirty="0"/>
              <a:t>.</a:t>
            </a:r>
          </a:p>
          <a:p>
            <a:pPr marL="230188" indent="-230188">
              <a:spcBef>
                <a:spcPts val="1200"/>
              </a:spcBef>
            </a:pPr>
            <a:r>
              <a:rPr lang="en-US" b="1" dirty="0"/>
              <a:t>Bayesian applications </a:t>
            </a:r>
            <a:r>
              <a:rPr lang="en-US" dirty="0"/>
              <a:t>are readily available.</a:t>
            </a:r>
          </a:p>
          <a:p>
            <a:pPr marL="684213" lvl="1" indent="-231775">
              <a:spcBef>
                <a:spcPts val="600"/>
              </a:spcBef>
              <a:buSzPct val="75000"/>
              <a:buFont typeface="Courier New" panose="02070309020205020404" pitchFamily="49" charset="0"/>
              <a:buChar char="o"/>
            </a:pPr>
            <a:r>
              <a:rPr lang="en-US" sz="2100" b="1" dirty="0"/>
              <a:t>Unconstrained by assumptions</a:t>
            </a:r>
            <a:r>
              <a:rPr lang="en-US" sz="2100" dirty="0"/>
              <a:t> </a:t>
            </a:r>
          </a:p>
          <a:p>
            <a:pPr marL="684213" lvl="1" indent="-231775">
              <a:spcBef>
                <a:spcPts val="600"/>
              </a:spcBef>
              <a:buSzPct val="75000"/>
              <a:buFont typeface="Courier New" panose="02070309020205020404" pitchFamily="49" charset="0"/>
              <a:buChar char="o"/>
            </a:pPr>
            <a:r>
              <a:rPr lang="en-US" sz="2100" dirty="0"/>
              <a:t>Produce distributions and </a:t>
            </a:r>
            <a:r>
              <a:rPr lang="en-US" sz="2100" b="1" dirty="0"/>
              <a:t>credible intervals</a:t>
            </a:r>
            <a:r>
              <a:rPr lang="en-US" sz="2100" dirty="0"/>
              <a:t> of the population estimate</a:t>
            </a:r>
          </a:p>
          <a:p>
            <a:endParaRPr lang="en-US" dirty="0"/>
          </a:p>
        </p:txBody>
      </p:sp>
      <p:sp>
        <p:nvSpPr>
          <p:cNvPr id="2" name="Title 1">
            <a:extLst>
              <a:ext uri="{FF2B5EF4-FFF2-40B4-BE49-F238E27FC236}">
                <a16:creationId xmlns:a16="http://schemas.microsoft.com/office/drawing/2014/main" id="{D5AFEB40-AA8F-4609-9FF0-93C9FE7A7BE8}"/>
              </a:ext>
            </a:extLst>
          </p:cNvPr>
          <p:cNvSpPr>
            <a:spLocks noGrp="1"/>
          </p:cNvSpPr>
          <p:nvPr>
            <p:ph type="title"/>
          </p:nvPr>
        </p:nvSpPr>
        <p:spPr/>
        <p:txBody>
          <a:bodyPr/>
          <a:lstStyle/>
          <a:p>
            <a:r>
              <a:rPr lang="en-US" dirty="0"/>
              <a:t>Summary		</a:t>
            </a:r>
          </a:p>
        </p:txBody>
      </p:sp>
      <p:sp>
        <p:nvSpPr>
          <p:cNvPr id="14" name="Text Placeholder 13">
            <a:extLst>
              <a:ext uri="{FF2B5EF4-FFF2-40B4-BE49-F238E27FC236}">
                <a16:creationId xmlns:a16="http://schemas.microsoft.com/office/drawing/2014/main" id="{4A076CC7-6EA4-450A-B8D7-DC57D0D5A92A}"/>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82178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53E0BE-3F4E-464B-A007-10C4A84235B0}"/>
              </a:ext>
            </a:extLst>
          </p:cNvPr>
          <p:cNvPicPr>
            <a:picLocks noChangeAspect="1"/>
          </p:cNvPicPr>
          <p:nvPr/>
        </p:nvPicPr>
        <p:blipFill rotWithShape="1">
          <a:blip r:embed="rId3">
            <a:extLst>
              <a:ext uri="{28A0092B-C50C-407E-A947-70E740481C1C}">
                <a14:useLocalDpi xmlns:a14="http://schemas.microsoft.com/office/drawing/2010/main" val="0"/>
              </a:ext>
            </a:extLst>
          </a:blip>
          <a:srcRect b="7778"/>
          <a:stretch/>
        </p:blipFill>
        <p:spPr>
          <a:xfrm>
            <a:off x="0" y="-740315"/>
            <a:ext cx="12192000" cy="7598315"/>
          </a:xfrm>
          <a:prstGeom prst="rect">
            <a:avLst/>
          </a:prstGeom>
        </p:spPr>
      </p:pic>
      <p:pic>
        <p:nvPicPr>
          <p:cNvPr id="5" name="Picture 4">
            <a:extLst>
              <a:ext uri="{FF2B5EF4-FFF2-40B4-BE49-F238E27FC236}">
                <a16:creationId xmlns:a16="http://schemas.microsoft.com/office/drawing/2014/main" id="{02758FA4-77B8-4E6D-B916-1B581D4DB1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9512" y="3699770"/>
            <a:ext cx="4294237" cy="2654049"/>
          </a:xfrm>
          <a:prstGeom prst="rect">
            <a:avLst/>
          </a:prstGeom>
        </p:spPr>
      </p:pic>
      <p:graphicFrame>
        <p:nvGraphicFramePr>
          <p:cNvPr id="9" name="Table 9">
            <a:extLst>
              <a:ext uri="{FF2B5EF4-FFF2-40B4-BE49-F238E27FC236}">
                <a16:creationId xmlns:a16="http://schemas.microsoft.com/office/drawing/2014/main" id="{1ED79FBA-6F03-4546-AF70-B564FA61AEC5}"/>
              </a:ext>
            </a:extLst>
          </p:cNvPr>
          <p:cNvGraphicFramePr>
            <a:graphicFrameLocks noGrp="1"/>
          </p:cNvGraphicFramePr>
          <p:nvPr/>
        </p:nvGraphicFramePr>
        <p:xfrm>
          <a:off x="8583638" y="3946985"/>
          <a:ext cx="2468880" cy="741680"/>
        </p:xfrm>
        <a:graphic>
          <a:graphicData uri="http://schemas.openxmlformats.org/drawingml/2006/table">
            <a:tbl>
              <a:tblPr>
                <a:tableStyleId>{5C22544A-7EE6-4342-B048-85BDC9FD1C3A}</a:tableStyleId>
              </a:tblPr>
              <a:tblGrid>
                <a:gridCol w="822960">
                  <a:extLst>
                    <a:ext uri="{9D8B030D-6E8A-4147-A177-3AD203B41FA5}">
                      <a16:colId xmlns:a16="http://schemas.microsoft.com/office/drawing/2014/main" val="987484111"/>
                    </a:ext>
                  </a:extLst>
                </a:gridCol>
                <a:gridCol w="822960">
                  <a:extLst>
                    <a:ext uri="{9D8B030D-6E8A-4147-A177-3AD203B41FA5}">
                      <a16:colId xmlns:a16="http://schemas.microsoft.com/office/drawing/2014/main" val="1407353997"/>
                    </a:ext>
                  </a:extLst>
                </a:gridCol>
                <a:gridCol w="822960">
                  <a:extLst>
                    <a:ext uri="{9D8B030D-6E8A-4147-A177-3AD203B41FA5}">
                      <a16:colId xmlns:a16="http://schemas.microsoft.com/office/drawing/2014/main" val="3644276103"/>
                    </a:ext>
                  </a:extLst>
                </a:gridCol>
              </a:tblGrid>
              <a:tr h="370840">
                <a:tc>
                  <a:txBody>
                    <a:bodyPr/>
                    <a:lstStyle/>
                    <a:p>
                      <a:pPr algn="r"/>
                      <a:r>
                        <a:rPr lang="en-US" sz="1600" dirty="0"/>
                        <a:t>2.5%</a:t>
                      </a:r>
                    </a:p>
                  </a:txBody>
                  <a:tcPr>
                    <a:solidFill>
                      <a:schemeClr val="bg1">
                        <a:lumMod val="95000"/>
                      </a:schemeClr>
                    </a:solidFill>
                  </a:tcPr>
                </a:tc>
                <a:tc>
                  <a:txBody>
                    <a:bodyPr/>
                    <a:lstStyle/>
                    <a:p>
                      <a:pPr algn="r"/>
                      <a:r>
                        <a:rPr lang="en-US" sz="1600" dirty="0"/>
                        <a:t>50%</a:t>
                      </a:r>
                    </a:p>
                  </a:txBody>
                  <a:tcPr>
                    <a:solidFill>
                      <a:schemeClr val="bg1">
                        <a:lumMod val="95000"/>
                      </a:schemeClr>
                    </a:solidFill>
                  </a:tcPr>
                </a:tc>
                <a:tc>
                  <a:txBody>
                    <a:bodyPr/>
                    <a:lstStyle/>
                    <a:p>
                      <a:pPr algn="r"/>
                      <a:r>
                        <a:rPr lang="en-US" sz="1600" dirty="0"/>
                        <a:t>97.5%</a:t>
                      </a:r>
                    </a:p>
                  </a:txBody>
                  <a:tcPr>
                    <a:solidFill>
                      <a:schemeClr val="bg1">
                        <a:lumMod val="95000"/>
                      </a:schemeClr>
                    </a:solidFill>
                  </a:tcPr>
                </a:tc>
                <a:extLst>
                  <a:ext uri="{0D108BD9-81ED-4DB2-BD59-A6C34878D82A}">
                    <a16:rowId xmlns:a16="http://schemas.microsoft.com/office/drawing/2014/main" val="3037570737"/>
                  </a:ext>
                </a:extLst>
              </a:tr>
              <a:tr h="370840">
                <a:tc>
                  <a:txBody>
                    <a:bodyPr/>
                    <a:lstStyle/>
                    <a:p>
                      <a:pPr algn="r"/>
                      <a:r>
                        <a:rPr lang="en-US" sz="1600" dirty="0"/>
                        <a:t>9233</a:t>
                      </a:r>
                    </a:p>
                  </a:txBody>
                  <a:tcPr>
                    <a:solidFill>
                      <a:schemeClr val="bg1">
                        <a:lumMod val="95000"/>
                      </a:schemeClr>
                    </a:solidFill>
                  </a:tcPr>
                </a:tc>
                <a:tc>
                  <a:txBody>
                    <a:bodyPr/>
                    <a:lstStyle/>
                    <a:p>
                      <a:pPr algn="r"/>
                      <a:r>
                        <a:rPr lang="en-US" sz="1600" dirty="0"/>
                        <a:t>10531</a:t>
                      </a:r>
                    </a:p>
                  </a:txBody>
                  <a:tcPr>
                    <a:solidFill>
                      <a:schemeClr val="bg1">
                        <a:lumMod val="95000"/>
                      </a:schemeClr>
                    </a:solidFill>
                  </a:tcPr>
                </a:tc>
                <a:tc>
                  <a:txBody>
                    <a:bodyPr/>
                    <a:lstStyle/>
                    <a:p>
                      <a:pPr algn="r"/>
                      <a:r>
                        <a:rPr lang="en-US" sz="1600" dirty="0"/>
                        <a:t>13806</a:t>
                      </a:r>
                    </a:p>
                  </a:txBody>
                  <a:tcPr>
                    <a:solidFill>
                      <a:schemeClr val="bg1">
                        <a:lumMod val="95000"/>
                      </a:schemeClr>
                    </a:solidFill>
                  </a:tcPr>
                </a:tc>
                <a:extLst>
                  <a:ext uri="{0D108BD9-81ED-4DB2-BD59-A6C34878D82A}">
                    <a16:rowId xmlns:a16="http://schemas.microsoft.com/office/drawing/2014/main" val="3510678299"/>
                  </a:ext>
                </a:extLst>
              </a:tr>
            </a:tbl>
          </a:graphicData>
        </a:graphic>
      </p:graphicFrame>
      <p:sp>
        <p:nvSpPr>
          <p:cNvPr id="10" name="TextBox 9">
            <a:extLst>
              <a:ext uri="{FF2B5EF4-FFF2-40B4-BE49-F238E27FC236}">
                <a16:creationId xmlns:a16="http://schemas.microsoft.com/office/drawing/2014/main" id="{AB55E69F-2EDE-4B1C-9ED3-3953C48553F9}"/>
              </a:ext>
            </a:extLst>
          </p:cNvPr>
          <p:cNvSpPr txBox="1"/>
          <p:nvPr/>
        </p:nvSpPr>
        <p:spPr>
          <a:xfrm>
            <a:off x="274320" y="6025896"/>
            <a:ext cx="2651760" cy="548640"/>
          </a:xfrm>
          <a:prstGeom prst="rect">
            <a:avLst/>
          </a:prstGeom>
          <a:noFill/>
        </p:spPr>
        <p:txBody>
          <a:bodyPr wrap="square" rtlCol="0">
            <a:spAutoFit/>
          </a:bodyPr>
          <a:lstStyle/>
          <a:p>
            <a:r>
              <a:rPr lang="en-US" sz="1300" b="0" i="0" dirty="0">
                <a:solidFill>
                  <a:schemeClr val="bg2">
                    <a:lumMod val="75000"/>
                  </a:schemeClr>
                </a:solidFill>
                <a:effectLst/>
                <a:latin typeface="AP Font"/>
              </a:rPr>
              <a:t>Image courtesy of Associated Press. Copyright 2001. All rights reserved.</a:t>
            </a:r>
            <a:endParaRPr lang="en-US" sz="1300" dirty="0">
              <a:solidFill>
                <a:schemeClr val="bg2">
                  <a:lumMod val="75000"/>
                </a:schemeClr>
              </a:solidFill>
            </a:endParaRPr>
          </a:p>
        </p:txBody>
      </p:sp>
      <p:sp>
        <p:nvSpPr>
          <p:cNvPr id="2" name="TextBox 1">
            <a:extLst>
              <a:ext uri="{FF2B5EF4-FFF2-40B4-BE49-F238E27FC236}">
                <a16:creationId xmlns:a16="http://schemas.microsoft.com/office/drawing/2014/main" id="{031114DE-6695-45F1-85FC-ED09AD4EAB0B}"/>
              </a:ext>
            </a:extLst>
          </p:cNvPr>
          <p:cNvSpPr txBox="1"/>
          <p:nvPr/>
        </p:nvSpPr>
        <p:spPr>
          <a:xfrm>
            <a:off x="0" y="2896492"/>
            <a:ext cx="12192000" cy="646331"/>
          </a:xfrm>
          <a:prstGeom prst="rect">
            <a:avLst/>
          </a:prstGeom>
          <a:solidFill>
            <a:srgbClr val="FFFFFF">
              <a:alpha val="41961"/>
            </a:srgbClr>
          </a:solidFill>
        </p:spPr>
        <p:txBody>
          <a:bodyPr wrap="square" rtlCol="0">
            <a:spAutoFit/>
          </a:bodyPr>
          <a:lstStyle/>
          <a:p>
            <a:pPr algn="ctr"/>
            <a:r>
              <a:rPr lang="en-US" sz="3600" dirty="0"/>
              <a:t>Epilogue</a:t>
            </a:r>
          </a:p>
        </p:txBody>
      </p:sp>
      <p:sp>
        <p:nvSpPr>
          <p:cNvPr id="8" name="TextBox 7">
            <a:extLst>
              <a:ext uri="{FF2B5EF4-FFF2-40B4-BE49-F238E27FC236}">
                <a16:creationId xmlns:a16="http://schemas.microsoft.com/office/drawing/2014/main" id="{D32D5AC7-9A22-4C81-B656-060A10228AA4}"/>
              </a:ext>
            </a:extLst>
          </p:cNvPr>
          <p:cNvSpPr txBox="1"/>
          <p:nvPr/>
        </p:nvSpPr>
        <p:spPr>
          <a:xfrm>
            <a:off x="11753390" y="6521453"/>
            <a:ext cx="438610" cy="230832"/>
          </a:xfrm>
          <a:prstGeom prst="rect">
            <a:avLst/>
          </a:prstGeom>
          <a:noFill/>
        </p:spPr>
        <p:txBody>
          <a:bodyPr wrap="square" rtlCol="0">
            <a:spAutoFit/>
          </a:bodyPr>
          <a:lstStyle/>
          <a:p>
            <a:r>
              <a:rPr lang="en-US" sz="900" dirty="0">
                <a:solidFill>
                  <a:srgbClr val="FFFFFF"/>
                </a:solidFill>
              </a:rPr>
              <a:t>27</a:t>
            </a:r>
          </a:p>
        </p:txBody>
      </p:sp>
    </p:spTree>
    <p:extLst>
      <p:ext uri="{BB962C8B-B14F-4D97-AF65-F5344CB8AC3E}">
        <p14:creationId xmlns:p14="http://schemas.microsoft.com/office/powerpoint/2010/main" val="237849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334B30-CB50-48A3-8238-9D7A5E0954A7}"/>
              </a:ext>
            </a:extLst>
          </p:cNvPr>
          <p:cNvSpPr>
            <a:spLocks noGrp="1"/>
          </p:cNvSpPr>
          <p:nvPr>
            <p:ph type="body" sz="quarter" idx="11"/>
          </p:nvPr>
        </p:nvSpPr>
        <p:spPr>
          <a:xfrm>
            <a:off x="312912" y="1209476"/>
            <a:ext cx="11566185" cy="5348640"/>
          </a:xfrm>
        </p:spPr>
        <p:txBody>
          <a:bodyPr>
            <a:noAutofit/>
          </a:bodyPr>
          <a:lstStyle/>
          <a:p>
            <a:pPr marL="285750" indent="-285750">
              <a:spcBef>
                <a:spcPts val="600"/>
              </a:spcBef>
              <a:buFont typeface="Arial" panose="020B0604020202020204" pitchFamily="34" charset="0"/>
              <a:buChar char="•"/>
            </a:pPr>
            <a:r>
              <a:rPr lang="en-US" sz="1600" dirty="0">
                <a:effectLst/>
              </a:rPr>
              <a:t>American Bar Association and American Association for the Advancement of Science, eds. </a:t>
            </a:r>
            <a:r>
              <a:rPr lang="en-US" sz="1600" i="1" dirty="0">
                <a:effectLst/>
              </a:rPr>
              <a:t>Political Killings in Kosova/Kosovo, March-June 1999: A Cooperative Report by the Central and East European Law Initiative of the American Bar Association and the Science and Human Rights Program of the American Association for the Advancement of Science</a:t>
            </a:r>
            <a:r>
              <a:rPr lang="en-US" sz="1600" dirty="0">
                <a:effectLst/>
              </a:rPr>
              <a:t>. American Bar Association, 2000.</a:t>
            </a:r>
          </a:p>
          <a:p>
            <a:pPr marL="285750" indent="-285750">
              <a:spcBef>
                <a:spcPts val="600"/>
              </a:spcBef>
              <a:buFont typeface="Arial" panose="020B0604020202020204" pitchFamily="34" charset="0"/>
              <a:buChar char="•"/>
            </a:pPr>
            <a:r>
              <a:rPr lang="en-US" sz="1600" dirty="0">
                <a:effectLst/>
              </a:rPr>
              <a:t>Baillargeon, Sophie, and Louis-Paul Rivest. “Rcapture: Loglinear Models for Capture-Recapture in R.” </a:t>
            </a:r>
            <a:r>
              <a:rPr lang="en-US" sz="1600" i="1" dirty="0">
                <a:effectLst/>
              </a:rPr>
              <a:t>Journal of Statistical Software </a:t>
            </a:r>
            <a:r>
              <a:rPr lang="en-US" sz="1600" dirty="0">
                <a:effectLst/>
              </a:rPr>
              <a:t>19, no. 5 (2007): 1–31. </a:t>
            </a:r>
            <a:r>
              <a:rPr lang="en-US" sz="1600" dirty="0">
                <a:effectLst/>
                <a:hlinkClick r:id="rId3"/>
              </a:rPr>
              <a:t>https://doi.org/10.18637/jss.v019.i05</a:t>
            </a:r>
            <a:r>
              <a:rPr lang="en-US" sz="1600" dirty="0">
                <a:effectLst/>
              </a:rPr>
              <a:t>.</a:t>
            </a:r>
            <a:r>
              <a:rPr lang="en-US" sz="1600" dirty="0"/>
              <a:t> </a:t>
            </a:r>
            <a:endParaRPr lang="en-US" sz="1600" dirty="0">
              <a:effectLst/>
            </a:endParaRPr>
          </a:p>
          <a:p>
            <a:pPr marL="285750" indent="-285750">
              <a:spcBef>
                <a:spcPts val="600"/>
              </a:spcBef>
              <a:buFont typeface="Arial" panose="020B0604020202020204" pitchFamily="34" charset="0"/>
              <a:buChar char="•"/>
            </a:pPr>
            <a:r>
              <a:rPr lang="en-US" sz="1600" dirty="0">
                <a:effectLst/>
              </a:rPr>
              <a:t>Bishop, Yvonne Millicent Mahala, Stephen E. Fienberg, Paul W. Holland, and Richard J. Light. </a:t>
            </a:r>
            <a:r>
              <a:rPr lang="en-US" sz="1600" i="1" dirty="0">
                <a:effectLst/>
              </a:rPr>
              <a:t>Discrete Multivariate Analysis: Theory and Practice. </a:t>
            </a:r>
            <a:r>
              <a:rPr lang="en-US" sz="1600" dirty="0">
                <a:effectLst/>
              </a:rPr>
              <a:t>Theory and Applications. Springer, 2007. Originally published in 1975 by MIT Press. </a:t>
            </a:r>
          </a:p>
          <a:p>
            <a:pPr marL="285750" indent="-285750">
              <a:spcBef>
                <a:spcPts val="600"/>
              </a:spcBef>
              <a:buFont typeface="Arial" panose="020B0604020202020204" pitchFamily="34" charset="0"/>
              <a:buChar char="•"/>
            </a:pPr>
            <a:r>
              <a:rPr lang="en-US" sz="1600" dirty="0">
                <a:effectLst/>
              </a:rPr>
              <a:t>Conway, Jake R., Alexander Lex, and Nils Gehlenborg. “UpSetR: An R Package for the Visualization of Intersecting Sets and Their Properties.” </a:t>
            </a:r>
            <a:r>
              <a:rPr lang="en-US" sz="1600" i="1" dirty="0">
                <a:effectLst/>
              </a:rPr>
              <a:t>Bioinformatics</a:t>
            </a:r>
            <a:r>
              <a:rPr lang="en-US" sz="1600" dirty="0">
                <a:effectLst/>
              </a:rPr>
              <a:t> 33, no. 18 (2017): 2938–2940. https://doi.org/10.1093/bioinformatics/btx364.</a:t>
            </a:r>
          </a:p>
          <a:p>
            <a:pPr marL="285750" indent="-285750">
              <a:spcBef>
                <a:spcPts val="600"/>
              </a:spcBef>
              <a:buFont typeface="Arial" panose="020B0604020202020204" pitchFamily="34" charset="0"/>
              <a:buChar char="•"/>
            </a:pPr>
            <a:r>
              <a:rPr lang="en-US" sz="1600" dirty="0">
                <a:effectLst/>
              </a:rPr>
              <a:t>Cormack, R. M. “Log-Linear Models for Capture-Recapture.” </a:t>
            </a:r>
            <a:r>
              <a:rPr lang="en-US" sz="1600" i="1" dirty="0">
                <a:effectLst/>
              </a:rPr>
              <a:t>Biometrics</a:t>
            </a:r>
            <a:r>
              <a:rPr lang="en-US" sz="1600" dirty="0">
                <a:effectLst/>
              </a:rPr>
              <a:t> 45, no. 2 (1989): 395–413. </a:t>
            </a:r>
            <a:r>
              <a:rPr lang="en-US" sz="1600" dirty="0">
                <a:effectLst/>
                <a:hlinkClick r:id="rId4"/>
              </a:rPr>
              <a:t>https://doi.org/10.2307/2531485</a:t>
            </a:r>
            <a:r>
              <a:rPr lang="en-US" sz="1600" dirty="0">
                <a:effectLst/>
              </a:rPr>
              <a:t>.</a:t>
            </a:r>
          </a:p>
          <a:p>
            <a:pPr marL="285750" indent="-285750">
              <a:spcBef>
                <a:spcPts val="600"/>
              </a:spcBef>
              <a:buFont typeface="Arial" panose="020B0604020202020204" pitchFamily="34" charset="0"/>
              <a:buChar char="•"/>
            </a:pPr>
            <a:r>
              <a:rPr lang="en-US" sz="1600" dirty="0">
                <a:effectLst/>
              </a:rPr>
              <a:t>Fienberg, Stephen E., and Daniel Manrique-Vallier. “Log-Linear Model Methods.” In </a:t>
            </a:r>
            <a:r>
              <a:rPr lang="en-US" sz="1600" i="1" dirty="0">
                <a:effectLst/>
              </a:rPr>
              <a:t>Modern Analysis of Customer Surveys</a:t>
            </a:r>
            <a:r>
              <a:rPr lang="en-US" sz="1600" dirty="0">
                <a:effectLst/>
              </a:rPr>
              <a:t>, edited by </a:t>
            </a:r>
            <a:br>
              <a:rPr lang="en-US" sz="1600" dirty="0">
                <a:effectLst/>
              </a:rPr>
            </a:br>
            <a:r>
              <a:rPr lang="fi-FI" sz="1600" dirty="0">
                <a:effectLst/>
              </a:rPr>
              <a:t>Ron S. Kenett and Silvia Salini</a:t>
            </a:r>
            <a:r>
              <a:rPr lang="en-US" sz="1600" dirty="0">
                <a:effectLst/>
              </a:rPr>
              <a:t>. Jon Wiley &amp; Sons, 2011. </a:t>
            </a:r>
            <a:r>
              <a:rPr lang="en-US" sz="1600" dirty="0">
                <a:effectLst/>
                <a:hlinkClick r:id="rId5"/>
              </a:rPr>
              <a:t>https://doi.org/10.1002/9781119961154.ch12</a:t>
            </a:r>
            <a:r>
              <a:rPr lang="en-US" sz="1600" dirty="0">
                <a:effectLst/>
              </a:rPr>
              <a:t>.</a:t>
            </a:r>
          </a:p>
          <a:p>
            <a:pPr marL="285750" indent="-285750">
              <a:spcBef>
                <a:spcPts val="600"/>
              </a:spcBef>
              <a:buFont typeface="Arial" panose="020B0604020202020204" pitchFamily="34" charset="0"/>
              <a:buChar char="•"/>
            </a:pPr>
            <a:r>
              <a:rPr lang="en-US" sz="1600" dirty="0">
                <a:effectLst/>
              </a:rPr>
              <a:t>Human Rights Data Analysis Group. “Multiple Systems Estimation: Stratification and Estimation.” Last modified March 20, 2013. </a:t>
            </a:r>
            <a:r>
              <a:rPr lang="en-US" sz="1600" dirty="0">
                <a:effectLst/>
                <a:hlinkClick r:id="rId6"/>
              </a:rPr>
              <a:t>http://hrdag.org/2013/03/20/mse-stratification-estimation/</a:t>
            </a:r>
            <a:r>
              <a:rPr lang="en-US" sz="1600" dirty="0">
                <a:effectLst/>
              </a:rPr>
              <a:t>.</a:t>
            </a:r>
          </a:p>
          <a:p>
            <a:pPr marL="285750" indent="-285750">
              <a:spcBef>
                <a:spcPts val="600"/>
              </a:spcBef>
              <a:buFont typeface="Arial" panose="020B0604020202020204" pitchFamily="34" charset="0"/>
              <a:buChar char="•"/>
            </a:pPr>
            <a:r>
              <a:rPr lang="en-US" sz="1600" dirty="0">
                <a:effectLst/>
              </a:rPr>
              <a:t>Krüger, Jule, and Patrick Ball. </a:t>
            </a:r>
            <a:r>
              <a:rPr lang="en-US" sz="1600" i="1" dirty="0">
                <a:effectLst/>
              </a:rPr>
              <a:t>Evaluation of the Database of the Kosovo Memory Book</a:t>
            </a:r>
            <a:r>
              <a:rPr lang="en-US" sz="1600" dirty="0">
                <a:effectLst/>
              </a:rPr>
              <a:t>. Human Rights Data Analysis Group, 2014. </a:t>
            </a:r>
            <a:r>
              <a:rPr lang="en-US" sz="1600" dirty="0">
                <a:effectLst/>
                <a:hlinkClick r:id="rId7"/>
              </a:rPr>
              <a:t>https://hrdag.org/wp-content/uploads/2015/04/Evaluation_of_the_Database_KMB-2014.pdf</a:t>
            </a:r>
            <a:r>
              <a:rPr lang="en-US" sz="1600" dirty="0">
                <a:effectLst/>
              </a:rPr>
              <a:t>.</a:t>
            </a:r>
          </a:p>
          <a:p>
            <a:pPr marL="285750" indent="-285750">
              <a:spcBef>
                <a:spcPts val="600"/>
              </a:spcBef>
              <a:buFont typeface="Arial" panose="020B0604020202020204" pitchFamily="34" charset="0"/>
              <a:buChar char="•"/>
            </a:pPr>
            <a:r>
              <a:rPr lang="en-US" sz="1600" dirty="0">
                <a:effectLst/>
              </a:rPr>
              <a:t>Lum, Kristian, Megan Emily Price, and David Banks. “Applications of Multiple Systems Estimation in Human Rights Research.” </a:t>
            </a:r>
            <a:br>
              <a:rPr lang="en-US" sz="1600" dirty="0">
                <a:effectLst/>
              </a:rPr>
            </a:br>
            <a:r>
              <a:rPr lang="en-US" sz="1600" i="1" dirty="0">
                <a:effectLst/>
              </a:rPr>
              <a:t>The American Statistician</a:t>
            </a:r>
            <a:r>
              <a:rPr lang="en-US" sz="1600" dirty="0">
                <a:effectLst/>
              </a:rPr>
              <a:t> 67, no. 4 (2013): 191–200. </a:t>
            </a:r>
            <a:r>
              <a:rPr lang="en-US" sz="1600" dirty="0">
                <a:effectLst/>
                <a:hlinkClick r:id="rId8"/>
              </a:rPr>
              <a:t>https://doi.org/10.1080/00031305.2013.821093</a:t>
            </a:r>
            <a:r>
              <a:rPr lang="en-US" sz="1600" dirty="0">
                <a:effectLst/>
              </a:rPr>
              <a:t>.</a:t>
            </a:r>
          </a:p>
          <a:p>
            <a:pPr marL="285750" indent="-285750">
              <a:spcBef>
                <a:spcPts val="600"/>
              </a:spcBef>
              <a:buFont typeface="Arial" panose="020B0604020202020204" pitchFamily="34" charset="0"/>
              <a:buChar char="•"/>
            </a:pPr>
            <a:r>
              <a:rPr lang="en-US" sz="1600" dirty="0">
                <a:effectLst/>
              </a:rPr>
              <a:t>Manrique-Vallier, Daniel. “Bayesian Population Size Estimation Using Dirichlet Process Mixtures.” </a:t>
            </a:r>
            <a:r>
              <a:rPr lang="en-US" sz="1600" i="1" dirty="0">
                <a:effectLst/>
              </a:rPr>
              <a:t>Biometrics</a:t>
            </a:r>
            <a:r>
              <a:rPr lang="en-US" sz="1600" dirty="0">
                <a:effectLst/>
              </a:rPr>
              <a:t> 72, no. 4 (2016): 1246–54. </a:t>
            </a:r>
            <a:r>
              <a:rPr lang="en-US" sz="1600" dirty="0">
                <a:effectLst/>
                <a:hlinkClick r:id="rId9"/>
              </a:rPr>
              <a:t>https://doi.org/10.1111/biom.12502</a:t>
            </a:r>
            <a:r>
              <a:rPr lang="en-US" sz="1600" dirty="0">
                <a:effectLst/>
              </a:rPr>
              <a:t>.</a:t>
            </a:r>
          </a:p>
        </p:txBody>
      </p:sp>
      <p:sp>
        <p:nvSpPr>
          <p:cNvPr id="6" name="Title 5">
            <a:extLst>
              <a:ext uri="{FF2B5EF4-FFF2-40B4-BE49-F238E27FC236}">
                <a16:creationId xmlns:a16="http://schemas.microsoft.com/office/drawing/2014/main" id="{319757AC-A78E-4793-83CA-B577484D878C}"/>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59769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3B04C-D4C7-46E1-8A9A-1DA5D535CA90}"/>
              </a:ext>
            </a:extLst>
          </p:cNvPr>
          <p:cNvPicPr>
            <a:picLocks noChangeAspect="1"/>
          </p:cNvPicPr>
          <p:nvPr/>
        </p:nvPicPr>
        <p:blipFill rotWithShape="1">
          <a:blip r:embed="rId3">
            <a:extLst>
              <a:ext uri="{28A0092B-C50C-407E-A947-70E740481C1C}">
                <a14:useLocalDpi xmlns:a14="http://schemas.microsoft.com/office/drawing/2010/main" val="0"/>
              </a:ext>
            </a:extLst>
          </a:blip>
          <a:srcRect b="17832"/>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BA74169-2164-4CB7-90B6-407E36BCEC20}"/>
              </a:ext>
            </a:extLst>
          </p:cNvPr>
          <p:cNvSpPr/>
          <p:nvPr/>
        </p:nvSpPr>
        <p:spPr>
          <a:xfrm>
            <a:off x="0" y="2653553"/>
            <a:ext cx="12191999" cy="95025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52F9E302-D26E-4C06-9EC8-48636EC780E0}"/>
              </a:ext>
            </a:extLst>
          </p:cNvPr>
          <p:cNvSpPr txBox="1"/>
          <p:nvPr/>
        </p:nvSpPr>
        <p:spPr>
          <a:xfrm>
            <a:off x="4320984" y="2743198"/>
            <a:ext cx="3424518" cy="830997"/>
          </a:xfrm>
          <a:prstGeom prst="rect">
            <a:avLst/>
          </a:prstGeom>
          <a:noFill/>
        </p:spPr>
        <p:txBody>
          <a:bodyPr wrap="square" rtlCol="0">
            <a:spAutoFit/>
          </a:bodyPr>
          <a:lstStyle/>
          <a:p>
            <a:pPr algn="ctr"/>
            <a:r>
              <a:rPr lang="en-US" sz="4800" b="1" dirty="0"/>
              <a:t>Prologue</a:t>
            </a:r>
          </a:p>
        </p:txBody>
      </p:sp>
      <p:sp>
        <p:nvSpPr>
          <p:cNvPr id="8" name="TextBox 7">
            <a:extLst>
              <a:ext uri="{FF2B5EF4-FFF2-40B4-BE49-F238E27FC236}">
                <a16:creationId xmlns:a16="http://schemas.microsoft.com/office/drawing/2014/main" id="{B5D5D7B1-E0D6-4F05-B44B-4926F23C11B1}"/>
              </a:ext>
            </a:extLst>
          </p:cNvPr>
          <p:cNvSpPr txBox="1"/>
          <p:nvPr/>
        </p:nvSpPr>
        <p:spPr>
          <a:xfrm>
            <a:off x="9445450" y="6029010"/>
            <a:ext cx="2651760" cy="492443"/>
          </a:xfrm>
          <a:prstGeom prst="rect">
            <a:avLst/>
          </a:prstGeom>
          <a:noFill/>
        </p:spPr>
        <p:txBody>
          <a:bodyPr wrap="square" rtlCol="0">
            <a:spAutoFit/>
          </a:bodyPr>
          <a:lstStyle/>
          <a:p>
            <a:r>
              <a:rPr lang="en-US" sz="1300" b="0" i="0" dirty="0">
                <a:solidFill>
                  <a:schemeClr val="bg1"/>
                </a:solidFill>
                <a:effectLst/>
                <a:latin typeface="AP Font"/>
              </a:rPr>
              <a:t>Image courtesy of Associated Press. Copyright 2001. All rights reserved.</a:t>
            </a:r>
            <a:endParaRPr lang="en-US" sz="1300" dirty="0">
              <a:solidFill>
                <a:schemeClr val="bg1"/>
              </a:solidFill>
            </a:endParaRPr>
          </a:p>
        </p:txBody>
      </p:sp>
      <p:sp>
        <p:nvSpPr>
          <p:cNvPr id="7" name="TextBox 6">
            <a:extLst>
              <a:ext uri="{FF2B5EF4-FFF2-40B4-BE49-F238E27FC236}">
                <a16:creationId xmlns:a16="http://schemas.microsoft.com/office/drawing/2014/main" id="{0919B44F-BF80-419C-81AC-00C144C551C0}"/>
              </a:ext>
            </a:extLst>
          </p:cNvPr>
          <p:cNvSpPr txBox="1"/>
          <p:nvPr/>
        </p:nvSpPr>
        <p:spPr>
          <a:xfrm>
            <a:off x="11753390" y="6521453"/>
            <a:ext cx="438610" cy="230832"/>
          </a:xfrm>
          <a:prstGeom prst="rect">
            <a:avLst/>
          </a:prstGeom>
          <a:noFill/>
        </p:spPr>
        <p:txBody>
          <a:bodyPr wrap="square" rtlCol="0">
            <a:spAutoFit/>
          </a:bodyPr>
          <a:lstStyle/>
          <a:p>
            <a:r>
              <a:rPr lang="en-US" sz="900" dirty="0">
                <a:solidFill>
                  <a:srgbClr val="FFFFFF"/>
                </a:solidFill>
              </a:rPr>
              <a:t>2</a:t>
            </a:r>
          </a:p>
        </p:txBody>
      </p:sp>
    </p:spTree>
    <p:extLst>
      <p:ext uri="{BB962C8B-B14F-4D97-AF65-F5344CB8AC3E}">
        <p14:creationId xmlns:p14="http://schemas.microsoft.com/office/powerpoint/2010/main" val="1296718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76250" y="1524000"/>
            <a:ext cx="11239500" cy="1295400"/>
          </a:xfrm>
        </p:spPr>
        <p:txBody>
          <a:bodyPr>
            <a:normAutofit fontScale="92500" lnSpcReduction="20000"/>
          </a:bodyPr>
          <a:lstStyle/>
          <a:p>
            <a:r>
              <a:rPr lang="en-US" dirty="0"/>
              <a:t>DATAWorks 2025</a:t>
            </a:r>
          </a:p>
          <a:p>
            <a:r>
              <a:rPr lang="en-US" dirty="0"/>
              <a:t>Multiple System Estimation: </a:t>
            </a:r>
          </a:p>
          <a:p>
            <a:r>
              <a:rPr lang="en-US" dirty="0"/>
              <a:t>Estimating Under-Reported Events From Multiple Data Sources</a:t>
            </a:r>
          </a:p>
          <a:p>
            <a:endParaRPr lang="en-US" dirty="0"/>
          </a:p>
        </p:txBody>
      </p:sp>
      <p:sp>
        <p:nvSpPr>
          <p:cNvPr id="6" name="Text Placeholder 5"/>
          <p:cNvSpPr>
            <a:spLocks noGrp="1"/>
          </p:cNvSpPr>
          <p:nvPr>
            <p:ph type="body" sz="quarter" idx="18"/>
          </p:nvPr>
        </p:nvSpPr>
        <p:spPr>
          <a:xfrm>
            <a:off x="476250" y="3124204"/>
            <a:ext cx="11239500" cy="1476983"/>
          </a:xfrm>
        </p:spPr>
        <p:txBody>
          <a:bodyPr/>
          <a:lstStyle/>
          <a:p>
            <a:r>
              <a:rPr lang="en-US" dirty="0"/>
              <a:t>Greg Chesterton and Jim Rhoads</a:t>
            </a:r>
          </a:p>
        </p:txBody>
      </p:sp>
      <p:sp>
        <p:nvSpPr>
          <p:cNvPr id="7" name="Text Placeholder 6"/>
          <p:cNvSpPr>
            <a:spLocks noGrp="1"/>
          </p:cNvSpPr>
          <p:nvPr>
            <p:ph type="body" sz="quarter" idx="19"/>
          </p:nvPr>
        </p:nvSpPr>
        <p:spPr>
          <a:xfrm>
            <a:off x="476250" y="4706571"/>
            <a:ext cx="11239500" cy="457200"/>
          </a:xfrm>
        </p:spPr>
        <p:txBody>
          <a:bodyPr/>
          <a:lstStyle/>
          <a:p>
            <a:r>
              <a:rPr lang="en-US" dirty="0"/>
              <a:t>April 2025</a:t>
            </a:r>
          </a:p>
        </p:txBody>
      </p:sp>
    </p:spTree>
    <p:extLst>
      <p:ext uri="{BB962C8B-B14F-4D97-AF65-F5344CB8AC3E}">
        <p14:creationId xmlns:p14="http://schemas.microsoft.com/office/powerpoint/2010/main" val="238303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2714-E0C8-45BF-A124-B5EE27E48BE9}"/>
              </a:ext>
            </a:extLst>
          </p:cNvPr>
          <p:cNvSpPr>
            <a:spLocks noGrp="1"/>
          </p:cNvSpPr>
          <p:nvPr>
            <p:ph type="title"/>
          </p:nvPr>
        </p:nvSpPr>
        <p:spPr/>
        <p:txBody>
          <a:bodyPr>
            <a:noAutofit/>
          </a:bodyPr>
          <a:lstStyle/>
          <a:p>
            <a:r>
              <a:rPr lang="en-US" dirty="0"/>
              <a:t>Suppose events of interest are recorded across </a:t>
            </a:r>
            <a:r>
              <a:rPr lang="en-US" b="1" dirty="0"/>
              <a:t>multiple sources</a:t>
            </a:r>
            <a:r>
              <a:rPr lang="en-US" dirty="0"/>
              <a:t>, and we need to estimate the total number of events.</a:t>
            </a:r>
          </a:p>
        </p:txBody>
      </p:sp>
      <p:sp>
        <p:nvSpPr>
          <p:cNvPr id="4" name="Text Placeholder 3">
            <a:extLst>
              <a:ext uri="{FF2B5EF4-FFF2-40B4-BE49-F238E27FC236}">
                <a16:creationId xmlns:a16="http://schemas.microsoft.com/office/drawing/2014/main" id="{9ABC4777-3DC8-4D11-8E43-D10E9D53FC62}"/>
              </a:ext>
            </a:extLst>
          </p:cNvPr>
          <p:cNvSpPr>
            <a:spLocks noGrp="1"/>
          </p:cNvSpPr>
          <p:nvPr>
            <p:ph type="body" sz="quarter" idx="11"/>
          </p:nvPr>
        </p:nvSpPr>
        <p:spPr/>
        <p:txBody>
          <a:bodyPr/>
          <a:lstStyle/>
          <a:p>
            <a:endParaRPr lang="en-US" dirty="0"/>
          </a:p>
        </p:txBody>
      </p:sp>
      <p:sp>
        <p:nvSpPr>
          <p:cNvPr id="37" name="TextBox 36">
            <a:extLst>
              <a:ext uri="{FF2B5EF4-FFF2-40B4-BE49-F238E27FC236}">
                <a16:creationId xmlns:a16="http://schemas.microsoft.com/office/drawing/2014/main" id="{1FC573A1-A203-40C2-B9B2-CA6D4C631E16}"/>
              </a:ext>
            </a:extLst>
          </p:cNvPr>
          <p:cNvSpPr txBox="1"/>
          <p:nvPr/>
        </p:nvSpPr>
        <p:spPr>
          <a:xfrm>
            <a:off x="987552" y="5129784"/>
            <a:ext cx="10639762" cy="984885"/>
          </a:xfrm>
          <a:prstGeom prst="rect">
            <a:avLst/>
          </a:prstGeom>
          <a:noFill/>
        </p:spPr>
        <p:txBody>
          <a:bodyPr wrap="square" rtlCol="0">
            <a:spAutoFit/>
          </a:bodyPr>
          <a:lstStyle/>
          <a:p>
            <a:r>
              <a:rPr lang="en-US"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How many total events actually occurred?</a:t>
            </a:r>
          </a:p>
          <a:p>
            <a:pPr>
              <a:spcBef>
                <a:spcPts val="1200"/>
              </a:spcBef>
            </a:pPr>
            <a:r>
              <a:rPr lang="en-US"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In other words, how many events were not recorded in </a:t>
            </a:r>
            <a:r>
              <a:rPr lang="en-US"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any</a:t>
            </a:r>
            <a:r>
              <a:rPr lang="en-US"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of the lists?</a:t>
            </a:r>
          </a:p>
        </p:txBody>
      </p:sp>
      <p:pic>
        <p:nvPicPr>
          <p:cNvPr id="33" name="Graphic 32" descr="Clipboard with solid fill">
            <a:extLst>
              <a:ext uri="{FF2B5EF4-FFF2-40B4-BE49-F238E27FC236}">
                <a16:creationId xmlns:a16="http://schemas.microsoft.com/office/drawing/2014/main" id="{9522F20C-9238-4730-B723-78E447BC01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331" y="2057400"/>
            <a:ext cx="2735259" cy="2735259"/>
          </a:xfrm>
          <a:prstGeom prst="rect">
            <a:avLst/>
          </a:prstGeom>
        </p:spPr>
      </p:pic>
      <p:cxnSp>
        <p:nvCxnSpPr>
          <p:cNvPr id="34" name="Straight Connector 33">
            <a:extLst>
              <a:ext uri="{FF2B5EF4-FFF2-40B4-BE49-F238E27FC236}">
                <a16:creationId xmlns:a16="http://schemas.microsoft.com/office/drawing/2014/main" id="{2FDED509-926B-4901-9211-8F3E8FCF6EE1}"/>
              </a:ext>
            </a:extLst>
          </p:cNvPr>
          <p:cNvCxnSpPr/>
          <p:nvPr/>
        </p:nvCxnSpPr>
        <p:spPr>
          <a:xfrm>
            <a:off x="2864310" y="2960995"/>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D6B3492-005C-4BA5-9333-C4BC3FA19F32}"/>
              </a:ext>
            </a:extLst>
          </p:cNvPr>
          <p:cNvCxnSpPr/>
          <p:nvPr/>
        </p:nvCxnSpPr>
        <p:spPr>
          <a:xfrm>
            <a:off x="2864310" y="3304111"/>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4C31CA-1BA8-429F-B77D-CAB52B1BD072}"/>
              </a:ext>
            </a:extLst>
          </p:cNvPr>
          <p:cNvCxnSpPr/>
          <p:nvPr/>
        </p:nvCxnSpPr>
        <p:spPr>
          <a:xfrm>
            <a:off x="2864310" y="3132553"/>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7D99A4-A75A-4243-B646-C5F8B02B4DC2}"/>
              </a:ext>
            </a:extLst>
          </p:cNvPr>
          <p:cNvCxnSpPr/>
          <p:nvPr/>
        </p:nvCxnSpPr>
        <p:spPr>
          <a:xfrm>
            <a:off x="2864310" y="3475669"/>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08B6B5-EF2B-4292-B34C-A4DC00AC3346}"/>
              </a:ext>
            </a:extLst>
          </p:cNvPr>
          <p:cNvCxnSpPr/>
          <p:nvPr/>
        </p:nvCxnSpPr>
        <p:spPr>
          <a:xfrm>
            <a:off x="2864310" y="3818786"/>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773CC5B-5D54-41E1-A11D-FACDDAE02FF7}"/>
              </a:ext>
            </a:extLst>
          </p:cNvPr>
          <p:cNvCxnSpPr/>
          <p:nvPr/>
        </p:nvCxnSpPr>
        <p:spPr>
          <a:xfrm>
            <a:off x="2864310" y="3647227"/>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Graphic 46" descr="Clipboard with solid fill">
            <a:extLst>
              <a:ext uri="{FF2B5EF4-FFF2-40B4-BE49-F238E27FC236}">
                <a16:creationId xmlns:a16="http://schemas.microsoft.com/office/drawing/2014/main" id="{728E73F9-5E45-4D67-903C-280B6355BE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8590" y="2057400"/>
            <a:ext cx="2735259" cy="2735259"/>
          </a:xfrm>
          <a:prstGeom prst="rect">
            <a:avLst/>
          </a:prstGeom>
        </p:spPr>
      </p:pic>
      <p:cxnSp>
        <p:nvCxnSpPr>
          <p:cNvPr id="48" name="Straight Connector 47">
            <a:extLst>
              <a:ext uri="{FF2B5EF4-FFF2-40B4-BE49-F238E27FC236}">
                <a16:creationId xmlns:a16="http://schemas.microsoft.com/office/drawing/2014/main" id="{B3CCC4FC-B07F-406C-90A1-0950B2EB14C7}"/>
              </a:ext>
            </a:extLst>
          </p:cNvPr>
          <p:cNvCxnSpPr/>
          <p:nvPr/>
        </p:nvCxnSpPr>
        <p:spPr>
          <a:xfrm>
            <a:off x="5599569" y="2960995"/>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AF10E5-A0BE-48EA-B7AA-740536CC5E5B}"/>
              </a:ext>
            </a:extLst>
          </p:cNvPr>
          <p:cNvCxnSpPr/>
          <p:nvPr/>
        </p:nvCxnSpPr>
        <p:spPr>
          <a:xfrm>
            <a:off x="5599569" y="329997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9DF90E3-4EE4-4F35-B866-B671560BC4D1}"/>
              </a:ext>
            </a:extLst>
          </p:cNvPr>
          <p:cNvCxnSpPr/>
          <p:nvPr/>
        </p:nvCxnSpPr>
        <p:spPr>
          <a:xfrm>
            <a:off x="5599569" y="313048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65630E-14D3-4E96-A115-6BB4FAAEC88F}"/>
              </a:ext>
            </a:extLst>
          </p:cNvPr>
          <p:cNvCxnSpPr/>
          <p:nvPr/>
        </p:nvCxnSpPr>
        <p:spPr>
          <a:xfrm>
            <a:off x="5599569" y="3479807"/>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Graphic 58" descr="Clipboard with solid fill">
            <a:extLst>
              <a:ext uri="{FF2B5EF4-FFF2-40B4-BE49-F238E27FC236}">
                <a16:creationId xmlns:a16="http://schemas.microsoft.com/office/drawing/2014/main" id="{E6AEC5EC-7F84-4ADD-A519-BF6E768FA1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8313" y="2057400"/>
            <a:ext cx="2735259" cy="2735259"/>
          </a:xfrm>
          <a:prstGeom prst="rect">
            <a:avLst/>
          </a:prstGeom>
        </p:spPr>
      </p:pic>
      <p:cxnSp>
        <p:nvCxnSpPr>
          <p:cNvPr id="60" name="Straight Connector 59">
            <a:extLst>
              <a:ext uri="{FF2B5EF4-FFF2-40B4-BE49-F238E27FC236}">
                <a16:creationId xmlns:a16="http://schemas.microsoft.com/office/drawing/2014/main" id="{7A18FEE3-5159-4671-A3BD-D718F48BDC9E}"/>
              </a:ext>
            </a:extLst>
          </p:cNvPr>
          <p:cNvCxnSpPr/>
          <p:nvPr/>
        </p:nvCxnSpPr>
        <p:spPr>
          <a:xfrm>
            <a:off x="8379292" y="2960995"/>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9384327-F435-4E7B-A6E6-E9F52A45101B}"/>
              </a:ext>
            </a:extLst>
          </p:cNvPr>
          <p:cNvCxnSpPr/>
          <p:nvPr/>
        </p:nvCxnSpPr>
        <p:spPr>
          <a:xfrm>
            <a:off x="8379292" y="329997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C8C704-8D8D-46B5-BBAB-A3D73FE05DA8}"/>
              </a:ext>
            </a:extLst>
          </p:cNvPr>
          <p:cNvCxnSpPr/>
          <p:nvPr/>
        </p:nvCxnSpPr>
        <p:spPr>
          <a:xfrm>
            <a:off x="8379292" y="313048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B1BEAAC-E1EC-48DF-BA26-033C8AA1544F}"/>
              </a:ext>
            </a:extLst>
          </p:cNvPr>
          <p:cNvCxnSpPr/>
          <p:nvPr/>
        </p:nvCxnSpPr>
        <p:spPr>
          <a:xfrm>
            <a:off x="8379292" y="3479807"/>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6CCE33-3414-46B9-9A82-9B8378F7DDA0}"/>
              </a:ext>
            </a:extLst>
          </p:cNvPr>
          <p:cNvCxnSpPr/>
          <p:nvPr/>
        </p:nvCxnSpPr>
        <p:spPr>
          <a:xfrm>
            <a:off x="8379292" y="3818786"/>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F7F7E72-65AD-4DD0-A1A5-59F676F848AC}"/>
              </a:ext>
            </a:extLst>
          </p:cNvPr>
          <p:cNvCxnSpPr/>
          <p:nvPr/>
        </p:nvCxnSpPr>
        <p:spPr>
          <a:xfrm>
            <a:off x="8379292" y="3649296"/>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F0C54C7-2EAE-4284-B23F-4EA582B95B2F}"/>
              </a:ext>
            </a:extLst>
          </p:cNvPr>
          <p:cNvSpPr txBox="1"/>
          <p:nvPr/>
        </p:nvSpPr>
        <p:spPr>
          <a:xfrm>
            <a:off x="2784625" y="1571512"/>
            <a:ext cx="1032671" cy="707886"/>
          </a:xfrm>
          <a:prstGeom prst="rect">
            <a:avLst/>
          </a:prstGeom>
          <a:noFill/>
        </p:spPr>
        <p:txBody>
          <a:bodyPr wrap="square" rtlCol="0">
            <a:spAutoFit/>
          </a:bodyPr>
          <a:lstStyle/>
          <a:p>
            <a:pPr algn="ctr"/>
            <a:r>
              <a:rPr lang="en-US" sz="4000" dirty="0"/>
              <a:t>A</a:t>
            </a:r>
          </a:p>
        </p:txBody>
      </p:sp>
      <p:sp>
        <p:nvSpPr>
          <p:cNvPr id="87" name="TextBox 86">
            <a:extLst>
              <a:ext uri="{FF2B5EF4-FFF2-40B4-BE49-F238E27FC236}">
                <a16:creationId xmlns:a16="http://schemas.microsoft.com/office/drawing/2014/main" id="{12563395-70E9-4993-B06C-CB3CBD0EDB63}"/>
              </a:ext>
            </a:extLst>
          </p:cNvPr>
          <p:cNvSpPr txBox="1"/>
          <p:nvPr/>
        </p:nvSpPr>
        <p:spPr>
          <a:xfrm>
            <a:off x="5509972" y="1571512"/>
            <a:ext cx="1032671" cy="707886"/>
          </a:xfrm>
          <a:prstGeom prst="rect">
            <a:avLst/>
          </a:prstGeom>
          <a:noFill/>
        </p:spPr>
        <p:txBody>
          <a:bodyPr wrap="square" rtlCol="0">
            <a:spAutoFit/>
          </a:bodyPr>
          <a:lstStyle/>
          <a:p>
            <a:pPr algn="ctr"/>
            <a:r>
              <a:rPr lang="en-US" sz="4000" dirty="0"/>
              <a:t>B</a:t>
            </a:r>
          </a:p>
        </p:txBody>
      </p:sp>
      <p:sp>
        <p:nvSpPr>
          <p:cNvPr id="88" name="TextBox 87">
            <a:extLst>
              <a:ext uri="{FF2B5EF4-FFF2-40B4-BE49-F238E27FC236}">
                <a16:creationId xmlns:a16="http://schemas.microsoft.com/office/drawing/2014/main" id="{8714533E-ACDD-4C44-B0F7-4D3781B0D3A3}"/>
              </a:ext>
            </a:extLst>
          </p:cNvPr>
          <p:cNvSpPr txBox="1"/>
          <p:nvPr/>
        </p:nvSpPr>
        <p:spPr>
          <a:xfrm>
            <a:off x="8299606" y="1571512"/>
            <a:ext cx="1032671" cy="707886"/>
          </a:xfrm>
          <a:prstGeom prst="rect">
            <a:avLst/>
          </a:prstGeom>
          <a:noFill/>
        </p:spPr>
        <p:txBody>
          <a:bodyPr wrap="square" rtlCol="0">
            <a:spAutoFit/>
          </a:bodyPr>
          <a:lstStyle/>
          <a:p>
            <a:pPr algn="ctr"/>
            <a:r>
              <a:rPr lang="en-US" sz="4000" dirty="0"/>
              <a:t>C</a:t>
            </a:r>
          </a:p>
        </p:txBody>
      </p:sp>
      <p:sp>
        <p:nvSpPr>
          <p:cNvPr id="90" name="TextBox 89">
            <a:extLst>
              <a:ext uri="{FF2B5EF4-FFF2-40B4-BE49-F238E27FC236}">
                <a16:creationId xmlns:a16="http://schemas.microsoft.com/office/drawing/2014/main" id="{1948BD46-C50D-4CA7-A9D3-4D94AD4C18AF}"/>
              </a:ext>
            </a:extLst>
          </p:cNvPr>
          <p:cNvSpPr txBox="1"/>
          <p:nvPr/>
        </p:nvSpPr>
        <p:spPr>
          <a:xfrm>
            <a:off x="2534089" y="3932149"/>
            <a:ext cx="1496291" cy="369332"/>
          </a:xfrm>
          <a:prstGeom prst="rect">
            <a:avLst/>
          </a:prstGeom>
          <a:noFill/>
        </p:spPr>
        <p:txBody>
          <a:bodyPr wrap="square" rtlCol="0">
            <a:spAutoFit/>
          </a:bodyPr>
          <a:lstStyle/>
          <a:p>
            <a:pPr algn="ctr"/>
            <a:r>
              <a:rPr lang="en-US" b="1" dirty="0"/>
              <a:t>N=493</a:t>
            </a:r>
          </a:p>
        </p:txBody>
      </p:sp>
      <p:sp>
        <p:nvSpPr>
          <p:cNvPr id="91" name="TextBox 90">
            <a:extLst>
              <a:ext uri="{FF2B5EF4-FFF2-40B4-BE49-F238E27FC236}">
                <a16:creationId xmlns:a16="http://schemas.microsoft.com/office/drawing/2014/main" id="{98107E49-A4CA-4A16-9513-2479C2C8CDF1}"/>
              </a:ext>
            </a:extLst>
          </p:cNvPr>
          <p:cNvSpPr txBox="1"/>
          <p:nvPr/>
        </p:nvSpPr>
        <p:spPr>
          <a:xfrm>
            <a:off x="5306270" y="3932149"/>
            <a:ext cx="1496291" cy="369332"/>
          </a:xfrm>
          <a:prstGeom prst="rect">
            <a:avLst/>
          </a:prstGeom>
          <a:noFill/>
        </p:spPr>
        <p:txBody>
          <a:bodyPr wrap="square" rtlCol="0">
            <a:spAutoFit/>
          </a:bodyPr>
          <a:lstStyle/>
          <a:p>
            <a:pPr algn="ctr"/>
            <a:r>
              <a:rPr lang="en-US" b="1" dirty="0"/>
              <a:t>N=297</a:t>
            </a:r>
          </a:p>
        </p:txBody>
      </p:sp>
      <p:sp>
        <p:nvSpPr>
          <p:cNvPr id="92" name="TextBox 91">
            <a:extLst>
              <a:ext uri="{FF2B5EF4-FFF2-40B4-BE49-F238E27FC236}">
                <a16:creationId xmlns:a16="http://schemas.microsoft.com/office/drawing/2014/main" id="{E8295C0B-F391-4EB6-9C01-14B413BB2950}"/>
              </a:ext>
            </a:extLst>
          </p:cNvPr>
          <p:cNvSpPr txBox="1"/>
          <p:nvPr/>
        </p:nvSpPr>
        <p:spPr>
          <a:xfrm>
            <a:off x="8091404" y="3932149"/>
            <a:ext cx="1496291" cy="369332"/>
          </a:xfrm>
          <a:prstGeom prst="rect">
            <a:avLst/>
          </a:prstGeom>
          <a:noFill/>
        </p:spPr>
        <p:txBody>
          <a:bodyPr wrap="square" rtlCol="0">
            <a:spAutoFit/>
          </a:bodyPr>
          <a:lstStyle/>
          <a:p>
            <a:pPr algn="ctr"/>
            <a:r>
              <a:rPr lang="en-US" b="1" dirty="0"/>
              <a:t>N=65</a:t>
            </a:r>
          </a:p>
        </p:txBody>
      </p:sp>
    </p:spTree>
    <p:extLst>
      <p:ext uri="{BB962C8B-B14F-4D97-AF65-F5344CB8AC3E}">
        <p14:creationId xmlns:p14="http://schemas.microsoft.com/office/powerpoint/2010/main" val="374494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fade">
                                      <p:cBhvr>
                                        <p:cTn id="79" dur="500"/>
                                        <p:tgtEl>
                                          <p:spTgt spid="9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6" grpId="0"/>
      <p:bldP spid="87" grpId="0"/>
      <p:bldP spid="88" grpId="0"/>
      <p:bldP spid="90" grpId="0"/>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2714-E0C8-45BF-A124-B5EE27E48BE9}"/>
              </a:ext>
            </a:extLst>
          </p:cNvPr>
          <p:cNvSpPr>
            <a:spLocks noGrp="1"/>
          </p:cNvSpPr>
          <p:nvPr>
            <p:ph type="title"/>
          </p:nvPr>
        </p:nvSpPr>
        <p:spPr>
          <a:xfrm>
            <a:off x="312912" y="174955"/>
            <a:ext cx="11566185" cy="918445"/>
          </a:xfrm>
        </p:spPr>
        <p:txBody>
          <a:bodyPr>
            <a:normAutofit/>
          </a:bodyPr>
          <a:lstStyle/>
          <a:p>
            <a:r>
              <a:rPr lang="en-US" sz="2800" dirty="0"/>
              <a:t>Each list has only </a:t>
            </a:r>
            <a:r>
              <a:rPr lang="en-US" sz="2800" b="1" dirty="0"/>
              <a:t>partial information</a:t>
            </a:r>
            <a:r>
              <a:rPr lang="en-US" sz="2800" dirty="0"/>
              <a:t>. What is the best estimate?</a:t>
            </a:r>
          </a:p>
        </p:txBody>
      </p:sp>
      <p:sp>
        <p:nvSpPr>
          <p:cNvPr id="4" name="Text Placeholder 3">
            <a:extLst>
              <a:ext uri="{FF2B5EF4-FFF2-40B4-BE49-F238E27FC236}">
                <a16:creationId xmlns:a16="http://schemas.microsoft.com/office/drawing/2014/main" id="{C0041220-2848-4B56-AA54-2DC726E4F876}"/>
              </a:ext>
            </a:extLst>
          </p:cNvPr>
          <p:cNvSpPr>
            <a:spLocks noGrp="1"/>
          </p:cNvSpPr>
          <p:nvPr>
            <p:ph type="body" sz="quarter" idx="11"/>
          </p:nvPr>
        </p:nvSpPr>
        <p:spPr/>
        <p:txBody>
          <a:bodyPr/>
          <a:lstStyle/>
          <a:p>
            <a:endParaRPr lang="en-US" dirty="0"/>
          </a:p>
        </p:txBody>
      </p:sp>
      <p:sp>
        <p:nvSpPr>
          <p:cNvPr id="32" name="TextBox 31">
            <a:extLst>
              <a:ext uri="{FF2B5EF4-FFF2-40B4-BE49-F238E27FC236}">
                <a16:creationId xmlns:a16="http://schemas.microsoft.com/office/drawing/2014/main" id="{BFD39A20-9572-474B-A755-95F974EEE3D2}"/>
              </a:ext>
            </a:extLst>
          </p:cNvPr>
          <p:cNvSpPr txBox="1"/>
          <p:nvPr/>
        </p:nvSpPr>
        <p:spPr>
          <a:xfrm>
            <a:off x="987347" y="5133250"/>
            <a:ext cx="10151708" cy="461665"/>
          </a:xfrm>
          <a:prstGeom prst="rect">
            <a:avLst/>
          </a:prstGeom>
          <a:noFill/>
        </p:spPr>
        <p:txBody>
          <a:bodyPr wrap="square" rtlCol="0">
            <a:spAutoFit/>
          </a:bodyPr>
          <a:lstStyle/>
          <a:p>
            <a:pPr>
              <a:spcAft>
                <a:spcPts val="600"/>
              </a:spcAft>
            </a:pPr>
            <a:r>
              <a:rPr lang="en-US" sz="2400" dirty="0">
                <a:latin typeface="Calibri Light" panose="020F0302020204030204" pitchFamily="34" charset="0"/>
                <a:ea typeface="Calibri Light" panose="020F0302020204030204" pitchFamily="34" charset="0"/>
                <a:cs typeface="Calibri Light" panose="020F0302020204030204" pitchFamily="34" charset="0"/>
              </a:rPr>
              <a:t>493 + 297 + 65 = 855. Is that a good estimate? </a:t>
            </a:r>
          </a:p>
        </p:txBody>
      </p:sp>
      <p:sp>
        <p:nvSpPr>
          <p:cNvPr id="33" name="TextBox 32">
            <a:extLst>
              <a:ext uri="{FF2B5EF4-FFF2-40B4-BE49-F238E27FC236}">
                <a16:creationId xmlns:a16="http://schemas.microsoft.com/office/drawing/2014/main" id="{7E281B13-AF2D-4E39-A2FB-D074EE1B50B0}"/>
              </a:ext>
            </a:extLst>
          </p:cNvPr>
          <p:cNvSpPr txBox="1"/>
          <p:nvPr/>
        </p:nvSpPr>
        <p:spPr>
          <a:xfrm>
            <a:off x="987347" y="5658633"/>
            <a:ext cx="10883228" cy="461665"/>
          </a:xfrm>
          <a:prstGeom prst="rect">
            <a:avLst/>
          </a:prstGeom>
          <a:noFill/>
        </p:spPr>
        <p:txBody>
          <a:bodyPr wrap="square" rtlCol="0">
            <a:spAutoFit/>
          </a:bodyPr>
          <a:lstStyle/>
          <a:p>
            <a:pPr>
              <a:spcAft>
                <a:spcPts val="600"/>
              </a:spcAft>
            </a:pPr>
            <a:r>
              <a:rPr lang="en-US" sz="2400" dirty="0">
                <a:latin typeface="Calibri Light" panose="020F0302020204030204" pitchFamily="34" charset="0"/>
                <a:ea typeface="Calibri Light" panose="020F0302020204030204" pitchFamily="34" charset="0"/>
                <a:cs typeface="Calibri Light" panose="020F0302020204030204" pitchFamily="34" charset="0"/>
              </a:rPr>
              <a:t>Suppose within these 855 we identify 688 </a:t>
            </a:r>
            <a:r>
              <a:rPr lang="en-US" sz="2400" i="1" dirty="0">
                <a:latin typeface="Calibri Light" panose="020F0302020204030204" pitchFamily="34" charset="0"/>
                <a:ea typeface="Calibri Light" panose="020F0302020204030204" pitchFamily="34" charset="0"/>
                <a:cs typeface="Calibri Light" panose="020F0302020204030204" pitchFamily="34" charset="0"/>
              </a:rPr>
              <a:t>unique</a:t>
            </a:r>
            <a:r>
              <a:rPr lang="en-US" sz="2400" dirty="0">
                <a:latin typeface="Calibri Light" panose="020F0302020204030204" pitchFamily="34" charset="0"/>
                <a:ea typeface="Calibri Light" panose="020F0302020204030204" pitchFamily="34" charset="0"/>
                <a:cs typeface="Calibri Light" panose="020F0302020204030204" pitchFamily="34" charset="0"/>
              </a:rPr>
              <a:t> events. Is that a good estimate? </a:t>
            </a:r>
          </a:p>
        </p:txBody>
      </p:sp>
      <p:pic>
        <p:nvPicPr>
          <p:cNvPr id="37" name="Graphic 36" descr="Clipboard with solid fill">
            <a:extLst>
              <a:ext uri="{FF2B5EF4-FFF2-40B4-BE49-F238E27FC236}">
                <a16:creationId xmlns:a16="http://schemas.microsoft.com/office/drawing/2014/main" id="{84263983-D526-4184-BC17-CD67B3D8B1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331" y="2057400"/>
            <a:ext cx="2735259" cy="2735259"/>
          </a:xfrm>
          <a:prstGeom prst="rect">
            <a:avLst/>
          </a:prstGeom>
        </p:spPr>
      </p:pic>
      <p:cxnSp>
        <p:nvCxnSpPr>
          <p:cNvPr id="41" name="Straight Connector 40">
            <a:extLst>
              <a:ext uri="{FF2B5EF4-FFF2-40B4-BE49-F238E27FC236}">
                <a16:creationId xmlns:a16="http://schemas.microsoft.com/office/drawing/2014/main" id="{34801B5E-49ED-40FE-BA1C-82FE07AF400C}"/>
              </a:ext>
            </a:extLst>
          </p:cNvPr>
          <p:cNvCxnSpPr/>
          <p:nvPr/>
        </p:nvCxnSpPr>
        <p:spPr>
          <a:xfrm>
            <a:off x="2864310" y="2960995"/>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A248B8-0A51-4B51-BB14-A3DD43944AC8}"/>
              </a:ext>
            </a:extLst>
          </p:cNvPr>
          <p:cNvCxnSpPr/>
          <p:nvPr/>
        </p:nvCxnSpPr>
        <p:spPr>
          <a:xfrm>
            <a:off x="2864310" y="3304111"/>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07630A-C9DF-4362-A04A-C7C48ABEE1A8}"/>
              </a:ext>
            </a:extLst>
          </p:cNvPr>
          <p:cNvCxnSpPr/>
          <p:nvPr/>
        </p:nvCxnSpPr>
        <p:spPr>
          <a:xfrm>
            <a:off x="2864310" y="3132553"/>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0F32D4-3071-4822-9370-AC13AD296130}"/>
              </a:ext>
            </a:extLst>
          </p:cNvPr>
          <p:cNvCxnSpPr/>
          <p:nvPr/>
        </p:nvCxnSpPr>
        <p:spPr>
          <a:xfrm>
            <a:off x="2864310" y="3475669"/>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45930E8-C8E7-4E31-B4D3-E6BC3FA63A40}"/>
              </a:ext>
            </a:extLst>
          </p:cNvPr>
          <p:cNvCxnSpPr/>
          <p:nvPr/>
        </p:nvCxnSpPr>
        <p:spPr>
          <a:xfrm>
            <a:off x="2864310" y="3818786"/>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A6B53C5-1C47-4EB4-A84A-0AFA10597FBF}"/>
              </a:ext>
            </a:extLst>
          </p:cNvPr>
          <p:cNvCxnSpPr/>
          <p:nvPr/>
        </p:nvCxnSpPr>
        <p:spPr>
          <a:xfrm>
            <a:off x="2864310" y="3647227"/>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Graphic 49" descr="Clipboard with solid fill">
            <a:extLst>
              <a:ext uri="{FF2B5EF4-FFF2-40B4-BE49-F238E27FC236}">
                <a16:creationId xmlns:a16="http://schemas.microsoft.com/office/drawing/2014/main" id="{7CF45F16-108A-445A-A185-58906B459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8590" y="2057400"/>
            <a:ext cx="2735259" cy="2735259"/>
          </a:xfrm>
          <a:prstGeom prst="rect">
            <a:avLst/>
          </a:prstGeom>
        </p:spPr>
      </p:pic>
      <p:cxnSp>
        <p:nvCxnSpPr>
          <p:cNvPr id="56" name="Straight Connector 55">
            <a:extLst>
              <a:ext uri="{FF2B5EF4-FFF2-40B4-BE49-F238E27FC236}">
                <a16:creationId xmlns:a16="http://schemas.microsoft.com/office/drawing/2014/main" id="{9E534508-D1B4-4F88-A581-D561478DBEEA}"/>
              </a:ext>
            </a:extLst>
          </p:cNvPr>
          <p:cNvCxnSpPr/>
          <p:nvPr/>
        </p:nvCxnSpPr>
        <p:spPr>
          <a:xfrm>
            <a:off x="5599569" y="2960995"/>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3DC6D81-16ED-4841-B939-210710F60950}"/>
              </a:ext>
            </a:extLst>
          </p:cNvPr>
          <p:cNvCxnSpPr/>
          <p:nvPr/>
        </p:nvCxnSpPr>
        <p:spPr>
          <a:xfrm>
            <a:off x="5599569" y="329997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86C3AC8-337F-4660-B1AD-25BDE061F7CE}"/>
              </a:ext>
            </a:extLst>
          </p:cNvPr>
          <p:cNvCxnSpPr/>
          <p:nvPr/>
        </p:nvCxnSpPr>
        <p:spPr>
          <a:xfrm>
            <a:off x="5599569" y="313048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C11B608-CF4B-4B02-A775-3303F4F82FE0}"/>
              </a:ext>
            </a:extLst>
          </p:cNvPr>
          <p:cNvCxnSpPr/>
          <p:nvPr/>
        </p:nvCxnSpPr>
        <p:spPr>
          <a:xfrm>
            <a:off x="5599569" y="3479807"/>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Graphic 62" descr="Clipboard with solid fill">
            <a:extLst>
              <a:ext uri="{FF2B5EF4-FFF2-40B4-BE49-F238E27FC236}">
                <a16:creationId xmlns:a16="http://schemas.microsoft.com/office/drawing/2014/main" id="{B6AC2F40-BF5C-4D7C-82EF-031270509A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8313" y="2057400"/>
            <a:ext cx="2735259" cy="2735259"/>
          </a:xfrm>
          <a:prstGeom prst="rect">
            <a:avLst/>
          </a:prstGeom>
        </p:spPr>
      </p:pic>
      <p:cxnSp>
        <p:nvCxnSpPr>
          <p:cNvPr id="66" name="Straight Connector 65">
            <a:extLst>
              <a:ext uri="{FF2B5EF4-FFF2-40B4-BE49-F238E27FC236}">
                <a16:creationId xmlns:a16="http://schemas.microsoft.com/office/drawing/2014/main" id="{034062BC-E74C-4BD2-9FF0-D8458C0175EE}"/>
              </a:ext>
            </a:extLst>
          </p:cNvPr>
          <p:cNvCxnSpPr/>
          <p:nvPr/>
        </p:nvCxnSpPr>
        <p:spPr>
          <a:xfrm>
            <a:off x="8379292" y="2960995"/>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926F061-D534-4369-8F43-F22E22E1C34C}"/>
              </a:ext>
            </a:extLst>
          </p:cNvPr>
          <p:cNvCxnSpPr/>
          <p:nvPr/>
        </p:nvCxnSpPr>
        <p:spPr>
          <a:xfrm>
            <a:off x="8379292" y="329997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FD13F9-C5C1-4F68-AF76-151FEE2B92D5}"/>
              </a:ext>
            </a:extLst>
          </p:cNvPr>
          <p:cNvCxnSpPr/>
          <p:nvPr/>
        </p:nvCxnSpPr>
        <p:spPr>
          <a:xfrm>
            <a:off x="8379292" y="3130484"/>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A40AB68-5F99-48AE-8DEE-D2310A273C2B}"/>
              </a:ext>
            </a:extLst>
          </p:cNvPr>
          <p:cNvCxnSpPr/>
          <p:nvPr/>
        </p:nvCxnSpPr>
        <p:spPr>
          <a:xfrm>
            <a:off x="8379292" y="3479807"/>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10CDFDD-CE58-44A4-9F68-654B1877C462}"/>
              </a:ext>
            </a:extLst>
          </p:cNvPr>
          <p:cNvCxnSpPr/>
          <p:nvPr/>
        </p:nvCxnSpPr>
        <p:spPr>
          <a:xfrm>
            <a:off x="8379292" y="3818786"/>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122D678-0C0F-456D-8868-6B1A2008288B}"/>
              </a:ext>
            </a:extLst>
          </p:cNvPr>
          <p:cNvCxnSpPr/>
          <p:nvPr/>
        </p:nvCxnSpPr>
        <p:spPr>
          <a:xfrm>
            <a:off x="8379292" y="3649296"/>
            <a:ext cx="83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5449981-4D19-4639-B501-676102BBB073}"/>
              </a:ext>
            </a:extLst>
          </p:cNvPr>
          <p:cNvSpPr txBox="1"/>
          <p:nvPr/>
        </p:nvSpPr>
        <p:spPr>
          <a:xfrm>
            <a:off x="2784625" y="1571512"/>
            <a:ext cx="1032671" cy="707886"/>
          </a:xfrm>
          <a:prstGeom prst="rect">
            <a:avLst/>
          </a:prstGeom>
          <a:noFill/>
        </p:spPr>
        <p:txBody>
          <a:bodyPr wrap="square" rtlCol="0">
            <a:spAutoFit/>
          </a:bodyPr>
          <a:lstStyle/>
          <a:p>
            <a:pPr algn="ctr"/>
            <a:r>
              <a:rPr lang="en-US" sz="4000" dirty="0"/>
              <a:t>A</a:t>
            </a:r>
          </a:p>
        </p:txBody>
      </p:sp>
      <p:sp>
        <p:nvSpPr>
          <p:cNvPr id="85" name="TextBox 84">
            <a:extLst>
              <a:ext uri="{FF2B5EF4-FFF2-40B4-BE49-F238E27FC236}">
                <a16:creationId xmlns:a16="http://schemas.microsoft.com/office/drawing/2014/main" id="{11ED2F09-8D0C-472F-92AE-F9DB3783BB0B}"/>
              </a:ext>
            </a:extLst>
          </p:cNvPr>
          <p:cNvSpPr txBox="1"/>
          <p:nvPr/>
        </p:nvSpPr>
        <p:spPr>
          <a:xfrm>
            <a:off x="5509972" y="1571512"/>
            <a:ext cx="1032671" cy="707886"/>
          </a:xfrm>
          <a:prstGeom prst="rect">
            <a:avLst/>
          </a:prstGeom>
          <a:noFill/>
        </p:spPr>
        <p:txBody>
          <a:bodyPr wrap="square" rtlCol="0">
            <a:spAutoFit/>
          </a:bodyPr>
          <a:lstStyle/>
          <a:p>
            <a:pPr algn="ctr"/>
            <a:r>
              <a:rPr lang="en-US" sz="4000" dirty="0"/>
              <a:t>B</a:t>
            </a:r>
          </a:p>
        </p:txBody>
      </p:sp>
      <p:sp>
        <p:nvSpPr>
          <p:cNvPr id="86" name="TextBox 85">
            <a:extLst>
              <a:ext uri="{FF2B5EF4-FFF2-40B4-BE49-F238E27FC236}">
                <a16:creationId xmlns:a16="http://schemas.microsoft.com/office/drawing/2014/main" id="{86631123-EA7F-4028-B996-00C0C97FCB54}"/>
              </a:ext>
            </a:extLst>
          </p:cNvPr>
          <p:cNvSpPr txBox="1"/>
          <p:nvPr/>
        </p:nvSpPr>
        <p:spPr>
          <a:xfrm>
            <a:off x="8299606" y="1571512"/>
            <a:ext cx="1032671" cy="707886"/>
          </a:xfrm>
          <a:prstGeom prst="rect">
            <a:avLst/>
          </a:prstGeom>
          <a:noFill/>
        </p:spPr>
        <p:txBody>
          <a:bodyPr wrap="square" rtlCol="0">
            <a:spAutoFit/>
          </a:bodyPr>
          <a:lstStyle/>
          <a:p>
            <a:pPr algn="ctr"/>
            <a:r>
              <a:rPr lang="en-US" sz="4000" dirty="0"/>
              <a:t>C</a:t>
            </a:r>
          </a:p>
        </p:txBody>
      </p:sp>
      <p:sp>
        <p:nvSpPr>
          <p:cNvPr id="90" name="TextBox 89">
            <a:extLst>
              <a:ext uri="{FF2B5EF4-FFF2-40B4-BE49-F238E27FC236}">
                <a16:creationId xmlns:a16="http://schemas.microsoft.com/office/drawing/2014/main" id="{7771820F-8239-41D1-B1F0-313A604407AF}"/>
              </a:ext>
            </a:extLst>
          </p:cNvPr>
          <p:cNvSpPr txBox="1"/>
          <p:nvPr/>
        </p:nvSpPr>
        <p:spPr>
          <a:xfrm>
            <a:off x="2534089" y="3932149"/>
            <a:ext cx="1496291" cy="369332"/>
          </a:xfrm>
          <a:prstGeom prst="rect">
            <a:avLst/>
          </a:prstGeom>
          <a:noFill/>
        </p:spPr>
        <p:txBody>
          <a:bodyPr wrap="square" rtlCol="0">
            <a:spAutoFit/>
          </a:bodyPr>
          <a:lstStyle/>
          <a:p>
            <a:pPr algn="ctr"/>
            <a:r>
              <a:rPr lang="en-US" b="1" dirty="0"/>
              <a:t>N=493</a:t>
            </a:r>
          </a:p>
        </p:txBody>
      </p:sp>
      <p:sp>
        <p:nvSpPr>
          <p:cNvPr id="91" name="TextBox 90">
            <a:extLst>
              <a:ext uri="{FF2B5EF4-FFF2-40B4-BE49-F238E27FC236}">
                <a16:creationId xmlns:a16="http://schemas.microsoft.com/office/drawing/2014/main" id="{3978E707-FEF4-424E-BAE9-4BFFD601A769}"/>
              </a:ext>
            </a:extLst>
          </p:cNvPr>
          <p:cNvSpPr txBox="1"/>
          <p:nvPr/>
        </p:nvSpPr>
        <p:spPr>
          <a:xfrm>
            <a:off x="5306270" y="3932149"/>
            <a:ext cx="1496291" cy="369332"/>
          </a:xfrm>
          <a:prstGeom prst="rect">
            <a:avLst/>
          </a:prstGeom>
          <a:noFill/>
        </p:spPr>
        <p:txBody>
          <a:bodyPr wrap="square" rtlCol="0">
            <a:spAutoFit/>
          </a:bodyPr>
          <a:lstStyle/>
          <a:p>
            <a:pPr algn="ctr"/>
            <a:r>
              <a:rPr lang="en-US" b="1" dirty="0"/>
              <a:t>N=297</a:t>
            </a:r>
          </a:p>
        </p:txBody>
      </p:sp>
      <p:sp>
        <p:nvSpPr>
          <p:cNvPr id="92" name="TextBox 91">
            <a:extLst>
              <a:ext uri="{FF2B5EF4-FFF2-40B4-BE49-F238E27FC236}">
                <a16:creationId xmlns:a16="http://schemas.microsoft.com/office/drawing/2014/main" id="{9780B541-CCF8-454D-88F0-3EFF53F8AE9A}"/>
              </a:ext>
            </a:extLst>
          </p:cNvPr>
          <p:cNvSpPr txBox="1"/>
          <p:nvPr/>
        </p:nvSpPr>
        <p:spPr>
          <a:xfrm>
            <a:off x="8091404" y="3932149"/>
            <a:ext cx="1496291" cy="369332"/>
          </a:xfrm>
          <a:prstGeom prst="rect">
            <a:avLst/>
          </a:prstGeom>
          <a:noFill/>
        </p:spPr>
        <p:txBody>
          <a:bodyPr wrap="square" rtlCol="0">
            <a:spAutoFit/>
          </a:bodyPr>
          <a:lstStyle/>
          <a:p>
            <a:pPr algn="ctr"/>
            <a:r>
              <a:rPr lang="en-US" b="1" dirty="0"/>
              <a:t>N=65</a:t>
            </a:r>
          </a:p>
        </p:txBody>
      </p:sp>
    </p:spTree>
    <p:extLst>
      <p:ext uri="{BB962C8B-B14F-4D97-AF65-F5344CB8AC3E}">
        <p14:creationId xmlns:p14="http://schemas.microsoft.com/office/powerpoint/2010/main" val="415974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2714-E0C8-45BF-A124-B5EE27E48BE9}"/>
              </a:ext>
            </a:extLst>
          </p:cNvPr>
          <p:cNvSpPr>
            <a:spLocks noGrp="1"/>
          </p:cNvSpPr>
          <p:nvPr>
            <p:ph type="title"/>
          </p:nvPr>
        </p:nvSpPr>
        <p:spPr/>
        <p:txBody>
          <a:bodyPr>
            <a:normAutofit/>
          </a:bodyPr>
          <a:lstStyle/>
          <a:p>
            <a:r>
              <a:rPr lang="en-US" sz="2800" dirty="0"/>
              <a:t>Hard-to-find events may be recorded in one list and absent from others. </a:t>
            </a:r>
            <a:endParaRPr lang="en-US" sz="2800" b="1" dirty="0"/>
          </a:p>
        </p:txBody>
      </p:sp>
      <p:sp>
        <p:nvSpPr>
          <p:cNvPr id="4" name="Freeform: Shape 3">
            <a:extLst>
              <a:ext uri="{FF2B5EF4-FFF2-40B4-BE49-F238E27FC236}">
                <a16:creationId xmlns:a16="http://schemas.microsoft.com/office/drawing/2014/main" id="{1052FEC0-5156-4896-BD28-4CD47777D0A1}"/>
              </a:ext>
            </a:extLst>
          </p:cNvPr>
          <p:cNvSpPr/>
          <p:nvPr/>
        </p:nvSpPr>
        <p:spPr>
          <a:xfrm>
            <a:off x="3081812" y="1650048"/>
            <a:ext cx="7993208" cy="4177553"/>
          </a:xfrm>
          <a:custGeom>
            <a:avLst/>
            <a:gdLst>
              <a:gd name="connsiteX0" fmla="*/ 681317 w 9239607"/>
              <a:gd name="connsiteY0" fmla="*/ 914400 h 4177553"/>
              <a:gd name="connsiteX1" fmla="*/ 636494 w 9239607"/>
              <a:gd name="connsiteY1" fmla="*/ 923364 h 4177553"/>
              <a:gd name="connsiteX2" fmla="*/ 430306 w 9239607"/>
              <a:gd name="connsiteY2" fmla="*/ 1048870 h 4177553"/>
              <a:gd name="connsiteX3" fmla="*/ 277906 w 9239607"/>
              <a:gd name="connsiteY3" fmla="*/ 1201270 h 4177553"/>
              <a:gd name="connsiteX4" fmla="*/ 259976 w 9239607"/>
              <a:gd name="connsiteY4" fmla="*/ 1246094 h 4177553"/>
              <a:gd name="connsiteX5" fmla="*/ 233082 w 9239607"/>
              <a:gd name="connsiteY5" fmla="*/ 1353670 h 4177553"/>
              <a:gd name="connsiteX6" fmla="*/ 116541 w 9239607"/>
              <a:gd name="connsiteY6" fmla="*/ 1631576 h 4177553"/>
              <a:gd name="connsiteX7" fmla="*/ 53788 w 9239607"/>
              <a:gd name="connsiteY7" fmla="*/ 1766047 h 4177553"/>
              <a:gd name="connsiteX8" fmla="*/ 0 w 9239607"/>
              <a:gd name="connsiteY8" fmla="*/ 1963270 h 4177553"/>
              <a:gd name="connsiteX9" fmla="*/ 98611 w 9239607"/>
              <a:gd name="connsiteY9" fmla="*/ 2366682 h 4177553"/>
              <a:gd name="connsiteX10" fmla="*/ 313764 w 9239607"/>
              <a:gd name="connsiteY10" fmla="*/ 2913529 h 4177553"/>
              <a:gd name="connsiteX11" fmla="*/ 457200 w 9239607"/>
              <a:gd name="connsiteY11" fmla="*/ 3065929 h 4177553"/>
              <a:gd name="connsiteX12" fmla="*/ 905435 w 9239607"/>
              <a:gd name="connsiteY12" fmla="*/ 3200400 h 4177553"/>
              <a:gd name="connsiteX13" fmla="*/ 1586753 w 9239607"/>
              <a:gd name="connsiteY13" fmla="*/ 3281082 h 4177553"/>
              <a:gd name="connsiteX14" fmla="*/ 2151529 w 9239607"/>
              <a:gd name="connsiteY14" fmla="*/ 3567953 h 4177553"/>
              <a:gd name="connsiteX15" fmla="*/ 2277035 w 9239607"/>
              <a:gd name="connsiteY15" fmla="*/ 3657600 h 4177553"/>
              <a:gd name="connsiteX16" fmla="*/ 2402541 w 9239607"/>
              <a:gd name="connsiteY16" fmla="*/ 3711388 h 4177553"/>
              <a:gd name="connsiteX17" fmla="*/ 2734235 w 9239607"/>
              <a:gd name="connsiteY17" fmla="*/ 3836894 h 4177553"/>
              <a:gd name="connsiteX18" fmla="*/ 3290047 w 9239607"/>
              <a:gd name="connsiteY18" fmla="*/ 4016188 h 4177553"/>
              <a:gd name="connsiteX19" fmla="*/ 4231341 w 9239607"/>
              <a:gd name="connsiteY19" fmla="*/ 4132729 h 4177553"/>
              <a:gd name="connsiteX20" fmla="*/ 4572000 w 9239607"/>
              <a:gd name="connsiteY20" fmla="*/ 4177553 h 4177553"/>
              <a:gd name="connsiteX21" fmla="*/ 5647764 w 9239607"/>
              <a:gd name="connsiteY21" fmla="*/ 4087906 h 4177553"/>
              <a:gd name="connsiteX22" fmla="*/ 5871882 w 9239607"/>
              <a:gd name="connsiteY22" fmla="*/ 3980329 h 4177553"/>
              <a:gd name="connsiteX23" fmla="*/ 6069106 w 9239607"/>
              <a:gd name="connsiteY23" fmla="*/ 3908611 h 4177553"/>
              <a:gd name="connsiteX24" fmla="*/ 6194611 w 9239607"/>
              <a:gd name="connsiteY24" fmla="*/ 3854823 h 4177553"/>
              <a:gd name="connsiteX25" fmla="*/ 6858000 w 9239607"/>
              <a:gd name="connsiteY25" fmla="*/ 3729317 h 4177553"/>
              <a:gd name="connsiteX26" fmla="*/ 7100047 w 9239607"/>
              <a:gd name="connsiteY26" fmla="*/ 3702423 h 4177553"/>
              <a:gd name="connsiteX27" fmla="*/ 7315200 w 9239607"/>
              <a:gd name="connsiteY27" fmla="*/ 3693458 h 4177553"/>
              <a:gd name="connsiteX28" fmla="*/ 7521388 w 9239607"/>
              <a:gd name="connsiteY28" fmla="*/ 3720353 h 4177553"/>
              <a:gd name="connsiteX29" fmla="*/ 7673788 w 9239607"/>
              <a:gd name="connsiteY29" fmla="*/ 3729317 h 4177553"/>
              <a:gd name="connsiteX30" fmla="*/ 7924800 w 9239607"/>
              <a:gd name="connsiteY30" fmla="*/ 3756211 h 4177553"/>
              <a:gd name="connsiteX31" fmla="*/ 8274423 w 9239607"/>
              <a:gd name="connsiteY31" fmla="*/ 3702423 h 4177553"/>
              <a:gd name="connsiteX32" fmla="*/ 8399929 w 9239607"/>
              <a:gd name="connsiteY32" fmla="*/ 3621741 h 4177553"/>
              <a:gd name="connsiteX33" fmla="*/ 9072282 w 9239607"/>
              <a:gd name="connsiteY33" fmla="*/ 2850776 h 4177553"/>
              <a:gd name="connsiteX34" fmla="*/ 9197788 w 9239607"/>
              <a:gd name="connsiteY34" fmla="*/ 2563906 h 4177553"/>
              <a:gd name="connsiteX35" fmla="*/ 9179858 w 9239607"/>
              <a:gd name="connsiteY35" fmla="*/ 1658470 h 4177553"/>
              <a:gd name="connsiteX36" fmla="*/ 8713694 w 9239607"/>
              <a:gd name="connsiteY36" fmla="*/ 1039906 h 4177553"/>
              <a:gd name="connsiteX37" fmla="*/ 8606117 w 9239607"/>
              <a:gd name="connsiteY37" fmla="*/ 950258 h 4177553"/>
              <a:gd name="connsiteX38" fmla="*/ 7924800 w 9239607"/>
              <a:gd name="connsiteY38" fmla="*/ 609600 h 4177553"/>
              <a:gd name="connsiteX39" fmla="*/ 7377953 w 9239607"/>
              <a:gd name="connsiteY39" fmla="*/ 430306 h 4177553"/>
              <a:gd name="connsiteX40" fmla="*/ 7126941 w 9239607"/>
              <a:gd name="connsiteY40" fmla="*/ 403411 h 4177553"/>
              <a:gd name="connsiteX41" fmla="*/ 6015317 w 9239607"/>
              <a:gd name="connsiteY41" fmla="*/ 367553 h 4177553"/>
              <a:gd name="connsiteX42" fmla="*/ 5656729 w 9239607"/>
              <a:gd name="connsiteY42" fmla="*/ 242047 h 4177553"/>
              <a:gd name="connsiteX43" fmla="*/ 5477435 w 9239607"/>
              <a:gd name="connsiteY43" fmla="*/ 188258 h 4177553"/>
              <a:gd name="connsiteX44" fmla="*/ 5208494 w 9239607"/>
              <a:gd name="connsiteY44" fmla="*/ 98611 h 4177553"/>
              <a:gd name="connsiteX45" fmla="*/ 4975411 w 9239607"/>
              <a:gd name="connsiteY45" fmla="*/ 62753 h 4177553"/>
              <a:gd name="connsiteX46" fmla="*/ 4410635 w 9239607"/>
              <a:gd name="connsiteY46" fmla="*/ 0 h 4177553"/>
              <a:gd name="connsiteX47" fmla="*/ 4043082 w 9239607"/>
              <a:gd name="connsiteY47" fmla="*/ 35858 h 4177553"/>
              <a:gd name="connsiteX48" fmla="*/ 3917576 w 9239607"/>
              <a:gd name="connsiteY48" fmla="*/ 53788 h 4177553"/>
              <a:gd name="connsiteX49" fmla="*/ 3783106 w 9239607"/>
              <a:gd name="connsiteY49" fmla="*/ 98611 h 4177553"/>
              <a:gd name="connsiteX50" fmla="*/ 3630706 w 9239607"/>
              <a:gd name="connsiteY50" fmla="*/ 125506 h 4177553"/>
              <a:gd name="connsiteX51" fmla="*/ 3254188 w 9239607"/>
              <a:gd name="connsiteY51" fmla="*/ 224117 h 4177553"/>
              <a:gd name="connsiteX52" fmla="*/ 2250141 w 9239607"/>
              <a:gd name="connsiteY52" fmla="*/ 286870 h 4177553"/>
              <a:gd name="connsiteX53" fmla="*/ 1739153 w 9239607"/>
              <a:gd name="connsiteY53" fmla="*/ 430306 h 4177553"/>
              <a:gd name="connsiteX54" fmla="*/ 1622611 w 9239607"/>
              <a:gd name="connsiteY54" fmla="*/ 475129 h 4177553"/>
              <a:gd name="connsiteX55" fmla="*/ 1550894 w 9239607"/>
              <a:gd name="connsiteY55" fmla="*/ 519953 h 4177553"/>
              <a:gd name="connsiteX56" fmla="*/ 1452282 w 9239607"/>
              <a:gd name="connsiteY56" fmla="*/ 600635 h 4177553"/>
              <a:gd name="connsiteX57" fmla="*/ 1407458 w 9239607"/>
              <a:gd name="connsiteY57" fmla="*/ 609600 h 4177553"/>
              <a:gd name="connsiteX58" fmla="*/ 1272988 w 9239607"/>
              <a:gd name="connsiteY58" fmla="*/ 654423 h 4177553"/>
              <a:gd name="connsiteX59" fmla="*/ 1201270 w 9239607"/>
              <a:gd name="connsiteY59" fmla="*/ 672353 h 4177553"/>
              <a:gd name="connsiteX60" fmla="*/ 1138517 w 9239607"/>
              <a:gd name="connsiteY60" fmla="*/ 699247 h 4177553"/>
              <a:gd name="connsiteX61" fmla="*/ 1039906 w 9239607"/>
              <a:gd name="connsiteY61" fmla="*/ 726141 h 4177553"/>
              <a:gd name="connsiteX62" fmla="*/ 914400 w 9239607"/>
              <a:gd name="connsiteY62" fmla="*/ 797858 h 4177553"/>
              <a:gd name="connsiteX63" fmla="*/ 851647 w 9239607"/>
              <a:gd name="connsiteY63" fmla="*/ 833717 h 4177553"/>
              <a:gd name="connsiteX64" fmla="*/ 797858 w 9239607"/>
              <a:gd name="connsiteY64" fmla="*/ 842682 h 4177553"/>
              <a:gd name="connsiteX65" fmla="*/ 726141 w 9239607"/>
              <a:gd name="connsiteY65" fmla="*/ 896470 h 4177553"/>
              <a:gd name="connsiteX66" fmla="*/ 681317 w 9239607"/>
              <a:gd name="connsiteY66" fmla="*/ 914400 h 4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239607" h="4177553">
                <a:moveTo>
                  <a:pt x="681317" y="914400"/>
                </a:moveTo>
                <a:cubicBezTo>
                  <a:pt x="666376" y="918882"/>
                  <a:pt x="650761" y="918014"/>
                  <a:pt x="636494" y="923364"/>
                </a:cubicBezTo>
                <a:cubicBezTo>
                  <a:pt x="549229" y="956088"/>
                  <a:pt x="502025" y="984570"/>
                  <a:pt x="430306" y="1048870"/>
                </a:cubicBezTo>
                <a:cubicBezTo>
                  <a:pt x="376815" y="1096828"/>
                  <a:pt x="277906" y="1201270"/>
                  <a:pt x="277906" y="1201270"/>
                </a:cubicBezTo>
                <a:cubicBezTo>
                  <a:pt x="271929" y="1216211"/>
                  <a:pt x="264517" y="1230656"/>
                  <a:pt x="259976" y="1246094"/>
                </a:cubicBezTo>
                <a:cubicBezTo>
                  <a:pt x="249546" y="1281554"/>
                  <a:pt x="245972" y="1319028"/>
                  <a:pt x="233082" y="1353670"/>
                </a:cubicBezTo>
                <a:cubicBezTo>
                  <a:pt x="198051" y="1447815"/>
                  <a:pt x="159020" y="1540549"/>
                  <a:pt x="116541" y="1631576"/>
                </a:cubicBezTo>
                <a:cubicBezTo>
                  <a:pt x="95623" y="1676400"/>
                  <a:pt x="70185" y="1719379"/>
                  <a:pt x="53788" y="1766047"/>
                </a:cubicBezTo>
                <a:cubicBezTo>
                  <a:pt x="31200" y="1830336"/>
                  <a:pt x="17929" y="1897529"/>
                  <a:pt x="0" y="1963270"/>
                </a:cubicBezTo>
                <a:cubicBezTo>
                  <a:pt x="13932" y="2255874"/>
                  <a:pt x="-16774" y="2060470"/>
                  <a:pt x="98611" y="2366682"/>
                </a:cubicBezTo>
                <a:cubicBezTo>
                  <a:pt x="103107" y="2378615"/>
                  <a:pt x="236969" y="2807937"/>
                  <a:pt x="313764" y="2913529"/>
                </a:cubicBezTo>
                <a:cubicBezTo>
                  <a:pt x="354796" y="2969947"/>
                  <a:pt x="399626" y="3026536"/>
                  <a:pt x="457200" y="3065929"/>
                </a:cubicBezTo>
                <a:cubicBezTo>
                  <a:pt x="563265" y="3138500"/>
                  <a:pt x="790202" y="3180532"/>
                  <a:pt x="905435" y="3200400"/>
                </a:cubicBezTo>
                <a:cubicBezTo>
                  <a:pt x="1062398" y="3227463"/>
                  <a:pt x="1465198" y="3267869"/>
                  <a:pt x="1586753" y="3281082"/>
                </a:cubicBezTo>
                <a:cubicBezTo>
                  <a:pt x="1690729" y="3330334"/>
                  <a:pt x="2031799" y="3482432"/>
                  <a:pt x="2151529" y="3567953"/>
                </a:cubicBezTo>
                <a:cubicBezTo>
                  <a:pt x="2193364" y="3597835"/>
                  <a:pt x="2232397" y="3632093"/>
                  <a:pt x="2277035" y="3657600"/>
                </a:cubicBezTo>
                <a:cubicBezTo>
                  <a:pt x="2316554" y="3680182"/>
                  <a:pt x="2360167" y="3694771"/>
                  <a:pt x="2402541" y="3711388"/>
                </a:cubicBezTo>
                <a:cubicBezTo>
                  <a:pt x="2512596" y="3754547"/>
                  <a:pt x="2623401" y="3795778"/>
                  <a:pt x="2734235" y="3836894"/>
                </a:cubicBezTo>
                <a:cubicBezTo>
                  <a:pt x="2870502" y="3887445"/>
                  <a:pt x="3167536" y="3995482"/>
                  <a:pt x="3290047" y="4016188"/>
                </a:cubicBezTo>
                <a:cubicBezTo>
                  <a:pt x="3601786" y="4068876"/>
                  <a:pt x="3917656" y="4093244"/>
                  <a:pt x="4231341" y="4132729"/>
                </a:cubicBezTo>
                <a:lnTo>
                  <a:pt x="4572000" y="4177553"/>
                </a:lnTo>
                <a:cubicBezTo>
                  <a:pt x="4930588" y="4147671"/>
                  <a:pt x="5292005" y="4141883"/>
                  <a:pt x="5647764" y="4087906"/>
                </a:cubicBezTo>
                <a:cubicBezTo>
                  <a:pt x="5729693" y="4075475"/>
                  <a:pt x="5795632" y="4012776"/>
                  <a:pt x="5871882" y="3980329"/>
                </a:cubicBezTo>
                <a:cubicBezTo>
                  <a:pt x="5936250" y="3952938"/>
                  <a:pt x="6003910" y="3933965"/>
                  <a:pt x="6069106" y="3908611"/>
                </a:cubicBezTo>
                <a:cubicBezTo>
                  <a:pt x="6111526" y="3892114"/>
                  <a:pt x="6150790" y="3867124"/>
                  <a:pt x="6194611" y="3854823"/>
                </a:cubicBezTo>
                <a:cubicBezTo>
                  <a:pt x="6497613" y="3769770"/>
                  <a:pt x="6572065" y="3763826"/>
                  <a:pt x="6858000" y="3729317"/>
                </a:cubicBezTo>
                <a:cubicBezTo>
                  <a:pt x="6938594" y="3719590"/>
                  <a:pt x="7019117" y="3708771"/>
                  <a:pt x="7100047" y="3702423"/>
                </a:cubicBezTo>
                <a:cubicBezTo>
                  <a:pt x="7171607" y="3696810"/>
                  <a:pt x="7243482" y="3696446"/>
                  <a:pt x="7315200" y="3693458"/>
                </a:cubicBezTo>
                <a:cubicBezTo>
                  <a:pt x="7383929" y="3702423"/>
                  <a:pt x="7452420" y="3713456"/>
                  <a:pt x="7521388" y="3720353"/>
                </a:cubicBezTo>
                <a:cubicBezTo>
                  <a:pt x="7572023" y="3725417"/>
                  <a:pt x="7623100" y="3724812"/>
                  <a:pt x="7673788" y="3729317"/>
                </a:cubicBezTo>
                <a:cubicBezTo>
                  <a:pt x="7757607" y="3736767"/>
                  <a:pt x="7841129" y="3747246"/>
                  <a:pt x="7924800" y="3756211"/>
                </a:cubicBezTo>
                <a:cubicBezTo>
                  <a:pt x="8041341" y="3738282"/>
                  <a:pt x="8160967" y="3734533"/>
                  <a:pt x="8274423" y="3702423"/>
                </a:cubicBezTo>
                <a:cubicBezTo>
                  <a:pt x="8322277" y="3688879"/>
                  <a:pt x="8363426" y="3655520"/>
                  <a:pt x="8399929" y="3621741"/>
                </a:cubicBezTo>
                <a:cubicBezTo>
                  <a:pt x="8700570" y="3343536"/>
                  <a:pt x="8887491" y="3184426"/>
                  <a:pt x="9072282" y="2850776"/>
                </a:cubicBezTo>
                <a:cubicBezTo>
                  <a:pt x="9122852" y="2759470"/>
                  <a:pt x="9155953" y="2659529"/>
                  <a:pt x="9197788" y="2563906"/>
                </a:cubicBezTo>
                <a:cubicBezTo>
                  <a:pt x="9238134" y="2200797"/>
                  <a:pt x="9274330" y="2072349"/>
                  <a:pt x="9179858" y="1658470"/>
                </a:cubicBezTo>
                <a:cubicBezTo>
                  <a:pt x="9139518" y="1481743"/>
                  <a:pt x="8788614" y="1102340"/>
                  <a:pt x="8713694" y="1039906"/>
                </a:cubicBezTo>
                <a:cubicBezTo>
                  <a:pt x="8677835" y="1010023"/>
                  <a:pt x="8643625" y="978042"/>
                  <a:pt x="8606117" y="950258"/>
                </a:cubicBezTo>
                <a:cubicBezTo>
                  <a:pt x="8399364" y="797107"/>
                  <a:pt x="8168402" y="705301"/>
                  <a:pt x="7924800" y="609600"/>
                </a:cubicBezTo>
                <a:cubicBezTo>
                  <a:pt x="7709035" y="524835"/>
                  <a:pt x="7612270" y="476401"/>
                  <a:pt x="7377953" y="430306"/>
                </a:cubicBezTo>
                <a:cubicBezTo>
                  <a:pt x="7295386" y="414063"/>
                  <a:pt x="7210656" y="411953"/>
                  <a:pt x="7126941" y="403411"/>
                </a:cubicBezTo>
                <a:cubicBezTo>
                  <a:pt x="6672973" y="357087"/>
                  <a:pt x="6802696" y="382842"/>
                  <a:pt x="6015317" y="367553"/>
                </a:cubicBezTo>
                <a:lnTo>
                  <a:pt x="5656729" y="242047"/>
                </a:lnTo>
                <a:cubicBezTo>
                  <a:pt x="5597535" y="222315"/>
                  <a:pt x="5535368" y="211431"/>
                  <a:pt x="5477435" y="188258"/>
                </a:cubicBezTo>
                <a:cubicBezTo>
                  <a:pt x="5331310" y="129808"/>
                  <a:pt x="5359421" y="134833"/>
                  <a:pt x="5208494" y="98611"/>
                </a:cubicBezTo>
                <a:cubicBezTo>
                  <a:pt x="5113539" y="75822"/>
                  <a:pt x="5082772" y="77205"/>
                  <a:pt x="4975411" y="62753"/>
                </a:cubicBezTo>
                <a:cubicBezTo>
                  <a:pt x="4544101" y="4692"/>
                  <a:pt x="4782185" y="27522"/>
                  <a:pt x="4410635" y="0"/>
                </a:cubicBezTo>
                <a:lnTo>
                  <a:pt x="4043082" y="35858"/>
                </a:lnTo>
                <a:cubicBezTo>
                  <a:pt x="4001071" y="40441"/>
                  <a:pt x="3958656" y="43872"/>
                  <a:pt x="3917576" y="53788"/>
                </a:cubicBezTo>
                <a:cubicBezTo>
                  <a:pt x="3871647" y="64874"/>
                  <a:pt x="3828943" y="87152"/>
                  <a:pt x="3783106" y="98611"/>
                </a:cubicBezTo>
                <a:cubicBezTo>
                  <a:pt x="3733061" y="111122"/>
                  <a:pt x="3680897" y="113596"/>
                  <a:pt x="3630706" y="125506"/>
                </a:cubicBezTo>
                <a:cubicBezTo>
                  <a:pt x="3504472" y="155460"/>
                  <a:pt x="3383394" y="212371"/>
                  <a:pt x="3254188" y="224117"/>
                </a:cubicBezTo>
                <a:cubicBezTo>
                  <a:pt x="2657179" y="278391"/>
                  <a:pt x="2991637" y="254157"/>
                  <a:pt x="2250141" y="286870"/>
                </a:cubicBezTo>
                <a:cubicBezTo>
                  <a:pt x="1936674" y="327757"/>
                  <a:pt x="2107782" y="289129"/>
                  <a:pt x="1739153" y="430306"/>
                </a:cubicBezTo>
                <a:cubicBezTo>
                  <a:pt x="1700284" y="445192"/>
                  <a:pt x="1657906" y="453069"/>
                  <a:pt x="1622611" y="475129"/>
                </a:cubicBezTo>
                <a:cubicBezTo>
                  <a:pt x="1598705" y="490070"/>
                  <a:pt x="1573061" y="502536"/>
                  <a:pt x="1550894" y="519953"/>
                </a:cubicBezTo>
                <a:cubicBezTo>
                  <a:pt x="1498285" y="561289"/>
                  <a:pt x="1509572" y="577719"/>
                  <a:pt x="1452282" y="600635"/>
                </a:cubicBezTo>
                <a:cubicBezTo>
                  <a:pt x="1438135" y="606294"/>
                  <a:pt x="1422053" y="605222"/>
                  <a:pt x="1407458" y="609600"/>
                </a:cubicBezTo>
                <a:cubicBezTo>
                  <a:pt x="1362203" y="623177"/>
                  <a:pt x="1318825" y="642963"/>
                  <a:pt x="1272988" y="654423"/>
                </a:cubicBezTo>
                <a:cubicBezTo>
                  <a:pt x="1249082" y="660400"/>
                  <a:pt x="1224647" y="664561"/>
                  <a:pt x="1201270" y="672353"/>
                </a:cubicBezTo>
                <a:cubicBezTo>
                  <a:pt x="1179680" y="679550"/>
                  <a:pt x="1159758" y="691078"/>
                  <a:pt x="1138517" y="699247"/>
                </a:cubicBezTo>
                <a:cubicBezTo>
                  <a:pt x="1089233" y="718202"/>
                  <a:pt x="1087976" y="716527"/>
                  <a:pt x="1039906" y="726141"/>
                </a:cubicBezTo>
                <a:cubicBezTo>
                  <a:pt x="901801" y="812455"/>
                  <a:pt x="1028521" y="736408"/>
                  <a:pt x="914400" y="797858"/>
                </a:cubicBezTo>
                <a:cubicBezTo>
                  <a:pt x="893188" y="809280"/>
                  <a:pt x="874133" y="825068"/>
                  <a:pt x="851647" y="833717"/>
                </a:cubicBezTo>
                <a:cubicBezTo>
                  <a:pt x="834682" y="840242"/>
                  <a:pt x="815788" y="839694"/>
                  <a:pt x="797858" y="842682"/>
                </a:cubicBezTo>
                <a:cubicBezTo>
                  <a:pt x="768670" y="871871"/>
                  <a:pt x="764376" y="883726"/>
                  <a:pt x="726141" y="896470"/>
                </a:cubicBezTo>
                <a:cubicBezTo>
                  <a:pt x="720471" y="898360"/>
                  <a:pt x="696258" y="909918"/>
                  <a:pt x="681317" y="914400"/>
                </a:cubicBezTo>
                <a:close/>
              </a:path>
            </a:pathLst>
          </a:cu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a:extLst>
              <a:ext uri="{FF2B5EF4-FFF2-40B4-BE49-F238E27FC236}">
                <a16:creationId xmlns:a16="http://schemas.microsoft.com/office/drawing/2014/main" id="{66A3E732-2BD4-4569-AE89-E512157F5263}"/>
              </a:ext>
            </a:extLst>
          </p:cNvPr>
          <p:cNvSpPr/>
          <p:nvPr/>
        </p:nvSpPr>
        <p:spPr>
          <a:xfrm>
            <a:off x="3859041" y="3254276"/>
            <a:ext cx="3313396" cy="1711108"/>
          </a:xfrm>
          <a:custGeom>
            <a:avLst/>
            <a:gdLst>
              <a:gd name="connsiteX0" fmla="*/ 654791 w 3313396"/>
              <a:gd name="connsiteY0" fmla="*/ 349624 h 1710654"/>
              <a:gd name="connsiteX1" fmla="*/ 609967 w 3313396"/>
              <a:gd name="connsiteY1" fmla="*/ 322729 h 1710654"/>
              <a:gd name="connsiteX2" fmla="*/ 242414 w 3313396"/>
              <a:gd name="connsiteY2" fmla="*/ 295835 h 1710654"/>
              <a:gd name="connsiteX3" fmla="*/ 170697 w 3313396"/>
              <a:gd name="connsiteY3" fmla="*/ 322729 h 1710654"/>
              <a:gd name="connsiteX4" fmla="*/ 18297 w 3313396"/>
              <a:gd name="connsiteY4" fmla="*/ 582706 h 1710654"/>
              <a:gd name="connsiteX5" fmla="*/ 367 w 3313396"/>
              <a:gd name="connsiteY5" fmla="*/ 717176 h 1710654"/>
              <a:gd name="connsiteX6" fmla="*/ 45191 w 3313396"/>
              <a:gd name="connsiteY6" fmla="*/ 1004047 h 1710654"/>
              <a:gd name="connsiteX7" fmla="*/ 134838 w 3313396"/>
              <a:gd name="connsiteY7" fmla="*/ 1120588 h 1710654"/>
              <a:gd name="connsiteX8" fmla="*/ 762367 w 3313396"/>
              <a:gd name="connsiteY8" fmla="*/ 1272988 h 1710654"/>
              <a:gd name="connsiteX9" fmla="*/ 986485 w 3313396"/>
              <a:gd name="connsiteY9" fmla="*/ 1299882 h 1710654"/>
              <a:gd name="connsiteX10" fmla="*/ 1345073 w 3313396"/>
              <a:gd name="connsiteY10" fmla="*/ 1416424 h 1710654"/>
              <a:gd name="connsiteX11" fmla="*/ 1542297 w 3313396"/>
              <a:gd name="connsiteY11" fmla="*/ 1488141 h 1710654"/>
              <a:gd name="connsiteX12" fmla="*/ 1587120 w 3313396"/>
              <a:gd name="connsiteY12" fmla="*/ 1532965 h 1710654"/>
              <a:gd name="connsiteX13" fmla="*/ 1865026 w 3313396"/>
              <a:gd name="connsiteY13" fmla="*/ 1658471 h 1710654"/>
              <a:gd name="connsiteX14" fmla="*/ 2035356 w 3313396"/>
              <a:gd name="connsiteY14" fmla="*/ 1676400 h 1710654"/>
              <a:gd name="connsiteX15" fmla="*/ 2465661 w 3313396"/>
              <a:gd name="connsiteY15" fmla="*/ 1676400 h 1710654"/>
              <a:gd name="connsiteX16" fmla="*/ 2609097 w 3313396"/>
              <a:gd name="connsiteY16" fmla="*/ 1595718 h 1710654"/>
              <a:gd name="connsiteX17" fmla="*/ 2878038 w 3313396"/>
              <a:gd name="connsiteY17" fmla="*/ 1470212 h 1710654"/>
              <a:gd name="connsiteX18" fmla="*/ 3039403 w 3313396"/>
              <a:gd name="connsiteY18" fmla="*/ 1371600 h 1710654"/>
              <a:gd name="connsiteX19" fmla="*/ 3236626 w 3313396"/>
              <a:gd name="connsiteY19" fmla="*/ 1138518 h 1710654"/>
              <a:gd name="connsiteX20" fmla="*/ 3299379 w 3313396"/>
              <a:gd name="connsiteY20" fmla="*/ 672353 h 1710654"/>
              <a:gd name="connsiteX21" fmla="*/ 3057332 w 3313396"/>
              <a:gd name="connsiteY21" fmla="*/ 403412 h 1710654"/>
              <a:gd name="connsiteX22" fmla="*/ 2698744 w 3313396"/>
              <a:gd name="connsiteY22" fmla="*/ 251012 h 1710654"/>
              <a:gd name="connsiteX23" fmla="*/ 2519450 w 3313396"/>
              <a:gd name="connsiteY23" fmla="*/ 233082 h 1710654"/>
              <a:gd name="connsiteX24" fmla="*/ 1900885 w 3313396"/>
              <a:gd name="connsiteY24" fmla="*/ 215153 h 1710654"/>
              <a:gd name="connsiteX25" fmla="*/ 1560226 w 3313396"/>
              <a:gd name="connsiteY25" fmla="*/ 116541 h 1710654"/>
              <a:gd name="connsiteX26" fmla="*/ 1103026 w 3313396"/>
              <a:gd name="connsiteY26" fmla="*/ 0 h 1710654"/>
              <a:gd name="connsiteX27" fmla="*/ 762367 w 3313396"/>
              <a:gd name="connsiteY27" fmla="*/ 125506 h 1710654"/>
              <a:gd name="connsiteX28" fmla="*/ 699614 w 3313396"/>
              <a:gd name="connsiteY28" fmla="*/ 206188 h 1710654"/>
              <a:gd name="connsiteX29" fmla="*/ 690650 w 3313396"/>
              <a:gd name="connsiteY29" fmla="*/ 268941 h 1710654"/>
              <a:gd name="connsiteX30" fmla="*/ 574109 w 3313396"/>
              <a:gd name="connsiteY30" fmla="*/ 304800 h 1710654"/>
              <a:gd name="connsiteX0" fmla="*/ 609967 w 3313396"/>
              <a:gd name="connsiteY0" fmla="*/ 322729 h 1710654"/>
              <a:gd name="connsiteX1" fmla="*/ 242414 w 3313396"/>
              <a:gd name="connsiteY1" fmla="*/ 295835 h 1710654"/>
              <a:gd name="connsiteX2" fmla="*/ 170697 w 3313396"/>
              <a:gd name="connsiteY2" fmla="*/ 322729 h 1710654"/>
              <a:gd name="connsiteX3" fmla="*/ 18297 w 3313396"/>
              <a:gd name="connsiteY3" fmla="*/ 582706 h 1710654"/>
              <a:gd name="connsiteX4" fmla="*/ 367 w 3313396"/>
              <a:gd name="connsiteY4" fmla="*/ 717176 h 1710654"/>
              <a:gd name="connsiteX5" fmla="*/ 45191 w 3313396"/>
              <a:gd name="connsiteY5" fmla="*/ 1004047 h 1710654"/>
              <a:gd name="connsiteX6" fmla="*/ 134838 w 3313396"/>
              <a:gd name="connsiteY6" fmla="*/ 1120588 h 1710654"/>
              <a:gd name="connsiteX7" fmla="*/ 762367 w 3313396"/>
              <a:gd name="connsiteY7" fmla="*/ 1272988 h 1710654"/>
              <a:gd name="connsiteX8" fmla="*/ 986485 w 3313396"/>
              <a:gd name="connsiteY8" fmla="*/ 1299882 h 1710654"/>
              <a:gd name="connsiteX9" fmla="*/ 1345073 w 3313396"/>
              <a:gd name="connsiteY9" fmla="*/ 1416424 h 1710654"/>
              <a:gd name="connsiteX10" fmla="*/ 1542297 w 3313396"/>
              <a:gd name="connsiteY10" fmla="*/ 1488141 h 1710654"/>
              <a:gd name="connsiteX11" fmla="*/ 1587120 w 3313396"/>
              <a:gd name="connsiteY11" fmla="*/ 1532965 h 1710654"/>
              <a:gd name="connsiteX12" fmla="*/ 1865026 w 3313396"/>
              <a:gd name="connsiteY12" fmla="*/ 1658471 h 1710654"/>
              <a:gd name="connsiteX13" fmla="*/ 2035356 w 3313396"/>
              <a:gd name="connsiteY13" fmla="*/ 1676400 h 1710654"/>
              <a:gd name="connsiteX14" fmla="*/ 2465661 w 3313396"/>
              <a:gd name="connsiteY14" fmla="*/ 1676400 h 1710654"/>
              <a:gd name="connsiteX15" fmla="*/ 2609097 w 3313396"/>
              <a:gd name="connsiteY15" fmla="*/ 1595718 h 1710654"/>
              <a:gd name="connsiteX16" fmla="*/ 2878038 w 3313396"/>
              <a:gd name="connsiteY16" fmla="*/ 1470212 h 1710654"/>
              <a:gd name="connsiteX17" fmla="*/ 3039403 w 3313396"/>
              <a:gd name="connsiteY17" fmla="*/ 1371600 h 1710654"/>
              <a:gd name="connsiteX18" fmla="*/ 3236626 w 3313396"/>
              <a:gd name="connsiteY18" fmla="*/ 1138518 h 1710654"/>
              <a:gd name="connsiteX19" fmla="*/ 3299379 w 3313396"/>
              <a:gd name="connsiteY19" fmla="*/ 672353 h 1710654"/>
              <a:gd name="connsiteX20" fmla="*/ 3057332 w 3313396"/>
              <a:gd name="connsiteY20" fmla="*/ 403412 h 1710654"/>
              <a:gd name="connsiteX21" fmla="*/ 2698744 w 3313396"/>
              <a:gd name="connsiteY21" fmla="*/ 251012 h 1710654"/>
              <a:gd name="connsiteX22" fmla="*/ 2519450 w 3313396"/>
              <a:gd name="connsiteY22" fmla="*/ 233082 h 1710654"/>
              <a:gd name="connsiteX23" fmla="*/ 1900885 w 3313396"/>
              <a:gd name="connsiteY23" fmla="*/ 215153 h 1710654"/>
              <a:gd name="connsiteX24" fmla="*/ 1560226 w 3313396"/>
              <a:gd name="connsiteY24" fmla="*/ 116541 h 1710654"/>
              <a:gd name="connsiteX25" fmla="*/ 1103026 w 3313396"/>
              <a:gd name="connsiteY25" fmla="*/ 0 h 1710654"/>
              <a:gd name="connsiteX26" fmla="*/ 762367 w 3313396"/>
              <a:gd name="connsiteY26" fmla="*/ 125506 h 1710654"/>
              <a:gd name="connsiteX27" fmla="*/ 699614 w 3313396"/>
              <a:gd name="connsiteY27" fmla="*/ 206188 h 1710654"/>
              <a:gd name="connsiteX28" fmla="*/ 690650 w 3313396"/>
              <a:gd name="connsiteY28" fmla="*/ 268941 h 1710654"/>
              <a:gd name="connsiteX29" fmla="*/ 574109 w 3313396"/>
              <a:gd name="connsiteY29" fmla="*/ 304800 h 1710654"/>
              <a:gd name="connsiteX0" fmla="*/ 609967 w 3313396"/>
              <a:gd name="connsiteY0" fmla="*/ 322729 h 1710654"/>
              <a:gd name="connsiteX1" fmla="*/ 242414 w 3313396"/>
              <a:gd name="connsiteY1" fmla="*/ 295835 h 1710654"/>
              <a:gd name="connsiteX2" fmla="*/ 170697 w 3313396"/>
              <a:gd name="connsiteY2" fmla="*/ 322729 h 1710654"/>
              <a:gd name="connsiteX3" fmla="*/ 18297 w 3313396"/>
              <a:gd name="connsiteY3" fmla="*/ 582706 h 1710654"/>
              <a:gd name="connsiteX4" fmla="*/ 367 w 3313396"/>
              <a:gd name="connsiteY4" fmla="*/ 717176 h 1710654"/>
              <a:gd name="connsiteX5" fmla="*/ 45191 w 3313396"/>
              <a:gd name="connsiteY5" fmla="*/ 1004047 h 1710654"/>
              <a:gd name="connsiteX6" fmla="*/ 134838 w 3313396"/>
              <a:gd name="connsiteY6" fmla="*/ 1120588 h 1710654"/>
              <a:gd name="connsiteX7" fmla="*/ 762367 w 3313396"/>
              <a:gd name="connsiteY7" fmla="*/ 1272988 h 1710654"/>
              <a:gd name="connsiteX8" fmla="*/ 986485 w 3313396"/>
              <a:gd name="connsiteY8" fmla="*/ 1299882 h 1710654"/>
              <a:gd name="connsiteX9" fmla="*/ 1345073 w 3313396"/>
              <a:gd name="connsiteY9" fmla="*/ 1416424 h 1710654"/>
              <a:gd name="connsiteX10" fmla="*/ 1542297 w 3313396"/>
              <a:gd name="connsiteY10" fmla="*/ 1488141 h 1710654"/>
              <a:gd name="connsiteX11" fmla="*/ 1587120 w 3313396"/>
              <a:gd name="connsiteY11" fmla="*/ 1532965 h 1710654"/>
              <a:gd name="connsiteX12" fmla="*/ 1865026 w 3313396"/>
              <a:gd name="connsiteY12" fmla="*/ 1658471 h 1710654"/>
              <a:gd name="connsiteX13" fmla="*/ 2035356 w 3313396"/>
              <a:gd name="connsiteY13" fmla="*/ 1676400 h 1710654"/>
              <a:gd name="connsiteX14" fmla="*/ 2465661 w 3313396"/>
              <a:gd name="connsiteY14" fmla="*/ 1676400 h 1710654"/>
              <a:gd name="connsiteX15" fmla="*/ 2609097 w 3313396"/>
              <a:gd name="connsiteY15" fmla="*/ 1595718 h 1710654"/>
              <a:gd name="connsiteX16" fmla="*/ 2878038 w 3313396"/>
              <a:gd name="connsiteY16" fmla="*/ 1470212 h 1710654"/>
              <a:gd name="connsiteX17" fmla="*/ 3039403 w 3313396"/>
              <a:gd name="connsiteY17" fmla="*/ 1371600 h 1710654"/>
              <a:gd name="connsiteX18" fmla="*/ 3236626 w 3313396"/>
              <a:gd name="connsiteY18" fmla="*/ 1138518 h 1710654"/>
              <a:gd name="connsiteX19" fmla="*/ 3299379 w 3313396"/>
              <a:gd name="connsiteY19" fmla="*/ 672353 h 1710654"/>
              <a:gd name="connsiteX20" fmla="*/ 3057332 w 3313396"/>
              <a:gd name="connsiteY20" fmla="*/ 403412 h 1710654"/>
              <a:gd name="connsiteX21" fmla="*/ 2698744 w 3313396"/>
              <a:gd name="connsiteY21" fmla="*/ 251012 h 1710654"/>
              <a:gd name="connsiteX22" fmla="*/ 2519450 w 3313396"/>
              <a:gd name="connsiteY22" fmla="*/ 233082 h 1710654"/>
              <a:gd name="connsiteX23" fmla="*/ 1900885 w 3313396"/>
              <a:gd name="connsiteY23" fmla="*/ 215153 h 1710654"/>
              <a:gd name="connsiteX24" fmla="*/ 1560226 w 3313396"/>
              <a:gd name="connsiteY24" fmla="*/ 116541 h 1710654"/>
              <a:gd name="connsiteX25" fmla="*/ 1103026 w 3313396"/>
              <a:gd name="connsiteY25" fmla="*/ 0 h 1710654"/>
              <a:gd name="connsiteX26" fmla="*/ 762367 w 3313396"/>
              <a:gd name="connsiteY26" fmla="*/ 125506 h 1710654"/>
              <a:gd name="connsiteX27" fmla="*/ 699614 w 3313396"/>
              <a:gd name="connsiteY27" fmla="*/ 206188 h 1710654"/>
              <a:gd name="connsiteX28" fmla="*/ 690650 w 3313396"/>
              <a:gd name="connsiteY28" fmla="*/ 268941 h 1710654"/>
              <a:gd name="connsiteX29" fmla="*/ 596143 w 3313396"/>
              <a:gd name="connsiteY29" fmla="*/ 329588 h 1710654"/>
              <a:gd name="connsiteX0" fmla="*/ 609967 w 3313396"/>
              <a:gd name="connsiteY0" fmla="*/ 322729 h 1710654"/>
              <a:gd name="connsiteX1" fmla="*/ 242414 w 3313396"/>
              <a:gd name="connsiteY1" fmla="*/ 295835 h 1710654"/>
              <a:gd name="connsiteX2" fmla="*/ 170697 w 3313396"/>
              <a:gd name="connsiteY2" fmla="*/ 322729 h 1710654"/>
              <a:gd name="connsiteX3" fmla="*/ 18297 w 3313396"/>
              <a:gd name="connsiteY3" fmla="*/ 582706 h 1710654"/>
              <a:gd name="connsiteX4" fmla="*/ 367 w 3313396"/>
              <a:gd name="connsiteY4" fmla="*/ 717176 h 1710654"/>
              <a:gd name="connsiteX5" fmla="*/ 45191 w 3313396"/>
              <a:gd name="connsiteY5" fmla="*/ 1004047 h 1710654"/>
              <a:gd name="connsiteX6" fmla="*/ 134838 w 3313396"/>
              <a:gd name="connsiteY6" fmla="*/ 1120588 h 1710654"/>
              <a:gd name="connsiteX7" fmla="*/ 762367 w 3313396"/>
              <a:gd name="connsiteY7" fmla="*/ 1272988 h 1710654"/>
              <a:gd name="connsiteX8" fmla="*/ 986485 w 3313396"/>
              <a:gd name="connsiteY8" fmla="*/ 1299882 h 1710654"/>
              <a:gd name="connsiteX9" fmla="*/ 1345073 w 3313396"/>
              <a:gd name="connsiteY9" fmla="*/ 1416424 h 1710654"/>
              <a:gd name="connsiteX10" fmla="*/ 1542297 w 3313396"/>
              <a:gd name="connsiteY10" fmla="*/ 1488141 h 1710654"/>
              <a:gd name="connsiteX11" fmla="*/ 1587120 w 3313396"/>
              <a:gd name="connsiteY11" fmla="*/ 1532965 h 1710654"/>
              <a:gd name="connsiteX12" fmla="*/ 1865026 w 3313396"/>
              <a:gd name="connsiteY12" fmla="*/ 1658471 h 1710654"/>
              <a:gd name="connsiteX13" fmla="*/ 2035356 w 3313396"/>
              <a:gd name="connsiteY13" fmla="*/ 1676400 h 1710654"/>
              <a:gd name="connsiteX14" fmla="*/ 2465661 w 3313396"/>
              <a:gd name="connsiteY14" fmla="*/ 1676400 h 1710654"/>
              <a:gd name="connsiteX15" fmla="*/ 2609097 w 3313396"/>
              <a:gd name="connsiteY15" fmla="*/ 1595718 h 1710654"/>
              <a:gd name="connsiteX16" fmla="*/ 2878038 w 3313396"/>
              <a:gd name="connsiteY16" fmla="*/ 1470212 h 1710654"/>
              <a:gd name="connsiteX17" fmla="*/ 3039403 w 3313396"/>
              <a:gd name="connsiteY17" fmla="*/ 1371600 h 1710654"/>
              <a:gd name="connsiteX18" fmla="*/ 3236626 w 3313396"/>
              <a:gd name="connsiteY18" fmla="*/ 1138518 h 1710654"/>
              <a:gd name="connsiteX19" fmla="*/ 3299379 w 3313396"/>
              <a:gd name="connsiteY19" fmla="*/ 672353 h 1710654"/>
              <a:gd name="connsiteX20" fmla="*/ 3057332 w 3313396"/>
              <a:gd name="connsiteY20" fmla="*/ 403412 h 1710654"/>
              <a:gd name="connsiteX21" fmla="*/ 2698744 w 3313396"/>
              <a:gd name="connsiteY21" fmla="*/ 251012 h 1710654"/>
              <a:gd name="connsiteX22" fmla="*/ 2519450 w 3313396"/>
              <a:gd name="connsiteY22" fmla="*/ 233082 h 1710654"/>
              <a:gd name="connsiteX23" fmla="*/ 1900885 w 3313396"/>
              <a:gd name="connsiteY23" fmla="*/ 215153 h 1710654"/>
              <a:gd name="connsiteX24" fmla="*/ 1560226 w 3313396"/>
              <a:gd name="connsiteY24" fmla="*/ 116541 h 1710654"/>
              <a:gd name="connsiteX25" fmla="*/ 1103026 w 3313396"/>
              <a:gd name="connsiteY25" fmla="*/ 0 h 1710654"/>
              <a:gd name="connsiteX26" fmla="*/ 762367 w 3313396"/>
              <a:gd name="connsiteY26" fmla="*/ 125506 h 1710654"/>
              <a:gd name="connsiteX27" fmla="*/ 699614 w 3313396"/>
              <a:gd name="connsiteY27" fmla="*/ 206188 h 1710654"/>
              <a:gd name="connsiteX28" fmla="*/ 690650 w 3313396"/>
              <a:gd name="connsiteY28" fmla="*/ 268941 h 1710654"/>
              <a:gd name="connsiteX29" fmla="*/ 607160 w 3313396"/>
              <a:gd name="connsiteY29" fmla="*/ 318571 h 1710654"/>
              <a:gd name="connsiteX0" fmla="*/ 609967 w 3313396"/>
              <a:gd name="connsiteY0" fmla="*/ 336481 h 1724406"/>
              <a:gd name="connsiteX1" fmla="*/ 242414 w 3313396"/>
              <a:gd name="connsiteY1" fmla="*/ 309587 h 1724406"/>
              <a:gd name="connsiteX2" fmla="*/ 170697 w 3313396"/>
              <a:gd name="connsiteY2" fmla="*/ 336481 h 1724406"/>
              <a:gd name="connsiteX3" fmla="*/ 18297 w 3313396"/>
              <a:gd name="connsiteY3" fmla="*/ 596458 h 1724406"/>
              <a:gd name="connsiteX4" fmla="*/ 367 w 3313396"/>
              <a:gd name="connsiteY4" fmla="*/ 730928 h 1724406"/>
              <a:gd name="connsiteX5" fmla="*/ 45191 w 3313396"/>
              <a:gd name="connsiteY5" fmla="*/ 1017799 h 1724406"/>
              <a:gd name="connsiteX6" fmla="*/ 134838 w 3313396"/>
              <a:gd name="connsiteY6" fmla="*/ 1134340 h 1724406"/>
              <a:gd name="connsiteX7" fmla="*/ 762367 w 3313396"/>
              <a:gd name="connsiteY7" fmla="*/ 1286740 h 1724406"/>
              <a:gd name="connsiteX8" fmla="*/ 986485 w 3313396"/>
              <a:gd name="connsiteY8" fmla="*/ 1313634 h 1724406"/>
              <a:gd name="connsiteX9" fmla="*/ 1345073 w 3313396"/>
              <a:gd name="connsiteY9" fmla="*/ 1430176 h 1724406"/>
              <a:gd name="connsiteX10" fmla="*/ 1542297 w 3313396"/>
              <a:gd name="connsiteY10" fmla="*/ 1501893 h 1724406"/>
              <a:gd name="connsiteX11" fmla="*/ 1587120 w 3313396"/>
              <a:gd name="connsiteY11" fmla="*/ 1546717 h 1724406"/>
              <a:gd name="connsiteX12" fmla="*/ 1865026 w 3313396"/>
              <a:gd name="connsiteY12" fmla="*/ 1672223 h 1724406"/>
              <a:gd name="connsiteX13" fmla="*/ 2035356 w 3313396"/>
              <a:gd name="connsiteY13" fmla="*/ 1690152 h 1724406"/>
              <a:gd name="connsiteX14" fmla="*/ 2465661 w 3313396"/>
              <a:gd name="connsiteY14" fmla="*/ 1690152 h 1724406"/>
              <a:gd name="connsiteX15" fmla="*/ 2609097 w 3313396"/>
              <a:gd name="connsiteY15" fmla="*/ 1609470 h 1724406"/>
              <a:gd name="connsiteX16" fmla="*/ 2878038 w 3313396"/>
              <a:gd name="connsiteY16" fmla="*/ 1483964 h 1724406"/>
              <a:gd name="connsiteX17" fmla="*/ 3039403 w 3313396"/>
              <a:gd name="connsiteY17" fmla="*/ 1385352 h 1724406"/>
              <a:gd name="connsiteX18" fmla="*/ 3236626 w 3313396"/>
              <a:gd name="connsiteY18" fmla="*/ 1152270 h 1724406"/>
              <a:gd name="connsiteX19" fmla="*/ 3299379 w 3313396"/>
              <a:gd name="connsiteY19" fmla="*/ 686105 h 1724406"/>
              <a:gd name="connsiteX20" fmla="*/ 3057332 w 3313396"/>
              <a:gd name="connsiteY20" fmla="*/ 417164 h 1724406"/>
              <a:gd name="connsiteX21" fmla="*/ 2698744 w 3313396"/>
              <a:gd name="connsiteY21" fmla="*/ 264764 h 1724406"/>
              <a:gd name="connsiteX22" fmla="*/ 2519450 w 3313396"/>
              <a:gd name="connsiteY22" fmla="*/ 246834 h 1724406"/>
              <a:gd name="connsiteX23" fmla="*/ 1900885 w 3313396"/>
              <a:gd name="connsiteY23" fmla="*/ 228905 h 1724406"/>
              <a:gd name="connsiteX24" fmla="*/ 1560226 w 3313396"/>
              <a:gd name="connsiteY24" fmla="*/ 130293 h 1724406"/>
              <a:gd name="connsiteX25" fmla="*/ 1103026 w 3313396"/>
              <a:gd name="connsiteY25" fmla="*/ 13752 h 1724406"/>
              <a:gd name="connsiteX26" fmla="*/ 762367 w 3313396"/>
              <a:gd name="connsiteY26" fmla="*/ 139258 h 1724406"/>
              <a:gd name="connsiteX27" fmla="*/ 699614 w 3313396"/>
              <a:gd name="connsiteY27" fmla="*/ 219940 h 1724406"/>
              <a:gd name="connsiteX28" fmla="*/ 690650 w 3313396"/>
              <a:gd name="connsiteY28" fmla="*/ 282693 h 1724406"/>
              <a:gd name="connsiteX29" fmla="*/ 607160 w 3313396"/>
              <a:gd name="connsiteY29" fmla="*/ 332323 h 1724406"/>
              <a:gd name="connsiteX0" fmla="*/ 609967 w 3313396"/>
              <a:gd name="connsiteY0" fmla="*/ 323183 h 1711108"/>
              <a:gd name="connsiteX1" fmla="*/ 242414 w 3313396"/>
              <a:gd name="connsiteY1" fmla="*/ 296289 h 1711108"/>
              <a:gd name="connsiteX2" fmla="*/ 170697 w 3313396"/>
              <a:gd name="connsiteY2" fmla="*/ 323183 h 1711108"/>
              <a:gd name="connsiteX3" fmla="*/ 18297 w 3313396"/>
              <a:gd name="connsiteY3" fmla="*/ 583160 h 1711108"/>
              <a:gd name="connsiteX4" fmla="*/ 367 w 3313396"/>
              <a:gd name="connsiteY4" fmla="*/ 717630 h 1711108"/>
              <a:gd name="connsiteX5" fmla="*/ 45191 w 3313396"/>
              <a:gd name="connsiteY5" fmla="*/ 1004501 h 1711108"/>
              <a:gd name="connsiteX6" fmla="*/ 134838 w 3313396"/>
              <a:gd name="connsiteY6" fmla="*/ 1121042 h 1711108"/>
              <a:gd name="connsiteX7" fmla="*/ 762367 w 3313396"/>
              <a:gd name="connsiteY7" fmla="*/ 1273442 h 1711108"/>
              <a:gd name="connsiteX8" fmla="*/ 986485 w 3313396"/>
              <a:gd name="connsiteY8" fmla="*/ 1300336 h 1711108"/>
              <a:gd name="connsiteX9" fmla="*/ 1345073 w 3313396"/>
              <a:gd name="connsiteY9" fmla="*/ 1416878 h 1711108"/>
              <a:gd name="connsiteX10" fmla="*/ 1542297 w 3313396"/>
              <a:gd name="connsiteY10" fmla="*/ 1488595 h 1711108"/>
              <a:gd name="connsiteX11" fmla="*/ 1587120 w 3313396"/>
              <a:gd name="connsiteY11" fmla="*/ 1533419 h 1711108"/>
              <a:gd name="connsiteX12" fmla="*/ 1865026 w 3313396"/>
              <a:gd name="connsiteY12" fmla="*/ 1658925 h 1711108"/>
              <a:gd name="connsiteX13" fmla="*/ 2035356 w 3313396"/>
              <a:gd name="connsiteY13" fmla="*/ 1676854 h 1711108"/>
              <a:gd name="connsiteX14" fmla="*/ 2465661 w 3313396"/>
              <a:gd name="connsiteY14" fmla="*/ 1676854 h 1711108"/>
              <a:gd name="connsiteX15" fmla="*/ 2609097 w 3313396"/>
              <a:gd name="connsiteY15" fmla="*/ 1596172 h 1711108"/>
              <a:gd name="connsiteX16" fmla="*/ 2878038 w 3313396"/>
              <a:gd name="connsiteY16" fmla="*/ 1470666 h 1711108"/>
              <a:gd name="connsiteX17" fmla="*/ 3039403 w 3313396"/>
              <a:gd name="connsiteY17" fmla="*/ 1372054 h 1711108"/>
              <a:gd name="connsiteX18" fmla="*/ 3236626 w 3313396"/>
              <a:gd name="connsiteY18" fmla="*/ 1138972 h 1711108"/>
              <a:gd name="connsiteX19" fmla="*/ 3299379 w 3313396"/>
              <a:gd name="connsiteY19" fmla="*/ 672807 h 1711108"/>
              <a:gd name="connsiteX20" fmla="*/ 3057332 w 3313396"/>
              <a:gd name="connsiteY20" fmla="*/ 403866 h 1711108"/>
              <a:gd name="connsiteX21" fmla="*/ 2698744 w 3313396"/>
              <a:gd name="connsiteY21" fmla="*/ 251466 h 1711108"/>
              <a:gd name="connsiteX22" fmla="*/ 2519450 w 3313396"/>
              <a:gd name="connsiteY22" fmla="*/ 233536 h 1711108"/>
              <a:gd name="connsiteX23" fmla="*/ 1900885 w 3313396"/>
              <a:gd name="connsiteY23" fmla="*/ 215607 h 1711108"/>
              <a:gd name="connsiteX24" fmla="*/ 1560226 w 3313396"/>
              <a:gd name="connsiteY24" fmla="*/ 116995 h 1711108"/>
              <a:gd name="connsiteX25" fmla="*/ 1103026 w 3313396"/>
              <a:gd name="connsiteY25" fmla="*/ 454 h 1711108"/>
              <a:gd name="connsiteX26" fmla="*/ 762367 w 3313396"/>
              <a:gd name="connsiteY26" fmla="*/ 125960 h 1711108"/>
              <a:gd name="connsiteX27" fmla="*/ 699614 w 3313396"/>
              <a:gd name="connsiteY27" fmla="*/ 206642 h 1711108"/>
              <a:gd name="connsiteX28" fmla="*/ 690650 w 3313396"/>
              <a:gd name="connsiteY28" fmla="*/ 269395 h 1711108"/>
              <a:gd name="connsiteX29" fmla="*/ 607160 w 3313396"/>
              <a:gd name="connsiteY29" fmla="*/ 319025 h 171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13396" h="1711108">
                <a:moveTo>
                  <a:pt x="609967" y="323183"/>
                </a:moveTo>
                <a:cubicBezTo>
                  <a:pt x="520630" y="303762"/>
                  <a:pt x="324198" y="299845"/>
                  <a:pt x="242414" y="296289"/>
                </a:cubicBezTo>
                <a:cubicBezTo>
                  <a:pt x="218508" y="305254"/>
                  <a:pt x="190226" y="306737"/>
                  <a:pt x="170697" y="323183"/>
                </a:cubicBezTo>
                <a:cubicBezTo>
                  <a:pt x="63603" y="413368"/>
                  <a:pt x="65367" y="457639"/>
                  <a:pt x="18297" y="583160"/>
                </a:cubicBezTo>
                <a:cubicBezTo>
                  <a:pt x="12320" y="627983"/>
                  <a:pt x="-2514" y="672502"/>
                  <a:pt x="367" y="717630"/>
                </a:cubicBezTo>
                <a:cubicBezTo>
                  <a:pt x="6532" y="814217"/>
                  <a:pt x="14585" y="912684"/>
                  <a:pt x="45191" y="1004501"/>
                </a:cubicBezTo>
                <a:cubicBezTo>
                  <a:pt x="60690" y="1050997"/>
                  <a:pt x="96457" y="1090563"/>
                  <a:pt x="134838" y="1121042"/>
                </a:cubicBezTo>
                <a:cubicBezTo>
                  <a:pt x="377838" y="1314013"/>
                  <a:pt x="418347" y="1244370"/>
                  <a:pt x="762367" y="1273442"/>
                </a:cubicBezTo>
                <a:cubicBezTo>
                  <a:pt x="837342" y="1279778"/>
                  <a:pt x="911779" y="1291371"/>
                  <a:pt x="986485" y="1300336"/>
                </a:cubicBezTo>
                <a:cubicBezTo>
                  <a:pt x="1106014" y="1339183"/>
                  <a:pt x="1223142" y="1386396"/>
                  <a:pt x="1345073" y="1416878"/>
                </a:cubicBezTo>
                <a:cubicBezTo>
                  <a:pt x="1485062" y="1451875"/>
                  <a:pt x="1419590" y="1427242"/>
                  <a:pt x="1542297" y="1488595"/>
                </a:cubicBezTo>
                <a:cubicBezTo>
                  <a:pt x="1557238" y="1503536"/>
                  <a:pt x="1569662" y="1521516"/>
                  <a:pt x="1587120" y="1533419"/>
                </a:cubicBezTo>
                <a:cubicBezTo>
                  <a:pt x="1690200" y="1603701"/>
                  <a:pt x="1746946" y="1637456"/>
                  <a:pt x="1865026" y="1658925"/>
                </a:cubicBezTo>
                <a:cubicBezTo>
                  <a:pt x="1921195" y="1669138"/>
                  <a:pt x="1978579" y="1670878"/>
                  <a:pt x="2035356" y="1676854"/>
                </a:cubicBezTo>
                <a:cubicBezTo>
                  <a:pt x="2197299" y="1717339"/>
                  <a:pt x="2208152" y="1727436"/>
                  <a:pt x="2465661" y="1676854"/>
                </a:cubicBezTo>
                <a:cubicBezTo>
                  <a:pt x="2519489" y="1666281"/>
                  <a:pt x="2560032" y="1620705"/>
                  <a:pt x="2609097" y="1596172"/>
                </a:cubicBezTo>
                <a:cubicBezTo>
                  <a:pt x="2697581" y="1551930"/>
                  <a:pt x="2790297" y="1516364"/>
                  <a:pt x="2878038" y="1470666"/>
                </a:cubicBezTo>
                <a:cubicBezTo>
                  <a:pt x="2933946" y="1441547"/>
                  <a:pt x="2993128" y="1414859"/>
                  <a:pt x="3039403" y="1372054"/>
                </a:cubicBezTo>
                <a:cubicBezTo>
                  <a:pt x="3114116" y="1302944"/>
                  <a:pt x="3236626" y="1138972"/>
                  <a:pt x="3236626" y="1138972"/>
                </a:cubicBezTo>
                <a:cubicBezTo>
                  <a:pt x="3264438" y="1024248"/>
                  <a:pt x="3345784" y="812023"/>
                  <a:pt x="3299379" y="672807"/>
                </a:cubicBezTo>
                <a:cubicBezTo>
                  <a:pt x="3253423" y="534938"/>
                  <a:pt x="3180743" y="464450"/>
                  <a:pt x="3057332" y="403866"/>
                </a:cubicBezTo>
                <a:cubicBezTo>
                  <a:pt x="2940746" y="346633"/>
                  <a:pt x="2822561" y="290675"/>
                  <a:pt x="2698744" y="251466"/>
                </a:cubicBezTo>
                <a:cubicBezTo>
                  <a:pt x="2641484" y="233333"/>
                  <a:pt x="2579452" y="236233"/>
                  <a:pt x="2519450" y="233536"/>
                </a:cubicBezTo>
                <a:cubicBezTo>
                  <a:pt x="2313383" y="224275"/>
                  <a:pt x="2107073" y="221583"/>
                  <a:pt x="1900885" y="215607"/>
                </a:cubicBezTo>
                <a:cubicBezTo>
                  <a:pt x="1565815" y="109796"/>
                  <a:pt x="1895376" y="210837"/>
                  <a:pt x="1560226" y="116995"/>
                </a:cubicBezTo>
                <a:cubicBezTo>
                  <a:pt x="1180382" y="10639"/>
                  <a:pt x="1300106" y="4399"/>
                  <a:pt x="1103026" y="454"/>
                </a:cubicBezTo>
                <a:cubicBezTo>
                  <a:pt x="905946" y="-3491"/>
                  <a:pt x="878070" y="16685"/>
                  <a:pt x="762367" y="125960"/>
                </a:cubicBezTo>
                <a:cubicBezTo>
                  <a:pt x="737597" y="149354"/>
                  <a:pt x="720532" y="179748"/>
                  <a:pt x="699614" y="206642"/>
                </a:cubicBezTo>
                <a:cubicBezTo>
                  <a:pt x="696626" y="227560"/>
                  <a:pt x="699394" y="250159"/>
                  <a:pt x="690650" y="269395"/>
                </a:cubicBezTo>
                <a:cubicBezTo>
                  <a:pt x="665707" y="324271"/>
                  <a:pt x="657124" y="319025"/>
                  <a:pt x="607160" y="319025"/>
                </a:cubicBezTo>
              </a:path>
            </a:pathLst>
          </a:custGeom>
          <a:solidFill>
            <a:srgbClr val="7F7F7F">
              <a:alpha val="38039"/>
            </a:srgb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467B5F1C-744A-461E-B4A2-F1C25976D4C2}"/>
              </a:ext>
            </a:extLst>
          </p:cNvPr>
          <p:cNvSpPr/>
          <p:nvPr/>
        </p:nvSpPr>
        <p:spPr>
          <a:xfrm>
            <a:off x="5374163" y="2125177"/>
            <a:ext cx="3473103" cy="2474259"/>
          </a:xfrm>
          <a:custGeom>
            <a:avLst/>
            <a:gdLst>
              <a:gd name="connsiteX0" fmla="*/ 1093975 w 3473103"/>
              <a:gd name="connsiteY0" fmla="*/ 0 h 2474259"/>
              <a:gd name="connsiteX1" fmla="*/ 520234 w 3473103"/>
              <a:gd name="connsiteY1" fmla="*/ 206188 h 2474259"/>
              <a:gd name="connsiteX2" fmla="*/ 331975 w 3473103"/>
              <a:gd name="connsiteY2" fmla="*/ 340659 h 2474259"/>
              <a:gd name="connsiteX3" fmla="*/ 323010 w 3473103"/>
              <a:gd name="connsiteY3" fmla="*/ 367553 h 2474259"/>
              <a:gd name="connsiteX4" fmla="*/ 260257 w 3473103"/>
              <a:gd name="connsiteY4" fmla="*/ 394447 h 2474259"/>
              <a:gd name="connsiteX5" fmla="*/ 161645 w 3473103"/>
              <a:gd name="connsiteY5" fmla="*/ 430306 h 2474259"/>
              <a:gd name="connsiteX6" fmla="*/ 9245 w 3473103"/>
              <a:gd name="connsiteY6" fmla="*/ 573741 h 2474259"/>
              <a:gd name="connsiteX7" fmla="*/ 281 w 3473103"/>
              <a:gd name="connsiteY7" fmla="*/ 735106 h 2474259"/>
              <a:gd name="connsiteX8" fmla="*/ 45104 w 3473103"/>
              <a:gd name="connsiteY8" fmla="*/ 932329 h 2474259"/>
              <a:gd name="connsiteX9" fmla="*/ 125787 w 3473103"/>
              <a:gd name="connsiteY9" fmla="*/ 1102659 h 2474259"/>
              <a:gd name="connsiteX10" fmla="*/ 188539 w 3473103"/>
              <a:gd name="connsiteY10" fmla="*/ 1219200 h 2474259"/>
              <a:gd name="connsiteX11" fmla="*/ 251292 w 3473103"/>
              <a:gd name="connsiteY11" fmla="*/ 1353671 h 2474259"/>
              <a:gd name="connsiteX12" fmla="*/ 376798 w 3473103"/>
              <a:gd name="connsiteY12" fmla="*/ 1515035 h 2474259"/>
              <a:gd name="connsiteX13" fmla="*/ 636775 w 3473103"/>
              <a:gd name="connsiteY13" fmla="*/ 1613647 h 2474259"/>
              <a:gd name="connsiteX14" fmla="*/ 807104 w 3473103"/>
              <a:gd name="connsiteY14" fmla="*/ 1694329 h 2474259"/>
              <a:gd name="connsiteX15" fmla="*/ 1156728 w 3473103"/>
              <a:gd name="connsiteY15" fmla="*/ 1766047 h 2474259"/>
              <a:gd name="connsiteX16" fmla="*/ 1255339 w 3473103"/>
              <a:gd name="connsiteY16" fmla="*/ 1721224 h 2474259"/>
              <a:gd name="connsiteX17" fmla="*/ 1380845 w 3473103"/>
              <a:gd name="connsiteY17" fmla="*/ 1864659 h 2474259"/>
              <a:gd name="connsiteX18" fmla="*/ 1425669 w 3473103"/>
              <a:gd name="connsiteY18" fmla="*/ 1945341 h 2474259"/>
              <a:gd name="connsiteX19" fmla="*/ 1461528 w 3473103"/>
              <a:gd name="connsiteY19" fmla="*/ 2008094 h 2474259"/>
              <a:gd name="connsiteX20" fmla="*/ 1542210 w 3473103"/>
              <a:gd name="connsiteY20" fmla="*/ 2241177 h 2474259"/>
              <a:gd name="connsiteX21" fmla="*/ 1658751 w 3473103"/>
              <a:gd name="connsiteY21" fmla="*/ 2420471 h 2474259"/>
              <a:gd name="connsiteX22" fmla="*/ 1739434 w 3473103"/>
              <a:gd name="connsiteY22" fmla="*/ 2438400 h 2474259"/>
              <a:gd name="connsiteX23" fmla="*/ 2044234 w 3473103"/>
              <a:gd name="connsiteY23" fmla="*/ 2474259 h 2474259"/>
              <a:gd name="connsiteX24" fmla="*/ 2393857 w 3473103"/>
              <a:gd name="connsiteY24" fmla="*/ 2420471 h 2474259"/>
              <a:gd name="connsiteX25" fmla="*/ 2609010 w 3473103"/>
              <a:gd name="connsiteY25" fmla="*/ 2268071 h 2474259"/>
              <a:gd name="connsiteX26" fmla="*/ 2985528 w 3473103"/>
              <a:gd name="connsiteY26" fmla="*/ 1900518 h 2474259"/>
              <a:gd name="connsiteX27" fmla="*/ 3128963 w 3473103"/>
              <a:gd name="connsiteY27" fmla="*/ 1604682 h 2474259"/>
              <a:gd name="connsiteX28" fmla="*/ 3299292 w 3473103"/>
              <a:gd name="connsiteY28" fmla="*/ 1416424 h 2474259"/>
              <a:gd name="connsiteX29" fmla="*/ 3415834 w 3473103"/>
              <a:gd name="connsiteY29" fmla="*/ 1264024 h 2474259"/>
              <a:gd name="connsiteX30" fmla="*/ 3442728 w 3473103"/>
              <a:gd name="connsiteY30" fmla="*/ 923365 h 2474259"/>
              <a:gd name="connsiteX31" fmla="*/ 3173787 w 3473103"/>
              <a:gd name="connsiteY31" fmla="*/ 744071 h 2474259"/>
              <a:gd name="connsiteX32" fmla="*/ 2985528 w 3473103"/>
              <a:gd name="connsiteY32" fmla="*/ 600635 h 2474259"/>
              <a:gd name="connsiteX33" fmla="*/ 2940704 w 3473103"/>
              <a:gd name="connsiteY33" fmla="*/ 439271 h 2474259"/>
              <a:gd name="connsiteX34" fmla="*/ 2707622 w 3473103"/>
              <a:gd name="connsiteY34" fmla="*/ 295835 h 2474259"/>
              <a:gd name="connsiteX35" fmla="*/ 2349034 w 3473103"/>
              <a:gd name="connsiteY35" fmla="*/ 215153 h 2474259"/>
              <a:gd name="connsiteX36" fmla="*/ 1927692 w 3473103"/>
              <a:gd name="connsiteY36" fmla="*/ 179294 h 2474259"/>
              <a:gd name="connsiteX37" fmla="*/ 1631857 w 3473103"/>
              <a:gd name="connsiteY37" fmla="*/ 134471 h 2474259"/>
              <a:gd name="connsiteX38" fmla="*/ 1479457 w 3473103"/>
              <a:gd name="connsiteY38" fmla="*/ 125506 h 2474259"/>
              <a:gd name="connsiteX39" fmla="*/ 1407739 w 3473103"/>
              <a:gd name="connsiteY39" fmla="*/ 116541 h 2474259"/>
              <a:gd name="connsiteX40" fmla="*/ 1353951 w 3473103"/>
              <a:gd name="connsiteY40" fmla="*/ 44824 h 2474259"/>
              <a:gd name="connsiteX41" fmla="*/ 1318092 w 3473103"/>
              <a:gd name="connsiteY41" fmla="*/ 35859 h 2474259"/>
              <a:gd name="connsiteX42" fmla="*/ 1093975 w 3473103"/>
              <a:gd name="connsiteY42" fmla="*/ 0 h 2474259"/>
              <a:gd name="connsiteX43" fmla="*/ 1093975 w 3473103"/>
              <a:gd name="connsiteY43" fmla="*/ 0 h 2474259"/>
              <a:gd name="connsiteX0" fmla="*/ 1093975 w 3473103"/>
              <a:gd name="connsiteY0" fmla="*/ 0 h 2474259"/>
              <a:gd name="connsiteX1" fmla="*/ 520234 w 3473103"/>
              <a:gd name="connsiteY1" fmla="*/ 206188 h 2474259"/>
              <a:gd name="connsiteX2" fmla="*/ 331975 w 3473103"/>
              <a:gd name="connsiteY2" fmla="*/ 340659 h 2474259"/>
              <a:gd name="connsiteX3" fmla="*/ 260257 w 3473103"/>
              <a:gd name="connsiteY3" fmla="*/ 394447 h 2474259"/>
              <a:gd name="connsiteX4" fmla="*/ 161645 w 3473103"/>
              <a:gd name="connsiteY4" fmla="*/ 430306 h 2474259"/>
              <a:gd name="connsiteX5" fmla="*/ 9245 w 3473103"/>
              <a:gd name="connsiteY5" fmla="*/ 573741 h 2474259"/>
              <a:gd name="connsiteX6" fmla="*/ 281 w 3473103"/>
              <a:gd name="connsiteY6" fmla="*/ 735106 h 2474259"/>
              <a:gd name="connsiteX7" fmla="*/ 45104 w 3473103"/>
              <a:gd name="connsiteY7" fmla="*/ 932329 h 2474259"/>
              <a:gd name="connsiteX8" fmla="*/ 125787 w 3473103"/>
              <a:gd name="connsiteY8" fmla="*/ 1102659 h 2474259"/>
              <a:gd name="connsiteX9" fmla="*/ 188539 w 3473103"/>
              <a:gd name="connsiteY9" fmla="*/ 1219200 h 2474259"/>
              <a:gd name="connsiteX10" fmla="*/ 251292 w 3473103"/>
              <a:gd name="connsiteY10" fmla="*/ 1353671 h 2474259"/>
              <a:gd name="connsiteX11" fmla="*/ 376798 w 3473103"/>
              <a:gd name="connsiteY11" fmla="*/ 1515035 h 2474259"/>
              <a:gd name="connsiteX12" fmla="*/ 636775 w 3473103"/>
              <a:gd name="connsiteY12" fmla="*/ 1613647 h 2474259"/>
              <a:gd name="connsiteX13" fmla="*/ 807104 w 3473103"/>
              <a:gd name="connsiteY13" fmla="*/ 1694329 h 2474259"/>
              <a:gd name="connsiteX14" fmla="*/ 1156728 w 3473103"/>
              <a:gd name="connsiteY14" fmla="*/ 1766047 h 2474259"/>
              <a:gd name="connsiteX15" fmla="*/ 1255339 w 3473103"/>
              <a:gd name="connsiteY15" fmla="*/ 1721224 h 2474259"/>
              <a:gd name="connsiteX16" fmla="*/ 1380845 w 3473103"/>
              <a:gd name="connsiteY16" fmla="*/ 1864659 h 2474259"/>
              <a:gd name="connsiteX17" fmla="*/ 1425669 w 3473103"/>
              <a:gd name="connsiteY17" fmla="*/ 1945341 h 2474259"/>
              <a:gd name="connsiteX18" fmla="*/ 1461528 w 3473103"/>
              <a:gd name="connsiteY18" fmla="*/ 2008094 h 2474259"/>
              <a:gd name="connsiteX19" fmla="*/ 1542210 w 3473103"/>
              <a:gd name="connsiteY19" fmla="*/ 2241177 h 2474259"/>
              <a:gd name="connsiteX20" fmla="*/ 1658751 w 3473103"/>
              <a:gd name="connsiteY20" fmla="*/ 2420471 h 2474259"/>
              <a:gd name="connsiteX21" fmla="*/ 1739434 w 3473103"/>
              <a:gd name="connsiteY21" fmla="*/ 2438400 h 2474259"/>
              <a:gd name="connsiteX22" fmla="*/ 2044234 w 3473103"/>
              <a:gd name="connsiteY22" fmla="*/ 2474259 h 2474259"/>
              <a:gd name="connsiteX23" fmla="*/ 2393857 w 3473103"/>
              <a:gd name="connsiteY23" fmla="*/ 2420471 h 2474259"/>
              <a:gd name="connsiteX24" fmla="*/ 2609010 w 3473103"/>
              <a:gd name="connsiteY24" fmla="*/ 2268071 h 2474259"/>
              <a:gd name="connsiteX25" fmla="*/ 2985528 w 3473103"/>
              <a:gd name="connsiteY25" fmla="*/ 1900518 h 2474259"/>
              <a:gd name="connsiteX26" fmla="*/ 3128963 w 3473103"/>
              <a:gd name="connsiteY26" fmla="*/ 1604682 h 2474259"/>
              <a:gd name="connsiteX27" fmla="*/ 3299292 w 3473103"/>
              <a:gd name="connsiteY27" fmla="*/ 1416424 h 2474259"/>
              <a:gd name="connsiteX28" fmla="*/ 3415834 w 3473103"/>
              <a:gd name="connsiteY28" fmla="*/ 1264024 h 2474259"/>
              <a:gd name="connsiteX29" fmla="*/ 3442728 w 3473103"/>
              <a:gd name="connsiteY29" fmla="*/ 923365 h 2474259"/>
              <a:gd name="connsiteX30" fmla="*/ 3173787 w 3473103"/>
              <a:gd name="connsiteY30" fmla="*/ 744071 h 2474259"/>
              <a:gd name="connsiteX31" fmla="*/ 2985528 w 3473103"/>
              <a:gd name="connsiteY31" fmla="*/ 600635 h 2474259"/>
              <a:gd name="connsiteX32" fmla="*/ 2940704 w 3473103"/>
              <a:gd name="connsiteY32" fmla="*/ 439271 h 2474259"/>
              <a:gd name="connsiteX33" fmla="*/ 2707622 w 3473103"/>
              <a:gd name="connsiteY33" fmla="*/ 295835 h 2474259"/>
              <a:gd name="connsiteX34" fmla="*/ 2349034 w 3473103"/>
              <a:gd name="connsiteY34" fmla="*/ 215153 h 2474259"/>
              <a:gd name="connsiteX35" fmla="*/ 1927692 w 3473103"/>
              <a:gd name="connsiteY35" fmla="*/ 179294 h 2474259"/>
              <a:gd name="connsiteX36" fmla="*/ 1631857 w 3473103"/>
              <a:gd name="connsiteY36" fmla="*/ 134471 h 2474259"/>
              <a:gd name="connsiteX37" fmla="*/ 1479457 w 3473103"/>
              <a:gd name="connsiteY37" fmla="*/ 125506 h 2474259"/>
              <a:gd name="connsiteX38" fmla="*/ 1407739 w 3473103"/>
              <a:gd name="connsiteY38" fmla="*/ 116541 h 2474259"/>
              <a:gd name="connsiteX39" fmla="*/ 1353951 w 3473103"/>
              <a:gd name="connsiteY39" fmla="*/ 44824 h 2474259"/>
              <a:gd name="connsiteX40" fmla="*/ 1318092 w 3473103"/>
              <a:gd name="connsiteY40" fmla="*/ 35859 h 2474259"/>
              <a:gd name="connsiteX41" fmla="*/ 1093975 w 3473103"/>
              <a:gd name="connsiteY41" fmla="*/ 0 h 2474259"/>
              <a:gd name="connsiteX42" fmla="*/ 1093975 w 3473103"/>
              <a:gd name="connsiteY42" fmla="*/ 0 h 2474259"/>
              <a:gd name="connsiteX0" fmla="*/ 1093975 w 3473103"/>
              <a:gd name="connsiteY0" fmla="*/ 0 h 2474259"/>
              <a:gd name="connsiteX1" fmla="*/ 520234 w 3473103"/>
              <a:gd name="connsiteY1" fmla="*/ 206188 h 2474259"/>
              <a:gd name="connsiteX2" fmla="*/ 331975 w 3473103"/>
              <a:gd name="connsiteY2" fmla="*/ 340659 h 2474259"/>
              <a:gd name="connsiteX3" fmla="*/ 260257 w 3473103"/>
              <a:gd name="connsiteY3" fmla="*/ 394447 h 2474259"/>
              <a:gd name="connsiteX4" fmla="*/ 161645 w 3473103"/>
              <a:gd name="connsiteY4" fmla="*/ 430306 h 2474259"/>
              <a:gd name="connsiteX5" fmla="*/ 9245 w 3473103"/>
              <a:gd name="connsiteY5" fmla="*/ 573741 h 2474259"/>
              <a:gd name="connsiteX6" fmla="*/ 281 w 3473103"/>
              <a:gd name="connsiteY6" fmla="*/ 735106 h 2474259"/>
              <a:gd name="connsiteX7" fmla="*/ 45104 w 3473103"/>
              <a:gd name="connsiteY7" fmla="*/ 932329 h 2474259"/>
              <a:gd name="connsiteX8" fmla="*/ 125787 w 3473103"/>
              <a:gd name="connsiteY8" fmla="*/ 1102659 h 2474259"/>
              <a:gd name="connsiteX9" fmla="*/ 188539 w 3473103"/>
              <a:gd name="connsiteY9" fmla="*/ 1219200 h 2474259"/>
              <a:gd name="connsiteX10" fmla="*/ 251292 w 3473103"/>
              <a:gd name="connsiteY10" fmla="*/ 1353671 h 2474259"/>
              <a:gd name="connsiteX11" fmla="*/ 376798 w 3473103"/>
              <a:gd name="connsiteY11" fmla="*/ 1515035 h 2474259"/>
              <a:gd name="connsiteX12" fmla="*/ 636775 w 3473103"/>
              <a:gd name="connsiteY12" fmla="*/ 1613647 h 2474259"/>
              <a:gd name="connsiteX13" fmla="*/ 807104 w 3473103"/>
              <a:gd name="connsiteY13" fmla="*/ 1694329 h 2474259"/>
              <a:gd name="connsiteX14" fmla="*/ 1156728 w 3473103"/>
              <a:gd name="connsiteY14" fmla="*/ 1766047 h 2474259"/>
              <a:gd name="connsiteX15" fmla="*/ 1255339 w 3473103"/>
              <a:gd name="connsiteY15" fmla="*/ 1721224 h 2474259"/>
              <a:gd name="connsiteX16" fmla="*/ 1380845 w 3473103"/>
              <a:gd name="connsiteY16" fmla="*/ 1864659 h 2474259"/>
              <a:gd name="connsiteX17" fmla="*/ 1425669 w 3473103"/>
              <a:gd name="connsiteY17" fmla="*/ 1945341 h 2474259"/>
              <a:gd name="connsiteX18" fmla="*/ 1461528 w 3473103"/>
              <a:gd name="connsiteY18" fmla="*/ 2008094 h 2474259"/>
              <a:gd name="connsiteX19" fmla="*/ 1542210 w 3473103"/>
              <a:gd name="connsiteY19" fmla="*/ 2241177 h 2474259"/>
              <a:gd name="connsiteX20" fmla="*/ 1658751 w 3473103"/>
              <a:gd name="connsiteY20" fmla="*/ 2420471 h 2474259"/>
              <a:gd name="connsiteX21" fmla="*/ 1739434 w 3473103"/>
              <a:gd name="connsiteY21" fmla="*/ 2438400 h 2474259"/>
              <a:gd name="connsiteX22" fmla="*/ 2044234 w 3473103"/>
              <a:gd name="connsiteY22" fmla="*/ 2474259 h 2474259"/>
              <a:gd name="connsiteX23" fmla="*/ 2393857 w 3473103"/>
              <a:gd name="connsiteY23" fmla="*/ 2420471 h 2474259"/>
              <a:gd name="connsiteX24" fmla="*/ 2609010 w 3473103"/>
              <a:gd name="connsiteY24" fmla="*/ 2268071 h 2474259"/>
              <a:gd name="connsiteX25" fmla="*/ 2985528 w 3473103"/>
              <a:gd name="connsiteY25" fmla="*/ 1900518 h 2474259"/>
              <a:gd name="connsiteX26" fmla="*/ 3128963 w 3473103"/>
              <a:gd name="connsiteY26" fmla="*/ 1604682 h 2474259"/>
              <a:gd name="connsiteX27" fmla="*/ 3299292 w 3473103"/>
              <a:gd name="connsiteY27" fmla="*/ 1416424 h 2474259"/>
              <a:gd name="connsiteX28" fmla="*/ 3415834 w 3473103"/>
              <a:gd name="connsiteY28" fmla="*/ 1264024 h 2474259"/>
              <a:gd name="connsiteX29" fmla="*/ 3442728 w 3473103"/>
              <a:gd name="connsiteY29" fmla="*/ 923365 h 2474259"/>
              <a:gd name="connsiteX30" fmla="*/ 3173787 w 3473103"/>
              <a:gd name="connsiteY30" fmla="*/ 744071 h 2474259"/>
              <a:gd name="connsiteX31" fmla="*/ 2985528 w 3473103"/>
              <a:gd name="connsiteY31" fmla="*/ 600635 h 2474259"/>
              <a:gd name="connsiteX32" fmla="*/ 2940704 w 3473103"/>
              <a:gd name="connsiteY32" fmla="*/ 439271 h 2474259"/>
              <a:gd name="connsiteX33" fmla="*/ 2707622 w 3473103"/>
              <a:gd name="connsiteY33" fmla="*/ 295835 h 2474259"/>
              <a:gd name="connsiteX34" fmla="*/ 2349034 w 3473103"/>
              <a:gd name="connsiteY34" fmla="*/ 215153 h 2474259"/>
              <a:gd name="connsiteX35" fmla="*/ 1927692 w 3473103"/>
              <a:gd name="connsiteY35" fmla="*/ 179294 h 2474259"/>
              <a:gd name="connsiteX36" fmla="*/ 1631857 w 3473103"/>
              <a:gd name="connsiteY36" fmla="*/ 134471 h 2474259"/>
              <a:gd name="connsiteX37" fmla="*/ 1479457 w 3473103"/>
              <a:gd name="connsiteY37" fmla="*/ 125506 h 2474259"/>
              <a:gd name="connsiteX38" fmla="*/ 1353951 w 3473103"/>
              <a:gd name="connsiteY38" fmla="*/ 44824 h 2474259"/>
              <a:gd name="connsiteX39" fmla="*/ 1318092 w 3473103"/>
              <a:gd name="connsiteY39" fmla="*/ 35859 h 2474259"/>
              <a:gd name="connsiteX40" fmla="*/ 1093975 w 3473103"/>
              <a:gd name="connsiteY40" fmla="*/ 0 h 2474259"/>
              <a:gd name="connsiteX41" fmla="*/ 1093975 w 3473103"/>
              <a:gd name="connsiteY41" fmla="*/ 0 h 247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73103" h="2474259">
                <a:moveTo>
                  <a:pt x="1093975" y="0"/>
                </a:moveTo>
                <a:cubicBezTo>
                  <a:pt x="592984" y="69905"/>
                  <a:pt x="831451" y="-30930"/>
                  <a:pt x="520234" y="206188"/>
                </a:cubicBezTo>
                <a:cubicBezTo>
                  <a:pt x="458892" y="252925"/>
                  <a:pt x="375305" y="309282"/>
                  <a:pt x="331975" y="340659"/>
                </a:cubicBezTo>
                <a:cubicBezTo>
                  <a:pt x="288645" y="372036"/>
                  <a:pt x="288645" y="379506"/>
                  <a:pt x="260257" y="394447"/>
                </a:cubicBezTo>
                <a:cubicBezTo>
                  <a:pt x="231869" y="409388"/>
                  <a:pt x="192929" y="414664"/>
                  <a:pt x="161645" y="430306"/>
                </a:cubicBezTo>
                <a:cubicBezTo>
                  <a:pt x="74127" y="474065"/>
                  <a:pt x="71550" y="495860"/>
                  <a:pt x="9245" y="573741"/>
                </a:cubicBezTo>
                <a:cubicBezTo>
                  <a:pt x="6257" y="627529"/>
                  <a:pt x="-1576" y="681267"/>
                  <a:pt x="281" y="735106"/>
                </a:cubicBezTo>
                <a:cubicBezTo>
                  <a:pt x="1460" y="769305"/>
                  <a:pt x="32716" y="901359"/>
                  <a:pt x="45104" y="932329"/>
                </a:cubicBezTo>
                <a:cubicBezTo>
                  <a:pt x="68436" y="990660"/>
                  <a:pt x="97691" y="1046467"/>
                  <a:pt x="125787" y="1102659"/>
                </a:cubicBezTo>
                <a:cubicBezTo>
                  <a:pt x="145518" y="1142122"/>
                  <a:pt x="174586" y="1177344"/>
                  <a:pt x="188539" y="1219200"/>
                </a:cubicBezTo>
                <a:cubicBezTo>
                  <a:pt x="210182" y="1284127"/>
                  <a:pt x="193280" y="1237648"/>
                  <a:pt x="251292" y="1353671"/>
                </a:cubicBezTo>
                <a:cubicBezTo>
                  <a:pt x="284888" y="1420863"/>
                  <a:pt x="297536" y="1453387"/>
                  <a:pt x="376798" y="1515035"/>
                </a:cubicBezTo>
                <a:cubicBezTo>
                  <a:pt x="465221" y="1583809"/>
                  <a:pt x="538893" y="1575087"/>
                  <a:pt x="636775" y="1613647"/>
                </a:cubicBezTo>
                <a:cubicBezTo>
                  <a:pt x="695227" y="1636673"/>
                  <a:pt x="746816" y="1676659"/>
                  <a:pt x="807104" y="1694329"/>
                </a:cubicBezTo>
                <a:cubicBezTo>
                  <a:pt x="921269" y="1727791"/>
                  <a:pt x="1156728" y="1766047"/>
                  <a:pt x="1156728" y="1766047"/>
                </a:cubicBezTo>
                <a:cubicBezTo>
                  <a:pt x="1189598" y="1751106"/>
                  <a:pt x="1219288" y="1723227"/>
                  <a:pt x="1255339" y="1721224"/>
                </a:cubicBezTo>
                <a:cubicBezTo>
                  <a:pt x="1318970" y="1717689"/>
                  <a:pt x="1366550" y="1839644"/>
                  <a:pt x="1380845" y="1864659"/>
                </a:cubicBezTo>
                <a:cubicBezTo>
                  <a:pt x="1396109" y="1891371"/>
                  <a:pt x="1410586" y="1918526"/>
                  <a:pt x="1425669" y="1945341"/>
                </a:cubicBezTo>
                <a:cubicBezTo>
                  <a:pt x="1437480" y="1966339"/>
                  <a:pt x="1461528" y="2008094"/>
                  <a:pt x="1461528" y="2008094"/>
                </a:cubicBezTo>
                <a:cubicBezTo>
                  <a:pt x="1490134" y="2112982"/>
                  <a:pt x="1491341" y="2132173"/>
                  <a:pt x="1542210" y="2241177"/>
                </a:cubicBezTo>
                <a:cubicBezTo>
                  <a:pt x="1551474" y="2261028"/>
                  <a:pt x="1608121" y="2395156"/>
                  <a:pt x="1658751" y="2420471"/>
                </a:cubicBezTo>
                <a:cubicBezTo>
                  <a:pt x="1683393" y="2432792"/>
                  <a:pt x="1712230" y="2434047"/>
                  <a:pt x="1739434" y="2438400"/>
                </a:cubicBezTo>
                <a:cubicBezTo>
                  <a:pt x="1795423" y="2447358"/>
                  <a:pt x="1993515" y="2468623"/>
                  <a:pt x="2044234" y="2474259"/>
                </a:cubicBezTo>
                <a:cubicBezTo>
                  <a:pt x="2160775" y="2456330"/>
                  <a:pt x="2283095" y="2460908"/>
                  <a:pt x="2393857" y="2420471"/>
                </a:cubicBezTo>
                <a:cubicBezTo>
                  <a:pt x="2476414" y="2390331"/>
                  <a:pt x="2540129" y="2322656"/>
                  <a:pt x="2609010" y="2268071"/>
                </a:cubicBezTo>
                <a:cubicBezTo>
                  <a:pt x="2719429" y="2180569"/>
                  <a:pt x="2902486" y="2037537"/>
                  <a:pt x="2985528" y="1900518"/>
                </a:cubicBezTo>
                <a:cubicBezTo>
                  <a:pt x="3117666" y="1682491"/>
                  <a:pt x="2972921" y="1810881"/>
                  <a:pt x="3128963" y="1604682"/>
                </a:cubicBezTo>
                <a:cubicBezTo>
                  <a:pt x="3180029" y="1537201"/>
                  <a:pt x="3244782" y="1481155"/>
                  <a:pt x="3299292" y="1416424"/>
                </a:cubicBezTo>
                <a:cubicBezTo>
                  <a:pt x="3340485" y="1367507"/>
                  <a:pt x="3376987" y="1314824"/>
                  <a:pt x="3415834" y="1264024"/>
                </a:cubicBezTo>
                <a:cubicBezTo>
                  <a:pt x="3433141" y="1200566"/>
                  <a:pt x="3517360" y="1004781"/>
                  <a:pt x="3442728" y="923365"/>
                </a:cubicBezTo>
                <a:cubicBezTo>
                  <a:pt x="3369924" y="843942"/>
                  <a:pt x="3261809" y="806204"/>
                  <a:pt x="3173787" y="744071"/>
                </a:cubicBezTo>
                <a:cubicBezTo>
                  <a:pt x="3109335" y="698575"/>
                  <a:pt x="3048281" y="648447"/>
                  <a:pt x="2985528" y="600635"/>
                </a:cubicBezTo>
                <a:cubicBezTo>
                  <a:pt x="2975271" y="559609"/>
                  <a:pt x="2947242" y="445809"/>
                  <a:pt x="2940704" y="439271"/>
                </a:cubicBezTo>
                <a:cubicBezTo>
                  <a:pt x="2876197" y="374764"/>
                  <a:pt x="2792934" y="328150"/>
                  <a:pt x="2707622" y="295835"/>
                </a:cubicBezTo>
                <a:cubicBezTo>
                  <a:pt x="2593049" y="252436"/>
                  <a:pt x="2469543" y="237246"/>
                  <a:pt x="2349034" y="215153"/>
                </a:cubicBezTo>
                <a:cubicBezTo>
                  <a:pt x="2287397" y="203853"/>
                  <a:pt x="1962721" y="181889"/>
                  <a:pt x="1927692" y="179294"/>
                </a:cubicBezTo>
                <a:cubicBezTo>
                  <a:pt x="1829080" y="164353"/>
                  <a:pt x="1730884" y="146354"/>
                  <a:pt x="1631857" y="134471"/>
                </a:cubicBezTo>
                <a:cubicBezTo>
                  <a:pt x="1581332" y="128408"/>
                  <a:pt x="1525775" y="140447"/>
                  <a:pt x="1479457" y="125506"/>
                </a:cubicBezTo>
                <a:cubicBezTo>
                  <a:pt x="1433139" y="110565"/>
                  <a:pt x="1380845" y="59765"/>
                  <a:pt x="1353951" y="44824"/>
                </a:cubicBezTo>
                <a:cubicBezTo>
                  <a:pt x="1327057" y="29883"/>
                  <a:pt x="1330174" y="38275"/>
                  <a:pt x="1318092" y="35859"/>
                </a:cubicBezTo>
                <a:cubicBezTo>
                  <a:pt x="1222500" y="16740"/>
                  <a:pt x="1196142" y="14595"/>
                  <a:pt x="1093975" y="0"/>
                </a:cubicBezTo>
                <a:lnTo>
                  <a:pt x="1093975" y="0"/>
                </a:lnTo>
                <a:close/>
              </a:path>
            </a:pathLst>
          </a:custGeom>
          <a:solidFill>
            <a:srgbClr val="BDD7EE">
              <a:alpha val="41176"/>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75BBCAAA-1B8D-4D95-BF38-A3CF3581E773}"/>
              </a:ext>
            </a:extLst>
          </p:cNvPr>
          <p:cNvSpPr/>
          <p:nvPr/>
        </p:nvSpPr>
        <p:spPr>
          <a:xfrm>
            <a:off x="6081667" y="3478848"/>
            <a:ext cx="3454473" cy="1864658"/>
          </a:xfrm>
          <a:custGeom>
            <a:avLst/>
            <a:gdLst>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1166400 w 3454473"/>
              <a:gd name="connsiteY28" fmla="*/ 555811 h 1864658"/>
              <a:gd name="connsiteX29" fmla="*/ 915388 w 3454473"/>
              <a:gd name="connsiteY29" fmla="*/ 591670 h 1864658"/>
              <a:gd name="connsiteX30" fmla="*/ 538871 w 3454473"/>
              <a:gd name="connsiteY30" fmla="*/ 600635 h 1864658"/>
              <a:gd name="connsiteX31" fmla="*/ 350612 w 3454473"/>
              <a:gd name="connsiteY31" fmla="*/ 681317 h 1864658"/>
              <a:gd name="connsiteX32" fmla="*/ 189247 w 3454473"/>
              <a:gd name="connsiteY32" fmla="*/ 788894 h 1864658"/>
              <a:gd name="connsiteX33" fmla="*/ 225106 w 3454473"/>
              <a:gd name="connsiteY33"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1166400 w 3454473"/>
              <a:gd name="connsiteY28" fmla="*/ 555811 h 1864658"/>
              <a:gd name="connsiteX29" fmla="*/ 915388 w 3454473"/>
              <a:gd name="connsiteY29" fmla="*/ 591670 h 1864658"/>
              <a:gd name="connsiteX30" fmla="*/ 538871 w 3454473"/>
              <a:gd name="connsiteY30" fmla="*/ 600635 h 1864658"/>
              <a:gd name="connsiteX31" fmla="*/ 350612 w 3454473"/>
              <a:gd name="connsiteY31" fmla="*/ 681317 h 1864658"/>
              <a:gd name="connsiteX32" fmla="*/ 225106 w 3454473"/>
              <a:gd name="connsiteY32"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193294 w 3454473"/>
              <a:gd name="connsiteY27" fmla="*/ 528917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209820 w 3454473"/>
              <a:gd name="connsiteY27" fmla="*/ 548196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 name="connsiteX0" fmla="*/ 225106 w 3454473"/>
              <a:gd name="connsiteY0" fmla="*/ 851647 h 1864658"/>
              <a:gd name="connsiteX1" fmla="*/ 9953 w 3454473"/>
              <a:gd name="connsiteY1" fmla="*/ 1174376 h 1864658"/>
              <a:gd name="connsiteX2" fmla="*/ 988 w 3454473"/>
              <a:gd name="connsiteY2" fmla="*/ 1308847 h 1864658"/>
              <a:gd name="connsiteX3" fmla="*/ 18918 w 3454473"/>
              <a:gd name="connsiteY3" fmla="*/ 1443317 h 1864658"/>
              <a:gd name="connsiteX4" fmla="*/ 72706 w 3454473"/>
              <a:gd name="connsiteY4" fmla="*/ 1550894 h 1864658"/>
              <a:gd name="connsiteX5" fmla="*/ 153388 w 3454473"/>
              <a:gd name="connsiteY5" fmla="*/ 1658470 h 1864658"/>
              <a:gd name="connsiteX6" fmla="*/ 368541 w 3454473"/>
              <a:gd name="connsiteY6" fmla="*/ 1783976 h 1864658"/>
              <a:gd name="connsiteX7" fmla="*/ 834706 w 3454473"/>
              <a:gd name="connsiteY7" fmla="*/ 1864658 h 1864658"/>
              <a:gd name="connsiteX8" fmla="*/ 1014000 w 3454473"/>
              <a:gd name="connsiteY8" fmla="*/ 1810870 h 1864658"/>
              <a:gd name="connsiteX9" fmla="*/ 1273977 w 3454473"/>
              <a:gd name="connsiteY9" fmla="*/ 1712258 h 1864658"/>
              <a:gd name="connsiteX10" fmla="*/ 1417412 w 3454473"/>
              <a:gd name="connsiteY10" fmla="*/ 1685364 h 1864658"/>
              <a:gd name="connsiteX11" fmla="*/ 1955294 w 3454473"/>
              <a:gd name="connsiteY11" fmla="*/ 1712258 h 1864658"/>
              <a:gd name="connsiteX12" fmla="*/ 2663506 w 3454473"/>
              <a:gd name="connsiteY12" fmla="*/ 1703294 h 1864658"/>
              <a:gd name="connsiteX13" fmla="*/ 3111741 w 3454473"/>
              <a:gd name="connsiteY13" fmla="*/ 1470211 h 1864658"/>
              <a:gd name="connsiteX14" fmla="*/ 3425506 w 3454473"/>
              <a:gd name="connsiteY14" fmla="*/ 968188 h 1864658"/>
              <a:gd name="connsiteX15" fmla="*/ 3452400 w 3454473"/>
              <a:gd name="connsiteY15" fmla="*/ 824753 h 1864658"/>
              <a:gd name="connsiteX16" fmla="*/ 3398612 w 3454473"/>
              <a:gd name="connsiteY16" fmla="*/ 519953 h 1864658"/>
              <a:gd name="connsiteX17" fmla="*/ 3326894 w 3454473"/>
              <a:gd name="connsiteY17" fmla="*/ 439270 h 1864658"/>
              <a:gd name="connsiteX18" fmla="*/ 3084847 w 3454473"/>
              <a:gd name="connsiteY18" fmla="*/ 412376 h 1864658"/>
              <a:gd name="connsiteX19" fmla="*/ 2968306 w 3454473"/>
              <a:gd name="connsiteY19" fmla="*/ 367553 h 1864658"/>
              <a:gd name="connsiteX20" fmla="*/ 2887624 w 3454473"/>
              <a:gd name="connsiteY20" fmla="*/ 313764 h 1864658"/>
              <a:gd name="connsiteX21" fmla="*/ 2717294 w 3454473"/>
              <a:gd name="connsiteY21" fmla="*/ 259976 h 1864658"/>
              <a:gd name="connsiteX22" fmla="*/ 2591788 w 3454473"/>
              <a:gd name="connsiteY22" fmla="*/ 206188 h 1864658"/>
              <a:gd name="connsiteX23" fmla="*/ 2143553 w 3454473"/>
              <a:gd name="connsiteY23" fmla="*/ 89647 h 1864658"/>
              <a:gd name="connsiteX24" fmla="*/ 1928400 w 3454473"/>
              <a:gd name="connsiteY24" fmla="*/ 26894 h 1864658"/>
              <a:gd name="connsiteX25" fmla="*/ 1677388 w 3454473"/>
              <a:gd name="connsiteY25" fmla="*/ 0 h 1864658"/>
              <a:gd name="connsiteX26" fmla="*/ 1309835 w 3454473"/>
              <a:gd name="connsiteY26" fmla="*/ 331694 h 1864658"/>
              <a:gd name="connsiteX27" fmla="*/ 1209820 w 3454473"/>
              <a:gd name="connsiteY27" fmla="*/ 548196 h 1864658"/>
              <a:gd name="connsiteX28" fmla="*/ 915388 w 3454473"/>
              <a:gd name="connsiteY28" fmla="*/ 591670 h 1864658"/>
              <a:gd name="connsiteX29" fmla="*/ 538871 w 3454473"/>
              <a:gd name="connsiteY29" fmla="*/ 600635 h 1864658"/>
              <a:gd name="connsiteX30" fmla="*/ 350612 w 3454473"/>
              <a:gd name="connsiteY30" fmla="*/ 681317 h 1864658"/>
              <a:gd name="connsiteX31" fmla="*/ 225106 w 3454473"/>
              <a:gd name="connsiteY31" fmla="*/ 851647 h 186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4473" h="1864658">
                <a:moveTo>
                  <a:pt x="225106" y="851647"/>
                </a:moveTo>
                <a:cubicBezTo>
                  <a:pt x="119086" y="957667"/>
                  <a:pt x="94922" y="973134"/>
                  <a:pt x="9953" y="1174376"/>
                </a:cubicBezTo>
                <a:cubicBezTo>
                  <a:pt x="-7521" y="1215761"/>
                  <a:pt x="3976" y="1264023"/>
                  <a:pt x="988" y="1308847"/>
                </a:cubicBezTo>
                <a:cubicBezTo>
                  <a:pt x="6965" y="1353670"/>
                  <a:pt x="6071" y="1399960"/>
                  <a:pt x="18918" y="1443317"/>
                </a:cubicBezTo>
                <a:cubicBezTo>
                  <a:pt x="30308" y="1481757"/>
                  <a:pt x="51458" y="1516896"/>
                  <a:pt x="72706" y="1550894"/>
                </a:cubicBezTo>
                <a:cubicBezTo>
                  <a:pt x="96462" y="1588904"/>
                  <a:pt x="118180" y="1630730"/>
                  <a:pt x="153388" y="1658470"/>
                </a:cubicBezTo>
                <a:cubicBezTo>
                  <a:pt x="218606" y="1709854"/>
                  <a:pt x="291159" y="1753883"/>
                  <a:pt x="368541" y="1783976"/>
                </a:cubicBezTo>
                <a:cubicBezTo>
                  <a:pt x="527813" y="1845915"/>
                  <a:pt x="670547" y="1849735"/>
                  <a:pt x="834706" y="1864658"/>
                </a:cubicBezTo>
                <a:cubicBezTo>
                  <a:pt x="894471" y="1846729"/>
                  <a:pt x="955051" y="1831322"/>
                  <a:pt x="1014000" y="1810870"/>
                </a:cubicBezTo>
                <a:cubicBezTo>
                  <a:pt x="1101564" y="1780491"/>
                  <a:pt x="1185477" y="1739791"/>
                  <a:pt x="1273977" y="1712258"/>
                </a:cubicBezTo>
                <a:cubicBezTo>
                  <a:pt x="1320426" y="1697807"/>
                  <a:pt x="1369600" y="1694329"/>
                  <a:pt x="1417412" y="1685364"/>
                </a:cubicBezTo>
                <a:cubicBezTo>
                  <a:pt x="1596706" y="1694329"/>
                  <a:pt x="1775795" y="1709675"/>
                  <a:pt x="1955294" y="1712258"/>
                </a:cubicBezTo>
                <a:cubicBezTo>
                  <a:pt x="2191359" y="1715655"/>
                  <a:pt x="2428500" y="1725891"/>
                  <a:pt x="2663506" y="1703294"/>
                </a:cubicBezTo>
                <a:cubicBezTo>
                  <a:pt x="2797998" y="1690362"/>
                  <a:pt x="3020659" y="1555353"/>
                  <a:pt x="3111741" y="1470211"/>
                </a:cubicBezTo>
                <a:cubicBezTo>
                  <a:pt x="3299288" y="1294896"/>
                  <a:pt x="3320045" y="1194176"/>
                  <a:pt x="3425506" y="968188"/>
                </a:cubicBezTo>
                <a:cubicBezTo>
                  <a:pt x="3434471" y="920376"/>
                  <a:pt x="3449774" y="873327"/>
                  <a:pt x="3452400" y="824753"/>
                </a:cubicBezTo>
                <a:cubicBezTo>
                  <a:pt x="3458293" y="715728"/>
                  <a:pt x="3454832" y="615095"/>
                  <a:pt x="3398612" y="519953"/>
                </a:cubicBezTo>
                <a:cubicBezTo>
                  <a:pt x="3380306" y="488974"/>
                  <a:pt x="3360932" y="450940"/>
                  <a:pt x="3326894" y="439270"/>
                </a:cubicBezTo>
                <a:cubicBezTo>
                  <a:pt x="3250103" y="412942"/>
                  <a:pt x="3165529" y="421341"/>
                  <a:pt x="3084847" y="412376"/>
                </a:cubicBezTo>
                <a:cubicBezTo>
                  <a:pt x="3046000" y="397435"/>
                  <a:pt x="3005533" y="386167"/>
                  <a:pt x="2968306" y="367553"/>
                </a:cubicBezTo>
                <a:cubicBezTo>
                  <a:pt x="2939396" y="353098"/>
                  <a:pt x="2917333" y="326497"/>
                  <a:pt x="2887624" y="313764"/>
                </a:cubicBezTo>
                <a:cubicBezTo>
                  <a:pt x="2832898" y="290310"/>
                  <a:pt x="2773250" y="280323"/>
                  <a:pt x="2717294" y="259976"/>
                </a:cubicBezTo>
                <a:cubicBezTo>
                  <a:pt x="2674519" y="244422"/>
                  <a:pt x="2635421" y="219142"/>
                  <a:pt x="2591788" y="206188"/>
                </a:cubicBezTo>
                <a:cubicBezTo>
                  <a:pt x="2443793" y="162252"/>
                  <a:pt x="2291757" y="132873"/>
                  <a:pt x="2143553" y="89647"/>
                </a:cubicBezTo>
                <a:cubicBezTo>
                  <a:pt x="2071835" y="68729"/>
                  <a:pt x="2001762" y="41002"/>
                  <a:pt x="1928400" y="26894"/>
                </a:cubicBezTo>
                <a:cubicBezTo>
                  <a:pt x="1845765" y="11003"/>
                  <a:pt x="1761059" y="8965"/>
                  <a:pt x="1677388" y="0"/>
                </a:cubicBezTo>
                <a:cubicBezTo>
                  <a:pt x="1425434" y="74103"/>
                  <a:pt x="1387763" y="240328"/>
                  <a:pt x="1309835" y="331694"/>
                </a:cubicBezTo>
                <a:cubicBezTo>
                  <a:pt x="1231907" y="423060"/>
                  <a:pt x="1264299" y="474825"/>
                  <a:pt x="1209820" y="548196"/>
                </a:cubicBezTo>
                <a:cubicBezTo>
                  <a:pt x="1155341" y="621567"/>
                  <a:pt x="1024458" y="579717"/>
                  <a:pt x="915388" y="591670"/>
                </a:cubicBezTo>
                <a:lnTo>
                  <a:pt x="538871" y="600635"/>
                </a:lnTo>
                <a:cubicBezTo>
                  <a:pt x="486964" y="621398"/>
                  <a:pt x="398573" y="655157"/>
                  <a:pt x="350612" y="681317"/>
                </a:cubicBezTo>
                <a:cubicBezTo>
                  <a:pt x="298318" y="723152"/>
                  <a:pt x="281882" y="769471"/>
                  <a:pt x="225106" y="851647"/>
                </a:cubicBezTo>
                <a:close/>
              </a:path>
            </a:pathLst>
          </a:custGeom>
          <a:solidFill>
            <a:srgbClr val="548235">
              <a:alpha val="32941"/>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xplosion: 14 Points 8">
            <a:extLst>
              <a:ext uri="{FF2B5EF4-FFF2-40B4-BE49-F238E27FC236}">
                <a16:creationId xmlns:a16="http://schemas.microsoft.com/office/drawing/2014/main" id="{917BA755-3848-472F-B8A9-10ED2AFF1342}"/>
              </a:ext>
            </a:extLst>
          </p:cNvPr>
          <p:cNvSpPr/>
          <p:nvPr/>
        </p:nvSpPr>
        <p:spPr>
          <a:xfrm>
            <a:off x="7130023" y="429015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xplosion: 14 Points 9">
            <a:extLst>
              <a:ext uri="{FF2B5EF4-FFF2-40B4-BE49-F238E27FC236}">
                <a16:creationId xmlns:a16="http://schemas.microsoft.com/office/drawing/2014/main" id="{3F385CED-4106-440B-9859-0DAE21AB1280}"/>
              </a:ext>
            </a:extLst>
          </p:cNvPr>
          <p:cNvSpPr/>
          <p:nvPr/>
        </p:nvSpPr>
        <p:spPr>
          <a:xfrm>
            <a:off x="7251046" y="4069678"/>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xplosion: 14 Points 10">
            <a:extLst>
              <a:ext uri="{FF2B5EF4-FFF2-40B4-BE49-F238E27FC236}">
                <a16:creationId xmlns:a16="http://schemas.microsoft.com/office/drawing/2014/main" id="{9093ABD9-3950-4364-9FF4-8732F7A157DF}"/>
              </a:ext>
            </a:extLst>
          </p:cNvPr>
          <p:cNvSpPr/>
          <p:nvPr/>
        </p:nvSpPr>
        <p:spPr>
          <a:xfrm>
            <a:off x="7622148" y="3948654"/>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xplosion: 14 Points 11">
            <a:extLst>
              <a:ext uri="{FF2B5EF4-FFF2-40B4-BE49-F238E27FC236}">
                <a16:creationId xmlns:a16="http://schemas.microsoft.com/office/drawing/2014/main" id="{DE559EFA-3818-4BE0-977E-A66959D89F58}"/>
              </a:ext>
            </a:extLst>
          </p:cNvPr>
          <p:cNvSpPr/>
          <p:nvPr/>
        </p:nvSpPr>
        <p:spPr>
          <a:xfrm>
            <a:off x="7772111" y="4153021"/>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xplosion: 14 Points 12">
            <a:extLst>
              <a:ext uri="{FF2B5EF4-FFF2-40B4-BE49-F238E27FC236}">
                <a16:creationId xmlns:a16="http://schemas.microsoft.com/office/drawing/2014/main" id="{2EE53168-8511-4824-A2A9-4C857CC124FC}"/>
              </a:ext>
            </a:extLst>
          </p:cNvPr>
          <p:cNvSpPr/>
          <p:nvPr/>
        </p:nvSpPr>
        <p:spPr>
          <a:xfrm>
            <a:off x="7772111" y="4656866"/>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xplosion: 14 Points 13">
            <a:extLst>
              <a:ext uri="{FF2B5EF4-FFF2-40B4-BE49-F238E27FC236}">
                <a16:creationId xmlns:a16="http://schemas.microsoft.com/office/drawing/2014/main" id="{5D61080F-BADB-4321-A936-E5394F1C4B65}"/>
              </a:ext>
            </a:extLst>
          </p:cNvPr>
          <p:cNvSpPr/>
          <p:nvPr/>
        </p:nvSpPr>
        <p:spPr>
          <a:xfrm>
            <a:off x="7422021" y="4818231"/>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xplosion: 14 Points 14">
            <a:extLst>
              <a:ext uri="{FF2B5EF4-FFF2-40B4-BE49-F238E27FC236}">
                <a16:creationId xmlns:a16="http://schemas.microsoft.com/office/drawing/2014/main" id="{D5A4BA98-A453-4899-9FC1-CF0468B8E5F4}"/>
              </a:ext>
            </a:extLst>
          </p:cNvPr>
          <p:cNvSpPr/>
          <p:nvPr/>
        </p:nvSpPr>
        <p:spPr>
          <a:xfrm>
            <a:off x="7055093" y="4832518"/>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Explosion: 14 Points 15">
            <a:extLst>
              <a:ext uri="{FF2B5EF4-FFF2-40B4-BE49-F238E27FC236}">
                <a16:creationId xmlns:a16="http://schemas.microsoft.com/office/drawing/2014/main" id="{2BFEF488-E8A6-4729-B0A4-86C607BA5A89}"/>
              </a:ext>
            </a:extLst>
          </p:cNvPr>
          <p:cNvSpPr/>
          <p:nvPr/>
        </p:nvSpPr>
        <p:spPr>
          <a:xfrm>
            <a:off x="6534224" y="4411176"/>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Explosion: 14 Points 16">
            <a:extLst>
              <a:ext uri="{FF2B5EF4-FFF2-40B4-BE49-F238E27FC236}">
                <a16:creationId xmlns:a16="http://schemas.microsoft.com/office/drawing/2014/main" id="{98A065F2-89D5-4919-AEB1-37D3E0B11C68}"/>
              </a:ext>
            </a:extLst>
          </p:cNvPr>
          <p:cNvSpPr/>
          <p:nvPr/>
        </p:nvSpPr>
        <p:spPr>
          <a:xfrm>
            <a:off x="6267095" y="4466786"/>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xplosion: 14 Points 17">
            <a:extLst>
              <a:ext uri="{FF2B5EF4-FFF2-40B4-BE49-F238E27FC236}">
                <a16:creationId xmlns:a16="http://schemas.microsoft.com/office/drawing/2014/main" id="{6A5438FE-C102-49DB-B96A-E55A0F6E518D}"/>
              </a:ext>
            </a:extLst>
          </p:cNvPr>
          <p:cNvSpPr/>
          <p:nvPr/>
        </p:nvSpPr>
        <p:spPr>
          <a:xfrm>
            <a:off x="5668539" y="3948654"/>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xplosion: 14 Points 18">
            <a:extLst>
              <a:ext uri="{FF2B5EF4-FFF2-40B4-BE49-F238E27FC236}">
                <a16:creationId xmlns:a16="http://schemas.microsoft.com/office/drawing/2014/main" id="{E11257E7-ACA2-46CD-8DF2-15FC494E2BE7}"/>
              </a:ext>
            </a:extLst>
          </p:cNvPr>
          <p:cNvSpPr/>
          <p:nvPr/>
        </p:nvSpPr>
        <p:spPr>
          <a:xfrm>
            <a:off x="5127535" y="398903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Explosion: 14 Points 19">
            <a:extLst>
              <a:ext uri="{FF2B5EF4-FFF2-40B4-BE49-F238E27FC236}">
                <a16:creationId xmlns:a16="http://schemas.microsoft.com/office/drawing/2014/main" id="{BD516EEC-711F-459D-A810-1010055B8B18}"/>
              </a:ext>
            </a:extLst>
          </p:cNvPr>
          <p:cNvSpPr/>
          <p:nvPr/>
        </p:nvSpPr>
        <p:spPr>
          <a:xfrm>
            <a:off x="4518217" y="3926241"/>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Explosion: 14 Points 20">
            <a:extLst>
              <a:ext uri="{FF2B5EF4-FFF2-40B4-BE49-F238E27FC236}">
                <a16:creationId xmlns:a16="http://schemas.microsoft.com/office/drawing/2014/main" id="{E07B5191-513B-4EAB-802A-A8E9FE8D7882}"/>
              </a:ext>
            </a:extLst>
          </p:cNvPr>
          <p:cNvSpPr/>
          <p:nvPr/>
        </p:nvSpPr>
        <p:spPr>
          <a:xfrm>
            <a:off x="6060104" y="293466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Explosion: 14 Points 21">
            <a:extLst>
              <a:ext uri="{FF2B5EF4-FFF2-40B4-BE49-F238E27FC236}">
                <a16:creationId xmlns:a16="http://schemas.microsoft.com/office/drawing/2014/main" id="{9E41E7CB-A350-4709-A985-988E696D00FD}"/>
              </a:ext>
            </a:extLst>
          </p:cNvPr>
          <p:cNvSpPr/>
          <p:nvPr/>
        </p:nvSpPr>
        <p:spPr>
          <a:xfrm>
            <a:off x="6662287" y="2767758"/>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Explosion: 14 Points 22">
            <a:extLst>
              <a:ext uri="{FF2B5EF4-FFF2-40B4-BE49-F238E27FC236}">
                <a16:creationId xmlns:a16="http://schemas.microsoft.com/office/drawing/2014/main" id="{0F67DACD-8F5C-4018-856F-57F122AF54D6}"/>
              </a:ext>
            </a:extLst>
          </p:cNvPr>
          <p:cNvSpPr/>
          <p:nvPr/>
        </p:nvSpPr>
        <p:spPr>
          <a:xfrm>
            <a:off x="7022423" y="304566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Explosion: 14 Points 23">
            <a:extLst>
              <a:ext uri="{FF2B5EF4-FFF2-40B4-BE49-F238E27FC236}">
                <a16:creationId xmlns:a16="http://schemas.microsoft.com/office/drawing/2014/main" id="{889D7C87-ADD8-4E60-B509-87FFB34F321E}"/>
              </a:ext>
            </a:extLst>
          </p:cNvPr>
          <p:cNvSpPr/>
          <p:nvPr/>
        </p:nvSpPr>
        <p:spPr>
          <a:xfrm>
            <a:off x="7326080" y="2572572"/>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Explosion: 14 Points 24">
            <a:extLst>
              <a:ext uri="{FF2B5EF4-FFF2-40B4-BE49-F238E27FC236}">
                <a16:creationId xmlns:a16="http://schemas.microsoft.com/office/drawing/2014/main" id="{96A99331-13C4-4099-AB3F-E7DFBACA3BD5}"/>
              </a:ext>
            </a:extLst>
          </p:cNvPr>
          <p:cNvSpPr/>
          <p:nvPr/>
        </p:nvSpPr>
        <p:spPr>
          <a:xfrm>
            <a:off x="8062021" y="299475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xplosion: 14 Points 25">
            <a:extLst>
              <a:ext uri="{FF2B5EF4-FFF2-40B4-BE49-F238E27FC236}">
                <a16:creationId xmlns:a16="http://schemas.microsoft.com/office/drawing/2014/main" id="{2FBE59C4-E208-4990-8F11-7F37390C3694}"/>
              </a:ext>
            </a:extLst>
          </p:cNvPr>
          <p:cNvSpPr/>
          <p:nvPr/>
        </p:nvSpPr>
        <p:spPr>
          <a:xfrm>
            <a:off x="8354232" y="3111296"/>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Explosion: 14 Points 26">
            <a:extLst>
              <a:ext uri="{FF2B5EF4-FFF2-40B4-BE49-F238E27FC236}">
                <a16:creationId xmlns:a16="http://schemas.microsoft.com/office/drawing/2014/main" id="{73BDE661-9968-432E-8BC2-C0DE0F28361D}"/>
              </a:ext>
            </a:extLst>
          </p:cNvPr>
          <p:cNvSpPr/>
          <p:nvPr/>
        </p:nvSpPr>
        <p:spPr>
          <a:xfrm>
            <a:off x="8062021" y="3593708"/>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Explosion: 14 Points 27">
            <a:extLst>
              <a:ext uri="{FF2B5EF4-FFF2-40B4-BE49-F238E27FC236}">
                <a16:creationId xmlns:a16="http://schemas.microsoft.com/office/drawing/2014/main" id="{B64AF07C-0C1F-4A9B-8C13-621100EF47BB}"/>
              </a:ext>
            </a:extLst>
          </p:cNvPr>
          <p:cNvSpPr/>
          <p:nvPr/>
        </p:nvSpPr>
        <p:spPr>
          <a:xfrm>
            <a:off x="8671561" y="3989032"/>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Explosion: 14 Points 28">
            <a:extLst>
              <a:ext uri="{FF2B5EF4-FFF2-40B4-BE49-F238E27FC236}">
                <a16:creationId xmlns:a16="http://schemas.microsoft.com/office/drawing/2014/main" id="{52A1E9A2-5ACD-487C-BE1B-2994FA0A2F8A}"/>
              </a:ext>
            </a:extLst>
          </p:cNvPr>
          <p:cNvSpPr/>
          <p:nvPr/>
        </p:nvSpPr>
        <p:spPr>
          <a:xfrm>
            <a:off x="8429514" y="424004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Explosion: 14 Points 29">
            <a:extLst>
              <a:ext uri="{FF2B5EF4-FFF2-40B4-BE49-F238E27FC236}">
                <a16:creationId xmlns:a16="http://schemas.microsoft.com/office/drawing/2014/main" id="{109AA218-7099-4E2D-B739-60E160DFC0AE}"/>
              </a:ext>
            </a:extLst>
          </p:cNvPr>
          <p:cNvSpPr/>
          <p:nvPr/>
        </p:nvSpPr>
        <p:spPr>
          <a:xfrm>
            <a:off x="9057776" y="4422217"/>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Explosion: 14 Points 30">
            <a:extLst>
              <a:ext uri="{FF2B5EF4-FFF2-40B4-BE49-F238E27FC236}">
                <a16:creationId xmlns:a16="http://schemas.microsoft.com/office/drawing/2014/main" id="{1E305C4A-E21C-4A4F-941A-BCCF02A45E14}"/>
              </a:ext>
            </a:extLst>
          </p:cNvPr>
          <p:cNvSpPr/>
          <p:nvPr/>
        </p:nvSpPr>
        <p:spPr>
          <a:xfrm>
            <a:off x="9683021" y="3868849"/>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Explosion: 14 Points 31">
            <a:extLst>
              <a:ext uri="{FF2B5EF4-FFF2-40B4-BE49-F238E27FC236}">
                <a16:creationId xmlns:a16="http://schemas.microsoft.com/office/drawing/2014/main" id="{0983FE91-C0F8-43F0-8783-68D830CA93CA}"/>
              </a:ext>
            </a:extLst>
          </p:cNvPr>
          <p:cNvSpPr/>
          <p:nvPr/>
        </p:nvSpPr>
        <p:spPr>
          <a:xfrm>
            <a:off x="9782079" y="424004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Explosion: 14 Points 32">
            <a:extLst>
              <a:ext uri="{FF2B5EF4-FFF2-40B4-BE49-F238E27FC236}">
                <a16:creationId xmlns:a16="http://schemas.microsoft.com/office/drawing/2014/main" id="{7B86C0C3-12D7-4351-BDCD-81315665578A}"/>
              </a:ext>
            </a:extLst>
          </p:cNvPr>
          <p:cNvSpPr/>
          <p:nvPr/>
        </p:nvSpPr>
        <p:spPr>
          <a:xfrm>
            <a:off x="8993371" y="3133706"/>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Explosion: 14 Points 33">
            <a:extLst>
              <a:ext uri="{FF2B5EF4-FFF2-40B4-BE49-F238E27FC236}">
                <a16:creationId xmlns:a16="http://schemas.microsoft.com/office/drawing/2014/main" id="{E4007A0A-35BA-479E-BE1F-133AB4F5B429}"/>
              </a:ext>
            </a:extLst>
          </p:cNvPr>
          <p:cNvSpPr/>
          <p:nvPr/>
        </p:nvSpPr>
        <p:spPr>
          <a:xfrm>
            <a:off x="9608289" y="2990272"/>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3B901E8D-7C7D-4F7F-BAE0-58E409FCC314}"/>
              </a:ext>
            </a:extLst>
          </p:cNvPr>
          <p:cNvSpPr txBox="1"/>
          <p:nvPr/>
        </p:nvSpPr>
        <p:spPr>
          <a:xfrm>
            <a:off x="6267095" y="2306093"/>
            <a:ext cx="338526" cy="369332"/>
          </a:xfrm>
          <a:prstGeom prst="rect">
            <a:avLst/>
          </a:prstGeom>
          <a:noFill/>
        </p:spPr>
        <p:txBody>
          <a:bodyPr wrap="square" rtlCol="0">
            <a:spAutoFit/>
          </a:bodyPr>
          <a:lstStyle/>
          <a:p>
            <a:pPr algn="ctr"/>
            <a:r>
              <a:rPr lang="en-US" b="1" dirty="0">
                <a:solidFill>
                  <a:schemeClr val="accent1"/>
                </a:solidFill>
              </a:rPr>
              <a:t>A</a:t>
            </a:r>
          </a:p>
        </p:txBody>
      </p:sp>
      <p:sp>
        <p:nvSpPr>
          <p:cNvPr id="48" name="TextBox 47">
            <a:extLst>
              <a:ext uri="{FF2B5EF4-FFF2-40B4-BE49-F238E27FC236}">
                <a16:creationId xmlns:a16="http://schemas.microsoft.com/office/drawing/2014/main" id="{C81E18C7-03AD-4693-83A7-A07FEF2D289F}"/>
              </a:ext>
            </a:extLst>
          </p:cNvPr>
          <p:cNvSpPr txBox="1"/>
          <p:nvPr/>
        </p:nvSpPr>
        <p:spPr>
          <a:xfrm>
            <a:off x="4793352" y="3353343"/>
            <a:ext cx="338526" cy="369332"/>
          </a:xfrm>
          <a:prstGeom prst="rect">
            <a:avLst/>
          </a:prstGeom>
          <a:noFill/>
        </p:spPr>
        <p:txBody>
          <a:bodyPr wrap="square" rtlCol="0">
            <a:spAutoFit/>
          </a:bodyPr>
          <a:lstStyle/>
          <a:p>
            <a:pPr algn="ctr"/>
            <a:r>
              <a:rPr lang="en-US" b="1" dirty="0">
                <a:solidFill>
                  <a:schemeClr val="tx1">
                    <a:lumMod val="95000"/>
                    <a:lumOff val="5000"/>
                  </a:schemeClr>
                </a:solidFill>
              </a:rPr>
              <a:t>B</a:t>
            </a:r>
          </a:p>
        </p:txBody>
      </p:sp>
      <p:sp>
        <p:nvSpPr>
          <p:cNvPr id="49" name="TextBox 48">
            <a:extLst>
              <a:ext uri="{FF2B5EF4-FFF2-40B4-BE49-F238E27FC236}">
                <a16:creationId xmlns:a16="http://schemas.microsoft.com/office/drawing/2014/main" id="{9347F962-7FE9-4A7A-B4F5-6DD5D69FDDA2}"/>
              </a:ext>
            </a:extLst>
          </p:cNvPr>
          <p:cNvSpPr txBox="1"/>
          <p:nvPr/>
        </p:nvSpPr>
        <p:spPr>
          <a:xfrm>
            <a:off x="6506804" y="4877341"/>
            <a:ext cx="338526" cy="369332"/>
          </a:xfrm>
          <a:prstGeom prst="rect">
            <a:avLst/>
          </a:prstGeom>
          <a:noFill/>
        </p:spPr>
        <p:txBody>
          <a:bodyPr wrap="square" rtlCol="0">
            <a:spAutoFit/>
          </a:bodyPr>
          <a:lstStyle/>
          <a:p>
            <a:pPr algn="ctr"/>
            <a:r>
              <a:rPr lang="en-US" b="1" dirty="0">
                <a:solidFill>
                  <a:schemeClr val="accent6">
                    <a:lumMod val="75000"/>
                  </a:schemeClr>
                </a:solidFill>
              </a:rPr>
              <a:t>C</a:t>
            </a:r>
          </a:p>
        </p:txBody>
      </p:sp>
      <p:sp>
        <p:nvSpPr>
          <p:cNvPr id="51" name="TextBox 50">
            <a:extLst>
              <a:ext uri="{FF2B5EF4-FFF2-40B4-BE49-F238E27FC236}">
                <a16:creationId xmlns:a16="http://schemas.microsoft.com/office/drawing/2014/main" id="{EB5ADDEE-4D2B-4AD6-A13A-96B6C342616D}"/>
              </a:ext>
            </a:extLst>
          </p:cNvPr>
          <p:cNvSpPr txBox="1"/>
          <p:nvPr/>
        </p:nvSpPr>
        <p:spPr>
          <a:xfrm>
            <a:off x="491899" y="1770650"/>
            <a:ext cx="2802035" cy="830997"/>
          </a:xfrm>
          <a:prstGeom prst="rect">
            <a:avLst/>
          </a:prstGeom>
          <a:noFill/>
        </p:spPr>
        <p:txBody>
          <a:bodyPr wrap="square" rtlCol="0">
            <a:spAutoFit/>
          </a:bodyPr>
          <a:lstStyle/>
          <a:p>
            <a:r>
              <a:rPr lang="en-US" sz="24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Total population of events of interest. </a:t>
            </a:r>
          </a:p>
        </p:txBody>
      </p:sp>
      <p:cxnSp>
        <p:nvCxnSpPr>
          <p:cNvPr id="53" name="Straight Arrow Connector 52">
            <a:extLst>
              <a:ext uri="{FF2B5EF4-FFF2-40B4-BE49-F238E27FC236}">
                <a16:creationId xmlns:a16="http://schemas.microsoft.com/office/drawing/2014/main" id="{65D6B3B7-61CB-412D-9A9F-0F308BF07508}"/>
              </a:ext>
            </a:extLst>
          </p:cNvPr>
          <p:cNvCxnSpPr>
            <a:cxnSpLocks/>
            <a:endCxn id="4" idx="2"/>
          </p:cNvCxnSpPr>
          <p:nvPr/>
        </p:nvCxnSpPr>
        <p:spPr>
          <a:xfrm>
            <a:off x="2811561" y="2306093"/>
            <a:ext cx="642510" cy="39282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Explosion: 14 Points 55">
            <a:extLst>
              <a:ext uri="{FF2B5EF4-FFF2-40B4-BE49-F238E27FC236}">
                <a16:creationId xmlns:a16="http://schemas.microsoft.com/office/drawing/2014/main" id="{BC935DCA-F79E-490A-94A9-51F1486D7C87}"/>
              </a:ext>
            </a:extLst>
          </p:cNvPr>
          <p:cNvSpPr/>
          <p:nvPr/>
        </p:nvSpPr>
        <p:spPr>
          <a:xfrm>
            <a:off x="6257608" y="3530815"/>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Arrow Connector 57">
            <a:extLst>
              <a:ext uri="{FF2B5EF4-FFF2-40B4-BE49-F238E27FC236}">
                <a16:creationId xmlns:a16="http://schemas.microsoft.com/office/drawing/2014/main" id="{5565A135-751F-4BA7-A559-6CA388AC51EA}"/>
              </a:ext>
            </a:extLst>
          </p:cNvPr>
          <p:cNvCxnSpPr>
            <a:cxnSpLocks/>
          </p:cNvCxnSpPr>
          <p:nvPr/>
        </p:nvCxnSpPr>
        <p:spPr>
          <a:xfrm flipV="1">
            <a:off x="3553653" y="4236899"/>
            <a:ext cx="1553282" cy="82338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4E5B4DC-E3E6-4815-9A23-92DCB0ED1DE7}"/>
              </a:ext>
            </a:extLst>
          </p:cNvPr>
          <p:cNvSpPr txBox="1"/>
          <p:nvPr/>
        </p:nvSpPr>
        <p:spPr>
          <a:xfrm>
            <a:off x="503276" y="3715002"/>
            <a:ext cx="2327016" cy="830997"/>
          </a:xfrm>
          <a:prstGeom prst="rect">
            <a:avLst/>
          </a:prstGeom>
          <a:noFill/>
        </p:spPr>
        <p:txBody>
          <a:bodyPr wrap="square" rtlCol="0">
            <a:spAutoFit/>
          </a:bodyPr>
          <a:lstStyle/>
          <a:p>
            <a:r>
              <a:rPr lang="en-US" sz="24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Event missing from all datasets. </a:t>
            </a:r>
          </a:p>
        </p:txBody>
      </p:sp>
      <p:cxnSp>
        <p:nvCxnSpPr>
          <p:cNvPr id="65" name="Straight Arrow Connector 64">
            <a:extLst>
              <a:ext uri="{FF2B5EF4-FFF2-40B4-BE49-F238E27FC236}">
                <a16:creationId xmlns:a16="http://schemas.microsoft.com/office/drawing/2014/main" id="{7753417C-BBFE-4E8E-8262-676E4600D0F2}"/>
              </a:ext>
            </a:extLst>
          </p:cNvPr>
          <p:cNvCxnSpPr>
            <a:cxnSpLocks/>
          </p:cNvCxnSpPr>
          <p:nvPr/>
        </p:nvCxnSpPr>
        <p:spPr>
          <a:xfrm flipV="1">
            <a:off x="2603020" y="3008494"/>
            <a:ext cx="1782293" cy="94016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F228652-F4E6-4EBB-B2F3-D8144749EA12}"/>
              </a:ext>
            </a:extLst>
          </p:cNvPr>
          <p:cNvSpPr txBox="1"/>
          <p:nvPr/>
        </p:nvSpPr>
        <p:spPr>
          <a:xfrm>
            <a:off x="1417893" y="4694114"/>
            <a:ext cx="2362268" cy="830997"/>
          </a:xfrm>
          <a:prstGeom prst="rect">
            <a:avLst/>
          </a:prstGeom>
          <a:noFill/>
        </p:spPr>
        <p:txBody>
          <a:bodyPr wrap="square" rtlCol="0">
            <a:spAutoFit/>
          </a:bodyPr>
          <a:lstStyle/>
          <a:p>
            <a:r>
              <a:rPr lang="en-US" sz="24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Event recorded only in set B.</a:t>
            </a:r>
          </a:p>
        </p:txBody>
      </p:sp>
      <p:sp>
        <p:nvSpPr>
          <p:cNvPr id="60" name="TextBox 59">
            <a:extLst>
              <a:ext uri="{FF2B5EF4-FFF2-40B4-BE49-F238E27FC236}">
                <a16:creationId xmlns:a16="http://schemas.microsoft.com/office/drawing/2014/main" id="{5BCE44F8-C378-4EE0-ADFF-0692434BE7DD}"/>
              </a:ext>
            </a:extLst>
          </p:cNvPr>
          <p:cNvSpPr txBox="1"/>
          <p:nvPr/>
        </p:nvSpPr>
        <p:spPr>
          <a:xfrm>
            <a:off x="2335724" y="5513445"/>
            <a:ext cx="3211830" cy="830997"/>
          </a:xfrm>
          <a:prstGeom prst="rect">
            <a:avLst/>
          </a:prstGeom>
          <a:noFill/>
        </p:spPr>
        <p:txBody>
          <a:bodyPr wrap="square" rtlCol="0">
            <a:spAutoFit/>
          </a:bodyPr>
          <a:lstStyle/>
          <a:p>
            <a:r>
              <a:rPr lang="en-US" sz="24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Event recorded in sets B and C but not in A.</a:t>
            </a:r>
          </a:p>
        </p:txBody>
      </p:sp>
      <p:cxnSp>
        <p:nvCxnSpPr>
          <p:cNvPr id="68" name="Straight Arrow Connector 67">
            <a:extLst>
              <a:ext uri="{FF2B5EF4-FFF2-40B4-BE49-F238E27FC236}">
                <a16:creationId xmlns:a16="http://schemas.microsoft.com/office/drawing/2014/main" id="{47904FD1-7BC6-4E62-B024-797B77D0108E}"/>
              </a:ext>
            </a:extLst>
          </p:cNvPr>
          <p:cNvCxnSpPr>
            <a:cxnSpLocks/>
            <a:endCxn id="17" idx="1"/>
          </p:cNvCxnSpPr>
          <p:nvPr/>
        </p:nvCxnSpPr>
        <p:spPr>
          <a:xfrm flipV="1">
            <a:off x="5025808" y="4611084"/>
            <a:ext cx="1241287" cy="8844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2" name="Explosion: 14 Points 61">
            <a:extLst>
              <a:ext uri="{FF2B5EF4-FFF2-40B4-BE49-F238E27FC236}">
                <a16:creationId xmlns:a16="http://schemas.microsoft.com/office/drawing/2014/main" id="{FE610252-469C-421D-894F-A76272ECC43E}"/>
              </a:ext>
            </a:extLst>
          </p:cNvPr>
          <p:cNvSpPr/>
          <p:nvPr/>
        </p:nvSpPr>
        <p:spPr>
          <a:xfrm>
            <a:off x="4793352" y="4770784"/>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Explosion: 14 Points 62">
            <a:extLst>
              <a:ext uri="{FF2B5EF4-FFF2-40B4-BE49-F238E27FC236}">
                <a16:creationId xmlns:a16="http://schemas.microsoft.com/office/drawing/2014/main" id="{388645C4-3789-4828-92D9-2299A31ABF6C}"/>
              </a:ext>
            </a:extLst>
          </p:cNvPr>
          <p:cNvSpPr/>
          <p:nvPr/>
        </p:nvSpPr>
        <p:spPr>
          <a:xfrm>
            <a:off x="3306516" y="3822184"/>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Explosion: 14 Points 63">
            <a:extLst>
              <a:ext uri="{FF2B5EF4-FFF2-40B4-BE49-F238E27FC236}">
                <a16:creationId xmlns:a16="http://schemas.microsoft.com/office/drawing/2014/main" id="{D1440ECF-D46A-49C9-88C0-F5C30D4373D7}"/>
              </a:ext>
            </a:extLst>
          </p:cNvPr>
          <p:cNvSpPr/>
          <p:nvPr/>
        </p:nvSpPr>
        <p:spPr>
          <a:xfrm>
            <a:off x="4446060" y="2748225"/>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Explosion: 14 Points 65">
            <a:extLst>
              <a:ext uri="{FF2B5EF4-FFF2-40B4-BE49-F238E27FC236}">
                <a16:creationId xmlns:a16="http://schemas.microsoft.com/office/drawing/2014/main" id="{554C809B-858B-4C1F-8415-7B8C89477F90}"/>
              </a:ext>
            </a:extLst>
          </p:cNvPr>
          <p:cNvSpPr/>
          <p:nvPr/>
        </p:nvSpPr>
        <p:spPr>
          <a:xfrm>
            <a:off x="5291697" y="2163001"/>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Explosion: 14 Points 68">
            <a:extLst>
              <a:ext uri="{FF2B5EF4-FFF2-40B4-BE49-F238E27FC236}">
                <a16:creationId xmlns:a16="http://schemas.microsoft.com/office/drawing/2014/main" id="{95A3A046-B1CD-4DE4-BC08-32D86BFDCFC8}"/>
              </a:ext>
            </a:extLst>
          </p:cNvPr>
          <p:cNvSpPr/>
          <p:nvPr/>
        </p:nvSpPr>
        <p:spPr>
          <a:xfrm>
            <a:off x="7423371" y="1895573"/>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Explosion: 14 Points 69">
            <a:extLst>
              <a:ext uri="{FF2B5EF4-FFF2-40B4-BE49-F238E27FC236}">
                <a16:creationId xmlns:a16="http://schemas.microsoft.com/office/drawing/2014/main" id="{3EFBA0FD-4E31-4C0E-9D8E-1F756E78549F}"/>
              </a:ext>
            </a:extLst>
          </p:cNvPr>
          <p:cNvSpPr/>
          <p:nvPr/>
        </p:nvSpPr>
        <p:spPr>
          <a:xfrm>
            <a:off x="9006746" y="2197319"/>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Explosion: 14 Points 70">
            <a:extLst>
              <a:ext uri="{FF2B5EF4-FFF2-40B4-BE49-F238E27FC236}">
                <a16:creationId xmlns:a16="http://schemas.microsoft.com/office/drawing/2014/main" id="{7D8F068D-DA9E-4E60-94EA-B65BF254992F}"/>
              </a:ext>
            </a:extLst>
          </p:cNvPr>
          <p:cNvSpPr/>
          <p:nvPr/>
        </p:nvSpPr>
        <p:spPr>
          <a:xfrm>
            <a:off x="10508127" y="3166686"/>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Explosion: 14 Points 71">
            <a:extLst>
              <a:ext uri="{FF2B5EF4-FFF2-40B4-BE49-F238E27FC236}">
                <a16:creationId xmlns:a16="http://schemas.microsoft.com/office/drawing/2014/main" id="{700C49C6-517D-4BE7-8AC0-D96CEC229636}"/>
              </a:ext>
            </a:extLst>
          </p:cNvPr>
          <p:cNvSpPr/>
          <p:nvPr/>
        </p:nvSpPr>
        <p:spPr>
          <a:xfrm>
            <a:off x="9915141" y="5074565"/>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Explosion: 14 Points 74">
            <a:extLst>
              <a:ext uri="{FF2B5EF4-FFF2-40B4-BE49-F238E27FC236}">
                <a16:creationId xmlns:a16="http://schemas.microsoft.com/office/drawing/2014/main" id="{68AF1E38-04DD-4F32-8DFA-0F6ABF04EA2B}"/>
              </a:ext>
            </a:extLst>
          </p:cNvPr>
          <p:cNvSpPr/>
          <p:nvPr/>
        </p:nvSpPr>
        <p:spPr>
          <a:xfrm>
            <a:off x="7687879" y="5336067"/>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Explosion: 14 Points 75">
            <a:extLst>
              <a:ext uri="{FF2B5EF4-FFF2-40B4-BE49-F238E27FC236}">
                <a16:creationId xmlns:a16="http://schemas.microsoft.com/office/drawing/2014/main" id="{F5A42FB1-09D3-43F9-AD47-EB359ABAF06E}"/>
              </a:ext>
            </a:extLst>
          </p:cNvPr>
          <p:cNvSpPr/>
          <p:nvPr/>
        </p:nvSpPr>
        <p:spPr>
          <a:xfrm>
            <a:off x="6399252" y="5415181"/>
            <a:ext cx="242047" cy="242047"/>
          </a:xfrm>
          <a:prstGeom prst="irregularSeal2">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1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7" grpId="0"/>
      <p:bldP spid="48" grpId="0"/>
      <p:bldP spid="49" grpId="0"/>
      <p:bldP spid="61"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2714-E0C8-45BF-A124-B5EE27E48BE9}"/>
              </a:ext>
            </a:extLst>
          </p:cNvPr>
          <p:cNvSpPr>
            <a:spLocks noGrp="1"/>
          </p:cNvSpPr>
          <p:nvPr>
            <p:ph type="title"/>
          </p:nvPr>
        </p:nvSpPr>
        <p:spPr/>
        <p:txBody>
          <a:bodyPr>
            <a:normAutofit/>
          </a:bodyPr>
          <a:lstStyle/>
          <a:p>
            <a:r>
              <a:rPr lang="en-US" sz="2800" dirty="0"/>
              <a:t>To develop your intuition, consider two different outcomes.</a:t>
            </a:r>
            <a:endParaRPr lang="en-US" sz="2800" b="1" dirty="0"/>
          </a:p>
        </p:txBody>
      </p:sp>
      <p:sp>
        <p:nvSpPr>
          <p:cNvPr id="5" name="Text Placeholder 4">
            <a:extLst>
              <a:ext uri="{FF2B5EF4-FFF2-40B4-BE49-F238E27FC236}">
                <a16:creationId xmlns:a16="http://schemas.microsoft.com/office/drawing/2014/main" id="{C37BDD85-3A8E-4407-B1EE-62C43D887C32}"/>
              </a:ext>
            </a:extLst>
          </p:cNvPr>
          <p:cNvSpPr>
            <a:spLocks noGrp="1"/>
          </p:cNvSpPr>
          <p:nvPr>
            <p:ph type="body" sz="quarter" idx="11"/>
          </p:nvPr>
        </p:nvSpPr>
        <p:spPr/>
        <p:txBody>
          <a:bodyPr/>
          <a:lstStyle/>
          <a:p>
            <a:endParaRPr lang="en-US" dirty="0"/>
          </a:p>
        </p:txBody>
      </p:sp>
      <p:pic>
        <p:nvPicPr>
          <p:cNvPr id="63" name="Graphic 62" descr="Clipboard with solid fill">
            <a:extLst>
              <a:ext uri="{FF2B5EF4-FFF2-40B4-BE49-F238E27FC236}">
                <a16:creationId xmlns:a16="http://schemas.microsoft.com/office/drawing/2014/main" id="{A5B86578-786E-480C-B9EF-023DD1B9A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664" y="2068036"/>
            <a:ext cx="2735259" cy="2735259"/>
          </a:xfrm>
          <a:prstGeom prst="rect">
            <a:avLst/>
          </a:prstGeom>
        </p:spPr>
      </p:pic>
      <p:pic>
        <p:nvPicPr>
          <p:cNvPr id="75" name="Graphic 74" descr="Clipboard with solid fill">
            <a:extLst>
              <a:ext uri="{FF2B5EF4-FFF2-40B4-BE49-F238E27FC236}">
                <a16:creationId xmlns:a16="http://schemas.microsoft.com/office/drawing/2014/main" id="{C89DE74F-E44C-4D35-8FE5-7C8A1AD950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6174" y="2068036"/>
            <a:ext cx="2735259" cy="2735259"/>
          </a:xfrm>
          <a:prstGeom prst="rect">
            <a:avLst/>
          </a:prstGeom>
        </p:spPr>
      </p:pic>
      <p:sp>
        <p:nvSpPr>
          <p:cNvPr id="80" name="TextBox 79">
            <a:extLst>
              <a:ext uri="{FF2B5EF4-FFF2-40B4-BE49-F238E27FC236}">
                <a16:creationId xmlns:a16="http://schemas.microsoft.com/office/drawing/2014/main" id="{7DDFA7C6-9E6B-4B3F-AA15-6BABC167B573}"/>
              </a:ext>
            </a:extLst>
          </p:cNvPr>
          <p:cNvSpPr txBox="1"/>
          <p:nvPr/>
        </p:nvSpPr>
        <p:spPr>
          <a:xfrm>
            <a:off x="1714324" y="1775947"/>
            <a:ext cx="1272014" cy="523220"/>
          </a:xfrm>
          <a:prstGeom prst="rect">
            <a:avLst/>
          </a:prstGeom>
          <a:noFill/>
        </p:spPr>
        <p:txBody>
          <a:bodyPr wrap="square" rtlCol="0">
            <a:spAutoFit/>
          </a:bodyPr>
          <a:lstStyle/>
          <a:p>
            <a:pPr algn="ctr"/>
            <a:r>
              <a:rPr lang="en-US" sz="2800" dirty="0"/>
              <a:t>List A</a:t>
            </a:r>
          </a:p>
        </p:txBody>
      </p:sp>
      <p:sp>
        <p:nvSpPr>
          <p:cNvPr id="81" name="TextBox 80">
            <a:extLst>
              <a:ext uri="{FF2B5EF4-FFF2-40B4-BE49-F238E27FC236}">
                <a16:creationId xmlns:a16="http://schemas.microsoft.com/office/drawing/2014/main" id="{5ADE53F9-9780-4DB4-B086-FA6207F6695E}"/>
              </a:ext>
            </a:extLst>
          </p:cNvPr>
          <p:cNvSpPr txBox="1"/>
          <p:nvPr/>
        </p:nvSpPr>
        <p:spPr>
          <a:xfrm>
            <a:off x="3737922" y="1775947"/>
            <a:ext cx="1272014" cy="523220"/>
          </a:xfrm>
          <a:prstGeom prst="rect">
            <a:avLst/>
          </a:prstGeom>
          <a:noFill/>
        </p:spPr>
        <p:txBody>
          <a:bodyPr wrap="square" rtlCol="0">
            <a:spAutoFit/>
          </a:bodyPr>
          <a:lstStyle/>
          <a:p>
            <a:pPr algn="ctr"/>
            <a:r>
              <a:rPr lang="en-US" sz="2800" dirty="0"/>
              <a:t>List B</a:t>
            </a:r>
          </a:p>
        </p:txBody>
      </p:sp>
      <p:graphicFrame>
        <p:nvGraphicFramePr>
          <p:cNvPr id="36" name="Table 35">
            <a:extLst>
              <a:ext uri="{FF2B5EF4-FFF2-40B4-BE49-F238E27FC236}">
                <a16:creationId xmlns:a16="http://schemas.microsoft.com/office/drawing/2014/main" id="{426700A3-652D-4B5E-90A7-9D027290E0B8}"/>
              </a:ext>
            </a:extLst>
          </p:cNvPr>
          <p:cNvGraphicFramePr>
            <a:graphicFrameLocks noGrp="1"/>
          </p:cNvGraphicFramePr>
          <p:nvPr/>
        </p:nvGraphicFramePr>
        <p:xfrm>
          <a:off x="2045618" y="2877391"/>
          <a:ext cx="609600" cy="141922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73392438"/>
                    </a:ext>
                  </a:extLst>
                </a:gridCol>
              </a:tblGrid>
              <a:tr h="190500">
                <a:tc>
                  <a:txBody>
                    <a:bodyPr/>
                    <a:lstStyle/>
                    <a:p>
                      <a:pPr algn="ctr" fontAlgn="b"/>
                      <a:r>
                        <a:rPr lang="en-US" sz="1800" u="none" strike="noStrike" dirty="0">
                          <a:effectLst/>
                        </a:rPr>
                        <a:t>286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5298777"/>
                  </a:ext>
                </a:extLst>
              </a:tr>
              <a:tr h="190500">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560499"/>
                  </a:ext>
                </a:extLst>
              </a:tr>
              <a:tr h="190500">
                <a:tc>
                  <a:txBody>
                    <a:bodyPr/>
                    <a:lstStyle/>
                    <a:p>
                      <a:pPr algn="ctr" fontAlgn="b"/>
                      <a:r>
                        <a:rPr lang="en-US" sz="1800" u="none" strike="noStrike" dirty="0">
                          <a:effectLst/>
                        </a:rPr>
                        <a:t>783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7917584"/>
                  </a:ext>
                </a:extLst>
              </a:tr>
              <a:tr h="190500">
                <a:tc>
                  <a:txBody>
                    <a:bodyPr/>
                    <a:lstStyle/>
                    <a:p>
                      <a:pPr algn="ctr" fontAlgn="b"/>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8196842"/>
                  </a:ext>
                </a:extLst>
              </a:tr>
              <a:tr h="190500">
                <a:tc>
                  <a:txBody>
                    <a:bodyPr/>
                    <a:lstStyle/>
                    <a:p>
                      <a:pPr algn="ctr" fontAlgn="b"/>
                      <a:r>
                        <a:rPr lang="en-US" sz="1800" u="none" strike="noStrike" dirty="0">
                          <a:effectLst/>
                        </a:rPr>
                        <a:t>999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5092672"/>
                  </a:ext>
                </a:extLst>
              </a:tr>
            </a:tbl>
          </a:graphicData>
        </a:graphic>
      </p:graphicFrame>
      <p:graphicFrame>
        <p:nvGraphicFramePr>
          <p:cNvPr id="89" name="Table 88">
            <a:extLst>
              <a:ext uri="{FF2B5EF4-FFF2-40B4-BE49-F238E27FC236}">
                <a16:creationId xmlns:a16="http://schemas.microsoft.com/office/drawing/2014/main" id="{897E990C-9774-48AA-9564-FE9AC50B03A8}"/>
              </a:ext>
            </a:extLst>
          </p:cNvPr>
          <p:cNvGraphicFramePr>
            <a:graphicFrameLocks noGrp="1"/>
          </p:cNvGraphicFramePr>
          <p:nvPr/>
        </p:nvGraphicFramePr>
        <p:xfrm>
          <a:off x="4089091" y="2877390"/>
          <a:ext cx="609600" cy="141922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73392438"/>
                    </a:ext>
                  </a:extLst>
                </a:gridCol>
              </a:tblGrid>
              <a:tr h="190500">
                <a:tc>
                  <a:txBody>
                    <a:bodyPr/>
                    <a:lstStyle/>
                    <a:p>
                      <a:pPr algn="ctr" fontAlgn="b"/>
                      <a:r>
                        <a:rPr lang="en-US" sz="1800" u="none" strike="noStrike" dirty="0">
                          <a:effectLst/>
                        </a:rPr>
                        <a:t>286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5298777"/>
                  </a:ext>
                </a:extLst>
              </a:tr>
              <a:tr h="190500">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560499"/>
                  </a:ext>
                </a:extLst>
              </a:tr>
              <a:tr h="190500">
                <a:tc>
                  <a:txBody>
                    <a:bodyPr/>
                    <a:lstStyle/>
                    <a:p>
                      <a:pPr algn="ctr" fontAlgn="b"/>
                      <a:r>
                        <a:rPr lang="en-US" sz="1800" u="none" strike="noStrike" dirty="0">
                          <a:effectLst/>
                        </a:rPr>
                        <a:t>783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7917584"/>
                  </a:ext>
                </a:extLst>
              </a:tr>
              <a:tr h="190500">
                <a:tc>
                  <a:txBody>
                    <a:bodyPr/>
                    <a:lstStyle/>
                    <a:p>
                      <a:pPr algn="ctr" fontAlgn="b"/>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8196842"/>
                  </a:ext>
                </a:extLst>
              </a:tr>
              <a:tr h="190500">
                <a:tc>
                  <a:txBody>
                    <a:bodyPr/>
                    <a:lstStyle/>
                    <a:p>
                      <a:pPr algn="ctr" fontAlgn="b"/>
                      <a:r>
                        <a:rPr lang="en-US" sz="1800" u="none" strike="noStrike" dirty="0">
                          <a:effectLst/>
                        </a:rPr>
                        <a:t>999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5092672"/>
                  </a:ext>
                </a:extLst>
              </a:tr>
            </a:tbl>
          </a:graphicData>
        </a:graphic>
      </p:graphicFrame>
      <p:pic>
        <p:nvPicPr>
          <p:cNvPr id="90" name="Graphic 89" descr="Clipboard with solid fill">
            <a:extLst>
              <a:ext uri="{FF2B5EF4-FFF2-40B4-BE49-F238E27FC236}">
                <a16:creationId xmlns:a16="http://schemas.microsoft.com/office/drawing/2014/main" id="{9D49EF9C-CFFC-41BA-B4C0-8644BCEA8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0569" y="2068036"/>
            <a:ext cx="2735259" cy="2735259"/>
          </a:xfrm>
          <a:prstGeom prst="rect">
            <a:avLst/>
          </a:prstGeom>
        </p:spPr>
      </p:pic>
      <p:pic>
        <p:nvPicPr>
          <p:cNvPr id="91" name="Graphic 90" descr="Clipboard with solid fill">
            <a:extLst>
              <a:ext uri="{FF2B5EF4-FFF2-40B4-BE49-F238E27FC236}">
                <a16:creationId xmlns:a16="http://schemas.microsoft.com/office/drawing/2014/main" id="{9ABF34FB-D51E-4A7E-86F9-2D387F9901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4079" y="2068036"/>
            <a:ext cx="2735259" cy="2735259"/>
          </a:xfrm>
          <a:prstGeom prst="rect">
            <a:avLst/>
          </a:prstGeom>
        </p:spPr>
      </p:pic>
      <p:sp>
        <p:nvSpPr>
          <p:cNvPr id="92" name="TextBox 91">
            <a:extLst>
              <a:ext uri="{FF2B5EF4-FFF2-40B4-BE49-F238E27FC236}">
                <a16:creationId xmlns:a16="http://schemas.microsoft.com/office/drawing/2014/main" id="{6D9ADAAA-EE58-4BB0-9B45-E52F21F35046}"/>
              </a:ext>
            </a:extLst>
          </p:cNvPr>
          <p:cNvSpPr txBox="1"/>
          <p:nvPr/>
        </p:nvSpPr>
        <p:spPr>
          <a:xfrm>
            <a:off x="7132229" y="1775947"/>
            <a:ext cx="1272014" cy="523220"/>
          </a:xfrm>
          <a:prstGeom prst="rect">
            <a:avLst/>
          </a:prstGeom>
          <a:noFill/>
        </p:spPr>
        <p:txBody>
          <a:bodyPr wrap="square" rtlCol="0">
            <a:spAutoFit/>
          </a:bodyPr>
          <a:lstStyle/>
          <a:p>
            <a:pPr algn="ctr"/>
            <a:r>
              <a:rPr lang="en-US" sz="2800" dirty="0"/>
              <a:t>List A</a:t>
            </a:r>
          </a:p>
        </p:txBody>
      </p:sp>
      <p:sp>
        <p:nvSpPr>
          <p:cNvPr id="93" name="TextBox 92">
            <a:extLst>
              <a:ext uri="{FF2B5EF4-FFF2-40B4-BE49-F238E27FC236}">
                <a16:creationId xmlns:a16="http://schemas.microsoft.com/office/drawing/2014/main" id="{38F3F1EA-2A2B-4C0C-811A-90C3B17C5591}"/>
              </a:ext>
            </a:extLst>
          </p:cNvPr>
          <p:cNvSpPr txBox="1"/>
          <p:nvPr/>
        </p:nvSpPr>
        <p:spPr>
          <a:xfrm>
            <a:off x="9155827" y="1775947"/>
            <a:ext cx="1272014" cy="523220"/>
          </a:xfrm>
          <a:prstGeom prst="rect">
            <a:avLst/>
          </a:prstGeom>
          <a:noFill/>
        </p:spPr>
        <p:txBody>
          <a:bodyPr wrap="square" rtlCol="0">
            <a:spAutoFit/>
          </a:bodyPr>
          <a:lstStyle/>
          <a:p>
            <a:pPr algn="ctr"/>
            <a:r>
              <a:rPr lang="en-US" sz="2800" dirty="0"/>
              <a:t>List B</a:t>
            </a:r>
          </a:p>
        </p:txBody>
      </p:sp>
      <p:graphicFrame>
        <p:nvGraphicFramePr>
          <p:cNvPr id="52" name="Table 51">
            <a:extLst>
              <a:ext uri="{FF2B5EF4-FFF2-40B4-BE49-F238E27FC236}">
                <a16:creationId xmlns:a16="http://schemas.microsoft.com/office/drawing/2014/main" id="{7D384960-2905-4000-B6CF-09922DA44207}"/>
              </a:ext>
            </a:extLst>
          </p:cNvPr>
          <p:cNvGraphicFramePr>
            <a:graphicFrameLocks noGrp="1"/>
          </p:cNvGraphicFramePr>
          <p:nvPr/>
        </p:nvGraphicFramePr>
        <p:xfrm>
          <a:off x="7464907" y="2877390"/>
          <a:ext cx="609600" cy="141922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967168455"/>
                    </a:ext>
                  </a:extLst>
                </a:gridCol>
              </a:tblGrid>
              <a:tr h="190500">
                <a:tc>
                  <a:txBody>
                    <a:bodyPr/>
                    <a:lstStyle/>
                    <a:p>
                      <a:pPr algn="ctr" fontAlgn="b"/>
                      <a:r>
                        <a:rPr lang="en-US" sz="1800" u="none" strike="noStrike" dirty="0">
                          <a:effectLst/>
                        </a:rPr>
                        <a:t>594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1820330"/>
                  </a:ext>
                </a:extLst>
              </a:tr>
              <a:tr h="190500">
                <a:tc>
                  <a:txBody>
                    <a:bodyPr/>
                    <a:lstStyle/>
                    <a:p>
                      <a:pPr algn="ctr" fontAlgn="b"/>
                      <a:r>
                        <a:rPr lang="en-US" sz="1800" u="none" strike="noStrike" dirty="0">
                          <a:effectLst/>
                        </a:rPr>
                        <a:t>715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4823847"/>
                  </a:ext>
                </a:extLst>
              </a:tr>
              <a:tr h="190500">
                <a:tc>
                  <a:txBody>
                    <a:bodyPr/>
                    <a:lstStyle/>
                    <a:p>
                      <a:pPr algn="ctr" fontAlgn="b"/>
                      <a:r>
                        <a:rPr lang="en-US" sz="1800" u="none" strike="noStrike" dirty="0">
                          <a:effectLst/>
                        </a:rPr>
                        <a:t>460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4809439"/>
                  </a:ext>
                </a:extLst>
              </a:tr>
              <a:tr h="190500">
                <a:tc>
                  <a:txBody>
                    <a:bodyPr/>
                    <a:lstStyle/>
                    <a:p>
                      <a:pPr algn="ctr" fontAlgn="b"/>
                      <a:r>
                        <a:rPr lang="en-US" sz="1800" u="none" strike="noStrike" dirty="0">
                          <a:effectLst/>
                        </a:rPr>
                        <a:t>812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826077"/>
                  </a:ext>
                </a:extLst>
              </a:tr>
              <a:tr h="190500">
                <a:tc>
                  <a:txBody>
                    <a:bodyPr/>
                    <a:lstStyle/>
                    <a:p>
                      <a:pPr algn="ctr" fontAlgn="b"/>
                      <a:r>
                        <a:rPr lang="en-US" sz="1800" u="none" strike="noStrike" dirty="0">
                          <a:effectLst/>
                        </a:rPr>
                        <a:t>974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5862256"/>
                  </a:ext>
                </a:extLst>
              </a:tr>
            </a:tbl>
          </a:graphicData>
        </a:graphic>
      </p:graphicFrame>
      <p:graphicFrame>
        <p:nvGraphicFramePr>
          <p:cNvPr id="54" name="Table 53">
            <a:extLst>
              <a:ext uri="{FF2B5EF4-FFF2-40B4-BE49-F238E27FC236}">
                <a16:creationId xmlns:a16="http://schemas.microsoft.com/office/drawing/2014/main" id="{7F8E8F85-B301-4BDB-BE5D-83F846D3E150}"/>
              </a:ext>
            </a:extLst>
          </p:cNvPr>
          <p:cNvGraphicFramePr>
            <a:graphicFrameLocks noGrp="1"/>
          </p:cNvGraphicFramePr>
          <p:nvPr/>
        </p:nvGraphicFramePr>
        <p:xfrm>
          <a:off x="9527689" y="2877389"/>
          <a:ext cx="609600" cy="141922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405285462"/>
                    </a:ext>
                  </a:extLst>
                </a:gridCol>
              </a:tblGrid>
              <a:tr h="190500">
                <a:tc>
                  <a:txBody>
                    <a:bodyPr/>
                    <a:lstStyle/>
                    <a:p>
                      <a:pPr algn="ctr" fontAlgn="b"/>
                      <a:r>
                        <a:rPr lang="en-US" sz="1800" u="none" strike="noStrike" dirty="0">
                          <a:effectLst/>
                        </a:rPr>
                        <a:t>513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9859774"/>
                  </a:ext>
                </a:extLst>
              </a:tr>
              <a:tr h="190500">
                <a:tc>
                  <a:txBody>
                    <a:bodyPr/>
                    <a:lstStyle/>
                    <a:p>
                      <a:pPr algn="ctr" fontAlgn="b"/>
                      <a:r>
                        <a:rPr lang="en-US" sz="1800" u="none" strike="noStrike" dirty="0">
                          <a:effectLst/>
                        </a:rPr>
                        <a:t>239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8700906"/>
                  </a:ext>
                </a:extLst>
              </a:tr>
              <a:tr h="190500">
                <a:tc>
                  <a:txBody>
                    <a:bodyPr/>
                    <a:lstStyle/>
                    <a:p>
                      <a:pPr algn="ctr" fontAlgn="b"/>
                      <a:r>
                        <a:rPr lang="en-US" sz="1800" u="none" strike="noStrike" dirty="0">
                          <a:effectLst/>
                        </a:rPr>
                        <a:t>386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4107480"/>
                  </a:ext>
                </a:extLst>
              </a:tr>
              <a:tr h="190500">
                <a:tc>
                  <a:txBody>
                    <a:bodyPr/>
                    <a:lstStyle/>
                    <a:p>
                      <a:pPr algn="ctr" fontAlgn="b"/>
                      <a:r>
                        <a:rPr lang="en-US" sz="1800" u="none" strike="noStrike" dirty="0">
                          <a:effectLst/>
                        </a:rPr>
                        <a:t>165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3474881"/>
                  </a:ext>
                </a:extLst>
              </a:tr>
              <a:tr h="190500">
                <a:tc>
                  <a:txBody>
                    <a:bodyPr/>
                    <a:lstStyle/>
                    <a:p>
                      <a:pPr algn="ctr" fontAlgn="b"/>
                      <a:r>
                        <a:rPr lang="en-US" sz="1800" u="none" strike="noStrike" dirty="0">
                          <a:effectLst/>
                        </a:rPr>
                        <a:t>704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2434090"/>
                  </a:ext>
                </a:extLst>
              </a:tr>
            </a:tbl>
          </a:graphicData>
        </a:graphic>
      </p:graphicFrame>
      <p:sp>
        <p:nvSpPr>
          <p:cNvPr id="55" name="TextBox 54">
            <a:extLst>
              <a:ext uri="{FF2B5EF4-FFF2-40B4-BE49-F238E27FC236}">
                <a16:creationId xmlns:a16="http://schemas.microsoft.com/office/drawing/2014/main" id="{B666E6A9-1085-461A-A758-680707208C1A}"/>
              </a:ext>
            </a:extLst>
          </p:cNvPr>
          <p:cNvSpPr txBox="1"/>
          <p:nvPr/>
        </p:nvSpPr>
        <p:spPr>
          <a:xfrm>
            <a:off x="1584251" y="4633171"/>
            <a:ext cx="3678865" cy="646331"/>
          </a:xfrm>
          <a:prstGeom prst="rect">
            <a:avLst/>
          </a:prstGeom>
          <a:noFill/>
        </p:spPr>
        <p:txBody>
          <a:bodyPr wrap="square" rtlCol="0">
            <a:spAutoFit/>
          </a:bodyPr>
          <a:lstStyle/>
          <a:p>
            <a:r>
              <a:rPr lang="en-US" dirty="0"/>
              <a:t>Two independent lists have captured the </a:t>
            </a:r>
            <a:r>
              <a:rPr lang="en-US" b="1" dirty="0"/>
              <a:t>same events</a:t>
            </a:r>
            <a:r>
              <a:rPr lang="en-US" dirty="0"/>
              <a:t>.</a:t>
            </a:r>
          </a:p>
        </p:txBody>
      </p:sp>
      <p:sp>
        <p:nvSpPr>
          <p:cNvPr id="96" name="TextBox 95">
            <a:extLst>
              <a:ext uri="{FF2B5EF4-FFF2-40B4-BE49-F238E27FC236}">
                <a16:creationId xmlns:a16="http://schemas.microsoft.com/office/drawing/2014/main" id="{949C50B8-3D7B-492F-B75D-481F4AE46CC3}"/>
              </a:ext>
            </a:extLst>
          </p:cNvPr>
          <p:cNvSpPr txBox="1"/>
          <p:nvPr/>
        </p:nvSpPr>
        <p:spPr>
          <a:xfrm>
            <a:off x="7223356" y="4633171"/>
            <a:ext cx="3678865" cy="646331"/>
          </a:xfrm>
          <a:prstGeom prst="rect">
            <a:avLst/>
          </a:prstGeom>
          <a:noFill/>
        </p:spPr>
        <p:txBody>
          <a:bodyPr wrap="square" rtlCol="0">
            <a:spAutoFit/>
          </a:bodyPr>
          <a:lstStyle/>
          <a:p>
            <a:r>
              <a:rPr lang="en-US" dirty="0"/>
              <a:t>Two independent lists have captured </a:t>
            </a:r>
            <a:r>
              <a:rPr lang="en-US" b="1" dirty="0"/>
              <a:t>different events</a:t>
            </a:r>
            <a:r>
              <a:rPr lang="en-US" dirty="0"/>
              <a:t>. </a:t>
            </a:r>
          </a:p>
        </p:txBody>
      </p:sp>
      <p:sp>
        <p:nvSpPr>
          <p:cNvPr id="57" name="TextBox 56">
            <a:extLst>
              <a:ext uri="{FF2B5EF4-FFF2-40B4-BE49-F238E27FC236}">
                <a16:creationId xmlns:a16="http://schemas.microsoft.com/office/drawing/2014/main" id="{AC762648-1827-4FB5-9182-6EABCE1C9B85}"/>
              </a:ext>
            </a:extLst>
          </p:cNvPr>
          <p:cNvSpPr txBox="1"/>
          <p:nvPr/>
        </p:nvSpPr>
        <p:spPr>
          <a:xfrm>
            <a:off x="1169584" y="5497033"/>
            <a:ext cx="9845741" cy="830997"/>
          </a:xfrm>
          <a:prstGeom prst="rect">
            <a:avLst/>
          </a:prstGeom>
          <a:noFill/>
        </p:spPr>
        <p:txBody>
          <a:bodyPr wrap="square" rtlCol="0">
            <a:spAutoFit/>
          </a:bodyPr>
          <a:lstStyle/>
          <a:p>
            <a:r>
              <a:rPr lang="en-US" sz="2400" i="1" dirty="0">
                <a:latin typeface="Calibri Light" panose="020F0302020204030204" pitchFamily="34" charset="0"/>
                <a:ea typeface="Calibri Light" panose="020F0302020204030204" pitchFamily="34" charset="0"/>
                <a:cs typeface="Calibri Light" panose="020F0302020204030204" pitchFamily="34" charset="0"/>
              </a:rPr>
              <a:t>What does your intuition tell you about the number of missing events in these two separate scenarios?</a:t>
            </a:r>
          </a:p>
        </p:txBody>
      </p:sp>
      <p:sp>
        <p:nvSpPr>
          <p:cNvPr id="97" name="TextBox 96">
            <a:extLst>
              <a:ext uri="{FF2B5EF4-FFF2-40B4-BE49-F238E27FC236}">
                <a16:creationId xmlns:a16="http://schemas.microsoft.com/office/drawing/2014/main" id="{F2999D4D-152D-4993-9C3D-7F775AF44CB5}"/>
              </a:ext>
            </a:extLst>
          </p:cNvPr>
          <p:cNvSpPr txBox="1"/>
          <p:nvPr/>
        </p:nvSpPr>
        <p:spPr>
          <a:xfrm>
            <a:off x="2464948" y="1356142"/>
            <a:ext cx="1834289" cy="461665"/>
          </a:xfrm>
          <a:prstGeom prst="rect">
            <a:avLst/>
          </a:prstGeom>
          <a:noFill/>
        </p:spPr>
        <p:txBody>
          <a:bodyPr wrap="square" rtlCol="0">
            <a:spAutoFit/>
          </a:bodyPr>
          <a:lstStyle/>
          <a:p>
            <a:pPr algn="ctr"/>
            <a:r>
              <a:rPr lang="en-US" sz="2400" dirty="0"/>
              <a:t>Scenario 1</a:t>
            </a:r>
          </a:p>
        </p:txBody>
      </p:sp>
      <p:sp>
        <p:nvSpPr>
          <p:cNvPr id="98" name="TextBox 97">
            <a:extLst>
              <a:ext uri="{FF2B5EF4-FFF2-40B4-BE49-F238E27FC236}">
                <a16:creationId xmlns:a16="http://schemas.microsoft.com/office/drawing/2014/main" id="{AAAD8753-C8A6-4EBC-91F9-C9B8A2EDD0BB}"/>
              </a:ext>
            </a:extLst>
          </p:cNvPr>
          <p:cNvSpPr txBox="1"/>
          <p:nvPr/>
        </p:nvSpPr>
        <p:spPr>
          <a:xfrm>
            <a:off x="7887809" y="1356142"/>
            <a:ext cx="1834289" cy="461665"/>
          </a:xfrm>
          <a:prstGeom prst="rect">
            <a:avLst/>
          </a:prstGeom>
          <a:noFill/>
        </p:spPr>
        <p:txBody>
          <a:bodyPr wrap="square" rtlCol="0">
            <a:spAutoFit/>
          </a:bodyPr>
          <a:lstStyle/>
          <a:p>
            <a:pPr algn="ctr"/>
            <a:r>
              <a:rPr lang="en-US" sz="2400" dirty="0"/>
              <a:t>Scenario 2</a:t>
            </a:r>
          </a:p>
        </p:txBody>
      </p:sp>
      <p:cxnSp>
        <p:nvCxnSpPr>
          <p:cNvPr id="100" name="Straight Connector 99">
            <a:extLst>
              <a:ext uri="{FF2B5EF4-FFF2-40B4-BE49-F238E27FC236}">
                <a16:creationId xmlns:a16="http://schemas.microsoft.com/office/drawing/2014/main" id="{6447AF43-08F8-455E-B152-336B0B46B339}"/>
              </a:ext>
            </a:extLst>
          </p:cNvPr>
          <p:cNvCxnSpPr/>
          <p:nvPr/>
        </p:nvCxnSpPr>
        <p:spPr>
          <a:xfrm>
            <a:off x="6110177" y="1650950"/>
            <a:ext cx="0" cy="35561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B818FB-A00F-4505-935F-E8CADD29896C}"/>
              </a:ext>
            </a:extLst>
          </p:cNvPr>
          <p:cNvSpPr txBox="1"/>
          <p:nvPr/>
        </p:nvSpPr>
        <p:spPr>
          <a:xfrm>
            <a:off x="932064" y="3325391"/>
            <a:ext cx="915208" cy="523220"/>
          </a:xfrm>
          <a:prstGeom prst="rect">
            <a:avLst/>
          </a:prstGeom>
          <a:solidFill>
            <a:schemeClr val="bg1"/>
          </a:solidFill>
        </p:spPr>
        <p:txBody>
          <a:bodyPr wrap="square" rtlCol="0">
            <a:spAutoFit/>
          </a:bodyPr>
          <a:lstStyle/>
          <a:p>
            <a:r>
              <a:rPr lang="en-US" sz="1400" dirty="0"/>
              <a:t>Event ID numbers</a:t>
            </a:r>
          </a:p>
        </p:txBody>
      </p:sp>
      <p:sp>
        <p:nvSpPr>
          <p:cNvPr id="8" name="Left Brace 7">
            <a:extLst>
              <a:ext uri="{FF2B5EF4-FFF2-40B4-BE49-F238E27FC236}">
                <a16:creationId xmlns:a16="http://schemas.microsoft.com/office/drawing/2014/main" id="{D86D7150-8E12-49A7-8B96-EF24A6FAB522}"/>
              </a:ext>
            </a:extLst>
          </p:cNvPr>
          <p:cNvSpPr/>
          <p:nvPr/>
        </p:nvSpPr>
        <p:spPr>
          <a:xfrm>
            <a:off x="1785567" y="2877389"/>
            <a:ext cx="196856" cy="1419225"/>
          </a:xfrm>
          <a:prstGeom prst="leftBrace">
            <a:avLst>
              <a:gd name="adj1" fmla="val 29541"/>
              <a:gd name="adj2" fmla="val 497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7429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500"/>
                                        <p:tgtEl>
                                          <p:spTgt spid="90"/>
                                        </p:tgtEl>
                                      </p:cBhvr>
                                    </p:animEffect>
                                  </p:childTnLst>
                                </p:cTn>
                              </p:par>
                              <p:par>
                                <p:cTn id="37" presetID="10"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par>
                                <p:cTn id="46" presetID="10"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92" grpId="0"/>
      <p:bldP spid="93" grpId="0"/>
      <p:bldP spid="55" grpId="0"/>
      <p:bldP spid="96" grpId="0"/>
      <p:bldP spid="57" grpId="0"/>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88B8D-D101-490A-A8D4-9F3C0192EEFD}"/>
              </a:ext>
            </a:extLst>
          </p:cNvPr>
          <p:cNvPicPr>
            <a:picLocks noChangeAspect="1"/>
          </p:cNvPicPr>
          <p:nvPr/>
        </p:nvPicPr>
        <p:blipFill>
          <a:blip r:embed="rId3">
            <a:extLst>
              <a:ext uri="{28A0092B-C50C-407E-A947-70E740481C1C}">
                <a14:useLocalDpi xmlns:a14="http://schemas.microsoft.com/office/drawing/2010/main" val="0"/>
              </a:ext>
            </a:extLst>
          </a:blip>
          <a:srcRect l="434" r="434"/>
          <a:stretch/>
        </p:blipFill>
        <p:spPr>
          <a:xfrm>
            <a:off x="0" y="1"/>
            <a:ext cx="12192000" cy="6858000"/>
          </a:xfrm>
          <a:prstGeom prst="rect">
            <a:avLst/>
          </a:prstGeom>
        </p:spPr>
      </p:pic>
      <p:sp>
        <p:nvSpPr>
          <p:cNvPr id="12" name="Title 11">
            <a:extLst>
              <a:ext uri="{FF2B5EF4-FFF2-40B4-BE49-F238E27FC236}">
                <a16:creationId xmlns:a16="http://schemas.microsoft.com/office/drawing/2014/main" id="{AF3DD479-2C1B-4A44-9C40-4DF6C01B9ECA}"/>
              </a:ext>
            </a:extLst>
          </p:cNvPr>
          <p:cNvSpPr>
            <a:spLocks noGrp="1"/>
          </p:cNvSpPr>
          <p:nvPr>
            <p:ph type="title"/>
          </p:nvPr>
        </p:nvSpPr>
        <p:spPr/>
        <p:txBody>
          <a:bodyPr/>
          <a:lstStyle/>
          <a:p>
            <a:r>
              <a:rPr lang="en-US" dirty="0">
                <a:solidFill>
                  <a:schemeClr val="bg2">
                    <a:lumMod val="20000"/>
                    <a:lumOff val="80000"/>
                  </a:schemeClr>
                </a:solidFill>
              </a:rPr>
              <a:t>Ecologists refer to “mark and recapture.”</a:t>
            </a:r>
          </a:p>
        </p:txBody>
      </p:sp>
      <p:sp>
        <p:nvSpPr>
          <p:cNvPr id="8" name="TextBox 7">
            <a:extLst>
              <a:ext uri="{FF2B5EF4-FFF2-40B4-BE49-F238E27FC236}">
                <a16:creationId xmlns:a16="http://schemas.microsoft.com/office/drawing/2014/main" id="{BEC65871-9034-448B-9FAC-610B2DA420B4}"/>
              </a:ext>
            </a:extLst>
          </p:cNvPr>
          <p:cNvSpPr txBox="1"/>
          <p:nvPr/>
        </p:nvSpPr>
        <p:spPr>
          <a:xfrm>
            <a:off x="9445752" y="6025896"/>
            <a:ext cx="2651760" cy="492443"/>
          </a:xfrm>
          <a:prstGeom prst="rect">
            <a:avLst/>
          </a:prstGeom>
          <a:noFill/>
        </p:spPr>
        <p:txBody>
          <a:bodyPr wrap="square">
            <a:spAutoFit/>
          </a:bodyPr>
          <a:lstStyle/>
          <a:p>
            <a:r>
              <a:rPr lang="en-US" sz="1300" dirty="0">
                <a:latin typeface="AP Font"/>
              </a:rPr>
              <a:t>Image courtesy of Associated Press. C</a:t>
            </a:r>
            <a:r>
              <a:rPr lang="en-US" sz="1300" b="0" i="0" dirty="0">
                <a:effectLst/>
                <a:latin typeface="AP Font"/>
              </a:rPr>
              <a:t>opyright 2011. All rights reserved.</a:t>
            </a:r>
            <a:endParaRPr lang="en-US" sz="1300" dirty="0"/>
          </a:p>
        </p:txBody>
      </p:sp>
      <p:sp>
        <p:nvSpPr>
          <p:cNvPr id="5" name="TextBox 4">
            <a:extLst>
              <a:ext uri="{FF2B5EF4-FFF2-40B4-BE49-F238E27FC236}">
                <a16:creationId xmlns:a16="http://schemas.microsoft.com/office/drawing/2014/main" id="{4B485A00-6893-4519-B7F8-C5FB4FC07382}"/>
              </a:ext>
            </a:extLst>
          </p:cNvPr>
          <p:cNvSpPr txBox="1"/>
          <p:nvPr/>
        </p:nvSpPr>
        <p:spPr>
          <a:xfrm>
            <a:off x="11753390" y="6521453"/>
            <a:ext cx="438610" cy="230832"/>
          </a:xfrm>
          <a:prstGeom prst="rect">
            <a:avLst/>
          </a:prstGeom>
          <a:noFill/>
        </p:spPr>
        <p:txBody>
          <a:bodyPr wrap="square" rtlCol="0">
            <a:spAutoFit/>
          </a:bodyPr>
          <a:lstStyle/>
          <a:p>
            <a:r>
              <a:rPr lang="en-US" sz="900" dirty="0">
                <a:solidFill>
                  <a:srgbClr val="FFFFFF"/>
                </a:solidFill>
              </a:rPr>
              <a:t>7</a:t>
            </a:r>
          </a:p>
        </p:txBody>
      </p:sp>
    </p:spTree>
    <p:extLst>
      <p:ext uri="{BB962C8B-B14F-4D97-AF65-F5344CB8AC3E}">
        <p14:creationId xmlns:p14="http://schemas.microsoft.com/office/powerpoint/2010/main" val="397575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E08E711-1B0F-4B68-B9B0-4FD2BACF5C99}"/>
              </a:ext>
            </a:extLst>
          </p:cNvPr>
          <p:cNvSpPr/>
          <p:nvPr/>
        </p:nvSpPr>
        <p:spPr>
          <a:xfrm>
            <a:off x="3397558" y="1323690"/>
            <a:ext cx="4027716" cy="3124603"/>
          </a:xfrm>
          <a:custGeom>
            <a:avLst/>
            <a:gdLst>
              <a:gd name="connsiteX0" fmla="*/ 184371 w 3779767"/>
              <a:gd name="connsiteY0" fmla="*/ 1323190 h 3066497"/>
              <a:gd name="connsiteX1" fmla="*/ 184371 w 3779767"/>
              <a:gd name="connsiteY1" fmla="*/ 1323190 h 3066497"/>
              <a:gd name="connsiteX2" fmla="*/ 98310 w 3779767"/>
              <a:gd name="connsiteY2" fmla="*/ 1484555 h 3066497"/>
              <a:gd name="connsiteX3" fmla="*/ 66037 w 3779767"/>
              <a:gd name="connsiteY3" fmla="*/ 1678192 h 3066497"/>
              <a:gd name="connsiteX4" fmla="*/ 12249 w 3779767"/>
              <a:gd name="connsiteY4" fmla="*/ 1936376 h 3066497"/>
              <a:gd name="connsiteX5" fmla="*/ 33764 w 3779767"/>
              <a:gd name="connsiteY5" fmla="*/ 2441985 h 3066497"/>
              <a:gd name="connsiteX6" fmla="*/ 76795 w 3779767"/>
              <a:gd name="connsiteY6" fmla="*/ 2592592 h 3066497"/>
              <a:gd name="connsiteX7" fmla="*/ 109067 w 3779767"/>
              <a:gd name="connsiteY7" fmla="*/ 2646381 h 3066497"/>
              <a:gd name="connsiteX8" fmla="*/ 281190 w 3779767"/>
              <a:gd name="connsiteY8" fmla="*/ 2667896 h 3066497"/>
              <a:gd name="connsiteX9" fmla="*/ 507100 w 3779767"/>
              <a:gd name="connsiteY9" fmla="*/ 2721684 h 3066497"/>
              <a:gd name="connsiteX10" fmla="*/ 819072 w 3779767"/>
              <a:gd name="connsiteY10" fmla="*/ 2818503 h 3066497"/>
              <a:gd name="connsiteX11" fmla="*/ 883618 w 3779767"/>
              <a:gd name="connsiteY11" fmla="*/ 2850776 h 3066497"/>
              <a:gd name="connsiteX12" fmla="*/ 937406 w 3779767"/>
              <a:gd name="connsiteY12" fmla="*/ 2872291 h 3066497"/>
              <a:gd name="connsiteX13" fmla="*/ 980437 w 3779767"/>
              <a:gd name="connsiteY13" fmla="*/ 2915322 h 3066497"/>
              <a:gd name="connsiteX14" fmla="*/ 1174075 w 3779767"/>
              <a:gd name="connsiteY14" fmla="*/ 3044414 h 3066497"/>
              <a:gd name="connsiteX15" fmla="*/ 1410743 w 3779767"/>
              <a:gd name="connsiteY15" fmla="*/ 3055171 h 3066497"/>
              <a:gd name="connsiteX16" fmla="*/ 2153020 w 3779767"/>
              <a:gd name="connsiteY16" fmla="*/ 3033656 h 3066497"/>
              <a:gd name="connsiteX17" fmla="*/ 2486507 w 3779767"/>
              <a:gd name="connsiteY17" fmla="*/ 2614108 h 3066497"/>
              <a:gd name="connsiteX18" fmla="*/ 2540296 w 3779767"/>
              <a:gd name="connsiteY18" fmla="*/ 2560320 h 3066497"/>
              <a:gd name="connsiteX19" fmla="*/ 2895298 w 3779767"/>
              <a:gd name="connsiteY19" fmla="*/ 2538804 h 3066497"/>
              <a:gd name="connsiteX20" fmla="*/ 3002875 w 3779767"/>
              <a:gd name="connsiteY20" fmla="*/ 2506531 h 3066497"/>
              <a:gd name="connsiteX21" fmla="*/ 3239543 w 3779767"/>
              <a:gd name="connsiteY21" fmla="*/ 2441985 h 3066497"/>
              <a:gd name="connsiteX22" fmla="*/ 3357877 w 3779767"/>
              <a:gd name="connsiteY22" fmla="*/ 2366682 h 3066497"/>
              <a:gd name="connsiteX23" fmla="*/ 3637576 w 3779767"/>
              <a:gd name="connsiteY23" fmla="*/ 2162287 h 3066497"/>
              <a:gd name="connsiteX24" fmla="*/ 3734395 w 3779767"/>
              <a:gd name="connsiteY24" fmla="*/ 2000922 h 3066497"/>
              <a:gd name="connsiteX25" fmla="*/ 3777425 w 3779767"/>
              <a:gd name="connsiteY25" fmla="*/ 1731981 h 3066497"/>
              <a:gd name="connsiteX26" fmla="*/ 3766667 w 3779767"/>
              <a:gd name="connsiteY26" fmla="*/ 1344705 h 3066497"/>
              <a:gd name="connsiteX27" fmla="*/ 3680606 w 3779767"/>
              <a:gd name="connsiteY27" fmla="*/ 1215614 h 3066497"/>
              <a:gd name="connsiteX28" fmla="*/ 3562272 w 3779767"/>
              <a:gd name="connsiteY28" fmla="*/ 1075764 h 3066497"/>
              <a:gd name="connsiteX29" fmla="*/ 3465453 w 3779767"/>
              <a:gd name="connsiteY29" fmla="*/ 946672 h 3066497"/>
              <a:gd name="connsiteX30" fmla="*/ 3422423 w 3779767"/>
              <a:gd name="connsiteY30" fmla="*/ 882127 h 3066497"/>
              <a:gd name="connsiteX31" fmla="*/ 3304089 w 3779767"/>
              <a:gd name="connsiteY31" fmla="*/ 742277 h 3066497"/>
              <a:gd name="connsiteX32" fmla="*/ 3174997 w 3779767"/>
              <a:gd name="connsiteY32" fmla="*/ 677731 h 3066497"/>
              <a:gd name="connsiteX33" fmla="*/ 2604842 w 3779767"/>
              <a:gd name="connsiteY33" fmla="*/ 580912 h 3066497"/>
              <a:gd name="connsiteX34" fmla="*/ 2346658 w 3779767"/>
              <a:gd name="connsiteY34" fmla="*/ 376517 h 3066497"/>
              <a:gd name="connsiteX35" fmla="*/ 1884079 w 3779767"/>
              <a:gd name="connsiteY35" fmla="*/ 21515 h 3066497"/>
              <a:gd name="connsiteX36" fmla="*/ 1765745 w 3779767"/>
              <a:gd name="connsiteY36" fmla="*/ 0 h 3066497"/>
              <a:gd name="connsiteX37" fmla="*/ 1539835 w 3779767"/>
              <a:gd name="connsiteY37" fmla="*/ 43030 h 3066497"/>
              <a:gd name="connsiteX38" fmla="*/ 1227863 w 3779767"/>
              <a:gd name="connsiteY38" fmla="*/ 182880 h 3066497"/>
              <a:gd name="connsiteX39" fmla="*/ 862103 w 3779767"/>
              <a:gd name="connsiteY39" fmla="*/ 591670 h 3066497"/>
              <a:gd name="connsiteX40" fmla="*/ 754526 w 3779767"/>
              <a:gd name="connsiteY40" fmla="*/ 763792 h 3066497"/>
              <a:gd name="connsiteX41" fmla="*/ 614677 w 3779767"/>
              <a:gd name="connsiteY41" fmla="*/ 935915 h 3066497"/>
              <a:gd name="connsiteX42" fmla="*/ 474827 w 3779767"/>
              <a:gd name="connsiteY42" fmla="*/ 1161825 h 3066497"/>
              <a:gd name="connsiteX43" fmla="*/ 399524 w 3779767"/>
              <a:gd name="connsiteY43" fmla="*/ 1183341 h 3066497"/>
              <a:gd name="connsiteX44" fmla="*/ 334978 w 3779767"/>
              <a:gd name="connsiteY44" fmla="*/ 1247887 h 3066497"/>
              <a:gd name="connsiteX45" fmla="*/ 184371 w 3779767"/>
              <a:gd name="connsiteY45" fmla="*/ 1323190 h 306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79767" h="3066497">
                <a:moveTo>
                  <a:pt x="184371" y="1323190"/>
                </a:moveTo>
                <a:lnTo>
                  <a:pt x="184371" y="1323190"/>
                </a:lnTo>
                <a:cubicBezTo>
                  <a:pt x="155684" y="1376978"/>
                  <a:pt x="117587" y="1426723"/>
                  <a:pt x="98310" y="1484555"/>
                </a:cubicBezTo>
                <a:cubicBezTo>
                  <a:pt x="77617" y="1546633"/>
                  <a:pt x="78281" y="1613912"/>
                  <a:pt x="66037" y="1678192"/>
                </a:cubicBezTo>
                <a:cubicBezTo>
                  <a:pt x="49588" y="1764549"/>
                  <a:pt x="30178" y="1850315"/>
                  <a:pt x="12249" y="1936376"/>
                </a:cubicBezTo>
                <a:cubicBezTo>
                  <a:pt x="-3747" y="2160316"/>
                  <a:pt x="-10686" y="2143538"/>
                  <a:pt x="33764" y="2441985"/>
                </a:cubicBezTo>
                <a:cubicBezTo>
                  <a:pt x="41455" y="2493627"/>
                  <a:pt x="58745" y="2543600"/>
                  <a:pt x="76795" y="2592592"/>
                </a:cubicBezTo>
                <a:cubicBezTo>
                  <a:pt x="84023" y="2612212"/>
                  <a:pt x="89447" y="2639153"/>
                  <a:pt x="109067" y="2646381"/>
                </a:cubicBezTo>
                <a:cubicBezTo>
                  <a:pt x="163323" y="2666370"/>
                  <a:pt x="224377" y="2657148"/>
                  <a:pt x="281190" y="2667896"/>
                </a:cubicBezTo>
                <a:cubicBezTo>
                  <a:pt x="357249" y="2682285"/>
                  <a:pt x="432808" y="2699940"/>
                  <a:pt x="507100" y="2721684"/>
                </a:cubicBezTo>
                <a:cubicBezTo>
                  <a:pt x="953851" y="2852441"/>
                  <a:pt x="560888" y="2761130"/>
                  <a:pt x="819072" y="2818503"/>
                </a:cubicBezTo>
                <a:cubicBezTo>
                  <a:pt x="840587" y="2829261"/>
                  <a:pt x="861719" y="2840822"/>
                  <a:pt x="883618" y="2850776"/>
                </a:cubicBezTo>
                <a:cubicBezTo>
                  <a:pt x="901198" y="2858767"/>
                  <a:pt x="921339" y="2861579"/>
                  <a:pt x="937406" y="2872291"/>
                </a:cubicBezTo>
                <a:cubicBezTo>
                  <a:pt x="954284" y="2883543"/>
                  <a:pt x="964952" y="2902219"/>
                  <a:pt x="980437" y="2915322"/>
                </a:cubicBezTo>
                <a:cubicBezTo>
                  <a:pt x="1011767" y="2941832"/>
                  <a:pt x="1126967" y="3035296"/>
                  <a:pt x="1174075" y="3044414"/>
                </a:cubicBezTo>
                <a:cubicBezTo>
                  <a:pt x="1251607" y="3059420"/>
                  <a:pt x="1331854" y="3051585"/>
                  <a:pt x="1410743" y="3055171"/>
                </a:cubicBezTo>
                <a:cubicBezTo>
                  <a:pt x="1658169" y="3047999"/>
                  <a:pt x="1913712" y="3096921"/>
                  <a:pt x="2153020" y="3033656"/>
                </a:cubicBezTo>
                <a:cubicBezTo>
                  <a:pt x="2205924" y="3019670"/>
                  <a:pt x="2443162" y="2669493"/>
                  <a:pt x="2486507" y="2614108"/>
                </a:cubicBezTo>
                <a:cubicBezTo>
                  <a:pt x="2502134" y="2594140"/>
                  <a:pt x="2515359" y="2564914"/>
                  <a:pt x="2540296" y="2560320"/>
                </a:cubicBezTo>
                <a:cubicBezTo>
                  <a:pt x="2656885" y="2538843"/>
                  <a:pt x="2776964" y="2545976"/>
                  <a:pt x="2895298" y="2538804"/>
                </a:cubicBezTo>
                <a:cubicBezTo>
                  <a:pt x="2931157" y="2528046"/>
                  <a:pt x="2966649" y="2515981"/>
                  <a:pt x="3002875" y="2506531"/>
                </a:cubicBezTo>
                <a:cubicBezTo>
                  <a:pt x="3058262" y="2492082"/>
                  <a:pt x="3180966" y="2471273"/>
                  <a:pt x="3239543" y="2441985"/>
                </a:cubicBezTo>
                <a:cubicBezTo>
                  <a:pt x="3281361" y="2421076"/>
                  <a:pt x="3319623" y="2393563"/>
                  <a:pt x="3357877" y="2366682"/>
                </a:cubicBezTo>
                <a:cubicBezTo>
                  <a:pt x="3452357" y="2300291"/>
                  <a:pt x="3637576" y="2162287"/>
                  <a:pt x="3637576" y="2162287"/>
                </a:cubicBezTo>
                <a:cubicBezTo>
                  <a:pt x="3669849" y="2108499"/>
                  <a:pt x="3709954" y="2058692"/>
                  <a:pt x="3734395" y="2000922"/>
                </a:cubicBezTo>
                <a:cubicBezTo>
                  <a:pt x="3744291" y="1977532"/>
                  <a:pt x="3776413" y="1739069"/>
                  <a:pt x="3777425" y="1731981"/>
                </a:cubicBezTo>
                <a:cubicBezTo>
                  <a:pt x="3773839" y="1602889"/>
                  <a:pt x="3790466" y="1471635"/>
                  <a:pt x="3766667" y="1344705"/>
                </a:cubicBezTo>
                <a:cubicBezTo>
                  <a:pt x="3757136" y="1293875"/>
                  <a:pt x="3711899" y="1256788"/>
                  <a:pt x="3680606" y="1215614"/>
                </a:cubicBezTo>
                <a:cubicBezTo>
                  <a:pt x="3643656" y="1166996"/>
                  <a:pt x="3600419" y="1123448"/>
                  <a:pt x="3562272" y="1075764"/>
                </a:cubicBezTo>
                <a:cubicBezTo>
                  <a:pt x="3528671" y="1033762"/>
                  <a:pt x="3496946" y="990277"/>
                  <a:pt x="3465453" y="946672"/>
                </a:cubicBezTo>
                <a:cubicBezTo>
                  <a:pt x="3450313" y="925710"/>
                  <a:pt x="3438446" y="902422"/>
                  <a:pt x="3422423" y="882127"/>
                </a:cubicBezTo>
                <a:cubicBezTo>
                  <a:pt x="3384584" y="834198"/>
                  <a:pt x="3358708" y="769586"/>
                  <a:pt x="3304089" y="742277"/>
                </a:cubicBezTo>
                <a:cubicBezTo>
                  <a:pt x="3261058" y="720762"/>
                  <a:pt x="3221875" y="688549"/>
                  <a:pt x="3174997" y="677731"/>
                </a:cubicBezTo>
                <a:cubicBezTo>
                  <a:pt x="2987161" y="634384"/>
                  <a:pt x="2604842" y="580912"/>
                  <a:pt x="2604842" y="580912"/>
                </a:cubicBezTo>
                <a:cubicBezTo>
                  <a:pt x="2518781" y="512780"/>
                  <a:pt x="2431389" y="446296"/>
                  <a:pt x="2346658" y="376517"/>
                </a:cubicBezTo>
                <a:cubicBezTo>
                  <a:pt x="2214966" y="268065"/>
                  <a:pt x="2021379" y="46478"/>
                  <a:pt x="1884079" y="21515"/>
                </a:cubicBezTo>
                <a:lnTo>
                  <a:pt x="1765745" y="0"/>
                </a:lnTo>
                <a:cubicBezTo>
                  <a:pt x="1690442" y="14343"/>
                  <a:pt x="1613614" y="22221"/>
                  <a:pt x="1539835" y="43030"/>
                </a:cubicBezTo>
                <a:cubicBezTo>
                  <a:pt x="1480908" y="59650"/>
                  <a:pt x="1292430" y="133809"/>
                  <a:pt x="1227863" y="182880"/>
                </a:cubicBezTo>
                <a:cubicBezTo>
                  <a:pt x="1087953" y="289211"/>
                  <a:pt x="961147" y="456311"/>
                  <a:pt x="862103" y="591670"/>
                </a:cubicBezTo>
                <a:cubicBezTo>
                  <a:pt x="822150" y="646272"/>
                  <a:pt x="794014" y="708852"/>
                  <a:pt x="754526" y="763792"/>
                </a:cubicBezTo>
                <a:cubicBezTo>
                  <a:pt x="711381" y="823820"/>
                  <a:pt x="656186" y="874744"/>
                  <a:pt x="614677" y="935915"/>
                </a:cubicBezTo>
                <a:cubicBezTo>
                  <a:pt x="596645" y="962488"/>
                  <a:pt x="524600" y="1145233"/>
                  <a:pt x="474827" y="1161825"/>
                </a:cubicBezTo>
                <a:cubicBezTo>
                  <a:pt x="428529" y="1177259"/>
                  <a:pt x="453556" y="1169833"/>
                  <a:pt x="399524" y="1183341"/>
                </a:cubicBezTo>
                <a:cubicBezTo>
                  <a:pt x="378009" y="1204856"/>
                  <a:pt x="363844" y="1238265"/>
                  <a:pt x="334978" y="1247887"/>
                </a:cubicBezTo>
                <a:cubicBezTo>
                  <a:pt x="193620" y="1295005"/>
                  <a:pt x="209472" y="1310640"/>
                  <a:pt x="184371" y="1323190"/>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Fish with solid fill">
            <a:extLst>
              <a:ext uri="{FF2B5EF4-FFF2-40B4-BE49-F238E27FC236}">
                <a16:creationId xmlns:a16="http://schemas.microsoft.com/office/drawing/2014/main" id="{784B80D6-D8EC-4A5C-9A45-FD6A866E1D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032" y="1705555"/>
            <a:ext cx="610496" cy="610496"/>
          </a:xfrm>
          <a:prstGeom prst="rect">
            <a:avLst/>
          </a:prstGeom>
        </p:spPr>
      </p:pic>
      <p:pic>
        <p:nvPicPr>
          <p:cNvPr id="16" name="Graphic 15" descr="Fish with solid fill">
            <a:extLst>
              <a:ext uri="{FF2B5EF4-FFF2-40B4-BE49-F238E27FC236}">
                <a16:creationId xmlns:a16="http://schemas.microsoft.com/office/drawing/2014/main" id="{4D497506-D993-4E5D-8D79-38980DE6B6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1997" y="2316051"/>
            <a:ext cx="610496" cy="610496"/>
          </a:xfrm>
          <a:prstGeom prst="rect">
            <a:avLst/>
          </a:prstGeom>
        </p:spPr>
      </p:pic>
      <p:pic>
        <p:nvPicPr>
          <p:cNvPr id="17" name="Graphic 16" descr="Fish with solid fill">
            <a:extLst>
              <a:ext uri="{FF2B5EF4-FFF2-40B4-BE49-F238E27FC236}">
                <a16:creationId xmlns:a16="http://schemas.microsoft.com/office/drawing/2014/main" id="{7760BE91-D4C8-4BF1-8275-C035ACC85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032" y="2208475"/>
            <a:ext cx="610496" cy="610496"/>
          </a:xfrm>
          <a:prstGeom prst="rect">
            <a:avLst/>
          </a:prstGeom>
        </p:spPr>
      </p:pic>
      <p:pic>
        <p:nvPicPr>
          <p:cNvPr id="18" name="Graphic 17" descr="Fish with solid fill">
            <a:extLst>
              <a:ext uri="{FF2B5EF4-FFF2-40B4-BE49-F238E27FC236}">
                <a16:creationId xmlns:a16="http://schemas.microsoft.com/office/drawing/2014/main" id="{D79DDEA0-7304-46C8-97D6-1762AD2E28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9338" y="1928777"/>
            <a:ext cx="610496" cy="610496"/>
          </a:xfrm>
          <a:prstGeom prst="rect">
            <a:avLst/>
          </a:prstGeom>
        </p:spPr>
      </p:pic>
      <p:pic>
        <p:nvPicPr>
          <p:cNvPr id="19" name="Graphic 18" descr="Fish with solid fill">
            <a:extLst>
              <a:ext uri="{FF2B5EF4-FFF2-40B4-BE49-F238E27FC236}">
                <a16:creationId xmlns:a16="http://schemas.microsoft.com/office/drawing/2014/main" id="{02E54D1D-4AD8-4DC9-818E-6A545446D9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9338" y="2380597"/>
            <a:ext cx="610496" cy="610496"/>
          </a:xfrm>
          <a:prstGeom prst="rect">
            <a:avLst/>
          </a:prstGeom>
        </p:spPr>
      </p:pic>
      <p:pic>
        <p:nvPicPr>
          <p:cNvPr id="20" name="Graphic 19" descr="Fish with solid fill">
            <a:extLst>
              <a:ext uri="{FF2B5EF4-FFF2-40B4-BE49-F238E27FC236}">
                <a16:creationId xmlns:a16="http://schemas.microsoft.com/office/drawing/2014/main" id="{6073E336-F3E0-46B3-9F72-5CFADBA2AA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1528" y="2703325"/>
            <a:ext cx="610496" cy="610496"/>
          </a:xfrm>
          <a:prstGeom prst="rect">
            <a:avLst/>
          </a:prstGeom>
        </p:spPr>
      </p:pic>
      <p:pic>
        <p:nvPicPr>
          <p:cNvPr id="21" name="Graphic 20" descr="Fish with solid fill">
            <a:extLst>
              <a:ext uri="{FF2B5EF4-FFF2-40B4-BE49-F238E27FC236}">
                <a16:creationId xmlns:a16="http://schemas.microsoft.com/office/drawing/2014/main" id="{6C25C310-D249-478A-A39C-57CF7461DB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8493" y="3313821"/>
            <a:ext cx="610496" cy="610496"/>
          </a:xfrm>
          <a:prstGeom prst="rect">
            <a:avLst/>
          </a:prstGeom>
        </p:spPr>
      </p:pic>
      <p:pic>
        <p:nvPicPr>
          <p:cNvPr id="22" name="Graphic 21" descr="Fish with solid fill">
            <a:extLst>
              <a:ext uri="{FF2B5EF4-FFF2-40B4-BE49-F238E27FC236}">
                <a16:creationId xmlns:a16="http://schemas.microsoft.com/office/drawing/2014/main" id="{42830C92-FC44-4043-9725-8F7FE77BA0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1528" y="3206245"/>
            <a:ext cx="610496" cy="610496"/>
          </a:xfrm>
          <a:prstGeom prst="rect">
            <a:avLst/>
          </a:prstGeom>
        </p:spPr>
      </p:pic>
      <p:pic>
        <p:nvPicPr>
          <p:cNvPr id="23" name="Graphic 22" descr="Fish with solid fill">
            <a:extLst>
              <a:ext uri="{FF2B5EF4-FFF2-40B4-BE49-F238E27FC236}">
                <a16:creationId xmlns:a16="http://schemas.microsoft.com/office/drawing/2014/main" id="{424896ED-70B7-47B5-BB43-FD2D7D5F9F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5834" y="2926547"/>
            <a:ext cx="610496" cy="610496"/>
          </a:xfrm>
          <a:prstGeom prst="rect">
            <a:avLst/>
          </a:prstGeom>
        </p:spPr>
      </p:pic>
      <p:pic>
        <p:nvPicPr>
          <p:cNvPr id="24" name="Graphic 23" descr="Fish with solid fill">
            <a:extLst>
              <a:ext uri="{FF2B5EF4-FFF2-40B4-BE49-F238E27FC236}">
                <a16:creationId xmlns:a16="http://schemas.microsoft.com/office/drawing/2014/main" id="{69BC5C76-B959-454B-A270-38B3E58101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5834" y="3378367"/>
            <a:ext cx="610496" cy="610496"/>
          </a:xfrm>
          <a:prstGeom prst="rect">
            <a:avLst/>
          </a:prstGeom>
        </p:spPr>
      </p:pic>
      <p:pic>
        <p:nvPicPr>
          <p:cNvPr id="25" name="Graphic 24" descr="Fish with solid fill">
            <a:extLst>
              <a:ext uri="{FF2B5EF4-FFF2-40B4-BE49-F238E27FC236}">
                <a16:creationId xmlns:a16="http://schemas.microsoft.com/office/drawing/2014/main" id="{5E514C25-6C4A-472D-8450-50E4F0E719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2373" y="2157375"/>
            <a:ext cx="610496" cy="610496"/>
          </a:xfrm>
          <a:prstGeom prst="rect">
            <a:avLst/>
          </a:prstGeom>
        </p:spPr>
      </p:pic>
      <p:pic>
        <p:nvPicPr>
          <p:cNvPr id="26" name="Graphic 25" descr="Fish with solid fill">
            <a:extLst>
              <a:ext uri="{FF2B5EF4-FFF2-40B4-BE49-F238E27FC236}">
                <a16:creationId xmlns:a16="http://schemas.microsoft.com/office/drawing/2014/main" id="{172EF134-50AD-47F8-99D1-6FEA3E81EF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2373" y="2660295"/>
            <a:ext cx="610496" cy="610496"/>
          </a:xfrm>
          <a:prstGeom prst="rect">
            <a:avLst/>
          </a:prstGeom>
        </p:spPr>
      </p:pic>
      <p:pic>
        <p:nvPicPr>
          <p:cNvPr id="27" name="Graphic 26" descr="Fish with solid fill">
            <a:extLst>
              <a:ext uri="{FF2B5EF4-FFF2-40B4-BE49-F238E27FC236}">
                <a16:creationId xmlns:a16="http://schemas.microsoft.com/office/drawing/2014/main" id="{7189A6F4-CA55-46D6-A457-4B0BE8277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6679" y="2380597"/>
            <a:ext cx="610496" cy="610496"/>
          </a:xfrm>
          <a:prstGeom prst="rect">
            <a:avLst/>
          </a:prstGeom>
        </p:spPr>
      </p:pic>
      <p:pic>
        <p:nvPicPr>
          <p:cNvPr id="28" name="Graphic 27" descr="Fish with solid fill">
            <a:extLst>
              <a:ext uri="{FF2B5EF4-FFF2-40B4-BE49-F238E27FC236}">
                <a16:creationId xmlns:a16="http://schemas.microsoft.com/office/drawing/2014/main" id="{6541FF2B-18F6-4EB7-A129-03052DEC49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6679" y="2832417"/>
            <a:ext cx="610496" cy="610496"/>
          </a:xfrm>
          <a:prstGeom prst="rect">
            <a:avLst/>
          </a:prstGeom>
        </p:spPr>
      </p:pic>
      <p:pic>
        <p:nvPicPr>
          <p:cNvPr id="29" name="Graphic 28" descr="Fish with solid fill">
            <a:extLst>
              <a:ext uri="{FF2B5EF4-FFF2-40B4-BE49-F238E27FC236}">
                <a16:creationId xmlns:a16="http://schemas.microsoft.com/office/drawing/2014/main" id="{EF8E666E-CF89-452C-A467-AF9F9845C3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8869" y="3155145"/>
            <a:ext cx="610496" cy="610496"/>
          </a:xfrm>
          <a:prstGeom prst="rect">
            <a:avLst/>
          </a:prstGeom>
        </p:spPr>
      </p:pic>
      <p:sp>
        <p:nvSpPr>
          <p:cNvPr id="30" name="TextBox 29">
            <a:extLst>
              <a:ext uri="{FF2B5EF4-FFF2-40B4-BE49-F238E27FC236}">
                <a16:creationId xmlns:a16="http://schemas.microsoft.com/office/drawing/2014/main" id="{20D9F4F0-E6E3-4AFF-B71A-35B092CC01E6}"/>
              </a:ext>
            </a:extLst>
          </p:cNvPr>
          <p:cNvSpPr txBox="1"/>
          <p:nvPr/>
        </p:nvSpPr>
        <p:spPr>
          <a:xfrm>
            <a:off x="997269" y="1323690"/>
            <a:ext cx="1586318" cy="461665"/>
          </a:xfrm>
          <a:prstGeom prst="rect">
            <a:avLst/>
          </a:prstGeom>
          <a:noFill/>
        </p:spPr>
        <p:txBody>
          <a:bodyPr wrap="square" rtlCol="0">
            <a:spAutoFit/>
          </a:bodyPr>
          <a:lstStyle/>
          <a:p>
            <a:pPr algn="ctr"/>
            <a:r>
              <a:rPr lang="en-US" sz="2400" dirty="0"/>
              <a:t>Capture 1</a:t>
            </a:r>
          </a:p>
        </p:txBody>
      </p:sp>
      <p:sp>
        <p:nvSpPr>
          <p:cNvPr id="31" name="TextBox 30">
            <a:extLst>
              <a:ext uri="{FF2B5EF4-FFF2-40B4-BE49-F238E27FC236}">
                <a16:creationId xmlns:a16="http://schemas.microsoft.com/office/drawing/2014/main" id="{EF2D85E6-EE18-4FC8-B985-41100E29801F}"/>
              </a:ext>
            </a:extLst>
          </p:cNvPr>
          <p:cNvSpPr txBox="1"/>
          <p:nvPr/>
        </p:nvSpPr>
        <p:spPr>
          <a:xfrm>
            <a:off x="9025528" y="1323690"/>
            <a:ext cx="1586318" cy="461665"/>
          </a:xfrm>
          <a:prstGeom prst="rect">
            <a:avLst/>
          </a:prstGeom>
          <a:noFill/>
        </p:spPr>
        <p:txBody>
          <a:bodyPr wrap="square" rtlCol="0">
            <a:spAutoFit/>
          </a:bodyPr>
          <a:lstStyle/>
          <a:p>
            <a:pPr algn="ctr"/>
            <a:r>
              <a:rPr lang="en-US" sz="2400" dirty="0"/>
              <a:t>Capture 2</a:t>
            </a:r>
          </a:p>
        </p:txBody>
      </p:sp>
      <p:sp>
        <p:nvSpPr>
          <p:cNvPr id="33" name="TextBox 32">
            <a:extLst>
              <a:ext uri="{FF2B5EF4-FFF2-40B4-BE49-F238E27FC236}">
                <a16:creationId xmlns:a16="http://schemas.microsoft.com/office/drawing/2014/main" id="{B59F6B64-AC41-4C27-9D0B-89FFAD111D2E}"/>
              </a:ext>
            </a:extLst>
          </p:cNvPr>
          <p:cNvSpPr txBox="1"/>
          <p:nvPr/>
        </p:nvSpPr>
        <p:spPr>
          <a:xfrm>
            <a:off x="4509682" y="1395652"/>
            <a:ext cx="1586318" cy="461665"/>
          </a:xfrm>
          <a:prstGeom prst="rect">
            <a:avLst/>
          </a:prstGeom>
          <a:noFill/>
        </p:spPr>
        <p:txBody>
          <a:bodyPr wrap="square" rtlCol="0">
            <a:spAutoFit/>
          </a:bodyPr>
          <a:lstStyle/>
          <a:p>
            <a:pPr algn="ctr"/>
            <a:r>
              <a:rPr lang="en-US" sz="2400" dirty="0"/>
              <a:t>N?</a:t>
            </a:r>
          </a:p>
        </p:txBody>
      </p:sp>
      <p:sp>
        <p:nvSpPr>
          <p:cNvPr id="48" name="TextBox 47">
            <a:extLst>
              <a:ext uri="{FF2B5EF4-FFF2-40B4-BE49-F238E27FC236}">
                <a16:creationId xmlns:a16="http://schemas.microsoft.com/office/drawing/2014/main" id="{E600FA5E-B4A5-456C-8517-DD601962400B}"/>
              </a:ext>
            </a:extLst>
          </p:cNvPr>
          <p:cNvSpPr txBox="1"/>
          <p:nvPr/>
        </p:nvSpPr>
        <p:spPr>
          <a:xfrm>
            <a:off x="1115155" y="3914472"/>
            <a:ext cx="1586318" cy="461665"/>
          </a:xfrm>
          <a:prstGeom prst="rect">
            <a:avLst/>
          </a:prstGeom>
          <a:noFill/>
        </p:spPr>
        <p:txBody>
          <a:bodyPr wrap="square" rtlCol="0">
            <a:spAutoFit/>
          </a:bodyPr>
          <a:lstStyle/>
          <a:p>
            <a:pPr algn="ctr"/>
            <a:r>
              <a:rPr lang="en-US" sz="2400" dirty="0"/>
              <a:t>n=10</a:t>
            </a:r>
          </a:p>
        </p:txBody>
      </p:sp>
      <p:sp>
        <p:nvSpPr>
          <p:cNvPr id="49" name="TextBox 48">
            <a:extLst>
              <a:ext uri="{FF2B5EF4-FFF2-40B4-BE49-F238E27FC236}">
                <a16:creationId xmlns:a16="http://schemas.microsoft.com/office/drawing/2014/main" id="{3E6C1DCC-4735-4419-B5D9-35AAB82C92A2}"/>
              </a:ext>
            </a:extLst>
          </p:cNvPr>
          <p:cNvSpPr txBox="1"/>
          <p:nvPr/>
        </p:nvSpPr>
        <p:spPr>
          <a:xfrm>
            <a:off x="8801427" y="4401725"/>
            <a:ext cx="1586318" cy="461665"/>
          </a:xfrm>
          <a:prstGeom prst="rect">
            <a:avLst/>
          </a:prstGeom>
          <a:noFill/>
        </p:spPr>
        <p:txBody>
          <a:bodyPr wrap="square" rtlCol="0">
            <a:spAutoFit/>
          </a:bodyPr>
          <a:lstStyle/>
          <a:p>
            <a:pPr algn="ctr"/>
            <a:r>
              <a:rPr lang="en-US" sz="2400" dirty="0"/>
              <a:t>k=5</a:t>
            </a:r>
          </a:p>
        </p:txBody>
      </p:sp>
      <p:sp>
        <p:nvSpPr>
          <p:cNvPr id="50" name="TextBox 49">
            <a:extLst>
              <a:ext uri="{FF2B5EF4-FFF2-40B4-BE49-F238E27FC236}">
                <a16:creationId xmlns:a16="http://schemas.microsoft.com/office/drawing/2014/main" id="{6FD11A0B-951B-49E5-879A-7469E0AD94DF}"/>
              </a:ext>
            </a:extLst>
          </p:cNvPr>
          <p:cNvSpPr txBox="1"/>
          <p:nvPr/>
        </p:nvSpPr>
        <p:spPr>
          <a:xfrm>
            <a:off x="8878817" y="3986628"/>
            <a:ext cx="1586318" cy="461665"/>
          </a:xfrm>
          <a:prstGeom prst="rect">
            <a:avLst/>
          </a:prstGeom>
          <a:noFill/>
        </p:spPr>
        <p:txBody>
          <a:bodyPr wrap="square" rtlCol="0">
            <a:spAutoFit/>
          </a:bodyPr>
          <a:lstStyle/>
          <a:p>
            <a:pPr algn="ctr"/>
            <a:r>
              <a:rPr lang="en-US" sz="2400" dirty="0"/>
              <a:t>K=15</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AC1F78D-2183-482E-B93D-F631FA05687D}"/>
                  </a:ext>
                </a:extLst>
              </p:cNvPr>
              <p:cNvSpPr txBox="1"/>
              <p:nvPr/>
            </p:nvSpPr>
            <p:spPr>
              <a:xfrm>
                <a:off x="4111404" y="4532669"/>
                <a:ext cx="1358924" cy="6988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𝑁</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𝐾</m:t>
                          </m:r>
                        </m:den>
                      </m:f>
                    </m:oMath>
                  </m:oMathPara>
                </a14:m>
                <a:endParaRPr lang="en-US" sz="2400" dirty="0"/>
              </a:p>
            </p:txBody>
          </p:sp>
        </mc:Choice>
        <mc:Fallback xmlns="">
          <p:sp>
            <p:nvSpPr>
              <p:cNvPr id="51" name="TextBox 50">
                <a:extLst>
                  <a:ext uri="{FF2B5EF4-FFF2-40B4-BE49-F238E27FC236}">
                    <a16:creationId xmlns:a16="http://schemas.microsoft.com/office/drawing/2014/main" id="{7AC1F78D-2183-482E-B93D-F631FA05687D}"/>
                  </a:ext>
                </a:extLst>
              </p:cNvPr>
              <p:cNvSpPr txBox="1">
                <a:spLocks noRot="1" noChangeAspect="1" noMove="1" noResize="1" noEditPoints="1" noAdjustHandles="1" noChangeArrowheads="1" noChangeShapeType="1" noTextEdit="1"/>
              </p:cNvSpPr>
              <p:nvPr/>
            </p:nvSpPr>
            <p:spPr>
              <a:xfrm>
                <a:off x="4111404" y="4532669"/>
                <a:ext cx="1358924" cy="6988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9E4A28C-9C86-485E-AAC5-BC554708C26D}"/>
                  </a:ext>
                </a:extLst>
              </p:cNvPr>
              <p:cNvSpPr txBox="1"/>
              <p:nvPr/>
            </p:nvSpPr>
            <p:spPr>
              <a:xfrm>
                <a:off x="4790866" y="5609049"/>
                <a:ext cx="2173410" cy="6914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𝑁</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𝑛𝐾</m:t>
                          </m:r>
                        </m:num>
                        <m:den>
                          <m:r>
                            <a:rPr lang="en-US" sz="2400" b="0" i="1" smtClean="0">
                              <a:latin typeface="Cambria Math" panose="02040503050406030204" pitchFamily="18" charset="0"/>
                            </a:rPr>
                            <m:t>𝑘</m:t>
                          </m:r>
                        </m:den>
                      </m:f>
                      <m:r>
                        <a:rPr lang="en-US" sz="2400" b="0" i="1" smtClean="0">
                          <a:latin typeface="Cambria Math" panose="02040503050406030204" pitchFamily="18" charset="0"/>
                        </a:rPr>
                        <m:t>=30</m:t>
                      </m:r>
                    </m:oMath>
                  </m:oMathPara>
                </a14:m>
                <a:endParaRPr lang="en-US" sz="2400" dirty="0"/>
              </a:p>
            </p:txBody>
          </p:sp>
        </mc:Choice>
        <mc:Fallback xmlns="">
          <p:sp>
            <p:nvSpPr>
              <p:cNvPr id="52" name="TextBox 51">
                <a:extLst>
                  <a:ext uri="{FF2B5EF4-FFF2-40B4-BE49-F238E27FC236}">
                    <a16:creationId xmlns:a16="http://schemas.microsoft.com/office/drawing/2014/main" id="{49E4A28C-9C86-485E-AAC5-BC554708C26D}"/>
                  </a:ext>
                </a:extLst>
              </p:cNvPr>
              <p:cNvSpPr txBox="1">
                <a:spLocks noRot="1" noChangeAspect="1" noMove="1" noResize="1" noEditPoints="1" noAdjustHandles="1" noChangeArrowheads="1" noChangeShapeType="1" noTextEdit="1"/>
              </p:cNvSpPr>
              <p:nvPr/>
            </p:nvSpPr>
            <p:spPr>
              <a:xfrm>
                <a:off x="4790866" y="5609049"/>
                <a:ext cx="2173410" cy="691408"/>
              </a:xfrm>
              <a:prstGeom prst="rect">
                <a:avLst/>
              </a:prstGeom>
              <a:blipFill>
                <a:blip r:embed="rId6"/>
                <a:stretch>
                  <a:fillRect/>
                </a:stretch>
              </a:blipFill>
            </p:spPr>
            <p:txBody>
              <a:bodyPr/>
              <a:lstStyle/>
              <a:p>
                <a:r>
                  <a:rPr lang="en-US">
                    <a:noFill/>
                  </a:rPr>
                  <a:t> </a:t>
                </a:r>
              </a:p>
            </p:txBody>
          </p:sp>
        </mc:Fallback>
      </mc:AlternateContent>
      <p:pic>
        <p:nvPicPr>
          <p:cNvPr id="53" name="Graphic 52" descr="Fish with solid fill">
            <a:extLst>
              <a:ext uri="{FF2B5EF4-FFF2-40B4-BE49-F238E27FC236}">
                <a16:creationId xmlns:a16="http://schemas.microsoft.com/office/drawing/2014/main" id="{D74693DC-78D5-46AA-85E1-18DA00923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5056" y="1770101"/>
            <a:ext cx="610496" cy="610496"/>
          </a:xfrm>
          <a:prstGeom prst="rect">
            <a:avLst/>
          </a:prstGeom>
        </p:spPr>
      </p:pic>
      <p:pic>
        <p:nvPicPr>
          <p:cNvPr id="54" name="Graphic 53" descr="Fish with solid fill">
            <a:extLst>
              <a:ext uri="{FF2B5EF4-FFF2-40B4-BE49-F238E27FC236}">
                <a16:creationId xmlns:a16="http://schemas.microsoft.com/office/drawing/2014/main" id="{2F446038-699B-40F5-A228-AA3CF84F4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021" y="2380597"/>
            <a:ext cx="610496" cy="610496"/>
          </a:xfrm>
          <a:prstGeom prst="rect">
            <a:avLst/>
          </a:prstGeom>
        </p:spPr>
      </p:pic>
      <p:pic>
        <p:nvPicPr>
          <p:cNvPr id="55" name="Graphic 54" descr="Fish with solid fill">
            <a:extLst>
              <a:ext uri="{FF2B5EF4-FFF2-40B4-BE49-F238E27FC236}">
                <a16:creationId xmlns:a16="http://schemas.microsoft.com/office/drawing/2014/main" id="{8E5C34F7-7614-4497-B5EC-288C0CA812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5056" y="2273021"/>
            <a:ext cx="610496" cy="610496"/>
          </a:xfrm>
          <a:prstGeom prst="rect">
            <a:avLst/>
          </a:prstGeom>
        </p:spPr>
      </p:pic>
      <p:pic>
        <p:nvPicPr>
          <p:cNvPr id="56" name="Graphic 55" descr="Fish with solid fill">
            <a:extLst>
              <a:ext uri="{FF2B5EF4-FFF2-40B4-BE49-F238E27FC236}">
                <a16:creationId xmlns:a16="http://schemas.microsoft.com/office/drawing/2014/main" id="{7F3D75CC-0881-49BD-8395-8E0883903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3453" y="1961928"/>
            <a:ext cx="610496" cy="610496"/>
          </a:xfrm>
          <a:prstGeom prst="rect">
            <a:avLst/>
          </a:prstGeom>
        </p:spPr>
      </p:pic>
      <p:pic>
        <p:nvPicPr>
          <p:cNvPr id="57" name="Graphic 56" descr="Fish with solid fill">
            <a:extLst>
              <a:ext uri="{FF2B5EF4-FFF2-40B4-BE49-F238E27FC236}">
                <a16:creationId xmlns:a16="http://schemas.microsoft.com/office/drawing/2014/main" id="{8D2F8E9E-0100-4D27-8F94-6F8178F9F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9362" y="2445143"/>
            <a:ext cx="610496" cy="610496"/>
          </a:xfrm>
          <a:prstGeom prst="rect">
            <a:avLst/>
          </a:prstGeom>
        </p:spPr>
      </p:pic>
      <p:pic>
        <p:nvPicPr>
          <p:cNvPr id="58" name="Graphic 57" descr="Fish with solid fill">
            <a:extLst>
              <a:ext uri="{FF2B5EF4-FFF2-40B4-BE49-F238E27FC236}">
                <a16:creationId xmlns:a16="http://schemas.microsoft.com/office/drawing/2014/main" id="{6FBF838C-38BC-4FB7-AE84-08CEB950C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1552" y="2767871"/>
            <a:ext cx="610496" cy="610496"/>
          </a:xfrm>
          <a:prstGeom prst="rect">
            <a:avLst/>
          </a:prstGeom>
        </p:spPr>
      </p:pic>
      <p:pic>
        <p:nvPicPr>
          <p:cNvPr id="59" name="Graphic 58" descr="Fish with solid fill">
            <a:extLst>
              <a:ext uri="{FF2B5EF4-FFF2-40B4-BE49-F238E27FC236}">
                <a16:creationId xmlns:a16="http://schemas.microsoft.com/office/drawing/2014/main" id="{CAF48B45-6483-4CD1-A1F6-9185B2019F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517" y="3378367"/>
            <a:ext cx="610496" cy="610496"/>
          </a:xfrm>
          <a:prstGeom prst="rect">
            <a:avLst/>
          </a:prstGeom>
        </p:spPr>
      </p:pic>
      <p:pic>
        <p:nvPicPr>
          <p:cNvPr id="60" name="Graphic 59" descr="Fish with solid fill">
            <a:extLst>
              <a:ext uri="{FF2B5EF4-FFF2-40B4-BE49-F238E27FC236}">
                <a16:creationId xmlns:a16="http://schemas.microsoft.com/office/drawing/2014/main" id="{8EA9B219-0967-4D5F-A644-266D2F7E64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1552" y="3270791"/>
            <a:ext cx="610496" cy="610496"/>
          </a:xfrm>
          <a:prstGeom prst="rect">
            <a:avLst/>
          </a:prstGeom>
        </p:spPr>
      </p:pic>
      <p:pic>
        <p:nvPicPr>
          <p:cNvPr id="61" name="Graphic 60" descr="Fish with solid fill">
            <a:extLst>
              <a:ext uri="{FF2B5EF4-FFF2-40B4-BE49-F238E27FC236}">
                <a16:creationId xmlns:a16="http://schemas.microsoft.com/office/drawing/2014/main" id="{24BB6C5A-D525-4C07-AB50-F39B480E5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5858" y="2999185"/>
            <a:ext cx="610496" cy="610496"/>
          </a:xfrm>
          <a:prstGeom prst="rect">
            <a:avLst/>
          </a:prstGeom>
        </p:spPr>
      </p:pic>
      <p:pic>
        <p:nvPicPr>
          <p:cNvPr id="62" name="Graphic 61" descr="Fish with solid fill">
            <a:extLst>
              <a:ext uri="{FF2B5EF4-FFF2-40B4-BE49-F238E27FC236}">
                <a16:creationId xmlns:a16="http://schemas.microsoft.com/office/drawing/2014/main" id="{4D425FA6-5889-4C86-AFF9-3977094BD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5858" y="3442913"/>
            <a:ext cx="610496" cy="610496"/>
          </a:xfrm>
          <a:prstGeom prst="rect">
            <a:avLst/>
          </a:prstGeom>
        </p:spPr>
      </p:pic>
      <p:cxnSp>
        <p:nvCxnSpPr>
          <p:cNvPr id="4" name="Straight Connector 3">
            <a:extLst>
              <a:ext uri="{FF2B5EF4-FFF2-40B4-BE49-F238E27FC236}">
                <a16:creationId xmlns:a16="http://schemas.microsoft.com/office/drawing/2014/main" id="{E669CC1D-204A-46C2-BB62-C43D72B62C28}"/>
              </a:ext>
            </a:extLst>
          </p:cNvPr>
          <p:cNvCxnSpPr>
            <a:cxnSpLocks/>
          </p:cNvCxnSpPr>
          <p:nvPr/>
        </p:nvCxnSpPr>
        <p:spPr>
          <a:xfrm flipH="1" flipV="1">
            <a:off x="870069" y="2557103"/>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9724112-2890-4374-8CF3-591E75A0EEBC}"/>
              </a:ext>
            </a:extLst>
          </p:cNvPr>
          <p:cNvCxnSpPr>
            <a:cxnSpLocks/>
          </p:cNvCxnSpPr>
          <p:nvPr/>
        </p:nvCxnSpPr>
        <p:spPr>
          <a:xfrm flipH="1" flipV="1">
            <a:off x="1611552" y="2435798"/>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6F0D544-F517-4FDA-9C1B-F9712E82A63A}"/>
              </a:ext>
            </a:extLst>
          </p:cNvPr>
          <p:cNvCxnSpPr>
            <a:cxnSpLocks/>
          </p:cNvCxnSpPr>
          <p:nvPr/>
        </p:nvCxnSpPr>
        <p:spPr>
          <a:xfrm flipH="1" flipV="1">
            <a:off x="2506928" y="2165177"/>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0FA5013-29A3-47E5-9810-06895D612101}"/>
              </a:ext>
            </a:extLst>
          </p:cNvPr>
          <p:cNvCxnSpPr>
            <a:cxnSpLocks/>
          </p:cNvCxnSpPr>
          <p:nvPr/>
        </p:nvCxnSpPr>
        <p:spPr>
          <a:xfrm flipH="1" flipV="1">
            <a:off x="1641044" y="1946894"/>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D3D6FD8-20E9-41EE-9EBB-D8E1A73910DC}"/>
              </a:ext>
            </a:extLst>
          </p:cNvPr>
          <p:cNvCxnSpPr>
            <a:cxnSpLocks/>
          </p:cNvCxnSpPr>
          <p:nvPr/>
        </p:nvCxnSpPr>
        <p:spPr>
          <a:xfrm flipH="1" flipV="1">
            <a:off x="1790856" y="2938718"/>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A6AA11D-184D-4748-A207-4BEC51313761}"/>
              </a:ext>
            </a:extLst>
          </p:cNvPr>
          <p:cNvCxnSpPr>
            <a:cxnSpLocks/>
          </p:cNvCxnSpPr>
          <p:nvPr/>
        </p:nvCxnSpPr>
        <p:spPr>
          <a:xfrm flipH="1" flipV="1">
            <a:off x="2524521" y="2612090"/>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26678C-822C-47D2-AA19-9FBB3084CE83}"/>
              </a:ext>
            </a:extLst>
          </p:cNvPr>
          <p:cNvCxnSpPr>
            <a:cxnSpLocks/>
          </p:cNvCxnSpPr>
          <p:nvPr/>
        </p:nvCxnSpPr>
        <p:spPr>
          <a:xfrm flipH="1" flipV="1">
            <a:off x="2677842" y="3175036"/>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34C1B6-D91F-4553-A6DF-516B9A1A02F6}"/>
              </a:ext>
            </a:extLst>
          </p:cNvPr>
          <p:cNvCxnSpPr>
            <a:cxnSpLocks/>
          </p:cNvCxnSpPr>
          <p:nvPr/>
        </p:nvCxnSpPr>
        <p:spPr>
          <a:xfrm flipH="1" flipV="1">
            <a:off x="1800282" y="3441638"/>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939530-1E8E-4D01-9752-DC1B7DECE88B}"/>
              </a:ext>
            </a:extLst>
          </p:cNvPr>
          <p:cNvCxnSpPr>
            <a:cxnSpLocks/>
          </p:cNvCxnSpPr>
          <p:nvPr/>
        </p:nvCxnSpPr>
        <p:spPr>
          <a:xfrm flipH="1" flipV="1">
            <a:off x="1058523" y="3550126"/>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F384A95-6A77-4D5D-AA50-B356AFC2E8C9}"/>
              </a:ext>
            </a:extLst>
          </p:cNvPr>
          <p:cNvCxnSpPr>
            <a:cxnSpLocks/>
          </p:cNvCxnSpPr>
          <p:nvPr/>
        </p:nvCxnSpPr>
        <p:spPr>
          <a:xfrm flipH="1" flipV="1">
            <a:off x="2701473" y="3619535"/>
            <a:ext cx="113264" cy="64196"/>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34FD37-A66D-4023-AC4A-93AB3A5A9862}"/>
              </a:ext>
            </a:extLst>
          </p:cNvPr>
          <p:cNvCxnSpPr/>
          <p:nvPr/>
        </p:nvCxnSpPr>
        <p:spPr>
          <a:xfrm flipH="1" flipV="1">
            <a:off x="8581528" y="1857317"/>
            <a:ext cx="138752" cy="121675"/>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27680C9-BC7C-4309-8A85-F920050C6C5C}"/>
              </a:ext>
            </a:extLst>
          </p:cNvPr>
          <p:cNvCxnSpPr/>
          <p:nvPr/>
        </p:nvCxnSpPr>
        <p:spPr>
          <a:xfrm flipH="1" flipV="1">
            <a:off x="9455834" y="2525174"/>
            <a:ext cx="138752" cy="121675"/>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CB97CCB-12BE-4C9E-8568-6B1616D6D83F}"/>
              </a:ext>
            </a:extLst>
          </p:cNvPr>
          <p:cNvCxnSpPr/>
          <p:nvPr/>
        </p:nvCxnSpPr>
        <p:spPr>
          <a:xfrm flipH="1" flipV="1">
            <a:off x="8720280" y="2820360"/>
            <a:ext cx="138752" cy="121675"/>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799ED2-34FF-4E36-B258-EBBE26AE89DA}"/>
              </a:ext>
            </a:extLst>
          </p:cNvPr>
          <p:cNvCxnSpPr/>
          <p:nvPr/>
        </p:nvCxnSpPr>
        <p:spPr>
          <a:xfrm flipH="1" flipV="1">
            <a:off x="10395759" y="3260869"/>
            <a:ext cx="138752" cy="121675"/>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7188A37-A7AD-4624-BF3F-31E5CEAD1747}"/>
              </a:ext>
            </a:extLst>
          </p:cNvPr>
          <p:cNvCxnSpPr/>
          <p:nvPr/>
        </p:nvCxnSpPr>
        <p:spPr>
          <a:xfrm flipH="1" flipV="1">
            <a:off x="11083175" y="2517431"/>
            <a:ext cx="138752" cy="121675"/>
          </a:xfrm>
          <a:prstGeom prst="line">
            <a:avLst/>
          </a:prstGeom>
          <a:ln w="69850" cap="rnd">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D8F1C75-3B33-4E3D-95FE-44B87E0D59E8}"/>
                  </a:ext>
                </a:extLst>
              </p:cNvPr>
              <p:cNvSpPr txBox="1"/>
              <p:nvPr/>
            </p:nvSpPr>
            <p:spPr>
              <a:xfrm>
                <a:off x="5776953" y="4532669"/>
                <a:ext cx="1358924" cy="6988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10</m:t>
                          </m:r>
                        </m:num>
                        <m:den>
                          <m:r>
                            <a:rPr lang="en-US" sz="2400" b="0" i="1" smtClean="0">
                              <a:latin typeface="Cambria Math" panose="02040503050406030204" pitchFamily="18" charset="0"/>
                            </a:rPr>
                            <m:t>𝑁</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15</m:t>
                          </m:r>
                        </m:den>
                      </m:f>
                    </m:oMath>
                  </m:oMathPara>
                </a14:m>
                <a:endParaRPr lang="en-US" sz="2400" dirty="0"/>
              </a:p>
            </p:txBody>
          </p:sp>
        </mc:Choice>
        <mc:Fallback xmlns="">
          <p:sp>
            <p:nvSpPr>
              <p:cNvPr id="76" name="TextBox 75">
                <a:extLst>
                  <a:ext uri="{FF2B5EF4-FFF2-40B4-BE49-F238E27FC236}">
                    <a16:creationId xmlns:a16="http://schemas.microsoft.com/office/drawing/2014/main" id="{FD8F1C75-3B33-4E3D-95FE-44B87E0D59E8}"/>
                  </a:ext>
                </a:extLst>
              </p:cNvPr>
              <p:cNvSpPr txBox="1">
                <a:spLocks noRot="1" noChangeAspect="1" noMove="1" noResize="1" noEditPoints="1" noAdjustHandles="1" noChangeArrowheads="1" noChangeShapeType="1" noTextEdit="1"/>
              </p:cNvSpPr>
              <p:nvPr/>
            </p:nvSpPr>
            <p:spPr>
              <a:xfrm>
                <a:off x="5776953" y="4532669"/>
                <a:ext cx="1358924" cy="698846"/>
              </a:xfrm>
              <a:prstGeom prst="rect">
                <a:avLst/>
              </a:prstGeom>
              <a:blipFill>
                <a:blip r:embed="rId7"/>
                <a:stretch>
                  <a:fillRect/>
                </a:stretch>
              </a:blipFill>
            </p:spPr>
            <p:txBody>
              <a:bodyPr/>
              <a:lstStyle/>
              <a:p>
                <a:r>
                  <a:rPr lang="en-US">
                    <a:noFill/>
                  </a:rPr>
                  <a:t> </a:t>
                </a:r>
              </a:p>
            </p:txBody>
          </p:sp>
        </mc:Fallback>
      </mc:AlternateContent>
      <p:sp>
        <p:nvSpPr>
          <p:cNvPr id="2" name="Arrow: Right 1">
            <a:extLst>
              <a:ext uri="{FF2B5EF4-FFF2-40B4-BE49-F238E27FC236}">
                <a16:creationId xmlns:a16="http://schemas.microsoft.com/office/drawing/2014/main" id="{596AB1DD-E34F-4FAA-B1BD-E0E8429D4231}"/>
              </a:ext>
            </a:extLst>
          </p:cNvPr>
          <p:cNvSpPr/>
          <p:nvPr/>
        </p:nvSpPr>
        <p:spPr>
          <a:xfrm>
            <a:off x="5515554" y="4760512"/>
            <a:ext cx="223646" cy="35683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34B8F65-1766-4BE7-96AF-3D193FA6A368}"/>
              </a:ext>
            </a:extLst>
          </p:cNvPr>
          <p:cNvSpPr>
            <a:spLocks noGrp="1"/>
          </p:cNvSpPr>
          <p:nvPr>
            <p:ph type="title"/>
          </p:nvPr>
        </p:nvSpPr>
        <p:spPr/>
        <p:txBody>
          <a:bodyPr/>
          <a:lstStyle/>
          <a:p>
            <a:r>
              <a:rPr lang="en-US" dirty="0"/>
              <a:t>We can apply mark and recapture to estimate a fish population. </a:t>
            </a:r>
          </a:p>
        </p:txBody>
      </p:sp>
    </p:spTree>
    <p:extLst>
      <p:ext uri="{BB962C8B-B14F-4D97-AF65-F5344CB8AC3E}">
        <p14:creationId xmlns:p14="http://schemas.microsoft.com/office/powerpoint/2010/main" val="35211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par>
                                <p:cTn id="49" presetID="10"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par>
                                <p:cTn id="64" presetID="10" presetClass="entr" presetSubtype="0"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10"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7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6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7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6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66"/>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6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63"/>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64"/>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5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54"/>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5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59"/>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60"/>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61"/>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6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500"/>
                                        <p:tgtEl>
                                          <p:spTgt spid="15"/>
                                        </p:tgtEl>
                                      </p:cBhvr>
                                    </p:animEffect>
                                  </p:childTnLst>
                                </p:cTn>
                              </p:par>
                              <p:par>
                                <p:cTn id="117" presetID="10" presetClass="entr" presetSubtype="0" fill="hold" nodeType="with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500"/>
                                        <p:tgtEl>
                                          <p:spTgt spid="16"/>
                                        </p:tgtEl>
                                      </p:cBhvr>
                                    </p:animEffect>
                                  </p:childTnLst>
                                </p:cTn>
                              </p:par>
                              <p:par>
                                <p:cTn id="120" presetID="10" presetClass="entr" presetSubtype="0" fill="hold"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500"/>
                                        <p:tgtEl>
                                          <p:spTgt spid="17"/>
                                        </p:tgtEl>
                                      </p:cBhvr>
                                    </p:animEffect>
                                  </p:childTnLst>
                                </p:cTn>
                              </p:par>
                              <p:par>
                                <p:cTn id="123" presetID="10" presetClass="entr" presetSubtype="0" fill="hold"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500"/>
                                        <p:tgtEl>
                                          <p:spTgt spid="18"/>
                                        </p:tgtEl>
                                      </p:cBhvr>
                                    </p:animEffect>
                                  </p:childTnLst>
                                </p:cTn>
                              </p:par>
                              <p:par>
                                <p:cTn id="126" presetID="10" presetClass="entr" presetSubtype="0" fill="hold" nodeType="with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fade">
                                      <p:cBhvr>
                                        <p:cTn id="128" dur="500"/>
                                        <p:tgtEl>
                                          <p:spTgt spid="19"/>
                                        </p:tgtEl>
                                      </p:cBhvr>
                                    </p:animEffect>
                                  </p:childTnLst>
                                </p:cTn>
                              </p:par>
                              <p:par>
                                <p:cTn id="129" presetID="10" presetClass="entr" presetSubtype="0" fill="hold" nodeType="with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500"/>
                                        <p:tgtEl>
                                          <p:spTgt spid="20"/>
                                        </p:tgtEl>
                                      </p:cBhvr>
                                    </p:animEffect>
                                  </p:childTnLst>
                                </p:cTn>
                              </p:par>
                              <p:par>
                                <p:cTn id="132" presetID="10" presetClass="entr" presetSubtype="0" fill="hold"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500"/>
                                        <p:tgtEl>
                                          <p:spTgt spid="21"/>
                                        </p:tgtEl>
                                      </p:cBhvr>
                                    </p:animEffect>
                                  </p:childTnLst>
                                </p:cTn>
                              </p:par>
                              <p:par>
                                <p:cTn id="135" presetID="10" presetClass="entr" presetSubtype="0" fill="hold"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500"/>
                                        <p:tgtEl>
                                          <p:spTgt spid="22"/>
                                        </p:tgtEl>
                                      </p:cBhvr>
                                    </p:animEffect>
                                  </p:childTnLst>
                                </p:cTn>
                              </p:par>
                              <p:par>
                                <p:cTn id="138" presetID="10" presetClass="entr" presetSubtype="0" fill="hold" nodeType="with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fade">
                                      <p:cBhvr>
                                        <p:cTn id="140" dur="500"/>
                                        <p:tgtEl>
                                          <p:spTgt spid="23"/>
                                        </p:tgtEl>
                                      </p:cBhvr>
                                    </p:animEffect>
                                  </p:childTnLst>
                                </p:cTn>
                              </p:par>
                              <p:par>
                                <p:cTn id="141" presetID="10" presetClass="entr" presetSubtype="0" fill="hold" nodeType="with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par>
                                <p:cTn id="144" presetID="10" presetClass="entr" presetSubtype="0" fill="hold"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fade">
                                      <p:cBhvr>
                                        <p:cTn id="146" dur="500"/>
                                        <p:tgtEl>
                                          <p:spTgt spid="25"/>
                                        </p:tgtEl>
                                      </p:cBhvr>
                                    </p:animEffect>
                                  </p:childTnLst>
                                </p:cTn>
                              </p:par>
                              <p:par>
                                <p:cTn id="147" presetID="10" presetClass="entr" presetSubtype="0" fill="hold" nodeType="with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fade">
                                      <p:cBhvr>
                                        <p:cTn id="149" dur="500"/>
                                        <p:tgtEl>
                                          <p:spTgt spid="26"/>
                                        </p:tgtEl>
                                      </p:cBhvr>
                                    </p:animEffect>
                                  </p:childTnLst>
                                </p:cTn>
                              </p:par>
                              <p:par>
                                <p:cTn id="150" presetID="10" presetClass="entr" presetSubtype="0" fill="hold"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500"/>
                                        <p:tgtEl>
                                          <p:spTgt spid="27"/>
                                        </p:tgtEl>
                                      </p:cBhvr>
                                    </p:animEffect>
                                  </p:childTnLst>
                                </p:cTn>
                              </p:par>
                              <p:par>
                                <p:cTn id="153" presetID="10" presetClass="entr" presetSubtype="0" fill="hold" nodeType="with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500"/>
                                        <p:tgtEl>
                                          <p:spTgt spid="28"/>
                                        </p:tgtEl>
                                      </p:cBhvr>
                                    </p:animEffect>
                                  </p:childTnLst>
                                </p:cTn>
                              </p:par>
                              <p:par>
                                <p:cTn id="156" presetID="10" presetClass="entr" presetSubtype="0" fill="hold" nodeType="with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fade">
                                      <p:cBhvr>
                                        <p:cTn id="158" dur="500"/>
                                        <p:tgtEl>
                                          <p:spTgt spid="2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fade">
                                      <p:cBhvr>
                                        <p:cTn id="161" dur="500"/>
                                        <p:tgtEl>
                                          <p:spTgt spid="4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500"/>
                                        <p:tgtEl>
                                          <p:spTgt spid="50"/>
                                        </p:tgtEl>
                                      </p:cBhvr>
                                    </p:animEffect>
                                  </p:childTnLst>
                                </p:cTn>
                              </p:par>
                              <p:par>
                                <p:cTn id="165" presetID="10" presetClass="entr" presetSubtype="0" fill="hold" nodeType="with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fade">
                                      <p:cBhvr>
                                        <p:cTn id="167" dur="500"/>
                                        <p:tgtEl>
                                          <p:spTgt spid="36"/>
                                        </p:tgtEl>
                                      </p:cBhvr>
                                    </p:animEffect>
                                  </p:childTnLst>
                                </p:cTn>
                              </p:par>
                              <p:par>
                                <p:cTn id="168" presetID="10" presetClass="entr" presetSubtype="0" fill="hold"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fade">
                                      <p:cBhvr>
                                        <p:cTn id="170" dur="500"/>
                                        <p:tgtEl>
                                          <p:spTgt spid="72"/>
                                        </p:tgtEl>
                                      </p:cBhvr>
                                    </p:animEffect>
                                  </p:childTnLst>
                                </p:cTn>
                              </p:par>
                              <p:par>
                                <p:cTn id="171" presetID="10" presetClass="entr" presetSubtype="0" fill="hold" nodeType="withEffect">
                                  <p:stCondLst>
                                    <p:cond delay="0"/>
                                  </p:stCondLst>
                                  <p:childTnLst>
                                    <p:set>
                                      <p:cBhvr>
                                        <p:cTn id="172" dur="1" fill="hold">
                                          <p:stCondLst>
                                            <p:cond delay="0"/>
                                          </p:stCondLst>
                                        </p:cTn>
                                        <p:tgtEl>
                                          <p:spTgt spid="73"/>
                                        </p:tgtEl>
                                        <p:attrNameLst>
                                          <p:attrName>style.visibility</p:attrName>
                                        </p:attrNameLst>
                                      </p:cBhvr>
                                      <p:to>
                                        <p:strVal val="visible"/>
                                      </p:to>
                                    </p:set>
                                    <p:animEffect transition="in" filter="fade">
                                      <p:cBhvr>
                                        <p:cTn id="173" dur="500"/>
                                        <p:tgtEl>
                                          <p:spTgt spid="73"/>
                                        </p:tgtEl>
                                      </p:cBhvr>
                                    </p:animEffect>
                                  </p:childTnLst>
                                </p:cTn>
                              </p:par>
                              <p:par>
                                <p:cTn id="174" presetID="10" presetClass="entr" presetSubtype="0" fill="hold" nodeType="withEffect">
                                  <p:stCondLst>
                                    <p:cond delay="0"/>
                                  </p:stCondLst>
                                  <p:childTnLst>
                                    <p:set>
                                      <p:cBhvr>
                                        <p:cTn id="175" dur="1" fill="hold">
                                          <p:stCondLst>
                                            <p:cond delay="0"/>
                                          </p:stCondLst>
                                        </p:cTn>
                                        <p:tgtEl>
                                          <p:spTgt spid="74"/>
                                        </p:tgtEl>
                                        <p:attrNameLst>
                                          <p:attrName>style.visibility</p:attrName>
                                        </p:attrNameLst>
                                      </p:cBhvr>
                                      <p:to>
                                        <p:strVal val="visible"/>
                                      </p:to>
                                    </p:set>
                                    <p:animEffect transition="in" filter="fade">
                                      <p:cBhvr>
                                        <p:cTn id="176" dur="500"/>
                                        <p:tgtEl>
                                          <p:spTgt spid="74"/>
                                        </p:tgtEl>
                                      </p:cBhvr>
                                    </p:animEffect>
                                  </p:childTnLst>
                                </p:cTn>
                              </p:par>
                              <p:par>
                                <p:cTn id="177" presetID="10" presetClass="entr" presetSubtype="0" fill="hold"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500"/>
                                        <p:tgtEl>
                                          <p:spTgt spid="75"/>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fade">
                                      <p:cBhvr>
                                        <p:cTn id="184" dur="500"/>
                                        <p:tgtEl>
                                          <p:spTgt spid="5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fade">
                                      <p:cBhvr>
                                        <p:cTn id="187" dur="500"/>
                                        <p:tgtEl>
                                          <p:spTgt spid="7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
                                        </p:tgtEl>
                                        <p:attrNameLst>
                                          <p:attrName>style.visibility</p:attrName>
                                        </p:attrNameLst>
                                      </p:cBhvr>
                                      <p:to>
                                        <p:strVal val="visible"/>
                                      </p:to>
                                    </p:set>
                                    <p:animEffect transition="in" filter="fade">
                                      <p:cBhvr>
                                        <p:cTn id="190" dur="500"/>
                                        <p:tgtEl>
                                          <p:spTgt spid="2"/>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52"/>
                                        </p:tgtEl>
                                        <p:attrNameLst>
                                          <p:attrName>style.visibility</p:attrName>
                                        </p:attrNameLst>
                                      </p:cBhvr>
                                      <p:to>
                                        <p:strVal val="visible"/>
                                      </p:to>
                                    </p:set>
                                    <p:animEffect transition="in" filter="fade">
                                      <p:cBhvr>
                                        <p:cTn id="19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76" grpId="0"/>
      <p:bldP spid="2" grpId="0" animBg="1"/>
    </p:bldLst>
  </p:timing>
</p:sld>
</file>

<file path=ppt/theme/theme1.xml><?xml version="1.0" encoding="utf-8"?>
<a:theme xmlns:a="http://schemas.openxmlformats.org/drawingml/2006/main" name="DATAWorks Presentation - Wide">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1AF172-1678-404B-AC44-D4E9E8624CC4}" vid="{CCFE4AB1-AEE6-42FB-827C-27B5D33D64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DATAWorks Presentation - Wide</Template>
  <TotalTime>1632</TotalTime>
  <Words>2597</Words>
  <Application>Microsoft Office PowerPoint</Application>
  <PresentationFormat>Widescreen</PresentationFormat>
  <Paragraphs>771</Paragraphs>
  <Slides>30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AP Font</vt:lpstr>
      <vt:lpstr>Arial</vt:lpstr>
      <vt:lpstr>Calibri</vt:lpstr>
      <vt:lpstr>Calibri Light</vt:lpstr>
      <vt:lpstr>Cambria Math</vt:lpstr>
      <vt:lpstr>Courier New</vt:lpstr>
      <vt:lpstr>Franklin Gothic Book</vt:lpstr>
      <vt:lpstr>Franklin Gothic Medium</vt:lpstr>
      <vt:lpstr>Roboto</vt:lpstr>
      <vt:lpstr>Segoe UI</vt:lpstr>
      <vt:lpstr>Wingdings</vt:lpstr>
      <vt:lpstr>DATAWorks Presentation - Wide</vt:lpstr>
      <vt:lpstr>PowerPoint Presentation</vt:lpstr>
      <vt:lpstr>PowerPoint Presentation</vt:lpstr>
      <vt:lpstr>PowerPoint Presentation</vt:lpstr>
      <vt:lpstr>Suppose events of interest are recorded across multiple sources, and we need to estimate the total number of events.</vt:lpstr>
      <vt:lpstr>Each list has only partial information. What is the best estimate?</vt:lpstr>
      <vt:lpstr>Hard-to-find events may be recorded in one list and absent from others. </vt:lpstr>
      <vt:lpstr>To develop your intuition, consider two different outcomes.</vt:lpstr>
      <vt:lpstr>Ecologists refer to “mark and recapture.”</vt:lpstr>
      <vt:lpstr>We can apply mark and recapture to estimate a fish population. </vt:lpstr>
      <vt:lpstr>With only two lists, a valid estimate requires very strong assumptions.</vt:lpstr>
      <vt:lpstr>De-duplication and matching</vt:lpstr>
      <vt:lpstr>PowerPoint Presentation</vt:lpstr>
      <vt:lpstr>PowerPoint Presentation</vt:lpstr>
      <vt:lpstr>The goal is to remove duplicate records within a set (de-duplicate) and link duplicate records across datasets (match). </vt:lpstr>
      <vt:lpstr>The inclusion history (or capture history) is a compact data form that records inclusion across multiple datasets.</vt:lpstr>
      <vt:lpstr>Inclusion histories can be aggregated into inclusion patterns.</vt:lpstr>
      <vt:lpstr>UpSet plots are useful alternatives to Venn diagrams when we have more than three sets. The R package UpSetR can create such plots.</vt:lpstr>
      <vt:lpstr>We can structure the problem as a Poisson log-linear regression. </vt:lpstr>
      <vt:lpstr>We can structure the problem as a Poisson log-linear regression. </vt:lpstr>
      <vt:lpstr>Leveraging R packages</vt:lpstr>
      <vt:lpstr>Rcapture estimates the unobserved count from all possible log-linear models. “Abundance” is the estimate of the population, which includes both observed (“captured”) and unobserved events.</vt:lpstr>
      <vt:lpstr>Bayesian model averaging produces a weighted average of the candidate models; we can sample from this “posterior.”</vt:lpstr>
      <vt:lpstr>LCMCR: A Bayesian application using non-parametric latent class models.</vt:lpstr>
      <vt:lpstr>Applying MSE to the combat loss/damage data</vt:lpstr>
      <vt:lpstr>The UpSet plot shows the data sources overlap.</vt:lpstr>
      <vt:lpstr>PowerPoint Presentation</vt:lpstr>
      <vt:lpstr>Summary  </vt:lpstr>
      <vt:lpstr>PowerPoint Presentation</vt:lpstr>
      <vt:lpstr>References</vt:lpstr>
      <vt:lpstr>PowerPoint Presentation</vt:lpstr>
    </vt:vector>
  </TitlesOfParts>
  <Company>Institute for Defense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Chesterton, Gregory L</dc:creator>
  <cp:lastModifiedBy>Berry, Dominique S</cp:lastModifiedBy>
  <cp:revision>73</cp:revision>
  <dcterms:created xsi:type="dcterms:W3CDTF">2024-12-19T14:09:17Z</dcterms:created>
  <dcterms:modified xsi:type="dcterms:W3CDTF">2025-02-14T16:52:26Z</dcterms:modified>
</cp:coreProperties>
</file>