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4"/>
    <p:sldMasterId id="2147483730" r:id="rId5"/>
    <p:sldMasterId id="2147483741" r:id="rId6"/>
    <p:sldMasterId id="2147483751" r:id="rId7"/>
  </p:sldMasterIdLst>
  <p:notesMasterIdLst>
    <p:notesMasterId r:id="rId32"/>
  </p:notesMasterIdLst>
  <p:handoutMasterIdLst>
    <p:handoutMasterId r:id="rId33"/>
  </p:handoutMasterIdLst>
  <p:sldIdLst>
    <p:sldId id="272" r:id="rId8"/>
    <p:sldId id="273" r:id="rId9"/>
    <p:sldId id="274" r:id="rId10"/>
    <p:sldId id="296" r:id="rId11"/>
    <p:sldId id="282" r:id="rId12"/>
    <p:sldId id="275" r:id="rId13"/>
    <p:sldId id="276" r:id="rId14"/>
    <p:sldId id="279" r:id="rId15"/>
    <p:sldId id="278" r:id="rId16"/>
    <p:sldId id="280" r:id="rId17"/>
    <p:sldId id="283" r:id="rId18"/>
    <p:sldId id="284" r:id="rId19"/>
    <p:sldId id="285" r:id="rId20"/>
    <p:sldId id="286" r:id="rId21"/>
    <p:sldId id="292" r:id="rId22"/>
    <p:sldId id="293" r:id="rId23"/>
    <p:sldId id="287" r:id="rId24"/>
    <p:sldId id="289" r:id="rId25"/>
    <p:sldId id="291" r:id="rId26"/>
    <p:sldId id="295" r:id="rId27"/>
    <p:sldId id="281" r:id="rId28"/>
    <p:sldId id="290" r:id="rId29"/>
    <p:sldId id="269" r:id="rId30"/>
    <p:sldId id="261" r:id="rId3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e, Kimberly L Ctr USAF AETC AFIT/ENS" initials="WKLCUAA" lastIdx="23" clrIdx="0">
    <p:extLst>
      <p:ext uri="{19B8F6BF-5375-455C-9EA6-DF929625EA0E}">
        <p15:presenceInfo xmlns:p15="http://schemas.microsoft.com/office/powerpoint/2012/main" userId="S-1-5-21-1660827705-1073358324-288910612-147201" providerId="AD"/>
      </p:ext>
    </p:extLst>
  </p:cmAuthor>
  <p:cmAuthor id="2" name="Fitch, Emily M Ctr USAF AETC AFIT/ENS" initials="FEMCUAA" lastIdx="18" clrIdx="1">
    <p:extLst>
      <p:ext uri="{19B8F6BF-5375-455C-9EA6-DF929625EA0E}">
        <p15:presenceInfo xmlns:p15="http://schemas.microsoft.com/office/powerpoint/2012/main" userId="Fitch, Emily M Ctr USAF AETC AFIT/ENS" providerId="None"/>
      </p:ext>
    </p:extLst>
  </p:cmAuthor>
  <p:cmAuthor id="3" name="Fitch, Emily M Ctr USAF AETC AFIT/ENG" initials="FEMCUAA" lastIdx="1" clrIdx="2">
    <p:extLst>
      <p:ext uri="{19B8F6BF-5375-455C-9EA6-DF929625EA0E}">
        <p15:presenceInfo xmlns:p15="http://schemas.microsoft.com/office/powerpoint/2012/main" userId="S-1-5-21-1660827705-1073358324-288910612-1412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BF3"/>
    <a:srgbClr val="FFDF7F"/>
    <a:srgbClr val="7569A7"/>
    <a:srgbClr val="4C3B89"/>
    <a:srgbClr val="0390DF"/>
    <a:srgbClr val="0385CD"/>
    <a:srgbClr val="0375B5"/>
    <a:srgbClr val="03679F"/>
    <a:srgbClr val="0271AE"/>
    <a:srgbClr val="038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075D8-8AF2-4CF0-A594-5159F25055B4}" v="2" dt="2026-04-15T16:59:25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5/10/relationships/revisionInfo" Target="revisionInfo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usaf-my.dps.mil/personal/james_theimer_1_ctr_us_af_mil/Documents/Working%20documents%202/Best%20Practices/Missing%20Data/SmallWeightedExample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Sheet3!$F$1:$F$50</cx:f>
        <cx:lvl ptCount="50" formatCode="General">
          <cx:pt idx="0">-0.99385547118231454</cx:pt>
          <cx:pt idx="1">-0.88639769219185505</cx:pt>
          <cx:pt idx="2">0.046008145305891805</cx:pt>
          <cx:pt idx="3">-1.0270378700697647</cx:pt>
          <cx:pt idx="4">0.84382806948860634</cx:pt>
          <cx:pt idx="5">-0.30753885559784638</cx:pt>
          <cx:pt idx="6">1.4129482270543456</cx:pt>
          <cx:pt idx="7">-0.51147578358720081</cx:pt>
          <cx:pt idx="8">-0.91541278902847867</cx:pt>
          <cx:pt idx="9">1.4261339223730074</cx:pt>
          <cx:pt idx="10">0.76528177998447822</cx:pt>
          <cx:pt idx="11">-0.77402669468858099</cx:pt>
          <cx:pt idx="12">-0.30993071501695962</cx:pt>
          <cx:pt idx="13">0.051299138382756508</cx:pt>
          <cx:pt idx="14">-0.48003220391700718</cx:pt>
          <cx:pt idx="15">-0.48190068797008218</cx:pt>
          <cx:pt idx="16">0.79406368630911417</cx:pt>
          <cx:pt idx="17">1.0224490477342074</cx:pt>
          <cx:pt idx="18">1.0496450606923715</cx:pt>
          <cx:pt idx="19">0.2681919317891262</cx:pt>
          <cx:pt idx="20">-0.92979220642446081</cx:pt>
          <cx:pt idx="21">-0.80489451565108905</cx:pt>
          <cx:pt idx="22">-0.9549882478449967</cx:pt>
          <cx:pt idx="23">-0.46915973840167352</cx:pt>
          <cx:pt idx="24">-1.1654087851537209</cx:pt>
          <cx:pt idx="25">-0.30221276596566121</cx:pt>
          <cx:pt idx="26">2.306465797814262</cx:pt>
          <cx:pt idx="27">1.7223067268108492</cx:pt>
          <cx:pt idx="28">-2.5852207902639197</cx:pt>
          <cx:pt idx="29">0.32739037910678942</cx:pt>
          <cx:pt idx="30">-0.52152807408050594</cx:pt>
          <cx:pt idx="31">-2.5090145605563485</cx:pt>
          <cx:pt idx="32">1.3864039413181461</cx:pt>
          <cx:pt idx="33">-0.65872702661146554</cx:pt>
          <cx:pt idx="34">-0.36025836025867342</cx:pt>
          <cx:pt idx="35">-0.4921664214056054</cx:pt>
          <cx:pt idx="36">2.9159158043551043</cx:pt>
          <cx:pt idx="37">1.6870890269094931</cx:pt>
          <cx:pt idx="38">0.35583984018776477</cx:pt>
          <cx:pt idx="39">-0.71493592422358132</cx:pt>
          <cx:pt idx="40">0.7334404684855379</cx:pt>
          <cx:pt idx="41">-1.0363040213556425</cx:pt>
          <cx:pt idx="42">0.72256305800448517</cx:pt>
          <cx:pt idx="43">1.1236452063506603</cx:pt>
          <cx:pt idx="44">-0.25273565063641495</cx:pt>
          <cx:pt idx="45">0.61074871349147974</cx:pt>
          <cx:pt idx="46">-0.0059117295507037154</cx:pt>
          <cx:pt idx="47">0.44695172835370917</cx:pt>
          <cx:pt idx="48">-0.69448248931704604</cx:pt>
          <cx:pt idx="49">2.0080775850355419</cx:pt>
        </cx:lvl>
      </cx:numDim>
    </cx:data>
  </cx:chartData>
  <cx:chart>
    <cx:title pos="t" align="ctr" overlay="0">
      <cx:tx>
        <cx:txData>
          <cx:v>Histogram of Data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noFill/>
            </a:defRPr>
          </a:pPr>
          <a:r>
            <a:rPr lang="en-US" sz="1400" b="0" i="0" u="none" strike="noStrike" baseline="0">
              <a:noFill/>
              <a:latin typeface="Aptos Narrow" panose="02110004020202020204"/>
            </a:rPr>
            <a:t>Histogram of Data</a:t>
          </a:r>
        </a:p>
      </cx:txPr>
    </cx:title>
    <cx:plotArea>
      <cx:plotAreaRegion>
        <cx:series layoutId="clusteredColumn" uniqueId="{ABE5DCCB-3E1C-49FD-8B0E-912CC6189BCF}">
          <cx:dataId val="0"/>
          <cx:layoutPr>
            <cx:binning intervalClosed="r">
              <cx:binSize val="0.93999999999999995"/>
            </cx:binning>
          </cx:layoutPr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noFill/>
                <a:latin typeface="Aptos Narrow" panose="020B0004020202020204" pitchFamily="34" charset="0"/>
                <a:ea typeface="Aptos Narrow" panose="020B0004020202020204" pitchFamily="34" charset="0"/>
                <a:cs typeface="Aptos Narrow" panose="020B0004020202020204" pitchFamily="34" charset="0"/>
              </a:defRPr>
            </a:pPr>
            <a:endParaRPr lang="en-US">
              <a:noFill/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noFill/>
                <a:latin typeface="Aptos Narrow" panose="020B0004020202020204" pitchFamily="34" charset="0"/>
                <a:ea typeface="Aptos Narrow" panose="020B0004020202020204" pitchFamily="34" charset="0"/>
                <a:cs typeface="Aptos Narrow" panose="020B0004020202020204" pitchFamily="34" charset="0"/>
              </a:defRPr>
            </a:pPr>
            <a:endParaRPr lang="en-US">
              <a:noFill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2649CD-A79C-4713-85BC-0FD970BA4E2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58F4EF-DC6F-42C2-9B13-AF45CC498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1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B11FDD-5CAA-4270-8F94-E86DB2F88014}" type="datetimeFigureOut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D05268-DA53-4CE5-8279-7E986169A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02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Updated: February 22,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05268-DA53-4CE5-8279-7E986169A7B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7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mailto:AFIT.ENS.STATCOE@us.af.mil" TargetMode="External"/><Relationship Id="rId2" Type="http://schemas.openxmlformats.org/officeDocument/2006/relationships/hyperlink" Target="http://www.afit.edu/STA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mailto:AFIT.ENS.STATCOE@us.af.mil" TargetMode="External"/><Relationship Id="rId2" Type="http://schemas.openxmlformats.org/officeDocument/2006/relationships/hyperlink" Target="http://www.afit.edu/STAT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mailto:AFIT.ENS.STATCOE@us.af.mil" TargetMode="External"/><Relationship Id="rId2" Type="http://schemas.openxmlformats.org/officeDocument/2006/relationships/hyperlink" Target="http://www.afit.edu/STAT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mailto:AFIT.ENS.STATCOE@us.af.mil" TargetMode="External"/><Relationship Id="rId2" Type="http://schemas.openxmlformats.org/officeDocument/2006/relationships/hyperlink" Target="http://www.afit.edu/STAT" TargetMode="Externa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5741952"/>
            <a:ext cx="12193057" cy="11278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33675" y="2340739"/>
            <a:ext cx="9144000" cy="10874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00" baseline="0">
                <a:latin typeface="Georgia" panose="02040502050405020303" pitchFamily="18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Insert Title of Presentation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719159"/>
            <a:ext cx="12211347" cy="1164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8716" y="5999673"/>
            <a:ext cx="1048488" cy="4354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7" y="5719159"/>
            <a:ext cx="1048488" cy="996467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C29793D-2480-5C1F-D9AC-4DD5E70F4A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" y="49727"/>
            <a:ext cx="4496522" cy="10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0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126383" y="4628571"/>
            <a:ext cx="3499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Georgia" panose="02040502050405020303" pitchFamily="18" charset="0"/>
              </a:rPr>
              <a:t>Visit, </a:t>
            </a:r>
            <a:r>
              <a:rPr lang="en-US" sz="1500">
                <a:latin typeface="Georgia" panose="02040502050405020303" pitchFamily="18" charset="0"/>
                <a:hlinkClick r:id="rId2"/>
              </a:rPr>
              <a:t>www.AFIT.edu/STAT</a:t>
            </a:r>
            <a:endParaRPr lang="en-US" sz="1500">
              <a:latin typeface="Georgia" panose="02040502050405020303" pitchFamily="18" charset="0"/>
            </a:endParaRPr>
          </a:p>
          <a:p>
            <a:pPr algn="ctr"/>
            <a:r>
              <a:rPr lang="en-US" sz="1500">
                <a:latin typeface="Georgia" panose="02040502050405020303" pitchFamily="18" charset="0"/>
              </a:rPr>
              <a:t>Email, </a:t>
            </a:r>
            <a:r>
              <a:rPr lang="en-US" sz="150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hlinkClick r:id="rId3"/>
              </a:rPr>
              <a:t>AFIT.ENS.STATCOE@us.af.mil</a:t>
            </a:r>
            <a:r>
              <a:rPr lang="en-US" sz="150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99" y="1859412"/>
            <a:ext cx="7800080" cy="1942734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0" name="Rectangle 9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686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5741952"/>
            <a:ext cx="12193057" cy="11278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087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Insert Title of Presentation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30" y="748462"/>
            <a:ext cx="7817141" cy="2853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9157"/>
            <a:ext cx="12211347" cy="1164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649" y="6012603"/>
            <a:ext cx="1115665" cy="463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" y="5760712"/>
            <a:ext cx="1010668" cy="9747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97EC73-E92C-8C65-2C1A-61D6252C2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0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0628"/>
            <a:ext cx="10515600" cy="491541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0280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0" name="Rectangle 9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BD25755-BD90-A5FD-2ECA-7A0B41022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90AB95-22F7-A8E4-262E-11E4EB1D37FE}"/>
              </a:ext>
            </a:extLst>
          </p:cNvPr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124A30-F057-7E08-C00C-A7EE17445E26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1E6602-D956-01F4-151F-499F94BF2778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9043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2239"/>
            <a:ext cx="5181600" cy="48347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2239"/>
            <a:ext cx="5181600" cy="48347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3" name="Rectangle 12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AEE73B-F180-AF1B-27DC-8BED8FD66CC2}"/>
              </a:ext>
            </a:extLst>
          </p:cNvPr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43F233-657E-CBDF-A736-8511A429E3FB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ADABC78-E610-14B9-25EA-5A2FBFD65A28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541E244-86F3-E10C-31BC-49675A47D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9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17949"/>
            <a:ext cx="5157787" cy="4772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71619"/>
            <a:ext cx="5157787" cy="43180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17949"/>
            <a:ext cx="5183188" cy="4772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871619"/>
            <a:ext cx="5183188" cy="43180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1"/>
            <a:ext cx="4554523" cy="33085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4" name="Rectangle 13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F6E37A-D2A0-03E6-93E7-235B4BA885A6}"/>
              </a:ext>
            </a:extLst>
          </p:cNvPr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13D396-0FE4-6D33-BC68-A2034407A40F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155E54E-6D96-838A-2517-626B11CEA227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876461-6328-6AFB-D9FC-B49BA44144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0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0" name="Rectangle 9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7CC5A5-A54D-A6E9-7D01-7080C7EDE9BE}"/>
              </a:ext>
            </a:extLst>
          </p:cNvPr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9ABC38-6D66-9772-FA31-9C29F4B74FB4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A530F5F-0C4F-E784-8BC0-9BFC552A00C8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8348E59-A8E6-BC2F-4F1F-6067F8165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66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8" name="Rectangle 7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F3D31D-64B8-5179-17B1-6E0B40C15433}"/>
              </a:ext>
            </a:extLst>
          </p:cNvPr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324B53-E6C2-A826-0D6E-9F83ECC3B599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1D3094-A8AC-A635-42F5-6F014A9D00A5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2DE8458-D3A3-DCE6-A10D-A0B501FA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7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5127"/>
            <a:ext cx="6172200" cy="549592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33850"/>
            <a:ext cx="3932237" cy="4535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3933825" cy="968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2" name="Rectangle 11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F173B4-0BA6-4719-D56F-51E702545A93}"/>
              </a:ext>
            </a:extLst>
          </p:cNvPr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FAAA42-C6BB-2586-510E-3D70DDDA2AAC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E36BE35-BBD4-CCED-1635-087DC6421879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61FBD35-DB10-4D8F-AAC0-B84D58342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13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365127"/>
            <a:ext cx="6172200" cy="549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50628"/>
            <a:ext cx="3932237" cy="4518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3933825" cy="9855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2" name="Rectangle 11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7B1B86-7BEF-556F-7E95-174DE30F62CD}"/>
              </a:ext>
            </a:extLst>
          </p:cNvPr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56E9D1-4691-1F25-0ABF-533D60E2083C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AF5DD00-FE49-F911-9372-E20C84F82B1E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A66FB32-7B93-E7FB-8EC2-4309DBE6D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51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26383" y="4628571"/>
            <a:ext cx="3499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Georgia" panose="02040502050405020303" pitchFamily="18" charset="0"/>
              </a:rPr>
              <a:t>Visit, </a:t>
            </a:r>
            <a:r>
              <a:rPr lang="en-US" sz="1500">
                <a:latin typeface="Georgia" panose="02040502050405020303" pitchFamily="18" charset="0"/>
                <a:hlinkClick r:id="rId2"/>
              </a:rPr>
              <a:t>www.AFIT.edu/STAT</a:t>
            </a:r>
            <a:endParaRPr lang="en-US" sz="1500">
              <a:latin typeface="Georgia" panose="02040502050405020303" pitchFamily="18" charset="0"/>
            </a:endParaRPr>
          </a:p>
          <a:p>
            <a:pPr algn="ctr"/>
            <a:r>
              <a:rPr lang="en-US" sz="1500">
                <a:latin typeface="Georgia" panose="02040502050405020303" pitchFamily="18" charset="0"/>
              </a:rPr>
              <a:t>Email, </a:t>
            </a:r>
            <a:r>
              <a:rPr lang="en-US" sz="150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hlinkClick r:id="rId3"/>
              </a:rPr>
              <a:t>AFIT.ENS.STATCOE@us.af.mil</a:t>
            </a:r>
            <a:r>
              <a:rPr lang="en-US" sz="150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99" y="1859412"/>
            <a:ext cx="7800080" cy="19427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0" name="Rectangle 9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8A9165-1253-A056-A0EB-324B79314D6D}"/>
              </a:ext>
            </a:extLst>
          </p:cNvPr>
          <p:cNvSpPr txBox="1"/>
          <p:nvPr userDrawn="1"/>
        </p:nvSpPr>
        <p:spPr>
          <a:xfrm>
            <a:off x="4126383" y="4628571"/>
            <a:ext cx="3499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Georgia" panose="02040502050405020303" pitchFamily="18" charset="0"/>
              </a:rPr>
              <a:t>Visit, </a:t>
            </a:r>
            <a:r>
              <a:rPr lang="en-US" sz="1500">
                <a:latin typeface="Georgia" panose="02040502050405020303" pitchFamily="18" charset="0"/>
                <a:hlinkClick r:id="rId2"/>
              </a:rPr>
              <a:t>www.AFIT.edu/STAT</a:t>
            </a:r>
            <a:endParaRPr lang="en-US" sz="1500">
              <a:latin typeface="Georgia" panose="02040502050405020303" pitchFamily="18" charset="0"/>
            </a:endParaRPr>
          </a:p>
          <a:p>
            <a:pPr algn="ctr"/>
            <a:r>
              <a:rPr lang="en-US" sz="1500">
                <a:latin typeface="Georgia" panose="02040502050405020303" pitchFamily="18" charset="0"/>
              </a:rPr>
              <a:t>Email, </a:t>
            </a:r>
            <a:r>
              <a:rPr lang="en-US" sz="150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hlinkClick r:id="rId3"/>
              </a:rPr>
              <a:t>AFIT.ENS.STATCOE@us.af.mil</a:t>
            </a:r>
            <a:r>
              <a:rPr lang="en-US" sz="150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972C7-1E27-6E06-8507-48E3133E19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99" y="1859412"/>
            <a:ext cx="7800080" cy="19427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090278F-946F-DB13-46C9-4072F4DAD231}"/>
              </a:ext>
            </a:extLst>
          </p:cNvPr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939A33-59C0-D06A-19E6-8D5DEDF91B22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6840B39-BCD0-D923-AC24-A9DE7BCF9DEB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615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33675" y="2340739"/>
            <a:ext cx="9144000" cy="10874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00" baseline="0">
                <a:latin typeface="Georgia" panose="02040502050405020303" pitchFamily="18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Insert Title of Presentation Here</a:t>
            </a:r>
          </a:p>
        </p:txBody>
      </p:sp>
    </p:spTree>
    <p:extLst>
      <p:ext uri="{BB962C8B-B14F-4D97-AF65-F5344CB8AC3E}">
        <p14:creationId xmlns:p14="http://schemas.microsoft.com/office/powerpoint/2010/main" val="4174791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5741952"/>
            <a:ext cx="12193057" cy="11278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33675" y="2340739"/>
            <a:ext cx="9144000" cy="10874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00" baseline="0">
                <a:latin typeface="Georgia" panose="02040502050405020303" pitchFamily="18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Insert Title of Presentation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719159"/>
            <a:ext cx="12211347" cy="1164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8716" y="5999673"/>
            <a:ext cx="1048488" cy="4354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7" y="5719159"/>
            <a:ext cx="1048488" cy="996467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C29793D-2480-5C1F-D9AC-4DD5E70F4A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" y="49727"/>
            <a:ext cx="4496522" cy="10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87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5741952"/>
            <a:ext cx="12193057" cy="11278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087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Insert Title of Presentation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30" y="748462"/>
            <a:ext cx="7817141" cy="2853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9157"/>
            <a:ext cx="12211347" cy="1164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649" y="6012603"/>
            <a:ext cx="1115665" cy="463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" y="5760712"/>
            <a:ext cx="1010668" cy="9747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874278-4C4D-A004-D395-4096CA39C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5741952"/>
            <a:ext cx="12193057" cy="1127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4BF0B4-AA54-880E-A0C4-72E3F3EBE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30" y="748462"/>
            <a:ext cx="7817141" cy="2853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428ADC-2DAD-F733-E5C1-8DBC80F41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9157"/>
            <a:ext cx="12211347" cy="1164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AA28D-1693-D4B3-A3F4-FC198BBAD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649" y="6012603"/>
            <a:ext cx="1115665" cy="463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D36CFB-FA23-4EA1-D719-E6163E4960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" y="5760712"/>
            <a:ext cx="1010668" cy="9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4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0628"/>
            <a:ext cx="10515600" cy="491541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0280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0" name="Rectangle 9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9B0C646-61AD-CFD2-61F3-A13DA79363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5362822-B3FC-4239-4C64-33F01A81B38A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98D61A-A556-AC04-A43B-9184A796D4DE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B14143-D6CC-3D29-274E-AFAECA11377B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6290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2239"/>
            <a:ext cx="5181600" cy="48347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2239"/>
            <a:ext cx="5181600" cy="48347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3" name="Rectangle 12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B35B67-58F5-60FA-B05B-6D35F94B97A1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7EDF89-5A4B-1295-9C96-F50C6E07A532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AA73169-D1CA-92FD-D23B-065F0A0D7F70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0BF5A93-6DD7-5441-2809-D7A66B57A5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7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17949"/>
            <a:ext cx="5157787" cy="4772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71619"/>
            <a:ext cx="5157787" cy="43180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17949"/>
            <a:ext cx="5183188" cy="4772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871619"/>
            <a:ext cx="5183188" cy="43180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1"/>
            <a:ext cx="4554523" cy="33085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4" name="Rectangle 13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C71E07-9D30-1F49-4269-1ED4463631FD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83B63D-684E-798E-6DB4-EFB4F47E1DCD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1627D4-8828-0AC8-5F74-4CA23019941F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3B6A1D7-0495-E74A-A373-8E97705AF9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42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0" name="Rectangle 9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DA9979-2602-E131-3D0F-C60545A49110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4403D1-A97D-BCF0-438B-F0EB89C30074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57D1C98-5F93-60EA-72EE-A9F65402BF03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A1616DF-7130-814A-1AC7-3F97A49041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62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8" name="Rectangle 7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CB955B-4822-AB7D-E016-7A8FD62F969F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5D0321-0475-C1C7-41D7-137E7D738AC8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434779E-166B-94BD-0CBE-FF0F1ABCFE94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2180E1D-D922-0F87-EB37-08E8B6EA81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2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5127"/>
            <a:ext cx="6172200" cy="549592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33850"/>
            <a:ext cx="3932237" cy="4535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3933825" cy="968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2" name="Rectangle 11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2DE7CA-08FF-1846-A819-750F3F709738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064BD8-0A3E-6422-BA67-C5A925FEBC0A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9EC5875-1496-5F72-68B8-B9B84E2AFDB4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CA3315-1DA2-191A-0602-C7632358C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54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365127"/>
            <a:ext cx="6172200" cy="549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50628"/>
            <a:ext cx="3932237" cy="4518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3933825" cy="9855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2" name="Rectangle 11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EBD537-7269-2E7C-0B59-B1C1B5507734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3D6F10-CF49-BCFE-14C1-A4CA38D78DDF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BD9335D-3A80-0B2B-199F-BE8067F38834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81036A7-1952-8689-5647-F2C34695AA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30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26383" y="4628571"/>
            <a:ext cx="3499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Georgia" panose="02040502050405020303" pitchFamily="18" charset="0"/>
              </a:rPr>
              <a:t>Visit, </a:t>
            </a:r>
            <a:r>
              <a:rPr lang="en-US" sz="1500">
                <a:latin typeface="Georgia" panose="02040502050405020303" pitchFamily="18" charset="0"/>
                <a:hlinkClick r:id="rId2"/>
              </a:rPr>
              <a:t>www.AFIT.edu/STAT</a:t>
            </a:r>
            <a:endParaRPr lang="en-US" sz="1500">
              <a:latin typeface="Georgia" panose="02040502050405020303" pitchFamily="18" charset="0"/>
            </a:endParaRPr>
          </a:p>
          <a:p>
            <a:pPr algn="ctr"/>
            <a:r>
              <a:rPr lang="en-US" sz="1500">
                <a:latin typeface="Georgia" panose="02040502050405020303" pitchFamily="18" charset="0"/>
              </a:rPr>
              <a:t>Email, </a:t>
            </a:r>
            <a:r>
              <a:rPr lang="en-US" sz="150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hlinkClick r:id="rId3"/>
              </a:rPr>
              <a:t>AFIT.ENS.STATCOE@us.af.mil</a:t>
            </a:r>
            <a:r>
              <a:rPr lang="en-US" sz="150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99" y="1859412"/>
            <a:ext cx="7800080" cy="19427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0" name="Rectangle 9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5E2BDB6-677C-8294-2A3B-6FEB75E9D1E4}"/>
              </a:ext>
            </a:extLst>
          </p:cNvPr>
          <p:cNvSpPr txBox="1"/>
          <p:nvPr/>
        </p:nvSpPr>
        <p:spPr>
          <a:xfrm>
            <a:off x="4126383" y="4628571"/>
            <a:ext cx="3499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Georgia" panose="02040502050405020303" pitchFamily="18" charset="0"/>
              </a:rPr>
              <a:t>Visit, </a:t>
            </a:r>
            <a:r>
              <a:rPr lang="en-US" sz="1500">
                <a:latin typeface="Georgia" panose="02040502050405020303" pitchFamily="18" charset="0"/>
                <a:hlinkClick r:id="rId2"/>
              </a:rPr>
              <a:t>www.AFIT.edu/STAT</a:t>
            </a:r>
            <a:endParaRPr lang="en-US" sz="1500">
              <a:latin typeface="Georgia" panose="02040502050405020303" pitchFamily="18" charset="0"/>
            </a:endParaRPr>
          </a:p>
          <a:p>
            <a:pPr algn="ctr"/>
            <a:r>
              <a:rPr lang="en-US" sz="1500">
                <a:latin typeface="Georgia" panose="02040502050405020303" pitchFamily="18" charset="0"/>
              </a:rPr>
              <a:t>Email, </a:t>
            </a:r>
            <a:r>
              <a:rPr lang="en-US" sz="150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hlinkClick r:id="rId3"/>
              </a:rPr>
              <a:t>AFIT.ENS.STATCOE@us.af.mil</a:t>
            </a:r>
            <a:r>
              <a:rPr lang="en-US" sz="150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CFC11-DA23-5D98-5732-B202F37FF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99" y="1859412"/>
            <a:ext cx="7800080" cy="19427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E8E897-1FC9-F900-A882-7B5B6526DA4C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2AA80A-2B1A-F703-A293-5D6A0F2377A3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B291DCD-F20A-177B-C14B-62715CAEE5C0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915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0628"/>
            <a:ext cx="10515600" cy="491541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0280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0" name="Rectangle 9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1156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5741952"/>
            <a:ext cx="12193057" cy="11278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087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Insert Title of Presentation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30" y="748462"/>
            <a:ext cx="7817141" cy="2853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9157"/>
            <a:ext cx="12211347" cy="1164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649" y="6012603"/>
            <a:ext cx="1115665" cy="463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" y="5760712"/>
            <a:ext cx="1010668" cy="9747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025A24-0A77-6FD9-7F8A-377180D57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5741952"/>
            <a:ext cx="12193057" cy="1127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99A522-E4D8-ACDA-0E69-4D621CD79E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30" y="748462"/>
            <a:ext cx="7817141" cy="2853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4B63E-D7AC-2FF6-AF75-EDBB9B7C5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9157"/>
            <a:ext cx="12211347" cy="1164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C1F2B4-0C66-0611-CFC9-872E4E47B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649" y="6012603"/>
            <a:ext cx="1115665" cy="463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023AB1-94EC-A621-8A8E-47E5685002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" y="5760712"/>
            <a:ext cx="1010668" cy="9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64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0628"/>
            <a:ext cx="10515600" cy="491541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0280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0" name="Rectangle 9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A4C2597-33F2-9792-4B84-EB432D11CC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D710D5F-D5F0-0B10-1CA7-AA6A5F580C0C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7639E3-1FC8-BD34-4E59-509499048D2A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9997F3F-312B-6D62-7DD8-4840B4FB8DD1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1571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2239"/>
            <a:ext cx="5181600" cy="48347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2239"/>
            <a:ext cx="5181600" cy="48347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3" name="Rectangle 12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0AD202-7139-9915-DF13-C049836E3E54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0DB652-EF7C-A22B-12AA-C0B9A74D02A0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7866B7-7543-6A7E-574D-B94C53701054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7116672-6D5C-9CDC-DEBE-212714444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24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17949"/>
            <a:ext cx="5157787" cy="4772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71619"/>
            <a:ext cx="5157787" cy="43180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17949"/>
            <a:ext cx="5183188" cy="4772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871619"/>
            <a:ext cx="5183188" cy="43180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1"/>
            <a:ext cx="4554523" cy="33085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4" name="Rectangle 13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769DDA-F757-194D-F089-56EB8C6BF9B4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AEBD1D-2961-4FDB-8626-1C87FE1333A3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5E7B65-6936-14D8-9884-971DC8006C96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4813598-9A70-9C7B-BC32-98539A1DD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0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0" name="Rectangle 9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FA6B5A-B40C-201D-D5E9-69E354279E47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B08800-9A72-1BE6-20D1-1BEC725A416E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E66D599-683E-CE49-A148-32CB546756FE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8D14626-5EA5-C566-2ECA-B8E630CFB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4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8" name="Rectangle 7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A5B704-BC2B-0278-45F6-5B84F0EBE13A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FC97AD-07D0-7943-FE7D-58841F0FBA02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9E0F6E6-71F6-821F-DF08-7E2DABC4569B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9685D9E-0257-67BA-2166-ABA0AEB1D9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83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5127"/>
            <a:ext cx="6172200" cy="549592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33850"/>
            <a:ext cx="3932237" cy="4535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3933825" cy="968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2" name="Rectangle 11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B216E0-C283-8B6D-8911-CC06A276D67E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354E11-F903-5158-212D-A043FA7AF17F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4DD7B32-9BA9-08B7-9230-2FC9E975EC8A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63C3A3-7FB6-EC4A-83D3-C68725C9D8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32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365127"/>
            <a:ext cx="6172200" cy="549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50628"/>
            <a:ext cx="3932237" cy="4518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3933825" cy="9855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2" name="Rectangle 11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B3CDC6-9C66-F83B-328A-352359716166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360545-6899-8632-8413-DB362CC52882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FE4F062-15D8-9406-0992-2FEE9CE38CE7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9F778E-94F8-E532-99A3-2526511EE3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84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26383" y="4628571"/>
            <a:ext cx="3499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Georgia" panose="02040502050405020303" pitchFamily="18" charset="0"/>
              </a:rPr>
              <a:t>Visit, </a:t>
            </a:r>
            <a:r>
              <a:rPr lang="en-US" sz="1500">
                <a:latin typeface="Georgia" panose="02040502050405020303" pitchFamily="18" charset="0"/>
                <a:hlinkClick r:id="rId2"/>
              </a:rPr>
              <a:t>www.AFIT.edu/STAT</a:t>
            </a:r>
            <a:endParaRPr lang="en-US" sz="1500">
              <a:latin typeface="Georgia" panose="02040502050405020303" pitchFamily="18" charset="0"/>
            </a:endParaRPr>
          </a:p>
          <a:p>
            <a:pPr algn="ctr"/>
            <a:r>
              <a:rPr lang="en-US" sz="1500">
                <a:latin typeface="Georgia" panose="02040502050405020303" pitchFamily="18" charset="0"/>
              </a:rPr>
              <a:t>Email, </a:t>
            </a:r>
            <a:r>
              <a:rPr lang="en-US" sz="150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hlinkClick r:id="rId3"/>
              </a:rPr>
              <a:t>AFIT.ENS.STATCOE@us.af.mil</a:t>
            </a:r>
            <a:r>
              <a:rPr lang="en-US" sz="150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99" y="1859412"/>
            <a:ext cx="7800080" cy="19427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0" name="Rectangle 9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292D288-6083-9438-3443-81F5FFD2FB41}"/>
              </a:ext>
            </a:extLst>
          </p:cNvPr>
          <p:cNvSpPr txBox="1"/>
          <p:nvPr/>
        </p:nvSpPr>
        <p:spPr>
          <a:xfrm>
            <a:off x="4126383" y="4628571"/>
            <a:ext cx="3499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Georgia" panose="02040502050405020303" pitchFamily="18" charset="0"/>
              </a:rPr>
              <a:t>Visit, </a:t>
            </a:r>
            <a:r>
              <a:rPr lang="en-US" sz="1500">
                <a:latin typeface="Georgia" panose="02040502050405020303" pitchFamily="18" charset="0"/>
                <a:hlinkClick r:id="rId2"/>
              </a:rPr>
              <a:t>www.AFIT.edu/STAT</a:t>
            </a:r>
            <a:endParaRPr lang="en-US" sz="1500">
              <a:latin typeface="Georgia" panose="02040502050405020303" pitchFamily="18" charset="0"/>
            </a:endParaRPr>
          </a:p>
          <a:p>
            <a:pPr algn="ctr"/>
            <a:r>
              <a:rPr lang="en-US" sz="1500">
                <a:latin typeface="Georgia" panose="02040502050405020303" pitchFamily="18" charset="0"/>
              </a:rPr>
              <a:t>Email, </a:t>
            </a:r>
            <a:r>
              <a:rPr lang="en-US" sz="150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hlinkClick r:id="rId3"/>
              </a:rPr>
              <a:t>AFIT.ENS.STATCOE@us.af.mil</a:t>
            </a:r>
            <a:r>
              <a:rPr lang="en-US" sz="150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D8357-4ABF-3C69-471E-3DB1A97B5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99" y="1859412"/>
            <a:ext cx="7800080" cy="19427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1889CD1-5851-91AA-4AF4-79DEB050E68A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7A502DA-774A-7590-E999-32C2C2044128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102CCC3-70CF-971A-0F63-37C197EB8D02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154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2239"/>
            <a:ext cx="5181600" cy="48347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2239"/>
            <a:ext cx="5181600" cy="48347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3" name="Rectangle 12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3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17949"/>
            <a:ext cx="5157787" cy="4772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71619"/>
            <a:ext cx="5157787" cy="43180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17949"/>
            <a:ext cx="5183188" cy="4772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871619"/>
            <a:ext cx="5183188" cy="43180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1"/>
            <a:ext cx="4554523" cy="33085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4" name="Rectangle 13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3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0" name="Rectangle 9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8" name="Rectangle 7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5127"/>
            <a:ext cx="6172200" cy="549592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33850"/>
            <a:ext cx="3932237" cy="4535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3933825" cy="968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2" name="Rectangle 11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6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365127"/>
            <a:ext cx="6172200" cy="549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50628"/>
            <a:ext cx="3932237" cy="4518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3933825" cy="9855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8877" y="635635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2" name="Rectangle 11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1" b="18641"/>
          <a:stretch/>
        </p:blipFill>
        <p:spPr>
          <a:xfrm>
            <a:off x="176170" y="6205594"/>
            <a:ext cx="2382473" cy="481614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4" name="Rectangle 13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98877" y="630280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3331" y="629479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2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9" r:id="rId2"/>
    <p:sldLayoutId id="2147483720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4" name="Rectangle 13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98877" y="630280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3331" y="629479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9D0C27-9582-1A7C-FBDA-2BD38EEACC44}"/>
              </a:ext>
            </a:extLst>
          </p:cNvPr>
          <p:cNvGrpSpPr/>
          <p:nvPr userDrawn="1"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871728-1EDA-7C3A-338A-638D5265C3A8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39D3C9-BC78-A8BD-99FD-8196783AC38F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162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4" name="Rectangle 13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98877" y="630280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3331" y="629479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575964-1441-FDD3-83EE-04749C116EA5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548912-35E3-855F-30AD-2B2CEB91A943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852B46C-034F-F038-7A49-95846575E024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423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14" name="Rectangle 13"/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98877" y="6302802"/>
            <a:ext cx="4554523" cy="365125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MMM YYYY.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88ABW-####-## </a:t>
            </a:r>
          </a:p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3331" y="629479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/>
            </a:lvl1pPr>
          </a:lstStyle>
          <a:p>
            <a:fld id="{4A54CE59-4D18-49CB-9CEE-EF966B1AAF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3D6AF8-E75E-C08A-BCE7-88D254B38D84}"/>
              </a:ext>
            </a:extLst>
          </p:cNvPr>
          <p:cNvGrpSpPr/>
          <p:nvPr/>
        </p:nvGrpSpPr>
        <p:grpSpPr>
          <a:xfrm>
            <a:off x="0" y="6717970"/>
            <a:ext cx="12192000" cy="140030"/>
            <a:chOff x="0" y="6717970"/>
            <a:chExt cx="12192000" cy="1400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A0A4F75-C4E7-4EA5-F60C-28275A23AE7C}"/>
                </a:ext>
              </a:extLst>
            </p:cNvPr>
            <p:cNvSpPr/>
            <p:nvPr/>
          </p:nvSpPr>
          <p:spPr>
            <a:xfrm>
              <a:off x="0" y="6717970"/>
              <a:ext cx="12192000" cy="140030"/>
            </a:xfrm>
            <a:prstGeom prst="rect">
              <a:avLst/>
            </a:prstGeom>
            <a:solidFill>
              <a:srgbClr val="4C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37507B-1517-6001-B0D4-51E6C8600096}"/>
                </a:ext>
              </a:extLst>
            </p:cNvPr>
            <p:cNvCxnSpPr/>
            <p:nvPr/>
          </p:nvCxnSpPr>
          <p:spPr>
            <a:xfrm>
              <a:off x="0" y="6717970"/>
              <a:ext cx="12192000" cy="0"/>
            </a:xfrm>
            <a:prstGeom prst="line">
              <a:avLst/>
            </a:prstGeom>
            <a:ln w="12700">
              <a:solidFill>
                <a:srgbClr val="FFD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16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8F5D31-8A62-CACF-209D-051537A77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/>
              <a:t>Missing data: Motivations, Methods and Examples</a:t>
            </a:r>
          </a:p>
          <a:p>
            <a:endParaRPr lang="en-US" dirty="0">
              <a:latin typeface="Georgi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13A1D-FB76-075A-16C4-4863FD6A40DD}"/>
              </a:ext>
            </a:extLst>
          </p:cNvPr>
          <p:cNvSpPr txBox="1"/>
          <p:nvPr/>
        </p:nvSpPr>
        <p:spPr>
          <a:xfrm>
            <a:off x="9093132" y="5992692"/>
            <a:ext cx="288791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200" dirty="0" err="1">
                <a:solidFill>
                  <a:srgbClr val="FF0000"/>
                </a:solidFill>
                <a:latin typeface="Georgia"/>
                <a:cs typeface="Arial"/>
              </a:rPr>
              <a:t>DATAWorks</a:t>
            </a:r>
            <a:r>
              <a:rPr lang="en-US" sz="1200" dirty="0">
                <a:solidFill>
                  <a:srgbClr val="FF0000"/>
                </a:solidFill>
                <a:latin typeface="Georgia"/>
                <a:cs typeface="Arial"/>
              </a:rPr>
              <a:t> 2026</a:t>
            </a:r>
            <a:endParaRPr lang="en-US" sz="1200" dirty="0">
              <a:solidFill>
                <a:srgbClr val="FF0000"/>
              </a:solidFill>
              <a:latin typeface="Georgi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B7BF8B-28CB-BAA6-4487-9DEDCF50C262}"/>
              </a:ext>
            </a:extLst>
          </p:cNvPr>
          <p:cNvSpPr/>
          <p:nvPr/>
        </p:nvSpPr>
        <p:spPr>
          <a:xfrm>
            <a:off x="3784019" y="4725454"/>
            <a:ext cx="4619641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DISTRIBUTION STATEMENT </a:t>
            </a:r>
            <a:r>
              <a: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Approved for </a:t>
            </a:r>
            <a:r>
              <a: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release; distribution is </a:t>
            </a:r>
            <a:r>
              <a: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unlimited.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CLEARED on </a:t>
            </a:r>
            <a:r>
              <a: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March 2026.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Case Number: </a:t>
            </a:r>
            <a:r>
              <a: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88ABW-2026-0193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70380-214B-7F44-AF11-13A68CDB04F5}"/>
              </a:ext>
            </a:extLst>
          </p:cNvPr>
          <p:cNvSpPr txBox="1"/>
          <p:nvPr/>
        </p:nvSpPr>
        <p:spPr>
          <a:xfrm>
            <a:off x="10294854" y="157879"/>
            <a:ext cx="168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FF0000"/>
                </a:solidFill>
                <a:latin typeface="Georgia" panose="02040502050405020303" pitchFamily="18" charset="0"/>
              </a:rPr>
              <a:t>DRAFT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30769C-372C-1EF2-9D12-07330A332D11}"/>
              </a:ext>
            </a:extLst>
          </p:cNvPr>
          <p:cNvSpPr txBox="1"/>
          <p:nvPr/>
        </p:nvSpPr>
        <p:spPr>
          <a:xfrm>
            <a:off x="3911492" y="3433146"/>
            <a:ext cx="4364697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altLang="en-US" sz="2200" dirty="0">
                <a:latin typeface="Georgia"/>
                <a:cs typeface="Times New Roman"/>
              </a:rPr>
              <a:t>Tony </a:t>
            </a:r>
            <a:r>
              <a:rPr lang="en-US" altLang="en-US" sz="2200" dirty="0" err="1">
                <a:latin typeface="Georgia"/>
                <a:cs typeface="Times New Roman"/>
              </a:rPr>
              <a:t>Sgambellone,</a:t>
            </a:r>
            <a:r>
              <a:rPr lang="en-US" altLang="en-US" sz="2200" dirty="0">
                <a:latin typeface="Georgia"/>
                <a:cs typeface="Times New Roman"/>
              </a:rPr>
              <a:t> PhD, </a:t>
            </a:r>
          </a:p>
          <a:p>
            <a:pPr algn="ctr">
              <a:defRPr/>
            </a:pPr>
            <a:r>
              <a:rPr lang="en-US" altLang="en-US" sz="2200" dirty="0">
                <a:latin typeface="Georgia"/>
                <a:cs typeface="Times New Roman"/>
              </a:rPr>
              <a:t>Jim Theimer, PhD</a:t>
            </a:r>
          </a:p>
          <a:p>
            <a:pPr algn="ctr">
              <a:defRPr/>
            </a:pPr>
            <a:r>
              <a:rPr lang="en-US" altLang="en-US" dirty="0">
                <a:solidFill>
                  <a:srgbClr val="000000"/>
                </a:solidFill>
                <a:latin typeface="Georgia"/>
                <a:cs typeface="Times New Roman"/>
              </a:rPr>
              <a:t>CTR STAT COE</a:t>
            </a:r>
          </a:p>
          <a:p>
            <a:pPr algn="ctr">
              <a:defRPr/>
            </a:pPr>
            <a:r>
              <a:rPr lang="en-US" sz="1500" dirty="0">
                <a:latin typeface="Georgia" panose="02040502050405020303" pitchFamily="18" charset="0"/>
                <a:cs typeface="Times New Roman" pitchFamily="18" charset="0"/>
              </a:rPr>
              <a:t>Feb 19, 2026</a:t>
            </a:r>
            <a:endParaRPr lang="en-US" sz="1500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83C8C-D36A-72BA-FDCE-AD6EFE9DDEF8}"/>
              </a:ext>
            </a:extLst>
          </p:cNvPr>
          <p:cNvSpPr txBox="1"/>
          <p:nvPr/>
        </p:nvSpPr>
        <p:spPr>
          <a:xfrm>
            <a:off x="4893733" y="5579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ADFE7-CD68-6ED0-72CC-3FC10DA8D291}"/>
              </a:ext>
            </a:extLst>
          </p:cNvPr>
          <p:cNvSpPr txBox="1"/>
          <p:nvPr/>
        </p:nvSpPr>
        <p:spPr>
          <a:xfrm>
            <a:off x="3831040" y="5109821"/>
            <a:ext cx="45255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The views expressed are those of the authors and do not reflect the official guidance </a:t>
            </a:r>
          </a:p>
          <a:p>
            <a:r>
              <a:rPr lang="en-US" sz="900" dirty="0"/>
              <a:t>or position of the United States Government, the Department of Defense, the </a:t>
            </a:r>
          </a:p>
          <a:p>
            <a:r>
              <a:rPr lang="en-US" sz="900" dirty="0"/>
              <a:t>United States Air Force or the United States Space</a:t>
            </a:r>
          </a:p>
        </p:txBody>
      </p:sp>
    </p:spTree>
    <p:extLst>
      <p:ext uri="{BB962C8B-B14F-4D97-AF65-F5344CB8AC3E}">
        <p14:creationId xmlns:p14="http://schemas.microsoft.com/office/powerpoint/2010/main" val="311251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CAF1-4700-4F74-F858-A7989BBA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Not at Random (MNAR)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2D202-F829-5708-6A92-E9C9CEA4E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are not missing based on any fully observed covariate</a:t>
            </a:r>
          </a:p>
          <a:p>
            <a:r>
              <a:rPr lang="en-US" dirty="0"/>
              <a:t>It is possible that the observations that matter the most are not present</a:t>
            </a:r>
          </a:p>
          <a:p>
            <a:pPr lvl="1"/>
            <a:r>
              <a:rPr lang="en-US" dirty="0"/>
              <a:t>You can’t see where bombers shot down in combat were hit, because they don’t come back</a:t>
            </a:r>
          </a:p>
          <a:p>
            <a:r>
              <a:rPr lang="en-US" dirty="0"/>
              <a:t>If you have missing responses from a survey</a:t>
            </a:r>
          </a:p>
          <a:p>
            <a:pPr lvl="1"/>
            <a:r>
              <a:rPr lang="en-US" dirty="0"/>
              <a:t>If you know demographics of all subjects of the survey, you could assume that response are MNAR within the groups</a:t>
            </a:r>
          </a:p>
          <a:p>
            <a:pPr lvl="1"/>
            <a:r>
              <a:rPr lang="en-US" dirty="0"/>
              <a:t>But how can you ever prove this? </a:t>
            </a:r>
          </a:p>
          <a:p>
            <a:r>
              <a:rPr lang="en-US" dirty="0"/>
              <a:t>Sometimes you can use data you have to analyze MNAR data such as with censored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39BE2-2571-D2B7-28D6-FE872AFA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6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Censored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Censored data is a type of missing data</a:t>
            </a:r>
          </a:p>
          <a:p>
            <a:endParaRPr lang="en-US" dirty="0"/>
          </a:p>
          <a:p>
            <a:r>
              <a:rPr lang="en-US" dirty="0"/>
              <a:t>Censored data is MNAR – not at random</a:t>
            </a:r>
          </a:p>
          <a:p>
            <a:pPr lvl="1"/>
            <a:r>
              <a:rPr lang="en-US" dirty="0"/>
              <a:t>The missing values cannot be ignored without biasing the results</a:t>
            </a:r>
          </a:p>
          <a:p>
            <a:pPr lvl="1"/>
            <a:r>
              <a:rPr lang="en-US" dirty="0"/>
              <a:t>The values cannot be predicted effectively as a function of the other variables</a:t>
            </a:r>
          </a:p>
          <a:p>
            <a:endParaRPr lang="en-US" dirty="0"/>
          </a:p>
          <a:p>
            <a:r>
              <a:rPr lang="en-US" dirty="0"/>
              <a:t>Censored data is common in reliability testing, survival analysis, and concentrations with a meaningful minimum detection threshold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5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E3871-05B9-249D-90E8-180139207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09BDCF-601F-A260-16BD-B19506DC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Value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74E5E-CA2F-BFFE-28BD-1B26F80C1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628"/>
            <a:ext cx="5809343" cy="4915410"/>
          </a:xfrm>
        </p:spPr>
        <p:txBody>
          <a:bodyPr/>
          <a:lstStyle/>
          <a:p>
            <a:r>
              <a:rPr lang="en-US" dirty="0"/>
              <a:t>Even though the exact value of a censored observation is not known, some information is known and can be used to improve the analysis</a:t>
            </a:r>
          </a:p>
          <a:p>
            <a:r>
              <a:rPr lang="en-US" dirty="0"/>
              <a:t>Right-censored</a:t>
            </a:r>
          </a:p>
          <a:p>
            <a:pPr lvl="1"/>
            <a:r>
              <a:rPr lang="en-US" dirty="0"/>
              <a:t>Data that is right-censored are known to have a value at least as large as the censoring value</a:t>
            </a:r>
          </a:p>
          <a:p>
            <a:pPr lvl="1"/>
            <a:r>
              <a:rPr lang="en-US" dirty="0"/>
              <a:t>Common in reliability analysis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25F7F-C4D9-02F9-4FE0-B1C99005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DD019A-0C7A-83B7-63C1-FAEA23EA8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6" t="11517" r="12805" b="8699"/>
          <a:stretch/>
        </p:blipFill>
        <p:spPr>
          <a:xfrm>
            <a:off x="6961693" y="1491761"/>
            <a:ext cx="5152270" cy="33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97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4225A-539E-29EE-57F3-ABAB64987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978B-0FCF-339A-5268-8E08D2CB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Types of Censoring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BA8EF-4307-FAEB-DB50-9FBD815E8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Left-censored</a:t>
            </a:r>
          </a:p>
          <a:p>
            <a:pPr lvl="1"/>
            <a:r>
              <a:rPr lang="en-US" dirty="0"/>
              <a:t>Data that is left censored are known to be no larger than the censoring value</a:t>
            </a:r>
          </a:p>
          <a:p>
            <a:pPr lvl="1"/>
            <a:r>
              <a:rPr lang="en-US" dirty="0"/>
              <a:t>This may appear in analyses regarding detection, whether of a chemical compound or electronic signal (lack of detection does not mean the quantity is truly 0)</a:t>
            </a:r>
          </a:p>
          <a:p>
            <a:r>
              <a:rPr lang="en-US" dirty="0"/>
              <a:t>Interval-censored</a:t>
            </a:r>
          </a:p>
          <a:p>
            <a:pPr lvl="1"/>
            <a:r>
              <a:rPr lang="en-US" dirty="0"/>
              <a:t>Data that is interval censored has known upper and lower bounds for what the true value could be</a:t>
            </a:r>
          </a:p>
          <a:p>
            <a:pPr lvl="1"/>
            <a:r>
              <a:rPr lang="en-US" dirty="0"/>
              <a:t>This commonly occurs when the status of a test item is periodically checked rather than continuously monitored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F8E5F-743F-4B7F-7D9B-A3512047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F8299-C4CE-FFF6-AC73-0449C7541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3A5D5E-3469-66C3-8368-A48290DC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Censored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16663-0836-CBBD-9336-805521EA9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628"/>
            <a:ext cx="5577114" cy="4915410"/>
          </a:xfrm>
        </p:spPr>
        <p:txBody>
          <a:bodyPr/>
          <a:lstStyle/>
          <a:p>
            <a:r>
              <a:rPr lang="en-US" dirty="0"/>
              <a:t>The Kaplan-Meier method is a versatile approach to analyze censored data</a:t>
            </a:r>
          </a:p>
          <a:p>
            <a:r>
              <a:rPr lang="en-US" dirty="0"/>
              <a:t>It is nonparametric</a:t>
            </a:r>
          </a:p>
          <a:p>
            <a:pPr lvl="1"/>
            <a:r>
              <a:rPr lang="en-US" dirty="0"/>
              <a:t>It  makes no assumptions about the distribution of the data</a:t>
            </a:r>
          </a:p>
          <a:p>
            <a:pPr lvl="1"/>
            <a:r>
              <a:rPr lang="en-US" dirty="0"/>
              <a:t>Its conclusions will always be valid to control the false positive rate</a:t>
            </a:r>
          </a:p>
          <a:p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871F1-579E-4D4B-A4EB-1ED5C31F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Chart&#10;&#10;AI-generated content may be incorrect.">
            <a:extLst>
              <a:ext uri="{FF2B5EF4-FFF2-40B4-BE49-F238E27FC236}">
                <a16:creationId xmlns:a16="http://schemas.microsoft.com/office/drawing/2014/main" id="{87D5A508-47B3-7C8F-1C52-330F4DBE7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47" y="416753"/>
            <a:ext cx="4058451" cy="57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5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73849-486C-CD49-4701-C29CBEF62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9537A1-9FAC-4B05-74DE-56F8D844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Censored Analysis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E2DD-AD13-39D2-9FE0-21EA8FE16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 needs to detect the concentration of hazardous contaminants in the air</a:t>
            </a:r>
          </a:p>
          <a:p>
            <a:pPr lvl="1"/>
            <a:r>
              <a:rPr lang="en-US" dirty="0"/>
              <a:t>There is a minimum threshold for detection: lack of detection does not mean the concentration is 0</a:t>
            </a:r>
          </a:p>
          <a:p>
            <a:pPr lvl="1"/>
            <a:r>
              <a:rPr lang="en-US" dirty="0"/>
              <a:t>Several factors influence the minimum detection threshold, such as humidity and temperature</a:t>
            </a:r>
          </a:p>
          <a:p>
            <a:pPr lvl="1"/>
            <a:r>
              <a:rPr lang="en-US" dirty="0"/>
              <a:t>The program must ensure with 95% confidence that the concentration is below 10</a:t>
            </a:r>
            <a:r>
              <a:rPr lang="el-GR" dirty="0"/>
              <a:t>μ</a:t>
            </a:r>
            <a:r>
              <a:rPr lang="en-US" dirty="0"/>
              <a:t>g 90% of the time</a:t>
            </a:r>
          </a:p>
          <a:p>
            <a:pPr marL="457189" lvl="1" indent="0">
              <a:buNone/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90B37-A753-799C-F475-AC294076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29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B46F4-3EB8-D957-FED1-DFB87E875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bar chart&#10;&#10;AI-generated content may be incorrect.">
            <a:extLst>
              <a:ext uri="{FF2B5EF4-FFF2-40B4-BE49-F238E27FC236}">
                <a16:creationId xmlns:a16="http://schemas.microsoft.com/office/drawing/2014/main" id="{A87E1DC6-8006-460D-775D-8DE7062F0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43" y="1330675"/>
            <a:ext cx="5928077" cy="41966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0E108FA-C88C-7DCF-73CD-A7F64BF5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Censored Analysis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DE09-79BB-5A92-E066-FC34DB1BC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628"/>
            <a:ext cx="4706257" cy="4915410"/>
          </a:xfrm>
        </p:spPr>
        <p:txBody>
          <a:bodyPr/>
          <a:lstStyle/>
          <a:p>
            <a:r>
              <a:rPr lang="en-US" dirty="0"/>
              <a:t>The program manages to collect the following data:</a:t>
            </a:r>
          </a:p>
          <a:p>
            <a:pPr lvl="1"/>
            <a:r>
              <a:rPr lang="en-US" dirty="0"/>
              <a:t>Detections at 2, 3, and 12</a:t>
            </a:r>
            <a:r>
              <a:rPr lang="el-GR" dirty="0"/>
              <a:t>μ</a:t>
            </a:r>
            <a:r>
              <a:rPr lang="en-US" dirty="0"/>
              <a:t>g</a:t>
            </a:r>
          </a:p>
          <a:p>
            <a:pPr lvl="1"/>
            <a:r>
              <a:rPr lang="en-US" dirty="0"/>
              <a:t>Non-detections with the following thresholds</a:t>
            </a:r>
          </a:p>
          <a:p>
            <a:pPr lvl="2"/>
            <a:r>
              <a:rPr lang="en-US" dirty="0"/>
              <a:t>50 non-detections with a threshold of 1</a:t>
            </a:r>
            <a:r>
              <a:rPr lang="el-GR" dirty="0"/>
              <a:t>μ</a:t>
            </a:r>
            <a:r>
              <a:rPr lang="en-US" dirty="0"/>
              <a:t>g</a:t>
            </a:r>
          </a:p>
          <a:p>
            <a:pPr lvl="2"/>
            <a:r>
              <a:rPr lang="en-US" dirty="0"/>
              <a:t>45 non-detections with a threshold of 5</a:t>
            </a:r>
            <a:r>
              <a:rPr lang="el-GR" dirty="0"/>
              <a:t>μ</a:t>
            </a:r>
            <a:r>
              <a:rPr lang="en-US" dirty="0"/>
              <a:t>g</a:t>
            </a:r>
          </a:p>
          <a:p>
            <a:pPr lvl="2"/>
            <a:r>
              <a:rPr lang="en-US" dirty="0"/>
              <a:t>2 non-detection with a threshold of 11</a:t>
            </a:r>
            <a:r>
              <a:rPr lang="el-GR" dirty="0"/>
              <a:t>μ</a:t>
            </a:r>
            <a:r>
              <a:rPr lang="en-US" dirty="0"/>
              <a:t>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C662F-4C1F-4892-2041-53F03BCF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95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17182-0499-7C7B-657A-3055BDDB5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D8A5FA-4BF6-BA80-44C2-D41552E7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Kaplan-Meier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3853A-1A72-80E7-AD07-D49A27751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existing the Kaplan-Meier method, it is only possible to estimate the distribution at the observed values, 12, 3, and 2</a:t>
            </a:r>
          </a:p>
          <a:p>
            <a:pPr lvl="1"/>
            <a:r>
              <a:rPr lang="en-US" dirty="0"/>
              <a:t>The point estimate for the proportion of the distribution below each of those concentrations is 99%, 97.1%, and 95.1%, respectively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758C1-3E1C-5E85-B9DA-69D7407D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FAD5F5-1AFD-8B9E-2CC2-7AFA26C56097}"/>
              </a:ext>
            </a:extLst>
          </p:cNvPr>
          <p:cNvSpPr txBox="1"/>
          <p:nvPr/>
        </p:nvSpPr>
        <p:spPr>
          <a:xfrm>
            <a:off x="1363511" y="2875451"/>
            <a:ext cx="52938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Kaplan-Meier method can have substantial difficulty in the presence of few uncensored observations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99</a:t>
            </a:r>
            <a:r>
              <a:rPr lang="en-US" sz="2400" baseline="30000" dirty="0"/>
              <a:t>th</a:t>
            </a:r>
            <a:r>
              <a:rPr lang="en-US" sz="2400" dirty="0"/>
              <a:t> percentile is exceptionally conservative for what the study needs</a:t>
            </a:r>
          </a:p>
          <a:p>
            <a:endParaRPr lang="en-US" dirty="0"/>
          </a:p>
        </p:txBody>
      </p:sp>
      <p:pic>
        <p:nvPicPr>
          <p:cNvPr id="5" name="Picture 4" descr="Chart, diagram&#10;&#10;AI-generated content may be incorrect.">
            <a:extLst>
              <a:ext uri="{FF2B5EF4-FFF2-40B4-BE49-F238E27FC236}">
                <a16:creationId xmlns:a16="http://schemas.microsoft.com/office/drawing/2014/main" id="{34128E63-2F15-E5BB-1AB8-52BA03339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161" y="2941013"/>
            <a:ext cx="4795226" cy="2580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03CE81-8B19-CCDC-1A01-761A122D6E0A}"/>
              </a:ext>
            </a:extLst>
          </p:cNvPr>
          <p:cNvSpPr txBox="1"/>
          <p:nvPr/>
        </p:nvSpPr>
        <p:spPr>
          <a:xfrm>
            <a:off x="1817783" y="5494074"/>
            <a:ext cx="93927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estimates for 2 and 3ug do not sufficiently account for the safety concerns of half of the values potentially being higher.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3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3612D-F0C6-1C73-E053-8C3CABC3A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0DC838-9CCB-F365-408F-EEAC5730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Extension of the Kaplan-Meier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B93D8-40CD-A234-EF07-47973F805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100 observations, the 10</a:t>
            </a:r>
            <a:r>
              <a:rPr lang="en-US" baseline="30000" dirty="0"/>
              <a:t>th</a:t>
            </a:r>
            <a:r>
              <a:rPr lang="en-US" dirty="0"/>
              <a:t> largest concentration would be the most direct estimate for the 90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</a:p>
          <a:p>
            <a:r>
              <a:rPr lang="en-US" dirty="0"/>
              <a:t>We don’t know the exact value of the 10</a:t>
            </a:r>
            <a:r>
              <a:rPr lang="en-US" baseline="30000" dirty="0"/>
              <a:t>th</a:t>
            </a:r>
            <a:r>
              <a:rPr lang="en-US" dirty="0"/>
              <a:t> largest concentration</a:t>
            </a:r>
          </a:p>
          <a:p>
            <a:pPr lvl="1"/>
            <a:r>
              <a:rPr lang="en-US" dirty="0"/>
              <a:t>Detections at 12, 3, and 2</a:t>
            </a:r>
            <a:r>
              <a:rPr lang="el-GR" dirty="0"/>
              <a:t>μ</a:t>
            </a:r>
            <a:r>
              <a:rPr lang="en-US" dirty="0"/>
              <a:t>g</a:t>
            </a:r>
          </a:p>
          <a:p>
            <a:pPr lvl="1"/>
            <a:r>
              <a:rPr lang="en-US" dirty="0"/>
              <a:t>Non-detections with the following thresholds</a:t>
            </a:r>
          </a:p>
          <a:p>
            <a:pPr lvl="2"/>
            <a:r>
              <a:rPr lang="en-US" dirty="0"/>
              <a:t>50 non-detections with a threshold of 1</a:t>
            </a:r>
            <a:r>
              <a:rPr lang="el-GR" dirty="0"/>
              <a:t>μ</a:t>
            </a:r>
            <a:r>
              <a:rPr lang="en-US" dirty="0"/>
              <a:t>g</a:t>
            </a:r>
          </a:p>
          <a:p>
            <a:pPr lvl="2"/>
            <a:r>
              <a:rPr lang="en-US" dirty="0"/>
              <a:t>45 non-detections with a threshold of 5</a:t>
            </a:r>
            <a:r>
              <a:rPr lang="el-GR" dirty="0"/>
              <a:t>μ</a:t>
            </a:r>
            <a:r>
              <a:rPr lang="en-US" dirty="0"/>
              <a:t>g</a:t>
            </a:r>
          </a:p>
          <a:p>
            <a:pPr lvl="2"/>
            <a:r>
              <a:rPr lang="en-US" dirty="0"/>
              <a:t>2 non-detection with a threshold of 10</a:t>
            </a:r>
            <a:r>
              <a:rPr lang="el-GR" dirty="0"/>
              <a:t>μ</a:t>
            </a:r>
            <a:r>
              <a:rPr lang="en-US" dirty="0"/>
              <a:t>g</a:t>
            </a:r>
          </a:p>
          <a:p>
            <a:pPr marL="457189" lvl="1" indent="0">
              <a:buNone/>
            </a:pPr>
            <a:endParaRPr lang="en-US" dirty="0"/>
          </a:p>
          <a:p>
            <a:pPr marL="457189" lvl="1" indent="0" algn="ctr">
              <a:buNone/>
            </a:pPr>
            <a:r>
              <a:rPr lang="en-US" sz="2800" dirty="0"/>
              <a:t>But we do know that the tenth largest concentration can’t be any larger than 5</a:t>
            </a:r>
            <a:r>
              <a:rPr lang="el-GR" sz="2800" dirty="0"/>
              <a:t>μ</a:t>
            </a:r>
            <a:r>
              <a:rPr lang="en-US" sz="2800" dirty="0"/>
              <a:t>g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8A5DC-8402-97FE-F1E2-4EB98856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2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C758F-90FA-6649-5E9D-EDBBE5BE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267AF0-2F30-F9A3-BC5B-92C04816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Decision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2AA2-9835-9F3E-9856-C11CE35E9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estimate of 5</a:t>
            </a:r>
            <a:r>
              <a:rPr lang="el-GR" dirty="0"/>
              <a:t>μ</a:t>
            </a:r>
            <a:r>
              <a:rPr lang="en-US" dirty="0"/>
              <a:t>g is still conservative, as that is the largest value possible for the tenth-largest concentration</a:t>
            </a:r>
          </a:p>
          <a:p>
            <a:pPr lvl="1"/>
            <a:r>
              <a:rPr lang="en-US" dirty="0"/>
              <a:t>It may have been much less</a:t>
            </a:r>
          </a:p>
          <a:p>
            <a:r>
              <a:rPr lang="en-US" dirty="0"/>
              <a:t>The use of this additional information provides sufficient evidence to rigorously conclude that the environment is safe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9A068-D7C1-3968-31E4-D5CCFB1F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Rainbow.jpg">
            <a:extLst>
              <a:ext uri="{FF2B5EF4-FFF2-40B4-BE49-F238E27FC236}">
                <a16:creationId xmlns:a16="http://schemas.microsoft.com/office/drawing/2014/main" id="{02C0E4B6-6F6C-B086-16E3-1681F26D14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6229" y="3469417"/>
            <a:ext cx="4021259" cy="3015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E9493F-422B-BE51-263E-971275EDE825}"/>
              </a:ext>
            </a:extLst>
          </p:cNvPr>
          <p:cNvSpPr txBox="1"/>
          <p:nvPr/>
        </p:nvSpPr>
        <p:spPr>
          <a:xfrm>
            <a:off x="838197" y="3472102"/>
            <a:ext cx="5463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Existing methods would have been inconclusive, or possibly providing greater confidence than warranted.</a:t>
            </a:r>
          </a:p>
        </p:txBody>
      </p:sp>
    </p:spTree>
    <p:extLst>
      <p:ext uri="{BB962C8B-B14F-4D97-AF65-F5344CB8AC3E}">
        <p14:creationId xmlns:p14="http://schemas.microsoft.com/office/powerpoint/2010/main" val="362281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9B64B2-DCF7-2B47-73B2-3839676F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Meant by Missing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3D53F-A960-3591-F797-6762FB174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Data which would have helped with inference, but was not collected</a:t>
            </a:r>
          </a:p>
          <a:p>
            <a:pPr marL="227965" indent="-227965"/>
            <a:r>
              <a:rPr lang="en-US" dirty="0">
                <a:latin typeface="Arial"/>
                <a:cs typeface="Arial"/>
              </a:rPr>
              <a:t>Data that you planned not to collect</a:t>
            </a:r>
          </a:p>
          <a:p>
            <a:pPr lvl="1"/>
            <a:r>
              <a:rPr lang="en-US" dirty="0"/>
              <a:t>Example: Random sampling</a:t>
            </a:r>
          </a:p>
          <a:p>
            <a:r>
              <a:rPr lang="en-US" dirty="0"/>
              <a:t>Data which you planned to collect, but did not</a:t>
            </a:r>
          </a:p>
          <a:p>
            <a:pPr lvl="1"/>
            <a:r>
              <a:rPr lang="en-US" dirty="0"/>
              <a:t>Survey questions which were not answered</a:t>
            </a:r>
          </a:p>
          <a:p>
            <a:pPr lvl="1"/>
            <a:r>
              <a:rPr lang="en-US" dirty="0"/>
              <a:t>Administrative records which were not filled out</a:t>
            </a:r>
          </a:p>
          <a:p>
            <a:pPr lvl="1"/>
            <a:r>
              <a:rPr lang="en-US" dirty="0"/>
              <a:t>Parts in a reliability test which had not failed when the test ended</a:t>
            </a:r>
          </a:p>
          <a:p>
            <a:r>
              <a:rPr lang="en-US" dirty="0"/>
              <a:t>Observational data under treatments not in the dataset</a:t>
            </a:r>
          </a:p>
          <a:p>
            <a:pPr lvl="1"/>
            <a:r>
              <a:rPr lang="en-US" dirty="0"/>
              <a:t>Bombers that did not come back can not be examined to see where they were hit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3E7061B-DDC0-253E-81BF-335E862A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635" y="6302801"/>
            <a:ext cx="2743200" cy="365125"/>
          </a:xfrm>
        </p:spPr>
        <p:txBody>
          <a:bodyPr/>
          <a:lstStyle/>
          <a:p>
            <a:fld id="{4A54CE59-4D18-49CB-9CEE-EF966B1AAFE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4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F8931-47DC-669E-BD70-2C1FF45FC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B4D1F-CFF1-EC09-CBBA-99C4A8BD2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085089"/>
            <a:ext cx="10515599" cy="5104575"/>
          </a:xfrm>
        </p:spPr>
        <p:txBody>
          <a:bodyPr/>
          <a:lstStyle/>
          <a:p>
            <a:r>
              <a:rPr lang="en-US" dirty="0"/>
              <a:t>This extension of the Kaplan-Meier method for survival analysis amidst missing data provides the same estimates as the traditional method at uncensored values</a:t>
            </a:r>
          </a:p>
          <a:p>
            <a:r>
              <a:rPr lang="en-US" dirty="0"/>
              <a:t>Its strength lies in expanding the application of existing information to make estimates at censoring values as well</a:t>
            </a:r>
          </a:p>
          <a:p>
            <a:pPr lvl="1"/>
            <a:r>
              <a:rPr lang="en-US" dirty="0"/>
              <a:t>Enabling more powerful conclusions from the same data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8967F1-B0CC-B7AA-7E8A-E4F3AE3F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00C3E-DCCF-D6D7-B73F-F2851BE8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4AA8-FC36-836B-3C6D-466F02E5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070C0-9F0D-8FE4-2237-01FDBA72E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missing data can be simply ignored: treated like MCAR</a:t>
            </a:r>
          </a:p>
          <a:p>
            <a:r>
              <a:rPr lang="en-US" dirty="0"/>
              <a:t>Ignoring the cause of missing data can lead to biased results</a:t>
            </a:r>
          </a:p>
          <a:p>
            <a:r>
              <a:rPr lang="en-US" dirty="0"/>
              <a:t>When data are MAR the you may be able to fit a model to the missing data that will improve results</a:t>
            </a:r>
          </a:p>
          <a:p>
            <a:r>
              <a:rPr lang="en-US" dirty="0"/>
              <a:t>With MNBAR data</a:t>
            </a:r>
          </a:p>
          <a:p>
            <a:pPr lvl="1"/>
            <a:r>
              <a:rPr lang="en-US" dirty="0"/>
              <a:t>Sometimes you simply lose the ability to make inferences; you can’t say how nonrespondents differ from respondents because you don’t have the responses</a:t>
            </a:r>
          </a:p>
          <a:p>
            <a:pPr lvl="1"/>
            <a:r>
              <a:rPr lang="en-US" dirty="0"/>
              <a:t>Sometimes you can use the fact that the response has to be greater than some value, or between values to improve inference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B0B85-2FD4-D69F-6A75-9F82B54A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91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FA88-89C6-5A6D-00DB-D315DB0B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27A62-E5FE-C462-F593-7326E831D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Missing data often trips up standard analysis practices</a:t>
            </a:r>
          </a:p>
          <a:p>
            <a:pPr lvl="1"/>
            <a:r>
              <a:rPr lang="en-US"/>
              <a:t>Ignoring the missingness can result in a biased conclusion with false measures of confidence</a:t>
            </a:r>
          </a:p>
          <a:p>
            <a:pPr lvl="1"/>
            <a:r>
              <a:rPr lang="en-US"/>
              <a:t>Methods exist to address missingness for most situations, protecting the integrity of conclusions and measures of risk</a:t>
            </a:r>
          </a:p>
          <a:p>
            <a:r>
              <a:rPr lang="en-US"/>
              <a:t>The analysis of missing data is still a developing field with the discovery of methods to provide more powerful conclusions in more scenarios than in the past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7C37B-BAE1-5CD8-E94C-A0CFC784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38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2375"/>
            <a:ext cx="2743200" cy="365125"/>
          </a:xfrm>
        </p:spPr>
        <p:txBody>
          <a:bodyPr/>
          <a:lstStyle/>
          <a:p>
            <a:fld id="{4A54CE59-4D18-49CB-9CEE-EF966B1AAF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1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74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5F86-612A-45FD-2317-0B0A9E70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is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5237-B416-1447-3D8C-FA2913078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samples are random, then the estimates are unbiased</a:t>
            </a:r>
          </a:p>
          <a:p>
            <a:r>
              <a:rPr lang="en-US" dirty="0"/>
              <a:t>If the samples are not taken at random, then the estimates will be biased</a:t>
            </a:r>
          </a:p>
          <a:p>
            <a:pPr lvl="1"/>
            <a:r>
              <a:rPr lang="en-US" dirty="0"/>
              <a:t>If unsatisfied customers are more likely to respond to a survey, customer satisfaction will be underestimated</a:t>
            </a:r>
          </a:p>
          <a:p>
            <a:pPr lvl="1"/>
            <a:r>
              <a:rPr lang="en-US" dirty="0"/>
              <a:t>If administrative records are not filled out when staff are very busy, whatever conditions make them very busy will be underrepresented</a:t>
            </a:r>
          </a:p>
          <a:p>
            <a:pPr lvl="1"/>
            <a:r>
              <a:rPr lang="en-US" dirty="0"/>
              <a:t>If we stop doing reliability testing before a part fails, we only know that the time to failure is greater than some level and could underestimate time to failure</a:t>
            </a:r>
          </a:p>
          <a:p>
            <a:r>
              <a:rPr lang="en-US" dirty="0"/>
              <a:t>Under some circumstances missing data can be dealt with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8D644-F271-7D11-F120-3BBF4A6B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F3F9E7-0EDE-11BB-7394-31FED6D55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2239"/>
            <a:ext cx="6288314" cy="4834724"/>
          </a:xfrm>
        </p:spPr>
        <p:txBody>
          <a:bodyPr/>
          <a:lstStyle/>
          <a:p>
            <a:r>
              <a:rPr lang="en-US" dirty="0"/>
              <a:t>Smaller ports more likely to have missing data</a:t>
            </a:r>
          </a:p>
          <a:p>
            <a:r>
              <a:rPr lang="en-US" dirty="0"/>
              <a:t>Replace missing data with</a:t>
            </a:r>
          </a:p>
          <a:p>
            <a:pPr lvl="1"/>
            <a:r>
              <a:rPr lang="en-US" dirty="0"/>
              <a:t>Zero</a:t>
            </a:r>
          </a:p>
          <a:p>
            <a:pPr lvl="1"/>
            <a:r>
              <a:rPr lang="en-US" dirty="0"/>
              <a:t>Maximum/minimum observed value for that port</a:t>
            </a:r>
          </a:p>
          <a:p>
            <a:pPr lvl="1"/>
            <a:r>
              <a:rPr lang="en-US" dirty="0"/>
              <a:t>The average value for the port based on observed data weighted to compensate for missing data at the port</a:t>
            </a:r>
          </a:p>
          <a:p>
            <a:r>
              <a:rPr lang="en-US" dirty="0"/>
              <a:t>All these are less than if missing data are ignored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B185D-0026-40A8-C74C-338D4A4F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Average Vehicle Passengers per Month Through Port of Entry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8066B-1561-1068-46E7-46AAA173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6037025-6BFA-C661-F958-CDAF3A5CE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021793"/>
              </p:ext>
            </p:extLst>
          </p:nvPr>
        </p:nvGraphicFramePr>
        <p:xfrm>
          <a:off x="7293922" y="2527559"/>
          <a:ext cx="4409026" cy="1802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352583" imgH="961894" progId="Excel.Sheet.12">
                  <p:embed/>
                </p:oleObj>
              </mc:Choice>
              <mc:Fallback>
                <p:oleObj name="Worksheet" r:id="rId2" imgW="2352583" imgH="961894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6037025-6BFA-C661-F958-CDAF3A5CE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93922" y="2527559"/>
                        <a:ext cx="4409026" cy="1802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255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1CAB-3D01-EC32-0500-CA714214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9B75E-2030-8945-7550-A86C5E8C3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Emphasize the importance of complete data</a:t>
            </a:r>
          </a:p>
          <a:p>
            <a:r>
              <a:rPr lang="en-US" dirty="0"/>
              <a:t>Try to find the missing data</a:t>
            </a:r>
          </a:p>
          <a:p>
            <a:r>
              <a:rPr lang="en-US" dirty="0"/>
              <a:t>Follow up to get the missing responses, </a:t>
            </a:r>
            <a:r>
              <a:rPr lang="en-US"/>
              <a:t>if possible</a:t>
            </a:r>
            <a:endParaRPr lang="en-US" dirty="0"/>
          </a:p>
          <a:p>
            <a:r>
              <a:rPr lang="en-US" dirty="0"/>
              <a:t>Apply possible solutions based on a model of the missing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7FE0F-6089-1B7B-C762-3747A827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 descr="https://upload.wikimedia.org/wikipedia/commons/thumb/b/b2/Survivorship-bias.svg/2560px-Survivorship-bias.svg.png">
            <a:extLst>
              <a:ext uri="{FF2B5EF4-FFF2-40B4-BE49-F238E27FC236}">
                <a16:creationId xmlns:a16="http://schemas.microsoft.com/office/drawing/2014/main" id="{9DD8AA36-FB26-7609-66AC-DC7EEC73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10" y="3320318"/>
            <a:ext cx="3799597" cy="283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DC55C3-4BE6-2716-A29C-63A441788EC6}"/>
              </a:ext>
            </a:extLst>
          </p:cNvPr>
          <p:cNvSpPr txBox="1"/>
          <p:nvPr/>
        </p:nvSpPr>
        <p:spPr>
          <a:xfrm>
            <a:off x="2715945" y="6401308"/>
            <a:ext cx="6007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from https://commons.wikimedia.org/wiki/File:Survivorship-bias.svg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5F772-0B08-7796-3444-B674756A1CD2}"/>
              </a:ext>
            </a:extLst>
          </p:cNvPr>
          <p:cNvSpPr txBox="1"/>
          <p:nvPr/>
        </p:nvSpPr>
        <p:spPr>
          <a:xfrm>
            <a:off x="5719515" y="3808333"/>
            <a:ext cx="5681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want to know where aircraft that went down were hit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can’t examine the aircraft that went down because they didn’t come back</a:t>
            </a:r>
          </a:p>
        </p:txBody>
      </p:sp>
    </p:spTree>
    <p:extLst>
      <p:ext uri="{BB962C8B-B14F-4D97-AF65-F5344CB8AC3E}">
        <p14:creationId xmlns:p14="http://schemas.microsoft.com/office/powerpoint/2010/main" val="224922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BFE20-6C6E-215C-4B43-BBE888BE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Completely at Random (MCAR)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BD9CA-AE00-141A-73D2-D05182E68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probability distribution of the missingness of the data is conditionally independent of any predictor variable</a:t>
            </a:r>
          </a:p>
          <a:p>
            <a:r>
              <a:rPr lang="en-US" dirty="0"/>
              <a:t>One can simply analyze the data that were obtained as with a random sample</a:t>
            </a:r>
          </a:p>
          <a:p>
            <a:r>
              <a:rPr lang="en-US" dirty="0"/>
              <a:t>Unless the data are measured with a randomized method one can’t prove MCAR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D951F-6615-EABD-B053-1867E651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F47EE995-2DC4-5B3B-CCDA-9BE6C152BBA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95129971"/>
                  </p:ext>
                </p:extLst>
              </p:nvPr>
            </p:nvGraphicFramePr>
            <p:xfrm>
              <a:off x="3554964" y="4170545"/>
              <a:ext cx="4901195" cy="231481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F47EE995-2DC4-5B3B-CCDA-9BE6C152BB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4964" y="4170545"/>
                <a:ext cx="4901195" cy="23148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08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FE11-12BF-10CC-2EE8-BE75F530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at Random (MAR)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3FE7D-CF98-6707-4AE7-E0A45A3B8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probability of missingness is conditionally dependent on fully observed variables it is missing at random</a:t>
            </a:r>
          </a:p>
          <a:p>
            <a:r>
              <a:rPr lang="en-US" dirty="0"/>
              <a:t>Inference can be improved if missingness can be modeled based on fully observed variables</a:t>
            </a:r>
          </a:p>
          <a:p>
            <a:pPr lvl="1"/>
            <a:r>
              <a:rPr lang="en-US" dirty="0"/>
              <a:t>If data can be stratified into groups within which data are MCAR then the results can be improved by weighting data from the different strata</a:t>
            </a:r>
          </a:p>
          <a:p>
            <a:pPr lvl="1"/>
            <a:r>
              <a:rPr lang="en-US" dirty="0"/>
              <a:t>Simulate responses for missing data based on a model of the observed data; called multiple imputation – example follows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152F5-D7CB-42EE-4E12-43AFF8AA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2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3287-945C-C030-012B-F1D57981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Border Crossing Data</a:t>
            </a:r>
          </a:p>
        </p:txBody>
      </p:sp>
      <p:pic>
        <p:nvPicPr>
          <p:cNvPr id="6" name="Content Placeholder 5" descr="Chart, scatter chart&#10;&#10;AI-generated content may be incorrect.">
            <a:extLst>
              <a:ext uri="{FF2B5EF4-FFF2-40B4-BE49-F238E27FC236}">
                <a16:creationId xmlns:a16="http://schemas.microsoft.com/office/drawing/2014/main" id="{8A73A354-839C-5F89-9926-98619E3F6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126111"/>
            <a:ext cx="4914900" cy="491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BEC6B-800E-C4A4-251B-6B8BEBDA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0BE8E-7462-D0B8-6059-67D80742F66B}"/>
              </a:ext>
            </a:extLst>
          </p:cNvPr>
          <p:cNvSpPr txBox="1"/>
          <p:nvPr/>
        </p:nvSpPr>
        <p:spPr>
          <a:xfrm>
            <a:off x="584140" y="1241572"/>
            <a:ext cx="55118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Fit a Bayesian model of vehicle passenger per month vs. vehicles per month; missing values of passengers per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R library </a:t>
            </a:r>
            <a:r>
              <a:rPr lang="en-US" sz="2200" dirty="0" err="1"/>
              <a:t>rjags</a:t>
            </a:r>
            <a:r>
              <a:rPr lang="en-US" sz="2200" dirty="0"/>
              <a:t> treats the missing data as additional parameters of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Markov Chain Monte Carlo (MCMC) simulates random draws from the posterior distribution of the parameters (including missing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Red lines are 95% credible interval for missing data - they fall where the observed values fall</a:t>
            </a:r>
          </a:p>
        </p:txBody>
      </p:sp>
    </p:spTree>
    <p:extLst>
      <p:ext uri="{BB962C8B-B14F-4D97-AF65-F5344CB8AC3E}">
        <p14:creationId xmlns:p14="http://schemas.microsoft.com/office/powerpoint/2010/main" val="168628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51529-A61F-2999-E59D-494CE6DA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Inference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A891D-6AC0-2A6F-4011-0BF2EDB4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CE59-4D18-49CB-9CEE-EF966B1AAFE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0883B188-372D-9910-8FA1-E39778876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9426"/>
            <a:ext cx="5763375" cy="576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5595D-044B-5EE0-548A-EAD7EB07D744}"/>
              </a:ext>
            </a:extLst>
          </p:cNvPr>
          <p:cNvSpPr txBox="1"/>
          <p:nvPr/>
        </p:nvSpPr>
        <p:spPr>
          <a:xfrm>
            <a:off x="629587" y="1548015"/>
            <a:ext cx="54664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the simulated data to the observed data to obtain PDF of mean vehicle passengers per month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Bayes uses subjective probability so width of PDF reflects the range where we think the mean value will 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Multiple imputation lets us see the uncertainty due to missing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Vertical line is mean without missing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Missing data is from months with lower number of vehicles, so the missing data reduces the estimated mean; imputation gives a mean that better reflects the data</a:t>
            </a:r>
          </a:p>
        </p:txBody>
      </p:sp>
    </p:spTree>
    <p:extLst>
      <p:ext uri="{BB962C8B-B14F-4D97-AF65-F5344CB8AC3E}">
        <p14:creationId xmlns:p14="http://schemas.microsoft.com/office/powerpoint/2010/main" val="10065945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 COE PptTheme_Jan2023">
  <a:themeElements>
    <a:clrScheme name="STAT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3B89"/>
      </a:accent1>
      <a:accent2>
        <a:srgbClr val="7568A6"/>
      </a:accent2>
      <a:accent3>
        <a:srgbClr val="FFDE7F"/>
      </a:accent3>
      <a:accent4>
        <a:srgbClr val="ECEAF3"/>
      </a:accent4>
      <a:accent5>
        <a:srgbClr val="4472C4"/>
      </a:accent5>
      <a:accent6>
        <a:srgbClr val="FFFF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 COE PptTheme_Jan2023" id="{EA36372B-36DD-4E16-81FC-759B86241BFA}" vid="{14BC4BBA-35D7-4382-A0D6-DEDE5610322A}"/>
    </a:ext>
  </a:extLst>
</a:theme>
</file>

<file path=ppt/theme/theme3.xml><?xml version="1.0" encoding="utf-8"?>
<a:theme xmlns:a="http://schemas.openxmlformats.org/drawingml/2006/main" name="1_STAT COE PptTheme_Jan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 COE PptTheme_Jan2023" id="{5492A3A2-DF18-4765-BABB-BD0FEBE4265A}" vid="{B88B91B2-5DB3-4011-9124-882ACEF8AC4B}"/>
    </a:ext>
  </a:extLst>
</a:theme>
</file>

<file path=ppt/theme/theme4.xml><?xml version="1.0" encoding="utf-8"?>
<a:theme xmlns:a="http://schemas.openxmlformats.org/drawingml/2006/main" name="2_STAT COE PptTheme_Jan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 COE PptTheme_Jan2023" id="{5492A3A2-DF18-4765-BABB-BD0FEBE4265A}" vid="{B88B91B2-5DB3-4011-9124-882ACEF8AC4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C582A90B485B47B861B75E39F0172D" ma:contentTypeVersion="37" ma:contentTypeDescription="Create a new document." ma:contentTypeScope="" ma:versionID="f1a8add5979dac1c22d29e7221f02497">
  <xsd:schema xmlns:xsd="http://www.w3.org/2001/XMLSchema" xmlns:xs="http://www.w3.org/2001/XMLSchema" xmlns:p="http://schemas.microsoft.com/office/2006/metadata/properties" xmlns:ns1="http://schemas.microsoft.com/sharepoint/v3" xmlns:ns2="c664e493-2004-4c7f-b31a-af7258fdc4e6" xmlns:ns3="e2e68d15-cd08-43e2-9a83-a1327ba2869c" xmlns:ns4="bac4e3eb-747f-43bc-bf10-c1bbb893ecac" targetNamespace="http://schemas.microsoft.com/office/2006/metadata/properties" ma:root="true" ma:fieldsID="5d04e9ce748188fddb2e40411f201a79" ns1:_="" ns2:_="" ns3:_="" ns4:_="">
    <xsd:import namespace="http://schemas.microsoft.com/sharepoint/v3"/>
    <xsd:import namespace="c664e493-2004-4c7f-b31a-af7258fdc4e6"/>
    <xsd:import namespace="e2e68d15-cd08-43e2-9a83-a1327ba2869c"/>
    <xsd:import namespace="bac4e3eb-747f-43bc-bf10-c1bbb893ecac"/>
    <xsd:element name="properties">
      <xsd:complexType>
        <xsd:sequence>
          <xsd:element name="documentManagement">
            <xsd:complexType>
              <xsd:all>
                <xsd:element ref="ns2:Author_x0028_s_x0029_" minOccurs="0"/>
                <xsd:element ref="ns2:Year" minOccurs="0"/>
                <xsd:element ref="ns2:Distribution" minOccurs="0"/>
                <xsd:element ref="ns2:ProductType" minOccurs="0"/>
                <xsd:element ref="ns2:Audience" minOccurs="0"/>
                <xsd:element ref="ns2:STICategory" minOccurs="0"/>
                <xsd:element ref="ns2:AnticipatedDistribution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reyThrush" minOccurs="0"/>
                <xsd:element ref="ns2:Author0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IsCorrupted_x003f_" minOccurs="0"/>
                <xsd:element ref="ns2:Duplicate_x003f_" minOccurs="0"/>
                <xsd:element ref="ns2:Progress" minOccurs="0"/>
                <xsd:element ref="ns2:PWSDT_x0023_" minOccurs="0"/>
                <xsd:element ref="ns2:PAApprovalRequired_x003f_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4e493-2004-4c7f-b31a-af7258fdc4e6" elementFormDefault="qualified">
    <xsd:import namespace="http://schemas.microsoft.com/office/2006/documentManagement/types"/>
    <xsd:import namespace="http://schemas.microsoft.com/office/infopath/2007/PartnerControls"/>
    <xsd:element name="Author_x0028_s_x0029_" ma:index="2" nillable="true" ma:displayName="Author(s)" ma:format="Dropdown" ma:internalName="Author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Kolsti"/>
                    <xsd:enumeration value="Lazarus"/>
                    <xsd:enumeration value="Greenbaum"/>
                    <xsd:enumeration value="Fountain"/>
                    <xsd:enumeration value="Weeks"/>
                    <xsd:enumeration value="Jones, N"/>
                    <xsd:enumeration value="Sgambellone"/>
                    <xsd:enumeration value="Fischer"/>
                    <xsd:enumeration value="Thrush"/>
                    <xsd:enumeration value="Provost"/>
                    <xsd:enumeration value="Sigler"/>
                    <xsd:enumeration value="Truett"/>
                    <xsd:enumeration value="Adams"/>
                    <xsd:enumeration value="Theimer"/>
                    <xsd:enumeration value="Natoli"/>
                    <xsd:enumeration value="Ramert"/>
                    <xsd:enumeration value="Kensler"/>
                    <xsd:enumeration value="Ortiz"/>
                    <xsd:enumeration value="Cordeiro"/>
                    <xsd:enumeration value="Cortes"/>
                    <xsd:enumeration value="Harman"/>
                    <xsd:enumeration value="Rowell"/>
                    <xsd:enumeration value="Burke"/>
                    <xsd:enumeration value="Sieck"/>
                    <xsd:enumeration value="Middleton"/>
                    <xsd:enumeration value="Oimoen"/>
                    <xsd:enumeration value="Divis"/>
                    <xsd:enumeration value="Thorsen"/>
                    <xsd:enumeration value="Marshall"/>
                    <xsd:enumeration value="Mott"/>
                    <xsd:enumeration value="Ahner"/>
                    <xsd:enumeration value="Jones, K"/>
                    <xsd:enumeration value="Simpson"/>
                    <xsd:enumeration value="Parson"/>
                    <xsd:enumeration value="Key"/>
                    <xsd:enumeration value="Wurscher"/>
                    <xsd:enumeration value="Tomlin"/>
                    <xsd:enumeration value="Wisnowski"/>
                    <xsd:enumeration value="Pollner"/>
                    <xsd:enumeration value="Pestak"/>
                    <xsd:enumeration value="Westphal"/>
                    <xsd:enumeration value="Choo"/>
                    <xsd:enumeration value="Freeman"/>
                    <xsd:enumeration value="Splinter"/>
                    <xsd:enumeration value="Hill"/>
                    <xsd:enumeration value="Bush"/>
                    <xsd:enumeration value="Paschal"/>
                    <xsd:enumeration value="Missing"/>
                    <xsd:enumeration value="Guldin"/>
                    <xsd:enumeration value="Helwig"/>
                    <xsd:enumeration value="Wolfe"/>
                    <xsd:enumeration value="Kershner"/>
                    <xsd:enumeration value="Beers"/>
                    <xsd:enumeration value="Thomas"/>
                    <xsd:enumeration value="Mosser-Kerner"/>
                    <xsd:enumeration value="Bergstrom"/>
                    <xsd:enumeration value="Duff"/>
                    <xsd:enumeration value="Anderson-Cook"/>
                    <xsd:enumeration value="Montgomery"/>
                    <xsd:enumeration value="Klein"/>
                    <xsd:enumeration value="Vining"/>
                    <xsd:enumeration value="Rogal"/>
                    <xsd:enumeration value="Fitch"/>
                    <xsd:enumeration value="McBride"/>
                    <xsd:enumeration value="Quilter"/>
                    <xsd:enumeration value="Chase"/>
                    <xsd:enumeration value="Welker"/>
                    <xsd:enumeration value="Burns"/>
                    <xsd:enumeration value="Koerner"/>
                    <xsd:enumeration value="Ponack"/>
                    <xsd:enumeration value="Marshall"/>
                    <xsd:enumeration value="Shelton"/>
                    <xsd:enumeration value="Garay"/>
                    <xsd:enumeration value="Bambakidis"/>
                    <xsd:enumeration value="Christoffers"/>
                    <xsd:enumeration value="Thompson"/>
                    <xsd:enumeration value="Auclair"/>
                    <xsd:enumeration value="Bell"/>
                    <xsd:enumeration value="Justice"/>
                    <xsd:enumeration value="Other"/>
                    <xsd:enumeration value="Talafuse"/>
                    <xsd:enumeration value="Ryer"/>
                    <xsd:enumeration value="Little"/>
                    <xsd:enumeration value="DeGrange"/>
                    <xsd:enumeration value="Ruch"/>
                    <xsd:enumeration value="Brantley"/>
                    <xsd:enumeration value="Nowinski"/>
                  </xsd:restriction>
                </xsd:simpleType>
              </xsd:element>
            </xsd:sequence>
          </xsd:extension>
        </xsd:complexContent>
      </xsd:complexType>
    </xsd:element>
    <xsd:element name="Year" ma:index="3" nillable="true" ma:displayName="Year" ma:description="What year was this produced?" ma:format="Dropdown" ma:indexed="true" ma:internalName="Year">
      <xsd:simpleType>
        <xsd:restriction base="dms:Choice"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6"/>
          <xsd:enumeration value="Missing"/>
        </xsd:restriction>
      </xsd:simpleType>
    </xsd:element>
    <xsd:element name="Distribution" ma:index="4" nillable="true" ma:displayName="Distribution" ma:description="Was this PA approved or not?" ma:format="Dropdown" ma:internalName="Distribution" ma:readOnly="false">
      <xsd:simpleType>
        <xsd:restriction base="dms:Choice">
          <xsd:enumeration value="N/A"/>
          <xsd:enumeration value="Distro A"/>
          <xsd:enumeration value="Distro C"/>
          <xsd:enumeration value="Distro D"/>
          <xsd:enumeration value="FOUO"/>
          <xsd:enumeration value="CUI"/>
          <xsd:enumeration value="Missing Distro Statement"/>
        </xsd:restriction>
      </xsd:simpleType>
    </xsd:element>
    <xsd:element name="ProductType" ma:index="5" nillable="true" ma:displayName="Product Type" ma:description="What is it?" ma:format="Dropdown" ma:indexed="true" ma:internalName="ProductType">
      <xsd:simpleType>
        <xsd:restriction base="dms:Choice">
          <xsd:enumeration value="Best Practice"/>
          <xsd:enumeration value="Case Study"/>
          <xsd:enumeration value="Newsletter"/>
          <xsd:enumeration value="Lessons Learned"/>
          <xsd:enumeration value="Marketing"/>
          <xsd:enumeration value="Test Planning Guide"/>
          <xsd:enumeration value="Abstract"/>
          <xsd:enumeration value="Critical Area Article"/>
          <xsd:enumeration value="Tool"/>
          <xsd:enumeration value="Conference Presentation"/>
          <xsd:enumeration value="Briefing"/>
          <xsd:enumeration value="Journal Article"/>
          <xsd:enumeration value="Roundtable Proceedings"/>
          <xsd:enumeration value="Research Initiative Product"/>
          <xsd:enumeration value="Course Material"/>
          <xsd:enumeration value="Other"/>
          <xsd:enumeration value="Internal/Admin Document"/>
          <xsd:enumeration value="Software Program"/>
          <xsd:enumeration value="Tool Guide"/>
          <xsd:enumeration value="Scholarly Contribution"/>
          <xsd:enumeration value="Worksheet"/>
          <xsd:enumeration value="Technical Communication Guidance"/>
          <xsd:enumeration value="Template"/>
          <xsd:enumeration value="Graphic"/>
        </xsd:restriction>
      </xsd:simpleType>
    </xsd:element>
    <xsd:element name="Audience" ma:index="6" nillable="true" ma:displayName="Audience" ma:description="Who is this intended for?" ma:format="Dropdown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xecutives"/>
                    <xsd:enumeration value="Managers"/>
                    <xsd:enumeration value="Practitioners"/>
                    <xsd:enumeration value="Internal"/>
                    <xsd:enumeration value="Everyone"/>
                    <xsd:enumeration value="Partner"/>
                    <xsd:enumeration value="Customer"/>
                  </xsd:restriction>
                </xsd:simpleType>
              </xsd:element>
            </xsd:sequence>
          </xsd:extension>
        </xsd:complexContent>
      </xsd:complexType>
    </xsd:element>
    <xsd:element name="STICategory" ma:index="8" nillable="true" ma:displayName="PWS DT# " ma:description="Category of STI under contract to upload to DTIC, or to add to the Contract Deliverables Summary Report." ma:format="Dropdown" ma:internalName="STICategory">
      <xsd:simpleType>
        <xsd:restriction base="dms:Choice">
          <xsd:enumeration value="3.4-12 Test Planning Guide &amp; Action Officer Guide"/>
          <xsd:enumeration value="3.4-2 Applied Research Products"/>
          <xsd:enumeration value="3.4-3 Case Studies"/>
          <xsd:enumeration value="3.4-4 Tech Reports"/>
          <xsd:enumeration value="3.4-5 Best Practices"/>
          <xsd:enumeration value="3.4-6 Lessons Learned"/>
          <xsd:enumeration value="3.4-7 Program Integration"/>
          <xsd:enumeration value="3.4-8 Course Development"/>
          <xsd:enumeration value="3.1-11 Miscellaneous Non-technical Reports"/>
          <xsd:enumeration value="3.1-12 Marketing Materials"/>
          <xsd:enumeration value="3.1-18 Newsletter"/>
          <xsd:enumeration value="3.4-4 External Deliverables (OSD, etc.)"/>
          <xsd:enumeration value="Non-categorized"/>
        </xsd:restriction>
      </xsd:simpleType>
    </xsd:element>
    <xsd:element name="AnticipatedDistribution" ma:index="9" nillable="true" ma:displayName="Anticipated Distribution " ma:description="The distribution you expect to be placed on the document following review and/or PA approval." ma:format="Dropdown" ma:internalName="AnticipatedDistribution">
      <xsd:simpleType>
        <xsd:restriction base="dms:Choice">
          <xsd:enumeration value="Distribution A (Public Release)"/>
          <xsd:enumeration value="Distribution C (U.S. Gov Agencies and their Contractors)"/>
          <xsd:enumeration value="Distribution D (DoD/DoD Contractors)"/>
          <xsd:enumeration value="CUI"/>
          <xsd:enumeration value="FOUO"/>
          <xsd:enumeration value="N/A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476efd-2625-4ffb-b020-68dbe4abf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CoreyThrush" ma:index="20" nillable="true" ma:displayName="Corey Thrush" ma:format="Dropdown" ma:hidden="true" ma:list="UserInfo" ma:SharePointGroup="0" ma:internalName="CoreyThrush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0" ma:index="22" nillable="true" ma:displayName="Author" ma:format="Dropdown" ma:hidden="true" ma:list="UserInfo" ma:SharePointGroup="0" ma:internalName="Author0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IsCorrupted_x003f_" ma:index="31" nillable="true" ma:displayName="Is Corrupted?" ma:default="0" ma:description="Is the file accessible or corrupted?" ma:format="Dropdown" ma:hidden="true" ma:internalName="IsCorrupted_x003f_" ma:readOnly="false">
      <xsd:simpleType>
        <xsd:restriction base="dms:Boolean"/>
      </xsd:simpleType>
    </xsd:element>
    <xsd:element name="Duplicate_x003f_" ma:index="32" nillable="true" ma:displayName="Is Duplicate?" ma:default="0" ma:format="Dropdown" ma:hidden="true" ma:internalName="Duplicate_x003f_" ma:readOnly="false">
      <xsd:simpleType>
        <xsd:restriction base="dms:Boolean"/>
      </xsd:simpleType>
    </xsd:element>
    <xsd:element name="Progress" ma:index="33" nillable="true" ma:displayName="Progress" ma:format="Dropdown" ma:hidden="true" ma:internalName="Progress" ma:readOnly="false">
      <xsd:simpleType>
        <xsd:restriction base="dms:Choice">
          <xsd:enumeration value="Not Started"/>
          <xsd:enumeration value="Under Review"/>
          <xsd:enumeration value="Ready for Web"/>
          <xsd:enumeration value="Complete"/>
          <xsd:enumeration value="Drafting"/>
          <xsd:enumeration value="Editing"/>
        </xsd:restriction>
      </xsd:simpleType>
    </xsd:element>
    <xsd:element name="PWSDT_x0023_" ma:index="34" nillable="true" ma:displayName="PWS DT#" ma:description="This number corresponds to the type of product you are making." ma:format="Dropdown" ma:internalName="PWSDT_x0023_">
      <xsd:simpleType>
        <xsd:restriction base="dms:Choice">
          <xsd:enumeration value="3.4-2 Research Products"/>
          <xsd:enumeration value="3.4-3 Case Studies"/>
          <xsd:enumeration value="3.4-4 Tech Reports"/>
          <xsd:enumeration value="3.4-5 Best Practices"/>
          <xsd:enumeration value="3.4-8 Courses"/>
          <xsd:enumeration value="3.1-12 Marketing Materials"/>
          <xsd:enumeration value="3.1-18 Newsletter"/>
          <xsd:enumeration value="3.4-12 Test Planning Guide"/>
        </xsd:restriction>
      </xsd:simpleType>
    </xsd:element>
    <xsd:element name="PAApprovalRequired_x003f_" ma:index="35" nillable="true" ma:displayName="PA Approval Required?" ma:default="1" ma:description="Is PA approval required for this document?" ma:format="Dropdown" ma:internalName="PAApprovalRequired_x003f_">
      <xsd:simpleType>
        <xsd:restriction base="dms:Boolean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68d15-cd08-43e2-9a83-a1327ba28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4e3eb-747f-43bc-bf10-c1bbb893eca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e404b5f-752f-4f81-bd1b-d66666b99173}" ma:internalName="TaxCatchAll" ma:readOnly="false" ma:showField="CatchAllData" ma:web="e2e68d15-cd08-43e2-9a83-a1327ba28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Document Title"/>
        <xsd:element ref="dc:subject" minOccurs="0" maxOccurs="1"/>
        <xsd:element ref="dc:description" minOccurs="0" maxOccurs="1"/>
        <xsd:element name="keywords" minOccurs="0" maxOccurs="1" type="xsd:string" ma:index="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CatchAll xmlns="bac4e3eb-747f-43bc-bf10-c1bbb893ecac" xsi:nil="true"/>
    <lcf76f155ced4ddcb4097134ff3c332f xmlns="c664e493-2004-4c7f-b31a-af7258fdc4e6">
      <Terms xmlns="http://schemas.microsoft.com/office/infopath/2007/PartnerControls"/>
    </lcf76f155ced4ddcb4097134ff3c332f>
    <Author_x0028_s_x0029_ xmlns="c664e493-2004-4c7f-b31a-af7258fdc4e6">
      <Value>Fitch</Value>
    </Author_x0028_s_x0029_>
    <Author0 xmlns="c664e493-2004-4c7f-b31a-af7258fdc4e6">
      <UserInfo>
        <DisplayName/>
        <AccountId xsi:nil="true"/>
        <AccountType/>
      </UserInfo>
    </Author0>
    <CoreyThrush xmlns="c664e493-2004-4c7f-b31a-af7258fdc4e6">
      <UserInfo>
        <DisplayName/>
        <AccountId xsi:nil="true"/>
        <AccountType/>
      </UserInfo>
    </CoreyThrush>
    <Progress xmlns="c664e493-2004-4c7f-b31a-af7258fdc4e6" xsi:nil="true"/>
    <Year xmlns="c664e493-2004-4c7f-b31a-af7258fdc4e6">2023</Year>
    <Audience xmlns="c664e493-2004-4c7f-b31a-af7258fdc4e6">
      <Value>Internal</Value>
    </Audience>
    <Distribution xmlns="c664e493-2004-4c7f-b31a-af7258fdc4e6">N/A</Distribution>
    <STICategory xmlns="c664e493-2004-4c7f-b31a-af7258fdc4e6">Non-categorized</STICategory>
    <ProductType xmlns="c664e493-2004-4c7f-b31a-af7258fdc4e6">Template</ProductType>
    <IsCorrupted_x003f_ xmlns="c664e493-2004-4c7f-b31a-af7258fdc4e6">false</IsCorrupted_x003f_>
    <Duplicate_x003f_ xmlns="c664e493-2004-4c7f-b31a-af7258fdc4e6">false</Duplicate_x003f_>
    <AnticipatedDistribution xmlns="c664e493-2004-4c7f-b31a-af7258fdc4e6" xsi:nil="true"/>
    <PAApprovalRequired_x003f_ xmlns="c664e493-2004-4c7f-b31a-af7258fdc4e6">true</PAApprovalRequired_x003f_>
    <PWSDT_x0023_ xmlns="c664e493-2004-4c7f-b31a-af7258fdc4e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B2F85DA-E352-4163-94EE-76E4B870C4DA}">
  <ds:schemaRefs>
    <ds:schemaRef ds:uri="bac4e3eb-747f-43bc-bf10-c1bbb893ecac"/>
    <ds:schemaRef ds:uri="c664e493-2004-4c7f-b31a-af7258fdc4e6"/>
    <ds:schemaRef ds:uri="e2e68d15-cd08-43e2-9a83-a1327ba286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FEDAF1-DB0F-49BC-8B7F-163389EAE6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647FC1-9528-42B5-BF3E-357F0D9E6969}">
  <ds:schemaRefs>
    <ds:schemaRef ds:uri="http://purl.org/dc/terms/"/>
    <ds:schemaRef ds:uri="bac4e3eb-747f-43bc-bf10-c1bbb893ecac"/>
    <ds:schemaRef ds:uri="e2e68d15-cd08-43e2-9a83-a1327ba2869c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664e493-2004-4c7f-b31a-af7258fdc4e6"/>
    <ds:schemaRef ds:uri="http://schemas.microsoft.com/sharepoint/v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1bd84cd2-a803-4625-aaf7-424aaac7782e}" enabled="1" method="Standard" siteId="{8331b18d-2d87-48ef-a35f-ac8818ebf9b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1674</Words>
  <Application>Microsoft Office PowerPoint</Application>
  <PresentationFormat>Widescreen</PresentationFormat>
  <Paragraphs>172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 Narrow</vt:lpstr>
      <vt:lpstr>Arial</vt:lpstr>
      <vt:lpstr>Calibri</vt:lpstr>
      <vt:lpstr>Georgia</vt:lpstr>
      <vt:lpstr>Tahoma</vt:lpstr>
      <vt:lpstr>Custom Design</vt:lpstr>
      <vt:lpstr>STAT COE PptTheme_Jan2023</vt:lpstr>
      <vt:lpstr>1_STAT COE PptTheme_Jan2023</vt:lpstr>
      <vt:lpstr>2_STAT COE PptTheme_Jan2023</vt:lpstr>
      <vt:lpstr>Worksheet</vt:lpstr>
      <vt:lpstr>PowerPoint Presentation</vt:lpstr>
      <vt:lpstr>What is Meant by Missing Data</vt:lpstr>
      <vt:lpstr>Why This is a Problem</vt:lpstr>
      <vt:lpstr>Example: Average Vehicle Passengers per Month Through Port of Entry</vt:lpstr>
      <vt:lpstr>Solutions</vt:lpstr>
      <vt:lpstr>Missing Completely at Random (MCAR)</vt:lpstr>
      <vt:lpstr>Missing at Random (MAR)</vt:lpstr>
      <vt:lpstr>Border Crossing Data</vt:lpstr>
      <vt:lpstr>Example of Inference</vt:lpstr>
      <vt:lpstr>Missing Not at Random (MNAR)</vt:lpstr>
      <vt:lpstr>Censored Data</vt:lpstr>
      <vt:lpstr>The Value of Information</vt:lpstr>
      <vt:lpstr>More Types of Censoring</vt:lpstr>
      <vt:lpstr>Analysis of Censored Data</vt:lpstr>
      <vt:lpstr>Censored Analysis Example</vt:lpstr>
      <vt:lpstr>Censored Analysis Data</vt:lpstr>
      <vt:lpstr>Kaplan-Meier Method</vt:lpstr>
      <vt:lpstr>Extension of the Kaplan-Meier Method</vt:lpstr>
      <vt:lpstr>Program Decision</vt:lpstr>
      <vt:lpstr>Summary</vt:lpstr>
      <vt:lpstr>Summary</vt:lpstr>
      <vt:lpstr>Conclusions</vt:lpstr>
      <vt:lpstr>PowerPoint Presentation</vt:lpstr>
      <vt:lpstr>PowerPoint Presentation</vt:lpstr>
    </vt:vector>
  </TitlesOfParts>
  <Company>AFIT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COE PowerPoint Template</dc:title>
  <dc:creator>7_admin</dc:creator>
  <cp:lastModifiedBy>SGAMBELLONE, ANTHONY J CTR USAF AETC AFIT/CZ</cp:lastModifiedBy>
  <cp:revision>2</cp:revision>
  <cp:lastPrinted>2023-01-06T20:28:37Z</cp:lastPrinted>
  <dcterms:created xsi:type="dcterms:W3CDTF">2013-08-28T17:57:33Z</dcterms:created>
  <dcterms:modified xsi:type="dcterms:W3CDTF">2026-04-15T17:13:04Z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0x01010095C582A90B485B47B861B75E39F0172D</vt:lpwstr>
  </property>
  <property fmtid="{D5CDD505-2E9C-101B-9397-08002B2CF9AE}" pid="3" name="PA Approved">
    <vt:lpwstr>true</vt:lpwstr>
  </property>
  <property fmtid="{D5CDD505-2E9C-101B-9397-08002B2CF9AE}" pid="4" name="Order">
    <vt:r8>1586600</vt:r8>
  </property>
  <property fmtid="{D5CDD505-2E9C-101B-9397-08002B2CF9AE}" pid="5" name="URL">
    <vt:lpwstr/>
  </property>
  <property fmtid="{D5CDD505-2E9C-101B-9397-08002B2CF9AE}" pid="6" name="MediaServiceImageTags">
    <vt:lpwstr/>
  </property>
</Properties>
</file>