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1221" r:id="rId5"/>
    <p:sldId id="1240" r:id="rId6"/>
    <p:sldId id="1333" r:id="rId7"/>
    <p:sldId id="1347" r:id="rId8"/>
    <p:sldId id="1243" r:id="rId9"/>
    <p:sldId id="1403" r:id="rId10"/>
    <p:sldId id="1350" r:id="rId11"/>
    <p:sldId id="1374" r:id="rId12"/>
    <p:sldId id="1312" r:id="rId13"/>
    <p:sldId id="1313" r:id="rId14"/>
    <p:sldId id="1352" r:id="rId15"/>
    <p:sldId id="1411" r:id="rId16"/>
    <p:sldId id="1409" r:id="rId17"/>
    <p:sldId id="1410" r:id="rId18"/>
    <p:sldId id="1246" r:id="rId19"/>
    <p:sldId id="1247" r:id="rId20"/>
    <p:sldId id="1412" r:id="rId21"/>
    <p:sldId id="1285" r:id="rId22"/>
    <p:sldId id="1420" r:id="rId23"/>
    <p:sldId id="1423" r:id="rId24"/>
    <p:sldId id="1248" r:id="rId25"/>
    <p:sldId id="1360" r:id="rId26"/>
    <p:sldId id="1421" r:id="rId27"/>
    <p:sldId id="1416" r:id="rId28"/>
    <p:sldId id="1417" r:id="rId29"/>
    <p:sldId id="14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528" userDrawn="1">
          <p15:clr>
            <a:srgbClr val="A4A3A4"/>
          </p15:clr>
        </p15:guide>
        <p15:guide id="3" orient="horz" pos="1632" userDrawn="1">
          <p15:clr>
            <a:srgbClr val="A4A3A4"/>
          </p15:clr>
        </p15:guide>
        <p15:guide id="4" pos="6864" userDrawn="1">
          <p15:clr>
            <a:srgbClr val="A4A3A4"/>
          </p15:clr>
        </p15:guide>
        <p15:guide id="5" orient="horz" pos="3696" userDrawn="1">
          <p15:clr>
            <a:srgbClr val="A4A3A4"/>
          </p15:clr>
        </p15:guide>
        <p15:guide id="6" pos="3840" userDrawn="1">
          <p15:clr>
            <a:srgbClr val="A4A3A4"/>
          </p15:clr>
        </p15:guide>
        <p15:guide id="7" pos="7176" userDrawn="1">
          <p15:clr>
            <a:srgbClr val="A4A3A4"/>
          </p15:clr>
        </p15:guide>
        <p15:guide id="8" orient="horz" pos="792" userDrawn="1">
          <p15:clr>
            <a:srgbClr val="A4A3A4"/>
          </p15:clr>
        </p15:guide>
        <p15:guide id="9" orient="horz" pos="680" userDrawn="1">
          <p15:clr>
            <a:srgbClr val="A4A3A4"/>
          </p15:clr>
        </p15:guide>
        <p15:guide id="10" pos="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4D8498-891C-1018-FC84-3D7FE687DFBF}" name="Brian Popick" initials="BP" userId="cc3f6a62611a337f" providerId="Windows Live"/>
  <p188:author id="{44D1E5D2-DDF6-D939-B4FF-C613A2E1AE93}" name="Nathan Gaw" initials="NG" userId="8e174504aa626a7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030A0"/>
    <a:srgbClr val="002060"/>
    <a:srgbClr val="405888"/>
    <a:srgbClr val="70AD47"/>
    <a:srgbClr val="4747A3"/>
    <a:srgbClr val="E9EBF5"/>
    <a:srgbClr val="8484C1"/>
    <a:srgbClr val="00B050"/>
    <a:srgbClr val="440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B80A4-F8C7-4C52-AF1A-D7CD4144864F}" v="2" dt="2024-04-10T18:22:42.508"/>
    <p1510:client id="{EAEB0132-C747-4642-884B-0532B389AE8F}" v="18" dt="2024-04-11T14:40:28.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4" autoAdjust="0"/>
    <p:restoredTop sz="60961" autoAdjust="0"/>
  </p:normalViewPr>
  <p:slideViewPr>
    <p:cSldViewPr snapToGrid="0">
      <p:cViewPr varScale="1">
        <p:scale>
          <a:sx n="42" d="100"/>
          <a:sy n="42" d="100"/>
        </p:scale>
        <p:origin x="1692" y="32"/>
      </p:cViewPr>
      <p:guideLst>
        <p:guide orient="horz" pos="648"/>
        <p:guide pos="528"/>
        <p:guide orient="horz" pos="1632"/>
        <p:guide pos="6864"/>
        <p:guide orient="horz" pos="3696"/>
        <p:guide pos="3840"/>
        <p:guide pos="7176"/>
        <p:guide orient="horz" pos="792"/>
        <p:guide orient="horz" pos="680"/>
        <p:guide pos="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cc3f6a62611a337f/cal_curve_e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Arial" panose="020B0604020202020204" pitchFamily="34" charset="0"/>
                <a:cs typeface="Arial" panose="020B0604020202020204" pitchFamily="34" charset="0"/>
              </a:rPr>
              <a:t>Sample Calibration Curves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11542891670915"/>
          <c:y val="0.13504921453905816"/>
          <c:w val="0.84983421137106041"/>
          <c:h val="0.6462927927229386"/>
        </c:manualLayout>
      </c:layout>
      <c:scatterChart>
        <c:scatterStyle val="smoothMarker"/>
        <c:varyColors val="0"/>
        <c:ser>
          <c:idx val="0"/>
          <c:order val="0"/>
          <c:tx>
            <c:strRef>
              <c:f>Sheet1!$B$1</c:f>
              <c:strCache>
                <c:ptCount val="1"/>
                <c:pt idx="0">
                  <c:v>Perfect Calibration</c:v>
                </c:pt>
              </c:strCache>
            </c:strRef>
          </c:tx>
          <c:spPr>
            <a:ln w="25400" cap="rnd">
              <a:solidFill>
                <a:schemeClr val="accent1"/>
              </a:solidFill>
              <a:round/>
            </a:ln>
            <a:effectLst/>
          </c:spPr>
          <c:marker>
            <c:symbol val="none"/>
          </c:marker>
          <c:xVal>
            <c:numRef>
              <c:f>Sheet1!$A$2:$A$12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Sheet1!$B$2:$B$12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yVal>
          <c:smooth val="1"/>
          <c:extLst>
            <c:ext xmlns:c16="http://schemas.microsoft.com/office/drawing/2014/chart" uri="{C3380CC4-5D6E-409C-BE32-E72D297353CC}">
              <c16:uniqueId val="{00000000-B0C3-468E-8059-1C6F9414FF07}"/>
            </c:ext>
          </c:extLst>
        </c:ser>
        <c:ser>
          <c:idx val="1"/>
          <c:order val="1"/>
          <c:tx>
            <c:strRef>
              <c:f>Sheet1!$C$1</c:f>
              <c:strCache>
                <c:ptCount val="1"/>
                <c:pt idx="0">
                  <c:v>Underconfident </c:v>
                </c:pt>
              </c:strCache>
            </c:strRef>
          </c:tx>
          <c:spPr>
            <a:ln w="25400" cap="rnd">
              <a:solidFill>
                <a:schemeClr val="accent2"/>
              </a:solidFill>
              <a:round/>
            </a:ln>
            <a:effectLst/>
          </c:spPr>
          <c:marker>
            <c:symbol val="none"/>
          </c:marker>
          <c:xVal>
            <c:numRef>
              <c:f>Sheet1!$A$2:$A$12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Sheet1!$C$2:$C$12</c:f>
              <c:numCache>
                <c:formatCode>General</c:formatCode>
                <c:ptCount val="11"/>
                <c:pt idx="0">
                  <c:v>0</c:v>
                </c:pt>
                <c:pt idx="1">
                  <c:v>0.31622776601683794</c:v>
                </c:pt>
                <c:pt idx="2">
                  <c:v>0.44721359549995793</c:v>
                </c:pt>
                <c:pt idx="3">
                  <c:v>0.54772255750516607</c:v>
                </c:pt>
                <c:pt idx="4">
                  <c:v>0.63245553203367588</c:v>
                </c:pt>
                <c:pt idx="5">
                  <c:v>0.70710678118654757</c:v>
                </c:pt>
                <c:pt idx="6">
                  <c:v>0.7745966692414834</c:v>
                </c:pt>
                <c:pt idx="7">
                  <c:v>0.83666002653407556</c:v>
                </c:pt>
                <c:pt idx="8">
                  <c:v>0.89442719099991586</c:v>
                </c:pt>
                <c:pt idx="9">
                  <c:v>0.94868329805051377</c:v>
                </c:pt>
                <c:pt idx="10">
                  <c:v>1</c:v>
                </c:pt>
              </c:numCache>
            </c:numRef>
          </c:yVal>
          <c:smooth val="1"/>
          <c:extLst>
            <c:ext xmlns:c16="http://schemas.microsoft.com/office/drawing/2014/chart" uri="{C3380CC4-5D6E-409C-BE32-E72D297353CC}">
              <c16:uniqueId val="{00000001-B0C3-468E-8059-1C6F9414FF07}"/>
            </c:ext>
          </c:extLst>
        </c:ser>
        <c:ser>
          <c:idx val="2"/>
          <c:order val="2"/>
          <c:tx>
            <c:strRef>
              <c:f>Sheet1!$D$1</c:f>
              <c:strCache>
                <c:ptCount val="1"/>
                <c:pt idx="0">
                  <c:v>Overconfident</c:v>
                </c:pt>
              </c:strCache>
            </c:strRef>
          </c:tx>
          <c:spPr>
            <a:ln w="25400" cap="rnd">
              <a:solidFill>
                <a:schemeClr val="accent3">
                  <a:alpha val="98000"/>
                </a:schemeClr>
              </a:solidFill>
              <a:round/>
            </a:ln>
            <a:effectLst/>
          </c:spPr>
          <c:marker>
            <c:symbol val="none"/>
          </c:marker>
          <c:xVal>
            <c:numRef>
              <c:f>Sheet1!$A$2:$A$12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Sheet1!$D$2:$D$12</c:f>
              <c:numCache>
                <c:formatCode>General</c:formatCode>
                <c:ptCount val="11"/>
                <c:pt idx="0">
                  <c:v>0</c:v>
                </c:pt>
                <c:pt idx="1">
                  <c:v>1.0000000000000002E-2</c:v>
                </c:pt>
                <c:pt idx="2">
                  <c:v>4.0000000000000008E-2</c:v>
                </c:pt>
                <c:pt idx="3">
                  <c:v>0.09</c:v>
                </c:pt>
                <c:pt idx="4">
                  <c:v>0.16000000000000003</c:v>
                </c:pt>
                <c:pt idx="5">
                  <c:v>0.25</c:v>
                </c:pt>
                <c:pt idx="6">
                  <c:v>0.36</c:v>
                </c:pt>
                <c:pt idx="7">
                  <c:v>0.48999999999999994</c:v>
                </c:pt>
                <c:pt idx="8">
                  <c:v>0.64000000000000012</c:v>
                </c:pt>
                <c:pt idx="9">
                  <c:v>0.81</c:v>
                </c:pt>
                <c:pt idx="10">
                  <c:v>1</c:v>
                </c:pt>
              </c:numCache>
            </c:numRef>
          </c:yVal>
          <c:smooth val="1"/>
          <c:extLst>
            <c:ext xmlns:c16="http://schemas.microsoft.com/office/drawing/2014/chart" uri="{C3380CC4-5D6E-409C-BE32-E72D297353CC}">
              <c16:uniqueId val="{00000002-B0C3-468E-8059-1C6F9414FF07}"/>
            </c:ext>
          </c:extLst>
        </c:ser>
        <c:dLbls>
          <c:showLegendKey val="0"/>
          <c:showVal val="0"/>
          <c:showCatName val="0"/>
          <c:showSerName val="0"/>
          <c:showPercent val="0"/>
          <c:showBubbleSize val="0"/>
        </c:dLbls>
        <c:axId val="960412400"/>
        <c:axId val="958710128"/>
      </c:scatterChart>
      <c:valAx>
        <c:axId val="96041240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a:solidFill>
                      <a:schemeClr val="tx1"/>
                    </a:solidFill>
                    <a:latin typeface="Arial" panose="020B0604020202020204" pitchFamily="34" charset="0"/>
                    <a:cs typeface="Arial" panose="020B0604020202020204" pitchFamily="34" charset="0"/>
                  </a:rPr>
                  <a:t>Mean</a:t>
                </a:r>
                <a:r>
                  <a:rPr lang="en-US" sz="1400" baseline="0" dirty="0">
                    <a:solidFill>
                      <a:schemeClr val="tx1"/>
                    </a:solidFill>
                    <a:latin typeface="Arial" panose="020B0604020202020204" pitchFamily="34" charset="0"/>
                    <a:cs typeface="Arial" panose="020B0604020202020204" pitchFamily="34" charset="0"/>
                  </a:rPr>
                  <a:t> predicted probability</a:t>
                </a:r>
                <a:endParaRPr lang="en-US" sz="14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710128"/>
        <c:crosses val="autoZero"/>
        <c:crossBetween val="midCat"/>
      </c:valAx>
      <c:valAx>
        <c:axId val="9587101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a:solidFill>
                      <a:schemeClr val="tx1"/>
                    </a:solidFill>
                    <a:latin typeface="Arial" panose="020B0604020202020204" pitchFamily="34" charset="0"/>
                    <a:cs typeface="Arial" panose="020B0604020202020204" pitchFamily="34" charset="0"/>
                  </a:rPr>
                  <a:t>Frequency of Occurrence</a:t>
                </a:r>
                <a:endParaRPr lang="en-US" sz="12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412400"/>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legendEntry>
      <c:layout>
        <c:manualLayout>
          <c:xMode val="edge"/>
          <c:yMode val="edge"/>
          <c:x val="0.12884759908608545"/>
          <c:y val="0.89844890571588698"/>
          <c:w val="0.73511036839819488"/>
          <c:h val="0.101551094284112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34D105-B0C0-77F7-F30A-7EFC158EE4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D5E0BC-4A72-0EC4-424F-290A5EAED2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63B070-0350-4776-8F74-1BDA6F6D832D}" type="datetimeFigureOut">
              <a:rPr lang="en-US" smtClean="0"/>
              <a:t>4/11/2024</a:t>
            </a:fld>
            <a:endParaRPr lang="en-US"/>
          </a:p>
        </p:txBody>
      </p:sp>
      <p:sp>
        <p:nvSpPr>
          <p:cNvPr id="4" name="Footer Placeholder 3">
            <a:extLst>
              <a:ext uri="{FF2B5EF4-FFF2-40B4-BE49-F238E27FC236}">
                <a16:creationId xmlns:a16="http://schemas.microsoft.com/office/drawing/2014/main" id="{FC667473-4E5E-B176-13CF-2343B074E8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4B2CAF-A908-4F03-2B37-4B2B0F6645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65EE21-09E5-49D4-A5EA-F585FE3E2A4A}" type="slidenum">
              <a:rPr lang="en-US" smtClean="0"/>
              <a:t>‹#›</a:t>
            </a:fld>
            <a:endParaRPr lang="en-US"/>
          </a:p>
        </p:txBody>
      </p:sp>
    </p:spTree>
    <p:extLst>
      <p:ext uri="{BB962C8B-B14F-4D97-AF65-F5344CB8AC3E}">
        <p14:creationId xmlns:p14="http://schemas.microsoft.com/office/powerpoint/2010/main" val="1966137119"/>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E72CF-FBB5-4E85-945A-B3F6DB5EE9DA}"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6E410-E17E-43AD-8109-405CEBEC934B}" type="slidenum">
              <a:rPr lang="en-US" smtClean="0"/>
              <a:t>‹#›</a:t>
            </a:fld>
            <a:endParaRPr lang="en-US"/>
          </a:p>
        </p:txBody>
      </p:sp>
    </p:spTree>
    <p:extLst>
      <p:ext uri="{BB962C8B-B14F-4D97-AF65-F5344CB8AC3E}">
        <p14:creationId xmlns:p14="http://schemas.microsoft.com/office/powerpoint/2010/main" val="311333878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7FD8D8-FC5D-3CF2-AB66-79DF7C6F6AC1}"/>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D4182822-B8BD-C3E6-1220-E64EC4DF827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81161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determine if the models are any good, they are compared against models architectures seen in previous weather prediction research.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primarily included U-Nets, ConvLSTM, and CNN models.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compare out attention based models against other attention based models, an Attention-U-Net seen in medical research is used, and the S-SAM is added to a general 3D CNN frame work to produce the attention CNN.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64B2548-02FF-C24C-BDBF-783E77047E29}"/>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9AE76C4-2DBE-2B3F-7AC3-31BD8EA50CB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81984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the model architectures are established, it is determined that the best loss function to train the models with is Weighted Binary Cross Entropy (WBCE).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need to use this loss function comes from the fact that our target data is imbalanced. In general, given an area over a set amount of time, when a thunderstorm is present, the amount of time that lightning is present in that area will be far less than the amount of time when there is no lightning present. In discrete terms, the number of lightning strikes in the area will be far less than that of no lightning strikes.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WBCE addresses this imbalance through the use of positive and negative class weighting. The positive weight corresponds to the minority class, while the negative weight corresponds to the majority class. The effect of this weighting is that the model is penalized more for predicting a non-event when an event occurs than when the model predicts an event occurrence when a non-event occurs. In other words, the models are penalized more for predicting a non-strike when a strike is observed than predicting a strike when no strike is observed.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penalty encourages the models to predict the minority class more frequently, as less loss is incurred when a predicted strike is incorrect.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improve model accuracy and calibration, we also incorporated label smoothing into the loss function. Essentially, label smoothing takes the original target outputs, such as 0 and 1, and forces them to be more similar, say 0.1 and 0.9. By making the targets more similar, the models can be forced into distributing the probability of occurrence across both labels, as opposed to putting a 100% probability of occurrence onto one label.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DEFB888-75F0-EF5A-BDA0-F5A4DA23BE2A}"/>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B7D6A126-E03A-1E9F-B606-49CED673A7B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14912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onto the experimental procedure that is implemented on both datasets in this study, the data is first preprocessed. This entails any data scaling and binarization that is needed. Additionally, the dataset is split into the training, validation, and test sets, and the input and target sequences in each set are generated.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preprocessing, all model architectures undergo a tuning process to determine their optimal hyperparameters. All of the models in this research are developed in TensorFlow, so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KerasTuner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utilized as the tuning algorithm. Within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KerasTuner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Bayesian Optimization search method is used to find the optimal hyperparameters. All of the models are tuned to maximize the critical success index, or CSI, which will be defined momentarily, but it is a measure of model accuracy for imbalanced datasets.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 In short, Bayesian optimization uses probabilistic information learned in previous trials to choose the hyperparameters for the subsequent trial.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219A75-2A95-8DE4-7A9E-93D0255EDE62}"/>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DC00282-A6E2-00FB-5E60-2DF4F28D597B}"/>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003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an issue with tuning models to maximize accuracy is that there is no guarantee that those hyperparameters will also produce optimal values in other important model measures, like loss, or the most reliable models, which can be represented by an optimal ECE value.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find hyperparameters that find a balance between accuracy, loss, and error, every trial model from the tuner is asked to generate predictions on the validation set, which are used to determine the loss function, CSI, and ECE values for all trial models.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values are then used to create a 3 dimensional pareto frontier, which seeks to minimize the loss function and ECE values, while maximizing the CSI value.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Trial models which achieve these conditions along the pareto frontier are identified as pareto solutions.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loss function, ECE and CSI values for the pareto solutions are then min-max scaled. Then, the scaled solutions are scored using the weighted sum seen here. The hyperparameters from the trial model with the lowest resulting score are selected as the optimal hyperparameters and are carried forward into the model training process.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 We have to take 1 minus the scaled CSI value for all of our variables to be optimized in the same direction (in this case, minimized).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219A75-2A95-8DE4-7A9E-93D0255EDE62}"/>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DC00282-A6E2-00FB-5E60-2DF4F28D597B}"/>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51470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Those hyperparameters are fixed, and we train 15 models of each. Each model is initialized differently, though, so each training procedure produces a different model. Once a given model is finished training, the model is saved and carried into the evaluation process.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evaluate the models, all of the trained models make predictions on the test set using the test set input data. Those predictions are then compared against the test set target data to determine the number of true positives (TPs), false positives (FPs), and false negatives (FNs). These values are then used to calculate CSI, BIAS, Precision, Recall, and ECE, defined by the equations listed at the bottom of the slide, for each model.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compare the model architectures for statistical differences, all models metrics are compared against one another in a pairwise fashion using the Mann-Whitney U-test, which is a non-parametric version of the Student T-test. Additionally, a calibration curve is generated for every model to determine if any model architecture attains better calibration than the others.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Extra info: During the training process, early stopping criteria and an adaptive learning rate are utilized to prevent model overfitting and excessive training.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U-test is used instead of the T-test because not all the model metrics are normally distributed for every model (as determined through a Shapiro-Wilk 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9219A75-2A95-8DE4-7A9E-93D0255EDE62}"/>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DC00282-A6E2-00FB-5E60-2DF4F28D597B}"/>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05926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 have seen the experimental procedure, we’ll briefly go over the datasets used in this work. The first of which is the Moving MNIST dataset, which we use as a toy problem to validate our methodology and ensure our model architectures worked properly. Moving MNIST contains 10,000 image sequences, where each sequence consists of 20 images that depict the movement of two hand-drawn numbers moving around the image.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study, we train our models to use the first 10 images to predict the location of the numbers in the images on the last 10 images.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217D7B-A041-C0D5-0E24-904CE499F32C}"/>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7F6D497-5900-0F6F-6B21-4A6CE3FFFCE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0040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our real world application of lightning prediction, we use the SEVIR weather dataset from MIT Lincoln Labs. It contains over 10,000 thunderstorm events spanning three years across the continental United States. Every storm event contains four hours of five types of remotely sensed imagery, measured in 5-minute increments, supplying 49 images of each modality for every event.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research, we use 30 minutes, or 6 images, of satellite and radar data to predict the location of lightning strikes over the next 30 minutes.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 VIL is a radar derived product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18E6495-9058-1D7D-B0F3-A799E2362D1F}"/>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8C980CEB-9052-BE29-2227-7EF3495715A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27763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calibration curves of our trained models, we see that all of the models are overconfident in predicting the positive class in both experiments. With that said, we do see that in general, the A-CCU, CCU and U-Net architectures displayed the best calibration, particularly in the lower probability bins, among the 8 architectures in both experiments.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info/specifics: In the toy experiment, the A-CCU displays the best calibration in the lower probability bins. The A-CLSTM exhibits the best calibration in the upper probability bins, though the U-Net, A-</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CCU, and A-CCU display similar calibrations. In the real-world experiment, the A-CCU, CCU, and U-Net display remarkably similar calibration through all probability bins and are the best-calibrated models through the lower to mid-probability bins. The ConvLSTM shows better calibration in the higher probability bins, but it also displays a broader spread in its minimum and maximum values and a larger standard deviation.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63614C-7E58-1397-C6BA-42CFA8D4B62A}"/>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C3A6CC4-4F58-BA26-107E-96B9975E589D}"/>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903631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Moving onto the performance metrics from each model design in both experiments, this table displays the average metrics from the test set evaluation for the 15 models of each model architecture. The up arrow, down arrow, or 1 represent the desired value of the metric. Bold values indicate that that value is significantly better at the 95% confidence value in all seven of the pairwise model comparisons. The *,+, and diamond symbols depict the first, second, and third best models for that metric. Metrics that have duplicate symbols indicate that there a tie for that position, meaning that there is not enough evidence to conclude a statistical difference between those model metrics.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summarize the results in this table, the A-CCU, U-Net, and CCU  architectures are the top-performing architectures across both experiments. The A-CCU achieves the best average CSI, Precision, and ECE values on the toy test set and is in the top three performing models for its average BIAS value. The A-CCU attains the highest average CSI value on the real-world test set and is in the top three performing models for the Precision, BIAS, and ECE metrics. The U-Net is in the top three models for all metrics in the toy experiment and is in the top three models in four of the five metrics on the real-world data. The CCU is in the top three models on two toy test set metrics and, like the U-Net, is a top-performing model on four of the five metrics in the real-world experiment. Of note, the A-CCU was not a top-performing model regarding Recall in either experiment, while the U-Net and CCU were in the toy experiment. However, both of these architectures attain higher BIAS values than the A-CCU, indicating that they predict the positive class more, leading to higher Recall values. A similar observation can be made on the real-world metrics, as none of the above models are in the top three models regarding Recall. However, all the models that attain better Recall values than the A-CCU, U-Net, and CCU have higher BIAS values.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95144F-53E6-1053-F84D-DB9A56EFF984}"/>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950B86A2-19EE-205F-59F6-8830E0B22F6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959239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we’ll briefly look at a couple examples of what the models output, and how it compares to our observed targets. This is the output from one of the 15 A-CCU models. The top row is the raw model output, which depicts the probability of a lightning strike by pixel over the forecast sequence, where the left image represents 5 minutes into the future, and the right represents 30 minutes. The color of the pixel represents the probability of occurrence, and there are contours to distinguish between 5, 25, and 45 percent probability of occurrence. The middle row represents the binary transformation, with a threshold of 0.45. The bottom row represents the known lightning strike locations for the forecast period.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this we see that the model captures the shape of the event well, though it tends to broad brush areas a bit too much where as the actual strike locations are more sporadic. Additionally, there are some areas towards the center of the picture where there are lightning strikes, but they are sparser in comparison to the rest of the image. The model did not forecast these strikes, though they do lie in an area where the model predicted some probability of occurrence, albeit a small 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63614C-7E58-1397-C6BA-42CFA8D4B62A}"/>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C3A6CC4-4F58-BA26-107E-96B9975E589D}"/>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12405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FE83D8-7E61-611C-F069-DA3FFF922AB7}"/>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97C2A855-56EB-B1E7-750B-5FC3B308BFBF}"/>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84012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an example where there are far fewer strikes for the model to predict. Again we see that the model predicts the location of the strikes very well, though it still broad brushes the locations a bit more than what is observed. However, all of the observed strikes still lie within the area where the model assigned some probability of strike occurrence.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A63614C-7E58-1397-C6BA-42CFA8D4B62A}"/>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EC3A6CC4-4F58-BA26-107E-96B9975E589D}"/>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123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In summary, the A-CCU architecture attained the highest accuracies in both experiments, displayed decent calibration (though it was still overconfident), and was a top performing model in most of the remaining metrics. Furthermore, the performance of the A-CCU in terms of its lightning prediction capabilities are comparable to the performance of models seen in previous literature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CCU model also performed very well in both experiments as it was generally in the top three performing models on most metrics.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terms of overall performance, the A-CLSTM exhibited the most modest performance of all the novel model architectures, as it was never a top performing model. The A-CLSTM achieved far superior performance than its non-attention-based counterpart though, suggesting that the inclusion of the attention mechanisms into the model design provided dramatic increases to model performance and stability.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85F1E3-3C0C-53B4-DCC8-F610692CCDC6}"/>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2851C7AD-B751-7ED2-BD2C-36BD4592FFC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302937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With that said, it was also observed that including attention mechanisms did not always improve model performance, which counters the prevailing thought that attention generally improves model performance. For instance, the U-Net outperformed the A-UNet in all metrics except the Recall metrics in both experiments. Furthermore, in the real-world experiment, there is not evidence to conclude at the 95% confidence level that there is a significant difference between the performance of the A-CNN and CNN in eight of the 10 metrics. </a:t>
            </a:r>
          </a:p>
          <a:p>
            <a:endParaRPr lang="en-US" sz="1800"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Furthermore, we saw that, in totality, all of our trained models in both datasets were overconfident and generally attained higher than desirable biases. The overconfidence and high bias are both linked to the models overpredicting the positive, or minority, class. </a:t>
            </a:r>
            <a:r>
              <a:rPr lang="en-US" sz="1800" dirty="0"/>
              <a:t>More specifically, with weighted binary cross entropy, a low loss function value can still occur when the model overpredicts, or is biased towards, the positive or minority class, especially if the ratio between the positive and negative class weights is large. Thus, during our tuning process, models which achieve minimal loss, and that are Pareto solutions, may do so by being bias. These low loss value are then equally weighted in the scoring function, which may lead to choosing optimal hyperparameters that inherently favor a bias model. This suggests that in future works which utilize this approach and an imbalanced dataset, a different weighting in the scoring function should be explored. </a:t>
            </a:r>
          </a:p>
          <a:p>
            <a:pPr marL="0" marR="0">
              <a:lnSpc>
                <a:spcPct val="107000"/>
              </a:lnSpc>
              <a:spcBef>
                <a:spcPts val="0"/>
              </a:spcBef>
              <a:spcAft>
                <a:spcPts val="800"/>
              </a:spcAft>
            </a:pPr>
            <a:endParaRPr lang="en-US" sz="1800" dirty="0"/>
          </a:p>
          <a:p>
            <a:pPr marL="0" marR="0">
              <a:lnSpc>
                <a:spcPct val="107000"/>
              </a:lnSpc>
              <a:spcBef>
                <a:spcPts val="0"/>
              </a:spcBef>
              <a:spcAft>
                <a:spcPts val="800"/>
              </a:spcAft>
            </a:pPr>
            <a:r>
              <a:rPr lang="en-US" sz="1800" dirty="0"/>
              <a:t>Finally, we saw that with these imbalanced datasets, ECE didn’t describe how well calibrated a model was, indicating that a different calibration method may be preferable when dealing with such datasets.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Why doesn’t ECE describe model calibration 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 In the cases here, we believe it’s due to the nature of the imbalanced data. Part of the ECE calculation is model accuracy, which inherently includes when a model correctly predicts the non-occurrence of an event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800" dirty="0">
                <a:effectLst/>
                <a:latin typeface="Calibri" panose="020F0502020204030204" pitchFamily="34" charset="0"/>
                <a:ea typeface="Calibri" panose="020F0502020204030204" pitchFamily="34" charset="0"/>
                <a:cs typeface="Times New Roman" panose="02020603050405020304" pitchFamily="18" charset="0"/>
              </a:rPr>
              <a:t> a true negative). With a large number of true negatives, ECE may be skewed and depict the error associated with the model’s ability to predict the non-occurrence of events.</a:t>
            </a:r>
          </a:p>
          <a:p>
            <a:pPr marL="0" marR="0">
              <a:lnSpc>
                <a:spcPct val="107000"/>
              </a:lnSpc>
              <a:spcBef>
                <a:spcPts val="0"/>
              </a:spcBef>
              <a:spcAft>
                <a:spcPts val="800"/>
              </a:spcAft>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85F1E3-3C0C-53B4-DCC8-F610692CCDC6}"/>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2851C7AD-B751-7ED2-BD2C-36BD4592FFC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54073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forward with this research, we plan in investigating the affect that attention mechanisms have on model calibration and performance.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we are working on developing a better scoring function for our Pareto analysis, which entails exploring other metrics to use to determine a models reliability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lightning isn’t the only dangerous weather phenomenon that people have to live with, so we plan on applying this methodology to other severe weather events that are hard to predict. Tornadic events are of particular interest. </a:t>
            </a:r>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85F1E3-3C0C-53B4-DCC8-F610692CCDC6}"/>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2851C7AD-B751-7ED2-BD2C-36BD4592FFC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531646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Pending any questions, this concludes the presentation.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BD18C4B-A965-4855-5EEB-E94586075077}"/>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B189C69B-A2B9-8265-CA03-69B15B5D293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60163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B6D66D-CD61-C367-AD3A-841CF0601751}"/>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8D74E73A-6DD3-CF90-C0F8-17A44DC736D6}"/>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39387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B6D66D-CD61-C367-AD3A-841CF0601751}"/>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8D74E73A-6DD3-CF90-C0F8-17A44DC736D6}"/>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7387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Lightning is a naturally occurring phenomenon associated with thunderstorms, and it poses a significant threat to personal life, property, and commercial industry.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United States alone, lightning strikes were responsible for millions of dollars in damages to property, the cause of thousands of wildfires, and resulted in hundreds of fatalities.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Furthermore, weather delays, which include thunderstorms, cause a significant number of delays to air traffic, which the Federal Aviation Administration estimates to cost billions of dollars when considering the cost to the passengers, airlines, and businesses that rely on air transportation for shipping.</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compound these issues, forecasting the location and timing of lightning strikes is extremely difficult to do, given its chaotic nature.</a:t>
            </a:r>
          </a:p>
          <a:p>
            <a:r>
              <a:rPr lang="en-US" b="0" i="0" dirty="0">
                <a:effectLst/>
                <a:latin typeface="Arial" panose="020B0604020202020204" pitchFamily="34" charset="0"/>
              </a:rPr>
              <a:t>---------------------------------------------------------------------</a:t>
            </a:r>
          </a:p>
          <a:p>
            <a:r>
              <a:rPr lang="en-US" b="0" i="0" dirty="0">
                <a:effectLst/>
                <a:latin typeface="Arial" panose="020B0604020202020204" pitchFamily="34" charset="0"/>
              </a:rPr>
              <a:t>NCEI (2023a), ‘U.s. billion-dollar weather and climate disasters’.</a:t>
            </a:r>
            <a:br>
              <a:rPr lang="en-US" dirty="0"/>
            </a:br>
            <a:r>
              <a:rPr lang="en-US" b="0" i="0" dirty="0">
                <a:effectLst/>
                <a:latin typeface="Arial" panose="020B0604020202020204" pitchFamily="34" charset="0"/>
              </a:rPr>
              <a:t>URL: https://www.ncei.noaa.gov/access/billions/summary-stats</a:t>
            </a:r>
          </a:p>
          <a:p>
            <a:endParaRPr lang="en-US" b="0" i="0" dirty="0">
              <a:effectLst/>
              <a:latin typeface="Arial" panose="020B0604020202020204" pitchFamily="34" charset="0"/>
            </a:endParaRPr>
          </a:p>
          <a:p>
            <a:pPr marL="0" indent="0">
              <a:lnSpc>
                <a:spcPct val="100000"/>
              </a:lnSpc>
              <a:buNone/>
            </a:pPr>
            <a:r>
              <a:rPr lang="en-US" sz="1200" dirty="0"/>
              <a:t>[1] </a:t>
            </a:r>
            <a:r>
              <a:rPr lang="en-US" sz="1200" dirty="0" err="1"/>
              <a:t>Holle</a:t>
            </a:r>
            <a:r>
              <a:rPr lang="en-US" sz="1200" dirty="0"/>
              <a:t>, R. L. (2014), Some aspects of global lightning impacts, in ‘2014 International Conference on Lightning Protection (ICLP)’, IEEE, pp. 1390–1395.</a:t>
            </a:r>
          </a:p>
          <a:p>
            <a:pPr marL="0" indent="0">
              <a:lnSpc>
                <a:spcPct val="100000"/>
              </a:lnSpc>
              <a:buNone/>
            </a:pPr>
            <a:r>
              <a:rPr lang="en-US" sz="1200" dirty="0"/>
              <a:t>[2] </a:t>
            </a:r>
            <a:r>
              <a:rPr lang="en-US" sz="1200" dirty="0" err="1"/>
              <a:t>Jensenius</a:t>
            </a:r>
            <a:r>
              <a:rPr lang="en-US" sz="1200" dirty="0"/>
              <a:t> Jr, J. S. (2015), ‘A detailed analysis of lightning deaths in the united states from 2006 through 2014’, Executive Summary. United States: National Weather Service.</a:t>
            </a:r>
          </a:p>
          <a:p>
            <a:pPr marL="0" indent="0">
              <a:lnSpc>
                <a:spcPct val="100000"/>
              </a:lnSpc>
              <a:buNone/>
            </a:pPr>
            <a:r>
              <a:rPr lang="en-US" sz="1200" dirty="0"/>
              <a:t>[3] Federal Aviation Administration (2023), 'NextGen Weather', URL: https://www.faa.gov/nextgen/programs/weather/faq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Federal Aviation Administration (2020), 'Cost of Delay Estimates', URL: https://www.faa.gov/sites/faa.gov/files/data_research/aviation_data_statistics/cost_delay_estimates.pdf</a:t>
            </a:r>
          </a:p>
          <a:p>
            <a:pPr marL="0" indent="0">
              <a:lnSpc>
                <a:spcPct val="100000"/>
              </a:lnSpc>
              <a:buNone/>
            </a:pPr>
            <a:endParaRPr lang="en-US" sz="1200" dirty="0"/>
          </a:p>
          <a:p>
            <a:endParaRPr lang="en-US" b="0" i="0" dirty="0">
              <a:effectLst/>
              <a:latin typeface="Arial" panose="020B0604020202020204" pitchFamily="34" charset="0"/>
            </a:endParaRPr>
          </a:p>
          <a:p>
            <a:endParaRPr lang="en-US" b="0" i="0" dirty="0">
              <a:effectLst/>
              <a:latin typeface="Arial" panose="020B060402020202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AA6E410-E17E-43AD-8109-405CEBEC934B}" type="slidenum">
              <a:rPr lang="en-US" smtClean="0"/>
              <a:t>3</a:t>
            </a:fld>
            <a:endParaRPr lang="en-US" dirty="0"/>
          </a:p>
        </p:txBody>
      </p:sp>
    </p:spTree>
    <p:extLst>
      <p:ext uri="{BB962C8B-B14F-4D97-AF65-F5344CB8AC3E}">
        <p14:creationId xmlns:p14="http://schemas.microsoft.com/office/powerpoint/2010/main" val="38679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past few decades, researchers have turned to deep learning models to try and tackle this prediction problem. There are numerous branches within this tree, but the branches that are of primary concern to this research are those relating to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Convolutional Neural Networks, Recurrent Neural Networks, Attention-based networks, and in a slightly different vein, the calibration of models and neural networks.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specifically at the neural network branches, we see that they tie directly into the common branch of weather prediction, as all the model types have been used in weather prediction research. Weather prediction itself entails forecasting many different events and phenomena, such as radar extrapolation, lightning, and tornadic prediction.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research , we leverage the four branches of the deep learning family tree to develop novel spatiotemporal deep learning models that are designed to forecast the time and location of lightning strikes.</a:t>
            </a:r>
            <a:endParaRPr lang="en-US" sz="1800" b="0" i="0" dirty="0">
              <a:effectLst/>
              <a:latin typeface="+mn-lt"/>
              <a:ea typeface="+mn-ea"/>
              <a:cs typeface="+mn-cs"/>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AF1C0D-A20B-E6B1-682B-AE72787911C9}"/>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C613464-D132-5B86-A18D-11C154155570}"/>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65109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specifically, we develop three novel sequence-to-sequence spatiotemporal neural networks that ingests a time series of multiple remotely sensed weather modalities to predict the timing and location of lightning strikes across given area.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Furthermore, to produce more reliable models, this research integrates the uncertainty associated with model predictions throughout the model development process by including model error into the tuning and training process. We also quantify the error associated with our trained model predictions.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 Models based</a:t>
            </a:r>
            <a:r>
              <a:rPr lang="en-US" sz="3200" dirty="0"/>
              <a:t> around the ConvLSTM and U-Net style seen in previous atmosphere prediction research</a:t>
            </a:r>
            <a:r>
              <a:rPr lang="en-US" sz="1800" dirty="0"/>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9FB441-AF0B-76D8-4D13-9FF485817117}"/>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7A138854-9F93-A7E5-3E3F-78D727554E40}"/>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5515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research, model error is quantified by assessing a model’s calibration through qualitative and quantitative methods.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qualitative method consists of analyzing a model’s calibration curve, which allows us to visually if a model is over or underconfident depending on whether the mean predicted probabilities fall below or above the perfect calibration line, which represents when the mean predicted probability equals the observed frequency of occurrence.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quantitative method is calculating a model’s Expected calibration error, or ECE. ECE is a measure of how well a model’s estimated probability of occurrence matches the occurrences of events, which provides a summary statistic of a model’s calibration.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 a model’s calibration curve is produced by binning model predictions and known event occurrences into a defined number of bins and comparing the mean prediction of a bin to the frequency of event occurrence. Ideally, the predicted probability and the frequency of occurrence will be the same.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3E97426-A449-CBA7-02DA-3A27EAD0E460}"/>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54F37D41-85F4-9E39-B1D7-0EF971AF43C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23403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methodology, we’ll look at the novel models, with are the Attention-ConvLSTM, the ConvLSTM-Conv U-Net and the Attention-ConvLSTM-Conv U-Net.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AA6E410-E17E-43AD-8109-405CEBEC934B}" type="slidenum">
              <a:rPr lang="en-US" smtClean="0"/>
              <a:t>7</a:t>
            </a:fld>
            <a:endParaRPr lang="en-US" dirty="0"/>
          </a:p>
        </p:txBody>
      </p:sp>
    </p:spTree>
    <p:extLst>
      <p:ext uri="{BB962C8B-B14F-4D97-AF65-F5344CB8AC3E}">
        <p14:creationId xmlns:p14="http://schemas.microsoft.com/office/powerpoint/2010/main" val="115197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before we get into the model designs, we have to look at the attention mechanisms that are developed for the models.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attention mechanism, which we call the Single Self Attention Mechanism (or S-SAM), applies self-attention to the initial model input sequence, X sub 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Being that it’s self-attention, the query (q), key (k), and value (v) vectors are all generated using three-dimensional convolutions on the input. Once the q, k, and v vectors are generated, a series of matrix multiplication, softmax, and addition operations are used to produce the attended output, X sub t prime.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attention mechanism is the Dual Self Attention Mechanism or D-SAM. This mechanism is specifically designed to follow a ConvLSTM layer, as it ingests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ConvLSTM’s</a:t>
            </a:r>
            <a:r>
              <a:rPr lang="en-US" sz="1800" dirty="0">
                <a:effectLst/>
                <a:latin typeface="Calibri" panose="020F0502020204030204" pitchFamily="34" charset="0"/>
                <a:ea typeface="Calibri" panose="020F0502020204030204" pitchFamily="34" charset="0"/>
                <a:cs typeface="Times New Roman" panose="02020603050405020304" pitchFamily="18" charset="0"/>
              </a:rPr>
              <a:t> output, o sub t, and the ConvLSTM hidden state, h sub 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 sub t is passed through the S-SAM to produce the attended output feature, O sub t prime.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 sub t is essentially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convlstm’s</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short-term memory and does not have an ‘n’ deep sequence like O sub t. Thus,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q,k</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v matrices are produced using 1 by 1 convolutions instead of the n by 1 by 1 convolutions seen in the S-SAM. Once these vectors are created, the attended output H sub t prime is produced using the same sequence of events seen in the S-SAM.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we have both O sub t prime and H sub t prime, they are combined using a Hadamard product, which produces our dual attended output feature, X sub t prime.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 S-SAM and D-SAM designs are extensions of the attention mechanism from </a:t>
            </a:r>
            <a:r>
              <a:rPr lang="en-US" sz="1800" dirty="0"/>
              <a:t>Yao et all 2022.</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S-SAM, the convolutions use an n by 1 by 1 kernel, where n is the length of the input sequence. This procedure produces feature mappings for each pixel of the input sequence that contains information for the entire duration of the input sequence.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A95732-8D3E-AFE5-B6DD-04138810E5A6}"/>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14F79A52-3369-97D7-6159-C1465938128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0109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 have seen the attention mechanisms developed in this research, we can briefly look at the novel models designs.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is the A-CLSTM, which incorporates both the S-SAM and D-SAM into a general ConvLSTM model design.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model is the CCU, which uses stacked ConvLSTM and 3D convolutional layers in a U-Net style, encoder-decoder model.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model is the A-CCU. Its design mirrors that of the CCU, but incorporates the S-SAM into every computational layer in the encoder-decoder structure.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Of note, all of these models are designed to </a:t>
                </a:r>
                <a:r>
                  <a:rPr lang="en-US" sz="1800" dirty="0"/>
                  <a:t>ingest a times series of images,</a:t>
                </a:r>
                <a:r>
                  <a:rPr lang="en-US" sz="1800" baseline="0" dirty="0"/>
                  <a:t> </a:t>
                </a:r>
                <a:r>
                  <a:rPr lang="en-US" sz="1800" baseline="0" dirty="0" err="1"/>
                  <a:t>X</a:t>
                </a:r>
                <a:r>
                  <a:rPr lang="en-US" sz="1800" baseline="-25000" dirty="0" err="1"/>
                  <a:t>t</a:t>
                </a:r>
                <a:r>
                  <a:rPr lang="en-US" sz="1800" dirty="0"/>
                  <a:t>, and produce the probability of event occurrence in every pixel in every image of the output sequence, </a:t>
                </a:r>
                <a14:m>
                  <m:oMath xmlns:m="http://schemas.openxmlformats.org/officeDocument/2006/math">
                    <m:acc>
                      <m:accPr>
                        <m:chr m:val="̂"/>
                        <m:ctrlPr>
                          <a:rPr lang="en-US" sz="1800" i="1" smtClean="0">
                            <a:latin typeface="Cambria Math" panose="02040503050406030204" pitchFamily="18" charset="0"/>
                          </a:rPr>
                        </m:ctrlPr>
                      </m:acc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𝑡</m:t>
                            </m:r>
                          </m:sub>
                        </m:sSub>
                      </m:e>
                    </m:acc>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Possible question: How are the probabilities produced?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 The probabilities of event occurrence are produced in the final 3d convolutional layer using a sigmoid activation function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**Extra info: U-Net models first presented by </a:t>
                </a:r>
                <a:r>
                  <a:rPr lang="en-US" sz="1800" b="0" i="0" dirty="0" err="1">
                    <a:effectLst/>
                    <a:latin typeface="Arial" panose="020B0604020202020204" pitchFamily="34" charset="0"/>
                  </a:rPr>
                  <a:t>Ronneberger</a:t>
                </a:r>
                <a:r>
                  <a:rPr lang="en-US" sz="1800" b="0" i="0" dirty="0">
                    <a:effectLst/>
                    <a:latin typeface="Arial" panose="020B0604020202020204" pitchFamily="34" charset="0"/>
                  </a:rPr>
                  <a:t>, O., Fischer, P. and </a:t>
                </a:r>
                <a:r>
                  <a:rPr lang="en-US" sz="1800" b="0" i="0" dirty="0" err="1">
                    <a:effectLst/>
                    <a:latin typeface="Arial" panose="020B0604020202020204" pitchFamily="34" charset="0"/>
                  </a:rPr>
                  <a:t>Brox</a:t>
                </a:r>
                <a:r>
                  <a:rPr lang="en-US" sz="1800" b="0" i="0" dirty="0">
                    <a:effectLst/>
                    <a:latin typeface="Arial" panose="020B0604020202020204" pitchFamily="34" charset="0"/>
                  </a:rPr>
                  <a:t>, T. (2015), U-net: Convolutional networks for biomedical image segmentation, in ‘Medical Image Computing and Computer-Assisted Intervention–MICCAI 2015: 18th International Conference, Munich, Germany, October 5-9, 2015, Proceedings, Part III 18’, Springer, pp. 234–241.</a:t>
                </a:r>
                <a:endParaRPr lang="en-US" sz="1800" dirty="0"/>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Condense model pictures into one slide, but present a-</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ccu</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time permitting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Incorporating the S-SAM and D-SAM into a general ConvLSTM model architecture produces our novel, Attention-ConvLSTM (or A-CLSTM) model, which ingests </a:t>
                </a:r>
                <a:r>
                  <a:rPr lang="en-US" sz="3600" dirty="0"/>
                  <a:t>a times series of images and produces probability of event occurrence in every pixel in every image of the output sequence</a:t>
                </a: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dirty="0"/>
                  <a:t>All models ingest a times series of images and produce the probability of event occurrence in every pixel in every image of the output sequence, </a:t>
                </a:r>
                <a:r>
                  <a:rPr lang="en-US" sz="3600" i="0">
                    <a:latin typeface="Cambria Math" panose="02040503050406030204" pitchFamily="18" charset="0"/>
                  </a:rPr>
                  <a:t>(</a:t>
                </a:r>
                <a:r>
                  <a:rPr lang="en-US" sz="3600" b="0" i="0">
                    <a:latin typeface="Cambria Math" panose="02040503050406030204" pitchFamily="18" charset="0"/>
                  </a:rPr>
                  <a:t>𝑌_𝑡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Possible question: How are the probabilities produced?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 The probabilities of event occurrence are produced in the final 3d convolutional layer using a sigmoid activation function</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0FD01-5081-41A5-9328-8850C0152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DEFB888-75F0-EF5A-BDA0-F5A4DA23BE2A}"/>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B7D6A126-E03A-1E9F-B606-49CED673A7B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46390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Nathan Gaw</a:t>
            </a:r>
          </a:p>
        </p:txBody>
      </p:sp>
      <p:sp>
        <p:nvSpPr>
          <p:cNvPr id="5" name="Footer Placeholder 4"/>
          <p:cNvSpPr>
            <a:spLocks noGrp="1"/>
          </p:cNvSpPr>
          <p:nvPr>
            <p:ph type="ftr" sz="quarter" idx="11"/>
          </p:nvPr>
        </p:nvSpPr>
        <p:spPr>
          <a:xfrm>
            <a:off x="4038600" y="649287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6958416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Nathan Gaw</a:t>
            </a:r>
          </a:p>
        </p:txBody>
      </p:sp>
      <p:sp>
        <p:nvSpPr>
          <p:cNvPr id="6" name="Footer Placeholder 5"/>
          <p:cNvSpPr>
            <a:spLocks noGrp="1"/>
          </p:cNvSpPr>
          <p:nvPr>
            <p:ph type="ftr" sz="quarter" idx="11"/>
          </p:nvPr>
        </p:nvSpPr>
        <p:spPr>
          <a:xfrm>
            <a:off x="4038600" y="649287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58129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Nathan Gaw</a:t>
            </a:r>
          </a:p>
        </p:txBody>
      </p:sp>
      <p:sp>
        <p:nvSpPr>
          <p:cNvPr id="5" name="Footer Placeholder 4"/>
          <p:cNvSpPr>
            <a:spLocks noGrp="1"/>
          </p:cNvSpPr>
          <p:nvPr>
            <p:ph type="ftr" sz="quarter" idx="11"/>
          </p:nvPr>
        </p:nvSpPr>
        <p:spPr>
          <a:xfrm>
            <a:off x="4038600" y="649287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123770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sz="3600"/>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Nathan Gaw</a:t>
            </a:r>
          </a:p>
        </p:txBody>
      </p:sp>
      <p:sp>
        <p:nvSpPr>
          <p:cNvPr id="5" name="Footer Placeholder 4"/>
          <p:cNvSpPr>
            <a:spLocks noGrp="1"/>
          </p:cNvSpPr>
          <p:nvPr>
            <p:ph type="ftr" sz="quarter" idx="11"/>
          </p:nvPr>
        </p:nvSpPr>
        <p:spPr>
          <a:xfrm>
            <a:off x="4038600" y="649287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14608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EC650C-D762-5CA5-DEFD-8DCE08F42A8E}"/>
              </a:ext>
            </a:extLst>
          </p:cNvPr>
          <p:cNvSpPr>
            <a:spLocks noGrp="1"/>
          </p:cNvSpPr>
          <p:nvPr>
            <p:ph type="dt" sz="half" idx="10"/>
          </p:nvPr>
        </p:nvSpPr>
        <p:spPr/>
        <p:txBody>
          <a:bodyPr/>
          <a:lstStyle/>
          <a:p>
            <a:r>
              <a:rPr lang="en-US"/>
              <a:t>Nathan Gaw</a:t>
            </a:r>
          </a:p>
        </p:txBody>
      </p:sp>
      <p:sp>
        <p:nvSpPr>
          <p:cNvPr id="4" name="Footer Placeholder 3">
            <a:extLst>
              <a:ext uri="{FF2B5EF4-FFF2-40B4-BE49-F238E27FC236}">
                <a16:creationId xmlns:a16="http://schemas.microsoft.com/office/drawing/2014/main" id="{E5C15D7D-5FE6-BBAC-CD58-BA642B8F6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6DA1C-4F90-CC4E-1D6E-E5F444BA489B}"/>
              </a:ext>
            </a:extLst>
          </p:cNvPr>
          <p:cNvSpPr>
            <a:spLocks noGrp="1"/>
          </p:cNvSpPr>
          <p:nvPr>
            <p:ph type="sldNum" sz="quarter" idx="12"/>
          </p:nvPr>
        </p:nvSpPr>
        <p:spPr/>
        <p:txBody>
          <a:bodyPr/>
          <a:lstStyle/>
          <a:p>
            <a:fld id="{D44AB33A-367C-40BB-BE1C-07D1887BB17F}" type="slidenum">
              <a:rPr lang="en-US" smtClean="0"/>
              <a:t>‹#›</a:t>
            </a:fld>
            <a:endParaRPr lang="en-US"/>
          </a:p>
        </p:txBody>
      </p:sp>
      <p:sp>
        <p:nvSpPr>
          <p:cNvPr id="6" name="Content Placeholder 2">
            <a:extLst>
              <a:ext uri="{FF2B5EF4-FFF2-40B4-BE49-F238E27FC236}">
                <a16:creationId xmlns:a16="http://schemas.microsoft.com/office/drawing/2014/main" id="{140005BD-1EDC-4AF2-8971-80EA75E5C069}"/>
              </a:ext>
            </a:extLst>
          </p:cNvPr>
          <p:cNvSpPr>
            <a:spLocks noGrp="1"/>
          </p:cNvSpPr>
          <p:nvPr>
            <p:ph idx="1"/>
          </p:nvPr>
        </p:nvSpPr>
        <p:spPr>
          <a:xfrm>
            <a:off x="222739" y="1097281"/>
            <a:ext cx="10515600" cy="4572000"/>
          </a:xfrm>
        </p:spPr>
        <p:txBody>
          <a:bodyPr/>
          <a:lstStyle>
            <a:lvl1pPr marL="457200" indent="-457200">
              <a:buClr>
                <a:srgbClr val="002060"/>
              </a:buClr>
              <a:buFont typeface="+mj-lt"/>
              <a:buAutoNum type="arabicParen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92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238"/>
            <a:ext cx="10515600" cy="5157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Nathan Gaw</a:t>
            </a:r>
          </a:p>
        </p:txBody>
      </p:sp>
      <p:sp>
        <p:nvSpPr>
          <p:cNvPr id="5" name="Footer Placeholder 4"/>
          <p:cNvSpPr>
            <a:spLocks noGrp="1"/>
          </p:cNvSpPr>
          <p:nvPr>
            <p:ph type="ftr" sz="quarter" idx="11"/>
          </p:nvPr>
        </p:nvSpPr>
        <p:spPr>
          <a:xfrm>
            <a:off x="4038600" y="649287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4AB33A-367C-40BB-BE1C-07D1887BB17F}" type="slidenum">
              <a:rPr lang="en-US" smtClean="0"/>
              <a:t>‹#›</a:t>
            </a:fld>
            <a:endParaRPr lang="en-US"/>
          </a:p>
        </p:txBody>
      </p:sp>
      <p:sp>
        <p:nvSpPr>
          <p:cNvPr id="8" name="Title 1"/>
          <p:cNvSpPr>
            <a:spLocks noGrp="1"/>
          </p:cNvSpPr>
          <p:nvPr>
            <p:ph type="title"/>
          </p:nvPr>
        </p:nvSpPr>
        <p:spPr>
          <a:xfrm>
            <a:off x="838200" y="0"/>
            <a:ext cx="10515600" cy="1019505"/>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46802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Nathan Gaw</a:t>
            </a:r>
          </a:p>
        </p:txBody>
      </p:sp>
      <p:sp>
        <p:nvSpPr>
          <p:cNvPr id="5" name="Footer Placeholder 4"/>
          <p:cNvSpPr>
            <a:spLocks noGrp="1"/>
          </p:cNvSpPr>
          <p:nvPr>
            <p:ph type="ftr" sz="quarter" idx="11"/>
          </p:nvPr>
        </p:nvSpPr>
        <p:spPr>
          <a:xfrm>
            <a:off x="4038600" y="649287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32533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646"/>
            <a:ext cx="10515600" cy="1019505"/>
          </a:xfrm>
        </p:spPr>
        <p:txBody>
          <a:bodyPr anchor="b" anchorCtr="0"/>
          <a:lstStyle>
            <a:lvl1pPr>
              <a:defRPr sz="3200"/>
            </a:lvl1pPr>
          </a:lstStyle>
          <a:p>
            <a:r>
              <a:rPr lang="en-US"/>
              <a:t>Click to edit Master title style</a:t>
            </a:r>
          </a:p>
        </p:txBody>
      </p:sp>
      <p:sp>
        <p:nvSpPr>
          <p:cNvPr id="3" name="Content Placeholder 2"/>
          <p:cNvSpPr>
            <a:spLocks noGrp="1"/>
          </p:cNvSpPr>
          <p:nvPr>
            <p:ph sz="half" idx="1"/>
          </p:nvPr>
        </p:nvSpPr>
        <p:spPr>
          <a:xfrm>
            <a:off x="838200" y="1343025"/>
            <a:ext cx="5181600" cy="489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3025"/>
            <a:ext cx="5181600" cy="489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Nathan Gaw</a:t>
            </a:r>
          </a:p>
        </p:txBody>
      </p:sp>
      <p:sp>
        <p:nvSpPr>
          <p:cNvPr id="6" name="Footer Placeholder 5"/>
          <p:cNvSpPr>
            <a:spLocks noGrp="1"/>
          </p:cNvSpPr>
          <p:nvPr>
            <p:ph type="ftr" sz="quarter" idx="11"/>
          </p:nvPr>
        </p:nvSpPr>
        <p:spPr>
          <a:xfrm>
            <a:off x="4038600" y="649287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498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06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30645"/>
            <a:ext cx="5157787" cy="402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067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30645"/>
            <a:ext cx="5183188" cy="402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Nathan Gaw</a:t>
            </a:r>
          </a:p>
        </p:txBody>
      </p:sp>
      <p:sp>
        <p:nvSpPr>
          <p:cNvPr id="8" name="Footer Placeholder 7"/>
          <p:cNvSpPr>
            <a:spLocks noGrp="1"/>
          </p:cNvSpPr>
          <p:nvPr>
            <p:ph type="ftr" sz="quarter" idx="11"/>
          </p:nvPr>
        </p:nvSpPr>
        <p:spPr>
          <a:xfrm>
            <a:off x="4038600" y="6492875"/>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44AB33A-367C-40BB-BE1C-07D1887BB17F}" type="slidenum">
              <a:rPr lang="en-US" smtClean="0"/>
              <a:t>‹#›</a:t>
            </a:fld>
            <a:endParaRPr lang="en-US"/>
          </a:p>
        </p:txBody>
      </p:sp>
      <p:sp>
        <p:nvSpPr>
          <p:cNvPr id="11" name="Title 1"/>
          <p:cNvSpPr>
            <a:spLocks noGrp="1"/>
          </p:cNvSpPr>
          <p:nvPr>
            <p:ph type="title"/>
          </p:nvPr>
        </p:nvSpPr>
        <p:spPr>
          <a:xfrm>
            <a:off x="838200" y="4640"/>
            <a:ext cx="10515600" cy="1281235"/>
          </a:xfrm>
        </p:spPr>
        <p:txBody>
          <a:bodyPr anchor="b">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3525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Nathan Gaw</a:t>
            </a:r>
          </a:p>
        </p:txBody>
      </p:sp>
      <p:sp>
        <p:nvSpPr>
          <p:cNvPr id="4" name="Footer Placeholder 3"/>
          <p:cNvSpPr>
            <a:spLocks noGrp="1"/>
          </p:cNvSpPr>
          <p:nvPr>
            <p:ph type="ftr" sz="quarter" idx="11"/>
          </p:nvPr>
        </p:nvSpPr>
        <p:spPr>
          <a:xfrm>
            <a:off x="4038600" y="6492875"/>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44AB33A-367C-40BB-BE1C-07D1887BB17F}" type="slidenum">
              <a:rPr lang="en-US" smtClean="0"/>
              <a:t>‹#›</a:t>
            </a:fld>
            <a:endParaRPr lang="en-US"/>
          </a:p>
        </p:txBody>
      </p:sp>
      <p:sp>
        <p:nvSpPr>
          <p:cNvPr id="6" name="Title 1"/>
          <p:cNvSpPr>
            <a:spLocks noGrp="1"/>
          </p:cNvSpPr>
          <p:nvPr>
            <p:ph type="title"/>
          </p:nvPr>
        </p:nvSpPr>
        <p:spPr>
          <a:xfrm>
            <a:off x="838200" y="4640"/>
            <a:ext cx="10515600" cy="1281235"/>
          </a:xfrm>
        </p:spPr>
        <p:txBody>
          <a:bodyPr/>
          <a:lstStyle>
            <a:lvl1pPr>
              <a:defRPr sz="3200"/>
            </a:lvl1pPr>
          </a:lstStyle>
          <a:p>
            <a:r>
              <a:rPr lang="en-US"/>
              <a:t>Click to edit Master title style</a:t>
            </a:r>
          </a:p>
        </p:txBody>
      </p:sp>
    </p:spTree>
    <p:extLst>
      <p:ext uri="{BB962C8B-B14F-4D97-AF65-F5344CB8AC3E}">
        <p14:creationId xmlns:p14="http://schemas.microsoft.com/office/powerpoint/2010/main" val="31874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Nathan Gaw</a:t>
            </a:r>
          </a:p>
        </p:txBody>
      </p:sp>
      <p:sp>
        <p:nvSpPr>
          <p:cNvPr id="3" name="Footer Placeholder 2"/>
          <p:cNvSpPr>
            <a:spLocks noGrp="1"/>
          </p:cNvSpPr>
          <p:nvPr>
            <p:ph type="ftr" sz="quarter" idx="11"/>
          </p:nvPr>
        </p:nvSpPr>
        <p:spPr>
          <a:xfrm>
            <a:off x="4038600" y="6492875"/>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235552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lgn="l">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Nathan Gaw</a:t>
            </a:r>
          </a:p>
        </p:txBody>
      </p:sp>
      <p:sp>
        <p:nvSpPr>
          <p:cNvPr id="6" name="Footer Placeholder 5"/>
          <p:cNvSpPr>
            <a:spLocks noGrp="1"/>
          </p:cNvSpPr>
          <p:nvPr>
            <p:ph type="ftr" sz="quarter" idx="11"/>
          </p:nvPr>
        </p:nvSpPr>
        <p:spPr>
          <a:xfrm>
            <a:off x="4038600" y="649287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44AB33A-367C-40BB-BE1C-07D1887BB17F}" type="slidenum">
              <a:rPr lang="en-US" smtClean="0"/>
              <a:t>‹#›</a:t>
            </a:fld>
            <a:endParaRPr lang="en-US"/>
          </a:p>
        </p:txBody>
      </p:sp>
    </p:spTree>
    <p:extLst>
      <p:ext uri="{BB962C8B-B14F-4D97-AF65-F5344CB8AC3E}">
        <p14:creationId xmlns:p14="http://schemas.microsoft.com/office/powerpoint/2010/main" val="345589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59D0A0B-E2FF-8AE9-EC2B-0AC4EE9C7939}"/>
              </a:ext>
            </a:extLst>
          </p:cNvPr>
          <p:cNvGrpSpPr/>
          <p:nvPr userDrawn="1"/>
        </p:nvGrpSpPr>
        <p:grpSpPr>
          <a:xfrm>
            <a:off x="0" y="0"/>
            <a:ext cx="12195048" cy="369765"/>
            <a:chOff x="0" y="0"/>
            <a:chExt cx="12195048" cy="369765"/>
          </a:xfrm>
        </p:grpSpPr>
        <p:sp>
          <p:nvSpPr>
            <p:cNvPr id="8" name="Rectangle 7">
              <a:extLst>
                <a:ext uri="{FF2B5EF4-FFF2-40B4-BE49-F238E27FC236}">
                  <a16:creationId xmlns:a16="http://schemas.microsoft.com/office/drawing/2014/main" id="{35A9A771-8605-F07E-5751-B9FE16791A20}"/>
                </a:ext>
              </a:extLst>
            </p:cNvPr>
            <p:cNvSpPr/>
            <p:nvPr userDrawn="1"/>
          </p:nvSpPr>
          <p:spPr>
            <a:xfrm>
              <a:off x="0" y="0"/>
              <a:ext cx="6099048" cy="369765"/>
            </a:xfrm>
            <a:prstGeom prst="rect">
              <a:avLst/>
            </a:prstGeom>
            <a:solidFill>
              <a:srgbClr val="47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EAA7FD-A511-0887-80C2-40B4603C649B}"/>
                </a:ext>
              </a:extLst>
            </p:cNvPr>
            <p:cNvSpPr/>
            <p:nvPr userDrawn="1"/>
          </p:nvSpPr>
          <p:spPr>
            <a:xfrm>
              <a:off x="6096000" y="0"/>
              <a:ext cx="6099048" cy="369765"/>
            </a:xfrm>
            <a:prstGeom prst="rect">
              <a:avLst/>
            </a:prstGeom>
            <a:solidFill>
              <a:srgbClr val="47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object 5">
            <a:extLst>
              <a:ext uri="{FF2B5EF4-FFF2-40B4-BE49-F238E27FC236}">
                <a16:creationId xmlns:a16="http://schemas.microsoft.com/office/drawing/2014/main" id="{D45D6157-98D6-25C2-ED23-3996A4DB1192}"/>
              </a:ext>
            </a:extLst>
          </p:cNvPr>
          <p:cNvGrpSpPr/>
          <p:nvPr userDrawn="1"/>
        </p:nvGrpSpPr>
        <p:grpSpPr>
          <a:xfrm>
            <a:off x="3048" y="6492240"/>
            <a:ext cx="12188952" cy="365125"/>
            <a:chOff x="0" y="3346348"/>
            <a:chExt cx="4608195" cy="109855"/>
          </a:xfrm>
        </p:grpSpPr>
        <p:sp>
          <p:nvSpPr>
            <p:cNvPr id="10" name="object 6">
              <a:extLst>
                <a:ext uri="{FF2B5EF4-FFF2-40B4-BE49-F238E27FC236}">
                  <a16:creationId xmlns:a16="http://schemas.microsoft.com/office/drawing/2014/main" id="{14B18B67-D597-BCB2-AC71-0E98A588B0DB}"/>
                </a:ext>
              </a:extLst>
            </p:cNvPr>
            <p:cNvSpPr/>
            <p:nvPr/>
          </p:nvSpPr>
          <p:spPr>
            <a:xfrm>
              <a:off x="0" y="3346348"/>
              <a:ext cx="1383030" cy="109855"/>
            </a:xfrm>
            <a:custGeom>
              <a:avLst/>
              <a:gdLst/>
              <a:ahLst/>
              <a:cxnLst/>
              <a:rect l="l" t="t" r="r" b="b"/>
              <a:pathLst>
                <a:path w="1383030" h="109854">
                  <a:moveTo>
                    <a:pt x="1382420" y="0"/>
                  </a:moveTo>
                  <a:lnTo>
                    <a:pt x="0" y="0"/>
                  </a:lnTo>
                  <a:lnTo>
                    <a:pt x="0" y="109651"/>
                  </a:lnTo>
                  <a:lnTo>
                    <a:pt x="1382420" y="109651"/>
                  </a:lnTo>
                  <a:lnTo>
                    <a:pt x="1382420" y="0"/>
                  </a:lnTo>
                  <a:close/>
                </a:path>
              </a:pathLst>
            </a:custGeom>
            <a:solidFill>
              <a:srgbClr val="4747A3"/>
            </a:solidFill>
          </p:spPr>
          <p:txBody>
            <a:bodyPr wrap="square" lIns="0" tIns="0" rIns="0" bIns="0" rtlCol="0"/>
            <a:lstStyle/>
            <a:p>
              <a:endParaRPr/>
            </a:p>
          </p:txBody>
        </p:sp>
        <p:sp>
          <p:nvSpPr>
            <p:cNvPr id="11" name="object 7">
              <a:extLst>
                <a:ext uri="{FF2B5EF4-FFF2-40B4-BE49-F238E27FC236}">
                  <a16:creationId xmlns:a16="http://schemas.microsoft.com/office/drawing/2014/main" id="{BDD57B69-ACFF-B35C-5064-4A099D504D8C}"/>
                </a:ext>
              </a:extLst>
            </p:cNvPr>
            <p:cNvSpPr/>
            <p:nvPr/>
          </p:nvSpPr>
          <p:spPr>
            <a:xfrm>
              <a:off x="1382420" y="3346348"/>
              <a:ext cx="1843405" cy="109855"/>
            </a:xfrm>
            <a:custGeom>
              <a:avLst/>
              <a:gdLst/>
              <a:ahLst/>
              <a:cxnLst/>
              <a:rect l="l" t="t" r="r" b="b"/>
              <a:pathLst>
                <a:path w="1843405" h="109854">
                  <a:moveTo>
                    <a:pt x="1843176" y="0"/>
                  </a:moveTo>
                  <a:lnTo>
                    <a:pt x="0" y="0"/>
                  </a:lnTo>
                  <a:lnTo>
                    <a:pt x="0" y="109651"/>
                  </a:lnTo>
                  <a:lnTo>
                    <a:pt x="1843176" y="109651"/>
                  </a:lnTo>
                  <a:lnTo>
                    <a:pt x="1843176" y="0"/>
                  </a:lnTo>
                  <a:close/>
                </a:path>
              </a:pathLst>
            </a:custGeom>
            <a:solidFill>
              <a:srgbClr val="8484C1"/>
            </a:solidFill>
          </p:spPr>
          <p:txBody>
            <a:bodyPr wrap="square" lIns="0" tIns="0" rIns="0" bIns="0" rtlCol="0"/>
            <a:lstStyle/>
            <a:p>
              <a:endParaRPr/>
            </a:p>
          </p:txBody>
        </p:sp>
        <p:sp>
          <p:nvSpPr>
            <p:cNvPr id="12" name="object 8">
              <a:extLst>
                <a:ext uri="{FF2B5EF4-FFF2-40B4-BE49-F238E27FC236}">
                  <a16:creationId xmlns:a16="http://schemas.microsoft.com/office/drawing/2014/main" id="{222768AC-3E76-1EC8-9EE9-3EFDE81C6E45}"/>
                </a:ext>
              </a:extLst>
            </p:cNvPr>
            <p:cNvSpPr/>
            <p:nvPr/>
          </p:nvSpPr>
          <p:spPr>
            <a:xfrm>
              <a:off x="3225584" y="3346348"/>
              <a:ext cx="1383030" cy="109855"/>
            </a:xfrm>
            <a:custGeom>
              <a:avLst/>
              <a:gdLst/>
              <a:ahLst/>
              <a:cxnLst/>
              <a:rect l="l" t="t" r="r" b="b"/>
              <a:pathLst>
                <a:path w="1383029" h="109854">
                  <a:moveTo>
                    <a:pt x="1382420" y="0"/>
                  </a:moveTo>
                  <a:lnTo>
                    <a:pt x="0" y="0"/>
                  </a:lnTo>
                  <a:lnTo>
                    <a:pt x="0" y="109651"/>
                  </a:lnTo>
                  <a:lnTo>
                    <a:pt x="1382420" y="109651"/>
                  </a:lnTo>
                  <a:lnTo>
                    <a:pt x="1382420" y="0"/>
                  </a:lnTo>
                  <a:close/>
                </a:path>
              </a:pathLst>
            </a:custGeom>
            <a:solidFill>
              <a:srgbClr val="ADADD6"/>
            </a:solidFill>
          </p:spPr>
          <p:txBody>
            <a:bodyPr wrap="square" lIns="0" tIns="0" rIns="0" bIns="0" rtlCol="0"/>
            <a:lstStyle/>
            <a:p>
              <a:endParaRPr/>
            </a:p>
          </p:txBody>
        </p:sp>
      </p:grpSp>
      <p:sp>
        <p:nvSpPr>
          <p:cNvPr id="2" name="Title Placeholder 1"/>
          <p:cNvSpPr>
            <a:spLocks noGrp="1"/>
          </p:cNvSpPr>
          <p:nvPr>
            <p:ph type="title"/>
          </p:nvPr>
        </p:nvSpPr>
        <p:spPr>
          <a:xfrm>
            <a:off x="838200" y="464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00175"/>
            <a:ext cx="10515600" cy="4824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2739" y="6488235"/>
            <a:ext cx="2743200" cy="365125"/>
          </a:xfrm>
          <a:prstGeom prst="rect">
            <a:avLst/>
          </a:prstGeom>
        </p:spPr>
        <p:txBody>
          <a:bodyPr vert="horz" lIns="91440" tIns="45720" rIns="91440" bIns="45720" rtlCol="0" anchor="ctr"/>
          <a:lstStyle>
            <a:lvl1pPr algn="l">
              <a:defRPr sz="1200" b="1">
                <a:solidFill>
                  <a:schemeClr val="bg1"/>
                </a:solidFill>
              </a:defRPr>
            </a:lvl1pPr>
          </a:lstStyle>
          <a:p>
            <a:r>
              <a:rPr lang="en-US"/>
              <a:t>Nathan Gaw</a:t>
            </a:r>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bg1"/>
                </a:solidFill>
              </a:defRPr>
            </a:lvl1pPr>
          </a:lstStyle>
          <a:p>
            <a:fld id="{D44AB33A-367C-40BB-BE1C-07D1887BB17F}" type="slidenum">
              <a:rPr lang="en-US" smtClean="0"/>
              <a:t>‹#›</a:t>
            </a:fld>
            <a:endParaRPr lang="en-US"/>
          </a:p>
        </p:txBody>
      </p:sp>
    </p:spTree>
    <p:extLst>
      <p:ext uri="{BB962C8B-B14F-4D97-AF65-F5344CB8AC3E}">
        <p14:creationId xmlns:p14="http://schemas.microsoft.com/office/powerpoint/2010/main" val="2936331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p:txStyles>
    <p:titleStyle>
      <a:lvl1pPr algn="l" defTabSz="914400" rtl="0" eaLnBrk="1" latinLnBrk="0" hangingPunct="1">
        <a:lnSpc>
          <a:spcPct val="90000"/>
        </a:lnSpc>
        <a:spcBef>
          <a:spcPct val="0"/>
        </a:spcBef>
        <a:buNone/>
        <a:defRPr sz="36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0.gif"/><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3.gif"/><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20.png"/><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38200" y="873984"/>
            <a:ext cx="105537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anose="020B0604020202020204" pitchFamily="34" charset="0"/>
                <a:cs typeface="Arial" panose="020B0604020202020204" pitchFamily="34" charset="0"/>
              </a:rPr>
              <a:t>Assessing the Calibration and Performance of Attention-based Spatiotemporal Neural Networks for Lightning Prediction</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Subtitle 2">
            <a:extLst>
              <a:ext uri="{FF2B5EF4-FFF2-40B4-BE49-F238E27FC236}">
                <a16:creationId xmlns:a16="http://schemas.microsoft.com/office/drawing/2014/main" id="{DF38BF4A-98A7-989B-5CAE-730AF204321E}"/>
              </a:ext>
            </a:extLst>
          </p:cNvPr>
          <p:cNvSpPr>
            <a:spLocks noGrp="1"/>
          </p:cNvSpPr>
          <p:nvPr/>
        </p:nvSpPr>
        <p:spPr>
          <a:xfrm>
            <a:off x="1524000" y="3429000"/>
            <a:ext cx="9144000" cy="2743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206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060"/>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060"/>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b="1" dirty="0"/>
              <a:t>Nathan </a:t>
            </a:r>
            <a:r>
              <a:rPr lang="en-US" b="1" dirty="0" err="1"/>
              <a:t>Gaw</a:t>
            </a:r>
            <a:r>
              <a:rPr lang="en-US" dirty="0"/>
              <a:t>, Brian Popick</a:t>
            </a:r>
          </a:p>
          <a:p>
            <a:endParaRPr lang="en-US" dirty="0"/>
          </a:p>
          <a:p>
            <a:r>
              <a:rPr lang="en-US" sz="2000" i="1" dirty="0"/>
              <a:t>Department of Operational Sciences</a:t>
            </a:r>
          </a:p>
          <a:p>
            <a:r>
              <a:rPr lang="en-US" sz="2000" i="1" dirty="0"/>
              <a:t>Air Force Institute of Technology</a:t>
            </a:r>
          </a:p>
          <a:p>
            <a:r>
              <a:rPr lang="en-US" sz="2000" i="1" dirty="0"/>
              <a:t>Wright-Patterson Air Force Base, OH</a:t>
            </a:r>
          </a:p>
        </p:txBody>
      </p:sp>
      <p:pic>
        <p:nvPicPr>
          <p:cNvPr id="2" name="Picture 1">
            <a:extLst>
              <a:ext uri="{FF2B5EF4-FFF2-40B4-BE49-F238E27FC236}">
                <a16:creationId xmlns:a16="http://schemas.microsoft.com/office/drawing/2014/main" id="{C687874A-97AA-743A-FE4E-D54B18BAA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03" y="4863388"/>
            <a:ext cx="1594547" cy="1567971"/>
          </a:xfrm>
          <a:prstGeom prst="rect">
            <a:avLst/>
          </a:prstGeom>
        </p:spPr>
      </p:pic>
      <p:pic>
        <p:nvPicPr>
          <p:cNvPr id="3" name="Picture 2">
            <a:extLst>
              <a:ext uri="{FF2B5EF4-FFF2-40B4-BE49-F238E27FC236}">
                <a16:creationId xmlns:a16="http://schemas.microsoft.com/office/drawing/2014/main" id="{33E0E516-AE65-CB3E-032F-1C5D363AEB8C}"/>
              </a:ext>
            </a:extLst>
          </p:cNvPr>
          <p:cNvPicPr>
            <a:picLocks noChangeAspect="1"/>
          </p:cNvPicPr>
          <p:nvPr/>
        </p:nvPicPr>
        <p:blipFill>
          <a:blip r:embed="rId4" cstate="hq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476051" y="4863388"/>
            <a:ext cx="1594546" cy="1577098"/>
          </a:xfrm>
          <a:prstGeom prst="rect">
            <a:avLst/>
          </a:prstGeom>
        </p:spPr>
      </p:pic>
    </p:spTree>
    <p:extLst>
      <p:ext uri="{BB962C8B-B14F-4D97-AF65-F5344CB8AC3E}">
        <p14:creationId xmlns:p14="http://schemas.microsoft.com/office/powerpoint/2010/main" val="249436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ABE11511-1479-5774-D248-B737CA2556A7}"/>
              </a:ext>
            </a:extLst>
          </p:cNvPr>
          <p:cNvSpPr>
            <a:spLocks noGrp="1"/>
          </p:cNvSpPr>
          <p:nvPr>
            <p:ph type="title"/>
          </p:nvPr>
        </p:nvSpPr>
        <p:spPr/>
        <p:txBody>
          <a:bodyPr/>
          <a:lstStyle/>
          <a:p>
            <a:r>
              <a:rPr lang="en-US" sz="3200" dirty="0"/>
              <a:t>Methodology</a:t>
            </a:r>
            <a:endParaRPr lang="en-US" dirty="0"/>
          </a:p>
        </p:txBody>
      </p:sp>
      <p:sp>
        <p:nvSpPr>
          <p:cNvPr id="33" name="Content Placeholder 32">
            <a:extLst>
              <a:ext uri="{FF2B5EF4-FFF2-40B4-BE49-F238E27FC236}">
                <a16:creationId xmlns:a16="http://schemas.microsoft.com/office/drawing/2014/main" id="{34FF0BC5-71E3-A4D7-9499-E756934E0137}"/>
              </a:ext>
            </a:extLst>
          </p:cNvPr>
          <p:cNvSpPr>
            <a:spLocks noGrp="1"/>
          </p:cNvSpPr>
          <p:nvPr>
            <p:ph idx="1"/>
          </p:nvPr>
        </p:nvSpPr>
        <p:spPr/>
        <p:txBody>
          <a:bodyPr/>
          <a:lstStyle/>
          <a:p>
            <a:pPr marL="0" indent="0">
              <a:buNone/>
            </a:pPr>
            <a:endParaRPr lang="en-US" dirty="0"/>
          </a:p>
          <a:p>
            <a:r>
              <a:rPr lang="en-US" dirty="0"/>
              <a:t>Need to compare novel architectures against other architectures seen in previous literature</a:t>
            </a:r>
          </a:p>
          <a:p>
            <a:r>
              <a:rPr lang="en-US" b="1" dirty="0"/>
              <a:t>ConvLSTM </a:t>
            </a:r>
            <a:r>
              <a:rPr lang="en-US" dirty="0"/>
              <a:t>and</a:t>
            </a:r>
            <a:r>
              <a:rPr lang="en-US" b="1" dirty="0"/>
              <a:t> U-Net </a:t>
            </a:r>
            <a:r>
              <a:rPr lang="en-US" dirty="0"/>
              <a:t>architecture inspired by previous lightning prediction research</a:t>
            </a:r>
            <a:r>
              <a:rPr lang="en-US" baseline="30000" dirty="0"/>
              <a:t>[7,8,9,10]</a:t>
            </a:r>
            <a:endParaRPr lang="en-US" dirty="0"/>
          </a:p>
          <a:p>
            <a:pPr lvl="1"/>
            <a:r>
              <a:rPr lang="en-US" dirty="0"/>
              <a:t>Modified U-Net to include 3D convolutional layers</a:t>
            </a:r>
          </a:p>
          <a:p>
            <a:r>
              <a:rPr lang="en-US" b="1" dirty="0"/>
              <a:t>CNN </a:t>
            </a:r>
            <a:r>
              <a:rPr lang="en-US" dirty="0"/>
              <a:t>architecture motivated from a 3D CNN seen in tornadic prediction</a:t>
            </a:r>
            <a:r>
              <a:rPr lang="en-US" baseline="30000" dirty="0"/>
              <a:t>[11]</a:t>
            </a:r>
          </a:p>
          <a:p>
            <a:pPr lvl="1"/>
            <a:r>
              <a:rPr lang="en-US" dirty="0"/>
              <a:t>Third dimension is time</a:t>
            </a:r>
          </a:p>
          <a:p>
            <a:r>
              <a:rPr lang="en-US" b="1" dirty="0"/>
              <a:t>Attention U-Net (A-UNet) </a:t>
            </a:r>
            <a:r>
              <a:rPr lang="en-US" dirty="0"/>
              <a:t>architecture seen in medical research</a:t>
            </a:r>
            <a:r>
              <a:rPr lang="en-US" baseline="30000" dirty="0"/>
              <a:t>[12]</a:t>
            </a:r>
            <a:endParaRPr lang="en-US" dirty="0"/>
          </a:p>
          <a:p>
            <a:pPr lvl="1"/>
            <a:r>
              <a:rPr lang="en-US" dirty="0"/>
              <a:t>Modified to include 3D convolutional layers</a:t>
            </a:r>
          </a:p>
          <a:p>
            <a:r>
              <a:rPr lang="en-US" b="1" dirty="0"/>
              <a:t>Attention CNN (A-CNN) </a:t>
            </a:r>
            <a:r>
              <a:rPr lang="en-US" dirty="0"/>
              <a:t>is a 3D CNN with the S-SAM incorporated into the model architecture</a:t>
            </a:r>
          </a:p>
          <a:p>
            <a:endParaRPr lang="en-US" dirty="0"/>
          </a:p>
        </p:txBody>
      </p:sp>
      <p:sp>
        <p:nvSpPr>
          <p:cNvPr id="6" name="Title 1">
            <a:extLst>
              <a:ext uri="{FF2B5EF4-FFF2-40B4-BE49-F238E27FC236}">
                <a16:creationId xmlns:a16="http://schemas.microsoft.com/office/drawing/2014/main" id="{1D65665D-1B37-4A5D-9A6E-6A84BA0B944F}"/>
              </a:ext>
            </a:extLst>
          </p:cNvPr>
          <p:cNvSpPr txBox="1">
            <a:spLocks/>
          </p:cNvSpPr>
          <p:nvPr/>
        </p:nvSpPr>
        <p:spPr>
          <a:xfrm>
            <a:off x="849671" y="363781"/>
            <a:ext cx="10058400" cy="70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Arial" panose="020B0604020202020204" pitchFamily="34" charset="0"/>
                <a:ea typeface="+mj-ea"/>
                <a:cs typeface="Arial" panose="020B0604020202020204" pitchFamily="34" charset="0"/>
              </a:defRPr>
            </a:lvl1pPr>
          </a:lstStyle>
          <a:p>
            <a:endParaRPr lang="en-US" sz="3200" dirty="0"/>
          </a:p>
        </p:txBody>
      </p:sp>
      <p:sp>
        <p:nvSpPr>
          <p:cNvPr id="7" name="Date Placeholder 6">
            <a:extLst>
              <a:ext uri="{FF2B5EF4-FFF2-40B4-BE49-F238E27FC236}">
                <a16:creationId xmlns:a16="http://schemas.microsoft.com/office/drawing/2014/main" id="{F8F08C66-FB95-A59C-64F3-3AF188F4ECEB}"/>
              </a:ext>
            </a:extLst>
          </p:cNvPr>
          <p:cNvSpPr>
            <a:spLocks noGrp="1"/>
          </p:cNvSpPr>
          <p:nvPr>
            <p:ph type="dt" sz="half" idx="10"/>
          </p:nvPr>
        </p:nvSpPr>
        <p:spPr/>
        <p:txBody>
          <a:bodyPr/>
          <a:lstStyle/>
          <a:p>
            <a:r>
              <a:rPr lang="en-US"/>
              <a:t>Nathan Gaw</a:t>
            </a:r>
            <a:endParaRPr lang="en-US" dirty="0"/>
          </a:p>
        </p:txBody>
      </p:sp>
      <p:sp>
        <p:nvSpPr>
          <p:cNvPr id="31" name="Slide Number Placeholder 30">
            <a:extLst>
              <a:ext uri="{FF2B5EF4-FFF2-40B4-BE49-F238E27FC236}">
                <a16:creationId xmlns:a16="http://schemas.microsoft.com/office/drawing/2014/main" id="{32B31291-4525-3F41-3B1A-7D444186FD96}"/>
              </a:ext>
            </a:extLst>
          </p:cNvPr>
          <p:cNvSpPr>
            <a:spLocks noGrp="1"/>
          </p:cNvSpPr>
          <p:nvPr>
            <p:ph type="sldNum" sz="quarter" idx="12"/>
          </p:nvPr>
        </p:nvSpPr>
        <p:spPr/>
        <p:txBody>
          <a:bodyPr/>
          <a:lstStyle/>
          <a:p>
            <a:fld id="{D44AB33A-367C-40BB-BE1C-07D1887BB17F}" type="slidenum">
              <a:rPr lang="en-US" smtClean="0"/>
              <a:t>10</a:t>
            </a:fld>
            <a:endParaRPr lang="en-US" dirty="0"/>
          </a:p>
        </p:txBody>
      </p:sp>
    </p:spTree>
    <p:extLst>
      <p:ext uri="{BB962C8B-B14F-4D97-AF65-F5344CB8AC3E}">
        <p14:creationId xmlns:p14="http://schemas.microsoft.com/office/powerpoint/2010/main" val="5849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B1B1A19-1215-D9BC-C6F6-B61818E3B749}"/>
                  </a:ext>
                </a:extLst>
              </p:cNvPr>
              <p:cNvSpPr>
                <a:spLocks noGrp="1"/>
              </p:cNvSpPr>
              <p:nvPr>
                <p:ph idx="1"/>
              </p:nvPr>
            </p:nvSpPr>
            <p:spPr>
              <a:xfrm>
                <a:off x="838200" y="1094238"/>
                <a:ext cx="10792556" cy="5157460"/>
              </a:xfrm>
            </p:spPr>
            <p:txBody>
              <a:bodyPr/>
              <a:lstStyle/>
              <a:p>
                <a:r>
                  <a:rPr lang="en-US" dirty="0"/>
                  <a:t>Utilize</a:t>
                </a:r>
                <a:r>
                  <a:rPr lang="en-US" b="1" dirty="0"/>
                  <a:t> Weighted binary cross entropy (WBCE) </a:t>
                </a:r>
                <a:r>
                  <a:rPr lang="en-US" dirty="0"/>
                  <a:t>loss function for all architectures</a:t>
                </a:r>
              </a:p>
              <a:p>
                <a:pPr lvl="1"/>
                <a:r>
                  <a:rPr lang="en-US" b="1" dirty="0"/>
                  <a:t>Data will be imbalanced</a:t>
                </a:r>
                <a:r>
                  <a:rPr lang="en-US" dirty="0"/>
                  <a:t>; in a given area, the non-occurrence of a lightning strike is far greater than the number of times a lightning strike occur</a:t>
                </a:r>
              </a:p>
              <a:p>
                <a:pPr lvl="1"/>
                <a:r>
                  <a:rPr lang="en-US" dirty="0"/>
                  <a:t>WBCE address this issue by setting Positive,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𝒑</m:t>
                        </m:r>
                      </m:sub>
                    </m:sSub>
                  </m:oMath>
                </a14:m>
                <a:r>
                  <a:rPr lang="en-US" dirty="0"/>
                  <a:t>, and Negative,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𝒏</m:t>
                        </m:r>
                      </m:sub>
                    </m:sSub>
                  </m:oMath>
                </a14:m>
                <a:r>
                  <a:rPr lang="en-US" dirty="0"/>
                  <a:t>, class weights</a:t>
                </a:r>
              </a:p>
              <a:p>
                <a:pPr lvl="2"/>
                <a:r>
                  <a:rPr lang="en-US" dirty="0"/>
                  <a:t>Positive (Negative) class weight corresponds to the minority (majority) class</a:t>
                </a:r>
              </a:p>
              <a:p>
                <a:pPr lvl="2"/>
                <a:r>
                  <a:rPr lang="en-US" dirty="0"/>
                  <a:t>Penalizes model more for making incorrect predictions when a positive event occurs</a:t>
                </a:r>
              </a:p>
              <a:p>
                <a:pPr lvl="2"/>
                <a:r>
                  <a:rPr lang="en-US" dirty="0"/>
                  <a:t>Encourages model to predict the minority class more frequently </a:t>
                </a:r>
              </a:p>
              <a:p>
                <a:pPr lvl="1"/>
                <a:r>
                  <a:rPr lang="en-US" b="1" dirty="0"/>
                  <a:t>Label smoothing </a:t>
                </a:r>
                <a:r>
                  <a:rPr lang="en-US" dirty="0"/>
                  <a:t>incorporated to attempt to improve model calibration and accuracy</a:t>
                </a:r>
                <a:r>
                  <a:rPr lang="en-US" baseline="30000" dirty="0"/>
                  <a:t>[13]</a:t>
                </a:r>
                <a:endParaRPr lang="en-US" b="1" dirty="0"/>
              </a:p>
            </p:txBody>
          </p:sp>
        </mc:Choice>
        <mc:Fallback xmlns="">
          <p:sp>
            <p:nvSpPr>
              <p:cNvPr id="4" name="Content Placeholder 3">
                <a:extLst>
                  <a:ext uri="{FF2B5EF4-FFF2-40B4-BE49-F238E27FC236}">
                    <a16:creationId xmlns:a16="http://schemas.microsoft.com/office/drawing/2014/main" id="{EB1B1A19-1215-D9BC-C6F6-B61818E3B749}"/>
                  </a:ext>
                </a:extLst>
              </p:cNvPr>
              <p:cNvSpPr>
                <a:spLocks noGrp="1" noRot="1" noChangeAspect="1" noMove="1" noResize="1" noEditPoints="1" noAdjustHandles="1" noChangeArrowheads="1" noChangeShapeType="1" noTextEdit="1"/>
              </p:cNvSpPr>
              <p:nvPr>
                <p:ph idx="1"/>
              </p:nvPr>
            </p:nvSpPr>
            <p:spPr>
              <a:xfrm>
                <a:off x="838200" y="1094238"/>
                <a:ext cx="10792556" cy="5157460"/>
              </a:xfrm>
              <a:blipFill>
                <a:blip r:embed="rId3"/>
                <a:stretch>
                  <a:fillRect l="-678" t="-1418" r="-56"/>
                </a:stretch>
              </a:blipFill>
            </p:spPr>
            <p:txBody>
              <a:bodyPr/>
              <a:lstStyle/>
              <a:p>
                <a:r>
                  <a:rPr lang="en-US">
                    <a:noFill/>
                  </a:rPr>
                  <a:t> </a:t>
                </a:r>
              </a:p>
            </p:txBody>
          </p:sp>
        </mc:Fallback>
      </mc:AlternateContent>
      <p:sp>
        <p:nvSpPr>
          <p:cNvPr id="8" name="Date Placeholder 7">
            <a:extLst>
              <a:ext uri="{FF2B5EF4-FFF2-40B4-BE49-F238E27FC236}">
                <a16:creationId xmlns:a16="http://schemas.microsoft.com/office/drawing/2014/main" id="{BE8A8B17-9C30-E7CE-8F23-AAAFAD12B062}"/>
              </a:ext>
            </a:extLst>
          </p:cNvPr>
          <p:cNvSpPr>
            <a:spLocks noGrp="1"/>
          </p:cNvSpPr>
          <p:nvPr>
            <p:ph type="dt" sz="half" idx="10"/>
          </p:nvPr>
        </p:nvSpPr>
        <p:spPr/>
        <p:txBody>
          <a:bodyPr/>
          <a:lstStyle/>
          <a:p>
            <a:r>
              <a:rPr lang="en-US"/>
              <a:t>Nathan Gaw</a:t>
            </a:r>
            <a:endParaRPr lang="en-US" dirty="0"/>
          </a:p>
        </p:txBody>
      </p:sp>
      <p:sp>
        <p:nvSpPr>
          <p:cNvPr id="16" name="Slide Number Placeholder 15">
            <a:extLst>
              <a:ext uri="{FF2B5EF4-FFF2-40B4-BE49-F238E27FC236}">
                <a16:creationId xmlns:a16="http://schemas.microsoft.com/office/drawing/2014/main" id="{6ECA47CA-2B28-9AAC-87A5-9876AE94F0E6}"/>
              </a:ext>
            </a:extLst>
          </p:cNvPr>
          <p:cNvSpPr>
            <a:spLocks noGrp="1"/>
          </p:cNvSpPr>
          <p:nvPr>
            <p:ph type="sldNum" sz="quarter" idx="12"/>
          </p:nvPr>
        </p:nvSpPr>
        <p:spPr/>
        <p:txBody>
          <a:bodyPr/>
          <a:lstStyle/>
          <a:p>
            <a:fld id="{D44AB33A-367C-40BB-BE1C-07D1887BB17F}" type="slidenum">
              <a:rPr lang="en-US" smtClean="0"/>
              <a:t>11</a:t>
            </a:fld>
            <a:endParaRPr lang="en-US" dirty="0"/>
          </a:p>
        </p:txBody>
      </p:sp>
      <p:sp>
        <p:nvSpPr>
          <p:cNvPr id="3" name="Title 2">
            <a:extLst>
              <a:ext uri="{FF2B5EF4-FFF2-40B4-BE49-F238E27FC236}">
                <a16:creationId xmlns:a16="http://schemas.microsoft.com/office/drawing/2014/main" id="{B7782D99-A799-0D31-1212-6EC56FEDBA35}"/>
              </a:ext>
            </a:extLst>
          </p:cNvPr>
          <p:cNvSpPr>
            <a:spLocks noGrp="1"/>
          </p:cNvSpPr>
          <p:nvPr>
            <p:ph type="title"/>
          </p:nvPr>
        </p:nvSpPr>
        <p:spPr/>
        <p:txBody>
          <a:bodyPr>
            <a:normAutofit/>
          </a:bodyPr>
          <a:lstStyle/>
          <a:p>
            <a:r>
              <a:rPr lang="en-US" dirty="0"/>
              <a:t>Methodology: Loss Function</a:t>
            </a:r>
            <a:endParaRPr lang="en-US" sz="28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F3AF97E-83EB-A987-A683-1CBDD95AE26E}"/>
                  </a:ext>
                </a:extLst>
              </p:cNvPr>
              <p:cNvSpPr txBox="1"/>
              <p:nvPr/>
            </p:nvSpPr>
            <p:spPr>
              <a:xfrm>
                <a:off x="561244" y="4344980"/>
                <a:ext cx="6520618" cy="2147896"/>
              </a:xfrm>
              <a:prstGeom prst="rect">
                <a:avLst/>
              </a:prstGeom>
              <a:noFill/>
            </p:spPr>
            <p:txBody>
              <a:bodyPr wrap="square" rtlCol="0">
                <a:spAutoFit/>
              </a:bodyPr>
              <a:lstStyle/>
              <a:p>
                <a:pPr marL="457200" lvl="1" indent="0">
                  <a:buNone/>
                </a:pPr>
                <a14:m>
                  <m:oMathPara xmlns:m="http://schemas.openxmlformats.org/officeDocument/2006/math">
                    <m:oMathParaPr>
                      <m:jc m:val="left"/>
                    </m:oMathParaPr>
                    <m:oMath xmlns:m="http://schemas.openxmlformats.org/officeDocument/2006/math">
                      <m:r>
                        <a:rPr lang="en-US" sz="1800" b="0" i="1" smtClean="0">
                          <a:solidFill>
                            <a:srgbClr val="002060"/>
                          </a:solidFill>
                          <a:latin typeface="Cambria Math" panose="02040503050406030204" pitchFamily="18" charset="0"/>
                        </a:rPr>
                        <m:t>𝑊𝐵𝐶𝐸</m:t>
                      </m:r>
                      <m:d>
                        <m:dPr>
                          <m:ctrlPr>
                            <a:rPr lang="en-US" sz="1800" b="0" i="1" smtClean="0">
                              <a:solidFill>
                                <a:srgbClr val="002060"/>
                              </a:solidFill>
                              <a:latin typeface="Cambria Math" panose="02040503050406030204" pitchFamily="18" charset="0"/>
                            </a:rPr>
                          </m:ctrlPr>
                        </m:dPr>
                        <m:e>
                          <m:r>
                            <a:rPr lang="en-US" sz="1800" b="0" i="1" smtClean="0">
                              <a:solidFill>
                                <a:srgbClr val="002060"/>
                              </a:solidFill>
                              <a:latin typeface="Cambria Math" panose="02040503050406030204" pitchFamily="18" charset="0"/>
                            </a:rPr>
                            <m:t>𝑌</m:t>
                          </m:r>
                          <m:r>
                            <a:rPr lang="en-US" sz="1800" b="0" i="1" smtClean="0">
                              <a:solidFill>
                                <a:srgbClr val="002060"/>
                              </a:solidFill>
                              <a:latin typeface="Cambria Math" panose="02040503050406030204" pitchFamily="18" charset="0"/>
                            </a:rPr>
                            <m:t>,</m:t>
                          </m:r>
                          <m:acc>
                            <m:accPr>
                              <m:chr m:val="̂"/>
                              <m:ctrlPr>
                                <a:rPr lang="en-US" sz="1800" b="0" i="1" smtClean="0">
                                  <a:solidFill>
                                    <a:srgbClr val="002060"/>
                                  </a:solidFill>
                                  <a:latin typeface="Cambria Math" panose="02040503050406030204" pitchFamily="18" charset="0"/>
                                </a:rPr>
                              </m:ctrlPr>
                            </m:accPr>
                            <m:e>
                              <m:r>
                                <a:rPr lang="en-US" sz="1800" b="0" i="1" smtClean="0">
                                  <a:solidFill>
                                    <a:srgbClr val="002060"/>
                                  </a:solidFill>
                                  <a:latin typeface="Cambria Math" panose="02040503050406030204" pitchFamily="18" charset="0"/>
                                </a:rPr>
                                <m:t>𝑌</m:t>
                              </m:r>
                            </m:e>
                          </m:acc>
                        </m:e>
                      </m:d>
                      <m:r>
                        <a:rPr lang="en-US" sz="1800" b="0" i="1" smtClean="0">
                          <a:solidFill>
                            <a:srgbClr val="002060"/>
                          </a:solidFill>
                          <a:latin typeface="Cambria Math" panose="02040503050406030204" pitchFamily="18" charset="0"/>
                        </a:rPr>
                        <m:t>=</m:t>
                      </m:r>
                      <m:f>
                        <m:fPr>
                          <m:ctrlPr>
                            <a:rPr lang="en-US" sz="1800" b="0" i="1" smtClean="0">
                              <a:solidFill>
                                <a:srgbClr val="002060"/>
                              </a:solidFill>
                              <a:latin typeface="Cambria Math" panose="02040503050406030204" pitchFamily="18" charset="0"/>
                            </a:rPr>
                          </m:ctrlPr>
                        </m:fPr>
                        <m:num>
                          <m:r>
                            <a:rPr lang="en-US" sz="1800" b="0" i="1" smtClean="0">
                              <a:solidFill>
                                <a:srgbClr val="002060"/>
                              </a:solidFill>
                              <a:latin typeface="Cambria Math" panose="02040503050406030204" pitchFamily="18" charset="0"/>
                            </a:rPr>
                            <m:t>−1</m:t>
                          </m:r>
                        </m:num>
                        <m:den>
                          <m:r>
                            <a:rPr lang="en-US" sz="1800" b="0" i="1" smtClean="0">
                              <a:solidFill>
                                <a:srgbClr val="002060"/>
                              </a:solidFill>
                              <a:latin typeface="Cambria Math" panose="02040503050406030204" pitchFamily="18" charset="0"/>
                            </a:rPr>
                            <m:t>𝑛</m:t>
                          </m:r>
                        </m:den>
                      </m:f>
                      <m:nary>
                        <m:naryPr>
                          <m:chr m:val="∑"/>
                          <m:ctrlPr>
                            <a:rPr lang="en-US" sz="1800" b="0" i="1" smtClean="0">
                              <a:solidFill>
                                <a:srgbClr val="002060"/>
                              </a:solidFill>
                              <a:latin typeface="Cambria Math" panose="02040503050406030204" pitchFamily="18" charset="0"/>
                            </a:rPr>
                          </m:ctrlPr>
                        </m:naryPr>
                        <m:sub>
                          <m:r>
                            <m:rPr>
                              <m:brk m:alnAt="23"/>
                            </m:rPr>
                            <a:rPr lang="en-US" sz="1800" b="0" i="1" smtClean="0">
                              <a:solidFill>
                                <a:srgbClr val="002060"/>
                              </a:solidFill>
                              <a:latin typeface="Cambria Math" panose="02040503050406030204" pitchFamily="18" charset="0"/>
                            </a:rPr>
                            <m:t>𝑖</m:t>
                          </m:r>
                          <m:r>
                            <a:rPr lang="en-US" sz="1800" b="0" i="1" smtClean="0">
                              <a:solidFill>
                                <a:srgbClr val="002060"/>
                              </a:solidFill>
                              <a:latin typeface="Cambria Math" panose="02040503050406030204" pitchFamily="18" charset="0"/>
                            </a:rPr>
                            <m:t>=1</m:t>
                          </m:r>
                        </m:sub>
                        <m:sup>
                          <m:r>
                            <a:rPr lang="en-US" sz="1800" b="0" i="1" smtClean="0">
                              <a:solidFill>
                                <a:srgbClr val="002060"/>
                              </a:solidFill>
                              <a:latin typeface="Cambria Math" panose="02040503050406030204" pitchFamily="18" charset="0"/>
                            </a:rPr>
                            <m:t>𝑛</m:t>
                          </m:r>
                        </m:sup>
                        <m:e>
                          <m:sSub>
                            <m:sSubPr>
                              <m:ctrlPr>
                                <a:rPr lang="en-US" sz="1800" b="0" i="1" smtClean="0">
                                  <a:solidFill>
                                    <a:srgbClr val="002060"/>
                                  </a:solidFill>
                                  <a:latin typeface="Cambria Math" panose="02040503050406030204" pitchFamily="18" charset="0"/>
                                </a:rPr>
                              </m:ctrlPr>
                            </m:sSubPr>
                            <m:e>
                              <m:r>
                                <a:rPr lang="en-US" sz="1800" b="0" i="1" smtClean="0">
                                  <a:solidFill>
                                    <a:srgbClr val="002060"/>
                                  </a:solidFill>
                                  <a:latin typeface="Cambria Math" panose="02040503050406030204" pitchFamily="18" charset="0"/>
                                </a:rPr>
                                <m:t>𝑤</m:t>
                              </m:r>
                            </m:e>
                            <m:sub>
                              <m:r>
                                <a:rPr lang="en-US" sz="1800" b="0" i="1" smtClean="0">
                                  <a:solidFill>
                                    <a:srgbClr val="002060"/>
                                  </a:solidFill>
                                  <a:latin typeface="Cambria Math" panose="02040503050406030204" pitchFamily="18" charset="0"/>
                                </a:rPr>
                                <m:t>𝑝</m:t>
                              </m:r>
                            </m:sub>
                          </m:sSub>
                          <m:sSub>
                            <m:sSubPr>
                              <m:ctrlPr>
                                <a:rPr lang="en-US" sz="1800" b="0" i="1" smtClean="0">
                                  <a:solidFill>
                                    <a:srgbClr val="002060"/>
                                  </a:solidFill>
                                  <a:latin typeface="Cambria Math" panose="02040503050406030204" pitchFamily="18" charset="0"/>
                                </a:rPr>
                              </m:ctrlPr>
                            </m:sSubPr>
                            <m:e>
                              <m:r>
                                <a:rPr lang="en-US" sz="1800" b="0" i="1" smtClean="0">
                                  <a:solidFill>
                                    <a:srgbClr val="002060"/>
                                  </a:solidFill>
                                  <a:latin typeface="Cambria Math" panose="02040503050406030204" pitchFamily="18" charset="0"/>
                                </a:rPr>
                                <m:t>𝑌</m:t>
                              </m:r>
                            </m:e>
                            <m:sub>
                              <m:r>
                                <a:rPr lang="en-US" sz="1800" b="0" i="1" smtClean="0">
                                  <a:solidFill>
                                    <a:srgbClr val="002060"/>
                                  </a:solidFill>
                                  <a:latin typeface="Cambria Math" panose="02040503050406030204" pitchFamily="18" charset="0"/>
                                </a:rPr>
                                <m:t>𝑖</m:t>
                              </m:r>
                            </m:sub>
                          </m:sSub>
                          <m:func>
                            <m:funcPr>
                              <m:ctrlPr>
                                <a:rPr lang="en-US" sz="1800" b="0" i="1" smtClean="0">
                                  <a:solidFill>
                                    <a:srgbClr val="002060"/>
                                  </a:solidFill>
                                  <a:latin typeface="Cambria Math" panose="02040503050406030204" pitchFamily="18" charset="0"/>
                                </a:rPr>
                              </m:ctrlPr>
                            </m:funcPr>
                            <m:fName>
                              <m:r>
                                <m:rPr>
                                  <m:sty m:val="p"/>
                                </m:rPr>
                                <a:rPr lang="en-US" sz="1800" b="0" i="0" smtClean="0">
                                  <a:solidFill>
                                    <a:srgbClr val="002060"/>
                                  </a:solidFill>
                                  <a:latin typeface="Cambria Math" panose="02040503050406030204" pitchFamily="18" charset="0"/>
                                </a:rPr>
                                <m:t>log</m:t>
                              </m:r>
                            </m:fName>
                            <m:e>
                              <m:d>
                                <m:dPr>
                                  <m:ctrlPr>
                                    <a:rPr lang="en-US" sz="1800" b="0" i="1" smtClean="0">
                                      <a:solidFill>
                                        <a:srgbClr val="002060"/>
                                      </a:solidFill>
                                      <a:latin typeface="Cambria Math" panose="02040503050406030204" pitchFamily="18" charset="0"/>
                                    </a:rPr>
                                  </m:ctrlPr>
                                </m:dPr>
                                <m:e>
                                  <m:sSub>
                                    <m:sSubPr>
                                      <m:ctrlPr>
                                        <a:rPr lang="en-US" sz="1800" b="0" i="1" smtClean="0">
                                          <a:solidFill>
                                            <a:srgbClr val="002060"/>
                                          </a:solidFill>
                                          <a:latin typeface="Cambria Math" panose="02040503050406030204" pitchFamily="18" charset="0"/>
                                        </a:rPr>
                                      </m:ctrlPr>
                                    </m:sSubPr>
                                    <m:e>
                                      <m:acc>
                                        <m:accPr>
                                          <m:chr m:val="̂"/>
                                          <m:ctrlPr>
                                            <a:rPr lang="en-US" sz="1800" b="0" i="1" smtClean="0">
                                              <a:solidFill>
                                                <a:srgbClr val="002060"/>
                                              </a:solidFill>
                                              <a:latin typeface="Cambria Math" panose="02040503050406030204" pitchFamily="18" charset="0"/>
                                            </a:rPr>
                                          </m:ctrlPr>
                                        </m:accPr>
                                        <m:e>
                                          <m:r>
                                            <a:rPr lang="en-US" sz="1800" b="0" i="1" smtClean="0">
                                              <a:solidFill>
                                                <a:srgbClr val="002060"/>
                                              </a:solidFill>
                                              <a:latin typeface="Cambria Math" panose="02040503050406030204" pitchFamily="18" charset="0"/>
                                            </a:rPr>
                                            <m:t>𝑌</m:t>
                                          </m:r>
                                        </m:e>
                                      </m:acc>
                                    </m:e>
                                    <m:sub>
                                      <m:r>
                                        <a:rPr lang="en-US" sz="1800" b="0" i="1" smtClean="0">
                                          <a:solidFill>
                                            <a:srgbClr val="002060"/>
                                          </a:solidFill>
                                          <a:latin typeface="Cambria Math" panose="02040503050406030204" pitchFamily="18" charset="0"/>
                                        </a:rPr>
                                        <m:t>𝑖</m:t>
                                      </m:r>
                                    </m:sub>
                                  </m:sSub>
                                </m:e>
                              </m:d>
                            </m:e>
                          </m:func>
                          <m:r>
                            <a:rPr lang="en-US" sz="1800" b="0" i="1" smtClean="0">
                              <a:solidFill>
                                <a:srgbClr val="002060"/>
                              </a:solidFill>
                              <a:latin typeface="Cambria Math" panose="02040503050406030204" pitchFamily="18" charset="0"/>
                            </a:rPr>
                            <m:t>+</m:t>
                          </m:r>
                          <m:sSub>
                            <m:sSubPr>
                              <m:ctrlPr>
                                <a:rPr lang="en-US" sz="1800" b="0" i="1" smtClean="0">
                                  <a:solidFill>
                                    <a:srgbClr val="002060"/>
                                  </a:solidFill>
                                  <a:latin typeface="Cambria Math" panose="02040503050406030204" pitchFamily="18" charset="0"/>
                                </a:rPr>
                              </m:ctrlPr>
                            </m:sSubPr>
                            <m:e>
                              <m:r>
                                <a:rPr lang="en-US" sz="1800" b="0" i="1" smtClean="0">
                                  <a:solidFill>
                                    <a:srgbClr val="002060"/>
                                  </a:solidFill>
                                  <a:latin typeface="Cambria Math" panose="02040503050406030204" pitchFamily="18" charset="0"/>
                                </a:rPr>
                                <m:t>𝑤</m:t>
                              </m:r>
                            </m:e>
                            <m:sub>
                              <m:r>
                                <a:rPr lang="en-US" sz="1800" b="0" i="1" smtClean="0">
                                  <a:solidFill>
                                    <a:srgbClr val="002060"/>
                                  </a:solidFill>
                                  <a:latin typeface="Cambria Math" panose="02040503050406030204" pitchFamily="18" charset="0"/>
                                </a:rPr>
                                <m:t>𝑛</m:t>
                              </m:r>
                            </m:sub>
                          </m:sSub>
                          <m:d>
                            <m:dPr>
                              <m:ctrlPr>
                                <a:rPr lang="en-US" sz="1800" b="0" i="1" smtClean="0">
                                  <a:solidFill>
                                    <a:srgbClr val="002060"/>
                                  </a:solidFill>
                                  <a:latin typeface="Cambria Math" panose="02040503050406030204" pitchFamily="18" charset="0"/>
                                </a:rPr>
                              </m:ctrlPr>
                            </m:dPr>
                            <m:e>
                              <m:r>
                                <a:rPr lang="en-US" sz="1800" b="0" i="1" smtClean="0">
                                  <a:solidFill>
                                    <a:srgbClr val="002060"/>
                                  </a:solidFill>
                                  <a:latin typeface="Cambria Math" panose="02040503050406030204" pitchFamily="18" charset="0"/>
                                </a:rPr>
                                <m:t>1−</m:t>
                              </m:r>
                              <m:sSub>
                                <m:sSubPr>
                                  <m:ctrlPr>
                                    <a:rPr lang="en-US" sz="1800" b="0" i="1" smtClean="0">
                                      <a:solidFill>
                                        <a:srgbClr val="002060"/>
                                      </a:solidFill>
                                      <a:latin typeface="Cambria Math" panose="02040503050406030204" pitchFamily="18" charset="0"/>
                                    </a:rPr>
                                  </m:ctrlPr>
                                </m:sSubPr>
                                <m:e>
                                  <m:r>
                                    <a:rPr lang="en-US" sz="1800" b="0" i="1" smtClean="0">
                                      <a:solidFill>
                                        <a:srgbClr val="002060"/>
                                      </a:solidFill>
                                      <a:latin typeface="Cambria Math" panose="02040503050406030204" pitchFamily="18" charset="0"/>
                                    </a:rPr>
                                    <m:t>𝑌</m:t>
                                  </m:r>
                                </m:e>
                                <m:sub>
                                  <m:r>
                                    <a:rPr lang="en-US" sz="1800" b="0" i="1" smtClean="0">
                                      <a:solidFill>
                                        <a:srgbClr val="002060"/>
                                      </a:solidFill>
                                      <a:latin typeface="Cambria Math" panose="02040503050406030204" pitchFamily="18" charset="0"/>
                                    </a:rPr>
                                    <m:t>𝑖</m:t>
                                  </m:r>
                                </m:sub>
                              </m:sSub>
                            </m:e>
                          </m:d>
                          <m:func>
                            <m:funcPr>
                              <m:ctrlPr>
                                <a:rPr lang="en-US" sz="1800" b="0" i="1" smtClean="0">
                                  <a:solidFill>
                                    <a:srgbClr val="002060"/>
                                  </a:solidFill>
                                  <a:latin typeface="Cambria Math" panose="02040503050406030204" pitchFamily="18" charset="0"/>
                                </a:rPr>
                              </m:ctrlPr>
                            </m:funcPr>
                            <m:fName>
                              <m:r>
                                <m:rPr>
                                  <m:sty m:val="p"/>
                                </m:rPr>
                                <a:rPr lang="en-US" sz="1800" b="0" i="0" smtClean="0">
                                  <a:solidFill>
                                    <a:srgbClr val="002060"/>
                                  </a:solidFill>
                                  <a:latin typeface="Cambria Math" panose="02040503050406030204" pitchFamily="18" charset="0"/>
                                </a:rPr>
                                <m:t>log</m:t>
                              </m:r>
                            </m:fName>
                            <m:e>
                              <m:r>
                                <a:rPr lang="en-US" sz="1800" b="0" i="1" smtClean="0">
                                  <a:solidFill>
                                    <a:srgbClr val="002060"/>
                                  </a:solidFill>
                                  <a:latin typeface="Cambria Math" panose="02040503050406030204" pitchFamily="18" charset="0"/>
                                </a:rPr>
                                <m:t>(1−</m:t>
                              </m:r>
                              <m:sSub>
                                <m:sSubPr>
                                  <m:ctrlPr>
                                    <a:rPr lang="en-US" sz="1800" b="0" i="1" smtClean="0">
                                      <a:solidFill>
                                        <a:srgbClr val="002060"/>
                                      </a:solidFill>
                                      <a:latin typeface="Cambria Math" panose="02040503050406030204" pitchFamily="18" charset="0"/>
                                    </a:rPr>
                                  </m:ctrlPr>
                                </m:sSubPr>
                                <m:e>
                                  <m:acc>
                                    <m:accPr>
                                      <m:chr m:val="̂"/>
                                      <m:ctrlPr>
                                        <a:rPr lang="en-US" sz="1800" b="0" i="1" smtClean="0">
                                          <a:solidFill>
                                            <a:srgbClr val="002060"/>
                                          </a:solidFill>
                                          <a:latin typeface="Cambria Math" panose="02040503050406030204" pitchFamily="18" charset="0"/>
                                        </a:rPr>
                                      </m:ctrlPr>
                                    </m:accPr>
                                    <m:e>
                                      <m:r>
                                        <a:rPr lang="en-US" sz="1800" b="0" i="1" smtClean="0">
                                          <a:solidFill>
                                            <a:srgbClr val="002060"/>
                                          </a:solidFill>
                                          <a:latin typeface="Cambria Math" panose="02040503050406030204" pitchFamily="18" charset="0"/>
                                        </a:rPr>
                                        <m:t>𝑌</m:t>
                                      </m:r>
                                    </m:e>
                                  </m:acc>
                                </m:e>
                                <m:sub>
                                  <m:r>
                                    <a:rPr lang="en-US" sz="1800" b="0" i="1" smtClean="0">
                                      <a:solidFill>
                                        <a:srgbClr val="002060"/>
                                      </a:solidFill>
                                      <a:latin typeface="Cambria Math" panose="02040503050406030204" pitchFamily="18" charset="0"/>
                                    </a:rPr>
                                    <m:t>𝑖</m:t>
                                  </m:r>
                                </m:sub>
                              </m:sSub>
                              <m:r>
                                <a:rPr lang="en-US" sz="1800" b="0" i="1" smtClean="0">
                                  <a:solidFill>
                                    <a:srgbClr val="002060"/>
                                  </a:solidFill>
                                  <a:latin typeface="Cambria Math" panose="02040503050406030204" pitchFamily="18" charset="0"/>
                                </a:rPr>
                                <m:t>)</m:t>
                              </m:r>
                            </m:e>
                          </m:func>
                        </m:e>
                      </m:nary>
                      <m:r>
                        <a:rPr lang="en-US" sz="1800" b="0" i="1" smtClean="0">
                          <a:solidFill>
                            <a:srgbClr val="002060"/>
                          </a:solidFill>
                          <a:latin typeface="Cambria Math" panose="02040503050406030204" pitchFamily="18" charset="0"/>
                        </a:rPr>
                        <m:t> </m:t>
                      </m:r>
                    </m:oMath>
                  </m:oMathPara>
                </a14:m>
                <a:endParaRPr lang="en-US" dirty="0">
                  <a:solidFill>
                    <a:srgbClr val="002060"/>
                  </a:solidFill>
                </a:endParaRPr>
              </a:p>
              <a:p>
                <a:pPr lvl="1"/>
                <a:endParaRPr lang="en-US" dirty="0">
                  <a:solidFill>
                    <a:srgbClr val="002060"/>
                  </a:solidFill>
                </a:endParaRPr>
              </a:p>
              <a:p>
                <a:pPr marL="457200" lvl="1" indent="0" algn="ctr">
                  <a:buFont typeface="Arial" panose="020B0604020202020204" pitchFamily="34" charset="0"/>
                  <a:buNone/>
                </a:pPr>
                <a14:m>
                  <m:oMath xmlns:m="http://schemas.openxmlformats.org/officeDocument/2006/math">
                    <m:sSub>
                      <m:sSubPr>
                        <m:ctrlPr>
                          <a:rPr lang="en-US" sz="1600" b="0" i="1" smtClean="0">
                            <a:solidFill>
                              <a:srgbClr val="002060"/>
                            </a:solidFill>
                            <a:latin typeface="Cambria Math" panose="02040503050406030204" pitchFamily="18" charset="0"/>
                          </a:rPr>
                        </m:ctrlPr>
                      </m:sSubPr>
                      <m:e>
                        <m:r>
                          <a:rPr lang="en-US" sz="1600" b="0" i="1" smtClean="0">
                            <a:solidFill>
                              <a:srgbClr val="002060"/>
                            </a:solidFill>
                            <a:latin typeface="Cambria Math" panose="02040503050406030204" pitchFamily="18" charset="0"/>
                          </a:rPr>
                          <m:t>𝑌</m:t>
                        </m:r>
                      </m:e>
                      <m:sub>
                        <m:r>
                          <a:rPr lang="en-US" sz="1600" b="0" i="1" smtClean="0">
                            <a:solidFill>
                              <a:srgbClr val="002060"/>
                            </a:solidFill>
                            <a:latin typeface="Cambria Math" panose="02040503050406030204" pitchFamily="18" charset="0"/>
                          </a:rPr>
                          <m:t>𝑖</m:t>
                        </m:r>
                      </m:sub>
                    </m:sSub>
                  </m:oMath>
                </a14:m>
                <a:r>
                  <a:rPr lang="en-US" sz="1600" dirty="0">
                    <a:solidFill>
                      <a:srgbClr val="002060"/>
                    </a:solidFill>
                  </a:rPr>
                  <a:t> is the known value of event </a:t>
                </a:r>
                <a14:m>
                  <m:oMath xmlns:m="http://schemas.openxmlformats.org/officeDocument/2006/math">
                    <m:r>
                      <a:rPr lang="en-US" sz="1600" b="0" i="1" smtClean="0">
                        <a:solidFill>
                          <a:srgbClr val="002060"/>
                        </a:solidFill>
                        <a:latin typeface="Cambria Math" panose="02040503050406030204" pitchFamily="18" charset="0"/>
                      </a:rPr>
                      <m:t>𝑖</m:t>
                    </m:r>
                  </m:oMath>
                </a14:m>
                <a:endParaRPr lang="en-US" sz="1600" dirty="0">
                  <a:solidFill>
                    <a:srgbClr val="002060"/>
                  </a:solidFill>
                </a:endParaRPr>
              </a:p>
              <a:p>
                <a:pPr marL="457200" lvl="1" indent="0" algn="ctr">
                  <a:buFont typeface="Arial" panose="020B0604020202020204" pitchFamily="34" charset="0"/>
                  <a:buNone/>
                </a:pPr>
                <a14:m>
                  <m:oMath xmlns:m="http://schemas.openxmlformats.org/officeDocument/2006/math">
                    <m:sSub>
                      <m:sSubPr>
                        <m:ctrlPr>
                          <a:rPr lang="en-US" sz="1600" b="0" i="1" dirty="0" smtClean="0">
                            <a:solidFill>
                              <a:srgbClr val="002060"/>
                            </a:solidFill>
                            <a:latin typeface="Cambria Math" panose="02040503050406030204" pitchFamily="18" charset="0"/>
                          </a:rPr>
                        </m:ctrlPr>
                      </m:sSubPr>
                      <m:e>
                        <m:acc>
                          <m:accPr>
                            <m:chr m:val="̂"/>
                            <m:ctrlPr>
                              <a:rPr lang="en-US" sz="1600" b="0" i="1" smtClean="0">
                                <a:solidFill>
                                  <a:srgbClr val="002060"/>
                                </a:solidFill>
                                <a:latin typeface="Cambria Math" panose="02040503050406030204" pitchFamily="18" charset="0"/>
                              </a:rPr>
                            </m:ctrlPr>
                          </m:accPr>
                          <m:e>
                            <m:r>
                              <a:rPr lang="en-US" sz="1600" b="0" i="1" smtClean="0">
                                <a:solidFill>
                                  <a:srgbClr val="002060"/>
                                </a:solidFill>
                                <a:latin typeface="Cambria Math" panose="02040503050406030204" pitchFamily="18" charset="0"/>
                              </a:rPr>
                              <m:t>𝑌</m:t>
                            </m:r>
                          </m:e>
                        </m:acc>
                      </m:e>
                      <m:sub>
                        <m:r>
                          <a:rPr lang="en-US" sz="1600" b="0" i="1" dirty="0" smtClean="0">
                            <a:solidFill>
                              <a:srgbClr val="002060"/>
                            </a:solidFill>
                            <a:latin typeface="Cambria Math" panose="02040503050406030204" pitchFamily="18" charset="0"/>
                          </a:rPr>
                          <m:t>𝑖</m:t>
                        </m:r>
                      </m:sub>
                    </m:sSub>
                  </m:oMath>
                </a14:m>
                <a:r>
                  <a:rPr lang="en-US" sz="1600" dirty="0">
                    <a:solidFill>
                      <a:srgbClr val="002060"/>
                    </a:solidFill>
                  </a:rPr>
                  <a:t> is the model prediction of event </a:t>
                </a:r>
                <a14:m>
                  <m:oMath xmlns:m="http://schemas.openxmlformats.org/officeDocument/2006/math">
                    <m:r>
                      <a:rPr lang="en-US" sz="1600" b="0" i="1" smtClean="0">
                        <a:solidFill>
                          <a:srgbClr val="002060"/>
                        </a:solidFill>
                        <a:latin typeface="Cambria Math" panose="02040503050406030204" pitchFamily="18" charset="0"/>
                      </a:rPr>
                      <m:t>𝑖</m:t>
                    </m:r>
                  </m:oMath>
                </a14:m>
                <a:endParaRPr lang="en-US" sz="1600" dirty="0">
                  <a:solidFill>
                    <a:srgbClr val="002060"/>
                  </a:solidFill>
                </a:endParaRPr>
              </a:p>
              <a:p>
                <a:pPr marL="457200" lvl="1" indent="0" algn="ctr">
                  <a:buFont typeface="Arial" panose="020B0604020202020204" pitchFamily="34" charset="0"/>
                  <a:buNone/>
                </a:pPr>
                <a14:m>
                  <m:oMath xmlns:m="http://schemas.openxmlformats.org/officeDocument/2006/math">
                    <m:r>
                      <a:rPr lang="en-US" sz="1600" b="0" i="1" smtClean="0">
                        <a:solidFill>
                          <a:srgbClr val="002060"/>
                        </a:solidFill>
                        <a:latin typeface="Cambria Math" panose="02040503050406030204" pitchFamily="18" charset="0"/>
                      </a:rPr>
                      <m:t>𝑛</m:t>
                    </m:r>
                  </m:oMath>
                </a14:m>
                <a:r>
                  <a:rPr lang="en-US" sz="1600" dirty="0">
                    <a:solidFill>
                      <a:srgbClr val="002060"/>
                    </a:solidFill>
                  </a:rPr>
                  <a:t> is the total number of events</a:t>
                </a:r>
              </a:p>
              <a:p>
                <a:endParaRPr lang="en-US" dirty="0"/>
              </a:p>
            </p:txBody>
          </p:sp>
        </mc:Choice>
        <mc:Fallback xmlns="">
          <p:sp>
            <p:nvSpPr>
              <p:cNvPr id="2" name="TextBox 1">
                <a:extLst>
                  <a:ext uri="{FF2B5EF4-FFF2-40B4-BE49-F238E27FC236}">
                    <a16:creationId xmlns:a16="http://schemas.microsoft.com/office/drawing/2014/main" id="{BF3AF97E-83EB-A987-A683-1CBDD95AE26E}"/>
                  </a:ext>
                </a:extLst>
              </p:cNvPr>
              <p:cNvSpPr txBox="1">
                <a:spLocks noRot="1" noChangeAspect="1" noMove="1" noResize="1" noEditPoints="1" noAdjustHandles="1" noChangeArrowheads="1" noChangeShapeType="1" noTextEdit="1"/>
              </p:cNvSpPr>
              <p:nvPr/>
            </p:nvSpPr>
            <p:spPr>
              <a:xfrm>
                <a:off x="561244" y="4344980"/>
                <a:ext cx="6520618" cy="21478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922B77-A100-09C5-D187-AB8DC20490D2}"/>
                  </a:ext>
                </a:extLst>
              </p:cNvPr>
              <p:cNvSpPr txBox="1"/>
              <p:nvPr/>
            </p:nvSpPr>
            <p:spPr>
              <a:xfrm>
                <a:off x="7299426" y="4344983"/>
                <a:ext cx="4076437" cy="19116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𝑌</m:t>
                          </m:r>
                        </m:e>
                        <m:sub>
                          <m:r>
                            <a:rPr lang="en-US" b="0" i="1" smtClean="0">
                              <a:solidFill>
                                <a:srgbClr val="002060"/>
                              </a:solidFill>
                              <a:latin typeface="Cambria Math" panose="02040503050406030204" pitchFamily="18" charset="0"/>
                            </a:rPr>
                            <m:t>𝑖</m:t>
                          </m:r>
                        </m:sub>
                      </m:sSub>
                      <m:r>
                        <a:rPr lang="en-US" b="0" i="1" smtClean="0">
                          <a:solidFill>
                            <a:srgbClr val="002060"/>
                          </a:solidFill>
                          <a:latin typeface="Cambria Math" panose="02040503050406030204" pitchFamily="18" charset="0"/>
                        </a:rPr>
                        <m:t>=</m:t>
                      </m:r>
                      <m:sSubSup>
                        <m:sSubSupPr>
                          <m:ctrlPr>
                            <a:rPr lang="en-US" b="0" i="1" smtClean="0">
                              <a:solidFill>
                                <a:srgbClr val="002060"/>
                              </a:solidFill>
                              <a:latin typeface="Cambria Math" panose="02040503050406030204" pitchFamily="18" charset="0"/>
                            </a:rPr>
                          </m:ctrlPr>
                        </m:sSubSupPr>
                        <m:e>
                          <m:r>
                            <a:rPr lang="en-US" b="0" i="1" smtClean="0">
                              <a:solidFill>
                                <a:srgbClr val="002060"/>
                              </a:solidFill>
                              <a:latin typeface="Cambria Math" panose="02040503050406030204" pitchFamily="18" charset="0"/>
                            </a:rPr>
                            <m:t>𝑌</m:t>
                          </m:r>
                        </m:e>
                        <m:sub>
                          <m:r>
                            <a:rPr lang="en-US" b="0" i="1" smtClean="0">
                              <a:solidFill>
                                <a:srgbClr val="002060"/>
                              </a:solidFill>
                              <a:latin typeface="Cambria Math" panose="02040503050406030204" pitchFamily="18" charset="0"/>
                            </a:rPr>
                            <m:t>𝑖</m:t>
                          </m:r>
                        </m:sub>
                        <m:sup>
                          <m:r>
                            <a:rPr lang="en-US" b="0" i="1" smtClean="0">
                              <a:solidFill>
                                <a:srgbClr val="002060"/>
                              </a:solidFill>
                              <a:latin typeface="Cambria Math" panose="02040503050406030204" pitchFamily="18" charset="0"/>
                            </a:rPr>
                            <m:t>0</m:t>
                          </m:r>
                        </m:sup>
                      </m:sSubSup>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rPr>
                            <m:t>𝑓</m:t>
                          </m:r>
                        </m:e>
                      </m:d>
                      <m:r>
                        <a:rPr lang="en-US" b="0" i="1" smtClean="0">
                          <a:solidFill>
                            <a:srgbClr val="002060"/>
                          </a:solidFill>
                          <a:latin typeface="Cambria Math" panose="02040503050406030204" pitchFamily="18" charset="0"/>
                        </a:rPr>
                        <m:t>+</m:t>
                      </m:r>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𝑓</m:t>
                          </m:r>
                        </m:num>
                        <m:den>
                          <m:r>
                            <a:rPr lang="en-US" b="0" i="1" smtClean="0">
                              <a:solidFill>
                                <a:srgbClr val="002060"/>
                              </a:solidFill>
                              <a:latin typeface="Cambria Math" panose="02040503050406030204" pitchFamily="18" charset="0"/>
                            </a:rPr>
                            <m:t>𝑐</m:t>
                          </m:r>
                        </m:den>
                      </m:f>
                    </m:oMath>
                  </m:oMathPara>
                </a14:m>
                <a:endParaRPr lang="en-US" dirty="0">
                  <a:solidFill>
                    <a:srgbClr val="002060"/>
                  </a:solidFill>
                </a:endParaRPr>
              </a:p>
              <a:p>
                <a:endParaRPr lang="en-US" dirty="0">
                  <a:solidFill>
                    <a:srgbClr val="002060"/>
                  </a:solidFill>
                </a:endParaRPr>
              </a:p>
              <a:p>
                <a:pPr algn="ctr"/>
                <a14:m>
                  <m:oMath xmlns:m="http://schemas.openxmlformats.org/officeDocument/2006/math">
                    <m:sSub>
                      <m:sSubPr>
                        <m:ctrlPr>
                          <a:rPr lang="en-US" sz="1600" b="0" i="1" smtClean="0">
                            <a:solidFill>
                              <a:srgbClr val="002060"/>
                            </a:solidFill>
                            <a:latin typeface="Cambria Math" panose="02040503050406030204" pitchFamily="18" charset="0"/>
                          </a:rPr>
                        </m:ctrlPr>
                      </m:sSubPr>
                      <m:e>
                        <m:r>
                          <a:rPr lang="en-US" sz="1600" b="0" i="1" smtClean="0">
                            <a:solidFill>
                              <a:srgbClr val="002060"/>
                            </a:solidFill>
                            <a:latin typeface="Cambria Math" panose="02040503050406030204" pitchFamily="18" charset="0"/>
                          </a:rPr>
                          <m:t>𝑌</m:t>
                        </m:r>
                      </m:e>
                      <m:sub>
                        <m:r>
                          <a:rPr lang="en-US" sz="1600" b="0" i="1" smtClean="0">
                            <a:solidFill>
                              <a:srgbClr val="002060"/>
                            </a:solidFill>
                            <a:latin typeface="Cambria Math" panose="02040503050406030204" pitchFamily="18" charset="0"/>
                          </a:rPr>
                          <m:t>𝑖</m:t>
                        </m:r>
                      </m:sub>
                    </m:sSub>
                  </m:oMath>
                </a14:m>
                <a:r>
                  <a:rPr lang="en-US" sz="1600" dirty="0">
                    <a:solidFill>
                      <a:srgbClr val="002060"/>
                    </a:solidFill>
                  </a:rPr>
                  <a:t> is the new label</a:t>
                </a:r>
              </a:p>
              <a:p>
                <a:pPr algn="ctr"/>
                <a14:m>
                  <m:oMath xmlns:m="http://schemas.openxmlformats.org/officeDocument/2006/math">
                    <m:sSubSup>
                      <m:sSubSupPr>
                        <m:ctrlPr>
                          <a:rPr lang="en-US" sz="1600" b="0" i="1" smtClean="0">
                            <a:solidFill>
                              <a:srgbClr val="002060"/>
                            </a:solidFill>
                            <a:latin typeface="Cambria Math" panose="02040503050406030204" pitchFamily="18" charset="0"/>
                          </a:rPr>
                        </m:ctrlPr>
                      </m:sSubSupPr>
                      <m:e>
                        <m:r>
                          <a:rPr lang="en-US" sz="1600" b="0" i="1" smtClean="0">
                            <a:solidFill>
                              <a:srgbClr val="002060"/>
                            </a:solidFill>
                            <a:latin typeface="Cambria Math" panose="02040503050406030204" pitchFamily="18" charset="0"/>
                          </a:rPr>
                          <m:t>𝑌</m:t>
                        </m:r>
                      </m:e>
                      <m:sub>
                        <m:r>
                          <a:rPr lang="en-US" sz="1600" b="0" i="1" smtClean="0">
                            <a:solidFill>
                              <a:srgbClr val="002060"/>
                            </a:solidFill>
                            <a:latin typeface="Cambria Math" panose="02040503050406030204" pitchFamily="18" charset="0"/>
                          </a:rPr>
                          <m:t>𝑖</m:t>
                        </m:r>
                      </m:sub>
                      <m:sup>
                        <m:r>
                          <a:rPr lang="en-US" sz="1600" b="0" i="1" smtClean="0">
                            <a:solidFill>
                              <a:srgbClr val="002060"/>
                            </a:solidFill>
                            <a:latin typeface="Cambria Math" panose="02040503050406030204" pitchFamily="18" charset="0"/>
                          </a:rPr>
                          <m:t>0</m:t>
                        </m:r>
                      </m:sup>
                    </m:sSubSup>
                  </m:oMath>
                </a14:m>
                <a:r>
                  <a:rPr lang="en-US" sz="1600" dirty="0">
                    <a:solidFill>
                      <a:srgbClr val="002060"/>
                    </a:solidFill>
                  </a:rPr>
                  <a:t> is the original label</a:t>
                </a:r>
              </a:p>
              <a:p>
                <a:pPr algn="ctr"/>
                <a14:m>
                  <m:oMath xmlns:m="http://schemas.openxmlformats.org/officeDocument/2006/math">
                    <m:r>
                      <a:rPr lang="en-US" sz="1600" b="0" i="1" smtClean="0">
                        <a:solidFill>
                          <a:srgbClr val="002060"/>
                        </a:solidFill>
                        <a:latin typeface="Cambria Math" panose="02040503050406030204" pitchFamily="18" charset="0"/>
                      </a:rPr>
                      <m:t>𝑓</m:t>
                    </m:r>
                  </m:oMath>
                </a14:m>
                <a:r>
                  <a:rPr lang="en-US" sz="1600" dirty="0">
                    <a:solidFill>
                      <a:srgbClr val="002060"/>
                    </a:solidFill>
                  </a:rPr>
                  <a:t> is the smoothing factor</a:t>
                </a:r>
              </a:p>
              <a:p>
                <a:pPr algn="ctr"/>
                <a14:m>
                  <m:oMath xmlns:m="http://schemas.openxmlformats.org/officeDocument/2006/math">
                    <m:r>
                      <a:rPr lang="en-US" sz="1600" b="0" i="1" smtClean="0">
                        <a:solidFill>
                          <a:srgbClr val="002060"/>
                        </a:solidFill>
                        <a:latin typeface="Cambria Math" panose="02040503050406030204" pitchFamily="18" charset="0"/>
                      </a:rPr>
                      <m:t>𝑐</m:t>
                    </m:r>
                  </m:oMath>
                </a14:m>
                <a:r>
                  <a:rPr lang="en-US" sz="1600" dirty="0">
                    <a:solidFill>
                      <a:srgbClr val="002060"/>
                    </a:solidFill>
                  </a:rPr>
                  <a:t> is the number of classes</a:t>
                </a:r>
              </a:p>
            </p:txBody>
          </p:sp>
        </mc:Choice>
        <mc:Fallback xmlns="">
          <p:sp>
            <p:nvSpPr>
              <p:cNvPr id="6" name="TextBox 5">
                <a:extLst>
                  <a:ext uri="{FF2B5EF4-FFF2-40B4-BE49-F238E27FC236}">
                    <a16:creationId xmlns:a16="http://schemas.microsoft.com/office/drawing/2014/main" id="{BB922B77-A100-09C5-D187-AB8DC20490D2}"/>
                  </a:ext>
                </a:extLst>
              </p:cNvPr>
              <p:cNvSpPr txBox="1">
                <a:spLocks noRot="1" noChangeAspect="1" noMove="1" noResize="1" noEditPoints="1" noAdjustHandles="1" noChangeArrowheads="1" noChangeShapeType="1" noTextEdit="1"/>
              </p:cNvSpPr>
              <p:nvPr/>
            </p:nvSpPr>
            <p:spPr>
              <a:xfrm>
                <a:off x="7299426" y="4344983"/>
                <a:ext cx="4076437" cy="1911614"/>
              </a:xfrm>
              <a:prstGeom prst="rect">
                <a:avLst/>
              </a:prstGeom>
              <a:blipFill>
                <a:blip r:embed="rId5"/>
                <a:stretch>
                  <a:fillRect b="-2556"/>
                </a:stretch>
              </a:blipFill>
            </p:spPr>
            <p:txBody>
              <a:bodyPr/>
              <a:lstStyle/>
              <a:p>
                <a:r>
                  <a:rPr lang="en-US">
                    <a:noFill/>
                  </a:rPr>
                  <a:t> </a:t>
                </a:r>
              </a:p>
            </p:txBody>
          </p:sp>
        </mc:Fallback>
      </mc:AlternateContent>
    </p:spTree>
    <p:extLst>
      <p:ext uri="{BB962C8B-B14F-4D97-AF65-F5344CB8AC3E}">
        <p14:creationId xmlns:p14="http://schemas.microsoft.com/office/powerpoint/2010/main" val="1772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220CCC-5A0C-12C5-A0BA-B583CFC0C7A8}"/>
              </a:ext>
            </a:extLst>
          </p:cNvPr>
          <p:cNvSpPr/>
          <p:nvPr/>
        </p:nvSpPr>
        <p:spPr>
          <a:xfrm>
            <a:off x="189175" y="1434959"/>
            <a:ext cx="1294824"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solidFill>
                  <a:schemeClr val="bg1"/>
                </a:solidFill>
                <a:latin typeface="Arial" panose="020B0604020202020204" pitchFamily="34" charset="0"/>
                <a:cs typeface="Arial" panose="020B0604020202020204" pitchFamily="34" charset="0"/>
              </a:rPr>
              <a:t>Preprocess data</a:t>
            </a:r>
          </a:p>
        </p:txBody>
      </p:sp>
      <p:sp>
        <p:nvSpPr>
          <p:cNvPr id="5" name="Rectangle 4">
            <a:extLst>
              <a:ext uri="{FF2B5EF4-FFF2-40B4-BE49-F238E27FC236}">
                <a16:creationId xmlns:a16="http://schemas.microsoft.com/office/drawing/2014/main" id="{2F7264C4-E403-6B09-8835-16FC0841C430}"/>
              </a:ext>
            </a:extLst>
          </p:cNvPr>
          <p:cNvSpPr/>
          <p:nvPr/>
        </p:nvSpPr>
        <p:spPr>
          <a:xfrm>
            <a:off x="2400554" y="1434959"/>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Tune models</a:t>
            </a:r>
          </a:p>
        </p:txBody>
      </p:sp>
      <p:sp>
        <p:nvSpPr>
          <p:cNvPr id="6" name="Rectangle 5">
            <a:extLst>
              <a:ext uri="{FF2B5EF4-FFF2-40B4-BE49-F238E27FC236}">
                <a16:creationId xmlns:a16="http://schemas.microsoft.com/office/drawing/2014/main" id="{83FB0092-517A-41AC-2D73-F3E5E8F9F90D}"/>
              </a:ext>
            </a:extLst>
          </p:cNvPr>
          <p:cNvSpPr/>
          <p:nvPr/>
        </p:nvSpPr>
        <p:spPr>
          <a:xfrm>
            <a:off x="4503674" y="1434958"/>
            <a:ext cx="1187523"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Evaluate &amp; score tuner trial models</a:t>
            </a:r>
          </a:p>
        </p:txBody>
      </p:sp>
      <p:sp>
        <p:nvSpPr>
          <p:cNvPr id="7" name="Rectangle 6">
            <a:extLst>
              <a:ext uri="{FF2B5EF4-FFF2-40B4-BE49-F238E27FC236}">
                <a16:creationId xmlns:a16="http://schemas.microsoft.com/office/drawing/2014/main" id="{45AE9E1A-3EB4-2BA4-2DA7-23CE5033FC2E}"/>
              </a:ext>
            </a:extLst>
          </p:cNvPr>
          <p:cNvSpPr/>
          <p:nvPr/>
        </p:nvSpPr>
        <p:spPr>
          <a:xfrm>
            <a:off x="660679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Train models</a:t>
            </a:r>
          </a:p>
        </p:txBody>
      </p:sp>
      <p:sp>
        <p:nvSpPr>
          <p:cNvPr id="8" name="Rectangle 7">
            <a:extLst>
              <a:ext uri="{FF2B5EF4-FFF2-40B4-BE49-F238E27FC236}">
                <a16:creationId xmlns:a16="http://schemas.microsoft.com/office/drawing/2014/main" id="{9D6D8AB0-1B3B-7C1D-24F2-26670AE4FF13}"/>
              </a:ext>
            </a:extLst>
          </p:cNvPr>
          <p:cNvSpPr/>
          <p:nvPr/>
        </p:nvSpPr>
        <p:spPr>
          <a:xfrm>
            <a:off x="870991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Evaluate models</a:t>
            </a:r>
          </a:p>
        </p:txBody>
      </p:sp>
      <p:sp>
        <p:nvSpPr>
          <p:cNvPr id="9" name="Rectangle 8">
            <a:extLst>
              <a:ext uri="{FF2B5EF4-FFF2-40B4-BE49-F238E27FC236}">
                <a16:creationId xmlns:a16="http://schemas.microsoft.com/office/drawing/2014/main" id="{C9C5FFD6-1A51-4355-4B36-45BF84F57D1A}"/>
              </a:ext>
            </a:extLst>
          </p:cNvPr>
          <p:cNvSpPr/>
          <p:nvPr/>
        </p:nvSpPr>
        <p:spPr>
          <a:xfrm>
            <a:off x="1081303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Compare</a:t>
            </a:r>
            <a:r>
              <a:rPr lang="en-US" sz="1550" u="sng" dirty="0">
                <a:latin typeface="Arial" panose="020B0604020202020204" pitchFamily="34" charset="0"/>
                <a:cs typeface="Arial" panose="020B0604020202020204" pitchFamily="34" charset="0"/>
              </a:rPr>
              <a:t> </a:t>
            </a:r>
            <a:r>
              <a:rPr lang="en-US" sz="1550" b="1" dirty="0">
                <a:latin typeface="Arial" panose="020B0604020202020204" pitchFamily="34" charset="0"/>
                <a:cs typeface="Arial" panose="020B0604020202020204" pitchFamily="34" charset="0"/>
              </a:rPr>
              <a:t>models</a:t>
            </a:r>
          </a:p>
        </p:txBody>
      </p:sp>
      <p:sp>
        <p:nvSpPr>
          <p:cNvPr id="13" name="Arrow: Right 12">
            <a:extLst>
              <a:ext uri="{FF2B5EF4-FFF2-40B4-BE49-F238E27FC236}">
                <a16:creationId xmlns:a16="http://schemas.microsoft.com/office/drawing/2014/main" id="{243A2931-CB59-AE7C-D521-88702157D09D}"/>
              </a:ext>
            </a:extLst>
          </p:cNvPr>
          <p:cNvSpPr/>
          <p:nvPr/>
        </p:nvSpPr>
        <p:spPr>
          <a:xfrm>
            <a:off x="1531874" y="1784735"/>
            <a:ext cx="820054"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887662FB-37D2-E4A6-C9A2-D82C6A627D30}"/>
              </a:ext>
            </a:extLst>
          </p:cNvPr>
          <p:cNvSpPr/>
          <p:nvPr/>
        </p:nvSpPr>
        <p:spPr>
          <a:xfrm>
            <a:off x="3634994" y="1784735"/>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FD4BE3B-1DBF-F90D-2AE4-E1C03CE3B87A}"/>
              </a:ext>
            </a:extLst>
          </p:cNvPr>
          <p:cNvSpPr/>
          <p:nvPr/>
        </p:nvSpPr>
        <p:spPr>
          <a:xfrm>
            <a:off x="5738114" y="1784735"/>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Fix HPs</a:t>
            </a:r>
          </a:p>
        </p:txBody>
      </p:sp>
      <p:sp>
        <p:nvSpPr>
          <p:cNvPr id="16" name="Arrow: Right 15">
            <a:extLst>
              <a:ext uri="{FF2B5EF4-FFF2-40B4-BE49-F238E27FC236}">
                <a16:creationId xmlns:a16="http://schemas.microsoft.com/office/drawing/2014/main" id="{617568D3-8629-FF06-F7EC-B7C2B7C958C9}"/>
              </a:ext>
            </a:extLst>
          </p:cNvPr>
          <p:cNvSpPr/>
          <p:nvPr/>
        </p:nvSpPr>
        <p:spPr>
          <a:xfrm>
            <a:off x="7841234" y="1784734"/>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0A97A43B-B808-6840-01D6-22A2C0DC142C}"/>
              </a:ext>
            </a:extLst>
          </p:cNvPr>
          <p:cNvSpPr/>
          <p:nvPr/>
        </p:nvSpPr>
        <p:spPr>
          <a:xfrm>
            <a:off x="9944354" y="1808224"/>
            <a:ext cx="826798"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691E1588-24A1-FEAA-350F-1DA7F86DBD3F}"/>
                  </a:ext>
                </a:extLst>
              </p:cNvPr>
              <p:cNvSpPr>
                <a:spLocks noGrp="1"/>
              </p:cNvSpPr>
              <p:nvPr>
                <p:ph idx="1"/>
              </p:nvPr>
            </p:nvSpPr>
            <p:spPr>
              <a:xfrm>
                <a:off x="838200" y="3429000"/>
                <a:ext cx="5257800" cy="2747963"/>
              </a:xfrm>
            </p:spPr>
            <p:txBody>
              <a:bodyPr/>
              <a:lstStyle/>
              <a:p>
                <a:r>
                  <a:rPr lang="en-US" b="1" dirty="0"/>
                  <a:t>Preprocess </a:t>
                </a:r>
                <a:r>
                  <a:rPr lang="en-US" dirty="0"/>
                  <a:t>data: </a:t>
                </a:r>
              </a:p>
              <a:p>
                <a:pPr lvl="1"/>
                <a:r>
                  <a:rPr lang="en-US" dirty="0"/>
                  <a:t>Scale and binarize data </a:t>
                </a:r>
              </a:p>
              <a:p>
                <a:pPr lvl="1"/>
                <a:r>
                  <a:rPr lang="en-US" dirty="0"/>
                  <a:t>Create </a:t>
                </a:r>
                <a:r>
                  <a:rPr lang="en-US" b="1" dirty="0"/>
                  <a:t>training</a:t>
                </a:r>
                <a:r>
                  <a:rPr lang="en-US" dirty="0"/>
                  <a:t>, </a:t>
                </a:r>
                <a:r>
                  <a:rPr lang="en-US" b="1" dirty="0"/>
                  <a:t>validation</a:t>
                </a:r>
                <a:r>
                  <a:rPr lang="en-US" dirty="0"/>
                  <a:t>, and </a:t>
                </a:r>
                <a:r>
                  <a:rPr lang="en-US" b="1" dirty="0"/>
                  <a:t>test</a:t>
                </a:r>
                <a:r>
                  <a:rPr lang="en-US" dirty="0"/>
                  <a:t> </a:t>
                </a:r>
                <a:r>
                  <a:rPr lang="en-US" b="1" dirty="0"/>
                  <a:t>sets</a:t>
                </a:r>
                <a:r>
                  <a:rPr lang="en-US" dirty="0"/>
                  <a:t> </a:t>
                </a:r>
              </a:p>
              <a:p>
                <a:pPr lvl="1"/>
                <a:r>
                  <a:rPr lang="en-US" dirty="0"/>
                  <a:t>Generate </a:t>
                </a:r>
                <a:r>
                  <a:rPr lang="en-US" b="1" dirty="0"/>
                  <a:t>input</a:t>
                </a:r>
                <a:r>
                  <a:rPr lang="en-US" dirty="0"/>
                  <a:t> (</a:t>
                </a:r>
                <a14:m>
                  <m:oMath xmlns:m="http://schemas.openxmlformats.org/officeDocument/2006/math">
                    <m:r>
                      <a:rPr lang="en-US" b="0" i="1" smtClean="0">
                        <a:latin typeface="Cambria Math" panose="02040503050406030204" pitchFamily="18" charset="0"/>
                      </a:rPr>
                      <m:t>𝑋</m:t>
                    </m:r>
                  </m:oMath>
                </a14:m>
                <a:r>
                  <a:rPr lang="en-US" dirty="0"/>
                  <a:t>) and </a:t>
                </a:r>
                <a:r>
                  <a:rPr lang="en-US" b="1" dirty="0"/>
                  <a:t>target</a:t>
                </a:r>
                <a:r>
                  <a:rPr lang="en-US" dirty="0"/>
                  <a:t> (</a:t>
                </a:r>
                <a14:m>
                  <m:oMath xmlns:m="http://schemas.openxmlformats.org/officeDocument/2006/math">
                    <m:r>
                      <a:rPr lang="en-US" b="0" i="1" smtClean="0">
                        <a:latin typeface="Cambria Math" panose="02040503050406030204" pitchFamily="18" charset="0"/>
                      </a:rPr>
                      <m:t>𝑌</m:t>
                    </m:r>
                  </m:oMath>
                </a14:m>
                <a:r>
                  <a:rPr lang="en-US" dirty="0"/>
                  <a:t>) sequences in each set</a:t>
                </a:r>
              </a:p>
            </p:txBody>
          </p:sp>
        </mc:Choice>
        <mc:Fallback xmlns="">
          <p:sp>
            <p:nvSpPr>
              <p:cNvPr id="21" name="Content Placeholder 20">
                <a:extLst>
                  <a:ext uri="{FF2B5EF4-FFF2-40B4-BE49-F238E27FC236}">
                    <a16:creationId xmlns:a16="http://schemas.microsoft.com/office/drawing/2014/main" id="{691E1588-24A1-FEAA-350F-1DA7F86DBD3F}"/>
                  </a:ext>
                </a:extLst>
              </p:cNvPr>
              <p:cNvSpPr>
                <a:spLocks noGrp="1" noRot="1" noChangeAspect="1" noMove="1" noResize="1" noEditPoints="1" noAdjustHandles="1" noChangeArrowheads="1" noChangeShapeType="1" noTextEdit="1"/>
              </p:cNvSpPr>
              <p:nvPr>
                <p:ph idx="1"/>
              </p:nvPr>
            </p:nvSpPr>
            <p:spPr>
              <a:xfrm>
                <a:off x="838200" y="3429000"/>
                <a:ext cx="5257800" cy="2747963"/>
              </a:xfrm>
              <a:blipFill>
                <a:blip r:embed="rId3"/>
                <a:stretch>
                  <a:fillRect l="-1392" t="-2667"/>
                </a:stretch>
              </a:blipFill>
            </p:spPr>
            <p:txBody>
              <a:bodyPr/>
              <a:lstStyle/>
              <a:p>
                <a:r>
                  <a:rPr lang="en-US">
                    <a:noFill/>
                  </a:rPr>
                  <a:t> </a:t>
                </a:r>
              </a:p>
            </p:txBody>
          </p:sp>
        </mc:Fallback>
      </mc:AlternateContent>
      <p:sp>
        <p:nvSpPr>
          <p:cNvPr id="18" name="Date Placeholder 17">
            <a:extLst>
              <a:ext uri="{FF2B5EF4-FFF2-40B4-BE49-F238E27FC236}">
                <a16:creationId xmlns:a16="http://schemas.microsoft.com/office/drawing/2014/main" id="{83E533C9-2AE3-9CB6-7A5F-96DEE2BBC87D}"/>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3B1C52A8-C42A-CFDF-2C11-AEDE69418E39}"/>
              </a:ext>
            </a:extLst>
          </p:cNvPr>
          <p:cNvSpPr>
            <a:spLocks noGrp="1"/>
          </p:cNvSpPr>
          <p:nvPr>
            <p:ph type="sldNum" sz="quarter" idx="12"/>
          </p:nvPr>
        </p:nvSpPr>
        <p:spPr/>
        <p:txBody>
          <a:bodyPr/>
          <a:lstStyle/>
          <a:p>
            <a:fld id="{D44AB33A-367C-40BB-BE1C-07D1887BB17F}" type="slidenum">
              <a:rPr lang="en-US" smtClean="0"/>
              <a:t>12</a:t>
            </a:fld>
            <a:endParaRPr lang="en-US" dirty="0"/>
          </a:p>
        </p:txBody>
      </p:sp>
      <p:sp>
        <p:nvSpPr>
          <p:cNvPr id="25" name="Title 24">
            <a:extLst>
              <a:ext uri="{FF2B5EF4-FFF2-40B4-BE49-F238E27FC236}">
                <a16:creationId xmlns:a16="http://schemas.microsoft.com/office/drawing/2014/main" id="{0C78CC2B-9350-91CE-235D-40A2EAD171E2}"/>
              </a:ext>
            </a:extLst>
          </p:cNvPr>
          <p:cNvSpPr>
            <a:spLocks noGrp="1"/>
          </p:cNvSpPr>
          <p:nvPr>
            <p:ph type="title"/>
          </p:nvPr>
        </p:nvSpPr>
        <p:spPr/>
        <p:txBody>
          <a:bodyPr/>
          <a:lstStyle/>
          <a:p>
            <a:r>
              <a:rPr lang="en-US" sz="3600" dirty="0"/>
              <a:t>Experimental Procedure</a:t>
            </a:r>
            <a:endParaRPr lang="en-US" dirty="0"/>
          </a:p>
        </p:txBody>
      </p:sp>
      <p:sp>
        <p:nvSpPr>
          <p:cNvPr id="4" name="Content Placeholder 20">
            <a:extLst>
              <a:ext uri="{FF2B5EF4-FFF2-40B4-BE49-F238E27FC236}">
                <a16:creationId xmlns:a16="http://schemas.microsoft.com/office/drawing/2014/main" id="{56F13DEF-3026-DB4E-0957-502739312ED9}"/>
              </a:ext>
            </a:extLst>
          </p:cNvPr>
          <p:cNvSpPr txBox="1">
            <a:spLocks/>
          </p:cNvSpPr>
          <p:nvPr/>
        </p:nvSpPr>
        <p:spPr>
          <a:xfrm>
            <a:off x="6149594" y="3429000"/>
            <a:ext cx="5257800"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Tune </a:t>
            </a:r>
            <a:r>
              <a:rPr lang="en-US" dirty="0"/>
              <a:t>model architectures:</a:t>
            </a:r>
          </a:p>
          <a:p>
            <a:pPr lvl="1"/>
            <a:r>
              <a:rPr lang="en-US" dirty="0"/>
              <a:t>Find optimal </a:t>
            </a:r>
            <a:r>
              <a:rPr lang="en-US" b="1" dirty="0"/>
              <a:t>hyperparameters (HPs) </a:t>
            </a:r>
            <a:r>
              <a:rPr lang="en-US" dirty="0"/>
              <a:t>for each architecture</a:t>
            </a:r>
          </a:p>
          <a:p>
            <a:pPr lvl="1"/>
            <a:r>
              <a:rPr lang="en-US" dirty="0"/>
              <a:t>Utilize </a:t>
            </a:r>
            <a:r>
              <a:rPr lang="en-US" b="1" dirty="0"/>
              <a:t>Bayesian Optimization</a:t>
            </a:r>
            <a:r>
              <a:rPr lang="en-US" dirty="0"/>
              <a:t> method within </a:t>
            </a:r>
            <a:r>
              <a:rPr lang="en-US" dirty="0" err="1"/>
              <a:t>KerasTuner</a:t>
            </a:r>
            <a:r>
              <a:rPr lang="en-US" baseline="30000" dirty="0"/>
              <a:t>[14]</a:t>
            </a:r>
            <a:endParaRPr lang="en-US" dirty="0"/>
          </a:p>
          <a:p>
            <a:pPr lvl="1"/>
            <a:r>
              <a:rPr lang="en-US" dirty="0"/>
              <a:t>Every model tuned to </a:t>
            </a:r>
            <a:r>
              <a:rPr lang="en-US" b="1" dirty="0"/>
              <a:t>maximize Critical Success Index (CSI) </a:t>
            </a:r>
          </a:p>
        </p:txBody>
      </p:sp>
    </p:spTree>
    <p:extLst>
      <p:ext uri="{BB962C8B-B14F-4D97-AF65-F5344CB8AC3E}">
        <p14:creationId xmlns:p14="http://schemas.microsoft.com/office/powerpoint/2010/main" val="12382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10" fill="hold"/>
                                        <p:tgtEl>
                                          <p:spTgt spid="3"/>
                                        </p:tgtEl>
                                        <p:attrNameLst>
                                          <p:attrName>style.color</p:attrName>
                                        </p:attrNameLst>
                                      </p:cBhvr>
                                      <p:to>
                                        <a:srgbClr val="0070C0"/>
                                      </p:to>
                                    </p:animClr>
                                    <p:animClr clrSpc="rgb" dir="cw">
                                      <p:cBhvr>
                                        <p:cTn id="7" dur="10" fill="hold"/>
                                        <p:tgtEl>
                                          <p:spTgt spid="3"/>
                                        </p:tgtEl>
                                        <p:attrNameLst>
                                          <p:attrName>fillcolor</p:attrName>
                                        </p:attrNameLst>
                                      </p:cBhvr>
                                      <p:to>
                                        <a:srgbClr val="0070C0"/>
                                      </p:to>
                                    </p:animClr>
                                    <p:set>
                                      <p:cBhvr>
                                        <p:cTn id="8" dur="10" fill="hold"/>
                                        <p:tgtEl>
                                          <p:spTgt spid="3"/>
                                        </p:tgtEl>
                                        <p:attrNameLst>
                                          <p:attrName>fill.type</p:attrName>
                                        </p:attrNameLst>
                                      </p:cBhvr>
                                      <p:to>
                                        <p:strVal val="solid"/>
                                      </p:to>
                                    </p:set>
                                    <p:set>
                                      <p:cBhvr>
                                        <p:cTn id="9" dur="10" fill="hold"/>
                                        <p:tgtEl>
                                          <p:spTgt spid="3"/>
                                        </p:tgtEl>
                                        <p:attrNameLst>
                                          <p:attrName>fill.on</p:attrName>
                                        </p:attrNameLst>
                                      </p:cBhvr>
                                      <p:to>
                                        <p:strVal val="true"/>
                                      </p:to>
                                    </p:set>
                                  </p:childTnLst>
                                </p:cTn>
                              </p:par>
                              <p:par>
                                <p:cTn id="10" presetID="3" presetClass="emph" presetSubtype="2" fill="hold" nodeType="withEffect">
                                  <p:stCondLst>
                                    <p:cond delay="0"/>
                                  </p:stCondLst>
                                  <p:childTnLst>
                                    <p:animClr clrSpc="rgb" dir="cw">
                                      <p:cBhvr override="childStyle">
                                        <p:cTn id="11" dur="10" fill="hold"/>
                                        <p:tgtEl>
                                          <p:spTgt spid="3">
                                            <p:txEl>
                                              <p:pRg st="0" end="0"/>
                                            </p:txEl>
                                          </p:spTgt>
                                        </p:tgtEl>
                                        <p:attrNameLst>
                                          <p:attrName>style.color</p:attrName>
                                        </p:attrNameLst>
                                      </p:cBhvr>
                                      <p:to>
                                        <a:srgbClr val="FFFFFF"/>
                                      </p:to>
                                    </p:animClr>
                                  </p:childTnLst>
                                </p:cTn>
                              </p:par>
                              <p:par>
                                <p:cTn id="12" presetID="1" presetClass="entr" presetSubtype="0" fill="hold"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grpId="0" nodeType="clickEffect">
                                  <p:stCondLst>
                                    <p:cond delay="0"/>
                                  </p:stCondLst>
                                  <p:childTnLst>
                                    <p:animClr clrSpc="rgb" dir="cw">
                                      <p:cBhvr override="childStyle">
                                        <p:cTn id="23" dur="10" fill="hold"/>
                                        <p:tgtEl>
                                          <p:spTgt spid="13"/>
                                        </p:tgtEl>
                                        <p:attrNameLst>
                                          <p:attrName>style.color</p:attrName>
                                        </p:attrNameLst>
                                      </p:cBhvr>
                                      <p:to>
                                        <a:srgbClr val="7030A0"/>
                                      </p:to>
                                    </p:animClr>
                                    <p:animClr clrSpc="rgb" dir="cw">
                                      <p:cBhvr>
                                        <p:cTn id="24" dur="10" fill="hold"/>
                                        <p:tgtEl>
                                          <p:spTgt spid="13"/>
                                        </p:tgtEl>
                                        <p:attrNameLst>
                                          <p:attrName>fillcolor</p:attrName>
                                        </p:attrNameLst>
                                      </p:cBhvr>
                                      <p:to>
                                        <a:srgbClr val="7030A0"/>
                                      </p:to>
                                    </p:animClr>
                                    <p:set>
                                      <p:cBhvr>
                                        <p:cTn id="25" dur="10" fill="hold"/>
                                        <p:tgtEl>
                                          <p:spTgt spid="13"/>
                                        </p:tgtEl>
                                        <p:attrNameLst>
                                          <p:attrName>fill.type</p:attrName>
                                        </p:attrNameLst>
                                      </p:cBhvr>
                                      <p:to>
                                        <p:strVal val="solid"/>
                                      </p:to>
                                    </p:set>
                                    <p:set>
                                      <p:cBhvr>
                                        <p:cTn id="26" dur="10" fill="hold"/>
                                        <p:tgtEl>
                                          <p:spTgt spid="13"/>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10" fill="hold"/>
                                        <p:tgtEl>
                                          <p:spTgt spid="5"/>
                                        </p:tgtEl>
                                        <p:attrNameLst>
                                          <p:attrName>style.color</p:attrName>
                                        </p:attrNameLst>
                                      </p:cBhvr>
                                      <p:to>
                                        <a:srgbClr val="0070C0"/>
                                      </p:to>
                                    </p:animClr>
                                    <p:animClr clrSpc="rgb" dir="cw">
                                      <p:cBhvr>
                                        <p:cTn id="29" dur="10" fill="hold"/>
                                        <p:tgtEl>
                                          <p:spTgt spid="5"/>
                                        </p:tgtEl>
                                        <p:attrNameLst>
                                          <p:attrName>fillcolor</p:attrName>
                                        </p:attrNameLst>
                                      </p:cBhvr>
                                      <p:to>
                                        <a:srgbClr val="0070C0"/>
                                      </p:to>
                                    </p:animClr>
                                    <p:set>
                                      <p:cBhvr>
                                        <p:cTn id="30" dur="10" fill="hold"/>
                                        <p:tgtEl>
                                          <p:spTgt spid="5"/>
                                        </p:tgtEl>
                                        <p:attrNameLst>
                                          <p:attrName>fill.type</p:attrName>
                                        </p:attrNameLst>
                                      </p:cBhvr>
                                      <p:to>
                                        <p:strVal val="solid"/>
                                      </p:to>
                                    </p:set>
                                    <p:set>
                                      <p:cBhvr>
                                        <p:cTn id="31" dur="10" fill="hold"/>
                                        <p:tgtEl>
                                          <p:spTgt spid="5"/>
                                        </p:tgtEl>
                                        <p:attrNameLst>
                                          <p:attrName>fill.on</p:attrName>
                                        </p:attrNameLst>
                                      </p:cBhvr>
                                      <p:to>
                                        <p:strVal val="true"/>
                                      </p:to>
                                    </p:set>
                                  </p:childTnLst>
                                </p:cTn>
                              </p:par>
                              <p:par>
                                <p:cTn id="32" presetID="3" presetClass="emph" presetSubtype="2" fill="hold" nodeType="withEffect">
                                  <p:stCondLst>
                                    <p:cond delay="0"/>
                                  </p:stCondLst>
                                  <p:childTnLst>
                                    <p:animClr clrSpc="rgb" dir="cw">
                                      <p:cBhvr override="childStyle">
                                        <p:cTn id="33" dur="10" fill="hold"/>
                                        <p:tgtEl>
                                          <p:spTgt spid="5">
                                            <p:txEl>
                                              <p:pRg st="0" end="0"/>
                                            </p:txEl>
                                          </p:spTgt>
                                        </p:tgtEl>
                                        <p:attrNameLst>
                                          <p:attrName>style.color</p:attrName>
                                        </p:attrNameLst>
                                      </p:cBhvr>
                                      <p:to>
                                        <a:srgbClr val="FFFFFF"/>
                                      </p:to>
                                    </p:animClr>
                                  </p:childTnLst>
                                </p:cTn>
                              </p:par>
                              <p:par>
                                <p:cTn id="34" presetID="1" presetClass="entr" presetSubtype="0" fill="hold"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91E1588-24A1-FEAA-350F-1DA7F86DBD3F}"/>
              </a:ext>
            </a:extLst>
          </p:cNvPr>
          <p:cNvSpPr>
            <a:spLocks noGrp="1"/>
          </p:cNvSpPr>
          <p:nvPr>
            <p:ph idx="1"/>
          </p:nvPr>
        </p:nvSpPr>
        <p:spPr>
          <a:xfrm>
            <a:off x="838200" y="3429000"/>
            <a:ext cx="5257800" cy="2747963"/>
          </a:xfrm>
        </p:spPr>
        <p:txBody>
          <a:bodyPr/>
          <a:lstStyle/>
          <a:p>
            <a:r>
              <a:rPr lang="en-US" b="1" dirty="0"/>
              <a:t>Evaluate</a:t>
            </a:r>
            <a:r>
              <a:rPr lang="en-US" dirty="0"/>
              <a:t> tuner models:</a:t>
            </a:r>
          </a:p>
          <a:p>
            <a:pPr lvl="1"/>
            <a:r>
              <a:rPr lang="en-US" b="1" dirty="0"/>
              <a:t>Loss function</a:t>
            </a:r>
            <a:r>
              <a:rPr lang="en-US" dirty="0"/>
              <a:t>, </a:t>
            </a:r>
            <a:r>
              <a:rPr lang="en-US" b="1" dirty="0"/>
              <a:t>CSI</a:t>
            </a:r>
            <a:r>
              <a:rPr lang="en-US" dirty="0"/>
              <a:t>, and </a:t>
            </a:r>
            <a:r>
              <a:rPr lang="en-US" b="1" dirty="0"/>
              <a:t>ECE</a:t>
            </a:r>
            <a:r>
              <a:rPr lang="en-US" dirty="0"/>
              <a:t> values for the predictions of every tuner trial model are stored</a:t>
            </a:r>
          </a:p>
          <a:p>
            <a:pPr lvl="1"/>
            <a:r>
              <a:rPr lang="en-US" b="1" dirty="0"/>
              <a:t>Three-dimensional Pareto Front </a:t>
            </a:r>
            <a:r>
              <a:rPr lang="en-US" dirty="0"/>
              <a:t>used to identify which </a:t>
            </a:r>
            <a:r>
              <a:rPr lang="en-US" b="1" dirty="0"/>
              <a:t>trial models </a:t>
            </a:r>
            <a:r>
              <a:rPr lang="en-US" dirty="0"/>
              <a:t>produce </a:t>
            </a:r>
            <a:r>
              <a:rPr lang="en-US" b="1" dirty="0"/>
              <a:t>minimal Loss</a:t>
            </a:r>
            <a:r>
              <a:rPr lang="en-US" dirty="0"/>
              <a:t>, </a:t>
            </a:r>
            <a:r>
              <a:rPr lang="en-US" b="1" dirty="0"/>
              <a:t>ECE</a:t>
            </a:r>
            <a:r>
              <a:rPr lang="en-US" dirty="0"/>
              <a:t>, and </a:t>
            </a:r>
            <a:r>
              <a:rPr lang="en-US" b="1" dirty="0"/>
              <a:t>maximal CSI values; </a:t>
            </a:r>
            <a:r>
              <a:rPr lang="en-US" dirty="0"/>
              <a:t>these models are </a:t>
            </a:r>
            <a:r>
              <a:rPr lang="en-US" b="1" dirty="0"/>
              <a:t>Pareto solutions</a:t>
            </a:r>
          </a:p>
          <a:p>
            <a:pPr lvl="1"/>
            <a:endParaRPr lang="en-US" dirty="0"/>
          </a:p>
        </p:txBody>
      </p:sp>
      <p:sp>
        <p:nvSpPr>
          <p:cNvPr id="3" name="Rectangle 2">
            <a:extLst>
              <a:ext uri="{FF2B5EF4-FFF2-40B4-BE49-F238E27FC236}">
                <a16:creationId xmlns:a16="http://schemas.microsoft.com/office/drawing/2014/main" id="{05220CCC-5A0C-12C5-A0BA-B583CFC0C7A8}"/>
              </a:ext>
            </a:extLst>
          </p:cNvPr>
          <p:cNvSpPr/>
          <p:nvPr/>
        </p:nvSpPr>
        <p:spPr>
          <a:xfrm>
            <a:off x="189175" y="1434959"/>
            <a:ext cx="1294824"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Preprocess data</a:t>
            </a:r>
          </a:p>
        </p:txBody>
      </p:sp>
      <p:sp>
        <p:nvSpPr>
          <p:cNvPr id="5" name="Rectangle 4">
            <a:extLst>
              <a:ext uri="{FF2B5EF4-FFF2-40B4-BE49-F238E27FC236}">
                <a16:creationId xmlns:a16="http://schemas.microsoft.com/office/drawing/2014/main" id="{2F7264C4-E403-6B09-8835-16FC0841C430}"/>
              </a:ext>
            </a:extLst>
          </p:cNvPr>
          <p:cNvSpPr/>
          <p:nvPr/>
        </p:nvSpPr>
        <p:spPr>
          <a:xfrm>
            <a:off x="2400554" y="1434959"/>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Tune models</a:t>
            </a:r>
          </a:p>
        </p:txBody>
      </p:sp>
      <p:sp>
        <p:nvSpPr>
          <p:cNvPr id="6" name="Rectangle 5">
            <a:extLst>
              <a:ext uri="{FF2B5EF4-FFF2-40B4-BE49-F238E27FC236}">
                <a16:creationId xmlns:a16="http://schemas.microsoft.com/office/drawing/2014/main" id="{83FB0092-517A-41AC-2D73-F3E5E8F9F90D}"/>
              </a:ext>
            </a:extLst>
          </p:cNvPr>
          <p:cNvSpPr/>
          <p:nvPr/>
        </p:nvSpPr>
        <p:spPr>
          <a:xfrm>
            <a:off x="4503674" y="1434958"/>
            <a:ext cx="1187523" cy="1754658"/>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Evaluate &amp; score tuner trial models</a:t>
            </a:r>
          </a:p>
        </p:txBody>
      </p:sp>
      <p:sp>
        <p:nvSpPr>
          <p:cNvPr id="7" name="Rectangle 6">
            <a:extLst>
              <a:ext uri="{FF2B5EF4-FFF2-40B4-BE49-F238E27FC236}">
                <a16:creationId xmlns:a16="http://schemas.microsoft.com/office/drawing/2014/main" id="{45AE9E1A-3EB4-2BA4-2DA7-23CE5033FC2E}"/>
              </a:ext>
            </a:extLst>
          </p:cNvPr>
          <p:cNvSpPr/>
          <p:nvPr/>
        </p:nvSpPr>
        <p:spPr>
          <a:xfrm>
            <a:off x="660679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Train models</a:t>
            </a:r>
          </a:p>
        </p:txBody>
      </p:sp>
      <p:sp>
        <p:nvSpPr>
          <p:cNvPr id="8" name="Rectangle 7">
            <a:extLst>
              <a:ext uri="{FF2B5EF4-FFF2-40B4-BE49-F238E27FC236}">
                <a16:creationId xmlns:a16="http://schemas.microsoft.com/office/drawing/2014/main" id="{9D6D8AB0-1B3B-7C1D-24F2-26670AE4FF13}"/>
              </a:ext>
            </a:extLst>
          </p:cNvPr>
          <p:cNvSpPr/>
          <p:nvPr/>
        </p:nvSpPr>
        <p:spPr>
          <a:xfrm>
            <a:off x="870991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Evaluate models</a:t>
            </a:r>
          </a:p>
        </p:txBody>
      </p:sp>
      <p:sp>
        <p:nvSpPr>
          <p:cNvPr id="9" name="Rectangle 8">
            <a:extLst>
              <a:ext uri="{FF2B5EF4-FFF2-40B4-BE49-F238E27FC236}">
                <a16:creationId xmlns:a16="http://schemas.microsoft.com/office/drawing/2014/main" id="{C9C5FFD6-1A51-4355-4B36-45BF84F57D1A}"/>
              </a:ext>
            </a:extLst>
          </p:cNvPr>
          <p:cNvSpPr/>
          <p:nvPr/>
        </p:nvSpPr>
        <p:spPr>
          <a:xfrm>
            <a:off x="1081303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Compare</a:t>
            </a:r>
            <a:r>
              <a:rPr lang="en-US" sz="1550" u="sng" dirty="0">
                <a:latin typeface="Arial" panose="020B0604020202020204" pitchFamily="34" charset="0"/>
                <a:cs typeface="Arial" panose="020B0604020202020204" pitchFamily="34" charset="0"/>
              </a:rPr>
              <a:t> </a:t>
            </a:r>
            <a:r>
              <a:rPr lang="en-US" sz="1550" b="1" dirty="0">
                <a:latin typeface="Arial" panose="020B0604020202020204" pitchFamily="34" charset="0"/>
                <a:cs typeface="Arial" panose="020B0604020202020204" pitchFamily="34" charset="0"/>
              </a:rPr>
              <a:t>models</a:t>
            </a:r>
          </a:p>
        </p:txBody>
      </p:sp>
      <p:sp>
        <p:nvSpPr>
          <p:cNvPr id="13" name="Arrow: Right 12">
            <a:extLst>
              <a:ext uri="{FF2B5EF4-FFF2-40B4-BE49-F238E27FC236}">
                <a16:creationId xmlns:a16="http://schemas.microsoft.com/office/drawing/2014/main" id="{243A2931-CB59-AE7C-D521-88702157D09D}"/>
              </a:ext>
            </a:extLst>
          </p:cNvPr>
          <p:cNvSpPr/>
          <p:nvPr/>
        </p:nvSpPr>
        <p:spPr>
          <a:xfrm>
            <a:off x="1531874" y="1784735"/>
            <a:ext cx="820054"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887662FB-37D2-E4A6-C9A2-D82C6A627D30}"/>
              </a:ext>
            </a:extLst>
          </p:cNvPr>
          <p:cNvSpPr/>
          <p:nvPr/>
        </p:nvSpPr>
        <p:spPr>
          <a:xfrm>
            <a:off x="3634994" y="1784735"/>
            <a:ext cx="822960" cy="1008125"/>
          </a:xfrm>
          <a:prstGeom prst="rightArrow">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FD4BE3B-1DBF-F90D-2AE4-E1C03CE3B87A}"/>
              </a:ext>
            </a:extLst>
          </p:cNvPr>
          <p:cNvSpPr/>
          <p:nvPr/>
        </p:nvSpPr>
        <p:spPr>
          <a:xfrm>
            <a:off x="5738114" y="1784735"/>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Fix HPs</a:t>
            </a:r>
          </a:p>
        </p:txBody>
      </p:sp>
      <p:sp>
        <p:nvSpPr>
          <p:cNvPr id="16" name="Arrow: Right 15">
            <a:extLst>
              <a:ext uri="{FF2B5EF4-FFF2-40B4-BE49-F238E27FC236}">
                <a16:creationId xmlns:a16="http://schemas.microsoft.com/office/drawing/2014/main" id="{617568D3-8629-FF06-F7EC-B7C2B7C958C9}"/>
              </a:ext>
            </a:extLst>
          </p:cNvPr>
          <p:cNvSpPr/>
          <p:nvPr/>
        </p:nvSpPr>
        <p:spPr>
          <a:xfrm>
            <a:off x="7841234" y="1784734"/>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0A97A43B-B808-6840-01D6-22A2C0DC142C}"/>
              </a:ext>
            </a:extLst>
          </p:cNvPr>
          <p:cNvSpPr/>
          <p:nvPr/>
        </p:nvSpPr>
        <p:spPr>
          <a:xfrm>
            <a:off x="9944354" y="1808224"/>
            <a:ext cx="826798"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17">
            <a:extLst>
              <a:ext uri="{FF2B5EF4-FFF2-40B4-BE49-F238E27FC236}">
                <a16:creationId xmlns:a16="http://schemas.microsoft.com/office/drawing/2014/main" id="{83E533C9-2AE3-9CB6-7A5F-96DEE2BBC87D}"/>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3B1C52A8-C42A-CFDF-2C11-AEDE69418E39}"/>
              </a:ext>
            </a:extLst>
          </p:cNvPr>
          <p:cNvSpPr>
            <a:spLocks noGrp="1"/>
          </p:cNvSpPr>
          <p:nvPr>
            <p:ph type="sldNum" sz="quarter" idx="12"/>
          </p:nvPr>
        </p:nvSpPr>
        <p:spPr/>
        <p:txBody>
          <a:bodyPr/>
          <a:lstStyle/>
          <a:p>
            <a:fld id="{D44AB33A-367C-40BB-BE1C-07D1887BB17F}" type="slidenum">
              <a:rPr lang="en-US" smtClean="0"/>
              <a:t>13</a:t>
            </a:fld>
            <a:endParaRPr lang="en-US" dirty="0"/>
          </a:p>
        </p:txBody>
      </p:sp>
      <p:sp>
        <p:nvSpPr>
          <p:cNvPr id="25" name="Title 24">
            <a:extLst>
              <a:ext uri="{FF2B5EF4-FFF2-40B4-BE49-F238E27FC236}">
                <a16:creationId xmlns:a16="http://schemas.microsoft.com/office/drawing/2014/main" id="{0C78CC2B-9350-91CE-235D-40A2EAD171E2}"/>
              </a:ext>
            </a:extLst>
          </p:cNvPr>
          <p:cNvSpPr>
            <a:spLocks noGrp="1"/>
          </p:cNvSpPr>
          <p:nvPr>
            <p:ph type="title"/>
          </p:nvPr>
        </p:nvSpPr>
        <p:spPr/>
        <p:txBody>
          <a:bodyPr/>
          <a:lstStyle/>
          <a:p>
            <a:r>
              <a:rPr lang="en-US" sz="3600" dirty="0"/>
              <a:t>Experimental Procedure</a:t>
            </a:r>
            <a:endParaRPr lang="en-US" dirty="0"/>
          </a:p>
        </p:txBody>
      </p:sp>
      <p:sp>
        <p:nvSpPr>
          <p:cNvPr id="2" name="Content Placeholder 20">
            <a:extLst>
              <a:ext uri="{FF2B5EF4-FFF2-40B4-BE49-F238E27FC236}">
                <a16:creationId xmlns:a16="http://schemas.microsoft.com/office/drawing/2014/main" id="{E6AF16FB-7908-91C5-F265-7492D88CA48A}"/>
              </a:ext>
            </a:extLst>
          </p:cNvPr>
          <p:cNvSpPr txBox="1">
            <a:spLocks/>
          </p:cNvSpPr>
          <p:nvPr/>
        </p:nvSpPr>
        <p:spPr>
          <a:xfrm>
            <a:off x="6096000" y="3429000"/>
            <a:ext cx="5257800"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Score</a:t>
            </a:r>
            <a:r>
              <a:rPr lang="en-US" dirty="0"/>
              <a:t> tuner models:</a:t>
            </a:r>
          </a:p>
          <a:p>
            <a:pPr lvl="1"/>
            <a:r>
              <a:rPr lang="en-US" b="1" dirty="0"/>
              <a:t>Scale</a:t>
            </a:r>
            <a:r>
              <a:rPr lang="en-US" dirty="0"/>
              <a:t> the </a:t>
            </a:r>
            <a:r>
              <a:rPr lang="en-US" b="1" dirty="0"/>
              <a:t>Loss</a:t>
            </a:r>
            <a:r>
              <a:rPr lang="en-US" dirty="0"/>
              <a:t>, </a:t>
            </a:r>
            <a:r>
              <a:rPr lang="en-US" b="1" dirty="0"/>
              <a:t>ECE</a:t>
            </a:r>
            <a:r>
              <a:rPr lang="en-US" dirty="0"/>
              <a:t>, and </a:t>
            </a:r>
            <a:r>
              <a:rPr lang="en-US" b="1" dirty="0"/>
              <a:t>CSI </a:t>
            </a:r>
            <a:r>
              <a:rPr lang="en-US" dirty="0"/>
              <a:t>values of the </a:t>
            </a:r>
            <a:r>
              <a:rPr lang="en-US" b="1" dirty="0"/>
              <a:t>Pareto solutions</a:t>
            </a:r>
          </a:p>
          <a:p>
            <a:pPr lvl="1"/>
            <a:r>
              <a:rPr lang="en-US" b="1" dirty="0"/>
              <a:t>Scaled </a:t>
            </a:r>
            <a:r>
              <a:rPr lang="en-US" dirty="0"/>
              <a:t>values evaluated with the scoring function; </a:t>
            </a:r>
            <a:r>
              <a:rPr lang="en-US" b="1" dirty="0"/>
              <a:t>HPs</a:t>
            </a:r>
            <a:r>
              <a:rPr lang="en-US" dirty="0"/>
              <a:t> from trial model with </a:t>
            </a:r>
            <a:r>
              <a:rPr lang="en-US" b="1" dirty="0"/>
              <a:t>lowest score</a:t>
            </a:r>
            <a:r>
              <a:rPr lang="en-US" dirty="0"/>
              <a:t> maintained for training</a:t>
            </a:r>
            <a:endParaRPr lang="en-US"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094150-078D-98D0-8739-9AC34FB3F4B1}"/>
                  </a:ext>
                </a:extLst>
              </p:cNvPr>
              <p:cNvSpPr txBox="1"/>
              <p:nvPr/>
            </p:nvSpPr>
            <p:spPr>
              <a:xfrm>
                <a:off x="5898821" y="5599111"/>
                <a:ext cx="6097978" cy="837665"/>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2000" b="0" i="1" smtClean="0">
                          <a:solidFill>
                            <a:srgbClr val="002060"/>
                          </a:solidFill>
                          <a:latin typeface="Cambria Math" panose="02040503050406030204" pitchFamily="18" charset="0"/>
                        </a:rPr>
                        <m:t>𝑆𝑐𝑜𝑟𝑒</m:t>
                      </m:r>
                      <m:r>
                        <a:rPr lang="en-US" sz="2000" i="1" smtClean="0">
                          <a:solidFill>
                            <a:srgbClr val="002060"/>
                          </a:solidFill>
                          <a:latin typeface="Cambria Math" panose="02040503050406030204" pitchFamily="18" charset="0"/>
                        </a:rPr>
                        <m:t>=</m:t>
                      </m:r>
                      <m:nary>
                        <m:naryPr>
                          <m:chr m:val="∑"/>
                          <m:subHide m:val="on"/>
                          <m:supHide m:val="on"/>
                          <m:ctrlPr>
                            <a:rPr lang="en-US" sz="2000" i="1" smtClean="0">
                              <a:solidFill>
                                <a:srgbClr val="002060"/>
                              </a:solidFill>
                              <a:latin typeface="Cambria Math" panose="02040503050406030204" pitchFamily="18" charset="0"/>
                            </a:rPr>
                          </m:ctrlPr>
                        </m:naryPr>
                        <m:sub/>
                        <m:sup/>
                        <m:e>
                          <m:f>
                            <m:fPr>
                              <m:ctrlPr>
                                <a:rPr lang="en-US" sz="2000" i="1">
                                  <a:solidFill>
                                    <a:srgbClr val="002060"/>
                                  </a:solidFill>
                                  <a:latin typeface="Cambria Math" panose="02040503050406030204" pitchFamily="18" charset="0"/>
                                </a:rPr>
                              </m:ctrlPr>
                            </m:fPr>
                            <m:num>
                              <m:r>
                                <a:rPr lang="en-US" sz="2000" i="1">
                                  <a:solidFill>
                                    <a:srgbClr val="002060"/>
                                  </a:solidFill>
                                  <a:latin typeface="Cambria Math" panose="02040503050406030204" pitchFamily="18" charset="0"/>
                                </a:rPr>
                                <m:t>1</m:t>
                              </m:r>
                            </m:num>
                            <m:den>
                              <m:r>
                                <a:rPr lang="en-US" sz="2000" i="1">
                                  <a:solidFill>
                                    <a:srgbClr val="002060"/>
                                  </a:solidFill>
                                  <a:latin typeface="Cambria Math" panose="02040503050406030204" pitchFamily="18" charset="0"/>
                                </a:rPr>
                                <m:t>3</m:t>
                              </m:r>
                            </m:den>
                          </m:f>
                          <m:r>
                            <a:rPr lang="en-US" sz="2000" i="1">
                              <a:solidFill>
                                <a:srgbClr val="002060"/>
                              </a:solidFill>
                              <a:latin typeface="Cambria Math" panose="02040503050406030204" pitchFamily="18" charset="0"/>
                            </a:rPr>
                            <m:t>(</m:t>
                          </m:r>
                          <m:r>
                            <m:rPr>
                              <m:sty m:val="p"/>
                            </m:rPr>
                            <a:rPr lang="en-US" sz="2000" i="0">
                              <a:solidFill>
                                <a:srgbClr val="002060"/>
                              </a:solidFill>
                              <a:latin typeface="Cambria Math" panose="02040503050406030204" pitchFamily="18" charset="0"/>
                            </a:rPr>
                            <m:t>los</m:t>
                          </m:r>
                          <m:sSup>
                            <m:sSupPr>
                              <m:ctrlPr>
                                <a:rPr lang="en-US" sz="2000" i="1">
                                  <a:solidFill>
                                    <a:srgbClr val="002060"/>
                                  </a:solidFill>
                                  <a:latin typeface="Cambria Math" panose="02040503050406030204" pitchFamily="18" charset="0"/>
                                </a:rPr>
                              </m:ctrlPr>
                            </m:sSupPr>
                            <m:e>
                              <m:r>
                                <m:rPr>
                                  <m:sty m:val="p"/>
                                </m:rPr>
                                <a:rPr lang="en-US" sz="2000" i="0">
                                  <a:solidFill>
                                    <a:srgbClr val="002060"/>
                                  </a:solidFill>
                                  <a:latin typeface="Cambria Math" panose="02040503050406030204" pitchFamily="18" charset="0"/>
                                </a:rPr>
                                <m:t>s</m:t>
                              </m:r>
                            </m:e>
                            <m:sup>
                              <m:r>
                                <a:rPr lang="en-US" sz="2000" i="0">
                                  <a:solidFill>
                                    <a:srgbClr val="002060"/>
                                  </a:solidFill>
                                  <a:latin typeface="Cambria Math" panose="02040503050406030204" pitchFamily="18" charset="0"/>
                                </a:rPr>
                                <m:t>′</m:t>
                              </m:r>
                            </m:sup>
                          </m:sSup>
                          <m:r>
                            <a:rPr lang="en-US" sz="2000" i="1">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rPr>
                              </m:ctrlPr>
                            </m:fPr>
                            <m:num>
                              <m:r>
                                <a:rPr lang="en-US" sz="2000" i="1">
                                  <a:solidFill>
                                    <a:srgbClr val="002060"/>
                                  </a:solidFill>
                                  <a:latin typeface="Cambria Math" panose="02040503050406030204" pitchFamily="18" charset="0"/>
                                </a:rPr>
                                <m:t>1</m:t>
                              </m:r>
                            </m:num>
                            <m:den>
                              <m:r>
                                <a:rPr lang="en-US" sz="2000" i="1">
                                  <a:solidFill>
                                    <a:srgbClr val="002060"/>
                                  </a:solidFill>
                                  <a:latin typeface="Cambria Math" panose="02040503050406030204" pitchFamily="18" charset="0"/>
                                </a:rPr>
                                <m:t>3</m:t>
                              </m:r>
                            </m:den>
                          </m:f>
                          <m:r>
                            <a:rPr lang="en-US" sz="2000" i="1">
                              <a:solidFill>
                                <a:srgbClr val="002060"/>
                              </a:solidFill>
                              <a:latin typeface="Cambria Math" panose="02040503050406030204" pitchFamily="18" charset="0"/>
                            </a:rPr>
                            <m:t>(1−</m:t>
                          </m:r>
                          <m:r>
                            <m:rPr>
                              <m:sty m:val="p"/>
                            </m:rPr>
                            <a:rPr lang="en-US" sz="2000" i="0">
                              <a:solidFill>
                                <a:srgbClr val="002060"/>
                              </a:solidFill>
                              <a:latin typeface="Cambria Math" panose="02040503050406030204" pitchFamily="18" charset="0"/>
                            </a:rPr>
                            <m:t>CS</m:t>
                          </m:r>
                          <m:sSup>
                            <m:sSupPr>
                              <m:ctrlPr>
                                <a:rPr lang="en-US" sz="2000" i="1">
                                  <a:solidFill>
                                    <a:srgbClr val="002060"/>
                                  </a:solidFill>
                                  <a:latin typeface="Cambria Math" panose="02040503050406030204" pitchFamily="18" charset="0"/>
                                </a:rPr>
                              </m:ctrlPr>
                            </m:sSupPr>
                            <m:e>
                              <m:r>
                                <m:rPr>
                                  <m:sty m:val="p"/>
                                </m:rPr>
                                <a:rPr lang="en-US" sz="2000" i="0">
                                  <a:solidFill>
                                    <a:srgbClr val="002060"/>
                                  </a:solidFill>
                                  <a:latin typeface="Cambria Math" panose="02040503050406030204" pitchFamily="18" charset="0"/>
                                </a:rPr>
                                <m:t>I</m:t>
                              </m:r>
                            </m:e>
                            <m:sup>
                              <m:r>
                                <a:rPr lang="en-US" sz="2000" i="0">
                                  <a:solidFill>
                                    <a:srgbClr val="002060"/>
                                  </a:solidFill>
                                  <a:latin typeface="Cambria Math" panose="02040503050406030204" pitchFamily="18" charset="0"/>
                                </a:rPr>
                                <m:t>′</m:t>
                              </m:r>
                            </m:sup>
                          </m:sSup>
                          <m:r>
                            <a:rPr lang="en-US" sz="2000" i="1">
                              <a:solidFill>
                                <a:srgbClr val="002060"/>
                              </a:solidFill>
                              <a:latin typeface="Cambria Math" panose="02040503050406030204" pitchFamily="18" charset="0"/>
                            </a:rPr>
                            <m:t>)+</m:t>
                          </m:r>
                          <m:f>
                            <m:fPr>
                              <m:ctrlPr>
                                <a:rPr lang="en-US" sz="2000" i="1">
                                  <a:solidFill>
                                    <a:srgbClr val="002060"/>
                                  </a:solidFill>
                                  <a:latin typeface="Cambria Math" panose="02040503050406030204" pitchFamily="18" charset="0"/>
                                </a:rPr>
                              </m:ctrlPr>
                            </m:fPr>
                            <m:num>
                              <m:r>
                                <a:rPr lang="en-US" sz="2000" i="1">
                                  <a:solidFill>
                                    <a:srgbClr val="002060"/>
                                  </a:solidFill>
                                  <a:latin typeface="Cambria Math" panose="02040503050406030204" pitchFamily="18" charset="0"/>
                                </a:rPr>
                                <m:t>1</m:t>
                              </m:r>
                            </m:num>
                            <m:den>
                              <m:r>
                                <a:rPr lang="en-US" sz="2000" i="1">
                                  <a:solidFill>
                                    <a:srgbClr val="002060"/>
                                  </a:solidFill>
                                  <a:latin typeface="Cambria Math" panose="02040503050406030204" pitchFamily="18" charset="0"/>
                                </a:rPr>
                                <m:t>3</m:t>
                              </m:r>
                            </m:den>
                          </m:f>
                          <m:r>
                            <a:rPr lang="en-US" sz="2000" i="1">
                              <a:solidFill>
                                <a:srgbClr val="002060"/>
                              </a:solidFill>
                              <a:latin typeface="Cambria Math" panose="02040503050406030204" pitchFamily="18" charset="0"/>
                            </a:rPr>
                            <m:t>(</m:t>
                          </m:r>
                          <m:r>
                            <m:rPr>
                              <m:sty m:val="p"/>
                            </m:rPr>
                            <a:rPr lang="en-US" sz="2000" i="0">
                              <a:solidFill>
                                <a:srgbClr val="002060"/>
                              </a:solidFill>
                              <a:latin typeface="Cambria Math" panose="02040503050406030204" pitchFamily="18" charset="0"/>
                            </a:rPr>
                            <m:t>EC</m:t>
                          </m:r>
                          <m:sSup>
                            <m:sSupPr>
                              <m:ctrlPr>
                                <a:rPr lang="en-US" sz="2000" i="1">
                                  <a:solidFill>
                                    <a:srgbClr val="002060"/>
                                  </a:solidFill>
                                  <a:latin typeface="Cambria Math" panose="02040503050406030204" pitchFamily="18" charset="0"/>
                                </a:rPr>
                              </m:ctrlPr>
                            </m:sSupPr>
                            <m:e>
                              <m:r>
                                <m:rPr>
                                  <m:sty m:val="p"/>
                                </m:rPr>
                                <a:rPr lang="en-US" sz="2000" i="0">
                                  <a:solidFill>
                                    <a:srgbClr val="002060"/>
                                  </a:solidFill>
                                  <a:latin typeface="Cambria Math" panose="02040503050406030204" pitchFamily="18" charset="0"/>
                                </a:rPr>
                                <m:t>E</m:t>
                              </m:r>
                            </m:e>
                            <m:sup>
                              <m:r>
                                <a:rPr lang="en-US" sz="2000" i="0">
                                  <a:solidFill>
                                    <a:srgbClr val="002060"/>
                                  </a:solidFill>
                                  <a:latin typeface="Cambria Math" panose="02040503050406030204" pitchFamily="18" charset="0"/>
                                </a:rPr>
                                <m:t>′</m:t>
                              </m:r>
                            </m:sup>
                          </m:sSup>
                          <m:r>
                            <a:rPr lang="en-US" sz="2000" i="1">
                              <a:solidFill>
                                <a:srgbClr val="002060"/>
                              </a:solidFill>
                              <a:latin typeface="Cambria Math" panose="02040503050406030204" pitchFamily="18" charset="0"/>
                            </a:rPr>
                            <m:t>)</m:t>
                          </m:r>
                        </m:e>
                      </m:nary>
                    </m:oMath>
                  </m:oMathPara>
                </a14:m>
                <a:endParaRPr lang="en-US" sz="2000" b="0" dirty="0">
                  <a:solidFill>
                    <a:srgbClr val="002060"/>
                  </a:solidFill>
                </a:endParaRPr>
              </a:p>
            </p:txBody>
          </p:sp>
        </mc:Choice>
        <mc:Fallback xmlns="">
          <p:sp>
            <p:nvSpPr>
              <p:cNvPr id="11" name="TextBox 10">
                <a:extLst>
                  <a:ext uri="{FF2B5EF4-FFF2-40B4-BE49-F238E27FC236}">
                    <a16:creationId xmlns:a16="http://schemas.microsoft.com/office/drawing/2014/main" id="{77094150-078D-98D0-8739-9AC34FB3F4B1}"/>
                  </a:ext>
                </a:extLst>
              </p:cNvPr>
              <p:cNvSpPr txBox="1">
                <a:spLocks noRot="1" noChangeAspect="1" noMove="1" noResize="1" noEditPoints="1" noAdjustHandles="1" noChangeArrowheads="1" noChangeShapeType="1" noTextEdit="1"/>
              </p:cNvSpPr>
              <p:nvPr/>
            </p:nvSpPr>
            <p:spPr>
              <a:xfrm>
                <a:off x="5898821" y="5599111"/>
                <a:ext cx="6097978" cy="8376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22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91E1588-24A1-FEAA-350F-1DA7F86DBD3F}"/>
              </a:ext>
            </a:extLst>
          </p:cNvPr>
          <p:cNvSpPr>
            <a:spLocks noGrp="1"/>
          </p:cNvSpPr>
          <p:nvPr>
            <p:ph idx="1"/>
          </p:nvPr>
        </p:nvSpPr>
        <p:spPr>
          <a:xfrm>
            <a:off x="838200" y="3429000"/>
            <a:ext cx="5257800" cy="2747963"/>
          </a:xfrm>
        </p:spPr>
        <p:txBody>
          <a:bodyPr/>
          <a:lstStyle/>
          <a:p>
            <a:r>
              <a:rPr lang="en-US" b="1" dirty="0"/>
              <a:t>Train </a:t>
            </a:r>
            <a:r>
              <a:rPr lang="en-US" dirty="0"/>
              <a:t>models:</a:t>
            </a:r>
          </a:p>
          <a:p>
            <a:pPr lvl="1"/>
            <a:r>
              <a:rPr lang="en-US" b="1" dirty="0"/>
              <a:t>15 models</a:t>
            </a:r>
            <a:r>
              <a:rPr lang="en-US" dirty="0"/>
              <a:t> of each archetype </a:t>
            </a:r>
          </a:p>
          <a:p>
            <a:pPr lvl="1"/>
            <a:r>
              <a:rPr lang="en-US" dirty="0"/>
              <a:t>Each model is </a:t>
            </a:r>
            <a:r>
              <a:rPr lang="en-US" b="1" dirty="0"/>
              <a:t>randomly</a:t>
            </a:r>
            <a:r>
              <a:rPr lang="en-US" dirty="0"/>
              <a:t> initialized</a:t>
            </a:r>
          </a:p>
          <a:p>
            <a:r>
              <a:rPr lang="en-US" b="1" dirty="0"/>
              <a:t>Evaluate</a:t>
            </a:r>
            <a:r>
              <a:rPr lang="en-US" dirty="0"/>
              <a:t> trained models:</a:t>
            </a:r>
          </a:p>
          <a:p>
            <a:pPr lvl="1"/>
            <a:r>
              <a:rPr lang="en-US" dirty="0"/>
              <a:t>Calculate CSI, BIAS, Precision, Recall, and ECE</a:t>
            </a:r>
          </a:p>
          <a:p>
            <a:pPr marL="457200" lvl="1" indent="0">
              <a:buNone/>
            </a:pPr>
            <a:endParaRPr lang="en-US" dirty="0"/>
          </a:p>
          <a:p>
            <a:pPr marL="0" indent="0">
              <a:buNone/>
            </a:pPr>
            <a:endParaRPr lang="en-US" dirty="0"/>
          </a:p>
        </p:txBody>
      </p:sp>
      <p:sp>
        <p:nvSpPr>
          <p:cNvPr id="3" name="Rectangle 2">
            <a:extLst>
              <a:ext uri="{FF2B5EF4-FFF2-40B4-BE49-F238E27FC236}">
                <a16:creationId xmlns:a16="http://schemas.microsoft.com/office/drawing/2014/main" id="{05220CCC-5A0C-12C5-A0BA-B583CFC0C7A8}"/>
              </a:ext>
            </a:extLst>
          </p:cNvPr>
          <p:cNvSpPr/>
          <p:nvPr/>
        </p:nvSpPr>
        <p:spPr>
          <a:xfrm>
            <a:off x="189175" y="1434959"/>
            <a:ext cx="1294824"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Preprocess data</a:t>
            </a:r>
          </a:p>
        </p:txBody>
      </p:sp>
      <p:sp>
        <p:nvSpPr>
          <p:cNvPr id="5" name="Rectangle 4">
            <a:extLst>
              <a:ext uri="{FF2B5EF4-FFF2-40B4-BE49-F238E27FC236}">
                <a16:creationId xmlns:a16="http://schemas.microsoft.com/office/drawing/2014/main" id="{2F7264C4-E403-6B09-8835-16FC0841C430}"/>
              </a:ext>
            </a:extLst>
          </p:cNvPr>
          <p:cNvSpPr/>
          <p:nvPr/>
        </p:nvSpPr>
        <p:spPr>
          <a:xfrm>
            <a:off x="2400554" y="1434959"/>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Tune models</a:t>
            </a:r>
          </a:p>
        </p:txBody>
      </p:sp>
      <p:sp>
        <p:nvSpPr>
          <p:cNvPr id="6" name="Rectangle 5">
            <a:extLst>
              <a:ext uri="{FF2B5EF4-FFF2-40B4-BE49-F238E27FC236}">
                <a16:creationId xmlns:a16="http://schemas.microsoft.com/office/drawing/2014/main" id="{83FB0092-517A-41AC-2D73-F3E5E8F9F90D}"/>
              </a:ext>
            </a:extLst>
          </p:cNvPr>
          <p:cNvSpPr/>
          <p:nvPr/>
        </p:nvSpPr>
        <p:spPr>
          <a:xfrm>
            <a:off x="4503674" y="1434958"/>
            <a:ext cx="1187523"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Evaluate &amp; score tuner trial models</a:t>
            </a:r>
          </a:p>
        </p:txBody>
      </p:sp>
      <p:sp>
        <p:nvSpPr>
          <p:cNvPr id="7" name="Rectangle 6">
            <a:extLst>
              <a:ext uri="{FF2B5EF4-FFF2-40B4-BE49-F238E27FC236}">
                <a16:creationId xmlns:a16="http://schemas.microsoft.com/office/drawing/2014/main" id="{45AE9E1A-3EB4-2BA4-2DA7-23CE5033FC2E}"/>
              </a:ext>
            </a:extLst>
          </p:cNvPr>
          <p:cNvSpPr/>
          <p:nvPr/>
        </p:nvSpPr>
        <p:spPr>
          <a:xfrm>
            <a:off x="6606794" y="1434958"/>
            <a:ext cx="1183765" cy="1754658"/>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Train models</a:t>
            </a:r>
          </a:p>
        </p:txBody>
      </p:sp>
      <p:sp>
        <p:nvSpPr>
          <p:cNvPr id="8" name="Rectangle 7">
            <a:extLst>
              <a:ext uri="{FF2B5EF4-FFF2-40B4-BE49-F238E27FC236}">
                <a16:creationId xmlns:a16="http://schemas.microsoft.com/office/drawing/2014/main" id="{9D6D8AB0-1B3B-7C1D-24F2-26670AE4FF13}"/>
              </a:ext>
            </a:extLst>
          </p:cNvPr>
          <p:cNvSpPr/>
          <p:nvPr/>
        </p:nvSpPr>
        <p:spPr>
          <a:xfrm>
            <a:off x="870991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Evaluate models</a:t>
            </a:r>
          </a:p>
        </p:txBody>
      </p:sp>
      <p:sp>
        <p:nvSpPr>
          <p:cNvPr id="9" name="Rectangle 8">
            <a:extLst>
              <a:ext uri="{FF2B5EF4-FFF2-40B4-BE49-F238E27FC236}">
                <a16:creationId xmlns:a16="http://schemas.microsoft.com/office/drawing/2014/main" id="{C9C5FFD6-1A51-4355-4B36-45BF84F57D1A}"/>
              </a:ext>
            </a:extLst>
          </p:cNvPr>
          <p:cNvSpPr/>
          <p:nvPr/>
        </p:nvSpPr>
        <p:spPr>
          <a:xfrm>
            <a:off x="10813034" y="1434958"/>
            <a:ext cx="1183765" cy="17546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Compare</a:t>
            </a:r>
            <a:r>
              <a:rPr lang="en-US" sz="1550" u="sng" dirty="0">
                <a:latin typeface="Arial" panose="020B0604020202020204" pitchFamily="34" charset="0"/>
                <a:cs typeface="Arial" panose="020B0604020202020204" pitchFamily="34" charset="0"/>
              </a:rPr>
              <a:t> </a:t>
            </a:r>
            <a:r>
              <a:rPr lang="en-US" sz="1550" b="1" dirty="0">
                <a:latin typeface="Arial" panose="020B0604020202020204" pitchFamily="34" charset="0"/>
                <a:cs typeface="Arial" panose="020B0604020202020204" pitchFamily="34" charset="0"/>
              </a:rPr>
              <a:t>models</a:t>
            </a:r>
          </a:p>
        </p:txBody>
      </p:sp>
      <p:sp>
        <p:nvSpPr>
          <p:cNvPr id="13" name="Arrow: Right 12">
            <a:extLst>
              <a:ext uri="{FF2B5EF4-FFF2-40B4-BE49-F238E27FC236}">
                <a16:creationId xmlns:a16="http://schemas.microsoft.com/office/drawing/2014/main" id="{243A2931-CB59-AE7C-D521-88702157D09D}"/>
              </a:ext>
            </a:extLst>
          </p:cNvPr>
          <p:cNvSpPr/>
          <p:nvPr/>
        </p:nvSpPr>
        <p:spPr>
          <a:xfrm>
            <a:off x="1531874" y="1784735"/>
            <a:ext cx="820054"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887662FB-37D2-E4A6-C9A2-D82C6A627D30}"/>
              </a:ext>
            </a:extLst>
          </p:cNvPr>
          <p:cNvSpPr/>
          <p:nvPr/>
        </p:nvSpPr>
        <p:spPr>
          <a:xfrm>
            <a:off x="3634994" y="1784735"/>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FD4BE3B-1DBF-F90D-2AE4-E1C03CE3B87A}"/>
              </a:ext>
            </a:extLst>
          </p:cNvPr>
          <p:cNvSpPr/>
          <p:nvPr/>
        </p:nvSpPr>
        <p:spPr>
          <a:xfrm>
            <a:off x="5738114" y="1784735"/>
            <a:ext cx="822960" cy="1008125"/>
          </a:xfrm>
          <a:prstGeom prst="rightArrow">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50" b="1" dirty="0">
                <a:latin typeface="Arial" panose="020B0604020202020204" pitchFamily="34" charset="0"/>
                <a:cs typeface="Arial" panose="020B0604020202020204" pitchFamily="34" charset="0"/>
              </a:rPr>
              <a:t>Fix HPs</a:t>
            </a:r>
          </a:p>
        </p:txBody>
      </p:sp>
      <p:sp>
        <p:nvSpPr>
          <p:cNvPr id="16" name="Arrow: Right 15">
            <a:extLst>
              <a:ext uri="{FF2B5EF4-FFF2-40B4-BE49-F238E27FC236}">
                <a16:creationId xmlns:a16="http://schemas.microsoft.com/office/drawing/2014/main" id="{617568D3-8629-FF06-F7EC-B7C2B7C958C9}"/>
              </a:ext>
            </a:extLst>
          </p:cNvPr>
          <p:cNvSpPr/>
          <p:nvPr/>
        </p:nvSpPr>
        <p:spPr>
          <a:xfrm>
            <a:off x="7841234" y="1784734"/>
            <a:ext cx="822960"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0A97A43B-B808-6840-01D6-22A2C0DC142C}"/>
              </a:ext>
            </a:extLst>
          </p:cNvPr>
          <p:cNvSpPr/>
          <p:nvPr/>
        </p:nvSpPr>
        <p:spPr>
          <a:xfrm>
            <a:off x="9944354" y="1808224"/>
            <a:ext cx="826798" cy="1008125"/>
          </a:xfrm>
          <a:prstGeom prst="right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17">
            <a:extLst>
              <a:ext uri="{FF2B5EF4-FFF2-40B4-BE49-F238E27FC236}">
                <a16:creationId xmlns:a16="http://schemas.microsoft.com/office/drawing/2014/main" id="{83E533C9-2AE3-9CB6-7A5F-96DEE2BBC87D}"/>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3B1C52A8-C42A-CFDF-2C11-AEDE69418E39}"/>
              </a:ext>
            </a:extLst>
          </p:cNvPr>
          <p:cNvSpPr>
            <a:spLocks noGrp="1"/>
          </p:cNvSpPr>
          <p:nvPr>
            <p:ph type="sldNum" sz="quarter" idx="12"/>
          </p:nvPr>
        </p:nvSpPr>
        <p:spPr/>
        <p:txBody>
          <a:bodyPr/>
          <a:lstStyle/>
          <a:p>
            <a:fld id="{D44AB33A-367C-40BB-BE1C-07D1887BB17F}" type="slidenum">
              <a:rPr lang="en-US" smtClean="0"/>
              <a:t>14</a:t>
            </a:fld>
            <a:endParaRPr lang="en-US" dirty="0"/>
          </a:p>
        </p:txBody>
      </p:sp>
      <p:sp>
        <p:nvSpPr>
          <p:cNvPr id="25" name="Title 24">
            <a:extLst>
              <a:ext uri="{FF2B5EF4-FFF2-40B4-BE49-F238E27FC236}">
                <a16:creationId xmlns:a16="http://schemas.microsoft.com/office/drawing/2014/main" id="{0C78CC2B-9350-91CE-235D-40A2EAD171E2}"/>
              </a:ext>
            </a:extLst>
          </p:cNvPr>
          <p:cNvSpPr>
            <a:spLocks noGrp="1"/>
          </p:cNvSpPr>
          <p:nvPr>
            <p:ph type="title"/>
          </p:nvPr>
        </p:nvSpPr>
        <p:spPr/>
        <p:txBody>
          <a:bodyPr/>
          <a:lstStyle/>
          <a:p>
            <a:r>
              <a:rPr lang="en-US" sz="3600" dirty="0"/>
              <a:t>Experimental Procedure</a:t>
            </a:r>
            <a:endParaRPr lang="en-US" dirty="0"/>
          </a:p>
        </p:txBody>
      </p:sp>
      <p:sp>
        <p:nvSpPr>
          <p:cNvPr id="2" name="Content Placeholder 20">
            <a:extLst>
              <a:ext uri="{FF2B5EF4-FFF2-40B4-BE49-F238E27FC236}">
                <a16:creationId xmlns:a16="http://schemas.microsoft.com/office/drawing/2014/main" id="{8D7EA930-3358-68CF-FDAE-2367F9221DB1}"/>
              </a:ext>
            </a:extLst>
          </p:cNvPr>
          <p:cNvSpPr txBox="1">
            <a:spLocks/>
          </p:cNvSpPr>
          <p:nvPr/>
        </p:nvSpPr>
        <p:spPr>
          <a:xfrm>
            <a:off x="6149594" y="3427805"/>
            <a:ext cx="5257800"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Compare</a:t>
            </a:r>
            <a:r>
              <a:rPr lang="en-US" dirty="0"/>
              <a:t> model performances:</a:t>
            </a:r>
          </a:p>
          <a:p>
            <a:pPr lvl="1"/>
            <a:r>
              <a:rPr lang="en-US" dirty="0"/>
              <a:t>Compare calibration curves </a:t>
            </a:r>
          </a:p>
          <a:p>
            <a:pPr lvl="1"/>
            <a:r>
              <a:rPr lang="en-US" dirty="0"/>
              <a:t>Use </a:t>
            </a:r>
            <a:r>
              <a:rPr lang="en-US" b="1" dirty="0"/>
              <a:t>Mann-Whitney U-test</a:t>
            </a:r>
            <a:r>
              <a:rPr lang="en-US" baseline="30000" dirty="0"/>
              <a:t>[15]</a:t>
            </a:r>
            <a:r>
              <a:rPr lang="en-US" b="1" dirty="0"/>
              <a:t> </a:t>
            </a:r>
            <a:r>
              <a:rPr lang="en-US" dirty="0"/>
              <a:t>for pairwise model comparisons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C9D3D0-2DF1-A003-14B0-35A7195D7B19}"/>
                  </a:ext>
                </a:extLst>
              </p:cNvPr>
              <p:cNvSpPr txBox="1"/>
              <p:nvPr/>
            </p:nvSpPr>
            <p:spPr>
              <a:xfrm>
                <a:off x="358343" y="5755045"/>
                <a:ext cx="11475314" cy="529376"/>
              </a:xfrm>
              <a:prstGeom prst="rect">
                <a:avLst/>
              </a:prstGeom>
              <a:noFill/>
            </p:spPr>
            <p:txBody>
              <a:bodyPr wrap="square" rtlCol="0">
                <a:spAutoFit/>
              </a:bodyPr>
              <a:lstStyle/>
              <a:p>
                <a:pPr algn="ctr"/>
                <a14:m>
                  <m:oMath xmlns:m="http://schemas.openxmlformats.org/officeDocument/2006/math">
                    <m:r>
                      <a:rPr lang="en-US" sz="2000" b="0" i="1" smtClean="0">
                        <a:solidFill>
                          <a:srgbClr val="002060"/>
                        </a:solidFill>
                        <a:latin typeface="Cambria Math" panose="02040503050406030204" pitchFamily="18" charset="0"/>
                      </a:rPr>
                      <m:t>𝐶𝑆𝐼</m:t>
                    </m:r>
                    <m:r>
                      <a:rPr lang="en-US" sz="2000" b="0" i="1" smtClean="0">
                        <a:solidFill>
                          <a:srgbClr val="002060"/>
                        </a:solidFill>
                        <a:latin typeface="Cambria Math" panose="02040503050406030204" pitchFamily="18" charset="0"/>
                      </a:rPr>
                      <m:t>=</m:t>
                    </m:r>
                    <m:f>
                      <m:fPr>
                        <m:ctrlPr>
                          <a:rPr lang="en-US" sz="2000" b="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𝑇𝑃𝑠</m:t>
                        </m:r>
                      </m:num>
                      <m:den>
                        <m:r>
                          <a:rPr lang="en-US" sz="2000" b="0" i="1" smtClean="0">
                            <a:solidFill>
                              <a:srgbClr val="002060"/>
                            </a:solidFill>
                            <a:latin typeface="Cambria Math" panose="02040503050406030204" pitchFamily="18" charset="0"/>
                          </a:rPr>
                          <m:t>𝑇𝑃𝑠</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𝐹𝑃𝑠</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𝐹𝑁𝑠</m:t>
                        </m:r>
                      </m:den>
                    </m:f>
                  </m:oMath>
                </a14:m>
                <a:r>
                  <a:rPr lang="en-US" sz="2000" dirty="0">
                    <a:solidFill>
                      <a:srgbClr val="002060"/>
                    </a:solidFill>
                  </a:rPr>
                  <a:t>,   </a:t>
                </a:r>
                <a14:m>
                  <m:oMath xmlns:m="http://schemas.openxmlformats.org/officeDocument/2006/math">
                    <m:r>
                      <a:rPr lang="en-US" sz="2000" b="0" i="1" smtClean="0">
                        <a:solidFill>
                          <a:srgbClr val="002060"/>
                        </a:solidFill>
                        <a:latin typeface="Cambria Math" panose="02040503050406030204" pitchFamily="18" charset="0"/>
                      </a:rPr>
                      <m:t>𝐵𝐼𝐴𝑆</m:t>
                    </m:r>
                    <m:r>
                      <a:rPr lang="en-US" sz="2000" b="0" i="1" smtClean="0">
                        <a:solidFill>
                          <a:srgbClr val="002060"/>
                        </a:solidFill>
                        <a:latin typeface="Cambria Math" panose="02040503050406030204" pitchFamily="18" charset="0"/>
                      </a:rPr>
                      <m:t>=</m:t>
                    </m:r>
                    <m:f>
                      <m:fPr>
                        <m:ctrlPr>
                          <a:rPr lang="en-US" sz="2000" b="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𝑇𝑃𝑠</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𝐹𝑃𝑠</m:t>
                        </m:r>
                      </m:num>
                      <m:den>
                        <m:r>
                          <a:rPr lang="en-US" sz="2000" b="0" i="1" smtClean="0">
                            <a:solidFill>
                              <a:srgbClr val="002060"/>
                            </a:solidFill>
                            <a:latin typeface="Cambria Math" panose="02040503050406030204" pitchFamily="18" charset="0"/>
                          </a:rPr>
                          <m:t>𝑇𝑃𝑠</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𝐹𝑁𝑠</m:t>
                        </m:r>
                      </m:den>
                    </m:f>
                  </m:oMath>
                </a14:m>
                <a:r>
                  <a:rPr lang="en-US" sz="2000" dirty="0">
                    <a:solidFill>
                      <a:srgbClr val="002060"/>
                    </a:solidFill>
                  </a:rPr>
                  <a:t>,  </a:t>
                </a:r>
                <a14:m>
                  <m:oMath xmlns:m="http://schemas.openxmlformats.org/officeDocument/2006/math">
                    <m:r>
                      <a:rPr lang="en-US" sz="2000" b="0" i="0"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rPr>
                      <m:t>𝑃𝑟𝑒𝑐𝑖𝑠𝑖𝑜𝑛</m:t>
                    </m:r>
                    <m:r>
                      <a:rPr lang="en-US" sz="2000" b="0" i="1" smtClean="0">
                        <a:solidFill>
                          <a:srgbClr val="002060"/>
                        </a:solidFill>
                        <a:latin typeface="Cambria Math" panose="02040503050406030204" pitchFamily="18" charset="0"/>
                      </a:rPr>
                      <m:t>=</m:t>
                    </m:r>
                    <m:f>
                      <m:fPr>
                        <m:ctrlPr>
                          <a:rPr lang="en-US" sz="2000" b="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𝑇𝑃𝑠</m:t>
                        </m:r>
                      </m:num>
                      <m:den>
                        <m:r>
                          <a:rPr lang="en-US" sz="2000" b="0" i="1" smtClean="0">
                            <a:solidFill>
                              <a:srgbClr val="002060"/>
                            </a:solidFill>
                            <a:latin typeface="Cambria Math" panose="02040503050406030204" pitchFamily="18" charset="0"/>
                          </a:rPr>
                          <m:t>𝑇𝑃𝑠</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𝐹𝑃𝑠</m:t>
                        </m:r>
                      </m:den>
                    </m:f>
                  </m:oMath>
                </a14:m>
                <a:r>
                  <a:rPr lang="en-US" sz="2000" dirty="0">
                    <a:solidFill>
                      <a:srgbClr val="002060"/>
                    </a:solidFill>
                  </a:rPr>
                  <a:t>,  </a:t>
                </a:r>
                <a14:m>
                  <m:oMath xmlns:m="http://schemas.openxmlformats.org/officeDocument/2006/math">
                    <m:r>
                      <a:rPr lang="en-US" sz="2000" b="0" i="0" smtClean="0">
                        <a:solidFill>
                          <a:srgbClr val="002060"/>
                        </a:solidFill>
                        <a:latin typeface="Cambria Math" panose="02040503050406030204" pitchFamily="18" charset="0"/>
                      </a:rPr>
                      <m:t> </m:t>
                    </m:r>
                    <m:r>
                      <a:rPr lang="en-US" sz="2000" b="0" i="1" smtClean="0">
                        <a:solidFill>
                          <a:srgbClr val="002060"/>
                        </a:solidFill>
                        <a:latin typeface="Cambria Math" panose="02040503050406030204" pitchFamily="18" charset="0"/>
                      </a:rPr>
                      <m:t>𝑅𝑒𝑐𝑎𝑙𝑙</m:t>
                    </m:r>
                    <m:r>
                      <a:rPr lang="en-US" sz="2000" b="0" i="1" smtClean="0">
                        <a:solidFill>
                          <a:srgbClr val="002060"/>
                        </a:solidFill>
                        <a:latin typeface="Cambria Math" panose="02040503050406030204" pitchFamily="18" charset="0"/>
                      </a:rPr>
                      <m:t>=</m:t>
                    </m:r>
                    <m:f>
                      <m:fPr>
                        <m:ctrlPr>
                          <a:rPr lang="en-US" sz="2000" b="0" i="1" smtClean="0">
                            <a:solidFill>
                              <a:srgbClr val="002060"/>
                            </a:solidFill>
                            <a:latin typeface="Cambria Math" panose="02040503050406030204" pitchFamily="18" charset="0"/>
                          </a:rPr>
                        </m:ctrlPr>
                      </m:fPr>
                      <m:num>
                        <m:r>
                          <a:rPr lang="en-US" sz="2000" b="0" i="1" smtClean="0">
                            <a:solidFill>
                              <a:srgbClr val="002060"/>
                            </a:solidFill>
                            <a:latin typeface="Cambria Math" panose="02040503050406030204" pitchFamily="18" charset="0"/>
                          </a:rPr>
                          <m:t>𝑇𝑃𝑠</m:t>
                        </m:r>
                      </m:num>
                      <m:den>
                        <m:r>
                          <a:rPr lang="en-US" sz="2000" b="0" i="1" smtClean="0">
                            <a:solidFill>
                              <a:srgbClr val="002060"/>
                            </a:solidFill>
                            <a:latin typeface="Cambria Math" panose="02040503050406030204" pitchFamily="18" charset="0"/>
                          </a:rPr>
                          <m:t>𝑇𝑃𝑠</m:t>
                        </m:r>
                        <m:r>
                          <a:rPr lang="en-US" sz="2000" b="0" i="1" smtClean="0">
                            <a:solidFill>
                              <a:srgbClr val="002060"/>
                            </a:solidFill>
                            <a:latin typeface="Cambria Math" panose="02040503050406030204" pitchFamily="18" charset="0"/>
                          </a:rPr>
                          <m:t>+</m:t>
                        </m:r>
                        <m:r>
                          <a:rPr lang="en-US" sz="2000" b="0" i="1" smtClean="0">
                            <a:solidFill>
                              <a:srgbClr val="002060"/>
                            </a:solidFill>
                            <a:latin typeface="Cambria Math" panose="02040503050406030204" pitchFamily="18" charset="0"/>
                          </a:rPr>
                          <m:t>𝐹𝑁𝑠</m:t>
                        </m:r>
                      </m:den>
                    </m:f>
                  </m:oMath>
                </a14:m>
                <a:r>
                  <a:rPr lang="en-US" sz="2000" dirty="0">
                    <a:solidFill>
                      <a:srgbClr val="002060"/>
                    </a:solidFill>
                  </a:rPr>
                  <a:t>  </a:t>
                </a:r>
              </a:p>
            </p:txBody>
          </p:sp>
        </mc:Choice>
        <mc:Fallback xmlns="">
          <p:sp>
            <p:nvSpPr>
              <p:cNvPr id="4" name="TextBox 3">
                <a:extLst>
                  <a:ext uri="{FF2B5EF4-FFF2-40B4-BE49-F238E27FC236}">
                    <a16:creationId xmlns:a16="http://schemas.microsoft.com/office/drawing/2014/main" id="{59C9D3D0-2DF1-A003-14B0-35A7195D7B19}"/>
                  </a:ext>
                </a:extLst>
              </p:cNvPr>
              <p:cNvSpPr txBox="1">
                <a:spLocks noRot="1" noChangeAspect="1" noMove="1" noResize="1" noEditPoints="1" noAdjustHandles="1" noChangeArrowheads="1" noChangeShapeType="1" noTextEdit="1"/>
              </p:cNvSpPr>
              <p:nvPr/>
            </p:nvSpPr>
            <p:spPr>
              <a:xfrm>
                <a:off x="358343" y="5755045"/>
                <a:ext cx="11475314" cy="529376"/>
              </a:xfrm>
              <a:prstGeom prst="rect">
                <a:avLst/>
              </a:prstGeom>
              <a:blipFill>
                <a:blip r:embed="rId3"/>
                <a:stretch>
                  <a:fillRect b="-8046"/>
                </a:stretch>
              </a:blipFill>
            </p:spPr>
            <p:txBody>
              <a:bodyPr/>
              <a:lstStyle/>
              <a:p>
                <a:r>
                  <a:rPr lang="en-US">
                    <a:noFill/>
                  </a:rPr>
                  <a:t> </a:t>
                </a:r>
              </a:p>
            </p:txBody>
          </p:sp>
        </mc:Fallback>
      </mc:AlternateContent>
    </p:spTree>
    <p:extLst>
      <p:ext uri="{BB962C8B-B14F-4D97-AF65-F5344CB8AC3E}">
        <p14:creationId xmlns:p14="http://schemas.microsoft.com/office/powerpoint/2010/main" val="9765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10" fill="hold"/>
                                        <p:tgtEl>
                                          <p:spTgt spid="16"/>
                                        </p:tgtEl>
                                        <p:attrNameLst>
                                          <p:attrName>style.color</p:attrName>
                                        </p:attrNameLst>
                                      </p:cBhvr>
                                      <p:to>
                                        <a:srgbClr val="7030A0"/>
                                      </p:to>
                                    </p:animClr>
                                    <p:animClr clrSpc="rgb" dir="cw">
                                      <p:cBhvr>
                                        <p:cTn id="15" dur="10" fill="hold"/>
                                        <p:tgtEl>
                                          <p:spTgt spid="16"/>
                                        </p:tgtEl>
                                        <p:attrNameLst>
                                          <p:attrName>fillcolor</p:attrName>
                                        </p:attrNameLst>
                                      </p:cBhvr>
                                      <p:to>
                                        <a:srgbClr val="7030A0"/>
                                      </p:to>
                                    </p:animClr>
                                    <p:set>
                                      <p:cBhvr>
                                        <p:cTn id="16" dur="10" fill="hold"/>
                                        <p:tgtEl>
                                          <p:spTgt spid="16"/>
                                        </p:tgtEl>
                                        <p:attrNameLst>
                                          <p:attrName>fill.type</p:attrName>
                                        </p:attrNameLst>
                                      </p:cBhvr>
                                      <p:to>
                                        <p:strVal val="solid"/>
                                      </p:to>
                                    </p:set>
                                    <p:set>
                                      <p:cBhvr>
                                        <p:cTn id="17" dur="10" fill="hold"/>
                                        <p:tgtEl>
                                          <p:spTgt spid="16"/>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10" fill="hold"/>
                                        <p:tgtEl>
                                          <p:spTgt spid="8"/>
                                        </p:tgtEl>
                                        <p:attrNameLst>
                                          <p:attrName>style.color</p:attrName>
                                        </p:attrNameLst>
                                      </p:cBhvr>
                                      <p:to>
                                        <a:srgbClr val="0070C0"/>
                                      </p:to>
                                    </p:animClr>
                                    <p:animClr clrSpc="rgb" dir="cw">
                                      <p:cBhvr>
                                        <p:cTn id="20" dur="10" fill="hold"/>
                                        <p:tgtEl>
                                          <p:spTgt spid="8"/>
                                        </p:tgtEl>
                                        <p:attrNameLst>
                                          <p:attrName>fillcolor</p:attrName>
                                        </p:attrNameLst>
                                      </p:cBhvr>
                                      <p:to>
                                        <a:srgbClr val="0070C0"/>
                                      </p:to>
                                    </p:animClr>
                                    <p:set>
                                      <p:cBhvr>
                                        <p:cTn id="21" dur="10" fill="hold"/>
                                        <p:tgtEl>
                                          <p:spTgt spid="8"/>
                                        </p:tgtEl>
                                        <p:attrNameLst>
                                          <p:attrName>fill.type</p:attrName>
                                        </p:attrNameLst>
                                      </p:cBhvr>
                                      <p:to>
                                        <p:strVal val="solid"/>
                                      </p:to>
                                    </p:set>
                                    <p:set>
                                      <p:cBhvr>
                                        <p:cTn id="22" dur="10" fill="hold"/>
                                        <p:tgtEl>
                                          <p:spTgt spid="8"/>
                                        </p:tgtEl>
                                        <p:attrNameLst>
                                          <p:attrName>fill.on</p:attrName>
                                        </p:attrNameLst>
                                      </p:cBhvr>
                                      <p:to>
                                        <p:strVal val="true"/>
                                      </p:to>
                                    </p:set>
                                  </p:childTnLst>
                                </p:cTn>
                              </p:par>
                              <p:par>
                                <p:cTn id="23" presetID="3" presetClass="emph" presetSubtype="2" fill="hold" nodeType="withEffect">
                                  <p:stCondLst>
                                    <p:cond delay="0"/>
                                  </p:stCondLst>
                                  <p:childTnLst>
                                    <p:animClr clrSpc="rgb" dir="cw">
                                      <p:cBhvr override="childStyle">
                                        <p:cTn id="24" dur="10" fill="hold"/>
                                        <p:tgtEl>
                                          <p:spTgt spid="8">
                                            <p:txEl>
                                              <p:pRg st="0" end="0"/>
                                            </p:txEl>
                                          </p:spTgt>
                                        </p:tgtEl>
                                        <p:attrNameLst>
                                          <p:attrName>style.color</p:attrName>
                                        </p:attrNameLst>
                                      </p:cBhvr>
                                      <p:to>
                                        <a:srgbClr val="FFFFFF"/>
                                      </p:to>
                                    </p:animClr>
                                  </p:childTnLst>
                                </p:cTn>
                              </p:par>
                              <p:par>
                                <p:cTn id="25" presetID="1" presetClass="entr" presetSubtype="0" fill="hold" nodeType="with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10" fill="hold"/>
                                        <p:tgtEl>
                                          <p:spTgt spid="17"/>
                                        </p:tgtEl>
                                        <p:attrNameLst>
                                          <p:attrName>style.color</p:attrName>
                                        </p:attrNameLst>
                                      </p:cBhvr>
                                      <p:to>
                                        <a:srgbClr val="7030A0"/>
                                      </p:to>
                                    </p:animClr>
                                    <p:animClr clrSpc="rgb" dir="cw">
                                      <p:cBhvr>
                                        <p:cTn id="35" dur="10" fill="hold"/>
                                        <p:tgtEl>
                                          <p:spTgt spid="17"/>
                                        </p:tgtEl>
                                        <p:attrNameLst>
                                          <p:attrName>fillcolor</p:attrName>
                                        </p:attrNameLst>
                                      </p:cBhvr>
                                      <p:to>
                                        <a:srgbClr val="7030A0"/>
                                      </p:to>
                                    </p:animClr>
                                    <p:set>
                                      <p:cBhvr>
                                        <p:cTn id="36" dur="10" fill="hold"/>
                                        <p:tgtEl>
                                          <p:spTgt spid="17"/>
                                        </p:tgtEl>
                                        <p:attrNameLst>
                                          <p:attrName>fill.type</p:attrName>
                                        </p:attrNameLst>
                                      </p:cBhvr>
                                      <p:to>
                                        <p:strVal val="solid"/>
                                      </p:to>
                                    </p:set>
                                    <p:set>
                                      <p:cBhvr>
                                        <p:cTn id="37" dur="10" fill="hold"/>
                                        <p:tgtEl>
                                          <p:spTgt spid="17"/>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10" fill="hold"/>
                                        <p:tgtEl>
                                          <p:spTgt spid="9"/>
                                        </p:tgtEl>
                                        <p:attrNameLst>
                                          <p:attrName>style.color</p:attrName>
                                        </p:attrNameLst>
                                      </p:cBhvr>
                                      <p:to>
                                        <a:srgbClr val="0070C0"/>
                                      </p:to>
                                    </p:animClr>
                                    <p:animClr clrSpc="rgb" dir="cw">
                                      <p:cBhvr>
                                        <p:cTn id="40" dur="10" fill="hold"/>
                                        <p:tgtEl>
                                          <p:spTgt spid="9"/>
                                        </p:tgtEl>
                                        <p:attrNameLst>
                                          <p:attrName>fillcolor</p:attrName>
                                        </p:attrNameLst>
                                      </p:cBhvr>
                                      <p:to>
                                        <a:srgbClr val="0070C0"/>
                                      </p:to>
                                    </p:animClr>
                                    <p:set>
                                      <p:cBhvr>
                                        <p:cTn id="41" dur="10" fill="hold"/>
                                        <p:tgtEl>
                                          <p:spTgt spid="9"/>
                                        </p:tgtEl>
                                        <p:attrNameLst>
                                          <p:attrName>fill.type</p:attrName>
                                        </p:attrNameLst>
                                      </p:cBhvr>
                                      <p:to>
                                        <p:strVal val="solid"/>
                                      </p:to>
                                    </p:set>
                                    <p:set>
                                      <p:cBhvr>
                                        <p:cTn id="42" dur="10" fill="hold"/>
                                        <p:tgtEl>
                                          <p:spTgt spid="9"/>
                                        </p:tgtEl>
                                        <p:attrNameLst>
                                          <p:attrName>fill.on</p:attrName>
                                        </p:attrNameLst>
                                      </p:cBhvr>
                                      <p:to>
                                        <p:strVal val="true"/>
                                      </p:to>
                                    </p:set>
                                  </p:childTnLst>
                                </p:cTn>
                              </p:par>
                              <p:par>
                                <p:cTn id="43" presetID="3" presetClass="emph" presetSubtype="2" fill="hold" nodeType="withEffect">
                                  <p:stCondLst>
                                    <p:cond delay="0"/>
                                  </p:stCondLst>
                                  <p:childTnLst>
                                    <p:animClr clrSpc="rgb" dir="cw">
                                      <p:cBhvr override="childStyle">
                                        <p:cTn id="44" dur="10" fill="hold"/>
                                        <p:tgtEl>
                                          <p:spTgt spid="9">
                                            <p:txEl>
                                              <p:pRg st="0" end="0"/>
                                            </p:txEl>
                                          </p:spTgt>
                                        </p:tgtEl>
                                        <p:attrNameLst>
                                          <p:attrName>style.color</p:attrName>
                                        </p:attrNameLst>
                                      </p:cBhvr>
                                      <p:to>
                                        <a:srgbClr val="FFFFFF"/>
                                      </p:to>
                                    </p:animClr>
                                  </p:childTnLst>
                                </p:cTn>
                              </p:par>
                              <p:par>
                                <p:cTn id="45" presetID="1" presetClass="entr" presetSubtype="0" fill="hold" nodeType="with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A9C8301-BAE8-407B-7982-54733B80FDD1}"/>
              </a:ext>
            </a:extLst>
          </p:cNvPr>
          <p:cNvSpPr>
            <a:spLocks noGrp="1"/>
          </p:cNvSpPr>
          <p:nvPr>
            <p:ph type="dt" sz="half" idx="10"/>
          </p:nvPr>
        </p:nvSpPr>
        <p:spPr/>
        <p:txBody>
          <a:bodyPr/>
          <a:lstStyle/>
          <a:p>
            <a:r>
              <a:rPr lang="en-US"/>
              <a:t>Nathan Gaw</a:t>
            </a:r>
            <a:endParaRPr lang="en-US" dirty="0"/>
          </a:p>
        </p:txBody>
      </p:sp>
      <p:sp>
        <p:nvSpPr>
          <p:cNvPr id="15" name="Slide Number Placeholder 14">
            <a:extLst>
              <a:ext uri="{FF2B5EF4-FFF2-40B4-BE49-F238E27FC236}">
                <a16:creationId xmlns:a16="http://schemas.microsoft.com/office/drawing/2014/main" id="{D34C40A9-9923-AE98-8EE3-2C6B452E65A7}"/>
              </a:ext>
            </a:extLst>
          </p:cNvPr>
          <p:cNvSpPr>
            <a:spLocks noGrp="1"/>
          </p:cNvSpPr>
          <p:nvPr>
            <p:ph type="sldNum" sz="quarter" idx="12"/>
          </p:nvPr>
        </p:nvSpPr>
        <p:spPr/>
        <p:txBody>
          <a:bodyPr/>
          <a:lstStyle/>
          <a:p>
            <a:fld id="{D44AB33A-367C-40BB-BE1C-07D1887BB17F}" type="slidenum">
              <a:rPr lang="en-US" smtClean="0"/>
              <a:t>15</a:t>
            </a:fld>
            <a:endParaRPr lang="en-US" dirty="0"/>
          </a:p>
        </p:txBody>
      </p:sp>
      <p:sp>
        <p:nvSpPr>
          <p:cNvPr id="16" name="Title 15">
            <a:extLst>
              <a:ext uri="{FF2B5EF4-FFF2-40B4-BE49-F238E27FC236}">
                <a16:creationId xmlns:a16="http://schemas.microsoft.com/office/drawing/2014/main" id="{A81513F1-787C-D439-1351-8701B90DB20D}"/>
              </a:ext>
            </a:extLst>
          </p:cNvPr>
          <p:cNvSpPr>
            <a:spLocks noGrp="1"/>
          </p:cNvSpPr>
          <p:nvPr>
            <p:ph type="title"/>
          </p:nvPr>
        </p:nvSpPr>
        <p:spPr/>
        <p:txBody>
          <a:bodyPr>
            <a:normAutofit/>
          </a:bodyPr>
          <a:lstStyle/>
          <a:p>
            <a:r>
              <a:rPr lang="en-US" dirty="0"/>
              <a:t>Toy Problem Application </a:t>
            </a:r>
            <a:endParaRPr lang="en-US" sz="2800" dirty="0"/>
          </a:p>
        </p:txBody>
      </p:sp>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840618" y="1093031"/>
            <a:ext cx="6618582" cy="438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Validate our methodology using a well known, spatiotemporal dataset: </a:t>
            </a:r>
            <a:r>
              <a:rPr lang="en-US" b="1" dirty="0"/>
              <a:t>Moving MNIST</a:t>
            </a:r>
            <a:r>
              <a:rPr lang="en-US" baseline="30000" dirty="0"/>
              <a:t>[16]</a:t>
            </a:r>
            <a:endParaRPr lang="en-US" dirty="0"/>
          </a:p>
          <a:p>
            <a:r>
              <a:rPr lang="en-US" dirty="0"/>
              <a:t>10,000 image sequences</a:t>
            </a:r>
          </a:p>
          <a:p>
            <a:r>
              <a:rPr lang="en-US" dirty="0"/>
              <a:t>Each sequence is 20 images</a:t>
            </a:r>
          </a:p>
          <a:p>
            <a:pPr lvl="1"/>
            <a:r>
              <a:rPr lang="en-US" dirty="0"/>
              <a:t>Depict movement of two hand-drawn numbers around the image</a:t>
            </a:r>
          </a:p>
          <a:p>
            <a:r>
              <a:rPr lang="en-US" b="1" dirty="0"/>
              <a:t>First 10 images</a:t>
            </a:r>
            <a:r>
              <a:rPr lang="en-US" dirty="0"/>
              <a:t> used to                                </a:t>
            </a:r>
            <a:r>
              <a:rPr lang="en-US" b="1" dirty="0"/>
              <a:t>predict</a:t>
            </a:r>
            <a:r>
              <a:rPr lang="en-US" dirty="0"/>
              <a:t> location of numbers                                  in the </a:t>
            </a:r>
            <a:r>
              <a:rPr lang="en-US" b="1" dirty="0"/>
              <a:t>last 10 images</a:t>
            </a:r>
          </a:p>
        </p:txBody>
      </p:sp>
      <p:pic>
        <p:nvPicPr>
          <p:cNvPr id="6" name="Picture 5" descr="A document with text and images&#10;&#10;Description automatically generated">
            <a:extLst>
              <a:ext uri="{FF2B5EF4-FFF2-40B4-BE49-F238E27FC236}">
                <a16:creationId xmlns:a16="http://schemas.microsoft.com/office/drawing/2014/main" id="{20772965-D891-674B-69E8-63B82CFAD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984" y="1237879"/>
            <a:ext cx="3837632" cy="4967782"/>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80F6604F-D6AB-DA54-85B5-02547EE0FA7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00124" y="4358400"/>
            <a:ext cx="1863049" cy="1847261"/>
          </a:xfrm>
          <a:prstGeom prst="rect">
            <a:avLst/>
          </a:prstGeom>
        </p:spPr>
      </p:pic>
      <p:pic>
        <p:nvPicPr>
          <p:cNvPr id="11" name="Picture 10" descr="A black and white image of two people&#10;&#10;Description automatically generated">
            <a:extLst>
              <a:ext uri="{FF2B5EF4-FFF2-40B4-BE49-F238E27FC236}">
                <a16:creationId xmlns:a16="http://schemas.microsoft.com/office/drawing/2014/main" id="{36F5B8D9-FC21-A8A4-C127-28E4AAB20A76}"/>
              </a:ext>
            </a:extLst>
          </p:cNvPr>
          <p:cNvPicPr>
            <a:picLocks noChangeAspect="1"/>
          </p:cNvPicPr>
          <p:nvPr/>
        </p:nvPicPr>
        <p:blipFill rotWithShape="1">
          <a:blip r:embed="rId5">
            <a:extLst>
              <a:ext uri="{28A0092B-C50C-407E-A947-70E740481C1C}">
                <a14:useLocalDpi xmlns:a14="http://schemas.microsoft.com/office/drawing/2010/main" val="0"/>
              </a:ext>
            </a:extLst>
          </a:blip>
          <a:srcRect r="49603"/>
          <a:stretch/>
        </p:blipFill>
        <p:spPr>
          <a:xfrm>
            <a:off x="4659929" y="3196485"/>
            <a:ext cx="2798722" cy="2776661"/>
          </a:xfrm>
          <a:prstGeom prst="rect">
            <a:avLst/>
          </a:prstGeom>
        </p:spPr>
      </p:pic>
      <p:sp>
        <p:nvSpPr>
          <p:cNvPr id="3" name="TextBox 2">
            <a:extLst>
              <a:ext uri="{FF2B5EF4-FFF2-40B4-BE49-F238E27FC236}">
                <a16:creationId xmlns:a16="http://schemas.microsoft.com/office/drawing/2014/main" id="{FE83651D-9085-2FB0-5BD9-48A8EB2A1414}"/>
              </a:ext>
            </a:extLst>
          </p:cNvPr>
          <p:cNvSpPr txBox="1"/>
          <p:nvPr/>
        </p:nvSpPr>
        <p:spPr>
          <a:xfrm>
            <a:off x="4667129" y="5987692"/>
            <a:ext cx="2798722" cy="461665"/>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http://www.cs.toronto.edu/~nitish/unsupervised</a:t>
            </a:r>
            <a:r>
              <a:rPr lang="en-US" sz="1200" dirty="0">
                <a:solidFill>
                  <a:schemeClr val="bg1"/>
                </a:solidFill>
                <a:latin typeface="Arial" panose="020B0604020202020204" pitchFamily="34" charset="0"/>
                <a:cs typeface="Arial" panose="020B0604020202020204" pitchFamily="34" charset="0"/>
              </a:rPr>
              <a:t>_video/</a:t>
            </a:r>
          </a:p>
        </p:txBody>
      </p:sp>
    </p:spTree>
    <p:extLst>
      <p:ext uri="{BB962C8B-B14F-4D97-AF65-F5344CB8AC3E}">
        <p14:creationId xmlns:p14="http://schemas.microsoft.com/office/powerpoint/2010/main" val="333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D687999-9163-4979-C305-9160C1660C87}"/>
              </a:ext>
            </a:extLst>
          </p:cNvPr>
          <p:cNvSpPr>
            <a:spLocks noGrp="1"/>
          </p:cNvSpPr>
          <p:nvPr>
            <p:ph idx="1"/>
          </p:nvPr>
        </p:nvSpPr>
        <p:spPr>
          <a:xfrm>
            <a:off x="838200" y="1094237"/>
            <a:ext cx="7368239" cy="5393997"/>
          </a:xfrm>
        </p:spPr>
        <p:txBody>
          <a:bodyPr>
            <a:normAutofit/>
          </a:bodyPr>
          <a:lstStyle/>
          <a:p>
            <a:r>
              <a:rPr lang="en-US" b="1" dirty="0"/>
              <a:t>Storm Event Imagery (SEVIR) dataset</a:t>
            </a:r>
            <a:r>
              <a:rPr lang="en-US" baseline="30000" dirty="0"/>
              <a:t>[17]</a:t>
            </a:r>
            <a:endParaRPr lang="en-US" b="1" dirty="0"/>
          </a:p>
          <a:p>
            <a:pPr lvl="1"/>
            <a:r>
              <a:rPr lang="en-US" dirty="0"/>
              <a:t>Three years of thunderstorm data across the United States; contains 10K+ storm events </a:t>
            </a:r>
          </a:p>
          <a:p>
            <a:pPr lvl="1"/>
            <a:r>
              <a:rPr lang="en-US" dirty="0"/>
              <a:t>4 hours of remotely sensed data for each storm, measured in 5-minute increments</a:t>
            </a:r>
          </a:p>
          <a:p>
            <a:pPr lvl="1"/>
            <a:r>
              <a:rPr lang="en-US" dirty="0"/>
              <a:t>Five remotely sensed modalities</a:t>
            </a:r>
          </a:p>
          <a:p>
            <a:pPr lvl="2"/>
            <a:r>
              <a:rPr lang="en-US" dirty="0"/>
              <a:t>Three satellite</a:t>
            </a:r>
          </a:p>
          <a:p>
            <a:pPr marL="914400" lvl="2" indent="0">
              <a:buNone/>
            </a:pPr>
            <a:r>
              <a:rPr lang="en-US" dirty="0"/>
              <a:t>    modalities</a:t>
            </a:r>
          </a:p>
          <a:p>
            <a:pPr lvl="2"/>
            <a:r>
              <a:rPr lang="en-US" dirty="0"/>
              <a:t>Vertically       				           Integrated 					    Liquid (VIL)</a:t>
            </a:r>
          </a:p>
          <a:p>
            <a:pPr lvl="2"/>
            <a:r>
              <a:rPr lang="en-US" dirty="0"/>
              <a:t>Lightning flash                                                                   count</a:t>
            </a:r>
          </a:p>
          <a:p>
            <a:pPr lvl="1"/>
            <a:endParaRPr lang="en-US" dirty="0"/>
          </a:p>
          <a:p>
            <a:pPr lvl="1"/>
            <a:endParaRPr lang="en-US" dirty="0"/>
          </a:p>
          <a:p>
            <a:r>
              <a:rPr lang="en-US" dirty="0"/>
              <a:t>Use</a:t>
            </a:r>
            <a:r>
              <a:rPr lang="en-US" b="1" dirty="0"/>
              <a:t> 30 minutes of satellite and VIL</a:t>
            </a:r>
            <a:r>
              <a:rPr lang="en-US" dirty="0"/>
              <a:t> to </a:t>
            </a:r>
            <a:r>
              <a:rPr lang="en-US" b="1" dirty="0"/>
              <a:t>predict</a:t>
            </a:r>
            <a:r>
              <a:rPr lang="en-US" dirty="0"/>
              <a:t> the location of </a:t>
            </a:r>
            <a:r>
              <a:rPr lang="en-US" b="1" dirty="0"/>
              <a:t>lightning strikes</a:t>
            </a:r>
            <a:r>
              <a:rPr lang="en-US" dirty="0"/>
              <a:t> over the </a:t>
            </a:r>
            <a:r>
              <a:rPr lang="en-US" b="1" dirty="0"/>
              <a:t>next 30 minutes</a:t>
            </a:r>
          </a:p>
          <a:p>
            <a:endParaRPr lang="en-US" dirty="0"/>
          </a:p>
        </p:txBody>
      </p:sp>
      <p:sp>
        <p:nvSpPr>
          <p:cNvPr id="11" name="Date Placeholder 10">
            <a:extLst>
              <a:ext uri="{FF2B5EF4-FFF2-40B4-BE49-F238E27FC236}">
                <a16:creationId xmlns:a16="http://schemas.microsoft.com/office/drawing/2014/main" id="{67832C0F-9ABC-A76D-6ED9-A1683B4C72E2}"/>
              </a:ext>
            </a:extLst>
          </p:cNvPr>
          <p:cNvSpPr>
            <a:spLocks noGrp="1"/>
          </p:cNvSpPr>
          <p:nvPr>
            <p:ph type="dt" sz="half" idx="10"/>
          </p:nvPr>
        </p:nvSpPr>
        <p:spPr/>
        <p:txBody>
          <a:bodyPr/>
          <a:lstStyle/>
          <a:p>
            <a:r>
              <a:rPr lang="en-US"/>
              <a:t>Nathan Gaw</a:t>
            </a:r>
            <a:endParaRPr lang="en-US" dirty="0"/>
          </a:p>
        </p:txBody>
      </p:sp>
      <p:sp>
        <p:nvSpPr>
          <p:cNvPr id="18" name="Slide Number Placeholder 17">
            <a:extLst>
              <a:ext uri="{FF2B5EF4-FFF2-40B4-BE49-F238E27FC236}">
                <a16:creationId xmlns:a16="http://schemas.microsoft.com/office/drawing/2014/main" id="{5FB67EBB-7E72-56D4-F72F-4E0EA4B4DB96}"/>
              </a:ext>
            </a:extLst>
          </p:cNvPr>
          <p:cNvSpPr>
            <a:spLocks noGrp="1"/>
          </p:cNvSpPr>
          <p:nvPr>
            <p:ph type="sldNum" sz="quarter" idx="12"/>
          </p:nvPr>
        </p:nvSpPr>
        <p:spPr/>
        <p:txBody>
          <a:bodyPr/>
          <a:lstStyle/>
          <a:p>
            <a:fld id="{D44AB33A-367C-40BB-BE1C-07D1887BB17F}" type="slidenum">
              <a:rPr lang="en-US" smtClean="0"/>
              <a:t>16</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sz="3200" dirty="0"/>
              <a:t>Real-world Application </a:t>
            </a:r>
          </a:p>
        </p:txBody>
      </p:sp>
      <p:pic>
        <p:nvPicPr>
          <p:cNvPr id="6" name="Picture 5" descr="A document with text on it&#10;&#10;Description automatically generated">
            <a:extLst>
              <a:ext uri="{FF2B5EF4-FFF2-40B4-BE49-F238E27FC236}">
                <a16:creationId xmlns:a16="http://schemas.microsoft.com/office/drawing/2014/main" id="{791364BA-EA39-5C72-DEBD-78F0CB301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971" y="1070147"/>
            <a:ext cx="3282229" cy="4707853"/>
          </a:xfrm>
          <a:prstGeom prst="rect">
            <a:avLst/>
          </a:prstGeom>
        </p:spPr>
      </p:pic>
      <p:grpSp>
        <p:nvGrpSpPr>
          <p:cNvPr id="14" name="Group 13">
            <a:extLst>
              <a:ext uri="{FF2B5EF4-FFF2-40B4-BE49-F238E27FC236}">
                <a16:creationId xmlns:a16="http://schemas.microsoft.com/office/drawing/2014/main" id="{C81109FE-A704-C423-5574-CE82F3E66B0E}"/>
              </a:ext>
            </a:extLst>
          </p:cNvPr>
          <p:cNvGrpSpPr/>
          <p:nvPr/>
        </p:nvGrpSpPr>
        <p:grpSpPr>
          <a:xfrm>
            <a:off x="4100799" y="3031200"/>
            <a:ext cx="4126188" cy="2732563"/>
            <a:chOff x="849671" y="2667000"/>
            <a:chExt cx="5638800" cy="3819991"/>
          </a:xfrm>
        </p:grpSpPr>
        <p:pic>
          <p:nvPicPr>
            <p:cNvPr id="8" name="Picture 7" descr="A qr code on a white background&#10;&#10;Description automatically generated">
              <a:extLst>
                <a:ext uri="{FF2B5EF4-FFF2-40B4-BE49-F238E27FC236}">
                  <a16:creationId xmlns:a16="http://schemas.microsoft.com/office/drawing/2014/main" id="{31925517-D5B2-42E4-7EE3-D85CD11457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39562" y="4724060"/>
              <a:ext cx="1748909" cy="1746431"/>
            </a:xfrm>
            <a:prstGeom prst="rect">
              <a:avLst/>
            </a:prstGeom>
          </p:spPr>
        </p:pic>
        <p:grpSp>
          <p:nvGrpSpPr>
            <p:cNvPr id="13" name="Group 12">
              <a:extLst>
                <a:ext uri="{FF2B5EF4-FFF2-40B4-BE49-F238E27FC236}">
                  <a16:creationId xmlns:a16="http://schemas.microsoft.com/office/drawing/2014/main" id="{1D05B22B-D99C-05A9-BFE8-465D7D2D8A25}"/>
                </a:ext>
              </a:extLst>
            </p:cNvPr>
            <p:cNvGrpSpPr/>
            <p:nvPr/>
          </p:nvGrpSpPr>
          <p:grpSpPr>
            <a:xfrm>
              <a:off x="849671" y="2667000"/>
              <a:ext cx="5638800" cy="3819991"/>
              <a:chOff x="849671" y="2667000"/>
              <a:chExt cx="5638800" cy="3819991"/>
            </a:xfrm>
          </p:grpSpPr>
          <p:pic>
            <p:nvPicPr>
              <p:cNvPr id="10" name="Picture 9" descr="A close-up of different colors&#10;&#10;Description automatically generated">
                <a:extLst>
                  <a:ext uri="{FF2B5EF4-FFF2-40B4-BE49-F238E27FC236}">
                    <a16:creationId xmlns:a16="http://schemas.microsoft.com/office/drawing/2014/main" id="{0455B8BD-C959-1264-6453-455A586C9F33}"/>
                  </a:ext>
                </a:extLst>
              </p:cNvPr>
              <p:cNvPicPr>
                <a:picLocks noChangeAspect="1"/>
              </p:cNvPicPr>
              <p:nvPr/>
            </p:nvPicPr>
            <p:blipFill rotWithShape="1">
              <a:blip r:embed="rId5">
                <a:extLst>
                  <a:ext uri="{28A0092B-C50C-407E-A947-70E740481C1C}">
                    <a14:useLocalDpi xmlns:a14="http://schemas.microsoft.com/office/drawing/2010/main" val="0"/>
                  </a:ext>
                </a:extLst>
              </a:blip>
              <a:srcRect l="12250" t="11309" r="41500" b="9941"/>
              <a:stretch/>
            </p:blipFill>
            <p:spPr>
              <a:xfrm>
                <a:off x="849671" y="2667000"/>
                <a:ext cx="5638800" cy="1920240"/>
              </a:xfrm>
              <a:prstGeom prst="rect">
                <a:avLst/>
              </a:prstGeom>
            </p:spPr>
          </p:pic>
          <p:pic>
            <p:nvPicPr>
              <p:cNvPr id="12" name="Picture 11" descr="A close-up of different colors&#10;&#10;Description automatically generated">
                <a:extLst>
                  <a:ext uri="{FF2B5EF4-FFF2-40B4-BE49-F238E27FC236}">
                    <a16:creationId xmlns:a16="http://schemas.microsoft.com/office/drawing/2014/main" id="{50FF6815-A7CE-E694-F213-2D4567AAC596}"/>
                  </a:ext>
                </a:extLst>
              </p:cNvPr>
              <p:cNvPicPr>
                <a:picLocks noChangeAspect="1"/>
              </p:cNvPicPr>
              <p:nvPr/>
            </p:nvPicPr>
            <p:blipFill rotWithShape="1">
              <a:blip r:embed="rId5">
                <a:extLst>
                  <a:ext uri="{28A0092B-C50C-407E-A947-70E740481C1C}">
                    <a14:useLocalDpi xmlns:a14="http://schemas.microsoft.com/office/drawing/2010/main" val="0"/>
                  </a:ext>
                </a:extLst>
              </a:blip>
              <a:srcRect l="60375" t="10570" r="9457" b="10992"/>
              <a:stretch/>
            </p:blipFill>
            <p:spPr>
              <a:xfrm>
                <a:off x="849671" y="4574370"/>
                <a:ext cx="3678004" cy="1912621"/>
              </a:xfrm>
              <a:prstGeom prst="rect">
                <a:avLst/>
              </a:prstGeom>
            </p:spPr>
          </p:pic>
        </p:grpSp>
      </p:grpSp>
      <p:sp>
        <p:nvSpPr>
          <p:cNvPr id="3" name="TextBox 2">
            <a:extLst>
              <a:ext uri="{FF2B5EF4-FFF2-40B4-BE49-F238E27FC236}">
                <a16:creationId xmlns:a16="http://schemas.microsoft.com/office/drawing/2014/main" id="{FDBC6BF7-5C77-DA5D-3C91-C200699B5049}"/>
              </a:ext>
            </a:extLst>
          </p:cNvPr>
          <p:cNvSpPr txBox="1"/>
          <p:nvPr/>
        </p:nvSpPr>
        <p:spPr>
          <a:xfrm>
            <a:off x="8435083" y="6050659"/>
            <a:ext cx="3671462" cy="461665"/>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https://nbviewer.org/github/MIT-AI-Accelerator/eie-sevir/blob/master/examples/SEVIR_Tutorial.ipynb</a:t>
            </a:r>
          </a:p>
        </p:txBody>
      </p:sp>
    </p:spTree>
    <p:extLst>
      <p:ext uri="{BB962C8B-B14F-4D97-AF65-F5344CB8AC3E}">
        <p14:creationId xmlns:p14="http://schemas.microsoft.com/office/powerpoint/2010/main" val="11357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17EB472-CC66-FBAA-481F-5FA3BA289FCC}"/>
              </a:ext>
            </a:extLst>
          </p:cNvPr>
          <p:cNvSpPr>
            <a:spLocks noGrp="1"/>
          </p:cNvSpPr>
          <p:nvPr>
            <p:ph idx="1"/>
          </p:nvPr>
        </p:nvSpPr>
        <p:spPr/>
        <p:txBody>
          <a:bodyPr/>
          <a:lstStyle/>
          <a:p>
            <a:r>
              <a:rPr lang="en-US" sz="2000" dirty="0"/>
              <a:t>All models are </a:t>
            </a:r>
            <a:r>
              <a:rPr lang="en-US" sz="2000" b="1" dirty="0"/>
              <a:t>overconfident</a:t>
            </a:r>
            <a:r>
              <a:rPr lang="en-US" sz="2000" dirty="0"/>
              <a:t> in their predictions</a:t>
            </a:r>
          </a:p>
          <a:p>
            <a:r>
              <a:rPr lang="en-US" sz="2000" b="1" dirty="0"/>
              <a:t>A-CCU</a:t>
            </a:r>
            <a:r>
              <a:rPr lang="en-US" sz="2000" dirty="0"/>
              <a:t>, </a:t>
            </a:r>
            <a:r>
              <a:rPr lang="en-US" sz="2000" b="1" dirty="0"/>
              <a:t>CCU</a:t>
            </a:r>
            <a:r>
              <a:rPr lang="en-US" sz="2000" dirty="0"/>
              <a:t> and </a:t>
            </a:r>
            <a:r>
              <a:rPr lang="en-US" sz="2000" b="1" dirty="0"/>
              <a:t>U-Net architectures</a:t>
            </a:r>
            <a:r>
              <a:rPr lang="en-US" sz="2000" dirty="0"/>
              <a:t> display very similar calibration, and are generally the best among all model architectures </a:t>
            </a:r>
          </a:p>
        </p:txBody>
      </p:sp>
      <p:sp>
        <p:nvSpPr>
          <p:cNvPr id="18" name="Date Placeholder 17">
            <a:extLst>
              <a:ext uri="{FF2B5EF4-FFF2-40B4-BE49-F238E27FC236}">
                <a16:creationId xmlns:a16="http://schemas.microsoft.com/office/drawing/2014/main" id="{8BCFDD6D-B53E-0142-753B-5AC80E115984}"/>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E501403B-ADDE-C28B-DEA7-80A6BC164642}"/>
              </a:ext>
            </a:extLst>
          </p:cNvPr>
          <p:cNvSpPr>
            <a:spLocks noGrp="1"/>
          </p:cNvSpPr>
          <p:nvPr>
            <p:ph type="sldNum" sz="quarter" idx="12"/>
          </p:nvPr>
        </p:nvSpPr>
        <p:spPr/>
        <p:txBody>
          <a:bodyPr/>
          <a:lstStyle/>
          <a:p>
            <a:fld id="{D44AB33A-367C-40BB-BE1C-07D1887BB17F}" type="slidenum">
              <a:rPr lang="en-US" smtClean="0"/>
              <a:t>17</a:t>
            </a:fld>
            <a:endParaRPr lang="en-US" dirty="0"/>
          </a:p>
        </p:txBody>
      </p:sp>
      <p:sp>
        <p:nvSpPr>
          <p:cNvPr id="24" name="Title 23">
            <a:extLst>
              <a:ext uri="{FF2B5EF4-FFF2-40B4-BE49-F238E27FC236}">
                <a16:creationId xmlns:a16="http://schemas.microsoft.com/office/drawing/2014/main" id="{61815AFB-6836-5326-73D1-74656C11696A}"/>
              </a:ext>
            </a:extLst>
          </p:cNvPr>
          <p:cNvSpPr>
            <a:spLocks noGrp="1"/>
          </p:cNvSpPr>
          <p:nvPr>
            <p:ph type="title"/>
          </p:nvPr>
        </p:nvSpPr>
        <p:spPr/>
        <p:txBody>
          <a:bodyPr/>
          <a:lstStyle/>
          <a:p>
            <a:r>
              <a:rPr lang="en-US" sz="3200" dirty="0"/>
              <a:t>Results: Calibration Comparison </a:t>
            </a:r>
            <a:endParaRPr lang="en-US" dirty="0"/>
          </a:p>
        </p:txBody>
      </p:sp>
      <p:sp>
        <p:nvSpPr>
          <p:cNvPr id="20" name="Title 1">
            <a:extLst>
              <a:ext uri="{FF2B5EF4-FFF2-40B4-BE49-F238E27FC236}">
                <a16:creationId xmlns:a16="http://schemas.microsoft.com/office/drawing/2014/main" id="{90A45CE9-11E7-CED9-18A5-4EA991E035F9}"/>
              </a:ext>
            </a:extLst>
          </p:cNvPr>
          <p:cNvSpPr txBox="1">
            <a:spLocks/>
          </p:cNvSpPr>
          <p:nvPr/>
        </p:nvSpPr>
        <p:spPr>
          <a:xfrm>
            <a:off x="849671" y="342900"/>
            <a:ext cx="10046929" cy="72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Arial" panose="020B0604020202020204" pitchFamily="34" charset="0"/>
                <a:ea typeface="+mj-ea"/>
                <a:cs typeface="Arial" panose="020B0604020202020204" pitchFamily="34" charset="0"/>
              </a:defRPr>
            </a:lvl1pPr>
          </a:lstStyle>
          <a:p>
            <a:endParaRPr lang="en-US" sz="3200" dirty="0"/>
          </a:p>
        </p:txBody>
      </p:sp>
      <p:pic>
        <p:nvPicPr>
          <p:cNvPr id="17" name="Picture 16" descr="A graph of different colored lines&#10;&#10;Description automatically generated with medium confidence">
            <a:extLst>
              <a:ext uri="{FF2B5EF4-FFF2-40B4-BE49-F238E27FC236}">
                <a16:creationId xmlns:a16="http://schemas.microsoft.com/office/drawing/2014/main" id="{C114B825-95FD-B918-42B8-17C6D190F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452" y="2100229"/>
            <a:ext cx="9717365" cy="4375218"/>
          </a:xfrm>
          <a:prstGeom prst="rect">
            <a:avLst/>
          </a:prstGeom>
        </p:spPr>
      </p:pic>
    </p:spTree>
    <p:extLst>
      <p:ext uri="{BB962C8B-B14F-4D97-AF65-F5344CB8AC3E}">
        <p14:creationId xmlns:p14="http://schemas.microsoft.com/office/powerpoint/2010/main" val="265523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5D2EB43-D9B7-B975-8BF3-447A0D4E2852}"/>
                  </a:ext>
                </a:extLst>
              </p:cNvPr>
              <p:cNvSpPr>
                <a:spLocks noGrp="1"/>
              </p:cNvSpPr>
              <p:nvPr>
                <p:ph idx="1"/>
              </p:nvPr>
            </p:nvSpPr>
            <p:spPr>
              <a:xfrm>
                <a:off x="838200" y="1094237"/>
                <a:ext cx="10515600" cy="539399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Bold values depict values that are significantly better at the 95% confidence level in </a:t>
                </a:r>
                <a:r>
                  <a:rPr lang="en-US" sz="2000" u="sng" dirty="0"/>
                  <a:t>all</a:t>
                </a:r>
                <a:r>
                  <a:rPr lang="en-US" sz="2000" dirty="0"/>
                  <a:t> pairwise comparisons. *,+,</a:t>
                </a:r>
                <a14:m>
                  <m:oMath xmlns:m="http://schemas.openxmlformats.org/officeDocument/2006/math">
                    <m:r>
                      <a:rPr lang="en-US" sz="2000" b="0" i="1" smtClean="0">
                        <a:latin typeface="Cambria Math" panose="02040503050406030204" pitchFamily="18" charset="0"/>
                      </a:rPr>
                      <m:t>⋄</m:t>
                    </m:r>
                  </m:oMath>
                </a14:m>
                <a:r>
                  <a:rPr lang="en-US" sz="2000" dirty="0"/>
                  <a:t> superscripts depict 1</a:t>
                </a:r>
                <a:r>
                  <a:rPr lang="en-US" sz="2000" baseline="30000" dirty="0"/>
                  <a:t>st</a:t>
                </a:r>
                <a:r>
                  <a:rPr lang="en-US" sz="2000" dirty="0"/>
                  <a:t>, 2</a:t>
                </a:r>
                <a:r>
                  <a:rPr lang="en-US" sz="2000" baseline="30000" dirty="0"/>
                  <a:t>nd</a:t>
                </a:r>
                <a:r>
                  <a:rPr lang="en-US" sz="2000" dirty="0"/>
                  <a:t>, and 3</a:t>
                </a:r>
                <a:r>
                  <a:rPr lang="en-US" sz="2000" baseline="30000" dirty="0"/>
                  <a:t>rd</a:t>
                </a:r>
                <a:r>
                  <a:rPr lang="en-US" sz="2000" dirty="0"/>
                  <a:t> best models </a:t>
                </a:r>
              </a:p>
            </p:txBody>
          </p:sp>
        </mc:Choice>
        <mc:Fallback xmlns="">
          <p:sp>
            <p:nvSpPr>
              <p:cNvPr id="4" name="Content Placeholder 3">
                <a:extLst>
                  <a:ext uri="{FF2B5EF4-FFF2-40B4-BE49-F238E27FC236}">
                    <a16:creationId xmlns:a16="http://schemas.microsoft.com/office/drawing/2014/main" id="{F5D2EB43-D9B7-B975-8BF3-447A0D4E2852}"/>
                  </a:ext>
                </a:extLst>
              </p:cNvPr>
              <p:cNvSpPr>
                <a:spLocks noGrp="1" noRot="1" noChangeAspect="1" noMove="1" noResize="1" noEditPoints="1" noAdjustHandles="1" noChangeArrowheads="1" noChangeShapeType="1" noTextEdit="1"/>
              </p:cNvSpPr>
              <p:nvPr>
                <p:ph idx="1"/>
              </p:nvPr>
            </p:nvSpPr>
            <p:spPr>
              <a:xfrm>
                <a:off x="838200" y="1094237"/>
                <a:ext cx="10515600" cy="5393997"/>
              </a:xfrm>
              <a:blipFill>
                <a:blip r:embed="rId3"/>
                <a:stretch>
                  <a:fillRect l="-522"/>
                </a:stretch>
              </a:blipFill>
            </p:spPr>
            <p:txBody>
              <a:bodyPr/>
              <a:lstStyle/>
              <a:p>
                <a:r>
                  <a:rPr lang="en-US">
                    <a:noFill/>
                  </a:rPr>
                  <a:t> </a:t>
                </a:r>
              </a:p>
            </p:txBody>
          </p:sp>
        </mc:Fallback>
      </mc:AlternateContent>
      <p:sp>
        <p:nvSpPr>
          <p:cNvPr id="20" name="Date Placeholder 19">
            <a:extLst>
              <a:ext uri="{FF2B5EF4-FFF2-40B4-BE49-F238E27FC236}">
                <a16:creationId xmlns:a16="http://schemas.microsoft.com/office/drawing/2014/main" id="{4E969B36-A463-3F29-EDE8-2E29546B178F}"/>
              </a:ext>
            </a:extLst>
          </p:cNvPr>
          <p:cNvSpPr>
            <a:spLocks noGrp="1"/>
          </p:cNvSpPr>
          <p:nvPr>
            <p:ph type="dt" sz="half" idx="10"/>
          </p:nvPr>
        </p:nvSpPr>
        <p:spPr/>
        <p:txBody>
          <a:bodyPr/>
          <a:lstStyle/>
          <a:p>
            <a:r>
              <a:rPr lang="en-US"/>
              <a:t>Nathan Gaw</a:t>
            </a:r>
            <a:endParaRPr lang="en-US" dirty="0"/>
          </a:p>
        </p:txBody>
      </p:sp>
      <p:sp>
        <p:nvSpPr>
          <p:cNvPr id="24" name="Slide Number Placeholder 23">
            <a:extLst>
              <a:ext uri="{FF2B5EF4-FFF2-40B4-BE49-F238E27FC236}">
                <a16:creationId xmlns:a16="http://schemas.microsoft.com/office/drawing/2014/main" id="{7F04BF4F-BA61-5B29-189F-D7E84F4E32C6}"/>
              </a:ext>
            </a:extLst>
          </p:cNvPr>
          <p:cNvSpPr>
            <a:spLocks noGrp="1"/>
          </p:cNvSpPr>
          <p:nvPr>
            <p:ph type="sldNum" sz="quarter" idx="12"/>
          </p:nvPr>
        </p:nvSpPr>
        <p:spPr/>
        <p:txBody>
          <a:bodyPr/>
          <a:lstStyle/>
          <a:p>
            <a:fld id="{D44AB33A-367C-40BB-BE1C-07D1887BB17F}" type="slidenum">
              <a:rPr lang="en-US" smtClean="0"/>
              <a:t>18</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sz="3200" dirty="0"/>
              <a:t>Results: Average Performance Metrics</a:t>
            </a:r>
          </a:p>
        </p:txBody>
      </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C80DC243-D54C-B8FE-9682-EDC3C969AF2A}"/>
                  </a:ext>
                </a:extLst>
              </p:cNvPr>
              <p:cNvGraphicFramePr>
                <a:graphicFrameLocks noGrp="1"/>
              </p:cNvGraphicFramePr>
              <p:nvPr>
                <p:extLst>
                  <p:ext uri="{D42A27DB-BD31-4B8C-83A1-F6EECF244321}">
                    <p14:modId xmlns:p14="http://schemas.microsoft.com/office/powerpoint/2010/main" val="1178968953"/>
                  </p:ext>
                </p:extLst>
              </p:nvPr>
            </p:nvGraphicFramePr>
            <p:xfrm>
              <a:off x="0" y="1257622"/>
              <a:ext cx="12192007" cy="3958630"/>
            </p:xfrm>
            <a:graphic>
              <a:graphicData uri="http://schemas.openxmlformats.org/drawingml/2006/table">
                <a:tbl>
                  <a:tblPr firstRow="1" bandRow="1">
                    <a:tableStyleId>{5C22544A-7EE6-4342-B048-85BDC9FD1C3A}</a:tableStyleId>
                  </a:tblPr>
                  <a:tblGrid>
                    <a:gridCol w="1330657">
                      <a:extLst>
                        <a:ext uri="{9D8B030D-6E8A-4147-A177-3AD203B41FA5}">
                          <a16:colId xmlns:a16="http://schemas.microsoft.com/office/drawing/2014/main" val="850470380"/>
                        </a:ext>
                      </a:extLst>
                    </a:gridCol>
                    <a:gridCol w="1086135">
                      <a:extLst>
                        <a:ext uri="{9D8B030D-6E8A-4147-A177-3AD203B41FA5}">
                          <a16:colId xmlns:a16="http://schemas.microsoft.com/office/drawing/2014/main" val="2132940426"/>
                        </a:ext>
                      </a:extLst>
                    </a:gridCol>
                    <a:gridCol w="1086135">
                      <a:extLst>
                        <a:ext uri="{9D8B030D-6E8A-4147-A177-3AD203B41FA5}">
                          <a16:colId xmlns:a16="http://schemas.microsoft.com/office/drawing/2014/main" val="173844494"/>
                        </a:ext>
                      </a:extLst>
                    </a:gridCol>
                    <a:gridCol w="1086135">
                      <a:extLst>
                        <a:ext uri="{9D8B030D-6E8A-4147-A177-3AD203B41FA5}">
                          <a16:colId xmlns:a16="http://schemas.microsoft.com/office/drawing/2014/main" val="3387802127"/>
                        </a:ext>
                      </a:extLst>
                    </a:gridCol>
                    <a:gridCol w="1086135">
                      <a:extLst>
                        <a:ext uri="{9D8B030D-6E8A-4147-A177-3AD203B41FA5}">
                          <a16:colId xmlns:a16="http://schemas.microsoft.com/office/drawing/2014/main" val="2728606988"/>
                        </a:ext>
                      </a:extLst>
                    </a:gridCol>
                    <a:gridCol w="1086135">
                      <a:extLst>
                        <a:ext uri="{9D8B030D-6E8A-4147-A177-3AD203B41FA5}">
                          <a16:colId xmlns:a16="http://schemas.microsoft.com/office/drawing/2014/main" val="3382472118"/>
                        </a:ext>
                      </a:extLst>
                    </a:gridCol>
                    <a:gridCol w="1086135">
                      <a:extLst>
                        <a:ext uri="{9D8B030D-6E8A-4147-A177-3AD203B41FA5}">
                          <a16:colId xmlns:a16="http://schemas.microsoft.com/office/drawing/2014/main" val="3865058766"/>
                        </a:ext>
                      </a:extLst>
                    </a:gridCol>
                    <a:gridCol w="1086135">
                      <a:extLst>
                        <a:ext uri="{9D8B030D-6E8A-4147-A177-3AD203B41FA5}">
                          <a16:colId xmlns:a16="http://schemas.microsoft.com/office/drawing/2014/main" val="1815272960"/>
                        </a:ext>
                      </a:extLst>
                    </a:gridCol>
                    <a:gridCol w="1086135">
                      <a:extLst>
                        <a:ext uri="{9D8B030D-6E8A-4147-A177-3AD203B41FA5}">
                          <a16:colId xmlns:a16="http://schemas.microsoft.com/office/drawing/2014/main" val="3020795467"/>
                        </a:ext>
                      </a:extLst>
                    </a:gridCol>
                    <a:gridCol w="1086135">
                      <a:extLst>
                        <a:ext uri="{9D8B030D-6E8A-4147-A177-3AD203B41FA5}">
                          <a16:colId xmlns:a16="http://schemas.microsoft.com/office/drawing/2014/main" val="2919485426"/>
                        </a:ext>
                      </a:extLst>
                    </a:gridCol>
                    <a:gridCol w="1086135">
                      <a:extLst>
                        <a:ext uri="{9D8B030D-6E8A-4147-A177-3AD203B41FA5}">
                          <a16:colId xmlns:a16="http://schemas.microsoft.com/office/drawing/2014/main" val="3480842455"/>
                        </a:ext>
                      </a:extLst>
                    </a:gridCol>
                  </a:tblGrid>
                  <a:tr h="668675">
                    <a:tc>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5">
                      <a:txBody>
                        <a:bodyPr/>
                        <a:lstStyle/>
                        <a:p>
                          <a:pPr algn="ctr"/>
                          <a:r>
                            <a:rPr lang="en-US" sz="1550" dirty="0">
                              <a:solidFill>
                                <a:schemeClr val="bg1"/>
                              </a:solidFill>
                              <a:latin typeface="Arial" panose="020B0604020202020204" pitchFamily="34" charset="0"/>
                              <a:cs typeface="Arial" panose="020B0604020202020204" pitchFamily="34" charset="0"/>
                            </a:rPr>
                            <a:t>Average (</a:t>
                          </a:r>
                          <a14:m>
                            <m:oMath xmlns:m="http://schemas.openxmlformats.org/officeDocument/2006/math">
                              <m:r>
                                <a:rPr lang="en-US" sz="1550" b="1" i="1" smtClean="0">
                                  <a:solidFill>
                                    <a:schemeClr val="bg1"/>
                                  </a:solidFill>
                                  <a:latin typeface="Cambria Math" panose="02040503050406030204" pitchFamily="18" charset="0"/>
                                  <a:cs typeface="Arial" panose="020B0604020202020204" pitchFamily="34" charset="0"/>
                                </a:rPr>
                                <m:t>𝝁</m:t>
                              </m:r>
                            </m:oMath>
                          </a14:m>
                          <a:r>
                            <a:rPr lang="en-US" sz="1550" dirty="0">
                              <a:solidFill>
                                <a:schemeClr val="bg1"/>
                              </a:solidFill>
                              <a:latin typeface="Arial" panose="020B0604020202020204" pitchFamily="34" charset="0"/>
                              <a:cs typeface="Arial" panose="020B0604020202020204" pitchFamily="34" charset="0"/>
                            </a:rPr>
                            <a:t>) Moving MNIST Performance Metrics</a:t>
                          </a:r>
                        </a:p>
                      </a:txBody>
                      <a:tcPr anchor="ct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50" dirty="0">
                              <a:solidFill>
                                <a:schemeClr val="bg1"/>
                              </a:solidFill>
                              <a:latin typeface="Arial" panose="020B0604020202020204" pitchFamily="34" charset="0"/>
                              <a:cs typeface="Arial" panose="020B0604020202020204" pitchFamily="34" charset="0"/>
                            </a:rPr>
                            <a:t>Average (</a:t>
                          </a:r>
                          <a14:m>
                            <m:oMath xmlns:m="http://schemas.openxmlformats.org/officeDocument/2006/math">
                              <m:r>
                                <a:rPr lang="en-US" sz="1550" b="1" i="1" smtClean="0">
                                  <a:solidFill>
                                    <a:schemeClr val="bg1"/>
                                  </a:solidFill>
                                  <a:latin typeface="Cambria Math" panose="02040503050406030204" pitchFamily="18" charset="0"/>
                                  <a:cs typeface="Arial" panose="020B0604020202020204" pitchFamily="34" charset="0"/>
                                </a:rPr>
                                <m:t>𝝁</m:t>
                              </m:r>
                            </m:oMath>
                          </a14:m>
                          <a:r>
                            <a:rPr lang="en-US" sz="1550" dirty="0">
                              <a:solidFill>
                                <a:schemeClr val="bg1"/>
                              </a:solidFill>
                              <a:latin typeface="Arial" panose="020B0604020202020204" pitchFamily="34" charset="0"/>
                              <a:cs typeface="Arial" panose="020B0604020202020204" pitchFamily="34" charset="0"/>
                            </a:rPr>
                            <a:t>) SEVIR Performance Metrics</a:t>
                          </a:r>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extLst>
                      <a:ext uri="{0D108BD9-81ED-4DB2-BD59-A6C34878D82A}">
                        <a16:rowId xmlns:a16="http://schemas.microsoft.com/office/drawing/2014/main" val="161706950"/>
                      </a:ext>
                    </a:extLst>
                  </a:tr>
                  <a:tr h="668675">
                    <a:tc>
                      <a:txBody>
                        <a:bodyPr/>
                        <a:lstStyle/>
                        <a:p>
                          <a:pPr algn="ctr"/>
                          <a:r>
                            <a:rPr lang="en-US" sz="1550" dirty="0">
                              <a:solidFill>
                                <a:schemeClr val="bg1"/>
                              </a:solidFill>
                              <a:latin typeface="Arial" panose="020B0604020202020204" pitchFamily="34" charset="0"/>
                              <a:cs typeface="Arial" panose="020B0604020202020204" pitchFamily="34" charset="0"/>
                            </a:rPr>
                            <a:t>Models</a:t>
                          </a: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CSI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Precision </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Recall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BIAS </a:t>
                          </a:r>
                        </a:p>
                        <a:p>
                          <a:pPr algn="ctr"/>
                          <a:r>
                            <a:rPr lang="en-US" sz="1550" dirty="0">
                              <a:solidFill>
                                <a:schemeClr val="bg1"/>
                              </a:solidFill>
                              <a:latin typeface="Arial" panose="020B0604020202020204" pitchFamily="34" charset="0"/>
                              <a:cs typeface="Arial" panose="020B0604020202020204" pitchFamily="34" charset="0"/>
                            </a:rPr>
                            <a:t>(1)</a:t>
                          </a: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ECE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r>
                            <a:rPr lang="en-US" sz="1550" u="none" strike="noStrike" dirty="0">
                              <a:solidFill>
                                <a:schemeClr val="bg1"/>
                              </a:solidFill>
                              <a:effectLst/>
                              <a:latin typeface="Arial" panose="020B0604020202020204" pitchFamily="34" charset="0"/>
                              <a:cs typeface="Arial" panose="020B0604020202020204" pitchFamily="34" charset="0"/>
                            </a:rPr>
                            <a:t>↓</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CSI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Precision </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Recall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BIAS </a:t>
                          </a:r>
                        </a:p>
                        <a:p>
                          <a:pPr algn="ctr"/>
                          <a:r>
                            <a:rPr lang="en-US" sz="1550" dirty="0">
                              <a:solidFill>
                                <a:schemeClr val="bg1"/>
                              </a:solidFill>
                              <a:latin typeface="Arial" panose="020B0604020202020204" pitchFamily="34" charset="0"/>
                              <a:cs typeface="Arial" panose="020B0604020202020204" pitchFamily="34" charset="0"/>
                            </a:rPr>
                            <a:t>(1)</a:t>
                          </a: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ECE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r>
                            <a:rPr lang="en-US" sz="1550" u="none" strike="noStrike" dirty="0">
                              <a:solidFill>
                                <a:schemeClr val="bg1"/>
                              </a:solidFill>
                              <a:effectLst/>
                              <a:latin typeface="Arial" panose="020B0604020202020204" pitchFamily="34" charset="0"/>
                              <a:cs typeface="Arial" panose="020B0604020202020204" pitchFamily="34" charset="0"/>
                            </a:rPr>
                            <a:t>↓</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extLst>
                      <a:ext uri="{0D108BD9-81ED-4DB2-BD59-A6C34878D82A}">
                        <a16:rowId xmlns:a16="http://schemas.microsoft.com/office/drawing/2014/main" val="244656357"/>
                      </a:ext>
                    </a:extLst>
                  </a:tr>
                  <a:tr h="272423">
                    <a:tc>
                      <a:txBody>
                        <a:bodyPr/>
                        <a:lstStyle/>
                        <a:p>
                          <a:pPr algn="ctr"/>
                          <a:r>
                            <a:rPr lang="en-US" sz="1550" dirty="0">
                              <a:latin typeface="Arial" panose="020B0604020202020204" pitchFamily="34" charset="0"/>
                              <a:cs typeface="Arial" panose="020B0604020202020204" pitchFamily="34" charset="0"/>
                            </a:rPr>
                            <a:t>A-CLSTM</a:t>
                          </a:r>
                        </a:p>
                      </a:txBody>
                      <a:tcPr anchor="ctr"/>
                    </a:tc>
                    <a:tc>
                      <a:txBody>
                        <a:bodyPr/>
                        <a:lstStyle/>
                        <a:p>
                          <a:pPr algn="ctr" rtl="0" fontAlgn="ctr"/>
                          <a:r>
                            <a:rPr lang="en-US" sz="1550" b="0" i="0" u="none" strike="noStrike" dirty="0">
                              <a:solidFill>
                                <a:schemeClr val="tx1"/>
                              </a:solidFill>
                              <a:effectLst/>
                              <a:latin typeface="Arial" panose="020B0604020202020204" pitchFamily="34" charset="0"/>
                            </a:rPr>
                            <a:t>0.375</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0.432</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0.741</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1.712</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0.074</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chemeClr val="tx1"/>
                              </a:solidFill>
                              <a:effectLst/>
                              <a:latin typeface="Arial" panose="020B0604020202020204" pitchFamily="34" charset="0"/>
                            </a:rPr>
                            <a:t>0.311</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chemeClr val="tx1"/>
                              </a:solidFill>
                              <a:effectLst/>
                              <a:latin typeface="Arial" panose="020B0604020202020204" pitchFamily="34" charset="0"/>
                            </a:rPr>
                            <a:t>0.397</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0.595</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1.511</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0.021</a:t>
                          </a:r>
                        </a:p>
                      </a:txBody>
                      <a:tcPr marL="6350" marR="6350" marT="6350" marB="0" anchor="ctr"/>
                    </a:tc>
                    <a:extLst>
                      <a:ext uri="{0D108BD9-81ED-4DB2-BD59-A6C34878D82A}">
                        <a16:rowId xmlns:a16="http://schemas.microsoft.com/office/drawing/2014/main" val="3690003361"/>
                      </a:ext>
                    </a:extLst>
                  </a:tr>
                  <a:tr h="272423">
                    <a:tc>
                      <a:txBody>
                        <a:bodyPr/>
                        <a:lstStyle/>
                        <a:p>
                          <a:pPr algn="ctr"/>
                          <a:r>
                            <a:rPr lang="en-US" sz="1550" dirty="0">
                              <a:latin typeface="Arial" panose="020B0604020202020204" pitchFamily="34" charset="0"/>
                              <a:cs typeface="Arial" panose="020B0604020202020204" pitchFamily="34" charset="0"/>
                            </a:rPr>
                            <a:t>A-UNet</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0.524</a:t>
                          </a:r>
                          <a14:m>
                            <m:oMath xmlns:m="http://schemas.openxmlformats.org/officeDocument/2006/math">
                              <m:r>
                                <a:rPr lang="en-US" sz="2000" b="0" i="1" baseline="30000" smtClean="0">
                                  <a:latin typeface="Cambria Math" panose="02040503050406030204" pitchFamily="18" charset="0"/>
                                </a:rPr>
                                <m:t>⋄</m:t>
                              </m:r>
                            </m:oMath>
                          </a14:m>
                          <a:endParaRPr lang="en-US" sz="1550" b="0" i="0" u="none" strike="noStrike" baseline="30000"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0.55</a:t>
                          </a: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0.92</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1.673</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0.073</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0.309</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0.36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0.685</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1.904</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0.016</a:t>
                          </a:r>
                        </a:p>
                      </a:txBody>
                      <a:tcPr marL="6350" marR="6350" marT="6350" marB="0" anchor="ctr"/>
                    </a:tc>
                    <a:extLst>
                      <a:ext uri="{0D108BD9-81ED-4DB2-BD59-A6C34878D82A}">
                        <a16:rowId xmlns:a16="http://schemas.microsoft.com/office/drawing/2014/main" val="3904291905"/>
                      </a:ext>
                    </a:extLst>
                  </a:tr>
                  <a:tr h="272423">
                    <a:tc>
                      <a:txBody>
                        <a:bodyPr/>
                        <a:lstStyle/>
                        <a:p>
                          <a:pPr algn="ctr"/>
                          <a:r>
                            <a:rPr lang="en-US" sz="1550" dirty="0">
                              <a:latin typeface="Arial" panose="020B0604020202020204" pitchFamily="34" charset="0"/>
                              <a:cs typeface="Arial" panose="020B0604020202020204" pitchFamily="34" charset="0"/>
                            </a:rPr>
                            <a:t>A-CNN</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0.264</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0.278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0.846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3.048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0.111</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0.271</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0.302</a:t>
                          </a: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0.726</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2.418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0.03</a:t>
                          </a:r>
                        </a:p>
                      </a:txBody>
                      <a:tcPr marL="6350" marR="6350" marT="6350" marB="0" anchor="ctr"/>
                    </a:tc>
                    <a:extLst>
                      <a:ext uri="{0D108BD9-81ED-4DB2-BD59-A6C34878D82A}">
                        <a16:rowId xmlns:a16="http://schemas.microsoft.com/office/drawing/2014/main" val="1506450087"/>
                      </a:ext>
                    </a:extLst>
                  </a:tr>
                  <a:tr h="272423">
                    <a:tc>
                      <a:txBody>
                        <a:bodyPr/>
                        <a:lstStyle/>
                        <a:p>
                          <a:pPr algn="ctr"/>
                          <a:r>
                            <a:rPr lang="en-US" sz="1550" dirty="0">
                              <a:latin typeface="Arial" panose="020B0604020202020204" pitchFamily="34" charset="0"/>
                              <a:cs typeface="Arial" panose="020B0604020202020204" pitchFamily="34" charset="0"/>
                            </a:rPr>
                            <a:t>A-CCU</a:t>
                          </a:r>
                        </a:p>
                      </a:txBody>
                      <a:tcPr anchor="ctr"/>
                    </a:tc>
                    <a:tc>
                      <a:txBody>
                        <a:bodyPr/>
                        <a:lstStyle/>
                        <a:p>
                          <a:pPr algn="ctr" rtl="0" fontAlgn="ctr"/>
                          <a:r>
                            <a:rPr lang="en-US" sz="1550" b="1" i="0" u="none" strike="noStrike" dirty="0">
                              <a:solidFill>
                                <a:srgbClr val="000000"/>
                              </a:solidFill>
                              <a:effectLst/>
                              <a:latin typeface="Arial" panose="020B0604020202020204" pitchFamily="34" charset="0"/>
                            </a:rPr>
                            <a:t>0.57</a:t>
                          </a:r>
                          <a:r>
                            <a:rPr lang="en-US" sz="2000" b="1" i="0" u="none" strike="noStrike" baseline="0" dirty="0">
                              <a:solidFill>
                                <a:srgbClr val="000000"/>
                              </a:solidFill>
                              <a:effectLst/>
                              <a:latin typeface="Arial" panose="020B0604020202020204" pitchFamily="34" charset="0"/>
                            </a:rPr>
                            <a:t>*</a:t>
                          </a:r>
                          <a:endParaRPr lang="en-US" sz="155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0.628</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1.37</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0.061</a:t>
                          </a:r>
                          <a:r>
                            <a:rPr lang="en-US" sz="2000" b="1" i="0" u="none" strike="noStrike" dirty="0">
                              <a:solidFill>
                                <a:srgbClr val="000000"/>
                              </a:solidFill>
                              <a:effectLst/>
                              <a:latin typeface="Arial" panose="020B0604020202020204" pitchFamily="34" charset="0"/>
                            </a:rPr>
                            <a:t>*</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1" i="0" u="none" strike="noStrike" dirty="0">
                              <a:solidFill>
                                <a:srgbClr val="000000"/>
                              </a:solidFill>
                              <a:effectLst/>
                              <a:latin typeface="Arial" panose="020B0604020202020204" pitchFamily="34" charset="0"/>
                            </a:rPr>
                            <a:t>0.331</a:t>
                          </a:r>
                          <a:r>
                            <a:rPr lang="en-US" sz="2000" b="1" i="0" u="none" strike="noStrike" dirty="0">
                              <a:solidFill>
                                <a:srgbClr val="000000"/>
                              </a:solidFill>
                              <a:effectLst/>
                              <a:latin typeface="Arial" panose="020B0604020202020204" pitchFamily="34" charset="0"/>
                            </a:rPr>
                            <a:t>*</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0.464</a:t>
                          </a:r>
                          <a14:m>
                            <m:oMath xmlns:m="http://schemas.openxmlformats.org/officeDocument/2006/math">
                              <m:r>
                                <a:rPr lang="en-US" sz="2000" b="0" i="1" baseline="30000" smtClean="0">
                                  <a:latin typeface="Cambria Math" panose="02040503050406030204" pitchFamily="18" charset="0"/>
                                </a:rPr>
                                <m:t>⋄</m:t>
                              </m:r>
                            </m:oMath>
                          </a14:m>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0.537</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1.158</a:t>
                          </a:r>
                          <a14:m>
                            <m:oMath xmlns:m="http://schemas.openxmlformats.org/officeDocument/2006/math">
                              <m:r>
                                <a:rPr lang="en-US" sz="2000" b="0" i="1" baseline="30000" smtClean="0">
                                  <a:latin typeface="Cambria Math" panose="02040503050406030204" pitchFamily="18" charset="0"/>
                                </a:rPr>
                                <m:t>⋄</m:t>
                              </m:r>
                            </m:oMath>
                          </a14:m>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0.006</a:t>
                          </a:r>
                          <a:r>
                            <a:rPr lang="en-US" sz="20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1864196446"/>
                      </a:ext>
                    </a:extLst>
                  </a:tr>
                  <a:tr h="272423">
                    <a:tc>
                      <a:txBody>
                        <a:bodyPr/>
                        <a:lstStyle/>
                        <a:p>
                          <a:pPr algn="ctr"/>
                          <a:r>
                            <a:rPr lang="en-US" sz="1550" dirty="0">
                              <a:latin typeface="Arial" panose="020B0604020202020204" pitchFamily="34" charset="0"/>
                              <a:cs typeface="Arial" panose="020B0604020202020204" pitchFamily="34" charset="0"/>
                            </a:rPr>
                            <a:t>ConvLSTM</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0.11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0.156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0.307</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1.968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0.21</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0.167</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0.241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0.288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0.721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0.07</a:t>
                          </a:r>
                        </a:p>
                      </a:txBody>
                      <a:tcPr marL="6350" marR="6350" marT="6350" marB="0" anchor="ctr"/>
                    </a:tc>
                    <a:extLst>
                      <a:ext uri="{0D108BD9-81ED-4DB2-BD59-A6C34878D82A}">
                        <a16:rowId xmlns:a16="http://schemas.microsoft.com/office/drawing/2014/main" val="2706948620"/>
                      </a:ext>
                    </a:extLst>
                  </a:tr>
                  <a:tr h="272423">
                    <a:tc>
                      <a:txBody>
                        <a:bodyPr/>
                        <a:lstStyle/>
                        <a:p>
                          <a:pPr algn="ctr"/>
                          <a:r>
                            <a:rPr lang="en-US" sz="1550" dirty="0">
                              <a:latin typeface="Arial" panose="020B0604020202020204" pitchFamily="34" charset="0"/>
                              <a:cs typeface="Arial" panose="020B0604020202020204" pitchFamily="34" charset="0"/>
                            </a:rPr>
                            <a:t>U-Net</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0.554</a:t>
                          </a:r>
                          <a:r>
                            <a:rPr lang="en-US" sz="2000" b="0" i="0" u="none" strike="noStrike" baseline="30000" dirty="0">
                              <a:solidFill>
                                <a:srgbClr val="000000"/>
                              </a:solidFill>
                              <a:effectLst/>
                              <a:latin typeface="Arial" panose="020B0604020202020204" pitchFamily="34" charset="0"/>
                            </a:rPr>
                            <a:t>+</a:t>
                          </a:r>
                          <a:endParaRPr lang="en-US" sz="155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0.596</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0.886</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1.487</a:t>
                          </a:r>
                          <a14:m>
                            <m:oMath xmlns:m="http://schemas.openxmlformats.org/officeDocument/2006/math">
                              <m:r>
                                <a:rPr lang="en-US" sz="2000" b="0" i="1" baseline="30000" smtClean="0">
                                  <a:latin typeface="Cambria Math" panose="02040503050406030204" pitchFamily="18" charset="0"/>
                                </a:rPr>
                                <m:t>⋄</m:t>
                              </m:r>
                            </m:oMath>
                          </a14:m>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0.064</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0.321</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0.501</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0.473</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0.946</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0.007</a:t>
                          </a:r>
                          <a:r>
                            <a:rPr lang="en-US" sz="20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3487534791"/>
                      </a:ext>
                    </a:extLst>
                  </a:tr>
                  <a:tr h="272423">
                    <a:tc>
                      <a:txBody>
                        <a:bodyPr/>
                        <a:lstStyle/>
                        <a:p>
                          <a:pPr algn="ctr"/>
                          <a:r>
                            <a:rPr lang="en-US" sz="1550" dirty="0">
                              <a:latin typeface="Arial" panose="020B0604020202020204" pitchFamily="34" charset="0"/>
                              <a:cs typeface="Arial" panose="020B0604020202020204" pitchFamily="34" charset="0"/>
                            </a:rPr>
                            <a:t>CNN</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0.254</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0.362</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0.459</a:t>
                          </a: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1.268</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0.064</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0.265</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0.308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0.644</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2.202</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0.037</a:t>
                          </a:r>
                        </a:p>
                      </a:txBody>
                      <a:tcPr marL="6350" marR="6350" marT="6350" marB="0" anchor="ctr"/>
                    </a:tc>
                    <a:extLst>
                      <a:ext uri="{0D108BD9-81ED-4DB2-BD59-A6C34878D82A}">
                        <a16:rowId xmlns:a16="http://schemas.microsoft.com/office/drawing/2014/main" val="1087458058"/>
                      </a:ext>
                    </a:extLst>
                  </a:tr>
                  <a:tr h="272423">
                    <a:tc>
                      <a:txBody>
                        <a:bodyPr/>
                        <a:lstStyle/>
                        <a:p>
                          <a:pPr algn="ctr"/>
                          <a:r>
                            <a:rPr lang="en-US" sz="1550" dirty="0">
                              <a:latin typeface="Arial" panose="020B0604020202020204" pitchFamily="34" charset="0"/>
                              <a:cs typeface="Arial" panose="020B0604020202020204" pitchFamily="34" charset="0"/>
                            </a:rPr>
                            <a:t>CCU</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0.518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0.558</a:t>
                          </a:r>
                          <a14:m>
                            <m:oMath xmlns:m="http://schemas.openxmlformats.org/officeDocument/2006/math">
                              <m:r>
                                <a:rPr lang="en-US" sz="2000" b="0" i="1" baseline="30000" smtClean="0">
                                  <a:latin typeface="Cambria Math" panose="02040503050406030204" pitchFamily="18" charset="0"/>
                                </a:rPr>
                                <m:t>⋄</m:t>
                              </m:r>
                            </m:oMath>
                          </a14:m>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0.878</a:t>
                          </a:r>
                          <a14:m>
                            <m:oMath xmlns:m="http://schemas.openxmlformats.org/officeDocument/2006/math">
                              <m:r>
                                <a:rPr lang="en-US" sz="2000" b="0" i="1" baseline="30000" smtClean="0">
                                  <a:latin typeface="Cambria Math" panose="02040503050406030204" pitchFamily="18" charset="0"/>
                                </a:rPr>
                                <m:t>⋄</m:t>
                              </m:r>
                            </m:oMath>
                          </a14:m>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1.575</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0.067</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0.32</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0.502</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0.471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0.941</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0.006</a:t>
                          </a:r>
                          <a:r>
                            <a:rPr lang="en-US" sz="20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1952943810"/>
                      </a:ext>
                    </a:extLst>
                  </a:tr>
                </a:tbl>
              </a:graphicData>
            </a:graphic>
          </p:graphicFrame>
        </mc:Choice>
        <mc:Fallback xmlns="">
          <p:graphicFrame>
            <p:nvGraphicFramePr>
              <p:cNvPr id="18" name="Table 17">
                <a:extLst>
                  <a:ext uri="{FF2B5EF4-FFF2-40B4-BE49-F238E27FC236}">
                    <a16:creationId xmlns:a16="http://schemas.microsoft.com/office/drawing/2014/main" id="{C80DC243-D54C-B8FE-9682-EDC3C969AF2A}"/>
                  </a:ext>
                </a:extLst>
              </p:cNvPr>
              <p:cNvGraphicFramePr>
                <a:graphicFrameLocks noGrp="1"/>
              </p:cNvGraphicFramePr>
              <p:nvPr>
                <p:extLst>
                  <p:ext uri="{D42A27DB-BD31-4B8C-83A1-F6EECF244321}">
                    <p14:modId xmlns:p14="http://schemas.microsoft.com/office/powerpoint/2010/main" val="1178968953"/>
                  </p:ext>
                </p:extLst>
              </p:nvPr>
            </p:nvGraphicFramePr>
            <p:xfrm>
              <a:off x="0" y="1257622"/>
              <a:ext cx="12192007" cy="3958630"/>
            </p:xfrm>
            <a:graphic>
              <a:graphicData uri="http://schemas.openxmlformats.org/drawingml/2006/table">
                <a:tbl>
                  <a:tblPr firstRow="1" bandRow="1">
                    <a:tableStyleId>{5C22544A-7EE6-4342-B048-85BDC9FD1C3A}</a:tableStyleId>
                  </a:tblPr>
                  <a:tblGrid>
                    <a:gridCol w="1330657">
                      <a:extLst>
                        <a:ext uri="{9D8B030D-6E8A-4147-A177-3AD203B41FA5}">
                          <a16:colId xmlns:a16="http://schemas.microsoft.com/office/drawing/2014/main" val="850470380"/>
                        </a:ext>
                      </a:extLst>
                    </a:gridCol>
                    <a:gridCol w="1086135">
                      <a:extLst>
                        <a:ext uri="{9D8B030D-6E8A-4147-A177-3AD203B41FA5}">
                          <a16:colId xmlns:a16="http://schemas.microsoft.com/office/drawing/2014/main" val="2132940426"/>
                        </a:ext>
                      </a:extLst>
                    </a:gridCol>
                    <a:gridCol w="1086135">
                      <a:extLst>
                        <a:ext uri="{9D8B030D-6E8A-4147-A177-3AD203B41FA5}">
                          <a16:colId xmlns:a16="http://schemas.microsoft.com/office/drawing/2014/main" val="173844494"/>
                        </a:ext>
                      </a:extLst>
                    </a:gridCol>
                    <a:gridCol w="1086135">
                      <a:extLst>
                        <a:ext uri="{9D8B030D-6E8A-4147-A177-3AD203B41FA5}">
                          <a16:colId xmlns:a16="http://schemas.microsoft.com/office/drawing/2014/main" val="3387802127"/>
                        </a:ext>
                      </a:extLst>
                    </a:gridCol>
                    <a:gridCol w="1086135">
                      <a:extLst>
                        <a:ext uri="{9D8B030D-6E8A-4147-A177-3AD203B41FA5}">
                          <a16:colId xmlns:a16="http://schemas.microsoft.com/office/drawing/2014/main" val="2728606988"/>
                        </a:ext>
                      </a:extLst>
                    </a:gridCol>
                    <a:gridCol w="1086135">
                      <a:extLst>
                        <a:ext uri="{9D8B030D-6E8A-4147-A177-3AD203B41FA5}">
                          <a16:colId xmlns:a16="http://schemas.microsoft.com/office/drawing/2014/main" val="3382472118"/>
                        </a:ext>
                      </a:extLst>
                    </a:gridCol>
                    <a:gridCol w="1086135">
                      <a:extLst>
                        <a:ext uri="{9D8B030D-6E8A-4147-A177-3AD203B41FA5}">
                          <a16:colId xmlns:a16="http://schemas.microsoft.com/office/drawing/2014/main" val="3865058766"/>
                        </a:ext>
                      </a:extLst>
                    </a:gridCol>
                    <a:gridCol w="1086135">
                      <a:extLst>
                        <a:ext uri="{9D8B030D-6E8A-4147-A177-3AD203B41FA5}">
                          <a16:colId xmlns:a16="http://schemas.microsoft.com/office/drawing/2014/main" val="1815272960"/>
                        </a:ext>
                      </a:extLst>
                    </a:gridCol>
                    <a:gridCol w="1086135">
                      <a:extLst>
                        <a:ext uri="{9D8B030D-6E8A-4147-A177-3AD203B41FA5}">
                          <a16:colId xmlns:a16="http://schemas.microsoft.com/office/drawing/2014/main" val="3020795467"/>
                        </a:ext>
                      </a:extLst>
                    </a:gridCol>
                    <a:gridCol w="1086135">
                      <a:extLst>
                        <a:ext uri="{9D8B030D-6E8A-4147-A177-3AD203B41FA5}">
                          <a16:colId xmlns:a16="http://schemas.microsoft.com/office/drawing/2014/main" val="2919485426"/>
                        </a:ext>
                      </a:extLst>
                    </a:gridCol>
                    <a:gridCol w="1086135">
                      <a:extLst>
                        <a:ext uri="{9D8B030D-6E8A-4147-A177-3AD203B41FA5}">
                          <a16:colId xmlns:a16="http://schemas.microsoft.com/office/drawing/2014/main" val="3480842455"/>
                        </a:ext>
                      </a:extLst>
                    </a:gridCol>
                  </a:tblGrid>
                  <a:tr h="668675">
                    <a:tc>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5">
                      <a:txBody>
                        <a:bodyPr/>
                        <a:lstStyle/>
                        <a:p>
                          <a:endParaRPr lang="en-US"/>
                        </a:p>
                      </a:txBody>
                      <a:tcPr anchor="ctr">
                        <a:lnL w="12700" cmpd="sng">
                          <a:noFill/>
                        </a:lnL>
                        <a:lnR w="381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24664" r="-100112" b="-511818"/>
                          </a:stretch>
                        </a:blip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gridSpan="5">
                      <a:txBody>
                        <a:bodyPr/>
                        <a:lstStyle/>
                        <a:p>
                          <a:endParaRPr lang="en-US"/>
                        </a:p>
                      </a:txBody>
                      <a:tcPr anchor="ctr">
                        <a:lnL w="381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124804" r="-224" b="-511818"/>
                          </a:stretch>
                        </a:blip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tc hMerge="1">
                      <a:txBody>
                        <a:bodyPr/>
                        <a:lstStyle/>
                        <a:p>
                          <a:pPr algn="ctr"/>
                          <a:endParaRPr lang="en-US" sz="1550" dirty="0">
                            <a:solidFill>
                              <a:schemeClr val="bg1"/>
                            </a:solidFill>
                            <a:latin typeface="Arial" panose="020B0604020202020204" pitchFamily="34" charset="0"/>
                            <a:cs typeface="Arial" panose="020B0604020202020204" pitchFamily="34" charset="0"/>
                          </a:endParaRPr>
                        </a:p>
                      </a:txBody>
                      <a:tcPr anchor="ctr">
                        <a:solidFill>
                          <a:srgbClr val="002060"/>
                        </a:solidFill>
                      </a:tcPr>
                    </a:tc>
                    <a:extLst>
                      <a:ext uri="{0D108BD9-81ED-4DB2-BD59-A6C34878D82A}">
                        <a16:rowId xmlns:a16="http://schemas.microsoft.com/office/drawing/2014/main" val="161706950"/>
                      </a:ext>
                    </a:extLst>
                  </a:tr>
                  <a:tr h="668675">
                    <a:tc>
                      <a:txBody>
                        <a:bodyPr/>
                        <a:lstStyle/>
                        <a:p>
                          <a:pPr algn="ctr"/>
                          <a:r>
                            <a:rPr lang="en-US" sz="1550" dirty="0">
                              <a:solidFill>
                                <a:schemeClr val="bg1"/>
                              </a:solidFill>
                              <a:latin typeface="Arial" panose="020B0604020202020204" pitchFamily="34" charset="0"/>
                              <a:cs typeface="Arial" panose="020B0604020202020204" pitchFamily="34" charset="0"/>
                            </a:rPr>
                            <a:t>Models</a:t>
                          </a: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CSI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Precision </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Recall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BIAS </a:t>
                          </a:r>
                        </a:p>
                        <a:p>
                          <a:pPr algn="ctr"/>
                          <a:r>
                            <a:rPr lang="en-US" sz="1550" dirty="0">
                              <a:solidFill>
                                <a:schemeClr val="bg1"/>
                              </a:solidFill>
                              <a:latin typeface="Arial" panose="020B0604020202020204" pitchFamily="34" charset="0"/>
                              <a:cs typeface="Arial" panose="020B0604020202020204" pitchFamily="34" charset="0"/>
                            </a:rPr>
                            <a:t>(1)</a:t>
                          </a: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ECE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r>
                            <a:rPr lang="en-US" sz="1550" u="none" strike="noStrike" dirty="0">
                              <a:solidFill>
                                <a:schemeClr val="bg1"/>
                              </a:solidFill>
                              <a:effectLst/>
                              <a:latin typeface="Arial" panose="020B0604020202020204" pitchFamily="34" charset="0"/>
                              <a:cs typeface="Arial" panose="020B0604020202020204" pitchFamily="34" charset="0"/>
                            </a:rPr>
                            <a:t>↓</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CSI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Precision </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Recall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BIAS </a:t>
                          </a:r>
                        </a:p>
                        <a:p>
                          <a:pPr algn="ctr"/>
                          <a:r>
                            <a:rPr lang="en-US" sz="1550" dirty="0">
                              <a:solidFill>
                                <a:schemeClr val="bg1"/>
                              </a:solidFill>
                              <a:latin typeface="Arial" panose="020B0604020202020204" pitchFamily="34" charset="0"/>
                              <a:cs typeface="Arial" panose="020B0604020202020204" pitchFamily="34" charset="0"/>
                            </a:rPr>
                            <a:t>(1)</a:t>
                          </a:r>
                        </a:p>
                      </a:txBody>
                      <a:tcPr anchor="ctr">
                        <a:lnT w="12700" cap="flat" cmpd="sng" algn="ctr">
                          <a:solidFill>
                            <a:schemeClr val="bg1"/>
                          </a:solidFill>
                          <a:prstDash val="solid"/>
                          <a:round/>
                          <a:headEnd type="none" w="med" len="med"/>
                          <a:tailEnd type="none" w="med" len="med"/>
                        </a:lnT>
                        <a:solidFill>
                          <a:srgbClr val="002060"/>
                        </a:solidFill>
                      </a:tcPr>
                    </a:tc>
                    <a:tc>
                      <a:txBody>
                        <a:bodyPr/>
                        <a:lstStyle/>
                        <a:p>
                          <a:pPr algn="ctr"/>
                          <a:r>
                            <a:rPr lang="en-US" sz="1550" dirty="0">
                              <a:solidFill>
                                <a:schemeClr val="bg1"/>
                              </a:solidFill>
                              <a:latin typeface="Arial" panose="020B0604020202020204" pitchFamily="34" charset="0"/>
                              <a:cs typeface="Arial" panose="020B0604020202020204" pitchFamily="34" charset="0"/>
                            </a:rPr>
                            <a:t>ECE </a:t>
                          </a:r>
                        </a:p>
                        <a:p>
                          <a:pPr algn="ctr"/>
                          <a:r>
                            <a:rPr lang="en-US" sz="1550" b="0" i="0" u="none" strike="noStrike" dirty="0">
                              <a:solidFill>
                                <a:schemeClr val="bg1"/>
                              </a:solidFill>
                              <a:effectLst/>
                              <a:latin typeface="Arial" panose="020B0604020202020204" pitchFamily="34" charset="0"/>
                              <a:cs typeface="Arial" panose="020B0604020202020204" pitchFamily="34" charset="0"/>
                            </a:rPr>
                            <a:t>(</a:t>
                          </a:r>
                          <a:r>
                            <a:rPr lang="en-US" sz="1550" u="none" strike="noStrike" dirty="0">
                              <a:solidFill>
                                <a:schemeClr val="bg1"/>
                              </a:solidFill>
                              <a:effectLst/>
                              <a:latin typeface="Arial" panose="020B0604020202020204" pitchFamily="34" charset="0"/>
                              <a:cs typeface="Arial" panose="020B0604020202020204" pitchFamily="34" charset="0"/>
                            </a:rPr>
                            <a:t>↓</a:t>
                          </a:r>
                          <a:r>
                            <a:rPr lang="en-US" sz="1550" b="0" i="0" u="none" strike="noStrike" dirty="0">
                              <a:solidFill>
                                <a:schemeClr val="bg1"/>
                              </a:solidFill>
                              <a:effectLst/>
                              <a:latin typeface="Arial" panose="020B0604020202020204" pitchFamily="34" charset="0"/>
                              <a:cs typeface="Arial" panose="020B0604020202020204" pitchFamily="34" charset="0"/>
                            </a:rPr>
                            <a:t>)</a:t>
                          </a:r>
                          <a:endParaRPr lang="en-US" sz="1550" dirty="0">
                            <a:solidFill>
                              <a:schemeClr val="bg1"/>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002060"/>
                        </a:solidFill>
                      </a:tcPr>
                    </a:tc>
                    <a:extLst>
                      <a:ext uri="{0D108BD9-81ED-4DB2-BD59-A6C34878D82A}">
                        <a16:rowId xmlns:a16="http://schemas.microsoft.com/office/drawing/2014/main" val="244656357"/>
                      </a:ext>
                    </a:extLst>
                  </a:tr>
                  <a:tr h="327660">
                    <a:tc>
                      <a:txBody>
                        <a:bodyPr/>
                        <a:lstStyle/>
                        <a:p>
                          <a:pPr algn="ctr"/>
                          <a:r>
                            <a:rPr lang="en-US" sz="1550" dirty="0">
                              <a:latin typeface="Arial" panose="020B0604020202020204" pitchFamily="34" charset="0"/>
                              <a:cs typeface="Arial" panose="020B0604020202020204" pitchFamily="34" charset="0"/>
                            </a:rPr>
                            <a:t>A-CLSTM</a:t>
                          </a:r>
                        </a:p>
                      </a:txBody>
                      <a:tcPr anchor="ctr"/>
                    </a:tc>
                    <a:tc>
                      <a:txBody>
                        <a:bodyPr/>
                        <a:lstStyle/>
                        <a:p>
                          <a:pPr algn="ctr" rtl="0" fontAlgn="ctr"/>
                          <a:r>
                            <a:rPr lang="en-US" sz="1550" b="0" i="0" u="none" strike="noStrike" dirty="0">
                              <a:solidFill>
                                <a:schemeClr val="tx1"/>
                              </a:solidFill>
                              <a:effectLst/>
                              <a:latin typeface="Arial" panose="020B0604020202020204" pitchFamily="34" charset="0"/>
                            </a:rPr>
                            <a:t>0.375</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0.432</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0.741</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1.712</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0.074</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chemeClr val="tx1"/>
                              </a:solidFill>
                              <a:effectLst/>
                              <a:latin typeface="Arial" panose="020B0604020202020204" pitchFamily="34" charset="0"/>
                            </a:rPr>
                            <a:t>0.311</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chemeClr val="tx1"/>
                              </a:solidFill>
                              <a:effectLst/>
                              <a:latin typeface="Arial" panose="020B0604020202020204" pitchFamily="34" charset="0"/>
                            </a:rPr>
                            <a:t>0.397</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0.595</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1.511</a:t>
                          </a:r>
                        </a:p>
                      </a:txBody>
                      <a:tcPr marL="6350" marR="6350" marT="6350" marB="0" anchor="ctr"/>
                    </a:tc>
                    <a:tc>
                      <a:txBody>
                        <a:bodyPr/>
                        <a:lstStyle/>
                        <a:p>
                          <a:pPr algn="ctr" rtl="0" fontAlgn="ctr"/>
                          <a:r>
                            <a:rPr lang="en-US" sz="1550" b="0" i="0" u="none" strike="noStrike" dirty="0">
                              <a:solidFill>
                                <a:schemeClr val="tx1"/>
                              </a:solidFill>
                              <a:effectLst/>
                              <a:latin typeface="Arial" panose="020B0604020202020204" pitchFamily="34" charset="0"/>
                            </a:rPr>
                            <a:t>0.021</a:t>
                          </a:r>
                        </a:p>
                      </a:txBody>
                      <a:tcPr marL="6350" marR="6350" marT="6350" marB="0" anchor="ctr"/>
                    </a:tc>
                    <a:extLst>
                      <a:ext uri="{0D108BD9-81ED-4DB2-BD59-A6C34878D82A}">
                        <a16:rowId xmlns:a16="http://schemas.microsoft.com/office/drawing/2014/main" val="3690003361"/>
                      </a:ext>
                    </a:extLst>
                  </a:tr>
                  <a:tr h="327660">
                    <a:tc>
                      <a:txBody>
                        <a:bodyPr/>
                        <a:lstStyle/>
                        <a:p>
                          <a:pPr algn="ctr"/>
                          <a:r>
                            <a:rPr lang="en-US" sz="1550" dirty="0">
                              <a:latin typeface="Arial" panose="020B0604020202020204" pitchFamily="34" charset="0"/>
                              <a:cs typeface="Arial" panose="020B0604020202020204" pitchFamily="34" charset="0"/>
                            </a:rPr>
                            <a:t>A-UNet</a:t>
                          </a:r>
                        </a:p>
                      </a:txBody>
                      <a:tcPr anchor="ctr"/>
                    </a:tc>
                    <a:tc>
                      <a:txBody>
                        <a:bodyPr/>
                        <a:lstStyle/>
                        <a:p>
                          <a:endParaRPr lang="en-US"/>
                        </a:p>
                      </a:txBody>
                      <a:tcPr marL="6350" marR="6350" marT="6350" marB="0" anchor="ctr">
                        <a:blipFill>
                          <a:blip r:embed="rId4"/>
                          <a:stretch>
                            <a:fillRect l="-122905" t="-505556" r="-897207" b="-640741"/>
                          </a:stretch>
                        </a:blipFill>
                      </a:tcPr>
                    </a:tc>
                    <a:tc>
                      <a:txBody>
                        <a:bodyPr/>
                        <a:lstStyle/>
                        <a:p>
                          <a:pPr algn="ctr" rtl="0" fontAlgn="ctr"/>
                          <a:r>
                            <a:rPr lang="en-US" sz="1550" b="0" i="0" u="none" strike="noStrike" dirty="0">
                              <a:solidFill>
                                <a:srgbClr val="000000"/>
                              </a:solidFill>
                              <a:effectLst/>
                              <a:latin typeface="Arial" panose="020B0604020202020204" pitchFamily="34" charset="0"/>
                            </a:rPr>
                            <a:t>0.55</a:t>
                          </a: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0.92</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1.673</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0.073</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0.309</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0.36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0.685</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1.904</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0.016</a:t>
                          </a:r>
                        </a:p>
                      </a:txBody>
                      <a:tcPr marL="6350" marR="6350" marT="6350" marB="0" anchor="ctr"/>
                    </a:tc>
                    <a:extLst>
                      <a:ext uri="{0D108BD9-81ED-4DB2-BD59-A6C34878D82A}">
                        <a16:rowId xmlns:a16="http://schemas.microsoft.com/office/drawing/2014/main" val="3904291905"/>
                      </a:ext>
                    </a:extLst>
                  </a:tr>
                  <a:tr h="327660">
                    <a:tc>
                      <a:txBody>
                        <a:bodyPr/>
                        <a:lstStyle/>
                        <a:p>
                          <a:pPr algn="ctr"/>
                          <a:r>
                            <a:rPr lang="en-US" sz="1550" dirty="0">
                              <a:latin typeface="Arial" panose="020B0604020202020204" pitchFamily="34" charset="0"/>
                              <a:cs typeface="Arial" panose="020B0604020202020204" pitchFamily="34" charset="0"/>
                            </a:rPr>
                            <a:t>A-CNN</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0.264</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0.278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0.846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3.048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0.111</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0.271</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0.302</a:t>
                          </a: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0.726</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2.418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0.03</a:t>
                          </a:r>
                        </a:p>
                      </a:txBody>
                      <a:tcPr marL="6350" marR="6350" marT="6350" marB="0" anchor="ctr"/>
                    </a:tc>
                    <a:extLst>
                      <a:ext uri="{0D108BD9-81ED-4DB2-BD59-A6C34878D82A}">
                        <a16:rowId xmlns:a16="http://schemas.microsoft.com/office/drawing/2014/main" val="1506450087"/>
                      </a:ext>
                    </a:extLst>
                  </a:tr>
                  <a:tr h="327660">
                    <a:tc>
                      <a:txBody>
                        <a:bodyPr/>
                        <a:lstStyle/>
                        <a:p>
                          <a:pPr algn="ctr"/>
                          <a:r>
                            <a:rPr lang="en-US" sz="1550" dirty="0">
                              <a:latin typeface="Arial" panose="020B0604020202020204" pitchFamily="34" charset="0"/>
                              <a:cs typeface="Arial" panose="020B0604020202020204" pitchFamily="34" charset="0"/>
                            </a:rPr>
                            <a:t>A-CCU</a:t>
                          </a:r>
                        </a:p>
                      </a:txBody>
                      <a:tcPr anchor="ctr"/>
                    </a:tc>
                    <a:tc>
                      <a:txBody>
                        <a:bodyPr/>
                        <a:lstStyle/>
                        <a:p>
                          <a:pPr algn="ctr" rtl="0" fontAlgn="ctr"/>
                          <a:r>
                            <a:rPr lang="en-US" sz="1550" b="1" i="0" u="none" strike="noStrike" dirty="0">
                              <a:solidFill>
                                <a:srgbClr val="000000"/>
                              </a:solidFill>
                              <a:effectLst/>
                              <a:latin typeface="Arial" panose="020B0604020202020204" pitchFamily="34" charset="0"/>
                            </a:rPr>
                            <a:t>0.57</a:t>
                          </a:r>
                          <a:r>
                            <a:rPr lang="en-US" sz="2000" b="1" i="0" u="none" strike="noStrike" baseline="0" dirty="0">
                              <a:solidFill>
                                <a:srgbClr val="000000"/>
                              </a:solidFill>
                              <a:effectLst/>
                              <a:latin typeface="Arial" panose="020B0604020202020204" pitchFamily="34" charset="0"/>
                            </a:rPr>
                            <a:t>*</a:t>
                          </a:r>
                          <a:endParaRPr lang="en-US" sz="155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0.628</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1.37</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0.061</a:t>
                          </a:r>
                          <a:r>
                            <a:rPr lang="en-US" sz="2000" b="1" i="0" u="none" strike="noStrike" dirty="0">
                              <a:solidFill>
                                <a:srgbClr val="000000"/>
                              </a:solidFill>
                              <a:effectLst/>
                              <a:latin typeface="Arial" panose="020B0604020202020204" pitchFamily="34" charset="0"/>
                            </a:rPr>
                            <a:t>*</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1" i="0" u="none" strike="noStrike" dirty="0">
                              <a:solidFill>
                                <a:srgbClr val="000000"/>
                              </a:solidFill>
                              <a:effectLst/>
                              <a:latin typeface="Arial" panose="020B0604020202020204" pitchFamily="34" charset="0"/>
                            </a:rPr>
                            <a:t>0.331</a:t>
                          </a:r>
                          <a:r>
                            <a:rPr lang="en-US" sz="2000" b="1" i="0" u="none" strike="noStrike" dirty="0">
                              <a:solidFill>
                                <a:srgbClr val="000000"/>
                              </a:solidFill>
                              <a:effectLst/>
                              <a:latin typeface="Arial" panose="020B0604020202020204" pitchFamily="34" charset="0"/>
                            </a:rPr>
                            <a:t>*</a:t>
                          </a:r>
                        </a:p>
                      </a:txBody>
                      <a:tcPr marL="6350" marR="6350" marT="6350" marB="0" anchor="ctr">
                        <a:lnL w="38100" cap="flat" cmpd="sng" algn="ctr">
                          <a:solidFill>
                            <a:schemeClr val="bg1"/>
                          </a:solidFill>
                          <a:prstDash val="solid"/>
                          <a:round/>
                          <a:headEnd type="none" w="med" len="med"/>
                          <a:tailEnd type="none" w="med" len="med"/>
                        </a:lnL>
                      </a:tcPr>
                    </a:tc>
                    <a:tc>
                      <a:txBody>
                        <a:bodyPr/>
                        <a:lstStyle/>
                        <a:p>
                          <a:endParaRPr lang="en-US"/>
                        </a:p>
                      </a:txBody>
                      <a:tcPr marL="6350" marR="6350" marT="6350" marB="0" anchor="ctr">
                        <a:blipFill>
                          <a:blip r:embed="rId4"/>
                          <a:stretch>
                            <a:fillRect l="-724719" t="-705556" r="-301685" b="-440741"/>
                          </a:stretch>
                        </a:blipFill>
                      </a:tcPr>
                    </a:tc>
                    <a:tc>
                      <a:txBody>
                        <a:bodyPr/>
                        <a:lstStyle/>
                        <a:p>
                          <a:pPr algn="ctr" rtl="0" fontAlgn="ctr"/>
                          <a:r>
                            <a:rPr lang="en-US" sz="1550" b="0" i="0" u="none" strike="noStrike" dirty="0">
                              <a:solidFill>
                                <a:srgbClr val="000000"/>
                              </a:solidFill>
                              <a:effectLst/>
                              <a:latin typeface="Arial" panose="020B0604020202020204" pitchFamily="34" charset="0"/>
                            </a:rPr>
                            <a:t>0.537</a:t>
                          </a:r>
                        </a:p>
                      </a:txBody>
                      <a:tcPr marL="6350" marR="6350" marT="6350" marB="0" anchor="ctr"/>
                    </a:tc>
                    <a:tc>
                      <a:txBody>
                        <a:bodyPr/>
                        <a:lstStyle/>
                        <a:p>
                          <a:endParaRPr lang="en-US"/>
                        </a:p>
                      </a:txBody>
                      <a:tcPr marL="6350" marR="6350" marT="6350" marB="0" anchor="ctr">
                        <a:blipFill>
                          <a:blip r:embed="rId4"/>
                          <a:stretch>
                            <a:fillRect l="-919553" t="-705556" r="-100559" b="-440741"/>
                          </a:stretch>
                        </a:blipFill>
                      </a:tcPr>
                    </a:tc>
                    <a:tc>
                      <a:txBody>
                        <a:bodyPr/>
                        <a:lstStyle/>
                        <a:p>
                          <a:pPr algn="ctr" rtl="0" fontAlgn="ctr"/>
                          <a:r>
                            <a:rPr lang="en-US" sz="1550" b="0" i="0" u="none" strike="noStrike" dirty="0">
                              <a:solidFill>
                                <a:srgbClr val="000000"/>
                              </a:solidFill>
                              <a:effectLst/>
                              <a:latin typeface="Arial" panose="020B0604020202020204" pitchFamily="34" charset="0"/>
                            </a:rPr>
                            <a:t>0.006</a:t>
                          </a:r>
                          <a:r>
                            <a:rPr lang="en-US" sz="20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1864196446"/>
                      </a:ext>
                    </a:extLst>
                  </a:tr>
                  <a:tr h="327660">
                    <a:tc>
                      <a:txBody>
                        <a:bodyPr/>
                        <a:lstStyle/>
                        <a:p>
                          <a:pPr algn="ctr"/>
                          <a:r>
                            <a:rPr lang="en-US" sz="1550" dirty="0">
                              <a:latin typeface="Arial" panose="020B0604020202020204" pitchFamily="34" charset="0"/>
                              <a:cs typeface="Arial" panose="020B0604020202020204" pitchFamily="34" charset="0"/>
                            </a:rPr>
                            <a:t>ConvLSTM</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0.11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0.156</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0.307</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1.968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0.21</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0.167</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0.241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0.288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0.721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0.07</a:t>
                          </a:r>
                        </a:p>
                      </a:txBody>
                      <a:tcPr marL="6350" marR="6350" marT="6350" marB="0" anchor="ctr"/>
                    </a:tc>
                    <a:extLst>
                      <a:ext uri="{0D108BD9-81ED-4DB2-BD59-A6C34878D82A}">
                        <a16:rowId xmlns:a16="http://schemas.microsoft.com/office/drawing/2014/main" val="2706948620"/>
                      </a:ext>
                    </a:extLst>
                  </a:tr>
                  <a:tr h="327660">
                    <a:tc>
                      <a:txBody>
                        <a:bodyPr/>
                        <a:lstStyle/>
                        <a:p>
                          <a:pPr algn="ctr"/>
                          <a:r>
                            <a:rPr lang="en-US" sz="1550" dirty="0">
                              <a:latin typeface="Arial" panose="020B0604020202020204" pitchFamily="34" charset="0"/>
                              <a:cs typeface="Arial" panose="020B0604020202020204" pitchFamily="34" charset="0"/>
                            </a:rPr>
                            <a:t>U-Net</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0.554</a:t>
                          </a:r>
                          <a:r>
                            <a:rPr lang="en-US" sz="2000" b="0" i="0" u="none" strike="noStrike" baseline="30000" dirty="0">
                              <a:solidFill>
                                <a:srgbClr val="000000"/>
                              </a:solidFill>
                              <a:effectLst/>
                              <a:latin typeface="Arial" panose="020B0604020202020204" pitchFamily="34" charset="0"/>
                            </a:rPr>
                            <a:t>+</a:t>
                          </a:r>
                          <a:endParaRPr lang="en-US" sz="155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0.596</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0.886</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endParaRPr lang="en-US"/>
                        </a:p>
                      </a:txBody>
                      <a:tcPr marL="6350" marR="6350" marT="6350" marB="0" anchor="ctr">
                        <a:blipFill>
                          <a:blip r:embed="rId4"/>
                          <a:stretch>
                            <a:fillRect l="-424157" t="-922642" r="-602247" b="-247170"/>
                          </a:stretch>
                        </a:blipFill>
                      </a:tcPr>
                    </a:tc>
                    <a:tc>
                      <a:txBody>
                        <a:bodyPr/>
                        <a:lstStyle/>
                        <a:p>
                          <a:pPr algn="ctr" rtl="0" fontAlgn="ctr"/>
                          <a:r>
                            <a:rPr lang="en-US" sz="1550" b="0" i="0" u="none" strike="noStrike" dirty="0">
                              <a:solidFill>
                                <a:srgbClr val="000000"/>
                              </a:solidFill>
                              <a:effectLst/>
                              <a:latin typeface="Arial" panose="020B0604020202020204" pitchFamily="34" charset="0"/>
                            </a:rPr>
                            <a:t>0.064</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0.321</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0.501</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0.473</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0.946</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0.007</a:t>
                          </a:r>
                          <a:r>
                            <a:rPr lang="en-US" sz="20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3487534791"/>
                      </a:ext>
                    </a:extLst>
                  </a:tr>
                  <a:tr h="327660">
                    <a:tc>
                      <a:txBody>
                        <a:bodyPr/>
                        <a:lstStyle/>
                        <a:p>
                          <a:pPr algn="ctr"/>
                          <a:r>
                            <a:rPr lang="en-US" sz="1550" dirty="0">
                              <a:latin typeface="Arial" panose="020B0604020202020204" pitchFamily="34" charset="0"/>
                              <a:cs typeface="Arial" panose="020B0604020202020204" pitchFamily="34" charset="0"/>
                            </a:rPr>
                            <a:t>CNN</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0.254</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0.362</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0.459</a:t>
                          </a:r>
                        </a:p>
                      </a:txBody>
                      <a:tcPr marL="6350" marR="6350" marT="6350" marB="0" anchor="ctr"/>
                    </a:tc>
                    <a:tc>
                      <a:txBody>
                        <a:bodyPr/>
                        <a:lstStyle/>
                        <a:p>
                          <a:pPr algn="ctr" rtl="0" fontAlgn="ctr"/>
                          <a:r>
                            <a:rPr lang="en-US" sz="1550" b="1" i="0" u="none" strike="noStrike" dirty="0">
                              <a:solidFill>
                                <a:srgbClr val="000000"/>
                              </a:solidFill>
                              <a:effectLst/>
                              <a:latin typeface="Arial" panose="020B0604020202020204" pitchFamily="34" charset="0"/>
                            </a:rPr>
                            <a:t>1.268</a:t>
                          </a:r>
                          <a:r>
                            <a:rPr lang="en-US" sz="2000" b="1"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0.064</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0.265</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0.308</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0.644</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2.202</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0.037</a:t>
                          </a:r>
                        </a:p>
                      </a:txBody>
                      <a:tcPr marL="6350" marR="6350" marT="6350" marB="0" anchor="ctr"/>
                    </a:tc>
                    <a:extLst>
                      <a:ext uri="{0D108BD9-81ED-4DB2-BD59-A6C34878D82A}">
                        <a16:rowId xmlns:a16="http://schemas.microsoft.com/office/drawing/2014/main" val="1087458058"/>
                      </a:ext>
                    </a:extLst>
                  </a:tr>
                  <a:tr h="327660">
                    <a:tc>
                      <a:txBody>
                        <a:bodyPr/>
                        <a:lstStyle/>
                        <a:p>
                          <a:pPr algn="ctr"/>
                          <a:r>
                            <a:rPr lang="en-US" sz="1550" dirty="0">
                              <a:latin typeface="Arial" panose="020B0604020202020204" pitchFamily="34" charset="0"/>
                              <a:cs typeface="Arial" panose="020B0604020202020204" pitchFamily="34" charset="0"/>
                            </a:rPr>
                            <a:t>CCU</a:t>
                          </a:r>
                        </a:p>
                      </a:txBody>
                      <a:tcPr anchor="ctr"/>
                    </a:tc>
                    <a:tc>
                      <a:txBody>
                        <a:bodyPr/>
                        <a:lstStyle/>
                        <a:p>
                          <a:pPr algn="ctr" rtl="0" fontAlgn="ctr"/>
                          <a:r>
                            <a:rPr lang="en-US" sz="1550" b="0" i="0" u="none" strike="noStrike" dirty="0">
                              <a:solidFill>
                                <a:srgbClr val="000000"/>
                              </a:solidFill>
                              <a:effectLst/>
                              <a:latin typeface="Arial" panose="020B0604020202020204" pitchFamily="34" charset="0"/>
                            </a:rPr>
                            <a:t>0.518</a:t>
                          </a:r>
                        </a:p>
                      </a:txBody>
                      <a:tcPr marL="6350" marR="6350" marT="6350" marB="0" anchor="ctr"/>
                    </a:tc>
                    <a:tc>
                      <a:txBody>
                        <a:bodyPr/>
                        <a:lstStyle/>
                        <a:p>
                          <a:endParaRPr lang="en-US"/>
                        </a:p>
                      </a:txBody>
                      <a:tcPr marL="6350" marR="6350" marT="6350" marB="0" anchor="ctr">
                        <a:blipFill>
                          <a:blip r:embed="rId4"/>
                          <a:stretch>
                            <a:fillRect l="-224157" t="-1103704" r="-802247" b="-42593"/>
                          </a:stretch>
                        </a:blipFill>
                      </a:tcPr>
                    </a:tc>
                    <a:tc>
                      <a:txBody>
                        <a:bodyPr/>
                        <a:lstStyle/>
                        <a:p>
                          <a:endParaRPr lang="en-US"/>
                        </a:p>
                      </a:txBody>
                      <a:tcPr marL="6350" marR="6350" marT="6350" marB="0" anchor="ctr">
                        <a:blipFill>
                          <a:blip r:embed="rId4"/>
                          <a:stretch>
                            <a:fillRect l="-324157" t="-1103704" r="-702247" b="-42593"/>
                          </a:stretch>
                        </a:blipFill>
                      </a:tcPr>
                    </a:tc>
                    <a:tc>
                      <a:txBody>
                        <a:bodyPr/>
                        <a:lstStyle/>
                        <a:p>
                          <a:pPr algn="ctr" rtl="0" fontAlgn="ctr"/>
                          <a:r>
                            <a:rPr lang="en-US" sz="1550" b="0" i="0" u="none" strike="noStrike" dirty="0">
                              <a:solidFill>
                                <a:srgbClr val="000000"/>
                              </a:solidFill>
                              <a:effectLst/>
                              <a:latin typeface="Arial" panose="020B0604020202020204" pitchFamily="34" charset="0"/>
                            </a:rPr>
                            <a:t>1.575</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0.067</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rtl="0" fontAlgn="ctr"/>
                          <a:r>
                            <a:rPr lang="en-US" sz="1550" b="0" i="0" u="none" strike="noStrike" dirty="0">
                              <a:solidFill>
                                <a:srgbClr val="000000"/>
                              </a:solidFill>
                              <a:effectLst/>
                              <a:latin typeface="Arial" panose="020B0604020202020204" pitchFamily="34" charset="0"/>
                            </a:rPr>
                            <a:t>0.32</a:t>
                          </a:r>
                          <a:r>
                            <a:rPr lang="en-US" sz="2000" b="0" i="0" u="none" strike="noStrike" baseline="30000" dirty="0">
                              <a:solidFill>
                                <a:srgbClr val="000000"/>
                              </a:solidFill>
                              <a:effectLst/>
                              <a:latin typeface="Arial" panose="020B0604020202020204" pitchFamily="34" charset="0"/>
                            </a:rPr>
                            <a:t>+</a:t>
                          </a:r>
                          <a:endParaRPr lang="en-US" sz="2000" b="0" i="0" u="none" strike="noStrike" dirty="0">
                            <a:solidFill>
                              <a:srgbClr val="000000"/>
                            </a:solidFill>
                            <a:effectLst/>
                            <a:latin typeface="Arial" panose="020B0604020202020204" pitchFamily="34" charset="0"/>
                          </a:endParaRP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ctr" rtl="0" fontAlgn="ctr"/>
                          <a:r>
                            <a:rPr lang="en-US" sz="1550" b="0" i="0" u="none" strike="noStrike" dirty="0">
                              <a:solidFill>
                                <a:srgbClr val="000000"/>
                              </a:solidFill>
                              <a:effectLst/>
                              <a:latin typeface="Arial" panose="020B0604020202020204" pitchFamily="34" charset="0"/>
                            </a:rPr>
                            <a:t>0.502</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0.471</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0.941</a:t>
                          </a:r>
                          <a:r>
                            <a:rPr lang="en-US" sz="2000" b="0" i="0" u="none" strike="noStrike" dirty="0">
                              <a:solidFill>
                                <a:srgbClr val="000000"/>
                              </a:solidFill>
                              <a:effectLst/>
                              <a:latin typeface="Arial" panose="020B0604020202020204" pitchFamily="34" charset="0"/>
                            </a:rPr>
                            <a:t>*</a:t>
                          </a:r>
                        </a:p>
                      </a:txBody>
                      <a:tcPr marL="6350" marR="6350" marT="6350" marB="0" anchor="ctr"/>
                    </a:tc>
                    <a:tc>
                      <a:txBody>
                        <a:bodyPr/>
                        <a:lstStyle/>
                        <a:p>
                          <a:pPr algn="ctr" rtl="0" fontAlgn="ctr"/>
                          <a:r>
                            <a:rPr lang="en-US" sz="1550" b="0" i="0" u="none" strike="noStrike" dirty="0">
                              <a:solidFill>
                                <a:srgbClr val="000000"/>
                              </a:solidFill>
                              <a:effectLst/>
                              <a:latin typeface="Arial" panose="020B0604020202020204" pitchFamily="34" charset="0"/>
                            </a:rPr>
                            <a:t>0.006</a:t>
                          </a:r>
                          <a:r>
                            <a:rPr lang="en-US" sz="2000" b="0" i="0" u="none" strike="noStrike" dirty="0">
                              <a:solidFill>
                                <a:srgbClr val="000000"/>
                              </a:solidFill>
                              <a:effectLst/>
                              <a:latin typeface="Arial" panose="020B0604020202020204" pitchFamily="34" charset="0"/>
                            </a:rPr>
                            <a:t>*</a:t>
                          </a:r>
                        </a:p>
                      </a:txBody>
                      <a:tcPr marL="6350" marR="6350" marT="6350" marB="0" anchor="ctr"/>
                    </a:tc>
                    <a:extLst>
                      <a:ext uri="{0D108BD9-81ED-4DB2-BD59-A6C34878D82A}">
                        <a16:rowId xmlns:a16="http://schemas.microsoft.com/office/drawing/2014/main" val="1952943810"/>
                      </a:ext>
                    </a:extLst>
                  </a:tr>
                </a:tbl>
              </a:graphicData>
            </a:graphic>
          </p:graphicFrame>
        </mc:Fallback>
      </mc:AlternateContent>
    </p:spTree>
    <p:extLst>
      <p:ext uri="{BB962C8B-B14F-4D97-AF65-F5344CB8AC3E}">
        <p14:creationId xmlns:p14="http://schemas.microsoft.com/office/powerpoint/2010/main" val="244393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7">
            <a:extLst>
              <a:ext uri="{FF2B5EF4-FFF2-40B4-BE49-F238E27FC236}">
                <a16:creationId xmlns:a16="http://schemas.microsoft.com/office/drawing/2014/main" id="{8BCFDD6D-B53E-0142-753B-5AC80E115984}"/>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E501403B-ADDE-C28B-DEA7-80A6BC164642}"/>
              </a:ext>
            </a:extLst>
          </p:cNvPr>
          <p:cNvSpPr>
            <a:spLocks noGrp="1"/>
          </p:cNvSpPr>
          <p:nvPr>
            <p:ph type="sldNum" sz="quarter" idx="12"/>
          </p:nvPr>
        </p:nvSpPr>
        <p:spPr/>
        <p:txBody>
          <a:bodyPr/>
          <a:lstStyle/>
          <a:p>
            <a:fld id="{D44AB33A-367C-40BB-BE1C-07D1887BB17F}" type="slidenum">
              <a:rPr lang="en-US" smtClean="0"/>
              <a:t>19</a:t>
            </a:fld>
            <a:endParaRPr lang="en-US" dirty="0"/>
          </a:p>
        </p:txBody>
      </p:sp>
      <p:sp>
        <p:nvSpPr>
          <p:cNvPr id="24" name="Title 23">
            <a:extLst>
              <a:ext uri="{FF2B5EF4-FFF2-40B4-BE49-F238E27FC236}">
                <a16:creationId xmlns:a16="http://schemas.microsoft.com/office/drawing/2014/main" id="{61815AFB-6836-5326-73D1-74656C11696A}"/>
              </a:ext>
            </a:extLst>
          </p:cNvPr>
          <p:cNvSpPr>
            <a:spLocks noGrp="1"/>
          </p:cNvSpPr>
          <p:nvPr>
            <p:ph type="title"/>
          </p:nvPr>
        </p:nvSpPr>
        <p:spPr/>
        <p:txBody>
          <a:bodyPr/>
          <a:lstStyle/>
          <a:p>
            <a:r>
              <a:rPr lang="en-US" sz="3200" dirty="0"/>
              <a:t>Results: </a:t>
            </a:r>
            <a:r>
              <a:rPr lang="en-US" dirty="0"/>
              <a:t>Model Output </a:t>
            </a:r>
          </a:p>
        </p:txBody>
      </p:sp>
      <p:sp>
        <p:nvSpPr>
          <p:cNvPr id="20" name="Title 1">
            <a:extLst>
              <a:ext uri="{FF2B5EF4-FFF2-40B4-BE49-F238E27FC236}">
                <a16:creationId xmlns:a16="http://schemas.microsoft.com/office/drawing/2014/main" id="{90A45CE9-11E7-CED9-18A5-4EA991E035F9}"/>
              </a:ext>
            </a:extLst>
          </p:cNvPr>
          <p:cNvSpPr txBox="1">
            <a:spLocks/>
          </p:cNvSpPr>
          <p:nvPr/>
        </p:nvSpPr>
        <p:spPr>
          <a:xfrm>
            <a:off x="849671" y="342900"/>
            <a:ext cx="10046929" cy="72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Arial" panose="020B0604020202020204" pitchFamily="34" charset="0"/>
                <a:ea typeface="+mj-ea"/>
                <a:cs typeface="Arial" panose="020B0604020202020204" pitchFamily="34" charset="0"/>
              </a:defRPr>
            </a:lvl1pPr>
          </a:lstStyle>
          <a:p>
            <a:endParaRPr lang="en-US" sz="3200" dirty="0"/>
          </a:p>
        </p:txBody>
      </p:sp>
      <p:pic>
        <p:nvPicPr>
          <p:cNvPr id="4" name="Picture 3" descr="A screenshot of a computer screen&#10;&#10;Description automatically generated">
            <a:extLst>
              <a:ext uri="{FF2B5EF4-FFF2-40B4-BE49-F238E27FC236}">
                <a16:creationId xmlns:a16="http://schemas.microsoft.com/office/drawing/2014/main" id="{F8C765BC-D887-EC8D-A8E3-CEB48242A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06" y="1019505"/>
            <a:ext cx="11032652" cy="5468730"/>
          </a:xfrm>
          <a:prstGeom prst="rect">
            <a:avLst/>
          </a:prstGeom>
        </p:spPr>
      </p:pic>
    </p:spTree>
    <p:extLst>
      <p:ext uri="{BB962C8B-B14F-4D97-AF65-F5344CB8AC3E}">
        <p14:creationId xmlns:p14="http://schemas.microsoft.com/office/powerpoint/2010/main" val="211580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a:xfrm>
            <a:off x="838200" y="363781"/>
            <a:ext cx="10058400" cy="703019"/>
          </a:xfrm>
        </p:spPr>
        <p:txBody>
          <a:bodyPr>
            <a:normAutofit/>
          </a:bodyPr>
          <a:lstStyle/>
          <a:p>
            <a:r>
              <a:rPr lang="en-US" sz="3200" dirty="0"/>
              <a:t>Overview </a:t>
            </a:r>
          </a:p>
        </p:txBody>
      </p:sp>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849671" y="1237879"/>
            <a:ext cx="10255752" cy="5250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Introduction</a:t>
            </a:r>
            <a:r>
              <a:rPr lang="en-US" dirty="0"/>
              <a:t> </a:t>
            </a:r>
          </a:p>
          <a:p>
            <a:pPr lvl="1"/>
            <a:r>
              <a:rPr lang="en-US" dirty="0"/>
              <a:t>Literature Review</a:t>
            </a:r>
          </a:p>
          <a:p>
            <a:pPr lvl="1"/>
            <a:r>
              <a:rPr lang="en-US" dirty="0"/>
              <a:t>Contribution</a:t>
            </a:r>
          </a:p>
          <a:p>
            <a:r>
              <a:rPr lang="en-US" b="1" dirty="0"/>
              <a:t>Methodology</a:t>
            </a:r>
          </a:p>
          <a:p>
            <a:pPr lvl="1"/>
            <a:r>
              <a:rPr lang="en-US" dirty="0"/>
              <a:t>Novel Model Designs</a:t>
            </a:r>
          </a:p>
          <a:p>
            <a:pPr lvl="1"/>
            <a:r>
              <a:rPr lang="en-US" dirty="0"/>
              <a:t>Loss function</a:t>
            </a:r>
          </a:p>
          <a:p>
            <a:r>
              <a:rPr lang="en-US" b="1" dirty="0"/>
              <a:t>Experimental Procedure</a:t>
            </a:r>
          </a:p>
          <a:p>
            <a:r>
              <a:rPr lang="en-US" b="1" dirty="0"/>
              <a:t>Toy Problem Application</a:t>
            </a:r>
          </a:p>
          <a:p>
            <a:pPr lvl="1"/>
            <a:r>
              <a:rPr lang="en-US" dirty="0"/>
              <a:t>Moving MNIST</a:t>
            </a:r>
          </a:p>
          <a:p>
            <a:r>
              <a:rPr lang="en-US" b="1" dirty="0"/>
              <a:t>Real-world Application</a:t>
            </a:r>
          </a:p>
          <a:p>
            <a:pPr lvl="1"/>
            <a:r>
              <a:rPr lang="en-US" dirty="0"/>
              <a:t>Storm Event Imagery (SEVIR) Dataset</a:t>
            </a:r>
          </a:p>
          <a:p>
            <a:r>
              <a:rPr lang="en-US" b="1" dirty="0"/>
              <a:t>Results</a:t>
            </a:r>
          </a:p>
          <a:p>
            <a:r>
              <a:rPr lang="en-US" b="1" dirty="0"/>
              <a:t>Discussion</a:t>
            </a:r>
          </a:p>
          <a:p>
            <a:pPr lvl="1"/>
            <a:endParaRPr lang="en-US" dirty="0"/>
          </a:p>
          <a:p>
            <a:pPr marL="457200" lvl="1" indent="0">
              <a:buFont typeface="Arial" panose="020B0604020202020204" pitchFamily="34" charset="0"/>
              <a:buNone/>
            </a:pPr>
            <a:endParaRPr lang="en-US" dirty="0"/>
          </a:p>
        </p:txBody>
      </p:sp>
      <p:sp>
        <p:nvSpPr>
          <p:cNvPr id="7" name="Date Placeholder 6">
            <a:extLst>
              <a:ext uri="{FF2B5EF4-FFF2-40B4-BE49-F238E27FC236}">
                <a16:creationId xmlns:a16="http://schemas.microsoft.com/office/drawing/2014/main" id="{0D8B66DD-83D1-D228-3774-E02E2BCF29BF}"/>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05B05063-441D-9FE8-3E67-764A3111E2E5}"/>
              </a:ext>
            </a:extLst>
          </p:cNvPr>
          <p:cNvSpPr>
            <a:spLocks noGrp="1"/>
          </p:cNvSpPr>
          <p:nvPr>
            <p:ph type="sldNum" sz="quarter" idx="12"/>
          </p:nvPr>
        </p:nvSpPr>
        <p:spPr/>
        <p:txBody>
          <a:bodyPr/>
          <a:lstStyle/>
          <a:p>
            <a:fld id="{D44AB33A-367C-40BB-BE1C-07D1887BB17F}" type="slidenum">
              <a:rPr lang="en-US" smtClean="0"/>
              <a:t>2</a:t>
            </a:fld>
            <a:endParaRPr lang="en-US" dirty="0"/>
          </a:p>
        </p:txBody>
      </p:sp>
    </p:spTree>
    <p:extLst>
      <p:ext uri="{BB962C8B-B14F-4D97-AF65-F5344CB8AC3E}">
        <p14:creationId xmlns:p14="http://schemas.microsoft.com/office/powerpoint/2010/main" val="326126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43064EC-1318-4A27-44AF-CB859A925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07" y="1019505"/>
            <a:ext cx="11032652" cy="5468730"/>
          </a:xfrm>
          <a:prstGeom prst="rect">
            <a:avLst/>
          </a:prstGeom>
        </p:spPr>
      </p:pic>
      <p:sp>
        <p:nvSpPr>
          <p:cNvPr id="18" name="Date Placeholder 17">
            <a:extLst>
              <a:ext uri="{FF2B5EF4-FFF2-40B4-BE49-F238E27FC236}">
                <a16:creationId xmlns:a16="http://schemas.microsoft.com/office/drawing/2014/main" id="{8BCFDD6D-B53E-0142-753B-5AC80E115984}"/>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E501403B-ADDE-C28B-DEA7-80A6BC164642}"/>
              </a:ext>
            </a:extLst>
          </p:cNvPr>
          <p:cNvSpPr>
            <a:spLocks noGrp="1"/>
          </p:cNvSpPr>
          <p:nvPr>
            <p:ph type="sldNum" sz="quarter" idx="12"/>
          </p:nvPr>
        </p:nvSpPr>
        <p:spPr/>
        <p:txBody>
          <a:bodyPr/>
          <a:lstStyle/>
          <a:p>
            <a:fld id="{D44AB33A-367C-40BB-BE1C-07D1887BB17F}" type="slidenum">
              <a:rPr lang="en-US" smtClean="0"/>
              <a:t>20</a:t>
            </a:fld>
            <a:endParaRPr lang="en-US" dirty="0"/>
          </a:p>
        </p:txBody>
      </p:sp>
      <p:sp>
        <p:nvSpPr>
          <p:cNvPr id="24" name="Title 23">
            <a:extLst>
              <a:ext uri="{FF2B5EF4-FFF2-40B4-BE49-F238E27FC236}">
                <a16:creationId xmlns:a16="http://schemas.microsoft.com/office/drawing/2014/main" id="{61815AFB-6836-5326-73D1-74656C11696A}"/>
              </a:ext>
            </a:extLst>
          </p:cNvPr>
          <p:cNvSpPr>
            <a:spLocks noGrp="1"/>
          </p:cNvSpPr>
          <p:nvPr>
            <p:ph type="title"/>
          </p:nvPr>
        </p:nvSpPr>
        <p:spPr/>
        <p:txBody>
          <a:bodyPr/>
          <a:lstStyle/>
          <a:p>
            <a:r>
              <a:rPr lang="en-US" sz="3200" dirty="0"/>
              <a:t>Results: </a:t>
            </a:r>
            <a:r>
              <a:rPr lang="en-US" dirty="0"/>
              <a:t>Model Output </a:t>
            </a:r>
          </a:p>
        </p:txBody>
      </p:sp>
      <p:sp>
        <p:nvSpPr>
          <p:cNvPr id="20" name="Title 1">
            <a:extLst>
              <a:ext uri="{FF2B5EF4-FFF2-40B4-BE49-F238E27FC236}">
                <a16:creationId xmlns:a16="http://schemas.microsoft.com/office/drawing/2014/main" id="{90A45CE9-11E7-CED9-18A5-4EA991E035F9}"/>
              </a:ext>
            </a:extLst>
          </p:cNvPr>
          <p:cNvSpPr txBox="1">
            <a:spLocks/>
          </p:cNvSpPr>
          <p:nvPr/>
        </p:nvSpPr>
        <p:spPr>
          <a:xfrm>
            <a:off x="849671" y="342900"/>
            <a:ext cx="10046929" cy="72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Arial" panose="020B0604020202020204" pitchFamily="34" charset="0"/>
                <a:ea typeface="+mj-ea"/>
                <a:cs typeface="Arial" panose="020B0604020202020204" pitchFamily="34" charset="0"/>
              </a:defRPr>
            </a:lvl1pPr>
          </a:lstStyle>
          <a:p>
            <a:endParaRPr lang="en-US" sz="3200" dirty="0"/>
          </a:p>
        </p:txBody>
      </p:sp>
    </p:spTree>
    <p:extLst>
      <p:ext uri="{BB962C8B-B14F-4D97-AF65-F5344CB8AC3E}">
        <p14:creationId xmlns:p14="http://schemas.microsoft.com/office/powerpoint/2010/main" val="135344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689A090-A46A-B403-1B37-47DF8733BA2C}"/>
              </a:ext>
            </a:extLst>
          </p:cNvPr>
          <p:cNvSpPr>
            <a:spLocks noGrp="1"/>
          </p:cNvSpPr>
          <p:nvPr>
            <p:ph idx="1"/>
          </p:nvPr>
        </p:nvSpPr>
        <p:spPr/>
        <p:txBody>
          <a:bodyPr>
            <a:normAutofit/>
          </a:bodyPr>
          <a:lstStyle/>
          <a:p>
            <a:r>
              <a:rPr lang="en-US" b="1" dirty="0"/>
              <a:t>A-CCU</a:t>
            </a:r>
            <a:r>
              <a:rPr lang="en-US" dirty="0"/>
              <a:t> model architecture </a:t>
            </a:r>
          </a:p>
          <a:p>
            <a:pPr lvl="1"/>
            <a:r>
              <a:rPr lang="en-US" dirty="0"/>
              <a:t>Attained the </a:t>
            </a:r>
            <a:r>
              <a:rPr lang="en-US" b="1" dirty="0"/>
              <a:t>highest accuracy</a:t>
            </a:r>
            <a:r>
              <a:rPr lang="en-US" dirty="0"/>
              <a:t> in both experiments</a:t>
            </a:r>
          </a:p>
          <a:p>
            <a:pPr lvl="1"/>
            <a:r>
              <a:rPr lang="en-US" dirty="0"/>
              <a:t>A top performing model in most of the other metrics (except Recall)</a:t>
            </a:r>
          </a:p>
          <a:p>
            <a:pPr lvl="1"/>
            <a:r>
              <a:rPr lang="en-US" dirty="0"/>
              <a:t>Lightning prediction capabilities comparable to models seen in previous literature</a:t>
            </a:r>
            <a:r>
              <a:rPr lang="en-US" baseline="30000" dirty="0"/>
              <a:t>[6,33]</a:t>
            </a:r>
            <a:endParaRPr lang="en-US" dirty="0"/>
          </a:p>
          <a:p>
            <a:pPr marL="457200" lvl="1" indent="0">
              <a:buNone/>
            </a:pPr>
            <a:endParaRPr lang="en-US" dirty="0"/>
          </a:p>
          <a:p>
            <a:r>
              <a:rPr lang="en-US" b="1" dirty="0"/>
              <a:t>CCU</a:t>
            </a:r>
            <a:r>
              <a:rPr lang="en-US" dirty="0"/>
              <a:t> model architecture</a:t>
            </a:r>
          </a:p>
          <a:p>
            <a:pPr lvl="1"/>
            <a:r>
              <a:rPr lang="en-US" dirty="0"/>
              <a:t>Generally, a top performing model in both experiments</a:t>
            </a:r>
          </a:p>
          <a:p>
            <a:pPr lvl="1"/>
            <a:r>
              <a:rPr lang="en-US" dirty="0"/>
              <a:t>Outperformed non-U-Net style models in both experiments</a:t>
            </a:r>
          </a:p>
          <a:p>
            <a:pPr marL="457200" lvl="1" indent="0">
              <a:buNone/>
            </a:pPr>
            <a:endParaRPr lang="en-US" dirty="0"/>
          </a:p>
          <a:p>
            <a:r>
              <a:rPr lang="en-US" b="1" dirty="0"/>
              <a:t>A-CLSTM</a:t>
            </a:r>
            <a:r>
              <a:rPr lang="en-US" dirty="0"/>
              <a:t> model architecture</a:t>
            </a:r>
          </a:p>
          <a:p>
            <a:pPr lvl="1"/>
            <a:r>
              <a:rPr lang="en-US" dirty="0"/>
              <a:t>Most modest of the three novel architectures; was never the best performing model but never the worst in either experiment</a:t>
            </a:r>
          </a:p>
          <a:p>
            <a:pPr lvl="1"/>
            <a:r>
              <a:rPr lang="en-US" b="1" dirty="0"/>
              <a:t>Significantly better than the ConvLSTM </a:t>
            </a:r>
            <a:r>
              <a:rPr lang="en-US" dirty="0"/>
              <a:t>in both experiments; suggests that the attention mechanisms aided model performance and stability</a:t>
            </a:r>
          </a:p>
        </p:txBody>
      </p:sp>
      <p:sp>
        <p:nvSpPr>
          <p:cNvPr id="7" name="Date Placeholder 6">
            <a:extLst>
              <a:ext uri="{FF2B5EF4-FFF2-40B4-BE49-F238E27FC236}">
                <a16:creationId xmlns:a16="http://schemas.microsoft.com/office/drawing/2014/main" id="{DE959CEA-4DAB-700B-4C4C-79A08DCCCCDE}"/>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D11036D6-5CF4-4F06-9AB2-293E2A611B6C}"/>
              </a:ext>
            </a:extLst>
          </p:cNvPr>
          <p:cNvSpPr>
            <a:spLocks noGrp="1"/>
          </p:cNvSpPr>
          <p:nvPr>
            <p:ph type="sldNum" sz="quarter" idx="12"/>
          </p:nvPr>
        </p:nvSpPr>
        <p:spPr/>
        <p:txBody>
          <a:bodyPr/>
          <a:lstStyle/>
          <a:p>
            <a:fld id="{D44AB33A-367C-40BB-BE1C-07D1887BB17F}" type="slidenum">
              <a:rPr lang="en-US" smtClean="0"/>
              <a:t>21</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dirty="0"/>
              <a:t>Discussion</a:t>
            </a:r>
            <a:r>
              <a:rPr lang="en-US" sz="3200" dirty="0"/>
              <a:t> </a:t>
            </a:r>
          </a:p>
        </p:txBody>
      </p:sp>
    </p:spTree>
    <p:extLst>
      <p:ext uri="{BB962C8B-B14F-4D97-AF65-F5344CB8AC3E}">
        <p14:creationId xmlns:p14="http://schemas.microsoft.com/office/powerpoint/2010/main" val="38321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D689A090-A46A-B403-1B37-47DF8733BA2C}"/>
                  </a:ext>
                </a:extLst>
              </p:cNvPr>
              <p:cNvSpPr>
                <a:spLocks noGrp="1"/>
              </p:cNvSpPr>
              <p:nvPr>
                <p:ph idx="1"/>
              </p:nvPr>
            </p:nvSpPr>
            <p:spPr/>
            <p:txBody>
              <a:bodyPr>
                <a:normAutofit/>
              </a:bodyPr>
              <a:lstStyle/>
              <a:p>
                <a:r>
                  <a:rPr lang="en-US" dirty="0"/>
                  <a:t>Including attention mechanisms into model architectures </a:t>
                </a:r>
                <a:r>
                  <a:rPr lang="en-US" b="1" dirty="0"/>
                  <a:t>did not </a:t>
                </a:r>
                <a:r>
                  <a:rPr lang="en-US" dirty="0"/>
                  <a:t>always improve performance</a:t>
                </a:r>
              </a:p>
              <a:p>
                <a:pPr lvl="1"/>
                <a:r>
                  <a:rPr lang="en-US" dirty="0"/>
                  <a:t>U-Net outperformed the A-UNet in 8 out of 10 metrics in both experiments</a:t>
                </a:r>
              </a:p>
              <a:p>
                <a:pPr lvl="1"/>
                <a:r>
                  <a:rPr lang="en-US" dirty="0"/>
                  <a:t>A-CNN performance nearly indistinguishable from CNN performance on the SEVIR experiment</a:t>
                </a:r>
              </a:p>
              <a:p>
                <a:r>
                  <a:rPr lang="en-US" dirty="0"/>
                  <a:t>All trained </a:t>
                </a:r>
                <a:r>
                  <a:rPr lang="en-US" b="1" dirty="0"/>
                  <a:t>models</a:t>
                </a:r>
                <a:r>
                  <a:rPr lang="en-US" dirty="0"/>
                  <a:t> in both datasets are </a:t>
                </a:r>
                <a:r>
                  <a:rPr lang="en-US" b="1" dirty="0"/>
                  <a:t>overconfident</a:t>
                </a:r>
                <a:r>
                  <a:rPr lang="en-US" dirty="0"/>
                  <a:t> and generally have higher than desirable </a:t>
                </a:r>
                <a:r>
                  <a:rPr lang="en-US" b="1" dirty="0"/>
                  <a:t>BIAS</a:t>
                </a:r>
              </a:p>
              <a:p>
                <a:pPr lvl="1"/>
                <a:r>
                  <a:rPr lang="en-US" dirty="0"/>
                  <a:t>With </a:t>
                </a:r>
                <a:r>
                  <a:rPr lang="en-US" b="1" dirty="0"/>
                  <a:t>WBCE</a:t>
                </a:r>
                <a:r>
                  <a:rPr lang="en-US" dirty="0"/>
                  <a:t>, a </a:t>
                </a:r>
                <a:r>
                  <a:rPr lang="en-US" b="1" dirty="0"/>
                  <a:t>low loss </a:t>
                </a:r>
                <a:r>
                  <a:rPr lang="en-US" dirty="0"/>
                  <a:t>can occur when the model </a:t>
                </a:r>
                <a:r>
                  <a:rPr lang="en-US" b="1" dirty="0"/>
                  <a:t>overpredicts</a:t>
                </a:r>
                <a:r>
                  <a:rPr lang="en-US" dirty="0"/>
                  <a:t> the minority class, particularly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𝑝</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den>
                    </m:f>
                  </m:oMath>
                </a14:m>
                <a:r>
                  <a:rPr lang="en-US" dirty="0"/>
                  <a:t> is large</a:t>
                </a:r>
              </a:p>
              <a:p>
                <a:pPr lvl="1"/>
                <a:r>
                  <a:rPr lang="en-US" dirty="0"/>
                  <a:t>For imbalanced datasets, </a:t>
                </a:r>
                <a:r>
                  <a:rPr lang="en-US" b="1" dirty="0"/>
                  <a:t>equally weighting the scoring function </a:t>
                </a:r>
                <a:r>
                  <a:rPr lang="en-US" dirty="0"/>
                  <a:t>between loss, ECE and CSI </a:t>
                </a:r>
                <a:r>
                  <a:rPr lang="en-US" b="1" dirty="0"/>
                  <a:t>may lead to choosing HPs that favor biased models</a:t>
                </a:r>
                <a:endParaRPr lang="en-US" dirty="0"/>
              </a:p>
              <a:p>
                <a:r>
                  <a:rPr lang="en-US" b="1" dirty="0"/>
                  <a:t>ECE did not </a:t>
                </a:r>
                <a:r>
                  <a:rPr lang="en-US" dirty="0"/>
                  <a:t>necessarily describe how well-calibrated a model is; a low(high) value doesn’t indicate that a model is well(poorly)-calibrated</a:t>
                </a:r>
              </a:p>
              <a:p>
                <a:pPr lvl="1"/>
                <a:r>
                  <a:rPr lang="en-US" dirty="0"/>
                  <a:t>ECE believed to be skewed by the large number of true negatives; does not depict how well the models handle the minority class</a:t>
                </a:r>
              </a:p>
              <a:p>
                <a:endParaRPr lang="en-US" dirty="0"/>
              </a:p>
            </p:txBody>
          </p:sp>
        </mc:Choice>
        <mc:Fallback xmlns="">
          <p:sp>
            <p:nvSpPr>
              <p:cNvPr id="12" name="Content Placeholder 11">
                <a:extLst>
                  <a:ext uri="{FF2B5EF4-FFF2-40B4-BE49-F238E27FC236}">
                    <a16:creationId xmlns:a16="http://schemas.microsoft.com/office/drawing/2014/main" id="{D689A090-A46A-B403-1B37-47DF8733BA2C}"/>
                  </a:ext>
                </a:extLst>
              </p:cNvPr>
              <p:cNvSpPr>
                <a:spLocks noGrp="1" noRot="1" noChangeAspect="1" noMove="1" noResize="1" noEditPoints="1" noAdjustHandles="1" noChangeArrowheads="1" noChangeShapeType="1" noTextEdit="1"/>
              </p:cNvSpPr>
              <p:nvPr>
                <p:ph idx="1"/>
              </p:nvPr>
            </p:nvSpPr>
            <p:spPr>
              <a:blipFill>
                <a:blip r:embed="rId3"/>
                <a:stretch>
                  <a:fillRect l="-696" t="-1418" r="-1101" b="-709"/>
                </a:stretch>
              </a:blipFill>
            </p:spPr>
            <p:txBody>
              <a:bodyPr/>
              <a:lstStyle/>
              <a:p>
                <a:r>
                  <a:rPr lang="en-US">
                    <a:noFill/>
                  </a:rPr>
                  <a:t> </a:t>
                </a:r>
              </a:p>
            </p:txBody>
          </p:sp>
        </mc:Fallback>
      </mc:AlternateContent>
      <p:sp>
        <p:nvSpPr>
          <p:cNvPr id="7" name="Date Placeholder 6">
            <a:extLst>
              <a:ext uri="{FF2B5EF4-FFF2-40B4-BE49-F238E27FC236}">
                <a16:creationId xmlns:a16="http://schemas.microsoft.com/office/drawing/2014/main" id="{DE959CEA-4DAB-700B-4C4C-79A08DCCCCDE}"/>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D11036D6-5CF4-4F06-9AB2-293E2A611B6C}"/>
              </a:ext>
            </a:extLst>
          </p:cNvPr>
          <p:cNvSpPr>
            <a:spLocks noGrp="1"/>
          </p:cNvSpPr>
          <p:nvPr>
            <p:ph type="sldNum" sz="quarter" idx="12"/>
          </p:nvPr>
        </p:nvSpPr>
        <p:spPr/>
        <p:txBody>
          <a:bodyPr/>
          <a:lstStyle/>
          <a:p>
            <a:fld id="{D44AB33A-367C-40BB-BE1C-07D1887BB17F}" type="slidenum">
              <a:rPr lang="en-US" smtClean="0"/>
              <a:t>22</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dirty="0"/>
              <a:t>Discussion</a:t>
            </a:r>
            <a:r>
              <a:rPr lang="en-US" sz="3200" dirty="0"/>
              <a:t> </a:t>
            </a:r>
          </a:p>
        </p:txBody>
      </p:sp>
    </p:spTree>
    <p:extLst>
      <p:ext uri="{BB962C8B-B14F-4D97-AF65-F5344CB8AC3E}">
        <p14:creationId xmlns:p14="http://schemas.microsoft.com/office/powerpoint/2010/main" val="227888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689A090-A46A-B403-1B37-47DF8733BA2C}"/>
              </a:ext>
            </a:extLst>
          </p:cNvPr>
          <p:cNvSpPr>
            <a:spLocks noGrp="1"/>
          </p:cNvSpPr>
          <p:nvPr>
            <p:ph idx="1"/>
          </p:nvPr>
        </p:nvSpPr>
        <p:spPr/>
        <p:txBody>
          <a:bodyPr>
            <a:normAutofit/>
          </a:bodyPr>
          <a:lstStyle/>
          <a:p>
            <a:r>
              <a:rPr lang="en-US" dirty="0"/>
              <a:t>Investigate the effect of </a:t>
            </a:r>
            <a:r>
              <a:rPr lang="en-US" b="1" dirty="0"/>
              <a:t>attention</a:t>
            </a:r>
            <a:r>
              <a:rPr lang="en-US" dirty="0"/>
              <a:t> mechanisms on model </a:t>
            </a:r>
            <a:r>
              <a:rPr lang="en-US" b="1" dirty="0"/>
              <a:t>calibration</a:t>
            </a:r>
          </a:p>
          <a:p>
            <a:pPr lvl="1"/>
            <a:r>
              <a:rPr lang="en-US" sz="2200" dirty="0"/>
              <a:t>Do attention mechanisms inherently </a:t>
            </a:r>
            <a:r>
              <a:rPr lang="en-US" sz="2200" b="1" dirty="0"/>
              <a:t>improve</a:t>
            </a:r>
            <a:r>
              <a:rPr lang="en-US" sz="2200" dirty="0"/>
              <a:t> model calibration?</a:t>
            </a:r>
          </a:p>
          <a:p>
            <a:pPr lvl="1"/>
            <a:r>
              <a:rPr lang="en-US" sz="2200" b="1" dirty="0"/>
              <a:t>Where</a:t>
            </a:r>
            <a:r>
              <a:rPr lang="en-US" sz="2200" dirty="0"/>
              <a:t> in model design do attention mechanisms </a:t>
            </a:r>
            <a:r>
              <a:rPr lang="en-US" sz="2200" b="1" dirty="0"/>
              <a:t>provide the most benefit </a:t>
            </a:r>
            <a:r>
              <a:rPr lang="en-US" sz="2200" dirty="0"/>
              <a:t>to the model?</a:t>
            </a:r>
          </a:p>
          <a:p>
            <a:pPr lvl="1"/>
            <a:endParaRPr lang="en-US" sz="2200" dirty="0"/>
          </a:p>
          <a:p>
            <a:r>
              <a:rPr lang="en-US" dirty="0"/>
              <a:t>Develop </a:t>
            </a:r>
            <a:r>
              <a:rPr lang="en-US" b="1" dirty="0"/>
              <a:t>better</a:t>
            </a:r>
            <a:r>
              <a:rPr lang="en-US" dirty="0"/>
              <a:t> Pareto scoring function</a:t>
            </a:r>
            <a:endParaRPr lang="en-US" b="1" dirty="0"/>
          </a:p>
          <a:p>
            <a:pPr lvl="1"/>
            <a:r>
              <a:rPr lang="en-US" sz="2200" dirty="0"/>
              <a:t>Find combination of metrics that will produce inherently unbiased models</a:t>
            </a:r>
          </a:p>
          <a:p>
            <a:pPr lvl="1"/>
            <a:endParaRPr lang="en-US" sz="2200" dirty="0"/>
          </a:p>
          <a:p>
            <a:r>
              <a:rPr lang="en-US" dirty="0"/>
              <a:t>Apply methodology to other </a:t>
            </a:r>
            <a:r>
              <a:rPr lang="en-US" b="1" dirty="0"/>
              <a:t>dangerous weather </a:t>
            </a:r>
            <a:r>
              <a:rPr lang="en-US" dirty="0"/>
              <a:t>phenomena that are difficult to predict</a:t>
            </a:r>
          </a:p>
          <a:p>
            <a:pPr lvl="1"/>
            <a:r>
              <a:rPr lang="en-US" sz="2200" dirty="0"/>
              <a:t>Tornadoes are of particular interest</a:t>
            </a:r>
          </a:p>
        </p:txBody>
      </p:sp>
      <p:sp>
        <p:nvSpPr>
          <p:cNvPr id="7" name="Date Placeholder 6">
            <a:extLst>
              <a:ext uri="{FF2B5EF4-FFF2-40B4-BE49-F238E27FC236}">
                <a16:creationId xmlns:a16="http://schemas.microsoft.com/office/drawing/2014/main" id="{DE959CEA-4DAB-700B-4C4C-79A08DCCCCDE}"/>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D11036D6-5CF4-4F06-9AB2-293E2A611B6C}"/>
              </a:ext>
            </a:extLst>
          </p:cNvPr>
          <p:cNvSpPr>
            <a:spLocks noGrp="1"/>
          </p:cNvSpPr>
          <p:nvPr>
            <p:ph type="sldNum" sz="quarter" idx="12"/>
          </p:nvPr>
        </p:nvSpPr>
        <p:spPr/>
        <p:txBody>
          <a:bodyPr/>
          <a:lstStyle/>
          <a:p>
            <a:fld id="{D44AB33A-367C-40BB-BE1C-07D1887BB17F}" type="slidenum">
              <a:rPr lang="en-US" smtClean="0"/>
              <a:t>23</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sz="3200" dirty="0"/>
              <a:t>Future Work</a:t>
            </a:r>
          </a:p>
        </p:txBody>
      </p:sp>
    </p:spTree>
    <p:extLst>
      <p:ext uri="{BB962C8B-B14F-4D97-AF65-F5344CB8AC3E}">
        <p14:creationId xmlns:p14="http://schemas.microsoft.com/office/powerpoint/2010/main" val="378265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a:xfrm>
            <a:off x="849671" y="342900"/>
            <a:ext cx="10058400" cy="725243"/>
          </a:xfrm>
        </p:spPr>
        <p:txBody>
          <a:bodyPr>
            <a:normAutofit/>
          </a:bodyPr>
          <a:lstStyle/>
          <a:p>
            <a:r>
              <a:rPr lang="en-US" sz="3200" dirty="0"/>
              <a:t>Questions </a:t>
            </a:r>
          </a:p>
        </p:txBody>
      </p:sp>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849670" y="1237879"/>
            <a:ext cx="10504129" cy="43822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700" b="1" dirty="0"/>
              <a:t>?</a:t>
            </a:r>
            <a:endParaRPr lang="en-US" sz="28700" dirty="0"/>
          </a:p>
        </p:txBody>
      </p:sp>
      <p:sp>
        <p:nvSpPr>
          <p:cNvPr id="7" name="Date Placeholder 6">
            <a:extLst>
              <a:ext uri="{FF2B5EF4-FFF2-40B4-BE49-F238E27FC236}">
                <a16:creationId xmlns:a16="http://schemas.microsoft.com/office/drawing/2014/main" id="{99853F6F-B303-31E0-18E9-561A16C9539A}"/>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19860962-9143-1F3A-451E-AC1B56270673}"/>
              </a:ext>
            </a:extLst>
          </p:cNvPr>
          <p:cNvSpPr>
            <a:spLocks noGrp="1"/>
          </p:cNvSpPr>
          <p:nvPr>
            <p:ph type="sldNum" sz="quarter" idx="12"/>
          </p:nvPr>
        </p:nvSpPr>
        <p:spPr/>
        <p:txBody>
          <a:bodyPr/>
          <a:lstStyle/>
          <a:p>
            <a:fld id="{D44AB33A-367C-40BB-BE1C-07D1887BB17F}" type="slidenum">
              <a:rPr lang="en-US" smtClean="0"/>
              <a:t>24</a:t>
            </a:fld>
            <a:endParaRPr lang="en-US" dirty="0"/>
          </a:p>
        </p:txBody>
      </p:sp>
    </p:spTree>
    <p:extLst>
      <p:ext uri="{BB962C8B-B14F-4D97-AF65-F5344CB8AC3E}">
        <p14:creationId xmlns:p14="http://schemas.microsoft.com/office/powerpoint/2010/main" val="2236425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5278051-31E9-C907-0744-F74116D6E760}"/>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6E8C5AB2-E433-05FB-AF0D-4914CAF916F2}"/>
              </a:ext>
            </a:extLst>
          </p:cNvPr>
          <p:cNvSpPr>
            <a:spLocks noGrp="1"/>
          </p:cNvSpPr>
          <p:nvPr>
            <p:ph type="sldNum" sz="quarter" idx="12"/>
          </p:nvPr>
        </p:nvSpPr>
        <p:spPr/>
        <p:txBody>
          <a:bodyPr/>
          <a:lstStyle/>
          <a:p>
            <a:fld id="{D44AB33A-367C-40BB-BE1C-07D1887BB17F}" type="slidenum">
              <a:rPr lang="en-US" smtClean="0"/>
              <a:t>25</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sz="3200" dirty="0"/>
              <a:t>References </a:t>
            </a:r>
          </a:p>
        </p:txBody>
      </p:sp>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849670" y="1237878"/>
            <a:ext cx="10623644" cy="5037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1800" dirty="0"/>
          </a:p>
        </p:txBody>
      </p:sp>
      <p:sp>
        <p:nvSpPr>
          <p:cNvPr id="12" name="Content Placeholder 11">
            <a:extLst>
              <a:ext uri="{FF2B5EF4-FFF2-40B4-BE49-F238E27FC236}">
                <a16:creationId xmlns:a16="http://schemas.microsoft.com/office/drawing/2014/main" id="{07E754E9-B6E5-C398-DE95-1B09325D31C2}"/>
              </a:ext>
            </a:extLst>
          </p:cNvPr>
          <p:cNvSpPr>
            <a:spLocks noGrp="1"/>
          </p:cNvSpPr>
          <p:nvPr>
            <p:ph idx="1"/>
          </p:nvPr>
        </p:nvSpPr>
        <p:spPr/>
        <p:txBody>
          <a:bodyPr>
            <a:normAutofit/>
          </a:bodyPr>
          <a:lstStyle/>
          <a:p>
            <a:pPr marL="347663" indent="-347663">
              <a:spcBef>
                <a:spcPts val="0"/>
              </a:spcBef>
              <a:buNone/>
            </a:pPr>
            <a:r>
              <a:rPr lang="en-US" sz="1800" dirty="0"/>
              <a:t>[1] </a:t>
            </a:r>
            <a:r>
              <a:rPr lang="en-US" sz="1800" dirty="0" err="1"/>
              <a:t>Holle</a:t>
            </a:r>
            <a:r>
              <a:rPr lang="en-US" sz="1800" dirty="0"/>
              <a:t>, R. L. (2014), Some aspects of global lightning impacts, in ‘2014 International Conference on Lightning Protection (ICLP)’, IEEE, pp. 1390–1395.</a:t>
            </a:r>
          </a:p>
          <a:p>
            <a:pPr marL="347663" indent="-347663">
              <a:spcBef>
                <a:spcPts val="0"/>
              </a:spcBef>
              <a:buNone/>
            </a:pPr>
            <a:r>
              <a:rPr lang="en-US" sz="1800" dirty="0"/>
              <a:t>[2] </a:t>
            </a:r>
            <a:r>
              <a:rPr lang="en-US" sz="1800" dirty="0" err="1"/>
              <a:t>Jensenius</a:t>
            </a:r>
            <a:r>
              <a:rPr lang="en-US" sz="1800" dirty="0"/>
              <a:t> Jr, J. S. (2015), ‘A detailed analysis of lightning deaths in the united states from 2006 through 2014’, Executive Summary. United States: National Weather Service.</a:t>
            </a:r>
          </a:p>
          <a:p>
            <a:pPr marL="347663" indent="-347663">
              <a:spcBef>
                <a:spcPts val="0"/>
              </a:spcBef>
              <a:buNone/>
            </a:pPr>
            <a:r>
              <a:rPr lang="en-US" sz="1800" dirty="0"/>
              <a:t>[3] Federal Aviation Administration (2023), 'NextGen Weather', URL: https://www.faa.gov/nextgen/programs/weather/faq</a:t>
            </a:r>
          </a:p>
          <a:p>
            <a:pPr marL="347663" indent="-347663">
              <a:spcBef>
                <a:spcPts val="0"/>
              </a:spcBef>
              <a:buNone/>
            </a:pPr>
            <a:r>
              <a:rPr lang="en-US" sz="1800" dirty="0"/>
              <a:t>[4] Federal Aviation Administration (2020), 'Cost of Delay Estimates', URL: https://www.faa.gov/sites/faa.gov/files/data_research/aviation_data_statistics/cost_delay_estimates.pdf</a:t>
            </a:r>
          </a:p>
          <a:p>
            <a:pPr marL="347663" indent="-347663">
              <a:spcBef>
                <a:spcPts val="0"/>
              </a:spcBef>
              <a:buNone/>
            </a:pPr>
            <a:r>
              <a:rPr lang="en-US" sz="1800" dirty="0"/>
              <a:t>[5] Lichtenstein, S., Fischhoff, B. and Phillips, L. D. (1977), Calibration of probabilities: The state of the art, in ‘Decision Making and Change in Human Affairs: Proceedings of the Fifth Research Conference on Subjective Probability, Utility, and Decision Making, Darmstadt, 1–4 September, 1975’, Springer, pp. 275–324.</a:t>
            </a:r>
          </a:p>
          <a:p>
            <a:pPr marL="347663" indent="-347663">
              <a:spcBef>
                <a:spcPts val="0"/>
              </a:spcBef>
              <a:buNone/>
            </a:pPr>
            <a:r>
              <a:rPr lang="en-US" sz="1800" dirty="0"/>
              <a:t>[6] Guo, C., Pleiss, G., Sun, Y. and Weinberger, K. Q. (2017), On calibration of modern neural networks, in ‘International conference on machine learning’, PMLR, pp. 1321–1330.</a:t>
            </a:r>
          </a:p>
          <a:p>
            <a:pPr marL="347663" indent="-347663">
              <a:spcBef>
                <a:spcPts val="0"/>
              </a:spcBef>
              <a:buNone/>
            </a:pPr>
            <a:r>
              <a:rPr lang="en-US" sz="1800" dirty="0"/>
              <a:t>[7] </a:t>
            </a:r>
            <a:r>
              <a:rPr lang="en-US" sz="1800" dirty="0" err="1"/>
              <a:t>Brodehl</a:t>
            </a:r>
            <a:r>
              <a:rPr lang="en-US" sz="1800" dirty="0"/>
              <a:t>, S., </a:t>
            </a:r>
            <a:r>
              <a:rPr lang="en-US" sz="1800" dirty="0" err="1"/>
              <a:t>M¨uller</a:t>
            </a:r>
            <a:r>
              <a:rPr lang="en-US" sz="1800" dirty="0"/>
              <a:t>, R., </a:t>
            </a:r>
            <a:r>
              <a:rPr lang="en-US" sz="1800" dirty="0" err="1"/>
              <a:t>Sch¨omer</a:t>
            </a:r>
            <a:r>
              <a:rPr lang="en-US" sz="1800" dirty="0"/>
              <a:t>, E., </a:t>
            </a:r>
            <a:r>
              <a:rPr lang="en-US" sz="1800" dirty="0" err="1"/>
              <a:t>Spichtinger</a:t>
            </a:r>
            <a:r>
              <a:rPr lang="en-US" sz="1800" dirty="0"/>
              <a:t>, P. and Wand, M. (2022), ‘End-to-end prediction of lightning events from geostationary satellite images’, Remote Sensing 14(15), 3760.</a:t>
            </a:r>
          </a:p>
          <a:p>
            <a:pPr marL="347663" indent="-347663">
              <a:spcBef>
                <a:spcPts val="0"/>
              </a:spcBef>
              <a:buNone/>
            </a:pPr>
            <a:r>
              <a:rPr lang="en-US" sz="1800" dirty="0"/>
              <a:t>[8] </a:t>
            </a:r>
            <a:r>
              <a:rPr lang="en-US" sz="1800" dirty="0" err="1"/>
              <a:t>Cintineo</a:t>
            </a:r>
            <a:r>
              <a:rPr lang="en-US" sz="1800" dirty="0"/>
              <a:t>, J. L., </a:t>
            </a:r>
            <a:r>
              <a:rPr lang="en-US" sz="1800" dirty="0" err="1"/>
              <a:t>Pavolonis</a:t>
            </a:r>
            <a:r>
              <a:rPr lang="en-US" sz="1800" dirty="0"/>
              <a:t>, M. J. and </a:t>
            </a:r>
            <a:r>
              <a:rPr lang="en-US" sz="1800" dirty="0" err="1"/>
              <a:t>Sieglaff</a:t>
            </a:r>
            <a:r>
              <a:rPr lang="en-US" sz="1800" dirty="0"/>
              <a:t>, J. M. (2022), ‘</a:t>
            </a:r>
            <a:r>
              <a:rPr lang="en-US" sz="1800" dirty="0" err="1"/>
              <a:t>Probsevere</a:t>
            </a:r>
            <a:r>
              <a:rPr lang="en-US" sz="1800" dirty="0"/>
              <a:t> </a:t>
            </a:r>
            <a:r>
              <a:rPr lang="en-US" sz="1800" dirty="0" err="1"/>
              <a:t>lightningcast</a:t>
            </a:r>
            <a:r>
              <a:rPr lang="en-US" sz="1800" dirty="0"/>
              <a:t>: A deep-learning model for satellite-based lightning nowcasting’, Weather and Forecasting 37(7), 1239–1257.</a:t>
            </a:r>
          </a:p>
          <a:p>
            <a:pPr marL="287338" indent="-287338">
              <a:spcBef>
                <a:spcPts val="0"/>
              </a:spcBef>
              <a:buNone/>
            </a:pPr>
            <a:endParaRPr lang="en-US" sz="1800" spc="-10" dirty="0">
              <a:latin typeface="Arial"/>
              <a:cs typeface="Arial"/>
            </a:endParaRPr>
          </a:p>
          <a:p>
            <a:pPr marL="0" indent="0">
              <a:buNone/>
            </a:pPr>
            <a:endParaRPr lang="en-US" sz="1800" dirty="0">
              <a:latin typeface="Arial"/>
              <a:cs typeface="Arial"/>
            </a:endParaRP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05643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5278051-31E9-C907-0744-F74116D6E760}"/>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6E8C5AB2-E433-05FB-AF0D-4914CAF916F2}"/>
              </a:ext>
            </a:extLst>
          </p:cNvPr>
          <p:cNvSpPr>
            <a:spLocks noGrp="1"/>
          </p:cNvSpPr>
          <p:nvPr>
            <p:ph type="sldNum" sz="quarter" idx="12"/>
          </p:nvPr>
        </p:nvSpPr>
        <p:spPr/>
        <p:txBody>
          <a:bodyPr/>
          <a:lstStyle/>
          <a:p>
            <a:fld id="{D44AB33A-367C-40BB-BE1C-07D1887BB17F}" type="slidenum">
              <a:rPr lang="en-US" smtClean="0"/>
              <a:t>26</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sz="3200" dirty="0"/>
              <a:t>References </a:t>
            </a:r>
          </a:p>
        </p:txBody>
      </p:sp>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849670" y="1237878"/>
            <a:ext cx="10623644" cy="5037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1800" dirty="0"/>
          </a:p>
        </p:txBody>
      </p:sp>
      <p:sp>
        <p:nvSpPr>
          <p:cNvPr id="12" name="Content Placeholder 11">
            <a:extLst>
              <a:ext uri="{FF2B5EF4-FFF2-40B4-BE49-F238E27FC236}">
                <a16:creationId xmlns:a16="http://schemas.microsoft.com/office/drawing/2014/main" id="{07E754E9-B6E5-C398-DE95-1B09325D31C2}"/>
              </a:ext>
            </a:extLst>
          </p:cNvPr>
          <p:cNvSpPr>
            <a:spLocks noGrp="1"/>
          </p:cNvSpPr>
          <p:nvPr>
            <p:ph idx="1"/>
          </p:nvPr>
        </p:nvSpPr>
        <p:spPr>
          <a:xfrm>
            <a:off x="838200" y="1094237"/>
            <a:ext cx="10515600" cy="5393997"/>
          </a:xfrm>
        </p:spPr>
        <p:txBody>
          <a:bodyPr>
            <a:normAutofit fontScale="92500"/>
          </a:bodyPr>
          <a:lstStyle/>
          <a:p>
            <a:pPr marL="347663" indent="-347663">
              <a:spcBef>
                <a:spcPts val="0"/>
              </a:spcBef>
              <a:buNone/>
            </a:pPr>
            <a:r>
              <a:rPr lang="en-US" sz="1800" dirty="0"/>
              <a:t>[9] </a:t>
            </a:r>
            <a:r>
              <a:rPr lang="en-US" sz="1800" dirty="0" err="1"/>
              <a:t>Geng</a:t>
            </a:r>
            <a:r>
              <a:rPr lang="en-US" sz="1800" dirty="0"/>
              <a:t>, Y.-a., Li, Q., Lin, T., Jiang, L., Xu, L., Zheng, D., Yao, W., Lyu, W. and Zhang, Y. (2019), Lightnet: A dual spatiotemporal encoder network model for lightning prediction, in ‘Proceedings of the 25th ACM SIGKDD international conference on knowledge discovery &amp; data mining’, pp. 2439–2447.</a:t>
            </a:r>
          </a:p>
          <a:p>
            <a:pPr marL="347663" indent="-347663">
              <a:spcBef>
                <a:spcPts val="0"/>
              </a:spcBef>
              <a:buNone/>
            </a:pPr>
            <a:r>
              <a:rPr lang="en-US" sz="1800" dirty="0"/>
              <a:t>[10] Li, Y., Liu, Y., Sun, R., Guo, F., Xu, X. and Xu, H. (2023), ‘Convective storm </a:t>
            </a:r>
            <a:r>
              <a:rPr lang="en-US" sz="1800" dirty="0" err="1"/>
              <a:t>vil</a:t>
            </a:r>
            <a:r>
              <a:rPr lang="en-US" sz="1800" dirty="0"/>
              <a:t> and lightning nowcasting using satellite and weather radar measurements based on multi-task learning models’, Advances in Atmospheric Sciences pp. 1–13.</a:t>
            </a:r>
          </a:p>
          <a:p>
            <a:pPr marL="347663" indent="-347663">
              <a:spcBef>
                <a:spcPts val="0"/>
              </a:spcBef>
              <a:buNone/>
            </a:pPr>
            <a:r>
              <a:rPr lang="en-US" sz="1800" dirty="0"/>
              <a:t>[11] </a:t>
            </a:r>
            <a:r>
              <a:rPr lang="en-US" sz="1800" dirty="0" err="1"/>
              <a:t>Lagerquist</a:t>
            </a:r>
            <a:r>
              <a:rPr lang="en-US" sz="1800" dirty="0"/>
              <a:t>, R., McGovern, A., </a:t>
            </a:r>
            <a:r>
              <a:rPr lang="en-US" sz="1800" dirty="0" err="1"/>
              <a:t>Homeyer</a:t>
            </a:r>
            <a:r>
              <a:rPr lang="en-US" sz="1800" dirty="0"/>
              <a:t>, C. R., Gagne II, D. J. and Smith, T. (2020), ‘Deep learning on three-dimensional multiscale data for next-hour tornado prediction’, Monthly Weather Review 148(7), 2837–2861.</a:t>
            </a:r>
          </a:p>
          <a:p>
            <a:pPr marL="347663" indent="-347663">
              <a:spcBef>
                <a:spcPts val="0"/>
              </a:spcBef>
              <a:buNone/>
            </a:pPr>
            <a:r>
              <a:rPr lang="en-US" sz="1800" dirty="0"/>
              <a:t>[12] </a:t>
            </a:r>
            <a:r>
              <a:rPr lang="en-US" sz="1800" dirty="0" err="1"/>
              <a:t>Oktay</a:t>
            </a:r>
            <a:r>
              <a:rPr lang="en-US" sz="1800" dirty="0"/>
              <a:t>, O., </a:t>
            </a:r>
            <a:r>
              <a:rPr lang="en-US" sz="1800" dirty="0" err="1"/>
              <a:t>Schlemper</a:t>
            </a:r>
            <a:r>
              <a:rPr lang="en-US" sz="1800" dirty="0"/>
              <a:t>, J., </a:t>
            </a:r>
            <a:r>
              <a:rPr lang="en-US" sz="1800" dirty="0" err="1"/>
              <a:t>Folgoc</a:t>
            </a:r>
            <a:r>
              <a:rPr lang="en-US" sz="1800" dirty="0"/>
              <a:t>, L. L., Lee, M., Heinrich, M., Misawa, K., Mori, K., McDonagh, S., </a:t>
            </a:r>
            <a:r>
              <a:rPr lang="en-US" sz="1800" dirty="0" err="1"/>
              <a:t>Hammerla</a:t>
            </a:r>
            <a:r>
              <a:rPr lang="en-US" sz="1800" dirty="0"/>
              <a:t>, N. Y., </a:t>
            </a:r>
            <a:r>
              <a:rPr lang="en-US" sz="1800" dirty="0" err="1"/>
              <a:t>Kainz</a:t>
            </a:r>
            <a:r>
              <a:rPr lang="en-US" sz="1800" dirty="0"/>
              <a:t>, B. et al. (2018), ‘Attention u-net: Learning where to look for the pancreas’, </a:t>
            </a:r>
            <a:r>
              <a:rPr lang="en-US" sz="1800" i="1" dirty="0" err="1"/>
              <a:t>arXiv</a:t>
            </a:r>
            <a:r>
              <a:rPr lang="en-US" sz="1800" i="1" dirty="0"/>
              <a:t> preprint arXiv:1804.03999</a:t>
            </a:r>
            <a:r>
              <a:rPr lang="en-US" sz="1800" dirty="0"/>
              <a:t>.</a:t>
            </a:r>
          </a:p>
          <a:p>
            <a:pPr marL="347663" indent="-347663">
              <a:spcBef>
                <a:spcPts val="0"/>
              </a:spcBef>
              <a:buNone/>
            </a:pPr>
            <a:r>
              <a:rPr lang="en-US" sz="1800" dirty="0"/>
              <a:t>[13] Pereyra, G., Tucker, G., </a:t>
            </a:r>
            <a:r>
              <a:rPr lang="en-US" sz="1800" dirty="0" err="1"/>
              <a:t>Chorowski</a:t>
            </a:r>
            <a:r>
              <a:rPr lang="en-US" sz="1800" dirty="0"/>
              <a:t>, J., Kaiser,  L. and Hinton, G. (2017), ‘Regularizing neural networks by penalizing confident output distributions’, </a:t>
            </a:r>
            <a:r>
              <a:rPr lang="en-US" sz="1800" dirty="0" err="1"/>
              <a:t>arXiv</a:t>
            </a:r>
            <a:r>
              <a:rPr lang="en-US" sz="1800" dirty="0"/>
              <a:t> preprint arXiv:1701.06548.</a:t>
            </a:r>
          </a:p>
          <a:p>
            <a:pPr marL="347663" indent="-347663">
              <a:spcBef>
                <a:spcPts val="0"/>
              </a:spcBef>
              <a:buNone/>
            </a:pPr>
            <a:r>
              <a:rPr lang="en-US" sz="1800" dirty="0"/>
              <a:t>[14] O’Malley, T., </a:t>
            </a:r>
            <a:r>
              <a:rPr lang="en-US" sz="1800" dirty="0" err="1"/>
              <a:t>Bursztein</a:t>
            </a:r>
            <a:r>
              <a:rPr lang="en-US" sz="1800" dirty="0"/>
              <a:t>, E., Long, J., Chollet, F., Jin, H., </a:t>
            </a:r>
            <a:r>
              <a:rPr lang="en-US" sz="1800" dirty="0" err="1"/>
              <a:t>Invernizzi</a:t>
            </a:r>
            <a:r>
              <a:rPr lang="en-US" sz="1800" dirty="0"/>
              <a:t>, L. et al. (2019), ‘</a:t>
            </a:r>
            <a:r>
              <a:rPr lang="en-US" sz="1800" dirty="0" err="1"/>
              <a:t>Kerastuner</a:t>
            </a:r>
            <a:r>
              <a:rPr lang="en-US" sz="1800" dirty="0"/>
              <a:t>’, https://github.com/keras-team/keras-tuner. </a:t>
            </a:r>
          </a:p>
          <a:p>
            <a:pPr marL="347663" indent="-347663">
              <a:spcBef>
                <a:spcPts val="0"/>
              </a:spcBef>
              <a:buNone/>
            </a:pPr>
            <a:r>
              <a:rPr lang="en-US" sz="1800" dirty="0"/>
              <a:t>[15] Mann, H. B. and Whitney, D. R. (1947), ‘On a test of whether one of two random variables is stochastically larger than the other’, The annals of mathematical statistics pp. 50–60.</a:t>
            </a:r>
          </a:p>
          <a:p>
            <a:pPr marL="347663" indent="-347663">
              <a:spcBef>
                <a:spcPts val="0"/>
              </a:spcBef>
              <a:buNone/>
            </a:pPr>
            <a:r>
              <a:rPr lang="en-US" sz="1800" dirty="0"/>
              <a:t>[16] Srivastava, N., </a:t>
            </a:r>
            <a:r>
              <a:rPr lang="en-US" sz="1800" dirty="0" err="1"/>
              <a:t>Mansimov</a:t>
            </a:r>
            <a:r>
              <a:rPr lang="en-US" sz="1800" dirty="0"/>
              <a:t>, E. and </a:t>
            </a:r>
            <a:r>
              <a:rPr lang="en-US" sz="1800" dirty="0" err="1"/>
              <a:t>Salakhudinov</a:t>
            </a:r>
            <a:r>
              <a:rPr lang="en-US" sz="1800" dirty="0"/>
              <a:t>, R. (2015), Unsupervised learning of video representations using </a:t>
            </a:r>
            <a:r>
              <a:rPr lang="en-US" sz="1800" dirty="0" err="1"/>
              <a:t>lstms</a:t>
            </a:r>
            <a:r>
              <a:rPr lang="en-US" sz="1800" dirty="0"/>
              <a:t>, in ‘International conference on machine learning’, PMLR, pp. 843–852.</a:t>
            </a:r>
          </a:p>
          <a:p>
            <a:pPr marL="347663" indent="-347663">
              <a:spcBef>
                <a:spcPts val="0"/>
              </a:spcBef>
              <a:buNone/>
            </a:pPr>
            <a:r>
              <a:rPr lang="en-US" sz="1800" dirty="0"/>
              <a:t>[17] Vaswani, A., </a:t>
            </a:r>
            <a:r>
              <a:rPr lang="en-US" sz="1800" dirty="0" err="1"/>
              <a:t>Shazeer</a:t>
            </a:r>
            <a:r>
              <a:rPr lang="en-US" sz="1800" dirty="0"/>
              <a:t>, N., Parmar, N., </a:t>
            </a:r>
            <a:r>
              <a:rPr lang="en-US" sz="1800" dirty="0" err="1"/>
              <a:t>Uszkoreit</a:t>
            </a:r>
            <a:r>
              <a:rPr lang="en-US" sz="1800" dirty="0"/>
              <a:t>, J., Jones, L., Gomez, A. N., Kaiser,  L. and </a:t>
            </a:r>
            <a:r>
              <a:rPr lang="en-US" sz="1800" dirty="0" err="1"/>
              <a:t>Polosukhin</a:t>
            </a:r>
            <a:r>
              <a:rPr lang="en-US" sz="1800" dirty="0"/>
              <a:t>, I. (2017), ‘Attention is all you need’, Advances in neural information processing systems 30.</a:t>
            </a:r>
            <a:endParaRPr lang="en-US" sz="1800" dirty="0">
              <a:latin typeface="Arial"/>
              <a:cs typeface="Arial"/>
            </a:endParaRP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72214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8BAD3-45EB-5BAE-0DA9-6EBCFA128E29}"/>
              </a:ext>
            </a:extLst>
          </p:cNvPr>
          <p:cNvSpPr>
            <a:spLocks noGrp="1"/>
          </p:cNvSpPr>
          <p:nvPr>
            <p:ph idx="1"/>
          </p:nvPr>
        </p:nvSpPr>
        <p:spPr>
          <a:xfrm>
            <a:off x="838200" y="1094238"/>
            <a:ext cx="6665793" cy="5157460"/>
          </a:xfrm>
        </p:spPr>
        <p:txBody>
          <a:bodyPr>
            <a:normAutofit/>
          </a:bodyPr>
          <a:lstStyle/>
          <a:p>
            <a:r>
              <a:rPr lang="en-US" dirty="0"/>
              <a:t>Lightning poses a significant threat to life, property, and commercial industry</a:t>
            </a:r>
          </a:p>
          <a:p>
            <a:r>
              <a:rPr lang="en-US" dirty="0"/>
              <a:t>In the United States, lightning strikes caused:</a:t>
            </a:r>
          </a:p>
          <a:p>
            <a:pPr lvl="1"/>
            <a:r>
              <a:rPr lang="en-US" dirty="0"/>
              <a:t>22,600 building fires, estimated $451M in damages (2007-2011)</a:t>
            </a:r>
            <a:r>
              <a:rPr lang="en-US" baseline="30000" dirty="0"/>
              <a:t>[1]</a:t>
            </a:r>
            <a:endParaRPr lang="en-US" dirty="0"/>
          </a:p>
          <a:p>
            <a:pPr lvl="1"/>
            <a:r>
              <a:rPr lang="en-US" dirty="0"/>
              <a:t>9,000 wildfires (2008-2012)</a:t>
            </a:r>
            <a:r>
              <a:rPr lang="en-US" baseline="30000" dirty="0"/>
              <a:t>[1]</a:t>
            </a:r>
            <a:endParaRPr lang="en-US" dirty="0"/>
          </a:p>
          <a:p>
            <a:pPr lvl="1"/>
            <a:r>
              <a:rPr lang="en-US" dirty="0"/>
              <a:t>418 fatalities from direct strikes (2006 – 2019)</a:t>
            </a:r>
            <a:r>
              <a:rPr lang="en-US" baseline="30000" dirty="0"/>
              <a:t>[2]</a:t>
            </a:r>
            <a:endParaRPr lang="en-US" dirty="0"/>
          </a:p>
          <a:p>
            <a:r>
              <a:rPr lang="en-US" dirty="0"/>
              <a:t>~75% of air traffic delays are due to weather, including thunderstorms (2017 – 2022)</a:t>
            </a:r>
            <a:r>
              <a:rPr lang="en-US" baseline="30000" dirty="0"/>
              <a:t>[3]</a:t>
            </a:r>
            <a:endParaRPr lang="en-US" dirty="0"/>
          </a:p>
          <a:p>
            <a:pPr lvl="1"/>
            <a:r>
              <a:rPr lang="en-US" dirty="0"/>
              <a:t>Estimated economic impacts is the loss of </a:t>
            </a:r>
            <a:r>
              <a:rPr lang="en-US" b="1" dirty="0"/>
              <a:t>billions</a:t>
            </a:r>
            <a:r>
              <a:rPr lang="en-US" dirty="0"/>
              <a:t> to airlines, passengers, and other business</a:t>
            </a:r>
            <a:r>
              <a:rPr lang="en-US" baseline="30000" dirty="0"/>
              <a:t>[4]</a:t>
            </a:r>
            <a:endParaRPr lang="en-US" dirty="0"/>
          </a:p>
          <a:p>
            <a:r>
              <a:rPr lang="en-US" dirty="0"/>
              <a:t>Location and timing of lightning strikes is </a:t>
            </a:r>
            <a:r>
              <a:rPr lang="en-US" b="1" dirty="0"/>
              <a:t>extremely difficult </a:t>
            </a:r>
            <a:r>
              <a:rPr lang="en-US" dirty="0"/>
              <a:t>to accurately forecast</a:t>
            </a:r>
          </a:p>
          <a:p>
            <a:pPr marL="0" indent="0">
              <a:buNone/>
            </a:pPr>
            <a:endParaRPr lang="en-US" dirty="0"/>
          </a:p>
          <a:p>
            <a:pPr marL="0" indent="0">
              <a:buNone/>
            </a:pPr>
            <a:endParaRPr lang="en-US" dirty="0"/>
          </a:p>
          <a:p>
            <a:endParaRPr lang="en-US" dirty="0"/>
          </a:p>
          <a:p>
            <a:endParaRPr lang="en-US" dirty="0"/>
          </a:p>
        </p:txBody>
      </p:sp>
      <p:sp>
        <p:nvSpPr>
          <p:cNvPr id="3" name="Date Placeholder 2">
            <a:extLst>
              <a:ext uri="{FF2B5EF4-FFF2-40B4-BE49-F238E27FC236}">
                <a16:creationId xmlns:a16="http://schemas.microsoft.com/office/drawing/2014/main" id="{AC5DC123-59E6-6DDA-0683-2C718FD2E0A9}"/>
              </a:ext>
            </a:extLst>
          </p:cNvPr>
          <p:cNvSpPr>
            <a:spLocks noGrp="1"/>
          </p:cNvSpPr>
          <p:nvPr>
            <p:ph type="dt" sz="half" idx="10"/>
          </p:nvPr>
        </p:nvSpPr>
        <p:spPr/>
        <p:txBody>
          <a:bodyPr/>
          <a:lstStyle/>
          <a:p>
            <a:r>
              <a:rPr lang="en-US"/>
              <a:t>Nathan Gaw</a:t>
            </a:r>
            <a:endParaRPr lang="en-US" dirty="0"/>
          </a:p>
        </p:txBody>
      </p:sp>
      <p:sp>
        <p:nvSpPr>
          <p:cNvPr id="5" name="Slide Number Placeholder 4">
            <a:extLst>
              <a:ext uri="{FF2B5EF4-FFF2-40B4-BE49-F238E27FC236}">
                <a16:creationId xmlns:a16="http://schemas.microsoft.com/office/drawing/2014/main" id="{14FB8726-8595-96A0-34AB-890765B8A9AA}"/>
              </a:ext>
            </a:extLst>
          </p:cNvPr>
          <p:cNvSpPr>
            <a:spLocks noGrp="1"/>
          </p:cNvSpPr>
          <p:nvPr>
            <p:ph type="sldNum" sz="quarter" idx="12"/>
          </p:nvPr>
        </p:nvSpPr>
        <p:spPr/>
        <p:txBody>
          <a:bodyPr/>
          <a:lstStyle/>
          <a:p>
            <a:fld id="{D44AB33A-367C-40BB-BE1C-07D1887BB17F}" type="slidenum">
              <a:rPr lang="en-US" smtClean="0"/>
              <a:t>3</a:t>
            </a:fld>
            <a:endParaRPr lang="en-US" dirty="0"/>
          </a:p>
        </p:txBody>
      </p:sp>
      <p:sp>
        <p:nvSpPr>
          <p:cNvPr id="6" name="Title 5">
            <a:extLst>
              <a:ext uri="{FF2B5EF4-FFF2-40B4-BE49-F238E27FC236}">
                <a16:creationId xmlns:a16="http://schemas.microsoft.com/office/drawing/2014/main" id="{EA6DBD87-8F8D-432E-6ED3-AE8EA354E4A3}"/>
              </a:ext>
            </a:extLst>
          </p:cNvPr>
          <p:cNvSpPr>
            <a:spLocks noGrp="1"/>
          </p:cNvSpPr>
          <p:nvPr>
            <p:ph type="title"/>
          </p:nvPr>
        </p:nvSpPr>
        <p:spPr/>
        <p:txBody>
          <a:bodyPr/>
          <a:lstStyle/>
          <a:p>
            <a:r>
              <a:rPr lang="en-US" dirty="0"/>
              <a:t>Introduction</a:t>
            </a:r>
          </a:p>
        </p:txBody>
      </p:sp>
      <p:grpSp>
        <p:nvGrpSpPr>
          <p:cNvPr id="15" name="Group 14">
            <a:extLst>
              <a:ext uri="{FF2B5EF4-FFF2-40B4-BE49-F238E27FC236}">
                <a16:creationId xmlns:a16="http://schemas.microsoft.com/office/drawing/2014/main" id="{EE521004-65B8-34D3-16E1-09CE88EF8A36}"/>
              </a:ext>
            </a:extLst>
          </p:cNvPr>
          <p:cNvGrpSpPr/>
          <p:nvPr/>
        </p:nvGrpSpPr>
        <p:grpSpPr>
          <a:xfrm>
            <a:off x="7503993" y="1667079"/>
            <a:ext cx="4606025" cy="3523842"/>
            <a:chOff x="7057864" y="1686896"/>
            <a:chExt cx="4606025" cy="3523842"/>
          </a:xfrm>
        </p:grpSpPr>
        <p:pic>
          <p:nvPicPr>
            <p:cNvPr id="16" name="Picture 2" descr="Lightning sparking more boreal forest fires – Climate Change: Vital Signs  of the Planet&#10;&#10;https://climate.nasa.gov/news/2602/lightning-sparking-more-boreal-forest-fires/">
              <a:extLst>
                <a:ext uri="{FF2B5EF4-FFF2-40B4-BE49-F238E27FC236}">
                  <a16:creationId xmlns:a16="http://schemas.microsoft.com/office/drawing/2014/main" id="{9F16806F-69CA-EBAF-9ECE-988276B0C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864" y="1686896"/>
              <a:ext cx="4606025" cy="30621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3343308-03FC-618D-371B-07DAD210486F}"/>
                </a:ext>
              </a:extLst>
            </p:cNvPr>
            <p:cNvSpPr txBox="1"/>
            <p:nvPr/>
          </p:nvSpPr>
          <p:spPr>
            <a:xfrm>
              <a:off x="7057864" y="4749073"/>
              <a:ext cx="4606025" cy="461665"/>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https://climate.nasa.gov/news/2602/lightning-sparking-more-boreal-forest-fires/</a:t>
              </a:r>
            </a:p>
          </p:txBody>
        </p:sp>
      </p:grpSp>
    </p:spTree>
    <p:extLst>
      <p:ext uri="{BB962C8B-B14F-4D97-AF65-F5344CB8AC3E}">
        <p14:creationId xmlns:p14="http://schemas.microsoft.com/office/powerpoint/2010/main" val="33021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7998202" y="4846280"/>
            <a:ext cx="4020334" cy="1540662"/>
          </a:xfrm>
          <a:prstGeom prst="rect">
            <a:avLst/>
          </a:prstGeom>
          <a:solidFill>
            <a:srgbClr val="0070C0"/>
          </a:solidFill>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Our contribution</a:t>
            </a:r>
          </a:p>
          <a:p>
            <a:r>
              <a:rPr lang="en-US" sz="2000" dirty="0">
                <a:solidFill>
                  <a:schemeClr val="bg1"/>
                </a:solidFill>
              </a:rPr>
              <a:t>Develop novel spatiotemporal deep learning models for lightning prediction</a:t>
            </a:r>
            <a:endParaRPr lang="en-US" dirty="0"/>
          </a:p>
          <a:p>
            <a:pPr marL="457200" lvl="1" indent="0">
              <a:buFont typeface="Arial" panose="020B0604020202020204" pitchFamily="34" charset="0"/>
              <a:buNone/>
            </a:pPr>
            <a:endParaRPr lang="en-US" dirty="0"/>
          </a:p>
        </p:txBody>
      </p:sp>
      <p:sp>
        <p:nvSpPr>
          <p:cNvPr id="3" name="Rectangle 2">
            <a:extLst>
              <a:ext uri="{FF2B5EF4-FFF2-40B4-BE49-F238E27FC236}">
                <a16:creationId xmlns:a16="http://schemas.microsoft.com/office/drawing/2014/main" id="{70BF6816-30EA-B036-FEAA-D488AE07DD0B}"/>
              </a:ext>
            </a:extLst>
          </p:cNvPr>
          <p:cNvSpPr/>
          <p:nvPr/>
        </p:nvSpPr>
        <p:spPr>
          <a:xfrm>
            <a:off x="4419600" y="1071345"/>
            <a:ext cx="3352800" cy="40059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Deep learning models</a:t>
            </a:r>
          </a:p>
        </p:txBody>
      </p:sp>
      <p:cxnSp>
        <p:nvCxnSpPr>
          <p:cNvPr id="29" name="Connector: Elbow 28">
            <a:extLst>
              <a:ext uri="{FF2B5EF4-FFF2-40B4-BE49-F238E27FC236}">
                <a16:creationId xmlns:a16="http://schemas.microsoft.com/office/drawing/2014/main" id="{03422C34-1748-B365-1F03-15C3385C82AA}"/>
              </a:ext>
            </a:extLst>
          </p:cNvPr>
          <p:cNvCxnSpPr>
            <a:cxnSpLocks/>
            <a:stCxn id="3" idx="3"/>
            <a:endCxn id="15" idx="0"/>
          </p:cNvCxnSpPr>
          <p:nvPr/>
        </p:nvCxnSpPr>
        <p:spPr>
          <a:xfrm>
            <a:off x="7772400" y="1271642"/>
            <a:ext cx="2507562" cy="40705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9EEE248-E037-42DF-989E-7A9E414FAD9C}"/>
              </a:ext>
            </a:extLst>
          </p:cNvPr>
          <p:cNvCxnSpPr>
            <a:cxnSpLocks/>
            <a:endCxn id="7" idx="0"/>
          </p:cNvCxnSpPr>
          <p:nvPr/>
        </p:nvCxnSpPr>
        <p:spPr>
          <a:xfrm flipH="1">
            <a:off x="7389343" y="1467134"/>
            <a:ext cx="920" cy="2115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6" name="Group 5">
            <a:extLst>
              <a:ext uri="{FF2B5EF4-FFF2-40B4-BE49-F238E27FC236}">
                <a16:creationId xmlns:a16="http://schemas.microsoft.com/office/drawing/2014/main" id="{7F5DAB6F-F083-7BA9-2383-73D42BBEF0E0}"/>
              </a:ext>
            </a:extLst>
          </p:cNvPr>
          <p:cNvGrpSpPr/>
          <p:nvPr/>
        </p:nvGrpSpPr>
        <p:grpSpPr>
          <a:xfrm>
            <a:off x="6336879" y="1678699"/>
            <a:ext cx="2497248" cy="1673310"/>
            <a:chOff x="4815812" y="1880915"/>
            <a:chExt cx="2497248" cy="1673310"/>
          </a:xfrm>
        </p:grpSpPr>
        <p:sp>
          <p:nvSpPr>
            <p:cNvPr id="7" name="Rectangle 6">
              <a:extLst>
                <a:ext uri="{FF2B5EF4-FFF2-40B4-BE49-F238E27FC236}">
                  <a16:creationId xmlns:a16="http://schemas.microsoft.com/office/drawing/2014/main" id="{68C50A29-8568-6821-8EF1-28C564E73AE8}"/>
                </a:ext>
              </a:extLst>
            </p:cNvPr>
            <p:cNvSpPr/>
            <p:nvPr/>
          </p:nvSpPr>
          <p:spPr>
            <a:xfrm>
              <a:off x="4887898" y="1880915"/>
              <a:ext cx="1960756" cy="503759"/>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Attention-based Neural Networks</a:t>
              </a:r>
            </a:p>
          </p:txBody>
        </p:sp>
        <p:sp>
          <p:nvSpPr>
            <p:cNvPr id="73" name="TextBox 72">
              <a:extLst>
                <a:ext uri="{FF2B5EF4-FFF2-40B4-BE49-F238E27FC236}">
                  <a16:creationId xmlns:a16="http://schemas.microsoft.com/office/drawing/2014/main" id="{F55C1E3A-7AA2-6427-FF80-1EADD2FF6438}"/>
                </a:ext>
              </a:extLst>
            </p:cNvPr>
            <p:cNvSpPr txBox="1"/>
            <p:nvPr/>
          </p:nvSpPr>
          <p:spPr>
            <a:xfrm>
              <a:off x="4815812" y="2384674"/>
              <a:ext cx="2497248"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Bahdanau et al, 2014</a:t>
              </a:r>
            </a:p>
            <a:p>
              <a:r>
                <a:rPr lang="en-US" sz="1400" dirty="0">
                  <a:latin typeface="Arial" panose="020B0604020202020204" pitchFamily="34" charset="0"/>
                  <a:cs typeface="Arial" panose="020B0604020202020204" pitchFamily="34" charset="0"/>
                </a:rPr>
                <a:t>Vaswani et al, 2017</a:t>
              </a:r>
            </a:p>
            <a:p>
              <a:r>
                <a:rPr lang="en-US" sz="1400" dirty="0">
                  <a:latin typeface="Arial" panose="020B0604020202020204" pitchFamily="34" charset="0"/>
                  <a:cs typeface="Arial" panose="020B0604020202020204" pitchFamily="34" charset="0"/>
                </a:rPr>
                <a:t>Lin et al, 2020</a:t>
              </a:r>
            </a:p>
            <a:p>
              <a:r>
                <a:rPr lang="en-US" sz="1400" dirty="0">
                  <a:latin typeface="Arial" panose="020B0604020202020204" pitchFamily="34" charset="0"/>
                  <a:cs typeface="Arial" panose="020B0604020202020204" pitchFamily="34" charset="0"/>
                </a:rPr>
                <a:t>Niu et al, 2021</a:t>
              </a:r>
            </a:p>
            <a:p>
              <a:r>
                <a:rPr lang="en-US" sz="1400" dirty="0">
                  <a:latin typeface="Arial" panose="020B0604020202020204" pitchFamily="34" charset="0"/>
                  <a:cs typeface="Arial" panose="020B0604020202020204" pitchFamily="34" charset="0"/>
                </a:rPr>
                <a:t>…</a:t>
              </a:r>
            </a:p>
          </p:txBody>
        </p:sp>
      </p:grpSp>
      <p:cxnSp>
        <p:nvCxnSpPr>
          <p:cNvPr id="27" name="Connector: Elbow 26">
            <a:extLst>
              <a:ext uri="{FF2B5EF4-FFF2-40B4-BE49-F238E27FC236}">
                <a16:creationId xmlns:a16="http://schemas.microsoft.com/office/drawing/2014/main" id="{EB478190-F0FC-DC6C-E250-634FD0666C1C}"/>
              </a:ext>
            </a:extLst>
          </p:cNvPr>
          <p:cNvCxnSpPr>
            <a:cxnSpLocks/>
            <a:stCxn id="3" idx="1"/>
            <a:endCxn id="28" idx="0"/>
          </p:cNvCxnSpPr>
          <p:nvPr/>
        </p:nvCxnSpPr>
        <p:spPr>
          <a:xfrm rot="10800000" flipV="1">
            <a:off x="1915250" y="1271641"/>
            <a:ext cx="2504350" cy="41871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grpSp>
        <p:nvGrpSpPr>
          <p:cNvPr id="8" name="Group 7">
            <a:extLst>
              <a:ext uri="{FF2B5EF4-FFF2-40B4-BE49-F238E27FC236}">
                <a16:creationId xmlns:a16="http://schemas.microsoft.com/office/drawing/2014/main" id="{4F4077C7-6120-62D7-F7E1-E72492D2446F}"/>
              </a:ext>
            </a:extLst>
          </p:cNvPr>
          <p:cNvGrpSpPr/>
          <p:nvPr/>
        </p:nvGrpSpPr>
        <p:grpSpPr>
          <a:xfrm>
            <a:off x="9247871" y="1678699"/>
            <a:ext cx="2497248" cy="1457865"/>
            <a:chOff x="8815543" y="1880916"/>
            <a:chExt cx="2497248" cy="1457865"/>
          </a:xfrm>
        </p:grpSpPr>
        <p:sp>
          <p:nvSpPr>
            <p:cNvPr id="15" name="Rectangle 14">
              <a:extLst>
                <a:ext uri="{FF2B5EF4-FFF2-40B4-BE49-F238E27FC236}">
                  <a16:creationId xmlns:a16="http://schemas.microsoft.com/office/drawing/2014/main" id="{A6482323-EE58-BCE5-3C77-25E28C803FE5}"/>
                </a:ext>
              </a:extLst>
            </p:cNvPr>
            <p:cNvSpPr/>
            <p:nvPr/>
          </p:nvSpPr>
          <p:spPr>
            <a:xfrm>
              <a:off x="8867256" y="1880916"/>
              <a:ext cx="1960756" cy="494795"/>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Model Calibration</a:t>
              </a:r>
            </a:p>
          </p:txBody>
        </p:sp>
        <p:sp>
          <p:nvSpPr>
            <p:cNvPr id="88" name="TextBox 87">
              <a:extLst>
                <a:ext uri="{FF2B5EF4-FFF2-40B4-BE49-F238E27FC236}">
                  <a16:creationId xmlns:a16="http://schemas.microsoft.com/office/drawing/2014/main" id="{DB7AFFA6-9CE0-09AA-C6D6-64A693609DBA}"/>
                </a:ext>
              </a:extLst>
            </p:cNvPr>
            <p:cNvSpPr txBox="1"/>
            <p:nvPr/>
          </p:nvSpPr>
          <p:spPr>
            <a:xfrm>
              <a:off x="8815543" y="2384674"/>
              <a:ext cx="249724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Gneiting et al, 2014</a:t>
              </a:r>
            </a:p>
            <a:p>
              <a:r>
                <a:rPr lang="en-US" sz="1400" dirty="0">
                  <a:latin typeface="Arial" panose="020B0604020202020204" pitchFamily="34" charset="0"/>
                  <a:cs typeface="Arial" panose="020B0604020202020204" pitchFamily="34" charset="0"/>
                </a:rPr>
                <a:t>Guo et al, 2017</a:t>
              </a:r>
            </a:p>
            <a:p>
              <a:r>
                <a:rPr lang="en-US" sz="1400" dirty="0">
                  <a:latin typeface="Arial" panose="020B0604020202020204" pitchFamily="34" charset="0"/>
                  <a:cs typeface="Arial" panose="020B0604020202020204" pitchFamily="34" charset="0"/>
                </a:rPr>
                <a:t>Kumar et al, 2019</a:t>
              </a:r>
            </a:p>
            <a:p>
              <a:r>
                <a:rPr lang="en-US" sz="1400" dirty="0">
                  <a:latin typeface="Arial" panose="020B0604020202020204" pitchFamily="34" charset="0"/>
                  <a:cs typeface="Arial" panose="020B0604020202020204" pitchFamily="34" charset="0"/>
                </a:rPr>
                <a:t>…</a:t>
              </a:r>
            </a:p>
          </p:txBody>
        </p:sp>
      </p:grpSp>
      <p:sp>
        <p:nvSpPr>
          <p:cNvPr id="110" name="Arrow: Right 109">
            <a:extLst>
              <a:ext uri="{FF2B5EF4-FFF2-40B4-BE49-F238E27FC236}">
                <a16:creationId xmlns:a16="http://schemas.microsoft.com/office/drawing/2014/main" id="{3BD38567-413B-ED8B-3043-845CD6DBCFDA}"/>
              </a:ext>
            </a:extLst>
          </p:cNvPr>
          <p:cNvSpPr/>
          <p:nvPr/>
        </p:nvSpPr>
        <p:spPr>
          <a:xfrm rot="10800000">
            <a:off x="6914244" y="4708763"/>
            <a:ext cx="1016467" cy="572697"/>
          </a:xfrm>
          <a:prstGeom prst="rightArrow">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81C1C38-7633-6B01-379E-A2B6112EA003}"/>
              </a:ext>
            </a:extLst>
          </p:cNvPr>
          <p:cNvSpPr/>
          <p:nvPr/>
        </p:nvSpPr>
        <p:spPr>
          <a:xfrm>
            <a:off x="2373214" y="3145187"/>
            <a:ext cx="2207622" cy="32564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Weather Prediction</a:t>
            </a:r>
          </a:p>
        </p:txBody>
      </p:sp>
      <p:sp>
        <p:nvSpPr>
          <p:cNvPr id="19" name="Rectangle 18">
            <a:extLst>
              <a:ext uri="{FF2B5EF4-FFF2-40B4-BE49-F238E27FC236}">
                <a16:creationId xmlns:a16="http://schemas.microsoft.com/office/drawing/2014/main" id="{A3257385-6822-DEB1-8E0A-46BD4B9847EA}"/>
              </a:ext>
            </a:extLst>
          </p:cNvPr>
          <p:cNvSpPr/>
          <p:nvPr/>
        </p:nvSpPr>
        <p:spPr>
          <a:xfrm>
            <a:off x="278828" y="4297942"/>
            <a:ext cx="1370559" cy="282542"/>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Radar</a:t>
            </a:r>
          </a:p>
        </p:txBody>
      </p:sp>
      <p:sp>
        <p:nvSpPr>
          <p:cNvPr id="37" name="Rectangle 36">
            <a:extLst>
              <a:ext uri="{FF2B5EF4-FFF2-40B4-BE49-F238E27FC236}">
                <a16:creationId xmlns:a16="http://schemas.microsoft.com/office/drawing/2014/main" id="{60133485-CC21-D790-423B-CA3EEA363D72}"/>
              </a:ext>
            </a:extLst>
          </p:cNvPr>
          <p:cNvSpPr/>
          <p:nvPr/>
        </p:nvSpPr>
        <p:spPr>
          <a:xfrm>
            <a:off x="4321850" y="3602751"/>
            <a:ext cx="2024756" cy="486631"/>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Attention-based models</a:t>
            </a:r>
          </a:p>
        </p:txBody>
      </p:sp>
      <p:sp>
        <p:nvSpPr>
          <p:cNvPr id="38" name="Rectangle 37">
            <a:extLst>
              <a:ext uri="{FF2B5EF4-FFF2-40B4-BE49-F238E27FC236}">
                <a16:creationId xmlns:a16="http://schemas.microsoft.com/office/drawing/2014/main" id="{32216A4B-45C5-6058-F28C-F583499D8231}"/>
              </a:ext>
            </a:extLst>
          </p:cNvPr>
          <p:cNvSpPr/>
          <p:nvPr/>
        </p:nvSpPr>
        <p:spPr>
          <a:xfrm>
            <a:off x="788576" y="3602751"/>
            <a:ext cx="2024756" cy="486631"/>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Non-attention-based models</a:t>
            </a:r>
          </a:p>
        </p:txBody>
      </p:sp>
      <p:sp>
        <p:nvSpPr>
          <p:cNvPr id="39" name="TextBox 38">
            <a:extLst>
              <a:ext uri="{FF2B5EF4-FFF2-40B4-BE49-F238E27FC236}">
                <a16:creationId xmlns:a16="http://schemas.microsoft.com/office/drawing/2014/main" id="{9C86FDDD-6B8D-199E-295A-08D3EBE01A25}"/>
              </a:ext>
            </a:extLst>
          </p:cNvPr>
          <p:cNvSpPr txBox="1"/>
          <p:nvPr/>
        </p:nvSpPr>
        <p:spPr>
          <a:xfrm>
            <a:off x="187290" y="4518301"/>
            <a:ext cx="1403335"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Shi et al, 2015</a:t>
            </a:r>
          </a:p>
          <a:p>
            <a:r>
              <a:rPr lang="en-US" sz="1400" dirty="0">
                <a:latin typeface="Arial" panose="020B0604020202020204" pitchFamily="34" charset="0"/>
                <a:cs typeface="Arial" panose="020B0604020202020204" pitchFamily="34" charset="0"/>
              </a:rPr>
              <a:t>Li et al, 2023</a:t>
            </a:r>
          </a:p>
          <a:p>
            <a:r>
              <a:rPr lang="en-US" sz="1400" dirty="0">
                <a:latin typeface="Arial" panose="020B0604020202020204" pitchFamily="34" charset="0"/>
                <a:cs typeface="Arial" panose="020B0604020202020204" pitchFamily="34" charset="0"/>
              </a:rPr>
              <a:t>…</a:t>
            </a:r>
          </a:p>
        </p:txBody>
      </p:sp>
      <p:grpSp>
        <p:nvGrpSpPr>
          <p:cNvPr id="155" name="Group 154">
            <a:extLst>
              <a:ext uri="{FF2B5EF4-FFF2-40B4-BE49-F238E27FC236}">
                <a16:creationId xmlns:a16="http://schemas.microsoft.com/office/drawing/2014/main" id="{59B05A4B-0758-03C0-D01A-FE6347FFBFB3}"/>
              </a:ext>
            </a:extLst>
          </p:cNvPr>
          <p:cNvGrpSpPr/>
          <p:nvPr/>
        </p:nvGrpSpPr>
        <p:grpSpPr>
          <a:xfrm>
            <a:off x="3791133" y="4297942"/>
            <a:ext cx="1466537" cy="742511"/>
            <a:chOff x="3705408" y="4297942"/>
            <a:chExt cx="1466537" cy="742511"/>
          </a:xfrm>
        </p:grpSpPr>
        <p:sp>
          <p:nvSpPr>
            <p:cNvPr id="40" name="Rectangle 39">
              <a:extLst>
                <a:ext uri="{FF2B5EF4-FFF2-40B4-BE49-F238E27FC236}">
                  <a16:creationId xmlns:a16="http://schemas.microsoft.com/office/drawing/2014/main" id="{8AE62BE2-1B5F-0984-E29C-C8027EF3D424}"/>
                </a:ext>
              </a:extLst>
            </p:cNvPr>
            <p:cNvSpPr/>
            <p:nvPr/>
          </p:nvSpPr>
          <p:spPr>
            <a:xfrm>
              <a:off x="3801387" y="4297942"/>
              <a:ext cx="1370558" cy="282542"/>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Radar</a:t>
              </a:r>
            </a:p>
          </p:txBody>
        </p:sp>
        <p:sp>
          <p:nvSpPr>
            <p:cNvPr id="41" name="TextBox 40">
              <a:extLst>
                <a:ext uri="{FF2B5EF4-FFF2-40B4-BE49-F238E27FC236}">
                  <a16:creationId xmlns:a16="http://schemas.microsoft.com/office/drawing/2014/main" id="{81333956-4528-E13D-3B89-376CCFC20575}"/>
                </a:ext>
              </a:extLst>
            </p:cNvPr>
            <p:cNvSpPr txBox="1"/>
            <p:nvPr/>
          </p:nvSpPr>
          <p:spPr>
            <a:xfrm>
              <a:off x="3705408" y="4517233"/>
              <a:ext cx="140333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Yao et al, 2022</a:t>
              </a:r>
            </a:p>
            <a:p>
              <a:r>
                <a:rPr lang="en-US" sz="1400" dirty="0">
                  <a:latin typeface="Arial" panose="020B0604020202020204" pitchFamily="34" charset="0"/>
                  <a:cs typeface="Arial" panose="020B0604020202020204" pitchFamily="34" charset="0"/>
                </a:rPr>
                <a:t>…</a:t>
              </a:r>
            </a:p>
          </p:txBody>
        </p:sp>
      </p:grpSp>
      <p:grpSp>
        <p:nvGrpSpPr>
          <p:cNvPr id="150" name="Group 149">
            <a:extLst>
              <a:ext uri="{FF2B5EF4-FFF2-40B4-BE49-F238E27FC236}">
                <a16:creationId xmlns:a16="http://schemas.microsoft.com/office/drawing/2014/main" id="{6F3D660B-3839-BECC-5430-0BE00DD69288}"/>
              </a:ext>
            </a:extLst>
          </p:cNvPr>
          <p:cNvGrpSpPr/>
          <p:nvPr/>
        </p:nvGrpSpPr>
        <p:grpSpPr>
          <a:xfrm>
            <a:off x="1873425" y="4289527"/>
            <a:ext cx="1850217" cy="1435747"/>
            <a:chOff x="187290" y="5274064"/>
            <a:chExt cx="1850217" cy="1435747"/>
          </a:xfrm>
        </p:grpSpPr>
        <p:sp>
          <p:nvSpPr>
            <p:cNvPr id="18" name="Rectangle 17">
              <a:extLst>
                <a:ext uri="{FF2B5EF4-FFF2-40B4-BE49-F238E27FC236}">
                  <a16:creationId xmlns:a16="http://schemas.microsoft.com/office/drawing/2014/main" id="{7E215476-9859-8555-BFF5-1FD23ECFA517}"/>
                </a:ext>
              </a:extLst>
            </p:cNvPr>
            <p:cNvSpPr/>
            <p:nvPr/>
          </p:nvSpPr>
          <p:spPr>
            <a:xfrm>
              <a:off x="278827" y="5274064"/>
              <a:ext cx="1370559" cy="293722"/>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Lightning</a:t>
              </a:r>
            </a:p>
          </p:txBody>
        </p:sp>
        <p:sp>
          <p:nvSpPr>
            <p:cNvPr id="42" name="TextBox 41">
              <a:extLst>
                <a:ext uri="{FF2B5EF4-FFF2-40B4-BE49-F238E27FC236}">
                  <a16:creationId xmlns:a16="http://schemas.microsoft.com/office/drawing/2014/main" id="{CA947CA6-538F-0CFB-E1D2-7CFD5AC718C2}"/>
                </a:ext>
              </a:extLst>
            </p:cNvPr>
            <p:cNvSpPr txBox="1"/>
            <p:nvPr/>
          </p:nvSpPr>
          <p:spPr>
            <a:xfrm>
              <a:off x="187290" y="5540260"/>
              <a:ext cx="1850217"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Cintineo et al, 2022</a:t>
              </a:r>
            </a:p>
            <a:p>
              <a:r>
                <a:rPr lang="en-US" sz="1400" dirty="0">
                  <a:latin typeface="Arial" panose="020B0604020202020204" pitchFamily="34" charset="0"/>
                  <a:cs typeface="Arial" panose="020B0604020202020204" pitchFamily="34" charset="0"/>
                </a:rPr>
                <a:t>Brodehl et al, 2022</a:t>
              </a:r>
            </a:p>
            <a:p>
              <a:r>
                <a:rPr lang="en-US" sz="1400" dirty="0">
                  <a:latin typeface="Arial" panose="020B0604020202020204" pitchFamily="34" charset="0"/>
                  <a:cs typeface="Arial" panose="020B0604020202020204" pitchFamily="34" charset="0"/>
                </a:rPr>
                <a:t>Li et al, 2023</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t>
              </a:r>
            </a:p>
          </p:txBody>
        </p:sp>
      </p:grpSp>
      <p:grpSp>
        <p:nvGrpSpPr>
          <p:cNvPr id="152" name="Group 151">
            <a:extLst>
              <a:ext uri="{FF2B5EF4-FFF2-40B4-BE49-F238E27FC236}">
                <a16:creationId xmlns:a16="http://schemas.microsoft.com/office/drawing/2014/main" id="{E920F2C6-EF1E-A551-F316-86E947AA420E}"/>
              </a:ext>
            </a:extLst>
          </p:cNvPr>
          <p:cNvGrpSpPr/>
          <p:nvPr/>
        </p:nvGrpSpPr>
        <p:grpSpPr>
          <a:xfrm>
            <a:off x="185983" y="5448724"/>
            <a:ext cx="1888471" cy="964180"/>
            <a:chOff x="1764730" y="4300911"/>
            <a:chExt cx="1888471" cy="964180"/>
          </a:xfrm>
        </p:grpSpPr>
        <p:sp>
          <p:nvSpPr>
            <p:cNvPr id="17" name="Rectangle 16">
              <a:extLst>
                <a:ext uri="{FF2B5EF4-FFF2-40B4-BE49-F238E27FC236}">
                  <a16:creationId xmlns:a16="http://schemas.microsoft.com/office/drawing/2014/main" id="{062D1E20-CE52-1F90-307F-F0EB2A4D4B3E}"/>
                </a:ext>
              </a:extLst>
            </p:cNvPr>
            <p:cNvSpPr/>
            <p:nvPr/>
          </p:nvSpPr>
          <p:spPr>
            <a:xfrm>
              <a:off x="1856266" y="4300911"/>
              <a:ext cx="1370559" cy="270721"/>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Tornadoes</a:t>
              </a:r>
            </a:p>
          </p:txBody>
        </p:sp>
        <p:sp>
          <p:nvSpPr>
            <p:cNvPr id="49" name="TextBox 48">
              <a:extLst>
                <a:ext uri="{FF2B5EF4-FFF2-40B4-BE49-F238E27FC236}">
                  <a16:creationId xmlns:a16="http://schemas.microsoft.com/office/drawing/2014/main" id="{B8621943-85F3-323B-3F71-B8A6D349E53D}"/>
                </a:ext>
              </a:extLst>
            </p:cNvPr>
            <p:cNvSpPr txBox="1"/>
            <p:nvPr/>
          </p:nvSpPr>
          <p:spPr>
            <a:xfrm>
              <a:off x="1764730" y="4526427"/>
              <a:ext cx="1888471"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Marzban et al, 1995</a:t>
              </a:r>
            </a:p>
            <a:p>
              <a:r>
                <a:rPr lang="en-US" sz="1400" dirty="0">
                  <a:latin typeface="Arial" panose="020B0604020202020204" pitchFamily="34" charset="0"/>
                  <a:cs typeface="Arial" panose="020B0604020202020204" pitchFamily="34" charset="0"/>
                </a:rPr>
                <a:t>Lagerquist et al, 2020</a:t>
              </a:r>
            </a:p>
            <a:p>
              <a:r>
                <a:rPr lang="en-US" sz="1400" dirty="0">
                  <a:latin typeface="Arial" panose="020B0604020202020204" pitchFamily="34" charset="0"/>
                  <a:cs typeface="Arial" panose="020B0604020202020204" pitchFamily="34" charset="0"/>
                </a:rPr>
                <a:t>…</a:t>
              </a:r>
            </a:p>
          </p:txBody>
        </p:sp>
      </p:grpSp>
      <p:grpSp>
        <p:nvGrpSpPr>
          <p:cNvPr id="156" name="Group 155">
            <a:extLst>
              <a:ext uri="{FF2B5EF4-FFF2-40B4-BE49-F238E27FC236}">
                <a16:creationId xmlns:a16="http://schemas.microsoft.com/office/drawing/2014/main" id="{DAAE47E5-0690-C29F-0BA5-0B46D0B890A5}"/>
              </a:ext>
            </a:extLst>
          </p:cNvPr>
          <p:cNvGrpSpPr/>
          <p:nvPr/>
        </p:nvGrpSpPr>
        <p:grpSpPr>
          <a:xfrm>
            <a:off x="5407400" y="4297942"/>
            <a:ext cx="1536546" cy="1004860"/>
            <a:chOff x="5321675" y="4297942"/>
            <a:chExt cx="1536546" cy="1004860"/>
          </a:xfrm>
        </p:grpSpPr>
        <p:sp>
          <p:nvSpPr>
            <p:cNvPr id="48" name="Rectangle 47">
              <a:extLst>
                <a:ext uri="{FF2B5EF4-FFF2-40B4-BE49-F238E27FC236}">
                  <a16:creationId xmlns:a16="http://schemas.microsoft.com/office/drawing/2014/main" id="{3DF6E612-F2CC-EB4F-6952-CA16B9F11E31}"/>
                </a:ext>
              </a:extLst>
            </p:cNvPr>
            <p:cNvSpPr/>
            <p:nvPr/>
          </p:nvSpPr>
          <p:spPr>
            <a:xfrm>
              <a:off x="5417654" y="4297942"/>
              <a:ext cx="1370559" cy="293722"/>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Lightning</a:t>
              </a:r>
            </a:p>
          </p:txBody>
        </p:sp>
        <p:sp>
          <p:nvSpPr>
            <p:cNvPr id="57" name="TextBox 56">
              <a:extLst>
                <a:ext uri="{FF2B5EF4-FFF2-40B4-BE49-F238E27FC236}">
                  <a16:creationId xmlns:a16="http://schemas.microsoft.com/office/drawing/2014/main" id="{8082BD40-C8C8-DBB1-BD7D-27AAE222885B}"/>
                </a:ext>
              </a:extLst>
            </p:cNvPr>
            <p:cNvSpPr txBox="1"/>
            <p:nvPr/>
          </p:nvSpPr>
          <p:spPr>
            <a:xfrm>
              <a:off x="5321675" y="4564138"/>
              <a:ext cx="1536546"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Geng et al, 2019</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t>
              </a:r>
            </a:p>
          </p:txBody>
        </p:sp>
      </p:grpSp>
      <p:sp>
        <p:nvSpPr>
          <p:cNvPr id="11" name="Rectangle 10">
            <a:extLst>
              <a:ext uri="{FF2B5EF4-FFF2-40B4-BE49-F238E27FC236}">
                <a16:creationId xmlns:a16="http://schemas.microsoft.com/office/drawing/2014/main" id="{4A35E2F6-2802-54E5-C2E9-FFB5C776D998}"/>
              </a:ext>
            </a:extLst>
          </p:cNvPr>
          <p:cNvSpPr/>
          <p:nvPr/>
        </p:nvSpPr>
        <p:spPr>
          <a:xfrm>
            <a:off x="5500870" y="4879413"/>
            <a:ext cx="1359708" cy="2389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3B03BDDE-073F-3982-B76C-B27C9832D865}"/>
              </a:ext>
            </a:extLst>
          </p:cNvPr>
          <p:cNvSpPr>
            <a:spLocks noGrp="1"/>
          </p:cNvSpPr>
          <p:nvPr>
            <p:ph type="dt" sz="half" idx="10"/>
          </p:nvPr>
        </p:nvSpPr>
        <p:spPr/>
        <p:txBody>
          <a:bodyPr/>
          <a:lstStyle/>
          <a:p>
            <a:r>
              <a:rPr lang="en-US"/>
              <a:t>Nathan Gaw</a:t>
            </a:r>
            <a:endParaRPr lang="en-US" dirty="0"/>
          </a:p>
        </p:txBody>
      </p:sp>
      <p:sp>
        <p:nvSpPr>
          <p:cNvPr id="23" name="Slide Number Placeholder 22">
            <a:extLst>
              <a:ext uri="{FF2B5EF4-FFF2-40B4-BE49-F238E27FC236}">
                <a16:creationId xmlns:a16="http://schemas.microsoft.com/office/drawing/2014/main" id="{E6597F57-3371-F5FE-78DD-627665B8DFC0}"/>
              </a:ext>
            </a:extLst>
          </p:cNvPr>
          <p:cNvSpPr>
            <a:spLocks noGrp="1"/>
          </p:cNvSpPr>
          <p:nvPr>
            <p:ph type="sldNum" sz="quarter" idx="12"/>
          </p:nvPr>
        </p:nvSpPr>
        <p:spPr/>
        <p:txBody>
          <a:bodyPr/>
          <a:lstStyle/>
          <a:p>
            <a:fld id="{D44AB33A-367C-40BB-BE1C-07D1887BB17F}" type="slidenum">
              <a:rPr lang="en-US" smtClean="0"/>
              <a:t>4</a:t>
            </a:fld>
            <a:endParaRPr lang="en-US" dirty="0"/>
          </a:p>
        </p:txBody>
      </p:sp>
      <p:sp>
        <p:nvSpPr>
          <p:cNvPr id="172" name="Title 171">
            <a:extLst>
              <a:ext uri="{FF2B5EF4-FFF2-40B4-BE49-F238E27FC236}">
                <a16:creationId xmlns:a16="http://schemas.microsoft.com/office/drawing/2014/main" id="{1BEC5049-E28A-D0B5-1E0E-6C58AF4C1866}"/>
              </a:ext>
            </a:extLst>
          </p:cNvPr>
          <p:cNvSpPr>
            <a:spLocks noGrp="1"/>
          </p:cNvSpPr>
          <p:nvPr>
            <p:ph type="title"/>
          </p:nvPr>
        </p:nvSpPr>
        <p:spPr/>
        <p:txBody>
          <a:bodyPr>
            <a:normAutofit/>
          </a:bodyPr>
          <a:lstStyle/>
          <a:p>
            <a:r>
              <a:rPr lang="en-US" dirty="0"/>
              <a:t>Literature Review </a:t>
            </a:r>
            <a:endParaRPr lang="en-US" sz="2800" dirty="0"/>
          </a:p>
        </p:txBody>
      </p:sp>
      <p:grpSp>
        <p:nvGrpSpPr>
          <p:cNvPr id="26" name="Group 25">
            <a:extLst>
              <a:ext uri="{FF2B5EF4-FFF2-40B4-BE49-F238E27FC236}">
                <a16:creationId xmlns:a16="http://schemas.microsoft.com/office/drawing/2014/main" id="{B83196FA-9E24-2900-44CF-6E6932BB3940}"/>
              </a:ext>
            </a:extLst>
          </p:cNvPr>
          <p:cNvGrpSpPr/>
          <p:nvPr/>
        </p:nvGrpSpPr>
        <p:grpSpPr>
          <a:xfrm>
            <a:off x="866289" y="1690361"/>
            <a:ext cx="2497248" cy="1217311"/>
            <a:chOff x="8818081" y="1889707"/>
            <a:chExt cx="2497248" cy="1217311"/>
          </a:xfrm>
        </p:grpSpPr>
        <p:sp>
          <p:nvSpPr>
            <p:cNvPr id="28" name="Rectangle 27">
              <a:extLst>
                <a:ext uri="{FF2B5EF4-FFF2-40B4-BE49-F238E27FC236}">
                  <a16:creationId xmlns:a16="http://schemas.microsoft.com/office/drawing/2014/main" id="{B2156095-ED34-B6F2-66C5-6F5DBF1E6987}"/>
                </a:ext>
              </a:extLst>
            </p:cNvPr>
            <p:cNvSpPr/>
            <p:nvPr/>
          </p:nvSpPr>
          <p:spPr>
            <a:xfrm>
              <a:off x="8886664" y="1889707"/>
              <a:ext cx="1960755" cy="492096"/>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Convolutional Neural Networks</a:t>
              </a:r>
            </a:p>
          </p:txBody>
        </p:sp>
        <p:sp>
          <p:nvSpPr>
            <p:cNvPr id="30" name="TextBox 29">
              <a:extLst>
                <a:ext uri="{FF2B5EF4-FFF2-40B4-BE49-F238E27FC236}">
                  <a16:creationId xmlns:a16="http://schemas.microsoft.com/office/drawing/2014/main" id="{8CE183C2-35C3-BC7D-2A8A-BEB9848CB50A}"/>
                </a:ext>
              </a:extLst>
            </p:cNvPr>
            <p:cNvSpPr txBox="1"/>
            <p:nvPr/>
          </p:nvSpPr>
          <p:spPr>
            <a:xfrm>
              <a:off x="8818081" y="2368354"/>
              <a:ext cx="249724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LeCun et al, 1998</a:t>
              </a:r>
            </a:p>
            <a:p>
              <a:r>
                <a:rPr lang="en-US" sz="1400" dirty="0">
                  <a:latin typeface="Arial" panose="020B0604020202020204" pitchFamily="34" charset="0"/>
                  <a:cs typeface="Arial" panose="020B0604020202020204" pitchFamily="34" charset="0"/>
                </a:rPr>
                <a:t>Ronneberger et al, 2015</a:t>
              </a:r>
            </a:p>
            <a:p>
              <a:r>
                <a:rPr lang="en-US" sz="1400" dirty="0">
                  <a:latin typeface="Arial" panose="020B0604020202020204" pitchFamily="34" charset="0"/>
                  <a:cs typeface="Arial" panose="020B0604020202020204" pitchFamily="34" charset="0"/>
                </a:rPr>
                <a:t>…</a:t>
              </a:r>
            </a:p>
          </p:txBody>
        </p:sp>
      </p:grpSp>
      <p:grpSp>
        <p:nvGrpSpPr>
          <p:cNvPr id="31" name="Group 30">
            <a:extLst>
              <a:ext uri="{FF2B5EF4-FFF2-40B4-BE49-F238E27FC236}">
                <a16:creationId xmlns:a16="http://schemas.microsoft.com/office/drawing/2014/main" id="{439DAC28-A8E4-F85F-0EDC-BD8DCFD3F1B0}"/>
              </a:ext>
            </a:extLst>
          </p:cNvPr>
          <p:cNvGrpSpPr/>
          <p:nvPr/>
        </p:nvGrpSpPr>
        <p:grpSpPr>
          <a:xfrm>
            <a:off x="3763633" y="1692530"/>
            <a:ext cx="2497248" cy="1228593"/>
            <a:chOff x="8789074" y="1878132"/>
            <a:chExt cx="2497248" cy="1228593"/>
          </a:xfrm>
        </p:grpSpPr>
        <p:sp>
          <p:nvSpPr>
            <p:cNvPr id="32" name="Rectangle 31">
              <a:extLst>
                <a:ext uri="{FF2B5EF4-FFF2-40B4-BE49-F238E27FC236}">
                  <a16:creationId xmlns:a16="http://schemas.microsoft.com/office/drawing/2014/main" id="{C46DAEFF-46F2-CDF6-71BD-833D339673F6}"/>
                </a:ext>
              </a:extLst>
            </p:cNvPr>
            <p:cNvSpPr/>
            <p:nvPr/>
          </p:nvSpPr>
          <p:spPr>
            <a:xfrm>
              <a:off x="8839401" y="1878132"/>
              <a:ext cx="1960755" cy="483133"/>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Recurrent Neural Networks</a:t>
              </a:r>
            </a:p>
          </p:txBody>
        </p:sp>
        <p:sp>
          <p:nvSpPr>
            <p:cNvPr id="33" name="TextBox 32">
              <a:extLst>
                <a:ext uri="{FF2B5EF4-FFF2-40B4-BE49-F238E27FC236}">
                  <a16:creationId xmlns:a16="http://schemas.microsoft.com/office/drawing/2014/main" id="{B489CCC4-6A6F-02DB-E005-E18A9BAE747E}"/>
                </a:ext>
              </a:extLst>
            </p:cNvPr>
            <p:cNvSpPr txBox="1"/>
            <p:nvPr/>
          </p:nvSpPr>
          <p:spPr>
            <a:xfrm>
              <a:off x="8789074" y="2368061"/>
              <a:ext cx="249724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Hochreiter et al, 1997</a:t>
              </a:r>
            </a:p>
            <a:p>
              <a:r>
                <a:rPr lang="en-US" sz="1400" dirty="0">
                  <a:latin typeface="Arial" panose="020B0604020202020204" pitchFamily="34" charset="0"/>
                  <a:cs typeface="Arial" panose="020B0604020202020204" pitchFamily="34" charset="0"/>
                </a:rPr>
                <a:t>Cho et al, 2014</a:t>
              </a:r>
            </a:p>
            <a:p>
              <a:r>
                <a:rPr lang="en-US" sz="1400" dirty="0">
                  <a:latin typeface="Arial" panose="020B0604020202020204" pitchFamily="34" charset="0"/>
                  <a:cs typeface="Arial" panose="020B0604020202020204" pitchFamily="34" charset="0"/>
                </a:rPr>
                <a:t>…</a:t>
              </a:r>
            </a:p>
          </p:txBody>
        </p:sp>
      </p:grpSp>
      <p:cxnSp>
        <p:nvCxnSpPr>
          <p:cNvPr id="56" name="Straight Arrow Connector 55">
            <a:extLst>
              <a:ext uri="{FF2B5EF4-FFF2-40B4-BE49-F238E27FC236}">
                <a16:creationId xmlns:a16="http://schemas.microsoft.com/office/drawing/2014/main" id="{C7801795-9887-786C-F6D4-2AB1A7B9A73A}"/>
              </a:ext>
            </a:extLst>
          </p:cNvPr>
          <p:cNvCxnSpPr>
            <a:cxnSpLocks/>
            <a:endCxn id="32" idx="0"/>
          </p:cNvCxnSpPr>
          <p:nvPr/>
        </p:nvCxnSpPr>
        <p:spPr>
          <a:xfrm>
            <a:off x="4794338" y="1475170"/>
            <a:ext cx="0" cy="217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Connector: Elbow 80">
            <a:extLst>
              <a:ext uri="{FF2B5EF4-FFF2-40B4-BE49-F238E27FC236}">
                <a16:creationId xmlns:a16="http://schemas.microsoft.com/office/drawing/2014/main" id="{62D893C1-F91F-DBED-0387-5B7B65EDA56B}"/>
              </a:ext>
            </a:extLst>
          </p:cNvPr>
          <p:cNvCxnSpPr>
            <a:cxnSpLocks/>
            <a:stCxn id="20" idx="1"/>
            <a:endCxn id="38" idx="0"/>
          </p:cNvCxnSpPr>
          <p:nvPr/>
        </p:nvCxnSpPr>
        <p:spPr>
          <a:xfrm rot="10800000" flipV="1">
            <a:off x="1800954" y="3308007"/>
            <a:ext cx="572260" cy="29474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84" name="Connector: Elbow 83">
            <a:extLst>
              <a:ext uri="{FF2B5EF4-FFF2-40B4-BE49-F238E27FC236}">
                <a16:creationId xmlns:a16="http://schemas.microsoft.com/office/drawing/2014/main" id="{8C734DE1-02B4-E493-A219-DA9109C79C2E}"/>
              </a:ext>
            </a:extLst>
          </p:cNvPr>
          <p:cNvCxnSpPr>
            <a:cxnSpLocks/>
            <a:stCxn id="20" idx="3"/>
            <a:endCxn id="37" idx="0"/>
          </p:cNvCxnSpPr>
          <p:nvPr/>
        </p:nvCxnSpPr>
        <p:spPr>
          <a:xfrm>
            <a:off x="4580836" y="3308008"/>
            <a:ext cx="753392" cy="29474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FB88B9F2-2C67-3601-BA43-C38CC4EAC1E3}"/>
              </a:ext>
            </a:extLst>
          </p:cNvPr>
          <p:cNvCxnSpPr>
            <a:cxnSpLocks/>
            <a:stCxn id="38" idx="1"/>
            <a:endCxn id="19" idx="1"/>
          </p:cNvCxnSpPr>
          <p:nvPr/>
        </p:nvCxnSpPr>
        <p:spPr>
          <a:xfrm rot="10800000" flipV="1">
            <a:off x="278828" y="3846067"/>
            <a:ext cx="509748" cy="593146"/>
          </a:xfrm>
          <a:prstGeom prst="bentConnector3">
            <a:avLst>
              <a:gd name="adj1" fmla="val 144846"/>
            </a:avLst>
          </a:prstGeom>
          <a:ln>
            <a:tailEnd type="triangl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396B621-E46E-BF49-5C20-AF1F132793B2}"/>
              </a:ext>
            </a:extLst>
          </p:cNvPr>
          <p:cNvCxnSpPr>
            <a:cxnSpLocks/>
            <a:stCxn id="38" idx="1"/>
            <a:endCxn id="17" idx="1"/>
          </p:cNvCxnSpPr>
          <p:nvPr/>
        </p:nvCxnSpPr>
        <p:spPr>
          <a:xfrm rot="10800000" flipV="1">
            <a:off x="277520" y="3846067"/>
            <a:ext cx="511057" cy="1738018"/>
          </a:xfrm>
          <a:prstGeom prst="bentConnector3">
            <a:avLst>
              <a:gd name="adj1" fmla="val 144731"/>
            </a:avLst>
          </a:prstGeom>
          <a:ln>
            <a:tailEnd type="triangl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149A2AA6-35B5-BB79-2B9C-8AEE775669D9}"/>
              </a:ext>
            </a:extLst>
          </p:cNvPr>
          <p:cNvCxnSpPr>
            <a:cxnSpLocks/>
            <a:stCxn id="38" idx="3"/>
            <a:endCxn id="18" idx="3"/>
          </p:cNvCxnSpPr>
          <p:nvPr/>
        </p:nvCxnSpPr>
        <p:spPr>
          <a:xfrm>
            <a:off x="2813332" y="3846067"/>
            <a:ext cx="522189" cy="590321"/>
          </a:xfrm>
          <a:prstGeom prst="bentConnector3">
            <a:avLst>
              <a:gd name="adj1" fmla="val 143777"/>
            </a:avLst>
          </a:prstGeom>
          <a:ln>
            <a:tailEnd type="triangl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D8B6EED2-6075-A893-C1CF-BA5FC70D9F88}"/>
              </a:ext>
            </a:extLst>
          </p:cNvPr>
          <p:cNvCxnSpPr>
            <a:cxnSpLocks/>
            <a:stCxn id="37" idx="1"/>
            <a:endCxn id="40" idx="1"/>
          </p:cNvCxnSpPr>
          <p:nvPr/>
        </p:nvCxnSpPr>
        <p:spPr>
          <a:xfrm rot="10800000" flipV="1">
            <a:off x="3887112" y="3846067"/>
            <a:ext cx="434738" cy="593146"/>
          </a:xfrm>
          <a:prstGeom prst="bentConnector3">
            <a:avLst>
              <a:gd name="adj1" fmla="val 152583"/>
            </a:avLst>
          </a:prstGeom>
          <a:ln>
            <a:tailEnd type="triangl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0EDA7D87-4A88-7154-103D-DF1EA6130B50}"/>
              </a:ext>
            </a:extLst>
          </p:cNvPr>
          <p:cNvCxnSpPr>
            <a:cxnSpLocks/>
            <a:stCxn id="37" idx="3"/>
            <a:endCxn id="48" idx="3"/>
          </p:cNvCxnSpPr>
          <p:nvPr/>
        </p:nvCxnSpPr>
        <p:spPr>
          <a:xfrm>
            <a:off x="6346606" y="3846067"/>
            <a:ext cx="527332" cy="598736"/>
          </a:xfrm>
          <a:prstGeom prst="bentConnector3">
            <a:avLst>
              <a:gd name="adj1" fmla="val 143350"/>
            </a:avLst>
          </a:prstGeom>
          <a:ln>
            <a:tailEnd type="triangle"/>
          </a:ln>
        </p:spPr>
        <p:style>
          <a:lnRef idx="3">
            <a:schemeClr val="dk1"/>
          </a:lnRef>
          <a:fillRef idx="0">
            <a:schemeClr val="dk1"/>
          </a:fillRef>
          <a:effectRef idx="2">
            <a:schemeClr val="dk1"/>
          </a:effectRef>
          <a:fontRef idx="minor">
            <a:schemeClr val="tx1"/>
          </a:fontRef>
        </p:style>
      </p:cxnSp>
      <p:cxnSp>
        <p:nvCxnSpPr>
          <p:cNvPr id="126" name="Straight Connector 125">
            <a:extLst>
              <a:ext uri="{FF2B5EF4-FFF2-40B4-BE49-F238E27FC236}">
                <a16:creationId xmlns:a16="http://schemas.microsoft.com/office/drawing/2014/main" id="{E2E86937-718E-6EAD-E2EC-0D1FEDFD277B}"/>
              </a:ext>
            </a:extLst>
          </p:cNvPr>
          <p:cNvCxnSpPr>
            <a:stCxn id="28" idx="3"/>
            <a:endCxn id="32" idx="1"/>
          </p:cNvCxnSpPr>
          <p:nvPr/>
        </p:nvCxnSpPr>
        <p:spPr>
          <a:xfrm flipV="1">
            <a:off x="2895627" y="1934097"/>
            <a:ext cx="918333" cy="2312"/>
          </a:xfrm>
          <a:prstGeom prst="line">
            <a:avLst/>
          </a:prstGeom>
        </p:spPr>
        <p:style>
          <a:lnRef idx="3">
            <a:schemeClr val="dk1"/>
          </a:lnRef>
          <a:fillRef idx="0">
            <a:schemeClr val="dk1"/>
          </a:fillRef>
          <a:effectRef idx="2">
            <a:schemeClr val="dk1"/>
          </a:effectRef>
          <a:fontRef idx="minor">
            <a:schemeClr val="tx1"/>
          </a:fontRef>
        </p:style>
      </p:cxnSp>
      <p:cxnSp>
        <p:nvCxnSpPr>
          <p:cNvPr id="130" name="Straight Arrow Connector 129">
            <a:extLst>
              <a:ext uri="{FF2B5EF4-FFF2-40B4-BE49-F238E27FC236}">
                <a16:creationId xmlns:a16="http://schemas.microsoft.com/office/drawing/2014/main" id="{ECAF345E-34F3-FA42-5EF0-B72C2953A4A6}"/>
              </a:ext>
            </a:extLst>
          </p:cNvPr>
          <p:cNvCxnSpPr>
            <a:cxnSpLocks/>
          </p:cNvCxnSpPr>
          <p:nvPr/>
        </p:nvCxnSpPr>
        <p:spPr>
          <a:xfrm>
            <a:off x="3432822" y="1934097"/>
            <a:ext cx="0" cy="12024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3" name="Arrow: Right 142">
            <a:extLst>
              <a:ext uri="{FF2B5EF4-FFF2-40B4-BE49-F238E27FC236}">
                <a16:creationId xmlns:a16="http://schemas.microsoft.com/office/drawing/2014/main" id="{89B90771-10D2-DBDD-A9D9-3AD6C30ED2AE}"/>
              </a:ext>
            </a:extLst>
          </p:cNvPr>
          <p:cNvSpPr/>
          <p:nvPr/>
        </p:nvSpPr>
        <p:spPr>
          <a:xfrm rot="5400000">
            <a:off x="9784299" y="3681558"/>
            <a:ext cx="991325" cy="619727"/>
          </a:xfrm>
          <a:prstGeom prst="rightArrow">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6402037F-7732-C08F-90CB-4EA3BF9F0CF1}"/>
              </a:ext>
            </a:extLst>
          </p:cNvPr>
          <p:cNvSpPr/>
          <p:nvPr/>
        </p:nvSpPr>
        <p:spPr>
          <a:xfrm>
            <a:off x="1964962" y="5298284"/>
            <a:ext cx="1359708" cy="2389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Arrow: Bent-Up 167">
            <a:extLst>
              <a:ext uri="{FF2B5EF4-FFF2-40B4-BE49-F238E27FC236}">
                <a16:creationId xmlns:a16="http://schemas.microsoft.com/office/drawing/2014/main" id="{CE61A1FE-52BF-57DB-AFAC-4F288C7D667F}"/>
              </a:ext>
            </a:extLst>
          </p:cNvPr>
          <p:cNvSpPr/>
          <p:nvPr/>
        </p:nvSpPr>
        <p:spPr>
          <a:xfrm flipH="1">
            <a:off x="2432613" y="5589035"/>
            <a:ext cx="5498098" cy="802465"/>
          </a:xfrm>
          <a:prstGeom prst="bentUpArrow">
            <a:avLst>
              <a:gd name="adj1" fmla="val 32670"/>
              <a:gd name="adj2" fmla="val 36943"/>
              <a:gd name="adj3" fmla="val 35683"/>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EDF4029F-9817-85D6-02FD-D111679485B5}"/>
              </a:ext>
            </a:extLst>
          </p:cNvPr>
          <p:cNvCxnSpPr>
            <a:stCxn id="20" idx="3"/>
          </p:cNvCxnSpPr>
          <p:nvPr/>
        </p:nvCxnSpPr>
        <p:spPr>
          <a:xfrm flipV="1">
            <a:off x="4580836" y="3308007"/>
            <a:ext cx="1515164" cy="1"/>
          </a:xfrm>
          <a:prstGeom prst="line">
            <a:avLst/>
          </a:prstGeom>
        </p:spPr>
        <p:style>
          <a:lnRef idx="3">
            <a:schemeClr val="dk1"/>
          </a:lnRef>
          <a:fillRef idx="0">
            <a:schemeClr val="dk1"/>
          </a:fillRef>
          <a:effectRef idx="2">
            <a:schemeClr val="dk1"/>
          </a:effectRef>
          <a:fontRef idx="minor">
            <a:schemeClr val="tx1"/>
          </a:fontRef>
        </p:style>
      </p:cxnSp>
      <p:cxnSp>
        <p:nvCxnSpPr>
          <p:cNvPr id="52" name="Connector: Elbow 51">
            <a:extLst>
              <a:ext uri="{FF2B5EF4-FFF2-40B4-BE49-F238E27FC236}">
                <a16:creationId xmlns:a16="http://schemas.microsoft.com/office/drawing/2014/main" id="{E515D392-BB90-8BD2-8B3B-EFF757D44F06}"/>
              </a:ext>
            </a:extLst>
          </p:cNvPr>
          <p:cNvCxnSpPr>
            <a:cxnSpLocks/>
            <a:stCxn id="7" idx="1"/>
          </p:cNvCxnSpPr>
          <p:nvPr/>
        </p:nvCxnSpPr>
        <p:spPr>
          <a:xfrm rot="10800000" flipV="1">
            <a:off x="6096001" y="1930578"/>
            <a:ext cx="312965" cy="1384423"/>
          </a:xfrm>
          <a:prstGeom prst="bentConnector2">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219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0" grpId="0" animBg="1"/>
      <p:bldP spid="20" grpId="0" animBg="1"/>
      <p:bldP spid="19" grpId="0" animBg="1"/>
      <p:bldP spid="37" grpId="0" animBg="1"/>
      <p:bldP spid="38" grpId="0" animBg="1"/>
      <p:bldP spid="39" grpId="0"/>
      <p:bldP spid="11" grpId="0" animBg="1"/>
      <p:bldP spid="143" grpId="0" animBg="1"/>
      <p:bldP spid="164" grpId="0" animBg="1"/>
      <p:bldP spid="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E1871-C4E7-0551-CF86-59407102065C}"/>
              </a:ext>
            </a:extLst>
          </p:cNvPr>
          <p:cNvSpPr>
            <a:spLocks noGrp="1"/>
          </p:cNvSpPr>
          <p:nvPr>
            <p:ph idx="1"/>
          </p:nvPr>
        </p:nvSpPr>
        <p:spPr/>
        <p:txBody>
          <a:bodyPr/>
          <a:lstStyle/>
          <a:p>
            <a:r>
              <a:rPr lang="en-US" dirty="0"/>
              <a:t>Develop three novel </a:t>
            </a:r>
            <a:r>
              <a:rPr lang="en-US" b="1" dirty="0"/>
              <a:t>sequence-to-sequence spatiotemporal </a:t>
            </a:r>
            <a:r>
              <a:rPr lang="en-US" dirty="0"/>
              <a:t>deep learning models that:</a:t>
            </a:r>
          </a:p>
          <a:p>
            <a:pPr lvl="1"/>
            <a:r>
              <a:rPr lang="en-US" dirty="0"/>
              <a:t>Ingest a </a:t>
            </a:r>
            <a:r>
              <a:rPr lang="en-US" sz="2000" dirty="0"/>
              <a:t>time series of remotely-sensed weather modalities</a:t>
            </a:r>
          </a:p>
          <a:p>
            <a:pPr lvl="1"/>
            <a:r>
              <a:rPr lang="en-US" b="1" dirty="0"/>
              <a:t>Predict the location of lightning strikes </a:t>
            </a:r>
            <a:r>
              <a:rPr lang="en-US" dirty="0"/>
              <a:t>over a time series</a:t>
            </a:r>
          </a:p>
          <a:p>
            <a:endParaRPr lang="en-US" dirty="0"/>
          </a:p>
          <a:p>
            <a:r>
              <a:rPr lang="en-US" dirty="0"/>
              <a:t>Integrate and investigate the </a:t>
            </a:r>
            <a:r>
              <a:rPr lang="en-US" b="1" dirty="0"/>
              <a:t>uncertainty</a:t>
            </a:r>
            <a:r>
              <a:rPr lang="en-US" dirty="0"/>
              <a:t> associated with model predictions and performance throughout the model development process</a:t>
            </a:r>
          </a:p>
          <a:p>
            <a:pPr lvl="1"/>
            <a:r>
              <a:rPr lang="en-US" dirty="0"/>
              <a:t>Deliberately </a:t>
            </a:r>
            <a:r>
              <a:rPr lang="en-US" b="1" dirty="0"/>
              <a:t>include model error</a:t>
            </a:r>
            <a:r>
              <a:rPr lang="en-US" dirty="0"/>
              <a:t> into the tuning and training process</a:t>
            </a:r>
          </a:p>
          <a:p>
            <a:pPr lvl="1"/>
            <a:r>
              <a:rPr lang="en-US" b="1" dirty="0"/>
              <a:t>Quantify error </a:t>
            </a:r>
            <a:r>
              <a:rPr lang="en-US" dirty="0"/>
              <a:t>associated with final model predictions</a:t>
            </a:r>
          </a:p>
          <a:p>
            <a:pPr marL="0" indent="0">
              <a:buNone/>
            </a:pPr>
            <a:endParaRPr lang="en-US" dirty="0"/>
          </a:p>
        </p:txBody>
      </p:sp>
      <p:sp>
        <p:nvSpPr>
          <p:cNvPr id="7" name="Date Placeholder 6">
            <a:extLst>
              <a:ext uri="{FF2B5EF4-FFF2-40B4-BE49-F238E27FC236}">
                <a16:creationId xmlns:a16="http://schemas.microsoft.com/office/drawing/2014/main" id="{5EEBD487-C768-C69B-54C5-8D7C9C0759AF}"/>
              </a:ext>
            </a:extLst>
          </p:cNvPr>
          <p:cNvSpPr>
            <a:spLocks noGrp="1"/>
          </p:cNvSpPr>
          <p:nvPr>
            <p:ph type="dt" sz="half" idx="10"/>
          </p:nvPr>
        </p:nvSpPr>
        <p:spPr/>
        <p:txBody>
          <a:bodyPr/>
          <a:lstStyle/>
          <a:p>
            <a:r>
              <a:rPr lang="en-US"/>
              <a:t>Nathan Gaw</a:t>
            </a:r>
            <a:endParaRPr lang="en-US" dirty="0"/>
          </a:p>
        </p:txBody>
      </p:sp>
      <p:sp>
        <p:nvSpPr>
          <p:cNvPr id="11" name="Slide Number Placeholder 10">
            <a:extLst>
              <a:ext uri="{FF2B5EF4-FFF2-40B4-BE49-F238E27FC236}">
                <a16:creationId xmlns:a16="http://schemas.microsoft.com/office/drawing/2014/main" id="{E058C485-51C7-D6F0-2D0B-A30989F5E33F}"/>
              </a:ext>
            </a:extLst>
          </p:cNvPr>
          <p:cNvSpPr>
            <a:spLocks noGrp="1"/>
          </p:cNvSpPr>
          <p:nvPr>
            <p:ph type="sldNum" sz="quarter" idx="12"/>
          </p:nvPr>
        </p:nvSpPr>
        <p:spPr/>
        <p:txBody>
          <a:bodyPr/>
          <a:lstStyle/>
          <a:p>
            <a:fld id="{D44AB33A-367C-40BB-BE1C-07D1887BB17F}" type="slidenum">
              <a:rPr lang="en-US" smtClean="0"/>
              <a:t>5</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dirty="0"/>
              <a:t>Contribution </a:t>
            </a:r>
          </a:p>
        </p:txBody>
      </p:sp>
    </p:spTree>
    <p:extLst>
      <p:ext uri="{BB962C8B-B14F-4D97-AF65-F5344CB8AC3E}">
        <p14:creationId xmlns:p14="http://schemas.microsoft.com/office/powerpoint/2010/main" val="293873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D1E4CF4-F1AA-35A9-6717-9CB75EC4177F}"/>
              </a:ext>
            </a:extLst>
          </p:cNvPr>
          <p:cNvGraphicFramePr>
            <a:graphicFrameLocks/>
          </p:cNvGraphicFramePr>
          <p:nvPr>
            <p:extLst>
              <p:ext uri="{D42A27DB-BD31-4B8C-83A1-F6EECF244321}">
                <p14:modId xmlns:p14="http://schemas.microsoft.com/office/powerpoint/2010/main" val="4060013219"/>
              </p:ext>
            </p:extLst>
          </p:nvPr>
        </p:nvGraphicFramePr>
        <p:xfrm>
          <a:off x="949218" y="2680139"/>
          <a:ext cx="5295900" cy="361112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AD99AE9D-FA0C-94B5-5410-C82389CE073D}"/>
              </a:ext>
            </a:extLst>
          </p:cNvPr>
          <p:cNvSpPr>
            <a:spLocks noGrp="1"/>
          </p:cNvSpPr>
          <p:nvPr>
            <p:ph idx="1"/>
          </p:nvPr>
        </p:nvSpPr>
        <p:spPr/>
        <p:txBody>
          <a:bodyPr/>
          <a:lstStyle/>
          <a:p>
            <a:r>
              <a:rPr lang="en-US" dirty="0"/>
              <a:t>Quantify model error by assessing the model’s </a:t>
            </a:r>
            <a:r>
              <a:rPr lang="en-US" b="1" dirty="0"/>
              <a:t>calibration</a:t>
            </a:r>
          </a:p>
          <a:p>
            <a:r>
              <a:rPr lang="en-US" dirty="0"/>
              <a:t>Calibration is evaluated through both qualitative and quantitative methods</a:t>
            </a:r>
          </a:p>
          <a:p>
            <a:pPr lvl="1"/>
            <a:r>
              <a:rPr lang="en-US" u="sng" dirty="0"/>
              <a:t>Qualitative method</a:t>
            </a:r>
            <a:r>
              <a:rPr lang="en-US" dirty="0"/>
              <a:t>: Analyze the model’s </a:t>
            </a:r>
            <a:r>
              <a:rPr lang="en-US" b="1" dirty="0"/>
              <a:t>calibration curve</a:t>
            </a:r>
            <a:r>
              <a:rPr lang="en-US" baseline="30000" dirty="0"/>
              <a:t>[5]</a:t>
            </a:r>
            <a:endParaRPr lang="en-US" b="1" dirty="0"/>
          </a:p>
          <a:p>
            <a:pPr lvl="1"/>
            <a:r>
              <a:rPr lang="en-US" u="sng" dirty="0"/>
              <a:t>Quantitative method</a:t>
            </a:r>
            <a:r>
              <a:rPr lang="en-US" dirty="0"/>
              <a:t>: Calculate the model’s </a:t>
            </a:r>
            <a:r>
              <a:rPr lang="en-US" b="1" dirty="0"/>
              <a:t>Expected Calibration Error (ECE)</a:t>
            </a:r>
            <a:r>
              <a:rPr lang="en-US" baseline="30000" dirty="0"/>
              <a:t>[6]</a:t>
            </a:r>
            <a:endParaRPr lang="en-US" dirty="0"/>
          </a:p>
          <a:p>
            <a:pPr marL="457200" lvl="1" indent="0">
              <a:buFont typeface="Arial" panose="020B0604020202020204" pitchFamily="34" charset="0"/>
              <a:buNone/>
            </a:pPr>
            <a:endParaRPr lang="en-US" dirty="0"/>
          </a:p>
          <a:p>
            <a:pPr marL="0" indent="0">
              <a:buNone/>
            </a:pPr>
            <a:endParaRPr lang="en-US" dirty="0"/>
          </a:p>
        </p:txBody>
      </p:sp>
      <p:sp>
        <p:nvSpPr>
          <p:cNvPr id="8" name="Date Placeholder 7">
            <a:extLst>
              <a:ext uri="{FF2B5EF4-FFF2-40B4-BE49-F238E27FC236}">
                <a16:creationId xmlns:a16="http://schemas.microsoft.com/office/drawing/2014/main" id="{91AC520B-A6ED-0603-2E54-7D0196D01F2C}"/>
              </a:ext>
            </a:extLst>
          </p:cNvPr>
          <p:cNvSpPr>
            <a:spLocks noGrp="1"/>
          </p:cNvSpPr>
          <p:nvPr>
            <p:ph type="dt" sz="half" idx="10"/>
          </p:nvPr>
        </p:nvSpPr>
        <p:spPr/>
        <p:txBody>
          <a:bodyPr/>
          <a:lstStyle/>
          <a:p>
            <a:r>
              <a:rPr lang="en-US"/>
              <a:t>Nathan Gaw</a:t>
            </a:r>
            <a:endParaRPr lang="en-US" dirty="0"/>
          </a:p>
        </p:txBody>
      </p:sp>
      <p:sp>
        <p:nvSpPr>
          <p:cNvPr id="13" name="Slide Number Placeholder 12">
            <a:extLst>
              <a:ext uri="{FF2B5EF4-FFF2-40B4-BE49-F238E27FC236}">
                <a16:creationId xmlns:a16="http://schemas.microsoft.com/office/drawing/2014/main" id="{E9F02680-A507-FBF3-65B9-01DBF4275654}"/>
              </a:ext>
            </a:extLst>
          </p:cNvPr>
          <p:cNvSpPr>
            <a:spLocks noGrp="1"/>
          </p:cNvSpPr>
          <p:nvPr>
            <p:ph type="sldNum" sz="quarter" idx="12"/>
          </p:nvPr>
        </p:nvSpPr>
        <p:spPr/>
        <p:txBody>
          <a:bodyPr/>
          <a:lstStyle/>
          <a:p>
            <a:fld id="{D44AB33A-367C-40BB-BE1C-07D1887BB17F}" type="slidenum">
              <a:rPr lang="en-US" smtClean="0"/>
              <a:t>6</a:t>
            </a:fld>
            <a:endParaRPr lang="en-US" dirty="0"/>
          </a:p>
        </p:txBody>
      </p:sp>
      <p:sp>
        <p:nvSpPr>
          <p:cNvPr id="2" name="Title 1">
            <a:extLst>
              <a:ext uri="{FF2B5EF4-FFF2-40B4-BE49-F238E27FC236}">
                <a16:creationId xmlns:a16="http://schemas.microsoft.com/office/drawing/2014/main" id="{1D65665D-1B37-4A5D-9A6E-6A84BA0B944F}"/>
              </a:ext>
            </a:extLst>
          </p:cNvPr>
          <p:cNvSpPr>
            <a:spLocks noGrp="1"/>
          </p:cNvSpPr>
          <p:nvPr>
            <p:ph type="title"/>
          </p:nvPr>
        </p:nvSpPr>
        <p:spPr/>
        <p:txBody>
          <a:bodyPr>
            <a:normAutofit/>
          </a:bodyPr>
          <a:lstStyle/>
          <a:p>
            <a:r>
              <a:rPr lang="en-US" dirty="0"/>
              <a:t>Contribution</a:t>
            </a:r>
            <a:endParaRPr lang="en-US" sz="3200" dirty="0"/>
          </a:p>
        </p:txBody>
      </p:sp>
      <p:sp>
        <p:nvSpPr>
          <p:cNvPr id="5" name="Content Placeholder 2">
            <a:extLst>
              <a:ext uri="{FF2B5EF4-FFF2-40B4-BE49-F238E27FC236}">
                <a16:creationId xmlns:a16="http://schemas.microsoft.com/office/drawing/2014/main" id="{C9E34D1B-7654-4896-8E2A-C67F52A8C8ED}"/>
              </a:ext>
            </a:extLst>
          </p:cNvPr>
          <p:cNvSpPr txBox="1">
            <a:spLocks/>
          </p:cNvSpPr>
          <p:nvPr/>
        </p:nvSpPr>
        <p:spPr>
          <a:xfrm>
            <a:off x="840146" y="1037856"/>
            <a:ext cx="10513654" cy="1549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A8076C-095E-D4F2-6EC4-1DE47CD67478}"/>
                  </a:ext>
                </a:extLst>
              </p:cNvPr>
              <p:cNvSpPr txBox="1"/>
              <p:nvPr/>
            </p:nvSpPr>
            <p:spPr>
              <a:xfrm>
                <a:off x="6296299" y="2922631"/>
                <a:ext cx="4800600" cy="957826"/>
              </a:xfrm>
              <a:prstGeom prst="rect">
                <a:avLst/>
              </a:prstGeom>
              <a:noFill/>
            </p:spPr>
            <p:txBody>
              <a:bodyPr wrap="square">
                <a:spAutoFit/>
              </a:bodyPr>
              <a:lstStyle/>
              <a:p>
                <a:pPr lvl="1"/>
                <a14:m>
                  <m:oMathPara xmlns:m="http://schemas.openxmlformats.org/officeDocument/2006/math">
                    <m:oMathParaPr>
                      <m:jc m:val="centerGroup"/>
                    </m:oMathParaPr>
                    <m:oMath xmlns:m="http://schemas.openxmlformats.org/officeDocument/2006/math">
                      <m:r>
                        <a:rPr lang="en-US" sz="2000" i="1" smtClean="0">
                          <a:solidFill>
                            <a:srgbClr val="002060"/>
                          </a:solidFill>
                          <a:latin typeface="Cambria Math" panose="02040503050406030204" pitchFamily="18" charset="0"/>
                        </a:rPr>
                        <m:t>𝐸𝐶𝐸</m:t>
                      </m:r>
                      <m:r>
                        <a:rPr lang="pt-BR" sz="2000" i="1">
                          <a:solidFill>
                            <a:srgbClr val="002060"/>
                          </a:solidFill>
                          <a:latin typeface="Cambria Math" panose="02040503050406030204" pitchFamily="18" charset="0"/>
                        </a:rPr>
                        <m:t>=</m:t>
                      </m:r>
                      <m:nary>
                        <m:naryPr>
                          <m:chr m:val="∑"/>
                          <m:ctrlPr>
                            <a:rPr lang="pt-BR" sz="2000" i="1">
                              <a:solidFill>
                                <a:srgbClr val="002060"/>
                              </a:solidFill>
                              <a:latin typeface="Cambria Math" panose="02040503050406030204" pitchFamily="18" charset="0"/>
                            </a:rPr>
                          </m:ctrlPr>
                        </m:naryPr>
                        <m:sub>
                          <m:r>
                            <a:rPr lang="pt-BR" sz="2000" i="1">
                              <a:solidFill>
                                <a:srgbClr val="002060"/>
                              </a:solidFill>
                              <a:latin typeface="Cambria Math" panose="02040503050406030204" pitchFamily="18" charset="0"/>
                            </a:rPr>
                            <m:t>𝑘</m:t>
                          </m:r>
                          <m:r>
                            <a:rPr lang="pt-BR" sz="2000" i="1">
                              <a:solidFill>
                                <a:srgbClr val="002060"/>
                              </a:solidFill>
                              <a:latin typeface="Cambria Math" panose="02040503050406030204" pitchFamily="18" charset="0"/>
                            </a:rPr>
                            <m:t>=1</m:t>
                          </m:r>
                        </m:sub>
                        <m:sup>
                          <m:r>
                            <a:rPr lang="en-US" sz="2000" b="0" i="1" smtClean="0">
                              <a:solidFill>
                                <a:srgbClr val="002060"/>
                              </a:solidFill>
                              <a:latin typeface="Cambria Math" panose="02040503050406030204" pitchFamily="18" charset="0"/>
                            </a:rPr>
                            <m:t>𝐾</m:t>
                          </m:r>
                        </m:sup>
                        <m:e>
                          <m:f>
                            <m:fPr>
                              <m:ctrlPr>
                                <a:rPr lang="en-US" sz="2000" i="1">
                                  <a:solidFill>
                                    <a:srgbClr val="002060"/>
                                  </a:solidFill>
                                  <a:latin typeface="Cambria Math" panose="02040503050406030204" pitchFamily="18" charset="0"/>
                                </a:rPr>
                              </m:ctrlPr>
                            </m:fPr>
                            <m:num>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𝐵</m:t>
                                  </m:r>
                                </m:e>
                                <m:sub>
                                  <m:r>
                                    <a:rPr lang="en-US" sz="2000" i="1">
                                      <a:solidFill>
                                        <a:srgbClr val="002060"/>
                                      </a:solidFill>
                                      <a:latin typeface="Cambria Math" panose="02040503050406030204" pitchFamily="18" charset="0"/>
                                    </a:rPr>
                                    <m:t>𝑘</m:t>
                                  </m:r>
                                </m:sub>
                              </m:sSub>
                            </m:num>
                            <m:den>
                              <m:r>
                                <a:rPr lang="en-US" sz="2000" i="1">
                                  <a:solidFill>
                                    <a:srgbClr val="002060"/>
                                  </a:solidFill>
                                  <a:latin typeface="Cambria Math" panose="02040503050406030204" pitchFamily="18" charset="0"/>
                                </a:rPr>
                                <m:t>𝑛</m:t>
                              </m:r>
                            </m:den>
                          </m:f>
                          <m:r>
                            <a:rPr lang="en-US" sz="2000" i="1">
                              <a:solidFill>
                                <a:srgbClr val="002060"/>
                              </a:solidFill>
                              <a:latin typeface="Cambria Math" panose="02040503050406030204" pitchFamily="18" charset="0"/>
                            </a:rPr>
                            <m:t>|</m:t>
                          </m:r>
                          <m:r>
                            <a:rPr lang="en-US" sz="2000" i="1">
                              <a:solidFill>
                                <a:srgbClr val="002060"/>
                              </a:solidFill>
                              <a:latin typeface="Cambria Math" panose="02040503050406030204" pitchFamily="18" charset="0"/>
                            </a:rPr>
                            <m:t>𝑎𝑐𝑐</m:t>
                          </m:r>
                          <m:d>
                            <m:dPr>
                              <m:ctrlPr>
                                <a:rPr lang="en-US" sz="2000" i="1">
                                  <a:solidFill>
                                    <a:srgbClr val="002060"/>
                                  </a:solidFill>
                                  <a:latin typeface="Cambria Math" panose="02040503050406030204" pitchFamily="18" charset="0"/>
                                </a:rPr>
                              </m:ctrlPr>
                            </m:dPr>
                            <m:e>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𝐵</m:t>
                                  </m:r>
                                </m:e>
                                <m:sub>
                                  <m:r>
                                    <a:rPr lang="en-US" sz="2000" i="1">
                                      <a:solidFill>
                                        <a:srgbClr val="002060"/>
                                      </a:solidFill>
                                      <a:latin typeface="Cambria Math" panose="02040503050406030204" pitchFamily="18" charset="0"/>
                                    </a:rPr>
                                    <m:t>𝑘</m:t>
                                  </m:r>
                                </m:sub>
                              </m:sSub>
                            </m:e>
                          </m:d>
                          <m:r>
                            <a:rPr lang="en-US" sz="2000" i="1">
                              <a:solidFill>
                                <a:srgbClr val="002060"/>
                              </a:solidFill>
                              <a:latin typeface="Cambria Math" panose="02040503050406030204" pitchFamily="18" charset="0"/>
                            </a:rPr>
                            <m:t>−</m:t>
                          </m:r>
                          <m:r>
                            <a:rPr lang="en-US" sz="2000" i="1">
                              <a:solidFill>
                                <a:srgbClr val="002060"/>
                              </a:solidFill>
                              <a:latin typeface="Cambria Math" panose="02040503050406030204" pitchFamily="18" charset="0"/>
                            </a:rPr>
                            <m:t>𝑐𝑜𝑛𝑓</m:t>
                          </m:r>
                          <m:d>
                            <m:dPr>
                              <m:ctrlPr>
                                <a:rPr lang="en-US" sz="2000" i="1">
                                  <a:solidFill>
                                    <a:srgbClr val="002060"/>
                                  </a:solidFill>
                                  <a:latin typeface="Cambria Math" panose="02040503050406030204" pitchFamily="18" charset="0"/>
                                </a:rPr>
                              </m:ctrlPr>
                            </m:dPr>
                            <m:e>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𝐵</m:t>
                                  </m:r>
                                </m:e>
                                <m:sub>
                                  <m:r>
                                    <a:rPr lang="en-US" sz="2000" i="1">
                                      <a:solidFill>
                                        <a:srgbClr val="002060"/>
                                      </a:solidFill>
                                      <a:latin typeface="Cambria Math" panose="02040503050406030204" pitchFamily="18" charset="0"/>
                                    </a:rPr>
                                    <m:t>𝑘</m:t>
                                  </m:r>
                                </m:sub>
                              </m:sSub>
                            </m:e>
                          </m:d>
                          <m:r>
                            <a:rPr lang="en-US" sz="2000" i="1">
                              <a:solidFill>
                                <a:srgbClr val="002060"/>
                              </a:solidFill>
                              <a:latin typeface="Cambria Math" panose="02040503050406030204" pitchFamily="18" charset="0"/>
                            </a:rPr>
                            <m:t>|</m:t>
                          </m:r>
                        </m:e>
                      </m:nary>
                    </m:oMath>
                  </m:oMathPara>
                </a14:m>
                <a:endParaRPr lang="en-US" sz="2000" dirty="0">
                  <a:solidFill>
                    <a:srgbClr val="002060"/>
                  </a:solidFill>
                </a:endParaRPr>
              </a:p>
            </p:txBody>
          </p:sp>
        </mc:Choice>
        <mc:Fallback xmlns="">
          <p:sp>
            <p:nvSpPr>
              <p:cNvPr id="6" name="TextBox 5">
                <a:extLst>
                  <a:ext uri="{FF2B5EF4-FFF2-40B4-BE49-F238E27FC236}">
                    <a16:creationId xmlns:a16="http://schemas.microsoft.com/office/drawing/2014/main" id="{34A8076C-095E-D4F2-6EC4-1DE47CD67478}"/>
                  </a:ext>
                </a:extLst>
              </p:cNvPr>
              <p:cNvSpPr txBox="1">
                <a:spLocks noRot="1" noChangeAspect="1" noMove="1" noResize="1" noEditPoints="1" noAdjustHandles="1" noChangeArrowheads="1" noChangeShapeType="1" noTextEdit="1"/>
              </p:cNvSpPr>
              <p:nvPr/>
            </p:nvSpPr>
            <p:spPr>
              <a:xfrm>
                <a:off x="6296299" y="2922631"/>
                <a:ext cx="4800600" cy="9578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E76A60-D7FC-B0AB-2354-42E0F693A454}"/>
                  </a:ext>
                </a:extLst>
              </p:cNvPr>
              <p:cNvSpPr txBox="1"/>
              <p:nvPr/>
            </p:nvSpPr>
            <p:spPr>
              <a:xfrm>
                <a:off x="6296299" y="3965682"/>
                <a:ext cx="4800600" cy="799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𝑎𝑐𝑐</m:t>
                      </m:r>
                      <m:r>
                        <a:rPr lang="en-US" b="0" i="1" smtClean="0">
                          <a:solidFill>
                            <a:srgbClr val="002060"/>
                          </a:solidFill>
                          <a:latin typeface="Cambria Math" panose="02040503050406030204" pitchFamily="18" charset="0"/>
                        </a:rPr>
                        <m:t>(</m:t>
                      </m:r>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𝐵</m:t>
                          </m:r>
                        </m:e>
                        <m:sub>
                          <m:r>
                            <a:rPr lang="en-US" b="0" i="1" smtClean="0">
                              <a:solidFill>
                                <a:srgbClr val="002060"/>
                              </a:solidFill>
                              <a:latin typeface="Cambria Math" panose="02040503050406030204" pitchFamily="18" charset="0"/>
                            </a:rPr>
                            <m:t>𝑘</m:t>
                          </m:r>
                        </m:sub>
                      </m:sSub>
                      <m:r>
                        <a:rPr lang="en-US" b="0" i="1" smtClean="0">
                          <a:solidFill>
                            <a:srgbClr val="002060"/>
                          </a:solidFill>
                          <a:latin typeface="Cambria Math" panose="02040503050406030204" pitchFamily="18" charset="0"/>
                        </a:rPr>
                        <m:t>)=</m:t>
                      </m:r>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m:t>
                          </m:r>
                        </m:num>
                        <m:den>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𝐵</m:t>
                              </m:r>
                            </m:e>
                            <m:sub>
                              <m:r>
                                <a:rPr lang="en-US" b="0" i="1" smtClean="0">
                                  <a:solidFill>
                                    <a:srgbClr val="002060"/>
                                  </a:solidFill>
                                  <a:latin typeface="Cambria Math" panose="02040503050406030204" pitchFamily="18" charset="0"/>
                                </a:rPr>
                                <m:t>𝑘</m:t>
                              </m:r>
                            </m:sub>
                          </m:sSub>
                          <m:r>
                            <a:rPr lang="en-US" b="0" i="1" smtClean="0">
                              <a:solidFill>
                                <a:srgbClr val="002060"/>
                              </a:solidFill>
                              <a:latin typeface="Cambria Math" panose="02040503050406030204" pitchFamily="18" charset="0"/>
                            </a:rPr>
                            <m:t>|</m:t>
                          </m:r>
                        </m:den>
                      </m:f>
                      <m:nary>
                        <m:naryPr>
                          <m:chr m:val="∑"/>
                          <m:supHide m:val="on"/>
                          <m:ctrlPr>
                            <a:rPr lang="pt-BR" i="1" smtClean="0">
                              <a:solidFill>
                                <a:srgbClr val="002060"/>
                              </a:solidFill>
                              <a:latin typeface="Cambria Math" panose="02040503050406030204" pitchFamily="18" charset="0"/>
                            </a:rPr>
                          </m:ctrlPr>
                        </m:naryPr>
                        <m:sub>
                          <m:r>
                            <a:rPr lang="en-US" b="0" i="1" smtClean="0">
                              <a:solidFill>
                                <a:srgbClr val="002060"/>
                              </a:solidFill>
                              <a:latin typeface="Cambria Math" panose="02040503050406030204" pitchFamily="18" charset="0"/>
                            </a:rPr>
                            <m:t>𝑖</m:t>
                          </m:r>
                          <m:r>
                            <a:rPr lang="en-US" b="0" i="1" smtClean="0">
                              <a:solidFill>
                                <a:srgbClr val="002060"/>
                              </a:solidFill>
                              <a:latin typeface="Cambria Math" panose="02040503050406030204" pitchFamily="18" charset="0"/>
                            </a:rPr>
                            <m:t>∈</m:t>
                          </m:r>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𝐵</m:t>
                              </m:r>
                            </m:e>
                            <m:sub>
                              <m:r>
                                <a:rPr lang="en-US" b="0" i="1" smtClean="0">
                                  <a:solidFill>
                                    <a:srgbClr val="002060"/>
                                  </a:solidFill>
                                  <a:latin typeface="Cambria Math" panose="02040503050406030204" pitchFamily="18" charset="0"/>
                                </a:rPr>
                                <m:t>𝑘</m:t>
                              </m:r>
                            </m:sub>
                          </m:sSub>
                        </m:sub>
                        <m:sup/>
                        <m:e>
                          <m:r>
                            <a:rPr lang="en-US" b="1" i="1" smtClean="0">
                              <a:solidFill>
                                <a:srgbClr val="002060"/>
                              </a:solidFill>
                              <a:effectLst/>
                              <a:latin typeface="Cambria Math" panose="02040503050406030204" pitchFamily="18" charset="0"/>
                            </a:rPr>
                            <m:t>𝟏</m:t>
                          </m:r>
                          <m:r>
                            <a:rPr lang="en-US" b="0" i="1" smtClean="0">
                              <a:solidFill>
                                <a:srgbClr val="002060"/>
                              </a:solidFill>
                              <a:latin typeface="Cambria Math" panose="02040503050406030204" pitchFamily="18" charset="0"/>
                            </a:rPr>
                            <m:t>(</m:t>
                          </m:r>
                          <m:acc>
                            <m:accPr>
                              <m:chr m:val="̂"/>
                              <m:ctrlPr>
                                <a:rPr lang="en-US" b="0" i="1" smtClean="0">
                                  <a:solidFill>
                                    <a:srgbClr val="002060"/>
                                  </a:solidFill>
                                  <a:latin typeface="Cambria Math" panose="02040503050406030204" pitchFamily="18" charset="0"/>
                                </a:rPr>
                              </m:ctrlPr>
                            </m:accPr>
                            <m:e>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𝑦</m:t>
                                  </m:r>
                                </m:e>
                                <m:sub>
                                  <m:r>
                                    <a:rPr lang="en-US" b="0" i="1" smtClean="0">
                                      <a:solidFill>
                                        <a:srgbClr val="002060"/>
                                      </a:solidFill>
                                      <a:latin typeface="Cambria Math" panose="02040503050406030204" pitchFamily="18" charset="0"/>
                                    </a:rPr>
                                    <m:t>𝑖</m:t>
                                  </m:r>
                                </m:sub>
                              </m:sSub>
                            </m:e>
                          </m:acc>
                          <m:r>
                            <a:rPr lang="en-US" b="0" i="1" smtClean="0">
                              <a:solidFill>
                                <a:srgbClr val="002060"/>
                              </a:solidFill>
                              <a:latin typeface="Cambria Math" panose="02040503050406030204" pitchFamily="18" charset="0"/>
                            </a:rPr>
                            <m:t>=</m:t>
                          </m:r>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𝑦</m:t>
                              </m:r>
                            </m:e>
                            <m:sub>
                              <m:r>
                                <a:rPr lang="en-US" b="0" i="1" smtClean="0">
                                  <a:solidFill>
                                    <a:srgbClr val="002060"/>
                                  </a:solidFill>
                                  <a:latin typeface="Cambria Math" panose="02040503050406030204" pitchFamily="18" charset="0"/>
                                </a:rPr>
                                <m:t>𝑖</m:t>
                              </m:r>
                            </m:sub>
                          </m:sSub>
                          <m:r>
                            <a:rPr lang="en-US" b="0" i="1" smtClean="0">
                              <a:solidFill>
                                <a:srgbClr val="002060"/>
                              </a:solidFill>
                              <a:latin typeface="Cambria Math" panose="02040503050406030204" pitchFamily="18" charset="0"/>
                            </a:rPr>
                            <m:t>)</m:t>
                          </m:r>
                        </m:e>
                      </m:nary>
                    </m:oMath>
                  </m:oMathPara>
                </a14:m>
                <a:endParaRPr lang="en-US" dirty="0">
                  <a:solidFill>
                    <a:srgbClr val="002060"/>
                  </a:solidFill>
                </a:endParaRPr>
              </a:p>
            </p:txBody>
          </p:sp>
        </mc:Choice>
        <mc:Fallback xmlns="">
          <p:sp>
            <p:nvSpPr>
              <p:cNvPr id="7" name="TextBox 6">
                <a:extLst>
                  <a:ext uri="{FF2B5EF4-FFF2-40B4-BE49-F238E27FC236}">
                    <a16:creationId xmlns:a16="http://schemas.microsoft.com/office/drawing/2014/main" id="{5BE76A60-D7FC-B0AB-2354-42E0F693A454}"/>
                  </a:ext>
                </a:extLst>
              </p:cNvPr>
              <p:cNvSpPr txBox="1">
                <a:spLocks noRot="1" noChangeAspect="1" noMove="1" noResize="1" noEditPoints="1" noAdjustHandles="1" noChangeArrowheads="1" noChangeShapeType="1" noTextEdit="1"/>
              </p:cNvSpPr>
              <p:nvPr/>
            </p:nvSpPr>
            <p:spPr>
              <a:xfrm>
                <a:off x="6296299" y="3965682"/>
                <a:ext cx="4800600" cy="79964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72BF23-C982-B542-B587-3A4875678497}"/>
                  </a:ext>
                </a:extLst>
              </p:cNvPr>
              <p:cNvSpPr txBox="1"/>
              <p:nvPr/>
            </p:nvSpPr>
            <p:spPr>
              <a:xfrm>
                <a:off x="6296299" y="4745479"/>
                <a:ext cx="4800600" cy="799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𝑐𝑜𝑛𝑓</m:t>
                      </m:r>
                      <m:r>
                        <a:rPr lang="en-US" b="0" i="1" smtClean="0">
                          <a:solidFill>
                            <a:srgbClr val="002060"/>
                          </a:solidFill>
                          <a:latin typeface="Cambria Math" panose="02040503050406030204" pitchFamily="18" charset="0"/>
                        </a:rPr>
                        <m:t>(</m:t>
                      </m:r>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𝐵</m:t>
                          </m:r>
                        </m:e>
                        <m:sub>
                          <m:r>
                            <a:rPr lang="en-US" b="0" i="1" smtClean="0">
                              <a:solidFill>
                                <a:srgbClr val="002060"/>
                              </a:solidFill>
                              <a:latin typeface="Cambria Math" panose="02040503050406030204" pitchFamily="18" charset="0"/>
                            </a:rPr>
                            <m:t>𝑘</m:t>
                          </m:r>
                        </m:sub>
                      </m:sSub>
                      <m:r>
                        <a:rPr lang="en-US" b="0" i="1" smtClean="0">
                          <a:solidFill>
                            <a:srgbClr val="002060"/>
                          </a:solidFill>
                          <a:latin typeface="Cambria Math" panose="02040503050406030204" pitchFamily="18" charset="0"/>
                        </a:rPr>
                        <m:t>)=</m:t>
                      </m:r>
                      <m:f>
                        <m:fPr>
                          <m:ctrlPr>
                            <a:rPr lang="en-US" b="0" i="1" smtClean="0">
                              <a:solidFill>
                                <a:srgbClr val="002060"/>
                              </a:solidFill>
                              <a:latin typeface="Cambria Math" panose="02040503050406030204" pitchFamily="18" charset="0"/>
                            </a:rPr>
                          </m:ctrlPr>
                        </m:fPr>
                        <m:num>
                          <m:r>
                            <a:rPr lang="en-US" b="0" i="1" smtClean="0">
                              <a:solidFill>
                                <a:srgbClr val="002060"/>
                              </a:solidFill>
                              <a:latin typeface="Cambria Math" panose="02040503050406030204" pitchFamily="18" charset="0"/>
                            </a:rPr>
                            <m:t>1</m:t>
                          </m:r>
                        </m:num>
                        <m:den>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𝐵</m:t>
                              </m:r>
                            </m:e>
                            <m:sub>
                              <m:r>
                                <a:rPr lang="en-US" b="0" i="1" smtClean="0">
                                  <a:solidFill>
                                    <a:srgbClr val="002060"/>
                                  </a:solidFill>
                                  <a:latin typeface="Cambria Math" panose="02040503050406030204" pitchFamily="18" charset="0"/>
                                </a:rPr>
                                <m:t>𝑘</m:t>
                              </m:r>
                            </m:sub>
                          </m:sSub>
                          <m:r>
                            <a:rPr lang="en-US" b="0" i="1" smtClean="0">
                              <a:solidFill>
                                <a:srgbClr val="002060"/>
                              </a:solidFill>
                              <a:latin typeface="Cambria Math" panose="02040503050406030204" pitchFamily="18" charset="0"/>
                            </a:rPr>
                            <m:t>|</m:t>
                          </m:r>
                        </m:den>
                      </m:f>
                      <m:nary>
                        <m:naryPr>
                          <m:chr m:val="∑"/>
                          <m:supHide m:val="on"/>
                          <m:ctrlPr>
                            <a:rPr lang="pt-BR" i="1" smtClean="0">
                              <a:solidFill>
                                <a:srgbClr val="002060"/>
                              </a:solidFill>
                              <a:latin typeface="Cambria Math" panose="02040503050406030204" pitchFamily="18" charset="0"/>
                            </a:rPr>
                          </m:ctrlPr>
                        </m:naryPr>
                        <m:sub>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𝐵</m:t>
                              </m:r>
                            </m:e>
                            <m:sub>
                              <m:r>
                                <a:rPr lang="en-US" i="1">
                                  <a:solidFill>
                                    <a:srgbClr val="002060"/>
                                  </a:solidFill>
                                  <a:latin typeface="Cambria Math" panose="02040503050406030204" pitchFamily="18" charset="0"/>
                                </a:rPr>
                                <m:t>𝑘</m:t>
                              </m:r>
                            </m:sub>
                          </m:sSub>
                        </m:sub>
                        <m:sup/>
                        <m:e>
                          <m:acc>
                            <m:accPr>
                              <m:chr m:val="̂"/>
                              <m:ctrlPr>
                                <a:rPr lang="en-US" b="0" i="1" smtClean="0">
                                  <a:solidFill>
                                    <a:srgbClr val="002060"/>
                                  </a:solidFill>
                                  <a:latin typeface="Cambria Math" panose="02040503050406030204" pitchFamily="18" charset="0"/>
                                </a:rPr>
                              </m:ctrlPr>
                            </m:accPr>
                            <m:e>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𝑝</m:t>
                                  </m:r>
                                </m:e>
                                <m:sub>
                                  <m:r>
                                    <a:rPr lang="en-US" b="0" i="1" smtClean="0">
                                      <a:solidFill>
                                        <a:srgbClr val="002060"/>
                                      </a:solidFill>
                                      <a:latin typeface="Cambria Math" panose="02040503050406030204" pitchFamily="18" charset="0"/>
                                    </a:rPr>
                                    <m:t>𝑖</m:t>
                                  </m:r>
                                </m:sub>
                              </m:sSub>
                            </m:e>
                          </m:acc>
                        </m:e>
                      </m:nary>
                    </m:oMath>
                  </m:oMathPara>
                </a14:m>
                <a:endParaRPr lang="en-US" dirty="0">
                  <a:solidFill>
                    <a:srgbClr val="002060"/>
                  </a:solidFill>
                </a:endParaRPr>
              </a:p>
            </p:txBody>
          </p:sp>
        </mc:Choice>
        <mc:Fallback xmlns="">
          <p:sp>
            <p:nvSpPr>
              <p:cNvPr id="10" name="TextBox 9">
                <a:extLst>
                  <a:ext uri="{FF2B5EF4-FFF2-40B4-BE49-F238E27FC236}">
                    <a16:creationId xmlns:a16="http://schemas.microsoft.com/office/drawing/2014/main" id="{A172BF23-C982-B542-B587-3A4875678497}"/>
                  </a:ext>
                </a:extLst>
              </p:cNvPr>
              <p:cNvSpPr txBox="1">
                <a:spLocks noRot="1" noChangeAspect="1" noMove="1" noResize="1" noEditPoints="1" noAdjustHandles="1" noChangeArrowheads="1" noChangeShapeType="1" noTextEdit="1"/>
              </p:cNvSpPr>
              <p:nvPr/>
            </p:nvSpPr>
            <p:spPr>
              <a:xfrm>
                <a:off x="6296299" y="4745479"/>
                <a:ext cx="4800600" cy="79964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795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B6675B-ADDA-10ED-50F4-5F09641A3AA7}"/>
              </a:ext>
            </a:extLst>
          </p:cNvPr>
          <p:cNvSpPr>
            <a:spLocks noGrp="1"/>
          </p:cNvSpPr>
          <p:nvPr>
            <p:ph idx="1"/>
          </p:nvPr>
        </p:nvSpPr>
        <p:spPr/>
        <p:txBody>
          <a:bodyPr/>
          <a:lstStyle/>
          <a:p>
            <a:r>
              <a:rPr lang="en-US" dirty="0"/>
              <a:t>Develop </a:t>
            </a:r>
            <a:r>
              <a:rPr lang="en-US" b="1" dirty="0"/>
              <a:t>three</a:t>
            </a:r>
            <a:r>
              <a:rPr lang="en-US" dirty="0"/>
              <a:t> novel deep learning architectures</a:t>
            </a:r>
          </a:p>
          <a:p>
            <a:pPr lvl="1"/>
            <a:r>
              <a:rPr lang="en-US" dirty="0"/>
              <a:t>Two attention-based and one non-attention-based models</a:t>
            </a:r>
          </a:p>
          <a:p>
            <a:endParaRPr lang="en-US" dirty="0"/>
          </a:p>
          <a:p>
            <a:r>
              <a:rPr lang="en-US" dirty="0"/>
              <a:t>Attention-ConvLSTM (</a:t>
            </a:r>
            <a:r>
              <a:rPr lang="en-US" b="1" dirty="0"/>
              <a:t>A-CLSTM</a:t>
            </a:r>
            <a:r>
              <a:rPr lang="en-US" dirty="0"/>
              <a:t>) </a:t>
            </a:r>
          </a:p>
          <a:p>
            <a:endParaRPr lang="en-US" dirty="0"/>
          </a:p>
          <a:p>
            <a:r>
              <a:rPr lang="en-US" dirty="0"/>
              <a:t>ConvLSTM-Conv U-Net (</a:t>
            </a:r>
            <a:r>
              <a:rPr lang="en-US" b="1" dirty="0"/>
              <a:t>CCU</a:t>
            </a:r>
            <a:r>
              <a:rPr lang="en-US" dirty="0"/>
              <a:t>)</a:t>
            </a:r>
          </a:p>
          <a:p>
            <a:endParaRPr lang="en-US" dirty="0"/>
          </a:p>
          <a:p>
            <a:r>
              <a:rPr lang="en-US" dirty="0"/>
              <a:t>Attention-ConvLSTM-Conv U-Net (</a:t>
            </a:r>
            <a:r>
              <a:rPr lang="en-US" b="1" dirty="0"/>
              <a:t>A-CCU</a:t>
            </a:r>
            <a:r>
              <a:rPr lang="en-US" dirty="0"/>
              <a:t>)</a:t>
            </a:r>
          </a:p>
          <a:p>
            <a:pPr marL="0" indent="0">
              <a:buNone/>
            </a:pPr>
            <a:endParaRPr lang="en-US" dirty="0"/>
          </a:p>
        </p:txBody>
      </p:sp>
      <p:sp>
        <p:nvSpPr>
          <p:cNvPr id="3" name="Date Placeholder 2">
            <a:extLst>
              <a:ext uri="{FF2B5EF4-FFF2-40B4-BE49-F238E27FC236}">
                <a16:creationId xmlns:a16="http://schemas.microsoft.com/office/drawing/2014/main" id="{B6757BFB-9958-3D35-85CD-246D8607E511}"/>
              </a:ext>
            </a:extLst>
          </p:cNvPr>
          <p:cNvSpPr>
            <a:spLocks noGrp="1"/>
          </p:cNvSpPr>
          <p:nvPr>
            <p:ph type="dt" sz="half" idx="10"/>
          </p:nvPr>
        </p:nvSpPr>
        <p:spPr/>
        <p:txBody>
          <a:bodyPr/>
          <a:lstStyle/>
          <a:p>
            <a:r>
              <a:rPr lang="en-US"/>
              <a:t>Nathan Gaw</a:t>
            </a:r>
            <a:endParaRPr lang="en-US" dirty="0"/>
          </a:p>
        </p:txBody>
      </p:sp>
      <p:sp>
        <p:nvSpPr>
          <p:cNvPr id="5" name="Slide Number Placeholder 4">
            <a:extLst>
              <a:ext uri="{FF2B5EF4-FFF2-40B4-BE49-F238E27FC236}">
                <a16:creationId xmlns:a16="http://schemas.microsoft.com/office/drawing/2014/main" id="{ADFD51FF-A59F-6B01-1459-74BB441C1B18}"/>
              </a:ext>
            </a:extLst>
          </p:cNvPr>
          <p:cNvSpPr>
            <a:spLocks noGrp="1"/>
          </p:cNvSpPr>
          <p:nvPr>
            <p:ph type="sldNum" sz="quarter" idx="12"/>
          </p:nvPr>
        </p:nvSpPr>
        <p:spPr/>
        <p:txBody>
          <a:bodyPr/>
          <a:lstStyle/>
          <a:p>
            <a:fld id="{D44AB33A-367C-40BB-BE1C-07D1887BB17F}" type="slidenum">
              <a:rPr lang="en-US" smtClean="0"/>
              <a:t>7</a:t>
            </a:fld>
            <a:endParaRPr lang="en-US" dirty="0"/>
          </a:p>
        </p:txBody>
      </p:sp>
      <p:sp>
        <p:nvSpPr>
          <p:cNvPr id="6" name="Title 5">
            <a:extLst>
              <a:ext uri="{FF2B5EF4-FFF2-40B4-BE49-F238E27FC236}">
                <a16:creationId xmlns:a16="http://schemas.microsoft.com/office/drawing/2014/main" id="{0371FF86-889F-3D1C-0BEF-789971347BDB}"/>
              </a:ext>
            </a:extLst>
          </p:cNvPr>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27254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4BDA437-E5D4-B2D9-8484-F733AE51C20C}"/>
              </a:ext>
            </a:extLst>
          </p:cNvPr>
          <p:cNvSpPr>
            <a:spLocks noGrp="1"/>
          </p:cNvSpPr>
          <p:nvPr>
            <p:ph idx="1"/>
          </p:nvPr>
        </p:nvSpPr>
        <p:spPr/>
        <p:txBody>
          <a:bodyPr/>
          <a:lstStyle/>
          <a:p>
            <a:r>
              <a:rPr lang="en-US" dirty="0"/>
              <a:t>Two attention developed to incorporate into various model architectures</a:t>
            </a:r>
          </a:p>
          <a:p>
            <a:pPr lvl="1"/>
            <a:r>
              <a:rPr lang="en-US" b="1" dirty="0"/>
              <a:t>Single Self Attention Mechanism (S-SAM) </a:t>
            </a:r>
            <a:r>
              <a:rPr lang="en-US" dirty="0"/>
              <a:t>and </a:t>
            </a:r>
            <a:r>
              <a:rPr lang="en-US" b="1" dirty="0"/>
              <a:t>Dual Self Attention Mechanism (D-SAM)</a:t>
            </a:r>
          </a:p>
        </p:txBody>
      </p:sp>
      <p:sp>
        <p:nvSpPr>
          <p:cNvPr id="9" name="Date Placeholder 8">
            <a:extLst>
              <a:ext uri="{FF2B5EF4-FFF2-40B4-BE49-F238E27FC236}">
                <a16:creationId xmlns:a16="http://schemas.microsoft.com/office/drawing/2014/main" id="{5B4BA815-E9C7-515E-44C1-0DD4124ABBB2}"/>
              </a:ext>
            </a:extLst>
          </p:cNvPr>
          <p:cNvSpPr>
            <a:spLocks noGrp="1"/>
          </p:cNvSpPr>
          <p:nvPr>
            <p:ph type="dt" sz="half" idx="10"/>
          </p:nvPr>
        </p:nvSpPr>
        <p:spPr/>
        <p:txBody>
          <a:bodyPr/>
          <a:lstStyle/>
          <a:p>
            <a:r>
              <a:rPr lang="en-US"/>
              <a:t>Nathan Gaw</a:t>
            </a:r>
            <a:endParaRPr lang="en-US" dirty="0"/>
          </a:p>
        </p:txBody>
      </p:sp>
      <p:sp>
        <p:nvSpPr>
          <p:cNvPr id="13" name="Slide Number Placeholder 12">
            <a:extLst>
              <a:ext uri="{FF2B5EF4-FFF2-40B4-BE49-F238E27FC236}">
                <a16:creationId xmlns:a16="http://schemas.microsoft.com/office/drawing/2014/main" id="{A5BEEB82-C56D-F172-4565-CD8A96ED9937}"/>
              </a:ext>
            </a:extLst>
          </p:cNvPr>
          <p:cNvSpPr>
            <a:spLocks noGrp="1"/>
          </p:cNvSpPr>
          <p:nvPr>
            <p:ph type="sldNum" sz="quarter" idx="12"/>
          </p:nvPr>
        </p:nvSpPr>
        <p:spPr/>
        <p:txBody>
          <a:bodyPr/>
          <a:lstStyle/>
          <a:p>
            <a:fld id="{D44AB33A-367C-40BB-BE1C-07D1887BB17F}" type="slidenum">
              <a:rPr lang="en-US" smtClean="0"/>
              <a:t>8</a:t>
            </a:fld>
            <a:endParaRPr lang="en-US" dirty="0"/>
          </a:p>
        </p:txBody>
      </p:sp>
      <p:sp>
        <p:nvSpPr>
          <p:cNvPr id="15" name="Title 14">
            <a:extLst>
              <a:ext uri="{FF2B5EF4-FFF2-40B4-BE49-F238E27FC236}">
                <a16:creationId xmlns:a16="http://schemas.microsoft.com/office/drawing/2014/main" id="{0E09398C-9AE5-C13C-D6A6-61685AF03B97}"/>
              </a:ext>
            </a:extLst>
          </p:cNvPr>
          <p:cNvSpPr>
            <a:spLocks noGrp="1"/>
          </p:cNvSpPr>
          <p:nvPr>
            <p:ph type="title"/>
          </p:nvPr>
        </p:nvSpPr>
        <p:spPr/>
        <p:txBody>
          <a:bodyPr>
            <a:normAutofit/>
          </a:bodyPr>
          <a:lstStyle/>
          <a:p>
            <a:r>
              <a:rPr lang="en-US" dirty="0"/>
              <a:t>Methodology: Attention Mechanisms</a:t>
            </a:r>
            <a:endParaRPr lang="en-US" sz="2800" dirty="0"/>
          </a:p>
        </p:txBody>
      </p:sp>
      <p:grpSp>
        <p:nvGrpSpPr>
          <p:cNvPr id="84" name="Group 83">
            <a:extLst>
              <a:ext uri="{FF2B5EF4-FFF2-40B4-BE49-F238E27FC236}">
                <a16:creationId xmlns:a16="http://schemas.microsoft.com/office/drawing/2014/main" id="{0E8F7A34-318A-E19B-FE83-C83E94DE9C89}"/>
              </a:ext>
            </a:extLst>
          </p:cNvPr>
          <p:cNvGrpSpPr/>
          <p:nvPr/>
        </p:nvGrpSpPr>
        <p:grpSpPr>
          <a:xfrm>
            <a:off x="333759" y="2733555"/>
            <a:ext cx="5509530" cy="3733047"/>
            <a:chOff x="740516" y="2518651"/>
            <a:chExt cx="5509529" cy="3911178"/>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9783638-1C20-1D2D-B4CC-3188B2FC9A2B}"/>
                    </a:ext>
                  </a:extLst>
                </p:cNvPr>
                <p:cNvSpPr/>
                <p:nvPr/>
              </p:nvSpPr>
              <p:spPr>
                <a:xfrm>
                  <a:off x="740516" y="3478586"/>
                  <a:ext cx="517101" cy="585563"/>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𝑡</m:t>
                            </m:r>
                          </m:sub>
                        </m:sSub>
                      </m:oMath>
                    </m:oMathPara>
                  </a14:m>
                  <a:endParaRPr lang="en-US" dirty="0"/>
                </a:p>
              </p:txBody>
            </p:sp>
          </mc:Choice>
          <mc:Fallback xmlns="">
            <p:sp>
              <p:nvSpPr>
                <p:cNvPr id="18" name="Rectangle 17">
                  <a:extLst>
                    <a:ext uri="{FF2B5EF4-FFF2-40B4-BE49-F238E27FC236}">
                      <a16:creationId xmlns:a16="http://schemas.microsoft.com/office/drawing/2014/main" id="{99783638-1C20-1D2D-B4CC-3188B2FC9A2B}"/>
                    </a:ext>
                  </a:extLst>
                </p:cNvPr>
                <p:cNvSpPr>
                  <a:spLocks noRot="1" noChangeAspect="1" noMove="1" noResize="1" noEditPoints="1" noAdjustHandles="1" noChangeArrowheads="1" noChangeShapeType="1" noTextEdit="1"/>
                </p:cNvSpPr>
                <p:nvPr/>
              </p:nvSpPr>
              <p:spPr>
                <a:xfrm>
                  <a:off x="740516" y="3478586"/>
                  <a:ext cx="517101" cy="585563"/>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0848D99-E71A-3784-5385-484C19145F36}"/>
                    </a:ext>
                  </a:extLst>
                </p:cNvPr>
                <p:cNvSpPr/>
                <p:nvPr/>
              </p:nvSpPr>
              <p:spPr>
                <a:xfrm>
                  <a:off x="5647280" y="5815391"/>
                  <a:ext cx="602765" cy="585563"/>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𝑡</m:t>
                            </m:r>
                          </m:sub>
                          <m:sup>
                            <m:r>
                              <a:rPr lang="en-US" sz="1600" b="0" i="1" smtClean="0">
                                <a:latin typeface="Cambria Math" panose="02040503050406030204" pitchFamily="18" charset="0"/>
                              </a:rPr>
                              <m:t>′</m:t>
                            </m:r>
                          </m:sup>
                        </m:sSubSup>
                      </m:oMath>
                    </m:oMathPara>
                  </a14:m>
                  <a:endParaRPr lang="en-US" dirty="0"/>
                </a:p>
              </p:txBody>
            </p:sp>
          </mc:Choice>
          <mc:Fallback xmlns="">
            <p:sp>
              <p:nvSpPr>
                <p:cNvPr id="19" name="Rectangle 18">
                  <a:extLst>
                    <a:ext uri="{FF2B5EF4-FFF2-40B4-BE49-F238E27FC236}">
                      <a16:creationId xmlns:a16="http://schemas.microsoft.com/office/drawing/2014/main" id="{A0848D99-E71A-3784-5385-484C19145F36}"/>
                    </a:ext>
                  </a:extLst>
                </p:cNvPr>
                <p:cNvSpPr>
                  <a:spLocks noRot="1" noChangeAspect="1" noMove="1" noResize="1" noEditPoints="1" noAdjustHandles="1" noChangeArrowheads="1" noChangeShapeType="1" noTextEdit="1"/>
                </p:cNvSpPr>
                <p:nvPr/>
              </p:nvSpPr>
              <p:spPr>
                <a:xfrm>
                  <a:off x="5647280" y="5815391"/>
                  <a:ext cx="602765" cy="585563"/>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BD7E6CF-78FE-08A2-4C2D-D7099E2F58A5}"/>
                    </a:ext>
                  </a:extLst>
                </p:cNvPr>
                <p:cNvSpPr/>
                <p:nvPr/>
              </p:nvSpPr>
              <p:spPr>
                <a:xfrm>
                  <a:off x="1604255" y="2518651"/>
                  <a:ext cx="813702" cy="585563"/>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200" b="0" i="1" smtClean="0">
                          <a:latin typeface="Cambria Math" panose="02040503050406030204" pitchFamily="18" charset="0"/>
                        </a:rPr>
                        <m:t>𝑛</m:t>
                      </m:r>
                      <m:r>
                        <a:rPr lang="en-US" sz="1200" b="0" i="1" smtClean="0">
                          <a:latin typeface="Cambria Math" panose="02040503050406030204" pitchFamily="18" charset="0"/>
                        </a:rPr>
                        <m:t>×1×1</m:t>
                      </m:r>
                    </m:oMath>
                  </a14:m>
                  <a:r>
                    <a:rPr lang="en-US" sz="1200" dirty="0"/>
                    <a:t> </a:t>
                  </a:r>
                </a:p>
                <a:p>
                  <a:pPr algn="ctr"/>
                  <a:r>
                    <a:rPr lang="en-US" sz="1200" dirty="0">
                      <a:latin typeface="Arial" panose="020B0604020202020204" pitchFamily="34" charset="0"/>
                      <a:cs typeface="Arial" panose="020B0604020202020204" pitchFamily="34" charset="0"/>
                    </a:rPr>
                    <a:t>Conv</a:t>
                  </a:r>
                </a:p>
              </p:txBody>
            </p:sp>
          </mc:Choice>
          <mc:Fallback xmlns="">
            <p:sp>
              <p:nvSpPr>
                <p:cNvPr id="20" name="Rectangle 19">
                  <a:extLst>
                    <a:ext uri="{FF2B5EF4-FFF2-40B4-BE49-F238E27FC236}">
                      <a16:creationId xmlns:a16="http://schemas.microsoft.com/office/drawing/2014/main" id="{2BD7E6CF-78FE-08A2-4C2D-D7099E2F58A5}"/>
                    </a:ext>
                  </a:extLst>
                </p:cNvPr>
                <p:cNvSpPr>
                  <a:spLocks noRot="1" noChangeAspect="1" noMove="1" noResize="1" noEditPoints="1" noAdjustHandles="1" noChangeArrowheads="1" noChangeShapeType="1" noTextEdit="1"/>
                </p:cNvSpPr>
                <p:nvPr/>
              </p:nvSpPr>
              <p:spPr>
                <a:xfrm>
                  <a:off x="1604255" y="2518651"/>
                  <a:ext cx="813702" cy="585563"/>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7116428-F21D-8583-4F8D-450D752023B7}"/>
                    </a:ext>
                  </a:extLst>
                </p:cNvPr>
                <p:cNvSpPr/>
                <p:nvPr/>
              </p:nvSpPr>
              <p:spPr>
                <a:xfrm>
                  <a:off x="1604255" y="3478584"/>
                  <a:ext cx="813702" cy="585563"/>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200" i="1" smtClean="0">
                          <a:latin typeface="Cambria Math" panose="02040503050406030204" pitchFamily="18" charset="0"/>
                        </a:rPr>
                        <m:t>𝑛</m:t>
                      </m:r>
                      <m:r>
                        <a:rPr lang="en-US" sz="1200" i="1" smtClean="0">
                          <a:latin typeface="Cambria Math" panose="02040503050406030204" pitchFamily="18" charset="0"/>
                        </a:rPr>
                        <m:t>×1×1</m:t>
                      </m:r>
                    </m:oMath>
                  </a14:m>
                  <a:r>
                    <a:rPr lang="en-US" sz="1400" dirty="0"/>
                    <a:t> </a:t>
                  </a:r>
                </a:p>
                <a:p>
                  <a:pPr algn="ctr"/>
                  <a:r>
                    <a:rPr lang="en-US" sz="1200" dirty="0">
                      <a:latin typeface="Arial" panose="020B0604020202020204" pitchFamily="34" charset="0"/>
                      <a:cs typeface="Arial" panose="020B0604020202020204" pitchFamily="34" charset="0"/>
                    </a:rPr>
                    <a:t>Conv</a:t>
                  </a:r>
                  <a:endParaRPr lang="en-US" sz="1400" dirty="0">
                    <a:latin typeface="Arial" panose="020B0604020202020204" pitchFamily="34" charset="0"/>
                    <a:cs typeface="Arial" panose="020B0604020202020204" pitchFamily="34" charset="0"/>
                  </a:endParaRPr>
                </a:p>
              </p:txBody>
            </p:sp>
          </mc:Choice>
          <mc:Fallback xmlns="">
            <p:sp>
              <p:nvSpPr>
                <p:cNvPr id="23" name="Rectangle 22">
                  <a:extLst>
                    <a:ext uri="{FF2B5EF4-FFF2-40B4-BE49-F238E27FC236}">
                      <a16:creationId xmlns:a16="http://schemas.microsoft.com/office/drawing/2014/main" id="{07116428-F21D-8583-4F8D-450D752023B7}"/>
                    </a:ext>
                  </a:extLst>
                </p:cNvPr>
                <p:cNvSpPr>
                  <a:spLocks noRot="1" noChangeAspect="1" noMove="1" noResize="1" noEditPoints="1" noAdjustHandles="1" noChangeArrowheads="1" noChangeShapeType="1" noTextEdit="1"/>
                </p:cNvSpPr>
                <p:nvPr/>
              </p:nvSpPr>
              <p:spPr>
                <a:xfrm>
                  <a:off x="1604255" y="3478584"/>
                  <a:ext cx="813702" cy="585563"/>
                </a:xfrm>
                <a:prstGeom prst="rect">
                  <a:avLst/>
                </a:prstGeom>
                <a:blipFill>
                  <a:blip r:embed="rId6"/>
                  <a:stretch>
                    <a:fillRect b="-107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4957EFA8-F9DD-D3DA-BF56-398686E1D8D3}"/>
                    </a:ext>
                  </a:extLst>
                </p:cNvPr>
                <p:cNvSpPr/>
                <p:nvPr/>
              </p:nvSpPr>
              <p:spPr>
                <a:xfrm>
                  <a:off x="1604255" y="4381507"/>
                  <a:ext cx="813701" cy="585563"/>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200" i="1">
                          <a:latin typeface="Cambria Math" panose="02040503050406030204" pitchFamily="18" charset="0"/>
                        </a:rPr>
                        <m:t>𝑛</m:t>
                      </m:r>
                      <m:r>
                        <a:rPr lang="en-US" sz="1200" i="1">
                          <a:latin typeface="Cambria Math" panose="02040503050406030204" pitchFamily="18" charset="0"/>
                        </a:rPr>
                        <m:t>×1×1</m:t>
                      </m:r>
                    </m:oMath>
                  </a14:m>
                  <a:r>
                    <a:rPr lang="en-US" sz="1400" dirty="0"/>
                    <a:t> </a:t>
                  </a:r>
                  <a:endParaRPr lang="en-US" sz="1200" dirty="0"/>
                </a:p>
                <a:p>
                  <a:pPr algn="ctr"/>
                  <a:r>
                    <a:rPr lang="en-US" sz="1600" dirty="0"/>
                    <a:t> </a:t>
                  </a:r>
                  <a:r>
                    <a:rPr lang="en-US" sz="1200" dirty="0">
                      <a:latin typeface="Arial" panose="020B0604020202020204" pitchFamily="34" charset="0"/>
                      <a:cs typeface="Arial" panose="020B0604020202020204" pitchFamily="34" charset="0"/>
                    </a:rPr>
                    <a:t>Conv</a:t>
                  </a:r>
                  <a:endParaRPr lang="en-US" sz="1400" dirty="0">
                    <a:latin typeface="Arial" panose="020B0604020202020204" pitchFamily="34" charset="0"/>
                    <a:cs typeface="Arial" panose="020B0604020202020204" pitchFamily="34" charset="0"/>
                  </a:endParaRPr>
                </a:p>
              </p:txBody>
            </p:sp>
          </mc:Choice>
          <mc:Fallback xmlns="">
            <p:sp>
              <p:nvSpPr>
                <p:cNvPr id="24" name="Rectangle 23">
                  <a:extLst>
                    <a:ext uri="{FF2B5EF4-FFF2-40B4-BE49-F238E27FC236}">
                      <a16:creationId xmlns:a16="http://schemas.microsoft.com/office/drawing/2014/main" id="{4957EFA8-F9DD-D3DA-BF56-398686E1D8D3}"/>
                    </a:ext>
                  </a:extLst>
                </p:cNvPr>
                <p:cNvSpPr>
                  <a:spLocks noRot="1" noChangeAspect="1" noMove="1" noResize="1" noEditPoints="1" noAdjustHandles="1" noChangeArrowheads="1" noChangeShapeType="1" noTextEdit="1"/>
                </p:cNvSpPr>
                <p:nvPr/>
              </p:nvSpPr>
              <p:spPr>
                <a:xfrm>
                  <a:off x="1604255" y="4381507"/>
                  <a:ext cx="813701" cy="585563"/>
                </a:xfrm>
                <a:prstGeom prst="rect">
                  <a:avLst/>
                </a:prstGeom>
                <a:blipFill>
                  <a:blip r:embed="rId7"/>
                  <a:stretch>
                    <a:fillRect b="-212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91A8F4F-424B-C36A-2570-698EB94EBD7F}"/>
                    </a:ext>
                  </a:extLst>
                </p:cNvPr>
                <p:cNvSpPr/>
                <p:nvPr/>
              </p:nvSpPr>
              <p:spPr>
                <a:xfrm>
                  <a:off x="2799978" y="2518651"/>
                  <a:ext cx="401510" cy="585563"/>
                </a:xfrm>
                <a:prstGeom prst="rect">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𝑞</m:t>
                        </m:r>
                      </m:oMath>
                    </m:oMathPara>
                  </a14:m>
                  <a:endParaRPr lang="en-US" dirty="0"/>
                </a:p>
              </p:txBody>
            </p:sp>
          </mc:Choice>
          <mc:Fallback xmlns="">
            <p:sp>
              <p:nvSpPr>
                <p:cNvPr id="25" name="Rectangle 24">
                  <a:extLst>
                    <a:ext uri="{FF2B5EF4-FFF2-40B4-BE49-F238E27FC236}">
                      <a16:creationId xmlns:a16="http://schemas.microsoft.com/office/drawing/2014/main" id="{E91A8F4F-424B-C36A-2570-698EB94EBD7F}"/>
                    </a:ext>
                  </a:extLst>
                </p:cNvPr>
                <p:cNvSpPr>
                  <a:spLocks noRot="1" noChangeAspect="1" noMove="1" noResize="1" noEditPoints="1" noAdjustHandles="1" noChangeArrowheads="1" noChangeShapeType="1" noTextEdit="1"/>
                </p:cNvSpPr>
                <p:nvPr/>
              </p:nvSpPr>
              <p:spPr>
                <a:xfrm>
                  <a:off x="2799978" y="2518651"/>
                  <a:ext cx="401510" cy="585563"/>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A1C3CBB-132A-3D8B-9C3A-F68D8715E16C}"/>
                    </a:ext>
                  </a:extLst>
                </p:cNvPr>
                <p:cNvSpPr/>
                <p:nvPr/>
              </p:nvSpPr>
              <p:spPr>
                <a:xfrm>
                  <a:off x="2808889" y="3478456"/>
                  <a:ext cx="401510" cy="585563"/>
                </a:xfrm>
                <a:prstGeom prst="rect">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𝑘</m:t>
                        </m:r>
                      </m:oMath>
                    </m:oMathPara>
                  </a14:m>
                  <a:endParaRPr lang="en-US" dirty="0"/>
                </a:p>
              </p:txBody>
            </p:sp>
          </mc:Choice>
          <mc:Fallback xmlns="">
            <p:sp>
              <p:nvSpPr>
                <p:cNvPr id="26" name="Rectangle 25">
                  <a:extLst>
                    <a:ext uri="{FF2B5EF4-FFF2-40B4-BE49-F238E27FC236}">
                      <a16:creationId xmlns:a16="http://schemas.microsoft.com/office/drawing/2014/main" id="{FA1C3CBB-132A-3D8B-9C3A-F68D8715E16C}"/>
                    </a:ext>
                  </a:extLst>
                </p:cNvPr>
                <p:cNvSpPr>
                  <a:spLocks noRot="1" noChangeAspect="1" noMove="1" noResize="1" noEditPoints="1" noAdjustHandles="1" noChangeArrowheads="1" noChangeShapeType="1" noTextEdit="1"/>
                </p:cNvSpPr>
                <p:nvPr/>
              </p:nvSpPr>
              <p:spPr>
                <a:xfrm>
                  <a:off x="2808889" y="3478456"/>
                  <a:ext cx="401510" cy="585563"/>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293B0C1E-41C1-6C7E-6A80-6144E7479738}"/>
                    </a:ext>
                  </a:extLst>
                </p:cNvPr>
                <p:cNvSpPr/>
                <p:nvPr/>
              </p:nvSpPr>
              <p:spPr>
                <a:xfrm>
                  <a:off x="2808889" y="4381379"/>
                  <a:ext cx="401510" cy="585563"/>
                </a:xfrm>
                <a:prstGeom prst="rect">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 </m:t>
                        </m:r>
                        <m:r>
                          <a:rPr lang="en-US" sz="1600" b="0" i="1" smtClean="0">
                            <a:latin typeface="Cambria Math" panose="02040503050406030204" pitchFamily="18" charset="0"/>
                          </a:rPr>
                          <m:t>𝑣</m:t>
                        </m:r>
                      </m:oMath>
                    </m:oMathPara>
                  </a14:m>
                  <a:endParaRPr lang="en-US" dirty="0"/>
                </a:p>
              </p:txBody>
            </p:sp>
          </mc:Choice>
          <mc:Fallback xmlns="">
            <p:sp>
              <p:nvSpPr>
                <p:cNvPr id="27" name="Rectangle 26">
                  <a:extLst>
                    <a:ext uri="{FF2B5EF4-FFF2-40B4-BE49-F238E27FC236}">
                      <a16:creationId xmlns:a16="http://schemas.microsoft.com/office/drawing/2014/main" id="{293B0C1E-41C1-6C7E-6A80-6144E7479738}"/>
                    </a:ext>
                  </a:extLst>
                </p:cNvPr>
                <p:cNvSpPr>
                  <a:spLocks noRot="1" noChangeAspect="1" noMove="1" noResize="1" noEditPoints="1" noAdjustHandles="1" noChangeArrowheads="1" noChangeShapeType="1" noTextEdit="1"/>
                </p:cNvSpPr>
                <p:nvPr/>
              </p:nvSpPr>
              <p:spPr>
                <a:xfrm>
                  <a:off x="2808889" y="4381379"/>
                  <a:ext cx="401510" cy="585563"/>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E82C208-B038-3A2A-4FFB-6C5E4CC77412}"/>
                    </a:ext>
                  </a:extLst>
                </p:cNvPr>
                <p:cNvSpPr txBox="1"/>
                <p:nvPr/>
              </p:nvSpPr>
              <p:spPr>
                <a:xfrm>
                  <a:off x="3454779" y="3029911"/>
                  <a:ext cx="51710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0" name="TextBox 29">
                  <a:extLst>
                    <a:ext uri="{FF2B5EF4-FFF2-40B4-BE49-F238E27FC236}">
                      <a16:creationId xmlns:a16="http://schemas.microsoft.com/office/drawing/2014/main" id="{2E82C208-B038-3A2A-4FFB-6C5E4CC77412}"/>
                    </a:ext>
                  </a:extLst>
                </p:cNvPr>
                <p:cNvSpPr txBox="1">
                  <a:spLocks noRot="1" noChangeAspect="1" noMove="1" noResize="1" noEditPoints="1" noAdjustHandles="1" noChangeArrowheads="1" noChangeShapeType="1" noTextEdit="1"/>
                </p:cNvSpPr>
                <p:nvPr/>
              </p:nvSpPr>
              <p:spPr>
                <a:xfrm>
                  <a:off x="3454779" y="3029911"/>
                  <a:ext cx="517101" cy="461665"/>
                </a:xfrm>
                <a:prstGeom prst="rect">
                  <a:avLst/>
                </a:prstGeom>
                <a:blipFill>
                  <a:blip r:embed="rId11"/>
                  <a:stretch>
                    <a:fillRect l="-4706" r="-4706" b="-13699"/>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AFC8711F-EC01-C9F2-0087-C6F187DB67BE}"/>
                </a:ext>
              </a:extLst>
            </p:cNvPr>
            <p:cNvSpPr/>
            <p:nvPr/>
          </p:nvSpPr>
          <p:spPr>
            <a:xfrm>
              <a:off x="4647478" y="2931291"/>
              <a:ext cx="914953" cy="692336"/>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Attention Weights</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8C19634-9456-7AAE-AC56-80299FC0CBE7}"/>
                    </a:ext>
                  </a:extLst>
                </p:cNvPr>
                <p:cNvSpPr/>
                <p:nvPr/>
              </p:nvSpPr>
              <p:spPr>
                <a:xfrm>
                  <a:off x="5647280" y="4387891"/>
                  <a:ext cx="602765" cy="585563"/>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1×1</m:t>
                        </m:r>
                      </m:oMath>
                    </m:oMathPara>
                  </a14:m>
                  <a:endParaRPr lang="en-US" sz="14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Conv</a:t>
                  </a:r>
                </a:p>
              </p:txBody>
            </p:sp>
          </mc:Choice>
          <mc:Fallback xmlns="">
            <p:sp>
              <p:nvSpPr>
                <p:cNvPr id="32" name="Rectangle 31">
                  <a:extLst>
                    <a:ext uri="{FF2B5EF4-FFF2-40B4-BE49-F238E27FC236}">
                      <a16:creationId xmlns:a16="http://schemas.microsoft.com/office/drawing/2014/main" id="{B8C19634-9456-7AAE-AC56-80299FC0CBE7}"/>
                    </a:ext>
                  </a:extLst>
                </p:cNvPr>
                <p:cNvSpPr>
                  <a:spLocks noRot="1" noChangeAspect="1" noMove="1" noResize="1" noEditPoints="1" noAdjustHandles="1" noChangeArrowheads="1" noChangeShapeType="1" noTextEdit="1"/>
                </p:cNvSpPr>
                <p:nvPr/>
              </p:nvSpPr>
              <p:spPr>
                <a:xfrm>
                  <a:off x="5647280" y="4387891"/>
                  <a:ext cx="602765" cy="585563"/>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21AF1D9-BB12-015A-DC02-69F542F75CDB}"/>
                    </a:ext>
                  </a:extLst>
                </p:cNvPr>
                <p:cNvSpPr txBox="1"/>
                <p:nvPr/>
              </p:nvSpPr>
              <p:spPr>
                <a:xfrm>
                  <a:off x="5689347" y="5173459"/>
                  <a:ext cx="51710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3" name="TextBox 32">
                  <a:extLst>
                    <a:ext uri="{FF2B5EF4-FFF2-40B4-BE49-F238E27FC236}">
                      <a16:creationId xmlns:a16="http://schemas.microsoft.com/office/drawing/2014/main" id="{A21AF1D9-BB12-015A-DC02-69F542F75CDB}"/>
                    </a:ext>
                  </a:extLst>
                </p:cNvPr>
                <p:cNvSpPr txBox="1">
                  <a:spLocks noRot="1" noChangeAspect="1" noMove="1" noResize="1" noEditPoints="1" noAdjustHandles="1" noChangeArrowheads="1" noChangeShapeType="1" noTextEdit="1"/>
                </p:cNvSpPr>
                <p:nvPr/>
              </p:nvSpPr>
              <p:spPr>
                <a:xfrm>
                  <a:off x="5689347" y="5173459"/>
                  <a:ext cx="517102" cy="461665"/>
                </a:xfrm>
                <a:prstGeom prst="rect">
                  <a:avLst/>
                </a:prstGeom>
                <a:blipFill>
                  <a:blip r:embed="rId13"/>
                  <a:stretch>
                    <a:fillRect l="-5952" r="-4762" b="-1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B38C319-E653-CE10-7925-0B54373E4441}"/>
                    </a:ext>
                  </a:extLst>
                </p:cNvPr>
                <p:cNvSpPr txBox="1"/>
                <p:nvPr/>
              </p:nvSpPr>
              <p:spPr>
                <a:xfrm>
                  <a:off x="4856028" y="4451184"/>
                  <a:ext cx="51710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34" name="TextBox 33">
                  <a:extLst>
                    <a:ext uri="{FF2B5EF4-FFF2-40B4-BE49-F238E27FC236}">
                      <a16:creationId xmlns:a16="http://schemas.microsoft.com/office/drawing/2014/main" id="{8B38C319-E653-CE10-7925-0B54373E4441}"/>
                    </a:ext>
                  </a:extLst>
                </p:cNvPr>
                <p:cNvSpPr txBox="1">
                  <a:spLocks noRot="1" noChangeAspect="1" noMove="1" noResize="1" noEditPoints="1" noAdjustHandles="1" noChangeArrowheads="1" noChangeShapeType="1" noTextEdit="1"/>
                </p:cNvSpPr>
                <p:nvPr/>
              </p:nvSpPr>
              <p:spPr>
                <a:xfrm>
                  <a:off x="4856028" y="4451184"/>
                  <a:ext cx="517102" cy="461665"/>
                </a:xfrm>
                <a:prstGeom prst="rect">
                  <a:avLst/>
                </a:prstGeom>
                <a:blipFill>
                  <a:blip r:embed="rId14"/>
                  <a:stretch>
                    <a:fillRect l="-5882" r="-3529" b="-1527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436BEA6C-4B34-B40B-FD6C-C68F0CE8B3F3}"/>
                </a:ext>
              </a:extLst>
            </p:cNvPr>
            <p:cNvSpPr txBox="1"/>
            <p:nvPr/>
          </p:nvSpPr>
          <p:spPr>
            <a:xfrm>
              <a:off x="3130567" y="2537776"/>
              <a:ext cx="101528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Transpose</a:t>
              </a:r>
            </a:p>
          </p:txBody>
        </p:sp>
        <p:sp>
          <p:nvSpPr>
            <p:cNvPr id="36" name="TextBox 35">
              <a:extLst>
                <a:ext uri="{FF2B5EF4-FFF2-40B4-BE49-F238E27FC236}">
                  <a16:creationId xmlns:a16="http://schemas.microsoft.com/office/drawing/2014/main" id="{6E6E9CAF-2415-B0E9-0502-B2EA912B9DE4}"/>
                </a:ext>
              </a:extLst>
            </p:cNvPr>
            <p:cNvSpPr txBox="1"/>
            <p:nvPr/>
          </p:nvSpPr>
          <p:spPr>
            <a:xfrm>
              <a:off x="3758085" y="3000935"/>
              <a:ext cx="91495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Softmax</a:t>
              </a:r>
            </a:p>
          </p:txBody>
        </p:sp>
        <p:cxnSp>
          <p:nvCxnSpPr>
            <p:cNvPr id="38" name="Straight Arrow Connector 37">
              <a:extLst>
                <a:ext uri="{FF2B5EF4-FFF2-40B4-BE49-F238E27FC236}">
                  <a16:creationId xmlns:a16="http://schemas.microsoft.com/office/drawing/2014/main" id="{DF5EC383-B1A1-9D17-37A8-85CF5C54C962}"/>
                </a:ext>
              </a:extLst>
            </p:cNvPr>
            <p:cNvCxnSpPr>
              <a:cxnSpLocks/>
              <a:stCxn id="18" idx="3"/>
              <a:endCxn id="23" idx="1"/>
            </p:cNvCxnSpPr>
            <p:nvPr/>
          </p:nvCxnSpPr>
          <p:spPr>
            <a:xfrm flipV="1">
              <a:off x="1257617" y="3771366"/>
              <a:ext cx="34663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AFC3AF60-86F5-9654-1911-FE5ED629B406}"/>
                </a:ext>
              </a:extLst>
            </p:cNvPr>
            <p:cNvCxnSpPr>
              <a:cxnSpLocks/>
              <a:stCxn id="20" idx="3"/>
              <a:endCxn id="25" idx="1"/>
            </p:cNvCxnSpPr>
            <p:nvPr/>
          </p:nvCxnSpPr>
          <p:spPr>
            <a:xfrm>
              <a:off x="2417957" y="2811433"/>
              <a:ext cx="382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E8D3CBCE-6050-506F-1500-23EB93DD061E}"/>
                </a:ext>
              </a:extLst>
            </p:cNvPr>
            <p:cNvCxnSpPr>
              <a:cxnSpLocks/>
              <a:stCxn id="23" idx="3"/>
              <a:endCxn id="26" idx="1"/>
            </p:cNvCxnSpPr>
            <p:nvPr/>
          </p:nvCxnSpPr>
          <p:spPr>
            <a:xfrm flipV="1">
              <a:off x="2417957" y="3771238"/>
              <a:ext cx="390932" cy="1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962B66E0-9320-8080-17F4-ADE7938894E8}"/>
                </a:ext>
              </a:extLst>
            </p:cNvPr>
            <p:cNvCxnSpPr>
              <a:cxnSpLocks/>
              <a:stCxn id="24" idx="3"/>
              <a:endCxn id="27" idx="1"/>
            </p:cNvCxnSpPr>
            <p:nvPr/>
          </p:nvCxnSpPr>
          <p:spPr>
            <a:xfrm flipV="1">
              <a:off x="2417956" y="4674161"/>
              <a:ext cx="390933" cy="1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3B1CCF89-0B7B-3A95-96A6-58D82830CA7D}"/>
                </a:ext>
              </a:extLst>
            </p:cNvPr>
            <p:cNvCxnSpPr>
              <a:cxnSpLocks/>
              <a:endCxn id="31" idx="1"/>
            </p:cNvCxnSpPr>
            <p:nvPr/>
          </p:nvCxnSpPr>
          <p:spPr>
            <a:xfrm>
              <a:off x="3871695" y="3272589"/>
              <a:ext cx="775783" cy="48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Connector: Elbow 55">
              <a:extLst>
                <a:ext uri="{FF2B5EF4-FFF2-40B4-BE49-F238E27FC236}">
                  <a16:creationId xmlns:a16="http://schemas.microsoft.com/office/drawing/2014/main" id="{8DED7693-F62F-931C-C4AB-0349C24B8A65}"/>
                </a:ext>
              </a:extLst>
            </p:cNvPr>
            <p:cNvCxnSpPr>
              <a:cxnSpLocks/>
              <a:stCxn id="18" idx="0"/>
              <a:endCxn id="20" idx="1"/>
            </p:cNvCxnSpPr>
            <p:nvPr/>
          </p:nvCxnSpPr>
          <p:spPr>
            <a:xfrm rot="5400000" flipH="1" flipV="1">
              <a:off x="968085" y="2842416"/>
              <a:ext cx="667153" cy="605188"/>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8" name="Connector: Elbow 57">
              <a:extLst>
                <a:ext uri="{FF2B5EF4-FFF2-40B4-BE49-F238E27FC236}">
                  <a16:creationId xmlns:a16="http://schemas.microsoft.com/office/drawing/2014/main" id="{8B1DCFFF-EAF8-0C0D-A0A1-4D64F5F6C293}"/>
                </a:ext>
              </a:extLst>
            </p:cNvPr>
            <p:cNvCxnSpPr>
              <a:cxnSpLocks/>
              <a:stCxn id="18" idx="2"/>
              <a:endCxn id="24" idx="1"/>
            </p:cNvCxnSpPr>
            <p:nvPr/>
          </p:nvCxnSpPr>
          <p:spPr>
            <a:xfrm rot="16200000" flipH="1">
              <a:off x="996591" y="4066625"/>
              <a:ext cx="610140" cy="605188"/>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61" name="Connector: Elbow 60">
              <a:extLst>
                <a:ext uri="{FF2B5EF4-FFF2-40B4-BE49-F238E27FC236}">
                  <a16:creationId xmlns:a16="http://schemas.microsoft.com/office/drawing/2014/main" id="{34BC7535-AA35-E664-DCC3-329E4DC575B3}"/>
                </a:ext>
              </a:extLst>
            </p:cNvPr>
            <p:cNvCxnSpPr>
              <a:cxnSpLocks/>
              <a:stCxn id="25" idx="3"/>
              <a:endCxn id="30" idx="0"/>
            </p:cNvCxnSpPr>
            <p:nvPr/>
          </p:nvCxnSpPr>
          <p:spPr>
            <a:xfrm>
              <a:off x="3201488" y="2811433"/>
              <a:ext cx="511842" cy="218478"/>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69" name="Connector: Elbow 68">
              <a:extLst>
                <a:ext uri="{FF2B5EF4-FFF2-40B4-BE49-F238E27FC236}">
                  <a16:creationId xmlns:a16="http://schemas.microsoft.com/office/drawing/2014/main" id="{37A20A3F-AB7F-8E9F-8E9B-53F4D8BFB69C}"/>
                </a:ext>
              </a:extLst>
            </p:cNvPr>
            <p:cNvCxnSpPr>
              <a:cxnSpLocks/>
              <a:stCxn id="26" idx="3"/>
              <a:endCxn id="30" idx="2"/>
            </p:cNvCxnSpPr>
            <p:nvPr/>
          </p:nvCxnSpPr>
          <p:spPr>
            <a:xfrm flipV="1">
              <a:off x="3210399" y="3491576"/>
              <a:ext cx="502931" cy="27966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72" name="Straight Arrow Connector 71">
              <a:extLst>
                <a:ext uri="{FF2B5EF4-FFF2-40B4-BE49-F238E27FC236}">
                  <a16:creationId xmlns:a16="http://schemas.microsoft.com/office/drawing/2014/main" id="{CA96B249-C935-5A66-A9B5-5013C0539F2C}"/>
                </a:ext>
              </a:extLst>
            </p:cNvPr>
            <p:cNvCxnSpPr>
              <a:cxnSpLocks/>
              <a:stCxn id="27" idx="3"/>
            </p:cNvCxnSpPr>
            <p:nvPr/>
          </p:nvCxnSpPr>
          <p:spPr>
            <a:xfrm>
              <a:off x="3210399" y="4674161"/>
              <a:ext cx="1720075" cy="3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D80DDA7B-4B7C-E7FD-8DB2-C5816B5DD928}"/>
                </a:ext>
              </a:extLst>
            </p:cNvPr>
            <p:cNvCxnSpPr>
              <a:cxnSpLocks/>
              <a:stCxn id="31" idx="2"/>
            </p:cNvCxnSpPr>
            <p:nvPr/>
          </p:nvCxnSpPr>
          <p:spPr>
            <a:xfrm>
              <a:off x="5104955" y="3623627"/>
              <a:ext cx="8399" cy="900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8E70254E-57F8-3054-F37A-3478013143D1}"/>
                </a:ext>
              </a:extLst>
            </p:cNvPr>
            <p:cNvCxnSpPr>
              <a:cxnSpLocks/>
              <a:endCxn id="32" idx="1"/>
            </p:cNvCxnSpPr>
            <p:nvPr/>
          </p:nvCxnSpPr>
          <p:spPr>
            <a:xfrm>
              <a:off x="5286609" y="4677878"/>
              <a:ext cx="360671" cy="27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A3C76CB0-16F7-76F4-EC53-06BC4DA12CAF}"/>
                </a:ext>
              </a:extLst>
            </p:cNvPr>
            <p:cNvCxnSpPr>
              <a:cxnSpLocks/>
              <a:stCxn id="32" idx="2"/>
            </p:cNvCxnSpPr>
            <p:nvPr/>
          </p:nvCxnSpPr>
          <p:spPr>
            <a:xfrm>
              <a:off x="5948663" y="4973454"/>
              <a:ext cx="2089" cy="2819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2" name="Straight Arrow Connector 91">
              <a:extLst>
                <a:ext uri="{FF2B5EF4-FFF2-40B4-BE49-F238E27FC236}">
                  <a16:creationId xmlns:a16="http://schemas.microsoft.com/office/drawing/2014/main" id="{27AE6FA2-E2F6-FBF2-0339-4A8F20D16A2D}"/>
                </a:ext>
              </a:extLst>
            </p:cNvPr>
            <p:cNvCxnSpPr>
              <a:cxnSpLocks/>
              <a:endCxn id="19" idx="0"/>
            </p:cNvCxnSpPr>
            <p:nvPr/>
          </p:nvCxnSpPr>
          <p:spPr>
            <a:xfrm flipH="1">
              <a:off x="5948663" y="5592279"/>
              <a:ext cx="2089" cy="223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9" name="Connector: Elbow 98">
              <a:extLst>
                <a:ext uri="{FF2B5EF4-FFF2-40B4-BE49-F238E27FC236}">
                  <a16:creationId xmlns:a16="http://schemas.microsoft.com/office/drawing/2014/main" id="{B5669A5C-3E7A-1D5F-3B5D-04FB81F2FC02}"/>
                </a:ext>
              </a:extLst>
            </p:cNvPr>
            <p:cNvCxnSpPr>
              <a:cxnSpLocks/>
              <a:stCxn id="18" idx="2"/>
            </p:cNvCxnSpPr>
            <p:nvPr/>
          </p:nvCxnSpPr>
          <p:spPr>
            <a:xfrm rot="16200000" flipH="1">
              <a:off x="2706031" y="2357185"/>
              <a:ext cx="1364502" cy="477843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grpSp>
          <p:nvGrpSpPr>
            <p:cNvPr id="43" name="Group 42">
              <a:extLst>
                <a:ext uri="{FF2B5EF4-FFF2-40B4-BE49-F238E27FC236}">
                  <a16:creationId xmlns:a16="http://schemas.microsoft.com/office/drawing/2014/main" id="{A60B8597-5222-4FD1-CB96-C36A26FFADDF}"/>
                </a:ext>
              </a:extLst>
            </p:cNvPr>
            <p:cNvGrpSpPr/>
            <p:nvPr/>
          </p:nvGrpSpPr>
          <p:grpSpPr>
            <a:xfrm>
              <a:off x="996949" y="5806998"/>
              <a:ext cx="2429814" cy="622831"/>
              <a:chOff x="6095999" y="5806998"/>
              <a:chExt cx="2429814" cy="622831"/>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A7C8DB1F-A781-50A6-5BA6-BC9F0CF85E2C}"/>
                      </a:ext>
                    </a:extLst>
                  </p:cNvPr>
                  <p:cNvSpPr txBox="1"/>
                  <p:nvPr/>
                </p:nvSpPr>
                <p:spPr>
                  <a:xfrm>
                    <a:off x="6095999" y="5806998"/>
                    <a:ext cx="2429813" cy="36298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Matrix Multiplication</a:t>
                    </a:r>
                    <a:endParaRPr lang="en-US" sz="1600" dirty="0"/>
                  </a:p>
                </p:txBody>
              </p:sp>
            </mc:Choice>
            <mc:Fallback xmlns="">
              <p:sp>
                <p:nvSpPr>
                  <p:cNvPr id="110" name="TextBox 109">
                    <a:extLst>
                      <a:ext uri="{FF2B5EF4-FFF2-40B4-BE49-F238E27FC236}">
                        <a16:creationId xmlns:a16="http://schemas.microsoft.com/office/drawing/2014/main" id="{A7C8DB1F-A781-50A6-5BA6-BC9F0CF85E2C}"/>
                      </a:ext>
                    </a:extLst>
                  </p:cNvPr>
                  <p:cNvSpPr txBox="1">
                    <a:spLocks noRot="1" noChangeAspect="1" noMove="1" noResize="1" noEditPoints="1" noAdjustHandles="1" noChangeArrowheads="1" noChangeShapeType="1" noTextEdit="1"/>
                  </p:cNvSpPr>
                  <p:nvPr/>
                </p:nvSpPr>
                <p:spPr>
                  <a:xfrm>
                    <a:off x="6095999" y="5806998"/>
                    <a:ext cx="2429813" cy="362984"/>
                  </a:xfrm>
                  <a:prstGeom prst="rect">
                    <a:avLst/>
                  </a:prstGeom>
                  <a:blipFill>
                    <a:blip r:embed="rId15"/>
                    <a:stretch>
                      <a:fillRect t="-7018" b="-175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6CD4C7CB-70A7-1571-3857-F2A958F748B9}"/>
                      </a:ext>
                    </a:extLst>
                  </p:cNvPr>
                  <p:cNvSpPr txBox="1"/>
                  <p:nvPr/>
                </p:nvSpPr>
                <p:spPr>
                  <a:xfrm>
                    <a:off x="6096000" y="6066845"/>
                    <a:ext cx="2429813" cy="36298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Matrix Addition</a:t>
                    </a:r>
                    <a:endParaRPr lang="en-US" sz="1600" dirty="0"/>
                  </a:p>
                </p:txBody>
              </p:sp>
            </mc:Choice>
            <mc:Fallback xmlns="">
              <p:sp>
                <p:nvSpPr>
                  <p:cNvPr id="111" name="TextBox 110">
                    <a:extLst>
                      <a:ext uri="{FF2B5EF4-FFF2-40B4-BE49-F238E27FC236}">
                        <a16:creationId xmlns:a16="http://schemas.microsoft.com/office/drawing/2014/main" id="{6CD4C7CB-70A7-1571-3857-F2A958F748B9}"/>
                      </a:ext>
                    </a:extLst>
                  </p:cNvPr>
                  <p:cNvSpPr txBox="1">
                    <a:spLocks noRot="1" noChangeAspect="1" noMove="1" noResize="1" noEditPoints="1" noAdjustHandles="1" noChangeArrowheads="1" noChangeShapeType="1" noTextEdit="1"/>
                  </p:cNvSpPr>
                  <p:nvPr/>
                </p:nvSpPr>
                <p:spPr>
                  <a:xfrm>
                    <a:off x="6096000" y="6066845"/>
                    <a:ext cx="2429813" cy="362984"/>
                  </a:xfrm>
                  <a:prstGeom prst="rect">
                    <a:avLst/>
                  </a:prstGeom>
                  <a:blipFill>
                    <a:blip r:embed="rId16"/>
                    <a:stretch>
                      <a:fillRect t="-7018" b="-17544"/>
                    </a:stretch>
                  </a:blipFill>
                </p:spPr>
                <p:txBody>
                  <a:bodyPr/>
                  <a:lstStyle/>
                  <a:p>
                    <a:r>
                      <a:rPr lang="en-US">
                        <a:noFill/>
                      </a:rPr>
                      <a:t> </a:t>
                    </a:r>
                  </a:p>
                </p:txBody>
              </p:sp>
            </mc:Fallback>
          </mc:AlternateContent>
        </p:grpSp>
      </p:grpSp>
      <p:sp>
        <p:nvSpPr>
          <p:cNvPr id="3" name="Content Placeholder 2">
            <a:extLst>
              <a:ext uri="{FF2B5EF4-FFF2-40B4-BE49-F238E27FC236}">
                <a16:creationId xmlns:a16="http://schemas.microsoft.com/office/drawing/2014/main" id="{4E236229-E6F3-5BF3-D1AF-7C0AE808F528}"/>
              </a:ext>
            </a:extLst>
          </p:cNvPr>
          <p:cNvSpPr txBox="1">
            <a:spLocks/>
          </p:cNvSpPr>
          <p:nvPr/>
        </p:nvSpPr>
        <p:spPr>
          <a:xfrm>
            <a:off x="333760" y="2130847"/>
            <a:ext cx="5509529" cy="3668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S-SAM</a:t>
            </a:r>
          </a:p>
        </p:txBody>
      </p:sp>
      <p:sp>
        <p:nvSpPr>
          <p:cNvPr id="2" name="Content Placeholder 2">
            <a:extLst>
              <a:ext uri="{FF2B5EF4-FFF2-40B4-BE49-F238E27FC236}">
                <a16:creationId xmlns:a16="http://schemas.microsoft.com/office/drawing/2014/main" id="{44433584-C796-402B-9E9A-172FF541D7AD}"/>
              </a:ext>
            </a:extLst>
          </p:cNvPr>
          <p:cNvSpPr txBox="1">
            <a:spLocks/>
          </p:cNvSpPr>
          <p:nvPr/>
        </p:nvSpPr>
        <p:spPr>
          <a:xfrm>
            <a:off x="6309960" y="2129392"/>
            <a:ext cx="5048759" cy="3668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D-SAM</a:t>
            </a:r>
            <a:endParaRPr lang="en-US" dirty="0"/>
          </a:p>
        </p:txBody>
      </p:sp>
      <p:grpSp>
        <p:nvGrpSpPr>
          <p:cNvPr id="4" name="Group 3">
            <a:extLst>
              <a:ext uri="{FF2B5EF4-FFF2-40B4-BE49-F238E27FC236}">
                <a16:creationId xmlns:a16="http://schemas.microsoft.com/office/drawing/2014/main" id="{06831129-777B-ACEE-1837-A6F46BB9A589}"/>
              </a:ext>
            </a:extLst>
          </p:cNvPr>
          <p:cNvGrpSpPr/>
          <p:nvPr/>
        </p:nvGrpSpPr>
        <p:grpSpPr>
          <a:xfrm>
            <a:off x="6331431" y="2467935"/>
            <a:ext cx="5027288" cy="3091149"/>
            <a:chOff x="6331431" y="2448685"/>
            <a:chExt cx="5027288" cy="3091149"/>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C369DD7-3017-A244-5848-0C7CF14DE9A4}"/>
                    </a:ext>
                  </a:extLst>
                </p:cNvPr>
                <p:cNvSpPr/>
                <p:nvPr/>
              </p:nvSpPr>
              <p:spPr>
                <a:xfrm>
                  <a:off x="10809766" y="5093374"/>
                  <a:ext cx="548953" cy="446460"/>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𝐻</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m:t>
                            </m:r>
                          </m:sup>
                        </m:sSubSup>
                      </m:oMath>
                    </m:oMathPara>
                  </a14:m>
                  <a:endParaRPr lang="en-US" sz="1600" dirty="0"/>
                </a:p>
              </p:txBody>
            </p:sp>
          </mc:Choice>
          <mc:Fallback xmlns="">
            <p:sp>
              <p:nvSpPr>
                <p:cNvPr id="5" name="Rectangle 4">
                  <a:extLst>
                    <a:ext uri="{FF2B5EF4-FFF2-40B4-BE49-F238E27FC236}">
                      <a16:creationId xmlns:a16="http://schemas.microsoft.com/office/drawing/2014/main" id="{CC369DD7-3017-A244-5848-0C7CF14DE9A4}"/>
                    </a:ext>
                  </a:extLst>
                </p:cNvPr>
                <p:cNvSpPr>
                  <a:spLocks noRot="1" noChangeAspect="1" noMove="1" noResize="1" noEditPoints="1" noAdjustHandles="1" noChangeArrowheads="1" noChangeShapeType="1" noTextEdit="1"/>
                </p:cNvSpPr>
                <p:nvPr/>
              </p:nvSpPr>
              <p:spPr>
                <a:xfrm>
                  <a:off x="10809766" y="5093374"/>
                  <a:ext cx="548953" cy="446460"/>
                </a:xfrm>
                <a:prstGeom prst="rect">
                  <a:avLst/>
                </a:prstGeom>
                <a:blipFill>
                  <a:blip r:embed="rId17"/>
                  <a:stretch>
                    <a:fillRect/>
                  </a:stretch>
                </a:blipFill>
                <a:ln>
                  <a:solidFill>
                    <a:schemeClr val="tx1"/>
                  </a:solid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44528540-68D2-71F0-917E-9418F48D1FB7}"/>
                </a:ext>
              </a:extLst>
            </p:cNvPr>
            <p:cNvCxnSpPr>
              <a:cxnSpLocks/>
              <a:endCxn id="5" idx="0"/>
            </p:cNvCxnSpPr>
            <p:nvPr/>
          </p:nvCxnSpPr>
          <p:spPr>
            <a:xfrm>
              <a:off x="11078678" y="4812629"/>
              <a:ext cx="5565" cy="28074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C7314845-C616-322F-F564-C2FCFEF9239C}"/>
                </a:ext>
              </a:extLst>
            </p:cNvPr>
            <p:cNvGrpSpPr/>
            <p:nvPr/>
          </p:nvGrpSpPr>
          <p:grpSpPr>
            <a:xfrm>
              <a:off x="6331431" y="2448685"/>
              <a:ext cx="5017664" cy="2313964"/>
              <a:chOff x="6331431" y="2448685"/>
              <a:chExt cx="5017664" cy="2313964"/>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A5CFEE0-F288-0E88-D493-B3956BFD3553}"/>
                      </a:ext>
                    </a:extLst>
                  </p:cNvPr>
                  <p:cNvSpPr/>
                  <p:nvPr/>
                </p:nvSpPr>
                <p:spPr>
                  <a:xfrm>
                    <a:off x="6331431" y="3203838"/>
                    <a:ext cx="470937" cy="446460"/>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𝐻</m:t>
                              </m:r>
                            </m:e>
                            <m:sub>
                              <m:r>
                                <a:rPr lang="en-US" sz="1400" b="0" i="1" smtClean="0">
                                  <a:latin typeface="Cambria Math" panose="02040503050406030204" pitchFamily="18" charset="0"/>
                                </a:rPr>
                                <m:t>𝑡</m:t>
                              </m:r>
                            </m:sub>
                          </m:sSub>
                        </m:oMath>
                      </m:oMathPara>
                    </a14:m>
                    <a:endParaRPr lang="en-US" sz="1600" dirty="0"/>
                  </a:p>
                </p:txBody>
              </p:sp>
            </mc:Choice>
            <mc:Fallback xmlns="">
              <p:sp>
                <p:nvSpPr>
                  <p:cNvPr id="8" name="Rectangle 7">
                    <a:extLst>
                      <a:ext uri="{FF2B5EF4-FFF2-40B4-BE49-F238E27FC236}">
                        <a16:creationId xmlns:a16="http://schemas.microsoft.com/office/drawing/2014/main" id="{9A5CFEE0-F288-0E88-D493-B3956BFD3553}"/>
                      </a:ext>
                    </a:extLst>
                  </p:cNvPr>
                  <p:cNvSpPr>
                    <a:spLocks noRot="1" noChangeAspect="1" noMove="1" noResize="1" noEditPoints="1" noAdjustHandles="1" noChangeArrowheads="1" noChangeShapeType="1" noTextEdit="1"/>
                  </p:cNvSpPr>
                  <p:nvPr/>
                </p:nvSpPr>
                <p:spPr>
                  <a:xfrm>
                    <a:off x="6331431" y="3203838"/>
                    <a:ext cx="470937" cy="446460"/>
                  </a:xfrm>
                  <a:prstGeom prst="rect">
                    <a:avLst/>
                  </a:prstGeom>
                  <a:blipFill>
                    <a:blip r:embed="rId1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A1FF0D9-8527-3B95-0EC6-5C79ED53DD63}"/>
                      </a:ext>
                    </a:extLst>
                  </p:cNvPr>
                  <p:cNvSpPr/>
                  <p:nvPr/>
                </p:nvSpPr>
                <p:spPr>
                  <a:xfrm>
                    <a:off x="7146966" y="2471940"/>
                    <a:ext cx="712151" cy="4464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200" b="0" i="1" smtClean="0">
                            <a:latin typeface="Cambria Math" panose="02040503050406030204" pitchFamily="18" charset="0"/>
                          </a:rPr>
                          <m:t> 1×1</m:t>
                        </m:r>
                      </m:oMath>
                    </a14:m>
                    <a:r>
                      <a:rPr lang="en-US" sz="1400" dirty="0"/>
                      <a:t> </a:t>
                    </a:r>
                    <a:r>
                      <a:rPr lang="en-US" sz="1200" dirty="0">
                        <a:latin typeface="Arial" panose="020B0604020202020204" pitchFamily="34" charset="0"/>
                        <a:cs typeface="Arial" panose="020B0604020202020204" pitchFamily="34" charset="0"/>
                      </a:rPr>
                      <a:t>Conv</a:t>
                    </a:r>
                  </a:p>
                </p:txBody>
              </p:sp>
            </mc:Choice>
            <mc:Fallback xmlns="">
              <p:sp>
                <p:nvSpPr>
                  <p:cNvPr id="10" name="Rectangle 9">
                    <a:extLst>
                      <a:ext uri="{FF2B5EF4-FFF2-40B4-BE49-F238E27FC236}">
                        <a16:creationId xmlns:a16="http://schemas.microsoft.com/office/drawing/2014/main" id="{7A1FF0D9-8527-3B95-0EC6-5C79ED53DD63}"/>
                      </a:ext>
                    </a:extLst>
                  </p:cNvPr>
                  <p:cNvSpPr>
                    <a:spLocks noRot="1" noChangeAspect="1" noMove="1" noResize="1" noEditPoints="1" noAdjustHandles="1" noChangeArrowheads="1" noChangeShapeType="1" noTextEdit="1"/>
                  </p:cNvSpPr>
                  <p:nvPr/>
                </p:nvSpPr>
                <p:spPr>
                  <a:xfrm>
                    <a:off x="7146966" y="2471940"/>
                    <a:ext cx="712151" cy="446460"/>
                  </a:xfrm>
                  <a:prstGeom prst="rect">
                    <a:avLst/>
                  </a:prstGeom>
                  <a:blipFill>
                    <a:blip r:embed="rId19"/>
                    <a:stretch>
                      <a:fillRect b="-1200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4AA7CAD-455C-F4B8-6041-065057BE4342}"/>
                      </a:ext>
                    </a:extLst>
                  </p:cNvPr>
                  <p:cNvSpPr/>
                  <p:nvPr/>
                </p:nvSpPr>
                <p:spPr>
                  <a:xfrm>
                    <a:off x="7146966" y="3203837"/>
                    <a:ext cx="712151" cy="4464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1×1</m:t>
                          </m:r>
                        </m:oMath>
                      </m:oMathPara>
                    </a14:m>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Conv</a:t>
                    </a:r>
                  </a:p>
                </p:txBody>
              </p:sp>
            </mc:Choice>
            <mc:Fallback xmlns="">
              <p:sp>
                <p:nvSpPr>
                  <p:cNvPr id="11" name="Rectangle 10">
                    <a:extLst>
                      <a:ext uri="{FF2B5EF4-FFF2-40B4-BE49-F238E27FC236}">
                        <a16:creationId xmlns:a16="http://schemas.microsoft.com/office/drawing/2014/main" id="{E4AA7CAD-455C-F4B8-6041-065057BE4342}"/>
                      </a:ext>
                    </a:extLst>
                  </p:cNvPr>
                  <p:cNvSpPr>
                    <a:spLocks noRot="1" noChangeAspect="1" noMove="1" noResize="1" noEditPoints="1" noAdjustHandles="1" noChangeArrowheads="1" noChangeShapeType="1" noTextEdit="1"/>
                  </p:cNvSpPr>
                  <p:nvPr/>
                </p:nvSpPr>
                <p:spPr>
                  <a:xfrm>
                    <a:off x="7146966" y="3203837"/>
                    <a:ext cx="712151" cy="446460"/>
                  </a:xfrm>
                  <a:prstGeom prst="rect">
                    <a:avLst/>
                  </a:prstGeom>
                  <a:blipFill>
                    <a:blip r:embed="rId20"/>
                    <a:stretch>
                      <a:fillRect b="-9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85FAD4F-4141-A4DE-BBD7-FEF489009E80}"/>
                      </a:ext>
                    </a:extLst>
                  </p:cNvPr>
                  <p:cNvSpPr/>
                  <p:nvPr/>
                </p:nvSpPr>
                <p:spPr>
                  <a:xfrm>
                    <a:off x="7145027" y="3892267"/>
                    <a:ext cx="712151" cy="4464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200" b="0" i="1" smtClean="0">
                            <a:latin typeface="Cambria Math" panose="02040503050406030204" pitchFamily="18" charset="0"/>
                          </a:rPr>
                          <m:t> 1×1</m:t>
                        </m:r>
                      </m:oMath>
                    </a14:m>
                    <a:r>
                      <a:rPr lang="en-US" sz="1400" dirty="0"/>
                      <a:t> </a:t>
                    </a:r>
                    <a:r>
                      <a:rPr lang="en-US" sz="1200" dirty="0">
                        <a:latin typeface="Arial" panose="020B0604020202020204" pitchFamily="34" charset="0"/>
                        <a:cs typeface="Arial" panose="020B0604020202020204" pitchFamily="34" charset="0"/>
                      </a:rPr>
                      <a:t>Conv</a:t>
                    </a:r>
                  </a:p>
                </p:txBody>
              </p:sp>
            </mc:Choice>
            <mc:Fallback xmlns="">
              <p:sp>
                <p:nvSpPr>
                  <p:cNvPr id="16" name="Rectangle 15">
                    <a:extLst>
                      <a:ext uri="{FF2B5EF4-FFF2-40B4-BE49-F238E27FC236}">
                        <a16:creationId xmlns:a16="http://schemas.microsoft.com/office/drawing/2014/main" id="{985FAD4F-4141-A4DE-BBD7-FEF489009E80}"/>
                      </a:ext>
                    </a:extLst>
                  </p:cNvPr>
                  <p:cNvSpPr>
                    <a:spLocks noRot="1" noChangeAspect="1" noMove="1" noResize="1" noEditPoints="1" noAdjustHandles="1" noChangeArrowheads="1" noChangeShapeType="1" noTextEdit="1"/>
                  </p:cNvSpPr>
                  <p:nvPr/>
                </p:nvSpPr>
                <p:spPr>
                  <a:xfrm>
                    <a:off x="7145027" y="3892267"/>
                    <a:ext cx="712151" cy="446460"/>
                  </a:xfrm>
                  <a:prstGeom prst="rect">
                    <a:avLst/>
                  </a:prstGeom>
                  <a:blipFill>
                    <a:blip r:embed="rId19"/>
                    <a:stretch>
                      <a:fillRect b="-1200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F94E7DA-8F52-29A4-5F58-96D986E0B7C7}"/>
                      </a:ext>
                    </a:extLst>
                  </p:cNvPr>
                  <p:cNvSpPr/>
                  <p:nvPr/>
                </p:nvSpPr>
                <p:spPr>
                  <a:xfrm>
                    <a:off x="8207034" y="2471940"/>
                    <a:ext cx="365665" cy="446460"/>
                  </a:xfrm>
                  <a:prstGeom prst="rect">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r>
                            <a:rPr lang="en-US" sz="1400" b="0" i="1" smtClean="0">
                              <a:latin typeface="Cambria Math" panose="02040503050406030204" pitchFamily="18" charset="0"/>
                            </a:rPr>
                            <m:t>𝑞</m:t>
                          </m:r>
                        </m:oMath>
                      </m:oMathPara>
                    </a14:m>
                    <a:endParaRPr lang="en-US" sz="1600" dirty="0"/>
                  </a:p>
                </p:txBody>
              </p:sp>
            </mc:Choice>
            <mc:Fallback xmlns="">
              <p:sp>
                <p:nvSpPr>
                  <p:cNvPr id="17" name="Rectangle 16">
                    <a:extLst>
                      <a:ext uri="{FF2B5EF4-FFF2-40B4-BE49-F238E27FC236}">
                        <a16:creationId xmlns:a16="http://schemas.microsoft.com/office/drawing/2014/main" id="{AF94E7DA-8F52-29A4-5F58-96D986E0B7C7}"/>
                      </a:ext>
                    </a:extLst>
                  </p:cNvPr>
                  <p:cNvSpPr>
                    <a:spLocks noRot="1" noChangeAspect="1" noMove="1" noResize="1" noEditPoints="1" noAdjustHandles="1" noChangeArrowheads="1" noChangeShapeType="1" noTextEdit="1"/>
                  </p:cNvSpPr>
                  <p:nvPr/>
                </p:nvSpPr>
                <p:spPr>
                  <a:xfrm>
                    <a:off x="8207034" y="2471940"/>
                    <a:ext cx="365665" cy="446460"/>
                  </a:xfrm>
                  <a:prstGeom prst="rect">
                    <a:avLst/>
                  </a:prstGeom>
                  <a:blipFill>
                    <a:blip r:embed="rId2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99428B2-8C97-1FCA-9854-32CE9B6D1013}"/>
                      </a:ext>
                    </a:extLst>
                  </p:cNvPr>
                  <p:cNvSpPr/>
                  <p:nvPr/>
                </p:nvSpPr>
                <p:spPr>
                  <a:xfrm>
                    <a:off x="8215150" y="3203739"/>
                    <a:ext cx="365665" cy="446460"/>
                  </a:xfrm>
                  <a:prstGeom prst="rect">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r>
                            <a:rPr lang="en-US" sz="1400" b="0" i="1" smtClean="0">
                              <a:latin typeface="Cambria Math" panose="02040503050406030204" pitchFamily="18" charset="0"/>
                            </a:rPr>
                            <m:t>𝑘</m:t>
                          </m:r>
                        </m:oMath>
                      </m:oMathPara>
                    </a14:m>
                    <a:endParaRPr lang="en-US" sz="1600" dirty="0"/>
                  </a:p>
                </p:txBody>
              </p:sp>
            </mc:Choice>
            <mc:Fallback xmlns="">
              <p:sp>
                <p:nvSpPr>
                  <p:cNvPr id="21" name="Rectangle 20">
                    <a:extLst>
                      <a:ext uri="{FF2B5EF4-FFF2-40B4-BE49-F238E27FC236}">
                        <a16:creationId xmlns:a16="http://schemas.microsoft.com/office/drawing/2014/main" id="{799428B2-8C97-1FCA-9854-32CE9B6D1013}"/>
                      </a:ext>
                    </a:extLst>
                  </p:cNvPr>
                  <p:cNvSpPr>
                    <a:spLocks noRot="1" noChangeAspect="1" noMove="1" noResize="1" noEditPoints="1" noAdjustHandles="1" noChangeArrowheads="1" noChangeShapeType="1" noTextEdit="1"/>
                  </p:cNvSpPr>
                  <p:nvPr/>
                </p:nvSpPr>
                <p:spPr>
                  <a:xfrm>
                    <a:off x="8215150" y="3203739"/>
                    <a:ext cx="365665" cy="446460"/>
                  </a:xfrm>
                  <a:prstGeom prst="rect">
                    <a:avLst/>
                  </a:prstGeom>
                  <a:blipFill>
                    <a:blip r:embed="rId2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7C086DF-2509-129C-EF7D-DB3D7682C5A5}"/>
                      </a:ext>
                    </a:extLst>
                  </p:cNvPr>
                  <p:cNvSpPr/>
                  <p:nvPr/>
                </p:nvSpPr>
                <p:spPr>
                  <a:xfrm>
                    <a:off x="8215150" y="3892169"/>
                    <a:ext cx="365665" cy="446460"/>
                  </a:xfrm>
                  <a:prstGeom prst="rect">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r>
                            <a:rPr lang="en-US" sz="1400" b="0" i="1" smtClean="0">
                              <a:latin typeface="Cambria Math" panose="02040503050406030204" pitchFamily="18" charset="0"/>
                            </a:rPr>
                            <m:t>𝑣</m:t>
                          </m:r>
                        </m:oMath>
                      </m:oMathPara>
                    </a14:m>
                    <a:endParaRPr lang="en-US" sz="1600" dirty="0"/>
                  </a:p>
                </p:txBody>
              </p:sp>
            </mc:Choice>
            <mc:Fallback xmlns="">
              <p:sp>
                <p:nvSpPr>
                  <p:cNvPr id="22" name="Rectangle 21">
                    <a:extLst>
                      <a:ext uri="{FF2B5EF4-FFF2-40B4-BE49-F238E27FC236}">
                        <a16:creationId xmlns:a16="http://schemas.microsoft.com/office/drawing/2014/main" id="{D7C086DF-2509-129C-EF7D-DB3D7682C5A5}"/>
                      </a:ext>
                    </a:extLst>
                  </p:cNvPr>
                  <p:cNvSpPr>
                    <a:spLocks noRot="1" noChangeAspect="1" noMove="1" noResize="1" noEditPoints="1" noAdjustHandles="1" noChangeArrowheads="1" noChangeShapeType="1" noTextEdit="1"/>
                  </p:cNvSpPr>
                  <p:nvPr/>
                </p:nvSpPr>
                <p:spPr>
                  <a:xfrm>
                    <a:off x="8215150" y="3892169"/>
                    <a:ext cx="365665" cy="446460"/>
                  </a:xfrm>
                  <a:prstGeom prst="rect">
                    <a:avLst/>
                  </a:prstGeom>
                  <a:blipFill>
                    <a:blip r:embed="rId2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816CF87-0CA7-A9C5-F6EF-3FB43846D653}"/>
                      </a:ext>
                    </a:extLst>
                  </p:cNvPr>
                  <p:cNvSpPr txBox="1"/>
                  <p:nvPr/>
                </p:nvSpPr>
                <p:spPr>
                  <a:xfrm>
                    <a:off x="8803378" y="2875066"/>
                    <a:ext cx="470937" cy="30506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28" name="TextBox 27">
                    <a:extLst>
                      <a:ext uri="{FF2B5EF4-FFF2-40B4-BE49-F238E27FC236}">
                        <a16:creationId xmlns:a16="http://schemas.microsoft.com/office/drawing/2014/main" id="{7816CF87-0CA7-A9C5-F6EF-3FB43846D653}"/>
                      </a:ext>
                    </a:extLst>
                  </p:cNvPr>
                  <p:cNvSpPr txBox="1">
                    <a:spLocks noRot="1" noChangeAspect="1" noMove="1" noResize="1" noEditPoints="1" noAdjustHandles="1" noChangeArrowheads="1" noChangeShapeType="1" noTextEdit="1"/>
                  </p:cNvSpPr>
                  <p:nvPr/>
                </p:nvSpPr>
                <p:spPr>
                  <a:xfrm>
                    <a:off x="8803378" y="2875066"/>
                    <a:ext cx="470937" cy="305062"/>
                  </a:xfrm>
                  <a:prstGeom prst="rect">
                    <a:avLst/>
                  </a:prstGeom>
                  <a:blipFill>
                    <a:blip r:embed="rId24"/>
                    <a:stretch>
                      <a:fillRect r="-2597" b="-42000"/>
                    </a:stretch>
                  </a:blipFill>
                  <a:ln>
                    <a:noFill/>
                  </a:ln>
                </p:spPr>
                <p:txBody>
                  <a:bodyPr/>
                  <a:lstStyle/>
                  <a:p>
                    <a:r>
                      <a:rPr lang="en-US">
                        <a:noFill/>
                      </a:rPr>
                      <a:t> </a:t>
                    </a:r>
                  </a:p>
                </p:txBody>
              </p:sp>
            </mc:Fallback>
          </mc:AlternateContent>
          <p:sp>
            <p:nvSpPr>
              <p:cNvPr id="29" name="Rectangle 28">
                <a:extLst>
                  <a:ext uri="{FF2B5EF4-FFF2-40B4-BE49-F238E27FC236}">
                    <a16:creationId xmlns:a16="http://schemas.microsoft.com/office/drawing/2014/main" id="{258C02C0-D961-AAB8-824A-315C41248921}"/>
                  </a:ext>
                </a:extLst>
              </p:cNvPr>
              <p:cNvSpPr/>
              <p:nvPr/>
            </p:nvSpPr>
            <p:spPr>
              <a:xfrm>
                <a:off x="9899223" y="2815430"/>
                <a:ext cx="833270" cy="527869"/>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Attention Weights</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887F506-8356-7990-462D-E014B8A20EFD}"/>
                      </a:ext>
                    </a:extLst>
                  </p:cNvPr>
                  <p:cNvSpPr/>
                  <p:nvPr/>
                </p:nvSpPr>
                <p:spPr>
                  <a:xfrm>
                    <a:off x="10800142" y="3892344"/>
                    <a:ext cx="548953" cy="4464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200" b="0" i="1" smtClean="0">
                              <a:latin typeface="Cambria Math" panose="02040503050406030204" pitchFamily="18" charset="0"/>
                            </a:rPr>
                            <m:t>1×1</m:t>
                          </m:r>
                        </m:oMath>
                      </m:oMathPara>
                    </a14:m>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Conv</a:t>
                    </a:r>
                  </a:p>
                </p:txBody>
              </p:sp>
            </mc:Choice>
            <mc:Fallback xmlns="">
              <p:sp>
                <p:nvSpPr>
                  <p:cNvPr id="37" name="Rectangle 36">
                    <a:extLst>
                      <a:ext uri="{FF2B5EF4-FFF2-40B4-BE49-F238E27FC236}">
                        <a16:creationId xmlns:a16="http://schemas.microsoft.com/office/drawing/2014/main" id="{3887F506-8356-7990-462D-E014B8A20EFD}"/>
                      </a:ext>
                    </a:extLst>
                  </p:cNvPr>
                  <p:cNvSpPr>
                    <a:spLocks noRot="1" noChangeAspect="1" noMove="1" noResize="1" noEditPoints="1" noAdjustHandles="1" noChangeArrowheads="1" noChangeShapeType="1" noTextEdit="1"/>
                  </p:cNvSpPr>
                  <p:nvPr/>
                </p:nvSpPr>
                <p:spPr>
                  <a:xfrm>
                    <a:off x="10800142" y="3892344"/>
                    <a:ext cx="548953" cy="446460"/>
                  </a:xfrm>
                  <a:prstGeom prst="rect">
                    <a:avLst/>
                  </a:prstGeom>
                  <a:blipFill>
                    <a:blip r:embed="rId25"/>
                    <a:stretch>
                      <a:fillRect b="-9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BF82F2E-B79E-15A1-8577-06D7F6F08BF9}"/>
                      </a:ext>
                    </a:extLst>
                  </p:cNvPr>
                  <p:cNvSpPr txBox="1"/>
                  <p:nvPr/>
                </p:nvSpPr>
                <p:spPr>
                  <a:xfrm>
                    <a:off x="10848079" y="4457587"/>
                    <a:ext cx="470938" cy="30506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9" name="TextBox 38">
                    <a:extLst>
                      <a:ext uri="{FF2B5EF4-FFF2-40B4-BE49-F238E27FC236}">
                        <a16:creationId xmlns:a16="http://schemas.microsoft.com/office/drawing/2014/main" id="{7BF82F2E-B79E-15A1-8577-06D7F6F08BF9}"/>
                      </a:ext>
                    </a:extLst>
                  </p:cNvPr>
                  <p:cNvSpPr txBox="1">
                    <a:spLocks noRot="1" noChangeAspect="1" noMove="1" noResize="1" noEditPoints="1" noAdjustHandles="1" noChangeArrowheads="1" noChangeShapeType="1" noTextEdit="1"/>
                  </p:cNvSpPr>
                  <p:nvPr/>
                </p:nvSpPr>
                <p:spPr>
                  <a:xfrm>
                    <a:off x="10848079" y="4457587"/>
                    <a:ext cx="470938" cy="305062"/>
                  </a:xfrm>
                  <a:prstGeom prst="rect">
                    <a:avLst/>
                  </a:prstGeom>
                  <a:blipFill>
                    <a:blip r:embed="rId26"/>
                    <a:stretch>
                      <a:fillRect l="-1299" r="-1299" b="-4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26AA1F6-ABE3-DD9B-0051-FD986BC963AB}"/>
                      </a:ext>
                    </a:extLst>
                  </p:cNvPr>
                  <p:cNvSpPr txBox="1"/>
                  <p:nvPr/>
                </p:nvSpPr>
                <p:spPr>
                  <a:xfrm>
                    <a:off x="10090015" y="3916212"/>
                    <a:ext cx="470938" cy="30506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40" name="TextBox 39">
                    <a:extLst>
                      <a:ext uri="{FF2B5EF4-FFF2-40B4-BE49-F238E27FC236}">
                        <a16:creationId xmlns:a16="http://schemas.microsoft.com/office/drawing/2014/main" id="{126AA1F6-ABE3-DD9B-0051-FD986BC963AB}"/>
                      </a:ext>
                    </a:extLst>
                  </p:cNvPr>
                  <p:cNvSpPr txBox="1">
                    <a:spLocks noRot="1" noChangeAspect="1" noMove="1" noResize="1" noEditPoints="1" noAdjustHandles="1" noChangeArrowheads="1" noChangeShapeType="1" noTextEdit="1"/>
                  </p:cNvSpPr>
                  <p:nvPr/>
                </p:nvSpPr>
                <p:spPr>
                  <a:xfrm>
                    <a:off x="10090015" y="3916212"/>
                    <a:ext cx="470938" cy="305062"/>
                  </a:xfrm>
                  <a:prstGeom prst="rect">
                    <a:avLst/>
                  </a:prstGeom>
                  <a:blipFill>
                    <a:blip r:embed="rId27"/>
                    <a:stretch>
                      <a:fillRect r="-2597" b="-42000"/>
                    </a:stretch>
                  </a:blipFill>
                  <a:ln>
                    <a:noFill/>
                  </a:ln>
                </p:spPr>
                <p:txBody>
                  <a:bodyPr/>
                  <a:lstStyle/>
                  <a:p>
                    <a:r>
                      <a:rPr lang="en-US">
                        <a:noFill/>
                      </a:rPr>
                      <a:t> </a:t>
                    </a:r>
                  </a:p>
                </p:txBody>
              </p:sp>
            </mc:Fallback>
          </mc:AlternateContent>
          <p:sp>
            <p:nvSpPr>
              <p:cNvPr id="41" name="TextBox 40">
                <a:extLst>
                  <a:ext uri="{FF2B5EF4-FFF2-40B4-BE49-F238E27FC236}">
                    <a16:creationId xmlns:a16="http://schemas.microsoft.com/office/drawing/2014/main" id="{DB0ED1B8-E8AC-1668-09E4-FC476BBE2FB6}"/>
                  </a:ext>
                </a:extLst>
              </p:cNvPr>
              <p:cNvSpPr txBox="1"/>
              <p:nvPr/>
            </p:nvSpPr>
            <p:spPr>
              <a:xfrm>
                <a:off x="8508110" y="2448685"/>
                <a:ext cx="924643" cy="211197"/>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Transpose</a:t>
                </a:r>
              </a:p>
            </p:txBody>
          </p:sp>
          <p:sp>
            <p:nvSpPr>
              <p:cNvPr id="44" name="TextBox 43">
                <a:extLst>
                  <a:ext uri="{FF2B5EF4-FFF2-40B4-BE49-F238E27FC236}">
                    <a16:creationId xmlns:a16="http://schemas.microsoft.com/office/drawing/2014/main" id="{0D970601-2233-5A9D-9A00-C4D3E196B92A}"/>
                  </a:ext>
                </a:extLst>
              </p:cNvPr>
              <p:cNvSpPr txBox="1"/>
              <p:nvPr/>
            </p:nvSpPr>
            <p:spPr>
              <a:xfrm>
                <a:off x="9080287" y="2839987"/>
                <a:ext cx="833270" cy="211197"/>
              </a:xfrm>
              <a:prstGeom prst="rect">
                <a:avLst/>
              </a:prstGeom>
              <a:noFill/>
              <a:ln>
                <a:noFill/>
              </a:ln>
            </p:spPr>
            <p:txBody>
              <a:bodyPr wrap="square" rtlCol="0">
                <a:spAutoFit/>
              </a:bodyPr>
              <a:lstStyle/>
              <a:p>
                <a:pPr algn="ctr"/>
                <a:r>
                  <a:rPr lang="en-US" sz="1200" dirty="0">
                    <a:latin typeface="Arial" panose="020B0604020202020204" pitchFamily="34" charset="0"/>
                    <a:cs typeface="Arial" panose="020B0604020202020204" pitchFamily="34" charset="0"/>
                  </a:rPr>
                  <a:t>Softmax</a:t>
                </a:r>
              </a:p>
            </p:txBody>
          </p:sp>
          <p:cxnSp>
            <p:nvCxnSpPr>
              <p:cNvPr id="45" name="Straight Arrow Connector 44">
                <a:extLst>
                  <a:ext uri="{FF2B5EF4-FFF2-40B4-BE49-F238E27FC236}">
                    <a16:creationId xmlns:a16="http://schemas.microsoft.com/office/drawing/2014/main" id="{0F0E2CFA-5966-8D81-ABCC-72B63C0B63E4}"/>
                  </a:ext>
                </a:extLst>
              </p:cNvPr>
              <p:cNvCxnSpPr>
                <a:stCxn id="8" idx="3"/>
                <a:endCxn id="11" idx="1"/>
              </p:cNvCxnSpPr>
              <p:nvPr/>
            </p:nvCxnSpPr>
            <p:spPr>
              <a:xfrm flipV="1">
                <a:off x="6802368" y="3427067"/>
                <a:ext cx="344598" cy="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13F590E4-B125-8B08-6794-3E0E5D24A38D}"/>
                  </a:ext>
                </a:extLst>
              </p:cNvPr>
              <p:cNvCxnSpPr>
                <a:cxnSpLocks/>
                <a:stCxn id="10" idx="3"/>
                <a:endCxn id="17" idx="1"/>
              </p:cNvCxnSpPr>
              <p:nvPr/>
            </p:nvCxnSpPr>
            <p:spPr>
              <a:xfrm>
                <a:off x="7859117" y="2695170"/>
                <a:ext cx="347917"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CEA60423-AD5F-2D52-6222-347FC297CB36}"/>
                  </a:ext>
                </a:extLst>
              </p:cNvPr>
              <p:cNvCxnSpPr>
                <a:cxnSpLocks/>
                <a:stCxn id="11" idx="3"/>
                <a:endCxn id="21" idx="1"/>
              </p:cNvCxnSpPr>
              <p:nvPr/>
            </p:nvCxnSpPr>
            <p:spPr>
              <a:xfrm flipV="1">
                <a:off x="7859117" y="3426970"/>
                <a:ext cx="356032" cy="9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D45A91DA-66A0-B961-9A8D-E067384BC1CF}"/>
                  </a:ext>
                </a:extLst>
              </p:cNvPr>
              <p:cNvCxnSpPr>
                <a:cxnSpLocks/>
                <a:stCxn id="16" idx="3"/>
                <a:endCxn id="22" idx="1"/>
              </p:cNvCxnSpPr>
              <p:nvPr/>
            </p:nvCxnSpPr>
            <p:spPr>
              <a:xfrm flipV="1">
                <a:off x="7857178" y="4115400"/>
                <a:ext cx="357971" cy="9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A2E51E23-147D-AA87-B9D5-4432A39D5137}"/>
                  </a:ext>
                </a:extLst>
              </p:cNvPr>
              <p:cNvCxnSpPr>
                <a:cxnSpLocks/>
                <a:endCxn id="29" idx="1"/>
              </p:cNvCxnSpPr>
              <p:nvPr/>
            </p:nvCxnSpPr>
            <p:spPr>
              <a:xfrm flipV="1">
                <a:off x="9192126" y="3079365"/>
                <a:ext cx="707097" cy="71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3" name="Connector: Elbow 52">
                <a:extLst>
                  <a:ext uri="{FF2B5EF4-FFF2-40B4-BE49-F238E27FC236}">
                    <a16:creationId xmlns:a16="http://schemas.microsoft.com/office/drawing/2014/main" id="{30E753DA-FC28-761D-06D1-B796887EBB03}"/>
                  </a:ext>
                </a:extLst>
              </p:cNvPr>
              <p:cNvCxnSpPr>
                <a:cxnSpLocks/>
                <a:stCxn id="8" idx="0"/>
                <a:endCxn id="10" idx="1"/>
              </p:cNvCxnSpPr>
              <p:nvPr/>
            </p:nvCxnSpPr>
            <p:spPr>
              <a:xfrm rot="5400000" flipH="1" flipV="1">
                <a:off x="6602600" y="2659472"/>
                <a:ext cx="508668" cy="580066"/>
              </a:xfrm>
              <a:prstGeom prst="bentConnector2">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4" name="Connector: Elbow 53">
                <a:extLst>
                  <a:ext uri="{FF2B5EF4-FFF2-40B4-BE49-F238E27FC236}">
                    <a16:creationId xmlns:a16="http://schemas.microsoft.com/office/drawing/2014/main" id="{28A75045-E466-459D-8D8A-15E4BF997526}"/>
                  </a:ext>
                </a:extLst>
              </p:cNvPr>
              <p:cNvCxnSpPr>
                <a:cxnSpLocks/>
                <a:stCxn id="8" idx="2"/>
                <a:endCxn id="16" idx="1"/>
              </p:cNvCxnSpPr>
              <p:nvPr/>
            </p:nvCxnSpPr>
            <p:spPr>
              <a:xfrm rot="16200000" flipH="1">
                <a:off x="6623364" y="3593834"/>
                <a:ext cx="465199" cy="578127"/>
              </a:xfrm>
              <a:prstGeom prst="bentConnector2">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5" name="Connector: Elbow 54">
                <a:extLst>
                  <a:ext uri="{FF2B5EF4-FFF2-40B4-BE49-F238E27FC236}">
                    <a16:creationId xmlns:a16="http://schemas.microsoft.com/office/drawing/2014/main" id="{DD70259C-C113-2752-2973-FCCB24E44004}"/>
                  </a:ext>
                </a:extLst>
              </p:cNvPr>
              <p:cNvCxnSpPr>
                <a:cxnSpLocks/>
                <a:stCxn id="17" idx="3"/>
                <a:endCxn id="28" idx="0"/>
              </p:cNvCxnSpPr>
              <p:nvPr/>
            </p:nvCxnSpPr>
            <p:spPr>
              <a:xfrm>
                <a:off x="8572699" y="2695169"/>
                <a:ext cx="466147" cy="179897"/>
              </a:xfrm>
              <a:prstGeom prst="bentConnector2">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Connector: Elbow 56">
                <a:extLst>
                  <a:ext uri="{FF2B5EF4-FFF2-40B4-BE49-F238E27FC236}">
                    <a16:creationId xmlns:a16="http://schemas.microsoft.com/office/drawing/2014/main" id="{B3576919-C722-9272-2B39-740990EA9AA8}"/>
                  </a:ext>
                </a:extLst>
              </p:cNvPr>
              <p:cNvCxnSpPr>
                <a:cxnSpLocks/>
                <a:stCxn id="21" idx="3"/>
              </p:cNvCxnSpPr>
              <p:nvPr/>
            </p:nvCxnSpPr>
            <p:spPr>
              <a:xfrm flipV="1">
                <a:off x="8580815" y="3286850"/>
                <a:ext cx="458031" cy="140120"/>
              </a:xfrm>
              <a:prstGeom prst="bentConnector3">
                <a:avLst>
                  <a:gd name="adj1" fmla="val 99565"/>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a:extLst>
                  <a:ext uri="{FF2B5EF4-FFF2-40B4-BE49-F238E27FC236}">
                    <a16:creationId xmlns:a16="http://schemas.microsoft.com/office/drawing/2014/main" id="{6DC4740C-B905-2F59-C6FC-86BDE9C44590}"/>
                  </a:ext>
                </a:extLst>
              </p:cNvPr>
              <p:cNvCxnSpPr>
                <a:cxnSpLocks/>
              </p:cNvCxnSpPr>
              <p:nvPr/>
            </p:nvCxnSpPr>
            <p:spPr>
              <a:xfrm>
                <a:off x="8580815" y="4125024"/>
                <a:ext cx="1621965" cy="421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id="{C7AFACBB-5D24-3094-419A-A859048D5729}"/>
                  </a:ext>
                </a:extLst>
              </p:cNvPr>
              <p:cNvCxnSpPr>
                <a:cxnSpLocks/>
                <a:stCxn id="29" idx="2"/>
              </p:cNvCxnSpPr>
              <p:nvPr/>
            </p:nvCxnSpPr>
            <p:spPr>
              <a:xfrm>
                <a:off x="10315858" y="3343299"/>
                <a:ext cx="2424" cy="65118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1E9C510C-9D9D-1A77-25D6-4B7C7237A64A}"/>
                  </a:ext>
                </a:extLst>
              </p:cNvPr>
              <p:cNvCxnSpPr>
                <a:cxnSpLocks/>
                <a:endCxn id="37" idx="1"/>
              </p:cNvCxnSpPr>
              <p:nvPr/>
            </p:nvCxnSpPr>
            <p:spPr>
              <a:xfrm flipV="1">
                <a:off x="10462662" y="4115574"/>
                <a:ext cx="337480" cy="403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a:extLst>
                  <a:ext uri="{FF2B5EF4-FFF2-40B4-BE49-F238E27FC236}">
                    <a16:creationId xmlns:a16="http://schemas.microsoft.com/office/drawing/2014/main" id="{35A892FE-E9D4-EC90-EDE5-8CE6B2633B38}"/>
                  </a:ext>
                </a:extLst>
              </p:cNvPr>
              <p:cNvCxnSpPr>
                <a:cxnSpLocks/>
                <a:stCxn id="37" idx="2"/>
              </p:cNvCxnSpPr>
              <p:nvPr/>
            </p:nvCxnSpPr>
            <p:spPr>
              <a:xfrm>
                <a:off x="11074619" y="4338804"/>
                <a:ext cx="4060" cy="21394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4" name="Connector: Elbow 63">
                <a:extLst>
                  <a:ext uri="{FF2B5EF4-FFF2-40B4-BE49-F238E27FC236}">
                    <a16:creationId xmlns:a16="http://schemas.microsoft.com/office/drawing/2014/main" id="{92837BFC-8DE3-2279-4857-248443E5A866}"/>
                  </a:ext>
                </a:extLst>
              </p:cNvPr>
              <p:cNvCxnSpPr>
                <a:cxnSpLocks/>
                <a:stCxn id="8" idx="2"/>
              </p:cNvCxnSpPr>
              <p:nvPr/>
            </p:nvCxnSpPr>
            <p:spPr>
              <a:xfrm rot="16200000" flipH="1">
                <a:off x="8241622" y="1975575"/>
                <a:ext cx="1027583" cy="4377027"/>
              </a:xfrm>
              <a:prstGeom prst="bentConnector2">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grpSp>
        <p:nvGrpSpPr>
          <p:cNvPr id="65" name="Group 64">
            <a:extLst>
              <a:ext uri="{FF2B5EF4-FFF2-40B4-BE49-F238E27FC236}">
                <a16:creationId xmlns:a16="http://schemas.microsoft.com/office/drawing/2014/main" id="{4AC7DBAD-97AE-2633-E5F2-C2E335FB5BB9}"/>
              </a:ext>
            </a:extLst>
          </p:cNvPr>
          <p:cNvGrpSpPr/>
          <p:nvPr/>
        </p:nvGrpSpPr>
        <p:grpSpPr>
          <a:xfrm>
            <a:off x="6309961" y="5917884"/>
            <a:ext cx="2543489" cy="446462"/>
            <a:chOff x="6309961" y="5898634"/>
            <a:chExt cx="2543489" cy="446462"/>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306ED831-A6DE-729E-9385-30B682A27E5C}"/>
                    </a:ext>
                  </a:extLst>
                </p:cNvPr>
                <p:cNvSpPr/>
                <p:nvPr/>
              </p:nvSpPr>
              <p:spPr>
                <a:xfrm>
                  <a:off x="6309961" y="5898634"/>
                  <a:ext cx="470938" cy="446460"/>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𝑂</m:t>
                            </m:r>
                          </m:e>
                          <m:sub>
                            <m:r>
                              <a:rPr lang="en-US" sz="1400" b="0" i="1" smtClean="0">
                                <a:latin typeface="Cambria Math" panose="02040503050406030204" pitchFamily="18" charset="0"/>
                              </a:rPr>
                              <m:t>𝑡</m:t>
                            </m:r>
                          </m:sub>
                        </m:sSub>
                      </m:oMath>
                    </m:oMathPara>
                  </a14:m>
                  <a:endParaRPr lang="en-US" sz="1600" dirty="0"/>
                </a:p>
              </p:txBody>
            </p:sp>
          </mc:Choice>
          <mc:Fallback xmlns="">
            <p:sp>
              <p:nvSpPr>
                <p:cNvPr id="66" name="Rectangle 65">
                  <a:extLst>
                    <a:ext uri="{FF2B5EF4-FFF2-40B4-BE49-F238E27FC236}">
                      <a16:creationId xmlns:a16="http://schemas.microsoft.com/office/drawing/2014/main" id="{306ED831-A6DE-729E-9385-30B682A27E5C}"/>
                    </a:ext>
                  </a:extLst>
                </p:cNvPr>
                <p:cNvSpPr>
                  <a:spLocks noRot="1" noChangeAspect="1" noMove="1" noResize="1" noEditPoints="1" noAdjustHandles="1" noChangeArrowheads="1" noChangeShapeType="1" noTextEdit="1"/>
                </p:cNvSpPr>
                <p:nvPr/>
              </p:nvSpPr>
              <p:spPr>
                <a:xfrm>
                  <a:off x="6309961" y="5898634"/>
                  <a:ext cx="470938" cy="446460"/>
                </a:xfrm>
                <a:prstGeom prst="rect">
                  <a:avLst/>
                </a:prstGeom>
                <a:blipFill>
                  <a:blip r:embed="rId2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01747E1-BEF4-99BE-22CD-C2B0E829CFEE}"/>
                    </a:ext>
                  </a:extLst>
                </p:cNvPr>
                <p:cNvSpPr/>
                <p:nvPr/>
              </p:nvSpPr>
              <p:spPr>
                <a:xfrm>
                  <a:off x="8382512" y="5898636"/>
                  <a:ext cx="470938" cy="446460"/>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 </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𝑂</m:t>
                            </m:r>
                          </m:e>
                          <m:sub>
                            <m:r>
                              <a:rPr lang="en-US" sz="1400" b="0" i="1" smtClean="0">
                                <a:latin typeface="Cambria Math" panose="02040503050406030204" pitchFamily="18" charset="0"/>
                              </a:rPr>
                              <m:t>𝑡</m:t>
                            </m:r>
                          </m:sub>
                          <m:sup>
                            <m:r>
                              <a:rPr lang="en-US" sz="1400" b="0" i="1" smtClean="0">
                                <a:latin typeface="Cambria Math" panose="02040503050406030204" pitchFamily="18" charset="0"/>
                              </a:rPr>
                              <m:t>′</m:t>
                            </m:r>
                          </m:sup>
                        </m:sSubSup>
                      </m:oMath>
                    </m:oMathPara>
                  </a14:m>
                  <a:endParaRPr lang="en-US" sz="1600" dirty="0"/>
                </a:p>
              </p:txBody>
            </p:sp>
          </mc:Choice>
          <mc:Fallback xmlns="">
            <p:sp>
              <p:nvSpPr>
                <p:cNvPr id="67" name="Rectangle 66">
                  <a:extLst>
                    <a:ext uri="{FF2B5EF4-FFF2-40B4-BE49-F238E27FC236}">
                      <a16:creationId xmlns:a16="http://schemas.microsoft.com/office/drawing/2014/main" id="{701747E1-BEF4-99BE-22CD-C2B0E829CFEE}"/>
                    </a:ext>
                  </a:extLst>
                </p:cNvPr>
                <p:cNvSpPr>
                  <a:spLocks noRot="1" noChangeAspect="1" noMove="1" noResize="1" noEditPoints="1" noAdjustHandles="1" noChangeArrowheads="1" noChangeShapeType="1" noTextEdit="1"/>
                </p:cNvSpPr>
                <p:nvPr/>
              </p:nvSpPr>
              <p:spPr>
                <a:xfrm>
                  <a:off x="8382512" y="5898636"/>
                  <a:ext cx="470938" cy="446460"/>
                </a:xfrm>
                <a:prstGeom prst="rect">
                  <a:avLst/>
                </a:prstGeom>
                <a:blipFill>
                  <a:blip r:embed="rId29"/>
                  <a:stretch>
                    <a:fillRect/>
                  </a:stretch>
                </a:blipFill>
                <a:ln>
                  <a:solidFill>
                    <a:schemeClr val="tx1"/>
                  </a:solidFill>
                </a:ln>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CD5399DA-CC5D-823A-180F-E5B693BD03DF}"/>
                </a:ext>
              </a:extLst>
            </p:cNvPr>
            <p:cNvCxnSpPr>
              <a:cxnSpLocks/>
              <a:stCxn id="66" idx="3"/>
              <a:endCxn id="70" idx="1"/>
            </p:cNvCxnSpPr>
            <p:nvPr/>
          </p:nvCxnSpPr>
          <p:spPr>
            <a:xfrm>
              <a:off x="6780899" y="6121864"/>
              <a:ext cx="36732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0" name="Rectangle 69">
              <a:extLst>
                <a:ext uri="{FF2B5EF4-FFF2-40B4-BE49-F238E27FC236}">
                  <a16:creationId xmlns:a16="http://schemas.microsoft.com/office/drawing/2014/main" id="{41B2CF72-A160-58D9-9F51-DC2FFC499DC5}"/>
                </a:ext>
              </a:extLst>
            </p:cNvPr>
            <p:cNvSpPr/>
            <p:nvPr/>
          </p:nvSpPr>
          <p:spPr>
            <a:xfrm>
              <a:off x="7148220" y="5898635"/>
              <a:ext cx="866969" cy="4464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S-SAM</a:t>
              </a:r>
            </a:p>
          </p:txBody>
        </p:sp>
        <p:cxnSp>
          <p:nvCxnSpPr>
            <p:cNvPr id="71" name="Straight Arrow Connector 70">
              <a:extLst>
                <a:ext uri="{FF2B5EF4-FFF2-40B4-BE49-F238E27FC236}">
                  <a16:creationId xmlns:a16="http://schemas.microsoft.com/office/drawing/2014/main" id="{BABF115C-6116-3D92-9824-7BB92B182EC0}"/>
                </a:ext>
              </a:extLst>
            </p:cNvPr>
            <p:cNvCxnSpPr>
              <a:cxnSpLocks/>
              <a:stCxn id="70" idx="3"/>
              <a:endCxn id="67" idx="1"/>
            </p:cNvCxnSpPr>
            <p:nvPr/>
          </p:nvCxnSpPr>
          <p:spPr>
            <a:xfrm>
              <a:off x="8015189" y="6121865"/>
              <a:ext cx="36732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73" name="Group 72">
            <a:extLst>
              <a:ext uri="{FF2B5EF4-FFF2-40B4-BE49-F238E27FC236}">
                <a16:creationId xmlns:a16="http://schemas.microsoft.com/office/drawing/2014/main" id="{91CE2D0D-C8C3-8DFB-465A-2F6EC507DC08}"/>
              </a:ext>
            </a:extLst>
          </p:cNvPr>
          <p:cNvGrpSpPr/>
          <p:nvPr/>
        </p:nvGrpSpPr>
        <p:grpSpPr>
          <a:xfrm>
            <a:off x="6564971" y="4897480"/>
            <a:ext cx="4795914" cy="1476837"/>
            <a:chOff x="6564971" y="4878230"/>
            <a:chExt cx="4795914" cy="1476837"/>
          </a:xfrm>
        </p:grpSpPr>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B570473-02D4-F5ED-E63B-BAEF4C31979A}"/>
                    </a:ext>
                  </a:extLst>
                </p:cNvPr>
                <p:cNvSpPr txBox="1"/>
                <p:nvPr/>
              </p:nvSpPr>
              <p:spPr>
                <a:xfrm>
                  <a:off x="6564971" y="4878230"/>
                  <a:ext cx="2481804" cy="33855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Matrix Multiplication</a:t>
                  </a:r>
                  <a:endParaRPr lang="en-US" sz="1600" dirty="0"/>
                </a:p>
              </p:txBody>
            </p:sp>
          </mc:Choice>
          <mc:Fallback xmlns="">
            <p:sp>
              <p:nvSpPr>
                <p:cNvPr id="74" name="TextBox 73">
                  <a:extLst>
                    <a:ext uri="{FF2B5EF4-FFF2-40B4-BE49-F238E27FC236}">
                      <a16:creationId xmlns:a16="http://schemas.microsoft.com/office/drawing/2014/main" id="{8B570473-02D4-F5ED-E63B-BAEF4C31979A}"/>
                    </a:ext>
                  </a:extLst>
                </p:cNvPr>
                <p:cNvSpPr txBox="1">
                  <a:spLocks noRot="1" noChangeAspect="1" noMove="1" noResize="1" noEditPoints="1" noAdjustHandles="1" noChangeArrowheads="1" noChangeShapeType="1" noTextEdit="1"/>
                </p:cNvSpPr>
                <p:nvPr/>
              </p:nvSpPr>
              <p:spPr>
                <a:xfrm>
                  <a:off x="6564971" y="4878230"/>
                  <a:ext cx="2481804" cy="338554"/>
                </a:xfrm>
                <a:prstGeom prst="rect">
                  <a:avLst/>
                </a:prstGeom>
                <a:blipFill>
                  <a:blip r:embed="rId30"/>
                  <a:stretch>
                    <a:fillRect t="-7143"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F391D123-3E1F-3CDA-8F15-9693D31C8C55}"/>
                    </a:ext>
                  </a:extLst>
                </p:cNvPr>
                <p:cNvSpPr txBox="1"/>
                <p:nvPr/>
              </p:nvSpPr>
              <p:spPr>
                <a:xfrm>
                  <a:off x="6564972" y="5144363"/>
                  <a:ext cx="2212891" cy="33855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Matrix Addition</a:t>
                  </a:r>
                  <a:endParaRPr lang="en-US" sz="1600" dirty="0"/>
                </a:p>
              </p:txBody>
            </p:sp>
          </mc:Choice>
          <mc:Fallback xmlns="">
            <p:sp>
              <p:nvSpPr>
                <p:cNvPr id="75" name="TextBox 74">
                  <a:extLst>
                    <a:ext uri="{FF2B5EF4-FFF2-40B4-BE49-F238E27FC236}">
                      <a16:creationId xmlns:a16="http://schemas.microsoft.com/office/drawing/2014/main" id="{F391D123-3E1F-3CDA-8F15-9693D31C8C55}"/>
                    </a:ext>
                  </a:extLst>
                </p:cNvPr>
                <p:cNvSpPr txBox="1">
                  <a:spLocks noRot="1" noChangeAspect="1" noMove="1" noResize="1" noEditPoints="1" noAdjustHandles="1" noChangeArrowheads="1" noChangeShapeType="1" noTextEdit="1"/>
                </p:cNvSpPr>
                <p:nvPr/>
              </p:nvSpPr>
              <p:spPr>
                <a:xfrm>
                  <a:off x="6564972" y="5144363"/>
                  <a:ext cx="2212891" cy="338554"/>
                </a:xfrm>
                <a:prstGeom prst="rect">
                  <a:avLst/>
                </a:prstGeom>
                <a:blipFill>
                  <a:blip r:embed="rId31"/>
                  <a:stretch>
                    <a:fillRect t="-7143"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FFC78F2-F423-4D3F-147C-8C5A846FED4A}"/>
                    </a:ext>
                  </a:extLst>
                </p:cNvPr>
                <p:cNvSpPr txBox="1"/>
                <p:nvPr/>
              </p:nvSpPr>
              <p:spPr>
                <a:xfrm>
                  <a:off x="9448801" y="5923859"/>
                  <a:ext cx="47093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76" name="TextBox 75">
                  <a:extLst>
                    <a:ext uri="{FF2B5EF4-FFF2-40B4-BE49-F238E27FC236}">
                      <a16:creationId xmlns:a16="http://schemas.microsoft.com/office/drawing/2014/main" id="{2FFC78F2-F423-4D3F-147C-8C5A846FED4A}"/>
                    </a:ext>
                  </a:extLst>
                </p:cNvPr>
                <p:cNvSpPr txBox="1">
                  <a:spLocks noRot="1" noChangeAspect="1" noMove="1" noResize="1" noEditPoints="1" noAdjustHandles="1" noChangeArrowheads="1" noChangeShapeType="1" noTextEdit="1"/>
                </p:cNvSpPr>
                <p:nvPr/>
              </p:nvSpPr>
              <p:spPr>
                <a:xfrm>
                  <a:off x="9448801" y="5923859"/>
                  <a:ext cx="470938" cy="400110"/>
                </a:xfrm>
                <a:prstGeom prst="rect">
                  <a:avLst/>
                </a:prstGeom>
                <a:blipFill>
                  <a:blip r:embed="rId32"/>
                  <a:stretch>
                    <a:fillRect r="-1299"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0D81256F-4672-F5AD-42EE-5A4C5A3FB829}"/>
                    </a:ext>
                  </a:extLst>
                </p:cNvPr>
                <p:cNvSpPr/>
                <p:nvPr/>
              </p:nvSpPr>
              <p:spPr>
                <a:xfrm>
                  <a:off x="10820400" y="5850164"/>
                  <a:ext cx="540485" cy="504903"/>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rPr>
                          <m:t> </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𝑡</m:t>
                            </m:r>
                          </m:sub>
                          <m:sup>
                            <m:r>
                              <a:rPr lang="en-US" sz="1600" b="0" i="1" smtClean="0">
                                <a:latin typeface="Cambria Math" panose="02040503050406030204" pitchFamily="18" charset="0"/>
                              </a:rPr>
                              <m:t>′</m:t>
                            </m:r>
                          </m:sup>
                        </m:sSubSup>
                      </m:oMath>
                    </m:oMathPara>
                  </a14:m>
                  <a:endParaRPr lang="en-US" dirty="0"/>
                </a:p>
              </p:txBody>
            </p:sp>
          </mc:Choice>
          <mc:Fallback xmlns="">
            <p:sp>
              <p:nvSpPr>
                <p:cNvPr id="78" name="Rectangle 77">
                  <a:extLst>
                    <a:ext uri="{FF2B5EF4-FFF2-40B4-BE49-F238E27FC236}">
                      <a16:creationId xmlns:a16="http://schemas.microsoft.com/office/drawing/2014/main" id="{0D81256F-4672-F5AD-42EE-5A4C5A3FB829}"/>
                    </a:ext>
                  </a:extLst>
                </p:cNvPr>
                <p:cNvSpPr>
                  <a:spLocks noRot="1" noChangeAspect="1" noMove="1" noResize="1" noEditPoints="1" noAdjustHandles="1" noChangeArrowheads="1" noChangeShapeType="1" noTextEdit="1"/>
                </p:cNvSpPr>
                <p:nvPr/>
              </p:nvSpPr>
              <p:spPr>
                <a:xfrm>
                  <a:off x="10820400" y="5850164"/>
                  <a:ext cx="540485" cy="504903"/>
                </a:xfrm>
                <a:prstGeom prst="rect">
                  <a:avLst/>
                </a:prstGeom>
                <a:blipFill>
                  <a:blip r:embed="rId33"/>
                  <a:stretch>
                    <a:fillRect/>
                  </a:stretch>
                </a:blipFill>
                <a:ln>
                  <a:solidFill>
                    <a:schemeClr val="tx1"/>
                  </a:solidFill>
                </a:ln>
              </p:spPr>
              <p:txBody>
                <a:bodyPr/>
                <a:lstStyle/>
                <a:p>
                  <a:r>
                    <a:rPr lang="en-US">
                      <a:noFill/>
                    </a:rPr>
                    <a:t> </a:t>
                  </a:r>
                </a:p>
              </p:txBody>
            </p:sp>
          </mc:Fallback>
        </mc:AlternateContent>
        <p:cxnSp>
          <p:nvCxnSpPr>
            <p:cNvPr id="79" name="Straight Arrow Connector 78">
              <a:extLst>
                <a:ext uri="{FF2B5EF4-FFF2-40B4-BE49-F238E27FC236}">
                  <a16:creationId xmlns:a16="http://schemas.microsoft.com/office/drawing/2014/main" id="{C71D4B52-DE36-67DC-F2A3-6538E5EC1BFB}"/>
                </a:ext>
              </a:extLst>
            </p:cNvPr>
            <p:cNvCxnSpPr>
              <a:cxnSpLocks/>
              <a:stCxn id="67" idx="3"/>
            </p:cNvCxnSpPr>
            <p:nvPr/>
          </p:nvCxnSpPr>
          <p:spPr>
            <a:xfrm flipV="1">
              <a:off x="8853450" y="6140917"/>
              <a:ext cx="694811" cy="1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Connector: Elbow 80">
              <a:extLst>
                <a:ext uri="{FF2B5EF4-FFF2-40B4-BE49-F238E27FC236}">
                  <a16:creationId xmlns:a16="http://schemas.microsoft.com/office/drawing/2014/main" id="{95459EE7-54CB-0035-A54F-F77001826855}"/>
                </a:ext>
              </a:extLst>
            </p:cNvPr>
            <p:cNvCxnSpPr>
              <a:cxnSpLocks/>
              <a:stCxn id="5" idx="1"/>
              <a:endCxn id="76" idx="0"/>
            </p:cNvCxnSpPr>
            <p:nvPr/>
          </p:nvCxnSpPr>
          <p:spPr>
            <a:xfrm rot="10800000" flipV="1">
              <a:off x="9684270" y="5306979"/>
              <a:ext cx="1125496" cy="61688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a:extLst>
                <a:ext uri="{FF2B5EF4-FFF2-40B4-BE49-F238E27FC236}">
                  <a16:creationId xmlns:a16="http://schemas.microsoft.com/office/drawing/2014/main" id="{9D946F5A-332E-29AB-9A2A-22AF599F52E9}"/>
                </a:ext>
              </a:extLst>
            </p:cNvPr>
            <p:cNvCxnSpPr>
              <a:cxnSpLocks/>
              <a:endCxn id="78" idx="1"/>
            </p:cNvCxnSpPr>
            <p:nvPr/>
          </p:nvCxnSpPr>
          <p:spPr>
            <a:xfrm flipV="1">
              <a:off x="9827394" y="6102616"/>
              <a:ext cx="993006" cy="94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C2006BD-2DC9-6538-5839-0FA36A6D23F5}"/>
                    </a:ext>
                  </a:extLst>
                </p:cNvPr>
                <p:cNvSpPr txBox="1"/>
                <p:nvPr/>
              </p:nvSpPr>
              <p:spPr>
                <a:xfrm>
                  <a:off x="6564971" y="5410284"/>
                  <a:ext cx="2212890" cy="338554"/>
                </a:xfrm>
                <a:prstGeom prst="rect">
                  <a:avLst/>
                </a:prstGeom>
                <a:noFill/>
              </p:spPr>
              <p:txBody>
                <a:bodyPr wrap="square" rtlCol="0">
                  <a:spAutoFit/>
                </a:bodyPr>
                <a:lstStyle/>
                <a:p>
                  <a14:m>
                    <m:oMath xmlns:m="http://schemas.openxmlformats.org/officeDocument/2006/math">
                      <m:r>
                        <a:rPr lang="en-US" sz="1600" b="0" i="1" smtClean="0">
                          <a:latin typeface="Cambria Math" panose="02040503050406030204" pitchFamily="18" charset="0"/>
                          <a:cs typeface="Arial" panose="020B0604020202020204" pitchFamily="34" charset="0"/>
                        </a:rPr>
                        <m:t>⊙</m:t>
                      </m:r>
                    </m:oMath>
                  </a14:m>
                  <a:r>
                    <a:rPr lang="en-US" sz="1600" dirty="0">
                      <a:latin typeface="Arial" panose="020B0604020202020204" pitchFamily="34" charset="0"/>
                      <a:cs typeface="Arial" panose="020B0604020202020204" pitchFamily="34" charset="0"/>
                    </a:rPr>
                    <a:t>: Hadamard Product</a:t>
                  </a:r>
                  <a:endParaRPr lang="en-US" sz="1600" dirty="0"/>
                </a:p>
              </p:txBody>
            </p:sp>
          </mc:Choice>
          <mc:Fallback xmlns="">
            <p:sp>
              <p:nvSpPr>
                <p:cNvPr id="83" name="TextBox 82">
                  <a:extLst>
                    <a:ext uri="{FF2B5EF4-FFF2-40B4-BE49-F238E27FC236}">
                      <a16:creationId xmlns:a16="http://schemas.microsoft.com/office/drawing/2014/main" id="{8C2006BD-2DC9-6538-5839-0FA36A6D23F5}"/>
                    </a:ext>
                  </a:extLst>
                </p:cNvPr>
                <p:cNvSpPr txBox="1">
                  <a:spLocks noRot="1" noChangeAspect="1" noMove="1" noResize="1" noEditPoints="1" noAdjustHandles="1" noChangeArrowheads="1" noChangeShapeType="1" noTextEdit="1"/>
                </p:cNvSpPr>
                <p:nvPr/>
              </p:nvSpPr>
              <p:spPr>
                <a:xfrm>
                  <a:off x="6564971" y="5410284"/>
                  <a:ext cx="2212890" cy="338554"/>
                </a:xfrm>
                <a:prstGeom prst="rect">
                  <a:avLst/>
                </a:prstGeom>
                <a:blipFill>
                  <a:blip r:embed="rId34"/>
                  <a:stretch>
                    <a:fillRect t="-7273" r="-275" b="-21818"/>
                  </a:stretch>
                </a:blipFill>
              </p:spPr>
              <p:txBody>
                <a:bodyPr/>
                <a:lstStyle/>
                <a:p>
                  <a:r>
                    <a:rPr lang="en-US">
                      <a:noFill/>
                    </a:rPr>
                    <a:t> </a:t>
                  </a:r>
                </a:p>
              </p:txBody>
            </p:sp>
          </mc:Fallback>
        </mc:AlternateContent>
      </p:grpSp>
    </p:spTree>
    <p:extLst>
      <p:ext uri="{BB962C8B-B14F-4D97-AF65-F5344CB8AC3E}">
        <p14:creationId xmlns:p14="http://schemas.microsoft.com/office/powerpoint/2010/main" val="22211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F582E115-BC0B-332B-7D4E-7C77031B11AD}"/>
              </a:ext>
            </a:extLst>
          </p:cNvPr>
          <p:cNvSpPr>
            <a:spLocks noGrp="1"/>
          </p:cNvSpPr>
          <p:nvPr>
            <p:ph idx="1"/>
          </p:nvPr>
        </p:nvSpPr>
        <p:spPr/>
        <p:txBody>
          <a:bodyPr/>
          <a:lstStyle/>
          <a:p>
            <a:pPr marL="0" indent="0">
              <a:buNone/>
            </a:pPr>
            <a:endParaRPr lang="en-US" dirty="0"/>
          </a:p>
          <a:p>
            <a:pPr marL="0" indent="0">
              <a:buNone/>
            </a:pPr>
            <a:endParaRPr lang="en-US" b="1" dirty="0"/>
          </a:p>
          <a:p>
            <a:pPr marL="0" indent="0">
              <a:buNone/>
            </a:pPr>
            <a:endParaRPr lang="en-US" dirty="0"/>
          </a:p>
        </p:txBody>
      </p:sp>
      <p:sp>
        <p:nvSpPr>
          <p:cNvPr id="8" name="Date Placeholder 7">
            <a:extLst>
              <a:ext uri="{FF2B5EF4-FFF2-40B4-BE49-F238E27FC236}">
                <a16:creationId xmlns:a16="http://schemas.microsoft.com/office/drawing/2014/main" id="{BE8A8B17-9C30-E7CE-8F23-AAAFAD12B062}"/>
              </a:ext>
            </a:extLst>
          </p:cNvPr>
          <p:cNvSpPr>
            <a:spLocks noGrp="1"/>
          </p:cNvSpPr>
          <p:nvPr>
            <p:ph type="dt" sz="half" idx="10"/>
          </p:nvPr>
        </p:nvSpPr>
        <p:spPr/>
        <p:txBody>
          <a:bodyPr/>
          <a:lstStyle/>
          <a:p>
            <a:r>
              <a:rPr lang="en-US"/>
              <a:t>Nathan Gaw</a:t>
            </a:r>
            <a:endParaRPr lang="en-US" dirty="0"/>
          </a:p>
        </p:txBody>
      </p:sp>
      <p:sp>
        <p:nvSpPr>
          <p:cNvPr id="16" name="Slide Number Placeholder 15">
            <a:extLst>
              <a:ext uri="{FF2B5EF4-FFF2-40B4-BE49-F238E27FC236}">
                <a16:creationId xmlns:a16="http://schemas.microsoft.com/office/drawing/2014/main" id="{6ECA47CA-2B28-9AAC-87A5-9876AE94F0E6}"/>
              </a:ext>
            </a:extLst>
          </p:cNvPr>
          <p:cNvSpPr>
            <a:spLocks noGrp="1"/>
          </p:cNvSpPr>
          <p:nvPr>
            <p:ph type="sldNum" sz="quarter" idx="12"/>
          </p:nvPr>
        </p:nvSpPr>
        <p:spPr/>
        <p:txBody>
          <a:bodyPr/>
          <a:lstStyle/>
          <a:p>
            <a:fld id="{D44AB33A-367C-40BB-BE1C-07D1887BB17F}" type="slidenum">
              <a:rPr lang="en-US" smtClean="0"/>
              <a:t>9</a:t>
            </a:fld>
            <a:endParaRPr lang="en-US" dirty="0"/>
          </a:p>
        </p:txBody>
      </p:sp>
      <p:sp>
        <p:nvSpPr>
          <p:cNvPr id="19" name="Title 18">
            <a:extLst>
              <a:ext uri="{FF2B5EF4-FFF2-40B4-BE49-F238E27FC236}">
                <a16:creationId xmlns:a16="http://schemas.microsoft.com/office/drawing/2014/main" id="{818176D5-7E31-811A-AE79-0D4DFAF11E60}"/>
              </a:ext>
            </a:extLst>
          </p:cNvPr>
          <p:cNvSpPr>
            <a:spLocks noGrp="1"/>
          </p:cNvSpPr>
          <p:nvPr>
            <p:ph type="title"/>
          </p:nvPr>
        </p:nvSpPr>
        <p:spPr/>
        <p:txBody>
          <a:bodyPr>
            <a:normAutofit/>
          </a:bodyPr>
          <a:lstStyle/>
          <a:p>
            <a:r>
              <a:rPr lang="en-US" dirty="0"/>
              <a:t>Methodology: A-CLSTM, CCU, A-CCU</a:t>
            </a:r>
            <a:endParaRPr lang="en-US" sz="2800" dirty="0"/>
          </a:p>
        </p:txBody>
      </p:sp>
      <p:sp>
        <p:nvSpPr>
          <p:cNvPr id="6" name="Title 1">
            <a:extLst>
              <a:ext uri="{FF2B5EF4-FFF2-40B4-BE49-F238E27FC236}">
                <a16:creationId xmlns:a16="http://schemas.microsoft.com/office/drawing/2014/main" id="{1D65665D-1B37-4A5D-9A6E-6A84BA0B944F}"/>
              </a:ext>
            </a:extLst>
          </p:cNvPr>
          <p:cNvSpPr txBox="1">
            <a:spLocks/>
          </p:cNvSpPr>
          <p:nvPr/>
        </p:nvSpPr>
        <p:spPr>
          <a:xfrm>
            <a:off x="849671" y="363781"/>
            <a:ext cx="10058400" cy="70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Arial" panose="020B0604020202020204" pitchFamily="34" charset="0"/>
                <a:ea typeface="+mj-ea"/>
                <a:cs typeface="Arial" panose="020B0604020202020204" pitchFamily="34" charset="0"/>
              </a:defRPr>
            </a:lvl1pPr>
          </a:lstStyle>
          <a:p>
            <a:endParaRPr lang="en-US" sz="3200" dirty="0"/>
          </a:p>
        </p:txBody>
      </p:sp>
      <p:grpSp>
        <p:nvGrpSpPr>
          <p:cNvPr id="321" name="Group 320">
            <a:extLst>
              <a:ext uri="{FF2B5EF4-FFF2-40B4-BE49-F238E27FC236}">
                <a16:creationId xmlns:a16="http://schemas.microsoft.com/office/drawing/2014/main" id="{D660E23A-C6DF-F558-6A70-79534DDFB034}"/>
              </a:ext>
            </a:extLst>
          </p:cNvPr>
          <p:cNvGrpSpPr/>
          <p:nvPr/>
        </p:nvGrpSpPr>
        <p:grpSpPr>
          <a:xfrm>
            <a:off x="6275430" y="1169343"/>
            <a:ext cx="5793320" cy="2478034"/>
            <a:chOff x="6275430" y="1169343"/>
            <a:chExt cx="5793320" cy="2478034"/>
          </a:xfrm>
        </p:grpSpPr>
        <p:sp>
          <p:nvSpPr>
            <p:cNvPr id="109" name="TextBox 108">
              <a:extLst>
                <a:ext uri="{FF2B5EF4-FFF2-40B4-BE49-F238E27FC236}">
                  <a16:creationId xmlns:a16="http://schemas.microsoft.com/office/drawing/2014/main" id="{25FA66CC-9E2B-BD04-886D-40ED5681A14D}"/>
                </a:ext>
              </a:extLst>
            </p:cNvPr>
            <p:cNvSpPr txBox="1"/>
            <p:nvPr/>
          </p:nvSpPr>
          <p:spPr>
            <a:xfrm>
              <a:off x="10170206" y="1932158"/>
              <a:ext cx="1813482" cy="830997"/>
            </a:xfrm>
            <a:prstGeom prst="rect">
              <a:avLst/>
            </a:prstGeom>
            <a:noFill/>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General CCU model architecture</a:t>
              </a:r>
            </a:p>
          </p:txBody>
        </p:sp>
        <p:grpSp>
          <p:nvGrpSpPr>
            <p:cNvPr id="277" name="Group 276">
              <a:extLst>
                <a:ext uri="{FF2B5EF4-FFF2-40B4-BE49-F238E27FC236}">
                  <a16:creationId xmlns:a16="http://schemas.microsoft.com/office/drawing/2014/main" id="{E3CFED00-3DB9-13C6-1FAF-C1194C6625A7}"/>
                </a:ext>
              </a:extLst>
            </p:cNvPr>
            <p:cNvGrpSpPr/>
            <p:nvPr/>
          </p:nvGrpSpPr>
          <p:grpSpPr>
            <a:xfrm>
              <a:off x="6275430" y="1169343"/>
              <a:ext cx="5793320" cy="2478034"/>
              <a:chOff x="142136" y="2636779"/>
              <a:chExt cx="5793320" cy="2478034"/>
            </a:xfrm>
          </p:grpSpPr>
          <p:cxnSp>
            <p:nvCxnSpPr>
              <p:cNvPr id="127" name="Straight Arrow Connector 126">
                <a:extLst>
                  <a:ext uri="{FF2B5EF4-FFF2-40B4-BE49-F238E27FC236}">
                    <a16:creationId xmlns:a16="http://schemas.microsoft.com/office/drawing/2014/main" id="{4899DDE0-97A8-03F7-6057-DBEEC8082735}"/>
                  </a:ext>
                </a:extLst>
              </p:cNvPr>
              <p:cNvCxnSpPr>
                <a:cxnSpLocks/>
                <a:stCxn id="125" idx="3"/>
                <a:endCxn id="108" idx="1"/>
              </p:cNvCxnSpPr>
              <p:nvPr/>
            </p:nvCxnSpPr>
            <p:spPr>
              <a:xfrm flipV="1">
                <a:off x="4024217" y="2947691"/>
                <a:ext cx="1454039" cy="2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1" name="Straight Arrow Connector 110">
                <a:extLst>
                  <a:ext uri="{FF2B5EF4-FFF2-40B4-BE49-F238E27FC236}">
                    <a16:creationId xmlns:a16="http://schemas.microsoft.com/office/drawing/2014/main" id="{B0A32544-DA1C-AFD8-4381-7D17806E3364}"/>
                  </a:ext>
                </a:extLst>
              </p:cNvPr>
              <p:cNvCxnSpPr>
                <a:cxnSpLocks/>
                <a:stCxn id="105" idx="3"/>
                <a:endCxn id="114" idx="1"/>
              </p:cNvCxnSpPr>
              <p:nvPr/>
            </p:nvCxnSpPr>
            <p:spPr>
              <a:xfrm flipV="1">
                <a:off x="599336" y="2933959"/>
                <a:ext cx="846417" cy="4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36786DFF-7D9B-FD64-897B-6A18BE94728C}"/>
                      </a:ext>
                    </a:extLst>
                  </p:cNvPr>
                  <p:cNvSpPr/>
                  <p:nvPr/>
                </p:nvSpPr>
                <p:spPr>
                  <a:xfrm>
                    <a:off x="142136" y="2637189"/>
                    <a:ext cx="457200" cy="594360"/>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m:oMathPara>
                    </a14:m>
                    <a:endParaRPr lang="en-US" dirty="0"/>
                  </a:p>
                </p:txBody>
              </p:sp>
            </mc:Choice>
            <mc:Fallback xmlns="">
              <p:sp>
                <p:nvSpPr>
                  <p:cNvPr id="105" name="Rectangle 104">
                    <a:extLst>
                      <a:ext uri="{FF2B5EF4-FFF2-40B4-BE49-F238E27FC236}">
                        <a16:creationId xmlns:a16="http://schemas.microsoft.com/office/drawing/2014/main" id="{36786DFF-7D9B-FD64-897B-6A18BE94728C}"/>
                      </a:ext>
                    </a:extLst>
                  </p:cNvPr>
                  <p:cNvSpPr>
                    <a:spLocks noRot="1" noChangeAspect="1" noMove="1" noResize="1" noEditPoints="1" noAdjustHandles="1" noChangeArrowheads="1" noChangeShapeType="1" noTextEdit="1"/>
                  </p:cNvSpPr>
                  <p:nvPr/>
                </p:nvSpPr>
                <p:spPr>
                  <a:xfrm>
                    <a:off x="142136" y="2637189"/>
                    <a:ext cx="457200" cy="594360"/>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06" name="Rectangle 105">
                <a:extLst>
                  <a:ext uri="{FF2B5EF4-FFF2-40B4-BE49-F238E27FC236}">
                    <a16:creationId xmlns:a16="http://schemas.microsoft.com/office/drawing/2014/main" id="{15C506E3-210F-7BAD-5071-68DB67F60D73}"/>
                  </a:ext>
                </a:extLst>
              </p:cNvPr>
              <p:cNvSpPr/>
              <p:nvPr/>
            </p:nvSpPr>
            <p:spPr>
              <a:xfrm>
                <a:off x="796529" y="2637189"/>
                <a:ext cx="457200" cy="594360"/>
              </a:xfrm>
              <a:prstGeom prst="rect">
                <a:avLst/>
              </a:prstGeom>
              <a:solidFill>
                <a:srgbClr val="0070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sp>
            <p:nvSpPr>
              <p:cNvPr id="107" name="Rectangle 106">
                <a:extLst>
                  <a:ext uri="{FF2B5EF4-FFF2-40B4-BE49-F238E27FC236}">
                    <a16:creationId xmlns:a16="http://schemas.microsoft.com/office/drawing/2014/main" id="{24579315-9439-9608-A648-7B49874CC7F8}"/>
                  </a:ext>
                </a:extLst>
              </p:cNvPr>
              <p:cNvSpPr/>
              <p:nvPr/>
            </p:nvSpPr>
            <p:spPr>
              <a:xfrm>
                <a:off x="1445755" y="384079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1516C0F5-F061-E474-851E-360D012B5D6A}"/>
                      </a:ext>
                    </a:extLst>
                  </p:cNvPr>
                  <p:cNvSpPr/>
                  <p:nvPr/>
                </p:nvSpPr>
                <p:spPr>
                  <a:xfrm>
                    <a:off x="5478256" y="2650511"/>
                    <a:ext cx="457200" cy="594360"/>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 </m:t>
                              </m:r>
                            </m:e>
                          </m:acc>
                        </m:oMath>
                      </m:oMathPara>
                    </a14:m>
                    <a:endParaRPr lang="en-US" dirty="0"/>
                  </a:p>
                </p:txBody>
              </p:sp>
            </mc:Choice>
            <mc:Fallback xmlns="">
              <p:sp>
                <p:nvSpPr>
                  <p:cNvPr id="108" name="Rectangle 107">
                    <a:extLst>
                      <a:ext uri="{FF2B5EF4-FFF2-40B4-BE49-F238E27FC236}">
                        <a16:creationId xmlns:a16="http://schemas.microsoft.com/office/drawing/2014/main" id="{1516C0F5-F061-E474-851E-360D012B5D6A}"/>
                      </a:ext>
                    </a:extLst>
                  </p:cNvPr>
                  <p:cNvSpPr>
                    <a:spLocks noRot="1" noChangeAspect="1" noMove="1" noResize="1" noEditPoints="1" noAdjustHandles="1" noChangeArrowheads="1" noChangeShapeType="1" noTextEdit="1"/>
                  </p:cNvSpPr>
                  <p:nvPr/>
                </p:nvSpPr>
                <p:spPr>
                  <a:xfrm>
                    <a:off x="5478256" y="2650511"/>
                    <a:ext cx="457200" cy="594360"/>
                  </a:xfrm>
                  <a:prstGeom prst="rect">
                    <a:avLst/>
                  </a:prstGeom>
                  <a:blipFill>
                    <a:blip r:embed="rId4"/>
                    <a:stretch>
                      <a:fillRect r="-1299"/>
                    </a:stretch>
                  </a:blipFill>
                  <a:ln>
                    <a:solidFill>
                      <a:schemeClr val="tx1"/>
                    </a:solidFill>
                  </a:ln>
                </p:spPr>
                <p:txBody>
                  <a:bodyPr/>
                  <a:lstStyle/>
                  <a:p>
                    <a:r>
                      <a:rPr lang="en-US">
                        <a:noFill/>
                      </a:rPr>
                      <a:t> </a:t>
                    </a:r>
                  </a:p>
                </p:txBody>
              </p:sp>
            </mc:Fallback>
          </mc:AlternateContent>
          <p:sp>
            <p:nvSpPr>
              <p:cNvPr id="110" name="Rectangle 109">
                <a:extLst>
                  <a:ext uri="{FF2B5EF4-FFF2-40B4-BE49-F238E27FC236}">
                    <a16:creationId xmlns:a16="http://schemas.microsoft.com/office/drawing/2014/main" id="{F380E6BE-47E7-9E13-0B42-737257C9A2D6}"/>
                  </a:ext>
                </a:extLst>
              </p:cNvPr>
              <p:cNvSpPr/>
              <p:nvPr/>
            </p:nvSpPr>
            <p:spPr>
              <a:xfrm>
                <a:off x="4829033" y="266141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114" name="Rectangle 113">
                <a:extLst>
                  <a:ext uri="{FF2B5EF4-FFF2-40B4-BE49-F238E27FC236}">
                    <a16:creationId xmlns:a16="http://schemas.microsoft.com/office/drawing/2014/main" id="{DDB8C397-D153-33D9-1E01-83C17374ABD2}"/>
                  </a:ext>
                </a:extLst>
              </p:cNvPr>
              <p:cNvSpPr/>
              <p:nvPr/>
            </p:nvSpPr>
            <p:spPr>
              <a:xfrm>
                <a:off x="1445753" y="2636779"/>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115" name="Arrow: Down 114">
                <a:extLst>
                  <a:ext uri="{FF2B5EF4-FFF2-40B4-BE49-F238E27FC236}">
                    <a16:creationId xmlns:a16="http://schemas.microsoft.com/office/drawing/2014/main" id="{F05687A2-CCF7-1D8B-776F-E4459673CAAD}"/>
                  </a:ext>
                </a:extLst>
              </p:cNvPr>
              <p:cNvSpPr/>
              <p:nvPr/>
            </p:nvSpPr>
            <p:spPr>
              <a:xfrm>
                <a:off x="1321673" y="3306798"/>
                <a:ext cx="667511" cy="457200"/>
              </a:xfrm>
              <a:prstGeom prst="downArrow">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row: Bent-Up 116">
                <a:extLst>
                  <a:ext uri="{FF2B5EF4-FFF2-40B4-BE49-F238E27FC236}">
                    <a16:creationId xmlns:a16="http://schemas.microsoft.com/office/drawing/2014/main" id="{17C1A366-42A3-F89C-D5FA-C905D3280266}"/>
                  </a:ext>
                </a:extLst>
              </p:cNvPr>
              <p:cNvSpPr/>
              <p:nvPr/>
            </p:nvSpPr>
            <p:spPr>
              <a:xfrm rot="5400000">
                <a:off x="1547321" y="4560446"/>
                <a:ext cx="529311" cy="565999"/>
              </a:xfrm>
              <a:prstGeom prst="bentUpArrow">
                <a:avLst>
                  <a:gd name="adj1" fmla="val 50000"/>
                  <a:gd name="adj2" fmla="val 49308"/>
                  <a:gd name="adj3" fmla="val 50000"/>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03F444A7-5051-DCC5-9898-6E3F6123661A}"/>
                  </a:ext>
                </a:extLst>
              </p:cNvPr>
              <p:cNvSpPr/>
              <p:nvPr/>
            </p:nvSpPr>
            <p:spPr>
              <a:xfrm>
                <a:off x="2212702" y="4520453"/>
                <a:ext cx="457200" cy="594360"/>
              </a:xfrm>
              <a:prstGeom prst="rect">
                <a:avLst/>
              </a:prstGeom>
              <a:solidFill>
                <a:srgbClr val="0070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cxnSp>
            <p:nvCxnSpPr>
              <p:cNvPr id="119" name="Straight Arrow Connector 118">
                <a:extLst>
                  <a:ext uri="{FF2B5EF4-FFF2-40B4-BE49-F238E27FC236}">
                    <a16:creationId xmlns:a16="http://schemas.microsoft.com/office/drawing/2014/main" id="{2C4BE0F0-7A94-1962-22AD-60C915DD1A5F}"/>
                  </a:ext>
                </a:extLst>
              </p:cNvPr>
              <p:cNvCxnSpPr>
                <a:cxnSpLocks/>
                <a:stCxn id="118" idx="3"/>
                <a:endCxn id="120" idx="1"/>
              </p:cNvCxnSpPr>
              <p:nvPr/>
            </p:nvCxnSpPr>
            <p:spPr>
              <a:xfrm>
                <a:off x="2669902" y="4817633"/>
                <a:ext cx="1920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0" name="Rectangle 119">
                <a:extLst>
                  <a:ext uri="{FF2B5EF4-FFF2-40B4-BE49-F238E27FC236}">
                    <a16:creationId xmlns:a16="http://schemas.microsoft.com/office/drawing/2014/main" id="{DB68221D-B949-07B0-356A-5437617422F7}"/>
                  </a:ext>
                </a:extLst>
              </p:cNvPr>
              <p:cNvSpPr/>
              <p:nvPr/>
            </p:nvSpPr>
            <p:spPr>
              <a:xfrm>
                <a:off x="2861926" y="4520453"/>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121" name="Rectangle 120">
                <a:extLst>
                  <a:ext uri="{FF2B5EF4-FFF2-40B4-BE49-F238E27FC236}">
                    <a16:creationId xmlns:a16="http://schemas.microsoft.com/office/drawing/2014/main" id="{17281E1C-B044-75F1-9F48-7E941EFC77E2}"/>
                  </a:ext>
                </a:extLst>
              </p:cNvPr>
              <p:cNvSpPr/>
              <p:nvPr/>
            </p:nvSpPr>
            <p:spPr>
              <a:xfrm>
                <a:off x="3567017" y="3845085"/>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a:r>
              </a:p>
            </p:txBody>
          </p:sp>
          <p:sp>
            <p:nvSpPr>
              <p:cNvPr id="122" name="Arrow: Down 121">
                <a:extLst>
                  <a:ext uri="{FF2B5EF4-FFF2-40B4-BE49-F238E27FC236}">
                    <a16:creationId xmlns:a16="http://schemas.microsoft.com/office/drawing/2014/main" id="{F247CCC1-BB37-64EF-44D9-7E59E3E50501}"/>
                  </a:ext>
                </a:extLst>
              </p:cNvPr>
              <p:cNvSpPr/>
              <p:nvPr/>
            </p:nvSpPr>
            <p:spPr>
              <a:xfrm rot="10800000">
                <a:off x="3435820" y="3309226"/>
                <a:ext cx="667512" cy="457200"/>
              </a:xfrm>
              <a:prstGeom prst="down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Arrow: Bent-Up 122">
                <a:extLst>
                  <a:ext uri="{FF2B5EF4-FFF2-40B4-BE49-F238E27FC236}">
                    <a16:creationId xmlns:a16="http://schemas.microsoft.com/office/drawing/2014/main" id="{55DF91EF-3E12-2D35-719B-7C217C38656C}"/>
                  </a:ext>
                </a:extLst>
              </p:cNvPr>
              <p:cNvSpPr/>
              <p:nvPr/>
            </p:nvSpPr>
            <p:spPr>
              <a:xfrm>
                <a:off x="3435819" y="4533210"/>
                <a:ext cx="559331" cy="523380"/>
              </a:xfrm>
              <a:prstGeom prst="bentUpArrow">
                <a:avLst>
                  <a:gd name="adj1" fmla="val 50000"/>
                  <a:gd name="adj2" fmla="val 45254"/>
                  <a:gd name="adj3" fmla="val 38513"/>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EF636C26-0229-CADC-C322-8A9F7DEB9A63}"/>
                  </a:ext>
                </a:extLst>
              </p:cNvPr>
              <p:cNvSpPr/>
              <p:nvPr/>
            </p:nvSpPr>
            <p:spPr>
              <a:xfrm>
                <a:off x="3567017" y="2652861"/>
                <a:ext cx="457200" cy="594360"/>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id="{E833AA23-02B5-9FB9-7514-08927E1087E8}"/>
                  </a:ext>
                </a:extLst>
              </p:cNvPr>
              <p:cNvSpPr/>
              <p:nvPr/>
            </p:nvSpPr>
            <p:spPr>
              <a:xfrm>
                <a:off x="4216385" y="2653793"/>
                <a:ext cx="457200" cy="594360"/>
              </a:xfrm>
              <a:prstGeom prst="rect">
                <a:avLst/>
              </a:prstGeom>
              <a:solidFill>
                <a:srgbClr val="0070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cxnSp>
            <p:nvCxnSpPr>
              <p:cNvPr id="129" name="Straight Arrow Connector 128">
                <a:extLst>
                  <a:ext uri="{FF2B5EF4-FFF2-40B4-BE49-F238E27FC236}">
                    <a16:creationId xmlns:a16="http://schemas.microsoft.com/office/drawing/2014/main" id="{139EA67E-3502-8F1B-1434-ADF4B7CC06E7}"/>
                  </a:ext>
                </a:extLst>
              </p:cNvPr>
              <p:cNvCxnSpPr>
                <a:cxnSpLocks/>
                <a:stCxn id="114" idx="3"/>
                <a:endCxn id="125" idx="1"/>
              </p:cNvCxnSpPr>
              <p:nvPr/>
            </p:nvCxnSpPr>
            <p:spPr>
              <a:xfrm>
                <a:off x="1902953" y="2933959"/>
                <a:ext cx="1664064" cy="1608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a:extLst>
                  <a:ext uri="{FF2B5EF4-FFF2-40B4-BE49-F238E27FC236}">
                    <a16:creationId xmlns:a16="http://schemas.microsoft.com/office/drawing/2014/main" id="{5099DE6C-BA5B-5F98-993E-6615198D2A49}"/>
                  </a:ext>
                </a:extLst>
              </p:cNvPr>
              <p:cNvCxnSpPr>
                <a:cxnSpLocks/>
                <a:stCxn id="107" idx="3"/>
                <a:endCxn id="121" idx="1"/>
              </p:cNvCxnSpPr>
              <p:nvPr/>
            </p:nvCxnSpPr>
            <p:spPr>
              <a:xfrm>
                <a:off x="1902955" y="4137971"/>
                <a:ext cx="1664062" cy="4294"/>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grpSp>
      </p:grpSp>
      <p:grpSp>
        <p:nvGrpSpPr>
          <p:cNvPr id="323" name="Group 322">
            <a:extLst>
              <a:ext uri="{FF2B5EF4-FFF2-40B4-BE49-F238E27FC236}">
                <a16:creationId xmlns:a16="http://schemas.microsoft.com/office/drawing/2014/main" id="{67735679-1A5D-2145-B590-8F0BA3A5E1C2}"/>
              </a:ext>
            </a:extLst>
          </p:cNvPr>
          <p:cNvGrpSpPr/>
          <p:nvPr/>
        </p:nvGrpSpPr>
        <p:grpSpPr>
          <a:xfrm>
            <a:off x="3454497" y="3927225"/>
            <a:ext cx="7671083" cy="2450277"/>
            <a:chOff x="3454497" y="3927225"/>
            <a:chExt cx="7671083" cy="2450277"/>
          </a:xfrm>
        </p:grpSpPr>
        <p:sp>
          <p:nvSpPr>
            <p:cNvPr id="221" name="TextBox 220">
              <a:extLst>
                <a:ext uri="{FF2B5EF4-FFF2-40B4-BE49-F238E27FC236}">
                  <a16:creationId xmlns:a16="http://schemas.microsoft.com/office/drawing/2014/main" id="{0B2A06A2-9ABC-A985-DF76-E8BA35A5D3A1}"/>
                </a:ext>
              </a:extLst>
            </p:cNvPr>
            <p:cNvSpPr txBox="1"/>
            <p:nvPr/>
          </p:nvSpPr>
          <p:spPr>
            <a:xfrm>
              <a:off x="8873344" y="4820750"/>
              <a:ext cx="2101369" cy="584775"/>
            </a:xfrm>
            <a:prstGeom prst="rect">
              <a:avLst/>
            </a:prstGeom>
            <a:noFill/>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General A-CCU model architecture</a:t>
              </a:r>
            </a:p>
          </p:txBody>
        </p:sp>
        <p:grpSp>
          <p:nvGrpSpPr>
            <p:cNvPr id="262" name="Group 261">
              <a:extLst>
                <a:ext uri="{FF2B5EF4-FFF2-40B4-BE49-F238E27FC236}">
                  <a16:creationId xmlns:a16="http://schemas.microsoft.com/office/drawing/2014/main" id="{C888DA73-9E4A-95F4-5C1C-DBE6CBE0F04F}"/>
                </a:ext>
              </a:extLst>
            </p:cNvPr>
            <p:cNvGrpSpPr/>
            <p:nvPr/>
          </p:nvGrpSpPr>
          <p:grpSpPr>
            <a:xfrm>
              <a:off x="3454497" y="3927225"/>
              <a:ext cx="7671083" cy="2450277"/>
              <a:chOff x="6819577" y="2841651"/>
              <a:chExt cx="7671083" cy="2450277"/>
            </a:xfrm>
          </p:grpSpPr>
          <p:cxnSp>
            <p:nvCxnSpPr>
              <p:cNvPr id="223" name="Straight Arrow Connector 222">
                <a:extLst>
                  <a:ext uri="{FF2B5EF4-FFF2-40B4-BE49-F238E27FC236}">
                    <a16:creationId xmlns:a16="http://schemas.microsoft.com/office/drawing/2014/main" id="{93CBE7EB-AD76-6195-B8AF-A673809561C7}"/>
                  </a:ext>
                </a:extLst>
              </p:cNvPr>
              <p:cNvCxnSpPr>
                <a:cxnSpLocks/>
                <a:stCxn id="217" idx="3"/>
                <a:endCxn id="226" idx="1"/>
              </p:cNvCxnSpPr>
              <p:nvPr/>
            </p:nvCxnSpPr>
            <p:spPr>
              <a:xfrm>
                <a:off x="7276777" y="3138831"/>
                <a:ext cx="14885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9" name="Straight Arrow Connector 238">
                <a:extLst>
                  <a:ext uri="{FF2B5EF4-FFF2-40B4-BE49-F238E27FC236}">
                    <a16:creationId xmlns:a16="http://schemas.microsoft.com/office/drawing/2014/main" id="{633CD731-665E-6C92-9975-0B80D0AB0DB1}"/>
                  </a:ext>
                </a:extLst>
              </p:cNvPr>
              <p:cNvCxnSpPr>
                <a:cxnSpLocks/>
                <a:stCxn id="237" idx="3"/>
                <a:endCxn id="220" idx="1"/>
              </p:cNvCxnSpPr>
              <p:nvPr/>
            </p:nvCxnSpPr>
            <p:spPr>
              <a:xfrm>
                <a:off x="11891054" y="3144982"/>
                <a:ext cx="214240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7" name="Rectangle 216">
                    <a:extLst>
                      <a:ext uri="{FF2B5EF4-FFF2-40B4-BE49-F238E27FC236}">
                        <a16:creationId xmlns:a16="http://schemas.microsoft.com/office/drawing/2014/main" id="{D53C5331-F6B2-D18C-1CD2-A0D0C9AECF62}"/>
                      </a:ext>
                    </a:extLst>
                  </p:cNvPr>
                  <p:cNvSpPr/>
                  <p:nvPr/>
                </p:nvSpPr>
                <p:spPr>
                  <a:xfrm>
                    <a:off x="6819577" y="2841651"/>
                    <a:ext cx="457200" cy="594360"/>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m:oMathPara>
                    </a14:m>
                    <a:endParaRPr lang="en-US" dirty="0"/>
                  </a:p>
                </p:txBody>
              </p:sp>
            </mc:Choice>
            <mc:Fallback xmlns="">
              <p:sp>
                <p:nvSpPr>
                  <p:cNvPr id="217" name="Rectangle 216">
                    <a:extLst>
                      <a:ext uri="{FF2B5EF4-FFF2-40B4-BE49-F238E27FC236}">
                        <a16:creationId xmlns:a16="http://schemas.microsoft.com/office/drawing/2014/main" id="{D53C5331-F6B2-D18C-1CD2-A0D0C9AECF62}"/>
                      </a:ext>
                    </a:extLst>
                  </p:cNvPr>
                  <p:cNvSpPr>
                    <a:spLocks noRot="1" noChangeAspect="1" noMove="1" noResize="1" noEditPoints="1" noAdjustHandles="1" noChangeArrowheads="1" noChangeShapeType="1" noTextEdit="1"/>
                  </p:cNvSpPr>
                  <p:nvPr/>
                </p:nvSpPr>
                <p:spPr>
                  <a:xfrm>
                    <a:off x="6819577" y="2841651"/>
                    <a:ext cx="457200" cy="59436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218" name="Rectangle 217">
                <a:extLst>
                  <a:ext uri="{FF2B5EF4-FFF2-40B4-BE49-F238E27FC236}">
                    <a16:creationId xmlns:a16="http://schemas.microsoft.com/office/drawing/2014/main" id="{C7860F98-73DA-857A-EC3A-8D6701F9C4F5}"/>
                  </a:ext>
                </a:extLst>
              </p:cNvPr>
              <p:cNvSpPr/>
              <p:nvPr/>
            </p:nvSpPr>
            <p:spPr>
              <a:xfrm>
                <a:off x="8116124" y="284165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sp>
            <p:nvSpPr>
              <p:cNvPr id="219" name="Rectangle 218">
                <a:extLst>
                  <a:ext uri="{FF2B5EF4-FFF2-40B4-BE49-F238E27FC236}">
                    <a16:creationId xmlns:a16="http://schemas.microsoft.com/office/drawing/2014/main" id="{A65D1C8E-1F75-E283-8584-618D286CD438}"/>
                  </a:ext>
                </a:extLst>
              </p:cNvPr>
              <p:cNvSpPr/>
              <p:nvPr/>
            </p:nvSpPr>
            <p:spPr>
              <a:xfrm>
                <a:off x="8765348" y="4038683"/>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20" name="Rectangle 219">
                    <a:extLst>
                      <a:ext uri="{FF2B5EF4-FFF2-40B4-BE49-F238E27FC236}">
                        <a16:creationId xmlns:a16="http://schemas.microsoft.com/office/drawing/2014/main" id="{81A83EAE-A06E-EE09-5251-9E8A1776D0C3}"/>
                      </a:ext>
                    </a:extLst>
                  </p:cNvPr>
                  <p:cNvSpPr/>
                  <p:nvPr/>
                </p:nvSpPr>
                <p:spPr>
                  <a:xfrm>
                    <a:off x="14033460" y="2847802"/>
                    <a:ext cx="457200" cy="594360"/>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 </m:t>
                              </m:r>
                            </m:e>
                          </m:acc>
                        </m:oMath>
                      </m:oMathPara>
                    </a14:m>
                    <a:endParaRPr lang="en-US" dirty="0"/>
                  </a:p>
                </p:txBody>
              </p:sp>
            </mc:Choice>
            <mc:Fallback xmlns="">
              <p:sp>
                <p:nvSpPr>
                  <p:cNvPr id="220" name="Rectangle 219">
                    <a:extLst>
                      <a:ext uri="{FF2B5EF4-FFF2-40B4-BE49-F238E27FC236}">
                        <a16:creationId xmlns:a16="http://schemas.microsoft.com/office/drawing/2014/main" id="{81A83EAE-A06E-EE09-5251-9E8A1776D0C3}"/>
                      </a:ext>
                    </a:extLst>
                  </p:cNvPr>
                  <p:cNvSpPr>
                    <a:spLocks noRot="1" noChangeAspect="1" noMove="1" noResize="1" noEditPoints="1" noAdjustHandles="1" noChangeArrowheads="1" noChangeShapeType="1" noTextEdit="1"/>
                  </p:cNvSpPr>
                  <p:nvPr/>
                </p:nvSpPr>
                <p:spPr>
                  <a:xfrm>
                    <a:off x="14033460" y="2847802"/>
                    <a:ext cx="457200" cy="594360"/>
                  </a:xfrm>
                  <a:prstGeom prst="rect">
                    <a:avLst/>
                  </a:prstGeom>
                  <a:blipFill>
                    <a:blip r:embed="rId6"/>
                    <a:stretch>
                      <a:fillRect r="-6494"/>
                    </a:stretch>
                  </a:blipFill>
                  <a:ln>
                    <a:solidFill>
                      <a:schemeClr val="tx1"/>
                    </a:solidFill>
                  </a:ln>
                </p:spPr>
                <p:txBody>
                  <a:bodyPr/>
                  <a:lstStyle/>
                  <a:p>
                    <a:r>
                      <a:rPr lang="en-US">
                        <a:noFill/>
                      </a:rPr>
                      <a:t> </a:t>
                    </a:r>
                  </a:p>
                </p:txBody>
              </p:sp>
            </mc:Fallback>
          </mc:AlternateContent>
          <p:sp>
            <p:nvSpPr>
              <p:cNvPr id="222" name="Rectangle 221">
                <a:extLst>
                  <a:ext uri="{FF2B5EF4-FFF2-40B4-BE49-F238E27FC236}">
                    <a16:creationId xmlns:a16="http://schemas.microsoft.com/office/drawing/2014/main" id="{108AAE19-CAEF-0228-A2B2-962CFAD4211D}"/>
                  </a:ext>
                </a:extLst>
              </p:cNvPr>
              <p:cNvSpPr/>
              <p:nvPr/>
            </p:nvSpPr>
            <p:spPr>
              <a:xfrm>
                <a:off x="13384236" y="2853607"/>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226" name="Rectangle 225">
                <a:extLst>
                  <a:ext uri="{FF2B5EF4-FFF2-40B4-BE49-F238E27FC236}">
                    <a16:creationId xmlns:a16="http://schemas.microsoft.com/office/drawing/2014/main" id="{E41469BF-8EE5-8761-94C2-26830B93512A}"/>
                  </a:ext>
                </a:extLst>
              </p:cNvPr>
              <p:cNvSpPr/>
              <p:nvPr/>
            </p:nvSpPr>
            <p:spPr>
              <a:xfrm>
                <a:off x="8765348" y="284165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230" name="Rectangle 229">
                <a:extLst>
                  <a:ext uri="{FF2B5EF4-FFF2-40B4-BE49-F238E27FC236}">
                    <a16:creationId xmlns:a16="http://schemas.microsoft.com/office/drawing/2014/main" id="{2CC5338E-DA2E-8E4E-EE3B-8BE5FDAB7AB5}"/>
                  </a:ext>
                </a:extLst>
              </p:cNvPr>
              <p:cNvSpPr/>
              <p:nvPr/>
            </p:nvSpPr>
            <p:spPr>
              <a:xfrm>
                <a:off x="10155912" y="4697568"/>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cxnSp>
            <p:nvCxnSpPr>
              <p:cNvPr id="231" name="Straight Arrow Connector 230">
                <a:extLst>
                  <a:ext uri="{FF2B5EF4-FFF2-40B4-BE49-F238E27FC236}">
                    <a16:creationId xmlns:a16="http://schemas.microsoft.com/office/drawing/2014/main" id="{97E930C2-2163-30CA-8C42-FD4452373B94}"/>
                  </a:ext>
                </a:extLst>
              </p:cNvPr>
              <p:cNvCxnSpPr>
                <a:cxnSpLocks/>
                <a:stCxn id="230" idx="3"/>
                <a:endCxn id="232" idx="1"/>
              </p:cNvCxnSpPr>
              <p:nvPr/>
            </p:nvCxnSpPr>
            <p:spPr>
              <a:xfrm flipV="1">
                <a:off x="10613112" y="4994441"/>
                <a:ext cx="192024" cy="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2" name="Rectangle 231">
                <a:extLst>
                  <a:ext uri="{FF2B5EF4-FFF2-40B4-BE49-F238E27FC236}">
                    <a16:creationId xmlns:a16="http://schemas.microsoft.com/office/drawing/2014/main" id="{B6F290B7-1EF5-04C9-A01B-1C2B6FF941CD}"/>
                  </a:ext>
                </a:extLst>
              </p:cNvPr>
              <p:cNvSpPr/>
              <p:nvPr/>
            </p:nvSpPr>
            <p:spPr>
              <a:xfrm>
                <a:off x="10805136" y="469726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233" name="Rectangle 232">
                <a:extLst>
                  <a:ext uri="{FF2B5EF4-FFF2-40B4-BE49-F238E27FC236}">
                    <a16:creationId xmlns:a16="http://schemas.microsoft.com/office/drawing/2014/main" id="{AB926DE0-EC0A-49D0-75E9-E5DB9E72A3E3}"/>
                  </a:ext>
                </a:extLst>
              </p:cNvPr>
              <p:cNvSpPr/>
              <p:nvPr/>
            </p:nvSpPr>
            <p:spPr>
              <a:xfrm>
                <a:off x="11433854" y="403568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a:r>
              </a:p>
            </p:txBody>
          </p:sp>
          <p:sp>
            <p:nvSpPr>
              <p:cNvPr id="237" name="Rectangle 236">
                <a:extLst>
                  <a:ext uri="{FF2B5EF4-FFF2-40B4-BE49-F238E27FC236}">
                    <a16:creationId xmlns:a16="http://schemas.microsoft.com/office/drawing/2014/main" id="{D9C4D7C9-FE67-0619-A7F8-3BF836F77401}"/>
                  </a:ext>
                </a:extLst>
              </p:cNvPr>
              <p:cNvSpPr/>
              <p:nvPr/>
            </p:nvSpPr>
            <p:spPr>
              <a:xfrm>
                <a:off x="11433854" y="2847802"/>
                <a:ext cx="457200" cy="594360"/>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238" name="Rectangle 237">
                <a:extLst>
                  <a:ext uri="{FF2B5EF4-FFF2-40B4-BE49-F238E27FC236}">
                    <a16:creationId xmlns:a16="http://schemas.microsoft.com/office/drawing/2014/main" id="{F27FDCD0-5D43-2D91-EB03-5B2B691A7FB9}"/>
                  </a:ext>
                </a:extLst>
              </p:cNvPr>
              <p:cNvSpPr/>
              <p:nvPr/>
            </p:nvSpPr>
            <p:spPr>
              <a:xfrm>
                <a:off x="12735012" y="2848499"/>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cxnSp>
            <p:nvCxnSpPr>
              <p:cNvPr id="241" name="Straight Arrow Connector 240">
                <a:extLst>
                  <a:ext uri="{FF2B5EF4-FFF2-40B4-BE49-F238E27FC236}">
                    <a16:creationId xmlns:a16="http://schemas.microsoft.com/office/drawing/2014/main" id="{41CAC61F-CD11-0804-EE90-D0CDF98BACB4}"/>
                  </a:ext>
                </a:extLst>
              </p:cNvPr>
              <p:cNvCxnSpPr>
                <a:cxnSpLocks/>
                <a:stCxn id="226" idx="3"/>
                <a:endCxn id="237" idx="1"/>
              </p:cNvCxnSpPr>
              <p:nvPr/>
            </p:nvCxnSpPr>
            <p:spPr>
              <a:xfrm>
                <a:off x="9222548" y="3138831"/>
                <a:ext cx="2211306" cy="6151"/>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242" name="Straight Arrow Connector 241">
                <a:extLst>
                  <a:ext uri="{FF2B5EF4-FFF2-40B4-BE49-F238E27FC236}">
                    <a16:creationId xmlns:a16="http://schemas.microsoft.com/office/drawing/2014/main" id="{FB7F30CE-ACF6-17D9-75A4-49437BECC65D}"/>
                  </a:ext>
                </a:extLst>
              </p:cNvPr>
              <p:cNvCxnSpPr>
                <a:cxnSpLocks/>
                <a:stCxn id="219" idx="3"/>
                <a:endCxn id="233" idx="1"/>
              </p:cNvCxnSpPr>
              <p:nvPr/>
            </p:nvCxnSpPr>
            <p:spPr>
              <a:xfrm flipV="1">
                <a:off x="9222548" y="4332861"/>
                <a:ext cx="2211306" cy="300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243" name="Rectangle 242">
                <a:extLst>
                  <a:ext uri="{FF2B5EF4-FFF2-40B4-BE49-F238E27FC236}">
                    <a16:creationId xmlns:a16="http://schemas.microsoft.com/office/drawing/2014/main" id="{EC2C3A01-5C26-CEF4-89B1-D5DC06C7FF76}"/>
                  </a:ext>
                </a:extLst>
              </p:cNvPr>
              <p:cNvSpPr/>
              <p:nvPr/>
            </p:nvSpPr>
            <p:spPr>
              <a:xfrm>
                <a:off x="7466900" y="2842117"/>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SS</a:t>
                </a:r>
              </a:p>
            </p:txBody>
          </p:sp>
          <p:sp>
            <p:nvSpPr>
              <p:cNvPr id="245" name="Rectangle 244">
                <a:extLst>
                  <a:ext uri="{FF2B5EF4-FFF2-40B4-BE49-F238E27FC236}">
                    <a16:creationId xmlns:a16="http://schemas.microsoft.com/office/drawing/2014/main" id="{419FD2CD-A643-4E13-A82A-634F1AE63504}"/>
                  </a:ext>
                </a:extLst>
              </p:cNvPr>
              <p:cNvSpPr/>
              <p:nvPr/>
            </p:nvSpPr>
            <p:spPr>
              <a:xfrm>
                <a:off x="12085788" y="2850703"/>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SS</a:t>
                </a:r>
              </a:p>
            </p:txBody>
          </p:sp>
          <p:sp>
            <p:nvSpPr>
              <p:cNvPr id="247" name="Rectangle 246">
                <a:extLst>
                  <a:ext uri="{FF2B5EF4-FFF2-40B4-BE49-F238E27FC236}">
                    <a16:creationId xmlns:a16="http://schemas.microsoft.com/office/drawing/2014/main" id="{348AD22C-F927-B584-FEEA-1D08D839EF62}"/>
                  </a:ext>
                </a:extLst>
              </p:cNvPr>
              <p:cNvSpPr/>
              <p:nvPr/>
            </p:nvSpPr>
            <p:spPr>
              <a:xfrm>
                <a:off x="9507075" y="4697261"/>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SS</a:t>
                </a:r>
              </a:p>
            </p:txBody>
          </p:sp>
          <p:cxnSp>
            <p:nvCxnSpPr>
              <p:cNvPr id="248" name="Straight Arrow Connector 247">
                <a:extLst>
                  <a:ext uri="{FF2B5EF4-FFF2-40B4-BE49-F238E27FC236}">
                    <a16:creationId xmlns:a16="http://schemas.microsoft.com/office/drawing/2014/main" id="{84D405D5-630C-EC58-7BA3-D58FC53CD637}"/>
                  </a:ext>
                </a:extLst>
              </p:cNvPr>
              <p:cNvCxnSpPr>
                <a:cxnSpLocks/>
                <a:stCxn id="247" idx="3"/>
                <a:endCxn id="230" idx="1"/>
              </p:cNvCxnSpPr>
              <p:nvPr/>
            </p:nvCxnSpPr>
            <p:spPr>
              <a:xfrm>
                <a:off x="9964275" y="4994441"/>
                <a:ext cx="191637" cy="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1" name="Arrow: Down 250">
                <a:extLst>
                  <a:ext uri="{FF2B5EF4-FFF2-40B4-BE49-F238E27FC236}">
                    <a16:creationId xmlns:a16="http://schemas.microsoft.com/office/drawing/2014/main" id="{5917BDD4-AD2E-8B00-52A9-EEE1D19D543C}"/>
                  </a:ext>
                </a:extLst>
              </p:cNvPr>
              <p:cNvSpPr/>
              <p:nvPr/>
            </p:nvSpPr>
            <p:spPr>
              <a:xfrm>
                <a:off x="8658983" y="3520818"/>
                <a:ext cx="667511" cy="457200"/>
              </a:xfrm>
              <a:prstGeom prst="downArrow">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Arrow: Down 251">
                <a:extLst>
                  <a:ext uri="{FF2B5EF4-FFF2-40B4-BE49-F238E27FC236}">
                    <a16:creationId xmlns:a16="http://schemas.microsoft.com/office/drawing/2014/main" id="{8050C9CD-4E70-9001-582D-78EBCF7848E6}"/>
                  </a:ext>
                </a:extLst>
              </p:cNvPr>
              <p:cNvSpPr/>
              <p:nvPr/>
            </p:nvSpPr>
            <p:spPr>
              <a:xfrm rot="10800000">
                <a:off x="11348642" y="3514670"/>
                <a:ext cx="667512" cy="457200"/>
              </a:xfrm>
              <a:prstGeom prst="down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Arrow: Bent-Up 254">
                <a:extLst>
                  <a:ext uri="{FF2B5EF4-FFF2-40B4-BE49-F238E27FC236}">
                    <a16:creationId xmlns:a16="http://schemas.microsoft.com/office/drawing/2014/main" id="{6E3081DF-AB6A-89A5-A1B8-D0B07D1B0B4F}"/>
                  </a:ext>
                </a:extLst>
              </p:cNvPr>
              <p:cNvSpPr/>
              <p:nvPr/>
            </p:nvSpPr>
            <p:spPr>
              <a:xfrm rot="5400000">
                <a:off x="8867570" y="4697389"/>
                <a:ext cx="529311" cy="565999"/>
              </a:xfrm>
              <a:prstGeom prst="bentUpArrow">
                <a:avLst>
                  <a:gd name="adj1" fmla="val 50000"/>
                  <a:gd name="adj2" fmla="val 49308"/>
                  <a:gd name="adj3" fmla="val 50000"/>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Arrow: Bent-Up 255">
                <a:extLst>
                  <a:ext uri="{FF2B5EF4-FFF2-40B4-BE49-F238E27FC236}">
                    <a16:creationId xmlns:a16="http://schemas.microsoft.com/office/drawing/2014/main" id="{E389E06C-DB4A-238B-FFF4-5516ECE01401}"/>
                  </a:ext>
                </a:extLst>
              </p:cNvPr>
              <p:cNvSpPr/>
              <p:nvPr/>
            </p:nvSpPr>
            <p:spPr>
              <a:xfrm>
                <a:off x="11348641" y="4718667"/>
                <a:ext cx="559331" cy="523380"/>
              </a:xfrm>
              <a:prstGeom prst="bentUpArrow">
                <a:avLst>
                  <a:gd name="adj1" fmla="val 50000"/>
                  <a:gd name="adj2" fmla="val 45254"/>
                  <a:gd name="adj3" fmla="val 38513"/>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9" name="Group 318">
            <a:extLst>
              <a:ext uri="{FF2B5EF4-FFF2-40B4-BE49-F238E27FC236}">
                <a16:creationId xmlns:a16="http://schemas.microsoft.com/office/drawing/2014/main" id="{44EFD279-E63F-51E2-1429-75818654AC4A}"/>
              </a:ext>
            </a:extLst>
          </p:cNvPr>
          <p:cNvGrpSpPr/>
          <p:nvPr/>
        </p:nvGrpSpPr>
        <p:grpSpPr>
          <a:xfrm>
            <a:off x="134772" y="3111003"/>
            <a:ext cx="3044400" cy="3287894"/>
            <a:chOff x="134772" y="3157183"/>
            <a:chExt cx="3044400" cy="3287894"/>
          </a:xfrm>
        </p:grpSpPr>
        <p:sp>
          <p:nvSpPr>
            <p:cNvPr id="116" name="TextBox 115">
              <a:extLst>
                <a:ext uri="{FF2B5EF4-FFF2-40B4-BE49-F238E27FC236}">
                  <a16:creationId xmlns:a16="http://schemas.microsoft.com/office/drawing/2014/main" id="{F79B3B5A-37FE-3917-E6DB-8F174CF22ACC}"/>
                </a:ext>
              </a:extLst>
            </p:cNvPr>
            <p:cNvSpPr txBox="1"/>
            <p:nvPr/>
          </p:nvSpPr>
          <p:spPr>
            <a:xfrm>
              <a:off x="1100117" y="5280423"/>
              <a:ext cx="2016818" cy="523220"/>
            </a:xfrm>
            <a:prstGeom prst="rect">
              <a:avLst/>
            </a:prstGeom>
            <a:noFill/>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Pooling, Normalization, Dropout</a:t>
              </a:r>
            </a:p>
          </p:txBody>
        </p:sp>
        <p:sp>
          <p:nvSpPr>
            <p:cNvPr id="124" name="TextBox 123">
              <a:extLst>
                <a:ext uri="{FF2B5EF4-FFF2-40B4-BE49-F238E27FC236}">
                  <a16:creationId xmlns:a16="http://schemas.microsoft.com/office/drawing/2014/main" id="{C7598F21-BCC7-B8A1-39B9-BE79D0A0AB7A}"/>
                </a:ext>
              </a:extLst>
            </p:cNvPr>
            <p:cNvSpPr txBox="1"/>
            <p:nvPr/>
          </p:nvSpPr>
          <p:spPr>
            <a:xfrm>
              <a:off x="1114725" y="5900243"/>
              <a:ext cx="2064447" cy="523220"/>
            </a:xfrm>
            <a:prstGeom prst="rect">
              <a:avLst/>
            </a:prstGeom>
            <a:noFill/>
          </p:spPr>
          <p:txBody>
            <a:bodyPr wrap="square">
              <a:spAutoFit/>
            </a:bodyPr>
            <a:lstStyle/>
            <a:p>
              <a:r>
                <a:rPr lang="en-US" sz="1400" dirty="0">
                  <a:solidFill>
                    <a:srgbClr val="002060"/>
                  </a:solidFill>
                  <a:latin typeface="Arial" panose="020B0604020202020204" pitchFamily="34" charset="0"/>
                  <a:cs typeface="Arial" panose="020B0604020202020204" pitchFamily="34" charset="0"/>
                </a:rPr>
                <a:t>Upsampling, Normalization, Dropout</a:t>
              </a:r>
            </a:p>
          </p:txBody>
        </p:sp>
        <p:sp>
          <p:nvSpPr>
            <p:cNvPr id="266" name="Rectangle 265">
              <a:extLst>
                <a:ext uri="{FF2B5EF4-FFF2-40B4-BE49-F238E27FC236}">
                  <a16:creationId xmlns:a16="http://schemas.microsoft.com/office/drawing/2014/main" id="{75994B13-FF5F-D227-A247-6D9D67DB2EF4}"/>
                </a:ext>
              </a:extLst>
            </p:cNvPr>
            <p:cNvSpPr/>
            <p:nvPr/>
          </p:nvSpPr>
          <p:spPr>
            <a:xfrm>
              <a:off x="147115" y="3161183"/>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SS</a:t>
              </a:r>
            </a:p>
          </p:txBody>
        </p:sp>
        <p:sp>
          <p:nvSpPr>
            <p:cNvPr id="267" name="Rectangle 266">
              <a:extLst>
                <a:ext uri="{FF2B5EF4-FFF2-40B4-BE49-F238E27FC236}">
                  <a16:creationId xmlns:a16="http://schemas.microsoft.com/office/drawing/2014/main" id="{E666B888-47F7-5F24-81FD-E63633054FB0}"/>
                </a:ext>
              </a:extLst>
            </p:cNvPr>
            <p:cNvSpPr/>
            <p:nvPr/>
          </p:nvSpPr>
          <p:spPr>
            <a:xfrm>
              <a:off x="1420164" y="3157183"/>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sp>
          <p:nvSpPr>
            <p:cNvPr id="268" name="Rectangle 267">
              <a:extLst>
                <a:ext uri="{FF2B5EF4-FFF2-40B4-BE49-F238E27FC236}">
                  <a16:creationId xmlns:a16="http://schemas.microsoft.com/office/drawing/2014/main" id="{A63B7143-2554-0B02-7C43-F4C26C571E8C}"/>
                </a:ext>
              </a:extLst>
            </p:cNvPr>
            <p:cNvSpPr/>
            <p:nvPr/>
          </p:nvSpPr>
          <p:spPr>
            <a:xfrm>
              <a:off x="145510" y="3857504"/>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DS</a:t>
              </a:r>
            </a:p>
          </p:txBody>
        </p:sp>
        <p:sp>
          <p:nvSpPr>
            <p:cNvPr id="269" name="Rectangle 268">
              <a:extLst>
                <a:ext uri="{FF2B5EF4-FFF2-40B4-BE49-F238E27FC236}">
                  <a16:creationId xmlns:a16="http://schemas.microsoft.com/office/drawing/2014/main" id="{9F3D1CDC-FC25-3D17-B919-BB0B1EDCFFBE}"/>
                </a:ext>
              </a:extLst>
            </p:cNvPr>
            <p:cNvSpPr/>
            <p:nvPr/>
          </p:nvSpPr>
          <p:spPr>
            <a:xfrm>
              <a:off x="1420164" y="4569750"/>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a:r>
            </a:p>
          </p:txBody>
        </p:sp>
        <p:sp>
          <p:nvSpPr>
            <p:cNvPr id="270" name="Arrow: Down 269">
              <a:extLst>
                <a:ext uri="{FF2B5EF4-FFF2-40B4-BE49-F238E27FC236}">
                  <a16:creationId xmlns:a16="http://schemas.microsoft.com/office/drawing/2014/main" id="{B0DBD0A3-CEEE-6EC0-7E20-786C30C13666}"/>
                </a:ext>
              </a:extLst>
            </p:cNvPr>
            <p:cNvSpPr/>
            <p:nvPr/>
          </p:nvSpPr>
          <p:spPr>
            <a:xfrm rot="16200000">
              <a:off x="64196" y="5311702"/>
              <a:ext cx="594360" cy="453206"/>
            </a:xfrm>
            <a:prstGeom prst="downArrow">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2" name="Arrow: Bent-Up 271">
              <a:extLst>
                <a:ext uri="{FF2B5EF4-FFF2-40B4-BE49-F238E27FC236}">
                  <a16:creationId xmlns:a16="http://schemas.microsoft.com/office/drawing/2014/main" id="{8E71750A-FA50-FAA6-2981-D1F97A000D47}"/>
                </a:ext>
              </a:extLst>
            </p:cNvPr>
            <p:cNvSpPr/>
            <p:nvPr/>
          </p:nvSpPr>
          <p:spPr>
            <a:xfrm rot="5400000">
              <a:off x="584114" y="5313430"/>
              <a:ext cx="594360" cy="457201"/>
            </a:xfrm>
            <a:prstGeom prst="bentUpArrow">
              <a:avLst>
                <a:gd name="adj1" fmla="val 37879"/>
                <a:gd name="adj2" fmla="val 45267"/>
                <a:gd name="adj3" fmla="val 50000"/>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3" name="Arrow: Down 272">
              <a:extLst>
                <a:ext uri="{FF2B5EF4-FFF2-40B4-BE49-F238E27FC236}">
                  <a16:creationId xmlns:a16="http://schemas.microsoft.com/office/drawing/2014/main" id="{E21C086C-0629-C5CA-95D2-3FF0DA467895}"/>
                </a:ext>
              </a:extLst>
            </p:cNvPr>
            <p:cNvSpPr/>
            <p:nvPr/>
          </p:nvSpPr>
          <p:spPr>
            <a:xfrm rot="10800000">
              <a:off x="134772" y="5890015"/>
              <a:ext cx="467938" cy="555062"/>
            </a:xfrm>
            <a:prstGeom prst="downArrow">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4" name="Arrow: Bent-Up 273">
              <a:extLst>
                <a:ext uri="{FF2B5EF4-FFF2-40B4-BE49-F238E27FC236}">
                  <a16:creationId xmlns:a16="http://schemas.microsoft.com/office/drawing/2014/main" id="{436D92C7-9E57-D6C0-00A4-5931FD0881B3}"/>
                </a:ext>
              </a:extLst>
            </p:cNvPr>
            <p:cNvSpPr/>
            <p:nvPr/>
          </p:nvSpPr>
          <p:spPr>
            <a:xfrm>
              <a:off x="652693" y="5890015"/>
              <a:ext cx="437343" cy="551362"/>
            </a:xfrm>
            <a:prstGeom prst="bentUpArrow">
              <a:avLst>
                <a:gd name="adj1" fmla="val 50000"/>
                <a:gd name="adj2" fmla="val 45254"/>
                <a:gd name="adj3" fmla="val 38513"/>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5" name="Rectangle 274">
              <a:extLst>
                <a:ext uri="{FF2B5EF4-FFF2-40B4-BE49-F238E27FC236}">
                  <a16:creationId xmlns:a16="http://schemas.microsoft.com/office/drawing/2014/main" id="{83F24158-F30D-7411-0F9B-2E51646A3470}"/>
                </a:ext>
              </a:extLst>
            </p:cNvPr>
            <p:cNvSpPr/>
            <p:nvPr/>
          </p:nvSpPr>
          <p:spPr>
            <a:xfrm>
              <a:off x="1420164" y="3869221"/>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276" name="Rectangle 275">
              <a:extLst>
                <a:ext uri="{FF2B5EF4-FFF2-40B4-BE49-F238E27FC236}">
                  <a16:creationId xmlns:a16="http://schemas.microsoft.com/office/drawing/2014/main" id="{F8BFAC60-E1B1-D41F-9BB7-61E2A0C0236C}"/>
                </a:ext>
              </a:extLst>
            </p:cNvPr>
            <p:cNvSpPr/>
            <p:nvPr/>
          </p:nvSpPr>
          <p:spPr>
            <a:xfrm>
              <a:off x="145510" y="4573219"/>
              <a:ext cx="457200" cy="594360"/>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solidFill>
                  <a:sysClr val="windowText" lastClr="000000"/>
                </a:solidFill>
                <a:latin typeface="Arial" panose="020B0604020202020204" pitchFamily="34" charset="0"/>
                <a:cs typeface="Arial" panose="020B0604020202020204" pitchFamily="34" charset="0"/>
              </a:endParaRPr>
            </a:p>
          </p:txBody>
        </p:sp>
        <p:sp>
          <p:nvSpPr>
            <p:cNvPr id="278" name="TextBox 277">
              <a:extLst>
                <a:ext uri="{FF2B5EF4-FFF2-40B4-BE49-F238E27FC236}">
                  <a16:creationId xmlns:a16="http://schemas.microsoft.com/office/drawing/2014/main" id="{9DB090DD-18E6-BF05-1C1D-2BB3827F1D68}"/>
                </a:ext>
              </a:extLst>
            </p:cNvPr>
            <p:cNvSpPr txBox="1"/>
            <p:nvPr/>
          </p:nvSpPr>
          <p:spPr>
            <a:xfrm>
              <a:off x="602710" y="3336060"/>
              <a:ext cx="832185" cy="307777"/>
            </a:xfrm>
            <a:prstGeom prst="rect">
              <a:avLst/>
            </a:prstGeom>
            <a:no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S-SAM</a:t>
              </a:r>
            </a:p>
          </p:txBody>
        </p:sp>
        <p:sp>
          <p:nvSpPr>
            <p:cNvPr id="279" name="TextBox 278">
              <a:extLst>
                <a:ext uri="{FF2B5EF4-FFF2-40B4-BE49-F238E27FC236}">
                  <a16:creationId xmlns:a16="http://schemas.microsoft.com/office/drawing/2014/main" id="{C4C46157-001E-B515-8E77-5398DE5A6D89}"/>
                </a:ext>
              </a:extLst>
            </p:cNvPr>
            <p:cNvSpPr txBox="1"/>
            <p:nvPr/>
          </p:nvSpPr>
          <p:spPr>
            <a:xfrm>
              <a:off x="587979" y="4029709"/>
              <a:ext cx="832185" cy="307777"/>
            </a:xfrm>
            <a:prstGeom prst="rect">
              <a:avLst/>
            </a:prstGeom>
            <a:no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D-SAM</a:t>
              </a:r>
            </a:p>
          </p:txBody>
        </p:sp>
        <p:sp>
          <p:nvSpPr>
            <p:cNvPr id="280" name="TextBox 279">
              <a:extLst>
                <a:ext uri="{FF2B5EF4-FFF2-40B4-BE49-F238E27FC236}">
                  <a16:creationId xmlns:a16="http://schemas.microsoft.com/office/drawing/2014/main" id="{3F3F3CCA-30A6-0B0B-E1F3-BDDFE641FBBF}"/>
                </a:ext>
              </a:extLst>
            </p:cNvPr>
            <p:cNvSpPr txBox="1"/>
            <p:nvPr/>
          </p:nvSpPr>
          <p:spPr>
            <a:xfrm>
              <a:off x="602710" y="4744984"/>
              <a:ext cx="832185" cy="307777"/>
            </a:xfrm>
            <a:prstGeom prst="rect">
              <a:avLst/>
            </a:prstGeom>
            <a:noFill/>
          </p:spPr>
          <p:txBody>
            <a:bodyPr wrap="square" rtlCol="0">
              <a:spAutoFit/>
            </a:bodyPr>
            <a:lstStyle/>
            <a:p>
              <a:pPr algn="ctr"/>
              <a:r>
                <a:rPr lang="en-US" sz="1400" dirty="0" err="1">
                  <a:solidFill>
                    <a:srgbClr val="002060"/>
                  </a:solidFill>
                  <a:latin typeface="Arial" panose="020B0604020202020204" pitchFamily="34" charset="0"/>
                  <a:cs typeface="Arial" panose="020B0604020202020204" pitchFamily="34" charset="0"/>
                </a:rPr>
                <a:t>Concat</a:t>
              </a:r>
              <a:endParaRPr lang="en-US" sz="1400" dirty="0">
                <a:solidFill>
                  <a:srgbClr val="002060"/>
                </a:solidFill>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0E3F6CBB-AF0B-7CEF-B334-A4C740C6C983}"/>
                </a:ext>
              </a:extLst>
            </p:cNvPr>
            <p:cNvSpPr txBox="1"/>
            <p:nvPr/>
          </p:nvSpPr>
          <p:spPr>
            <a:xfrm>
              <a:off x="1880140" y="3315914"/>
              <a:ext cx="1127452" cy="307777"/>
            </a:xfrm>
            <a:prstGeom prst="rect">
              <a:avLst/>
            </a:prstGeom>
            <a:no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ConvLSTM</a:t>
              </a:r>
            </a:p>
          </p:txBody>
        </p:sp>
        <p:sp>
          <p:nvSpPr>
            <p:cNvPr id="282" name="TextBox 281">
              <a:extLst>
                <a:ext uri="{FF2B5EF4-FFF2-40B4-BE49-F238E27FC236}">
                  <a16:creationId xmlns:a16="http://schemas.microsoft.com/office/drawing/2014/main" id="{B8980194-FA60-E38F-524E-9B7E676B0A2C}"/>
                </a:ext>
              </a:extLst>
            </p:cNvPr>
            <p:cNvSpPr txBox="1"/>
            <p:nvPr/>
          </p:nvSpPr>
          <p:spPr>
            <a:xfrm>
              <a:off x="1886163" y="3943983"/>
              <a:ext cx="1121429" cy="523220"/>
            </a:xfrm>
            <a:prstGeom prst="rect">
              <a:avLst/>
            </a:prstGeom>
            <a:no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3D-Convolution</a:t>
              </a:r>
            </a:p>
          </p:txBody>
        </p:sp>
        <p:sp>
          <p:nvSpPr>
            <p:cNvPr id="283" name="TextBox 282">
              <a:extLst>
                <a:ext uri="{FF2B5EF4-FFF2-40B4-BE49-F238E27FC236}">
                  <a16:creationId xmlns:a16="http://schemas.microsoft.com/office/drawing/2014/main" id="{911BAE98-D735-7360-969A-7B117E5056B6}"/>
                </a:ext>
              </a:extLst>
            </p:cNvPr>
            <p:cNvSpPr txBox="1"/>
            <p:nvPr/>
          </p:nvSpPr>
          <p:spPr>
            <a:xfrm>
              <a:off x="1873968" y="4652302"/>
              <a:ext cx="1127452" cy="523220"/>
            </a:xfrm>
            <a:prstGeom prst="rect">
              <a:avLst/>
            </a:prstGeom>
            <a:noFill/>
          </p:spPr>
          <p:txBody>
            <a:bodyPr wrap="square" rtlCol="0">
              <a:spAutoFit/>
            </a:bodyPr>
            <a:lstStyle/>
            <a:p>
              <a:pPr algn="ctr"/>
              <a:r>
                <a:rPr lang="en-US" sz="1400" dirty="0">
                  <a:solidFill>
                    <a:srgbClr val="002060"/>
                  </a:solidFill>
                  <a:latin typeface="Arial" panose="020B0604020202020204" pitchFamily="34" charset="0"/>
                  <a:cs typeface="Arial" panose="020B0604020202020204" pitchFamily="34" charset="0"/>
                </a:rPr>
                <a:t>Additional Layers</a:t>
              </a:r>
            </a:p>
          </p:txBody>
        </p:sp>
      </p:grpSp>
      <p:grpSp>
        <p:nvGrpSpPr>
          <p:cNvPr id="320" name="Group 319">
            <a:extLst>
              <a:ext uri="{FF2B5EF4-FFF2-40B4-BE49-F238E27FC236}">
                <a16:creationId xmlns:a16="http://schemas.microsoft.com/office/drawing/2014/main" id="{2045A1B1-57B6-4FAC-F332-724F71EB5B17}"/>
              </a:ext>
            </a:extLst>
          </p:cNvPr>
          <p:cNvGrpSpPr/>
          <p:nvPr/>
        </p:nvGrpSpPr>
        <p:grpSpPr>
          <a:xfrm>
            <a:off x="478295" y="1180606"/>
            <a:ext cx="4940653" cy="1351426"/>
            <a:chOff x="478295" y="1180606"/>
            <a:chExt cx="4940653" cy="1351426"/>
          </a:xfrm>
        </p:grpSpPr>
        <p:sp>
          <p:nvSpPr>
            <p:cNvPr id="12" name="TextBox 11">
              <a:extLst>
                <a:ext uri="{FF2B5EF4-FFF2-40B4-BE49-F238E27FC236}">
                  <a16:creationId xmlns:a16="http://schemas.microsoft.com/office/drawing/2014/main" id="{776769CE-144D-6978-5307-13DDD0357A95}"/>
                </a:ext>
              </a:extLst>
            </p:cNvPr>
            <p:cNvSpPr txBox="1"/>
            <p:nvPr/>
          </p:nvSpPr>
          <p:spPr>
            <a:xfrm>
              <a:off x="3141786" y="1180606"/>
              <a:ext cx="1917351" cy="584775"/>
            </a:xfrm>
            <a:prstGeom prst="rect">
              <a:avLst/>
            </a:prstGeom>
            <a:noFill/>
            <a:ln>
              <a:noFill/>
            </a:ln>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General A-CLSTM model architecture</a:t>
              </a:r>
            </a:p>
          </p:txBody>
        </p:sp>
        <p:grpSp>
          <p:nvGrpSpPr>
            <p:cNvPr id="318" name="Group 317">
              <a:extLst>
                <a:ext uri="{FF2B5EF4-FFF2-40B4-BE49-F238E27FC236}">
                  <a16:creationId xmlns:a16="http://schemas.microsoft.com/office/drawing/2014/main" id="{3B4CF0C5-008E-F235-FB0B-DF74CEC8A8ED}"/>
                </a:ext>
              </a:extLst>
            </p:cNvPr>
            <p:cNvGrpSpPr/>
            <p:nvPr/>
          </p:nvGrpSpPr>
          <p:grpSpPr>
            <a:xfrm>
              <a:off x="478295" y="1184478"/>
              <a:ext cx="4940653" cy="1347554"/>
              <a:chOff x="425969" y="1304598"/>
              <a:chExt cx="4940653" cy="1347554"/>
            </a:xfrm>
          </p:grpSpPr>
          <p:cxnSp>
            <p:nvCxnSpPr>
              <p:cNvPr id="314" name="Straight Arrow Connector 313">
                <a:extLst>
                  <a:ext uri="{FF2B5EF4-FFF2-40B4-BE49-F238E27FC236}">
                    <a16:creationId xmlns:a16="http://schemas.microsoft.com/office/drawing/2014/main" id="{DECA960F-441D-795B-1AA2-A1265280C16D}"/>
                  </a:ext>
                </a:extLst>
              </p:cNvPr>
              <p:cNvCxnSpPr>
                <a:stCxn id="176" idx="2"/>
                <a:endCxn id="18" idx="1"/>
              </p:cNvCxnSpPr>
              <p:nvPr/>
            </p:nvCxnSpPr>
            <p:spPr>
              <a:xfrm>
                <a:off x="3422031" y="2338923"/>
                <a:ext cx="1487391" cy="140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0" name="Straight Connector 309">
                <a:extLst>
                  <a:ext uri="{FF2B5EF4-FFF2-40B4-BE49-F238E27FC236}">
                    <a16:creationId xmlns:a16="http://schemas.microsoft.com/office/drawing/2014/main" id="{3937E410-B83C-EE3D-5CC6-293474084CF0}"/>
                  </a:ext>
                </a:extLst>
              </p:cNvPr>
              <p:cNvCxnSpPr>
                <a:cxnSpLocks/>
                <a:stCxn id="174" idx="2"/>
                <a:endCxn id="176" idx="0"/>
              </p:cNvCxnSpPr>
              <p:nvPr/>
            </p:nvCxnSpPr>
            <p:spPr>
              <a:xfrm flipV="1">
                <a:off x="1543998" y="2338923"/>
                <a:ext cx="1438646" cy="4617"/>
              </a:xfrm>
              <a:prstGeom prst="line">
                <a:avLst/>
              </a:prstGeom>
            </p:spPr>
            <p:style>
              <a:lnRef idx="3">
                <a:schemeClr val="dk1"/>
              </a:lnRef>
              <a:fillRef idx="0">
                <a:schemeClr val="dk1"/>
              </a:fillRef>
              <a:effectRef idx="2">
                <a:schemeClr val="dk1"/>
              </a:effectRef>
              <a:fontRef idx="minor">
                <a:schemeClr val="tx1"/>
              </a:fontRef>
            </p:style>
          </p:cxnSp>
          <p:cxnSp>
            <p:nvCxnSpPr>
              <p:cNvPr id="304" name="Straight Connector 303">
                <a:extLst>
                  <a:ext uri="{FF2B5EF4-FFF2-40B4-BE49-F238E27FC236}">
                    <a16:creationId xmlns:a16="http://schemas.microsoft.com/office/drawing/2014/main" id="{0C7620E0-7D1F-4352-4B19-FAF25FFA35A9}"/>
                  </a:ext>
                </a:extLst>
              </p:cNvPr>
              <p:cNvCxnSpPr>
                <a:stCxn id="13" idx="3"/>
                <a:endCxn id="27" idx="1"/>
              </p:cNvCxnSpPr>
              <p:nvPr/>
            </p:nvCxnSpPr>
            <p:spPr>
              <a:xfrm>
                <a:off x="883169" y="1601778"/>
                <a:ext cx="1491341" cy="3249"/>
              </a:xfrm>
              <a:prstGeom prst="line">
                <a:avLst/>
              </a:prstGeo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463D4A2-F276-61FB-C0E4-BF317B20D071}"/>
                      </a:ext>
                    </a:extLst>
                  </p:cNvPr>
                  <p:cNvSpPr/>
                  <p:nvPr/>
                </p:nvSpPr>
                <p:spPr>
                  <a:xfrm>
                    <a:off x="425969" y="1304598"/>
                    <a:ext cx="457200" cy="594360"/>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oMath>
                      </m:oMathPara>
                    </a14:m>
                    <a:endParaRPr lang="en-US" dirty="0"/>
                  </a:p>
                </p:txBody>
              </p:sp>
            </mc:Choice>
            <mc:Fallback xmlns="">
              <p:sp>
                <p:nvSpPr>
                  <p:cNvPr id="13" name="Rectangle 12">
                    <a:extLst>
                      <a:ext uri="{FF2B5EF4-FFF2-40B4-BE49-F238E27FC236}">
                        <a16:creationId xmlns:a16="http://schemas.microsoft.com/office/drawing/2014/main" id="{1463D4A2-F276-61FB-C0E4-BF317B20D071}"/>
                      </a:ext>
                    </a:extLst>
                  </p:cNvPr>
                  <p:cNvSpPr>
                    <a:spLocks noRot="1" noChangeAspect="1" noMove="1" noResize="1" noEditPoints="1" noAdjustHandles="1" noChangeArrowheads="1" noChangeShapeType="1" noTextEdit="1"/>
                  </p:cNvSpPr>
                  <p:nvPr/>
                </p:nvSpPr>
                <p:spPr>
                  <a:xfrm>
                    <a:off x="425969" y="1304598"/>
                    <a:ext cx="457200" cy="594360"/>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9212688-1EF8-AA40-2F42-C9C1FA5F6032}"/>
                  </a:ext>
                </a:extLst>
              </p:cNvPr>
              <p:cNvSpPr/>
              <p:nvPr/>
            </p:nvSpPr>
            <p:spPr>
              <a:xfrm>
                <a:off x="1724734" y="1307080"/>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sp>
            <p:nvSpPr>
              <p:cNvPr id="17" name="Rectangle 16">
                <a:extLst>
                  <a:ext uri="{FF2B5EF4-FFF2-40B4-BE49-F238E27FC236}">
                    <a16:creationId xmlns:a16="http://schemas.microsoft.com/office/drawing/2014/main" id="{E8BFB523-EC86-6A6E-27C6-ABE248CA7513}"/>
                  </a:ext>
                </a:extLst>
              </p:cNvPr>
              <p:cNvSpPr/>
              <p:nvPr/>
            </p:nvSpPr>
            <p:spPr>
              <a:xfrm>
                <a:off x="3623760" y="2057792"/>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45369F8-85D5-FE04-5A49-CC5ABC6B66E5}"/>
                      </a:ext>
                    </a:extLst>
                  </p:cNvPr>
                  <p:cNvSpPr/>
                  <p:nvPr/>
                </p:nvSpPr>
                <p:spPr>
                  <a:xfrm>
                    <a:off x="4909422" y="2055822"/>
                    <a:ext cx="457200" cy="594360"/>
                  </a:xfrm>
                  <a:prstGeom prst="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 </m:t>
                              </m:r>
                            </m:e>
                          </m:acc>
                        </m:oMath>
                      </m:oMathPara>
                    </a14:m>
                    <a:endParaRPr lang="en-US" dirty="0"/>
                  </a:p>
                </p:txBody>
              </p:sp>
            </mc:Choice>
            <mc:Fallback xmlns="">
              <p:sp>
                <p:nvSpPr>
                  <p:cNvPr id="18" name="Rectangle 17">
                    <a:extLst>
                      <a:ext uri="{FF2B5EF4-FFF2-40B4-BE49-F238E27FC236}">
                        <a16:creationId xmlns:a16="http://schemas.microsoft.com/office/drawing/2014/main" id="{C45369F8-85D5-FE04-5A49-CC5ABC6B66E5}"/>
                      </a:ext>
                    </a:extLst>
                  </p:cNvPr>
                  <p:cNvSpPr>
                    <a:spLocks noRot="1" noChangeAspect="1" noMove="1" noResize="1" noEditPoints="1" noAdjustHandles="1" noChangeArrowheads="1" noChangeShapeType="1" noTextEdit="1"/>
                  </p:cNvSpPr>
                  <p:nvPr/>
                </p:nvSpPr>
                <p:spPr>
                  <a:xfrm>
                    <a:off x="4909422" y="2055822"/>
                    <a:ext cx="457200" cy="594360"/>
                  </a:xfrm>
                  <a:prstGeom prst="rect">
                    <a:avLst/>
                  </a:prstGeom>
                  <a:blipFill>
                    <a:blip r:embed="rId8"/>
                    <a:stretch>
                      <a:fillRect r="-5195"/>
                    </a:stretch>
                  </a:blipFill>
                  <a:ln>
                    <a:solidFill>
                      <a:schemeClr val="tx1"/>
                    </a:solidFill>
                  </a:ln>
                </p:spPr>
                <p:txBody>
                  <a:bodyPr/>
                  <a:lstStyle/>
                  <a:p>
                    <a:r>
                      <a:rPr lang="en-US">
                        <a:noFill/>
                      </a:rPr>
                      <a:t> </a:t>
                    </a:r>
                  </a:p>
                </p:txBody>
              </p:sp>
            </mc:Fallback>
          </mc:AlternateContent>
          <p:sp>
            <p:nvSpPr>
              <p:cNvPr id="26" name="Rectangle 25">
                <a:extLst>
                  <a:ext uri="{FF2B5EF4-FFF2-40B4-BE49-F238E27FC236}">
                    <a16:creationId xmlns:a16="http://schemas.microsoft.com/office/drawing/2014/main" id="{384AAB3C-DF56-971F-544B-AE3171893DB6}"/>
                  </a:ext>
                </a:extLst>
              </p:cNvPr>
              <p:cNvSpPr/>
              <p:nvPr/>
            </p:nvSpPr>
            <p:spPr>
              <a:xfrm>
                <a:off x="1076062" y="1305180"/>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SS</a:t>
                </a:r>
              </a:p>
            </p:txBody>
          </p:sp>
          <p:sp>
            <p:nvSpPr>
              <p:cNvPr id="27" name="Rectangle 26">
                <a:extLst>
                  <a:ext uri="{FF2B5EF4-FFF2-40B4-BE49-F238E27FC236}">
                    <a16:creationId xmlns:a16="http://schemas.microsoft.com/office/drawing/2014/main" id="{8BE9651A-8B21-75ED-1C54-674965610D0D}"/>
                  </a:ext>
                </a:extLst>
              </p:cNvPr>
              <p:cNvSpPr/>
              <p:nvPr/>
            </p:nvSpPr>
            <p:spPr>
              <a:xfrm>
                <a:off x="2374510" y="1307847"/>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DS</a:t>
                </a:r>
              </a:p>
            </p:txBody>
          </p:sp>
          <p:sp>
            <p:nvSpPr>
              <p:cNvPr id="28" name="Rectangle 27">
                <a:extLst>
                  <a:ext uri="{FF2B5EF4-FFF2-40B4-BE49-F238E27FC236}">
                    <a16:creationId xmlns:a16="http://schemas.microsoft.com/office/drawing/2014/main" id="{41641947-1DC2-B39F-A96E-CEBBF04E9A03}"/>
                  </a:ext>
                </a:extLst>
              </p:cNvPr>
              <p:cNvSpPr/>
              <p:nvPr/>
            </p:nvSpPr>
            <p:spPr>
              <a:xfrm>
                <a:off x="1719924" y="2039320"/>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CL</a:t>
                </a:r>
              </a:p>
            </p:txBody>
          </p:sp>
          <p:sp>
            <p:nvSpPr>
              <p:cNvPr id="30" name="Rectangle 29">
                <a:extLst>
                  <a:ext uri="{FF2B5EF4-FFF2-40B4-BE49-F238E27FC236}">
                    <a16:creationId xmlns:a16="http://schemas.microsoft.com/office/drawing/2014/main" id="{2C8C15FE-3CBA-AA8E-3DCF-FDBB90707DA6}"/>
                  </a:ext>
                </a:extLst>
              </p:cNvPr>
              <p:cNvSpPr/>
              <p:nvPr/>
            </p:nvSpPr>
            <p:spPr>
              <a:xfrm>
                <a:off x="2369148" y="2046360"/>
                <a:ext cx="457200" cy="59436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DS</a:t>
                </a:r>
              </a:p>
            </p:txBody>
          </p:sp>
          <p:sp>
            <p:nvSpPr>
              <p:cNvPr id="31" name="Rectangle 30">
                <a:extLst>
                  <a:ext uri="{FF2B5EF4-FFF2-40B4-BE49-F238E27FC236}">
                    <a16:creationId xmlns:a16="http://schemas.microsoft.com/office/drawing/2014/main" id="{C970C66C-1EAC-9C09-9BB7-15BE1517E71B}"/>
                  </a:ext>
                </a:extLst>
              </p:cNvPr>
              <p:cNvSpPr/>
              <p:nvPr/>
            </p:nvSpPr>
            <p:spPr>
              <a:xfrm>
                <a:off x="4268174" y="2055822"/>
                <a:ext cx="457200" cy="594360"/>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3C</a:t>
                </a:r>
              </a:p>
            </p:txBody>
          </p:sp>
          <p:sp>
            <p:nvSpPr>
              <p:cNvPr id="174" name="Arrow: Down 173">
                <a:extLst>
                  <a:ext uri="{FF2B5EF4-FFF2-40B4-BE49-F238E27FC236}">
                    <a16:creationId xmlns:a16="http://schemas.microsoft.com/office/drawing/2014/main" id="{7244DE1F-366C-1221-E247-9DC5F790C91B}"/>
                  </a:ext>
                </a:extLst>
              </p:cNvPr>
              <p:cNvSpPr/>
              <p:nvPr/>
            </p:nvSpPr>
            <p:spPr>
              <a:xfrm rot="16200000">
                <a:off x="1019837" y="2116559"/>
                <a:ext cx="594360" cy="453961"/>
              </a:xfrm>
              <a:prstGeom prst="downArrow">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Arrow: Down 175">
                <a:extLst>
                  <a:ext uri="{FF2B5EF4-FFF2-40B4-BE49-F238E27FC236}">
                    <a16:creationId xmlns:a16="http://schemas.microsoft.com/office/drawing/2014/main" id="{8DD299E8-D650-08EF-A9B5-DE34CF6C2582}"/>
                  </a:ext>
                </a:extLst>
              </p:cNvPr>
              <p:cNvSpPr/>
              <p:nvPr/>
            </p:nvSpPr>
            <p:spPr>
              <a:xfrm rot="16200000">
                <a:off x="2905157" y="2119229"/>
                <a:ext cx="594360" cy="439387"/>
              </a:xfrm>
              <a:prstGeom prst="downArrow">
                <a:avLst/>
              </a:prstGeom>
              <a:solidFill>
                <a:srgbClr val="8484C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7" name="Connector: Elbow 306">
                <a:extLst>
                  <a:ext uri="{FF2B5EF4-FFF2-40B4-BE49-F238E27FC236}">
                    <a16:creationId xmlns:a16="http://schemas.microsoft.com/office/drawing/2014/main" id="{12F0F2DF-1980-E73D-033C-FB7EE44B6D81}"/>
                  </a:ext>
                </a:extLst>
              </p:cNvPr>
              <p:cNvCxnSpPr>
                <a:stCxn id="27" idx="3"/>
                <a:endCxn id="174" idx="0"/>
              </p:cNvCxnSpPr>
              <p:nvPr/>
            </p:nvCxnSpPr>
            <p:spPr>
              <a:xfrm flipH="1">
                <a:off x="1090037" y="1605027"/>
                <a:ext cx="1741673" cy="738513"/>
              </a:xfrm>
              <a:prstGeom prst="bentConnector5">
                <a:avLst>
                  <a:gd name="adj1" fmla="val -13125"/>
                  <a:gd name="adj2" fmla="val 54753"/>
                  <a:gd name="adj3" fmla="val 113125"/>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7934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IT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IT PPT Template" id="{A9397CDA-CD99-4381-A011-21426446BF67}" vid="{E1D8523D-331C-4912-B44D-16158F59AE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4011E325588C4CA10222086BB8E8A5" ma:contentTypeVersion="12" ma:contentTypeDescription="Create a new document." ma:contentTypeScope="" ma:versionID="88786b7e0b2ae6f7ffd6b6a5175c0b74">
  <xsd:schema xmlns:xsd="http://www.w3.org/2001/XMLSchema" xmlns:xs="http://www.w3.org/2001/XMLSchema" xmlns:p="http://schemas.microsoft.com/office/2006/metadata/properties" xmlns:ns2="f8270bb4-5bc1-4ea5-8195-d413f011da84" xmlns:ns3="6bba656d-831d-43f7-9bae-95faf2e56ddd" targetNamespace="http://schemas.microsoft.com/office/2006/metadata/properties" ma:root="true" ma:fieldsID="660af09d2498099f5ac38fd4e3f532aa" ns2:_="" ns3:_="">
    <xsd:import namespace="f8270bb4-5bc1-4ea5-8195-d413f011da84"/>
    <xsd:import namespace="6bba656d-831d-43f7-9bae-95faf2e56d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70bb4-5bc1-4ea5-8195-d413f011da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ba656d-831d-43f7-9bae-95faf2e56d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BD0DE-A691-4F48-9834-5439B2E93198}">
  <ds:schemaRefs>
    <ds:schemaRef ds:uri="6bba656d-831d-43f7-9bae-95faf2e56ddd"/>
    <ds:schemaRef ds:uri="f8270bb4-5bc1-4ea5-8195-d413f011da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C85541-2E83-49C7-95B0-414075EAFD17}">
  <ds:schemaRefs>
    <ds:schemaRef ds:uri="http://schemas.microsoft.com/sharepoint/v3/contenttype/forms"/>
  </ds:schemaRefs>
</ds:datastoreItem>
</file>

<file path=customXml/itemProps3.xml><?xml version="1.0" encoding="utf-8"?>
<ds:datastoreItem xmlns:ds="http://schemas.openxmlformats.org/officeDocument/2006/customXml" ds:itemID="{C1629FF9-8C4C-42E8-89F7-28D4339888B2}">
  <ds:schemaRefs>
    <ds:schemaRef ds:uri="6bba656d-831d-43f7-9bae-95faf2e56ddd"/>
    <ds:schemaRef ds:uri="f8270bb4-5bc1-4ea5-8195-d413f011d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9796</TotalTime>
  <Words>7034</Words>
  <Application>Microsoft Office PowerPoint</Application>
  <PresentationFormat>Widescreen</PresentationFormat>
  <Paragraphs>705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Cambria Math</vt:lpstr>
      <vt:lpstr>AFIT PPT Template</vt:lpstr>
      <vt:lpstr>PowerPoint Presentation</vt:lpstr>
      <vt:lpstr>Overview </vt:lpstr>
      <vt:lpstr>Introduction</vt:lpstr>
      <vt:lpstr>Literature Review </vt:lpstr>
      <vt:lpstr>Contribution </vt:lpstr>
      <vt:lpstr>Contribution</vt:lpstr>
      <vt:lpstr>Methodology</vt:lpstr>
      <vt:lpstr>Methodology: Attention Mechanisms</vt:lpstr>
      <vt:lpstr>Methodology: A-CLSTM, CCU, A-CCU</vt:lpstr>
      <vt:lpstr>Methodology</vt:lpstr>
      <vt:lpstr>Methodology: Loss Function</vt:lpstr>
      <vt:lpstr>Experimental Procedure</vt:lpstr>
      <vt:lpstr>Experimental Procedure</vt:lpstr>
      <vt:lpstr>Experimental Procedure</vt:lpstr>
      <vt:lpstr>Toy Problem Application </vt:lpstr>
      <vt:lpstr>Real-world Application </vt:lpstr>
      <vt:lpstr>Results: Calibration Comparison </vt:lpstr>
      <vt:lpstr>Results: Average Performance Metrics</vt:lpstr>
      <vt:lpstr>Results: Model Output </vt:lpstr>
      <vt:lpstr>Results: Model Output </vt:lpstr>
      <vt:lpstr>Discussion </vt:lpstr>
      <vt:lpstr>Discussion </vt:lpstr>
      <vt:lpstr>Future Work</vt:lpstr>
      <vt:lpstr>Questions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ALLSOP, JENNIFER A Capt USAF AETC AFIT/ENS</dc:creator>
  <cp:lastModifiedBy>GAW, NATHAN B CIV USAF AETC AFIT/ENS</cp:lastModifiedBy>
  <cp:revision>4</cp:revision>
  <cp:lastPrinted>2023-11-06T19:32:38Z</cp:lastPrinted>
  <dcterms:created xsi:type="dcterms:W3CDTF">2023-06-30T17:44:15Z</dcterms:created>
  <dcterms:modified xsi:type="dcterms:W3CDTF">2024-04-11T18:36:33Z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0x010100CE4011E325588C4CA10222086BB8E8A5</vt:lpwstr>
  </property>
</Properties>
</file>