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3"/>
  </p:notesMasterIdLst>
  <p:sldIdLst>
    <p:sldId id="256" r:id="rId2"/>
    <p:sldId id="1319" r:id="rId3"/>
    <p:sldId id="1320" r:id="rId4"/>
    <p:sldId id="1323" r:id="rId5"/>
    <p:sldId id="1321" r:id="rId6"/>
    <p:sldId id="276" r:id="rId7"/>
    <p:sldId id="1324" r:id="rId8"/>
    <p:sldId id="267" r:id="rId9"/>
    <p:sldId id="280" r:id="rId10"/>
    <p:sldId id="268" r:id="rId11"/>
    <p:sldId id="269" r:id="rId12"/>
    <p:sldId id="1322" r:id="rId13"/>
    <p:sldId id="277" r:id="rId14"/>
    <p:sldId id="272" r:id="rId15"/>
    <p:sldId id="273" r:id="rId16"/>
    <p:sldId id="274" r:id="rId17"/>
    <p:sldId id="275" r:id="rId18"/>
    <p:sldId id="278" r:id="rId19"/>
    <p:sldId id="279" r:id="rId20"/>
    <p:sldId id="257" r:id="rId21"/>
    <p:sldId id="13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g, Cameron J" initials="LCJ" lastIdx="6" clrIdx="0">
    <p:extLst>
      <p:ext uri="{19B8F6BF-5375-455C-9EA6-DF929625EA0E}">
        <p15:presenceInfo xmlns:p15="http://schemas.microsoft.com/office/powerpoint/2012/main" userId="S::cliang@ida.org::47f0c199-42b3-44fc-a248-6990144b7525" providerId="AD"/>
      </p:ext>
    </p:extLst>
  </p:cmAuthor>
  <p:cmAuthor id="2" name="Berry, Sarah D" initials="BSD" lastIdx="22" clrIdx="1">
    <p:extLst>
      <p:ext uri="{19B8F6BF-5375-455C-9EA6-DF929625EA0E}">
        <p15:presenceInfo xmlns:p15="http://schemas.microsoft.com/office/powerpoint/2012/main" userId="S::sberry@ida.org::9b8edb05-c9a7-49a4-9918-058acf62a491" providerId="AD"/>
      </p:ext>
    </p:extLst>
  </p:cmAuthor>
  <p:cmAuthor id="3" name="Yi, Hannah S" initials="YHS" lastIdx="7" clrIdx="2">
    <p:extLst>
      <p:ext uri="{19B8F6BF-5375-455C-9EA6-DF929625EA0E}">
        <p15:presenceInfo xmlns:p15="http://schemas.microsoft.com/office/powerpoint/2012/main" userId="Yi, Hannah 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D0000"/>
    <a:srgbClr val="A3A3A3"/>
    <a:srgbClr val="43F7F1"/>
    <a:srgbClr val="EC911C"/>
    <a:srgbClr val="980038"/>
    <a:srgbClr val="E86A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5165" autoAdjust="0"/>
  </p:normalViewPr>
  <p:slideViewPr>
    <p:cSldViewPr snapToGrid="0">
      <p:cViewPr varScale="1">
        <p:scale>
          <a:sx n="80" d="100"/>
          <a:sy n="80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A6BD4-D9C7-4653-BCF1-E294D91A09A9}" type="datetimeFigureOut">
              <a:rPr lang="en-US" smtClean="0"/>
              <a:t>3/14/2025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7213F-F5DC-470A-A529-DCA4CC90B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9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dirty="0"/>
              <a:t>Iridium: 780 km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NOAA: 800 km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SDA Tranche 0: 950 km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SDA Tranche 1*: 750 – 1000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8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dirty="0"/>
              <a:t>Iridium: 780 km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NOAA: 800 km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SDA Tranche 0: 950 km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SDA Tranche 1*: 750 – 1000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0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Numerical propagators provide a flexible framework for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1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2667000" y="5770120"/>
            <a:ext cx="6858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Institute for Defense</a:t>
            </a:r>
            <a:r>
              <a:rPr lang="en-US" sz="2400" b="1" kern="1200" baseline="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Analyses</a:t>
            </a:r>
            <a:br>
              <a:rPr lang="en-US" sz="16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</a:b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730 East Glebe Road </a:t>
            </a:r>
            <a:r>
              <a:rPr lang="en-US" sz="1200" kern="1200" dirty="0">
                <a:solidFill>
                  <a:srgbClr val="980038"/>
                </a:solidFill>
                <a:latin typeface="+mj-lt"/>
                <a:ea typeface="+mn-ea"/>
                <a:cs typeface="+mn-cs"/>
                <a:sym typeface="Wingdings" pitchFamily="2" charset="2"/>
              </a:rPr>
              <a:t></a:t>
            </a: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Alexandria, Virginia 22305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246076" cy="572089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8674" y="1524000"/>
            <a:ext cx="112395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3124199"/>
            <a:ext cx="11239500" cy="1476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add authors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08674" y="4706571"/>
            <a:ext cx="112395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06763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2467" y="2819401"/>
            <a:ext cx="11595100" cy="1154113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>
              <a:buNone/>
              <a:defRPr/>
            </a:lvl2pPr>
            <a:lvl3pPr marL="342892" indent="0">
              <a:buNone/>
              <a:defRPr/>
            </a:lvl3pPr>
            <a:lvl4pPr marL="514337" indent="0">
              <a:buNone/>
              <a:defRPr/>
            </a:lvl4pPr>
            <a:lvl5pPr marL="685783" indent="0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 statement.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Zoom</a:t>
            </a: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in. What’s the focus here?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1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767658" y="1230513"/>
            <a:ext cx="10656684" cy="50243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6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/>
          <p:cNvSpPr>
            <a:spLocks noGrp="1"/>
          </p:cNvSpPr>
          <p:nvPr>
            <p:ph type="title" hasCustomPrompt="1"/>
          </p:nvPr>
        </p:nvSpPr>
        <p:spPr>
          <a:xfrm>
            <a:off x="312908" y="311286"/>
            <a:ext cx="11566185" cy="8122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749106" y="1225920"/>
            <a:ext cx="10693788" cy="49609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42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0" hasCustomPrompt="1"/>
          </p:nvPr>
        </p:nvSpPr>
        <p:spPr>
          <a:xfrm flipH="1">
            <a:off x="7152245" y="1216873"/>
            <a:ext cx="4255089" cy="5023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49165" y="1226601"/>
            <a:ext cx="6235700" cy="50228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1045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0" hasCustomPrompt="1"/>
          </p:nvPr>
        </p:nvSpPr>
        <p:spPr>
          <a:xfrm flipH="1">
            <a:off x="768350" y="1226601"/>
            <a:ext cx="4255089" cy="5023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75250" y="1227138"/>
            <a:ext cx="6235700" cy="50228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043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22395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47871"/>
            <a:ext cx="5157787" cy="4083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2395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47871"/>
            <a:ext cx="5183188" cy="4083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233339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9900" y="1220824"/>
            <a:ext cx="6172200" cy="3711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33538" y="5078413"/>
            <a:ext cx="9544050" cy="1157287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8552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226315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1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312908" y="311286"/>
            <a:ext cx="11566185" cy="812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763235" y="1209472"/>
            <a:ext cx="10665530" cy="502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Slide Number Placeholder 2"/>
          <p:cNvSpPr txBox="1">
            <a:spLocks/>
          </p:cNvSpPr>
          <p:nvPr userDrawn="1"/>
        </p:nvSpPr>
        <p:spPr>
          <a:xfrm>
            <a:off x="11407334" y="6378700"/>
            <a:ext cx="479865" cy="250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DDE87-FADA-4B92-9BFD-BF708B477B5D}" type="slidenum">
              <a:rPr lang="en-US" sz="1200" b="0" smtClean="0"/>
              <a:pPr/>
              <a:t>‹#›</a:t>
            </a:fld>
            <a:endParaRPr lang="en-US" sz="1200" b="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730373" y="6324600"/>
            <a:ext cx="676962" cy="381000"/>
            <a:chOff x="7857438" y="6324600"/>
            <a:chExt cx="676962" cy="381000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8534400" y="6324600"/>
              <a:ext cx="0" cy="3810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438" y="6378700"/>
              <a:ext cx="594190" cy="2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73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7" r:id="rId7"/>
    <p:sldLayoutId id="2147483654" r:id="rId8"/>
    <p:sldLayoutId id="2147483661" r:id="rId9"/>
    <p:sldLayoutId id="2147483662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40.png"/><Relationship Id="rId3" Type="http://schemas.microsoft.com/office/2007/relationships/hdphoto" Target="../media/hdphoto1.wdp"/><Relationship Id="rId7" Type="http://schemas.openxmlformats.org/officeDocument/2006/relationships/image" Target="../media/image180.png"/><Relationship Id="rId12" Type="http://schemas.openxmlformats.org/officeDocument/2006/relationships/image" Target="../media/image2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0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81A43B-B478-4DAA-820B-030ED8EE25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674" y="2004255"/>
            <a:ext cx="11239500" cy="1295400"/>
          </a:xfrm>
        </p:spPr>
        <p:txBody>
          <a:bodyPr/>
          <a:lstStyle/>
          <a:p>
            <a:r>
              <a:rPr lang="en-US" dirty="0"/>
              <a:t>SERPENS: Assessing the Operational Impacts of </a:t>
            </a:r>
          </a:p>
          <a:p>
            <a:r>
              <a:rPr lang="en-US" dirty="0"/>
              <a:t>Orbital Debris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4748F-FACB-46F4-970B-8717533ED5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74" y="3496912"/>
            <a:ext cx="11239500" cy="1476983"/>
          </a:xfrm>
        </p:spPr>
        <p:txBody>
          <a:bodyPr>
            <a:normAutofit/>
          </a:bodyPr>
          <a:lstStyle/>
          <a:p>
            <a:r>
              <a:rPr lang="en-US" sz="2000" dirty="0"/>
              <a:t>Cameron Liang</a:t>
            </a:r>
          </a:p>
          <a:p>
            <a:r>
              <a:rPr lang="en-US" sz="2000" dirty="0"/>
              <a:t>Benjamin Skopic</a:t>
            </a:r>
          </a:p>
          <a:p>
            <a:r>
              <a:rPr lang="en-US" sz="2000" dirty="0"/>
              <a:t>Hannah Yi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E1D1C-0442-402F-9BE9-2974597474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8674" y="5105400"/>
            <a:ext cx="11239500" cy="457200"/>
          </a:xfrm>
        </p:spPr>
        <p:txBody>
          <a:bodyPr/>
          <a:lstStyle/>
          <a:p>
            <a:r>
              <a:rPr lang="en-US" dirty="0"/>
              <a:t>April 23,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FEA31-6279-4844-980B-96B4F662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9" y="5368410"/>
            <a:ext cx="1589809" cy="133908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A605C7-DBF3-424C-B859-A90C12B7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191" y="5368410"/>
            <a:ext cx="1589809" cy="139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1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0018F-3794-4037-891D-13B84BF8A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99" y="2969305"/>
            <a:ext cx="4737328" cy="3361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BB5DD-B127-41D8-A839-C60327C8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SERPENS calculates the probability of collisions (P</a:t>
            </a:r>
            <a:r>
              <a:rPr lang="en-US" sz="2800" baseline="-25000" dirty="0"/>
              <a:t>c</a:t>
            </a:r>
            <a:r>
              <a:rPr lang="en-US" sz="2800" dirty="0"/>
              <a:t>).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6E0F-1274-443C-82BA-93DC6AE8B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973" y="1302120"/>
            <a:ext cx="10986627" cy="2203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/>
              <a:t>19</a:t>
            </a:r>
            <a:r>
              <a:rPr lang="en-US" sz="2500" baseline="30000" dirty="0"/>
              <a:t>th</a:t>
            </a:r>
            <a:r>
              <a:rPr lang="en-US" sz="2500" dirty="0"/>
              <a:t> Space Defense Squadron (SDS) near-Earth conjunction calculation:</a:t>
            </a:r>
          </a:p>
          <a:p>
            <a:pPr marL="457200"/>
            <a:r>
              <a:rPr lang="en-US" sz="2500" dirty="0"/>
              <a:t>Integrate overlap of the 3D positional uncertainty bubbles of each object.</a:t>
            </a:r>
          </a:p>
          <a:p>
            <a:pPr marL="457200"/>
            <a:r>
              <a:rPr lang="en-US" sz="2500" dirty="0"/>
              <a:t>Linear approximation within one minute of the time-of-closest-approach (TCA) and radius-of-closest-approach (RCA).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CE18C2-27AF-4FA7-A5EC-4E6F2345F52A}"/>
              </a:ext>
            </a:extLst>
          </p:cNvPr>
          <p:cNvSpPr txBox="1">
            <a:spLocks/>
          </p:cNvSpPr>
          <p:nvPr/>
        </p:nvSpPr>
        <p:spPr>
          <a:xfrm>
            <a:off x="671973" y="3429000"/>
            <a:ext cx="5346894" cy="2902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/>
              <a:t>Limit conjunction assessments to:</a:t>
            </a:r>
          </a:p>
          <a:p>
            <a:pPr marL="457200"/>
            <a:r>
              <a:rPr lang="en-US" sz="2500" dirty="0"/>
              <a:t>Satellite – satellite </a:t>
            </a:r>
          </a:p>
          <a:p>
            <a:pPr marL="457200"/>
            <a:r>
              <a:rPr lang="en-US" sz="2500" dirty="0"/>
              <a:t>Satellite – debris</a:t>
            </a:r>
          </a:p>
          <a:p>
            <a:pPr marL="457200"/>
            <a:r>
              <a:rPr lang="en-US" sz="2500" dirty="0"/>
              <a:t>Objects that are within 700 km of each other at the start of each timestep </a:t>
            </a:r>
          </a:p>
        </p:txBody>
      </p:sp>
    </p:spTree>
    <p:extLst>
      <p:ext uri="{BB962C8B-B14F-4D97-AF65-F5344CB8AC3E}">
        <p14:creationId xmlns:p14="http://schemas.microsoft.com/office/powerpoint/2010/main" val="24677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E96869-E17C-410E-ACBD-AEA46231A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15" y="3704503"/>
            <a:ext cx="3047585" cy="2611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D74D6-4C50-47F9-A1D7-04E6CBE3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model a coordinated A-SAT attack on the FLOCK constellation.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835C08-474D-4DE6-B3BC-DD5EFD81F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849" y="3231193"/>
            <a:ext cx="11222253" cy="331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Notional A-SAT scenario:</a:t>
            </a:r>
          </a:p>
          <a:p>
            <a:pPr marL="0" indent="0">
              <a:buNone/>
            </a:pPr>
            <a:r>
              <a:rPr lang="en-US" sz="2400" dirty="0"/>
              <a:t>All 96 satellites explode simultaneously.</a:t>
            </a:r>
          </a:p>
          <a:p>
            <a:pPr marL="0" indent="0">
              <a:buNone/>
            </a:pPr>
            <a:r>
              <a:rPr lang="en-US" sz="2400" dirty="0"/>
              <a:t>Debris generation modeled by NASA breakup model.</a:t>
            </a:r>
          </a:p>
          <a:p>
            <a:pPr marL="0" indent="0">
              <a:buNone/>
            </a:pPr>
            <a:r>
              <a:rPr lang="en-US" sz="2400" dirty="0"/>
              <a:t>Sampled 50 debris each explosion: ~5000 new debris.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Use SERPENS to analyze mission impacts on IRIDIUM.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2DD2D-F0F4-4C7E-A134-2629EB5F6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26" y="1118488"/>
            <a:ext cx="2250866" cy="1305503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5CAAFAD-84DE-41D4-B7E2-0AC7C1722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771731"/>
              </p:ext>
            </p:extLst>
          </p:nvPr>
        </p:nvGraphicFramePr>
        <p:xfrm>
          <a:off x="419850" y="1441318"/>
          <a:ext cx="8849675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837">
                  <a:extLst>
                    <a:ext uri="{9D8B030D-6E8A-4147-A177-3AD203B41FA5}">
                      <a16:colId xmlns:a16="http://schemas.microsoft.com/office/drawing/2014/main" val="1308326546"/>
                    </a:ext>
                  </a:extLst>
                </a:gridCol>
                <a:gridCol w="1909033">
                  <a:extLst>
                    <a:ext uri="{9D8B030D-6E8A-4147-A177-3AD203B41FA5}">
                      <a16:colId xmlns:a16="http://schemas.microsoft.com/office/drawing/2014/main" val="1129167283"/>
                    </a:ext>
                  </a:extLst>
                </a:gridCol>
                <a:gridCol w="1769935">
                  <a:extLst>
                    <a:ext uri="{9D8B030D-6E8A-4147-A177-3AD203B41FA5}">
                      <a16:colId xmlns:a16="http://schemas.microsoft.com/office/drawing/2014/main" val="2876623345"/>
                    </a:ext>
                  </a:extLst>
                </a:gridCol>
                <a:gridCol w="1769935">
                  <a:extLst>
                    <a:ext uri="{9D8B030D-6E8A-4147-A177-3AD203B41FA5}">
                      <a16:colId xmlns:a16="http://schemas.microsoft.com/office/drawing/2014/main" val="3692345371"/>
                    </a:ext>
                  </a:extLst>
                </a:gridCol>
                <a:gridCol w="1769935">
                  <a:extLst>
                    <a:ext uri="{9D8B030D-6E8A-4147-A177-3AD203B41FA5}">
                      <a16:colId xmlns:a16="http://schemas.microsoft.com/office/drawing/2014/main" val="2754629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Constellation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Altitude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Inclination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644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Ground 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 – 515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101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IRIDIUM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Satellite 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86.4°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11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8B79EB-4EA5-45EE-8E30-8649A60DA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29" y="2423991"/>
            <a:ext cx="1919859" cy="13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B44286-F734-4935-8931-600E6A2F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48" y="1123544"/>
            <a:ext cx="5157216" cy="5157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047A11-1435-45AA-B165-B66F1FBB5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48" y="1123544"/>
            <a:ext cx="5157216" cy="51572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1B1C3D-7E56-4E39-9F9A-06DDA2AFB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-1" r="49879" b="33386"/>
          <a:stretch/>
        </p:blipFill>
        <p:spPr>
          <a:xfrm>
            <a:off x="404726" y="985647"/>
            <a:ext cx="5794409" cy="5708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9A0225-D556-4B3A-9EB6-C0A0E0E51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49964" b="33402"/>
          <a:stretch/>
        </p:blipFill>
        <p:spPr>
          <a:xfrm>
            <a:off x="404726" y="977244"/>
            <a:ext cx="5794409" cy="5708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F0778-4D11-414F-A6F6-30C87FDB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6" y="132850"/>
            <a:ext cx="11566185" cy="81225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Notional Scenario: Coordinated A-SAT attack on the FLOCK constellation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D7E02-6894-4307-84E9-7B2CB9A1B7B4}"/>
              </a:ext>
            </a:extLst>
          </p:cNvPr>
          <p:cNvSpPr txBox="1"/>
          <p:nvPr/>
        </p:nvSpPr>
        <p:spPr>
          <a:xfrm>
            <a:off x="4449452" y="985647"/>
            <a:ext cx="1646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FLOCK</a:t>
            </a:r>
          </a:p>
          <a:p>
            <a:r>
              <a:rPr lang="en-US" dirty="0">
                <a:solidFill>
                  <a:schemeClr val="bg1"/>
                </a:solidFill>
              </a:rPr>
              <a:t>IRIDIUM</a:t>
            </a:r>
          </a:p>
          <a:p>
            <a:r>
              <a:rPr lang="en-US" dirty="0">
                <a:solidFill>
                  <a:schemeClr val="bg1"/>
                </a:solidFill>
              </a:rPr>
              <a:t>Satellites</a:t>
            </a:r>
          </a:p>
          <a:p>
            <a:r>
              <a:rPr lang="en-US" dirty="0">
                <a:solidFill>
                  <a:schemeClr val="bg1"/>
                </a:solidFill>
              </a:rPr>
              <a:t>Debris</a:t>
            </a:r>
          </a:p>
          <a:p>
            <a:r>
              <a:rPr lang="en-US" dirty="0">
                <a:solidFill>
                  <a:schemeClr val="bg1"/>
                </a:solidFill>
              </a:rPr>
              <a:t>FLOCK-debris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54B381-E837-47AC-A769-1C6F075955FF}"/>
              </a:ext>
            </a:extLst>
          </p:cNvPr>
          <p:cNvSpPr/>
          <p:nvPr/>
        </p:nvSpPr>
        <p:spPr>
          <a:xfrm>
            <a:off x="4293353" y="1123544"/>
            <a:ext cx="107314" cy="107314"/>
          </a:xfrm>
          <a:prstGeom prst="ellipse">
            <a:avLst/>
          </a:prstGeom>
          <a:solidFill>
            <a:srgbClr val="EC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0DC86E-5F6F-4B05-BA90-CAEF99760265}"/>
              </a:ext>
            </a:extLst>
          </p:cNvPr>
          <p:cNvSpPr/>
          <p:nvPr/>
        </p:nvSpPr>
        <p:spPr>
          <a:xfrm>
            <a:off x="4291306" y="1404550"/>
            <a:ext cx="107314" cy="107314"/>
          </a:xfrm>
          <a:prstGeom prst="ellipse">
            <a:avLst/>
          </a:prstGeom>
          <a:solidFill>
            <a:srgbClr val="43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C2D89A-C784-46A4-80BF-CA3F0E33DA36}"/>
              </a:ext>
            </a:extLst>
          </p:cNvPr>
          <p:cNvSpPr/>
          <p:nvPr/>
        </p:nvSpPr>
        <p:spPr>
          <a:xfrm>
            <a:off x="4291306" y="1685557"/>
            <a:ext cx="107314" cy="107314"/>
          </a:xfrm>
          <a:prstGeom prst="ellipse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34125B-0C07-4237-8DEE-60767F0484E1}"/>
              </a:ext>
            </a:extLst>
          </p:cNvPr>
          <p:cNvSpPr/>
          <p:nvPr/>
        </p:nvSpPr>
        <p:spPr>
          <a:xfrm>
            <a:off x="4291306" y="1933249"/>
            <a:ext cx="107314" cy="107314"/>
          </a:xfrm>
          <a:prstGeom prst="ellipse">
            <a:avLst/>
          </a:prstGeom>
          <a:solidFill>
            <a:srgbClr val="F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E969DE-1B1C-4731-8121-F00E62828078}"/>
              </a:ext>
            </a:extLst>
          </p:cNvPr>
          <p:cNvSpPr/>
          <p:nvPr/>
        </p:nvSpPr>
        <p:spPr>
          <a:xfrm>
            <a:off x="4285221" y="2218999"/>
            <a:ext cx="107314" cy="10731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00544B-2689-472B-92B9-46DC0BD70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" y="1968606"/>
            <a:ext cx="9286695" cy="439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B6E00-A8C0-4762-B5F5-3CA8F63DC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r="7108"/>
          <a:stretch/>
        </p:blipFill>
        <p:spPr>
          <a:xfrm>
            <a:off x="7647432" y="1909844"/>
            <a:ext cx="4544568" cy="4378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F0778-4D11-414F-A6F6-30C87FDB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57673"/>
            <a:ext cx="11566185" cy="1060334"/>
          </a:xfrm>
        </p:spPr>
        <p:txBody>
          <a:bodyPr>
            <a:normAutofit/>
          </a:bodyPr>
          <a:lstStyle/>
          <a:p>
            <a:r>
              <a:rPr lang="en-US" sz="2800" dirty="0"/>
              <a:t>Iridium satellites are less available due to the extreme </a:t>
            </a:r>
            <a:br>
              <a:rPr lang="en-US" sz="2800" dirty="0"/>
            </a:br>
            <a:r>
              <a:rPr lang="en-US" sz="2800" dirty="0"/>
              <a:t>debris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9D876-65AD-43AB-ABF7-BE8944A307A8}"/>
              </a:ext>
            </a:extLst>
          </p:cNvPr>
          <p:cNvSpPr txBox="1"/>
          <p:nvPr/>
        </p:nvSpPr>
        <p:spPr>
          <a:xfrm>
            <a:off x="6984" y="6550223"/>
            <a:ext cx="3265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Off (red) when Pc &gt; 10</a:t>
            </a:r>
            <a:r>
              <a:rPr lang="en-US" sz="1200" baseline="30000" dirty="0"/>
              <a:t>-8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72255-FA93-4C08-9753-44D6CBEE17BC}"/>
              </a:ext>
            </a:extLst>
          </p:cNvPr>
          <p:cNvSpPr/>
          <p:nvPr/>
        </p:nvSpPr>
        <p:spPr>
          <a:xfrm>
            <a:off x="10764951" y="1803586"/>
            <a:ext cx="304800" cy="15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90530D-C39E-4519-B5E0-C2E894F60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7" y="1135972"/>
            <a:ext cx="1917802" cy="1304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5C3DE5-4E2F-40E1-AEDA-C900B03F4B26}"/>
              </a:ext>
            </a:extLst>
          </p:cNvPr>
          <p:cNvSpPr txBox="1"/>
          <p:nvPr/>
        </p:nvSpPr>
        <p:spPr>
          <a:xfrm>
            <a:off x="5513915" y="1123544"/>
            <a:ext cx="2543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Num. Active:   80</a:t>
            </a:r>
          </a:p>
          <a:p>
            <a:pPr marL="0" indent="0">
              <a:buNone/>
            </a:pPr>
            <a:r>
              <a:rPr lang="en-US" dirty="0"/>
              <a:t>Altitude:          780 km</a:t>
            </a:r>
          </a:p>
          <a:p>
            <a:pPr marL="0" indent="0">
              <a:buNone/>
            </a:pPr>
            <a:r>
              <a:rPr lang="en-US" dirty="0"/>
              <a:t>Inclination:      86.4°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6431C-4035-4E25-A211-200C63B21165}"/>
              </a:ext>
            </a:extLst>
          </p:cNvPr>
          <p:cNvSpPr txBox="1"/>
          <p:nvPr/>
        </p:nvSpPr>
        <p:spPr>
          <a:xfrm>
            <a:off x="8648745" y="1581309"/>
            <a:ext cx="313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Iridium Mission Availability</a:t>
            </a:r>
          </a:p>
        </p:txBody>
      </p:sp>
    </p:spTree>
    <p:extLst>
      <p:ext uri="{BB962C8B-B14F-4D97-AF65-F5344CB8AC3E}">
        <p14:creationId xmlns:p14="http://schemas.microsoft.com/office/powerpoint/2010/main" val="61717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D899-C16E-4CC9-BE0D-A08D8776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82686"/>
            <a:ext cx="11566185" cy="1269864"/>
          </a:xfrm>
        </p:spPr>
        <p:txBody>
          <a:bodyPr>
            <a:normAutofit/>
          </a:bodyPr>
          <a:lstStyle/>
          <a:p>
            <a:r>
              <a:rPr lang="en-US" sz="2800" dirty="0"/>
              <a:t>SERPENS is growing to become a versatile testbed for </a:t>
            </a:r>
            <a:br>
              <a:rPr lang="en-US" sz="2800" dirty="0"/>
            </a:br>
            <a:r>
              <a:rPr lang="en-US" sz="2800" dirty="0"/>
              <a:t>future space operations.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D41F2E-2461-4612-82DA-827476CFB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106" y="1444996"/>
            <a:ext cx="10693788" cy="366993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Future capabilities include: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Simulate effectiveness of future improvements to our space domain awareness (SDA) infrastructure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Mission and orbit planning of future systems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Operational test and evaluation (T&amp;E) of future systems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T&amp;E algorithms for automated collision avoidance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Classified threat analyses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High-fidelity electro-optical/infrared (EO/IR) &amp; RADAR modeling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C10984-BE38-4A4B-8FC6-898290942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11" y="4998228"/>
            <a:ext cx="1845778" cy="15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9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7BE45-9715-445E-902E-D7E35979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6" y="517796"/>
            <a:ext cx="11566185" cy="81225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EFD09-30F8-47DB-9B69-86C4F2BE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133601"/>
            <a:ext cx="12192000" cy="4724399"/>
          </a:xfrm>
          <a:prstGeom prst="rect">
            <a:avLst/>
          </a:prstGeom>
        </p:spPr>
      </p:pic>
      <p:pic>
        <p:nvPicPr>
          <p:cNvPr id="5" name="Graphic 4" descr="Airplane with solid fill">
            <a:extLst>
              <a:ext uri="{FF2B5EF4-FFF2-40B4-BE49-F238E27FC236}">
                <a16:creationId xmlns:a16="http://schemas.microsoft.com/office/drawing/2014/main" id="{1253E38E-0FA6-4D35-883A-D8B9C3253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155015">
            <a:off x="6446981" y="5965844"/>
            <a:ext cx="447899" cy="4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4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7BE45-9715-445E-902E-D7E35979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3022871"/>
            <a:ext cx="11566185" cy="81225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05142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716B-7497-4171-B1ED-9D309E95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88012-97A1-4F13-AEC9-4C4ADECDC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Zhang, Yan, Bin Li, Hongkang Liu &amp; Jizhang Sang. “An Analysis of Close Approaches and Probability of Collisions Between LEO Resident Space Objects and Mega Constellations.” </a:t>
            </a:r>
            <a:r>
              <a:rPr lang="en-US" sz="2400" i="1" dirty="0">
                <a:solidFill>
                  <a:srgbClr val="000000"/>
                </a:solidFill>
              </a:rPr>
              <a:t>Geo-Spatial Information Science</a:t>
            </a:r>
            <a:r>
              <a:rPr lang="en-US" sz="2400" dirty="0">
                <a:solidFill>
                  <a:srgbClr val="000000"/>
                </a:solidFill>
              </a:rPr>
              <a:t>, 25(1), 104–120. https://doi.org/10.1080/10095020.2022.20313132022.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Hesar, Siamak. </a:t>
            </a:r>
            <a:r>
              <a:rPr lang="en-US" sz="2400" i="1" dirty="0"/>
              <a:t>Coordinate Frame, Ephemeris &amp; Covariance File Formats.</a:t>
            </a:r>
            <a:r>
              <a:rPr lang="en-US" sz="2400" dirty="0"/>
              <a:t> SSA Operators’ Workshop 2018.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Frisbee, Joseph H., Jr. </a:t>
            </a:r>
            <a:r>
              <a:rPr lang="en-US" sz="2400" i="1" dirty="0"/>
              <a:t>An Upper Bound On High Speed Satellite Collision Probability When Only One Object Has Position Uncertainty Information.</a:t>
            </a:r>
            <a:r>
              <a:rPr lang="en-US" sz="2400" dirty="0"/>
              <a:t> AAS/AIAA Astrodynamics Specialist Conference, Vail, Colorado, 2015.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38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0018F-3794-4037-891D-13B84BF8A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75" y="3013531"/>
            <a:ext cx="4737328" cy="3361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BB5DD-B127-41D8-A839-C60327C8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SERPENS calculation of the probability of collisions (P</a:t>
            </a:r>
            <a:r>
              <a:rPr lang="en-US" sz="2800" baseline="-25000" dirty="0"/>
              <a:t>c</a:t>
            </a:r>
            <a:r>
              <a:rPr lang="en-US" sz="28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7D36C5-B829-4D9E-BAA5-B7A1966F93A6}"/>
                  </a:ext>
                </a:extLst>
              </p:cNvPr>
              <p:cNvSpPr txBox="1"/>
              <p:nvPr/>
            </p:nvSpPr>
            <p:spPr>
              <a:xfrm>
                <a:off x="409986" y="1264919"/>
                <a:ext cx="6432274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7D36C5-B829-4D9E-BAA5-B7A1966F9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" y="1264919"/>
                <a:ext cx="6432274" cy="8917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F89404-95EA-4B28-82C9-CE298B48075A}"/>
                  </a:ext>
                </a:extLst>
              </p:cNvPr>
              <p:cNvSpPr txBox="1"/>
              <p:nvPr/>
            </p:nvSpPr>
            <p:spPr>
              <a:xfrm>
                <a:off x="6908255" y="2219451"/>
                <a:ext cx="5235086" cy="65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F89404-95EA-4B28-82C9-CE298B480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255" y="2219451"/>
                <a:ext cx="5235086" cy="6511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93E15-1622-4861-BE9E-A6626F1CC448}"/>
                  </a:ext>
                </a:extLst>
              </p:cNvPr>
              <p:cNvSpPr txBox="1"/>
              <p:nvPr/>
            </p:nvSpPr>
            <p:spPr>
              <a:xfrm>
                <a:off x="569586" y="2512239"/>
                <a:ext cx="2624821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𝑇𝑇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𝑁𝑇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93E15-1622-4861-BE9E-A6626F1CC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86" y="2512239"/>
                <a:ext cx="2624821" cy="880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F2CDDE-8EA1-4E3B-A5EB-BE840BD4FC62}"/>
                  </a:ext>
                </a:extLst>
              </p:cNvPr>
              <p:cNvSpPr txBox="1"/>
              <p:nvPr/>
            </p:nvSpPr>
            <p:spPr>
              <a:xfrm>
                <a:off x="551852" y="3563699"/>
                <a:ext cx="5880392" cy="492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𝐸𝐶𝐼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𝐸𝐶𝐼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</m:sub>
                      </m:sSub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𝑅𝑇𝑁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𝐸𝐶𝐼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𝐸𝐶𝐼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F2CDDE-8EA1-4E3B-A5EB-BE840BD4F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52" y="3563699"/>
                <a:ext cx="5880392" cy="492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DB1759-A707-48FB-8929-44768309148C}"/>
                  </a:ext>
                </a:extLst>
              </p:cNvPr>
              <p:cNvSpPr txBox="1"/>
              <p:nvPr/>
            </p:nvSpPr>
            <p:spPr>
              <a:xfrm>
                <a:off x="571036" y="5443050"/>
                <a:ext cx="1984785" cy="596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𝐸𝐶𝐼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𝑅𝑃𝑉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𝑅𝑉𝑉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DB1759-A707-48FB-8929-447683091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36" y="5443050"/>
                <a:ext cx="1984785" cy="5961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E928D-4EB6-4C3F-8A9E-BCC81131AFD9}"/>
                  </a:ext>
                </a:extLst>
              </p:cNvPr>
              <p:cNvSpPr txBox="1"/>
              <p:nvPr/>
            </p:nvSpPr>
            <p:spPr>
              <a:xfrm>
                <a:off x="2665661" y="4501028"/>
                <a:ext cx="831125" cy="583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E928D-4EB6-4C3F-8A9E-BCC81131A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661" y="4501028"/>
                <a:ext cx="831125" cy="5836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02DECD-99A8-43B1-BFF4-BB196E6C9C0E}"/>
                  </a:ext>
                </a:extLst>
              </p:cNvPr>
              <p:cNvSpPr txBox="1"/>
              <p:nvPr/>
            </p:nvSpPr>
            <p:spPr>
              <a:xfrm>
                <a:off x="3756323" y="4701363"/>
                <a:ext cx="1104277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02DECD-99A8-43B1-BFF4-BB196E6C9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323" y="4701363"/>
                <a:ext cx="1104277" cy="284437"/>
              </a:xfrm>
              <a:prstGeom prst="rect">
                <a:avLst/>
              </a:prstGeom>
              <a:blipFill>
                <a:blip r:embed="rId10"/>
                <a:stretch>
                  <a:fillRect l="-3867" t="-17021" r="-27072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B965F8-A045-4985-B970-624FF1DCD0C4}"/>
                  </a:ext>
                </a:extLst>
              </p:cNvPr>
              <p:cNvSpPr txBox="1"/>
              <p:nvPr/>
            </p:nvSpPr>
            <p:spPr>
              <a:xfrm>
                <a:off x="5017692" y="4701363"/>
                <a:ext cx="1104277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B965F8-A045-4985-B970-624FF1DCD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692" y="4701363"/>
                <a:ext cx="1104277" cy="284437"/>
              </a:xfrm>
              <a:prstGeom prst="rect">
                <a:avLst/>
              </a:prstGeom>
              <a:blipFill>
                <a:blip r:embed="rId11"/>
                <a:stretch>
                  <a:fillRect l="-3867" t="-14894" r="-28729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514B8B-100D-4226-B311-000A7EDA03DE}"/>
                  </a:ext>
                </a:extLst>
              </p:cNvPr>
              <p:cNvSpPr txBox="1"/>
              <p:nvPr/>
            </p:nvSpPr>
            <p:spPr>
              <a:xfrm>
                <a:off x="409986" y="4357230"/>
                <a:ext cx="2217087" cy="97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514B8B-100D-4226-B311-000A7EDA0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" y="4357230"/>
                <a:ext cx="2217087" cy="9727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F76E09-C3C5-4810-BB42-B6458CE531E6}"/>
                  </a:ext>
                </a:extLst>
              </p:cNvPr>
              <p:cNvSpPr txBox="1"/>
              <p:nvPr/>
            </p:nvSpPr>
            <p:spPr>
              <a:xfrm>
                <a:off x="2519348" y="5403135"/>
                <a:ext cx="1683974" cy="675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𝑅𝑃𝑉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𝑐𝑎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𝑐𝑎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F76E09-C3C5-4810-BB42-B6458CE53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48" y="5403135"/>
                <a:ext cx="1683974" cy="6759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902BC-7AC7-4CC0-9854-CE65DCEBE573}"/>
                  </a:ext>
                </a:extLst>
              </p:cNvPr>
              <p:cNvSpPr txBox="1"/>
              <p:nvPr/>
            </p:nvSpPr>
            <p:spPr>
              <a:xfrm>
                <a:off x="4203322" y="5403135"/>
                <a:ext cx="1885777" cy="675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𝑅𝑉𝑉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𝑣𝑣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𝑣𝑣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902BC-7AC7-4CC0-9854-CE65DCEBE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322" y="5403135"/>
                <a:ext cx="1885777" cy="6759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0F8EB9-1588-492E-A7E7-86ABB4C8E489}"/>
              </a:ext>
            </a:extLst>
          </p:cNvPr>
          <p:cNvCxnSpPr>
            <a:stCxn id="8" idx="3"/>
          </p:cNvCxnSpPr>
          <p:nvPr/>
        </p:nvCxnSpPr>
        <p:spPr>
          <a:xfrm>
            <a:off x="6842260" y="1710779"/>
            <a:ext cx="605020" cy="50867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6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0018F-3794-4037-891D-13B84BF8A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75" y="3013531"/>
            <a:ext cx="4737328" cy="3361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BB5DD-B127-41D8-A839-C60327C8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SERPENS calculation of the probability of collisions (P</a:t>
            </a:r>
            <a:r>
              <a:rPr lang="en-US" sz="2800" baseline="-25000" dirty="0"/>
              <a:t>c</a:t>
            </a:r>
            <a:r>
              <a:rPr lang="en-US" sz="28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7D36C5-B829-4D9E-BAA5-B7A1966F93A6}"/>
                  </a:ext>
                </a:extLst>
              </p:cNvPr>
              <p:cNvSpPr txBox="1"/>
              <p:nvPr/>
            </p:nvSpPr>
            <p:spPr>
              <a:xfrm>
                <a:off x="409986" y="1264919"/>
                <a:ext cx="6432274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𝜇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7D36C5-B829-4D9E-BAA5-B7A1966F9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" y="1264919"/>
                <a:ext cx="6432274" cy="8917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F89404-95EA-4B28-82C9-CE298B48075A}"/>
                  </a:ext>
                </a:extLst>
              </p:cNvPr>
              <p:cNvSpPr txBox="1"/>
              <p:nvPr/>
            </p:nvSpPr>
            <p:spPr>
              <a:xfrm>
                <a:off x="6908255" y="2219451"/>
                <a:ext cx="5235086" cy="65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F89404-95EA-4B28-82C9-CE298B480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255" y="2219451"/>
                <a:ext cx="5235086" cy="6511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93E15-1622-4861-BE9E-A6626F1CC448}"/>
                  </a:ext>
                </a:extLst>
              </p:cNvPr>
              <p:cNvSpPr txBox="1"/>
              <p:nvPr/>
            </p:nvSpPr>
            <p:spPr>
              <a:xfrm>
                <a:off x="569586" y="2512239"/>
                <a:ext cx="2624821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𝑇𝑇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𝑁𝑇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93E15-1622-4861-BE9E-A6626F1CC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86" y="2512239"/>
                <a:ext cx="2624821" cy="880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F2CDDE-8EA1-4E3B-A5EB-BE840BD4FC62}"/>
                  </a:ext>
                </a:extLst>
              </p:cNvPr>
              <p:cNvSpPr txBox="1"/>
              <p:nvPr/>
            </p:nvSpPr>
            <p:spPr>
              <a:xfrm>
                <a:off x="551852" y="3563699"/>
                <a:ext cx="5880391" cy="492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𝐸𝐶𝐼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𝐸𝐶𝐼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</m:sub>
                      </m:sSub>
                      <m:sSubSup>
                        <m:sSubSup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𝐸𝐶𝐼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𝐸𝐶𝐼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F2CDDE-8EA1-4E3B-A5EB-BE840BD4F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52" y="3563699"/>
                <a:ext cx="5880391" cy="492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DB1759-A707-48FB-8929-44768309148C}"/>
                  </a:ext>
                </a:extLst>
              </p:cNvPr>
              <p:cNvSpPr txBox="1"/>
              <p:nvPr/>
            </p:nvSpPr>
            <p:spPr>
              <a:xfrm>
                <a:off x="571036" y="5443050"/>
                <a:ext cx="1984785" cy="596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𝐸𝐶𝐼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𝑅𝑃𝑉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𝑅𝑉𝑉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DB1759-A707-48FB-8929-447683091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36" y="5443050"/>
                <a:ext cx="1984785" cy="5961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E928D-4EB6-4C3F-8A9E-BCC81131AFD9}"/>
                  </a:ext>
                </a:extLst>
              </p:cNvPr>
              <p:cNvSpPr txBox="1"/>
              <p:nvPr/>
            </p:nvSpPr>
            <p:spPr>
              <a:xfrm>
                <a:off x="2665661" y="4501028"/>
                <a:ext cx="831125" cy="583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E928D-4EB6-4C3F-8A9E-BCC81131A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661" y="4501028"/>
                <a:ext cx="831125" cy="5836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02DECD-99A8-43B1-BFF4-BB196E6C9C0E}"/>
                  </a:ext>
                </a:extLst>
              </p:cNvPr>
              <p:cNvSpPr txBox="1"/>
              <p:nvPr/>
            </p:nvSpPr>
            <p:spPr>
              <a:xfrm>
                <a:off x="3756323" y="4701363"/>
                <a:ext cx="1104277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02DECD-99A8-43B1-BFF4-BB196E6C9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323" y="4701363"/>
                <a:ext cx="1104277" cy="284437"/>
              </a:xfrm>
              <a:prstGeom prst="rect">
                <a:avLst/>
              </a:prstGeom>
              <a:blipFill>
                <a:blip r:embed="rId10"/>
                <a:stretch>
                  <a:fillRect l="-3867" t="-17021" r="-27072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B965F8-A045-4985-B970-624FF1DCD0C4}"/>
                  </a:ext>
                </a:extLst>
              </p:cNvPr>
              <p:cNvSpPr txBox="1"/>
              <p:nvPr/>
            </p:nvSpPr>
            <p:spPr>
              <a:xfrm>
                <a:off x="5017692" y="4701363"/>
                <a:ext cx="1104277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B965F8-A045-4985-B970-624FF1DCD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692" y="4701363"/>
                <a:ext cx="1104277" cy="284437"/>
              </a:xfrm>
              <a:prstGeom prst="rect">
                <a:avLst/>
              </a:prstGeom>
              <a:blipFill>
                <a:blip r:embed="rId11"/>
                <a:stretch>
                  <a:fillRect l="-3867" t="-14894" r="-28729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514B8B-100D-4226-B311-000A7EDA03DE}"/>
                  </a:ext>
                </a:extLst>
              </p:cNvPr>
              <p:cNvSpPr txBox="1"/>
              <p:nvPr/>
            </p:nvSpPr>
            <p:spPr>
              <a:xfrm>
                <a:off x="409986" y="4357230"/>
                <a:ext cx="2217087" cy="97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𝑅𝑇𝑁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514B8B-100D-4226-B311-000A7EDA0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" y="4357230"/>
                <a:ext cx="2217087" cy="9727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F76E09-C3C5-4810-BB42-B6458CE531E6}"/>
                  </a:ext>
                </a:extLst>
              </p:cNvPr>
              <p:cNvSpPr txBox="1"/>
              <p:nvPr/>
            </p:nvSpPr>
            <p:spPr>
              <a:xfrm>
                <a:off x="2519348" y="5403135"/>
                <a:ext cx="1683974" cy="675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𝑅𝑃𝑉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𝑐𝑎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𝑐𝑎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F76E09-C3C5-4810-BB42-B6458CE53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48" y="5403135"/>
                <a:ext cx="1683974" cy="6759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902BC-7AC7-4CC0-9854-CE65DCEBE573}"/>
                  </a:ext>
                </a:extLst>
              </p:cNvPr>
              <p:cNvSpPr txBox="1"/>
              <p:nvPr/>
            </p:nvSpPr>
            <p:spPr>
              <a:xfrm>
                <a:off x="4203322" y="5403135"/>
                <a:ext cx="1885777" cy="675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𝑅𝑉𝑉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𝑣𝑣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𝑣𝑣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902BC-7AC7-4CC0-9854-CE65DCEBE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322" y="5403135"/>
                <a:ext cx="1885777" cy="6759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0F8EB9-1588-492E-A7E7-86ABB4C8E489}"/>
              </a:ext>
            </a:extLst>
          </p:cNvPr>
          <p:cNvCxnSpPr>
            <a:stCxn id="8" idx="3"/>
          </p:cNvCxnSpPr>
          <p:nvPr/>
        </p:nvCxnSpPr>
        <p:spPr>
          <a:xfrm>
            <a:off x="6842260" y="1710779"/>
            <a:ext cx="605020" cy="50867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8285977-6371-4CDA-9DEC-B28127E4CF40}"/>
              </a:ext>
            </a:extLst>
          </p:cNvPr>
          <p:cNvSpPr/>
          <p:nvPr/>
        </p:nvSpPr>
        <p:spPr>
          <a:xfrm>
            <a:off x="3496786" y="5443050"/>
            <a:ext cx="546894" cy="297350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53CEA0-EBA8-4667-8C7E-0CD1B25AC1F9}"/>
              </a:ext>
            </a:extLst>
          </p:cNvPr>
          <p:cNvSpPr/>
          <p:nvPr/>
        </p:nvSpPr>
        <p:spPr>
          <a:xfrm>
            <a:off x="3496786" y="5761069"/>
            <a:ext cx="546894" cy="297350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08B8E2-9B51-4FA1-8237-AE9DE68BA993}"/>
              </a:ext>
            </a:extLst>
          </p:cNvPr>
          <p:cNvSpPr/>
          <p:nvPr/>
        </p:nvSpPr>
        <p:spPr>
          <a:xfrm>
            <a:off x="8393075" y="4705120"/>
            <a:ext cx="546894" cy="624811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7CDAF2-962F-41B6-8FC0-139D8CCA80D5}"/>
              </a:ext>
            </a:extLst>
          </p:cNvPr>
          <p:cNvSpPr/>
          <p:nvPr/>
        </p:nvSpPr>
        <p:spPr>
          <a:xfrm>
            <a:off x="5313628" y="5443050"/>
            <a:ext cx="546894" cy="297350"/>
          </a:xfrm>
          <a:prstGeom prst="rect">
            <a:avLst/>
          </a:prstGeom>
          <a:solidFill>
            <a:schemeClr val="accent2">
              <a:lumMod val="75000"/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29D810-0900-45CB-9F42-CF20AAA6E895}"/>
              </a:ext>
            </a:extLst>
          </p:cNvPr>
          <p:cNvSpPr/>
          <p:nvPr/>
        </p:nvSpPr>
        <p:spPr>
          <a:xfrm>
            <a:off x="5313628" y="5780315"/>
            <a:ext cx="546894" cy="297350"/>
          </a:xfrm>
          <a:prstGeom prst="rect">
            <a:avLst/>
          </a:prstGeom>
          <a:solidFill>
            <a:schemeClr val="accent2">
              <a:lumMod val="75000"/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6D8352-056A-4E5E-BFEA-CDEDCFC3876A}"/>
              </a:ext>
            </a:extLst>
          </p:cNvPr>
          <p:cNvSpPr/>
          <p:nvPr/>
        </p:nvSpPr>
        <p:spPr>
          <a:xfrm>
            <a:off x="11332199" y="4868849"/>
            <a:ext cx="546894" cy="534285"/>
          </a:xfrm>
          <a:prstGeom prst="rect">
            <a:avLst/>
          </a:prstGeom>
          <a:solidFill>
            <a:schemeClr val="accent2">
              <a:lumMod val="75000"/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6D1CE8-6C14-463A-BAC1-0F39C27CA122}"/>
              </a:ext>
            </a:extLst>
          </p:cNvPr>
          <p:cNvSpPr/>
          <p:nvPr/>
        </p:nvSpPr>
        <p:spPr>
          <a:xfrm>
            <a:off x="4629147" y="4659094"/>
            <a:ext cx="231453" cy="326706"/>
          </a:xfrm>
          <a:prstGeom prst="rect">
            <a:avLst/>
          </a:prstGeom>
          <a:solidFill>
            <a:srgbClr val="00B05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E3B28B-4576-46B6-AD3A-4574A54FCF9A}"/>
              </a:ext>
            </a:extLst>
          </p:cNvPr>
          <p:cNvSpPr/>
          <p:nvPr/>
        </p:nvSpPr>
        <p:spPr>
          <a:xfrm>
            <a:off x="10989307" y="5875822"/>
            <a:ext cx="247653" cy="201843"/>
          </a:xfrm>
          <a:prstGeom prst="rect">
            <a:avLst/>
          </a:prstGeom>
          <a:solidFill>
            <a:srgbClr val="00B05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1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5938AC-7509-421D-9D68-869FDD6F9FD1}"/>
              </a:ext>
            </a:extLst>
          </p:cNvPr>
          <p:cNvSpPr txBox="1">
            <a:spLocks/>
          </p:cNvSpPr>
          <p:nvPr/>
        </p:nvSpPr>
        <p:spPr>
          <a:xfrm>
            <a:off x="304800" y="233685"/>
            <a:ext cx="11382703" cy="903231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j-lt"/>
              </a:rPr>
              <a:t>The number of objects in space is growing rapidly.</a:t>
            </a:r>
            <a:endParaRPr lang="en-US" b="1" baseline="300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37C7C9-4EAC-4E59-B8C2-11E2E123E1A2}"/>
              </a:ext>
            </a:extLst>
          </p:cNvPr>
          <p:cNvSpPr/>
          <p:nvPr/>
        </p:nvSpPr>
        <p:spPr>
          <a:xfrm>
            <a:off x="6741882" y="5081898"/>
            <a:ext cx="5188381" cy="1015663"/>
          </a:xfrm>
          <a:prstGeom prst="rect">
            <a:avLst/>
          </a:prstGeom>
          <a:solidFill>
            <a:srgbClr val="980038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Assessment of current and future risks of orbital debris requires modeling and simulation of the entire space environment</a:t>
            </a:r>
            <a:endParaRPr lang="en-US" sz="2000" b="1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EF7D4-15E3-4691-9241-8FD749DE45CC}"/>
              </a:ext>
            </a:extLst>
          </p:cNvPr>
          <p:cNvSpPr/>
          <p:nvPr/>
        </p:nvSpPr>
        <p:spPr>
          <a:xfrm>
            <a:off x="7741040" y="1524357"/>
            <a:ext cx="427277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cs typeface="Calibri Light" panose="020F0302020204030204" pitchFamily="34" charset="0"/>
              </a:rPr>
              <a:t>Orbital debris grows when existing debris strikes satellites.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 Light" panose="020F0302020204030204" pitchFamily="34" charset="0"/>
              </a:rPr>
              <a:t>What is the probability of a conjunction (or collision) between a satellite and debris?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 Light" panose="020F0302020204030204" pitchFamily="34" charset="0"/>
              </a:rPr>
              <a:t>How much debris is generated from a collision?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9992A4-D592-445E-AD62-622E00740276}"/>
              </a:ext>
            </a:extLst>
          </p:cNvPr>
          <p:cNvGrpSpPr/>
          <p:nvPr/>
        </p:nvGrpSpPr>
        <p:grpSpPr>
          <a:xfrm>
            <a:off x="279852" y="760439"/>
            <a:ext cx="7357932" cy="5427923"/>
            <a:chOff x="234678" y="561600"/>
            <a:chExt cx="9015671" cy="576091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64FDC5-4AD0-4B52-A9F0-9BA1555CD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78" y="561600"/>
              <a:ext cx="7560493" cy="57609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850C6C-C462-4A75-9E73-41E15C27D5D4}"/>
                </a:ext>
              </a:extLst>
            </p:cNvPr>
            <p:cNvSpPr txBox="1"/>
            <p:nvPr/>
          </p:nvSpPr>
          <p:spPr>
            <a:xfrm>
              <a:off x="3789882" y="1851197"/>
              <a:ext cx="1772502" cy="7513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A44F1"/>
                  </a:solidFill>
                </a:rPr>
                <a:t>2. </a:t>
              </a:r>
              <a:r>
                <a:rPr lang="en-US" sz="1000" b="1" dirty="0"/>
                <a:t>Collisions of Kosmos 2251 with Iridium 33 (~1330 fragments)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4BE4E8-3E9B-4231-A2AB-F9F4C6D6E494}"/>
                </a:ext>
              </a:extLst>
            </p:cNvPr>
            <p:cNvSpPr txBox="1"/>
            <p:nvPr/>
          </p:nvSpPr>
          <p:spPr>
            <a:xfrm>
              <a:off x="2727823" y="2840247"/>
              <a:ext cx="2744234" cy="4246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A44F1"/>
                  </a:solidFill>
                </a:rPr>
                <a:t>1. </a:t>
              </a:r>
              <a:r>
                <a:rPr lang="en-US" sz="1000" b="1" dirty="0"/>
                <a:t>Chinese A-SAT: Destruction of Fengyun-1C (~2600 fragments)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275688F-378A-43AF-8B51-1E25BF89621C}"/>
                </a:ext>
              </a:extLst>
            </p:cNvPr>
            <p:cNvSpPr/>
            <p:nvPr/>
          </p:nvSpPr>
          <p:spPr>
            <a:xfrm>
              <a:off x="5617694" y="3103005"/>
              <a:ext cx="191589" cy="165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F2105C-6943-4E96-8806-0695AF7D950D}"/>
                </a:ext>
              </a:extLst>
            </p:cNvPr>
            <p:cNvSpPr txBox="1"/>
            <p:nvPr/>
          </p:nvSpPr>
          <p:spPr>
            <a:xfrm>
              <a:off x="7549446" y="2220529"/>
              <a:ext cx="1700903" cy="9146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A44F1"/>
                  </a:solidFill>
                </a:rPr>
                <a:t>4. </a:t>
              </a:r>
              <a:r>
                <a:rPr lang="en-US" sz="1000" b="1" dirty="0"/>
                <a:t>Russian A-SAT: Destruction of Kosmos 1408 (~1500 fragments) in November 2021</a:t>
              </a: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12A9C7CD-6F2F-4F30-91DF-A2F66916CB89}"/>
                </a:ext>
              </a:extLst>
            </p:cNvPr>
            <p:cNvSpPr/>
            <p:nvPr/>
          </p:nvSpPr>
          <p:spPr>
            <a:xfrm rot="9885578">
              <a:off x="7316962" y="3143047"/>
              <a:ext cx="191589" cy="165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8F7C1695-E0FA-4C87-9866-3BF219D90CAF}"/>
                </a:ext>
              </a:extLst>
            </p:cNvPr>
            <p:cNvSpPr/>
            <p:nvPr/>
          </p:nvSpPr>
          <p:spPr>
            <a:xfrm>
              <a:off x="5734710" y="2589861"/>
              <a:ext cx="191589" cy="165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5BB9AE-1C51-4719-99D0-53B15A900688}"/>
                </a:ext>
              </a:extLst>
            </p:cNvPr>
            <p:cNvSpPr txBox="1"/>
            <p:nvPr/>
          </p:nvSpPr>
          <p:spPr>
            <a:xfrm>
              <a:off x="7498533" y="4284714"/>
              <a:ext cx="1508276" cy="58798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A44F1"/>
                  </a:solidFill>
                </a:rPr>
                <a:t>3. </a:t>
              </a:r>
              <a:r>
                <a:rPr lang="en-US" sz="1000" b="1" dirty="0"/>
                <a:t>Commercial Launches (e.g., SpaceX)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DA41FEC0-E4C7-4BDE-91FF-99B922F38E5E}"/>
                </a:ext>
              </a:extLst>
            </p:cNvPr>
            <p:cNvSpPr/>
            <p:nvPr/>
          </p:nvSpPr>
          <p:spPr>
            <a:xfrm rot="10800000">
              <a:off x="7202788" y="4414336"/>
              <a:ext cx="191589" cy="165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682CBC-5348-411B-A788-D9864B9A01F6}"/>
              </a:ext>
            </a:extLst>
          </p:cNvPr>
          <p:cNvSpPr txBox="1"/>
          <p:nvPr/>
        </p:nvSpPr>
        <p:spPr>
          <a:xfrm>
            <a:off x="41242" y="6586819"/>
            <a:ext cx="4788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A-SAT – anti-satellite </a:t>
            </a:r>
          </a:p>
        </p:txBody>
      </p:sp>
    </p:spTree>
    <p:extLst>
      <p:ext uri="{BB962C8B-B14F-4D97-AF65-F5344CB8AC3E}">
        <p14:creationId xmlns:p14="http://schemas.microsoft.com/office/powerpoint/2010/main" val="122133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734417-985D-4E1D-A14A-98613010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do we operate in an extreme debris environment?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BA936-5A4B-4AC5-9A8E-F7FA2D2A3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7658" y="1230512"/>
            <a:ext cx="5811920" cy="5424287"/>
          </a:xfrm>
        </p:spPr>
        <p:txBody>
          <a:bodyPr>
            <a:normAutofit/>
          </a:bodyPr>
          <a:lstStyle/>
          <a:p>
            <a:r>
              <a:rPr lang="en-US" sz="2000" dirty="0"/>
              <a:t>Current and future satellites are threatened by an extreme debris environment.</a:t>
            </a:r>
          </a:p>
          <a:p>
            <a:pPr marL="731520" indent="-457200">
              <a:buFont typeface="+mj-lt"/>
              <a:buAutoNum type="arabicPeriod"/>
            </a:pPr>
            <a:r>
              <a:rPr lang="en-US" sz="2000" dirty="0"/>
              <a:t>Iridium: 780 km</a:t>
            </a:r>
          </a:p>
          <a:p>
            <a:pPr marL="731520" indent="-457200">
              <a:buFont typeface="+mj-lt"/>
              <a:buAutoNum type="arabicPeriod"/>
            </a:pPr>
            <a:r>
              <a:rPr lang="en-US" sz="2000" dirty="0"/>
              <a:t>NOAA: 800 km</a:t>
            </a:r>
          </a:p>
          <a:p>
            <a:pPr marL="731520" indent="-457200">
              <a:buFont typeface="+mj-lt"/>
              <a:buAutoNum type="arabicPeriod"/>
            </a:pPr>
            <a:r>
              <a:rPr lang="en-US" sz="2000" dirty="0"/>
              <a:t>SDA Tranche 0: 950 km</a:t>
            </a:r>
          </a:p>
          <a:p>
            <a:pPr marL="731520" indent="-457200">
              <a:buFont typeface="+mj-lt"/>
              <a:buAutoNum type="arabicPeriod"/>
            </a:pPr>
            <a:r>
              <a:rPr lang="en-US" sz="2000" dirty="0"/>
              <a:t>SDA Tranche 1*: 750 – 1000 km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r>
              <a:rPr lang="en-US" sz="2000" dirty="0"/>
              <a:t>Must consider orbit location, mission requirements, fuel requirements, maneuver capabilities,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7ED62-D4F9-4878-8C99-9A006F308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5" r="5534" b="2805"/>
          <a:stretch/>
        </p:blipFill>
        <p:spPr>
          <a:xfrm>
            <a:off x="6579578" y="1123544"/>
            <a:ext cx="5612422" cy="513134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31D468-850A-44F3-B9AE-99607DF22122}"/>
              </a:ext>
            </a:extLst>
          </p:cNvPr>
          <p:cNvCxnSpPr/>
          <p:nvPr/>
        </p:nvCxnSpPr>
        <p:spPr>
          <a:xfrm flipV="1">
            <a:off x="8932985" y="1647930"/>
            <a:ext cx="0" cy="410977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E479B0-D34B-48FA-9907-8EF35326ED0A}"/>
              </a:ext>
            </a:extLst>
          </p:cNvPr>
          <p:cNvCxnSpPr/>
          <p:nvPr/>
        </p:nvCxnSpPr>
        <p:spPr>
          <a:xfrm flipV="1">
            <a:off x="8624019" y="1647930"/>
            <a:ext cx="0" cy="410977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E6D589-2FF4-4A45-AF86-817C147C9E3D}"/>
              </a:ext>
            </a:extLst>
          </p:cNvPr>
          <p:cNvCxnSpPr/>
          <p:nvPr/>
        </p:nvCxnSpPr>
        <p:spPr>
          <a:xfrm flipV="1">
            <a:off x="8676355" y="1647930"/>
            <a:ext cx="0" cy="410977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5AA640-70DC-4BA1-B1A5-2E1DD789DEC2}"/>
              </a:ext>
            </a:extLst>
          </p:cNvPr>
          <p:cNvSpPr txBox="1"/>
          <p:nvPr/>
        </p:nvSpPr>
        <p:spPr>
          <a:xfrm>
            <a:off x="8401260" y="1230513"/>
            <a:ext cx="40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C1E13-F367-471C-B442-8231580F629A}"/>
              </a:ext>
            </a:extLst>
          </p:cNvPr>
          <p:cNvSpPr txBox="1"/>
          <p:nvPr/>
        </p:nvSpPr>
        <p:spPr>
          <a:xfrm>
            <a:off x="8603064" y="1230513"/>
            <a:ext cx="40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0F8D7-B21E-49E1-8E07-6B63F211EA9E}"/>
              </a:ext>
            </a:extLst>
          </p:cNvPr>
          <p:cNvSpPr txBox="1"/>
          <p:nvPr/>
        </p:nvSpPr>
        <p:spPr>
          <a:xfrm>
            <a:off x="8788120" y="1230513"/>
            <a:ext cx="40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F976E-05B0-4868-81E1-9759737826B2}"/>
              </a:ext>
            </a:extLst>
          </p:cNvPr>
          <p:cNvSpPr txBox="1"/>
          <p:nvPr/>
        </p:nvSpPr>
        <p:spPr>
          <a:xfrm>
            <a:off x="767658" y="6433574"/>
            <a:ext cx="283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Planned constellation</a:t>
            </a:r>
          </a:p>
        </p:txBody>
      </p:sp>
    </p:spTree>
    <p:extLst>
      <p:ext uri="{BB962C8B-B14F-4D97-AF65-F5344CB8AC3E}">
        <p14:creationId xmlns:p14="http://schemas.microsoft.com/office/powerpoint/2010/main" val="12276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C340-A74D-469A-BBAD-FB855447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Difference in SGP4 and SERPENS prediction. No drag. 1 LEO orbit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35A06-3489-4E29-89E3-CB1CF85CA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89" y="1409949"/>
            <a:ext cx="7683261" cy="50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9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6C698AA-0753-4293-AEED-7D79C8130431}"/>
              </a:ext>
            </a:extLst>
          </p:cNvPr>
          <p:cNvSpPr/>
          <p:nvPr/>
        </p:nvSpPr>
        <p:spPr>
          <a:xfrm>
            <a:off x="4348716" y="1913393"/>
            <a:ext cx="1084521" cy="4359815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24428F-97B1-4E26-B6C0-D4C4F7AEB723}"/>
              </a:ext>
            </a:extLst>
          </p:cNvPr>
          <p:cNvCxnSpPr>
            <a:cxnSpLocks/>
          </p:cNvCxnSpPr>
          <p:nvPr/>
        </p:nvCxnSpPr>
        <p:spPr>
          <a:xfrm flipV="1">
            <a:off x="4950652" y="3806455"/>
            <a:ext cx="542261" cy="1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661F2F-9235-4AEF-AC6E-F7F4ADD10F67}"/>
              </a:ext>
            </a:extLst>
          </p:cNvPr>
          <p:cNvCxnSpPr>
            <a:cxnSpLocks/>
          </p:cNvCxnSpPr>
          <p:nvPr/>
        </p:nvCxnSpPr>
        <p:spPr>
          <a:xfrm flipV="1">
            <a:off x="4679521" y="3395330"/>
            <a:ext cx="271131" cy="1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4F137A-B670-4814-AC0C-D5CDB5A68E63}"/>
              </a:ext>
            </a:extLst>
          </p:cNvPr>
          <p:cNvCxnSpPr>
            <a:cxnSpLocks/>
          </p:cNvCxnSpPr>
          <p:nvPr/>
        </p:nvCxnSpPr>
        <p:spPr>
          <a:xfrm flipV="1">
            <a:off x="4543955" y="3001926"/>
            <a:ext cx="271131" cy="1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CEA852-3B55-4D7B-8732-645D5E613217}"/>
              </a:ext>
            </a:extLst>
          </p:cNvPr>
          <p:cNvCxnSpPr>
            <a:cxnSpLocks/>
          </p:cNvCxnSpPr>
          <p:nvPr/>
        </p:nvCxnSpPr>
        <p:spPr>
          <a:xfrm flipV="1">
            <a:off x="4272824" y="4185684"/>
            <a:ext cx="271131" cy="1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A7E9C1E-9C13-42DA-B60A-4A3476B20A3C}"/>
              </a:ext>
            </a:extLst>
          </p:cNvPr>
          <p:cNvSpPr txBox="1"/>
          <p:nvPr/>
        </p:nvSpPr>
        <p:spPr>
          <a:xfrm>
            <a:off x="4587815" y="4001019"/>
            <a:ext cx="996803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Kuiper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F7C06E-7609-462B-AC32-6622D19E6612}"/>
              </a:ext>
            </a:extLst>
          </p:cNvPr>
          <p:cNvSpPr txBox="1"/>
          <p:nvPr/>
        </p:nvSpPr>
        <p:spPr>
          <a:xfrm>
            <a:off x="5607213" y="3631689"/>
            <a:ext cx="996803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3CFDBC-55D6-4E26-8C87-A05EEFDC8B87}"/>
              </a:ext>
            </a:extLst>
          </p:cNvPr>
          <p:cNvSpPr txBox="1"/>
          <p:nvPr/>
        </p:nvSpPr>
        <p:spPr>
          <a:xfrm>
            <a:off x="5086216" y="3203336"/>
            <a:ext cx="996803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NOAA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98F80C-B7BC-41A7-9323-733C142DD8C8}"/>
              </a:ext>
            </a:extLst>
          </p:cNvPr>
          <p:cNvSpPr txBox="1"/>
          <p:nvPr/>
        </p:nvSpPr>
        <p:spPr>
          <a:xfrm>
            <a:off x="4950652" y="2813109"/>
            <a:ext cx="996803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Iridium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98CBC1-98E4-49CC-83A7-399DE467D822}"/>
              </a:ext>
            </a:extLst>
          </p:cNvPr>
          <p:cNvCxnSpPr>
            <a:cxnSpLocks/>
          </p:cNvCxnSpPr>
          <p:nvPr/>
        </p:nvCxnSpPr>
        <p:spPr>
          <a:xfrm flipH="1" flipV="1">
            <a:off x="5406502" y="4495248"/>
            <a:ext cx="1012251" cy="457200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6590D17-F939-4658-BDB5-F52856F13A7F}"/>
              </a:ext>
            </a:extLst>
          </p:cNvPr>
          <p:cNvSpPr txBox="1"/>
          <p:nvPr/>
        </p:nvSpPr>
        <p:spPr>
          <a:xfrm>
            <a:off x="6477753" y="4673247"/>
            <a:ext cx="3490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Existing and planned constellations need to operate in areas with high debris density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DEDFA-205A-4668-987B-BCADA0A7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do we operate in an extreme debris environment?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662FF-6BB2-40DF-A3FB-D99D1F985945}"/>
              </a:ext>
            </a:extLst>
          </p:cNvPr>
          <p:cNvSpPr txBox="1"/>
          <p:nvPr/>
        </p:nvSpPr>
        <p:spPr>
          <a:xfrm>
            <a:off x="78227" y="1122401"/>
            <a:ext cx="1203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mission effectiveness of current and future satellites is threatened by the increasing need for orbit maneuvering.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59E5-D9C4-4A15-931B-FAAC539CC8BB}"/>
              </a:ext>
            </a:extLst>
          </p:cNvPr>
          <p:cNvSpPr txBox="1"/>
          <p:nvPr/>
        </p:nvSpPr>
        <p:spPr>
          <a:xfrm>
            <a:off x="3165755" y="1934659"/>
            <a:ext cx="103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Starlink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0DBEB5-DCF0-4485-8467-F7DF22B5EB97}"/>
              </a:ext>
            </a:extLst>
          </p:cNvPr>
          <p:cNvSpPr txBox="1"/>
          <p:nvPr/>
        </p:nvSpPr>
        <p:spPr>
          <a:xfrm>
            <a:off x="6222654" y="5512660"/>
            <a:ext cx="147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OneWeb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F7CBF84-1FA5-47C3-9D3C-57195960D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37" y="1615167"/>
            <a:ext cx="8196699" cy="51466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D7172D-D546-48A8-AFD9-97BEDF944448}"/>
              </a:ext>
            </a:extLst>
          </p:cNvPr>
          <p:cNvSpPr txBox="1"/>
          <p:nvPr/>
        </p:nvSpPr>
        <p:spPr>
          <a:xfrm>
            <a:off x="41242" y="6586819"/>
            <a:ext cx="6181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NOAA – National Oceanic and Atmospheric Administration; SDA – Space Development Agency </a:t>
            </a:r>
          </a:p>
        </p:txBody>
      </p:sp>
    </p:spTree>
    <p:extLst>
      <p:ext uri="{BB962C8B-B14F-4D97-AF65-F5344CB8AC3E}">
        <p14:creationId xmlns:p14="http://schemas.microsoft.com/office/powerpoint/2010/main" val="39794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EDFA-205A-4668-987B-BCADA0A7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do we operate in an extreme debris environment?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B982C-6588-41ED-BD00-C49A1EED2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50" y="1617123"/>
            <a:ext cx="8196700" cy="5146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5662FF-6BB2-40DF-A3FB-D99D1F985945}"/>
              </a:ext>
            </a:extLst>
          </p:cNvPr>
          <p:cNvSpPr txBox="1"/>
          <p:nvPr/>
        </p:nvSpPr>
        <p:spPr>
          <a:xfrm>
            <a:off x="78227" y="1122401"/>
            <a:ext cx="1203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mission effectiveness of current and future satellites is threatened by the increasing need for orbit maneuvering.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9AED9B-3AEE-4586-AFB4-7CBA3D74515B}"/>
              </a:ext>
            </a:extLst>
          </p:cNvPr>
          <p:cNvSpPr txBox="1"/>
          <p:nvPr/>
        </p:nvSpPr>
        <p:spPr>
          <a:xfrm>
            <a:off x="5283200" y="2736502"/>
            <a:ext cx="4759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Satellite operators receive </a:t>
            </a:r>
            <a:r>
              <a:rPr lang="en-US" sz="1400" b="1" dirty="0"/>
              <a:t>conjunction messages </a:t>
            </a:r>
            <a:r>
              <a:rPr lang="en-US" sz="1400" dirty="0"/>
              <a:t>when a collision between debris and satellites is predicted</a:t>
            </a:r>
          </a:p>
          <a:p>
            <a:endParaRPr lang="en-US" sz="1400" dirty="0"/>
          </a:p>
          <a:p>
            <a:r>
              <a:rPr lang="en-US" sz="1400" dirty="0"/>
              <a:t>Make a decision: 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400" dirty="0"/>
              <a:t>maneuver and affect mission coverage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400" dirty="0"/>
              <a:t>risk a collision, kill satellite, generate debris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C6E1D08-637E-47BA-BBF0-EC91FB808882}"/>
              </a:ext>
            </a:extLst>
          </p:cNvPr>
          <p:cNvCxnSpPr>
            <a:cxnSpLocks/>
          </p:cNvCxnSpPr>
          <p:nvPr/>
        </p:nvCxnSpPr>
        <p:spPr>
          <a:xfrm flipH="1">
            <a:off x="5019040" y="3830320"/>
            <a:ext cx="365760" cy="1104537"/>
          </a:xfrm>
          <a:prstGeom prst="straightConnector1">
            <a:avLst/>
          </a:prstGeom>
          <a:ln w="76200">
            <a:solidFill>
              <a:srgbClr val="E86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9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5E585F-366A-48AA-A5A9-F4DE9F124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83" y="1366343"/>
            <a:ext cx="4619297" cy="4619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8DEDFA-205A-4668-987B-BCADA0A7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do we operate in an extreme debris environment?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49BC5-616A-479E-8180-7CC1A729DA64}"/>
              </a:ext>
            </a:extLst>
          </p:cNvPr>
          <p:cNvSpPr txBox="1"/>
          <p:nvPr/>
        </p:nvSpPr>
        <p:spPr>
          <a:xfrm>
            <a:off x="78227" y="1122401"/>
            <a:ext cx="1203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mission effectiveness of current and future satellites is threatened by the increasing need for orbit maneuvering.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D1849-914E-4DC6-A697-77E579A6F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50" y="1617123"/>
            <a:ext cx="8196700" cy="51466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87ACBB-0886-4387-9B4B-620E14946154}"/>
              </a:ext>
            </a:extLst>
          </p:cNvPr>
          <p:cNvSpPr/>
          <p:nvPr/>
        </p:nvSpPr>
        <p:spPr>
          <a:xfrm>
            <a:off x="7768012" y="4855779"/>
            <a:ext cx="4172607" cy="1129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Failure to successfully maneuver after a conjunction message can lead to satellite failure and massive debris generation</a:t>
            </a:r>
          </a:p>
        </p:txBody>
      </p:sp>
    </p:spTree>
    <p:extLst>
      <p:ext uri="{BB962C8B-B14F-4D97-AF65-F5344CB8AC3E}">
        <p14:creationId xmlns:p14="http://schemas.microsoft.com/office/powerpoint/2010/main" val="35562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9F552D-1A62-49D5-8B25-13B357E4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95" y="311286"/>
            <a:ext cx="6258916" cy="812258"/>
          </a:xfrm>
        </p:spPr>
        <p:txBody>
          <a:bodyPr>
            <a:noAutofit/>
          </a:bodyPr>
          <a:lstStyle/>
          <a:p>
            <a:r>
              <a:rPr lang="en-US" dirty="0"/>
              <a:t>IDA built </a:t>
            </a:r>
            <a:r>
              <a:rPr lang="en-US" dirty="0">
                <a:solidFill>
                  <a:srgbClr val="980038"/>
                </a:solidFill>
              </a:rPr>
              <a:t>SERPENS</a:t>
            </a:r>
            <a:r>
              <a:rPr lang="en-US" dirty="0"/>
              <a:t>, a space simulation tool, to model the effects of space threats and evaluate the mission impact.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72194-5737-4028-A587-E78D3B1F4168}"/>
              </a:ext>
            </a:extLst>
          </p:cNvPr>
          <p:cNvSpPr txBox="1"/>
          <p:nvPr/>
        </p:nvSpPr>
        <p:spPr>
          <a:xfrm>
            <a:off x="7744001" y="6368970"/>
            <a:ext cx="219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Topics of this brief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B9D2D49-DE71-42DD-BD57-884CACA4F480}"/>
              </a:ext>
            </a:extLst>
          </p:cNvPr>
          <p:cNvSpPr txBox="1">
            <a:spLocks/>
          </p:cNvSpPr>
          <p:nvPr/>
        </p:nvSpPr>
        <p:spPr>
          <a:xfrm>
            <a:off x="5920195" y="1308210"/>
            <a:ext cx="6010548" cy="526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980038"/>
                </a:solidFill>
              </a:rPr>
              <a:t>SERPENS (Space Environment Risk Prediction by </a:t>
            </a:r>
            <a:br>
              <a:rPr lang="en-US" sz="1800" b="1" dirty="0">
                <a:solidFill>
                  <a:srgbClr val="980038"/>
                </a:solidFill>
              </a:rPr>
            </a:br>
            <a:r>
              <a:rPr lang="en-US" sz="1800" b="1" dirty="0">
                <a:solidFill>
                  <a:srgbClr val="980038"/>
                </a:solidFill>
              </a:rPr>
              <a:t>Evaluating Numerical Simulations) </a:t>
            </a:r>
            <a:br>
              <a:rPr lang="en-US" sz="1800" b="1" dirty="0">
                <a:solidFill>
                  <a:srgbClr val="980038"/>
                </a:solidFill>
              </a:rPr>
            </a:br>
            <a:endParaRPr lang="en-US" sz="105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u="sng" dirty="0"/>
              <a:t>Mission capabilities: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F0"/>
                </a:solidFill>
              </a:rPr>
              <a:t>Orbit propagation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F0"/>
                </a:solidFill>
              </a:rPr>
              <a:t>Probability of collision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Active maneuvering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Payload (radar, electro-optical, infrared)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u="sng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u="sng" dirty="0"/>
              <a:t>Modeled scenarios: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F0"/>
                </a:solidFill>
              </a:rPr>
              <a:t>Debris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F0"/>
                </a:solidFill>
              </a:rPr>
              <a:t>Anti-satellite weapons (A-SATs)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Natural radiation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Jamming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Cyber takeover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u="sng" dirty="0"/>
              <a:t>Mission impacts: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F0"/>
                </a:solidFill>
              </a:rPr>
              <a:t>Mission availability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F0"/>
                </a:solidFill>
              </a:rPr>
              <a:t>Satellite field-of-regard or ground coverage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Fuel consumption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Operational lifetime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50DA72-4ACA-4672-A120-117FFA049AB4}"/>
              </a:ext>
            </a:extLst>
          </p:cNvPr>
          <p:cNvGrpSpPr/>
          <p:nvPr/>
        </p:nvGrpSpPr>
        <p:grpSpPr>
          <a:xfrm>
            <a:off x="-10508" y="0"/>
            <a:ext cx="5580994" cy="6875338"/>
            <a:chOff x="7169876" y="0"/>
            <a:chExt cx="5022125" cy="61868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943A84-842B-410C-90A0-159C72EF4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2" t="5939" r="39906" b="22033"/>
            <a:stretch/>
          </p:blipFill>
          <p:spPr>
            <a:xfrm>
              <a:off x="7172015" y="0"/>
              <a:ext cx="5019986" cy="61868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EEE42B-3AD3-4649-BD52-E8E5B257D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4963" r="53411" b="33794"/>
            <a:stretch/>
          </p:blipFill>
          <p:spPr>
            <a:xfrm>
              <a:off x="7169876" y="31530"/>
              <a:ext cx="5020056" cy="58266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F191EF-17CF-4974-8618-E1310910E222}"/>
                </a:ext>
              </a:extLst>
            </p:cNvPr>
            <p:cNvSpPr txBox="1"/>
            <p:nvPr/>
          </p:nvSpPr>
          <p:spPr>
            <a:xfrm>
              <a:off x="8626415" y="0"/>
              <a:ext cx="3565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Current near-Earth environment: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10832 active satellites</a:t>
              </a:r>
            </a:p>
            <a:p>
              <a:pPr algn="r"/>
              <a:r>
                <a:rPr lang="en-US" dirty="0">
                  <a:solidFill>
                    <a:srgbClr val="FF0000"/>
                  </a:solidFill>
                </a:rPr>
                <a:t>11683 tracked debris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4AB36C-5300-4C68-8670-416ED0E79607}"/>
                </a:ext>
              </a:extLst>
            </p:cNvPr>
            <p:cNvSpPr txBox="1"/>
            <p:nvPr/>
          </p:nvSpPr>
          <p:spPr>
            <a:xfrm>
              <a:off x="7189300" y="5746409"/>
              <a:ext cx="4614926" cy="33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Notional Scenario: Space station explosion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50C478-B2D6-4C38-85CF-865AECBF6A54}"/>
              </a:ext>
            </a:extLst>
          </p:cNvPr>
          <p:cNvCxnSpPr/>
          <p:nvPr/>
        </p:nvCxnSpPr>
        <p:spPr>
          <a:xfrm flipV="1">
            <a:off x="1870841" y="2711669"/>
            <a:ext cx="399393" cy="4309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16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447A-4409-4EBC-BF5A-1B088A13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82229"/>
            <a:ext cx="11566185" cy="125833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Choosing an orbit propagator to predict debris position over time needs to balance development flexibility with computation efficiency. 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DA46012-3BA7-423F-B8C3-2FB3799B9CE8}"/>
              </a:ext>
            </a:extLst>
          </p:cNvPr>
          <p:cNvSpPr/>
          <p:nvPr/>
        </p:nvSpPr>
        <p:spPr>
          <a:xfrm>
            <a:off x="5374640" y="4247422"/>
            <a:ext cx="942219" cy="81225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7EA4C-27BA-42CA-A75F-8479B976768A}"/>
              </a:ext>
            </a:extLst>
          </p:cNvPr>
          <p:cNvSpPr/>
          <p:nvPr/>
        </p:nvSpPr>
        <p:spPr>
          <a:xfrm rot="189035">
            <a:off x="1187390" y="3881120"/>
            <a:ext cx="9479280" cy="376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0417D-5856-439B-B677-F0C210393509}"/>
              </a:ext>
            </a:extLst>
          </p:cNvPr>
          <p:cNvSpPr txBox="1"/>
          <p:nvPr/>
        </p:nvSpPr>
        <p:spPr>
          <a:xfrm>
            <a:off x="1184208" y="5059680"/>
            <a:ext cx="2747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980038"/>
                </a:solidFill>
              </a:rPr>
              <a:t>Analytic Propagation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D152F-496B-4D9A-B2B6-56E1E0F4684A}"/>
              </a:ext>
            </a:extLst>
          </p:cNvPr>
          <p:cNvSpPr txBox="1"/>
          <p:nvPr/>
        </p:nvSpPr>
        <p:spPr>
          <a:xfrm>
            <a:off x="7597852" y="5059680"/>
            <a:ext cx="3080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980038"/>
                </a:solidFill>
              </a:rPr>
              <a:t>Numerical Propagation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F457DF-DBCC-4C69-9E7F-30EC7EF90621}"/>
              </a:ext>
            </a:extLst>
          </p:cNvPr>
          <p:cNvSpPr/>
          <p:nvPr/>
        </p:nvSpPr>
        <p:spPr>
          <a:xfrm>
            <a:off x="2311400" y="1705726"/>
            <a:ext cx="538480" cy="14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F(x)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F14B9B-A1FC-49AB-9203-2EC64EE4A6F2}"/>
              </a:ext>
            </a:extLst>
          </p:cNvPr>
          <p:cNvCxnSpPr/>
          <p:nvPr/>
        </p:nvCxnSpPr>
        <p:spPr>
          <a:xfrm>
            <a:off x="1656080" y="1889760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B8D8AB-3E02-4204-BF82-D4FD89EC6475}"/>
              </a:ext>
            </a:extLst>
          </p:cNvPr>
          <p:cNvCxnSpPr/>
          <p:nvPr/>
        </p:nvCxnSpPr>
        <p:spPr>
          <a:xfrm>
            <a:off x="3078480" y="2960486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4FE9CB-DB96-4BE9-A827-6843396850AC}"/>
              </a:ext>
            </a:extLst>
          </p:cNvPr>
          <p:cNvCxnSpPr/>
          <p:nvPr/>
        </p:nvCxnSpPr>
        <p:spPr>
          <a:xfrm>
            <a:off x="3078480" y="2418080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9F2598-4AFB-4416-B73B-59BDD6A05B45}"/>
              </a:ext>
            </a:extLst>
          </p:cNvPr>
          <p:cNvCxnSpPr/>
          <p:nvPr/>
        </p:nvCxnSpPr>
        <p:spPr>
          <a:xfrm>
            <a:off x="3078480" y="1884680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1B0396B-8CFA-4B2F-9E72-998A562ABCF1}"/>
              </a:ext>
            </a:extLst>
          </p:cNvPr>
          <p:cNvSpPr/>
          <p:nvPr/>
        </p:nvSpPr>
        <p:spPr>
          <a:xfrm>
            <a:off x="6842760" y="2127392"/>
            <a:ext cx="538480" cy="14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F(x)</a:t>
            </a:r>
            <a:endParaRPr lang="en-US" sz="1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86E65C-FD0E-48A8-8F0D-8FFFC69CAC3D}"/>
              </a:ext>
            </a:extLst>
          </p:cNvPr>
          <p:cNvCxnSpPr/>
          <p:nvPr/>
        </p:nvCxnSpPr>
        <p:spPr>
          <a:xfrm>
            <a:off x="6238240" y="2306346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F43756-A914-44AB-8546-985115F85FD1}"/>
              </a:ext>
            </a:extLst>
          </p:cNvPr>
          <p:cNvCxnSpPr/>
          <p:nvPr/>
        </p:nvCxnSpPr>
        <p:spPr>
          <a:xfrm>
            <a:off x="7609840" y="2306346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0EFEC50-AD41-4A85-BD01-A86A49C7AECF}"/>
              </a:ext>
            </a:extLst>
          </p:cNvPr>
          <p:cNvSpPr/>
          <p:nvPr/>
        </p:nvSpPr>
        <p:spPr>
          <a:xfrm>
            <a:off x="8336280" y="2126264"/>
            <a:ext cx="538480" cy="14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F(x)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122282-8EE5-483A-B995-18165C5DF38B}"/>
              </a:ext>
            </a:extLst>
          </p:cNvPr>
          <p:cNvCxnSpPr/>
          <p:nvPr/>
        </p:nvCxnSpPr>
        <p:spPr>
          <a:xfrm>
            <a:off x="9103360" y="2838618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68307-F376-46EA-BFDC-4A562FE2B9FE}"/>
              </a:ext>
            </a:extLst>
          </p:cNvPr>
          <p:cNvSpPr/>
          <p:nvPr/>
        </p:nvSpPr>
        <p:spPr>
          <a:xfrm>
            <a:off x="9733280" y="2126828"/>
            <a:ext cx="538480" cy="14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F(x)</a:t>
            </a:r>
            <a:endParaRPr lang="en-US" sz="18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29BB13-5FBE-45BC-9C46-1971453A75D3}"/>
              </a:ext>
            </a:extLst>
          </p:cNvPr>
          <p:cNvCxnSpPr/>
          <p:nvPr/>
        </p:nvCxnSpPr>
        <p:spPr>
          <a:xfrm>
            <a:off x="10500360" y="3381588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605854-7189-46DF-86CB-456F4087BFD1}"/>
              </a:ext>
            </a:extLst>
          </p:cNvPr>
          <p:cNvSpPr txBox="1"/>
          <p:nvPr/>
        </p:nvSpPr>
        <p:spPr>
          <a:xfrm>
            <a:off x="514174" y="5459790"/>
            <a:ext cx="41329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rgbClr val="980038"/>
                </a:solidFill>
              </a:rPr>
              <a:t>Pro: Closed-form solution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rgbClr val="980038"/>
                </a:solidFill>
              </a:rPr>
              <a:t>Con: Complex F(x) – difficult to customize additional perturbations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4F62F0-91E7-49E3-9A31-0BA7A396FA37}"/>
              </a:ext>
            </a:extLst>
          </p:cNvPr>
          <p:cNvSpPr txBox="1"/>
          <p:nvPr/>
        </p:nvSpPr>
        <p:spPr>
          <a:xfrm>
            <a:off x="6804063" y="5459790"/>
            <a:ext cx="45985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rgbClr val="980038"/>
                </a:solidFill>
              </a:rPr>
              <a:t>Pro: Easy to customize additional </a:t>
            </a:r>
            <a:br>
              <a:rPr lang="en-US" sz="1400" dirty="0">
                <a:solidFill>
                  <a:srgbClr val="980038"/>
                </a:solidFill>
              </a:rPr>
            </a:br>
            <a:r>
              <a:rPr lang="en-US" sz="1400" dirty="0">
                <a:solidFill>
                  <a:srgbClr val="980038"/>
                </a:solidFill>
              </a:rPr>
              <a:t>time-dependent perturbations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rgbClr val="980038"/>
                </a:solidFill>
              </a:rPr>
              <a:t>Con: Can be computationally slow</a:t>
            </a:r>
          </a:p>
        </p:txBody>
      </p:sp>
    </p:spTree>
    <p:extLst>
      <p:ext uri="{BB962C8B-B14F-4D97-AF65-F5344CB8AC3E}">
        <p14:creationId xmlns:p14="http://schemas.microsoft.com/office/powerpoint/2010/main" val="194296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B356-96B8-496D-AEA7-9C60DDA8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8" y="24960"/>
            <a:ext cx="11566185" cy="1098584"/>
          </a:xfrm>
        </p:spPr>
        <p:txBody>
          <a:bodyPr>
            <a:normAutofit/>
          </a:bodyPr>
          <a:lstStyle/>
          <a:p>
            <a:r>
              <a:rPr lang="en-US" sz="2800" dirty="0"/>
              <a:t>SERPENS uses a numerical propagator for dynamic </a:t>
            </a:r>
            <a:br>
              <a:rPr lang="en-US" sz="2800" dirty="0"/>
            </a:br>
            <a:r>
              <a:rPr lang="en-US" sz="2800" dirty="0"/>
              <a:t>mission assessments.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68B1DD6-8661-43C6-8340-122CC9F4E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84215"/>
              </p:ext>
            </p:extLst>
          </p:nvPr>
        </p:nvGraphicFramePr>
        <p:xfrm>
          <a:off x="912628" y="1123544"/>
          <a:ext cx="10366743" cy="5105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7786">
                  <a:extLst>
                    <a:ext uri="{9D8B030D-6E8A-4147-A177-3AD203B41FA5}">
                      <a16:colId xmlns:a16="http://schemas.microsoft.com/office/drawing/2014/main" val="1802819971"/>
                    </a:ext>
                  </a:extLst>
                </a:gridCol>
                <a:gridCol w="2413591">
                  <a:extLst>
                    <a:ext uri="{9D8B030D-6E8A-4147-A177-3AD203B41FA5}">
                      <a16:colId xmlns:a16="http://schemas.microsoft.com/office/drawing/2014/main" val="2253489600"/>
                    </a:ext>
                  </a:extLst>
                </a:gridCol>
                <a:gridCol w="2275366">
                  <a:extLst>
                    <a:ext uri="{9D8B030D-6E8A-4147-A177-3AD203B41FA5}">
                      <a16:colId xmlns:a16="http://schemas.microsoft.com/office/drawing/2014/main" val="23559872"/>
                    </a:ext>
                  </a:extLst>
                </a:gridCol>
              </a:tblGrid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Capability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SGP4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(Analytic)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SERPENS (Numerical)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071029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Easy to implement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 code development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9719515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Community trust </a:t>
                      </a:r>
                      <a:r>
                        <a:rPr lang="en-US" dirty="0"/>
                        <a:t>and acceptance of 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Yes, used in operations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Similar numerical methods are trusted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5461296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Flexible framework </a:t>
                      </a:r>
                      <a:r>
                        <a:rPr lang="en-US" dirty="0"/>
                        <a:t>for adding adequate perturbations for custom scenarios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1088600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Ability for </a:t>
                      </a:r>
                      <a:r>
                        <a:rPr lang="en-US" b="1" dirty="0"/>
                        <a:t>dynamic</a:t>
                      </a:r>
                      <a:r>
                        <a:rPr lang="en-US" dirty="0"/>
                        <a:t> orbit modifications and maneuvering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853049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Timely orbit predictions </a:t>
                      </a:r>
                      <a:r>
                        <a:rPr lang="en-US" dirty="0"/>
                        <a:t>for fast computations and research cadence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Adequate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864733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Modularity</a:t>
                      </a:r>
                      <a:r>
                        <a:rPr lang="en-US" dirty="0"/>
                        <a:t> for building in mission-specific constellations and threat effects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Post-propagation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propagation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2392075"/>
                  </a:ext>
                </a:extLst>
              </a:tr>
              <a:tr h="56400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Potential</a:t>
                      </a:r>
                      <a:r>
                        <a:rPr lang="en-US" dirty="0"/>
                        <a:t> for non-Earth orbiting or exotic scenarios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24039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4A3297D-7DA4-4CCE-9E8A-02601FC565DD}"/>
              </a:ext>
            </a:extLst>
          </p:cNvPr>
          <p:cNvSpPr/>
          <p:nvPr/>
        </p:nvSpPr>
        <p:spPr>
          <a:xfrm>
            <a:off x="9016409" y="1144810"/>
            <a:ext cx="2262962" cy="5084263"/>
          </a:xfrm>
          <a:prstGeom prst="rect">
            <a:avLst/>
          </a:prstGeom>
          <a:noFill/>
          <a:ln w="57150">
            <a:solidFill>
              <a:srgbClr val="98003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FE276-2C1C-4964-A3A5-78B603BCB23D}"/>
              </a:ext>
            </a:extLst>
          </p:cNvPr>
          <p:cNvSpPr txBox="1"/>
          <p:nvPr/>
        </p:nvSpPr>
        <p:spPr>
          <a:xfrm>
            <a:off x="41242" y="6586819"/>
            <a:ext cx="6181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SGP4 – Simplified Perturbation Model 4</a:t>
            </a:r>
          </a:p>
        </p:txBody>
      </p:sp>
    </p:spTree>
    <p:extLst>
      <p:ext uri="{BB962C8B-B14F-4D97-AF65-F5344CB8AC3E}">
        <p14:creationId xmlns:p14="http://schemas.microsoft.com/office/powerpoint/2010/main" val="415907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52A6-1576-4D2A-9C17-7112CE4A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119951"/>
            <a:ext cx="11566185" cy="1117464"/>
          </a:xfrm>
        </p:spPr>
        <p:txBody>
          <a:bodyPr>
            <a:normAutofit/>
          </a:bodyPr>
          <a:lstStyle/>
          <a:p>
            <a:r>
              <a:rPr lang="en-US" dirty="0"/>
              <a:t>Orbit prediction using the numerical propagator in SERPENS is comparable to the performance of an industry standard analytical propagator.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7F62C-BEA1-4B9B-8B78-24CBE089C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36" y="1123544"/>
            <a:ext cx="8686928" cy="56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1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A Basic Color Palette">
      <a:dk1>
        <a:srgbClr val="121212"/>
      </a:dk1>
      <a:lt1>
        <a:srgbClr val="FFFFFF"/>
      </a:lt1>
      <a:dk2>
        <a:srgbClr val="45402D"/>
      </a:dk2>
      <a:lt2>
        <a:srgbClr val="D9D9D9"/>
      </a:lt2>
      <a:accent1>
        <a:srgbClr val="686044"/>
      </a:accent1>
      <a:accent2>
        <a:srgbClr val="AE6043"/>
      </a:accent2>
      <a:accent3>
        <a:srgbClr val="BFBFBF"/>
      </a:accent3>
      <a:accent4>
        <a:srgbClr val="B7AF93"/>
      </a:accent4>
      <a:accent5>
        <a:srgbClr val="EAD2CA"/>
      </a:accent5>
      <a:accent6>
        <a:srgbClr val="ECEAE2"/>
      </a:accent6>
      <a:hlink>
        <a:srgbClr val="D6A795"/>
      </a:hlink>
      <a:folHlink>
        <a:srgbClr val="F8F0ED"/>
      </a:folHlink>
    </a:clrScheme>
    <a:fontScheme name="IDA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A Unclassified Wide_PY" id="{B746FDAF-6D9B-4594-BAF0-D8B936E6D049}" vid="{84EAAA94-7021-45F7-B8C5-46181E161D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IDA Unclassified Wide (1)</Template>
  <TotalTime>3498</TotalTime>
  <Words>1229</Words>
  <Application>Microsoft Office PowerPoint</Application>
  <PresentationFormat>Widescreen</PresentationFormat>
  <Paragraphs>207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Franklin Gothic Book</vt:lpstr>
      <vt:lpstr>Wingdings</vt:lpstr>
      <vt:lpstr>Office Theme</vt:lpstr>
      <vt:lpstr>PowerPoint Presentation</vt:lpstr>
      <vt:lpstr>PowerPoint Presentation</vt:lpstr>
      <vt:lpstr>How do we operate in an extreme debris environment?</vt:lpstr>
      <vt:lpstr>How do we operate in an extreme debris environment?</vt:lpstr>
      <vt:lpstr>How do we operate in an extreme debris environment?</vt:lpstr>
      <vt:lpstr>IDA built SERPENS, a space simulation tool, to model the effects of space threats and evaluate the mission impact.</vt:lpstr>
      <vt:lpstr>Choosing an orbit propagator to predict debris position over time needs to balance development flexibility with computation efficiency. </vt:lpstr>
      <vt:lpstr>SERPENS uses a numerical propagator for dynamic  mission assessments.</vt:lpstr>
      <vt:lpstr>Orbit prediction using the numerical propagator in SERPENS is comparable to the performance of an industry standard analytical propagator.</vt:lpstr>
      <vt:lpstr>SERPENS calculates the probability of collisions (Pc).</vt:lpstr>
      <vt:lpstr>We model a coordinated A-SAT attack on the FLOCK constellation.</vt:lpstr>
      <vt:lpstr>Notional Scenario: Coordinated A-SAT attack on the FLOCK constellation</vt:lpstr>
      <vt:lpstr>Iridium satellites are less available due to the extreme  debris environment.</vt:lpstr>
      <vt:lpstr>SERPENS is growing to become a versatile testbed for  future space operations.</vt:lpstr>
      <vt:lpstr>Questions?</vt:lpstr>
      <vt:lpstr>Backup Slides</vt:lpstr>
      <vt:lpstr>References</vt:lpstr>
      <vt:lpstr>SERPENS calculation of the probability of collisions (Pc)</vt:lpstr>
      <vt:lpstr>SERPENS calculation of the probability of collisions (Pc)</vt:lpstr>
      <vt:lpstr>How do we operate in an extreme debris environment?</vt:lpstr>
      <vt:lpstr>Difference in SGP4 and SERPENS prediction. No drag. 1 LEO orbit</vt:lpstr>
    </vt:vector>
  </TitlesOfParts>
  <Company>Institute for Defense Analyses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Morales, Yesica</dc:creator>
  <cp:lastModifiedBy>Yerger, Victoria R</cp:lastModifiedBy>
  <cp:revision>250</cp:revision>
  <dcterms:created xsi:type="dcterms:W3CDTF">2024-06-11T21:27:48Z</dcterms:created>
  <dcterms:modified xsi:type="dcterms:W3CDTF">2025-03-14T17:48:31Z</dcterms:modified>
</cp:coreProperties>
</file>