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3"/>
  </p:notesMasterIdLst>
  <p:sldIdLst>
    <p:sldId id="281" r:id="rId2"/>
    <p:sldId id="24966" r:id="rId3"/>
    <p:sldId id="2449" r:id="rId4"/>
    <p:sldId id="24970" r:id="rId5"/>
    <p:sldId id="24964" r:id="rId6"/>
    <p:sldId id="24967" r:id="rId7"/>
    <p:sldId id="2601" r:id="rId8"/>
    <p:sldId id="2462" r:id="rId9"/>
    <p:sldId id="2603" r:id="rId10"/>
    <p:sldId id="2609" r:id="rId11"/>
    <p:sldId id="2610" r:id="rId12"/>
    <p:sldId id="2614" r:id="rId13"/>
    <p:sldId id="2604" r:id="rId14"/>
    <p:sldId id="2464" r:id="rId15"/>
    <p:sldId id="291" r:id="rId16"/>
    <p:sldId id="2356" r:id="rId17"/>
    <p:sldId id="2469" r:id="rId18"/>
    <p:sldId id="2605" r:id="rId19"/>
    <p:sldId id="2606" r:id="rId20"/>
    <p:sldId id="2607" r:id="rId21"/>
    <p:sldId id="24969" r:id="rId22"/>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2E23FBE-ABC1-EA42-8BD0-16BEBD7EF442}">
          <p14:sldIdLst>
            <p14:sldId id="281"/>
            <p14:sldId id="24966"/>
            <p14:sldId id="2449"/>
            <p14:sldId id="24970"/>
            <p14:sldId id="24964"/>
            <p14:sldId id="24967"/>
            <p14:sldId id="2601"/>
            <p14:sldId id="2462"/>
            <p14:sldId id="2603"/>
            <p14:sldId id="2609"/>
            <p14:sldId id="2610"/>
            <p14:sldId id="2614"/>
            <p14:sldId id="2604"/>
            <p14:sldId id="2464"/>
            <p14:sldId id="291"/>
            <p14:sldId id="2356"/>
            <p14:sldId id="2469"/>
            <p14:sldId id="2605"/>
            <p14:sldId id="2606"/>
            <p14:sldId id="2607"/>
            <p14:sldId id="249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3FD50F-342D-B791-7A90-C8230D26FBCF}" name="Dr. Judith S Dahmann" initials="JD" userId="S::JDAHMANN@MITRE.ORG::747a6b34-162b-42c9-88b0-2886f097fcaf" providerId="AD"/>
  <p188:author id="{F766868D-550D-6380-A541-E327E51DA669}" name="Gabriela Parasidis" initials="GP" userId="S::GPARASIDIS@MITRE.ORG::ab472e24-2ff8-4894-a139-40bf48bff7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t Harvey" initials="JH" lastIdx="28" clrIdx="0">
    <p:extLst>
      <p:ext uri="{19B8F6BF-5375-455C-9EA6-DF929625EA0E}">
        <p15:presenceInfo xmlns:p15="http://schemas.microsoft.com/office/powerpoint/2012/main" userId="S::JHARVEY@MITRE.ORG::b4608c05-6e59-4bf3-87d1-9c858e88a1e6" providerId="AD"/>
      </p:ext>
    </p:extLst>
  </p:cmAuthor>
  <p:cmAuthor id="2" name="Jeri Taylor" initials="JT" lastIdx="18" clrIdx="1">
    <p:extLst>
      <p:ext uri="{19B8F6BF-5375-455C-9EA6-DF929625EA0E}">
        <p15:presenceInfo xmlns:p15="http://schemas.microsoft.com/office/powerpoint/2012/main" userId="S::JERITAYLOR@MITRE.ORG::3822cdb7-5e08-491b-ba3c-d06f7974d2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0D2541"/>
    <a:srgbClr val="FFFFFF"/>
    <a:srgbClr val="FFFC00"/>
    <a:srgbClr val="0E2641"/>
    <a:srgbClr val="000000"/>
    <a:srgbClr val="E5EEEF"/>
    <a:srgbClr val="335EAC"/>
    <a:srgbClr val="39C5F3"/>
    <a:srgbClr val="4FBA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6327" autoAdjust="0"/>
  </p:normalViewPr>
  <p:slideViewPr>
    <p:cSldViewPr snapToObjects="1" showGuides="1">
      <p:cViewPr varScale="1">
        <p:scale>
          <a:sx n="83" d="100"/>
          <a:sy n="83" d="100"/>
        </p:scale>
        <p:origin x="686" y="77"/>
      </p:cViewPr>
      <p:guideLst>
        <p:guide orient="horz" pos="2160"/>
        <p:guide pos="3840"/>
      </p:guideLst>
    </p:cSldViewPr>
  </p:slideViewPr>
  <p:outlineViewPr>
    <p:cViewPr>
      <p:scale>
        <a:sx n="33" d="100"/>
        <a:sy n="33" d="100"/>
      </p:scale>
      <p:origin x="0" y="-6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b="0" i="0">
                <a:latin typeface="Arial" panose="020B0604020202020204" pitchFamily="34" charset="0"/>
              </a:defRPr>
            </a:lvl1pPr>
          </a:lstStyle>
          <a:p>
            <a:fld id="{2F41DA98-DD0A-1B4F-A599-A48A0F931A5C}" type="datetimeFigureOut">
              <a:rPr lang="en-US" smtClean="0"/>
              <a:pPr/>
              <a:t>3/27/2024</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b="0" i="0">
                <a:latin typeface="Arial" panose="020B0604020202020204" pitchFamily="34" charset="0"/>
              </a:defRPr>
            </a:lvl1pPr>
          </a:lstStyle>
          <a:p>
            <a:fld id="{63E89008-A845-3542-9030-80EE4706E754}" type="slidenum">
              <a:rPr lang="en-US" smtClean="0"/>
              <a:pPr/>
              <a:t>‹#›</a:t>
            </a:fld>
            <a:endParaRPr lang="en-US" dirty="0"/>
          </a:p>
        </p:txBody>
      </p:sp>
    </p:spTree>
    <p:extLst>
      <p:ext uri="{BB962C8B-B14F-4D97-AF65-F5344CB8AC3E}">
        <p14:creationId xmlns:p14="http://schemas.microsoft.com/office/powerpoint/2010/main" val="129345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3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CDFB8-CE1E-4CEA-A9A7-0392F69410F3}" type="slidenum">
              <a:rPr lang="en-US" smtClean="0"/>
              <a:t>1</a:t>
            </a:fld>
            <a:endParaRPr lang="en-US" dirty="0"/>
          </a:p>
        </p:txBody>
      </p:sp>
    </p:spTree>
    <p:extLst>
      <p:ext uri="{BB962C8B-B14F-4D97-AF65-F5344CB8AC3E}">
        <p14:creationId xmlns:p14="http://schemas.microsoft.com/office/powerpoint/2010/main" val="145807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2077">
              <a:defRPr/>
            </a:pPr>
            <a:r>
              <a:rPr lang="en-US" dirty="0"/>
              <a:t>ME process begins with the end in mind, a carefully articulated problem statement, the characterization of the mission and identification of metrics, and working through the collection of data and models needed to analyze the mission and document the output results.</a:t>
            </a:r>
          </a:p>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4</a:t>
            </a:fld>
            <a:endParaRPr lang="en-US"/>
          </a:p>
        </p:txBody>
      </p:sp>
    </p:spTree>
    <p:extLst>
      <p:ext uri="{BB962C8B-B14F-4D97-AF65-F5344CB8AC3E}">
        <p14:creationId xmlns:p14="http://schemas.microsoft.com/office/powerpoint/2010/main" val="87950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2077">
              <a:defRPr/>
            </a:pPr>
            <a:r>
              <a:rPr lang="en-US" dirty="0"/>
              <a:t>ME process begins with the end in mind, a carefully articulated problem statement, the characterization of the mission and identification of metrics, and working through the collection of data and models needed to analyze the mission and document the output results.</a:t>
            </a:r>
          </a:p>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5</a:t>
            </a:fld>
            <a:endParaRPr lang="en-US"/>
          </a:p>
        </p:txBody>
      </p:sp>
    </p:spTree>
    <p:extLst>
      <p:ext uri="{BB962C8B-B14F-4D97-AF65-F5344CB8AC3E}">
        <p14:creationId xmlns:p14="http://schemas.microsoft.com/office/powerpoint/2010/main" val="1607858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7F9F-3202-B443-A87A-BDA16F4A141C}"/>
              </a:ext>
            </a:extLst>
          </p:cNvPr>
          <p:cNvSpPr>
            <a:spLocks noGrp="1"/>
          </p:cNvSpPr>
          <p:nvPr>
            <p:ph type="ctrTitle"/>
          </p:nvPr>
        </p:nvSpPr>
        <p:spPr>
          <a:xfrm>
            <a:off x="560832" y="1303655"/>
            <a:ext cx="9144000" cy="2009720"/>
          </a:xfrm>
        </p:spPr>
        <p:txBody>
          <a:bodyPr anchor="b" anchorCtr="0"/>
          <a:lstStyle>
            <a:lvl1pPr algn="l">
              <a:lnSpc>
                <a:spcPct val="100000"/>
              </a:lnSpc>
              <a:spcBef>
                <a:spcPts val="1000"/>
              </a:spcBef>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EEFF059-95DD-D442-8A2F-BA0EC6593E12}"/>
              </a:ext>
            </a:extLst>
          </p:cNvPr>
          <p:cNvSpPr>
            <a:spLocks noGrp="1"/>
          </p:cNvSpPr>
          <p:nvPr>
            <p:ph type="subTitle" idx="1"/>
          </p:nvPr>
        </p:nvSpPr>
        <p:spPr>
          <a:xfrm>
            <a:off x="560832" y="3446675"/>
            <a:ext cx="9144000" cy="560059"/>
          </a:xfrm>
          <a:prstGeom prst="rect">
            <a:avLst/>
          </a:prstGeom>
        </p:spPr>
        <p:txBody>
          <a:bodyPr/>
          <a:lstStyle>
            <a:lvl1pPr marL="0" indent="0" algn="l">
              <a:lnSpc>
                <a:spcPct val="100000"/>
              </a:lnSpc>
              <a:spcBef>
                <a:spcPts val="10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a:extLst>
              <a:ext uri="{FF2B5EF4-FFF2-40B4-BE49-F238E27FC236}">
                <a16:creationId xmlns:a16="http://schemas.microsoft.com/office/drawing/2014/main" id="{B9791879-EF0E-4A4B-8C65-7D96C9E4D68E}"/>
              </a:ext>
            </a:extLst>
          </p:cNvPr>
          <p:cNvSpPr>
            <a:spLocks noGrp="1"/>
          </p:cNvSpPr>
          <p:nvPr>
            <p:ph type="body" sz="quarter" idx="20" hasCustomPrompt="1"/>
          </p:nvPr>
        </p:nvSpPr>
        <p:spPr>
          <a:xfrm>
            <a:off x="560832" y="4090988"/>
            <a:ext cx="5547360" cy="457200"/>
          </a:xfrm>
        </p:spPr>
        <p:txBody>
          <a:bodyPr anchor="t" anchorCtr="0"/>
          <a:lstStyle>
            <a:lvl1pPr marL="0" indent="0">
              <a:lnSpc>
                <a:spcPct val="100000"/>
              </a:lnSpc>
              <a:spcBef>
                <a:spcPts val="1000"/>
              </a:spcBef>
              <a:buNone/>
              <a:defRPr sz="1800"/>
            </a:lvl1pPr>
          </a:lstStyle>
          <a:p>
            <a:pPr lvl="0"/>
            <a:r>
              <a:rPr lang="en-US" dirty="0"/>
              <a:t>Click to edit date</a:t>
            </a:r>
          </a:p>
        </p:txBody>
      </p:sp>
      <p:sp>
        <p:nvSpPr>
          <p:cNvPr id="67" name="Footer Placeholder 4">
            <a:extLst>
              <a:ext uri="{FF2B5EF4-FFF2-40B4-BE49-F238E27FC236}">
                <a16:creationId xmlns:a16="http://schemas.microsoft.com/office/drawing/2014/main" id="{E9E460F9-56F1-E546-BD12-3283FA51F49C}"/>
              </a:ext>
            </a:extLst>
          </p:cNvPr>
          <p:cNvSpPr>
            <a:spLocks noGrp="1"/>
          </p:cNvSpPr>
          <p:nvPr>
            <p:ph type="ftr" sz="quarter" idx="3"/>
          </p:nvPr>
        </p:nvSpPr>
        <p:spPr>
          <a:xfrm>
            <a:off x="1645920" y="6217920"/>
            <a:ext cx="5120640" cy="182880"/>
          </a:xfrm>
          <a:prstGeom prst="rect">
            <a:avLst/>
          </a:prstGeom>
        </p:spPr>
        <p:txBody>
          <a:bodyPr vert="horz" lIns="0" tIns="0" rIns="0" bIns="0" rtlCol="0" anchor="ctr">
            <a:noAutofit/>
          </a:bodyPr>
          <a:lstStyle>
            <a:lvl1pPr algn="ctr">
              <a:defRPr sz="800" cap="all" baseline="0">
                <a:solidFill>
                  <a:schemeClr val="tx1"/>
                </a:solidFill>
              </a:defRPr>
            </a:lvl1pPr>
          </a:lstStyle>
          <a:p>
            <a:pPr algn="l"/>
            <a:r>
              <a:rPr lang="en-US"/>
              <a:t>© 2023 THE MITRE CORPORATION. ALL RIGHTS RESERVED. FOR INTERNAL USE ONLY.</a:t>
            </a:r>
            <a:endParaRPr lang="en-US" dirty="0"/>
          </a:p>
        </p:txBody>
      </p:sp>
      <p:sp>
        <p:nvSpPr>
          <p:cNvPr id="7" name="L-Shape 7">
            <a:extLst>
              <a:ext uri="{FF2B5EF4-FFF2-40B4-BE49-F238E27FC236}">
                <a16:creationId xmlns:a16="http://schemas.microsoft.com/office/drawing/2014/main" id="{CFC0854C-57DE-9242-98F0-D8D2BC1DD757}"/>
              </a:ext>
              <a:ext uri="{C183D7F6-B498-43B3-948B-1728B52AA6E4}">
                <adec:decorative xmlns:adec="http://schemas.microsoft.com/office/drawing/2017/decorative" val="1"/>
              </a:ext>
            </a:extLst>
          </p:cNvPr>
          <p:cNvSpPr/>
          <p:nvPr userDrawn="1"/>
        </p:nvSpPr>
        <p:spPr>
          <a:xfrm rot="10800000">
            <a:off x="10665172" y="-1"/>
            <a:ext cx="1550581" cy="1560820"/>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D4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L-Shape 7">
            <a:extLst>
              <a:ext uri="{FF2B5EF4-FFF2-40B4-BE49-F238E27FC236}">
                <a16:creationId xmlns:a16="http://schemas.microsoft.com/office/drawing/2014/main" id="{6DEFB773-8237-A54F-B786-B5C19211F108}"/>
              </a:ext>
              <a:ext uri="{C183D7F6-B498-43B3-948B-1728B52AA6E4}">
                <adec:decorative xmlns:adec="http://schemas.microsoft.com/office/drawing/2017/decorative" val="1"/>
              </a:ext>
            </a:extLst>
          </p:cNvPr>
          <p:cNvSpPr/>
          <p:nvPr userDrawn="1"/>
        </p:nvSpPr>
        <p:spPr>
          <a:xfrm>
            <a:off x="0" y="5315957"/>
            <a:ext cx="1550581" cy="1560820"/>
          </a:xfrm>
          <a:custGeom>
            <a:avLst/>
            <a:gdLst>
              <a:gd name="connsiteX0" fmla="*/ 0 w 1550581"/>
              <a:gd name="connsiteY0" fmla="*/ 0 h 1532133"/>
              <a:gd name="connsiteX1" fmla="*/ 305630 w 1550581"/>
              <a:gd name="connsiteY1" fmla="*/ 0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550581 w 1550581"/>
              <a:gd name="connsiteY3" fmla="*/ 1226503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32133"/>
              <a:gd name="connsiteX1" fmla="*/ 312115 w 1550581"/>
              <a:gd name="connsiteY1" fmla="*/ 285344 h 1532133"/>
              <a:gd name="connsiteX2" fmla="*/ 305630 w 1550581"/>
              <a:gd name="connsiteY2" fmla="*/ 1226503 h 1532133"/>
              <a:gd name="connsiteX3" fmla="*/ 1252266 w 1550581"/>
              <a:gd name="connsiteY3" fmla="*/ 1232988 h 1532133"/>
              <a:gd name="connsiteX4" fmla="*/ 1550581 w 1550581"/>
              <a:gd name="connsiteY4" fmla="*/ 1532133 h 1532133"/>
              <a:gd name="connsiteX5" fmla="*/ 0 w 1550581"/>
              <a:gd name="connsiteY5" fmla="*/ 1532133 h 1532133"/>
              <a:gd name="connsiteX6" fmla="*/ 0 w 1550581"/>
              <a:gd name="connsiteY6" fmla="*/ 0 h 1532133"/>
              <a:gd name="connsiteX0" fmla="*/ 0 w 1550581"/>
              <a:gd name="connsiteY0" fmla="*/ 0 h 1560820"/>
              <a:gd name="connsiteX1" fmla="*/ 312115 w 1550581"/>
              <a:gd name="connsiteY1" fmla="*/ 314031 h 1560820"/>
              <a:gd name="connsiteX2" fmla="*/ 305630 w 1550581"/>
              <a:gd name="connsiteY2" fmla="*/ 1255190 h 1560820"/>
              <a:gd name="connsiteX3" fmla="*/ 1252266 w 1550581"/>
              <a:gd name="connsiteY3" fmla="*/ 1261675 h 1560820"/>
              <a:gd name="connsiteX4" fmla="*/ 1550581 w 1550581"/>
              <a:gd name="connsiteY4" fmla="*/ 1560820 h 1560820"/>
              <a:gd name="connsiteX5" fmla="*/ 0 w 1550581"/>
              <a:gd name="connsiteY5" fmla="*/ 1560820 h 1560820"/>
              <a:gd name="connsiteX6" fmla="*/ 0 w 1550581"/>
              <a:gd name="connsiteY6" fmla="*/ 0 h 15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581" h="1560820">
                <a:moveTo>
                  <a:pt x="0" y="0"/>
                </a:moveTo>
                <a:lnTo>
                  <a:pt x="312115" y="314031"/>
                </a:lnTo>
                <a:cubicBezTo>
                  <a:pt x="309953" y="627751"/>
                  <a:pt x="307792" y="941470"/>
                  <a:pt x="305630" y="1255190"/>
                </a:cubicBezTo>
                <a:lnTo>
                  <a:pt x="1252266" y="1261675"/>
                </a:lnTo>
                <a:lnTo>
                  <a:pt x="1550581" y="1560820"/>
                </a:lnTo>
                <a:lnTo>
                  <a:pt x="0" y="1560820"/>
                </a:lnTo>
                <a:lnTo>
                  <a:pt x="0" y="0"/>
                </a:lnTo>
                <a:close/>
              </a:path>
            </a:pathLst>
          </a:custGeom>
          <a:solidFill>
            <a:srgbClr val="D4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9" name="Picture 9" descr="MITRE Logo MITRE Solving Problems For A Safer World">
            <a:extLst>
              <a:ext uri="{FF2B5EF4-FFF2-40B4-BE49-F238E27FC236}">
                <a16:creationId xmlns:a16="http://schemas.microsoft.com/office/drawing/2014/main" id="{1CA5B1A7-52FD-0C4B-8EDC-29DDE1809A0B}"/>
              </a:ext>
              <a:ext uri="{C183D7F6-B498-43B3-948B-1728B52AA6E4}">
                <adec:decorative xmlns:adec="http://schemas.microsoft.com/office/drawing/2017/decorative" val="0"/>
              </a:ext>
            </a:extLst>
          </p:cNvPr>
          <p:cNvPicPr>
            <a:picLocks noChangeAspect="1"/>
          </p:cNvPicPr>
          <p:nvPr userDrawn="1"/>
        </p:nvPicPr>
        <p:blipFill>
          <a:blip r:embed="rId2"/>
          <a:stretch/>
        </p:blipFill>
        <p:spPr>
          <a:xfrm>
            <a:off x="9008288" y="6179127"/>
            <a:ext cx="2764612" cy="274320"/>
          </a:xfrm>
          <a:prstGeom prst="rect">
            <a:avLst/>
          </a:prstGeom>
        </p:spPr>
      </p:pic>
      <p:sp>
        <p:nvSpPr>
          <p:cNvPr id="11" name="Text Placeholder 11">
            <a:extLst>
              <a:ext uri="{FF2B5EF4-FFF2-40B4-BE49-F238E27FC236}">
                <a16:creationId xmlns:a16="http://schemas.microsoft.com/office/drawing/2014/main" id="{B1078AD4-A728-7E48-9B20-65DA12E532CA}"/>
              </a:ext>
            </a:extLst>
          </p:cNvPr>
          <p:cNvSpPr>
            <a:spLocks noGrp="1"/>
          </p:cNvSpPr>
          <p:nvPr>
            <p:ph type="body" sz="quarter" idx="4294967295" hasCustomPrompt="1"/>
          </p:nvPr>
        </p:nvSpPr>
        <p:spPr>
          <a:xfrm>
            <a:off x="152400" y="151155"/>
            <a:ext cx="8285213" cy="560059"/>
          </a:xfrm>
        </p:spPr>
        <p:txBody>
          <a:bodyPr/>
          <a:lstStyle/>
          <a:p>
            <a:pPr marL="0" indent="0">
              <a:spcBef>
                <a:spcPts val="0"/>
              </a:spcBef>
              <a:spcAft>
                <a:spcPts val="0"/>
              </a:spcAft>
              <a:buNone/>
            </a:pPr>
            <a:r>
              <a:rPr lang="en-US" dirty="0">
                <a:solidFill>
                  <a:srgbClr val="FF0000"/>
                </a:solidFill>
              </a:rPr>
              <a:t>Disclaimer: Use this title slide with gray framing device for print only.</a:t>
            </a:r>
          </a:p>
        </p:txBody>
      </p:sp>
    </p:spTree>
    <p:extLst>
      <p:ext uri="{BB962C8B-B14F-4D97-AF65-F5344CB8AC3E}">
        <p14:creationId xmlns:p14="http://schemas.microsoft.com/office/powerpoint/2010/main" val="196649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60354"/>
            <a:ext cx="10972800" cy="5029559"/>
          </a:xfrm>
        </p:spPr>
        <p:txBody>
          <a:bodyPr/>
          <a:lstStyle>
            <a:lvl1pPr>
              <a:defRPr sz="2100"/>
            </a:lvl1pPr>
            <a:lvl2pPr>
              <a:defRPr sz="1800"/>
            </a:lvl2pPr>
            <a:lvl3pPr marL="511969" indent="-83344">
              <a:defRPr sz="1500"/>
            </a:lvl3pPr>
            <a:lvl4pPr>
              <a:defRPr sz="825"/>
            </a:lvl4pPr>
            <a:lvl5pPr>
              <a:defRPr sz="825"/>
            </a:lvl5pPr>
          </a:lstStyle>
          <a:p>
            <a:pPr lvl="0"/>
            <a:r>
              <a:rPr lang="en-US" dirty="0"/>
              <a:t>Click to edit Master text styles</a:t>
            </a:r>
          </a:p>
          <a:p>
            <a:pPr lvl="1"/>
            <a:r>
              <a:rPr lang="en-US" dirty="0"/>
              <a:t>Second level</a:t>
            </a:r>
          </a:p>
          <a:p>
            <a:pPr lvl="2"/>
            <a:r>
              <a:rPr lang="en-US" dirty="0"/>
              <a:t>Third level</a:t>
            </a:r>
          </a:p>
        </p:txBody>
      </p:sp>
      <p:sp>
        <p:nvSpPr>
          <p:cNvPr id="4" name="Title 1"/>
          <p:cNvSpPr>
            <a:spLocks noGrp="1"/>
          </p:cNvSpPr>
          <p:nvPr>
            <p:ph type="title" hasCustomPrompt="1"/>
          </p:nvPr>
        </p:nvSpPr>
        <p:spPr>
          <a:xfrm>
            <a:off x="911192" y="290454"/>
            <a:ext cx="10363200" cy="1051560"/>
          </a:xfrm>
          <a:noFill/>
          <a:ln w="9525">
            <a:noFill/>
            <a:miter lim="800000"/>
            <a:headEnd/>
            <a:tailEnd/>
          </a:ln>
        </p:spPr>
        <p:txBody>
          <a:bodyPr vert="horz" wrap="square" lIns="91440" tIns="45720" rIns="91440" bIns="45720" numCol="1" anchor="t" anchorCtr="1" compatLnSpc="1">
            <a:prstTxWarp prst="textNoShape">
              <a:avLst/>
            </a:prstTxWarp>
            <a:normAutofit/>
          </a:bodyPr>
          <a:lstStyle>
            <a:lvl1pPr>
              <a:defRPr lang="en-US" dirty="0"/>
            </a:lvl1pPr>
          </a:lstStyle>
          <a:p>
            <a:pPr lvl="0"/>
            <a:r>
              <a:rPr lang="en-US" dirty="0"/>
              <a:t>Click to Edit Title</a:t>
            </a:r>
          </a:p>
        </p:txBody>
      </p:sp>
      <p:pic>
        <p:nvPicPr>
          <p:cNvPr id="2" name="Picture 1" descr="MITRE Logo MITRE">
            <a:extLst>
              <a:ext uri="{FF2B5EF4-FFF2-40B4-BE49-F238E27FC236}">
                <a16:creationId xmlns:a16="http://schemas.microsoft.com/office/drawing/2014/main" id="{6AB2E949-7417-BC9A-E64B-5530C9A8A546}"/>
              </a:ext>
            </a:extLst>
          </p:cNvPr>
          <p:cNvPicPr>
            <a:picLocks noChangeAspect="1"/>
          </p:cNvPicPr>
          <p:nvPr userDrawn="1"/>
        </p:nvPicPr>
        <p:blipFill>
          <a:blip r:embed="rId2"/>
          <a:stretch>
            <a:fillRect/>
          </a:stretch>
        </p:blipFill>
        <p:spPr>
          <a:xfrm>
            <a:off x="429768" y="6327648"/>
            <a:ext cx="711749" cy="274320"/>
          </a:xfrm>
          <a:prstGeom prst="rect">
            <a:avLst/>
          </a:prstGeom>
        </p:spPr>
      </p:pic>
      <p:sp>
        <p:nvSpPr>
          <p:cNvPr id="5" name="Slide Number Placeholder 5">
            <a:extLst>
              <a:ext uri="{FF2B5EF4-FFF2-40B4-BE49-F238E27FC236}">
                <a16:creationId xmlns:a16="http://schemas.microsoft.com/office/drawing/2014/main" id="{988A1F3A-3EA7-9BB6-C897-D5FE630CE29F}"/>
              </a:ext>
            </a:extLst>
          </p:cNvPr>
          <p:cNvSpPr>
            <a:spLocks noGrp="1"/>
          </p:cNvSpPr>
          <p:nvPr>
            <p:ph type="sldNum" sz="quarter" idx="4"/>
          </p:nvPr>
        </p:nvSpPr>
        <p:spPr>
          <a:xfrm>
            <a:off x="11157529" y="6400800"/>
            <a:ext cx="620891" cy="182880"/>
          </a:xfrm>
          <a:prstGeom prst="rect">
            <a:avLst/>
          </a:prstGeom>
        </p:spPr>
        <p:txBody>
          <a:bodyPr vert="horz" lIns="0" tIns="0" rIns="0" bIns="0" rtlCol="0" anchor="ctr">
            <a:noAutofit/>
          </a:bodyPr>
          <a:lstStyle>
            <a:lvl1pPr algn="r">
              <a:defRPr sz="800">
                <a:solidFill>
                  <a:schemeClr val="tx1"/>
                </a:solidFill>
              </a:defRPr>
            </a:lvl1pPr>
          </a:lstStyle>
          <a:p>
            <a:fld id="{BECF63ED-5365-0347-943C-46237B9951C9}" type="slidenum">
              <a:rPr lang="en-US" smtClean="0"/>
              <a:pPr/>
              <a:t>‹#›</a:t>
            </a:fld>
            <a:endParaRPr lang="en-US" dirty="0"/>
          </a:p>
        </p:txBody>
      </p:sp>
    </p:spTree>
    <p:extLst>
      <p:ext uri="{BB962C8B-B14F-4D97-AF65-F5344CB8AC3E}">
        <p14:creationId xmlns:p14="http://schemas.microsoft.com/office/powerpoint/2010/main" val="125261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tandard Conten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70541ED4-E7BF-4D2D-8A86-4962A5F2BF37}"/>
              </a:ext>
            </a:extLst>
          </p:cNvPr>
          <p:cNvSpPr>
            <a:spLocks noGrp="1"/>
          </p:cNvSpPr>
          <p:nvPr>
            <p:ph type="dt" sz="half" idx="10"/>
          </p:nvPr>
        </p:nvSpPr>
        <p:spPr>
          <a:xfrm>
            <a:off x="589005" y="6492875"/>
            <a:ext cx="1345608" cy="365125"/>
          </a:xfrm>
        </p:spPr>
        <p:txBody>
          <a:bodyPr/>
          <a:lstStyle>
            <a:lvl1pPr>
              <a:defRPr/>
            </a:lvl1pPr>
          </a:lstStyle>
          <a:p>
            <a:r>
              <a:rPr lang="en-US"/>
              <a:t>November 2022</a:t>
            </a:r>
            <a:endParaRPr lang="en-US" dirty="0"/>
          </a:p>
        </p:txBody>
      </p:sp>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mtClean="0"/>
              <a:pPr/>
              <a:t>‹#›</a:t>
            </a:fld>
            <a:endParaRPr lang="en-US" dirty="0"/>
          </a:p>
        </p:txBody>
      </p:sp>
      <p:sp>
        <p:nvSpPr>
          <p:cNvPr id="11" name="Text Placeholder 2">
            <a:extLst>
              <a:ext uri="{FF2B5EF4-FFF2-40B4-BE49-F238E27FC236}">
                <a16:creationId xmlns:a16="http://schemas.microsoft.com/office/drawing/2014/main" id="{5D03CB37-68F4-474D-A14D-7BF6754CFFB1}"/>
              </a:ext>
            </a:extLst>
          </p:cNvPr>
          <p:cNvSpPr>
            <a:spLocks noGrp="1"/>
          </p:cNvSpPr>
          <p:nvPr>
            <p:ph idx="1"/>
          </p:nvPr>
        </p:nvSpPr>
        <p:spPr>
          <a:xfrm>
            <a:off x="589006" y="1577787"/>
            <a:ext cx="11013990" cy="47034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662ACA27-ADC8-4D6B-B92D-4C8203D8965A}"/>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508289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34AE39E-795B-4C54-9E6B-C2A9373A203D}"/>
              </a:ext>
            </a:extLst>
          </p:cNvPr>
          <p:cNvSpPr>
            <a:spLocks noGrp="1"/>
          </p:cNvSpPr>
          <p:nvPr>
            <p:ph type="body" idx="1"/>
          </p:nvPr>
        </p:nvSpPr>
        <p:spPr>
          <a:xfrm>
            <a:off x="589004" y="1572625"/>
            <a:ext cx="538746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3">
            <a:extLst>
              <a:ext uri="{FF2B5EF4-FFF2-40B4-BE49-F238E27FC236}">
                <a16:creationId xmlns:a16="http://schemas.microsoft.com/office/drawing/2014/main" id="{A7F1FCBE-CC4B-4EA5-BA68-AEC6F6335A60}"/>
              </a:ext>
            </a:extLst>
          </p:cNvPr>
          <p:cNvSpPr>
            <a:spLocks noGrp="1"/>
          </p:cNvSpPr>
          <p:nvPr>
            <p:ph sz="half" idx="2"/>
          </p:nvPr>
        </p:nvSpPr>
        <p:spPr>
          <a:xfrm>
            <a:off x="589005" y="2314381"/>
            <a:ext cx="5387466" cy="3972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62134E0B-607F-4762-B2F5-9B61C30BB63D}"/>
              </a:ext>
            </a:extLst>
          </p:cNvPr>
          <p:cNvSpPr>
            <a:spLocks noGrp="1"/>
          </p:cNvSpPr>
          <p:nvPr>
            <p:ph type="body" sz="quarter" idx="3"/>
          </p:nvPr>
        </p:nvSpPr>
        <p:spPr>
          <a:xfrm>
            <a:off x="6215529" y="1585409"/>
            <a:ext cx="538746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5">
            <a:extLst>
              <a:ext uri="{FF2B5EF4-FFF2-40B4-BE49-F238E27FC236}">
                <a16:creationId xmlns:a16="http://schemas.microsoft.com/office/drawing/2014/main" id="{572878B0-6B65-4F88-927C-48B14A89BBB8}"/>
              </a:ext>
            </a:extLst>
          </p:cNvPr>
          <p:cNvSpPr>
            <a:spLocks noGrp="1"/>
          </p:cNvSpPr>
          <p:nvPr>
            <p:ph sz="quarter" idx="4"/>
          </p:nvPr>
        </p:nvSpPr>
        <p:spPr>
          <a:xfrm>
            <a:off x="6215529" y="2314381"/>
            <a:ext cx="5387467" cy="397286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Date Placeholder 4">
            <a:extLst>
              <a:ext uri="{FF2B5EF4-FFF2-40B4-BE49-F238E27FC236}">
                <a16:creationId xmlns:a16="http://schemas.microsoft.com/office/drawing/2014/main" id="{370C12A0-D759-4C34-BE47-A7D1E4CFC7BF}"/>
              </a:ext>
            </a:extLst>
          </p:cNvPr>
          <p:cNvSpPr>
            <a:spLocks noGrp="1"/>
          </p:cNvSpPr>
          <p:nvPr>
            <p:ph type="dt" sz="half" idx="10"/>
          </p:nvPr>
        </p:nvSpPr>
        <p:spPr>
          <a:xfrm>
            <a:off x="589005" y="6492875"/>
            <a:ext cx="1345608" cy="365125"/>
          </a:xfrm>
        </p:spPr>
        <p:txBody>
          <a:bodyPr/>
          <a:lstStyle/>
          <a:p>
            <a:r>
              <a:rPr lang="en-US"/>
              <a:t>November 2022</a:t>
            </a:r>
          </a:p>
        </p:txBody>
      </p:sp>
      <p:sp>
        <p:nvSpPr>
          <p:cNvPr id="20" name="Slide Number Placeholder 6">
            <a:extLst>
              <a:ext uri="{FF2B5EF4-FFF2-40B4-BE49-F238E27FC236}">
                <a16:creationId xmlns:a16="http://schemas.microsoft.com/office/drawing/2014/main" id="{900E05FB-392D-41E4-A5B8-1EBD0BDA0CC3}"/>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t>‹#›</a:t>
            </a:fld>
            <a:endParaRPr lang="en-US"/>
          </a:p>
        </p:txBody>
      </p:sp>
      <p:sp>
        <p:nvSpPr>
          <p:cNvPr id="15" name="Title Placeholder 1">
            <a:extLst>
              <a:ext uri="{FF2B5EF4-FFF2-40B4-BE49-F238E27FC236}">
                <a16:creationId xmlns:a16="http://schemas.microsoft.com/office/drawing/2014/main" id="{BA6E916A-95F8-407B-A3B6-8D3888142255}"/>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41627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CFDDC337-4D8C-42E7-95A5-C0ABB51C5241}"/>
              </a:ext>
            </a:extLst>
          </p:cNvPr>
          <p:cNvSpPr>
            <a:spLocks noGrp="1"/>
          </p:cNvSpPr>
          <p:nvPr>
            <p:ph type="dt" sz="half" idx="10"/>
          </p:nvPr>
        </p:nvSpPr>
        <p:spPr>
          <a:xfrm>
            <a:off x="589005" y="6492875"/>
            <a:ext cx="1345608" cy="365125"/>
          </a:xfrm>
        </p:spPr>
        <p:txBody>
          <a:bodyPr/>
          <a:lstStyle/>
          <a:p>
            <a:r>
              <a:rPr lang="en-US"/>
              <a:t>November 2022</a:t>
            </a:r>
          </a:p>
        </p:txBody>
      </p:sp>
      <p:sp>
        <p:nvSpPr>
          <p:cNvPr id="12" name="Slide Number Placeholder 6">
            <a:extLst>
              <a:ext uri="{FF2B5EF4-FFF2-40B4-BE49-F238E27FC236}">
                <a16:creationId xmlns:a16="http://schemas.microsoft.com/office/drawing/2014/main" id="{A5628371-BC62-49BA-9341-98C17AFE7575}"/>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t>‹#›</a:t>
            </a:fld>
            <a:endParaRPr lang="en-US"/>
          </a:p>
        </p:txBody>
      </p:sp>
      <p:sp>
        <p:nvSpPr>
          <p:cNvPr id="7" name="Title Placeholder 1">
            <a:extLst>
              <a:ext uri="{FF2B5EF4-FFF2-40B4-BE49-F238E27FC236}">
                <a16:creationId xmlns:a16="http://schemas.microsoft.com/office/drawing/2014/main" id="{292B819A-C3D3-474E-8A22-C4C494EA9375}"/>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57664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ullet List_Navy">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457200" y="381000"/>
            <a:ext cx="11277600" cy="693337"/>
          </a:xfrm>
        </p:spPr>
        <p:txBody>
          <a:bodyPr anchor="ctr"/>
          <a:lstStyle>
            <a:lvl1pPr>
              <a:defRPr sz="3200" cap="none">
                <a:solidFill>
                  <a:schemeClr val="tx1"/>
                </a:solidFill>
              </a:defRPr>
            </a:lvl1pPr>
          </a:lstStyle>
          <a:p>
            <a:r>
              <a:rPr lang="en-US" dirty="0"/>
              <a:t>Slide Title, Arial 32 pt.</a:t>
            </a:r>
          </a:p>
        </p:txBody>
      </p:sp>
      <p:sp>
        <p:nvSpPr>
          <p:cNvPr id="8" name="Content Placeholder 4">
            <a:extLst>
              <a:ext uri="{FF2B5EF4-FFF2-40B4-BE49-F238E27FC236}">
                <a16:creationId xmlns:a16="http://schemas.microsoft.com/office/drawing/2014/main" id="{86B32392-5B55-403B-BA4E-35EE7D3DE154}"/>
              </a:ext>
            </a:extLst>
          </p:cNvPr>
          <p:cNvSpPr>
            <a:spLocks noGrp="1"/>
          </p:cNvSpPr>
          <p:nvPr>
            <p:ph sz="quarter" idx="12" hasCustomPrompt="1"/>
          </p:nvPr>
        </p:nvSpPr>
        <p:spPr>
          <a:xfrm>
            <a:off x="457200" y="1191491"/>
            <a:ext cx="11277600" cy="5069823"/>
          </a:xfrm>
        </p:spPr>
        <p:txBody>
          <a:bodyPr>
            <a:noAutofit/>
          </a:bodyPr>
          <a:lstStyle>
            <a:lvl1pPr marL="225425" indent="-225425">
              <a:buFont typeface="Arial" panose="020B0604020202020204" pitchFamily="34" charset="0"/>
              <a:buChar char="•"/>
              <a:defRPr b="0">
                <a:solidFill>
                  <a:schemeClr val="tx1"/>
                </a:solidFill>
              </a:defRPr>
            </a:lvl1pPr>
            <a:lvl2pPr marL="688975" indent="-344488">
              <a:buClr>
                <a:schemeClr val="tx1"/>
              </a:buClr>
              <a:buSzPct val="110000"/>
              <a:buFont typeface="Arial" panose="020B0604020202020204" pitchFamily="34" charset="0"/>
              <a:buChar char="‒"/>
              <a:defRPr>
                <a:solidFill>
                  <a:schemeClr val="tx1"/>
                </a:solidFill>
              </a:defRPr>
            </a:lvl2pPr>
            <a:lvl3pPr marL="1033463" indent="-344488">
              <a:buFont typeface="Courier New" panose="02070309020205020404" pitchFamily="49" charset="0"/>
              <a:buChar char="o"/>
              <a:defRPr sz="2200">
                <a:solidFill>
                  <a:schemeClr val="tx1"/>
                </a:solidFill>
              </a:defRPr>
            </a:lvl3pPr>
            <a:lvl4pPr marL="1033463" indent="-344488">
              <a:buFont typeface="Courier New" panose="02070309020205020404" pitchFamily="49" charset="0"/>
              <a:buChar char="o"/>
              <a:defRPr sz="2200">
                <a:solidFill>
                  <a:schemeClr val="tx1"/>
                </a:solidFill>
              </a:defRPr>
            </a:lvl4pPr>
            <a:lvl5pPr marL="1377950" indent="-238125">
              <a:buFont typeface="Arial" panose="020B0604020202020204" pitchFamily="34" charset="0"/>
              <a:buChar char="•"/>
              <a:defRPr sz="1800">
                <a:solidFill>
                  <a:schemeClr val="tx1"/>
                </a:solidFill>
              </a:defRPr>
            </a:lvl5pPr>
            <a:lvl6pPr marL="1603375" indent="-225425">
              <a:buFont typeface="Arial" panose="020B0604020202020204" pitchFamily="34" charset="0"/>
              <a:buChar char="‒"/>
              <a:defRPr sz="16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pic>
        <p:nvPicPr>
          <p:cNvPr id="6" name="Picture 5">
            <a:extLst>
              <a:ext uri="{FF2B5EF4-FFF2-40B4-BE49-F238E27FC236}">
                <a16:creationId xmlns:a16="http://schemas.microsoft.com/office/drawing/2014/main" id="{3EB79E39-B804-433D-A46E-6245A4354F48}"/>
              </a:ext>
            </a:extLst>
          </p:cNvPr>
          <p:cNvPicPr>
            <a:picLocks/>
          </p:cNvPicPr>
          <p:nvPr/>
        </p:nvPicPr>
        <p:blipFill>
          <a:blip r:embed="rId2"/>
          <a:stretch>
            <a:fillRect/>
          </a:stretch>
        </p:blipFill>
        <p:spPr>
          <a:xfrm>
            <a:off x="460374" y="6518444"/>
            <a:ext cx="557700" cy="154923"/>
          </a:xfrm>
          <a:prstGeom prst="rect">
            <a:avLst/>
          </a:prstGeom>
        </p:spPr>
      </p:pic>
      <p:sp>
        <p:nvSpPr>
          <p:cNvPr id="9" name="Rectangle 8">
            <a:extLst>
              <a:ext uri="{FF2B5EF4-FFF2-40B4-BE49-F238E27FC236}">
                <a16:creationId xmlns:a16="http://schemas.microsoft.com/office/drawing/2014/main" id="{A1F33D9D-CC02-4A9A-8355-67DE6B94A020}"/>
              </a:ext>
            </a:extLst>
          </p:cNvPr>
          <p:cNvSpPr/>
          <p:nvPr/>
        </p:nvSpPr>
        <p:spPr>
          <a:xfrm>
            <a:off x="3638550" y="6477000"/>
            <a:ext cx="4876800" cy="3429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6963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 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06E9DB-266A-DC4C-81FD-63DDDAA346DC}"/>
              </a:ext>
            </a:extLst>
          </p:cNvPr>
          <p:cNvSpPr>
            <a:spLocks noGrp="1"/>
          </p:cNvSpPr>
          <p:nvPr>
            <p:ph type="sldNum" sz="quarter" idx="12"/>
          </p:nvPr>
        </p:nvSpPr>
        <p:spPr>
          <a:xfrm>
            <a:off x="11155681" y="6400800"/>
            <a:ext cx="622739" cy="182880"/>
          </a:xfrm>
        </p:spPr>
        <p:txBody>
          <a:bodyPr/>
          <a:lstStyle/>
          <a:p>
            <a:fld id="{BECF63ED-5365-0347-943C-46237B9951C9}" type="slidenum">
              <a:rPr lang="en-US" smtClean="0"/>
              <a:t>‹#›</a:t>
            </a:fld>
            <a:endParaRPr lang="en-US"/>
          </a:p>
        </p:txBody>
      </p:sp>
      <p:sp>
        <p:nvSpPr>
          <p:cNvPr id="2" name="Title 1">
            <a:extLst>
              <a:ext uri="{FF2B5EF4-FFF2-40B4-BE49-F238E27FC236}">
                <a16:creationId xmlns:a16="http://schemas.microsoft.com/office/drawing/2014/main" id="{C130FE17-69E8-9440-A7AF-AC1659EDF6B9}"/>
              </a:ext>
            </a:extLst>
          </p:cNvPr>
          <p:cNvSpPr>
            <a:spLocks noGrp="1"/>
          </p:cNvSpPr>
          <p:nvPr>
            <p:ph type="title"/>
          </p:nvPr>
        </p:nvSpPr>
        <p:spPr/>
        <p:txBody>
          <a:bodyPr anchor="b"/>
          <a:lstStyle/>
          <a:p>
            <a:r>
              <a:rPr lang="en-US"/>
              <a:t>Click to edit Master title style</a:t>
            </a:r>
          </a:p>
        </p:txBody>
      </p:sp>
      <p:sp>
        <p:nvSpPr>
          <p:cNvPr id="9" name="Content Placeholder 8">
            <a:extLst>
              <a:ext uri="{FF2B5EF4-FFF2-40B4-BE49-F238E27FC236}">
                <a16:creationId xmlns:a16="http://schemas.microsoft.com/office/drawing/2014/main" id="{083045F3-7F02-B748-858E-C187C9C40B54}"/>
              </a:ext>
            </a:extLst>
          </p:cNvPr>
          <p:cNvSpPr>
            <a:spLocks noGrp="1"/>
          </p:cNvSpPr>
          <p:nvPr>
            <p:ph sz="quarter" idx="13" hasCustomPrompt="1"/>
          </p:nvPr>
        </p:nvSpPr>
        <p:spPr>
          <a:xfrm>
            <a:off x="426720" y="1371600"/>
            <a:ext cx="11338560" cy="4572000"/>
          </a:xfrm>
        </p:spPr>
        <p:txBody>
          <a:bodyPr/>
          <a:lstStyle>
            <a:lvl3pPr marL="690563" indent="-228600">
              <a:lnSpc>
                <a:spcPct val="100000"/>
              </a:lnSpc>
              <a:spcBef>
                <a:spcPts val="1000"/>
              </a:spcBef>
              <a:spcAft>
                <a:spcPts val="0"/>
              </a:spcAft>
              <a:defRPr sz="1800"/>
            </a:lvl3pPr>
            <a:lvl4pPr marL="914400" indent="-228600">
              <a:lnSpc>
                <a:spcPct val="100000"/>
              </a:lnSpc>
              <a:spcBef>
                <a:spcPts val="1000"/>
              </a:spcBef>
              <a:spcAft>
                <a:spcPts val="0"/>
              </a:spcAft>
              <a:defRPr sz="1600"/>
            </a:lvl4pPr>
            <a:lvl5pPr marL="1147763" indent="-228600">
              <a:lnSpc>
                <a:spcPct val="100000"/>
              </a:lnSpc>
              <a:spcBef>
                <a:spcPts val="1000"/>
              </a:spcBef>
              <a:spcAft>
                <a:spcPts val="0"/>
              </a:spcAft>
              <a:defRPr sz="1400"/>
            </a:lvl5pPr>
            <a:lvl6pPr marL="914400" indent="-228600">
              <a:lnSpc>
                <a:spcPct val="100000"/>
              </a:lnSpc>
              <a:spcBef>
                <a:spcPts val="1000"/>
              </a:spcBef>
              <a:spcAft>
                <a:spcPts val="0"/>
              </a:spcAft>
              <a:buFont typeface="Wingdings" panose="05000000000000000000" pitchFamily="2" charset="2"/>
              <a:buChar char="§"/>
              <a:defRPr sz="1600"/>
            </a:lvl6pPr>
            <a:lvl7pPr marL="1138238" indent="-228600">
              <a:lnSpc>
                <a:spcPct val="100000"/>
              </a:lnSpc>
              <a:spcBef>
                <a:spcPts val="1000"/>
              </a:spcBef>
              <a:spcAft>
                <a:spcPts val="0"/>
              </a:spcAft>
              <a:defRPr sz="1400"/>
            </a:lvl7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234E3CA2-6739-474E-8D82-5BED10A03FAB}"/>
              </a:ext>
            </a:extLst>
          </p:cNvPr>
          <p:cNvSpPr>
            <a:spLocks noGrp="1"/>
          </p:cNvSpPr>
          <p:nvPr>
            <p:ph type="ftr" sz="quarter" idx="3"/>
          </p:nvPr>
        </p:nvSpPr>
        <p:spPr>
          <a:xfrm>
            <a:off x="1687368" y="6400800"/>
            <a:ext cx="8817264" cy="182880"/>
          </a:xfrm>
          <a:prstGeom prst="rect">
            <a:avLst/>
          </a:prstGeom>
        </p:spPr>
        <p:txBody>
          <a:bodyPr vert="horz" lIns="0" tIns="0" rIns="0" bIns="0" rtlCol="0" anchor="ctr">
            <a:noAutofit/>
          </a:bodyPr>
          <a:lstStyle>
            <a:lvl1pPr algn="ctr">
              <a:defRPr sz="800" cap="all" baseline="0">
                <a:solidFill>
                  <a:schemeClr val="tx1"/>
                </a:solidFill>
              </a:defRPr>
            </a:lvl1pPr>
          </a:lstStyle>
          <a:p>
            <a:r>
              <a:rPr lang="en-US"/>
              <a:t>© 2023 THE MITRE CORPORATION. ALL RIGHTS RESERVED. FOR INTERNAL USE ONLY.</a:t>
            </a:r>
          </a:p>
        </p:txBody>
      </p:sp>
      <p:pic>
        <p:nvPicPr>
          <p:cNvPr id="4" name="Picture 3" descr="MITRE Logo MITRE">
            <a:extLst>
              <a:ext uri="{FF2B5EF4-FFF2-40B4-BE49-F238E27FC236}">
                <a16:creationId xmlns:a16="http://schemas.microsoft.com/office/drawing/2014/main" id="{62496D60-6A52-48ED-A36D-59816AB37F3E}"/>
              </a:ext>
            </a:extLst>
          </p:cNvPr>
          <p:cNvPicPr>
            <a:picLocks noChangeAspect="1"/>
          </p:cNvPicPr>
          <p:nvPr userDrawn="1"/>
        </p:nvPicPr>
        <p:blipFill>
          <a:blip r:embed="rId2"/>
          <a:stretch>
            <a:fillRect/>
          </a:stretch>
        </p:blipFill>
        <p:spPr>
          <a:xfrm>
            <a:off x="429768" y="6327648"/>
            <a:ext cx="649678" cy="182880"/>
          </a:xfrm>
          <a:prstGeom prst="rect">
            <a:avLst/>
          </a:prstGeom>
        </p:spPr>
      </p:pic>
    </p:spTree>
    <p:extLst>
      <p:ext uri="{BB962C8B-B14F-4D97-AF65-F5344CB8AC3E}">
        <p14:creationId xmlns:p14="http://schemas.microsoft.com/office/powerpoint/2010/main" val="1120723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 Bullets / UNCLASSIFI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2267" y="153763"/>
            <a:ext cx="9883659" cy="559785"/>
          </a:xfrm>
        </p:spPr>
        <p:txBody>
          <a:bodyPr anchor="ctr" anchorCtr="0"/>
          <a:lstStyle>
            <a:lvl1pPr>
              <a:lnSpc>
                <a:spcPct val="100000"/>
              </a:lnSpc>
              <a:defRPr/>
            </a:lvl1pPr>
          </a:lstStyle>
          <a:p>
            <a:r>
              <a:rPr lang="en-US" dirty="0"/>
              <a:t>Click to Add Title</a:t>
            </a:r>
          </a:p>
        </p:txBody>
      </p:sp>
      <p:sp>
        <p:nvSpPr>
          <p:cNvPr id="6" name="Text Placeholder 5"/>
          <p:cNvSpPr>
            <a:spLocks noGrp="1"/>
          </p:cNvSpPr>
          <p:nvPr>
            <p:ph type="body" sz="quarter" idx="10" hasCustomPrompt="1"/>
          </p:nvPr>
        </p:nvSpPr>
        <p:spPr>
          <a:xfrm>
            <a:off x="254000" y="917868"/>
            <a:ext cx="11684000" cy="5589700"/>
          </a:xfrm>
        </p:spPr>
        <p:txBody>
          <a:bodyPr/>
          <a:lstStyle>
            <a:lvl1pPr marL="230188" indent="-230188">
              <a:tabLst>
                <a:tab pos="230188" algn="l"/>
              </a:tabLst>
              <a:defRPr sz="2400" baseline="0"/>
            </a:lvl1pPr>
            <a:lvl2pPr marL="461963" indent="-231775">
              <a:tabLst>
                <a:tab pos="461963" algn="l"/>
              </a:tabLst>
              <a:defRPr sz="2000"/>
            </a:lvl2pPr>
            <a:lvl3pPr marL="684213" indent="-222250">
              <a:tabLst>
                <a:tab pos="684213" algn="l"/>
              </a:tabLst>
              <a:defRPr sz="1600"/>
            </a:lvl3pPr>
          </a:lstStyle>
          <a:p>
            <a:pPr lvl="0"/>
            <a:r>
              <a:rPr lang="en-US" dirty="0"/>
              <a:t>(U) First Level Bullet</a:t>
            </a:r>
          </a:p>
          <a:p>
            <a:pPr lvl="1"/>
            <a:r>
              <a:rPr lang="en-US" dirty="0"/>
              <a:t>(U) Second Level Bullet</a:t>
            </a:r>
          </a:p>
          <a:p>
            <a:pPr lvl="2"/>
            <a:r>
              <a:rPr lang="en-US" dirty="0"/>
              <a:t>(U) Third Level Bullet</a:t>
            </a:r>
          </a:p>
        </p:txBody>
      </p:sp>
      <p:sp>
        <p:nvSpPr>
          <p:cNvPr id="4" name="Date Placeholder 3">
            <a:extLst>
              <a:ext uri="{FF2B5EF4-FFF2-40B4-BE49-F238E27FC236}">
                <a16:creationId xmlns:a16="http://schemas.microsoft.com/office/drawing/2014/main" id="{9652383B-6CED-477D-A383-1A60910FB56B}"/>
              </a:ext>
            </a:extLst>
          </p:cNvPr>
          <p:cNvSpPr>
            <a:spLocks noGrp="1"/>
          </p:cNvSpPr>
          <p:nvPr>
            <p:ph type="dt" sz="half" idx="2"/>
          </p:nvPr>
        </p:nvSpPr>
        <p:spPr>
          <a:xfrm>
            <a:off x="336645" y="6507568"/>
            <a:ext cx="3081361" cy="365125"/>
          </a:xfrm>
          <a:prstGeom prst="rect">
            <a:avLst/>
          </a:prstGeom>
        </p:spPr>
        <p:txBody>
          <a:bodyPr vert="horz" lIns="91440" tIns="45720" rIns="91440" bIns="45720" rtlCol="0" anchor="ctr"/>
          <a:lstStyle>
            <a:lvl1pPr algn="l">
              <a:defRPr sz="1200">
                <a:solidFill>
                  <a:srgbClr val="111C4E"/>
                </a:solidFill>
                <a:latin typeface="Arial" panose="020B0604020202020204" pitchFamily="34" charset="0"/>
                <a:cs typeface="Arial" panose="020B0604020202020204" pitchFamily="34" charset="0"/>
              </a:defRPr>
            </a:lvl1pPr>
          </a:lstStyle>
          <a:p>
            <a:fld id="{3CE2755D-5BA0-43C3-B310-AC0CE76A0BB8}" type="datetime1">
              <a:rPr lang="en-US" smtClean="0"/>
              <a:t>3/27/2024</a:t>
            </a:fld>
            <a:endParaRPr lang="en-US" dirty="0"/>
          </a:p>
        </p:txBody>
      </p:sp>
      <p:sp>
        <p:nvSpPr>
          <p:cNvPr id="7" name="Slide Number Placeholder 5">
            <a:extLst>
              <a:ext uri="{FF2B5EF4-FFF2-40B4-BE49-F238E27FC236}">
                <a16:creationId xmlns:a16="http://schemas.microsoft.com/office/drawing/2014/main" id="{E4267A2E-ED31-41B9-9EBE-F098F44D5124}"/>
              </a:ext>
            </a:extLst>
          </p:cNvPr>
          <p:cNvSpPr>
            <a:spLocks noGrp="1"/>
          </p:cNvSpPr>
          <p:nvPr>
            <p:ph type="sldNum" sz="quarter" idx="4"/>
          </p:nvPr>
        </p:nvSpPr>
        <p:spPr>
          <a:xfrm>
            <a:off x="8839200" y="6507568"/>
            <a:ext cx="2903621" cy="365125"/>
          </a:xfrm>
          <a:prstGeom prst="rect">
            <a:avLst/>
          </a:prstGeom>
        </p:spPr>
        <p:txBody>
          <a:bodyPr vert="horz" lIns="91440" tIns="45720" rIns="91440" bIns="45720" rtlCol="0" anchor="ctr"/>
          <a:lstStyle>
            <a:lvl1pPr algn="r">
              <a:defRPr sz="12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271158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01188" y="82554"/>
            <a:ext cx="9738499" cy="731521"/>
          </a:xfrm>
          <a:prstGeom prst="rect">
            <a:avLst/>
          </a:prstGeom>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652383B-6CED-477D-A383-1A60910FB56B}"/>
              </a:ext>
            </a:extLst>
          </p:cNvPr>
          <p:cNvSpPr>
            <a:spLocks noGrp="1"/>
          </p:cNvSpPr>
          <p:nvPr>
            <p:ph type="dt" sz="half" idx="2"/>
          </p:nvPr>
        </p:nvSpPr>
        <p:spPr>
          <a:xfrm>
            <a:off x="336645" y="6507568"/>
            <a:ext cx="3081361" cy="365125"/>
          </a:xfrm>
          <a:prstGeom prst="rect">
            <a:avLst/>
          </a:prstGeom>
        </p:spPr>
        <p:txBody>
          <a:bodyPr vert="horz" lIns="91440" tIns="45720" rIns="91440" bIns="45720" rtlCol="0" anchor="ctr"/>
          <a:lstStyle>
            <a:lvl1pPr algn="l">
              <a:defRPr sz="1200">
                <a:solidFill>
                  <a:srgbClr val="111C4E"/>
                </a:solidFill>
                <a:latin typeface="Arial" panose="020B0604020202020204" pitchFamily="34" charset="0"/>
                <a:cs typeface="Arial" panose="020B0604020202020204" pitchFamily="34" charset="0"/>
              </a:defRPr>
            </a:lvl1pPr>
          </a:lstStyle>
          <a:p>
            <a:fld id="{EE83C4E7-A6E5-4CC0-803D-1AF3F018C66E}" type="datetime1">
              <a:rPr lang="en-US" smtClean="0"/>
              <a:t>3/27/2024</a:t>
            </a:fld>
            <a:endParaRPr lang="en-US" dirty="0"/>
          </a:p>
        </p:txBody>
      </p:sp>
      <p:sp>
        <p:nvSpPr>
          <p:cNvPr id="7" name="Slide Number Placeholder 5">
            <a:extLst>
              <a:ext uri="{FF2B5EF4-FFF2-40B4-BE49-F238E27FC236}">
                <a16:creationId xmlns:a16="http://schemas.microsoft.com/office/drawing/2014/main" id="{E4267A2E-ED31-41B9-9EBE-F098F44D5124}"/>
              </a:ext>
            </a:extLst>
          </p:cNvPr>
          <p:cNvSpPr txBox="1">
            <a:spLocks/>
          </p:cNvSpPr>
          <p:nvPr userDrawn="1"/>
        </p:nvSpPr>
        <p:spPr>
          <a:xfrm>
            <a:off x="8839200" y="6507568"/>
            <a:ext cx="290362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111C4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5DF160-2252-4507-9087-606C83CDB7D9}" type="slidenum">
              <a:rPr lang="en-US" sz="1200" smtClean="0"/>
              <a:pPr/>
              <a:t>‹#›</a:t>
            </a:fld>
            <a:endParaRPr lang="en-US" sz="1200" dirty="0"/>
          </a:p>
        </p:txBody>
      </p:sp>
    </p:spTree>
    <p:extLst>
      <p:ext uri="{BB962C8B-B14F-4D97-AF65-F5344CB8AC3E}">
        <p14:creationId xmlns:p14="http://schemas.microsoft.com/office/powerpoint/2010/main" val="421886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06E9DB-266A-DC4C-81FD-63DDDAA346DC}"/>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C130FE17-69E8-9440-A7AF-AC1659EDF6B9}"/>
              </a:ext>
            </a:extLst>
          </p:cNvPr>
          <p:cNvSpPr>
            <a:spLocks noGrp="1"/>
          </p:cNvSpPr>
          <p:nvPr>
            <p:ph type="title"/>
          </p:nvPr>
        </p:nvSpPr>
        <p:spPr>
          <a:xfrm>
            <a:off x="426720" y="365760"/>
            <a:ext cx="11338560" cy="548640"/>
          </a:xfrm>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4548D53F-9797-B141-B5E7-AB9CB133F5B0}"/>
              </a:ext>
            </a:extLst>
          </p:cNvPr>
          <p:cNvSpPr>
            <a:spLocks noGrp="1"/>
          </p:cNvSpPr>
          <p:nvPr>
            <p:ph type="ftr" sz="quarter" idx="11"/>
          </p:nvPr>
        </p:nvSpPr>
        <p:spPr>
          <a:xfrm>
            <a:off x="1687368" y="6400800"/>
            <a:ext cx="8817264" cy="182880"/>
          </a:xfrm>
        </p:spPr>
        <p:txBody>
          <a:bodyPr>
            <a:noAutofit/>
          </a:bodyPr>
          <a:lstStyle/>
          <a:p>
            <a:r>
              <a:rPr lang="en-US"/>
              <a:t>© 2023 THE MITRE CORPORATION. ALL RIGHTS RESERVED. FOR INTERNAL USE ONLY.</a:t>
            </a:r>
            <a:endParaRPr lang="en-US" dirty="0"/>
          </a:p>
        </p:txBody>
      </p:sp>
      <p:sp>
        <p:nvSpPr>
          <p:cNvPr id="7" name="Text Placeholder 6">
            <a:extLst>
              <a:ext uri="{FF2B5EF4-FFF2-40B4-BE49-F238E27FC236}">
                <a16:creationId xmlns:a16="http://schemas.microsoft.com/office/drawing/2014/main" id="{33164F8F-2BF9-7D49-8924-6537913F66D0}"/>
              </a:ext>
            </a:extLst>
          </p:cNvPr>
          <p:cNvSpPr>
            <a:spLocks noGrp="1"/>
          </p:cNvSpPr>
          <p:nvPr>
            <p:ph type="body" sz="quarter" idx="13"/>
          </p:nvPr>
        </p:nvSpPr>
        <p:spPr>
          <a:xfrm>
            <a:off x="426720" y="1371600"/>
            <a:ext cx="11338560" cy="4572000"/>
          </a:xfrm>
        </p:spPr>
        <p:txBody>
          <a:bodyPr/>
          <a:lstStyle>
            <a:lvl1pPr marL="228600" indent="-219075">
              <a:lnSpc>
                <a:spcPct val="100000"/>
              </a:lnSpc>
              <a:spcBef>
                <a:spcPts val="1000"/>
              </a:spcBef>
              <a:spcAft>
                <a:spcPts val="0"/>
              </a:spcAft>
              <a:buFont typeface="Wingdings" pitchFamily="2" charset="2"/>
              <a:buChar char="§"/>
              <a:tabLst/>
              <a:defRPr sz="2400" b="0"/>
            </a:lvl1pPr>
            <a:lvl2pPr marL="457200" indent="-228600">
              <a:lnSpc>
                <a:spcPct val="100000"/>
              </a:lnSpc>
              <a:spcBef>
                <a:spcPts val="1000"/>
              </a:spcBef>
              <a:spcAft>
                <a:spcPts val="0"/>
              </a:spcAft>
              <a:buFont typeface="Wingdings" pitchFamily="2" charset="2"/>
              <a:buChar char="§"/>
              <a:tabLst/>
              <a:defRPr sz="2000"/>
            </a:lvl2pPr>
            <a:lvl3pPr marL="690563" indent="-228600">
              <a:lnSpc>
                <a:spcPct val="100000"/>
              </a:lnSpc>
              <a:spcBef>
                <a:spcPts val="1000"/>
              </a:spcBef>
              <a:spcAft>
                <a:spcPts val="0"/>
              </a:spcAft>
              <a:tabLst/>
              <a:defRPr sz="1800"/>
            </a:lvl3pPr>
            <a:lvl4pPr marL="914400" indent="-228600">
              <a:lnSpc>
                <a:spcPct val="100000"/>
              </a:lnSpc>
              <a:spcBef>
                <a:spcPts val="1000"/>
              </a:spcBef>
              <a:spcAft>
                <a:spcPts val="0"/>
              </a:spcAft>
              <a:tabLst/>
              <a:defRPr sz="1600"/>
            </a:lvl4pPr>
            <a:lvl5pPr marL="1138238" indent="-228600">
              <a:lnSpc>
                <a:spcPct val="100000"/>
              </a:lnSpc>
              <a:spcBef>
                <a:spcPts val="1000"/>
              </a:spcBef>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MITRE Logo MITRE">
            <a:extLst>
              <a:ext uri="{FF2B5EF4-FFF2-40B4-BE49-F238E27FC236}">
                <a16:creationId xmlns:a16="http://schemas.microsoft.com/office/drawing/2014/main" id="{C571BE03-9705-4AAA-9A08-473E99D83CD9}"/>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14456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BE4727B-F77C-0F4F-B8FC-A3CB54F7C373}"/>
              </a:ext>
            </a:extLst>
          </p:cNvPr>
          <p:cNvSpPr>
            <a:spLocks noGrp="1"/>
          </p:cNvSpPr>
          <p:nvPr>
            <p:ph type="sldNum" sz="quarter" idx="12"/>
          </p:nvPr>
        </p:nvSpPr>
        <p:spPr>
          <a:xfrm>
            <a:off x="11155680" y="6400800"/>
            <a:ext cx="621792" cy="182880"/>
          </a:xfrm>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AF07BA89-147B-D544-859D-FE2871473492}"/>
              </a:ext>
            </a:extLst>
          </p:cNvPr>
          <p:cNvSpPr>
            <a:spLocks noGrp="1"/>
          </p:cNvSpPr>
          <p:nvPr>
            <p:ph type="title" hasCustomPrompt="1"/>
          </p:nvPr>
        </p:nvSpPr>
        <p:spPr>
          <a:xfrm>
            <a:off x="429768" y="2926080"/>
            <a:ext cx="10515600" cy="840230"/>
          </a:xfrm>
        </p:spPr>
        <p:txBody>
          <a:bodyPr anchor="ctr">
            <a:noAutofit/>
          </a:bodyPr>
          <a:lstStyle>
            <a:lvl1pPr>
              <a:lnSpc>
                <a:spcPct val="100000"/>
              </a:lnSpc>
              <a:spcBef>
                <a:spcPts val="1000"/>
              </a:spcBef>
              <a:defRPr sz="3600"/>
            </a:lvl1pPr>
          </a:lstStyle>
          <a:p>
            <a:r>
              <a:rPr lang="en-US" dirty="0"/>
              <a:t>Section Title</a:t>
            </a:r>
          </a:p>
        </p:txBody>
      </p:sp>
      <p:sp>
        <p:nvSpPr>
          <p:cNvPr id="26" name="Footer Placeholder 4">
            <a:extLst>
              <a:ext uri="{FF2B5EF4-FFF2-40B4-BE49-F238E27FC236}">
                <a16:creationId xmlns:a16="http://schemas.microsoft.com/office/drawing/2014/main" id="{98673CA4-0124-D543-9D8C-F7757A8D4518}"/>
              </a:ext>
            </a:extLst>
          </p:cNvPr>
          <p:cNvSpPr>
            <a:spLocks noGrp="1"/>
          </p:cNvSpPr>
          <p:nvPr>
            <p:ph type="ftr" sz="quarter" idx="3"/>
          </p:nvPr>
        </p:nvSpPr>
        <p:spPr>
          <a:xfrm>
            <a:off x="1687368" y="6400800"/>
            <a:ext cx="8817264" cy="182880"/>
          </a:xfrm>
          <a:prstGeom prst="rect">
            <a:avLst/>
          </a:prstGeom>
        </p:spPr>
        <p:txBody>
          <a:bodyPr vert="horz" lIns="0" tIns="0" rIns="0" bIns="0" rtlCol="0" anchor="ctr">
            <a:noAutofit/>
          </a:bodyPr>
          <a:lstStyle>
            <a:lvl1pPr algn="ctr">
              <a:defRPr sz="800" cap="all" baseline="0">
                <a:solidFill>
                  <a:schemeClr val="tx1"/>
                </a:solidFill>
              </a:defRPr>
            </a:lvl1pPr>
          </a:lstStyle>
          <a:p>
            <a:r>
              <a:rPr lang="en-US"/>
              <a:t>© 2023 THE MITRE CORPORATION. ALL RIGHTS RESERVED. FOR INTERNAL USE ONLY.</a:t>
            </a:r>
            <a:endParaRPr lang="en-US" dirty="0"/>
          </a:p>
        </p:txBody>
      </p:sp>
      <p:pic>
        <p:nvPicPr>
          <p:cNvPr id="8" name="Picture 7" descr="MITRE Logo MITRE">
            <a:extLst>
              <a:ext uri="{FF2B5EF4-FFF2-40B4-BE49-F238E27FC236}">
                <a16:creationId xmlns:a16="http://schemas.microsoft.com/office/drawing/2014/main" id="{B8122F50-BD34-455A-A329-6FB6C127B35B}"/>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128345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Images with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lvl1pPr>
              <a:defRPr sz="32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429768" y="1550206"/>
            <a:ext cx="3429000" cy="2286000"/>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429768"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429768"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4381500" y="1550206"/>
            <a:ext cx="3429000" cy="2286000"/>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4" name="Text Placeholder 12">
            <a:extLst>
              <a:ext uri="{FF2B5EF4-FFF2-40B4-BE49-F238E27FC236}">
                <a16:creationId xmlns:a16="http://schemas.microsoft.com/office/drawing/2014/main" id="{B67DA3E1-D040-1944-85D2-003542FF29BF}"/>
              </a:ext>
            </a:extLst>
          </p:cNvPr>
          <p:cNvSpPr>
            <a:spLocks noGrp="1"/>
          </p:cNvSpPr>
          <p:nvPr>
            <p:ph type="body" sz="quarter" idx="17"/>
          </p:nvPr>
        </p:nvSpPr>
        <p:spPr>
          <a:xfrm>
            <a:off x="4381500"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8" name="Text Placeholder 12">
            <a:extLst>
              <a:ext uri="{FF2B5EF4-FFF2-40B4-BE49-F238E27FC236}">
                <a16:creationId xmlns:a16="http://schemas.microsoft.com/office/drawing/2014/main" id="{7F18B598-C082-C74A-9346-8C633AA97C5F}"/>
              </a:ext>
            </a:extLst>
          </p:cNvPr>
          <p:cNvSpPr>
            <a:spLocks noGrp="1"/>
          </p:cNvSpPr>
          <p:nvPr>
            <p:ph type="body" sz="quarter" idx="21"/>
          </p:nvPr>
        </p:nvSpPr>
        <p:spPr>
          <a:xfrm>
            <a:off x="4375983"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8349419" y="1550206"/>
            <a:ext cx="3429000" cy="2286000"/>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5" name="Text Placeholder 12">
            <a:extLst>
              <a:ext uri="{FF2B5EF4-FFF2-40B4-BE49-F238E27FC236}">
                <a16:creationId xmlns:a16="http://schemas.microsoft.com/office/drawing/2014/main" id="{1AA0E67A-35A8-1447-A809-38A53767F2F5}"/>
              </a:ext>
            </a:extLst>
          </p:cNvPr>
          <p:cNvSpPr>
            <a:spLocks noGrp="1"/>
          </p:cNvSpPr>
          <p:nvPr>
            <p:ph type="body" sz="quarter" idx="18"/>
          </p:nvPr>
        </p:nvSpPr>
        <p:spPr>
          <a:xfrm>
            <a:off x="8349419" y="4001580"/>
            <a:ext cx="3429000" cy="548640"/>
          </a:xfrm>
          <a:prstGeom prst="rect">
            <a:avLst/>
          </a:prstGeom>
        </p:spPr>
        <p:txBody>
          <a:bodyPr anchor="ctr"/>
          <a:lstStyle>
            <a:lvl1pPr marL="0" indent="0" algn="ct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C2053C98-4C01-2E4B-AF37-0560723F3D74}"/>
              </a:ext>
            </a:extLst>
          </p:cNvPr>
          <p:cNvSpPr>
            <a:spLocks noGrp="1"/>
          </p:cNvSpPr>
          <p:nvPr>
            <p:ph type="body" sz="quarter" idx="20"/>
          </p:nvPr>
        </p:nvSpPr>
        <p:spPr>
          <a:xfrm>
            <a:off x="8343900" y="4612675"/>
            <a:ext cx="3429000" cy="1463040"/>
          </a:xfrm>
          <a:prstGeom prst="rect">
            <a:avLst/>
          </a:prstGeom>
        </p:spPr>
        <p:txBody>
          <a:bodyPr lIns="45720" rIns="45720"/>
          <a:lstStyle>
            <a:lvl1pPr marL="0" indent="0" algn="ctr">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9" name="Footer Placeholder 5">
            <a:extLst>
              <a:ext uri="{FF2B5EF4-FFF2-40B4-BE49-F238E27FC236}">
                <a16:creationId xmlns:a16="http://schemas.microsoft.com/office/drawing/2014/main" id="{C59416A6-836E-42E2-8BEA-49FE4D08A532}"/>
              </a:ext>
            </a:extLst>
          </p:cNvPr>
          <p:cNvSpPr>
            <a:spLocks noGrp="1"/>
          </p:cNvSpPr>
          <p:nvPr>
            <p:ph type="ftr" sz="quarter" idx="11"/>
          </p:nvPr>
        </p:nvSpPr>
        <p:spPr>
          <a:xfrm>
            <a:off x="1687368" y="6400800"/>
            <a:ext cx="8817264" cy="182880"/>
          </a:xfrm>
        </p:spPr>
        <p:txBody>
          <a:bodyPr/>
          <a:lstStyle/>
          <a:p>
            <a:r>
              <a:rPr lang="en-US"/>
              <a:t>© 2023 THE MITRE CORPORATION. ALL RIGHTS RESERVED. FOR INTERNAL USE ONLY.</a:t>
            </a:r>
            <a:endParaRPr lang="en-US" dirty="0"/>
          </a:p>
        </p:txBody>
      </p:sp>
      <p:pic>
        <p:nvPicPr>
          <p:cNvPr id="21" name="Picture 20" descr="MITRE Logo MITRE">
            <a:extLst>
              <a:ext uri="{FF2B5EF4-FFF2-40B4-BE49-F238E27FC236}">
                <a16:creationId xmlns:a16="http://schemas.microsoft.com/office/drawing/2014/main" id="{BD877EDB-D96C-42D0-B0FC-693A45EF5044}"/>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351333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Images with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295A26-5C6D-EC41-9CCE-45E62FA8475E}"/>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3A306AFF-6AE6-2148-8EFD-0A0D75106073}"/>
              </a:ext>
            </a:extLst>
          </p:cNvPr>
          <p:cNvSpPr>
            <a:spLocks noGrp="1"/>
          </p:cNvSpPr>
          <p:nvPr>
            <p:ph type="title"/>
          </p:nvPr>
        </p:nvSpPr>
        <p:spPr/>
        <p:txBody>
          <a:bodyPr/>
          <a:lstStyle>
            <a:lvl1pPr>
              <a:defRPr sz="32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115A1935-EBF2-EE49-BBE2-D24AFDB53F6C}"/>
              </a:ext>
            </a:extLst>
          </p:cNvPr>
          <p:cNvSpPr>
            <a:spLocks noGrp="1"/>
          </p:cNvSpPr>
          <p:nvPr>
            <p:ph type="pic" sz="quarter" idx="13" hasCustomPrompt="1"/>
          </p:nvPr>
        </p:nvSpPr>
        <p:spPr>
          <a:xfrm>
            <a:off x="720189"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13" name="Text Placeholder 12">
            <a:extLst>
              <a:ext uri="{FF2B5EF4-FFF2-40B4-BE49-F238E27FC236}">
                <a16:creationId xmlns:a16="http://schemas.microsoft.com/office/drawing/2014/main" id="{5934B615-5089-6946-81B9-FEB564842928}"/>
              </a:ext>
            </a:extLst>
          </p:cNvPr>
          <p:cNvSpPr>
            <a:spLocks noGrp="1"/>
          </p:cNvSpPr>
          <p:nvPr>
            <p:ph type="body" sz="quarter" idx="16"/>
          </p:nvPr>
        </p:nvSpPr>
        <p:spPr>
          <a:xfrm>
            <a:off x="429768"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6" name="Text Placeholder 12">
            <a:extLst>
              <a:ext uri="{FF2B5EF4-FFF2-40B4-BE49-F238E27FC236}">
                <a16:creationId xmlns:a16="http://schemas.microsoft.com/office/drawing/2014/main" id="{9F16AD19-C929-F44A-BFE7-11AC7698C339}"/>
              </a:ext>
            </a:extLst>
          </p:cNvPr>
          <p:cNvSpPr>
            <a:spLocks noGrp="1"/>
          </p:cNvSpPr>
          <p:nvPr>
            <p:ph type="body" sz="quarter" idx="19"/>
          </p:nvPr>
        </p:nvSpPr>
        <p:spPr>
          <a:xfrm>
            <a:off x="429768" y="4229878"/>
            <a:ext cx="2560320" cy="1371600"/>
          </a:xfrm>
          <a:prstGeom prst="rect">
            <a:avLst/>
          </a:prstGeom>
        </p:spPr>
        <p:txBody>
          <a:bodyPr lIns="45720" rIns="45720" anchor="t"/>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1" name="Picture Placeholder 7">
            <a:extLst>
              <a:ext uri="{FF2B5EF4-FFF2-40B4-BE49-F238E27FC236}">
                <a16:creationId xmlns:a16="http://schemas.microsoft.com/office/drawing/2014/main" id="{6663AFA1-4018-124B-B57A-CD0B7B430A48}"/>
              </a:ext>
            </a:extLst>
          </p:cNvPr>
          <p:cNvSpPr>
            <a:spLocks noGrp="1"/>
          </p:cNvSpPr>
          <p:nvPr>
            <p:ph type="pic" sz="quarter" idx="15" hasCustomPrompt="1"/>
          </p:nvPr>
        </p:nvSpPr>
        <p:spPr>
          <a:xfrm>
            <a:off x="3651897"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22" name="Text Placeholder 12">
            <a:extLst>
              <a:ext uri="{FF2B5EF4-FFF2-40B4-BE49-F238E27FC236}">
                <a16:creationId xmlns:a16="http://schemas.microsoft.com/office/drawing/2014/main" id="{6393C021-5AC6-A94D-9BD1-0FA03E26F9A7}"/>
              </a:ext>
            </a:extLst>
          </p:cNvPr>
          <p:cNvSpPr>
            <a:spLocks noGrp="1"/>
          </p:cNvSpPr>
          <p:nvPr>
            <p:ph type="body" sz="quarter" idx="25"/>
          </p:nvPr>
        </p:nvSpPr>
        <p:spPr>
          <a:xfrm>
            <a:off x="3375855"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3" name="Text Placeholder 12">
            <a:extLst>
              <a:ext uri="{FF2B5EF4-FFF2-40B4-BE49-F238E27FC236}">
                <a16:creationId xmlns:a16="http://schemas.microsoft.com/office/drawing/2014/main" id="{D0720727-9B0D-5244-88F9-072619D7816D}"/>
              </a:ext>
            </a:extLst>
          </p:cNvPr>
          <p:cNvSpPr>
            <a:spLocks noGrp="1"/>
          </p:cNvSpPr>
          <p:nvPr>
            <p:ph type="body" sz="quarter" idx="26"/>
          </p:nvPr>
        </p:nvSpPr>
        <p:spPr>
          <a:xfrm>
            <a:off x="3375855" y="4229878"/>
            <a:ext cx="2560320" cy="1371600"/>
          </a:xfrm>
          <a:prstGeom prst="rect">
            <a:avLst/>
          </a:prstGeom>
        </p:spPr>
        <p:txBody>
          <a:bodyPr lIns="45720" rIns="45720"/>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0" name="Picture Placeholder 7">
            <a:extLst>
              <a:ext uri="{FF2B5EF4-FFF2-40B4-BE49-F238E27FC236}">
                <a16:creationId xmlns:a16="http://schemas.microsoft.com/office/drawing/2014/main" id="{79A67101-E2AC-154F-B4BD-7A37C1BAD188}"/>
              </a:ext>
            </a:extLst>
          </p:cNvPr>
          <p:cNvSpPr>
            <a:spLocks noGrp="1"/>
          </p:cNvSpPr>
          <p:nvPr>
            <p:ph type="pic" sz="quarter" idx="14" hasCustomPrompt="1"/>
          </p:nvPr>
        </p:nvSpPr>
        <p:spPr>
          <a:xfrm>
            <a:off x="6573773"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20" name="Text Placeholder 12">
            <a:extLst>
              <a:ext uri="{FF2B5EF4-FFF2-40B4-BE49-F238E27FC236}">
                <a16:creationId xmlns:a16="http://schemas.microsoft.com/office/drawing/2014/main" id="{7D7C1A3A-3822-3442-AE4B-0662ED5193CB}"/>
              </a:ext>
            </a:extLst>
          </p:cNvPr>
          <p:cNvSpPr>
            <a:spLocks noGrp="1"/>
          </p:cNvSpPr>
          <p:nvPr>
            <p:ph type="body" sz="quarter" idx="23"/>
          </p:nvPr>
        </p:nvSpPr>
        <p:spPr>
          <a:xfrm>
            <a:off x="6297731"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1" name="Text Placeholder 12">
            <a:extLst>
              <a:ext uri="{FF2B5EF4-FFF2-40B4-BE49-F238E27FC236}">
                <a16:creationId xmlns:a16="http://schemas.microsoft.com/office/drawing/2014/main" id="{2DF9D5B3-8D42-594B-AD95-232B56795171}"/>
              </a:ext>
            </a:extLst>
          </p:cNvPr>
          <p:cNvSpPr>
            <a:spLocks noGrp="1"/>
          </p:cNvSpPr>
          <p:nvPr>
            <p:ph type="body" sz="quarter" idx="24"/>
          </p:nvPr>
        </p:nvSpPr>
        <p:spPr>
          <a:xfrm>
            <a:off x="6297731" y="4229878"/>
            <a:ext cx="2560320" cy="1371600"/>
          </a:xfrm>
          <a:prstGeom prst="rect">
            <a:avLst/>
          </a:prstGeom>
        </p:spPr>
        <p:txBody>
          <a:bodyPr lIns="45720" rIns="45720"/>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9" name="Picture Placeholder 7">
            <a:extLst>
              <a:ext uri="{FF2B5EF4-FFF2-40B4-BE49-F238E27FC236}">
                <a16:creationId xmlns:a16="http://schemas.microsoft.com/office/drawing/2014/main" id="{FE320B82-A8A9-8D41-B8D1-EC5AA4D74221}"/>
              </a:ext>
            </a:extLst>
          </p:cNvPr>
          <p:cNvSpPr>
            <a:spLocks noGrp="1"/>
          </p:cNvSpPr>
          <p:nvPr>
            <p:ph type="pic" sz="quarter" idx="22" hasCustomPrompt="1"/>
          </p:nvPr>
        </p:nvSpPr>
        <p:spPr>
          <a:xfrm>
            <a:off x="9488889" y="1626770"/>
            <a:ext cx="2008235" cy="1798173"/>
          </a:xfrm>
          <a:prstGeom prst="rect">
            <a:avLst/>
          </a:prstGeom>
          <a:solidFill>
            <a:schemeClr val="bg1">
              <a:lumMod val="95000"/>
            </a:schemeClr>
          </a:solidFill>
        </p:spPr>
        <p:txBody>
          <a:bodyPr>
            <a:noAutofit/>
          </a:bodyPr>
          <a:lstStyle>
            <a:lvl1pPr marL="0" indent="0" algn="ctr">
              <a:buFontTx/>
              <a:buNone/>
              <a:defRPr sz="1200" b="0"/>
            </a:lvl1pPr>
          </a:lstStyle>
          <a:p>
            <a:r>
              <a:rPr lang="en-US" dirty="0"/>
              <a:t>Drag photo to placeholder or click on icon to place photo from file.</a:t>
            </a:r>
          </a:p>
        </p:txBody>
      </p:sp>
      <p:sp>
        <p:nvSpPr>
          <p:cNvPr id="24" name="Text Placeholder 12">
            <a:extLst>
              <a:ext uri="{FF2B5EF4-FFF2-40B4-BE49-F238E27FC236}">
                <a16:creationId xmlns:a16="http://schemas.microsoft.com/office/drawing/2014/main" id="{3DE9EC15-6DC7-6846-B173-CAE4228B5DB2}"/>
              </a:ext>
            </a:extLst>
          </p:cNvPr>
          <p:cNvSpPr>
            <a:spLocks noGrp="1"/>
          </p:cNvSpPr>
          <p:nvPr>
            <p:ph type="body" sz="quarter" idx="27"/>
          </p:nvPr>
        </p:nvSpPr>
        <p:spPr>
          <a:xfrm>
            <a:off x="9212847" y="3596482"/>
            <a:ext cx="2560320" cy="548640"/>
          </a:xfrm>
          <a:prstGeom prst="rect">
            <a:avLst/>
          </a:prstGeom>
        </p:spPr>
        <p:txBody>
          <a:bodyPr/>
          <a:lstStyle>
            <a:lvl1pPr marL="0" indent="0" algn="ct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5" name="Text Placeholder 12">
            <a:extLst>
              <a:ext uri="{FF2B5EF4-FFF2-40B4-BE49-F238E27FC236}">
                <a16:creationId xmlns:a16="http://schemas.microsoft.com/office/drawing/2014/main" id="{8D698B45-9A6E-DE4A-8222-D973B7A7D920}"/>
              </a:ext>
            </a:extLst>
          </p:cNvPr>
          <p:cNvSpPr>
            <a:spLocks noGrp="1"/>
          </p:cNvSpPr>
          <p:nvPr>
            <p:ph type="body" sz="quarter" idx="28"/>
          </p:nvPr>
        </p:nvSpPr>
        <p:spPr>
          <a:xfrm>
            <a:off x="9212847" y="4229878"/>
            <a:ext cx="2560320" cy="1371600"/>
          </a:xfrm>
          <a:prstGeom prst="rect">
            <a:avLst/>
          </a:prstGeom>
        </p:spPr>
        <p:txBody>
          <a:bodyPr lIns="45720" rIns="45720"/>
          <a:lstStyle>
            <a:lvl1pPr marL="0" indent="0" algn="ctr">
              <a:buFontTx/>
              <a:buNone/>
              <a:defRPr sz="18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Footer Placeholder 5">
            <a:extLst>
              <a:ext uri="{FF2B5EF4-FFF2-40B4-BE49-F238E27FC236}">
                <a16:creationId xmlns:a16="http://schemas.microsoft.com/office/drawing/2014/main" id="{2398E721-2065-8640-9E19-F292A2EEF689}"/>
              </a:ext>
            </a:extLst>
          </p:cNvPr>
          <p:cNvSpPr>
            <a:spLocks noGrp="1"/>
          </p:cNvSpPr>
          <p:nvPr>
            <p:ph type="ftr" sz="quarter" idx="11"/>
          </p:nvPr>
        </p:nvSpPr>
        <p:spPr/>
        <p:txBody>
          <a:bodyPr/>
          <a:lstStyle/>
          <a:p>
            <a:r>
              <a:rPr lang="en-US"/>
              <a:t>© 2023 THE MITRE CORPORATION. ALL RIGHTS RESERVED. FOR INTERNAL USE ONLY.</a:t>
            </a:r>
            <a:endParaRPr lang="en-US" dirty="0"/>
          </a:p>
        </p:txBody>
      </p:sp>
      <p:pic>
        <p:nvPicPr>
          <p:cNvPr id="26" name="Picture 25" descr="MITRE Logo MITRE">
            <a:extLst>
              <a:ext uri="{FF2B5EF4-FFF2-40B4-BE49-F238E27FC236}">
                <a16:creationId xmlns:a16="http://schemas.microsoft.com/office/drawing/2014/main" id="{CEAA93C5-7111-4F77-A278-1B39B0FC4FD4}"/>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278704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19F081-4D90-43C0-ADCE-D5E8CCB407AB}"/>
              </a:ext>
            </a:extLst>
          </p:cNvPr>
          <p:cNvSpPr>
            <a:spLocks noGrp="1"/>
          </p:cNvSpPr>
          <p:nvPr>
            <p:ph sz="quarter" idx="15"/>
          </p:nvPr>
        </p:nvSpPr>
        <p:spPr>
          <a:xfrm>
            <a:off x="430213" y="1920875"/>
            <a:ext cx="11338560" cy="4023360"/>
          </a:xfrm>
        </p:spPr>
        <p:txBody>
          <a:bodyPr/>
          <a:lstStyle/>
          <a:p>
            <a:pPr lvl="0"/>
            <a:r>
              <a:rPr lang="en-US"/>
              <a:t>Click to edit Master text styles</a:t>
            </a:r>
          </a:p>
        </p:txBody>
      </p:sp>
      <p:sp>
        <p:nvSpPr>
          <p:cNvPr id="5" name="Slide Number Placeholder 4">
            <a:extLst>
              <a:ext uri="{FF2B5EF4-FFF2-40B4-BE49-F238E27FC236}">
                <a16:creationId xmlns:a16="http://schemas.microsoft.com/office/drawing/2014/main" id="{6CF24A46-05BF-A841-BC00-9302A006F5AB}"/>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A7C26610-DBD4-D344-A666-CFB7A808BD26}"/>
              </a:ext>
            </a:extLst>
          </p:cNvPr>
          <p:cNvSpPr>
            <a:spLocks noGrp="1"/>
          </p:cNvSpPr>
          <p:nvPr>
            <p:ph type="title"/>
          </p:nvPr>
        </p:nvSpPr>
        <p:spPr/>
        <p:txBody>
          <a:bodyPr/>
          <a:lstStyle>
            <a:lvl1pPr>
              <a:defRPr sz="32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0C262862-06CB-F44F-8EE1-F0B31A2F6203}"/>
              </a:ext>
            </a:extLst>
          </p:cNvPr>
          <p:cNvSpPr>
            <a:spLocks noGrp="1"/>
          </p:cNvSpPr>
          <p:nvPr>
            <p:ph type="body" sz="quarter" idx="13"/>
          </p:nvPr>
        </p:nvSpPr>
        <p:spPr>
          <a:xfrm>
            <a:off x="429768" y="1371603"/>
            <a:ext cx="11342735" cy="493713"/>
          </a:xfrm>
          <a:prstGeom prst="rect">
            <a:avLst/>
          </a:prstGeom>
        </p:spPr>
        <p:txBody>
          <a:bodyPr anchor="ct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Footer Placeholder 3">
            <a:extLst>
              <a:ext uri="{FF2B5EF4-FFF2-40B4-BE49-F238E27FC236}">
                <a16:creationId xmlns:a16="http://schemas.microsoft.com/office/drawing/2014/main" id="{C1FC07AC-D491-464A-B738-B75BEA97BB12}"/>
              </a:ext>
            </a:extLst>
          </p:cNvPr>
          <p:cNvSpPr>
            <a:spLocks noGrp="1"/>
          </p:cNvSpPr>
          <p:nvPr>
            <p:ph type="ftr" sz="quarter" idx="11"/>
          </p:nvPr>
        </p:nvSpPr>
        <p:spPr/>
        <p:txBody>
          <a:bodyPr/>
          <a:lstStyle/>
          <a:p>
            <a:r>
              <a:rPr lang="en-US"/>
              <a:t>© 2023 THE MITRE CORPORATION. ALL RIGHTS RESERVED. FOR INTERNAL USE ONLY.</a:t>
            </a:r>
            <a:endParaRPr lang="en-US" dirty="0"/>
          </a:p>
        </p:txBody>
      </p:sp>
      <p:pic>
        <p:nvPicPr>
          <p:cNvPr id="9" name="Picture 8" descr="MITRE Logo MITRE">
            <a:extLst>
              <a:ext uri="{FF2B5EF4-FFF2-40B4-BE49-F238E27FC236}">
                <a16:creationId xmlns:a16="http://schemas.microsoft.com/office/drawing/2014/main" id="{28ADD787-583A-41A4-BBA8-ED5DEEEC93C1}"/>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173651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with Media">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C8FA03-DDDE-497C-A242-7B9A2C102EFB}"/>
              </a:ext>
            </a:extLst>
          </p:cNvPr>
          <p:cNvSpPr>
            <a:spLocks noGrp="1"/>
          </p:cNvSpPr>
          <p:nvPr>
            <p:ph sz="quarter" idx="16"/>
          </p:nvPr>
        </p:nvSpPr>
        <p:spPr>
          <a:xfrm>
            <a:off x="6134100" y="0"/>
            <a:ext cx="6057900" cy="6858000"/>
          </a:xfrm>
        </p:spPr>
        <p:txBody>
          <a:bodyPr/>
          <a:lstStyle/>
          <a:p>
            <a:pPr lvl="0"/>
            <a:r>
              <a:rPr lang="en-US"/>
              <a:t>Click to edit Master text styles</a:t>
            </a:r>
          </a:p>
        </p:txBody>
      </p:sp>
      <p:sp>
        <p:nvSpPr>
          <p:cNvPr id="7" name="Slide Number Placeholder 6">
            <a:extLst>
              <a:ext uri="{FF2B5EF4-FFF2-40B4-BE49-F238E27FC236}">
                <a16:creationId xmlns:a16="http://schemas.microsoft.com/office/drawing/2014/main" id="{8842C41C-34E8-584A-9E38-7D484F8D3C71}"/>
              </a:ext>
            </a:extLst>
          </p:cNvPr>
          <p:cNvSpPr>
            <a:spLocks noGrp="1"/>
          </p:cNvSpPr>
          <p:nvPr>
            <p:ph type="sldNum" sz="quarter" idx="12"/>
          </p:nvPr>
        </p:nvSpPr>
        <p:spPr/>
        <p:txBody>
          <a:bodyPr/>
          <a:lstStyle/>
          <a:p>
            <a:fld id="{BECF63ED-5365-0347-943C-46237B9951C9}" type="slidenum">
              <a:rPr lang="en-US" smtClean="0"/>
              <a:t>‹#›</a:t>
            </a:fld>
            <a:endParaRPr lang="en-US" dirty="0"/>
          </a:p>
        </p:txBody>
      </p:sp>
      <p:sp>
        <p:nvSpPr>
          <p:cNvPr id="2" name="Title 1">
            <a:extLst>
              <a:ext uri="{FF2B5EF4-FFF2-40B4-BE49-F238E27FC236}">
                <a16:creationId xmlns:a16="http://schemas.microsoft.com/office/drawing/2014/main" id="{79EAD82A-7C42-3240-B76E-866CBD271C1A}"/>
              </a:ext>
            </a:extLst>
          </p:cNvPr>
          <p:cNvSpPr>
            <a:spLocks noGrp="1"/>
          </p:cNvSpPr>
          <p:nvPr>
            <p:ph type="title"/>
          </p:nvPr>
        </p:nvSpPr>
        <p:spPr>
          <a:xfrm>
            <a:off x="426720" y="365763"/>
            <a:ext cx="5486400" cy="914401"/>
          </a:xfrm>
        </p:spPr>
        <p:txBody>
          <a:bodyPr anchor="b"/>
          <a:lstStyle>
            <a:lvl1pPr>
              <a:defRPr sz="320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B26D1765-314D-D44C-9CDF-CB6E7878529B}"/>
              </a:ext>
            </a:extLst>
          </p:cNvPr>
          <p:cNvSpPr>
            <a:spLocks noGrp="1"/>
          </p:cNvSpPr>
          <p:nvPr>
            <p:ph type="body" sz="quarter" idx="14"/>
          </p:nvPr>
        </p:nvSpPr>
        <p:spPr>
          <a:xfrm>
            <a:off x="426720" y="1463041"/>
            <a:ext cx="5486400" cy="914400"/>
          </a:xfrm>
          <a:prstGeom prst="rect">
            <a:avLst/>
          </a:prstGeom>
        </p:spPr>
        <p:txBody>
          <a:bodyPr/>
          <a:lstStyle>
            <a:lvl1pPr marL="0" indent="0">
              <a:buFontTx/>
              <a:buNone/>
              <a:defRPr sz="2000" b="1" i="0" baseline="0">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2" name="Text Placeholder 11">
            <a:extLst>
              <a:ext uri="{FF2B5EF4-FFF2-40B4-BE49-F238E27FC236}">
                <a16:creationId xmlns:a16="http://schemas.microsoft.com/office/drawing/2014/main" id="{BF566A9E-3756-1344-8736-0BE04C434348}"/>
              </a:ext>
            </a:extLst>
          </p:cNvPr>
          <p:cNvSpPr>
            <a:spLocks noGrp="1"/>
          </p:cNvSpPr>
          <p:nvPr>
            <p:ph type="body" sz="quarter" idx="15"/>
          </p:nvPr>
        </p:nvSpPr>
        <p:spPr>
          <a:xfrm>
            <a:off x="426720" y="2514600"/>
            <a:ext cx="5486400" cy="3200400"/>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037E905-3A2F-7A47-B6B2-2C14131A1838}"/>
              </a:ext>
            </a:extLst>
          </p:cNvPr>
          <p:cNvSpPr>
            <a:spLocks noGrp="1"/>
          </p:cNvSpPr>
          <p:nvPr>
            <p:ph type="ftr" sz="quarter" idx="11"/>
          </p:nvPr>
        </p:nvSpPr>
        <p:spPr>
          <a:xfrm>
            <a:off x="1450848" y="6324600"/>
            <a:ext cx="4474733" cy="365125"/>
          </a:xfrm>
        </p:spPr>
        <p:txBody>
          <a:bodyPr/>
          <a:lstStyle>
            <a:lvl1pPr algn="l">
              <a:defRPr/>
            </a:lvl1pPr>
          </a:lstStyle>
          <a:p>
            <a:pPr algn="l"/>
            <a:r>
              <a:rPr lang="en-US"/>
              <a:t>© 2023 THE MITRE CORPORATION. ALL RIGHTS RESERVED. FOR INTERNAL USE ONLY.</a:t>
            </a:r>
            <a:endParaRPr lang="en-US" dirty="0"/>
          </a:p>
        </p:txBody>
      </p:sp>
      <p:pic>
        <p:nvPicPr>
          <p:cNvPr id="9" name="Picture 8" descr="MITRE Logo MITRE">
            <a:extLst>
              <a:ext uri="{FF2B5EF4-FFF2-40B4-BE49-F238E27FC236}">
                <a16:creationId xmlns:a16="http://schemas.microsoft.com/office/drawing/2014/main" id="{324D358A-1E19-4CD6-B31D-E8ADBA4EA717}"/>
              </a:ext>
            </a:extLst>
          </p:cNvPr>
          <p:cNvPicPr>
            <a:picLocks noChangeAspect="1"/>
          </p:cNvPicPr>
          <p:nvPr userDrawn="1"/>
        </p:nvPicPr>
        <p:blipFill>
          <a:blip r:embed="rId2"/>
          <a:stretch>
            <a:fillRect/>
          </a:stretch>
        </p:blipFill>
        <p:spPr>
          <a:xfrm>
            <a:off x="429768" y="6327648"/>
            <a:ext cx="711749" cy="274320"/>
          </a:xfrm>
          <a:prstGeom prst="rect">
            <a:avLst/>
          </a:prstGeom>
        </p:spPr>
      </p:pic>
    </p:spTree>
    <p:extLst>
      <p:ext uri="{BB962C8B-B14F-4D97-AF65-F5344CB8AC3E}">
        <p14:creationId xmlns:p14="http://schemas.microsoft.com/office/powerpoint/2010/main" val="304108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Contact Info">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5583B77-0D77-A34E-8283-81275F3E9415}"/>
              </a:ext>
            </a:extLst>
          </p:cNvPr>
          <p:cNvSpPr>
            <a:spLocks noGrp="1"/>
          </p:cNvSpPr>
          <p:nvPr>
            <p:ph type="body" sz="quarter" idx="18" hasCustomPrompt="1"/>
          </p:nvPr>
        </p:nvSpPr>
        <p:spPr>
          <a:xfrm>
            <a:off x="1097280" y="2971800"/>
            <a:ext cx="7071360" cy="548640"/>
          </a:xfrm>
          <a:prstGeom prst="rect">
            <a:avLst/>
          </a:prstGeom>
        </p:spPr>
        <p:txBody>
          <a:bodyPr anchor="ctr"/>
          <a:lstStyle>
            <a:lvl1pPr>
              <a:buFontTx/>
              <a:buNone/>
              <a:defRPr/>
            </a:lvl1pPr>
          </a:lstStyle>
          <a:p>
            <a:pPr lvl="0"/>
            <a:r>
              <a:rPr lang="en-US" dirty="0"/>
              <a:t>Name</a:t>
            </a:r>
          </a:p>
        </p:txBody>
      </p:sp>
      <p:sp>
        <p:nvSpPr>
          <p:cNvPr id="17" name="Text Placeholder 2">
            <a:extLst>
              <a:ext uri="{FF2B5EF4-FFF2-40B4-BE49-F238E27FC236}">
                <a16:creationId xmlns:a16="http://schemas.microsoft.com/office/drawing/2014/main" id="{8CF98308-AFBC-E14C-A180-1231217F1E6E}"/>
              </a:ext>
            </a:extLst>
          </p:cNvPr>
          <p:cNvSpPr>
            <a:spLocks noGrp="1"/>
          </p:cNvSpPr>
          <p:nvPr>
            <p:ph type="body" sz="quarter" idx="14" hasCustomPrompt="1"/>
          </p:nvPr>
        </p:nvSpPr>
        <p:spPr>
          <a:xfrm>
            <a:off x="1097280" y="3593030"/>
            <a:ext cx="7071360" cy="548640"/>
          </a:xfrm>
          <a:prstGeom prst="rect">
            <a:avLst/>
          </a:prstGeom>
        </p:spPr>
        <p:txBody>
          <a:bodyPr anchor="ctr"/>
          <a:lstStyle>
            <a:lvl1pPr>
              <a:buFontTx/>
              <a:buNone/>
              <a:defRPr/>
            </a:lvl1pPr>
          </a:lstStyle>
          <a:p>
            <a:pPr lvl="0"/>
            <a:r>
              <a:rPr lang="en-US" dirty="0" err="1"/>
              <a:t>email@mitre.org</a:t>
            </a:r>
            <a:endParaRPr lang="en-US" dirty="0"/>
          </a:p>
        </p:txBody>
      </p:sp>
      <p:sp>
        <p:nvSpPr>
          <p:cNvPr id="19" name="Text Placeholder 2">
            <a:extLst>
              <a:ext uri="{FF2B5EF4-FFF2-40B4-BE49-F238E27FC236}">
                <a16:creationId xmlns:a16="http://schemas.microsoft.com/office/drawing/2014/main" id="{C2210306-A808-2E4A-B31D-FFC4F65B2EF7}"/>
              </a:ext>
            </a:extLst>
          </p:cNvPr>
          <p:cNvSpPr>
            <a:spLocks noGrp="1"/>
          </p:cNvSpPr>
          <p:nvPr>
            <p:ph type="body" sz="quarter" idx="16" hasCustomPrompt="1"/>
          </p:nvPr>
        </p:nvSpPr>
        <p:spPr>
          <a:xfrm>
            <a:off x="1097280" y="4214260"/>
            <a:ext cx="7071360" cy="548640"/>
          </a:xfrm>
          <a:prstGeom prst="rect">
            <a:avLst/>
          </a:prstGeom>
        </p:spPr>
        <p:txBody>
          <a:bodyPr anchor="ctr"/>
          <a:lstStyle>
            <a:lvl1pPr>
              <a:buFontTx/>
              <a:buNone/>
              <a:defRPr/>
            </a:lvl1pPr>
          </a:lstStyle>
          <a:p>
            <a:pPr lvl="0"/>
            <a:r>
              <a:rPr lang="en-US" dirty="0"/>
              <a:t>@</a:t>
            </a:r>
            <a:r>
              <a:rPr lang="en-US" dirty="0" err="1"/>
              <a:t>TwitterHandle</a:t>
            </a:r>
            <a:endParaRPr lang="en-US" dirty="0"/>
          </a:p>
        </p:txBody>
      </p:sp>
      <p:sp>
        <p:nvSpPr>
          <p:cNvPr id="18" name="Text Placeholder 2">
            <a:extLst>
              <a:ext uri="{FF2B5EF4-FFF2-40B4-BE49-F238E27FC236}">
                <a16:creationId xmlns:a16="http://schemas.microsoft.com/office/drawing/2014/main" id="{D717D3CB-D2D4-6A49-BA33-1E044F035217}"/>
              </a:ext>
            </a:extLst>
          </p:cNvPr>
          <p:cNvSpPr>
            <a:spLocks noGrp="1"/>
          </p:cNvSpPr>
          <p:nvPr>
            <p:ph type="body" sz="quarter" idx="15" hasCustomPrompt="1"/>
          </p:nvPr>
        </p:nvSpPr>
        <p:spPr>
          <a:xfrm>
            <a:off x="1097280" y="4835491"/>
            <a:ext cx="7071360" cy="548640"/>
          </a:xfrm>
          <a:prstGeom prst="rect">
            <a:avLst/>
          </a:prstGeom>
        </p:spPr>
        <p:txBody>
          <a:bodyPr anchor="ctr"/>
          <a:lstStyle>
            <a:lvl1pPr>
              <a:buFontTx/>
              <a:buNone/>
              <a:defRPr/>
            </a:lvl1pPr>
          </a:lstStyle>
          <a:p>
            <a:pPr lvl="0"/>
            <a:r>
              <a:rPr lang="en-US" dirty="0" err="1"/>
              <a:t>linkedin.com</a:t>
            </a:r>
            <a:r>
              <a:rPr lang="en-US" dirty="0"/>
              <a:t>/in/</a:t>
            </a:r>
            <a:r>
              <a:rPr lang="en-US" dirty="0" err="1"/>
              <a:t>firstnamelastname</a:t>
            </a:r>
            <a:endParaRPr lang="en-US" dirty="0"/>
          </a:p>
        </p:txBody>
      </p:sp>
      <p:sp>
        <p:nvSpPr>
          <p:cNvPr id="5" name="Footer Placeholder 4">
            <a:extLst>
              <a:ext uri="{FF2B5EF4-FFF2-40B4-BE49-F238E27FC236}">
                <a16:creationId xmlns:a16="http://schemas.microsoft.com/office/drawing/2014/main" id="{5A03D159-FA7E-7946-A2E3-C277F421E076}"/>
              </a:ext>
            </a:extLst>
          </p:cNvPr>
          <p:cNvSpPr>
            <a:spLocks noGrp="1"/>
          </p:cNvSpPr>
          <p:nvPr>
            <p:ph type="ftr" sz="quarter" idx="11"/>
          </p:nvPr>
        </p:nvSpPr>
        <p:spPr>
          <a:xfrm>
            <a:off x="1687368" y="6400800"/>
            <a:ext cx="8817264" cy="182880"/>
          </a:xfrm>
        </p:spPr>
        <p:txBody>
          <a:bodyPr/>
          <a:lstStyle/>
          <a:p>
            <a:r>
              <a:rPr lang="en-US"/>
              <a:t>© 2023 THE MITRE CORPORATION. ALL RIGHTS RESERVED. FOR INTERNAL USE ONLY.</a:t>
            </a:r>
            <a:endParaRPr lang="en-US" dirty="0"/>
          </a:p>
        </p:txBody>
      </p:sp>
      <p:pic>
        <p:nvPicPr>
          <p:cNvPr id="10" name="Picture 9" descr="MITRE Logo MITRE Solving Problems For A Safer World">
            <a:extLst>
              <a:ext uri="{FF2B5EF4-FFF2-40B4-BE49-F238E27FC236}">
                <a16:creationId xmlns:a16="http://schemas.microsoft.com/office/drawing/2014/main" id="{D23C0A56-A953-468F-9E5F-EDC4FC2B8857}"/>
              </a:ext>
              <a:ext uri="{C183D7F6-B498-43B3-948B-1728B52AA6E4}">
                <adec:decorative xmlns:adec="http://schemas.microsoft.com/office/drawing/2017/decorative" val="0"/>
              </a:ext>
            </a:extLst>
          </p:cNvPr>
          <p:cNvPicPr>
            <a:picLocks noChangeAspect="1"/>
          </p:cNvPicPr>
          <p:nvPr userDrawn="1"/>
        </p:nvPicPr>
        <p:blipFill>
          <a:blip r:embed="rId2"/>
          <a:stretch/>
        </p:blipFill>
        <p:spPr>
          <a:xfrm>
            <a:off x="8984537" y="5880067"/>
            <a:ext cx="2764612" cy="274320"/>
          </a:xfrm>
          <a:prstGeom prst="rect">
            <a:avLst/>
          </a:prstGeom>
        </p:spPr>
      </p:pic>
      <p:pic>
        <p:nvPicPr>
          <p:cNvPr id="13" name="Picture 12" descr="Linkedin Logo, icon">
            <a:extLst>
              <a:ext uri="{FF2B5EF4-FFF2-40B4-BE49-F238E27FC236}">
                <a16:creationId xmlns:a16="http://schemas.microsoft.com/office/drawing/2014/main" id="{FC95A8AC-CCAE-4A4A-8478-7FEF6A955DAA}"/>
              </a:ext>
            </a:extLst>
          </p:cNvPr>
          <p:cNvPicPr>
            <a:picLocks noChangeAspect="1"/>
          </p:cNvPicPr>
          <p:nvPr userDrawn="1"/>
        </p:nvPicPr>
        <p:blipFill>
          <a:blip r:embed="rId3"/>
          <a:stretch>
            <a:fillRect/>
          </a:stretch>
        </p:blipFill>
        <p:spPr>
          <a:xfrm>
            <a:off x="457200" y="4926931"/>
            <a:ext cx="537633" cy="457200"/>
          </a:xfrm>
          <a:prstGeom prst="rect">
            <a:avLst/>
          </a:prstGeom>
        </p:spPr>
      </p:pic>
      <p:pic>
        <p:nvPicPr>
          <p:cNvPr id="20" name="Picture 19" descr="Twitter Logo, Icon">
            <a:extLst>
              <a:ext uri="{FF2B5EF4-FFF2-40B4-BE49-F238E27FC236}">
                <a16:creationId xmlns:a16="http://schemas.microsoft.com/office/drawing/2014/main" id="{587230FE-80E5-4954-8A18-405DEC9CEFDE}"/>
              </a:ext>
            </a:extLst>
          </p:cNvPr>
          <p:cNvPicPr>
            <a:picLocks noChangeAspect="1"/>
          </p:cNvPicPr>
          <p:nvPr userDrawn="1"/>
        </p:nvPicPr>
        <p:blipFill>
          <a:blip r:embed="rId4"/>
          <a:stretch>
            <a:fillRect/>
          </a:stretch>
        </p:blipFill>
        <p:spPr>
          <a:xfrm>
            <a:off x="305223" y="4145280"/>
            <a:ext cx="731520" cy="731520"/>
          </a:xfrm>
          <a:prstGeom prst="rect">
            <a:avLst/>
          </a:prstGeom>
        </p:spPr>
      </p:pic>
    </p:spTree>
    <p:extLst>
      <p:ext uri="{BB962C8B-B14F-4D97-AF65-F5344CB8AC3E}">
        <p14:creationId xmlns:p14="http://schemas.microsoft.com/office/powerpoint/2010/main" val="2025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MITRE Logo MITRE">
            <a:extLst>
              <a:ext uri="{FF2B5EF4-FFF2-40B4-BE49-F238E27FC236}">
                <a16:creationId xmlns:a16="http://schemas.microsoft.com/office/drawing/2014/main" id="{570BA1BF-33AA-92E3-8F88-F50312915C3F}"/>
              </a:ext>
            </a:extLst>
          </p:cNvPr>
          <p:cNvPicPr>
            <a:picLocks noChangeAspect="1"/>
          </p:cNvPicPr>
          <p:nvPr userDrawn="1"/>
        </p:nvPicPr>
        <p:blipFill>
          <a:blip r:embed="rId2"/>
          <a:stretch>
            <a:fillRect/>
          </a:stretch>
        </p:blipFill>
        <p:spPr>
          <a:xfrm>
            <a:off x="429768" y="6327648"/>
            <a:ext cx="711749" cy="274320"/>
          </a:xfrm>
          <a:prstGeom prst="rect">
            <a:avLst/>
          </a:prstGeom>
        </p:spPr>
      </p:pic>
      <p:sp>
        <p:nvSpPr>
          <p:cNvPr id="5" name="Slide Number Placeholder 5">
            <a:extLst>
              <a:ext uri="{FF2B5EF4-FFF2-40B4-BE49-F238E27FC236}">
                <a16:creationId xmlns:a16="http://schemas.microsoft.com/office/drawing/2014/main" id="{8D2A9624-EE69-B234-437D-8FE7528217D2}"/>
              </a:ext>
            </a:extLst>
          </p:cNvPr>
          <p:cNvSpPr>
            <a:spLocks noGrp="1"/>
          </p:cNvSpPr>
          <p:nvPr>
            <p:ph type="sldNum" sz="quarter" idx="4"/>
          </p:nvPr>
        </p:nvSpPr>
        <p:spPr>
          <a:xfrm>
            <a:off x="11157529" y="6400800"/>
            <a:ext cx="620891" cy="182880"/>
          </a:xfrm>
          <a:prstGeom prst="rect">
            <a:avLst/>
          </a:prstGeom>
        </p:spPr>
        <p:txBody>
          <a:bodyPr vert="horz" lIns="0" tIns="0" rIns="0" bIns="0" rtlCol="0" anchor="ctr">
            <a:noAutofit/>
          </a:bodyPr>
          <a:lstStyle>
            <a:lvl1pPr algn="r">
              <a:defRPr sz="800">
                <a:solidFill>
                  <a:schemeClr val="tx1"/>
                </a:solidFill>
              </a:defRPr>
            </a:lvl1pPr>
          </a:lstStyle>
          <a:p>
            <a:fld id="{BECF63ED-5365-0347-943C-46237B9951C9}" type="slidenum">
              <a:rPr lang="en-US" smtClean="0"/>
              <a:pPr/>
              <a:t>‹#›</a:t>
            </a:fld>
            <a:endParaRPr lang="en-US" dirty="0"/>
          </a:p>
        </p:txBody>
      </p:sp>
    </p:spTree>
    <p:extLst>
      <p:ext uri="{BB962C8B-B14F-4D97-AF65-F5344CB8AC3E}">
        <p14:creationId xmlns:p14="http://schemas.microsoft.com/office/powerpoint/2010/main" val="273464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8D7E923-D905-8B4E-8992-45E91023FA5F}"/>
              </a:ext>
            </a:extLst>
          </p:cNvPr>
          <p:cNvSpPr>
            <a:spLocks noGrp="1"/>
          </p:cNvSpPr>
          <p:nvPr>
            <p:ph type="sldNum" sz="quarter" idx="4"/>
          </p:nvPr>
        </p:nvSpPr>
        <p:spPr>
          <a:xfrm>
            <a:off x="11157529" y="6400800"/>
            <a:ext cx="620891" cy="182880"/>
          </a:xfrm>
          <a:prstGeom prst="rect">
            <a:avLst/>
          </a:prstGeom>
        </p:spPr>
        <p:txBody>
          <a:bodyPr vert="horz" lIns="0" tIns="0" rIns="0" bIns="0" rtlCol="0" anchor="ctr">
            <a:noAutofit/>
          </a:bodyPr>
          <a:lstStyle>
            <a:lvl1pPr algn="r">
              <a:defRPr sz="800">
                <a:solidFill>
                  <a:schemeClr val="tx1"/>
                </a:solidFill>
              </a:defRPr>
            </a:lvl1pPr>
          </a:lstStyle>
          <a:p>
            <a:fld id="{BECF63ED-5365-0347-943C-46237B9951C9}" type="slidenum">
              <a:rPr lang="en-US" smtClean="0"/>
              <a:pPr/>
              <a:t>‹#›</a:t>
            </a:fld>
            <a:endParaRPr lang="en-US" dirty="0"/>
          </a:p>
        </p:txBody>
      </p:sp>
      <p:sp>
        <p:nvSpPr>
          <p:cNvPr id="2" name="Title Placeholder 1">
            <a:extLst>
              <a:ext uri="{FF2B5EF4-FFF2-40B4-BE49-F238E27FC236}">
                <a16:creationId xmlns:a16="http://schemas.microsoft.com/office/drawing/2014/main" id="{A1B5A2CC-40DE-704F-AD8E-AE00A98F1B1C}"/>
              </a:ext>
            </a:extLst>
          </p:cNvPr>
          <p:cNvSpPr>
            <a:spLocks noGrp="1"/>
          </p:cNvSpPr>
          <p:nvPr>
            <p:ph type="title"/>
          </p:nvPr>
        </p:nvSpPr>
        <p:spPr>
          <a:xfrm>
            <a:off x="426720" y="365760"/>
            <a:ext cx="11338560" cy="54864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1EBE48C3-0F6C-DE42-BCD7-E58E059CAE8C}"/>
              </a:ext>
            </a:extLst>
          </p:cNvPr>
          <p:cNvSpPr>
            <a:spLocks noGrp="1"/>
          </p:cNvSpPr>
          <p:nvPr>
            <p:ph type="ftr" sz="quarter" idx="3"/>
          </p:nvPr>
        </p:nvSpPr>
        <p:spPr>
          <a:xfrm>
            <a:off x="1687368" y="6400800"/>
            <a:ext cx="8817264" cy="182880"/>
          </a:xfrm>
          <a:prstGeom prst="rect">
            <a:avLst/>
          </a:prstGeom>
        </p:spPr>
        <p:txBody>
          <a:bodyPr vert="horz" lIns="0" tIns="0" rIns="0" bIns="0" rtlCol="0" anchor="ctr">
            <a:noAutofit/>
          </a:bodyPr>
          <a:lstStyle>
            <a:lvl1pPr algn="ctr">
              <a:defRPr sz="800" cap="all" baseline="0">
                <a:solidFill>
                  <a:schemeClr val="tx1"/>
                </a:solidFill>
              </a:defRPr>
            </a:lvl1pPr>
          </a:lstStyle>
          <a:p>
            <a:r>
              <a:rPr lang="en-US"/>
              <a:t>© 2023 THE MITRE CORPORATION. ALL RIGHTS RESERVED. FOR INTERNAL USE ONLY.</a:t>
            </a:r>
            <a:endParaRPr lang="en-US" dirty="0"/>
          </a:p>
        </p:txBody>
      </p:sp>
      <p:sp>
        <p:nvSpPr>
          <p:cNvPr id="4" name="Text Placeholder 3">
            <a:extLst>
              <a:ext uri="{FF2B5EF4-FFF2-40B4-BE49-F238E27FC236}">
                <a16:creationId xmlns:a16="http://schemas.microsoft.com/office/drawing/2014/main" id="{D0C7A4B0-99F8-2B4A-9FCE-DFD4168F921C}"/>
              </a:ext>
            </a:extLst>
          </p:cNvPr>
          <p:cNvSpPr>
            <a:spLocks noGrp="1"/>
          </p:cNvSpPr>
          <p:nvPr>
            <p:ph type="body" idx="1"/>
          </p:nvPr>
        </p:nvSpPr>
        <p:spPr>
          <a:xfrm>
            <a:off x="429768" y="1371600"/>
            <a:ext cx="11338560" cy="457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919168"/>
      </p:ext>
    </p:extLst>
  </p:cSld>
  <p:clrMap bg1="lt1" tx1="dk1" bg2="lt2" tx2="dk2" accent1="accent1" accent2="accent2" accent3="accent3" accent4="accent4" accent5="accent5" accent6="accent6" hlink="hlink" folHlink="folHlink"/>
  <p:sldLayoutIdLst>
    <p:sldLayoutId id="2147483649" r:id="rId1"/>
    <p:sldLayoutId id="2147483730" r:id="rId2"/>
    <p:sldLayoutId id="2147483651" r:id="rId3"/>
    <p:sldLayoutId id="2147483674" r:id="rId4"/>
    <p:sldLayoutId id="2147483681" r:id="rId5"/>
    <p:sldLayoutId id="2147483654" r:id="rId6"/>
    <p:sldLayoutId id="2147483699" r:id="rId7"/>
    <p:sldLayoutId id="2147483762" r:id="rId8"/>
    <p:sldLayoutId id="2147483764" r:id="rId9"/>
    <p:sldLayoutId id="2147483765" r:id="rId10"/>
    <p:sldLayoutId id="2147483766" r:id="rId11"/>
    <p:sldLayoutId id="2147483767" r:id="rId12"/>
    <p:sldLayoutId id="2147483769" r:id="rId13"/>
    <p:sldLayoutId id="2147483770" r:id="rId14"/>
    <p:sldLayoutId id="2147483771" r:id="rId15"/>
    <p:sldLayoutId id="2147483772" r:id="rId16"/>
    <p:sldLayoutId id="2147483773" r:id="rId17"/>
  </p:sldLayoutIdLst>
  <p:hf hdr="0" dt="0"/>
  <p:txStyles>
    <p:title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p:titleStyle>
    <p:bodyStyle>
      <a:lvl1pPr marL="223838" indent="-223838" algn="l" defTabSz="914400" rtl="0" eaLnBrk="1" latinLnBrk="0" hangingPunct="1">
        <a:lnSpc>
          <a:spcPct val="100000"/>
        </a:lnSpc>
        <a:spcBef>
          <a:spcPts val="1000"/>
        </a:spcBef>
        <a:spcAft>
          <a:spcPts val="0"/>
        </a:spcAft>
        <a:buFont typeface="Wingdings" panose="05000000000000000000" pitchFamily="2" charset="2"/>
        <a:buChar char="§"/>
        <a:defRPr lang="en-US" sz="2400" b="0" i="0" kern="1200" cap="none" baseline="0" dirty="0">
          <a:solidFill>
            <a:schemeClr val="tx2"/>
          </a:solidFill>
          <a:latin typeface="+mn-lt"/>
          <a:ea typeface="+mn-ea"/>
          <a:cs typeface="Arial Narrow" charset="0"/>
        </a:defRPr>
      </a:lvl1pPr>
      <a:lvl2pPr marL="466725" indent="-242888" algn="l" defTabSz="914400" rtl="0" eaLnBrk="1" latinLnBrk="0" hangingPunct="1">
        <a:lnSpc>
          <a:spcPct val="100000"/>
        </a:lnSpc>
        <a:spcBef>
          <a:spcPts val="1000"/>
        </a:spcBef>
        <a:spcAft>
          <a:spcPts val="0"/>
        </a:spcAft>
        <a:buFont typeface="Wingdings" panose="05000000000000000000" pitchFamily="2" charset="2"/>
        <a:buChar char="§"/>
        <a:defRPr lang="en-US" sz="2000" b="0" i="0" kern="1200" baseline="0" dirty="0">
          <a:solidFill>
            <a:schemeClr val="tx2"/>
          </a:solidFill>
          <a:latin typeface="+mn-lt"/>
          <a:ea typeface="+mn-ea"/>
          <a:cs typeface="Arial Narrow" charset="0"/>
        </a:defRPr>
      </a:lvl2pPr>
      <a:lvl3pPr marL="690563" indent="-230188" algn="l" defTabSz="914400" rtl="0" eaLnBrk="1" latinLnBrk="0" hangingPunct="1">
        <a:lnSpc>
          <a:spcPct val="100000"/>
        </a:lnSpc>
        <a:spcBef>
          <a:spcPts val="1000"/>
        </a:spcBef>
        <a:spcAft>
          <a:spcPts val="0"/>
        </a:spcAft>
        <a:buFont typeface="Wingdings" pitchFamily="2" charset="2"/>
        <a:buChar char="§"/>
        <a:tabLst/>
        <a:defRPr lang="en-US" sz="1800" b="0" i="0" kern="1200" baseline="0" dirty="0">
          <a:solidFill>
            <a:schemeClr val="tx2"/>
          </a:solidFill>
          <a:latin typeface="+mn-lt"/>
          <a:ea typeface="+mn-ea"/>
          <a:cs typeface="Arial Narrow" charset="0"/>
        </a:defRPr>
      </a:lvl3pPr>
      <a:lvl4pPr marL="914400" indent="-230188" algn="l" defTabSz="914400" rtl="0" eaLnBrk="1" latinLnBrk="0" hangingPunct="1">
        <a:lnSpc>
          <a:spcPct val="100000"/>
        </a:lnSpc>
        <a:spcBef>
          <a:spcPts val="1000"/>
        </a:spcBef>
        <a:spcAft>
          <a:spcPts val="0"/>
        </a:spcAft>
        <a:buFont typeface="Wingdings" pitchFamily="2" charset="2"/>
        <a:buChar char="§"/>
        <a:tabLst/>
        <a:defRPr lang="en-US" sz="1600" b="0" i="0" kern="1200" baseline="0" dirty="0">
          <a:solidFill>
            <a:schemeClr val="tx2"/>
          </a:solidFill>
          <a:latin typeface="+mn-lt"/>
          <a:ea typeface="+mn-ea"/>
          <a:cs typeface="Arial Narrow" charset="0"/>
        </a:defRPr>
      </a:lvl4pPr>
      <a:lvl5pPr marL="1138238" indent="-228600" algn="l" defTabSz="914400" rtl="0" eaLnBrk="1" latinLnBrk="0" hangingPunct="1">
        <a:lnSpc>
          <a:spcPct val="100000"/>
        </a:lnSpc>
        <a:spcBef>
          <a:spcPts val="1000"/>
        </a:spcBef>
        <a:spcAft>
          <a:spcPts val="0"/>
        </a:spcAft>
        <a:buFont typeface="Wingdings" pitchFamily="2" charset="2"/>
        <a:buChar char="§"/>
        <a:tabLst/>
        <a:defRPr lang="en-US" sz="1400" b="0" i="0" kern="1200" baseline="0" dirty="0">
          <a:solidFill>
            <a:schemeClr val="tx2"/>
          </a:solidFill>
          <a:latin typeface="+mn-lt"/>
          <a:ea typeface="+mn-ea"/>
          <a:cs typeface="Arial Narrow"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2" pos="3864" userDrawn="1">
          <p15:clr>
            <a:srgbClr val="F26B43"/>
          </p15:clr>
        </p15:guide>
        <p15:guide id="3" pos="7416" userDrawn="1">
          <p15:clr>
            <a:srgbClr val="F26B43"/>
          </p15:clr>
        </p15:guide>
        <p15:guide id="4" pos="264" userDrawn="1">
          <p15:clr>
            <a:srgbClr val="F26B43"/>
          </p15:clr>
        </p15:guide>
        <p15:guide id="5" orient="horz" pos="4104" userDrawn="1">
          <p15:clr>
            <a:srgbClr val="F26B43"/>
          </p15:clr>
        </p15:guide>
        <p15:guide id="6" orient="horz" pos="3888" userDrawn="1">
          <p15:clr>
            <a:srgbClr val="F26B43"/>
          </p15:clr>
        </p15:guide>
        <p15:guide id="7" orient="horz" pos="4200" userDrawn="1">
          <p15:clr>
            <a:srgbClr val="F26B43"/>
          </p15:clr>
        </p15:guide>
        <p15:guide id="8" orient="horz" pos="2160" userDrawn="1">
          <p15:clr>
            <a:srgbClr val="F26B43"/>
          </p15:clr>
        </p15:guide>
        <p15:guide id="9"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7.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3.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4976100D-A494-49CA-B5C5-27D2A4C971EA}"/>
              </a:ext>
            </a:extLst>
          </p:cNvPr>
          <p:cNvSpPr>
            <a:spLocks noGrp="1"/>
          </p:cNvSpPr>
          <p:nvPr>
            <p:ph type="subTitle" idx="1"/>
          </p:nvPr>
        </p:nvSpPr>
        <p:spPr>
          <a:xfrm>
            <a:off x="1459969" y="3527003"/>
            <a:ext cx="4939506" cy="560059"/>
          </a:xfrm>
        </p:spPr>
        <p:txBody>
          <a:bodyPr/>
          <a:lstStyle/>
          <a:p>
            <a:pPr>
              <a:spcBef>
                <a:spcPts val="300"/>
              </a:spcBef>
            </a:pPr>
            <a:r>
              <a:rPr lang="da-DK" sz="2400" b="1" dirty="0">
                <a:latin typeface="Calibri Light" panose="020F0302020204030204" pitchFamily="34" charset="0"/>
                <a:cs typeface="Calibri Light" panose="020F0302020204030204" pitchFamily="34" charset="0"/>
              </a:rPr>
              <a:t>Gabriela Parasidis</a:t>
            </a:r>
          </a:p>
          <a:p>
            <a:pPr>
              <a:spcBef>
                <a:spcPts val="300"/>
              </a:spcBef>
            </a:pPr>
            <a:r>
              <a:rPr lang="da-DK" sz="2400" b="1" dirty="0">
                <a:latin typeface="Calibri Light" panose="020F0302020204030204" pitchFamily="34" charset="0"/>
                <a:cs typeface="Calibri Light" panose="020F0302020204030204" pitchFamily="34" charset="0"/>
              </a:rPr>
              <a:t>Lead Systems Engineer</a:t>
            </a:r>
          </a:p>
          <a:p>
            <a:pPr>
              <a:spcBef>
                <a:spcPts val="300"/>
              </a:spcBef>
            </a:pPr>
            <a:r>
              <a:rPr lang="da-DK" sz="2400" b="1" dirty="0">
                <a:latin typeface="Calibri Light" panose="020F0302020204030204" pitchFamily="34" charset="0"/>
                <a:cs typeface="Calibri Light" panose="020F0302020204030204" pitchFamily="34" charset="0"/>
              </a:rPr>
              <a:t>MITRE Labs</a:t>
            </a:r>
          </a:p>
          <a:p>
            <a:pPr>
              <a:spcBef>
                <a:spcPts val="300"/>
              </a:spcBef>
            </a:pPr>
            <a:r>
              <a:rPr lang="da-DK" sz="2400" b="1" dirty="0">
                <a:latin typeface="Calibri Light" panose="020F0302020204030204" pitchFamily="34" charset="0"/>
                <a:cs typeface="Calibri Light" panose="020F0302020204030204" pitchFamily="34" charset="0"/>
              </a:rPr>
              <a:t>Systems Engineering Innovation Center</a:t>
            </a:r>
          </a:p>
          <a:p>
            <a:pPr>
              <a:spcBef>
                <a:spcPts val="300"/>
              </a:spcBef>
            </a:pPr>
            <a:r>
              <a:rPr lang="da-DK" sz="2400" b="1" dirty="0">
                <a:latin typeface="Calibri Light" panose="020F0302020204030204" pitchFamily="34" charset="0"/>
                <a:cs typeface="Calibri Light" panose="020F0302020204030204" pitchFamily="34" charset="0"/>
              </a:rPr>
              <a:t>gparasidis@mitre.org</a:t>
            </a:r>
          </a:p>
        </p:txBody>
      </p:sp>
      <p:sp>
        <p:nvSpPr>
          <p:cNvPr id="2" name="Title 1">
            <a:extLst>
              <a:ext uri="{FF2B5EF4-FFF2-40B4-BE49-F238E27FC236}">
                <a16:creationId xmlns:a16="http://schemas.microsoft.com/office/drawing/2014/main" id="{57C8460E-BC97-4B05-878C-F06EC76B4052}"/>
              </a:ext>
            </a:extLst>
          </p:cNvPr>
          <p:cNvSpPr>
            <a:spLocks noGrp="1"/>
          </p:cNvSpPr>
          <p:nvPr>
            <p:ph type="ctrTitle"/>
          </p:nvPr>
        </p:nvSpPr>
        <p:spPr>
          <a:xfrm>
            <a:off x="560388" y="1303338"/>
            <a:ext cx="9726612" cy="2009775"/>
          </a:xfrm>
        </p:spPr>
        <p:txBody>
          <a:bodyPr/>
          <a:lstStyle/>
          <a:p>
            <a:r>
              <a:rPr lang="en-US" dirty="0">
                <a:latin typeface="Calibri Light" panose="020F0302020204030204" pitchFamily="34" charset="0"/>
                <a:cs typeface="Calibri Light" panose="020F0302020204030204" pitchFamily="34" charset="0"/>
              </a:rPr>
              <a:t>Mission Engineering</a:t>
            </a: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A75F54D-4C12-4C5C-8E05-BBE7DBDA95EA}"/>
              </a:ext>
            </a:extLst>
          </p:cNvPr>
          <p:cNvSpPr txBox="1"/>
          <p:nvPr/>
        </p:nvSpPr>
        <p:spPr>
          <a:xfrm>
            <a:off x="1524000" y="6596390"/>
            <a:ext cx="6107836" cy="261610"/>
          </a:xfrm>
          <a:prstGeom prst="rect">
            <a:avLst/>
          </a:prstGeom>
          <a:noFill/>
        </p:spPr>
        <p:txBody>
          <a:bodyPr wrap="square">
            <a:spAutoFit/>
          </a:bodyPr>
          <a:lstStyle/>
          <a:p>
            <a:r>
              <a:rPr lang="en-US" sz="1050" b="0" i="0" dirty="0">
                <a:solidFill>
                  <a:srgbClr val="333333"/>
                </a:solidFill>
                <a:effectLst/>
                <a:latin typeface="Verdana" panose="020B0604030504040204" pitchFamily="34" charset="0"/>
              </a:rPr>
              <a:t>Approved for public release. Distribution unlimited PR_23-03761-6</a:t>
            </a:r>
            <a:endParaRPr lang="en-US" sz="1050" dirty="0"/>
          </a:p>
        </p:txBody>
      </p:sp>
      <p:sp>
        <p:nvSpPr>
          <p:cNvPr id="10" name="TextBox 9">
            <a:extLst>
              <a:ext uri="{FF2B5EF4-FFF2-40B4-BE49-F238E27FC236}">
                <a16:creationId xmlns:a16="http://schemas.microsoft.com/office/drawing/2014/main" id="{E206EE4C-E7CD-4BB1-2E14-4B21380881B1}"/>
              </a:ext>
            </a:extLst>
          </p:cNvPr>
          <p:cNvSpPr txBox="1"/>
          <p:nvPr/>
        </p:nvSpPr>
        <p:spPr>
          <a:xfrm>
            <a:off x="7801253" y="6596390"/>
            <a:ext cx="4419599" cy="246221"/>
          </a:xfrm>
          <a:prstGeom prst="rect">
            <a:avLst/>
          </a:prstGeom>
          <a:noFill/>
        </p:spPr>
        <p:txBody>
          <a:bodyPr wrap="square">
            <a:spAutoFit/>
          </a:bodyPr>
          <a:lstStyle/>
          <a:p>
            <a:pPr algn="r"/>
            <a:r>
              <a:rPr lang="en-US" sz="1000" b="0" i="0" dirty="0">
                <a:solidFill>
                  <a:srgbClr val="333333"/>
                </a:solidFill>
                <a:effectLst/>
                <a:latin typeface="Verdana" panose="020B0604030504040204" pitchFamily="34" charset="0"/>
              </a:rPr>
              <a:t>©2024 The MITRE Corporation. ALL RIGHTS RESERVED</a:t>
            </a:r>
            <a:endParaRPr lang="en-US" sz="1000" dirty="0"/>
          </a:p>
        </p:txBody>
      </p:sp>
    </p:spTree>
    <p:extLst>
      <p:ext uri="{BB962C8B-B14F-4D97-AF65-F5344CB8AC3E}">
        <p14:creationId xmlns:p14="http://schemas.microsoft.com/office/powerpoint/2010/main" val="137524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7CB073-D783-4C4F-B4A3-6CD2F2B17825}"/>
              </a:ext>
            </a:extLst>
          </p:cNvPr>
          <p:cNvSpPr>
            <a:spLocks noGrp="1"/>
          </p:cNvSpPr>
          <p:nvPr>
            <p:ph type="title"/>
          </p:nvPr>
        </p:nvSpPr>
        <p:spPr/>
        <p:txBody>
          <a:bodyPr>
            <a:normAutofit fontScale="90000"/>
          </a:bodyPr>
          <a:lstStyle/>
          <a:p>
            <a:r>
              <a:rPr lang="en-US" sz="3600" dirty="0">
                <a:latin typeface="Calibri Light" panose="020F0302020204030204" pitchFamily="34" charset="0"/>
                <a:cs typeface="Calibri Light" panose="020F0302020204030204" pitchFamily="34" charset="0"/>
              </a:rPr>
              <a:t>Baseline Mission Thread – Joint Targeting</a:t>
            </a:r>
          </a:p>
        </p:txBody>
      </p:sp>
      <p:sp>
        <p:nvSpPr>
          <p:cNvPr id="9" name="TextBox 8">
            <a:extLst>
              <a:ext uri="{FF2B5EF4-FFF2-40B4-BE49-F238E27FC236}">
                <a16:creationId xmlns:a16="http://schemas.microsoft.com/office/drawing/2014/main" id="{63727A9B-2F1A-4DEF-A00C-B47F7A0212D1}"/>
              </a:ext>
            </a:extLst>
          </p:cNvPr>
          <p:cNvSpPr txBox="1"/>
          <p:nvPr/>
        </p:nvSpPr>
        <p:spPr>
          <a:xfrm>
            <a:off x="1177435" y="1470109"/>
            <a:ext cx="9872210" cy="400110"/>
          </a:xfrm>
          <a:prstGeom prst="rect">
            <a:avLst/>
          </a:prstGeom>
          <a:solidFill>
            <a:schemeClr val="accent1">
              <a:lumMod val="50000"/>
            </a:schemeClr>
          </a:solidFill>
        </p:spPr>
        <p:txBody>
          <a:bodyPr wrap="square" rtlCol="0">
            <a:spAutoFit/>
          </a:bodyPr>
          <a:lstStyle/>
          <a:p>
            <a:pPr algn="ctr"/>
            <a:r>
              <a:rPr lang="en-US" sz="2000" b="1" dirty="0">
                <a:solidFill>
                  <a:schemeClr val="bg1"/>
                </a:solidFill>
                <a:latin typeface="+mj-lt"/>
              </a:rPr>
              <a:t>Mission Thread – lays out the set of actions needed to accomplish the mission</a:t>
            </a:r>
          </a:p>
        </p:txBody>
      </p:sp>
      <p:sp>
        <p:nvSpPr>
          <p:cNvPr id="10" name="TextBox 9">
            <a:extLst>
              <a:ext uri="{FF2B5EF4-FFF2-40B4-BE49-F238E27FC236}">
                <a16:creationId xmlns:a16="http://schemas.microsoft.com/office/drawing/2014/main" id="{B4769EDC-A9CC-4098-A362-2D320A73CC5D}"/>
              </a:ext>
            </a:extLst>
          </p:cNvPr>
          <p:cNvSpPr txBox="1"/>
          <p:nvPr/>
        </p:nvSpPr>
        <p:spPr>
          <a:xfrm>
            <a:off x="7087709" y="3542859"/>
            <a:ext cx="4570890" cy="253916"/>
          </a:xfrm>
          <a:prstGeom prst="rect">
            <a:avLst/>
          </a:prstGeom>
          <a:noFill/>
        </p:spPr>
        <p:txBody>
          <a:bodyPr wrap="square">
            <a:spAutoFit/>
          </a:bodyPr>
          <a:lstStyle/>
          <a:p>
            <a:pPr algn="r"/>
            <a:r>
              <a:rPr lang="en-US" sz="1050" b="1" i="1" dirty="0">
                <a:latin typeface="+mj-lt"/>
              </a:rPr>
              <a:t>Unclassified model</a:t>
            </a:r>
            <a:endParaRPr lang="en-US" sz="1050" b="1" i="1" dirty="0"/>
          </a:p>
        </p:txBody>
      </p:sp>
      <p:sp>
        <p:nvSpPr>
          <p:cNvPr id="11" name="TextBox 10">
            <a:extLst>
              <a:ext uri="{FF2B5EF4-FFF2-40B4-BE49-F238E27FC236}">
                <a16:creationId xmlns:a16="http://schemas.microsoft.com/office/drawing/2014/main" id="{43DBA1F5-66B9-4ADC-8E98-A58EC27EF4F1}"/>
              </a:ext>
            </a:extLst>
          </p:cNvPr>
          <p:cNvSpPr txBox="1"/>
          <p:nvPr/>
        </p:nvSpPr>
        <p:spPr>
          <a:xfrm>
            <a:off x="1295400" y="2407601"/>
            <a:ext cx="786113" cy="438582"/>
          </a:xfrm>
          <a:prstGeom prst="rect">
            <a:avLst/>
          </a:prstGeom>
          <a:ln>
            <a:noFill/>
          </a:ln>
        </p:spPr>
        <p:txBody>
          <a:bodyPr vert="horz" wrap="none" lIns="68580" tIns="34290" rIns="68580" bIns="34290" rtlCol="0">
            <a:spAutoFit/>
          </a:bodyPr>
          <a:lstStyle/>
          <a:p>
            <a:pPr algn="l"/>
            <a:r>
              <a:rPr lang="en-US" sz="2400" b="1" dirty="0">
                <a:solidFill>
                  <a:schemeClr val="accent2">
                    <a:lumMod val="60000"/>
                    <a:lumOff val="40000"/>
                  </a:schemeClr>
                </a:solidFill>
              </a:rPr>
              <a:t>Find</a:t>
            </a:r>
          </a:p>
        </p:txBody>
      </p:sp>
      <p:sp>
        <p:nvSpPr>
          <p:cNvPr id="12" name="TextBox 11">
            <a:extLst>
              <a:ext uri="{FF2B5EF4-FFF2-40B4-BE49-F238E27FC236}">
                <a16:creationId xmlns:a16="http://schemas.microsoft.com/office/drawing/2014/main" id="{6F4E2D8F-14FE-4329-8F9F-B5442A9FBC2B}"/>
              </a:ext>
            </a:extLst>
          </p:cNvPr>
          <p:cNvSpPr txBox="1"/>
          <p:nvPr/>
        </p:nvSpPr>
        <p:spPr>
          <a:xfrm>
            <a:off x="3667146" y="2385323"/>
            <a:ext cx="582532" cy="438582"/>
          </a:xfrm>
          <a:prstGeom prst="rect">
            <a:avLst/>
          </a:prstGeom>
          <a:ln>
            <a:noFill/>
          </a:ln>
        </p:spPr>
        <p:txBody>
          <a:bodyPr vert="horz" wrap="none" lIns="68580" tIns="34290" rIns="68580" bIns="34290" rtlCol="0">
            <a:spAutoFit/>
          </a:bodyPr>
          <a:lstStyle/>
          <a:p>
            <a:pPr algn="l"/>
            <a:r>
              <a:rPr lang="en-US" sz="2400" b="1" dirty="0">
                <a:solidFill>
                  <a:srgbClr val="FFC000"/>
                </a:solidFill>
              </a:rPr>
              <a:t>Fix</a:t>
            </a:r>
          </a:p>
        </p:txBody>
      </p:sp>
      <p:sp>
        <p:nvSpPr>
          <p:cNvPr id="13" name="TextBox 12">
            <a:extLst>
              <a:ext uri="{FF2B5EF4-FFF2-40B4-BE49-F238E27FC236}">
                <a16:creationId xmlns:a16="http://schemas.microsoft.com/office/drawing/2014/main" id="{EDEFA56E-4A7C-4869-A7CA-1C9F8B4332AA}"/>
              </a:ext>
            </a:extLst>
          </p:cNvPr>
          <p:cNvSpPr txBox="1"/>
          <p:nvPr/>
        </p:nvSpPr>
        <p:spPr>
          <a:xfrm>
            <a:off x="5209843" y="2396462"/>
            <a:ext cx="943848" cy="438582"/>
          </a:xfrm>
          <a:prstGeom prst="rect">
            <a:avLst/>
          </a:prstGeom>
          <a:ln>
            <a:noFill/>
          </a:ln>
        </p:spPr>
        <p:txBody>
          <a:bodyPr vert="horz" wrap="none" lIns="68580" tIns="34290" rIns="68580" bIns="34290" rtlCol="0">
            <a:spAutoFit/>
          </a:bodyPr>
          <a:lstStyle/>
          <a:p>
            <a:pPr algn="l"/>
            <a:r>
              <a:rPr lang="en-US" sz="2400" b="1" dirty="0">
                <a:solidFill>
                  <a:srgbClr val="7030A0"/>
                </a:solidFill>
              </a:rPr>
              <a:t>Track</a:t>
            </a:r>
          </a:p>
        </p:txBody>
      </p:sp>
      <p:sp>
        <p:nvSpPr>
          <p:cNvPr id="14" name="TextBox 13">
            <a:extLst>
              <a:ext uri="{FF2B5EF4-FFF2-40B4-BE49-F238E27FC236}">
                <a16:creationId xmlns:a16="http://schemas.microsoft.com/office/drawing/2014/main" id="{0EB58C05-00B2-4A18-868A-FBBFEAB71E92}"/>
              </a:ext>
            </a:extLst>
          </p:cNvPr>
          <p:cNvSpPr txBox="1"/>
          <p:nvPr/>
        </p:nvSpPr>
        <p:spPr>
          <a:xfrm>
            <a:off x="8991722" y="2385323"/>
            <a:ext cx="1249381" cy="438582"/>
          </a:xfrm>
          <a:prstGeom prst="rect">
            <a:avLst/>
          </a:prstGeom>
          <a:ln>
            <a:noFill/>
          </a:ln>
        </p:spPr>
        <p:txBody>
          <a:bodyPr vert="horz" wrap="none" lIns="68580" tIns="34290" rIns="68580" bIns="34290" rtlCol="0">
            <a:spAutoFit/>
          </a:bodyPr>
          <a:lstStyle/>
          <a:p>
            <a:pPr algn="l"/>
            <a:r>
              <a:rPr lang="en-US" sz="2400" b="1" dirty="0">
                <a:solidFill>
                  <a:srgbClr val="C00000"/>
                </a:solidFill>
              </a:rPr>
              <a:t>Engage</a:t>
            </a:r>
          </a:p>
        </p:txBody>
      </p:sp>
      <p:sp>
        <p:nvSpPr>
          <p:cNvPr id="15" name="TextBox 14">
            <a:extLst>
              <a:ext uri="{FF2B5EF4-FFF2-40B4-BE49-F238E27FC236}">
                <a16:creationId xmlns:a16="http://schemas.microsoft.com/office/drawing/2014/main" id="{17BD8177-ADC8-4A0B-8CF3-5BD5B7DA7C32}"/>
              </a:ext>
            </a:extLst>
          </p:cNvPr>
          <p:cNvSpPr txBox="1"/>
          <p:nvPr/>
        </p:nvSpPr>
        <p:spPr>
          <a:xfrm>
            <a:off x="10294395" y="2385323"/>
            <a:ext cx="1218923" cy="438582"/>
          </a:xfrm>
          <a:prstGeom prst="rect">
            <a:avLst/>
          </a:prstGeom>
          <a:ln>
            <a:noFill/>
          </a:ln>
        </p:spPr>
        <p:txBody>
          <a:bodyPr vert="horz" wrap="none" lIns="68580" tIns="34290" rIns="68580" bIns="34290" rtlCol="0">
            <a:spAutoFit/>
          </a:bodyPr>
          <a:lstStyle/>
          <a:p>
            <a:pPr algn="l"/>
            <a:r>
              <a:rPr lang="en-US" sz="2400" b="1" dirty="0"/>
              <a:t>Assess</a:t>
            </a:r>
          </a:p>
        </p:txBody>
      </p:sp>
      <p:sp>
        <p:nvSpPr>
          <p:cNvPr id="16" name="TextBox 15">
            <a:extLst>
              <a:ext uri="{FF2B5EF4-FFF2-40B4-BE49-F238E27FC236}">
                <a16:creationId xmlns:a16="http://schemas.microsoft.com/office/drawing/2014/main" id="{5717B1BE-65DF-4E5F-A74D-3631C1088246}"/>
              </a:ext>
            </a:extLst>
          </p:cNvPr>
          <p:cNvSpPr txBox="1"/>
          <p:nvPr/>
        </p:nvSpPr>
        <p:spPr>
          <a:xfrm>
            <a:off x="7087709" y="2385323"/>
            <a:ext cx="1056636" cy="438582"/>
          </a:xfrm>
          <a:prstGeom prst="rect">
            <a:avLst/>
          </a:prstGeom>
          <a:ln>
            <a:noFill/>
          </a:ln>
        </p:spPr>
        <p:txBody>
          <a:bodyPr vert="horz" wrap="none" lIns="68580" tIns="34290" rIns="68580" bIns="34290" rtlCol="0">
            <a:spAutoFit/>
          </a:bodyPr>
          <a:lstStyle/>
          <a:p>
            <a:pPr algn="l"/>
            <a:r>
              <a:rPr lang="en-US" sz="2400" b="1" dirty="0">
                <a:solidFill>
                  <a:srgbClr val="00B050"/>
                </a:solidFill>
              </a:rPr>
              <a:t>Target</a:t>
            </a:r>
          </a:p>
        </p:txBody>
      </p:sp>
      <p:pic>
        <p:nvPicPr>
          <p:cNvPr id="17" name="Picture 16">
            <a:extLst>
              <a:ext uri="{FF2B5EF4-FFF2-40B4-BE49-F238E27FC236}">
                <a16:creationId xmlns:a16="http://schemas.microsoft.com/office/drawing/2014/main" id="{D774C4CD-5E65-447A-A2B7-2C317A06B7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082"/>
          <a:stretch/>
        </p:blipFill>
        <p:spPr>
          <a:xfrm>
            <a:off x="533400" y="2846183"/>
            <a:ext cx="11125199" cy="709023"/>
          </a:xfrm>
          <a:prstGeom prst="rect">
            <a:avLst/>
          </a:prstGeom>
        </p:spPr>
      </p:pic>
      <p:sp>
        <p:nvSpPr>
          <p:cNvPr id="19" name="TextBox 18">
            <a:extLst>
              <a:ext uri="{FF2B5EF4-FFF2-40B4-BE49-F238E27FC236}">
                <a16:creationId xmlns:a16="http://schemas.microsoft.com/office/drawing/2014/main" id="{7ED4D00D-2C20-8457-508A-8B217875A260}"/>
              </a:ext>
            </a:extLst>
          </p:cNvPr>
          <p:cNvSpPr txBox="1"/>
          <p:nvPr/>
        </p:nvSpPr>
        <p:spPr>
          <a:xfrm>
            <a:off x="685800" y="3907863"/>
            <a:ext cx="10744200" cy="1923604"/>
          </a:xfrm>
          <a:prstGeom prst="rect">
            <a:avLst/>
          </a:prstGeom>
          <a:noFill/>
        </p:spPr>
        <p:txBody>
          <a:bodyPr wrap="square" rtlCol="0">
            <a:spAutoFit/>
          </a:bodyPr>
          <a:lstStyle/>
          <a:p>
            <a:pPr marL="285750" indent="-285750">
              <a:lnSpc>
                <a:spcPct val="90000"/>
              </a:lnSpc>
              <a:spcAft>
                <a:spcPts val="1200"/>
              </a:spcAft>
              <a:buFont typeface="Arial" panose="020B0604020202020204" pitchFamily="34" charset="0"/>
              <a:buChar char="•"/>
            </a:pPr>
            <a:r>
              <a:rPr lang="en-US" sz="2200" b="1" dirty="0">
                <a:latin typeface="Calibri Light" panose="020F0302020204030204" pitchFamily="34" charset="0"/>
                <a:cs typeface="Calibri Light" panose="020F0302020204030204" pitchFamily="34" charset="0"/>
              </a:rPr>
              <a:t>This core mission thread provides context for representing the activities and systems</a:t>
            </a:r>
          </a:p>
          <a:p>
            <a:pPr marL="742950" lvl="1" indent="-285750">
              <a:lnSpc>
                <a:spcPct val="90000"/>
              </a:lnSpc>
              <a:spcAft>
                <a:spcPts val="1200"/>
              </a:spcAft>
              <a:buFont typeface="Arial" panose="020B0604020202020204" pitchFamily="34" charset="0"/>
              <a:buChar char="•"/>
            </a:pPr>
            <a:r>
              <a:rPr lang="en-US" sz="2200" b="1" dirty="0">
                <a:latin typeface="Calibri Light" panose="020F0302020204030204" pitchFamily="34" charset="0"/>
                <a:cs typeface="Calibri Light" panose="020F0302020204030204" pitchFamily="34" charset="0"/>
              </a:rPr>
              <a:t>Found in the baseline scenario – the </a:t>
            </a:r>
            <a:r>
              <a:rPr lang="en-US" sz="2200" b="1" u="sng" dirty="0">
                <a:latin typeface="Calibri Light" panose="020F0302020204030204" pitchFamily="34" charset="0"/>
                <a:cs typeface="Calibri Light" panose="020F0302020204030204" pitchFamily="34" charset="0"/>
              </a:rPr>
              <a:t>mission thread</a:t>
            </a:r>
            <a:r>
              <a:rPr lang="en-US" sz="2200" b="1" dirty="0">
                <a:latin typeface="Calibri Light" panose="020F0302020204030204" pitchFamily="34" charset="0"/>
                <a:cs typeface="Calibri Light" panose="020F0302020204030204" pitchFamily="34" charset="0"/>
              </a:rPr>
              <a:t> (MT) becomes a </a:t>
            </a:r>
            <a:r>
              <a:rPr lang="en-US" sz="2200" b="1" u="sng" dirty="0">
                <a:latin typeface="Calibri Light" panose="020F0302020204030204" pitchFamily="34" charset="0"/>
                <a:cs typeface="Calibri Light" panose="020F0302020204030204" pitchFamily="34" charset="0"/>
              </a:rPr>
              <a:t>mission engineering thread</a:t>
            </a:r>
            <a:r>
              <a:rPr lang="en-US" sz="2200" b="1" dirty="0">
                <a:latin typeface="Calibri Light" panose="020F0302020204030204" pitchFamily="34" charset="0"/>
                <a:cs typeface="Calibri Light" panose="020F0302020204030204" pitchFamily="34" charset="0"/>
              </a:rPr>
              <a:t> (MET) when activities are allocated to systems</a:t>
            </a:r>
          </a:p>
          <a:p>
            <a:pPr marL="742950" lvl="1" indent="-285750">
              <a:lnSpc>
                <a:spcPct val="90000"/>
              </a:lnSpc>
              <a:spcAft>
                <a:spcPts val="1200"/>
              </a:spcAft>
              <a:buFont typeface="Arial" panose="020B0604020202020204" pitchFamily="34" charset="0"/>
              <a:buChar char="•"/>
            </a:pPr>
            <a:r>
              <a:rPr lang="en-US" sz="2200" b="1" dirty="0">
                <a:latin typeface="Calibri Light" panose="020F0302020204030204" pitchFamily="34" charset="0"/>
                <a:cs typeface="Calibri Light" panose="020F0302020204030204" pitchFamily="34" charset="0"/>
              </a:rPr>
              <a:t>Changes are made to the baseline mission activities and systems when the concept is introduced into the scenario</a:t>
            </a:r>
          </a:p>
        </p:txBody>
      </p:sp>
      <p:sp>
        <p:nvSpPr>
          <p:cNvPr id="3" name="Rectangle 2">
            <a:extLst>
              <a:ext uri="{FF2B5EF4-FFF2-40B4-BE49-F238E27FC236}">
                <a16:creationId xmlns:a16="http://schemas.microsoft.com/office/drawing/2014/main" id="{3B628F49-E6B2-EA47-BC1E-123520EA1F69}"/>
              </a:ext>
            </a:extLst>
          </p:cNvPr>
          <p:cNvSpPr/>
          <p:nvPr/>
        </p:nvSpPr>
        <p:spPr>
          <a:xfrm>
            <a:off x="8016536" y="6587231"/>
            <a:ext cx="594804" cy="18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FEB43B50-0EC4-DAA7-E503-6C2DC30717DC}"/>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z="1200" smtClean="0"/>
              <a:pPr/>
              <a:t>10</a:t>
            </a:fld>
            <a:endParaRPr lang="en-US" sz="1200" dirty="0"/>
          </a:p>
        </p:txBody>
      </p:sp>
    </p:spTree>
    <p:extLst>
      <p:ext uri="{BB962C8B-B14F-4D97-AF65-F5344CB8AC3E}">
        <p14:creationId xmlns:p14="http://schemas.microsoft.com/office/powerpoint/2010/main" val="399126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47A829B0-C0FA-48BA-B1A5-439ACF14B2AD}"/>
              </a:ext>
            </a:extLst>
          </p:cNvPr>
          <p:cNvSpPr>
            <a:spLocks noGrp="1"/>
          </p:cNvSpPr>
          <p:nvPr>
            <p:ph type="sldNum" sz="quarter" idx="12"/>
          </p:nvPr>
        </p:nvSpPr>
        <p:spPr>
          <a:xfrm>
            <a:off x="11076952" y="6065520"/>
            <a:ext cx="620891" cy="182880"/>
          </a:xfrm>
        </p:spPr>
        <p:txBody>
          <a:bodyPr/>
          <a:lstStyle/>
          <a:p>
            <a:fld id="{A95DF160-2252-4507-9087-606C83CDB7D9}" type="slidenum">
              <a:rPr lang="en-US" smtClean="0"/>
              <a:pPr/>
              <a:t>11</a:t>
            </a:fld>
            <a:endParaRPr lang="en-US" dirty="0"/>
          </a:p>
        </p:txBody>
      </p:sp>
      <p:sp>
        <p:nvSpPr>
          <p:cNvPr id="6" name="Title 5">
            <a:extLst>
              <a:ext uri="{FF2B5EF4-FFF2-40B4-BE49-F238E27FC236}">
                <a16:creationId xmlns:a16="http://schemas.microsoft.com/office/drawing/2014/main" id="{917CB073-D783-4C4F-B4A3-6CD2F2B17825}"/>
              </a:ext>
            </a:extLst>
          </p:cNvPr>
          <p:cNvSpPr>
            <a:spLocks noGrp="1"/>
          </p:cNvSpPr>
          <p:nvPr>
            <p:ph type="title"/>
          </p:nvPr>
        </p:nvSpPr>
        <p:spPr/>
        <p:txBody>
          <a:bodyPr>
            <a:noAutofit/>
          </a:bodyPr>
          <a:lstStyle/>
          <a:p>
            <a:r>
              <a:rPr lang="en-US" sz="3600" dirty="0">
                <a:latin typeface="Calibri Light" panose="020F0302020204030204" pitchFamily="34" charset="0"/>
                <a:cs typeface="Calibri Light" panose="020F0302020204030204" pitchFamily="34" charset="0"/>
              </a:rPr>
              <a:t> Views of Digital Mission Models</a:t>
            </a:r>
          </a:p>
        </p:txBody>
      </p:sp>
      <p:sp>
        <p:nvSpPr>
          <p:cNvPr id="10" name="TextBox 9">
            <a:extLst>
              <a:ext uri="{FF2B5EF4-FFF2-40B4-BE49-F238E27FC236}">
                <a16:creationId xmlns:a16="http://schemas.microsoft.com/office/drawing/2014/main" id="{63727A9B-2F1A-4DEF-A00C-B47F7A0212D1}"/>
              </a:ext>
            </a:extLst>
          </p:cNvPr>
          <p:cNvSpPr txBox="1"/>
          <p:nvPr/>
        </p:nvSpPr>
        <p:spPr>
          <a:xfrm>
            <a:off x="447322" y="3268974"/>
            <a:ext cx="5644302" cy="369332"/>
          </a:xfrm>
          <a:prstGeom prst="rect">
            <a:avLst/>
          </a:prstGeom>
          <a:solidFill>
            <a:schemeClr val="accent1">
              <a:lumMod val="50000"/>
            </a:schemeClr>
          </a:solidFill>
        </p:spPr>
        <p:txBody>
          <a:bodyPr wrap="square" rtlCol="0">
            <a:spAutoFit/>
          </a:bodyPr>
          <a:lstStyle/>
          <a:p>
            <a:pPr algn="ctr"/>
            <a:r>
              <a:rPr lang="en-US" b="1" dirty="0">
                <a:solidFill>
                  <a:schemeClr val="bg1"/>
                </a:solidFill>
                <a:latin typeface="+mj-lt"/>
              </a:rPr>
              <a:t>Apply systems and organizations to base MT</a:t>
            </a:r>
          </a:p>
        </p:txBody>
      </p:sp>
      <p:pic>
        <p:nvPicPr>
          <p:cNvPr id="11" name="Picture 10" descr="Chart, scatter chart&#10;&#10;Description automatically generated">
            <a:extLst>
              <a:ext uri="{FF2B5EF4-FFF2-40B4-BE49-F238E27FC236}">
                <a16:creationId xmlns:a16="http://schemas.microsoft.com/office/drawing/2014/main" id="{F928A2BE-3ACF-4DA6-910F-7F9301770D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5682" b="50000"/>
          <a:stretch/>
        </p:blipFill>
        <p:spPr>
          <a:xfrm>
            <a:off x="824281" y="1036320"/>
            <a:ext cx="4769186" cy="2048301"/>
          </a:xfrm>
          <a:prstGeom prst="rect">
            <a:avLst/>
          </a:prstGeom>
        </p:spPr>
      </p:pic>
      <p:sp>
        <p:nvSpPr>
          <p:cNvPr id="12" name="TextBox 11">
            <a:extLst>
              <a:ext uri="{FF2B5EF4-FFF2-40B4-BE49-F238E27FC236}">
                <a16:creationId xmlns:a16="http://schemas.microsoft.com/office/drawing/2014/main" id="{B4769EDC-A9CC-4098-A362-2D320A73CC5D}"/>
              </a:ext>
            </a:extLst>
          </p:cNvPr>
          <p:cNvSpPr txBox="1"/>
          <p:nvPr/>
        </p:nvSpPr>
        <p:spPr>
          <a:xfrm>
            <a:off x="1444533" y="2978304"/>
            <a:ext cx="4570890" cy="230832"/>
          </a:xfrm>
          <a:prstGeom prst="rect">
            <a:avLst/>
          </a:prstGeom>
          <a:noFill/>
        </p:spPr>
        <p:txBody>
          <a:bodyPr wrap="square">
            <a:spAutoFit/>
          </a:bodyPr>
          <a:lstStyle/>
          <a:p>
            <a:pPr algn="r"/>
            <a:r>
              <a:rPr lang="en-US" sz="900" i="1" dirty="0">
                <a:latin typeface="+mj-lt"/>
              </a:rPr>
              <a:t>Unclassified model</a:t>
            </a:r>
            <a:endParaRPr lang="en-US" sz="900" i="1" dirty="0"/>
          </a:p>
        </p:txBody>
      </p:sp>
      <p:pic>
        <p:nvPicPr>
          <p:cNvPr id="8" name="Picture 7" descr="Waterfall chart&#10;&#10;Description automatically generated with low confidence">
            <a:extLst>
              <a:ext uri="{FF2B5EF4-FFF2-40B4-BE49-F238E27FC236}">
                <a16:creationId xmlns:a16="http://schemas.microsoft.com/office/drawing/2014/main" id="{5A94DA1F-BFAB-8BB8-0857-AB44533906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3" t="12015" r="8448" b="5574"/>
          <a:stretch/>
        </p:blipFill>
        <p:spPr>
          <a:xfrm>
            <a:off x="6645835" y="983541"/>
            <a:ext cx="4366722" cy="2285433"/>
          </a:xfrm>
          <a:prstGeom prst="rect">
            <a:avLst/>
          </a:prstGeom>
        </p:spPr>
      </p:pic>
      <p:sp>
        <p:nvSpPr>
          <p:cNvPr id="9" name="TextBox 8">
            <a:extLst>
              <a:ext uri="{FF2B5EF4-FFF2-40B4-BE49-F238E27FC236}">
                <a16:creationId xmlns:a16="http://schemas.microsoft.com/office/drawing/2014/main" id="{AA2BB106-1E7A-2BED-99B1-2501867BC2A5}"/>
              </a:ext>
            </a:extLst>
          </p:cNvPr>
          <p:cNvSpPr txBox="1"/>
          <p:nvPr/>
        </p:nvSpPr>
        <p:spPr>
          <a:xfrm>
            <a:off x="6551871" y="3283383"/>
            <a:ext cx="5305569" cy="369332"/>
          </a:xfrm>
          <a:prstGeom prst="rect">
            <a:avLst/>
          </a:prstGeom>
          <a:solidFill>
            <a:schemeClr val="accent1">
              <a:lumMod val="50000"/>
            </a:schemeClr>
          </a:solidFill>
        </p:spPr>
        <p:txBody>
          <a:bodyPr wrap="square" rtlCol="0">
            <a:spAutoFit/>
          </a:bodyPr>
          <a:lstStyle/>
          <a:p>
            <a:pPr algn="ctr"/>
            <a:r>
              <a:rPr lang="en-US" b="1" dirty="0">
                <a:solidFill>
                  <a:schemeClr val="bg1"/>
                </a:solidFill>
                <a:latin typeface="+mj-lt"/>
              </a:rPr>
              <a:t>Systems employed to execute MT activities</a:t>
            </a:r>
          </a:p>
        </p:txBody>
      </p:sp>
      <p:pic>
        <p:nvPicPr>
          <p:cNvPr id="13" name="Picture 12">
            <a:extLst>
              <a:ext uri="{FF2B5EF4-FFF2-40B4-BE49-F238E27FC236}">
                <a16:creationId xmlns:a16="http://schemas.microsoft.com/office/drawing/2014/main" id="{34E6ED8F-A922-E049-AEEB-901E622AC5D4}"/>
              </a:ext>
            </a:extLst>
          </p:cNvPr>
          <p:cNvPicPr>
            <a:picLocks noChangeAspect="1"/>
          </p:cNvPicPr>
          <p:nvPr/>
        </p:nvPicPr>
        <p:blipFill rotWithShape="1">
          <a:blip r:embed="rId4"/>
          <a:srcRect l="6944" t="8644" r="5813" b="10143"/>
          <a:stretch/>
        </p:blipFill>
        <p:spPr>
          <a:xfrm>
            <a:off x="809040" y="3831844"/>
            <a:ext cx="4622081" cy="2103087"/>
          </a:xfrm>
          <a:prstGeom prst="rect">
            <a:avLst/>
          </a:prstGeom>
        </p:spPr>
      </p:pic>
      <p:sp>
        <p:nvSpPr>
          <p:cNvPr id="15" name="TextBox 14">
            <a:extLst>
              <a:ext uri="{FF2B5EF4-FFF2-40B4-BE49-F238E27FC236}">
                <a16:creationId xmlns:a16="http://schemas.microsoft.com/office/drawing/2014/main" id="{EAFD060A-C6D8-982F-1F0B-923DBED9790C}"/>
              </a:ext>
            </a:extLst>
          </p:cNvPr>
          <p:cNvSpPr txBox="1"/>
          <p:nvPr/>
        </p:nvSpPr>
        <p:spPr>
          <a:xfrm>
            <a:off x="1393342" y="6018236"/>
            <a:ext cx="4622081" cy="369332"/>
          </a:xfrm>
          <a:prstGeom prst="rect">
            <a:avLst/>
          </a:prstGeom>
          <a:solidFill>
            <a:schemeClr val="accent1">
              <a:lumMod val="50000"/>
            </a:schemeClr>
          </a:solidFill>
        </p:spPr>
        <p:txBody>
          <a:bodyPr wrap="square" rtlCol="0">
            <a:spAutoFit/>
          </a:bodyPr>
          <a:lstStyle/>
          <a:p>
            <a:pPr algn="ctr"/>
            <a:r>
              <a:rPr lang="en-US" b="1" dirty="0">
                <a:solidFill>
                  <a:schemeClr val="bg1"/>
                </a:solidFill>
                <a:latin typeface="+mj-lt"/>
              </a:rPr>
              <a:t>End-to-end flow of systems interaction</a:t>
            </a:r>
          </a:p>
        </p:txBody>
      </p:sp>
      <p:pic>
        <p:nvPicPr>
          <p:cNvPr id="16" name="Picture 15">
            <a:extLst>
              <a:ext uri="{FF2B5EF4-FFF2-40B4-BE49-F238E27FC236}">
                <a16:creationId xmlns:a16="http://schemas.microsoft.com/office/drawing/2014/main" id="{E0DF9744-6879-2EB0-820F-D3D140546B5A}"/>
              </a:ext>
            </a:extLst>
          </p:cNvPr>
          <p:cNvPicPr>
            <a:picLocks noChangeAspect="1"/>
          </p:cNvPicPr>
          <p:nvPr/>
        </p:nvPicPr>
        <p:blipFill>
          <a:blip r:embed="rId5"/>
          <a:stretch>
            <a:fillRect/>
          </a:stretch>
        </p:blipFill>
        <p:spPr>
          <a:xfrm>
            <a:off x="6668434" y="3752813"/>
            <a:ext cx="4480341" cy="2182119"/>
          </a:xfrm>
          <a:prstGeom prst="rect">
            <a:avLst/>
          </a:prstGeom>
        </p:spPr>
      </p:pic>
      <p:sp>
        <p:nvSpPr>
          <p:cNvPr id="17" name="TextBox 16">
            <a:extLst>
              <a:ext uri="{FF2B5EF4-FFF2-40B4-BE49-F238E27FC236}">
                <a16:creationId xmlns:a16="http://schemas.microsoft.com/office/drawing/2014/main" id="{4BF0689D-CEAC-E2D5-4DEB-AC882882510D}"/>
              </a:ext>
            </a:extLst>
          </p:cNvPr>
          <p:cNvSpPr txBox="1"/>
          <p:nvPr/>
        </p:nvSpPr>
        <p:spPr>
          <a:xfrm>
            <a:off x="6628286" y="6018236"/>
            <a:ext cx="5402089" cy="369332"/>
          </a:xfrm>
          <a:prstGeom prst="rect">
            <a:avLst/>
          </a:prstGeom>
          <a:solidFill>
            <a:schemeClr val="accent1">
              <a:lumMod val="50000"/>
            </a:schemeClr>
          </a:solidFill>
        </p:spPr>
        <p:txBody>
          <a:bodyPr wrap="square" rtlCol="0">
            <a:spAutoFit/>
          </a:bodyPr>
          <a:lstStyle/>
          <a:p>
            <a:pPr algn="ctr"/>
            <a:r>
              <a:rPr lang="en-US" b="1" dirty="0">
                <a:solidFill>
                  <a:schemeClr val="bg1"/>
                </a:solidFill>
                <a:latin typeface="+mj-lt"/>
              </a:rPr>
              <a:t>Sequence of system to system interactions</a:t>
            </a:r>
          </a:p>
        </p:txBody>
      </p:sp>
      <p:sp>
        <p:nvSpPr>
          <p:cNvPr id="4" name="Slide Number Placeholder 5">
            <a:extLst>
              <a:ext uri="{FF2B5EF4-FFF2-40B4-BE49-F238E27FC236}">
                <a16:creationId xmlns:a16="http://schemas.microsoft.com/office/drawing/2014/main" id="{322DFD24-660F-6ABD-83E7-5A037E1E0742}"/>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z="1200" smtClean="0"/>
              <a:pPr/>
              <a:t>11</a:t>
            </a:fld>
            <a:endParaRPr lang="en-US" sz="1200" dirty="0"/>
          </a:p>
        </p:txBody>
      </p:sp>
    </p:spTree>
    <p:extLst>
      <p:ext uri="{BB962C8B-B14F-4D97-AF65-F5344CB8AC3E}">
        <p14:creationId xmlns:p14="http://schemas.microsoft.com/office/powerpoint/2010/main" val="283371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44FEFC-7856-D061-47C0-C5334C827E1C}"/>
              </a:ext>
            </a:extLst>
          </p:cNvPr>
          <p:cNvSpPr>
            <a:spLocks noGrp="1"/>
          </p:cNvSpPr>
          <p:nvPr>
            <p:ph idx="1"/>
          </p:nvPr>
        </p:nvSpPr>
        <p:spPr>
          <a:xfrm>
            <a:off x="331128" y="4412292"/>
            <a:ext cx="3093704" cy="512419"/>
          </a:xfrm>
        </p:spPr>
        <p:txBody>
          <a:bodyPr>
            <a:noAutofit/>
          </a:bodyPr>
          <a:lstStyle/>
          <a:p>
            <a:pPr marL="0" indent="0" algn="ctr">
              <a:lnSpc>
                <a:spcPct val="90000"/>
              </a:lnSpc>
              <a:buNone/>
            </a:pPr>
            <a:r>
              <a:rPr lang="en-US" b="1" dirty="0">
                <a:latin typeface="Calibri Light" panose="020F0302020204030204" pitchFamily="34" charset="0"/>
                <a:cs typeface="Calibri Light" panose="020F0302020204030204" pitchFamily="34" charset="0"/>
              </a:rPr>
              <a:t>Graphic or Textual Source Depictions of Individual Kill Chains (METs)</a:t>
            </a:r>
          </a:p>
        </p:txBody>
      </p:sp>
      <p:sp>
        <p:nvSpPr>
          <p:cNvPr id="5" name="Title 4">
            <a:extLst>
              <a:ext uri="{FF2B5EF4-FFF2-40B4-BE49-F238E27FC236}">
                <a16:creationId xmlns:a16="http://schemas.microsoft.com/office/drawing/2014/main" id="{4BF9F8C2-2F77-407C-C43E-2AAF73B104B8}"/>
              </a:ext>
            </a:extLst>
          </p:cNvPr>
          <p:cNvSpPr>
            <a:spLocks noGrp="1"/>
          </p:cNvSpPr>
          <p:nvPr>
            <p:ph type="title"/>
          </p:nvPr>
        </p:nvSpPr>
        <p:spPr>
          <a:xfrm>
            <a:off x="395846" y="459557"/>
            <a:ext cx="10250444" cy="677002"/>
          </a:xfrm>
        </p:spPr>
        <p:txBody>
          <a:bodyPr>
            <a:normAutofit/>
          </a:bodyPr>
          <a:lstStyle/>
          <a:p>
            <a:r>
              <a:rPr lang="en-US" sz="3600" dirty="0">
                <a:latin typeface="Calibri Light" panose="020F0302020204030204" pitchFamily="34" charset="0"/>
                <a:cs typeface="Calibri Light" panose="020F0302020204030204" pitchFamily="34" charset="0"/>
              </a:rPr>
              <a:t>Digital Mission Architecture Development Process</a:t>
            </a:r>
          </a:p>
        </p:txBody>
      </p:sp>
      <p:pic>
        <p:nvPicPr>
          <p:cNvPr id="6" name="Picture 109">
            <a:extLst>
              <a:ext uri="{FF2B5EF4-FFF2-40B4-BE49-F238E27FC236}">
                <a16:creationId xmlns:a16="http://schemas.microsoft.com/office/drawing/2014/main" id="{5C237BF4-7029-FC2D-4A6A-55E552E2B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46" y="2053075"/>
            <a:ext cx="3028986" cy="1621101"/>
          </a:xfrm>
          <a:prstGeom prst="rect">
            <a:avLst/>
          </a:prstGeom>
          <a:noFill/>
          <a:ln w="12700">
            <a:solidFill>
              <a:schemeClr val="bg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109">
            <a:extLst>
              <a:ext uri="{FF2B5EF4-FFF2-40B4-BE49-F238E27FC236}">
                <a16:creationId xmlns:a16="http://schemas.microsoft.com/office/drawing/2014/main" id="{C67E850C-AF3C-7944-9ED8-BA246ED72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46" y="2205475"/>
            <a:ext cx="3028986" cy="1621101"/>
          </a:xfrm>
          <a:prstGeom prst="rect">
            <a:avLst/>
          </a:prstGeom>
          <a:noFill/>
          <a:ln w="12700">
            <a:solidFill>
              <a:schemeClr val="bg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109">
            <a:extLst>
              <a:ext uri="{FF2B5EF4-FFF2-40B4-BE49-F238E27FC236}">
                <a16:creationId xmlns:a16="http://schemas.microsoft.com/office/drawing/2014/main" id="{B1676396-EDF9-6709-B5A5-8A8B84EBF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46" y="2357875"/>
            <a:ext cx="3028986" cy="1621101"/>
          </a:xfrm>
          <a:prstGeom prst="rect">
            <a:avLst/>
          </a:prstGeom>
          <a:noFill/>
          <a:ln w="12700">
            <a:solidFill>
              <a:schemeClr val="bg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C451A07-51B6-2BCD-7164-119D49CC3081}"/>
              </a:ext>
            </a:extLst>
          </p:cNvPr>
          <p:cNvPicPr>
            <a:picLocks noChangeAspect="1"/>
          </p:cNvPicPr>
          <p:nvPr/>
        </p:nvPicPr>
        <p:blipFill rotWithShape="1">
          <a:blip r:embed="rId3"/>
          <a:srcRect r="405"/>
          <a:stretch/>
        </p:blipFill>
        <p:spPr>
          <a:xfrm>
            <a:off x="4613485" y="1900675"/>
            <a:ext cx="2355430" cy="2937401"/>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0FD3BC3B-778E-6735-8908-EE4D729029F4}"/>
              </a:ext>
            </a:extLst>
          </p:cNvPr>
          <p:cNvPicPr>
            <a:picLocks noChangeAspect="1"/>
          </p:cNvPicPr>
          <p:nvPr/>
        </p:nvPicPr>
        <p:blipFill rotWithShape="1">
          <a:blip r:embed="rId3"/>
          <a:srcRect r="405"/>
          <a:stretch/>
        </p:blipFill>
        <p:spPr>
          <a:xfrm>
            <a:off x="4765885" y="2053075"/>
            <a:ext cx="2355430" cy="2937401"/>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CF77E8CB-AC28-0D8C-4561-DABC243CDDA2}"/>
              </a:ext>
            </a:extLst>
          </p:cNvPr>
          <p:cNvPicPr>
            <a:picLocks noChangeAspect="1"/>
          </p:cNvPicPr>
          <p:nvPr/>
        </p:nvPicPr>
        <p:blipFill rotWithShape="1">
          <a:blip r:embed="rId3"/>
          <a:srcRect r="405"/>
          <a:stretch/>
        </p:blipFill>
        <p:spPr>
          <a:xfrm>
            <a:off x="4918285" y="2205475"/>
            <a:ext cx="2355430" cy="2937401"/>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49104791-52DA-F343-318A-2AA8BD661F06}"/>
              </a:ext>
            </a:extLst>
          </p:cNvPr>
          <p:cNvPicPr>
            <a:picLocks noChangeAspect="1"/>
          </p:cNvPicPr>
          <p:nvPr/>
        </p:nvPicPr>
        <p:blipFill rotWithShape="1">
          <a:blip r:embed="rId4"/>
          <a:srcRect l="32396" t="66087" r="32256" b="3743"/>
          <a:stretch/>
        </p:blipFill>
        <p:spPr>
          <a:xfrm>
            <a:off x="8191507" y="2096694"/>
            <a:ext cx="3940741" cy="2637231"/>
          </a:xfrm>
          <a:prstGeom prst="rect">
            <a:avLst/>
          </a:prstGeom>
        </p:spPr>
      </p:pic>
      <p:sp>
        <p:nvSpPr>
          <p:cNvPr id="13" name="Content Placeholder 3">
            <a:extLst>
              <a:ext uri="{FF2B5EF4-FFF2-40B4-BE49-F238E27FC236}">
                <a16:creationId xmlns:a16="http://schemas.microsoft.com/office/drawing/2014/main" id="{5A056DAE-1BE9-7DF3-287C-B06E8DBA8742}"/>
              </a:ext>
            </a:extLst>
          </p:cNvPr>
          <p:cNvSpPr txBox="1">
            <a:spLocks/>
          </p:cNvSpPr>
          <p:nvPr/>
        </p:nvSpPr>
        <p:spPr>
          <a:xfrm>
            <a:off x="4311880" y="5422932"/>
            <a:ext cx="3093704" cy="8742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latin typeface="Calibri Light" panose="020F0302020204030204" pitchFamily="34" charset="0"/>
                <a:cs typeface="Calibri Light" panose="020F0302020204030204" pitchFamily="34" charset="0"/>
              </a:rPr>
              <a:t>Digital Representations of Individual Kill Chains (METs)</a:t>
            </a:r>
          </a:p>
        </p:txBody>
      </p:sp>
      <p:sp>
        <p:nvSpPr>
          <p:cNvPr id="14" name="Content Placeholder 3">
            <a:extLst>
              <a:ext uri="{FF2B5EF4-FFF2-40B4-BE49-F238E27FC236}">
                <a16:creationId xmlns:a16="http://schemas.microsoft.com/office/drawing/2014/main" id="{65CD868F-1ADF-65E0-1F0B-DF7393E9E76F}"/>
              </a:ext>
            </a:extLst>
          </p:cNvPr>
          <p:cNvSpPr txBox="1">
            <a:spLocks/>
          </p:cNvSpPr>
          <p:nvPr/>
        </p:nvSpPr>
        <p:spPr>
          <a:xfrm>
            <a:off x="8615025" y="5005257"/>
            <a:ext cx="3093704" cy="87423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latin typeface="Calibri Light" panose="020F0302020204030204" pitchFamily="34" charset="0"/>
                <a:cs typeface="Calibri Light" panose="020F0302020204030204" pitchFamily="34" charset="0"/>
              </a:rPr>
              <a:t>Integrated Kill Web (includes multiple Kill Chains that can execute in parallel)</a:t>
            </a:r>
          </a:p>
        </p:txBody>
      </p:sp>
      <p:sp>
        <p:nvSpPr>
          <p:cNvPr id="15" name="Arrow: Right 14">
            <a:extLst>
              <a:ext uri="{FF2B5EF4-FFF2-40B4-BE49-F238E27FC236}">
                <a16:creationId xmlns:a16="http://schemas.microsoft.com/office/drawing/2014/main" id="{E32BC3FF-1908-8132-23B2-33EEBC4DDF9C}"/>
              </a:ext>
            </a:extLst>
          </p:cNvPr>
          <p:cNvSpPr/>
          <p:nvPr/>
        </p:nvSpPr>
        <p:spPr>
          <a:xfrm>
            <a:off x="3886606" y="2804405"/>
            <a:ext cx="523799" cy="677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8F34EE5-B2FA-354A-60DD-F9EE8BEA19BE}"/>
              </a:ext>
            </a:extLst>
          </p:cNvPr>
          <p:cNvSpPr/>
          <p:nvPr/>
        </p:nvSpPr>
        <p:spPr>
          <a:xfrm>
            <a:off x="7407434" y="2804405"/>
            <a:ext cx="523799" cy="677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MITRE Logo MITRE">
            <a:extLst>
              <a:ext uri="{FF2B5EF4-FFF2-40B4-BE49-F238E27FC236}">
                <a16:creationId xmlns:a16="http://schemas.microsoft.com/office/drawing/2014/main" id="{A504FC05-EFCB-6E9B-A970-721ED1DD6A41}"/>
              </a:ext>
            </a:extLst>
          </p:cNvPr>
          <p:cNvPicPr>
            <a:picLocks noChangeAspect="1"/>
          </p:cNvPicPr>
          <p:nvPr/>
        </p:nvPicPr>
        <p:blipFill>
          <a:blip r:embed="rId5"/>
          <a:stretch>
            <a:fillRect/>
          </a:stretch>
        </p:blipFill>
        <p:spPr>
          <a:xfrm>
            <a:off x="429768" y="6022848"/>
            <a:ext cx="711749" cy="274320"/>
          </a:xfrm>
          <a:prstGeom prst="rect">
            <a:avLst/>
          </a:prstGeom>
        </p:spPr>
      </p:pic>
      <p:sp>
        <p:nvSpPr>
          <p:cNvPr id="2" name="Slide Number Placeholder 5">
            <a:extLst>
              <a:ext uri="{FF2B5EF4-FFF2-40B4-BE49-F238E27FC236}">
                <a16:creationId xmlns:a16="http://schemas.microsoft.com/office/drawing/2014/main" id="{2BCAF0FA-312E-A269-21CE-4BE91A3E7FCC}"/>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z="1200" smtClean="0"/>
              <a:pPr/>
              <a:t>12</a:t>
            </a:fld>
            <a:endParaRPr lang="en-US" sz="1200" dirty="0"/>
          </a:p>
        </p:txBody>
      </p:sp>
    </p:spTree>
    <p:extLst>
      <p:ext uri="{BB962C8B-B14F-4D97-AF65-F5344CB8AC3E}">
        <p14:creationId xmlns:p14="http://schemas.microsoft.com/office/powerpoint/2010/main" val="338262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6EF37A-1B97-4D2A-BAEB-3E7D858780F8}"/>
              </a:ext>
            </a:extLst>
          </p:cNvPr>
          <p:cNvPicPr>
            <a:picLocks noChangeAspect="1"/>
          </p:cNvPicPr>
          <p:nvPr/>
        </p:nvPicPr>
        <p:blipFill rotWithShape="1">
          <a:blip r:embed="rId2"/>
          <a:srcRect r="405"/>
          <a:stretch/>
        </p:blipFill>
        <p:spPr>
          <a:xfrm>
            <a:off x="4776343" y="1913102"/>
            <a:ext cx="3688291" cy="4599580"/>
          </a:xfrm>
          <a:prstGeom prst="rect">
            <a:avLst/>
          </a:prstGeom>
        </p:spPr>
      </p:pic>
      <p:sp>
        <p:nvSpPr>
          <p:cNvPr id="9" name="TextBox 8">
            <a:extLst>
              <a:ext uri="{FF2B5EF4-FFF2-40B4-BE49-F238E27FC236}">
                <a16:creationId xmlns:a16="http://schemas.microsoft.com/office/drawing/2014/main" id="{C384E60B-B51B-4604-84EE-23980EFD313C}"/>
              </a:ext>
            </a:extLst>
          </p:cNvPr>
          <p:cNvSpPr txBox="1"/>
          <p:nvPr/>
        </p:nvSpPr>
        <p:spPr>
          <a:xfrm>
            <a:off x="3602799" y="2058932"/>
            <a:ext cx="1160207" cy="369332"/>
          </a:xfrm>
          <a:prstGeom prst="rect">
            <a:avLst/>
          </a:prstGeom>
          <a:noFill/>
        </p:spPr>
        <p:txBody>
          <a:bodyPr wrap="square" rtlCol="0">
            <a:spAutoFit/>
          </a:bodyPr>
          <a:lstStyle/>
          <a:p>
            <a:pPr algn="r"/>
            <a:r>
              <a:rPr lang="en-US" b="1" dirty="0">
                <a:latin typeface="Calibri Light" panose="020F0302020204030204" pitchFamily="34" charset="0"/>
                <a:cs typeface="Calibri Light" panose="020F0302020204030204" pitchFamily="34" charset="0"/>
              </a:rPr>
              <a:t>Activities</a:t>
            </a:r>
          </a:p>
        </p:txBody>
      </p:sp>
      <p:sp>
        <p:nvSpPr>
          <p:cNvPr id="10" name="TextBox 9">
            <a:extLst>
              <a:ext uri="{FF2B5EF4-FFF2-40B4-BE49-F238E27FC236}">
                <a16:creationId xmlns:a16="http://schemas.microsoft.com/office/drawing/2014/main" id="{1A449B8E-B053-451C-8307-DEF4DE25F7AD}"/>
              </a:ext>
            </a:extLst>
          </p:cNvPr>
          <p:cNvSpPr txBox="1"/>
          <p:nvPr/>
        </p:nvSpPr>
        <p:spPr>
          <a:xfrm>
            <a:off x="3507309" y="2681423"/>
            <a:ext cx="1264355" cy="762645"/>
          </a:xfrm>
          <a:prstGeom prst="rect">
            <a:avLst/>
          </a:prstGeom>
          <a:noFill/>
        </p:spPr>
        <p:txBody>
          <a:bodyPr wrap="square" rtlCol="0">
            <a:spAutoFit/>
          </a:bodyPr>
          <a:lstStyle/>
          <a:p>
            <a:pPr algn="r">
              <a:lnSpc>
                <a:spcPct val="80000"/>
              </a:lnSpc>
            </a:pPr>
            <a:r>
              <a:rPr lang="en-US" b="1" dirty="0">
                <a:latin typeface="Calibri Light" panose="020F0302020204030204" pitchFamily="34" charset="0"/>
                <a:cs typeface="Calibri Light" panose="020F0302020204030204" pitchFamily="34" charset="0"/>
              </a:rPr>
              <a:t>Systems supporting</a:t>
            </a:r>
          </a:p>
          <a:p>
            <a:pPr algn="r">
              <a:lnSpc>
                <a:spcPct val="80000"/>
              </a:lnSpc>
            </a:pPr>
            <a:r>
              <a:rPr lang="en-US" b="1" dirty="0">
                <a:latin typeface="Calibri Light" panose="020F0302020204030204" pitchFamily="34" charset="0"/>
                <a:cs typeface="Calibri Light" panose="020F0302020204030204" pitchFamily="34" charset="0"/>
              </a:rPr>
              <a:t>Activities</a:t>
            </a:r>
          </a:p>
        </p:txBody>
      </p:sp>
      <p:sp>
        <p:nvSpPr>
          <p:cNvPr id="11" name="TextBox 10">
            <a:extLst>
              <a:ext uri="{FF2B5EF4-FFF2-40B4-BE49-F238E27FC236}">
                <a16:creationId xmlns:a16="http://schemas.microsoft.com/office/drawing/2014/main" id="{41D25019-ACC6-4458-89A7-9465D5C577A6}"/>
              </a:ext>
            </a:extLst>
          </p:cNvPr>
          <p:cNvSpPr txBox="1"/>
          <p:nvPr/>
        </p:nvSpPr>
        <p:spPr>
          <a:xfrm>
            <a:off x="3298183" y="3811410"/>
            <a:ext cx="1531905" cy="762645"/>
          </a:xfrm>
          <a:prstGeom prst="rect">
            <a:avLst/>
          </a:prstGeom>
          <a:noFill/>
        </p:spPr>
        <p:txBody>
          <a:bodyPr wrap="square" rtlCol="0">
            <a:spAutoFit/>
          </a:bodyPr>
          <a:lstStyle/>
          <a:p>
            <a:pPr algn="r">
              <a:lnSpc>
                <a:spcPct val="80000"/>
              </a:lnSpc>
            </a:pPr>
            <a:r>
              <a:rPr lang="en-US" b="1" dirty="0">
                <a:latin typeface="Calibri Light" panose="020F0302020204030204" pitchFamily="34" charset="0"/>
                <a:cs typeface="Calibri Light" panose="020F0302020204030204" pitchFamily="34" charset="0"/>
              </a:rPr>
              <a:t>Organizations executing </a:t>
            </a:r>
          </a:p>
          <a:p>
            <a:pPr algn="r">
              <a:lnSpc>
                <a:spcPct val="80000"/>
              </a:lnSpc>
            </a:pPr>
            <a:r>
              <a:rPr lang="en-US" b="1" dirty="0">
                <a:latin typeface="Calibri Light" panose="020F0302020204030204" pitchFamily="34" charset="0"/>
                <a:cs typeface="Calibri Light" panose="020F0302020204030204" pitchFamily="34" charset="0"/>
              </a:rPr>
              <a:t>activities</a:t>
            </a:r>
          </a:p>
        </p:txBody>
      </p:sp>
      <p:sp>
        <p:nvSpPr>
          <p:cNvPr id="12" name="TextBox 11">
            <a:extLst>
              <a:ext uri="{FF2B5EF4-FFF2-40B4-BE49-F238E27FC236}">
                <a16:creationId xmlns:a16="http://schemas.microsoft.com/office/drawing/2014/main" id="{D9C19EA5-47FD-4041-B558-690418DAF3FB}"/>
              </a:ext>
            </a:extLst>
          </p:cNvPr>
          <p:cNvSpPr txBox="1"/>
          <p:nvPr/>
        </p:nvSpPr>
        <p:spPr>
          <a:xfrm>
            <a:off x="3284517" y="4822994"/>
            <a:ext cx="1531905" cy="541046"/>
          </a:xfrm>
          <a:prstGeom prst="rect">
            <a:avLst/>
          </a:prstGeom>
          <a:noFill/>
        </p:spPr>
        <p:txBody>
          <a:bodyPr wrap="square" rtlCol="0">
            <a:spAutoFit/>
          </a:bodyPr>
          <a:lstStyle/>
          <a:p>
            <a:pPr algn="r">
              <a:lnSpc>
                <a:spcPct val="80000"/>
              </a:lnSpc>
            </a:pPr>
            <a:r>
              <a:rPr lang="en-US" b="1" dirty="0">
                <a:latin typeface="Calibri Light" panose="020F0302020204030204" pitchFamily="34" charset="0"/>
                <a:cs typeface="Calibri Light" panose="020F0302020204030204" pitchFamily="34" charset="0"/>
              </a:rPr>
              <a:t>End-to-end flow of SoS</a:t>
            </a:r>
          </a:p>
        </p:txBody>
      </p:sp>
      <p:sp>
        <p:nvSpPr>
          <p:cNvPr id="13" name="TextBox 12">
            <a:extLst>
              <a:ext uri="{FF2B5EF4-FFF2-40B4-BE49-F238E27FC236}">
                <a16:creationId xmlns:a16="http://schemas.microsoft.com/office/drawing/2014/main" id="{DF6A1553-5F78-4B95-A08B-38890D46DDE3}"/>
              </a:ext>
            </a:extLst>
          </p:cNvPr>
          <p:cNvSpPr txBox="1"/>
          <p:nvPr/>
        </p:nvSpPr>
        <p:spPr>
          <a:xfrm>
            <a:off x="3284516" y="5936150"/>
            <a:ext cx="1531905" cy="541046"/>
          </a:xfrm>
          <a:prstGeom prst="rect">
            <a:avLst/>
          </a:prstGeom>
          <a:noFill/>
        </p:spPr>
        <p:txBody>
          <a:bodyPr wrap="square" rtlCol="0">
            <a:spAutoFit/>
          </a:bodyPr>
          <a:lstStyle/>
          <a:p>
            <a:pPr algn="r">
              <a:lnSpc>
                <a:spcPct val="80000"/>
              </a:lnSpc>
            </a:pPr>
            <a:r>
              <a:rPr lang="en-US" b="1" dirty="0">
                <a:latin typeface="Calibri Light" panose="020F0302020204030204" pitchFamily="34" charset="0"/>
                <a:cs typeface="Calibri Light" panose="020F0302020204030204" pitchFamily="34" charset="0"/>
              </a:rPr>
              <a:t>Sequence of actions</a:t>
            </a:r>
          </a:p>
        </p:txBody>
      </p:sp>
      <p:sp>
        <p:nvSpPr>
          <p:cNvPr id="14" name="TextBox 13">
            <a:extLst>
              <a:ext uri="{FF2B5EF4-FFF2-40B4-BE49-F238E27FC236}">
                <a16:creationId xmlns:a16="http://schemas.microsoft.com/office/drawing/2014/main" id="{6521F8D9-D780-4711-8894-CEC257F05831}"/>
              </a:ext>
            </a:extLst>
          </p:cNvPr>
          <p:cNvSpPr txBox="1"/>
          <p:nvPr/>
        </p:nvSpPr>
        <p:spPr>
          <a:xfrm>
            <a:off x="4606870" y="1654790"/>
            <a:ext cx="3469356" cy="344710"/>
          </a:xfrm>
          <a:prstGeom prst="rect">
            <a:avLst/>
          </a:prstGeom>
          <a:noFill/>
        </p:spPr>
        <p:txBody>
          <a:bodyPr wrap="square" rtlCol="0">
            <a:spAutoFit/>
          </a:bodyPr>
          <a:lstStyle/>
          <a:p>
            <a:pPr algn="r">
              <a:lnSpc>
                <a:spcPct val="80000"/>
              </a:lnSpc>
            </a:pPr>
            <a:r>
              <a:rPr lang="en-US" sz="2000" b="1" dirty="0">
                <a:latin typeface="Calibri Light" panose="020F0302020204030204" pitchFamily="34" charset="0"/>
                <a:cs typeface="Calibri Light" panose="020F0302020204030204" pitchFamily="34" charset="0"/>
              </a:rPr>
              <a:t>Baseline MT and MET Models</a:t>
            </a:r>
          </a:p>
        </p:txBody>
      </p:sp>
      <p:sp>
        <p:nvSpPr>
          <p:cNvPr id="15" name="TextBox 14">
            <a:extLst>
              <a:ext uri="{FF2B5EF4-FFF2-40B4-BE49-F238E27FC236}">
                <a16:creationId xmlns:a16="http://schemas.microsoft.com/office/drawing/2014/main" id="{741669A2-C944-4B55-AEBF-76A8C4FF4A02}"/>
              </a:ext>
            </a:extLst>
          </p:cNvPr>
          <p:cNvSpPr txBox="1"/>
          <p:nvPr/>
        </p:nvSpPr>
        <p:spPr>
          <a:xfrm>
            <a:off x="8812965" y="2003254"/>
            <a:ext cx="2932414" cy="762645"/>
          </a:xfrm>
          <a:prstGeom prst="rect">
            <a:avLst/>
          </a:prstGeom>
          <a:noFill/>
        </p:spPr>
        <p:txBody>
          <a:bodyPr wrap="square" rtlCol="0">
            <a:spAutoFit/>
          </a:bodyPr>
          <a:lstStyle/>
          <a:p>
            <a:pPr>
              <a:lnSpc>
                <a:spcPct val="80000"/>
              </a:lnSpc>
            </a:pPr>
            <a:r>
              <a:rPr lang="en-US" b="1" dirty="0">
                <a:latin typeface="Calibri Light" panose="020F0302020204030204" pitchFamily="34" charset="0"/>
                <a:cs typeface="Calibri Light" panose="020F0302020204030204" pitchFamily="34" charset="0"/>
              </a:rPr>
              <a:t>What </a:t>
            </a:r>
            <a:r>
              <a:rPr lang="en-US" b="1" dirty="0">
                <a:highlight>
                  <a:srgbClr val="FFFF00"/>
                </a:highlight>
                <a:latin typeface="Calibri Light" panose="020F0302020204030204" pitchFamily="34" charset="0"/>
                <a:cs typeface="Calibri Light" panose="020F0302020204030204" pitchFamily="34" charset="0"/>
              </a:rPr>
              <a:t>new activities </a:t>
            </a:r>
            <a:r>
              <a:rPr lang="en-US" b="1" dirty="0">
                <a:latin typeface="Calibri Light" panose="020F0302020204030204" pitchFamily="34" charset="0"/>
                <a:cs typeface="Calibri Light" panose="020F0302020204030204" pitchFamily="34" charset="0"/>
              </a:rPr>
              <a:t>are now needed to execute the mission?</a:t>
            </a:r>
          </a:p>
        </p:txBody>
      </p:sp>
      <p:sp>
        <p:nvSpPr>
          <p:cNvPr id="16" name="TextBox 15">
            <a:extLst>
              <a:ext uri="{FF2B5EF4-FFF2-40B4-BE49-F238E27FC236}">
                <a16:creationId xmlns:a16="http://schemas.microsoft.com/office/drawing/2014/main" id="{FAC5C96D-D098-412B-8CBE-0379E5400EAF}"/>
              </a:ext>
            </a:extLst>
          </p:cNvPr>
          <p:cNvSpPr txBox="1"/>
          <p:nvPr/>
        </p:nvSpPr>
        <p:spPr>
          <a:xfrm>
            <a:off x="8845909" y="2974193"/>
            <a:ext cx="3300715" cy="541046"/>
          </a:xfrm>
          <a:prstGeom prst="rect">
            <a:avLst/>
          </a:prstGeom>
          <a:noFill/>
        </p:spPr>
        <p:txBody>
          <a:bodyPr wrap="square" rtlCol="0">
            <a:spAutoFit/>
          </a:bodyPr>
          <a:lstStyle/>
          <a:p>
            <a:pPr>
              <a:lnSpc>
                <a:spcPct val="80000"/>
              </a:lnSpc>
            </a:pPr>
            <a:r>
              <a:rPr lang="en-US" b="1" dirty="0">
                <a:latin typeface="Calibri Light" panose="020F0302020204030204" pitchFamily="34" charset="0"/>
                <a:cs typeface="Calibri Light" panose="020F0302020204030204" pitchFamily="34" charset="0"/>
              </a:rPr>
              <a:t>What </a:t>
            </a:r>
            <a:r>
              <a:rPr lang="en-US" b="1" dirty="0">
                <a:highlight>
                  <a:srgbClr val="FFFF00"/>
                </a:highlight>
                <a:latin typeface="Calibri Light" panose="020F0302020204030204" pitchFamily="34" charset="0"/>
                <a:cs typeface="Calibri Light" panose="020F0302020204030204" pitchFamily="34" charset="0"/>
              </a:rPr>
              <a:t>new systems </a:t>
            </a:r>
            <a:r>
              <a:rPr lang="en-US" b="1" dirty="0">
                <a:latin typeface="Calibri Light" panose="020F0302020204030204" pitchFamily="34" charset="0"/>
                <a:cs typeface="Calibri Light" panose="020F0302020204030204" pitchFamily="34" charset="0"/>
              </a:rPr>
              <a:t>does the concept require?</a:t>
            </a:r>
          </a:p>
        </p:txBody>
      </p:sp>
      <p:sp>
        <p:nvSpPr>
          <p:cNvPr id="17" name="TextBox 16">
            <a:extLst>
              <a:ext uri="{FF2B5EF4-FFF2-40B4-BE49-F238E27FC236}">
                <a16:creationId xmlns:a16="http://schemas.microsoft.com/office/drawing/2014/main" id="{1FE47546-4369-4E6A-9561-B2EADF1A3AFD}"/>
              </a:ext>
            </a:extLst>
          </p:cNvPr>
          <p:cNvSpPr txBox="1"/>
          <p:nvPr/>
        </p:nvSpPr>
        <p:spPr>
          <a:xfrm>
            <a:off x="8812966" y="3831570"/>
            <a:ext cx="3493641" cy="762645"/>
          </a:xfrm>
          <a:prstGeom prst="rect">
            <a:avLst/>
          </a:prstGeom>
          <a:noFill/>
        </p:spPr>
        <p:txBody>
          <a:bodyPr wrap="square" rtlCol="0">
            <a:spAutoFit/>
          </a:bodyPr>
          <a:lstStyle/>
          <a:p>
            <a:pPr>
              <a:lnSpc>
                <a:spcPct val="80000"/>
              </a:lnSpc>
            </a:pPr>
            <a:r>
              <a:rPr lang="en-US" b="1" dirty="0">
                <a:latin typeface="Calibri Light" panose="020F0302020204030204" pitchFamily="34" charset="0"/>
                <a:cs typeface="Calibri Light" panose="020F0302020204030204" pitchFamily="34" charset="0"/>
              </a:rPr>
              <a:t>What </a:t>
            </a:r>
            <a:r>
              <a:rPr lang="en-US" b="1" dirty="0">
                <a:highlight>
                  <a:srgbClr val="FFFF00"/>
                </a:highlight>
                <a:latin typeface="Calibri Light" panose="020F0302020204030204" pitchFamily="34" charset="0"/>
                <a:cs typeface="Calibri Light" panose="020F0302020204030204" pitchFamily="34" charset="0"/>
              </a:rPr>
              <a:t>different organizations </a:t>
            </a:r>
            <a:r>
              <a:rPr lang="en-US" b="1" dirty="0">
                <a:latin typeface="Calibri Light" panose="020F0302020204030204" pitchFamily="34" charset="0"/>
                <a:cs typeface="Calibri Light" panose="020F0302020204030204" pitchFamily="34" charset="0"/>
              </a:rPr>
              <a:t>are now part of mission execution?  Which activities do they execute?</a:t>
            </a:r>
          </a:p>
        </p:txBody>
      </p:sp>
      <p:sp>
        <p:nvSpPr>
          <p:cNvPr id="18" name="TextBox 17">
            <a:extLst>
              <a:ext uri="{FF2B5EF4-FFF2-40B4-BE49-F238E27FC236}">
                <a16:creationId xmlns:a16="http://schemas.microsoft.com/office/drawing/2014/main" id="{343E02D4-3FA1-40CF-A002-ECF537F4FD2D}"/>
              </a:ext>
            </a:extLst>
          </p:cNvPr>
          <p:cNvSpPr txBox="1"/>
          <p:nvPr/>
        </p:nvSpPr>
        <p:spPr>
          <a:xfrm>
            <a:off x="8812965" y="4873275"/>
            <a:ext cx="3379035" cy="757130"/>
          </a:xfrm>
          <a:prstGeom prst="rect">
            <a:avLst/>
          </a:prstGeom>
          <a:noFill/>
        </p:spPr>
        <p:txBody>
          <a:bodyPr wrap="square" rtlCol="0">
            <a:spAutoFit/>
          </a:bodyPr>
          <a:lstStyle/>
          <a:p>
            <a:pPr>
              <a:lnSpc>
                <a:spcPct val="80000"/>
              </a:lnSpc>
            </a:pPr>
            <a:r>
              <a:rPr lang="en-US" b="1" dirty="0">
                <a:latin typeface="Calibri Light" panose="020F0302020204030204" pitchFamily="34" charset="0"/>
                <a:cs typeface="Calibri Light" panose="020F0302020204030204" pitchFamily="34" charset="0"/>
              </a:rPr>
              <a:t>How does this change the execution of the </a:t>
            </a:r>
            <a:r>
              <a:rPr lang="en-US" b="1" dirty="0">
                <a:highlight>
                  <a:srgbClr val="FFFF00"/>
                </a:highlight>
                <a:latin typeface="Calibri Light" panose="020F0302020204030204" pitchFamily="34" charset="0"/>
                <a:cs typeface="Calibri Light" panose="020F0302020204030204" pitchFamily="34" charset="0"/>
              </a:rPr>
              <a:t>End-to-end</a:t>
            </a:r>
            <a:r>
              <a:rPr lang="en-US" b="1" dirty="0">
                <a:latin typeface="Calibri Light" panose="020F0302020204030204" pitchFamily="34" charset="0"/>
                <a:cs typeface="Calibri Light" panose="020F0302020204030204" pitchFamily="34" charset="0"/>
              </a:rPr>
              <a:t> (E2E) </a:t>
            </a:r>
            <a:r>
              <a:rPr lang="en-US" b="1" dirty="0" err="1">
                <a:highlight>
                  <a:srgbClr val="FFFF00"/>
                </a:highlight>
                <a:latin typeface="Calibri Light" panose="020F0302020204030204" pitchFamily="34" charset="0"/>
                <a:cs typeface="Calibri Light" panose="020F0302020204030204" pitchFamily="34" charset="0"/>
              </a:rPr>
              <a:t>SoS</a:t>
            </a:r>
            <a:r>
              <a:rPr lang="en-US" b="1" dirty="0">
                <a:latin typeface="Calibri Light" panose="020F0302020204030204" pitchFamily="34" charset="0"/>
                <a:cs typeface="Calibri Light" panose="020F0302020204030204" pitchFamily="34" charset="0"/>
              </a:rPr>
              <a:t>?</a:t>
            </a:r>
          </a:p>
        </p:txBody>
      </p:sp>
      <p:sp>
        <p:nvSpPr>
          <p:cNvPr id="19" name="TextBox 18">
            <a:extLst>
              <a:ext uri="{FF2B5EF4-FFF2-40B4-BE49-F238E27FC236}">
                <a16:creationId xmlns:a16="http://schemas.microsoft.com/office/drawing/2014/main" id="{67D3C10A-EF53-408B-A6E8-BD10BA4FD8F6}"/>
              </a:ext>
            </a:extLst>
          </p:cNvPr>
          <p:cNvSpPr txBox="1"/>
          <p:nvPr/>
        </p:nvSpPr>
        <p:spPr>
          <a:xfrm>
            <a:off x="8845909" y="5960516"/>
            <a:ext cx="3188197" cy="541046"/>
          </a:xfrm>
          <a:prstGeom prst="rect">
            <a:avLst/>
          </a:prstGeom>
          <a:noFill/>
        </p:spPr>
        <p:txBody>
          <a:bodyPr wrap="square" rtlCol="0">
            <a:spAutoFit/>
          </a:bodyPr>
          <a:lstStyle/>
          <a:p>
            <a:pPr>
              <a:lnSpc>
                <a:spcPct val="80000"/>
              </a:lnSpc>
            </a:pPr>
            <a:r>
              <a:rPr lang="en-US" b="1" dirty="0">
                <a:latin typeface="Calibri Light" panose="020F0302020204030204" pitchFamily="34" charset="0"/>
                <a:cs typeface="Calibri Light" panose="020F0302020204030204" pitchFamily="34" charset="0"/>
              </a:rPr>
              <a:t>How does this change the </a:t>
            </a:r>
            <a:r>
              <a:rPr lang="en-US" b="1" dirty="0">
                <a:highlight>
                  <a:srgbClr val="FFFF00"/>
                </a:highlight>
                <a:latin typeface="Calibri Light" panose="020F0302020204030204" pitchFamily="34" charset="0"/>
                <a:cs typeface="Calibri Light" panose="020F0302020204030204" pitchFamily="34" charset="0"/>
              </a:rPr>
              <a:t>sequence </a:t>
            </a:r>
            <a:r>
              <a:rPr lang="en-US" b="1" dirty="0">
                <a:latin typeface="Calibri Light" panose="020F0302020204030204" pitchFamily="34" charset="0"/>
                <a:cs typeface="Calibri Light" panose="020F0302020204030204" pitchFamily="34" charset="0"/>
              </a:rPr>
              <a:t>of actions?</a:t>
            </a:r>
          </a:p>
        </p:txBody>
      </p:sp>
      <p:sp>
        <p:nvSpPr>
          <p:cNvPr id="20" name="TextBox 19">
            <a:extLst>
              <a:ext uri="{FF2B5EF4-FFF2-40B4-BE49-F238E27FC236}">
                <a16:creationId xmlns:a16="http://schemas.microsoft.com/office/drawing/2014/main" id="{74438B96-2679-46D3-9485-9EC393D3954A}"/>
              </a:ext>
            </a:extLst>
          </p:cNvPr>
          <p:cNvSpPr txBox="1"/>
          <p:nvPr/>
        </p:nvSpPr>
        <p:spPr>
          <a:xfrm>
            <a:off x="8405475" y="1588725"/>
            <a:ext cx="3469356" cy="344710"/>
          </a:xfrm>
          <a:prstGeom prst="rect">
            <a:avLst/>
          </a:prstGeom>
          <a:noFill/>
        </p:spPr>
        <p:txBody>
          <a:bodyPr wrap="square" rtlCol="0">
            <a:spAutoFit/>
          </a:bodyPr>
          <a:lstStyle/>
          <a:p>
            <a:pPr algn="ctr">
              <a:lnSpc>
                <a:spcPct val="80000"/>
              </a:lnSpc>
            </a:pPr>
            <a:r>
              <a:rPr lang="en-US" sz="2000" b="1" dirty="0">
                <a:latin typeface="Calibri Light" panose="020F0302020204030204" pitchFamily="34" charset="0"/>
                <a:cs typeface="Calibri Light" panose="020F0302020204030204" pitchFamily="34" charset="0"/>
              </a:rPr>
              <a:t>New Concepts</a:t>
            </a:r>
          </a:p>
        </p:txBody>
      </p:sp>
      <p:sp>
        <p:nvSpPr>
          <p:cNvPr id="21" name="Title 1">
            <a:extLst>
              <a:ext uri="{FF2B5EF4-FFF2-40B4-BE49-F238E27FC236}">
                <a16:creationId xmlns:a16="http://schemas.microsoft.com/office/drawing/2014/main" id="{35911E3D-FE30-4F08-8AEC-EB333DEDABD9}"/>
              </a:ext>
            </a:extLst>
          </p:cNvPr>
          <p:cNvSpPr txBox="1">
            <a:spLocks/>
          </p:cNvSpPr>
          <p:nvPr/>
        </p:nvSpPr>
        <p:spPr>
          <a:xfrm>
            <a:off x="838200" y="395320"/>
            <a:ext cx="7303874" cy="731521"/>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kern="1200">
                <a:solidFill>
                  <a:schemeClr val="bg1"/>
                </a:solidFill>
                <a:latin typeface="Franklin Gothic Medium Cond" panose="020B0606030402020204" pitchFamily="34" charset="0"/>
                <a:ea typeface="+mj-ea"/>
                <a:cs typeface="+mj-cs"/>
              </a:defRPr>
            </a:lvl1pPr>
          </a:lstStyle>
          <a:p>
            <a:r>
              <a:rPr lang="en-US" sz="3600" b="1" dirty="0">
                <a:solidFill>
                  <a:schemeClr val="tx1"/>
                </a:solidFill>
                <a:latin typeface="Calibri Light" panose="020F0302020204030204" pitchFamily="34" charset="0"/>
                <a:cs typeface="Calibri Light" panose="020F0302020204030204" pitchFamily="34" charset="0"/>
              </a:rPr>
              <a:t>ME Digital Mission Models</a:t>
            </a:r>
          </a:p>
        </p:txBody>
      </p:sp>
      <p:sp>
        <p:nvSpPr>
          <p:cNvPr id="2" name="Text Placeholder 2">
            <a:extLst>
              <a:ext uri="{FF2B5EF4-FFF2-40B4-BE49-F238E27FC236}">
                <a16:creationId xmlns:a16="http://schemas.microsoft.com/office/drawing/2014/main" id="{B5EB4B8A-58B8-7547-AC6E-88C1A2ECCC2A}"/>
              </a:ext>
            </a:extLst>
          </p:cNvPr>
          <p:cNvSpPr txBox="1">
            <a:spLocks/>
          </p:cNvSpPr>
          <p:nvPr/>
        </p:nvSpPr>
        <p:spPr>
          <a:xfrm>
            <a:off x="43395" y="1753955"/>
            <a:ext cx="3469356" cy="52445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pPr>
            <a:r>
              <a:rPr lang="en-US" sz="2400" b="1" dirty="0">
                <a:solidFill>
                  <a:schemeClr val="accent1"/>
                </a:solidFill>
                <a:latin typeface="Calibri Light" panose="020F0302020204030204" pitchFamily="34" charset="0"/>
                <a:ea typeface="Times New Roman" panose="02020603050405020304" pitchFamily="18" charset="0"/>
                <a:cs typeface="Calibri Light" panose="020F0302020204030204" pitchFamily="34" charset="0"/>
              </a:rPr>
              <a:t>How would BLUE fight in this scenario?</a:t>
            </a:r>
          </a:p>
          <a:p>
            <a:pPr marL="800100" lvl="1" indent="-342900">
              <a:spcBef>
                <a:spcPts val="1200"/>
              </a:spcBef>
            </a:pPr>
            <a:r>
              <a:rPr lang="en-US" sz="2000" b="1" dirty="0">
                <a:solidFill>
                  <a:schemeClr val="accent1"/>
                </a:solidFill>
                <a:latin typeface="Calibri Light" panose="020F0302020204030204" pitchFamily="34" charset="0"/>
                <a:ea typeface="Times New Roman" panose="02020603050405020304" pitchFamily="18" charset="0"/>
                <a:cs typeface="Calibri Light" panose="020F0302020204030204" pitchFamily="34" charset="0"/>
              </a:rPr>
              <a:t>Identify BLUE kill chains – develop BLUE mission engineering threads (Baseline METs)</a:t>
            </a:r>
            <a:endParaRPr lang="en-US" sz="2000" b="1" dirty="0">
              <a:solidFill>
                <a:schemeClr val="accent1"/>
              </a:solidFill>
              <a:latin typeface="Calibri Light" panose="020F0302020204030204" pitchFamily="34" charset="0"/>
              <a:ea typeface="Calibri" panose="020F0502020204030204" pitchFamily="34" charset="0"/>
              <a:cs typeface="Calibri Light" panose="020F0302020204030204" pitchFamily="34" charset="0"/>
            </a:endParaRPr>
          </a:p>
          <a:p>
            <a:pPr marL="342900" indent="-342900">
              <a:spcBef>
                <a:spcPts val="1200"/>
              </a:spcBef>
            </a:pPr>
            <a:r>
              <a:rPr lang="en-US" sz="2400" b="1" dirty="0">
                <a:solidFill>
                  <a:schemeClr val="accent1"/>
                </a:solidFill>
                <a:latin typeface="Calibri Light" panose="020F0302020204030204" pitchFamily="34" charset="0"/>
                <a:ea typeface="Times New Roman" panose="02020603050405020304" pitchFamily="18" charset="0"/>
                <a:cs typeface="Calibri Light" panose="020F0302020204030204" pitchFamily="34" charset="0"/>
              </a:rPr>
              <a:t>How will these change when we introduce new concepts? </a:t>
            </a:r>
          </a:p>
          <a:p>
            <a:pPr marL="800100" lvl="1" indent="-342900">
              <a:spcBef>
                <a:spcPts val="1200"/>
              </a:spcBef>
            </a:pPr>
            <a:r>
              <a:rPr lang="en-US" sz="2000" b="1" dirty="0">
                <a:solidFill>
                  <a:schemeClr val="accent1"/>
                </a:solidFill>
                <a:latin typeface="Calibri Light" panose="020F0302020204030204" pitchFamily="34" charset="0"/>
                <a:ea typeface="Times New Roman" panose="02020603050405020304" pitchFamily="18" charset="0"/>
                <a:cs typeface="Calibri Light" panose="020F0302020204030204" pitchFamily="34" charset="0"/>
              </a:rPr>
              <a:t>Update the baseline METs to add concepts (Alternative METs)</a:t>
            </a:r>
            <a:endParaRPr lang="en-US" sz="2000" b="1" dirty="0">
              <a:solidFill>
                <a:schemeClr val="accent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4" name="Arrow: Right 3">
            <a:extLst>
              <a:ext uri="{FF2B5EF4-FFF2-40B4-BE49-F238E27FC236}">
                <a16:creationId xmlns:a16="http://schemas.microsoft.com/office/drawing/2014/main" id="{719B353C-791C-6BB8-CFAF-7C7B54BE07FC}"/>
              </a:ext>
            </a:extLst>
          </p:cNvPr>
          <p:cNvSpPr/>
          <p:nvPr/>
        </p:nvSpPr>
        <p:spPr>
          <a:xfrm>
            <a:off x="8425795" y="2171414"/>
            <a:ext cx="381275" cy="415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023229D4-2E3E-3F02-A80F-0FDCB2DE5892}"/>
              </a:ext>
            </a:extLst>
          </p:cNvPr>
          <p:cNvSpPr/>
          <p:nvPr/>
        </p:nvSpPr>
        <p:spPr>
          <a:xfrm>
            <a:off x="8425795" y="2923293"/>
            <a:ext cx="381275" cy="415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193C0D5-D3FC-366C-5F71-DA47677F18CA}"/>
              </a:ext>
            </a:extLst>
          </p:cNvPr>
          <p:cNvSpPr/>
          <p:nvPr/>
        </p:nvSpPr>
        <p:spPr>
          <a:xfrm>
            <a:off x="8425795" y="3966108"/>
            <a:ext cx="381275" cy="415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D3FC1373-A1CC-C7FA-DE96-2B5D3AFE9068}"/>
              </a:ext>
            </a:extLst>
          </p:cNvPr>
          <p:cNvSpPr/>
          <p:nvPr/>
        </p:nvSpPr>
        <p:spPr>
          <a:xfrm>
            <a:off x="8425795" y="5008923"/>
            <a:ext cx="381275" cy="415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ADCB50A0-A6D5-B7C6-8372-5CF03BD2FE52}"/>
              </a:ext>
            </a:extLst>
          </p:cNvPr>
          <p:cNvSpPr/>
          <p:nvPr/>
        </p:nvSpPr>
        <p:spPr>
          <a:xfrm>
            <a:off x="8425795" y="6051738"/>
            <a:ext cx="381275" cy="415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85DCA2B-9807-D90D-0267-4FD046F9CD1E}"/>
              </a:ext>
            </a:extLst>
          </p:cNvPr>
          <p:cNvSpPr/>
          <p:nvPr/>
        </p:nvSpPr>
        <p:spPr>
          <a:xfrm>
            <a:off x="8016536" y="6587231"/>
            <a:ext cx="594804" cy="18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5">
            <a:extLst>
              <a:ext uri="{FF2B5EF4-FFF2-40B4-BE49-F238E27FC236}">
                <a16:creationId xmlns:a16="http://schemas.microsoft.com/office/drawing/2014/main" id="{4A5B7AA2-4E5A-F753-E3E2-E5D14D5FC130}"/>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z="1200" smtClean="0"/>
              <a:pPr/>
              <a:t>13</a:t>
            </a:fld>
            <a:endParaRPr lang="en-US" sz="1200" dirty="0"/>
          </a:p>
        </p:txBody>
      </p:sp>
    </p:spTree>
    <p:extLst>
      <p:ext uri="{BB962C8B-B14F-4D97-AF65-F5344CB8AC3E}">
        <p14:creationId xmlns:p14="http://schemas.microsoft.com/office/powerpoint/2010/main" val="326988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F295D8CD-9BDF-8583-E31E-BBFF4806614E}"/>
              </a:ext>
            </a:extLst>
          </p:cNvPr>
          <p:cNvSpPr/>
          <p:nvPr/>
        </p:nvSpPr>
        <p:spPr>
          <a:xfrm>
            <a:off x="226391" y="2363028"/>
            <a:ext cx="2682790" cy="1312915"/>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endParaRPr lang="en-US" sz="1200" dirty="0"/>
          </a:p>
        </p:txBody>
      </p:sp>
      <p:sp>
        <p:nvSpPr>
          <p:cNvPr id="3" name="Title 2">
            <a:extLst>
              <a:ext uri="{FF2B5EF4-FFF2-40B4-BE49-F238E27FC236}">
                <a16:creationId xmlns:a16="http://schemas.microsoft.com/office/drawing/2014/main" id="{845F2D37-3EAA-3459-A3D5-05E6C81433A4}"/>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Mission Engineering Modeling Workflow</a:t>
            </a:r>
          </a:p>
        </p:txBody>
      </p:sp>
      <p:sp>
        <p:nvSpPr>
          <p:cNvPr id="5" name="Rectangle: Rounded Corners 4">
            <a:extLst>
              <a:ext uri="{FF2B5EF4-FFF2-40B4-BE49-F238E27FC236}">
                <a16:creationId xmlns:a16="http://schemas.microsoft.com/office/drawing/2014/main" id="{9197400B-F4C2-775C-28B3-43EFDAF9EDF5}"/>
              </a:ext>
            </a:extLst>
          </p:cNvPr>
          <p:cNvSpPr/>
          <p:nvPr/>
        </p:nvSpPr>
        <p:spPr>
          <a:xfrm>
            <a:off x="5080418" y="4669985"/>
            <a:ext cx="6312619" cy="1963001"/>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6" name="Rectangle: Rounded Corners 5">
            <a:extLst>
              <a:ext uri="{FF2B5EF4-FFF2-40B4-BE49-F238E27FC236}">
                <a16:creationId xmlns:a16="http://schemas.microsoft.com/office/drawing/2014/main" id="{D21D0A9C-EC1C-4D90-9D2D-DB99B4259B13}"/>
              </a:ext>
            </a:extLst>
          </p:cNvPr>
          <p:cNvSpPr/>
          <p:nvPr/>
        </p:nvSpPr>
        <p:spPr>
          <a:xfrm>
            <a:off x="8669486" y="1325583"/>
            <a:ext cx="3412307" cy="2585649"/>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7" name="Rectangle: Rounded Corners 6">
            <a:extLst>
              <a:ext uri="{FF2B5EF4-FFF2-40B4-BE49-F238E27FC236}">
                <a16:creationId xmlns:a16="http://schemas.microsoft.com/office/drawing/2014/main" id="{5BFCE9D2-7804-8471-DB77-E83E19D0B1FC}"/>
              </a:ext>
            </a:extLst>
          </p:cNvPr>
          <p:cNvSpPr/>
          <p:nvPr/>
        </p:nvSpPr>
        <p:spPr>
          <a:xfrm>
            <a:off x="4252053" y="1413414"/>
            <a:ext cx="3343688" cy="2439841"/>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F4000EDA-3741-4763-6C6F-91D4BFB59727}"/>
              </a:ext>
            </a:extLst>
          </p:cNvPr>
          <p:cNvSpPr txBox="1"/>
          <p:nvPr/>
        </p:nvSpPr>
        <p:spPr>
          <a:xfrm>
            <a:off x="4360658" y="1424521"/>
            <a:ext cx="2977073" cy="646331"/>
          </a:xfrm>
          <a:prstGeom prst="rect">
            <a:avLst/>
          </a:prstGeom>
          <a:noFill/>
        </p:spPr>
        <p:txBody>
          <a:bodyPr wrap="square" rtlCol="0">
            <a:spAutoFit/>
          </a:bodyPr>
          <a:lstStyle/>
          <a:p>
            <a:pPr algn="ctr">
              <a:lnSpc>
                <a:spcPct val="90000"/>
              </a:lnSpc>
            </a:pPr>
            <a:r>
              <a:rPr lang="en-US" sz="2000" b="1" dirty="0">
                <a:solidFill>
                  <a:schemeClr val="bg1"/>
                </a:solidFill>
                <a:latin typeface="Calibri Light" panose="020F0302020204030204" pitchFamily="34" charset="0"/>
                <a:cs typeface="Calibri Light" panose="020F0302020204030204" pitchFamily="34" charset="0"/>
              </a:rPr>
              <a:t>Baseline METS </a:t>
            </a:r>
          </a:p>
          <a:p>
            <a:pPr algn="ctr">
              <a:lnSpc>
                <a:spcPct val="90000"/>
              </a:lnSpc>
            </a:pPr>
            <a:r>
              <a:rPr lang="en-US" sz="2000" b="1" i="1" dirty="0">
                <a:solidFill>
                  <a:schemeClr val="bg1"/>
                </a:solidFill>
                <a:latin typeface="Calibri Light" panose="020F0302020204030204" pitchFamily="34" charset="0"/>
                <a:cs typeface="Calibri Light" panose="020F0302020204030204" pitchFamily="34" charset="0"/>
              </a:rPr>
              <a:t>(Digital SysML Model)</a:t>
            </a:r>
          </a:p>
        </p:txBody>
      </p:sp>
      <p:sp>
        <p:nvSpPr>
          <p:cNvPr id="9" name="TextBox 8">
            <a:extLst>
              <a:ext uri="{FF2B5EF4-FFF2-40B4-BE49-F238E27FC236}">
                <a16:creationId xmlns:a16="http://schemas.microsoft.com/office/drawing/2014/main" id="{CC430514-F9AF-257F-EAAF-334CD572CD2E}"/>
              </a:ext>
            </a:extLst>
          </p:cNvPr>
          <p:cNvSpPr txBox="1"/>
          <p:nvPr/>
        </p:nvSpPr>
        <p:spPr>
          <a:xfrm>
            <a:off x="8750874" y="1357853"/>
            <a:ext cx="3330919" cy="837152"/>
          </a:xfrm>
          <a:prstGeom prst="rect">
            <a:avLst/>
          </a:prstGeom>
          <a:noFill/>
        </p:spPr>
        <p:txBody>
          <a:bodyPr wrap="square" rtlCol="0">
            <a:spAutoFit/>
          </a:bodyPr>
          <a:lstStyle/>
          <a:p>
            <a:pPr algn="ctr">
              <a:lnSpc>
                <a:spcPct val="80000"/>
              </a:lnSpc>
            </a:pPr>
            <a:r>
              <a:rPr lang="en-US" sz="2000" b="1" dirty="0">
                <a:solidFill>
                  <a:schemeClr val="bg1"/>
                </a:solidFill>
                <a:latin typeface="Calibri Light" panose="020F0302020204030204" pitchFamily="34" charset="0"/>
                <a:cs typeface="Calibri Light" panose="020F0302020204030204" pitchFamily="34" charset="0"/>
              </a:rPr>
              <a:t>Alternatives Represented as Changes in the METs</a:t>
            </a:r>
          </a:p>
          <a:p>
            <a:pPr algn="ctr">
              <a:lnSpc>
                <a:spcPct val="80000"/>
              </a:lnSpc>
            </a:pPr>
            <a:r>
              <a:rPr lang="en-US" sz="2000" b="1" i="1" dirty="0">
                <a:solidFill>
                  <a:schemeClr val="bg1"/>
                </a:solidFill>
                <a:latin typeface="Calibri Light" panose="020F0302020204030204" pitchFamily="34" charset="0"/>
                <a:cs typeface="Calibri Light" panose="020F0302020204030204" pitchFamily="34" charset="0"/>
              </a:rPr>
              <a:t>(Digital SysML Model)</a:t>
            </a:r>
          </a:p>
        </p:txBody>
      </p:sp>
      <p:grpSp>
        <p:nvGrpSpPr>
          <p:cNvPr id="10" name="Group 9">
            <a:extLst>
              <a:ext uri="{FF2B5EF4-FFF2-40B4-BE49-F238E27FC236}">
                <a16:creationId xmlns:a16="http://schemas.microsoft.com/office/drawing/2014/main" id="{C6D60919-21F2-3A69-2854-B8A748CE220E}"/>
              </a:ext>
            </a:extLst>
          </p:cNvPr>
          <p:cNvGrpSpPr/>
          <p:nvPr/>
        </p:nvGrpSpPr>
        <p:grpSpPr>
          <a:xfrm>
            <a:off x="7651569" y="2167260"/>
            <a:ext cx="965743" cy="1572981"/>
            <a:chOff x="7873457" y="2319845"/>
            <a:chExt cx="965743" cy="1572981"/>
          </a:xfrm>
        </p:grpSpPr>
        <p:sp>
          <p:nvSpPr>
            <p:cNvPr id="11" name="Arrow: Right 10">
              <a:extLst>
                <a:ext uri="{FF2B5EF4-FFF2-40B4-BE49-F238E27FC236}">
                  <a16:creationId xmlns:a16="http://schemas.microsoft.com/office/drawing/2014/main" id="{B65C4FA2-6B62-0092-7096-49C3053D08A3}"/>
                </a:ext>
              </a:extLst>
            </p:cNvPr>
            <p:cNvSpPr/>
            <p:nvPr/>
          </p:nvSpPr>
          <p:spPr>
            <a:xfrm>
              <a:off x="7905085" y="2319845"/>
              <a:ext cx="934115" cy="157298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F78ECE1F-DB28-1A1A-59B2-791A83922B31}"/>
                </a:ext>
              </a:extLst>
            </p:cNvPr>
            <p:cNvSpPr txBox="1"/>
            <p:nvPr/>
          </p:nvSpPr>
          <p:spPr>
            <a:xfrm>
              <a:off x="7873457" y="2882020"/>
              <a:ext cx="934114" cy="535531"/>
            </a:xfrm>
            <a:prstGeom prst="rect">
              <a:avLst/>
            </a:prstGeom>
            <a:noFill/>
          </p:spPr>
          <p:txBody>
            <a:bodyPr wrap="square" rtlCol="0">
              <a:spAutoFit/>
            </a:bodyPr>
            <a:lstStyle/>
            <a:p>
              <a:pPr>
                <a:lnSpc>
                  <a:spcPct val="90000"/>
                </a:lnSpc>
              </a:pPr>
              <a:r>
                <a:rPr lang="en-US" sz="1600" b="1" dirty="0">
                  <a:solidFill>
                    <a:schemeClr val="bg1"/>
                  </a:solidFill>
                  <a:latin typeface="Calibri Light" panose="020F0302020204030204" pitchFamily="34" charset="0"/>
                  <a:cs typeface="Calibri Light" panose="020F0302020204030204" pitchFamily="34" charset="0"/>
                </a:rPr>
                <a:t>Provides basis for</a:t>
              </a:r>
            </a:p>
          </p:txBody>
        </p:sp>
      </p:grpSp>
      <p:pic>
        <p:nvPicPr>
          <p:cNvPr id="13" name="Picture 12">
            <a:extLst>
              <a:ext uri="{FF2B5EF4-FFF2-40B4-BE49-F238E27FC236}">
                <a16:creationId xmlns:a16="http://schemas.microsoft.com/office/drawing/2014/main" id="{6B60F55B-2613-8A03-4F7E-FD668E7A7ED5}"/>
              </a:ext>
            </a:extLst>
          </p:cNvPr>
          <p:cNvPicPr>
            <a:picLocks noChangeAspect="1"/>
          </p:cNvPicPr>
          <p:nvPr/>
        </p:nvPicPr>
        <p:blipFill rotWithShape="1">
          <a:blip r:embed="rId2"/>
          <a:srcRect l="50596" t="13856" r="32428" b="64703"/>
          <a:stretch/>
        </p:blipFill>
        <p:spPr>
          <a:xfrm>
            <a:off x="5910833" y="5342902"/>
            <a:ext cx="1559871" cy="971598"/>
          </a:xfrm>
          <a:prstGeom prst="rect">
            <a:avLst/>
          </a:prstGeom>
          <a:ln>
            <a:noFill/>
          </a:ln>
        </p:spPr>
      </p:pic>
      <p:sp>
        <p:nvSpPr>
          <p:cNvPr id="14" name="TextBox 13">
            <a:extLst>
              <a:ext uri="{FF2B5EF4-FFF2-40B4-BE49-F238E27FC236}">
                <a16:creationId xmlns:a16="http://schemas.microsoft.com/office/drawing/2014/main" id="{6C27496B-EB91-1F3E-9243-08574EF560BD}"/>
              </a:ext>
            </a:extLst>
          </p:cNvPr>
          <p:cNvSpPr txBox="1"/>
          <p:nvPr/>
        </p:nvSpPr>
        <p:spPr>
          <a:xfrm>
            <a:off x="5041181" y="4687669"/>
            <a:ext cx="6312619" cy="646331"/>
          </a:xfrm>
          <a:prstGeom prst="rect">
            <a:avLst/>
          </a:prstGeom>
          <a:noFill/>
        </p:spPr>
        <p:txBody>
          <a:bodyPr wrap="square" rtlCol="0">
            <a:spAutoFit/>
          </a:bodyPr>
          <a:lstStyle/>
          <a:p>
            <a:pPr algn="ctr">
              <a:lnSpc>
                <a:spcPct val="90000"/>
              </a:lnSpc>
            </a:pPr>
            <a:r>
              <a:rPr lang="en-US" sz="2000" b="1" dirty="0">
                <a:solidFill>
                  <a:schemeClr val="bg1"/>
                </a:solidFill>
                <a:latin typeface="Calibri Light" panose="020F0302020204030204" pitchFamily="34" charset="0"/>
                <a:cs typeface="Calibri Light" panose="020F0302020204030204" pitchFamily="34" charset="0"/>
              </a:rPr>
              <a:t>Analysis of Baseline Compared to Concept on Mission Outcome Metrics In Selected Scenario </a:t>
            </a:r>
            <a:r>
              <a:rPr lang="en-US" sz="2000" b="1" i="1" dirty="0">
                <a:solidFill>
                  <a:schemeClr val="bg1"/>
                </a:solidFill>
                <a:latin typeface="Calibri Light" panose="020F0302020204030204" pitchFamily="34" charset="0"/>
                <a:cs typeface="Calibri Light" panose="020F0302020204030204" pitchFamily="34" charset="0"/>
              </a:rPr>
              <a:t>(Operational Analysis)</a:t>
            </a:r>
            <a:endParaRPr lang="en-US" sz="2000" b="1" dirty="0">
              <a:solidFill>
                <a:schemeClr val="bg1"/>
              </a:solidFill>
              <a:latin typeface="Calibri Light" panose="020F0302020204030204" pitchFamily="34" charset="0"/>
              <a:cs typeface="Calibri Light" panose="020F0302020204030204" pitchFamily="34" charset="0"/>
            </a:endParaRPr>
          </a:p>
        </p:txBody>
      </p:sp>
      <p:grpSp>
        <p:nvGrpSpPr>
          <p:cNvPr id="15" name="Group 14">
            <a:extLst>
              <a:ext uri="{FF2B5EF4-FFF2-40B4-BE49-F238E27FC236}">
                <a16:creationId xmlns:a16="http://schemas.microsoft.com/office/drawing/2014/main" id="{AA0A7069-8739-AFDD-3F05-841CDD371A2A}"/>
              </a:ext>
            </a:extLst>
          </p:cNvPr>
          <p:cNvGrpSpPr/>
          <p:nvPr/>
        </p:nvGrpSpPr>
        <p:grpSpPr>
          <a:xfrm>
            <a:off x="4848353" y="3975949"/>
            <a:ext cx="2416426" cy="616151"/>
            <a:chOff x="5421187" y="4167838"/>
            <a:chExt cx="2416426" cy="483502"/>
          </a:xfrm>
        </p:grpSpPr>
        <p:sp>
          <p:nvSpPr>
            <p:cNvPr id="16" name="Arrow: Right 15">
              <a:extLst>
                <a:ext uri="{FF2B5EF4-FFF2-40B4-BE49-F238E27FC236}">
                  <a16:creationId xmlns:a16="http://schemas.microsoft.com/office/drawing/2014/main" id="{02F217EE-C24C-15A4-32AB-DADD568FF7DF}"/>
                </a:ext>
              </a:extLst>
            </p:cNvPr>
            <p:cNvSpPr/>
            <p:nvPr/>
          </p:nvSpPr>
          <p:spPr>
            <a:xfrm rot="5400000">
              <a:off x="6392617" y="3206344"/>
              <a:ext cx="473566" cy="241642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E9ADDF1B-DD83-DE10-622B-E429FD252E25}"/>
                </a:ext>
              </a:extLst>
            </p:cNvPr>
            <p:cNvSpPr txBox="1"/>
            <p:nvPr/>
          </p:nvSpPr>
          <p:spPr>
            <a:xfrm>
              <a:off x="6021091" y="4167838"/>
              <a:ext cx="1238954" cy="420239"/>
            </a:xfrm>
            <a:prstGeom prst="rect">
              <a:avLst/>
            </a:prstGeom>
            <a:noFill/>
          </p:spPr>
          <p:txBody>
            <a:bodyPr wrap="square" rtlCol="0">
              <a:spAutoFit/>
            </a:bodyPr>
            <a:lstStyle/>
            <a:p>
              <a:pPr algn="ctr">
                <a:lnSpc>
                  <a:spcPct val="90000"/>
                </a:lnSpc>
              </a:pPr>
              <a:r>
                <a:rPr lang="en-US" sz="1600" b="1" dirty="0">
                  <a:solidFill>
                    <a:schemeClr val="bg1"/>
                  </a:solidFill>
                  <a:latin typeface="Calibri Light" panose="020F0302020204030204" pitchFamily="34" charset="0"/>
                  <a:cs typeface="Calibri Light" panose="020F0302020204030204" pitchFamily="34" charset="0"/>
                </a:rPr>
                <a:t>Represented in AFSIM</a:t>
              </a:r>
            </a:p>
          </p:txBody>
        </p:sp>
      </p:grpSp>
      <p:grpSp>
        <p:nvGrpSpPr>
          <p:cNvPr id="18" name="Group 17">
            <a:extLst>
              <a:ext uri="{FF2B5EF4-FFF2-40B4-BE49-F238E27FC236}">
                <a16:creationId xmlns:a16="http://schemas.microsoft.com/office/drawing/2014/main" id="{2D52FC04-72C2-2CD2-8F06-08AD2D69606F}"/>
              </a:ext>
            </a:extLst>
          </p:cNvPr>
          <p:cNvGrpSpPr/>
          <p:nvPr/>
        </p:nvGrpSpPr>
        <p:grpSpPr>
          <a:xfrm>
            <a:off x="8690178" y="4018583"/>
            <a:ext cx="2416426" cy="616151"/>
            <a:chOff x="5421187" y="4167838"/>
            <a:chExt cx="2416426" cy="483502"/>
          </a:xfrm>
        </p:grpSpPr>
        <p:sp>
          <p:nvSpPr>
            <p:cNvPr id="19" name="Arrow: Right 18">
              <a:extLst>
                <a:ext uri="{FF2B5EF4-FFF2-40B4-BE49-F238E27FC236}">
                  <a16:creationId xmlns:a16="http://schemas.microsoft.com/office/drawing/2014/main" id="{38447532-C4EC-7F96-D2FA-33287E5EA3BB}"/>
                </a:ext>
              </a:extLst>
            </p:cNvPr>
            <p:cNvSpPr/>
            <p:nvPr/>
          </p:nvSpPr>
          <p:spPr>
            <a:xfrm rot="5400000">
              <a:off x="6392617" y="3206344"/>
              <a:ext cx="473566" cy="241642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alibri Light" panose="020F030202020403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75A804BC-97CC-F75E-A52C-C48902C302FC}"/>
                </a:ext>
              </a:extLst>
            </p:cNvPr>
            <p:cNvSpPr txBox="1"/>
            <p:nvPr/>
          </p:nvSpPr>
          <p:spPr>
            <a:xfrm>
              <a:off x="6021091" y="4167838"/>
              <a:ext cx="1238954" cy="420239"/>
            </a:xfrm>
            <a:prstGeom prst="rect">
              <a:avLst/>
            </a:prstGeom>
            <a:noFill/>
          </p:spPr>
          <p:txBody>
            <a:bodyPr wrap="square" rtlCol="0">
              <a:spAutoFit/>
            </a:bodyPr>
            <a:lstStyle/>
            <a:p>
              <a:pPr algn="ctr">
                <a:lnSpc>
                  <a:spcPct val="90000"/>
                </a:lnSpc>
              </a:pPr>
              <a:r>
                <a:rPr lang="en-US" sz="1600" b="1" dirty="0">
                  <a:solidFill>
                    <a:schemeClr val="bg1"/>
                  </a:solidFill>
                  <a:latin typeface="Calibri Light" panose="020F0302020204030204" pitchFamily="34" charset="0"/>
                  <a:cs typeface="Calibri Light" panose="020F0302020204030204" pitchFamily="34" charset="0"/>
                </a:rPr>
                <a:t>Represented in AFSIM</a:t>
              </a:r>
            </a:p>
          </p:txBody>
        </p:sp>
      </p:grpSp>
      <p:sp>
        <p:nvSpPr>
          <p:cNvPr id="21" name="TextBox 20">
            <a:extLst>
              <a:ext uri="{FF2B5EF4-FFF2-40B4-BE49-F238E27FC236}">
                <a16:creationId xmlns:a16="http://schemas.microsoft.com/office/drawing/2014/main" id="{27EBF418-5666-686C-7863-F1963D23D137}"/>
              </a:ext>
            </a:extLst>
          </p:cNvPr>
          <p:cNvSpPr txBox="1"/>
          <p:nvPr/>
        </p:nvSpPr>
        <p:spPr>
          <a:xfrm>
            <a:off x="197823" y="4213224"/>
            <a:ext cx="3208121" cy="646331"/>
          </a:xfrm>
          <a:prstGeom prst="rect">
            <a:avLst/>
          </a:prstGeom>
          <a:noFill/>
        </p:spPr>
        <p:txBody>
          <a:bodyPr wrap="square" rtlCol="0">
            <a:spAutoFit/>
          </a:bodyPr>
          <a:lstStyle/>
          <a:p>
            <a:pPr algn="ctr">
              <a:lnSpc>
                <a:spcPct val="90000"/>
              </a:lnSpc>
            </a:pPr>
            <a:r>
              <a:rPr lang="en-US" sz="2000" b="1" dirty="0">
                <a:latin typeface="Calibri Light" panose="020F0302020204030204" pitchFamily="34" charset="0"/>
                <a:cs typeface="Calibri Light" panose="020F0302020204030204" pitchFamily="34" charset="0"/>
              </a:rPr>
              <a:t>Alignment with Scenario Documentation (i.e., JFOS)</a:t>
            </a:r>
          </a:p>
        </p:txBody>
      </p:sp>
      <p:pic>
        <p:nvPicPr>
          <p:cNvPr id="22" name="Picture 109">
            <a:extLst>
              <a:ext uri="{FF2B5EF4-FFF2-40B4-BE49-F238E27FC236}">
                <a16:creationId xmlns:a16="http://schemas.microsoft.com/office/drawing/2014/main" id="{A055E803-E1A6-3114-F7F1-03EB0CFB7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96" y="4912124"/>
            <a:ext cx="1994781" cy="139308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AB69D931-C8BE-DFA7-A9AC-C3D1DA1C9023}"/>
              </a:ext>
            </a:extLst>
          </p:cNvPr>
          <p:cNvGrpSpPr/>
          <p:nvPr/>
        </p:nvGrpSpPr>
        <p:grpSpPr>
          <a:xfrm>
            <a:off x="240352" y="2474332"/>
            <a:ext cx="2637958" cy="1154724"/>
            <a:chOff x="736007" y="2416878"/>
            <a:chExt cx="3057946" cy="1770994"/>
          </a:xfrm>
          <a:solidFill>
            <a:schemeClr val="tx1"/>
          </a:solidFill>
        </p:grpSpPr>
        <p:pic>
          <p:nvPicPr>
            <p:cNvPr id="24" name="Picture 23">
              <a:extLst>
                <a:ext uri="{FF2B5EF4-FFF2-40B4-BE49-F238E27FC236}">
                  <a16:creationId xmlns:a16="http://schemas.microsoft.com/office/drawing/2014/main" id="{D3B0671B-4676-67EA-ED81-9FE1530443DF}"/>
                </a:ext>
              </a:extLst>
            </p:cNvPr>
            <p:cNvPicPr>
              <a:picLocks noChangeAspect="1"/>
            </p:cNvPicPr>
            <p:nvPr/>
          </p:nvPicPr>
          <p:blipFill>
            <a:blip r:embed="rId4"/>
            <a:stretch>
              <a:fillRect/>
            </a:stretch>
          </p:blipFill>
          <p:spPr>
            <a:xfrm>
              <a:off x="942975" y="2596669"/>
              <a:ext cx="2718148" cy="1591203"/>
            </a:xfrm>
            <a:prstGeom prst="rect">
              <a:avLst/>
            </a:prstGeom>
            <a:grpFill/>
          </p:spPr>
        </p:pic>
        <p:sp>
          <p:nvSpPr>
            <p:cNvPr id="25" name="Rectangle 24">
              <a:extLst>
                <a:ext uri="{FF2B5EF4-FFF2-40B4-BE49-F238E27FC236}">
                  <a16:creationId xmlns:a16="http://schemas.microsoft.com/office/drawing/2014/main" id="{77DC1488-07E4-7355-69CF-7442157ECD98}"/>
                </a:ext>
              </a:extLst>
            </p:cNvPr>
            <p:cNvSpPr/>
            <p:nvPr/>
          </p:nvSpPr>
          <p:spPr>
            <a:xfrm>
              <a:off x="2821791" y="2416878"/>
              <a:ext cx="972162" cy="369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26" name="Rectangle 25">
              <a:extLst>
                <a:ext uri="{FF2B5EF4-FFF2-40B4-BE49-F238E27FC236}">
                  <a16:creationId xmlns:a16="http://schemas.microsoft.com/office/drawing/2014/main" id="{B8563C56-CC6B-E600-31B8-80C7C80C7383}"/>
                </a:ext>
              </a:extLst>
            </p:cNvPr>
            <p:cNvSpPr/>
            <p:nvPr/>
          </p:nvSpPr>
          <p:spPr>
            <a:xfrm>
              <a:off x="736007" y="2573807"/>
              <a:ext cx="972162" cy="647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grpSp>
      <p:grpSp>
        <p:nvGrpSpPr>
          <p:cNvPr id="27" name="Group 26">
            <a:extLst>
              <a:ext uri="{FF2B5EF4-FFF2-40B4-BE49-F238E27FC236}">
                <a16:creationId xmlns:a16="http://schemas.microsoft.com/office/drawing/2014/main" id="{787C2590-2285-1D2F-719F-5AA65EDB17B7}"/>
              </a:ext>
            </a:extLst>
          </p:cNvPr>
          <p:cNvGrpSpPr/>
          <p:nvPr/>
        </p:nvGrpSpPr>
        <p:grpSpPr>
          <a:xfrm>
            <a:off x="3242709" y="2111441"/>
            <a:ext cx="997451" cy="1517616"/>
            <a:chOff x="4381512" y="1980945"/>
            <a:chExt cx="997451" cy="1572981"/>
          </a:xfrm>
        </p:grpSpPr>
        <p:sp>
          <p:nvSpPr>
            <p:cNvPr id="28" name="Arrow: Right 27">
              <a:extLst>
                <a:ext uri="{FF2B5EF4-FFF2-40B4-BE49-F238E27FC236}">
                  <a16:creationId xmlns:a16="http://schemas.microsoft.com/office/drawing/2014/main" id="{264981FC-ED97-8928-3D10-12AB141660D8}"/>
                </a:ext>
              </a:extLst>
            </p:cNvPr>
            <p:cNvSpPr/>
            <p:nvPr/>
          </p:nvSpPr>
          <p:spPr>
            <a:xfrm>
              <a:off x="4381512" y="1980945"/>
              <a:ext cx="997451" cy="157298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alibri Light" panose="020F0302020204030204" pitchFamily="34" charset="0"/>
                <a:cs typeface="Calibri Light" panose="020F0302020204030204" pitchFamily="34" charset="0"/>
              </a:endParaRPr>
            </a:p>
          </p:txBody>
        </p:sp>
        <p:sp>
          <p:nvSpPr>
            <p:cNvPr id="29" name="TextBox 28">
              <a:extLst>
                <a:ext uri="{FF2B5EF4-FFF2-40B4-BE49-F238E27FC236}">
                  <a16:creationId xmlns:a16="http://schemas.microsoft.com/office/drawing/2014/main" id="{4DAC60BE-9470-5E5F-4E99-21DC5682F397}"/>
                </a:ext>
              </a:extLst>
            </p:cNvPr>
            <p:cNvSpPr txBox="1"/>
            <p:nvPr/>
          </p:nvSpPr>
          <p:spPr>
            <a:xfrm>
              <a:off x="4388917" y="2332179"/>
              <a:ext cx="929573" cy="861313"/>
            </a:xfrm>
            <a:prstGeom prst="rect">
              <a:avLst/>
            </a:prstGeom>
            <a:noFill/>
          </p:spPr>
          <p:txBody>
            <a:bodyPr wrap="square" rtlCol="0">
              <a:spAutoFit/>
            </a:bodyPr>
            <a:lstStyle/>
            <a:p>
              <a:r>
                <a:rPr lang="en-US" sz="1600" b="1" dirty="0">
                  <a:solidFill>
                    <a:schemeClr val="bg1"/>
                  </a:solidFill>
                  <a:latin typeface="Calibri Light" panose="020F0302020204030204" pitchFamily="34" charset="0"/>
                  <a:cs typeface="Calibri Light" panose="020F0302020204030204" pitchFamily="34" charset="0"/>
                </a:rPr>
                <a:t>Informs Digital Model</a:t>
              </a:r>
            </a:p>
          </p:txBody>
        </p:sp>
      </p:grpSp>
      <p:sp>
        <p:nvSpPr>
          <p:cNvPr id="30" name="TextBox 29">
            <a:extLst>
              <a:ext uri="{FF2B5EF4-FFF2-40B4-BE49-F238E27FC236}">
                <a16:creationId xmlns:a16="http://schemas.microsoft.com/office/drawing/2014/main" id="{6566FA70-E05F-8534-E9FB-A4951013B598}"/>
              </a:ext>
            </a:extLst>
          </p:cNvPr>
          <p:cNvSpPr txBox="1"/>
          <p:nvPr/>
        </p:nvSpPr>
        <p:spPr>
          <a:xfrm>
            <a:off x="82682" y="1413414"/>
            <a:ext cx="3095626" cy="923330"/>
          </a:xfrm>
          <a:prstGeom prst="rect">
            <a:avLst/>
          </a:prstGeom>
          <a:noFill/>
        </p:spPr>
        <p:txBody>
          <a:bodyPr wrap="square" rtlCol="0">
            <a:spAutoFit/>
          </a:bodyPr>
          <a:lstStyle/>
          <a:p>
            <a:pPr algn="ctr">
              <a:lnSpc>
                <a:spcPct val="90000"/>
              </a:lnSpc>
            </a:pPr>
            <a:r>
              <a:rPr lang="en-US" sz="2000" b="1" dirty="0">
                <a:latin typeface="Calibri Light" panose="020F0302020204030204" pitchFamily="34" charset="0"/>
                <a:cs typeface="Calibri Light" panose="020F0302020204030204" pitchFamily="34" charset="0"/>
              </a:rPr>
              <a:t>Obtain Kill Chain Source Information (i.e., OPLAN)</a:t>
            </a:r>
          </a:p>
          <a:p>
            <a:pPr algn="ctr">
              <a:lnSpc>
                <a:spcPct val="90000"/>
              </a:lnSpc>
            </a:pPr>
            <a:r>
              <a:rPr lang="en-US" sz="2000" b="1" dirty="0">
                <a:latin typeface="Calibri Light" panose="020F0302020204030204" pitchFamily="34" charset="0"/>
                <a:cs typeface="Calibri Light" panose="020F0302020204030204" pitchFamily="34" charset="0"/>
              </a:rPr>
              <a:t>For selected Scenario</a:t>
            </a:r>
          </a:p>
        </p:txBody>
      </p:sp>
      <p:grpSp>
        <p:nvGrpSpPr>
          <p:cNvPr id="31" name="Group 30">
            <a:extLst>
              <a:ext uri="{FF2B5EF4-FFF2-40B4-BE49-F238E27FC236}">
                <a16:creationId xmlns:a16="http://schemas.microsoft.com/office/drawing/2014/main" id="{7F3BB193-2595-08AC-F05E-F37694CFE3E4}"/>
              </a:ext>
            </a:extLst>
          </p:cNvPr>
          <p:cNvGrpSpPr/>
          <p:nvPr/>
        </p:nvGrpSpPr>
        <p:grpSpPr>
          <a:xfrm>
            <a:off x="4333687" y="2064012"/>
            <a:ext cx="1579156" cy="1532728"/>
            <a:chOff x="5685903" y="2040514"/>
            <a:chExt cx="1455836" cy="1562376"/>
          </a:xfrm>
        </p:grpSpPr>
        <p:pic>
          <p:nvPicPr>
            <p:cNvPr id="32" name="Picture 31">
              <a:extLst>
                <a:ext uri="{FF2B5EF4-FFF2-40B4-BE49-F238E27FC236}">
                  <a16:creationId xmlns:a16="http://schemas.microsoft.com/office/drawing/2014/main" id="{59C3854E-DA9D-274A-39E4-1BDC5A52D64B}"/>
                </a:ext>
              </a:extLst>
            </p:cNvPr>
            <p:cNvPicPr>
              <a:picLocks noChangeAspect="1"/>
            </p:cNvPicPr>
            <p:nvPr/>
          </p:nvPicPr>
          <p:blipFill rotWithShape="1">
            <a:blip r:embed="rId5"/>
            <a:srcRect r="405"/>
            <a:stretch/>
          </p:blipFill>
          <p:spPr>
            <a:xfrm>
              <a:off x="5685903" y="2040514"/>
              <a:ext cx="1151036" cy="1257576"/>
            </a:xfrm>
            <a:prstGeom prst="rect">
              <a:avLst/>
            </a:prstGeom>
          </p:spPr>
        </p:pic>
        <p:pic>
          <p:nvPicPr>
            <p:cNvPr id="33" name="Picture 32">
              <a:extLst>
                <a:ext uri="{FF2B5EF4-FFF2-40B4-BE49-F238E27FC236}">
                  <a16:creationId xmlns:a16="http://schemas.microsoft.com/office/drawing/2014/main" id="{B3691858-3460-4668-8A30-DA38998DD204}"/>
                </a:ext>
              </a:extLst>
            </p:cNvPr>
            <p:cNvPicPr>
              <a:picLocks noChangeAspect="1"/>
            </p:cNvPicPr>
            <p:nvPr/>
          </p:nvPicPr>
          <p:blipFill rotWithShape="1">
            <a:blip r:embed="rId5"/>
            <a:srcRect r="405"/>
            <a:stretch/>
          </p:blipFill>
          <p:spPr>
            <a:xfrm>
              <a:off x="5838303" y="2192914"/>
              <a:ext cx="1151036" cy="1257576"/>
            </a:xfrm>
            <a:prstGeom prst="rect">
              <a:avLst/>
            </a:prstGeom>
          </p:spPr>
        </p:pic>
        <p:pic>
          <p:nvPicPr>
            <p:cNvPr id="34" name="Picture 33">
              <a:extLst>
                <a:ext uri="{FF2B5EF4-FFF2-40B4-BE49-F238E27FC236}">
                  <a16:creationId xmlns:a16="http://schemas.microsoft.com/office/drawing/2014/main" id="{0CAB790B-44E0-452F-C839-EE57EBF3C4E2}"/>
                </a:ext>
              </a:extLst>
            </p:cNvPr>
            <p:cNvPicPr>
              <a:picLocks noChangeAspect="1"/>
            </p:cNvPicPr>
            <p:nvPr/>
          </p:nvPicPr>
          <p:blipFill rotWithShape="1">
            <a:blip r:embed="rId5"/>
            <a:srcRect r="405"/>
            <a:stretch/>
          </p:blipFill>
          <p:spPr>
            <a:xfrm>
              <a:off x="5990703" y="2345314"/>
              <a:ext cx="1151036" cy="1257576"/>
            </a:xfrm>
            <a:prstGeom prst="rect">
              <a:avLst/>
            </a:prstGeom>
          </p:spPr>
        </p:pic>
      </p:grpSp>
      <p:grpSp>
        <p:nvGrpSpPr>
          <p:cNvPr id="35" name="Group 34">
            <a:extLst>
              <a:ext uri="{FF2B5EF4-FFF2-40B4-BE49-F238E27FC236}">
                <a16:creationId xmlns:a16="http://schemas.microsoft.com/office/drawing/2014/main" id="{EB0562DD-5207-3418-0969-36E9AEBF9449}"/>
              </a:ext>
            </a:extLst>
          </p:cNvPr>
          <p:cNvGrpSpPr/>
          <p:nvPr/>
        </p:nvGrpSpPr>
        <p:grpSpPr>
          <a:xfrm>
            <a:off x="8789984" y="2191502"/>
            <a:ext cx="1557232" cy="1572981"/>
            <a:chOff x="8906444" y="2167445"/>
            <a:chExt cx="1642631" cy="1659882"/>
          </a:xfrm>
        </p:grpSpPr>
        <p:pic>
          <p:nvPicPr>
            <p:cNvPr id="36" name="Picture 35">
              <a:extLst>
                <a:ext uri="{FF2B5EF4-FFF2-40B4-BE49-F238E27FC236}">
                  <a16:creationId xmlns:a16="http://schemas.microsoft.com/office/drawing/2014/main" id="{64337C8E-836E-5340-E0A5-3F122790855D}"/>
                </a:ext>
              </a:extLst>
            </p:cNvPr>
            <p:cNvPicPr>
              <a:picLocks noChangeAspect="1"/>
            </p:cNvPicPr>
            <p:nvPr/>
          </p:nvPicPr>
          <p:blipFill>
            <a:blip r:embed="rId6"/>
            <a:stretch>
              <a:fillRect/>
            </a:stretch>
          </p:blipFill>
          <p:spPr>
            <a:xfrm>
              <a:off x="8906444" y="2167445"/>
              <a:ext cx="1337831" cy="1355082"/>
            </a:xfrm>
            <a:prstGeom prst="rect">
              <a:avLst/>
            </a:prstGeom>
          </p:spPr>
        </p:pic>
        <p:pic>
          <p:nvPicPr>
            <p:cNvPr id="37" name="Picture 36">
              <a:extLst>
                <a:ext uri="{FF2B5EF4-FFF2-40B4-BE49-F238E27FC236}">
                  <a16:creationId xmlns:a16="http://schemas.microsoft.com/office/drawing/2014/main" id="{030824B1-439C-E8F6-BCF5-F9724D37BB03}"/>
                </a:ext>
              </a:extLst>
            </p:cNvPr>
            <p:cNvPicPr>
              <a:picLocks noChangeAspect="1"/>
            </p:cNvPicPr>
            <p:nvPr/>
          </p:nvPicPr>
          <p:blipFill>
            <a:blip r:embed="rId6"/>
            <a:stretch>
              <a:fillRect/>
            </a:stretch>
          </p:blipFill>
          <p:spPr>
            <a:xfrm>
              <a:off x="9058844" y="2319845"/>
              <a:ext cx="1337831" cy="1355082"/>
            </a:xfrm>
            <a:prstGeom prst="rect">
              <a:avLst/>
            </a:prstGeom>
          </p:spPr>
        </p:pic>
        <p:pic>
          <p:nvPicPr>
            <p:cNvPr id="38" name="Picture 37">
              <a:extLst>
                <a:ext uri="{FF2B5EF4-FFF2-40B4-BE49-F238E27FC236}">
                  <a16:creationId xmlns:a16="http://schemas.microsoft.com/office/drawing/2014/main" id="{E97AE3E8-99FB-2170-9151-671B7231BA52}"/>
                </a:ext>
              </a:extLst>
            </p:cNvPr>
            <p:cNvPicPr>
              <a:picLocks noChangeAspect="1"/>
            </p:cNvPicPr>
            <p:nvPr/>
          </p:nvPicPr>
          <p:blipFill>
            <a:blip r:embed="rId6"/>
            <a:stretch>
              <a:fillRect/>
            </a:stretch>
          </p:blipFill>
          <p:spPr>
            <a:xfrm>
              <a:off x="9211244" y="2472245"/>
              <a:ext cx="1337831" cy="1355082"/>
            </a:xfrm>
            <a:prstGeom prst="rect">
              <a:avLst/>
            </a:prstGeom>
          </p:spPr>
        </p:pic>
      </p:grpSp>
      <p:pic>
        <p:nvPicPr>
          <p:cNvPr id="39" name="Picture 38">
            <a:extLst>
              <a:ext uri="{FF2B5EF4-FFF2-40B4-BE49-F238E27FC236}">
                <a16:creationId xmlns:a16="http://schemas.microsoft.com/office/drawing/2014/main" id="{B628E4B4-652F-7CFF-FC8C-96223CAA4FF0}"/>
              </a:ext>
            </a:extLst>
          </p:cNvPr>
          <p:cNvPicPr>
            <a:picLocks noChangeAspect="1"/>
          </p:cNvPicPr>
          <p:nvPr/>
        </p:nvPicPr>
        <p:blipFill rotWithShape="1">
          <a:blip r:embed="rId2"/>
          <a:srcRect l="50596" t="13856" r="32428" b="64703"/>
          <a:stretch/>
        </p:blipFill>
        <p:spPr>
          <a:xfrm>
            <a:off x="9015626" y="5325661"/>
            <a:ext cx="1559871" cy="971598"/>
          </a:xfrm>
          <a:prstGeom prst="rect">
            <a:avLst/>
          </a:prstGeom>
          <a:ln>
            <a:noFill/>
          </a:ln>
        </p:spPr>
      </p:pic>
      <p:grpSp>
        <p:nvGrpSpPr>
          <p:cNvPr id="40" name="Group 39">
            <a:extLst>
              <a:ext uri="{FF2B5EF4-FFF2-40B4-BE49-F238E27FC236}">
                <a16:creationId xmlns:a16="http://schemas.microsoft.com/office/drawing/2014/main" id="{6698CCC5-8B08-652E-A8B4-0197ECF6F668}"/>
              </a:ext>
            </a:extLst>
          </p:cNvPr>
          <p:cNvGrpSpPr/>
          <p:nvPr/>
        </p:nvGrpSpPr>
        <p:grpSpPr>
          <a:xfrm>
            <a:off x="3242709" y="4901922"/>
            <a:ext cx="1704527" cy="1423376"/>
            <a:chOff x="4381512" y="1980945"/>
            <a:chExt cx="997451" cy="1572981"/>
          </a:xfrm>
        </p:grpSpPr>
        <p:sp>
          <p:nvSpPr>
            <p:cNvPr id="41" name="Arrow: Right 40">
              <a:extLst>
                <a:ext uri="{FF2B5EF4-FFF2-40B4-BE49-F238E27FC236}">
                  <a16:creationId xmlns:a16="http://schemas.microsoft.com/office/drawing/2014/main" id="{62DCCAAD-5108-D4D0-850E-B748D5A53FB4}"/>
                </a:ext>
              </a:extLst>
            </p:cNvPr>
            <p:cNvSpPr/>
            <p:nvPr/>
          </p:nvSpPr>
          <p:spPr>
            <a:xfrm>
              <a:off x="4381512" y="1980945"/>
              <a:ext cx="997451" cy="157298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alibri Light" panose="020F0302020204030204" pitchFamily="34" charset="0"/>
                <a:cs typeface="Calibri Light" panose="020F0302020204030204" pitchFamily="34" charset="0"/>
              </a:endParaRPr>
            </a:p>
          </p:txBody>
        </p:sp>
        <p:sp>
          <p:nvSpPr>
            <p:cNvPr id="42" name="TextBox 41">
              <a:extLst>
                <a:ext uri="{FF2B5EF4-FFF2-40B4-BE49-F238E27FC236}">
                  <a16:creationId xmlns:a16="http://schemas.microsoft.com/office/drawing/2014/main" id="{980B2A5C-BC5B-A51B-1368-2E15AD366C0B}"/>
                </a:ext>
              </a:extLst>
            </p:cNvPr>
            <p:cNvSpPr txBox="1"/>
            <p:nvPr/>
          </p:nvSpPr>
          <p:spPr>
            <a:xfrm>
              <a:off x="4422173" y="2580471"/>
              <a:ext cx="471310" cy="374138"/>
            </a:xfrm>
            <a:prstGeom prst="rect">
              <a:avLst/>
            </a:prstGeom>
            <a:noFill/>
          </p:spPr>
          <p:txBody>
            <a:bodyPr wrap="none" rtlCol="0">
              <a:spAutoFit/>
            </a:bodyPr>
            <a:lstStyle/>
            <a:p>
              <a:r>
                <a:rPr lang="en-US" sz="1600" b="1" dirty="0">
                  <a:solidFill>
                    <a:schemeClr val="bg1"/>
                  </a:solidFill>
                  <a:latin typeface="Calibri Light" panose="020F0302020204030204" pitchFamily="34" charset="0"/>
                  <a:cs typeface="Calibri Light" panose="020F0302020204030204" pitchFamily="34" charset="0"/>
                </a:rPr>
                <a:t>Informs</a:t>
              </a:r>
            </a:p>
          </p:txBody>
        </p:sp>
      </p:grpSp>
      <p:pic>
        <p:nvPicPr>
          <p:cNvPr id="43" name="Picture 42">
            <a:extLst>
              <a:ext uri="{FF2B5EF4-FFF2-40B4-BE49-F238E27FC236}">
                <a16:creationId xmlns:a16="http://schemas.microsoft.com/office/drawing/2014/main" id="{94155154-5620-E0F1-BBEF-708585D0CBA6}"/>
              </a:ext>
            </a:extLst>
          </p:cNvPr>
          <p:cNvPicPr>
            <a:picLocks noChangeAspect="1"/>
          </p:cNvPicPr>
          <p:nvPr/>
        </p:nvPicPr>
        <p:blipFill>
          <a:blip r:embed="rId7"/>
          <a:stretch>
            <a:fillRect/>
          </a:stretch>
        </p:blipFill>
        <p:spPr>
          <a:xfrm>
            <a:off x="6031781" y="2697681"/>
            <a:ext cx="1434784" cy="978262"/>
          </a:xfrm>
          <a:prstGeom prst="rect">
            <a:avLst/>
          </a:prstGeom>
        </p:spPr>
      </p:pic>
      <p:pic>
        <p:nvPicPr>
          <p:cNvPr id="44" name="Picture 43">
            <a:extLst>
              <a:ext uri="{FF2B5EF4-FFF2-40B4-BE49-F238E27FC236}">
                <a16:creationId xmlns:a16="http://schemas.microsoft.com/office/drawing/2014/main" id="{680CB20A-7278-D974-7956-B6F1D0227F0F}"/>
              </a:ext>
            </a:extLst>
          </p:cNvPr>
          <p:cNvPicPr>
            <a:picLocks noChangeAspect="1"/>
          </p:cNvPicPr>
          <p:nvPr/>
        </p:nvPicPr>
        <p:blipFill>
          <a:blip r:embed="rId7"/>
          <a:stretch>
            <a:fillRect/>
          </a:stretch>
        </p:blipFill>
        <p:spPr>
          <a:xfrm>
            <a:off x="10491693" y="2761080"/>
            <a:ext cx="1434784" cy="978262"/>
          </a:xfrm>
          <a:prstGeom prst="rect">
            <a:avLst/>
          </a:prstGeom>
        </p:spPr>
      </p:pic>
      <p:sp>
        <p:nvSpPr>
          <p:cNvPr id="45" name="TextBox 44">
            <a:extLst>
              <a:ext uri="{FF2B5EF4-FFF2-40B4-BE49-F238E27FC236}">
                <a16:creationId xmlns:a16="http://schemas.microsoft.com/office/drawing/2014/main" id="{43A12C72-826B-2343-B497-BC42C6D14180}"/>
              </a:ext>
            </a:extLst>
          </p:cNvPr>
          <p:cNvSpPr txBox="1"/>
          <p:nvPr/>
        </p:nvSpPr>
        <p:spPr>
          <a:xfrm>
            <a:off x="5661136" y="2212558"/>
            <a:ext cx="2150211" cy="541046"/>
          </a:xfrm>
          <a:prstGeom prst="rect">
            <a:avLst/>
          </a:prstGeom>
          <a:noFill/>
        </p:spPr>
        <p:txBody>
          <a:bodyPr wrap="square" rtlCol="0">
            <a:spAutoFit/>
          </a:bodyPr>
          <a:lstStyle/>
          <a:p>
            <a:pPr algn="ctr">
              <a:lnSpc>
                <a:spcPct val="80000"/>
              </a:lnSpc>
            </a:pPr>
            <a:r>
              <a:rPr lang="en-US" b="1" dirty="0">
                <a:solidFill>
                  <a:schemeClr val="bg1"/>
                </a:solidFill>
                <a:latin typeface="Calibri Light" panose="020F0302020204030204" pitchFamily="34" charset="0"/>
                <a:cs typeface="Calibri Light" panose="020F0302020204030204" pitchFamily="34" charset="0"/>
              </a:rPr>
              <a:t>Baseline </a:t>
            </a:r>
          </a:p>
          <a:p>
            <a:pPr algn="ctr">
              <a:lnSpc>
                <a:spcPct val="80000"/>
              </a:lnSpc>
            </a:pPr>
            <a:r>
              <a:rPr lang="en-US" b="1" dirty="0">
                <a:solidFill>
                  <a:schemeClr val="bg1"/>
                </a:solidFill>
                <a:latin typeface="Calibri Light" panose="020F0302020204030204" pitchFamily="34" charset="0"/>
                <a:cs typeface="Calibri Light" panose="020F0302020204030204" pitchFamily="34" charset="0"/>
              </a:rPr>
              <a:t>Kill Web</a:t>
            </a:r>
          </a:p>
        </p:txBody>
      </p:sp>
      <p:sp>
        <p:nvSpPr>
          <p:cNvPr id="46" name="TextBox 45">
            <a:extLst>
              <a:ext uri="{FF2B5EF4-FFF2-40B4-BE49-F238E27FC236}">
                <a16:creationId xmlns:a16="http://schemas.microsoft.com/office/drawing/2014/main" id="{6AC77F4F-6230-DDFA-EAB9-DE327E1CC25D}"/>
              </a:ext>
            </a:extLst>
          </p:cNvPr>
          <p:cNvSpPr txBox="1"/>
          <p:nvPr/>
        </p:nvSpPr>
        <p:spPr>
          <a:xfrm>
            <a:off x="6192042" y="6263654"/>
            <a:ext cx="997451" cy="369332"/>
          </a:xfrm>
          <a:prstGeom prst="rect">
            <a:avLst/>
          </a:prstGeom>
          <a:noFill/>
        </p:spPr>
        <p:txBody>
          <a:bodyPr wrap="square">
            <a:spAutoFit/>
          </a:bodyPr>
          <a:lstStyle/>
          <a:p>
            <a:r>
              <a:rPr lang="en-US" sz="1800" b="1" dirty="0">
                <a:solidFill>
                  <a:schemeClr val="bg1"/>
                </a:solidFill>
                <a:latin typeface="Calibri Light" panose="020F0302020204030204" pitchFamily="34" charset="0"/>
                <a:cs typeface="Calibri Light" panose="020F0302020204030204" pitchFamily="34" charset="0"/>
              </a:rPr>
              <a:t>Baseline</a:t>
            </a:r>
            <a:endParaRPr lang="en-US" dirty="0">
              <a:solidFill>
                <a:schemeClr val="bg1"/>
              </a:solidFill>
              <a:latin typeface="Calibri Light" panose="020F0302020204030204" pitchFamily="34" charset="0"/>
              <a:cs typeface="Calibri Light" panose="020F0302020204030204" pitchFamily="34" charset="0"/>
            </a:endParaRPr>
          </a:p>
        </p:txBody>
      </p:sp>
      <p:sp>
        <p:nvSpPr>
          <p:cNvPr id="47" name="TextBox 46">
            <a:extLst>
              <a:ext uri="{FF2B5EF4-FFF2-40B4-BE49-F238E27FC236}">
                <a16:creationId xmlns:a16="http://schemas.microsoft.com/office/drawing/2014/main" id="{6EDFF1D3-0531-CFDA-55B3-BD1485B8AE35}"/>
              </a:ext>
            </a:extLst>
          </p:cNvPr>
          <p:cNvSpPr txBox="1"/>
          <p:nvPr/>
        </p:nvSpPr>
        <p:spPr>
          <a:xfrm>
            <a:off x="9209652" y="6263654"/>
            <a:ext cx="1458348" cy="369332"/>
          </a:xfrm>
          <a:prstGeom prst="rect">
            <a:avLst/>
          </a:prstGeom>
          <a:noFill/>
        </p:spPr>
        <p:txBody>
          <a:bodyPr wrap="square">
            <a:spAutoFit/>
          </a:bodyPr>
          <a:lstStyle/>
          <a:p>
            <a:r>
              <a:rPr lang="en-US" sz="1800" b="1" dirty="0">
                <a:solidFill>
                  <a:schemeClr val="bg1"/>
                </a:solidFill>
                <a:latin typeface="Calibri Light" panose="020F0302020204030204" pitchFamily="34" charset="0"/>
                <a:cs typeface="Calibri Light" panose="020F0302020204030204" pitchFamily="34" charset="0"/>
              </a:rPr>
              <a:t>Alternative</a:t>
            </a:r>
            <a:endParaRPr lang="en-US" dirty="0">
              <a:solidFill>
                <a:schemeClr val="bg1"/>
              </a:solidFill>
              <a:latin typeface="Calibri Light" panose="020F0302020204030204" pitchFamily="34" charset="0"/>
              <a:cs typeface="Calibri Light" panose="020F0302020204030204" pitchFamily="34" charset="0"/>
            </a:endParaRPr>
          </a:p>
        </p:txBody>
      </p:sp>
      <p:sp>
        <p:nvSpPr>
          <p:cNvPr id="50" name="TextBox 49">
            <a:extLst>
              <a:ext uri="{FF2B5EF4-FFF2-40B4-BE49-F238E27FC236}">
                <a16:creationId xmlns:a16="http://schemas.microsoft.com/office/drawing/2014/main" id="{51F9BD63-52EA-967A-912F-AF5CCE70FFA8}"/>
              </a:ext>
            </a:extLst>
          </p:cNvPr>
          <p:cNvSpPr txBox="1"/>
          <p:nvPr/>
        </p:nvSpPr>
        <p:spPr>
          <a:xfrm>
            <a:off x="10097372" y="2255011"/>
            <a:ext cx="2150211" cy="541046"/>
          </a:xfrm>
          <a:prstGeom prst="rect">
            <a:avLst/>
          </a:prstGeom>
          <a:noFill/>
        </p:spPr>
        <p:txBody>
          <a:bodyPr wrap="square" rtlCol="0">
            <a:spAutoFit/>
          </a:bodyPr>
          <a:lstStyle/>
          <a:p>
            <a:pPr algn="ctr">
              <a:lnSpc>
                <a:spcPct val="80000"/>
              </a:lnSpc>
            </a:pPr>
            <a:r>
              <a:rPr lang="en-US" b="1" dirty="0">
                <a:solidFill>
                  <a:schemeClr val="bg1"/>
                </a:solidFill>
                <a:latin typeface="Calibri Light" panose="020F0302020204030204" pitchFamily="34" charset="0"/>
                <a:cs typeface="Calibri Light" panose="020F0302020204030204" pitchFamily="34" charset="0"/>
              </a:rPr>
              <a:t>Alternative</a:t>
            </a:r>
          </a:p>
          <a:p>
            <a:pPr algn="ctr">
              <a:lnSpc>
                <a:spcPct val="80000"/>
              </a:lnSpc>
            </a:pPr>
            <a:r>
              <a:rPr lang="en-US" b="1" dirty="0">
                <a:solidFill>
                  <a:schemeClr val="bg1"/>
                </a:solidFill>
                <a:latin typeface="Calibri Light" panose="020F0302020204030204" pitchFamily="34" charset="0"/>
                <a:cs typeface="Calibri Light" panose="020F0302020204030204" pitchFamily="34" charset="0"/>
              </a:rPr>
              <a:t>Kill Web</a:t>
            </a:r>
          </a:p>
        </p:txBody>
      </p:sp>
      <p:sp>
        <p:nvSpPr>
          <p:cNvPr id="48" name="Slide Number Placeholder 5">
            <a:extLst>
              <a:ext uri="{FF2B5EF4-FFF2-40B4-BE49-F238E27FC236}">
                <a16:creationId xmlns:a16="http://schemas.microsoft.com/office/drawing/2014/main" id="{2767482A-8373-2F29-0483-F6687DCB3128}"/>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z="1200" smtClean="0"/>
              <a:pPr/>
              <a:t>14</a:t>
            </a:fld>
            <a:endParaRPr lang="en-US" sz="1200" dirty="0"/>
          </a:p>
        </p:txBody>
      </p:sp>
    </p:spTree>
    <p:extLst>
      <p:ext uri="{BB962C8B-B14F-4D97-AF65-F5344CB8AC3E}">
        <p14:creationId xmlns:p14="http://schemas.microsoft.com/office/powerpoint/2010/main" val="169802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7CB073-D783-4C4F-B4A3-6CD2F2B17825}"/>
              </a:ext>
            </a:extLst>
          </p:cNvPr>
          <p:cNvSpPr>
            <a:spLocks noGrp="1"/>
          </p:cNvSpPr>
          <p:nvPr>
            <p:ph type="title"/>
          </p:nvPr>
        </p:nvSpPr>
        <p:spPr>
          <a:xfrm>
            <a:off x="764699" y="384153"/>
            <a:ext cx="10250444" cy="677002"/>
          </a:xfrm>
        </p:spPr>
        <p:txBody>
          <a:bodyPr>
            <a:normAutofit/>
          </a:bodyPr>
          <a:lstStyle/>
          <a:p>
            <a:r>
              <a:rPr lang="en-US" sz="3600" dirty="0">
                <a:latin typeface="Calibri Light" panose="020F0302020204030204" pitchFamily="34" charset="0"/>
                <a:cs typeface="Calibri Light" panose="020F0302020204030204" pitchFamily="34" charset="0"/>
              </a:rPr>
              <a:t>ME Digital Engineering</a:t>
            </a:r>
          </a:p>
        </p:txBody>
      </p:sp>
      <p:sp>
        <p:nvSpPr>
          <p:cNvPr id="24" name="Content Placeholder 3">
            <a:extLst>
              <a:ext uri="{FF2B5EF4-FFF2-40B4-BE49-F238E27FC236}">
                <a16:creationId xmlns:a16="http://schemas.microsoft.com/office/drawing/2014/main" id="{CEDDCC1C-E273-4893-B628-42E9DB60C18C}"/>
              </a:ext>
            </a:extLst>
          </p:cNvPr>
          <p:cNvSpPr>
            <a:spLocks noGrp="1"/>
          </p:cNvSpPr>
          <p:nvPr>
            <p:ph sz="quarter" idx="12"/>
          </p:nvPr>
        </p:nvSpPr>
        <p:spPr>
          <a:xfrm>
            <a:off x="4703400" y="1560926"/>
            <a:ext cx="7419911" cy="3872222"/>
          </a:xfrm>
        </p:spPr>
        <p:txBody>
          <a:bodyPr/>
          <a:lstStyle/>
          <a:p>
            <a:pPr algn="l">
              <a:lnSpc>
                <a:spcPct val="90000"/>
              </a:lnSpc>
              <a:spcBef>
                <a:spcPts val="0"/>
              </a:spcBef>
              <a:spcAft>
                <a:spcPts val="1200"/>
              </a:spcAft>
            </a:pPr>
            <a:r>
              <a:rPr lang="en-US" sz="2200" b="1" dirty="0">
                <a:latin typeface="Calibri Light" panose="020F0302020204030204" pitchFamily="34" charset="0"/>
                <a:cs typeface="Calibri Light" panose="020F0302020204030204" pitchFamily="34" charset="0"/>
              </a:rPr>
              <a:t>A digital environment to develop, retain and reuse mission architectures across R&amp;E ME studies based on authoritative data for scenario of interest</a:t>
            </a:r>
          </a:p>
          <a:p>
            <a:pPr algn="l">
              <a:lnSpc>
                <a:spcPct val="90000"/>
              </a:lnSpc>
              <a:spcBef>
                <a:spcPts val="0"/>
              </a:spcBef>
              <a:spcAft>
                <a:spcPts val="1200"/>
              </a:spcAft>
            </a:pPr>
            <a:r>
              <a:rPr lang="en-US" sz="2200" b="1" dirty="0">
                <a:latin typeface="Calibri Light" panose="020F0302020204030204" pitchFamily="34" charset="0"/>
                <a:cs typeface="Calibri Light" panose="020F0302020204030204" pitchFamily="34" charset="0"/>
              </a:rPr>
              <a:t>Models represented in DEE are instantiated in selected analysis tools to address specific goals of each ME study – architecture products for studies</a:t>
            </a:r>
          </a:p>
          <a:p>
            <a:pPr algn="l">
              <a:lnSpc>
                <a:spcPct val="90000"/>
              </a:lnSpc>
              <a:spcBef>
                <a:spcPts val="0"/>
              </a:spcBef>
              <a:spcAft>
                <a:spcPts val="1200"/>
              </a:spcAft>
            </a:pPr>
            <a:r>
              <a:rPr lang="en-US" sz="2200" b="1" dirty="0">
                <a:latin typeface="Calibri Light" panose="020F0302020204030204" pitchFamily="34" charset="0"/>
                <a:cs typeface="Calibri Light" panose="020F0302020204030204" pitchFamily="34" charset="0"/>
              </a:rPr>
              <a:t>Standard repeatable, accessible digital representation of architectures separate from specific instantiations in selected analysis tools (e.g., embedded in AFSIM scripts)</a:t>
            </a:r>
          </a:p>
          <a:p>
            <a:pPr algn="l">
              <a:lnSpc>
                <a:spcPct val="90000"/>
              </a:lnSpc>
              <a:spcBef>
                <a:spcPts val="0"/>
              </a:spcBef>
              <a:spcAft>
                <a:spcPts val="1200"/>
              </a:spcAft>
            </a:pPr>
            <a:endParaRPr lang="en-US" sz="1800" b="1" dirty="0">
              <a:latin typeface="Calibri Light" panose="020F0302020204030204" pitchFamily="34" charset="0"/>
              <a:cs typeface="Calibri Light" panose="020F0302020204030204" pitchFamily="34" charset="0"/>
            </a:endParaRPr>
          </a:p>
          <a:p>
            <a:pPr marL="0" indent="0" algn="l">
              <a:lnSpc>
                <a:spcPct val="90000"/>
              </a:lnSpc>
              <a:spcBef>
                <a:spcPts val="0"/>
              </a:spcBef>
              <a:spcAft>
                <a:spcPts val="1200"/>
              </a:spcAft>
              <a:buNone/>
            </a:pPr>
            <a:endParaRPr lang="en-US" sz="1800" b="1" dirty="0">
              <a:latin typeface="Calibri Light" panose="020F0302020204030204" pitchFamily="34" charset="0"/>
              <a:cs typeface="Calibri Light" panose="020F0302020204030204" pitchFamily="34" charset="0"/>
            </a:endParaRPr>
          </a:p>
        </p:txBody>
      </p:sp>
      <p:sp>
        <p:nvSpPr>
          <p:cNvPr id="25" name="Content Placeholder 3">
            <a:extLst>
              <a:ext uri="{FF2B5EF4-FFF2-40B4-BE49-F238E27FC236}">
                <a16:creationId xmlns:a16="http://schemas.microsoft.com/office/drawing/2014/main" id="{CC7C847C-36EE-4074-A1F2-92B80921342E}"/>
              </a:ext>
            </a:extLst>
          </p:cNvPr>
          <p:cNvSpPr txBox="1">
            <a:spLocks/>
          </p:cNvSpPr>
          <p:nvPr/>
        </p:nvSpPr>
        <p:spPr>
          <a:xfrm>
            <a:off x="535741" y="4557091"/>
            <a:ext cx="3234519" cy="875530"/>
          </a:xfrm>
          <a:prstGeom prst="rect">
            <a:avLst/>
          </a:prstGeom>
        </p:spPr>
        <p:txBody>
          <a:bodyPr vert="horz" lIns="91440" tIns="45720" rIns="91440" bIns="45720" rtlCol="0">
            <a:noAutofit/>
          </a:bodyPr>
          <a:lstStyle>
            <a:lvl1pPr marL="225425" indent="-225425" algn="l" defTabSz="914400" rtl="0" eaLnBrk="1" latinLnBrk="0" hangingPunct="1">
              <a:lnSpc>
                <a:spcPct val="100000"/>
              </a:lnSpc>
              <a:spcBef>
                <a:spcPts val="600"/>
              </a:spcBef>
              <a:spcAft>
                <a:spcPts val="600"/>
              </a:spcAft>
              <a:buFont typeface="Arial" panose="020B0604020202020204" pitchFamily="34" charset="0"/>
              <a:buChar char="•"/>
              <a:defRPr sz="2400" b="0" i="0" kern="1200" cap="none" baseline="0">
                <a:solidFill>
                  <a:schemeClr val="tx1"/>
                </a:solidFill>
                <a:latin typeface="+mn-lt"/>
                <a:ea typeface="Arial Narrow" charset="0"/>
                <a:cs typeface="Arial Narrow" charset="0"/>
              </a:defRPr>
            </a:lvl1pPr>
            <a:lvl2pPr marL="688975" indent="-344488" algn="l" defTabSz="914400" rtl="0" eaLnBrk="1" latinLnBrk="0" hangingPunct="1">
              <a:lnSpc>
                <a:spcPct val="100000"/>
              </a:lnSpc>
              <a:spcBef>
                <a:spcPts val="600"/>
              </a:spcBef>
              <a:spcAft>
                <a:spcPts val="600"/>
              </a:spcAft>
              <a:buClr>
                <a:schemeClr val="tx1"/>
              </a:buClr>
              <a:buSzPct val="110000"/>
              <a:buFont typeface="Arial" panose="020B0604020202020204" pitchFamily="34" charset="0"/>
              <a:buChar char="‒"/>
              <a:tabLst/>
              <a:defRPr lang="en-US" sz="2400" b="0" i="0" kern="1200" baseline="0">
                <a:solidFill>
                  <a:schemeClr val="tx1"/>
                </a:solidFill>
                <a:latin typeface="+mn-lt"/>
                <a:ea typeface="Arial Narrow" charset="0"/>
                <a:cs typeface="Arial Narrow" charset="0"/>
              </a:defRPr>
            </a:lvl2pPr>
            <a:lvl3pPr marL="1033463" indent="-344488" algn="l" defTabSz="914400" rtl="0" eaLnBrk="1" latinLnBrk="0" hangingPunct="1">
              <a:lnSpc>
                <a:spcPct val="100000"/>
              </a:lnSpc>
              <a:spcBef>
                <a:spcPts val="600"/>
              </a:spcBef>
              <a:spcAft>
                <a:spcPts val="600"/>
              </a:spcAft>
              <a:buClrTx/>
              <a:buSzPct val="110000"/>
              <a:buFont typeface="Courier New" panose="02070309020205020404" pitchFamily="49" charset="0"/>
              <a:buChar char="o"/>
              <a:tabLst/>
              <a:defRPr lang="en-US" sz="2200" b="0" i="0" kern="1200" baseline="0">
                <a:solidFill>
                  <a:schemeClr val="tx1"/>
                </a:solidFill>
                <a:latin typeface="+mn-lt"/>
                <a:ea typeface="Arial Narrow" charset="0"/>
                <a:cs typeface="Arial Narrow" charset="0"/>
              </a:defRPr>
            </a:lvl3pPr>
            <a:lvl4pPr marL="1033463" marR="0" indent="-344488" algn="l" defTabSz="914400" rtl="0" eaLnBrk="1" fontAlgn="auto" latinLnBrk="0" hangingPunct="1">
              <a:lnSpc>
                <a:spcPct val="100000"/>
              </a:lnSpc>
              <a:spcBef>
                <a:spcPts val="500"/>
              </a:spcBef>
              <a:spcAft>
                <a:spcPts val="600"/>
              </a:spcAft>
              <a:buClrTx/>
              <a:buSzPct val="110000"/>
              <a:buFont typeface="Courier New" panose="02070309020205020404" pitchFamily="49" charset="0"/>
              <a:buChar char="o"/>
              <a:tabLst/>
              <a:defRPr lang="en-US" sz="2200" b="0" i="0" kern="1200">
                <a:solidFill>
                  <a:schemeClr val="tx1"/>
                </a:solidFill>
                <a:latin typeface="+mn-lt"/>
                <a:ea typeface="Arial Narrow" charset="0"/>
                <a:cs typeface="Arial Narrow" charset="0"/>
              </a:defRPr>
            </a:lvl4pPr>
            <a:lvl5pPr marL="1377950" marR="0" indent="-238125" algn="l" defTabSz="914400" rtl="0" eaLnBrk="1" fontAlgn="auto" latinLnBrk="0" hangingPunct="1">
              <a:lnSpc>
                <a:spcPct val="100000"/>
              </a:lnSpc>
              <a:spcBef>
                <a:spcPts val="600"/>
              </a:spcBef>
              <a:spcAft>
                <a:spcPts val="600"/>
              </a:spcAft>
              <a:buClrTx/>
              <a:buSzPct val="95000"/>
              <a:buFont typeface="Arial" panose="020B0604020202020204" pitchFamily="34" charset="0"/>
              <a:buChar char="•"/>
              <a:tabLst/>
              <a:defRPr lang="en-US" sz="1800" b="0" i="0" kern="1200" baseline="0">
                <a:solidFill>
                  <a:schemeClr val="tx1"/>
                </a:solidFill>
                <a:latin typeface="+mn-lt"/>
                <a:ea typeface="Arial Narrow" charset="0"/>
                <a:cs typeface="Arial Narrow" charset="0"/>
              </a:defRPr>
            </a:lvl5pPr>
            <a:lvl6pPr marL="1603375" marR="0" indent="-225425" algn="l"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sz="1600" b="0" kern="1200" cap="none" baseline="0">
                <a:solidFill>
                  <a:schemeClr val="tx1"/>
                </a:solidFill>
                <a:latin typeface="+mn-lt"/>
                <a:ea typeface="+mn-ea"/>
                <a:cs typeface="+mn-cs"/>
              </a:defRPr>
            </a:lvl6pPr>
            <a:lvl7pPr marL="2290763" indent="-223838" algn="l" defTabSz="914400" rtl="0" eaLnBrk="1" latinLnBrk="0" hangingPunct="1">
              <a:lnSpc>
                <a:spcPct val="10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90000"/>
              </a:lnSpc>
              <a:spcBef>
                <a:spcPts val="0"/>
              </a:spcBef>
            </a:pPr>
            <a:r>
              <a:rPr lang="en-US" sz="2000" b="1" dirty="0">
                <a:solidFill>
                  <a:schemeClr val="tx2"/>
                </a:solidFill>
                <a:latin typeface="Calibri Light" panose="020F0302020204030204" pitchFamily="34" charset="0"/>
                <a:cs typeface="Calibri Light" panose="020F0302020204030204" pitchFamily="34" charset="0"/>
              </a:rPr>
              <a:t>SysML models</a:t>
            </a:r>
          </a:p>
          <a:p>
            <a:pPr>
              <a:lnSpc>
                <a:spcPct val="90000"/>
              </a:lnSpc>
              <a:spcBef>
                <a:spcPts val="0"/>
              </a:spcBef>
            </a:pPr>
            <a:r>
              <a:rPr lang="en-US" sz="2000" b="1" dirty="0">
                <a:solidFill>
                  <a:schemeClr val="tx2"/>
                </a:solidFill>
                <a:latin typeface="Calibri Light" panose="020F0302020204030204" pitchFamily="34" charset="0"/>
                <a:cs typeface="Calibri Light" panose="020F0302020204030204" pitchFamily="34" charset="0"/>
              </a:rPr>
              <a:t>CAMEO Magic Draw</a:t>
            </a:r>
          </a:p>
          <a:p>
            <a:pPr lvl="1">
              <a:lnSpc>
                <a:spcPct val="90000"/>
              </a:lnSpc>
              <a:spcBef>
                <a:spcPts val="0"/>
              </a:spcBef>
            </a:pPr>
            <a:endParaRPr lang="en-US" sz="2800" dirty="0">
              <a:solidFill>
                <a:srgbClr val="FFFF00"/>
              </a:solidFill>
              <a:latin typeface="Calibri Light" panose="020F0302020204030204" pitchFamily="34" charset="0"/>
              <a:cs typeface="Calibri Light" panose="020F0302020204030204" pitchFamily="34" charset="0"/>
            </a:endParaRPr>
          </a:p>
        </p:txBody>
      </p:sp>
      <p:grpSp>
        <p:nvGrpSpPr>
          <p:cNvPr id="27" name="Group 26">
            <a:extLst>
              <a:ext uri="{FF2B5EF4-FFF2-40B4-BE49-F238E27FC236}">
                <a16:creationId xmlns:a16="http://schemas.microsoft.com/office/drawing/2014/main" id="{CBDFB964-CABF-4055-AF9F-A8683F216279}"/>
              </a:ext>
            </a:extLst>
          </p:cNvPr>
          <p:cNvGrpSpPr/>
          <p:nvPr/>
        </p:nvGrpSpPr>
        <p:grpSpPr>
          <a:xfrm>
            <a:off x="474519" y="1475680"/>
            <a:ext cx="4007769" cy="3001472"/>
            <a:chOff x="4154551" y="3614112"/>
            <a:chExt cx="4007769" cy="3001472"/>
          </a:xfrm>
        </p:grpSpPr>
        <p:sp>
          <p:nvSpPr>
            <p:cNvPr id="28" name="Rectangle 27">
              <a:extLst>
                <a:ext uri="{FF2B5EF4-FFF2-40B4-BE49-F238E27FC236}">
                  <a16:creationId xmlns:a16="http://schemas.microsoft.com/office/drawing/2014/main" id="{C3DE45C0-659F-4D6E-91E0-87905C5AFF8A}"/>
                </a:ext>
              </a:extLst>
            </p:cNvPr>
            <p:cNvSpPr/>
            <p:nvPr/>
          </p:nvSpPr>
          <p:spPr>
            <a:xfrm>
              <a:off x="4154551" y="3614112"/>
              <a:ext cx="4007769" cy="3001472"/>
            </a:xfrm>
            <a:prstGeom prst="rect">
              <a:avLst/>
            </a:prstGeom>
            <a:solidFill>
              <a:srgbClr val="FFFFFF">
                <a:lumMod val="85000"/>
              </a:srgbClr>
            </a:solidFill>
            <a:ln w="38100" cap="flat" cmpd="sng" algn="ctr">
              <a:solidFill>
                <a:srgbClr val="FFFF00"/>
              </a:solidFill>
              <a:prstDash val="solid"/>
              <a:miter lim="800000"/>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B2338"/>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015077DC-F1F8-4C93-B785-8531E4A7584C}"/>
                </a:ext>
              </a:extLst>
            </p:cNvPr>
            <p:cNvGrpSpPr/>
            <p:nvPr/>
          </p:nvGrpSpPr>
          <p:grpSpPr>
            <a:xfrm>
              <a:off x="6181005" y="5052128"/>
              <a:ext cx="1852715" cy="1446838"/>
              <a:chOff x="4420603" y="4369303"/>
              <a:chExt cx="1852715" cy="1446838"/>
            </a:xfrm>
          </p:grpSpPr>
          <p:sp>
            <p:nvSpPr>
              <p:cNvPr id="38" name="Rectangle 37">
                <a:extLst>
                  <a:ext uri="{FF2B5EF4-FFF2-40B4-BE49-F238E27FC236}">
                    <a16:creationId xmlns:a16="http://schemas.microsoft.com/office/drawing/2014/main" id="{1CC7D7F8-EBF0-474E-AF41-3A8DD4BC3DBA}"/>
                  </a:ext>
                </a:extLst>
              </p:cNvPr>
              <p:cNvSpPr/>
              <p:nvPr/>
            </p:nvSpPr>
            <p:spPr>
              <a:xfrm>
                <a:off x="4420603" y="4369303"/>
                <a:ext cx="1852715" cy="1446838"/>
              </a:xfrm>
              <a:prstGeom prst="rect">
                <a:avLst/>
              </a:prstGeom>
              <a:gradFill rotWithShape="1">
                <a:gsLst>
                  <a:gs pos="0">
                    <a:srgbClr val="87DEFF">
                      <a:lumMod val="40000"/>
                      <a:lumOff val="60000"/>
                    </a:srgbClr>
                  </a:gs>
                  <a:gs pos="55000">
                    <a:srgbClr val="87DEFF">
                      <a:lumMod val="105000"/>
                      <a:satMod val="103000"/>
                      <a:tint val="73000"/>
                    </a:srgbClr>
                  </a:gs>
                  <a:gs pos="100000">
                    <a:srgbClr val="87DEFF">
                      <a:lumMod val="75000"/>
                    </a:srgbClr>
                  </a:gs>
                </a:gsLst>
                <a:lin ang="5400000" scaled="0"/>
              </a:gradFill>
              <a:ln w="19050" cap="flat" cmpd="sng" algn="ctr">
                <a:solidFill>
                  <a:srgbClr val="87DE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a:t>
                </a:r>
              </a:p>
            </p:txBody>
          </p:sp>
          <p:sp>
            <p:nvSpPr>
              <p:cNvPr id="39" name="TextBox 38">
                <a:extLst>
                  <a:ext uri="{FF2B5EF4-FFF2-40B4-BE49-F238E27FC236}">
                    <a16:creationId xmlns:a16="http://schemas.microsoft.com/office/drawing/2014/main" id="{E531A3D1-2458-488C-BD99-0726F5F89A8B}"/>
                  </a:ext>
                </a:extLst>
              </p:cNvPr>
              <p:cNvSpPr txBox="1"/>
              <p:nvPr/>
            </p:nvSpPr>
            <p:spPr>
              <a:xfrm>
                <a:off x="4471405" y="5351492"/>
                <a:ext cx="1730117" cy="400110"/>
              </a:xfrm>
              <a:prstGeom prst="rect">
                <a:avLst/>
              </a:prstGeom>
              <a:solidFill>
                <a:srgbClr val="005B93"/>
              </a:solidFill>
              <a:ln w="19050">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ea typeface="Tahoma" panose="020B0604030504040204" pitchFamily="34" charset="0"/>
                    <a:cs typeface="Tahoma" panose="020B0604030504040204" pitchFamily="34" charset="0"/>
                  </a:rPr>
                  <a:t>Represent alternative  architecture(s) (’to be’)</a:t>
                </a:r>
              </a:p>
            </p:txBody>
          </p:sp>
          <p:pic>
            <p:nvPicPr>
              <p:cNvPr id="40" name="Picture 39">
                <a:extLst>
                  <a:ext uri="{FF2B5EF4-FFF2-40B4-BE49-F238E27FC236}">
                    <a16:creationId xmlns:a16="http://schemas.microsoft.com/office/drawing/2014/main" id="{60895802-3E51-4BC8-BA12-887CC6580C7F}"/>
                  </a:ext>
                </a:extLst>
              </p:cNvPr>
              <p:cNvPicPr>
                <a:picLocks noChangeAspect="1"/>
              </p:cNvPicPr>
              <p:nvPr/>
            </p:nvPicPr>
            <p:blipFill>
              <a:blip r:embed="rId2"/>
              <a:stretch>
                <a:fillRect/>
              </a:stretch>
            </p:blipFill>
            <p:spPr>
              <a:xfrm>
                <a:off x="4501395" y="4618625"/>
                <a:ext cx="1111852" cy="623002"/>
              </a:xfrm>
              <a:prstGeom prst="rect">
                <a:avLst/>
              </a:prstGeom>
              <a:gradFill>
                <a:gsLst>
                  <a:gs pos="0">
                    <a:srgbClr val="87DEFF">
                      <a:lumMod val="40000"/>
                      <a:lumOff val="60000"/>
                    </a:srgbClr>
                  </a:gs>
                  <a:gs pos="55000">
                    <a:srgbClr val="87DEFF">
                      <a:lumMod val="105000"/>
                      <a:satMod val="103000"/>
                      <a:tint val="73000"/>
                    </a:srgbClr>
                  </a:gs>
                  <a:gs pos="100000">
                    <a:srgbClr val="87DEFF">
                      <a:lumMod val="75000"/>
                    </a:srgbClr>
                  </a:gs>
                </a:gsLst>
              </a:gradFill>
              <a:ln w="19050"/>
            </p:spPr>
          </p:pic>
          <p:pic>
            <p:nvPicPr>
              <p:cNvPr id="41" name="Picture 40">
                <a:extLst>
                  <a:ext uri="{FF2B5EF4-FFF2-40B4-BE49-F238E27FC236}">
                    <a16:creationId xmlns:a16="http://schemas.microsoft.com/office/drawing/2014/main" id="{4DCF5DFD-74EC-4C2F-85C0-B23F5D798658}"/>
                  </a:ext>
                </a:extLst>
              </p:cNvPr>
              <p:cNvPicPr>
                <a:picLocks noChangeAspect="1"/>
              </p:cNvPicPr>
              <p:nvPr/>
            </p:nvPicPr>
            <p:blipFill>
              <a:blip r:embed="rId3"/>
              <a:stretch>
                <a:fillRect/>
              </a:stretch>
            </p:blipFill>
            <p:spPr>
              <a:xfrm>
                <a:off x="5744693" y="4449242"/>
                <a:ext cx="426940" cy="848454"/>
              </a:xfrm>
              <a:prstGeom prst="rect">
                <a:avLst/>
              </a:prstGeom>
              <a:gradFill>
                <a:gsLst>
                  <a:gs pos="0">
                    <a:srgbClr val="87DEFF">
                      <a:lumMod val="40000"/>
                      <a:lumOff val="60000"/>
                    </a:srgbClr>
                  </a:gs>
                  <a:gs pos="55000">
                    <a:srgbClr val="87DEFF">
                      <a:lumMod val="105000"/>
                      <a:satMod val="103000"/>
                      <a:tint val="73000"/>
                    </a:srgbClr>
                  </a:gs>
                  <a:gs pos="100000">
                    <a:srgbClr val="87DEFF">
                      <a:lumMod val="75000"/>
                    </a:srgbClr>
                  </a:gs>
                </a:gsLst>
              </a:gradFill>
              <a:ln w="19050"/>
            </p:spPr>
          </p:pic>
        </p:grpSp>
        <p:grpSp>
          <p:nvGrpSpPr>
            <p:cNvPr id="30" name="Group 29">
              <a:extLst>
                <a:ext uri="{FF2B5EF4-FFF2-40B4-BE49-F238E27FC236}">
                  <a16:creationId xmlns:a16="http://schemas.microsoft.com/office/drawing/2014/main" id="{F2011DF0-E7A1-4BBA-BC24-110B20D2EA92}"/>
                </a:ext>
              </a:extLst>
            </p:cNvPr>
            <p:cNvGrpSpPr/>
            <p:nvPr/>
          </p:nvGrpSpPr>
          <p:grpSpPr>
            <a:xfrm>
              <a:off x="4375663" y="5061982"/>
              <a:ext cx="1723630" cy="1446839"/>
              <a:chOff x="6135157" y="2906014"/>
              <a:chExt cx="2407535" cy="2067762"/>
            </a:xfrm>
          </p:grpSpPr>
          <p:sp>
            <p:nvSpPr>
              <p:cNvPr id="35" name="Rectangle 34">
                <a:extLst>
                  <a:ext uri="{FF2B5EF4-FFF2-40B4-BE49-F238E27FC236}">
                    <a16:creationId xmlns:a16="http://schemas.microsoft.com/office/drawing/2014/main" id="{D7DEFF13-A2B5-4137-A072-1A4CA80BC0DB}"/>
                  </a:ext>
                </a:extLst>
              </p:cNvPr>
              <p:cNvSpPr/>
              <p:nvPr/>
            </p:nvSpPr>
            <p:spPr>
              <a:xfrm>
                <a:off x="6135157" y="2906014"/>
                <a:ext cx="2407535" cy="2067762"/>
              </a:xfrm>
              <a:prstGeom prst="rect">
                <a:avLst/>
              </a:prstGeom>
              <a:gradFill rotWithShape="1">
                <a:gsLst>
                  <a:gs pos="0">
                    <a:srgbClr val="87DEFF">
                      <a:lumMod val="40000"/>
                      <a:lumOff val="60000"/>
                    </a:srgbClr>
                  </a:gs>
                  <a:gs pos="55000">
                    <a:srgbClr val="87DEFF">
                      <a:lumMod val="105000"/>
                      <a:satMod val="103000"/>
                      <a:tint val="73000"/>
                    </a:srgbClr>
                  </a:gs>
                  <a:gs pos="100000">
                    <a:srgbClr val="87DEFF">
                      <a:lumMod val="75000"/>
                    </a:srgbClr>
                  </a:gs>
                </a:gsLst>
                <a:lin ang="5400000" scaled="0"/>
              </a:gradFill>
              <a:ln w="19050" cap="flat" cmpd="sng" algn="ctr">
                <a:solidFill>
                  <a:srgbClr val="87DE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a:ea typeface="+mn-ea"/>
                  <a:cs typeface="+mn-cs"/>
                </a:endParaRPr>
              </a:p>
            </p:txBody>
          </p:sp>
          <p:sp>
            <p:nvSpPr>
              <p:cNvPr id="36" name="TextBox 35">
                <a:extLst>
                  <a:ext uri="{FF2B5EF4-FFF2-40B4-BE49-F238E27FC236}">
                    <a16:creationId xmlns:a16="http://schemas.microsoft.com/office/drawing/2014/main" id="{66AF3747-88EA-4161-B274-D8BF43C55005}"/>
                  </a:ext>
                </a:extLst>
              </p:cNvPr>
              <p:cNvSpPr txBox="1"/>
              <p:nvPr/>
            </p:nvSpPr>
            <p:spPr>
              <a:xfrm>
                <a:off x="6231630" y="4291754"/>
                <a:ext cx="2157322" cy="568328"/>
              </a:xfrm>
              <a:prstGeom prst="rect">
                <a:avLst/>
              </a:prstGeom>
              <a:solidFill>
                <a:srgbClr val="005B93"/>
              </a:solidFill>
              <a:ln w="19050">
                <a:solidFill>
                  <a:srgbClr val="FFFFFF"/>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000" b="0" i="0" u="none" strike="noStrike" cap="none" spc="0" normalizeH="0" baseline="0">
                    <a:ln>
                      <a:noFill/>
                    </a:ln>
                    <a:solidFill>
                      <a:prstClr val="white"/>
                    </a:solidFill>
                    <a:effectLst/>
                    <a:uLnTx/>
                    <a:uFillTx/>
                    <a:latin typeface="Arial"/>
                    <a:ea typeface="Tahoma" panose="020B0604030504040204" pitchFamily="34" charset="0"/>
                    <a:cs typeface="Tahoma" panose="020B060403050404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a:ea typeface="Tahoma" panose="020B0604030504040204" pitchFamily="34" charset="0"/>
                    <a:cs typeface="Tahoma" panose="020B0604030504040204" pitchFamily="34" charset="0"/>
                  </a:rPr>
                  <a:t>Represent the baseline architecture (‘as is’) </a:t>
                </a:r>
              </a:p>
            </p:txBody>
          </p:sp>
          <p:pic>
            <p:nvPicPr>
              <p:cNvPr id="37" name="Picture 36">
                <a:extLst>
                  <a:ext uri="{FF2B5EF4-FFF2-40B4-BE49-F238E27FC236}">
                    <a16:creationId xmlns:a16="http://schemas.microsoft.com/office/drawing/2014/main" id="{7249A704-8B52-42CD-ACC3-A19C6B1EEB62}"/>
                  </a:ext>
                </a:extLst>
              </p:cNvPr>
              <p:cNvPicPr>
                <a:picLocks noChangeAspect="1"/>
              </p:cNvPicPr>
              <p:nvPr/>
            </p:nvPicPr>
            <p:blipFill>
              <a:blip r:embed="rId4"/>
              <a:stretch>
                <a:fillRect/>
              </a:stretch>
            </p:blipFill>
            <p:spPr>
              <a:xfrm>
                <a:off x="6231631" y="2993345"/>
                <a:ext cx="2157321" cy="1047154"/>
              </a:xfrm>
              <a:prstGeom prst="rect">
                <a:avLst/>
              </a:prstGeom>
            </p:spPr>
          </p:pic>
        </p:grpSp>
        <p:sp>
          <p:nvSpPr>
            <p:cNvPr id="31" name="Rectangle 30">
              <a:extLst>
                <a:ext uri="{FF2B5EF4-FFF2-40B4-BE49-F238E27FC236}">
                  <a16:creationId xmlns:a16="http://schemas.microsoft.com/office/drawing/2014/main" id="{F0F90908-7D85-4F46-BE6C-B103FEED8D6F}"/>
                </a:ext>
              </a:extLst>
            </p:cNvPr>
            <p:cNvSpPr/>
            <p:nvPr/>
          </p:nvSpPr>
          <p:spPr>
            <a:xfrm>
              <a:off x="4392545" y="3699358"/>
              <a:ext cx="3613011" cy="1242905"/>
            </a:xfrm>
            <a:prstGeom prst="rect">
              <a:avLst/>
            </a:prstGeom>
            <a:gradFill rotWithShape="1">
              <a:gsLst>
                <a:gs pos="0">
                  <a:srgbClr val="87DEFF">
                    <a:lumMod val="40000"/>
                    <a:lumOff val="60000"/>
                  </a:srgbClr>
                </a:gs>
                <a:gs pos="55000">
                  <a:srgbClr val="87DEFF">
                    <a:lumMod val="105000"/>
                    <a:satMod val="103000"/>
                    <a:tint val="73000"/>
                  </a:srgbClr>
                </a:gs>
                <a:gs pos="100000">
                  <a:srgbClr val="87DEFF">
                    <a:lumMod val="75000"/>
                  </a:srgbClr>
                </a:gs>
              </a:gsLst>
              <a:lin ang="5400000" scaled="0"/>
            </a:gradFill>
            <a:ln w="19050" cap="flat" cmpd="sng" algn="ctr">
              <a:solidFill>
                <a:srgbClr val="005B93">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a:ea typeface="+mn-ea"/>
                <a:cs typeface="+mn-cs"/>
              </a:endParaRPr>
            </a:p>
          </p:txBody>
        </p:sp>
        <p:pic>
          <p:nvPicPr>
            <p:cNvPr id="32" name="Picture 31">
              <a:extLst>
                <a:ext uri="{FF2B5EF4-FFF2-40B4-BE49-F238E27FC236}">
                  <a16:creationId xmlns:a16="http://schemas.microsoft.com/office/drawing/2014/main" id="{259389F2-CDBB-44A4-B5D8-67841DDE663B}"/>
                </a:ext>
              </a:extLst>
            </p:cNvPr>
            <p:cNvPicPr>
              <a:picLocks noChangeAspect="1"/>
            </p:cNvPicPr>
            <p:nvPr/>
          </p:nvPicPr>
          <p:blipFill rotWithShape="1">
            <a:blip r:embed="rId5"/>
            <a:srcRect l="3228" r="48644"/>
            <a:stretch/>
          </p:blipFill>
          <p:spPr>
            <a:xfrm>
              <a:off x="4543152" y="3754750"/>
              <a:ext cx="1289881" cy="986158"/>
            </a:xfrm>
            <a:prstGeom prst="rect">
              <a:avLst/>
            </a:prstGeom>
            <a:ln>
              <a:noFill/>
            </a:ln>
          </p:spPr>
        </p:pic>
        <p:pic>
          <p:nvPicPr>
            <p:cNvPr id="33" name="Picture 32">
              <a:extLst>
                <a:ext uri="{FF2B5EF4-FFF2-40B4-BE49-F238E27FC236}">
                  <a16:creationId xmlns:a16="http://schemas.microsoft.com/office/drawing/2014/main" id="{000836C6-D1ED-4824-A51C-E4C9E3D335E4}"/>
                </a:ext>
              </a:extLst>
            </p:cNvPr>
            <p:cNvPicPr>
              <a:picLocks noChangeAspect="1"/>
            </p:cNvPicPr>
            <p:nvPr/>
          </p:nvPicPr>
          <p:blipFill>
            <a:blip r:embed="rId3"/>
            <a:stretch>
              <a:fillRect/>
            </a:stretch>
          </p:blipFill>
          <p:spPr>
            <a:xfrm>
              <a:off x="5956118" y="3841784"/>
              <a:ext cx="511413" cy="899124"/>
            </a:xfrm>
            <a:prstGeom prst="rect">
              <a:avLst/>
            </a:prstGeom>
            <a:gradFill>
              <a:gsLst>
                <a:gs pos="0">
                  <a:srgbClr val="87DEFF">
                    <a:lumMod val="20000"/>
                    <a:lumOff val="80000"/>
                  </a:srgbClr>
                </a:gs>
                <a:gs pos="55000">
                  <a:srgbClr val="87DEFF">
                    <a:lumMod val="105000"/>
                    <a:satMod val="103000"/>
                    <a:tint val="73000"/>
                  </a:srgbClr>
                </a:gs>
                <a:gs pos="100000">
                  <a:srgbClr val="87DEFF">
                    <a:lumMod val="105000"/>
                    <a:satMod val="109000"/>
                    <a:tint val="81000"/>
                  </a:srgbClr>
                </a:gs>
              </a:gsLst>
            </a:gradFill>
            <a:ln w="19050">
              <a:noFill/>
            </a:ln>
          </p:spPr>
        </p:pic>
        <p:pic>
          <p:nvPicPr>
            <p:cNvPr id="34" name="Picture 33">
              <a:extLst>
                <a:ext uri="{FF2B5EF4-FFF2-40B4-BE49-F238E27FC236}">
                  <a16:creationId xmlns:a16="http://schemas.microsoft.com/office/drawing/2014/main" id="{B70A4CBF-7366-4346-A9C4-5EE4210CD679}"/>
                </a:ext>
              </a:extLst>
            </p:cNvPr>
            <p:cNvPicPr>
              <a:picLocks noChangeAspect="1"/>
            </p:cNvPicPr>
            <p:nvPr/>
          </p:nvPicPr>
          <p:blipFill>
            <a:blip r:embed="rId2"/>
            <a:stretch>
              <a:fillRect/>
            </a:stretch>
          </p:blipFill>
          <p:spPr>
            <a:xfrm>
              <a:off x="6559227" y="3868409"/>
              <a:ext cx="1331839" cy="643725"/>
            </a:xfrm>
            <a:prstGeom prst="rect">
              <a:avLst/>
            </a:prstGeom>
            <a:gradFill>
              <a:gsLst>
                <a:gs pos="0">
                  <a:srgbClr val="87DEFF">
                    <a:lumMod val="20000"/>
                    <a:lumOff val="80000"/>
                  </a:srgbClr>
                </a:gs>
                <a:gs pos="55000">
                  <a:srgbClr val="87DEFF">
                    <a:lumMod val="105000"/>
                    <a:satMod val="103000"/>
                    <a:tint val="73000"/>
                  </a:srgbClr>
                </a:gs>
                <a:gs pos="100000">
                  <a:srgbClr val="87DEFF">
                    <a:lumMod val="105000"/>
                    <a:satMod val="109000"/>
                    <a:tint val="81000"/>
                  </a:srgbClr>
                </a:gs>
              </a:gsLst>
            </a:gradFill>
            <a:ln w="19050">
              <a:noFill/>
            </a:ln>
          </p:spPr>
        </p:pic>
      </p:grpSp>
      <p:sp>
        <p:nvSpPr>
          <p:cNvPr id="43" name="TextBox 42">
            <a:extLst>
              <a:ext uri="{FF2B5EF4-FFF2-40B4-BE49-F238E27FC236}">
                <a16:creationId xmlns:a16="http://schemas.microsoft.com/office/drawing/2014/main" id="{6F0DC856-2AC5-4CE1-BE34-C7785558366C}"/>
              </a:ext>
            </a:extLst>
          </p:cNvPr>
          <p:cNvSpPr txBox="1"/>
          <p:nvPr/>
        </p:nvSpPr>
        <p:spPr>
          <a:xfrm>
            <a:off x="592574" y="5416092"/>
            <a:ext cx="11222791" cy="914400"/>
          </a:xfrm>
          <a:prstGeom prst="rect">
            <a:avLst/>
          </a:prstGeom>
          <a:solidFill>
            <a:schemeClr val="accent1">
              <a:lumMod val="50000"/>
            </a:schemeClr>
          </a:solidFill>
          <a:ln>
            <a:noFill/>
          </a:ln>
        </p:spPr>
        <p:txBody>
          <a:bodyPr vert="horz" wrap="square" lIns="91440" tIns="45720" rIns="91440" bIns="45720" rtlCol="0" anchor="ctr">
            <a:noAutofit/>
          </a:bodyPr>
          <a:lstStyle/>
          <a:p>
            <a:pPr algn="ctr">
              <a:lnSpc>
                <a:spcPct val="90000"/>
              </a:lnSpc>
            </a:pPr>
            <a:r>
              <a:rPr lang="en-US" sz="2200" b="1" dirty="0">
                <a:solidFill>
                  <a:schemeClr val="bg1"/>
                </a:solidFill>
                <a:latin typeface="Calibri Light" panose="020F0302020204030204" pitchFamily="34" charset="0"/>
                <a:cs typeface="Calibri Light" panose="020F0302020204030204" pitchFamily="34" charset="0"/>
              </a:rPr>
              <a:t>Digital representation of mission models (mission threads and mission engineering threads) value is rapid generation of consistent, reusable digital representations of mission architectures across ME initiatives, independent of specific analysis approaches </a:t>
            </a:r>
          </a:p>
        </p:txBody>
      </p:sp>
      <p:pic>
        <p:nvPicPr>
          <p:cNvPr id="3" name="Picture 2" descr="MITRE Logo MITRE">
            <a:extLst>
              <a:ext uri="{FF2B5EF4-FFF2-40B4-BE49-F238E27FC236}">
                <a16:creationId xmlns:a16="http://schemas.microsoft.com/office/drawing/2014/main" id="{E6FEBA9F-F4E7-8703-A0A1-2A6E7D3E945B}"/>
              </a:ext>
            </a:extLst>
          </p:cNvPr>
          <p:cNvPicPr>
            <a:picLocks noChangeAspect="1"/>
          </p:cNvPicPr>
          <p:nvPr/>
        </p:nvPicPr>
        <p:blipFill>
          <a:blip r:embed="rId6"/>
          <a:stretch>
            <a:fillRect/>
          </a:stretch>
        </p:blipFill>
        <p:spPr>
          <a:xfrm>
            <a:off x="233130" y="6564424"/>
            <a:ext cx="711749" cy="274320"/>
          </a:xfrm>
          <a:prstGeom prst="rect">
            <a:avLst/>
          </a:prstGeom>
        </p:spPr>
      </p:pic>
      <p:sp>
        <p:nvSpPr>
          <p:cNvPr id="4" name="Slide Number Placeholder 5">
            <a:extLst>
              <a:ext uri="{FF2B5EF4-FFF2-40B4-BE49-F238E27FC236}">
                <a16:creationId xmlns:a16="http://schemas.microsoft.com/office/drawing/2014/main" id="{6D496D2D-62CC-0A4D-32EB-A47108D87B5E}"/>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z="1200" smtClean="0"/>
              <a:pPr/>
              <a:t>15</a:t>
            </a:fld>
            <a:endParaRPr lang="en-US" sz="1200" dirty="0"/>
          </a:p>
        </p:txBody>
      </p:sp>
    </p:spTree>
    <p:extLst>
      <p:ext uri="{BB962C8B-B14F-4D97-AF65-F5344CB8AC3E}">
        <p14:creationId xmlns:p14="http://schemas.microsoft.com/office/powerpoint/2010/main" val="224890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F5B7B4-954A-55F5-60D8-5F836E780833}"/>
              </a:ext>
            </a:extLst>
          </p:cNvPr>
          <p:cNvSpPr>
            <a:spLocks noGrp="1"/>
          </p:cNvSpPr>
          <p:nvPr>
            <p:ph type="title"/>
          </p:nvPr>
        </p:nvSpPr>
        <p:spPr>
          <a:xfrm>
            <a:off x="631449" y="496954"/>
            <a:ext cx="11338560" cy="548640"/>
          </a:xfrm>
        </p:spPr>
        <p:txBody>
          <a:bodyPr/>
          <a:lstStyle/>
          <a:p>
            <a:r>
              <a:rPr lang="en-US" sz="3600" dirty="0">
                <a:latin typeface="Calibri Light" panose="020F0302020204030204" pitchFamily="34" charset="0"/>
                <a:cs typeface="Calibri Light" panose="020F0302020204030204" pitchFamily="34" charset="0"/>
              </a:rPr>
              <a:t>Shared Modeling Framework</a:t>
            </a:r>
          </a:p>
        </p:txBody>
      </p:sp>
      <p:sp>
        <p:nvSpPr>
          <p:cNvPr id="4" name="Content Placeholder 3">
            <a:extLst>
              <a:ext uri="{FF2B5EF4-FFF2-40B4-BE49-F238E27FC236}">
                <a16:creationId xmlns:a16="http://schemas.microsoft.com/office/drawing/2014/main" id="{E769D4FF-66F4-1A8B-260C-EE47A72896E1}"/>
              </a:ext>
            </a:extLst>
          </p:cNvPr>
          <p:cNvSpPr>
            <a:spLocks noGrp="1"/>
          </p:cNvSpPr>
          <p:nvPr>
            <p:ph sz="quarter" idx="13"/>
          </p:nvPr>
        </p:nvSpPr>
        <p:spPr>
          <a:xfrm>
            <a:off x="221992" y="1229360"/>
            <a:ext cx="3605438" cy="4572000"/>
          </a:xfrm>
        </p:spPr>
        <p:txBody>
          <a:bodyPr/>
          <a:lstStyle/>
          <a:p>
            <a:pPr marL="342900" indent="-342900">
              <a:buFont typeface="Arial" panose="020B0604020202020204" pitchFamily="34" charset="0"/>
              <a:buChar char="•"/>
            </a:pPr>
            <a:r>
              <a:rPr lang="en-US" sz="1800" b="1" dirty="0">
                <a:latin typeface="Calibri Light" panose="020F0302020204030204" pitchFamily="34" charset="0"/>
                <a:cs typeface="Calibri Light" panose="020F0302020204030204" pitchFamily="34" charset="0"/>
              </a:rPr>
              <a:t>The Digital Engineering Environment (DEE) is a SySML model developed in CAMEO built on the MITRE Enterprise Shared Modeling Framework</a:t>
            </a:r>
          </a:p>
          <a:p>
            <a:pPr marL="342900" indent="-342900">
              <a:buFont typeface="Arial" panose="020B0604020202020204" pitchFamily="34" charset="0"/>
              <a:buChar char="•"/>
            </a:pPr>
            <a:r>
              <a:rPr lang="en-US" sz="1800" b="1" dirty="0">
                <a:latin typeface="Calibri Light" panose="020F0302020204030204" pitchFamily="34" charset="0"/>
                <a:cs typeface="Calibri Light" panose="020F0302020204030204" pitchFamily="34" charset="0"/>
              </a:rPr>
              <a:t>Reusable model elements are maintained in the </a:t>
            </a:r>
            <a:r>
              <a:rPr lang="en-US" sz="1800" b="1" dirty="0">
                <a:solidFill>
                  <a:schemeClr val="accent1">
                    <a:lumMod val="75000"/>
                  </a:schemeClr>
                </a:solidFill>
                <a:latin typeface="Calibri Light" panose="020F0302020204030204" pitchFamily="34" charset="0"/>
                <a:cs typeface="Calibri Light" panose="020F0302020204030204" pitchFamily="34" charset="0"/>
              </a:rPr>
              <a:t>base model as building blocks and top-level mission threads</a:t>
            </a:r>
          </a:p>
          <a:p>
            <a:pPr marL="342900" indent="-342900">
              <a:buFont typeface="Arial" panose="020B0604020202020204" pitchFamily="34" charset="0"/>
              <a:buChar char="•"/>
            </a:pPr>
            <a:r>
              <a:rPr lang="en-US" sz="1800" b="1" dirty="0">
                <a:solidFill>
                  <a:schemeClr val="accent5"/>
                </a:solidFill>
                <a:latin typeface="Calibri Light" panose="020F0302020204030204" pitchFamily="34" charset="0"/>
                <a:cs typeface="Calibri Light" panose="020F0302020204030204" pitchFamily="34" charset="0"/>
              </a:rPr>
              <a:t>Mission models </a:t>
            </a:r>
            <a:r>
              <a:rPr lang="en-US" sz="1800" b="1" dirty="0">
                <a:solidFill>
                  <a:schemeClr val="tx1"/>
                </a:solidFill>
                <a:latin typeface="Calibri Light" panose="020F0302020204030204" pitchFamily="34" charset="0"/>
                <a:cs typeface="Calibri Light" panose="020F0302020204030204" pitchFamily="34" charset="0"/>
              </a:rPr>
              <a:t>use the base model and other data to address different </a:t>
            </a:r>
            <a:r>
              <a:rPr lang="en-US" sz="1800" b="1" dirty="0">
                <a:solidFill>
                  <a:schemeClr val="accent5"/>
                </a:solidFill>
                <a:latin typeface="Calibri Light" panose="020F0302020204030204" pitchFamily="34" charset="0"/>
                <a:cs typeface="Calibri Light" panose="020F0302020204030204" pitchFamily="34" charset="0"/>
              </a:rPr>
              <a:t>ME studies</a:t>
            </a:r>
          </a:p>
          <a:p>
            <a:pPr marL="342900" indent="-342900">
              <a:buFont typeface="Arial" panose="020B0604020202020204" pitchFamily="34" charset="0"/>
              <a:buChar char="•"/>
            </a:pPr>
            <a:r>
              <a:rPr lang="en-US" sz="1800" b="1" dirty="0">
                <a:solidFill>
                  <a:schemeClr val="tx1"/>
                </a:solidFill>
                <a:latin typeface="Calibri Light" panose="020F0302020204030204" pitchFamily="34" charset="0"/>
                <a:cs typeface="Calibri Light" panose="020F0302020204030204" pitchFamily="34" charset="0"/>
              </a:rPr>
              <a:t>The framework supports </a:t>
            </a:r>
            <a:r>
              <a:rPr lang="en-US" sz="1800" b="1" dirty="0">
                <a:solidFill>
                  <a:srgbClr val="00B050"/>
                </a:solidFill>
                <a:latin typeface="Calibri Light" panose="020F0302020204030204" pitchFamily="34" charset="0"/>
                <a:cs typeface="Calibri Light" panose="020F0302020204030204" pitchFamily="34" charset="0"/>
              </a:rPr>
              <a:t>data feeds </a:t>
            </a:r>
            <a:r>
              <a:rPr lang="en-US" sz="1800" b="1" dirty="0">
                <a:solidFill>
                  <a:schemeClr val="tx1"/>
                </a:solidFill>
                <a:latin typeface="Calibri Light" panose="020F0302020204030204" pitchFamily="34" charset="0"/>
                <a:cs typeface="Calibri Light" panose="020F0302020204030204" pitchFamily="34" charset="0"/>
              </a:rPr>
              <a:t>to operational simulations and tools for specific analyses</a:t>
            </a:r>
          </a:p>
          <a:p>
            <a:endParaRPr lang="en-US" sz="1800" b="1" dirty="0">
              <a:latin typeface="Calibri Light" panose="020F0302020204030204" pitchFamily="34" charset="0"/>
              <a:cs typeface="Calibri Light" panose="020F0302020204030204" pitchFamily="34" charset="0"/>
            </a:endParaRPr>
          </a:p>
        </p:txBody>
      </p:sp>
      <p:sp>
        <p:nvSpPr>
          <p:cNvPr id="5" name="Footer Placeholder 4">
            <a:extLst>
              <a:ext uri="{FF2B5EF4-FFF2-40B4-BE49-F238E27FC236}">
                <a16:creationId xmlns:a16="http://schemas.microsoft.com/office/drawing/2014/main" id="{E649ABD0-0DE5-F002-B36F-56592383DD9D}"/>
              </a:ext>
            </a:extLst>
          </p:cNvPr>
          <p:cNvSpPr>
            <a:spLocks noGrp="1"/>
          </p:cNvSpPr>
          <p:nvPr>
            <p:ph type="ftr" sz="quarter" idx="3"/>
          </p:nvPr>
        </p:nvSpPr>
        <p:spPr/>
        <p:txBody>
          <a:bodyPr/>
          <a:lstStyle/>
          <a:p>
            <a:r>
              <a:rPr lang="en-US"/>
              <a:t>© 2023 THE MITRE CORPORATION. ALL RIGHTS RESERVED. FOR INTERNAL USE ONLY.</a:t>
            </a:r>
          </a:p>
        </p:txBody>
      </p:sp>
      <p:sp>
        <p:nvSpPr>
          <p:cNvPr id="7" name="Rectangle 6">
            <a:extLst>
              <a:ext uri="{FF2B5EF4-FFF2-40B4-BE49-F238E27FC236}">
                <a16:creationId xmlns:a16="http://schemas.microsoft.com/office/drawing/2014/main" id="{E9F7F00D-602E-3706-9760-900962CA1FCC}"/>
              </a:ext>
            </a:extLst>
          </p:cNvPr>
          <p:cNvSpPr/>
          <p:nvPr/>
        </p:nvSpPr>
        <p:spPr>
          <a:xfrm>
            <a:off x="10190463" y="2702376"/>
            <a:ext cx="1746190" cy="1395681"/>
          </a:xfrm>
          <a:prstGeom prst="rect">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2338"/>
              </a:solidFill>
              <a:effectLst/>
              <a:uLnTx/>
              <a:uFillTx/>
              <a:latin typeface="Arial"/>
              <a:ea typeface="+mn-ea"/>
              <a:cs typeface="+mn-cs"/>
            </a:endParaRPr>
          </a:p>
        </p:txBody>
      </p:sp>
      <p:sp>
        <p:nvSpPr>
          <p:cNvPr id="8" name="TextBox 7">
            <a:extLst>
              <a:ext uri="{FF2B5EF4-FFF2-40B4-BE49-F238E27FC236}">
                <a16:creationId xmlns:a16="http://schemas.microsoft.com/office/drawing/2014/main" id="{3104A8EE-D6DD-0F01-625C-E160532EE549}"/>
              </a:ext>
            </a:extLst>
          </p:cNvPr>
          <p:cNvSpPr txBox="1"/>
          <p:nvPr/>
        </p:nvSpPr>
        <p:spPr>
          <a:xfrm>
            <a:off x="10338069" y="3080921"/>
            <a:ext cx="1517690" cy="307777"/>
          </a:xfrm>
          <a:prstGeom prst="rect">
            <a:avLst/>
          </a:prstGeom>
          <a:solidFill>
            <a:srgbClr val="FFFFFF">
              <a:alpha val="40000"/>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Data Source 1</a:t>
            </a:r>
          </a:p>
        </p:txBody>
      </p:sp>
      <p:sp>
        <p:nvSpPr>
          <p:cNvPr id="9" name="Rectangle 8">
            <a:extLst>
              <a:ext uri="{FF2B5EF4-FFF2-40B4-BE49-F238E27FC236}">
                <a16:creationId xmlns:a16="http://schemas.microsoft.com/office/drawing/2014/main" id="{42473D41-E832-399B-CED4-244577AF50BD}"/>
              </a:ext>
            </a:extLst>
          </p:cNvPr>
          <p:cNvSpPr/>
          <p:nvPr/>
        </p:nvSpPr>
        <p:spPr>
          <a:xfrm>
            <a:off x="8030637" y="1497626"/>
            <a:ext cx="1430084" cy="102549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2338"/>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B884E5B-4E44-49C3-21D9-C7F288D84267}"/>
              </a:ext>
            </a:extLst>
          </p:cNvPr>
          <p:cNvSpPr/>
          <p:nvPr/>
        </p:nvSpPr>
        <p:spPr>
          <a:xfrm>
            <a:off x="6427629" y="1497626"/>
            <a:ext cx="1430084" cy="102549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2338"/>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08FA566-D115-8C4E-F188-302D42422539}"/>
              </a:ext>
            </a:extLst>
          </p:cNvPr>
          <p:cNvSpPr/>
          <p:nvPr/>
        </p:nvSpPr>
        <p:spPr>
          <a:xfrm>
            <a:off x="4842555" y="1497626"/>
            <a:ext cx="1431169" cy="102549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2338"/>
              </a:solidFill>
              <a:effectLst/>
              <a:uLnTx/>
              <a:uFillTx/>
              <a:latin typeface="Arial"/>
              <a:ea typeface="+mn-ea"/>
              <a:cs typeface="+mn-cs"/>
            </a:endParaRPr>
          </a:p>
        </p:txBody>
      </p:sp>
      <p:sp>
        <p:nvSpPr>
          <p:cNvPr id="12" name="TextBox 11">
            <a:extLst>
              <a:ext uri="{FF2B5EF4-FFF2-40B4-BE49-F238E27FC236}">
                <a16:creationId xmlns:a16="http://schemas.microsoft.com/office/drawing/2014/main" id="{9C64F5D5-C827-5023-8768-E3BE1B6479BF}"/>
              </a:ext>
            </a:extLst>
          </p:cNvPr>
          <p:cNvSpPr txBox="1"/>
          <p:nvPr/>
        </p:nvSpPr>
        <p:spPr>
          <a:xfrm>
            <a:off x="4833590" y="1497626"/>
            <a:ext cx="17461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Mission Model 1</a:t>
            </a:r>
          </a:p>
        </p:txBody>
      </p:sp>
      <p:sp>
        <p:nvSpPr>
          <p:cNvPr id="13" name="TextBox 12">
            <a:extLst>
              <a:ext uri="{FF2B5EF4-FFF2-40B4-BE49-F238E27FC236}">
                <a16:creationId xmlns:a16="http://schemas.microsoft.com/office/drawing/2014/main" id="{C50943F9-8E38-18F4-40C8-0D4C67FCD363}"/>
              </a:ext>
            </a:extLst>
          </p:cNvPr>
          <p:cNvSpPr txBox="1"/>
          <p:nvPr/>
        </p:nvSpPr>
        <p:spPr>
          <a:xfrm>
            <a:off x="6403162" y="1497626"/>
            <a:ext cx="1746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Mission Model 2</a:t>
            </a:r>
          </a:p>
        </p:txBody>
      </p:sp>
      <p:sp>
        <p:nvSpPr>
          <p:cNvPr id="14" name="TextBox 13">
            <a:extLst>
              <a:ext uri="{FF2B5EF4-FFF2-40B4-BE49-F238E27FC236}">
                <a16:creationId xmlns:a16="http://schemas.microsoft.com/office/drawing/2014/main" id="{E1FADE0C-3EE0-B145-EC59-8C2A291B3B07}"/>
              </a:ext>
            </a:extLst>
          </p:cNvPr>
          <p:cNvSpPr txBox="1"/>
          <p:nvPr/>
        </p:nvSpPr>
        <p:spPr>
          <a:xfrm>
            <a:off x="8021418" y="1497626"/>
            <a:ext cx="14998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Mission Model 3</a:t>
            </a:r>
          </a:p>
        </p:txBody>
      </p:sp>
      <p:sp>
        <p:nvSpPr>
          <p:cNvPr id="15" name="TextBox 14">
            <a:extLst>
              <a:ext uri="{FF2B5EF4-FFF2-40B4-BE49-F238E27FC236}">
                <a16:creationId xmlns:a16="http://schemas.microsoft.com/office/drawing/2014/main" id="{3CEAF1C8-0246-E7BD-9CFE-4DA15EE18872}"/>
              </a:ext>
            </a:extLst>
          </p:cNvPr>
          <p:cNvSpPr txBox="1"/>
          <p:nvPr/>
        </p:nvSpPr>
        <p:spPr>
          <a:xfrm>
            <a:off x="4985343" y="1866958"/>
            <a:ext cx="1138014" cy="523220"/>
          </a:xfrm>
          <a:prstGeom prst="rect">
            <a:avLst/>
          </a:prstGeom>
          <a:solidFill>
            <a:srgbClr val="FFFFFF">
              <a:alpha val="40000"/>
            </a:srgbClr>
          </a:solid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Mission Architecture</a:t>
            </a:r>
          </a:p>
        </p:txBody>
      </p:sp>
      <p:sp>
        <p:nvSpPr>
          <p:cNvPr id="16" name="TextBox 15">
            <a:extLst>
              <a:ext uri="{FF2B5EF4-FFF2-40B4-BE49-F238E27FC236}">
                <a16:creationId xmlns:a16="http://schemas.microsoft.com/office/drawing/2014/main" id="{F9A3152D-EE09-49AA-E43E-1E649219B602}"/>
              </a:ext>
            </a:extLst>
          </p:cNvPr>
          <p:cNvSpPr txBox="1"/>
          <p:nvPr/>
        </p:nvSpPr>
        <p:spPr>
          <a:xfrm>
            <a:off x="6592598" y="1856624"/>
            <a:ext cx="1138014" cy="523220"/>
          </a:xfrm>
          <a:prstGeom prst="rect">
            <a:avLst/>
          </a:prstGeom>
          <a:solidFill>
            <a:srgbClr val="FFFFFF">
              <a:alpha val="40000"/>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Mission Architecture</a:t>
            </a:r>
          </a:p>
        </p:txBody>
      </p:sp>
      <p:sp>
        <p:nvSpPr>
          <p:cNvPr id="17" name="TextBox 16">
            <a:extLst>
              <a:ext uri="{FF2B5EF4-FFF2-40B4-BE49-F238E27FC236}">
                <a16:creationId xmlns:a16="http://schemas.microsoft.com/office/drawing/2014/main" id="{B888712A-D921-6AE8-39EB-829986A0F4D9}"/>
              </a:ext>
            </a:extLst>
          </p:cNvPr>
          <p:cNvSpPr txBox="1"/>
          <p:nvPr/>
        </p:nvSpPr>
        <p:spPr>
          <a:xfrm>
            <a:off x="8170309" y="1866958"/>
            <a:ext cx="1138014" cy="523220"/>
          </a:xfrm>
          <a:prstGeom prst="rect">
            <a:avLst/>
          </a:prstGeom>
          <a:solidFill>
            <a:srgbClr val="FFFFFF">
              <a:alpha val="40000"/>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Mission Architecture</a:t>
            </a:r>
          </a:p>
        </p:txBody>
      </p:sp>
      <p:sp>
        <p:nvSpPr>
          <p:cNvPr id="18" name="Rectangle 17">
            <a:extLst>
              <a:ext uri="{FF2B5EF4-FFF2-40B4-BE49-F238E27FC236}">
                <a16:creationId xmlns:a16="http://schemas.microsoft.com/office/drawing/2014/main" id="{BDFE0BAE-1A33-A948-3030-7C69A02DB9DD}"/>
              </a:ext>
            </a:extLst>
          </p:cNvPr>
          <p:cNvSpPr/>
          <p:nvPr/>
        </p:nvSpPr>
        <p:spPr>
          <a:xfrm>
            <a:off x="4842555" y="2641776"/>
            <a:ext cx="4618166" cy="950007"/>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B2338"/>
              </a:solidFill>
              <a:effectLst/>
              <a:uLnTx/>
              <a:uFillTx/>
              <a:latin typeface="Arial"/>
              <a:ea typeface="+mn-ea"/>
              <a:cs typeface="+mn-cs"/>
            </a:endParaRPr>
          </a:p>
        </p:txBody>
      </p:sp>
      <p:sp>
        <p:nvSpPr>
          <p:cNvPr id="19" name="TextBox 18">
            <a:extLst>
              <a:ext uri="{FF2B5EF4-FFF2-40B4-BE49-F238E27FC236}">
                <a16:creationId xmlns:a16="http://schemas.microsoft.com/office/drawing/2014/main" id="{DC582725-517A-77AD-E090-0562AEA94D66}"/>
              </a:ext>
            </a:extLst>
          </p:cNvPr>
          <p:cNvSpPr txBox="1"/>
          <p:nvPr/>
        </p:nvSpPr>
        <p:spPr>
          <a:xfrm>
            <a:off x="6252979" y="2641357"/>
            <a:ext cx="17461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Base Model</a:t>
            </a:r>
          </a:p>
        </p:txBody>
      </p:sp>
      <p:sp>
        <p:nvSpPr>
          <p:cNvPr id="20" name="TextBox 19">
            <a:extLst>
              <a:ext uri="{FF2B5EF4-FFF2-40B4-BE49-F238E27FC236}">
                <a16:creationId xmlns:a16="http://schemas.microsoft.com/office/drawing/2014/main" id="{FB602AE9-EA8A-E0EB-5CA7-16A966B596BB}"/>
              </a:ext>
            </a:extLst>
          </p:cNvPr>
          <p:cNvSpPr txBox="1"/>
          <p:nvPr/>
        </p:nvSpPr>
        <p:spPr>
          <a:xfrm>
            <a:off x="5043214" y="3062384"/>
            <a:ext cx="1500498" cy="307777"/>
          </a:xfrm>
          <a:prstGeom prst="rect">
            <a:avLst/>
          </a:prstGeom>
          <a:solidFill>
            <a:srgbClr val="FFFFFF">
              <a:alpha val="40000"/>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Building Blocks</a:t>
            </a:r>
          </a:p>
        </p:txBody>
      </p:sp>
      <p:sp>
        <p:nvSpPr>
          <p:cNvPr id="21" name="TextBox 20">
            <a:extLst>
              <a:ext uri="{FF2B5EF4-FFF2-40B4-BE49-F238E27FC236}">
                <a16:creationId xmlns:a16="http://schemas.microsoft.com/office/drawing/2014/main" id="{B1D696AE-2092-B009-0B79-FC1997705E74}"/>
              </a:ext>
            </a:extLst>
          </p:cNvPr>
          <p:cNvSpPr txBox="1"/>
          <p:nvPr/>
        </p:nvSpPr>
        <p:spPr>
          <a:xfrm>
            <a:off x="6933825" y="3062384"/>
            <a:ext cx="2364337" cy="307777"/>
          </a:xfrm>
          <a:prstGeom prst="rect">
            <a:avLst/>
          </a:prstGeom>
          <a:solidFill>
            <a:srgbClr val="FFFFFF">
              <a:alpha val="40000"/>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a:rPr>
              <a:t>Top-Level Mission Threads</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D6ED1558-B07C-0C78-EC13-F6AC86EA35D9}"/>
              </a:ext>
            </a:extLst>
          </p:cNvPr>
          <p:cNvSpPr/>
          <p:nvPr/>
        </p:nvSpPr>
        <p:spPr>
          <a:xfrm>
            <a:off x="4835437" y="3891597"/>
            <a:ext cx="4625284" cy="950007"/>
          </a:xfrm>
          <a:prstGeom prst="rect">
            <a:avLst/>
          </a:prstGeom>
          <a:solidFill>
            <a:srgbClr val="DFCD4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2338"/>
              </a:solidFill>
              <a:effectLst/>
              <a:uLnTx/>
              <a:uFillTx/>
              <a:latin typeface="Arial"/>
              <a:ea typeface="+mn-ea"/>
              <a:cs typeface="+mn-cs"/>
            </a:endParaRPr>
          </a:p>
        </p:txBody>
      </p:sp>
      <p:sp>
        <p:nvSpPr>
          <p:cNvPr id="23" name="TextBox 22">
            <a:extLst>
              <a:ext uri="{FF2B5EF4-FFF2-40B4-BE49-F238E27FC236}">
                <a16:creationId xmlns:a16="http://schemas.microsoft.com/office/drawing/2014/main" id="{93BB5808-44FE-B023-7E85-09EBB84F0724}"/>
              </a:ext>
            </a:extLst>
          </p:cNvPr>
          <p:cNvSpPr txBox="1"/>
          <p:nvPr/>
        </p:nvSpPr>
        <p:spPr>
          <a:xfrm>
            <a:off x="6252978" y="3891596"/>
            <a:ext cx="17461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Seed Model</a:t>
            </a:r>
          </a:p>
        </p:txBody>
      </p:sp>
      <p:sp>
        <p:nvSpPr>
          <p:cNvPr id="24" name="TextBox 23">
            <a:extLst>
              <a:ext uri="{FF2B5EF4-FFF2-40B4-BE49-F238E27FC236}">
                <a16:creationId xmlns:a16="http://schemas.microsoft.com/office/drawing/2014/main" id="{6B8D7A63-1BEE-BC9E-76DC-44296EC00F3F}"/>
              </a:ext>
            </a:extLst>
          </p:cNvPr>
          <p:cNvSpPr txBox="1"/>
          <p:nvPr/>
        </p:nvSpPr>
        <p:spPr>
          <a:xfrm>
            <a:off x="6214221" y="4366600"/>
            <a:ext cx="1800311" cy="307777"/>
          </a:xfrm>
          <a:prstGeom prst="rect">
            <a:avLst/>
          </a:prstGeom>
          <a:solidFill>
            <a:srgbClr val="FFFFFF">
              <a:alpha val="60000"/>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Common Elements</a:t>
            </a:r>
          </a:p>
        </p:txBody>
      </p:sp>
      <p:sp>
        <p:nvSpPr>
          <p:cNvPr id="25" name="Rectangle 24">
            <a:extLst>
              <a:ext uri="{FF2B5EF4-FFF2-40B4-BE49-F238E27FC236}">
                <a16:creationId xmlns:a16="http://schemas.microsoft.com/office/drawing/2014/main" id="{0CC6F2F2-7FDF-E149-39DB-E35F5EE7453F}"/>
              </a:ext>
            </a:extLst>
          </p:cNvPr>
          <p:cNvSpPr/>
          <p:nvPr/>
        </p:nvSpPr>
        <p:spPr>
          <a:xfrm>
            <a:off x="4654547" y="1318165"/>
            <a:ext cx="4973547" cy="2406205"/>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2338"/>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D9346A6B-9562-DE16-8D4D-088F2A91048E}"/>
              </a:ext>
            </a:extLst>
          </p:cNvPr>
          <p:cNvSpPr/>
          <p:nvPr/>
        </p:nvSpPr>
        <p:spPr>
          <a:xfrm>
            <a:off x="3842697" y="1318165"/>
            <a:ext cx="643782" cy="3523439"/>
          </a:xfrm>
          <a:prstGeom prst="downArrow">
            <a:avLst/>
          </a:prstGeom>
          <a:gradFill flip="none" rotWithShape="1">
            <a:gsLst>
              <a:gs pos="0">
                <a:srgbClr val="7030A0"/>
              </a:gs>
              <a:gs pos="50000">
                <a:srgbClr val="AA72D4"/>
              </a:gs>
              <a:gs pos="100000">
                <a:srgbClr val="DFC9EF"/>
              </a:gs>
            </a:gsLst>
            <a:lin ang="5400000" scaled="1"/>
            <a:tileRect/>
          </a:gradFill>
          <a:ln>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2338"/>
              </a:solidFill>
              <a:effectLst/>
              <a:uLnTx/>
              <a:uFillTx/>
              <a:latin typeface="Arial"/>
              <a:ea typeface="+mn-ea"/>
              <a:cs typeface="+mn-cs"/>
            </a:endParaRPr>
          </a:p>
        </p:txBody>
      </p:sp>
      <p:sp>
        <p:nvSpPr>
          <p:cNvPr id="28" name="TextBox 27">
            <a:extLst>
              <a:ext uri="{FF2B5EF4-FFF2-40B4-BE49-F238E27FC236}">
                <a16:creationId xmlns:a16="http://schemas.microsoft.com/office/drawing/2014/main" id="{A7809ECF-B6E4-702D-684F-93BB58C532C2}"/>
              </a:ext>
            </a:extLst>
          </p:cNvPr>
          <p:cNvSpPr txBox="1"/>
          <p:nvPr/>
        </p:nvSpPr>
        <p:spPr>
          <a:xfrm rot="16200000">
            <a:off x="3283859" y="2539998"/>
            <a:ext cx="17461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n-ea"/>
                <a:cs typeface="+mn-cs"/>
              </a:rPr>
              <a:t>Dependence</a:t>
            </a:r>
          </a:p>
        </p:txBody>
      </p:sp>
      <p:sp>
        <p:nvSpPr>
          <p:cNvPr id="29" name="Arrow: Right 28">
            <a:extLst>
              <a:ext uri="{FF2B5EF4-FFF2-40B4-BE49-F238E27FC236}">
                <a16:creationId xmlns:a16="http://schemas.microsoft.com/office/drawing/2014/main" id="{8DD44F3E-4BF3-F851-AB6B-4A35A1E839FA}"/>
              </a:ext>
            </a:extLst>
          </p:cNvPr>
          <p:cNvSpPr/>
          <p:nvPr/>
        </p:nvSpPr>
        <p:spPr>
          <a:xfrm>
            <a:off x="9767766" y="1801647"/>
            <a:ext cx="527902" cy="261610"/>
          </a:xfrm>
          <a:prstGeom prst="right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2338"/>
              </a:solidFill>
              <a:effectLst/>
              <a:uLnTx/>
              <a:uFillTx/>
              <a:latin typeface="Arial"/>
              <a:ea typeface="+mn-ea"/>
              <a:cs typeface="+mn-cs"/>
            </a:endParaRPr>
          </a:p>
        </p:txBody>
      </p:sp>
      <p:sp>
        <p:nvSpPr>
          <p:cNvPr id="30" name="Arrow: Right 29">
            <a:extLst>
              <a:ext uri="{FF2B5EF4-FFF2-40B4-BE49-F238E27FC236}">
                <a16:creationId xmlns:a16="http://schemas.microsoft.com/office/drawing/2014/main" id="{9DDA6805-B314-9400-A798-D357A95FABDA}"/>
              </a:ext>
            </a:extLst>
          </p:cNvPr>
          <p:cNvSpPr/>
          <p:nvPr/>
        </p:nvSpPr>
        <p:spPr>
          <a:xfrm rot="10800000">
            <a:off x="9766292" y="2832086"/>
            <a:ext cx="327717" cy="26161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2338"/>
              </a:solidFill>
              <a:effectLst/>
              <a:uLnTx/>
              <a:uFillTx/>
              <a:latin typeface="Arial"/>
              <a:ea typeface="+mn-ea"/>
              <a:cs typeface="+mn-cs"/>
            </a:endParaRPr>
          </a:p>
        </p:txBody>
      </p:sp>
      <p:sp>
        <p:nvSpPr>
          <p:cNvPr id="31" name="TextBox 30">
            <a:extLst>
              <a:ext uri="{FF2B5EF4-FFF2-40B4-BE49-F238E27FC236}">
                <a16:creationId xmlns:a16="http://schemas.microsoft.com/office/drawing/2014/main" id="{CDA4E722-EFFF-81A2-B089-41A309EB3A01}"/>
              </a:ext>
            </a:extLst>
          </p:cNvPr>
          <p:cNvSpPr txBox="1"/>
          <p:nvPr/>
        </p:nvSpPr>
        <p:spPr>
          <a:xfrm>
            <a:off x="10094009" y="1532627"/>
            <a:ext cx="17461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Operational Simulation Analysis</a:t>
            </a:r>
          </a:p>
        </p:txBody>
      </p:sp>
      <p:sp>
        <p:nvSpPr>
          <p:cNvPr id="32" name="TextBox 31">
            <a:extLst>
              <a:ext uri="{FF2B5EF4-FFF2-40B4-BE49-F238E27FC236}">
                <a16:creationId xmlns:a16="http://schemas.microsoft.com/office/drawing/2014/main" id="{278C77DF-14F9-BB7F-A6A6-55B02AB009BD}"/>
              </a:ext>
            </a:extLst>
          </p:cNvPr>
          <p:cNvSpPr txBox="1"/>
          <p:nvPr/>
        </p:nvSpPr>
        <p:spPr>
          <a:xfrm>
            <a:off x="10186057" y="2693052"/>
            <a:ext cx="17461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Data Feeds</a:t>
            </a:r>
          </a:p>
        </p:txBody>
      </p:sp>
      <p:sp>
        <p:nvSpPr>
          <p:cNvPr id="33" name="TextBox 32">
            <a:extLst>
              <a:ext uri="{FF2B5EF4-FFF2-40B4-BE49-F238E27FC236}">
                <a16:creationId xmlns:a16="http://schemas.microsoft.com/office/drawing/2014/main" id="{521044C5-5B55-53CE-2579-0721365943BD}"/>
              </a:ext>
            </a:extLst>
          </p:cNvPr>
          <p:cNvSpPr txBox="1"/>
          <p:nvPr/>
        </p:nvSpPr>
        <p:spPr>
          <a:xfrm>
            <a:off x="10351715" y="3486273"/>
            <a:ext cx="1517690" cy="307777"/>
          </a:xfrm>
          <a:prstGeom prst="rect">
            <a:avLst/>
          </a:prstGeom>
          <a:solidFill>
            <a:srgbClr val="FFFFFF">
              <a:alpha val="40000"/>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Data Source 1</a:t>
            </a:r>
          </a:p>
        </p:txBody>
      </p:sp>
      <p:sp>
        <p:nvSpPr>
          <p:cNvPr id="34" name="TextBox 33">
            <a:extLst>
              <a:ext uri="{FF2B5EF4-FFF2-40B4-BE49-F238E27FC236}">
                <a16:creationId xmlns:a16="http://schemas.microsoft.com/office/drawing/2014/main" id="{9A2AEFDE-DC2A-7245-D05D-CF18545C1F48}"/>
              </a:ext>
            </a:extLst>
          </p:cNvPr>
          <p:cNvSpPr txBox="1"/>
          <p:nvPr/>
        </p:nvSpPr>
        <p:spPr>
          <a:xfrm>
            <a:off x="10223818" y="3731792"/>
            <a:ext cx="17461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B2338"/>
                </a:solidFill>
                <a:effectLst/>
                <a:uLnTx/>
                <a:uFillTx/>
                <a:latin typeface="Arial"/>
                <a:ea typeface="+mn-ea"/>
                <a:cs typeface="+mn-cs"/>
              </a:rPr>
              <a:t>…</a:t>
            </a:r>
          </a:p>
        </p:txBody>
      </p:sp>
      <p:sp>
        <p:nvSpPr>
          <p:cNvPr id="35" name="TextBox 34">
            <a:extLst>
              <a:ext uri="{FF2B5EF4-FFF2-40B4-BE49-F238E27FC236}">
                <a16:creationId xmlns:a16="http://schemas.microsoft.com/office/drawing/2014/main" id="{E9B49374-219B-AD85-A8F7-68B872BAA3DF}"/>
              </a:ext>
            </a:extLst>
          </p:cNvPr>
          <p:cNvSpPr txBox="1"/>
          <p:nvPr/>
        </p:nvSpPr>
        <p:spPr>
          <a:xfrm>
            <a:off x="2135304" y="5835251"/>
            <a:ext cx="8276840" cy="830997"/>
          </a:xfrm>
          <a:prstGeom prst="rect">
            <a:avLst/>
          </a:prstGeom>
          <a:solidFill>
            <a:srgbClr val="0070C0"/>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rPr>
              <a:t>Shared Modeling Framework is a configuration managed reusable capability underpinning R&amp;E ME DEE</a:t>
            </a:r>
          </a:p>
        </p:txBody>
      </p:sp>
      <p:sp>
        <p:nvSpPr>
          <p:cNvPr id="6" name="Slide Number Placeholder 5">
            <a:extLst>
              <a:ext uri="{FF2B5EF4-FFF2-40B4-BE49-F238E27FC236}">
                <a16:creationId xmlns:a16="http://schemas.microsoft.com/office/drawing/2014/main" id="{F7B6311F-6A7C-B059-2414-41A299C3EE9F}"/>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z="1200" smtClean="0"/>
              <a:pPr/>
              <a:t>16</a:t>
            </a:fld>
            <a:endParaRPr lang="en-US" sz="1200" dirty="0"/>
          </a:p>
        </p:txBody>
      </p:sp>
    </p:spTree>
    <p:extLst>
      <p:ext uri="{BB962C8B-B14F-4D97-AF65-F5344CB8AC3E}">
        <p14:creationId xmlns:p14="http://schemas.microsoft.com/office/powerpoint/2010/main" val="355816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6BB52C-00DF-1B90-A885-3D7FC9B5CFBA}"/>
              </a:ext>
            </a:extLst>
          </p:cNvPr>
          <p:cNvSpPr>
            <a:spLocks noGrp="1"/>
          </p:cNvSpPr>
          <p:nvPr>
            <p:ph type="title"/>
          </p:nvPr>
        </p:nvSpPr>
        <p:spPr>
          <a:xfrm>
            <a:off x="566828" y="443589"/>
            <a:ext cx="10250444" cy="677002"/>
          </a:xfrm>
        </p:spPr>
        <p:txBody>
          <a:bodyPr>
            <a:normAutofit/>
          </a:bodyPr>
          <a:lstStyle/>
          <a:p>
            <a:r>
              <a:rPr lang="en-US" sz="3600" dirty="0">
                <a:latin typeface="Calibri Light" panose="020F0302020204030204" pitchFamily="34" charset="0"/>
                <a:cs typeface="Calibri Light" panose="020F0302020204030204" pitchFamily="34" charset="0"/>
              </a:rPr>
              <a:t>Data Support for R&amp;E MI Digital Mission Architectures</a:t>
            </a:r>
          </a:p>
        </p:txBody>
      </p:sp>
      <p:sp>
        <p:nvSpPr>
          <p:cNvPr id="5" name="Content Placeholder 1">
            <a:extLst>
              <a:ext uri="{FF2B5EF4-FFF2-40B4-BE49-F238E27FC236}">
                <a16:creationId xmlns:a16="http://schemas.microsoft.com/office/drawing/2014/main" id="{ED8556B0-30CF-7329-A1A2-7C0D96E9338B}"/>
              </a:ext>
            </a:extLst>
          </p:cNvPr>
          <p:cNvSpPr txBox="1">
            <a:spLocks/>
          </p:cNvSpPr>
          <p:nvPr/>
        </p:nvSpPr>
        <p:spPr>
          <a:xfrm>
            <a:off x="8048644" y="3352800"/>
            <a:ext cx="4143356" cy="3091947"/>
          </a:xfrm>
          <a:prstGeom prst="rect">
            <a:avLst/>
          </a:prstGeom>
        </p:spPr>
        <p:txBody>
          <a:bodyPr>
            <a:normAutofit fontScale="85000" lnSpcReduction="20000"/>
          </a:bodyPr>
          <a:lstStyle>
            <a:lvl1pPr marL="0" indent="0" algn="l" defTabSz="914400" rtl="0" eaLnBrk="1" latinLnBrk="0" hangingPunct="1">
              <a:lnSpc>
                <a:spcPct val="100000"/>
              </a:lnSpc>
              <a:spcBef>
                <a:spcPts val="600"/>
              </a:spcBef>
              <a:spcAft>
                <a:spcPts val="600"/>
              </a:spcAft>
              <a:buFont typeface="Arial"/>
              <a:buNone/>
              <a:defRPr sz="2400" b="1" i="0" kern="1200" cap="none" baseline="0">
                <a:solidFill>
                  <a:schemeClr val="tx2"/>
                </a:solidFill>
                <a:latin typeface="+mn-lt"/>
                <a:ea typeface="Arial Narrow" charset="0"/>
                <a:cs typeface="Arial Narrow" charset="0"/>
              </a:defRPr>
            </a:lvl1pPr>
            <a:lvl2pPr marL="9525" indent="0" algn="l" defTabSz="914400" rtl="0" eaLnBrk="1" latinLnBrk="0" hangingPunct="1">
              <a:lnSpc>
                <a:spcPct val="100000"/>
              </a:lnSpc>
              <a:spcBef>
                <a:spcPts val="600"/>
              </a:spcBef>
              <a:spcAft>
                <a:spcPts val="600"/>
              </a:spcAft>
              <a:buFont typeface="Arial"/>
              <a:buNone/>
              <a:tabLst/>
              <a:defRPr lang="en-US" sz="2400" b="0" i="0" kern="1200" baseline="0" dirty="0" smtClean="0">
                <a:solidFill>
                  <a:schemeClr val="tx2"/>
                </a:solidFill>
                <a:latin typeface="+mn-lt"/>
                <a:ea typeface="Arial Narrow" charset="0"/>
                <a:cs typeface="Arial Narrow" charset="0"/>
              </a:defRPr>
            </a:lvl2pPr>
            <a:lvl3pPr marL="238125" indent="-238125" algn="l" defTabSz="914400" rtl="0" eaLnBrk="1" latinLnBrk="0" hangingPunct="1">
              <a:lnSpc>
                <a:spcPct val="100000"/>
              </a:lnSpc>
              <a:spcBef>
                <a:spcPts val="600"/>
              </a:spcBef>
              <a:spcAft>
                <a:spcPts val="600"/>
              </a:spcAft>
              <a:buClrTx/>
              <a:buSzPct val="110000"/>
              <a:buFont typeface="Arial"/>
              <a:buChar char="•"/>
              <a:tabLst/>
              <a:defRPr lang="en-US" sz="2400" b="0" i="0" kern="1200" baseline="0" dirty="0" smtClean="0">
                <a:solidFill>
                  <a:schemeClr val="tx2"/>
                </a:solidFill>
                <a:latin typeface="+mn-lt"/>
                <a:ea typeface="Arial Narrow" charset="0"/>
                <a:cs typeface="Arial Narrow" charset="0"/>
              </a:defRPr>
            </a:lvl3pPr>
            <a:lvl4pPr marL="693738" marR="0" indent="-347663" algn="l" defTabSz="914400" rtl="0" eaLnBrk="1" fontAlgn="auto" latinLnBrk="0" hangingPunct="1">
              <a:lnSpc>
                <a:spcPct val="100000"/>
              </a:lnSpc>
              <a:spcBef>
                <a:spcPts val="500"/>
              </a:spcBef>
              <a:spcAft>
                <a:spcPts val="600"/>
              </a:spcAft>
              <a:buClrTx/>
              <a:buSzPct val="110000"/>
              <a:buFont typeface=".AppleSystemUIFont" charset="-120"/>
              <a:buChar char="–"/>
              <a:tabLst/>
              <a:defRPr lang="en-US" sz="2400" b="0" i="0" kern="1200" dirty="0" smtClean="0">
                <a:solidFill>
                  <a:schemeClr val="tx2"/>
                </a:solidFill>
                <a:latin typeface="+mn-lt"/>
                <a:ea typeface="Arial Narrow" charset="0"/>
                <a:cs typeface="Arial Narrow" charset="0"/>
              </a:defRPr>
            </a:lvl4pPr>
            <a:lvl5pPr marL="1543050" marR="0" indent="-339725" algn="l" defTabSz="914400" rtl="0" eaLnBrk="1" fontAlgn="auto" latinLnBrk="0" hangingPunct="1">
              <a:lnSpc>
                <a:spcPct val="100000"/>
              </a:lnSpc>
              <a:spcBef>
                <a:spcPts val="600"/>
              </a:spcBef>
              <a:spcAft>
                <a:spcPts val="600"/>
              </a:spcAft>
              <a:buClrTx/>
              <a:buSzPct val="95000"/>
              <a:buFont typeface="Courier New" panose="02070309020205020404" pitchFamily="49" charset="0"/>
              <a:buChar char="o"/>
              <a:tabLst/>
              <a:defRPr lang="en-US" sz="2200" b="0" i="0" kern="1200" baseline="0" dirty="0" smtClean="0">
                <a:solidFill>
                  <a:schemeClr val="tx2"/>
                </a:solidFill>
                <a:latin typeface="+mn-lt"/>
                <a:ea typeface="Arial Narrow" charset="0"/>
                <a:cs typeface="Arial Narrow" charset="0"/>
              </a:defRPr>
            </a:lvl5pPr>
            <a:lvl6pPr marL="1947863" marR="0" indent="-231775" algn="l"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10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latin typeface="Calibri Light" panose="020F0302020204030204" pitchFamily="34" charset="0"/>
                <a:cs typeface="Calibri Light" panose="020F0302020204030204" pitchFamily="34" charset="0"/>
              </a:rPr>
              <a:t>Develop baseline model:  Model baseline MT and MTs</a:t>
            </a:r>
          </a:p>
          <a:p>
            <a:pPr lvl="1"/>
            <a:r>
              <a:rPr lang="en-US" sz="1400" b="1" dirty="0">
                <a:latin typeface="Calibri Light" panose="020F0302020204030204" pitchFamily="34" charset="0"/>
                <a:cs typeface="Calibri Light" panose="020F0302020204030204" pitchFamily="34" charset="0"/>
              </a:rPr>
              <a:t>Drawing on data extracted from the scenario data using the process described above, adding data to complete E2E</a:t>
            </a:r>
          </a:p>
          <a:p>
            <a:pPr marL="523875" lvl="2" indent="-285750">
              <a:buFont typeface="Arial" panose="020B0604020202020204" pitchFamily="34" charset="0"/>
              <a:buChar char="•"/>
            </a:pPr>
            <a:r>
              <a:rPr lang="en-US" sz="1600" b="1" i="1" dirty="0">
                <a:solidFill>
                  <a:schemeClr val="accent2"/>
                </a:solidFill>
                <a:latin typeface="Calibri Light" panose="020F0302020204030204" pitchFamily="34" charset="0"/>
                <a:cs typeface="Calibri Light" panose="020F0302020204030204" pitchFamily="34" charset="0"/>
              </a:rPr>
              <a:t>Sources:  Services, COCOMs, proponents</a:t>
            </a:r>
          </a:p>
          <a:p>
            <a:pPr marL="231775" lvl="1"/>
            <a:r>
              <a:rPr lang="en-US" sz="1800" b="1" dirty="0">
                <a:latin typeface="Calibri Light" panose="020F0302020204030204" pitchFamily="34" charset="0"/>
                <a:cs typeface="Calibri Light" panose="020F0302020204030204" pitchFamily="34" charset="0"/>
              </a:rPr>
              <a:t>Integrate multiple METs into baseline Kill Web – Review with SMEs/Iterate</a:t>
            </a:r>
            <a:endParaRPr lang="en-US" sz="1800" b="1" i="1" dirty="0">
              <a:solidFill>
                <a:schemeClr val="accent2"/>
              </a:solidFill>
              <a:latin typeface="Calibri Light" panose="020F0302020204030204" pitchFamily="34" charset="0"/>
              <a:cs typeface="Calibri Light" panose="020F0302020204030204" pitchFamily="34" charset="0"/>
            </a:endParaRPr>
          </a:p>
          <a:p>
            <a:r>
              <a:rPr lang="en-US" sz="1800" dirty="0">
                <a:latin typeface="Calibri Light" panose="020F0302020204030204" pitchFamily="34" charset="0"/>
                <a:cs typeface="Calibri Light" panose="020F0302020204030204" pitchFamily="34" charset="0"/>
              </a:rPr>
              <a:t>Update models to incorporate alternative </a:t>
            </a:r>
          </a:p>
          <a:p>
            <a:pPr marL="577850" lvl="1" indent="-342900">
              <a:buFont typeface="Arial" panose="020B0604020202020204" pitchFamily="34" charset="0"/>
              <a:buChar char="•"/>
            </a:pPr>
            <a:r>
              <a:rPr lang="en-US" sz="1600" b="1" i="1" dirty="0">
                <a:solidFill>
                  <a:schemeClr val="accent2"/>
                </a:solidFill>
                <a:latin typeface="Calibri Light" panose="020F0302020204030204" pitchFamily="34" charset="0"/>
                <a:cs typeface="Calibri Light" panose="020F0302020204030204" pitchFamily="34" charset="0"/>
              </a:rPr>
              <a:t>Sources:  Services, COCOMs, proponents</a:t>
            </a:r>
          </a:p>
          <a:p>
            <a:r>
              <a:rPr lang="en-US" sz="1800" dirty="0">
                <a:latin typeface="Calibri Light" panose="020F0302020204030204" pitchFamily="34" charset="0"/>
                <a:cs typeface="Calibri Light" panose="020F0302020204030204" pitchFamily="34" charset="0"/>
              </a:rPr>
              <a:t>Integrate multiple METs into alternative Kill Web and review with SMEs/iterate</a:t>
            </a:r>
          </a:p>
        </p:txBody>
      </p:sp>
      <p:grpSp>
        <p:nvGrpSpPr>
          <p:cNvPr id="6" name="Group 5">
            <a:extLst>
              <a:ext uri="{FF2B5EF4-FFF2-40B4-BE49-F238E27FC236}">
                <a16:creationId xmlns:a16="http://schemas.microsoft.com/office/drawing/2014/main" id="{2FD49B57-7C18-B3AB-6931-8EBE85BFA6C8}"/>
              </a:ext>
            </a:extLst>
          </p:cNvPr>
          <p:cNvGrpSpPr/>
          <p:nvPr/>
        </p:nvGrpSpPr>
        <p:grpSpPr>
          <a:xfrm>
            <a:off x="8263773" y="1425428"/>
            <a:ext cx="3109946" cy="1800501"/>
            <a:chOff x="5739016" y="1671848"/>
            <a:chExt cx="3092500" cy="1673412"/>
          </a:xfrm>
        </p:grpSpPr>
        <p:sp>
          <p:nvSpPr>
            <p:cNvPr id="7" name="TextBox 6">
              <a:extLst>
                <a:ext uri="{FF2B5EF4-FFF2-40B4-BE49-F238E27FC236}">
                  <a16:creationId xmlns:a16="http://schemas.microsoft.com/office/drawing/2014/main" id="{58397485-2634-0CD8-9F64-0AA4C3C1E5FE}"/>
                </a:ext>
              </a:extLst>
            </p:cNvPr>
            <p:cNvSpPr txBox="1"/>
            <p:nvPr/>
          </p:nvSpPr>
          <p:spPr>
            <a:xfrm>
              <a:off x="5739016" y="1775463"/>
              <a:ext cx="1868745" cy="549220"/>
            </a:xfrm>
            <a:prstGeom prst="rect">
              <a:avLst/>
            </a:prstGeom>
            <a:noFill/>
          </p:spPr>
          <p:txBody>
            <a:bodyPr wrap="square">
              <a:spAutoFit/>
            </a:bodyPr>
            <a:lstStyle/>
            <a:p>
              <a:pPr algn="ctr">
                <a:lnSpc>
                  <a:spcPct val="80000"/>
                </a:lnSpc>
              </a:pPr>
              <a:r>
                <a:rPr lang="en-US" sz="2000" b="1" dirty="0">
                  <a:effectLst/>
                  <a:latin typeface="Calibri Light" panose="020F0302020204030204" pitchFamily="34" charset="0"/>
                  <a:ea typeface="Calibri" panose="020F0502020204030204" pitchFamily="34" charset="0"/>
                  <a:cs typeface="Calibri Light" panose="020F0302020204030204" pitchFamily="34" charset="0"/>
                </a:rPr>
                <a:t>Mission </a:t>
              </a:r>
            </a:p>
            <a:p>
              <a:pPr algn="ctr">
                <a:lnSpc>
                  <a:spcPct val="80000"/>
                </a:lnSpc>
              </a:pPr>
              <a:r>
                <a:rPr lang="en-US" sz="2000" b="1" dirty="0">
                  <a:effectLst/>
                  <a:latin typeface="Calibri Light" panose="020F0302020204030204" pitchFamily="34" charset="0"/>
                  <a:ea typeface="Calibri" panose="020F0502020204030204" pitchFamily="34" charset="0"/>
                  <a:cs typeface="Calibri Light" panose="020F0302020204030204" pitchFamily="34" charset="0"/>
                </a:rPr>
                <a:t>Architecture </a:t>
              </a:r>
              <a:endParaRPr lang="en-US" sz="2000" dirty="0">
                <a:latin typeface="Calibri Light" panose="020F0302020204030204" pitchFamily="34" charset="0"/>
                <a:cs typeface="Calibri Light" panose="020F0302020204030204" pitchFamily="34" charset="0"/>
              </a:endParaRPr>
            </a:p>
          </p:txBody>
        </p:sp>
        <p:grpSp>
          <p:nvGrpSpPr>
            <p:cNvPr id="8" name="Group 7">
              <a:extLst>
                <a:ext uri="{FF2B5EF4-FFF2-40B4-BE49-F238E27FC236}">
                  <a16:creationId xmlns:a16="http://schemas.microsoft.com/office/drawing/2014/main" id="{6C1D08C2-DB8C-E3E9-0622-4084F25FD2F5}"/>
                </a:ext>
              </a:extLst>
            </p:cNvPr>
            <p:cNvGrpSpPr/>
            <p:nvPr/>
          </p:nvGrpSpPr>
          <p:grpSpPr>
            <a:xfrm>
              <a:off x="7336869" y="1712771"/>
              <a:ext cx="1305216" cy="1632488"/>
              <a:chOff x="3376377" y="1495979"/>
              <a:chExt cx="1851078" cy="3061835"/>
            </a:xfrm>
          </p:grpSpPr>
          <p:pic>
            <p:nvPicPr>
              <p:cNvPr id="10" name="Picture 9">
                <a:extLst>
                  <a:ext uri="{FF2B5EF4-FFF2-40B4-BE49-F238E27FC236}">
                    <a16:creationId xmlns:a16="http://schemas.microsoft.com/office/drawing/2014/main" id="{F4A094D4-BDC7-BC81-424E-75A845FD306B}"/>
                  </a:ext>
                </a:extLst>
              </p:cNvPr>
              <p:cNvPicPr>
                <a:picLocks noChangeAspect="1"/>
              </p:cNvPicPr>
              <p:nvPr/>
            </p:nvPicPr>
            <p:blipFill rotWithShape="1">
              <a:blip r:embed="rId2"/>
              <a:srcRect l="52898" t="11095" r="30983" b="46072"/>
              <a:stretch/>
            </p:blipFill>
            <p:spPr>
              <a:xfrm>
                <a:off x="3457852" y="1495979"/>
                <a:ext cx="1769603" cy="3061835"/>
              </a:xfrm>
              <a:prstGeom prst="rect">
                <a:avLst/>
              </a:prstGeom>
            </p:spPr>
          </p:pic>
          <p:sp>
            <p:nvSpPr>
              <p:cNvPr id="11" name="Isosceles Triangle 10">
                <a:extLst>
                  <a:ext uri="{FF2B5EF4-FFF2-40B4-BE49-F238E27FC236}">
                    <a16:creationId xmlns:a16="http://schemas.microsoft.com/office/drawing/2014/main" id="{1668D046-1AFD-0ED8-4F2E-03F3B99B5D9D}"/>
                  </a:ext>
                </a:extLst>
              </p:cNvPr>
              <p:cNvSpPr/>
              <p:nvPr/>
            </p:nvSpPr>
            <p:spPr>
              <a:xfrm rot="11851826">
                <a:off x="3376377" y="2908472"/>
                <a:ext cx="227247" cy="499371"/>
              </a:xfrm>
              <a:prstGeom prst="triangle">
                <a:avLst>
                  <a:gd name="adj" fmla="val 41279"/>
                </a:avLst>
              </a:prstGeom>
              <a:solidFill>
                <a:srgbClr val="BFD0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grpSp>
        <p:sp>
          <p:nvSpPr>
            <p:cNvPr id="9" name="Rectangle: Rounded Corners 8">
              <a:extLst>
                <a:ext uri="{FF2B5EF4-FFF2-40B4-BE49-F238E27FC236}">
                  <a16:creationId xmlns:a16="http://schemas.microsoft.com/office/drawing/2014/main" id="{7131A98B-27CF-4639-D2C3-91399750BC90}"/>
                </a:ext>
              </a:extLst>
            </p:cNvPr>
            <p:cNvSpPr/>
            <p:nvPr/>
          </p:nvSpPr>
          <p:spPr>
            <a:xfrm>
              <a:off x="5866916" y="1671848"/>
              <a:ext cx="2964600" cy="1673412"/>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grpSp>
      <p:grpSp>
        <p:nvGrpSpPr>
          <p:cNvPr id="12" name="Group 11">
            <a:extLst>
              <a:ext uri="{FF2B5EF4-FFF2-40B4-BE49-F238E27FC236}">
                <a16:creationId xmlns:a16="http://schemas.microsoft.com/office/drawing/2014/main" id="{05E3FFEB-F70B-6056-DDA6-6205B1BF1D7F}"/>
              </a:ext>
            </a:extLst>
          </p:cNvPr>
          <p:cNvGrpSpPr/>
          <p:nvPr/>
        </p:nvGrpSpPr>
        <p:grpSpPr>
          <a:xfrm>
            <a:off x="506280" y="1448116"/>
            <a:ext cx="2614982" cy="1764971"/>
            <a:chOff x="9332788" y="1390295"/>
            <a:chExt cx="2534092" cy="1499777"/>
          </a:xfrm>
        </p:grpSpPr>
        <p:pic>
          <p:nvPicPr>
            <p:cNvPr id="13" name="Picture 12">
              <a:extLst>
                <a:ext uri="{FF2B5EF4-FFF2-40B4-BE49-F238E27FC236}">
                  <a16:creationId xmlns:a16="http://schemas.microsoft.com/office/drawing/2014/main" id="{9A2E64B7-A3EB-79A8-AB7D-8D74BB2E6F9C}"/>
                </a:ext>
              </a:extLst>
            </p:cNvPr>
            <p:cNvPicPr>
              <a:picLocks noChangeAspect="1"/>
            </p:cNvPicPr>
            <p:nvPr/>
          </p:nvPicPr>
          <p:blipFill>
            <a:blip r:embed="rId2"/>
            <a:stretch>
              <a:fillRect/>
            </a:stretch>
          </p:blipFill>
          <p:spPr>
            <a:xfrm>
              <a:off x="9332788" y="1390295"/>
              <a:ext cx="2534092" cy="1499777"/>
            </a:xfrm>
            <a:prstGeom prst="rect">
              <a:avLst/>
            </a:prstGeom>
          </p:spPr>
        </p:pic>
        <p:sp>
          <p:nvSpPr>
            <p:cNvPr id="14" name="Rectangle: Rounded Corners 13">
              <a:extLst>
                <a:ext uri="{FF2B5EF4-FFF2-40B4-BE49-F238E27FC236}">
                  <a16:creationId xmlns:a16="http://schemas.microsoft.com/office/drawing/2014/main" id="{C77E2011-BB97-98E2-7B40-095E229722E2}"/>
                </a:ext>
              </a:extLst>
            </p:cNvPr>
            <p:cNvSpPr/>
            <p:nvPr/>
          </p:nvSpPr>
          <p:spPr>
            <a:xfrm>
              <a:off x="9991725" y="1838325"/>
              <a:ext cx="523875" cy="714376"/>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5" name="Rectangle: Rounded Corners 14">
              <a:extLst>
                <a:ext uri="{FF2B5EF4-FFF2-40B4-BE49-F238E27FC236}">
                  <a16:creationId xmlns:a16="http://schemas.microsoft.com/office/drawing/2014/main" id="{624FEF5E-003D-2A8D-29C6-F36E47001758}"/>
                </a:ext>
              </a:extLst>
            </p:cNvPr>
            <p:cNvSpPr/>
            <p:nvPr/>
          </p:nvSpPr>
          <p:spPr>
            <a:xfrm>
              <a:off x="10638934" y="1533526"/>
              <a:ext cx="495791" cy="672103"/>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grpSp>
      <p:sp>
        <p:nvSpPr>
          <p:cNvPr id="16" name="Content Placeholder 1">
            <a:extLst>
              <a:ext uri="{FF2B5EF4-FFF2-40B4-BE49-F238E27FC236}">
                <a16:creationId xmlns:a16="http://schemas.microsoft.com/office/drawing/2014/main" id="{BA98B226-3466-79A3-252B-0B61A47C5128}"/>
              </a:ext>
            </a:extLst>
          </p:cNvPr>
          <p:cNvSpPr txBox="1">
            <a:spLocks/>
          </p:cNvSpPr>
          <p:nvPr/>
        </p:nvSpPr>
        <p:spPr>
          <a:xfrm>
            <a:off x="806299" y="4229629"/>
            <a:ext cx="2908811" cy="585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Calibri Light" panose="020F0302020204030204" pitchFamily="34" charset="0"/>
              <a:cs typeface="Calibri Light" panose="020F0302020204030204" pitchFamily="34" charset="0"/>
            </a:endParaRPr>
          </a:p>
        </p:txBody>
      </p:sp>
      <p:sp>
        <p:nvSpPr>
          <p:cNvPr id="17" name="Content Placeholder 1">
            <a:extLst>
              <a:ext uri="{FF2B5EF4-FFF2-40B4-BE49-F238E27FC236}">
                <a16:creationId xmlns:a16="http://schemas.microsoft.com/office/drawing/2014/main" id="{F01B5CAE-00F9-EFCB-F7D8-5D5DAD91FA4B}"/>
              </a:ext>
            </a:extLst>
          </p:cNvPr>
          <p:cNvSpPr txBox="1">
            <a:spLocks/>
          </p:cNvSpPr>
          <p:nvPr/>
        </p:nvSpPr>
        <p:spPr>
          <a:xfrm>
            <a:off x="749189" y="4382029"/>
            <a:ext cx="2908811" cy="585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Calibri Light" panose="020F0302020204030204" pitchFamily="34" charset="0"/>
              <a:cs typeface="Calibri Light" panose="020F0302020204030204" pitchFamily="34" charset="0"/>
            </a:endParaRPr>
          </a:p>
        </p:txBody>
      </p:sp>
      <p:sp>
        <p:nvSpPr>
          <p:cNvPr id="18" name="Content Placeholder 1">
            <a:extLst>
              <a:ext uri="{FF2B5EF4-FFF2-40B4-BE49-F238E27FC236}">
                <a16:creationId xmlns:a16="http://schemas.microsoft.com/office/drawing/2014/main" id="{26D21500-FF13-21BF-E4F0-76FEA4445BF8}"/>
              </a:ext>
            </a:extLst>
          </p:cNvPr>
          <p:cNvSpPr txBox="1">
            <a:spLocks/>
          </p:cNvSpPr>
          <p:nvPr/>
        </p:nvSpPr>
        <p:spPr>
          <a:xfrm>
            <a:off x="350554" y="3305433"/>
            <a:ext cx="3062861" cy="1593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tx1"/>
                </a:solidFill>
                <a:latin typeface="Calibri Light" panose="020F0302020204030204" pitchFamily="34" charset="0"/>
                <a:cs typeface="Calibri Light" panose="020F0302020204030204" pitchFamily="34" charset="0"/>
              </a:rPr>
              <a:t>ME Methodology - Context for Mission Threads (MTs) and Mission Engineering Threads (METS)</a:t>
            </a:r>
          </a:p>
        </p:txBody>
      </p:sp>
      <p:grpSp>
        <p:nvGrpSpPr>
          <p:cNvPr id="19" name="Group 18">
            <a:extLst>
              <a:ext uri="{FF2B5EF4-FFF2-40B4-BE49-F238E27FC236}">
                <a16:creationId xmlns:a16="http://schemas.microsoft.com/office/drawing/2014/main" id="{9ED5DC2B-A9F3-2A5D-1B77-46DBA0DEA78C}"/>
              </a:ext>
            </a:extLst>
          </p:cNvPr>
          <p:cNvGrpSpPr/>
          <p:nvPr/>
        </p:nvGrpSpPr>
        <p:grpSpPr>
          <a:xfrm>
            <a:off x="4046760" y="1425428"/>
            <a:ext cx="3134842" cy="1800500"/>
            <a:chOff x="3690081" y="1521293"/>
            <a:chExt cx="3134842" cy="1800500"/>
          </a:xfrm>
        </p:grpSpPr>
        <p:sp>
          <p:nvSpPr>
            <p:cNvPr id="20" name="TextBox 19">
              <a:extLst>
                <a:ext uri="{FF2B5EF4-FFF2-40B4-BE49-F238E27FC236}">
                  <a16:creationId xmlns:a16="http://schemas.microsoft.com/office/drawing/2014/main" id="{06E75CBF-49E5-DFEE-56F2-C585433AE351}"/>
                </a:ext>
              </a:extLst>
            </p:cNvPr>
            <p:cNvSpPr txBox="1"/>
            <p:nvPr/>
          </p:nvSpPr>
          <p:spPr>
            <a:xfrm>
              <a:off x="3690081" y="1589518"/>
              <a:ext cx="1868745" cy="590931"/>
            </a:xfrm>
            <a:prstGeom prst="rect">
              <a:avLst/>
            </a:prstGeom>
            <a:noFill/>
          </p:spPr>
          <p:txBody>
            <a:bodyPr wrap="square">
              <a:spAutoFit/>
            </a:bodyPr>
            <a:lstStyle/>
            <a:p>
              <a:pPr algn="ctr">
                <a:lnSpc>
                  <a:spcPct val="80000"/>
                </a:lnSpc>
              </a:pPr>
              <a:r>
                <a:rPr lang="en-US" sz="2000" b="1" dirty="0">
                  <a:effectLst/>
                  <a:latin typeface="Calibri Light" panose="020F0302020204030204" pitchFamily="34" charset="0"/>
                  <a:ea typeface="Calibri" panose="020F0502020204030204" pitchFamily="34" charset="0"/>
                  <a:cs typeface="Calibri Light" panose="020F0302020204030204" pitchFamily="34" charset="0"/>
                </a:rPr>
                <a:t>Mission </a:t>
              </a:r>
            </a:p>
            <a:p>
              <a:pPr algn="ctr">
                <a:lnSpc>
                  <a:spcPct val="80000"/>
                </a:lnSpc>
              </a:pPr>
              <a:r>
                <a:rPr lang="en-US" sz="2000" b="1" dirty="0">
                  <a:effectLst/>
                  <a:latin typeface="Calibri Light" panose="020F0302020204030204" pitchFamily="34" charset="0"/>
                  <a:ea typeface="Calibri" panose="020F0502020204030204" pitchFamily="34" charset="0"/>
                  <a:cs typeface="Calibri Light" panose="020F0302020204030204" pitchFamily="34" charset="0"/>
                </a:rPr>
                <a:t>Characterization </a:t>
              </a:r>
              <a:endParaRPr lang="en-US" sz="2000" dirty="0">
                <a:latin typeface="Calibri Light" panose="020F0302020204030204" pitchFamily="34" charset="0"/>
                <a:cs typeface="Calibri Light" panose="020F0302020204030204" pitchFamily="34" charset="0"/>
              </a:endParaRPr>
            </a:p>
          </p:txBody>
        </p:sp>
        <p:pic>
          <p:nvPicPr>
            <p:cNvPr id="21" name="Picture 20">
              <a:extLst>
                <a:ext uri="{FF2B5EF4-FFF2-40B4-BE49-F238E27FC236}">
                  <a16:creationId xmlns:a16="http://schemas.microsoft.com/office/drawing/2014/main" id="{DC19C7E9-49B3-75FF-9749-B72C1D053A63}"/>
                </a:ext>
              </a:extLst>
            </p:cNvPr>
            <p:cNvPicPr>
              <a:picLocks noChangeAspect="1"/>
            </p:cNvPicPr>
            <p:nvPr/>
          </p:nvPicPr>
          <p:blipFill rotWithShape="1">
            <a:blip r:embed="rId2"/>
            <a:srcRect l="27269" t="33760" r="54765" b="27710"/>
            <a:stretch/>
          </p:blipFill>
          <p:spPr>
            <a:xfrm>
              <a:off x="5457599" y="1542318"/>
              <a:ext cx="1238702" cy="1667608"/>
            </a:xfrm>
            <a:prstGeom prst="rect">
              <a:avLst/>
            </a:prstGeom>
          </p:spPr>
        </p:pic>
        <p:sp>
          <p:nvSpPr>
            <p:cNvPr id="22" name="Rectangle: Rounded Corners 21">
              <a:extLst>
                <a:ext uri="{FF2B5EF4-FFF2-40B4-BE49-F238E27FC236}">
                  <a16:creationId xmlns:a16="http://schemas.microsoft.com/office/drawing/2014/main" id="{C55081BA-FF22-13DD-6E18-93BC84FD0002}"/>
                </a:ext>
              </a:extLst>
            </p:cNvPr>
            <p:cNvSpPr/>
            <p:nvPr/>
          </p:nvSpPr>
          <p:spPr>
            <a:xfrm>
              <a:off x="3767397" y="1521293"/>
              <a:ext cx="3057526" cy="1800500"/>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23" name="Rectangle: Rounded Corners 22">
              <a:extLst>
                <a:ext uri="{FF2B5EF4-FFF2-40B4-BE49-F238E27FC236}">
                  <a16:creationId xmlns:a16="http://schemas.microsoft.com/office/drawing/2014/main" id="{78E066A5-34E3-44EF-F2CB-046635318AAA}"/>
                </a:ext>
              </a:extLst>
            </p:cNvPr>
            <p:cNvSpPr/>
            <p:nvPr/>
          </p:nvSpPr>
          <p:spPr>
            <a:xfrm>
              <a:off x="5558826" y="2029046"/>
              <a:ext cx="1003900" cy="437930"/>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grpSp>
      <p:sp>
        <p:nvSpPr>
          <p:cNvPr id="24" name="Content Placeholder 1">
            <a:extLst>
              <a:ext uri="{FF2B5EF4-FFF2-40B4-BE49-F238E27FC236}">
                <a16:creationId xmlns:a16="http://schemas.microsoft.com/office/drawing/2014/main" id="{8A6ABF69-56DD-3F4A-63D6-FBD346EB8A1C}"/>
              </a:ext>
            </a:extLst>
          </p:cNvPr>
          <p:cNvSpPr txBox="1">
            <a:spLocks/>
          </p:cNvSpPr>
          <p:nvPr/>
        </p:nvSpPr>
        <p:spPr>
          <a:xfrm>
            <a:off x="3510837" y="3387167"/>
            <a:ext cx="4362426" cy="34838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tx1"/>
                </a:solidFill>
                <a:latin typeface="Calibri Light" panose="020F0302020204030204" pitchFamily="34" charset="0"/>
                <a:cs typeface="Calibri Light" panose="020F0302020204030204" pitchFamily="34" charset="0"/>
              </a:rPr>
              <a:t>Begin with description of the </a:t>
            </a:r>
            <a:r>
              <a:rPr lang="en-US" sz="1800" b="1" u="sng" dirty="0">
                <a:solidFill>
                  <a:schemeClr val="tx1"/>
                </a:solidFill>
                <a:latin typeface="Calibri Light" panose="020F0302020204030204" pitchFamily="34" charset="0"/>
                <a:cs typeface="Calibri Light" panose="020F0302020204030204" pitchFamily="34" charset="0"/>
              </a:rPr>
              <a:t>operational mission context </a:t>
            </a:r>
            <a:r>
              <a:rPr lang="en-US" sz="1800" b="1" dirty="0">
                <a:solidFill>
                  <a:schemeClr val="tx1"/>
                </a:solidFill>
                <a:latin typeface="Calibri Light" panose="020F0302020204030204" pitchFamily="34" charset="0"/>
                <a:cs typeface="Calibri Light" panose="020F0302020204030204" pitchFamily="34" charset="0"/>
              </a:rPr>
              <a:t>– scenario, including</a:t>
            </a:r>
          </a:p>
          <a:p>
            <a:pPr lvl="1"/>
            <a:r>
              <a:rPr lang="en-US" sz="1400" b="1" dirty="0">
                <a:solidFill>
                  <a:schemeClr val="tx1"/>
                </a:solidFill>
                <a:latin typeface="Calibri Light" panose="020F0302020204030204" pitchFamily="34" charset="0"/>
                <a:cs typeface="Calibri Light" panose="020F0302020204030204" pitchFamily="34" charset="0"/>
              </a:rPr>
              <a:t>E.g., Epoch, Physical environment, Threat, Blue force mission objectives, laydown and </a:t>
            </a:r>
            <a:r>
              <a:rPr lang="en-US" sz="1400" b="1" u="sng" dirty="0">
                <a:solidFill>
                  <a:schemeClr val="tx1"/>
                </a:solidFill>
                <a:latin typeface="Calibri Light" panose="020F0302020204030204" pitchFamily="34" charset="0"/>
                <a:cs typeface="Calibri Light" panose="020F0302020204030204" pitchFamily="34" charset="0"/>
              </a:rPr>
              <a:t>CONOPs</a:t>
            </a:r>
          </a:p>
          <a:p>
            <a:pPr lvl="1"/>
            <a:r>
              <a:rPr lang="en-US" sz="1500" b="1" i="1" dirty="0">
                <a:solidFill>
                  <a:srgbClr val="00B050"/>
                </a:solidFill>
                <a:latin typeface="Calibri Light" panose="020F0302020204030204" pitchFamily="34" charset="0"/>
                <a:cs typeface="Calibri Light" panose="020F0302020204030204" pitchFamily="34" charset="0"/>
              </a:rPr>
              <a:t>Sources:  COCOM OPLANs, Policy, etc. Intel Community</a:t>
            </a:r>
          </a:p>
          <a:p>
            <a:r>
              <a:rPr lang="en-US" sz="1900" b="1" dirty="0">
                <a:solidFill>
                  <a:schemeClr val="tx1"/>
                </a:solidFill>
                <a:latin typeface="Calibri Light" panose="020F0302020204030204" pitchFamily="34" charset="0"/>
                <a:cs typeface="Calibri Light" panose="020F0302020204030204" pitchFamily="34" charset="0"/>
              </a:rPr>
              <a:t>ME analysis:  </a:t>
            </a:r>
            <a:r>
              <a:rPr lang="en-US" sz="1800" b="1" dirty="0">
                <a:solidFill>
                  <a:schemeClr val="tx1"/>
                </a:solidFill>
                <a:latin typeface="Calibri Light" panose="020F0302020204030204" pitchFamily="34" charset="0"/>
                <a:cs typeface="Calibri Light" panose="020F0302020204030204" pitchFamily="34" charset="0"/>
              </a:rPr>
              <a:t>Extract from the scenario data</a:t>
            </a:r>
            <a:endParaRPr lang="en-US" sz="1100" b="1" dirty="0">
              <a:solidFill>
                <a:schemeClr val="tx1"/>
              </a:solidFill>
              <a:latin typeface="Calibri Light" panose="020F0302020204030204" pitchFamily="34" charset="0"/>
              <a:cs typeface="Calibri Light" panose="020F0302020204030204" pitchFamily="34" charset="0"/>
            </a:endParaRPr>
          </a:p>
          <a:p>
            <a:pPr lvl="1"/>
            <a:r>
              <a:rPr lang="en-US" sz="1500" b="1" dirty="0">
                <a:solidFill>
                  <a:schemeClr val="tx1"/>
                </a:solidFill>
                <a:latin typeface="Calibri Light" panose="020F0302020204030204" pitchFamily="34" charset="0"/>
                <a:cs typeface="Calibri Light" panose="020F0302020204030204" pitchFamily="34" charset="0"/>
              </a:rPr>
              <a:t>Primary targets, platforms and weapons slated for target types, ISR assets and processing, C2 notes and roles, communications networks and connectivity</a:t>
            </a:r>
          </a:p>
          <a:p>
            <a:pPr marL="457200" lvl="1" indent="0">
              <a:buNone/>
            </a:pPr>
            <a:r>
              <a:rPr lang="en-US" sz="1800" b="1" dirty="0">
                <a:solidFill>
                  <a:schemeClr val="tx1"/>
                </a:solidFill>
                <a:latin typeface="Calibri Light" panose="020F0302020204030204" pitchFamily="34" charset="0"/>
                <a:cs typeface="Calibri Light" panose="020F0302020204030204" pitchFamily="34" charset="0"/>
              </a:rPr>
              <a:t>Use these data elements and relationships to support the MT and MET modeling</a:t>
            </a:r>
          </a:p>
          <a:p>
            <a:pPr lvl="1"/>
            <a:r>
              <a:rPr lang="en-US" sz="1600" b="1" dirty="0">
                <a:solidFill>
                  <a:schemeClr val="tx1"/>
                </a:solidFill>
                <a:latin typeface="Calibri Light" panose="020F0302020204030204" pitchFamily="34" charset="0"/>
                <a:cs typeface="Calibri Light" panose="020F0302020204030204" pitchFamily="34" charset="0"/>
              </a:rPr>
              <a:t>Mission Threads activities, systems, systems of systems</a:t>
            </a:r>
          </a:p>
        </p:txBody>
      </p:sp>
      <p:pic>
        <p:nvPicPr>
          <p:cNvPr id="25" name="Picture 24">
            <a:extLst>
              <a:ext uri="{FF2B5EF4-FFF2-40B4-BE49-F238E27FC236}">
                <a16:creationId xmlns:a16="http://schemas.microsoft.com/office/drawing/2014/main" id="{D146AC25-687B-69EB-E4F5-65FE9CDB5C80}"/>
              </a:ext>
            </a:extLst>
          </p:cNvPr>
          <p:cNvPicPr>
            <a:picLocks noChangeAspect="1"/>
          </p:cNvPicPr>
          <p:nvPr/>
        </p:nvPicPr>
        <p:blipFill>
          <a:blip r:embed="rId3"/>
          <a:stretch>
            <a:fillRect/>
          </a:stretch>
        </p:blipFill>
        <p:spPr>
          <a:xfrm>
            <a:off x="446562" y="4465130"/>
            <a:ext cx="2038350" cy="1908600"/>
          </a:xfrm>
          <a:prstGeom prst="rect">
            <a:avLst/>
          </a:prstGeom>
        </p:spPr>
      </p:pic>
      <p:sp>
        <p:nvSpPr>
          <p:cNvPr id="26" name="Rectangle: Rounded Corners 25">
            <a:extLst>
              <a:ext uri="{FF2B5EF4-FFF2-40B4-BE49-F238E27FC236}">
                <a16:creationId xmlns:a16="http://schemas.microsoft.com/office/drawing/2014/main" id="{20BC9B2F-F412-8A51-2352-72F2812BEB32}"/>
              </a:ext>
            </a:extLst>
          </p:cNvPr>
          <p:cNvSpPr/>
          <p:nvPr/>
        </p:nvSpPr>
        <p:spPr>
          <a:xfrm>
            <a:off x="446563" y="4450306"/>
            <a:ext cx="2804570" cy="573141"/>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27" name="Rectangle: Rounded Corners 26">
            <a:extLst>
              <a:ext uri="{FF2B5EF4-FFF2-40B4-BE49-F238E27FC236}">
                <a16:creationId xmlns:a16="http://schemas.microsoft.com/office/drawing/2014/main" id="{291BA75B-8F85-A183-0919-D1F6AAE52DDD}"/>
              </a:ext>
            </a:extLst>
          </p:cNvPr>
          <p:cNvSpPr/>
          <p:nvPr/>
        </p:nvSpPr>
        <p:spPr>
          <a:xfrm>
            <a:off x="457104" y="5044983"/>
            <a:ext cx="2794029" cy="1352690"/>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28" name="TextBox 27">
            <a:extLst>
              <a:ext uri="{FF2B5EF4-FFF2-40B4-BE49-F238E27FC236}">
                <a16:creationId xmlns:a16="http://schemas.microsoft.com/office/drawing/2014/main" id="{12616010-4FDA-8C48-43EB-AE817F090FB2}"/>
              </a:ext>
            </a:extLst>
          </p:cNvPr>
          <p:cNvSpPr txBox="1"/>
          <p:nvPr/>
        </p:nvSpPr>
        <p:spPr>
          <a:xfrm>
            <a:off x="1881985" y="4469474"/>
            <a:ext cx="1868745" cy="491160"/>
          </a:xfrm>
          <a:prstGeom prst="rect">
            <a:avLst/>
          </a:prstGeom>
          <a:noFill/>
        </p:spPr>
        <p:txBody>
          <a:bodyPr wrap="square">
            <a:spAutoFit/>
          </a:bodyPr>
          <a:lstStyle/>
          <a:p>
            <a:pPr algn="ctr">
              <a:lnSpc>
                <a:spcPct val="80000"/>
              </a:lnSpc>
            </a:pPr>
            <a:r>
              <a:rPr lang="en-US" sz="1600" b="1" dirty="0">
                <a:solidFill>
                  <a:srgbClr val="00B050"/>
                </a:solidFill>
                <a:effectLst/>
                <a:latin typeface="Calibri Light" panose="020F0302020204030204" pitchFamily="34" charset="0"/>
                <a:ea typeface="Calibri" panose="020F0502020204030204" pitchFamily="34" charset="0"/>
                <a:cs typeface="Calibri Light" panose="020F0302020204030204" pitchFamily="34" charset="0"/>
              </a:rPr>
              <a:t>Mission </a:t>
            </a:r>
          </a:p>
          <a:p>
            <a:pPr algn="ctr">
              <a:lnSpc>
                <a:spcPct val="80000"/>
              </a:lnSpc>
            </a:pPr>
            <a:r>
              <a:rPr lang="en-US" sz="1600" b="1" dirty="0">
                <a:solidFill>
                  <a:srgbClr val="00B050"/>
                </a:solidFill>
                <a:effectLst/>
                <a:latin typeface="Calibri Light" panose="020F0302020204030204" pitchFamily="34" charset="0"/>
                <a:ea typeface="Calibri" panose="020F0502020204030204" pitchFamily="34" charset="0"/>
                <a:cs typeface="Calibri Light" panose="020F0302020204030204" pitchFamily="34" charset="0"/>
              </a:rPr>
              <a:t>Context</a:t>
            </a:r>
            <a:endParaRPr lang="en-US" sz="1600" dirty="0">
              <a:solidFill>
                <a:srgbClr val="00B050"/>
              </a:solidFill>
              <a:latin typeface="Calibri Light" panose="020F0302020204030204" pitchFamily="34" charset="0"/>
              <a:cs typeface="Calibri Light" panose="020F0302020204030204" pitchFamily="34" charset="0"/>
            </a:endParaRPr>
          </a:p>
        </p:txBody>
      </p:sp>
      <p:sp>
        <p:nvSpPr>
          <p:cNvPr id="29" name="TextBox 28">
            <a:extLst>
              <a:ext uri="{FF2B5EF4-FFF2-40B4-BE49-F238E27FC236}">
                <a16:creationId xmlns:a16="http://schemas.microsoft.com/office/drawing/2014/main" id="{AEC6DB7B-3E83-9539-2DCF-4B542D4459E9}"/>
              </a:ext>
            </a:extLst>
          </p:cNvPr>
          <p:cNvSpPr txBox="1"/>
          <p:nvPr/>
        </p:nvSpPr>
        <p:spPr>
          <a:xfrm>
            <a:off x="1855700" y="5488078"/>
            <a:ext cx="1868745" cy="688137"/>
          </a:xfrm>
          <a:prstGeom prst="rect">
            <a:avLst/>
          </a:prstGeom>
          <a:noFill/>
        </p:spPr>
        <p:txBody>
          <a:bodyPr wrap="square">
            <a:spAutoFit/>
          </a:bodyPr>
          <a:lstStyle/>
          <a:p>
            <a:pPr algn="ctr">
              <a:lnSpc>
                <a:spcPct val="80000"/>
              </a:lnSpc>
            </a:pPr>
            <a:r>
              <a:rPr lang="en-US" sz="1600" b="1" dirty="0">
                <a:solidFill>
                  <a:schemeClr val="accent2"/>
                </a:solidFill>
                <a:effectLst/>
                <a:latin typeface="Calibri Light" panose="020F0302020204030204" pitchFamily="34" charset="0"/>
                <a:ea typeface="Calibri" panose="020F0502020204030204" pitchFamily="34" charset="0"/>
                <a:cs typeface="Calibri Light" panose="020F0302020204030204" pitchFamily="34" charset="0"/>
              </a:rPr>
              <a:t>MTs</a:t>
            </a:r>
          </a:p>
          <a:p>
            <a:pPr algn="ctr">
              <a:lnSpc>
                <a:spcPct val="80000"/>
              </a:lnSpc>
            </a:pPr>
            <a:r>
              <a:rPr lang="en-US" sz="1600" b="1" dirty="0">
                <a:solidFill>
                  <a:schemeClr val="accent2"/>
                </a:solidFill>
                <a:latin typeface="Calibri Light" panose="020F0302020204030204" pitchFamily="34" charset="0"/>
                <a:cs typeface="Calibri Light" panose="020F0302020204030204" pitchFamily="34" charset="0"/>
              </a:rPr>
              <a:t>&amp;</a:t>
            </a:r>
          </a:p>
          <a:p>
            <a:pPr algn="ctr">
              <a:lnSpc>
                <a:spcPct val="80000"/>
              </a:lnSpc>
            </a:pPr>
            <a:r>
              <a:rPr lang="en-US" sz="1600" b="1" dirty="0">
                <a:solidFill>
                  <a:schemeClr val="accent2"/>
                </a:solidFill>
                <a:latin typeface="Calibri Light" panose="020F0302020204030204" pitchFamily="34" charset="0"/>
                <a:cs typeface="Calibri Light" panose="020F0302020204030204" pitchFamily="34" charset="0"/>
              </a:rPr>
              <a:t>METs</a:t>
            </a:r>
            <a:endParaRPr lang="en-US" sz="1600" dirty="0">
              <a:solidFill>
                <a:schemeClr val="accent2"/>
              </a:solidFill>
              <a:latin typeface="Calibri Light" panose="020F0302020204030204" pitchFamily="34" charset="0"/>
              <a:cs typeface="Calibri Light" panose="020F0302020204030204" pitchFamily="34" charset="0"/>
            </a:endParaRPr>
          </a:p>
        </p:txBody>
      </p:sp>
      <p:sp>
        <p:nvSpPr>
          <p:cNvPr id="30" name="Arrow: Right 29">
            <a:extLst>
              <a:ext uri="{FF2B5EF4-FFF2-40B4-BE49-F238E27FC236}">
                <a16:creationId xmlns:a16="http://schemas.microsoft.com/office/drawing/2014/main" id="{E046AB4C-E2B8-4AE1-5125-D6D447EEA55F}"/>
              </a:ext>
            </a:extLst>
          </p:cNvPr>
          <p:cNvSpPr/>
          <p:nvPr/>
        </p:nvSpPr>
        <p:spPr>
          <a:xfrm>
            <a:off x="7508383" y="2100988"/>
            <a:ext cx="693512" cy="8482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pic>
        <p:nvPicPr>
          <p:cNvPr id="31" name="Picture 30">
            <a:extLst>
              <a:ext uri="{FF2B5EF4-FFF2-40B4-BE49-F238E27FC236}">
                <a16:creationId xmlns:a16="http://schemas.microsoft.com/office/drawing/2014/main" id="{180E0C7A-FDD6-3C69-97BA-7BD4D6082D12}"/>
              </a:ext>
            </a:extLst>
          </p:cNvPr>
          <p:cNvPicPr>
            <a:picLocks noChangeAspect="1"/>
          </p:cNvPicPr>
          <p:nvPr/>
        </p:nvPicPr>
        <p:blipFill>
          <a:blip r:embed="rId4"/>
          <a:stretch>
            <a:fillRect/>
          </a:stretch>
        </p:blipFill>
        <p:spPr>
          <a:xfrm>
            <a:off x="8538345" y="2158413"/>
            <a:ext cx="1294818" cy="850865"/>
          </a:xfrm>
          <a:prstGeom prst="rect">
            <a:avLst/>
          </a:prstGeom>
          <a:ln>
            <a:solidFill>
              <a:schemeClr val="accent1"/>
            </a:solidFill>
          </a:ln>
        </p:spPr>
      </p:pic>
      <p:pic>
        <p:nvPicPr>
          <p:cNvPr id="32" name="Picture 109">
            <a:extLst>
              <a:ext uri="{FF2B5EF4-FFF2-40B4-BE49-F238E27FC236}">
                <a16:creationId xmlns:a16="http://schemas.microsoft.com/office/drawing/2014/main" id="{83B42591-54FA-FB09-3F63-2C068FE016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2202" y="2176458"/>
            <a:ext cx="1294676" cy="904154"/>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8E679D07-C72D-FC2F-B6CC-BF0C80F86E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917" y="1424173"/>
            <a:ext cx="639395" cy="639395"/>
          </a:xfrm>
          <a:prstGeom prst="rect">
            <a:avLst/>
          </a:prstGeom>
        </p:spPr>
      </p:pic>
      <p:sp>
        <p:nvSpPr>
          <p:cNvPr id="4" name="Slide Number Placeholder 5">
            <a:extLst>
              <a:ext uri="{FF2B5EF4-FFF2-40B4-BE49-F238E27FC236}">
                <a16:creationId xmlns:a16="http://schemas.microsoft.com/office/drawing/2014/main" id="{D0EDD83D-4F69-D135-352F-2350331B6BE7}"/>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z="1200" smtClean="0"/>
              <a:pPr/>
              <a:t>17</a:t>
            </a:fld>
            <a:endParaRPr lang="en-US" sz="1200" dirty="0"/>
          </a:p>
        </p:txBody>
      </p:sp>
    </p:spTree>
    <p:extLst>
      <p:ext uri="{BB962C8B-B14F-4D97-AF65-F5344CB8AC3E}">
        <p14:creationId xmlns:p14="http://schemas.microsoft.com/office/powerpoint/2010/main" val="253966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1E3D-FE30-4F08-8AEC-EB333DEDABD9}"/>
              </a:ext>
            </a:extLst>
          </p:cNvPr>
          <p:cNvSpPr>
            <a:spLocks noGrp="1"/>
          </p:cNvSpPr>
          <p:nvPr>
            <p:ph type="title"/>
          </p:nvPr>
        </p:nvSpPr>
        <p:spPr>
          <a:xfrm>
            <a:off x="714284" y="456711"/>
            <a:ext cx="11338560" cy="736602"/>
          </a:xfrm>
        </p:spPr>
        <p:txBody>
          <a:bodyPr>
            <a:normAutofit/>
          </a:bodyPr>
          <a:lstStyle/>
          <a:p>
            <a:r>
              <a:rPr lang="en-US" sz="3600" dirty="0">
                <a:latin typeface="Calibri Light" panose="020F0302020204030204" pitchFamily="34" charset="0"/>
                <a:cs typeface="Calibri Light" panose="020F0302020204030204" pitchFamily="34" charset="0"/>
              </a:rPr>
              <a:t>Overview of Operational Mission Analysis</a:t>
            </a:r>
          </a:p>
        </p:txBody>
      </p:sp>
      <p:pic>
        <p:nvPicPr>
          <p:cNvPr id="11" name="Picture 109">
            <a:extLst>
              <a:ext uri="{FF2B5EF4-FFF2-40B4-BE49-F238E27FC236}">
                <a16:creationId xmlns:a16="http://schemas.microsoft.com/office/drawing/2014/main" id="{726E41BD-4F60-4BB6-8308-429FB172A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707" y="4025771"/>
            <a:ext cx="3563956" cy="209162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Text Placeholder 2">
            <a:extLst>
              <a:ext uri="{FF2B5EF4-FFF2-40B4-BE49-F238E27FC236}">
                <a16:creationId xmlns:a16="http://schemas.microsoft.com/office/drawing/2014/main" id="{A5696DAF-1F07-446D-9539-95474F0E6407}"/>
              </a:ext>
            </a:extLst>
          </p:cNvPr>
          <p:cNvSpPr txBox="1">
            <a:spLocks/>
          </p:cNvSpPr>
          <p:nvPr/>
        </p:nvSpPr>
        <p:spPr>
          <a:xfrm>
            <a:off x="5098320" y="1371600"/>
            <a:ext cx="7017480" cy="49229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latin typeface="Calibri Light" panose="020F0302020204030204" pitchFamily="34" charset="0"/>
                <a:cs typeface="Calibri Light" panose="020F0302020204030204" pitchFamily="34" charset="0"/>
              </a:rPr>
              <a:t>MTs and METs provide blueprint for operational analysis</a:t>
            </a:r>
          </a:p>
          <a:p>
            <a:r>
              <a:rPr lang="en-US" sz="2200" b="1" dirty="0">
                <a:latin typeface="Calibri Light" panose="020F0302020204030204" pitchFamily="34" charset="0"/>
                <a:cs typeface="Calibri Light" panose="020F0302020204030204" pitchFamily="34" charset="0"/>
              </a:rPr>
              <a:t>Represent baseline in the operational context for analysis and generate the baseline mission metrics</a:t>
            </a:r>
          </a:p>
          <a:p>
            <a:pPr lvl="1"/>
            <a:r>
              <a:rPr lang="en-US" sz="1800" b="1" dirty="0">
                <a:latin typeface="Calibri Light" panose="020F0302020204030204" pitchFamily="34" charset="0"/>
                <a:cs typeface="Calibri Light" panose="020F0302020204030204" pitchFamily="34" charset="0"/>
              </a:rPr>
              <a:t>Operational laydown</a:t>
            </a:r>
          </a:p>
          <a:p>
            <a:pPr lvl="1"/>
            <a:r>
              <a:rPr lang="en-US" sz="1800" b="1" dirty="0">
                <a:latin typeface="Calibri Light" panose="020F0302020204030204" pitchFamily="34" charset="0"/>
                <a:cs typeface="Calibri Light" panose="020F0302020204030204" pitchFamily="34" charset="0"/>
              </a:rPr>
              <a:t>Threat representation</a:t>
            </a:r>
          </a:p>
          <a:p>
            <a:pPr lvl="1"/>
            <a:r>
              <a:rPr lang="en-US" sz="1800" b="1" dirty="0">
                <a:latin typeface="Calibri Light" panose="020F0302020204030204" pitchFamily="34" charset="0"/>
                <a:cs typeface="Calibri Light" panose="020F0302020204030204" pitchFamily="34" charset="0"/>
              </a:rPr>
              <a:t>Systems performance and behavior</a:t>
            </a:r>
          </a:p>
          <a:p>
            <a:r>
              <a:rPr lang="en-US" sz="2200" b="1" dirty="0">
                <a:latin typeface="Calibri Light" panose="020F0302020204030204" pitchFamily="34" charset="0"/>
                <a:cs typeface="Calibri Light" panose="020F0302020204030204" pitchFamily="34" charset="0"/>
              </a:rPr>
              <a:t>Represent the changes made in the baseline to represent each concept to:</a:t>
            </a:r>
          </a:p>
          <a:p>
            <a:pPr lvl="1"/>
            <a:r>
              <a:rPr lang="en-US" sz="2000" b="1" dirty="0">
                <a:latin typeface="Calibri Light" panose="020F0302020204030204" pitchFamily="34" charset="0"/>
                <a:cs typeface="Calibri Light" panose="020F0302020204030204" pitchFamily="34" charset="0"/>
              </a:rPr>
              <a:t>Compute the impact on mission metrics of the concept</a:t>
            </a:r>
          </a:p>
          <a:p>
            <a:pPr lvl="1"/>
            <a:r>
              <a:rPr lang="en-US" sz="2000" b="1" dirty="0">
                <a:latin typeface="Calibri Light" panose="020F0302020204030204" pitchFamily="34" charset="0"/>
                <a:cs typeface="Calibri Light" panose="020F0302020204030204" pitchFamily="34" charset="0"/>
              </a:rPr>
              <a:t>Compute metrics on the performance of the particular concept as represented in the scenario and analysis</a:t>
            </a:r>
          </a:p>
          <a:p>
            <a:r>
              <a:rPr lang="en-US" sz="2200" b="1" dirty="0">
                <a:latin typeface="Calibri Light" panose="020F0302020204030204" pitchFamily="34" charset="0"/>
                <a:cs typeface="Calibri Light" panose="020F0302020204030204" pitchFamily="34" charset="0"/>
              </a:rPr>
              <a:t>Use appropriate analysis tool (e.g., AFSIM)</a:t>
            </a:r>
          </a:p>
          <a:p>
            <a:pPr marL="457200" lvl="1" indent="0">
              <a:buNone/>
            </a:pPr>
            <a:endParaRPr lang="en-US" sz="2200" b="1" dirty="0">
              <a:latin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2B3C5C62-81AD-C55F-5641-EF6DEC036851}"/>
              </a:ext>
            </a:extLst>
          </p:cNvPr>
          <p:cNvSpPr/>
          <p:nvPr/>
        </p:nvSpPr>
        <p:spPr>
          <a:xfrm>
            <a:off x="5098320" y="5649551"/>
            <a:ext cx="6470130" cy="685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Calibri Light" panose="020F0302020204030204" pitchFamily="34" charset="0"/>
                <a:cs typeface="Calibri Light" panose="020F0302020204030204" pitchFamily="34" charset="0"/>
              </a:rPr>
              <a:t>Operational analysis is key to Mission Engineering – provides quantitative assessment of mission outcomes</a:t>
            </a:r>
          </a:p>
        </p:txBody>
      </p:sp>
      <p:grpSp>
        <p:nvGrpSpPr>
          <p:cNvPr id="5" name="Group 4">
            <a:extLst>
              <a:ext uri="{FF2B5EF4-FFF2-40B4-BE49-F238E27FC236}">
                <a16:creationId xmlns:a16="http://schemas.microsoft.com/office/drawing/2014/main" id="{71663745-C873-2C7A-5CD2-F8F5F5EF2A86}"/>
              </a:ext>
            </a:extLst>
          </p:cNvPr>
          <p:cNvGrpSpPr/>
          <p:nvPr/>
        </p:nvGrpSpPr>
        <p:grpSpPr>
          <a:xfrm>
            <a:off x="754924" y="1687151"/>
            <a:ext cx="4063039" cy="4430248"/>
            <a:chOff x="206148" y="2389167"/>
            <a:chExt cx="6457422" cy="6134357"/>
          </a:xfrm>
        </p:grpSpPr>
        <p:pic>
          <p:nvPicPr>
            <p:cNvPr id="6" name="Picture 5">
              <a:extLst>
                <a:ext uri="{FF2B5EF4-FFF2-40B4-BE49-F238E27FC236}">
                  <a16:creationId xmlns:a16="http://schemas.microsoft.com/office/drawing/2014/main" id="{F741ED5E-09F2-1BA4-CD62-751033A63D32}"/>
                </a:ext>
              </a:extLst>
            </p:cNvPr>
            <p:cNvPicPr>
              <a:picLocks noChangeAspect="1"/>
            </p:cNvPicPr>
            <p:nvPr/>
          </p:nvPicPr>
          <p:blipFill rotWithShape="1">
            <a:blip r:embed="rId3"/>
            <a:srcRect t="8057"/>
            <a:stretch/>
          </p:blipFill>
          <p:spPr>
            <a:xfrm>
              <a:off x="206148" y="2389167"/>
              <a:ext cx="6029863" cy="2668979"/>
            </a:xfrm>
            <a:prstGeom prst="rect">
              <a:avLst/>
            </a:prstGeom>
          </p:spPr>
        </p:pic>
        <p:sp>
          <p:nvSpPr>
            <p:cNvPr id="7" name="Rectangle: Rounded Corners 6">
              <a:extLst>
                <a:ext uri="{FF2B5EF4-FFF2-40B4-BE49-F238E27FC236}">
                  <a16:creationId xmlns:a16="http://schemas.microsoft.com/office/drawing/2014/main" id="{8F8F5830-70D4-55E4-E5DC-8365B0828435}"/>
                </a:ext>
              </a:extLst>
            </p:cNvPr>
            <p:cNvSpPr/>
            <p:nvPr/>
          </p:nvSpPr>
          <p:spPr>
            <a:xfrm>
              <a:off x="3274805" y="3794468"/>
              <a:ext cx="1247920" cy="1198798"/>
            </a:xfrm>
            <a:prstGeom prst="roundRect">
              <a:avLst/>
            </a:prstGeom>
            <a:no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D30A9B63-EAB9-EF13-1E65-237E69E3F7E1}"/>
                </a:ext>
              </a:extLst>
            </p:cNvPr>
            <p:cNvSpPr/>
            <p:nvPr/>
          </p:nvSpPr>
          <p:spPr>
            <a:xfrm>
              <a:off x="633707" y="5530660"/>
              <a:ext cx="6029863" cy="2992864"/>
            </a:xfrm>
            <a:prstGeom prst="roundRect">
              <a:avLst/>
            </a:prstGeom>
            <a:no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Logo&#10;&#10;Description automatically generated">
            <a:extLst>
              <a:ext uri="{FF2B5EF4-FFF2-40B4-BE49-F238E27FC236}">
                <a16:creationId xmlns:a16="http://schemas.microsoft.com/office/drawing/2014/main" id="{DDAB5F43-640F-4070-F37D-5F16FB840A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324" y="1458551"/>
            <a:ext cx="785197" cy="785197"/>
          </a:xfrm>
          <a:prstGeom prst="rect">
            <a:avLst/>
          </a:prstGeom>
        </p:spPr>
      </p:pic>
      <p:sp>
        <p:nvSpPr>
          <p:cNvPr id="10" name="TextBox 9">
            <a:extLst>
              <a:ext uri="{FF2B5EF4-FFF2-40B4-BE49-F238E27FC236}">
                <a16:creationId xmlns:a16="http://schemas.microsoft.com/office/drawing/2014/main" id="{871D0F80-CB9A-F4D1-7B0B-F2E03BEB7300}"/>
              </a:ext>
            </a:extLst>
          </p:cNvPr>
          <p:cNvSpPr txBox="1"/>
          <p:nvPr/>
        </p:nvSpPr>
        <p:spPr>
          <a:xfrm>
            <a:off x="508180" y="3195965"/>
            <a:ext cx="2114681" cy="430887"/>
          </a:xfrm>
          <a:prstGeom prst="rect">
            <a:avLst/>
          </a:prstGeom>
          <a:noFill/>
        </p:spPr>
        <p:txBody>
          <a:bodyPr wrap="none" rtlCol="0">
            <a:spAutoFit/>
          </a:bodyPr>
          <a:lstStyle/>
          <a:p>
            <a:r>
              <a:rPr lang="en-US" sz="1100" b="1" dirty="0">
                <a:latin typeface="Calibri Light" panose="020F0302020204030204" pitchFamily="34" charset="0"/>
                <a:cs typeface="Calibri Light" panose="020F0302020204030204" pitchFamily="34" charset="0"/>
              </a:rPr>
              <a:t> </a:t>
            </a:r>
          </a:p>
          <a:p>
            <a:r>
              <a:rPr lang="en-US" sz="1100" b="1" dirty="0">
                <a:latin typeface="Calibri Light" panose="020F0302020204030204" pitchFamily="34" charset="0"/>
                <a:cs typeface="Calibri Light" panose="020F0302020204030204" pitchFamily="34" charset="0"/>
              </a:rPr>
              <a:t>Mission Engineering Guide, 2.0, p5</a:t>
            </a:r>
          </a:p>
        </p:txBody>
      </p:sp>
      <p:sp>
        <p:nvSpPr>
          <p:cNvPr id="14" name="Slide Number Placeholder 5">
            <a:extLst>
              <a:ext uri="{FF2B5EF4-FFF2-40B4-BE49-F238E27FC236}">
                <a16:creationId xmlns:a16="http://schemas.microsoft.com/office/drawing/2014/main" id="{F29C73E5-580D-F00E-4BCA-506D8E085D91}"/>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z="1200" smtClean="0"/>
              <a:pPr/>
              <a:t>18</a:t>
            </a:fld>
            <a:endParaRPr lang="en-US" sz="1200" dirty="0"/>
          </a:p>
        </p:txBody>
      </p:sp>
    </p:spTree>
    <p:extLst>
      <p:ext uri="{BB962C8B-B14F-4D97-AF65-F5344CB8AC3E}">
        <p14:creationId xmlns:p14="http://schemas.microsoft.com/office/powerpoint/2010/main" val="275837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DD08-5EC5-4E39-9DA7-11EFF37346E2}"/>
              </a:ext>
            </a:extLst>
          </p:cNvPr>
          <p:cNvSpPr>
            <a:spLocks noGrp="1"/>
          </p:cNvSpPr>
          <p:nvPr>
            <p:ph type="title"/>
          </p:nvPr>
        </p:nvSpPr>
        <p:spPr>
          <a:xfrm>
            <a:off x="848360" y="724056"/>
            <a:ext cx="11338560" cy="548640"/>
          </a:xfrm>
        </p:spPr>
        <p:txBody>
          <a:bodyPr>
            <a:noAutofit/>
          </a:bodyPr>
          <a:lstStyle/>
          <a:p>
            <a:pPr>
              <a:lnSpc>
                <a:spcPct val="90000"/>
              </a:lnSpc>
            </a:pPr>
            <a:r>
              <a:rPr lang="en-US" sz="3600" dirty="0">
                <a:latin typeface="Calibri Light" panose="020F0302020204030204" pitchFamily="34" charset="0"/>
                <a:cs typeface="Calibri Light" panose="020F0302020204030204" pitchFamily="34" charset="0"/>
              </a:rPr>
              <a:t>ME Analytical Approach</a:t>
            </a:r>
          </a:p>
        </p:txBody>
      </p:sp>
      <p:sp>
        <p:nvSpPr>
          <p:cNvPr id="8" name="Arrow: Right 7">
            <a:extLst>
              <a:ext uri="{FF2B5EF4-FFF2-40B4-BE49-F238E27FC236}">
                <a16:creationId xmlns:a16="http://schemas.microsoft.com/office/drawing/2014/main" id="{E14E6DBA-2A5C-4258-B85D-B96792EDFAC4}"/>
              </a:ext>
            </a:extLst>
          </p:cNvPr>
          <p:cNvSpPr/>
          <p:nvPr/>
        </p:nvSpPr>
        <p:spPr>
          <a:xfrm>
            <a:off x="5943600" y="2508863"/>
            <a:ext cx="1095163" cy="267652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b="1" dirty="0">
                <a:latin typeface="Calibri Light" panose="020F0302020204030204" pitchFamily="34" charset="0"/>
                <a:cs typeface="Calibri Light" panose="020F0302020204030204" pitchFamily="34" charset="0"/>
              </a:rPr>
              <a:t>Drive the run matrix</a:t>
            </a:r>
          </a:p>
        </p:txBody>
      </p:sp>
      <p:graphicFrame>
        <p:nvGraphicFramePr>
          <p:cNvPr id="10" name="Table 9">
            <a:extLst>
              <a:ext uri="{FF2B5EF4-FFF2-40B4-BE49-F238E27FC236}">
                <a16:creationId xmlns:a16="http://schemas.microsoft.com/office/drawing/2014/main" id="{D2947EF2-1CCE-4C74-9049-1FE8A47A6C29}"/>
              </a:ext>
            </a:extLst>
          </p:cNvPr>
          <p:cNvGraphicFramePr>
            <a:graphicFrameLocks noGrp="1"/>
          </p:cNvGraphicFramePr>
          <p:nvPr>
            <p:extLst>
              <p:ext uri="{D42A27DB-BD31-4B8C-83A1-F6EECF244321}">
                <p14:modId xmlns:p14="http://schemas.microsoft.com/office/powerpoint/2010/main" val="2039206965"/>
              </p:ext>
            </p:extLst>
          </p:nvPr>
        </p:nvGraphicFramePr>
        <p:xfrm>
          <a:off x="7077671" y="1540500"/>
          <a:ext cx="4196586" cy="4635408"/>
        </p:xfrm>
        <a:graphic>
          <a:graphicData uri="http://schemas.openxmlformats.org/drawingml/2006/table">
            <a:tbl>
              <a:tblPr/>
              <a:tblGrid>
                <a:gridCol w="2016438">
                  <a:extLst>
                    <a:ext uri="{9D8B030D-6E8A-4147-A177-3AD203B41FA5}">
                      <a16:colId xmlns:a16="http://schemas.microsoft.com/office/drawing/2014/main" val="946153926"/>
                    </a:ext>
                  </a:extLst>
                </a:gridCol>
                <a:gridCol w="2180148">
                  <a:extLst>
                    <a:ext uri="{9D8B030D-6E8A-4147-A177-3AD203B41FA5}">
                      <a16:colId xmlns:a16="http://schemas.microsoft.com/office/drawing/2014/main" val="3919106463"/>
                    </a:ext>
                  </a:extLst>
                </a:gridCol>
              </a:tblGrid>
              <a:tr h="228790">
                <a:tc>
                  <a:txBody>
                    <a:bodyPr/>
                    <a:lstStyle/>
                    <a:p>
                      <a:pPr algn="ctr" fontAlgn="t"/>
                      <a:r>
                        <a:rPr lang="en-US" sz="1600" b="1" i="0" u="sng" strike="noStrike" dirty="0">
                          <a:solidFill>
                            <a:srgbClr val="000000"/>
                          </a:solidFill>
                          <a:effectLst/>
                          <a:latin typeface="Calibri Light" panose="020F0302020204030204" pitchFamily="34" charset="0"/>
                        </a:rPr>
                        <a:t>Case</a:t>
                      </a:r>
                    </a:p>
                  </a:txBody>
                  <a:tcPr marL="7926"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endParaRPr lang="en-US" sz="1600" b="1" i="0" u="none" strike="noStrike" dirty="0">
                        <a:solidFill>
                          <a:srgbClr val="000000"/>
                        </a:solidFill>
                        <a:effectLst/>
                        <a:latin typeface="Calibri Light" panose="020F0302020204030204" pitchFamily="34" charset="0"/>
                      </a:endParaRPr>
                    </a:p>
                  </a:txBody>
                  <a:tcPr marL="7926"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2143755"/>
                  </a:ext>
                </a:extLst>
              </a:tr>
              <a:tr h="449914">
                <a:tc>
                  <a:txBody>
                    <a:bodyPr/>
                    <a:lstStyle/>
                    <a:p>
                      <a:pPr algn="l" fontAlgn="t"/>
                      <a:r>
                        <a:rPr lang="en-US" sz="1600" b="1" i="0" u="none" strike="noStrike" dirty="0">
                          <a:solidFill>
                            <a:srgbClr val="000000"/>
                          </a:solidFill>
                          <a:effectLst/>
                          <a:latin typeface="Calibri Light" panose="020F0302020204030204" pitchFamily="34" charset="0"/>
                        </a:rPr>
                        <a:t>Baseline A -                   Uncontested </a:t>
                      </a:r>
                      <a:r>
                        <a:rPr lang="en-US" sz="1400" b="1" i="0" u="none" strike="noStrike" dirty="0">
                          <a:solidFill>
                            <a:srgbClr val="000000"/>
                          </a:solidFill>
                          <a:effectLst/>
                          <a:latin typeface="Calibri Light" panose="020F0302020204030204" pitchFamily="34" charset="0"/>
                        </a:rPr>
                        <a:t>(run once)</a:t>
                      </a:r>
                      <a:endParaRPr lang="en-US" sz="1600" b="1" i="0" u="none" strike="noStrike" dirty="0">
                        <a:solidFill>
                          <a:srgbClr val="000000"/>
                        </a:solidFill>
                        <a:effectLst/>
                        <a:latin typeface="Calibri Light" panose="020F0302020204030204" pitchFamily="34" charset="0"/>
                      </a:endParaRPr>
                    </a:p>
                  </a:txBody>
                  <a:tcPr marL="7926"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1" i="0" u="none" strike="noStrike" dirty="0">
                          <a:solidFill>
                            <a:srgbClr val="000000"/>
                          </a:solidFill>
                          <a:effectLst/>
                          <a:latin typeface="Calibri Light" panose="020F0302020204030204" pitchFamily="34" charset="0"/>
                        </a:rPr>
                        <a:t>Do nothing to respond to adversary</a:t>
                      </a:r>
                    </a:p>
                  </a:txBody>
                  <a:tcPr marL="7926"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63201751"/>
                  </a:ext>
                </a:extLst>
              </a:tr>
              <a:tr h="449914">
                <a:tc>
                  <a:txBody>
                    <a:bodyPr/>
                    <a:lstStyle/>
                    <a:p>
                      <a:pPr algn="l" fontAlgn="t"/>
                      <a:r>
                        <a:rPr lang="en-US" sz="1600" b="1" i="0" u="none" strike="noStrike" dirty="0">
                          <a:solidFill>
                            <a:srgbClr val="000000"/>
                          </a:solidFill>
                          <a:effectLst/>
                          <a:latin typeface="Calibri Light" panose="020F0302020204030204" pitchFamily="34" charset="0"/>
                        </a:rPr>
                        <a:t>Baseline B -                         Baseline Scenario</a:t>
                      </a:r>
                      <a:r>
                        <a:rPr lang="en-US" sz="1400" b="1" i="0" u="none" strike="noStrike" dirty="0">
                          <a:solidFill>
                            <a:srgbClr val="000000"/>
                          </a:solidFill>
                          <a:effectLst/>
                          <a:latin typeface="Calibri Light" panose="020F0302020204030204" pitchFamily="34" charset="0"/>
                        </a:rPr>
                        <a:t> </a:t>
                      </a:r>
                    </a:p>
                    <a:p>
                      <a:pPr algn="l" fontAlgn="t"/>
                      <a:r>
                        <a:rPr lang="en-US" sz="1400" b="1" i="0" u="none" strike="noStrike" dirty="0">
                          <a:solidFill>
                            <a:srgbClr val="000000"/>
                          </a:solidFill>
                          <a:effectLst/>
                          <a:latin typeface="Calibri Light" panose="020F0302020204030204" pitchFamily="34" charset="0"/>
                        </a:rPr>
                        <a:t>(run once)</a:t>
                      </a:r>
                    </a:p>
                  </a:txBody>
                  <a:tcPr marL="7926"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1" i="0" u="none" strike="noStrike" dirty="0">
                          <a:solidFill>
                            <a:srgbClr val="000000"/>
                          </a:solidFill>
                          <a:effectLst/>
                          <a:latin typeface="Calibri Light" panose="020F0302020204030204" pitchFamily="34" charset="0"/>
                        </a:rPr>
                        <a:t>Implement the baseline</a:t>
                      </a:r>
                      <a:r>
                        <a:rPr lang="en-US" sz="1600" b="1" i="0" u="none" strike="noStrike" baseline="0" dirty="0">
                          <a:solidFill>
                            <a:srgbClr val="000000"/>
                          </a:solidFill>
                          <a:effectLst/>
                          <a:latin typeface="Calibri Light" panose="020F0302020204030204" pitchFamily="34" charset="0"/>
                        </a:rPr>
                        <a:t> </a:t>
                      </a:r>
                      <a:r>
                        <a:rPr lang="en-US" sz="1600" b="1" i="0" u="none" strike="noStrike" dirty="0">
                          <a:solidFill>
                            <a:srgbClr val="000000"/>
                          </a:solidFill>
                          <a:effectLst/>
                          <a:latin typeface="Calibri Light" panose="020F0302020204030204" pitchFamily="34" charset="0"/>
                        </a:rPr>
                        <a:t>METs</a:t>
                      </a:r>
                    </a:p>
                  </a:txBody>
                  <a:tcPr marL="7926"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6019769"/>
                  </a:ext>
                </a:extLst>
              </a:tr>
              <a:tr h="626813">
                <a:tc>
                  <a:txBody>
                    <a:bodyPr/>
                    <a:lstStyle/>
                    <a:p>
                      <a:pPr algn="l" fontAlgn="t"/>
                      <a:r>
                        <a:rPr lang="en-US" sz="1600" b="1" i="0" u="none" strike="noStrike" dirty="0">
                          <a:solidFill>
                            <a:srgbClr val="000000"/>
                          </a:solidFill>
                          <a:effectLst/>
                          <a:latin typeface="Calibri Light" panose="020F0302020204030204" pitchFamily="34" charset="0"/>
                        </a:rPr>
                        <a:t>Baseline C  -                          Tailored Scenario           </a:t>
                      </a:r>
                      <a:r>
                        <a:rPr lang="en-US" sz="1400" b="1" i="0" u="none" strike="noStrike" dirty="0">
                          <a:solidFill>
                            <a:srgbClr val="000000"/>
                          </a:solidFill>
                          <a:effectLst/>
                          <a:latin typeface="Calibri Light" panose="020F0302020204030204" pitchFamily="34" charset="0"/>
                        </a:rPr>
                        <a:t>(for each concept)</a:t>
                      </a:r>
                      <a:endParaRPr lang="en-US" sz="1600" b="1" i="0" u="none" strike="noStrike" dirty="0">
                        <a:solidFill>
                          <a:srgbClr val="000000"/>
                        </a:solidFill>
                        <a:effectLst/>
                        <a:latin typeface="Calibri Light" panose="020F0302020204030204" pitchFamily="34" charset="0"/>
                      </a:endParaRPr>
                    </a:p>
                  </a:txBody>
                  <a:tcPr marL="7926"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600" b="1" i="0" u="none" strike="noStrike" dirty="0">
                          <a:solidFill>
                            <a:srgbClr val="000000"/>
                          </a:solidFill>
                          <a:effectLst/>
                          <a:latin typeface="Calibri Light" panose="020F0302020204030204" pitchFamily="34" charset="0"/>
                        </a:rPr>
                        <a:t>Conditions addressed by concept (e.g., no space)</a:t>
                      </a:r>
                    </a:p>
                  </a:txBody>
                  <a:tcPr marL="7926"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83691042"/>
                  </a:ext>
                </a:extLst>
              </a:tr>
              <a:tr h="671038">
                <a:tc>
                  <a:txBody>
                    <a:bodyPr/>
                    <a:lstStyle/>
                    <a:p>
                      <a:pPr algn="l" fontAlgn="t"/>
                      <a:r>
                        <a:rPr lang="it-IT" sz="1600" b="1" i="0" u="none" strike="noStrike" dirty="0">
                          <a:solidFill>
                            <a:srgbClr val="000000"/>
                          </a:solidFill>
                          <a:effectLst/>
                          <a:latin typeface="Calibri Light" panose="020F0302020204030204" pitchFamily="34" charset="0"/>
                        </a:rPr>
                        <a:t>Alternative 1 -                         Baseline Scenario (B)</a:t>
                      </a:r>
                      <a:r>
                        <a:rPr lang="it-IT" sz="1600" b="1" i="0" u="none" strike="noStrike" baseline="0" dirty="0">
                          <a:solidFill>
                            <a:srgbClr val="000000"/>
                          </a:solidFill>
                          <a:effectLst/>
                          <a:latin typeface="Calibri Light" panose="020F0302020204030204" pitchFamily="34" charset="0"/>
                        </a:rPr>
                        <a:t> with New Concept</a:t>
                      </a:r>
                      <a:endParaRPr lang="it-IT" sz="1600" b="1" i="0" u="none" strike="noStrike" dirty="0">
                        <a:solidFill>
                          <a:srgbClr val="000000"/>
                        </a:solidFill>
                        <a:effectLst/>
                        <a:latin typeface="Calibri Light" panose="020F0302020204030204" pitchFamily="34" charset="0"/>
                      </a:endParaRPr>
                    </a:p>
                  </a:txBody>
                  <a:tcPr marL="7926"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7BCE3"/>
                    </a:solidFill>
                  </a:tcPr>
                </a:tc>
                <a:tc rowSpan="4">
                  <a:txBody>
                    <a:bodyPr/>
                    <a:lstStyle/>
                    <a:p>
                      <a:pPr algn="ctr" fontAlgn="t"/>
                      <a:r>
                        <a:rPr lang="en-US" sz="1600" b="1" i="0" u="none" strike="noStrike" dirty="0">
                          <a:solidFill>
                            <a:srgbClr val="000000"/>
                          </a:solidFill>
                          <a:effectLst/>
                          <a:latin typeface="Calibri Light" panose="020F0302020204030204" pitchFamily="34" charset="0"/>
                        </a:rPr>
                        <a:t>Concept implemented in updated METs</a:t>
                      </a:r>
                      <a:endParaRPr lang="en-US" sz="1600" b="1" i="0" u="none" strike="noStrike" baseline="0" dirty="0">
                        <a:solidFill>
                          <a:srgbClr val="000000"/>
                        </a:solidFill>
                        <a:effectLst/>
                        <a:latin typeface="Calibri Light" panose="020F0302020204030204" pitchFamily="34" charset="0"/>
                      </a:endParaRPr>
                    </a:p>
                    <a:p>
                      <a:pPr algn="ctr" fontAlgn="t"/>
                      <a:r>
                        <a:rPr lang="en-US" sz="1400" b="1" i="0" u="none" strike="noStrike" baseline="0" dirty="0">
                          <a:solidFill>
                            <a:srgbClr val="000000"/>
                          </a:solidFill>
                          <a:effectLst/>
                          <a:latin typeface="Calibri Light" panose="020F0302020204030204" pitchFamily="34" charset="0"/>
                        </a:rPr>
                        <a:t>(specific for each Concept)</a:t>
                      </a:r>
                      <a:endParaRPr lang="en-US" sz="1400" b="1" i="0" u="none" strike="noStrike" dirty="0">
                        <a:solidFill>
                          <a:srgbClr val="000000"/>
                        </a:solidFill>
                        <a:effectLst/>
                        <a:latin typeface="Calibri Light" panose="020F030202020403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BCE3"/>
                    </a:solidFill>
                  </a:tcPr>
                </a:tc>
                <a:extLst>
                  <a:ext uri="{0D108BD9-81ED-4DB2-BD59-A6C34878D82A}">
                    <a16:rowId xmlns:a16="http://schemas.microsoft.com/office/drawing/2014/main" val="1754986808"/>
                  </a:ext>
                </a:extLst>
              </a:tr>
              <a:tr h="449914">
                <a:tc>
                  <a:txBody>
                    <a:bodyPr/>
                    <a:lstStyle/>
                    <a:p>
                      <a:pPr algn="l" fontAlgn="t"/>
                      <a:r>
                        <a:rPr lang="en-US" sz="1600" b="1" i="0" u="none" strike="noStrike" dirty="0">
                          <a:solidFill>
                            <a:srgbClr val="000000"/>
                          </a:solidFill>
                          <a:effectLst/>
                          <a:latin typeface="Calibri Light" panose="020F0302020204030204" pitchFamily="34" charset="0"/>
                        </a:rPr>
                        <a:t>Excursions to explore tradespace</a:t>
                      </a:r>
                    </a:p>
                  </a:txBody>
                  <a:tcPr marL="380443"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7BCE3"/>
                    </a:solidFill>
                  </a:tcPr>
                </a:tc>
                <a:tc vMerge="1">
                  <a:txBody>
                    <a:bodyPr/>
                    <a:lstStyle/>
                    <a:p>
                      <a:pPr algn="ctr" fontAlgn="t"/>
                      <a:endParaRPr lang="en-US" sz="1500" b="1" i="0" u="none" strike="noStrike" dirty="0">
                        <a:solidFill>
                          <a:srgbClr val="000000"/>
                        </a:solidFill>
                        <a:effectLst/>
                        <a:latin typeface="Calibri Light" panose="020F0302020204030204" pitchFamily="34" charset="0"/>
                      </a:endParaRPr>
                    </a:p>
                  </a:txBody>
                  <a:tcPr marL="7926"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7BCE3"/>
                    </a:solidFill>
                  </a:tcPr>
                </a:tc>
                <a:extLst>
                  <a:ext uri="{0D108BD9-81ED-4DB2-BD59-A6C34878D82A}">
                    <a16:rowId xmlns:a16="http://schemas.microsoft.com/office/drawing/2014/main" val="3219887521"/>
                  </a:ext>
                </a:extLst>
              </a:tr>
              <a:tr h="671038">
                <a:tc>
                  <a:txBody>
                    <a:bodyPr/>
                    <a:lstStyle/>
                    <a:p>
                      <a:pPr algn="l" fontAlgn="t"/>
                      <a:r>
                        <a:rPr lang="en-US" sz="1600" b="1" i="0" u="none" strike="noStrike" dirty="0">
                          <a:solidFill>
                            <a:srgbClr val="000000"/>
                          </a:solidFill>
                          <a:effectLst/>
                          <a:latin typeface="Calibri Light" panose="020F0302020204030204" pitchFamily="34" charset="0"/>
                        </a:rPr>
                        <a:t>Alternative 2 -                  Tailored Scenario (C) with New Concept</a:t>
                      </a:r>
                    </a:p>
                  </a:txBody>
                  <a:tcPr marL="7926"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7BCE3"/>
                    </a:solidFill>
                  </a:tcPr>
                </a:tc>
                <a:tc vMerge="1">
                  <a:txBody>
                    <a:bodyPr/>
                    <a:lstStyle/>
                    <a:p>
                      <a:pPr algn="ctr" fontAlgn="t"/>
                      <a:endParaRPr lang="en-US" sz="1500" b="1" i="0" u="none" strike="noStrike" dirty="0">
                        <a:solidFill>
                          <a:srgbClr val="000000"/>
                        </a:solidFill>
                        <a:effectLst/>
                        <a:latin typeface="Calibri Light" panose="020F0302020204030204" pitchFamily="34" charset="0"/>
                      </a:endParaRPr>
                    </a:p>
                  </a:txBody>
                  <a:tcPr marL="7926"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7BCE3"/>
                    </a:solidFill>
                  </a:tcPr>
                </a:tc>
                <a:extLst>
                  <a:ext uri="{0D108BD9-81ED-4DB2-BD59-A6C34878D82A}">
                    <a16:rowId xmlns:a16="http://schemas.microsoft.com/office/drawing/2014/main" val="2327195357"/>
                  </a:ext>
                </a:extLst>
              </a:tr>
              <a:tr h="449914">
                <a:tc>
                  <a:txBody>
                    <a:bodyPr/>
                    <a:lstStyle/>
                    <a:p>
                      <a:pPr algn="l" fontAlgn="t"/>
                      <a:r>
                        <a:rPr lang="en-US" sz="1600" b="1" i="0" u="none" strike="noStrike" dirty="0">
                          <a:solidFill>
                            <a:srgbClr val="000000"/>
                          </a:solidFill>
                          <a:effectLst/>
                          <a:latin typeface="Calibri Light" panose="020F0302020204030204" pitchFamily="34" charset="0"/>
                        </a:rPr>
                        <a:t>Excursions to explore tradespace</a:t>
                      </a:r>
                    </a:p>
                  </a:txBody>
                  <a:tcPr marL="380443"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7BCE3"/>
                    </a:solidFill>
                  </a:tcPr>
                </a:tc>
                <a:tc vMerge="1">
                  <a:txBody>
                    <a:bodyPr/>
                    <a:lstStyle/>
                    <a:p>
                      <a:pPr algn="l" fontAlgn="t"/>
                      <a:endParaRPr lang="en-US" sz="1500" b="0" i="0" u="none" strike="noStrike" dirty="0">
                        <a:solidFill>
                          <a:srgbClr val="000000"/>
                        </a:solidFill>
                        <a:effectLst/>
                        <a:latin typeface="Calibri" panose="020F0502020204030204" pitchFamily="34" charset="0"/>
                      </a:endParaRPr>
                    </a:p>
                  </a:txBody>
                  <a:tcPr marL="7926" marR="7926" marT="7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7BCE3"/>
                    </a:solidFill>
                  </a:tcPr>
                </a:tc>
                <a:extLst>
                  <a:ext uri="{0D108BD9-81ED-4DB2-BD59-A6C34878D82A}">
                    <a16:rowId xmlns:a16="http://schemas.microsoft.com/office/drawing/2014/main" val="1353505476"/>
                  </a:ext>
                </a:extLst>
              </a:tr>
            </a:tbl>
          </a:graphicData>
        </a:graphic>
      </p:graphicFrame>
      <p:sp>
        <p:nvSpPr>
          <p:cNvPr id="11" name="TextBox 10">
            <a:extLst>
              <a:ext uri="{FF2B5EF4-FFF2-40B4-BE49-F238E27FC236}">
                <a16:creationId xmlns:a16="http://schemas.microsoft.com/office/drawing/2014/main" id="{F958780B-A002-432E-8B42-F8152889A049}"/>
              </a:ext>
            </a:extLst>
          </p:cNvPr>
          <p:cNvSpPr txBox="1"/>
          <p:nvPr/>
        </p:nvSpPr>
        <p:spPr>
          <a:xfrm>
            <a:off x="8153400" y="1143000"/>
            <a:ext cx="2270686" cy="344710"/>
          </a:xfrm>
          <a:prstGeom prst="rect">
            <a:avLst/>
          </a:prstGeom>
          <a:noFill/>
        </p:spPr>
        <p:txBody>
          <a:bodyPr wrap="none" rtlCol="0">
            <a:spAutoFit/>
          </a:bodyPr>
          <a:lstStyle/>
          <a:p>
            <a:pPr algn="ctr">
              <a:lnSpc>
                <a:spcPct val="80000"/>
              </a:lnSpc>
            </a:pPr>
            <a:r>
              <a:rPr lang="en-US" sz="2000" b="1" dirty="0">
                <a:latin typeface="Calibri Light" panose="020F0302020204030204" pitchFamily="34" charset="0"/>
                <a:cs typeface="Calibri Light" panose="020F0302020204030204" pitchFamily="34" charset="0"/>
              </a:rPr>
              <a:t>Example Run Matrix </a:t>
            </a:r>
          </a:p>
        </p:txBody>
      </p:sp>
      <p:sp>
        <p:nvSpPr>
          <p:cNvPr id="13" name="TextBox 12">
            <a:extLst>
              <a:ext uri="{FF2B5EF4-FFF2-40B4-BE49-F238E27FC236}">
                <a16:creationId xmlns:a16="http://schemas.microsoft.com/office/drawing/2014/main" id="{9C08FDA2-01E6-4495-9FC3-DA4F0F5643AB}"/>
              </a:ext>
            </a:extLst>
          </p:cNvPr>
          <p:cNvSpPr txBox="1"/>
          <p:nvPr/>
        </p:nvSpPr>
        <p:spPr>
          <a:xfrm>
            <a:off x="1007435" y="1608692"/>
            <a:ext cx="5023062" cy="4550989"/>
          </a:xfrm>
          <a:prstGeom prst="rect">
            <a:avLst/>
          </a:prstGeom>
          <a:noFill/>
        </p:spPr>
        <p:txBody>
          <a:bodyPr wrap="square" rtlCol="0">
            <a:spAutoFit/>
          </a:bodyPr>
          <a:lstStyle/>
          <a:p>
            <a:pPr marL="285750" indent="-285750">
              <a:lnSpc>
                <a:spcPct val="80000"/>
              </a:lnSpc>
              <a:spcAft>
                <a:spcPts val="800"/>
              </a:spcAft>
              <a:buFont typeface="Arial" panose="020B0604020202020204" pitchFamily="34" charset="0"/>
              <a:buChar char="•"/>
            </a:pPr>
            <a:r>
              <a:rPr lang="en-US" sz="2000" b="1" dirty="0">
                <a:latin typeface="Calibri Light" panose="020F0302020204030204" pitchFamily="34" charset="0"/>
                <a:cs typeface="Calibri Light" panose="020F0302020204030204" pitchFamily="34" charset="0"/>
              </a:rPr>
              <a:t>How is the mission executed in the baseline case? (mission and supporting metrics)</a:t>
            </a:r>
          </a:p>
          <a:p>
            <a:pPr marL="285750" indent="-285750">
              <a:lnSpc>
                <a:spcPct val="80000"/>
              </a:lnSpc>
              <a:spcAft>
                <a:spcPts val="800"/>
              </a:spcAft>
              <a:buFont typeface="Arial" panose="020B0604020202020204" pitchFamily="34" charset="0"/>
              <a:buChar char="•"/>
            </a:pPr>
            <a:r>
              <a:rPr lang="en-US" sz="2000" b="1" dirty="0">
                <a:latin typeface="Calibri Light" panose="020F0302020204030204" pitchFamily="34" charset="0"/>
                <a:cs typeface="Calibri Light" panose="020F0302020204030204" pitchFamily="34" charset="0"/>
              </a:rPr>
              <a:t>How is the new concept to be implemented in the scenario (across METs)?</a:t>
            </a:r>
          </a:p>
          <a:p>
            <a:pPr marL="285750" indent="-285750">
              <a:lnSpc>
                <a:spcPct val="80000"/>
              </a:lnSpc>
              <a:spcAft>
                <a:spcPts val="800"/>
              </a:spcAft>
              <a:buFont typeface="Arial" panose="020B0604020202020204" pitchFamily="34" charset="0"/>
              <a:buChar char="•"/>
            </a:pPr>
            <a:r>
              <a:rPr lang="en-US" sz="2000" b="1" dirty="0">
                <a:latin typeface="Calibri Light" panose="020F0302020204030204" pitchFamily="34" charset="0"/>
                <a:cs typeface="Calibri Light" panose="020F0302020204030204" pitchFamily="34" charset="0"/>
              </a:rPr>
              <a:t>What is the objective of the concept (e.g., increased ISR coverage, increased weapons, platform survivability)?  How is this expected to impact the mission and supporting metrics?</a:t>
            </a:r>
          </a:p>
          <a:p>
            <a:pPr marL="285750" indent="-285750">
              <a:lnSpc>
                <a:spcPct val="80000"/>
              </a:lnSpc>
              <a:spcAft>
                <a:spcPts val="800"/>
              </a:spcAft>
              <a:buFont typeface="Arial" panose="020B0604020202020204" pitchFamily="34" charset="0"/>
              <a:buChar char="•"/>
            </a:pPr>
            <a:r>
              <a:rPr lang="en-US" sz="2000" b="1" dirty="0">
                <a:latin typeface="Calibri Light" panose="020F0302020204030204" pitchFamily="34" charset="0"/>
                <a:cs typeface="Calibri Light" panose="020F0302020204030204" pitchFamily="34" charset="0"/>
              </a:rPr>
              <a:t>Under what conditions do we expect the concept to impact mission outcomes (e.g., day without space)?</a:t>
            </a:r>
          </a:p>
          <a:p>
            <a:pPr marL="285750" indent="-285750">
              <a:lnSpc>
                <a:spcPct val="80000"/>
              </a:lnSpc>
              <a:spcAft>
                <a:spcPts val="800"/>
              </a:spcAft>
              <a:buFont typeface="Arial" panose="020B0604020202020204" pitchFamily="34" charset="0"/>
              <a:buChar char="•"/>
            </a:pPr>
            <a:r>
              <a:rPr lang="en-US" sz="2000" b="1" dirty="0">
                <a:latin typeface="Calibri Light" panose="020F0302020204030204" pitchFamily="34" charset="0"/>
                <a:cs typeface="Calibri Light" panose="020F0302020204030204" pitchFamily="34" charset="0"/>
              </a:rPr>
              <a:t>What are the concept dependencies on baseline systems?</a:t>
            </a:r>
          </a:p>
          <a:p>
            <a:pPr marL="285750" indent="-285750">
              <a:lnSpc>
                <a:spcPct val="80000"/>
              </a:lnSpc>
              <a:spcAft>
                <a:spcPts val="800"/>
              </a:spcAft>
              <a:buFont typeface="Arial" panose="020B0604020202020204" pitchFamily="34" charset="0"/>
              <a:buChar char="•"/>
            </a:pPr>
            <a:r>
              <a:rPr lang="en-US" sz="2000" b="1" dirty="0">
                <a:latin typeface="Calibri Light" panose="020F0302020204030204" pitchFamily="34" charset="0"/>
                <a:cs typeface="Calibri Light" panose="020F0302020204030204" pitchFamily="34" charset="0"/>
              </a:rPr>
              <a:t>What is the performance of each element in the concept?</a:t>
            </a:r>
          </a:p>
        </p:txBody>
      </p:sp>
      <p:sp>
        <p:nvSpPr>
          <p:cNvPr id="5" name="Rectangle 4">
            <a:extLst>
              <a:ext uri="{FF2B5EF4-FFF2-40B4-BE49-F238E27FC236}">
                <a16:creationId xmlns:a16="http://schemas.microsoft.com/office/drawing/2014/main" id="{4D4DA6BA-902F-A986-F97D-B1B5B616017C}"/>
              </a:ext>
            </a:extLst>
          </p:cNvPr>
          <p:cNvSpPr/>
          <p:nvPr/>
        </p:nvSpPr>
        <p:spPr>
          <a:xfrm>
            <a:off x="8016536" y="6587231"/>
            <a:ext cx="594804" cy="18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D222DECE-5EA4-6C4D-7EC1-94556828D004}"/>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z="1200" smtClean="0"/>
              <a:pPr/>
              <a:t>19</a:t>
            </a:fld>
            <a:endParaRPr lang="en-US" sz="1200" dirty="0"/>
          </a:p>
        </p:txBody>
      </p:sp>
    </p:spTree>
    <p:extLst>
      <p:ext uri="{BB962C8B-B14F-4D97-AF65-F5344CB8AC3E}">
        <p14:creationId xmlns:p14="http://schemas.microsoft.com/office/powerpoint/2010/main" val="350806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C7A8-D714-A7C5-1090-31322089053F}"/>
              </a:ext>
            </a:extLst>
          </p:cNvPr>
          <p:cNvSpPr>
            <a:spLocks noGrp="1"/>
          </p:cNvSpPr>
          <p:nvPr>
            <p:ph type="title"/>
          </p:nvPr>
        </p:nvSpPr>
        <p:spPr>
          <a:xfrm>
            <a:off x="533400" y="502960"/>
            <a:ext cx="11338560" cy="548640"/>
          </a:xfrm>
        </p:spPr>
        <p:txBody>
          <a:bodyPr/>
          <a:lstStyle/>
          <a:p>
            <a:r>
              <a:rPr lang="en-US" sz="3600" dirty="0">
                <a:latin typeface="Calibri Light" panose="020F0302020204030204" pitchFamily="34" charset="0"/>
                <a:cs typeface="Calibri Light" panose="020F0302020204030204" pitchFamily="34" charset="0"/>
              </a:rPr>
              <a:t>DoD Mission Engineering Defined</a:t>
            </a:r>
          </a:p>
        </p:txBody>
      </p:sp>
      <p:sp>
        <p:nvSpPr>
          <p:cNvPr id="4" name="Content Placeholder 2">
            <a:extLst>
              <a:ext uri="{FF2B5EF4-FFF2-40B4-BE49-F238E27FC236}">
                <a16:creationId xmlns:a16="http://schemas.microsoft.com/office/drawing/2014/main" id="{B800426E-E50D-2019-46A7-95E9E2C68B87}"/>
              </a:ext>
            </a:extLst>
          </p:cNvPr>
          <p:cNvSpPr>
            <a:spLocks noGrp="1"/>
          </p:cNvSpPr>
          <p:nvPr>
            <p:ph idx="1"/>
          </p:nvPr>
        </p:nvSpPr>
        <p:spPr>
          <a:xfrm>
            <a:off x="339903" y="1542231"/>
            <a:ext cx="5773030" cy="4833938"/>
          </a:xfrm>
        </p:spPr>
        <p:txBody>
          <a:bodyPr>
            <a:normAutofit/>
          </a:bodyPr>
          <a:lstStyle/>
          <a:p>
            <a:pPr>
              <a:lnSpc>
                <a:spcPct val="90000"/>
              </a:lnSpc>
              <a:spcBef>
                <a:spcPts val="400"/>
              </a:spcBef>
            </a:pPr>
            <a:r>
              <a:rPr lang="en-US" sz="2400" b="1" dirty="0">
                <a:solidFill>
                  <a:schemeClr val="tx1"/>
                </a:solidFill>
                <a:latin typeface="Calibri Light" panose="020F0302020204030204" pitchFamily="34" charset="0"/>
                <a:cs typeface="Calibri Light" panose="020F0302020204030204" pitchFamily="34" charset="0"/>
              </a:rPr>
              <a:t>ME Guide 2.0 defines ME as</a:t>
            </a:r>
          </a:p>
          <a:p>
            <a:pPr lvl="1">
              <a:lnSpc>
                <a:spcPct val="90000"/>
              </a:lnSpc>
              <a:spcBef>
                <a:spcPts val="400"/>
              </a:spcBef>
            </a:pPr>
            <a:r>
              <a:rPr lang="en-US" sz="2000" b="1" dirty="0">
                <a:solidFill>
                  <a:schemeClr val="tx1"/>
                </a:solidFill>
                <a:latin typeface="Calibri Light" panose="020F0302020204030204" pitchFamily="34" charset="0"/>
                <a:cs typeface="Calibri Light" panose="020F0302020204030204" pitchFamily="34" charset="0"/>
              </a:rPr>
              <a:t>a top-down interdisciplinary approach and process encompassing the entire technical effort to analyze, design, and integrate current and emerging operational needs and capabilities to achieve desired </a:t>
            </a:r>
            <a:r>
              <a:rPr lang="en-US" sz="2000" b="1" dirty="0">
                <a:solidFill>
                  <a:schemeClr val="tx1"/>
                </a:solidFill>
                <a:highlight>
                  <a:srgbClr val="FFFF00"/>
                </a:highlight>
                <a:latin typeface="Calibri Light" panose="020F0302020204030204" pitchFamily="34" charset="0"/>
                <a:cs typeface="Calibri Light" panose="020F0302020204030204" pitchFamily="34" charset="0"/>
              </a:rPr>
              <a:t>mission outcomes</a:t>
            </a:r>
            <a:r>
              <a:rPr lang="en-US" sz="2000" b="1" dirty="0">
                <a:solidFill>
                  <a:schemeClr val="tx1"/>
                </a:solidFill>
                <a:latin typeface="Calibri Light" panose="020F0302020204030204" pitchFamily="34" charset="0"/>
                <a:cs typeface="Calibri Light" panose="020F0302020204030204" pitchFamily="34" charset="0"/>
              </a:rPr>
              <a:t>. </a:t>
            </a:r>
          </a:p>
          <a:p>
            <a:pPr>
              <a:lnSpc>
                <a:spcPct val="90000"/>
              </a:lnSpc>
              <a:spcBef>
                <a:spcPts val="400"/>
              </a:spcBef>
              <a:spcAft>
                <a:spcPts val="0"/>
              </a:spcAft>
            </a:pPr>
            <a:r>
              <a:rPr lang="en-US" sz="2400" b="1" dirty="0">
                <a:solidFill>
                  <a:schemeClr val="tx1"/>
                </a:solidFill>
                <a:latin typeface="Calibri Light" panose="020F0302020204030204" pitchFamily="34" charset="0"/>
                <a:cs typeface="Calibri Light" panose="020F0302020204030204" pitchFamily="34" charset="0"/>
              </a:rPr>
              <a:t>ME is a top-down approach that delivers engineering results to identify </a:t>
            </a:r>
          </a:p>
          <a:p>
            <a:pPr lvl="1">
              <a:lnSpc>
                <a:spcPct val="90000"/>
              </a:lnSpc>
              <a:spcBef>
                <a:spcPts val="400"/>
              </a:spcBef>
            </a:pPr>
            <a:r>
              <a:rPr lang="en-US" sz="2000" b="1" dirty="0">
                <a:solidFill>
                  <a:schemeClr val="tx1"/>
                </a:solidFill>
                <a:latin typeface="Calibri Light" panose="020F0302020204030204" pitchFamily="34" charset="0"/>
                <a:cs typeface="Calibri Light" panose="020F0302020204030204" pitchFamily="34" charset="0"/>
              </a:rPr>
              <a:t>enhanced capabilities, technologies, system interdependencies, and architectures </a:t>
            </a:r>
          </a:p>
          <a:p>
            <a:pPr marL="400050" lvl="1" indent="0">
              <a:lnSpc>
                <a:spcPct val="90000"/>
              </a:lnSpc>
              <a:spcBef>
                <a:spcPts val="400"/>
              </a:spcBef>
              <a:buNone/>
            </a:pPr>
            <a:r>
              <a:rPr lang="en-US" sz="2000" b="1" dirty="0">
                <a:solidFill>
                  <a:schemeClr val="tx1"/>
                </a:solidFill>
                <a:latin typeface="Calibri Light" panose="020F0302020204030204" pitchFamily="34" charset="0"/>
                <a:cs typeface="Calibri Light" panose="020F0302020204030204" pitchFamily="34" charset="0"/>
              </a:rPr>
              <a:t>to guide </a:t>
            </a:r>
          </a:p>
          <a:p>
            <a:pPr marL="685800" lvl="1">
              <a:lnSpc>
                <a:spcPct val="90000"/>
              </a:lnSpc>
              <a:spcBef>
                <a:spcPts val="400"/>
              </a:spcBef>
            </a:pPr>
            <a:r>
              <a:rPr lang="en-US" sz="2000" b="1" dirty="0">
                <a:solidFill>
                  <a:schemeClr val="tx1"/>
                </a:solidFill>
                <a:latin typeface="Calibri Light" panose="020F0302020204030204" pitchFamily="34" charset="0"/>
                <a:cs typeface="Calibri Light" panose="020F0302020204030204" pitchFamily="34" charset="0"/>
              </a:rPr>
              <a:t>development, prototypes, experiments, and </a:t>
            </a:r>
            <a:r>
              <a:rPr lang="en-US" sz="2000" b="1" dirty="0" err="1">
                <a:solidFill>
                  <a:schemeClr val="tx1"/>
                </a:solidFill>
                <a:latin typeface="Calibri Light" panose="020F0302020204030204" pitchFamily="34" charset="0"/>
                <a:cs typeface="Calibri Light" panose="020F0302020204030204" pitchFamily="34" charset="0"/>
              </a:rPr>
              <a:t>SoS</a:t>
            </a:r>
            <a:r>
              <a:rPr lang="en-US" sz="2000" b="1" dirty="0">
                <a:solidFill>
                  <a:schemeClr val="tx1"/>
                </a:solidFill>
                <a:latin typeface="Calibri Light" panose="020F0302020204030204" pitchFamily="34" charset="0"/>
                <a:cs typeface="Calibri Light" panose="020F0302020204030204" pitchFamily="34" charset="0"/>
              </a:rPr>
              <a:t> to achieve reference missions and close </a:t>
            </a:r>
            <a:r>
              <a:rPr lang="en-US" sz="2000" b="1" dirty="0">
                <a:solidFill>
                  <a:schemeClr val="tx1"/>
                </a:solidFill>
                <a:highlight>
                  <a:srgbClr val="FFFF00"/>
                </a:highlight>
                <a:latin typeface="Calibri Light" panose="020F0302020204030204" pitchFamily="34" charset="0"/>
                <a:cs typeface="Calibri Light" panose="020F0302020204030204" pitchFamily="34" charset="0"/>
              </a:rPr>
              <a:t>mission capability gaps</a:t>
            </a:r>
            <a:r>
              <a:rPr lang="en-US" sz="2000" b="1" dirty="0">
                <a:solidFill>
                  <a:schemeClr val="tx1"/>
                </a:solidFill>
                <a:latin typeface="Calibri Light" panose="020F0302020204030204" pitchFamily="34" charset="0"/>
                <a:cs typeface="Calibri Light" panose="020F0302020204030204" pitchFamily="34" charset="0"/>
              </a:rPr>
              <a:t>. </a:t>
            </a:r>
            <a:endParaRPr lang="en-US" b="1" dirty="0">
              <a:solidFill>
                <a:schemeClr val="tx1"/>
              </a:solidFill>
              <a:latin typeface="Calibri Light" panose="020F0302020204030204" pitchFamily="34" charset="0"/>
              <a:cs typeface="Calibri Light" panose="020F0302020204030204" pitchFamily="34" charset="0"/>
            </a:endParaRPr>
          </a:p>
        </p:txBody>
      </p:sp>
      <p:sp>
        <p:nvSpPr>
          <p:cNvPr id="5" name="Content Placeholder 2">
            <a:extLst>
              <a:ext uri="{FF2B5EF4-FFF2-40B4-BE49-F238E27FC236}">
                <a16:creationId xmlns:a16="http://schemas.microsoft.com/office/drawing/2014/main" id="{34197F3E-EAB0-40A8-8364-2E4A940B203B}"/>
              </a:ext>
            </a:extLst>
          </p:cNvPr>
          <p:cNvSpPr txBox="1">
            <a:spLocks/>
          </p:cNvSpPr>
          <p:nvPr/>
        </p:nvSpPr>
        <p:spPr>
          <a:xfrm>
            <a:off x="6346690" y="1633045"/>
            <a:ext cx="5692910" cy="17959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Arial" panose="020B0604020202020204" pitchFamily="34" charset="0"/>
              <a:buChar char="•"/>
              <a:defRPr sz="2800" b="1" kern="1200" spc="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spc="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1600" kern="1200" spc="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1400" kern="1200" spc="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800"/>
              </a:spcBef>
              <a:spcAft>
                <a:spcPts val="0"/>
              </a:spcAft>
              <a:buClr>
                <a:srgbClr val="C00000"/>
              </a:buClr>
              <a:buSzTx/>
              <a:buFont typeface="Arial" panose="020B0604020202020204" pitchFamily="34" charset="0"/>
              <a:buNone/>
              <a:tabLst/>
              <a:defRPr/>
            </a:pPr>
            <a:r>
              <a:rPr kumimoji="0" lang="en-US" sz="2000" b="1"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The goal of mission engineering is to engineer missions by identifying the right things (i.e., technologies, systems, SoS, or processes) to achieve the intended mission outcomes and provide mission-based inputs into the systems engineering process to aid the Department in </a:t>
            </a:r>
            <a:r>
              <a:rPr kumimoji="0" lang="en-US" sz="2000" b="1" i="0" u="none" strike="noStrike" kern="1200" cap="none" spc="0" normalizeH="0" baseline="0" noProof="0" dirty="0">
                <a:ln>
                  <a:noFill/>
                </a:ln>
                <a:effectLst/>
                <a:highlight>
                  <a:srgbClr val="FFFF00"/>
                </a:highlight>
                <a:uLnTx/>
                <a:uFillTx/>
                <a:latin typeface="Calibri Light" panose="020F0302020204030204" pitchFamily="34" charset="0"/>
                <a:ea typeface="+mn-ea"/>
                <a:cs typeface="Calibri Light" panose="020F0302020204030204" pitchFamily="34" charset="0"/>
              </a:rPr>
              <a:t>building things right</a:t>
            </a:r>
            <a:r>
              <a:rPr kumimoji="0" lang="en-US" sz="2000" b="1"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a:t>
            </a:r>
          </a:p>
        </p:txBody>
      </p:sp>
      <p:sp>
        <p:nvSpPr>
          <p:cNvPr id="6" name="TextBox 5">
            <a:extLst>
              <a:ext uri="{FF2B5EF4-FFF2-40B4-BE49-F238E27FC236}">
                <a16:creationId xmlns:a16="http://schemas.microsoft.com/office/drawing/2014/main" id="{37C0EDA5-D00C-6B19-9383-5616B3093989}"/>
              </a:ext>
            </a:extLst>
          </p:cNvPr>
          <p:cNvSpPr txBox="1"/>
          <p:nvPr/>
        </p:nvSpPr>
        <p:spPr>
          <a:xfrm>
            <a:off x="9160896" y="3291379"/>
            <a:ext cx="24849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ndara Light" panose="020E0502030303020204" pitchFamily="34" charset="0"/>
                <a:ea typeface="+mn-ea"/>
                <a:cs typeface="+mn-cs"/>
              </a:rPr>
              <a:t>DoD ME Guide 2.0, 2023, p3</a:t>
            </a:r>
          </a:p>
        </p:txBody>
      </p:sp>
      <p:pic>
        <p:nvPicPr>
          <p:cNvPr id="7" name="Picture 6">
            <a:extLst>
              <a:ext uri="{FF2B5EF4-FFF2-40B4-BE49-F238E27FC236}">
                <a16:creationId xmlns:a16="http://schemas.microsoft.com/office/drawing/2014/main" id="{7DC67660-472A-2385-9932-E24E703E1479}"/>
              </a:ext>
            </a:extLst>
          </p:cNvPr>
          <p:cNvPicPr>
            <a:picLocks noChangeAspect="1"/>
          </p:cNvPicPr>
          <p:nvPr/>
        </p:nvPicPr>
        <p:blipFill rotWithShape="1">
          <a:blip r:embed="rId2"/>
          <a:srcRect l="6850" r="5015"/>
          <a:stretch/>
        </p:blipFill>
        <p:spPr>
          <a:xfrm>
            <a:off x="6638941" y="3933152"/>
            <a:ext cx="4659776" cy="2601420"/>
          </a:xfrm>
          <a:prstGeom prst="rect">
            <a:avLst/>
          </a:prstGeom>
        </p:spPr>
      </p:pic>
      <p:sp>
        <p:nvSpPr>
          <p:cNvPr id="8" name="TextBox 7">
            <a:extLst>
              <a:ext uri="{FF2B5EF4-FFF2-40B4-BE49-F238E27FC236}">
                <a16:creationId xmlns:a16="http://schemas.microsoft.com/office/drawing/2014/main" id="{44EC765B-E11F-EC02-A88B-5A57955CBF45}"/>
              </a:ext>
            </a:extLst>
          </p:cNvPr>
          <p:cNvSpPr txBox="1"/>
          <p:nvPr/>
        </p:nvSpPr>
        <p:spPr>
          <a:xfrm>
            <a:off x="9394795" y="6179503"/>
            <a:ext cx="2087431" cy="307777"/>
          </a:xfrm>
          <a:prstGeom prst="rect">
            <a:avLst/>
          </a:prstGeom>
          <a:noFill/>
        </p:spPr>
        <p:txBody>
          <a:bodyPr wrap="none" rtlCol="0">
            <a:spAutoFit/>
          </a:bodyPr>
          <a:lstStyle/>
          <a:p>
            <a:r>
              <a:rPr lang="en-US" sz="1400" b="1" i="1" dirty="0">
                <a:latin typeface="Candara Light" panose="020E0502030303020204" pitchFamily="34" charset="0"/>
              </a:rPr>
              <a:t>DoD ME Guide 2.0, 2023, p4</a:t>
            </a:r>
          </a:p>
        </p:txBody>
      </p:sp>
      <p:sp>
        <p:nvSpPr>
          <p:cNvPr id="9" name="TextBox 8">
            <a:extLst>
              <a:ext uri="{FF2B5EF4-FFF2-40B4-BE49-F238E27FC236}">
                <a16:creationId xmlns:a16="http://schemas.microsoft.com/office/drawing/2014/main" id="{FEA5C9AC-E8C4-59FA-3F98-C4165D576222}"/>
              </a:ext>
            </a:extLst>
          </p:cNvPr>
          <p:cNvSpPr txBox="1"/>
          <p:nvPr/>
        </p:nvSpPr>
        <p:spPr>
          <a:xfrm>
            <a:off x="6477774" y="3589868"/>
            <a:ext cx="2471318" cy="369332"/>
          </a:xfrm>
          <a:prstGeom prst="rect">
            <a:avLst/>
          </a:prstGeom>
          <a:noFill/>
        </p:spPr>
        <p:txBody>
          <a:bodyPr wrap="none" rtlCol="0">
            <a:spAutoFit/>
          </a:bodyPr>
          <a:lstStyle/>
          <a:p>
            <a:r>
              <a:rPr lang="en-US" b="1" dirty="0">
                <a:latin typeface="+mj-lt"/>
              </a:rPr>
              <a:t>Consumer of ME Results</a:t>
            </a:r>
          </a:p>
        </p:txBody>
      </p:sp>
      <p:sp>
        <p:nvSpPr>
          <p:cNvPr id="10" name="Slide Number Placeholder 5">
            <a:extLst>
              <a:ext uri="{FF2B5EF4-FFF2-40B4-BE49-F238E27FC236}">
                <a16:creationId xmlns:a16="http://schemas.microsoft.com/office/drawing/2014/main" id="{E1218C29-AE0E-397F-DAF3-16C235E90179}"/>
              </a:ext>
            </a:extLst>
          </p:cNvPr>
          <p:cNvSpPr>
            <a:spLocks noGrp="1"/>
          </p:cNvSpPr>
          <p:nvPr>
            <p:ph type="sldNum" sz="quarter" idx="4"/>
          </p:nvPr>
        </p:nvSpPr>
        <p:spPr>
          <a:xfrm>
            <a:off x="11157529" y="6400800"/>
            <a:ext cx="620891" cy="182880"/>
          </a:xfrm>
          <a:prstGeom prst="rect">
            <a:avLst/>
          </a:prstGeom>
        </p:spPr>
        <p:txBody>
          <a:bodyPr vert="horz" lIns="0" tIns="0" rIns="0" bIns="0" rtlCol="0" anchor="ctr">
            <a:noAutofit/>
          </a:bodyPr>
          <a:lstStyle>
            <a:lvl1pPr algn="r">
              <a:defRPr sz="800">
                <a:solidFill>
                  <a:schemeClr val="tx1"/>
                </a:solidFill>
              </a:defRPr>
            </a:lvl1pPr>
          </a:lstStyle>
          <a:p>
            <a:fld id="{BECF63ED-5365-0347-943C-46237B9951C9}" type="slidenum">
              <a:rPr lang="en-US" sz="1200" smtClean="0"/>
              <a:pPr/>
              <a:t>2</a:t>
            </a:fld>
            <a:endParaRPr lang="en-US" sz="1200" dirty="0"/>
          </a:p>
        </p:txBody>
      </p:sp>
    </p:spTree>
    <p:extLst>
      <p:ext uri="{BB962C8B-B14F-4D97-AF65-F5344CB8AC3E}">
        <p14:creationId xmlns:p14="http://schemas.microsoft.com/office/powerpoint/2010/main" val="44113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1E3D-FE30-4F08-8AEC-EB333DEDABD9}"/>
              </a:ext>
            </a:extLst>
          </p:cNvPr>
          <p:cNvSpPr>
            <a:spLocks noGrp="1"/>
          </p:cNvSpPr>
          <p:nvPr>
            <p:ph type="title"/>
          </p:nvPr>
        </p:nvSpPr>
        <p:spPr>
          <a:xfrm>
            <a:off x="727902" y="457200"/>
            <a:ext cx="11338560" cy="731520"/>
          </a:xfrm>
        </p:spPr>
        <p:txBody>
          <a:bodyPr>
            <a:normAutofit/>
          </a:bodyPr>
          <a:lstStyle/>
          <a:p>
            <a:r>
              <a:rPr lang="en-US" sz="3600" dirty="0">
                <a:latin typeface="Calibri Light" panose="020F0302020204030204" pitchFamily="34" charset="0"/>
                <a:cs typeface="Calibri Light" panose="020F0302020204030204" pitchFamily="34" charset="0"/>
              </a:rPr>
              <a:t>Summary</a:t>
            </a:r>
          </a:p>
        </p:txBody>
      </p:sp>
      <p:sp>
        <p:nvSpPr>
          <p:cNvPr id="5" name="Content Placeholder 64">
            <a:extLst>
              <a:ext uri="{FF2B5EF4-FFF2-40B4-BE49-F238E27FC236}">
                <a16:creationId xmlns:a16="http://schemas.microsoft.com/office/drawing/2014/main" id="{BD330456-03BC-4E99-9A00-DBB7CB29C5FF}"/>
              </a:ext>
            </a:extLst>
          </p:cNvPr>
          <p:cNvSpPr txBox="1">
            <a:spLocks/>
          </p:cNvSpPr>
          <p:nvPr/>
        </p:nvSpPr>
        <p:spPr>
          <a:xfrm>
            <a:off x="712662" y="1540942"/>
            <a:ext cx="11041187" cy="49864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400" b="1" dirty="0">
                <a:latin typeface="Calibri Light" panose="020F0302020204030204" pitchFamily="34" charset="0"/>
                <a:cs typeface="Calibri Light" panose="020F0302020204030204" pitchFamily="34" charset="0"/>
              </a:rPr>
              <a:t>Mission engineering provides a disciplined approach to assessing options for improving mission outcomes</a:t>
            </a:r>
          </a:p>
          <a:p>
            <a:pPr>
              <a:spcBef>
                <a:spcPts val="1200"/>
              </a:spcBef>
            </a:pPr>
            <a:r>
              <a:rPr lang="en-US" sz="2400" b="1" dirty="0">
                <a:latin typeface="Calibri Light" panose="020F0302020204030204" pitchFamily="34" charset="0"/>
                <a:cs typeface="Calibri Light" panose="020F0302020204030204" pitchFamily="34" charset="0"/>
              </a:rPr>
              <a:t>Digital mission architectures (Mission Threads (MTs) and Mission Engineering Threads (METs)) are developed for the scenario/vignette of interest and provide a blueprint for the ME analysis</a:t>
            </a:r>
          </a:p>
          <a:p>
            <a:pPr>
              <a:spcBef>
                <a:spcPts val="1200"/>
              </a:spcBef>
            </a:pPr>
            <a:r>
              <a:rPr lang="en-US" sz="2400" b="1" dirty="0">
                <a:latin typeface="Calibri Light" panose="020F0302020204030204" pitchFamily="34" charset="0"/>
                <a:cs typeface="Calibri Light" panose="020F0302020204030204" pitchFamily="34" charset="0"/>
              </a:rPr>
              <a:t>MTs/METs represent the baseline and new concepts and put the concepts into a mission context</a:t>
            </a:r>
          </a:p>
          <a:p>
            <a:pPr lvl="1">
              <a:spcBef>
                <a:spcPts val="1200"/>
              </a:spcBef>
            </a:pPr>
            <a:r>
              <a:rPr lang="en-US" sz="2200" b="1" dirty="0">
                <a:latin typeface="Calibri Light" panose="020F0302020204030204" pitchFamily="34" charset="0"/>
                <a:cs typeface="Calibri Light" panose="020F0302020204030204" pitchFamily="34" charset="0"/>
              </a:rPr>
              <a:t>Use of digital engineering to represent MTs/METs allows for clarity, transparency and reusability</a:t>
            </a:r>
          </a:p>
          <a:p>
            <a:pPr>
              <a:spcBef>
                <a:spcPts val="1200"/>
              </a:spcBef>
            </a:pPr>
            <a:r>
              <a:rPr lang="en-US" sz="2400" b="1" dirty="0">
                <a:latin typeface="Calibri Light" panose="020F0302020204030204" pitchFamily="34" charset="0"/>
                <a:cs typeface="Calibri Light" panose="020F0302020204030204" pitchFamily="34" charset="0"/>
              </a:rPr>
              <a:t>Mission Engineering (ME) operational analysis represents the concepts in an operational environment (AFSIM) to assess and evaluate the mission effectiveness of concepts (excursions from the baseline mission architecture) </a:t>
            </a:r>
          </a:p>
          <a:p>
            <a:pPr>
              <a:spcBef>
                <a:spcPts val="1200"/>
              </a:spcBef>
            </a:pPr>
            <a:r>
              <a:rPr lang="en-US" sz="2400" b="1" dirty="0">
                <a:latin typeface="Calibri Light" panose="020F0302020204030204" pitchFamily="34" charset="0"/>
                <a:cs typeface="Calibri Light" panose="020F0302020204030204" pitchFamily="34" charset="0"/>
              </a:rPr>
              <a:t>ME operational analysis outputs quantitative results in terms of mission metrics</a:t>
            </a:r>
          </a:p>
        </p:txBody>
      </p:sp>
      <p:sp>
        <p:nvSpPr>
          <p:cNvPr id="4" name="Rectangle 3">
            <a:extLst>
              <a:ext uri="{FF2B5EF4-FFF2-40B4-BE49-F238E27FC236}">
                <a16:creationId xmlns:a16="http://schemas.microsoft.com/office/drawing/2014/main" id="{3BEE4186-D245-AE59-E939-DC221FB9904B}"/>
              </a:ext>
            </a:extLst>
          </p:cNvPr>
          <p:cNvSpPr/>
          <p:nvPr/>
        </p:nvSpPr>
        <p:spPr>
          <a:xfrm>
            <a:off x="8016536" y="6587231"/>
            <a:ext cx="594804" cy="18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FE02C1F9-B2C2-75D6-5700-0706A781A767}"/>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z="1200" smtClean="0"/>
              <a:pPr/>
              <a:t>20</a:t>
            </a:fld>
            <a:endParaRPr lang="en-US" sz="1200" dirty="0"/>
          </a:p>
        </p:txBody>
      </p:sp>
    </p:spTree>
    <p:extLst>
      <p:ext uri="{BB962C8B-B14F-4D97-AF65-F5344CB8AC3E}">
        <p14:creationId xmlns:p14="http://schemas.microsoft.com/office/powerpoint/2010/main" val="995546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8F996-2812-75FF-F8E3-3EB785D6E6CA}"/>
              </a:ext>
            </a:extLst>
          </p:cNvPr>
          <p:cNvSpPr>
            <a:spLocks noGrp="1"/>
          </p:cNvSpPr>
          <p:nvPr>
            <p:ph type="title"/>
          </p:nvPr>
        </p:nvSpPr>
        <p:spPr/>
        <p:txBody>
          <a:bodyPr/>
          <a:lstStyle/>
          <a:p>
            <a:pPr algn="ctr"/>
            <a:r>
              <a:rPr lang="en-US" dirty="0">
                <a:solidFill>
                  <a:schemeClr val="tx1"/>
                </a:solidFill>
                <a:latin typeface="Calibri Light" panose="020F0302020204030204" pitchFamily="34" charset="0"/>
                <a:cs typeface="Calibri Light" panose="020F0302020204030204" pitchFamily="34" charset="0"/>
              </a:rPr>
              <a:t>Discussion</a:t>
            </a:r>
          </a:p>
        </p:txBody>
      </p:sp>
      <p:sp>
        <p:nvSpPr>
          <p:cNvPr id="5" name="Slide Number Placeholder 5">
            <a:extLst>
              <a:ext uri="{FF2B5EF4-FFF2-40B4-BE49-F238E27FC236}">
                <a16:creationId xmlns:a16="http://schemas.microsoft.com/office/drawing/2014/main" id="{3004DD46-769F-BA4A-F160-D6E7DDD07EA5}"/>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z="1200" smtClean="0"/>
              <a:pPr/>
              <a:t>21</a:t>
            </a:fld>
            <a:endParaRPr lang="en-US" sz="1200" dirty="0"/>
          </a:p>
        </p:txBody>
      </p:sp>
    </p:spTree>
    <p:extLst>
      <p:ext uri="{BB962C8B-B14F-4D97-AF65-F5344CB8AC3E}">
        <p14:creationId xmlns:p14="http://schemas.microsoft.com/office/powerpoint/2010/main" val="86136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381000" y="1447800"/>
            <a:ext cx="8020049" cy="4848768"/>
          </a:xfrm>
        </p:spPr>
        <p:txBody>
          <a:bodyPr>
            <a:noAutofit/>
          </a:bodyPr>
          <a:lstStyle/>
          <a:p>
            <a:pPr>
              <a:lnSpc>
                <a:spcPct val="90000"/>
              </a:lnSpc>
              <a:spcAft>
                <a:spcPts val="800"/>
              </a:spcAft>
            </a:pPr>
            <a:r>
              <a:rPr lang="en-US" sz="2200" b="1" dirty="0">
                <a:solidFill>
                  <a:schemeClr val="tx1"/>
                </a:solidFill>
                <a:latin typeface="Calibri Light" panose="020F0302020204030204" pitchFamily="34" charset="0"/>
                <a:cs typeface="Calibri Light" panose="020F0302020204030204" pitchFamily="34" charset="0"/>
              </a:rPr>
              <a:t>OUSD (Research and Engineering) published V 1.0 of the Mission Engineering Guide in December 2020 and V2.0 in October 2023</a:t>
            </a:r>
          </a:p>
          <a:p>
            <a:pPr lvl="1">
              <a:lnSpc>
                <a:spcPct val="90000"/>
              </a:lnSpc>
              <a:spcBef>
                <a:spcPts val="0"/>
              </a:spcBef>
              <a:spcAft>
                <a:spcPts val="800"/>
              </a:spcAft>
            </a:pPr>
            <a:r>
              <a:rPr lang="en-US" sz="2000" b="1" dirty="0">
                <a:solidFill>
                  <a:schemeClr val="tx1"/>
                </a:solidFill>
                <a:latin typeface="Calibri Light" panose="020F0302020204030204" pitchFamily="34" charset="0"/>
                <a:cs typeface="Calibri Light" panose="020F0302020204030204" pitchFamily="34" charset="0"/>
              </a:rPr>
              <a:t>The MEG speaks to a novice that is required to conduct ME </a:t>
            </a:r>
          </a:p>
          <a:p>
            <a:pPr lvl="1">
              <a:lnSpc>
                <a:spcPct val="90000"/>
              </a:lnSpc>
              <a:spcBef>
                <a:spcPts val="0"/>
              </a:spcBef>
              <a:spcAft>
                <a:spcPts val="800"/>
              </a:spcAft>
            </a:pPr>
            <a:r>
              <a:rPr lang="en-US" sz="2000" b="1" dirty="0">
                <a:solidFill>
                  <a:schemeClr val="tx1"/>
                </a:solidFill>
                <a:latin typeface="Calibri Light" panose="020F0302020204030204" pitchFamily="34" charset="0"/>
                <a:cs typeface="Calibri Light" panose="020F0302020204030204" pitchFamily="34" charset="0"/>
              </a:rPr>
              <a:t>Invokes critical thinking throughout the ME process</a:t>
            </a:r>
          </a:p>
          <a:p>
            <a:pPr>
              <a:lnSpc>
                <a:spcPct val="90000"/>
              </a:lnSpc>
              <a:spcBef>
                <a:spcPts val="0"/>
              </a:spcBef>
              <a:spcAft>
                <a:spcPts val="800"/>
              </a:spcAft>
            </a:pPr>
            <a:r>
              <a:rPr lang="en-US" sz="2200" b="1" dirty="0">
                <a:solidFill>
                  <a:schemeClr val="tx1"/>
                </a:solidFill>
                <a:latin typeface="Calibri Light" panose="020F0302020204030204" pitchFamily="34" charset="0"/>
                <a:cs typeface="Calibri Light" panose="020F0302020204030204" pitchFamily="34" charset="0"/>
              </a:rPr>
              <a:t>Provides overarching guidance and information on ME by:</a:t>
            </a:r>
          </a:p>
          <a:p>
            <a:pPr marL="628650" lvl="3" indent="-227013">
              <a:lnSpc>
                <a:spcPct val="90000"/>
              </a:lnSpc>
              <a:spcBef>
                <a:spcPts val="0"/>
              </a:spcBef>
              <a:spcAft>
                <a:spcPts val="800"/>
              </a:spcAft>
            </a:pPr>
            <a:r>
              <a:rPr lang="en-US" sz="2000" b="1" dirty="0">
                <a:solidFill>
                  <a:schemeClr val="tx1"/>
                </a:solidFill>
                <a:latin typeface="Calibri Light" panose="020F0302020204030204" pitchFamily="34" charset="0"/>
                <a:cs typeface="Calibri Light" panose="020F0302020204030204" pitchFamily="34" charset="0"/>
              </a:rPr>
              <a:t>Explaining what is and what is not ME</a:t>
            </a:r>
          </a:p>
          <a:p>
            <a:pPr marL="628650" lvl="3" indent="-227013">
              <a:lnSpc>
                <a:spcPct val="90000"/>
              </a:lnSpc>
              <a:spcBef>
                <a:spcPts val="0"/>
              </a:spcBef>
              <a:spcAft>
                <a:spcPts val="800"/>
              </a:spcAft>
            </a:pPr>
            <a:r>
              <a:rPr lang="en-US" sz="2000" b="1" dirty="0">
                <a:solidFill>
                  <a:schemeClr val="tx1"/>
                </a:solidFill>
                <a:latin typeface="Calibri Light" panose="020F0302020204030204" pitchFamily="34" charset="0"/>
                <a:cs typeface="Calibri Light" panose="020F0302020204030204" pitchFamily="34" charset="0"/>
              </a:rPr>
              <a:t>Describing the best practices, principles, and attributes for ME</a:t>
            </a:r>
          </a:p>
          <a:p>
            <a:pPr marL="628650" lvl="3" indent="-227013">
              <a:lnSpc>
                <a:spcPct val="90000"/>
              </a:lnSpc>
              <a:spcBef>
                <a:spcPts val="0"/>
              </a:spcBef>
              <a:spcAft>
                <a:spcPts val="800"/>
              </a:spcAft>
            </a:pPr>
            <a:r>
              <a:rPr lang="en-US" sz="2000" b="1" dirty="0">
                <a:solidFill>
                  <a:schemeClr val="tx1"/>
                </a:solidFill>
                <a:latin typeface="Calibri Light" panose="020F0302020204030204" pitchFamily="34" charset="0"/>
                <a:cs typeface="Calibri Light" panose="020F0302020204030204" pitchFamily="34" charset="0"/>
              </a:rPr>
              <a:t>Elaborating on the benefits of using ME</a:t>
            </a:r>
          </a:p>
          <a:p>
            <a:pPr marL="628650" lvl="3" indent="-227013">
              <a:lnSpc>
                <a:spcPct val="90000"/>
              </a:lnSpc>
              <a:spcBef>
                <a:spcPts val="0"/>
              </a:spcBef>
              <a:spcAft>
                <a:spcPts val="800"/>
              </a:spcAft>
            </a:pPr>
            <a:r>
              <a:rPr lang="en-US" sz="2000" b="1" dirty="0">
                <a:solidFill>
                  <a:schemeClr val="tx1"/>
                </a:solidFill>
                <a:latin typeface="Calibri Light" panose="020F0302020204030204" pitchFamily="34" charset="0"/>
                <a:cs typeface="Calibri Light" panose="020F0302020204030204" pitchFamily="34" charset="0"/>
              </a:rPr>
              <a:t>Establishing a set of common terms and definitions</a:t>
            </a:r>
          </a:p>
          <a:p>
            <a:pPr>
              <a:lnSpc>
                <a:spcPct val="90000"/>
              </a:lnSpc>
              <a:spcBef>
                <a:spcPts val="0"/>
              </a:spcBef>
              <a:spcAft>
                <a:spcPts val="800"/>
              </a:spcAft>
            </a:pPr>
            <a:r>
              <a:rPr lang="en-US" sz="2200" b="1" dirty="0">
                <a:solidFill>
                  <a:schemeClr val="tx1"/>
                </a:solidFill>
                <a:latin typeface="Calibri Light" panose="020F0302020204030204" pitchFamily="34" charset="0"/>
                <a:cs typeface="Calibri Light" panose="020F0302020204030204" pitchFamily="34" charset="0"/>
              </a:rPr>
              <a:t>Enables practitioners to formulate problems and build a firm understanding of the main principles involved in performing analysis in a mission context</a:t>
            </a:r>
          </a:p>
          <a:p>
            <a:pPr>
              <a:lnSpc>
                <a:spcPct val="90000"/>
              </a:lnSpc>
              <a:spcAft>
                <a:spcPts val="600"/>
              </a:spcAft>
            </a:pPr>
            <a:endParaRPr lang="en-US" sz="2400" b="1" dirty="0">
              <a:solidFill>
                <a:schemeClr val="tx1"/>
              </a:solidFill>
              <a:latin typeface="Calibri Light" panose="020F0302020204030204" pitchFamily="34" charset="0"/>
              <a:cs typeface="Calibri Light" panose="020F0302020204030204" pitchFamily="34" charset="0"/>
            </a:endParaRPr>
          </a:p>
        </p:txBody>
      </p:sp>
      <p:sp>
        <p:nvSpPr>
          <p:cNvPr id="13" name="TextBox 12"/>
          <p:cNvSpPr txBox="1"/>
          <p:nvPr/>
        </p:nvSpPr>
        <p:spPr>
          <a:xfrm>
            <a:off x="8651630" y="4867639"/>
            <a:ext cx="3201215" cy="978729"/>
          </a:xfrm>
          <a:prstGeom prst="rect">
            <a:avLst/>
          </a:prstGeom>
          <a:solidFill>
            <a:schemeClr val="bg2"/>
          </a:solidFill>
          <a:ln w="28575">
            <a:solidFill>
              <a:schemeClr val="tx2">
                <a:lumMod val="50000"/>
              </a:schemeClr>
            </a:solidFill>
          </a:ln>
          <a:effectLst/>
        </p:spPr>
        <p:txBody>
          <a:bodyPr wrap="square" rtlCol="0">
            <a:spAutoFit/>
          </a:bodyPr>
          <a:lstStyle>
            <a:defPPr>
              <a:defRPr lang="en-US"/>
            </a:defPPr>
            <a:lvl1pPr marR="0" lvl="0" indent="0" algn="ctr" defTabSz="914400">
              <a:lnSpc>
                <a:spcPct val="90000"/>
              </a:lnSpc>
              <a:buClrTx/>
              <a:buSzTx/>
              <a:buFontTx/>
              <a:buNone/>
              <a:tabLst/>
              <a:defRPr kumimoji="0" sz="1600" b="1" i="1" u="none" strike="noStrike" cap="none" spc="0" normalizeH="0" baseline="0">
                <a:ln>
                  <a:noFill/>
                </a:ln>
                <a:solidFill>
                  <a:schemeClr val="bg1"/>
                </a:solidFill>
                <a:effectLst/>
                <a:uLnTx/>
                <a:uFillTx/>
                <a:latin typeface="Franklin Gothic Medium" panose="020B0603020102020204" pitchFamily="34" charset="0"/>
              </a:defRPr>
            </a:lvl1pPr>
          </a:lstStyle>
          <a:p>
            <a:r>
              <a:rPr lang="en-US" i="0" dirty="0">
                <a:solidFill>
                  <a:schemeClr val="tx2"/>
                </a:solidFill>
                <a:latin typeface="Calibri Light" panose="020F0302020204030204" pitchFamily="34" charset="0"/>
                <a:cs typeface="Calibri Light" panose="020F0302020204030204" pitchFamily="34" charset="0"/>
              </a:rPr>
              <a:t>Obtain a copy of the DoD ME Guide </a:t>
            </a:r>
            <a:r>
              <a:rPr lang="en-US" i="0" u="sng" dirty="0">
                <a:solidFill>
                  <a:srgbClr val="0070C0"/>
                </a:solidFill>
                <a:latin typeface="Calibri Light" panose="020F0302020204030204" pitchFamily="34" charset="0"/>
                <a:cs typeface="Calibri Light" panose="020F0302020204030204" pitchFamily="34" charset="0"/>
              </a:rPr>
              <a:t>https://ac.cto.mil/wp-content/uploads/2023/11/MEG_2_Oct2023.pdf </a:t>
            </a:r>
          </a:p>
        </p:txBody>
      </p:sp>
      <p:sp>
        <p:nvSpPr>
          <p:cNvPr id="15" name="TextBox 14"/>
          <p:cNvSpPr txBox="1"/>
          <p:nvPr/>
        </p:nvSpPr>
        <p:spPr>
          <a:xfrm>
            <a:off x="533400" y="341531"/>
            <a:ext cx="7162800" cy="646331"/>
          </a:xfrm>
          <a:prstGeom prst="rect">
            <a:avLst/>
          </a:prstGeom>
          <a:noFill/>
        </p:spPr>
        <p:txBody>
          <a:bodyPr wrap="square" rtlCol="0" anchor="ctr">
            <a:spAutoFit/>
          </a:bodyPr>
          <a:lstStyle/>
          <a:p>
            <a:r>
              <a:rPr lang="en-US" sz="3600" b="1" dirty="0">
                <a:solidFill>
                  <a:schemeClr val="tx2"/>
                </a:solidFill>
                <a:latin typeface="Calibri Light" panose="020F0302020204030204" pitchFamily="34" charset="0"/>
                <a:ea typeface="+mj-ea"/>
                <a:cs typeface="Calibri Light" panose="020F0302020204030204" pitchFamily="34" charset="0"/>
              </a:rPr>
              <a:t>Mission Engineering Guide (MEG)</a:t>
            </a:r>
          </a:p>
        </p:txBody>
      </p:sp>
      <p:pic>
        <p:nvPicPr>
          <p:cNvPr id="4" name="Picture 3">
            <a:extLst>
              <a:ext uri="{FF2B5EF4-FFF2-40B4-BE49-F238E27FC236}">
                <a16:creationId xmlns:a16="http://schemas.microsoft.com/office/drawing/2014/main" id="{14976C8F-A607-3A3C-82A0-4A82B0F7E48D}"/>
              </a:ext>
            </a:extLst>
          </p:cNvPr>
          <p:cNvPicPr>
            <a:picLocks noChangeAspect="1"/>
          </p:cNvPicPr>
          <p:nvPr/>
        </p:nvPicPr>
        <p:blipFill>
          <a:blip r:embed="rId2"/>
          <a:stretch>
            <a:fillRect/>
          </a:stretch>
        </p:blipFill>
        <p:spPr>
          <a:xfrm>
            <a:off x="8801011" y="1011632"/>
            <a:ext cx="2902452" cy="3736538"/>
          </a:xfrm>
          <a:prstGeom prst="rect">
            <a:avLst/>
          </a:prstGeom>
        </p:spPr>
      </p:pic>
      <p:sp>
        <p:nvSpPr>
          <p:cNvPr id="2" name="Slide Number Placeholder 5">
            <a:extLst>
              <a:ext uri="{FF2B5EF4-FFF2-40B4-BE49-F238E27FC236}">
                <a16:creationId xmlns:a16="http://schemas.microsoft.com/office/drawing/2014/main" id="{077FD12A-AF3D-BD92-1B20-49FAC8041713}"/>
              </a:ext>
            </a:extLst>
          </p:cNvPr>
          <p:cNvSpPr>
            <a:spLocks noGrp="1"/>
          </p:cNvSpPr>
          <p:nvPr>
            <p:ph type="sldNum" sz="quarter" idx="4"/>
          </p:nvPr>
        </p:nvSpPr>
        <p:spPr>
          <a:xfrm>
            <a:off x="11157529" y="6400800"/>
            <a:ext cx="620891" cy="182880"/>
          </a:xfrm>
          <a:prstGeom prst="rect">
            <a:avLst/>
          </a:prstGeom>
        </p:spPr>
        <p:txBody>
          <a:bodyPr vert="horz" lIns="0" tIns="0" rIns="0" bIns="0" rtlCol="0" anchor="ctr">
            <a:noAutofit/>
          </a:bodyPr>
          <a:lstStyle>
            <a:lvl1pPr algn="r">
              <a:defRPr sz="800">
                <a:solidFill>
                  <a:schemeClr val="tx1"/>
                </a:solidFill>
              </a:defRPr>
            </a:lvl1pPr>
          </a:lstStyle>
          <a:p>
            <a:fld id="{BECF63ED-5365-0347-943C-46237B9951C9}" type="slidenum">
              <a:rPr lang="en-US" sz="1200" smtClean="0"/>
              <a:pPr/>
              <a:t>3</a:t>
            </a:fld>
            <a:endParaRPr lang="en-US" sz="1200" dirty="0"/>
          </a:p>
        </p:txBody>
      </p:sp>
    </p:spTree>
    <p:extLst>
      <p:ext uri="{BB962C8B-B14F-4D97-AF65-F5344CB8AC3E}">
        <p14:creationId xmlns:p14="http://schemas.microsoft.com/office/powerpoint/2010/main" val="3865675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A9A0E5-6968-1176-47E3-E3856D85E600}"/>
              </a:ext>
            </a:extLst>
          </p:cNvPr>
          <p:cNvSpPr>
            <a:spLocks noGrp="1"/>
          </p:cNvSpPr>
          <p:nvPr>
            <p:ph type="title"/>
          </p:nvPr>
        </p:nvSpPr>
        <p:spPr>
          <a:xfrm>
            <a:off x="456206" y="653634"/>
            <a:ext cx="8154394" cy="784366"/>
          </a:xfrm>
        </p:spPr>
        <p:txBody>
          <a:bodyPr vert="horz" lIns="91440" tIns="45720" rIns="91440" bIns="45720" rtlCol="0" anchor="ctr">
            <a:normAutofit/>
          </a:bodyPr>
          <a:lstStyle/>
          <a:p>
            <a:r>
              <a:rPr lang="en-US" sz="3600" dirty="0">
                <a:latin typeface="Calibri Light" panose="020F0302020204030204" pitchFamily="34" charset="0"/>
                <a:cs typeface="Calibri Light" panose="020F0302020204030204" pitchFamily="34" charset="0"/>
              </a:rPr>
              <a:t>DoD Mission Engineering Methodology</a:t>
            </a:r>
          </a:p>
        </p:txBody>
      </p:sp>
      <p:pic>
        <p:nvPicPr>
          <p:cNvPr id="4" name="Picture 3">
            <a:extLst>
              <a:ext uri="{FF2B5EF4-FFF2-40B4-BE49-F238E27FC236}">
                <a16:creationId xmlns:a16="http://schemas.microsoft.com/office/drawing/2014/main" id="{004E3302-3355-9E28-FBF5-7F2230553089}"/>
              </a:ext>
            </a:extLst>
          </p:cNvPr>
          <p:cNvPicPr>
            <a:picLocks noChangeAspect="1"/>
          </p:cNvPicPr>
          <p:nvPr/>
        </p:nvPicPr>
        <p:blipFill rotWithShape="1">
          <a:blip r:embed="rId3"/>
          <a:srcRect t="8057"/>
          <a:stretch/>
        </p:blipFill>
        <p:spPr>
          <a:xfrm>
            <a:off x="3732553" y="3534806"/>
            <a:ext cx="7882119" cy="2865994"/>
          </a:xfrm>
          <a:prstGeom prst="rect">
            <a:avLst/>
          </a:prstGeom>
        </p:spPr>
      </p:pic>
      <p:pic>
        <p:nvPicPr>
          <p:cNvPr id="2" name="Picture 1">
            <a:extLst>
              <a:ext uri="{FF2B5EF4-FFF2-40B4-BE49-F238E27FC236}">
                <a16:creationId xmlns:a16="http://schemas.microsoft.com/office/drawing/2014/main" id="{06626A97-D79E-C85B-4659-1DEBE2AF013F}"/>
              </a:ext>
            </a:extLst>
          </p:cNvPr>
          <p:cNvPicPr>
            <a:picLocks noChangeAspect="1"/>
          </p:cNvPicPr>
          <p:nvPr/>
        </p:nvPicPr>
        <p:blipFill rotWithShape="1">
          <a:blip r:embed="rId4"/>
          <a:srcRect t="18739"/>
          <a:stretch/>
        </p:blipFill>
        <p:spPr>
          <a:xfrm>
            <a:off x="964289" y="2165926"/>
            <a:ext cx="5146950" cy="1747084"/>
          </a:xfrm>
          <a:prstGeom prst="rect">
            <a:avLst/>
          </a:prstGeom>
        </p:spPr>
      </p:pic>
      <p:sp>
        <p:nvSpPr>
          <p:cNvPr id="9" name="TextBox 8">
            <a:extLst>
              <a:ext uri="{FF2B5EF4-FFF2-40B4-BE49-F238E27FC236}">
                <a16:creationId xmlns:a16="http://schemas.microsoft.com/office/drawing/2014/main" id="{35AD09CD-1D5D-3EB6-F8A3-7DEDD36BCBE3}"/>
              </a:ext>
            </a:extLst>
          </p:cNvPr>
          <p:cNvSpPr txBox="1"/>
          <p:nvPr/>
        </p:nvSpPr>
        <p:spPr>
          <a:xfrm>
            <a:off x="943969" y="1789520"/>
            <a:ext cx="2745110" cy="369332"/>
          </a:xfrm>
          <a:prstGeom prst="rect">
            <a:avLst/>
          </a:prstGeom>
          <a:noFill/>
        </p:spPr>
        <p:txBody>
          <a:bodyPr wrap="none" rtlCol="0">
            <a:spAutoFit/>
          </a:bodyPr>
          <a:lstStyle/>
          <a:p>
            <a:r>
              <a:rPr lang="en-US" b="1" dirty="0">
                <a:latin typeface="Calibri Light" panose="020F0302020204030204" pitchFamily="34" charset="0"/>
                <a:cs typeface="Calibri Light" panose="020F0302020204030204" pitchFamily="34" charset="0"/>
              </a:rPr>
              <a:t>ME Methodology (MET 1.0)</a:t>
            </a:r>
          </a:p>
        </p:txBody>
      </p:sp>
      <p:sp>
        <p:nvSpPr>
          <p:cNvPr id="11" name="TextBox 10">
            <a:extLst>
              <a:ext uri="{FF2B5EF4-FFF2-40B4-BE49-F238E27FC236}">
                <a16:creationId xmlns:a16="http://schemas.microsoft.com/office/drawing/2014/main" id="{7A468C41-0E87-1931-12DC-C00083514F4C}"/>
              </a:ext>
            </a:extLst>
          </p:cNvPr>
          <p:cNvSpPr txBox="1"/>
          <p:nvPr/>
        </p:nvSpPr>
        <p:spPr>
          <a:xfrm>
            <a:off x="974449" y="3612307"/>
            <a:ext cx="2073003" cy="307777"/>
          </a:xfrm>
          <a:prstGeom prst="rect">
            <a:avLst/>
          </a:prstGeom>
          <a:noFill/>
        </p:spPr>
        <p:txBody>
          <a:bodyPr wrap="none" rtlCol="0">
            <a:spAutoFit/>
          </a:bodyPr>
          <a:lstStyle/>
          <a:p>
            <a:r>
              <a:rPr lang="en-US" sz="1400" b="1" i="1" dirty="0">
                <a:latin typeface="Candara Light" panose="020E0502030303020204" pitchFamily="34" charset="0"/>
              </a:rPr>
              <a:t>DoD ME Guide 1.0, 2020, p5</a:t>
            </a:r>
          </a:p>
        </p:txBody>
      </p:sp>
      <p:sp>
        <p:nvSpPr>
          <p:cNvPr id="14" name="TextBox 13">
            <a:extLst>
              <a:ext uri="{FF2B5EF4-FFF2-40B4-BE49-F238E27FC236}">
                <a16:creationId xmlns:a16="http://schemas.microsoft.com/office/drawing/2014/main" id="{16A6015C-0E29-1FAF-1183-8103AD84A468}"/>
              </a:ext>
            </a:extLst>
          </p:cNvPr>
          <p:cNvSpPr txBox="1"/>
          <p:nvPr/>
        </p:nvSpPr>
        <p:spPr>
          <a:xfrm>
            <a:off x="9337274" y="6400800"/>
            <a:ext cx="2079415" cy="307777"/>
          </a:xfrm>
          <a:prstGeom prst="rect">
            <a:avLst/>
          </a:prstGeom>
          <a:noFill/>
        </p:spPr>
        <p:txBody>
          <a:bodyPr wrap="none" rtlCol="0">
            <a:spAutoFit/>
          </a:bodyPr>
          <a:lstStyle/>
          <a:p>
            <a:r>
              <a:rPr lang="en-US" sz="1400" b="1" i="1" dirty="0">
                <a:latin typeface="Candara Light" panose="020E0502030303020204" pitchFamily="34" charset="0"/>
              </a:rPr>
              <a:t>DoD ME Guide 2.0, 2023, p5</a:t>
            </a:r>
          </a:p>
        </p:txBody>
      </p:sp>
      <p:sp>
        <p:nvSpPr>
          <p:cNvPr id="15" name="Arrow: Right 14">
            <a:extLst>
              <a:ext uri="{FF2B5EF4-FFF2-40B4-BE49-F238E27FC236}">
                <a16:creationId xmlns:a16="http://schemas.microsoft.com/office/drawing/2014/main" id="{7F93071D-A85E-5C2C-B0E4-4F4A261FFEC4}"/>
              </a:ext>
            </a:extLst>
          </p:cNvPr>
          <p:cNvSpPr/>
          <p:nvPr/>
        </p:nvSpPr>
        <p:spPr>
          <a:xfrm rot="5400000">
            <a:off x="6137949" y="2701864"/>
            <a:ext cx="608987" cy="84528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4A82BFFD-16F2-CEB8-8FCF-F356B828BC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8056" y="621981"/>
            <a:ext cx="1254322" cy="1254322"/>
          </a:xfrm>
          <a:prstGeom prst="rect">
            <a:avLst/>
          </a:prstGeom>
        </p:spPr>
      </p:pic>
      <p:sp>
        <p:nvSpPr>
          <p:cNvPr id="6" name="Slide Number Placeholder 5">
            <a:extLst>
              <a:ext uri="{FF2B5EF4-FFF2-40B4-BE49-F238E27FC236}">
                <a16:creationId xmlns:a16="http://schemas.microsoft.com/office/drawing/2014/main" id="{D6F395DA-7F62-CA2D-322F-307B4D766574}"/>
              </a:ext>
            </a:extLst>
          </p:cNvPr>
          <p:cNvSpPr>
            <a:spLocks noGrp="1"/>
          </p:cNvSpPr>
          <p:nvPr>
            <p:ph type="sldNum" sz="quarter" idx="4"/>
          </p:nvPr>
        </p:nvSpPr>
        <p:spPr>
          <a:xfrm>
            <a:off x="11157529" y="6400800"/>
            <a:ext cx="620891" cy="182880"/>
          </a:xfrm>
          <a:prstGeom prst="rect">
            <a:avLst/>
          </a:prstGeom>
        </p:spPr>
        <p:txBody>
          <a:bodyPr vert="horz" lIns="0" tIns="0" rIns="0" bIns="0" rtlCol="0" anchor="ctr">
            <a:noAutofit/>
          </a:bodyPr>
          <a:lstStyle>
            <a:lvl1pPr algn="r">
              <a:defRPr sz="800">
                <a:solidFill>
                  <a:schemeClr val="tx1"/>
                </a:solidFill>
              </a:defRPr>
            </a:lvl1pPr>
          </a:lstStyle>
          <a:p>
            <a:fld id="{BECF63ED-5365-0347-943C-46237B9951C9}" type="slidenum">
              <a:rPr lang="en-US" sz="1200" smtClean="0"/>
              <a:pPr/>
              <a:t>4</a:t>
            </a:fld>
            <a:endParaRPr lang="en-US" sz="1200" dirty="0"/>
          </a:p>
        </p:txBody>
      </p:sp>
    </p:spTree>
    <p:extLst>
      <p:ext uri="{BB962C8B-B14F-4D97-AF65-F5344CB8AC3E}">
        <p14:creationId xmlns:p14="http://schemas.microsoft.com/office/powerpoint/2010/main" val="59040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A9A0E5-6968-1176-47E3-E3856D85E600}"/>
              </a:ext>
            </a:extLst>
          </p:cNvPr>
          <p:cNvSpPr>
            <a:spLocks noGrp="1"/>
          </p:cNvSpPr>
          <p:nvPr>
            <p:ph type="title"/>
          </p:nvPr>
        </p:nvSpPr>
        <p:spPr>
          <a:xfrm>
            <a:off x="762000" y="297375"/>
            <a:ext cx="9046538" cy="784366"/>
          </a:xfrm>
        </p:spPr>
        <p:txBody>
          <a:bodyPr vert="horz" lIns="91440" tIns="45720" rIns="91440" bIns="45720" rtlCol="0" anchor="ctr">
            <a:normAutofit fontScale="90000"/>
          </a:bodyPr>
          <a:lstStyle/>
          <a:p>
            <a:r>
              <a:rPr lang="en-US" sz="3600" dirty="0">
                <a:latin typeface="Calibri Light" panose="020F0302020204030204" pitchFamily="34" charset="0"/>
                <a:cs typeface="Calibri Light" panose="020F0302020204030204" pitchFamily="34" charset="0"/>
              </a:rPr>
              <a:t>DoD Mission Engineering Methodology (MEG 2.0)</a:t>
            </a:r>
          </a:p>
        </p:txBody>
      </p:sp>
      <p:grpSp>
        <p:nvGrpSpPr>
          <p:cNvPr id="5" name="Group 4">
            <a:extLst>
              <a:ext uri="{FF2B5EF4-FFF2-40B4-BE49-F238E27FC236}">
                <a16:creationId xmlns:a16="http://schemas.microsoft.com/office/drawing/2014/main" id="{E02D8289-82F8-AC15-4C9A-CFD287A3D4C7}"/>
              </a:ext>
            </a:extLst>
          </p:cNvPr>
          <p:cNvGrpSpPr/>
          <p:nvPr/>
        </p:nvGrpSpPr>
        <p:grpSpPr>
          <a:xfrm>
            <a:off x="834508" y="1345443"/>
            <a:ext cx="10743967" cy="4245895"/>
            <a:chOff x="1100320" y="1485364"/>
            <a:chExt cx="10743967" cy="4245895"/>
          </a:xfrm>
        </p:grpSpPr>
        <p:pic>
          <p:nvPicPr>
            <p:cNvPr id="4" name="Picture 3">
              <a:extLst>
                <a:ext uri="{FF2B5EF4-FFF2-40B4-BE49-F238E27FC236}">
                  <a16:creationId xmlns:a16="http://schemas.microsoft.com/office/drawing/2014/main" id="{004E3302-3355-9E28-FBF5-7F2230553089}"/>
                </a:ext>
              </a:extLst>
            </p:cNvPr>
            <p:cNvPicPr>
              <a:picLocks noChangeAspect="1"/>
            </p:cNvPicPr>
            <p:nvPr/>
          </p:nvPicPr>
          <p:blipFill rotWithShape="1">
            <a:blip r:embed="rId3"/>
            <a:srcRect t="8057"/>
            <a:stretch/>
          </p:blipFill>
          <p:spPr>
            <a:xfrm>
              <a:off x="2438400" y="2523508"/>
              <a:ext cx="7882119" cy="2865994"/>
            </a:xfrm>
            <a:prstGeom prst="rect">
              <a:avLst/>
            </a:prstGeom>
          </p:spPr>
        </p:pic>
        <p:sp>
          <p:nvSpPr>
            <p:cNvPr id="6" name="Text Placeholder 6">
              <a:extLst>
                <a:ext uri="{FF2B5EF4-FFF2-40B4-BE49-F238E27FC236}">
                  <a16:creationId xmlns:a16="http://schemas.microsoft.com/office/drawing/2014/main" id="{7982EC66-1FB7-2F1E-ABFA-4572391658AB}"/>
                </a:ext>
              </a:extLst>
            </p:cNvPr>
            <p:cNvSpPr txBox="1">
              <a:spLocks/>
            </p:cNvSpPr>
            <p:nvPr/>
          </p:nvSpPr>
          <p:spPr>
            <a:xfrm>
              <a:off x="1100320" y="3280586"/>
              <a:ext cx="1538593" cy="1241819"/>
            </a:xfrm>
            <a:prstGeom prst="rect">
              <a:avLst/>
            </a:prstGeom>
          </p:spPr>
          <p:txBody>
            <a:bodyPr/>
            <a:lstStyle>
              <a:lvl1pPr marL="0" indent="0" algn="l" defTabSz="914400" rtl="0" eaLnBrk="1" latinLnBrk="0" hangingPunct="1">
                <a:lnSpc>
                  <a:spcPct val="100000"/>
                </a:lnSpc>
                <a:spcBef>
                  <a:spcPts val="600"/>
                </a:spcBef>
                <a:spcAft>
                  <a:spcPts val="600"/>
                </a:spcAft>
                <a:buFont typeface="Arial"/>
                <a:buNone/>
                <a:defRPr sz="2400" b="1" i="0" kern="1200" cap="none" baseline="0">
                  <a:solidFill>
                    <a:schemeClr val="tx2"/>
                  </a:solidFill>
                  <a:latin typeface="+mn-lt"/>
                  <a:ea typeface="Arial Narrow" charset="0"/>
                  <a:cs typeface="Arial Narrow" charset="0"/>
                </a:defRPr>
              </a:lvl1pPr>
              <a:lvl2pPr marL="9525" indent="0" algn="l" defTabSz="914400" rtl="0" eaLnBrk="1" latinLnBrk="0" hangingPunct="1">
                <a:lnSpc>
                  <a:spcPct val="100000"/>
                </a:lnSpc>
                <a:spcBef>
                  <a:spcPts val="600"/>
                </a:spcBef>
                <a:spcAft>
                  <a:spcPts val="600"/>
                </a:spcAft>
                <a:buFont typeface="Arial"/>
                <a:buNone/>
                <a:tabLst/>
                <a:defRPr lang="en-US" sz="2400" b="0" i="0" kern="1200" baseline="0" dirty="0" smtClean="0">
                  <a:solidFill>
                    <a:schemeClr val="tx2"/>
                  </a:solidFill>
                  <a:latin typeface="+mn-lt"/>
                  <a:ea typeface="Arial Narrow" charset="0"/>
                  <a:cs typeface="Arial Narrow" charset="0"/>
                </a:defRPr>
              </a:lvl2pPr>
              <a:lvl3pPr marL="238125" indent="-238125" algn="l" defTabSz="914400" rtl="0" eaLnBrk="1" latinLnBrk="0" hangingPunct="1">
                <a:lnSpc>
                  <a:spcPct val="100000"/>
                </a:lnSpc>
                <a:spcBef>
                  <a:spcPts val="600"/>
                </a:spcBef>
                <a:spcAft>
                  <a:spcPts val="600"/>
                </a:spcAft>
                <a:buClrTx/>
                <a:buSzPct val="110000"/>
                <a:buFont typeface="Arial"/>
                <a:buChar char="•"/>
                <a:tabLst/>
                <a:defRPr lang="en-US" sz="2400" b="0" i="0" kern="1200" baseline="0" dirty="0" smtClean="0">
                  <a:solidFill>
                    <a:schemeClr val="tx2"/>
                  </a:solidFill>
                  <a:latin typeface="+mn-lt"/>
                  <a:ea typeface="Arial Narrow" charset="0"/>
                  <a:cs typeface="Arial Narrow" charset="0"/>
                </a:defRPr>
              </a:lvl3pPr>
              <a:lvl4pPr marL="693738" marR="0" indent="-347663" algn="l" defTabSz="914400" rtl="0" eaLnBrk="1" fontAlgn="auto" latinLnBrk="0" hangingPunct="1">
                <a:lnSpc>
                  <a:spcPct val="100000"/>
                </a:lnSpc>
                <a:spcBef>
                  <a:spcPts val="500"/>
                </a:spcBef>
                <a:spcAft>
                  <a:spcPts val="600"/>
                </a:spcAft>
                <a:buClrTx/>
                <a:buSzPct val="110000"/>
                <a:buFont typeface=".AppleSystemUIFont" charset="-120"/>
                <a:buChar char="–"/>
                <a:tabLst/>
                <a:defRPr lang="en-US" sz="2400" b="0" i="0" kern="1200" dirty="0" smtClean="0">
                  <a:solidFill>
                    <a:schemeClr val="tx2"/>
                  </a:solidFill>
                  <a:latin typeface="+mn-lt"/>
                  <a:ea typeface="Arial Narrow" charset="0"/>
                  <a:cs typeface="Arial Narrow" charset="0"/>
                </a:defRPr>
              </a:lvl4pPr>
              <a:lvl5pPr marL="1543050" marR="0" indent="-339725" algn="l" defTabSz="914400" rtl="0" eaLnBrk="1" fontAlgn="auto" latinLnBrk="0" hangingPunct="1">
                <a:lnSpc>
                  <a:spcPct val="100000"/>
                </a:lnSpc>
                <a:spcBef>
                  <a:spcPts val="600"/>
                </a:spcBef>
                <a:spcAft>
                  <a:spcPts val="600"/>
                </a:spcAft>
                <a:buClrTx/>
                <a:buSzPct val="95000"/>
                <a:buFont typeface="Courier New" panose="02070309020205020404" pitchFamily="49" charset="0"/>
                <a:buChar char="o"/>
                <a:tabLst/>
                <a:defRPr lang="en-US" sz="2200" b="0" i="0" kern="1200" baseline="0" dirty="0" smtClean="0">
                  <a:solidFill>
                    <a:schemeClr val="tx2"/>
                  </a:solidFill>
                  <a:latin typeface="+mn-lt"/>
                  <a:ea typeface="Arial Narrow" charset="0"/>
                  <a:cs typeface="Arial Narrow" charset="0"/>
                </a:defRPr>
              </a:lvl5pPr>
              <a:lvl6pPr marL="1947863" marR="0" indent="-231775" algn="l"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10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200"/>
                </a:spcAft>
                <a:buClrTx/>
                <a:buSzTx/>
                <a:buFont typeface="Arial"/>
                <a:buNone/>
                <a:tabLst/>
                <a:defRPr/>
              </a:pPr>
              <a:r>
                <a:rPr kumimoji="0" lang="en-US"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Problem Statement</a:t>
              </a:r>
            </a:p>
            <a:p>
              <a:pPr marL="0" marR="0" lvl="0" indent="0" algn="l" defTabSz="914400" rtl="0" eaLnBrk="1" fontAlgn="auto" latinLnBrk="0" hangingPunct="1">
                <a:lnSpc>
                  <a:spcPct val="80000"/>
                </a:lnSpc>
                <a:spcBef>
                  <a:spcPts val="600"/>
                </a:spcBef>
                <a:spcAft>
                  <a:spcPts val="200"/>
                </a:spcAft>
                <a:buClrTx/>
                <a:buSzTx/>
                <a:buFont typeface="Arial"/>
                <a:buNone/>
                <a:tabLst/>
                <a:defRPr/>
              </a:pPr>
              <a:endParaRPr kumimoji="0" lang="en-US" sz="600"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a:p>
              <a:pPr marL="114300" marR="0" lvl="0" indent="-114300" algn="l" defTabSz="914400" rtl="0" eaLnBrk="1" fontAlgn="auto" latinLnBrk="0" hangingPunct="1">
                <a:lnSpc>
                  <a:spcPct val="80000"/>
                </a:lnSpc>
                <a:spcBef>
                  <a:spcPts val="0"/>
                </a:spcBef>
                <a:spcAft>
                  <a:spcPts val="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2">
                      <a:lumMod val="50000"/>
                      <a:lumOff val="50000"/>
                    </a:schemeClr>
                  </a:solidFill>
                  <a:effectLst/>
                  <a:uLnTx/>
                  <a:uFillTx/>
                  <a:latin typeface="Calibri Light" panose="020F0302020204030204" pitchFamily="34" charset="0"/>
                  <a:ea typeface="Tahoma" panose="020B0604030504040204" pitchFamily="34" charset="0"/>
                  <a:cs typeface="Calibri Light" panose="020F0302020204030204" pitchFamily="34" charset="0"/>
                </a:rPr>
                <a:t>Questions</a:t>
              </a:r>
            </a:p>
            <a:p>
              <a:pPr marL="114300" marR="0" lvl="0" indent="-114300" algn="l" defTabSz="914400" rtl="0" eaLnBrk="1" fontAlgn="auto" latinLnBrk="0" hangingPunct="1">
                <a:lnSpc>
                  <a:spcPct val="80000"/>
                </a:lnSpc>
                <a:spcBef>
                  <a:spcPts val="0"/>
                </a:spcBef>
                <a:spcAft>
                  <a:spcPts val="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2">
                      <a:lumMod val="50000"/>
                      <a:lumOff val="50000"/>
                    </a:schemeClr>
                  </a:solidFill>
                  <a:effectLst/>
                  <a:uLnTx/>
                  <a:uFillTx/>
                  <a:latin typeface="Calibri Light" panose="020F0302020204030204" pitchFamily="34" charset="0"/>
                  <a:cs typeface="Calibri Light" panose="020F0302020204030204" pitchFamily="34" charset="0"/>
                </a:rPr>
                <a:t>Gaps</a:t>
              </a:r>
            </a:p>
            <a:p>
              <a:pPr marL="114300" marR="0" lvl="0" indent="-114300" algn="l" defTabSz="914400" rtl="0" eaLnBrk="1" fontAlgn="auto" latinLnBrk="0" hangingPunct="1">
                <a:lnSpc>
                  <a:spcPct val="80000"/>
                </a:lnSpc>
                <a:spcBef>
                  <a:spcPts val="0"/>
                </a:spcBef>
                <a:spcAft>
                  <a:spcPts val="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2">
                      <a:lumMod val="50000"/>
                      <a:lumOff val="50000"/>
                    </a:schemeClr>
                  </a:solidFill>
                  <a:effectLst/>
                  <a:uLnTx/>
                  <a:uFillTx/>
                  <a:latin typeface="Calibri Light" panose="020F0302020204030204" pitchFamily="34" charset="0"/>
                  <a:cs typeface="Calibri Light" panose="020F0302020204030204" pitchFamily="34" charset="0"/>
                </a:rPr>
                <a:t>Concepts</a:t>
              </a:r>
            </a:p>
            <a:p>
              <a:pPr marL="0" marR="0" lvl="0" indent="0" algn="l" defTabSz="914400" rtl="0" eaLnBrk="1" fontAlgn="auto" latinLnBrk="0" hangingPunct="1">
                <a:lnSpc>
                  <a:spcPct val="80000"/>
                </a:lnSpc>
                <a:spcBef>
                  <a:spcPts val="600"/>
                </a:spcBef>
                <a:spcAft>
                  <a:spcPts val="200"/>
                </a:spcAft>
                <a:buClrTx/>
                <a:buSzTx/>
                <a:buFont typeface="Arial"/>
                <a:buNone/>
                <a:tabLst/>
                <a:defRPr/>
              </a:pPr>
              <a:endParaRPr kumimoji="0" lang="en-US"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
          <p:nvSpPr>
            <p:cNvPr id="8" name="Text Placeholder 11">
              <a:extLst>
                <a:ext uri="{FF2B5EF4-FFF2-40B4-BE49-F238E27FC236}">
                  <a16:creationId xmlns:a16="http://schemas.microsoft.com/office/drawing/2014/main" id="{0585143C-1C43-2542-BE0A-8F915B4C62E9}"/>
                </a:ext>
              </a:extLst>
            </p:cNvPr>
            <p:cNvSpPr txBox="1">
              <a:spLocks/>
            </p:cNvSpPr>
            <p:nvPr/>
          </p:nvSpPr>
          <p:spPr>
            <a:xfrm>
              <a:off x="3712691" y="5366135"/>
              <a:ext cx="2286000" cy="365124"/>
            </a:xfrm>
            <a:prstGeom prst="rect">
              <a:avLst/>
            </a:prstGeom>
          </p:spPr>
          <p:txBody>
            <a:bodyPr/>
            <a:lstStyle>
              <a:lvl1pPr marL="0" indent="0" algn="l" defTabSz="914400" rtl="0" eaLnBrk="1" latinLnBrk="0" hangingPunct="1">
                <a:lnSpc>
                  <a:spcPct val="100000"/>
                </a:lnSpc>
                <a:spcBef>
                  <a:spcPts val="600"/>
                </a:spcBef>
                <a:spcAft>
                  <a:spcPts val="600"/>
                </a:spcAft>
                <a:buFont typeface="Arial"/>
                <a:buNone/>
                <a:defRPr sz="2400" b="1" i="0" kern="1200" cap="none" baseline="0">
                  <a:solidFill>
                    <a:schemeClr val="tx2"/>
                  </a:solidFill>
                  <a:latin typeface="+mn-lt"/>
                  <a:ea typeface="Arial Narrow" charset="0"/>
                  <a:cs typeface="Arial Narrow" charset="0"/>
                </a:defRPr>
              </a:lvl1pPr>
              <a:lvl2pPr marL="9525" indent="0" algn="l" defTabSz="914400" rtl="0" eaLnBrk="1" latinLnBrk="0" hangingPunct="1">
                <a:lnSpc>
                  <a:spcPct val="100000"/>
                </a:lnSpc>
                <a:spcBef>
                  <a:spcPts val="600"/>
                </a:spcBef>
                <a:spcAft>
                  <a:spcPts val="600"/>
                </a:spcAft>
                <a:buFont typeface="Arial"/>
                <a:buNone/>
                <a:tabLst/>
                <a:defRPr lang="en-US" sz="2400" b="0" i="0" kern="1200" baseline="0" dirty="0" smtClean="0">
                  <a:solidFill>
                    <a:schemeClr val="tx2"/>
                  </a:solidFill>
                  <a:latin typeface="+mn-lt"/>
                  <a:ea typeface="Arial Narrow" charset="0"/>
                  <a:cs typeface="Arial Narrow" charset="0"/>
                </a:defRPr>
              </a:lvl2pPr>
              <a:lvl3pPr marL="238125" indent="-238125" algn="l" defTabSz="914400" rtl="0" eaLnBrk="1" latinLnBrk="0" hangingPunct="1">
                <a:lnSpc>
                  <a:spcPct val="100000"/>
                </a:lnSpc>
                <a:spcBef>
                  <a:spcPts val="600"/>
                </a:spcBef>
                <a:spcAft>
                  <a:spcPts val="600"/>
                </a:spcAft>
                <a:buClrTx/>
                <a:buSzPct val="110000"/>
                <a:buFont typeface="Arial"/>
                <a:buChar char="•"/>
                <a:tabLst/>
                <a:defRPr lang="en-US" sz="2400" b="0" i="0" kern="1200" baseline="0" dirty="0" smtClean="0">
                  <a:solidFill>
                    <a:schemeClr val="tx2"/>
                  </a:solidFill>
                  <a:latin typeface="+mn-lt"/>
                  <a:ea typeface="Arial Narrow" charset="0"/>
                  <a:cs typeface="Arial Narrow" charset="0"/>
                </a:defRPr>
              </a:lvl3pPr>
              <a:lvl4pPr marL="693738" marR="0" indent="-347663" algn="l" defTabSz="914400" rtl="0" eaLnBrk="1" fontAlgn="auto" latinLnBrk="0" hangingPunct="1">
                <a:lnSpc>
                  <a:spcPct val="100000"/>
                </a:lnSpc>
                <a:spcBef>
                  <a:spcPts val="500"/>
                </a:spcBef>
                <a:spcAft>
                  <a:spcPts val="600"/>
                </a:spcAft>
                <a:buClrTx/>
                <a:buSzPct val="110000"/>
                <a:buFont typeface=".AppleSystemUIFont" charset="-120"/>
                <a:buChar char="–"/>
                <a:tabLst/>
                <a:defRPr lang="en-US" sz="2400" b="0" i="0" kern="1200" dirty="0" smtClean="0">
                  <a:solidFill>
                    <a:schemeClr val="tx2"/>
                  </a:solidFill>
                  <a:latin typeface="+mn-lt"/>
                  <a:ea typeface="Arial Narrow" charset="0"/>
                  <a:cs typeface="Arial Narrow" charset="0"/>
                </a:defRPr>
              </a:lvl4pPr>
              <a:lvl5pPr marL="1543050" marR="0" indent="-339725" algn="l" defTabSz="914400" rtl="0" eaLnBrk="1" fontAlgn="auto" latinLnBrk="0" hangingPunct="1">
                <a:lnSpc>
                  <a:spcPct val="100000"/>
                </a:lnSpc>
                <a:spcBef>
                  <a:spcPts val="600"/>
                </a:spcBef>
                <a:spcAft>
                  <a:spcPts val="600"/>
                </a:spcAft>
                <a:buClrTx/>
                <a:buSzPct val="95000"/>
                <a:buFont typeface="Courier New" panose="02070309020205020404" pitchFamily="49" charset="0"/>
                <a:buChar char="o"/>
                <a:tabLst/>
                <a:defRPr lang="en-US" sz="2200" b="0" i="0" kern="1200" baseline="0" dirty="0" smtClean="0">
                  <a:solidFill>
                    <a:schemeClr val="tx2"/>
                  </a:solidFill>
                  <a:latin typeface="+mn-lt"/>
                  <a:ea typeface="Arial Narrow" charset="0"/>
                  <a:cs typeface="Arial Narrow" charset="0"/>
                </a:defRPr>
              </a:lvl5pPr>
              <a:lvl6pPr marL="1947863" marR="0" indent="-231775" algn="l"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10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ts val="0"/>
                </a:spcBef>
                <a:spcAft>
                  <a:spcPts val="400"/>
                </a:spcAft>
                <a:buClrTx/>
                <a:buSzTx/>
                <a:buFont typeface="Arial"/>
                <a:buNone/>
                <a:tabLst/>
                <a:defRPr/>
              </a:pPr>
              <a:r>
                <a:rPr kumimoji="0" lang="en-US"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Mission Metrics</a:t>
              </a:r>
            </a:p>
            <a:p>
              <a:pPr marL="0" marR="0" lvl="0" indent="0" algn="r" defTabSz="914400" rtl="0" eaLnBrk="1" fontAlgn="auto" latinLnBrk="0" hangingPunct="1">
                <a:lnSpc>
                  <a:spcPct val="80000"/>
                </a:lnSpc>
                <a:spcBef>
                  <a:spcPts val="0"/>
                </a:spcBef>
                <a:spcAft>
                  <a:spcPts val="400"/>
                </a:spcAft>
                <a:buClrTx/>
                <a:buSzTx/>
                <a:buFont typeface="Arial"/>
                <a:buNone/>
                <a:tabLst/>
                <a:defRPr/>
              </a:pPr>
              <a:endParaRPr kumimoji="0" lang="en-US" sz="600"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a:p>
              <a:pPr marL="114300" marR="0" lvl="0" indent="-114300" algn="r" defTabSz="914400" rtl="0" eaLnBrk="1" fontAlgn="auto" latinLnBrk="0" hangingPunct="1">
                <a:lnSpc>
                  <a:spcPct val="80000"/>
                </a:lnSpc>
                <a:spcBef>
                  <a:spcPts val="0"/>
                </a:spcBef>
                <a:spcAft>
                  <a:spcPts val="4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2">
                      <a:lumMod val="50000"/>
                      <a:lumOff val="50000"/>
                    </a:schemeClr>
                  </a:solidFill>
                  <a:effectLst/>
                  <a:uLnTx/>
                  <a:uFillTx/>
                  <a:latin typeface="Calibri Light" panose="020F0302020204030204" pitchFamily="34" charset="0"/>
                  <a:cs typeface="Calibri Light" panose="020F0302020204030204" pitchFamily="34" charset="0"/>
                </a:rPr>
                <a:t>Define mission outcome measures</a:t>
              </a:r>
            </a:p>
            <a:p>
              <a:pPr marL="0" marR="0" lvl="0" indent="0" algn="r" defTabSz="914400" rtl="0" eaLnBrk="1" fontAlgn="auto" latinLnBrk="0" hangingPunct="1">
                <a:lnSpc>
                  <a:spcPct val="80000"/>
                </a:lnSpc>
                <a:spcBef>
                  <a:spcPts val="0"/>
                </a:spcBef>
                <a:spcAft>
                  <a:spcPts val="400"/>
                </a:spcAft>
                <a:buClrTx/>
                <a:buSzTx/>
                <a:buFont typeface="Arial"/>
                <a:buNone/>
                <a:tabLst/>
                <a:defRPr/>
              </a:pPr>
              <a:endParaRPr kumimoji="0" lang="en-US"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
          <p:nvSpPr>
            <p:cNvPr id="10" name="Text Placeholder 2">
              <a:extLst>
                <a:ext uri="{FF2B5EF4-FFF2-40B4-BE49-F238E27FC236}">
                  <a16:creationId xmlns:a16="http://schemas.microsoft.com/office/drawing/2014/main" id="{A4D9041F-111E-70E6-12A8-11F37FB6546A}"/>
                </a:ext>
              </a:extLst>
            </p:cNvPr>
            <p:cNvSpPr txBox="1">
              <a:spLocks/>
            </p:cNvSpPr>
            <p:nvPr/>
          </p:nvSpPr>
          <p:spPr>
            <a:xfrm>
              <a:off x="6462114" y="1511650"/>
              <a:ext cx="3020206" cy="788440"/>
            </a:xfrm>
            <a:prstGeom prst="rect">
              <a:avLst/>
            </a:prstGeom>
          </p:spPr>
          <p:txBody>
            <a:bodyPr/>
            <a:lstStyle>
              <a:lvl1pPr marL="0" indent="0" algn="l" defTabSz="914400" rtl="0" eaLnBrk="1" latinLnBrk="0" hangingPunct="1">
                <a:lnSpc>
                  <a:spcPct val="100000"/>
                </a:lnSpc>
                <a:spcBef>
                  <a:spcPts val="600"/>
                </a:spcBef>
                <a:spcAft>
                  <a:spcPts val="600"/>
                </a:spcAft>
                <a:buFont typeface="Arial"/>
                <a:buNone/>
                <a:defRPr sz="2400" b="1" i="0" kern="1200" cap="none" baseline="0">
                  <a:solidFill>
                    <a:schemeClr val="tx2"/>
                  </a:solidFill>
                  <a:latin typeface="+mn-lt"/>
                  <a:ea typeface="Arial Narrow" charset="0"/>
                  <a:cs typeface="Arial Narrow" charset="0"/>
                </a:defRPr>
              </a:lvl1pPr>
              <a:lvl2pPr marL="9525" indent="0" algn="l" defTabSz="914400" rtl="0" eaLnBrk="1" latinLnBrk="0" hangingPunct="1">
                <a:lnSpc>
                  <a:spcPct val="100000"/>
                </a:lnSpc>
                <a:spcBef>
                  <a:spcPts val="600"/>
                </a:spcBef>
                <a:spcAft>
                  <a:spcPts val="600"/>
                </a:spcAft>
                <a:buFont typeface="Arial"/>
                <a:buNone/>
                <a:tabLst/>
                <a:defRPr lang="en-US" sz="2400" b="0" i="0" kern="1200" baseline="0" dirty="0" smtClean="0">
                  <a:solidFill>
                    <a:schemeClr val="tx2"/>
                  </a:solidFill>
                  <a:latin typeface="+mn-lt"/>
                  <a:ea typeface="Arial Narrow" charset="0"/>
                  <a:cs typeface="Arial Narrow" charset="0"/>
                </a:defRPr>
              </a:lvl2pPr>
              <a:lvl3pPr marL="238125" indent="-238125" algn="l" defTabSz="914400" rtl="0" eaLnBrk="1" latinLnBrk="0" hangingPunct="1">
                <a:lnSpc>
                  <a:spcPct val="100000"/>
                </a:lnSpc>
                <a:spcBef>
                  <a:spcPts val="600"/>
                </a:spcBef>
                <a:spcAft>
                  <a:spcPts val="600"/>
                </a:spcAft>
                <a:buClrTx/>
                <a:buSzPct val="110000"/>
                <a:buFont typeface="Arial"/>
                <a:buChar char="•"/>
                <a:tabLst/>
                <a:defRPr lang="en-US" sz="2400" b="0" i="0" kern="1200" baseline="0" dirty="0" smtClean="0">
                  <a:solidFill>
                    <a:schemeClr val="tx2"/>
                  </a:solidFill>
                  <a:latin typeface="+mn-lt"/>
                  <a:ea typeface="Arial Narrow" charset="0"/>
                  <a:cs typeface="Arial Narrow" charset="0"/>
                </a:defRPr>
              </a:lvl3pPr>
              <a:lvl4pPr marL="693738" marR="0" indent="-347663" algn="l" defTabSz="914400" rtl="0" eaLnBrk="1" fontAlgn="auto" latinLnBrk="0" hangingPunct="1">
                <a:lnSpc>
                  <a:spcPct val="100000"/>
                </a:lnSpc>
                <a:spcBef>
                  <a:spcPts val="500"/>
                </a:spcBef>
                <a:spcAft>
                  <a:spcPts val="600"/>
                </a:spcAft>
                <a:buClrTx/>
                <a:buSzPct val="110000"/>
                <a:buFont typeface=".AppleSystemUIFont" charset="-120"/>
                <a:buChar char="–"/>
                <a:tabLst/>
                <a:defRPr lang="en-US" sz="2400" b="0" i="0" kern="1200" dirty="0" smtClean="0">
                  <a:solidFill>
                    <a:schemeClr val="tx2"/>
                  </a:solidFill>
                  <a:latin typeface="+mn-lt"/>
                  <a:ea typeface="Arial Narrow" charset="0"/>
                  <a:cs typeface="Arial Narrow" charset="0"/>
                </a:defRPr>
              </a:lvl4pPr>
              <a:lvl5pPr marL="1543050" marR="0" indent="-339725" algn="l" defTabSz="914400" rtl="0" eaLnBrk="1" fontAlgn="auto" latinLnBrk="0" hangingPunct="1">
                <a:lnSpc>
                  <a:spcPct val="100000"/>
                </a:lnSpc>
                <a:spcBef>
                  <a:spcPts val="600"/>
                </a:spcBef>
                <a:spcAft>
                  <a:spcPts val="600"/>
                </a:spcAft>
                <a:buClrTx/>
                <a:buSzPct val="95000"/>
                <a:buFont typeface="Courier New" panose="02070309020205020404" pitchFamily="49" charset="0"/>
                <a:buChar char="o"/>
                <a:tabLst/>
                <a:defRPr lang="en-US" sz="2200" b="0" i="0" kern="1200" baseline="0" dirty="0" smtClean="0">
                  <a:solidFill>
                    <a:schemeClr val="tx2"/>
                  </a:solidFill>
                  <a:latin typeface="+mn-lt"/>
                  <a:ea typeface="Arial Narrow" charset="0"/>
                  <a:cs typeface="Arial Narrow" charset="0"/>
                </a:defRPr>
              </a:lvl5pPr>
              <a:lvl6pPr marL="1947863" marR="0" indent="-231775" algn="l"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10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80000"/>
                </a:lnSpc>
                <a:spcBef>
                  <a:spcPts val="0"/>
                </a:spcBef>
                <a:spcAft>
                  <a:spcPts val="300"/>
                </a:spcAft>
                <a:buFont typeface="Arial" panose="020B0604020202020204" pitchFamily="34" charset="0"/>
                <a:buNone/>
                <a:defRPr/>
              </a:pPr>
              <a:r>
                <a:rPr lang="en-US" dirty="0">
                  <a:solidFill>
                    <a:schemeClr val="tx1"/>
                  </a:solidFill>
                  <a:latin typeface="Calibri Light" panose="020F0302020204030204" pitchFamily="34" charset="0"/>
                  <a:cs typeface="Calibri Light" panose="020F0302020204030204" pitchFamily="34" charset="0"/>
                </a:rPr>
                <a:t>Develop MTs &amp; METs</a:t>
              </a:r>
            </a:p>
            <a:p>
              <a:pPr marL="285750" indent="-285750">
                <a:lnSpc>
                  <a:spcPct val="80000"/>
                </a:lnSpc>
                <a:spcBef>
                  <a:spcPts val="0"/>
                </a:spcBef>
                <a:spcAft>
                  <a:spcPts val="300"/>
                </a:spcAft>
                <a:buFont typeface="Arial" panose="020B0604020202020204" pitchFamily="34" charset="0"/>
                <a:buChar char="•"/>
                <a:defRPr/>
              </a:pPr>
              <a:r>
                <a:rPr lang="en-US" sz="2000" dirty="0">
                  <a:solidFill>
                    <a:schemeClr val="tx2">
                      <a:lumMod val="50000"/>
                      <a:lumOff val="50000"/>
                    </a:schemeClr>
                  </a:solidFill>
                  <a:latin typeface="Calibri Light" panose="020F0302020204030204" pitchFamily="34" charset="0"/>
                  <a:cs typeface="Calibri Light" panose="020F0302020204030204" pitchFamily="34" charset="0"/>
                </a:rPr>
                <a:t>Baseline</a:t>
              </a:r>
            </a:p>
            <a:p>
              <a:pPr marL="285750" indent="-285750">
                <a:lnSpc>
                  <a:spcPct val="80000"/>
                </a:lnSpc>
                <a:spcBef>
                  <a:spcPts val="0"/>
                </a:spcBef>
                <a:spcAft>
                  <a:spcPts val="300"/>
                </a:spcAft>
                <a:buFont typeface="Arial" panose="020B0604020202020204" pitchFamily="34" charset="0"/>
                <a:buChar char="•"/>
                <a:defRPr/>
              </a:pPr>
              <a:r>
                <a:rPr lang="en-US" sz="2000" dirty="0">
                  <a:solidFill>
                    <a:schemeClr val="tx2">
                      <a:lumMod val="50000"/>
                      <a:lumOff val="50000"/>
                    </a:schemeClr>
                  </a:solidFill>
                  <a:latin typeface="Calibri Light" panose="020F0302020204030204" pitchFamily="34" charset="0"/>
                  <a:cs typeface="Calibri Light" panose="020F0302020204030204" pitchFamily="34" charset="0"/>
                </a:rPr>
                <a:t>Alternative</a:t>
              </a:r>
            </a:p>
            <a:p>
              <a:pPr marL="0" marR="0" lvl="0" indent="0" defTabSz="914400" rtl="0" eaLnBrk="1" fontAlgn="auto" latinLnBrk="0" hangingPunct="1">
                <a:lnSpc>
                  <a:spcPct val="100000"/>
                </a:lnSpc>
                <a:spcBef>
                  <a:spcPts val="600"/>
                </a:spcBef>
                <a:spcAft>
                  <a:spcPts val="300"/>
                </a:spcAft>
                <a:buClrTx/>
                <a:buSzTx/>
                <a:buFont typeface="Arial"/>
                <a:buNone/>
                <a:tabLst/>
                <a:defRPr/>
              </a:pPr>
              <a:endParaRPr kumimoji="0" lang="en-US" sz="2000"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
          <p:nvSpPr>
            <p:cNvPr id="12" name="Text Placeholder 2">
              <a:extLst>
                <a:ext uri="{FF2B5EF4-FFF2-40B4-BE49-F238E27FC236}">
                  <a16:creationId xmlns:a16="http://schemas.microsoft.com/office/drawing/2014/main" id="{44FB4DF2-B14E-73FF-1C0A-214857026C7C}"/>
                </a:ext>
              </a:extLst>
            </p:cNvPr>
            <p:cNvSpPr txBox="1">
              <a:spLocks/>
            </p:cNvSpPr>
            <p:nvPr/>
          </p:nvSpPr>
          <p:spPr>
            <a:xfrm>
              <a:off x="6379459" y="5389502"/>
              <a:ext cx="3920480" cy="318390"/>
            </a:xfrm>
            <a:prstGeom prst="rect">
              <a:avLst/>
            </a:prstGeom>
          </p:spPr>
          <p:txBody>
            <a:bodyPr/>
            <a:lstStyle>
              <a:lvl1pPr marL="0" indent="0" algn="l" defTabSz="914400" rtl="0" eaLnBrk="1" latinLnBrk="0" hangingPunct="1">
                <a:lnSpc>
                  <a:spcPct val="100000"/>
                </a:lnSpc>
                <a:spcBef>
                  <a:spcPts val="600"/>
                </a:spcBef>
                <a:spcAft>
                  <a:spcPts val="600"/>
                </a:spcAft>
                <a:buFont typeface="Arial"/>
                <a:buNone/>
                <a:defRPr sz="2400" b="1" i="0" kern="1200" cap="none" baseline="0">
                  <a:solidFill>
                    <a:schemeClr val="tx2"/>
                  </a:solidFill>
                  <a:latin typeface="+mn-lt"/>
                  <a:ea typeface="Arial Narrow" charset="0"/>
                  <a:cs typeface="Arial Narrow" charset="0"/>
                </a:defRPr>
              </a:lvl1pPr>
              <a:lvl2pPr marL="9525" indent="0" algn="l" defTabSz="914400" rtl="0" eaLnBrk="1" latinLnBrk="0" hangingPunct="1">
                <a:lnSpc>
                  <a:spcPct val="100000"/>
                </a:lnSpc>
                <a:spcBef>
                  <a:spcPts val="600"/>
                </a:spcBef>
                <a:spcAft>
                  <a:spcPts val="600"/>
                </a:spcAft>
                <a:buFont typeface="Arial"/>
                <a:buNone/>
                <a:tabLst/>
                <a:defRPr lang="en-US" sz="2400" b="0" i="0" kern="1200" baseline="0" dirty="0" smtClean="0">
                  <a:solidFill>
                    <a:schemeClr val="tx2"/>
                  </a:solidFill>
                  <a:latin typeface="+mn-lt"/>
                  <a:ea typeface="Arial Narrow" charset="0"/>
                  <a:cs typeface="Arial Narrow" charset="0"/>
                </a:defRPr>
              </a:lvl2pPr>
              <a:lvl3pPr marL="238125" indent="-238125" algn="l" defTabSz="914400" rtl="0" eaLnBrk="1" latinLnBrk="0" hangingPunct="1">
                <a:lnSpc>
                  <a:spcPct val="100000"/>
                </a:lnSpc>
                <a:spcBef>
                  <a:spcPts val="600"/>
                </a:spcBef>
                <a:spcAft>
                  <a:spcPts val="600"/>
                </a:spcAft>
                <a:buClrTx/>
                <a:buSzPct val="110000"/>
                <a:buFont typeface="Arial"/>
                <a:buChar char="•"/>
                <a:tabLst/>
                <a:defRPr lang="en-US" sz="2400" b="0" i="0" kern="1200" baseline="0" dirty="0" smtClean="0">
                  <a:solidFill>
                    <a:schemeClr val="tx2"/>
                  </a:solidFill>
                  <a:latin typeface="+mn-lt"/>
                  <a:ea typeface="Arial Narrow" charset="0"/>
                  <a:cs typeface="Arial Narrow" charset="0"/>
                </a:defRPr>
              </a:lvl3pPr>
              <a:lvl4pPr marL="693738" marR="0" indent="-347663" algn="l" defTabSz="914400" rtl="0" eaLnBrk="1" fontAlgn="auto" latinLnBrk="0" hangingPunct="1">
                <a:lnSpc>
                  <a:spcPct val="100000"/>
                </a:lnSpc>
                <a:spcBef>
                  <a:spcPts val="500"/>
                </a:spcBef>
                <a:spcAft>
                  <a:spcPts val="600"/>
                </a:spcAft>
                <a:buClrTx/>
                <a:buSzPct val="110000"/>
                <a:buFont typeface=".AppleSystemUIFont" charset="-120"/>
                <a:buChar char="–"/>
                <a:tabLst/>
                <a:defRPr lang="en-US" sz="2400" b="0" i="0" kern="1200" dirty="0" smtClean="0">
                  <a:solidFill>
                    <a:schemeClr val="tx2"/>
                  </a:solidFill>
                  <a:latin typeface="+mn-lt"/>
                  <a:ea typeface="Arial Narrow" charset="0"/>
                  <a:cs typeface="Arial Narrow" charset="0"/>
                </a:defRPr>
              </a:lvl4pPr>
              <a:lvl5pPr marL="1543050" marR="0" indent="-339725" algn="l" defTabSz="914400" rtl="0" eaLnBrk="1" fontAlgn="auto" latinLnBrk="0" hangingPunct="1">
                <a:lnSpc>
                  <a:spcPct val="100000"/>
                </a:lnSpc>
                <a:spcBef>
                  <a:spcPts val="600"/>
                </a:spcBef>
                <a:spcAft>
                  <a:spcPts val="600"/>
                </a:spcAft>
                <a:buClrTx/>
                <a:buSzPct val="95000"/>
                <a:buFont typeface="Courier New" panose="02070309020205020404" pitchFamily="49" charset="0"/>
                <a:buChar char="o"/>
                <a:tabLst/>
                <a:defRPr lang="en-US" sz="2200" b="0" i="0" kern="1200" baseline="0" dirty="0" smtClean="0">
                  <a:solidFill>
                    <a:schemeClr val="tx2"/>
                  </a:solidFill>
                  <a:latin typeface="+mn-lt"/>
                  <a:ea typeface="Arial Narrow" charset="0"/>
                  <a:cs typeface="Arial Narrow" charset="0"/>
                </a:defRPr>
              </a:lvl5pPr>
              <a:lvl6pPr marL="1947863" marR="0" indent="-231775" algn="l"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10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0"/>
                </a:spcBef>
                <a:spcAft>
                  <a:spcPts val="0"/>
                </a:spcAft>
                <a:buClrTx/>
                <a:buSzTx/>
                <a:buFont typeface="Arial"/>
                <a:buNone/>
                <a:tabLst/>
                <a:defRPr/>
              </a:pPr>
              <a:r>
                <a:rPr kumimoji="0" lang="en-US"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Operational Analysis</a:t>
              </a:r>
            </a:p>
            <a:p>
              <a:pPr marL="0" marR="0" lvl="0" indent="0" defTabSz="914400" rtl="0" eaLnBrk="1" fontAlgn="auto" latinLnBrk="0" hangingPunct="1">
                <a:lnSpc>
                  <a:spcPct val="90000"/>
                </a:lnSpc>
                <a:spcBef>
                  <a:spcPts val="0"/>
                </a:spcBef>
                <a:spcAft>
                  <a:spcPts val="0"/>
                </a:spcAft>
                <a:buClrTx/>
                <a:buSzTx/>
                <a:buFont typeface="Arial"/>
                <a:buNone/>
                <a:tabLst/>
                <a:defRPr/>
              </a:pPr>
              <a:endParaRPr kumimoji="0" lang="en-US" sz="600"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a:p>
              <a:pPr marL="114300" marR="0" lvl="0" indent="-114300" defTabSz="914400" rtl="0" eaLnBrk="1" fontAlgn="auto" latinLnBrk="0" hangingPunct="1">
                <a:lnSpc>
                  <a:spcPct val="80000"/>
                </a:lnSpc>
                <a:spcBef>
                  <a:spcPts val="0"/>
                </a:spcBef>
                <a:spcAft>
                  <a:spcPts val="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2">
                      <a:lumMod val="50000"/>
                      <a:lumOff val="50000"/>
                    </a:schemeClr>
                  </a:solidFill>
                  <a:effectLst/>
                  <a:uLnTx/>
                  <a:uFillTx/>
                  <a:latin typeface="Calibri Light" panose="020F0302020204030204" pitchFamily="34" charset="0"/>
                  <a:cs typeface="Calibri Light" panose="020F0302020204030204" pitchFamily="34" charset="0"/>
                </a:rPr>
                <a:t>Implement baseline</a:t>
              </a:r>
            </a:p>
            <a:p>
              <a:pPr marL="114300" marR="0" lvl="0" indent="-114300" defTabSz="914400" rtl="0" eaLnBrk="1" fontAlgn="auto" latinLnBrk="0" hangingPunct="1">
                <a:lnSpc>
                  <a:spcPct val="80000"/>
                </a:lnSpc>
                <a:spcBef>
                  <a:spcPts val="0"/>
                </a:spcBef>
                <a:spcAft>
                  <a:spcPts val="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2">
                      <a:lumMod val="50000"/>
                      <a:lumOff val="50000"/>
                    </a:schemeClr>
                  </a:solidFill>
                  <a:effectLst/>
                  <a:uLnTx/>
                  <a:uFillTx/>
                  <a:latin typeface="Calibri Light" panose="020F0302020204030204" pitchFamily="34" charset="0"/>
                  <a:cs typeface="Calibri Light" panose="020F0302020204030204" pitchFamily="34" charset="0"/>
                </a:rPr>
                <a:t>Implement alternatives</a:t>
              </a:r>
            </a:p>
            <a:p>
              <a:pPr marL="114300" marR="0" lvl="0" indent="-114300" defTabSz="914400" rtl="0" eaLnBrk="1" fontAlgn="auto" latinLnBrk="0" hangingPunct="1">
                <a:lnSpc>
                  <a:spcPct val="80000"/>
                </a:lnSpc>
                <a:spcBef>
                  <a:spcPts val="0"/>
                </a:spcBef>
                <a:spcAft>
                  <a:spcPts val="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2">
                      <a:lumMod val="50000"/>
                      <a:lumOff val="50000"/>
                    </a:schemeClr>
                  </a:solidFill>
                  <a:effectLst/>
                  <a:uLnTx/>
                  <a:uFillTx/>
                  <a:latin typeface="Calibri Light" panose="020F0302020204030204" pitchFamily="34" charset="0"/>
                  <a:cs typeface="Calibri Light" panose="020F0302020204030204" pitchFamily="34" charset="0"/>
                </a:rPr>
                <a:t>Assess impact on mission metrics</a:t>
              </a:r>
            </a:p>
            <a:p>
              <a:pPr marL="0" marR="0" lvl="0" indent="0" defTabSz="914400" rtl="0" eaLnBrk="1" fontAlgn="auto" latinLnBrk="0" hangingPunct="1">
                <a:lnSpc>
                  <a:spcPct val="90000"/>
                </a:lnSpc>
                <a:spcBef>
                  <a:spcPts val="0"/>
                </a:spcBef>
                <a:spcAft>
                  <a:spcPts val="600"/>
                </a:spcAft>
                <a:buClrTx/>
                <a:buSzTx/>
                <a:buFont typeface="Arial"/>
                <a:buNone/>
                <a:tabLst/>
                <a:defRPr/>
              </a:pPr>
              <a:endParaRPr kumimoji="0" lang="en-US"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a:p>
              <a:pPr marL="0" marR="0" lvl="0" indent="0" defTabSz="914400" rtl="0" eaLnBrk="1" fontAlgn="auto" latinLnBrk="0" hangingPunct="1">
                <a:lnSpc>
                  <a:spcPct val="80000"/>
                </a:lnSpc>
                <a:spcBef>
                  <a:spcPts val="0"/>
                </a:spcBef>
                <a:spcAft>
                  <a:spcPts val="600"/>
                </a:spcAft>
                <a:buClrTx/>
                <a:buSzTx/>
                <a:buFont typeface="Arial" panose="020B0604020202020204" pitchFamily="34" charset="0"/>
                <a:buNone/>
                <a:tabLst/>
                <a:defRPr/>
              </a:pPr>
              <a:endParaRPr kumimoji="0" lang="en-US"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a:p>
              <a:pPr marL="0" marR="0" lvl="0" indent="0" defTabSz="914400" rtl="0" eaLnBrk="1" fontAlgn="auto" latinLnBrk="0" hangingPunct="1">
                <a:lnSpc>
                  <a:spcPct val="100000"/>
                </a:lnSpc>
                <a:spcBef>
                  <a:spcPts val="600"/>
                </a:spcBef>
                <a:spcAft>
                  <a:spcPts val="600"/>
                </a:spcAft>
                <a:buClrTx/>
                <a:buSzTx/>
                <a:buFont typeface="Arial"/>
                <a:buNone/>
                <a:tabLst/>
                <a:defRPr/>
              </a:pPr>
              <a:endParaRPr kumimoji="0" lang="en-US"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
          <p:nvSpPr>
            <p:cNvPr id="13" name="Text Placeholder 11">
              <a:extLst>
                <a:ext uri="{FF2B5EF4-FFF2-40B4-BE49-F238E27FC236}">
                  <a16:creationId xmlns:a16="http://schemas.microsoft.com/office/drawing/2014/main" id="{7AE69C2A-3423-93B9-D7E5-53C5A220DAF9}"/>
                </a:ext>
              </a:extLst>
            </p:cNvPr>
            <p:cNvSpPr txBox="1">
              <a:spLocks/>
            </p:cNvSpPr>
            <p:nvPr/>
          </p:nvSpPr>
          <p:spPr>
            <a:xfrm>
              <a:off x="10299939" y="3267848"/>
              <a:ext cx="1544348" cy="269978"/>
            </a:xfrm>
            <a:prstGeom prst="rect">
              <a:avLst/>
            </a:prstGeom>
          </p:spPr>
          <p:txBody>
            <a:bodyPr/>
            <a:lstStyle>
              <a:lvl1pPr marL="0" indent="0" algn="l" defTabSz="914400" rtl="0" eaLnBrk="1" latinLnBrk="0" hangingPunct="1">
                <a:lnSpc>
                  <a:spcPct val="100000"/>
                </a:lnSpc>
                <a:spcBef>
                  <a:spcPts val="600"/>
                </a:spcBef>
                <a:spcAft>
                  <a:spcPts val="600"/>
                </a:spcAft>
                <a:buFont typeface="Arial"/>
                <a:buNone/>
                <a:defRPr sz="2400" b="1" i="0" kern="1200" cap="none" baseline="0">
                  <a:solidFill>
                    <a:schemeClr val="tx2"/>
                  </a:solidFill>
                  <a:latin typeface="+mn-lt"/>
                  <a:ea typeface="Arial Narrow" charset="0"/>
                  <a:cs typeface="Arial Narrow" charset="0"/>
                </a:defRPr>
              </a:lvl1pPr>
              <a:lvl2pPr marL="9525" indent="0" algn="l" defTabSz="914400" rtl="0" eaLnBrk="1" latinLnBrk="0" hangingPunct="1">
                <a:lnSpc>
                  <a:spcPct val="100000"/>
                </a:lnSpc>
                <a:spcBef>
                  <a:spcPts val="600"/>
                </a:spcBef>
                <a:spcAft>
                  <a:spcPts val="600"/>
                </a:spcAft>
                <a:buFont typeface="Arial"/>
                <a:buNone/>
                <a:tabLst/>
                <a:defRPr lang="en-US" sz="2400" b="0" i="0" kern="1200" baseline="0" dirty="0" smtClean="0">
                  <a:solidFill>
                    <a:schemeClr val="tx2"/>
                  </a:solidFill>
                  <a:latin typeface="+mn-lt"/>
                  <a:ea typeface="Arial Narrow" charset="0"/>
                  <a:cs typeface="Arial Narrow" charset="0"/>
                </a:defRPr>
              </a:lvl2pPr>
              <a:lvl3pPr marL="238125" indent="-238125" algn="l" defTabSz="914400" rtl="0" eaLnBrk="1" latinLnBrk="0" hangingPunct="1">
                <a:lnSpc>
                  <a:spcPct val="100000"/>
                </a:lnSpc>
                <a:spcBef>
                  <a:spcPts val="600"/>
                </a:spcBef>
                <a:spcAft>
                  <a:spcPts val="600"/>
                </a:spcAft>
                <a:buClrTx/>
                <a:buSzPct val="110000"/>
                <a:buFont typeface="Arial"/>
                <a:buChar char="•"/>
                <a:tabLst/>
                <a:defRPr lang="en-US" sz="2400" b="0" i="0" kern="1200" baseline="0" dirty="0" smtClean="0">
                  <a:solidFill>
                    <a:schemeClr val="tx2"/>
                  </a:solidFill>
                  <a:latin typeface="+mn-lt"/>
                  <a:ea typeface="Arial Narrow" charset="0"/>
                  <a:cs typeface="Arial Narrow" charset="0"/>
                </a:defRPr>
              </a:lvl3pPr>
              <a:lvl4pPr marL="693738" marR="0" indent="-347663" algn="l" defTabSz="914400" rtl="0" eaLnBrk="1" fontAlgn="auto" latinLnBrk="0" hangingPunct="1">
                <a:lnSpc>
                  <a:spcPct val="100000"/>
                </a:lnSpc>
                <a:spcBef>
                  <a:spcPts val="500"/>
                </a:spcBef>
                <a:spcAft>
                  <a:spcPts val="600"/>
                </a:spcAft>
                <a:buClrTx/>
                <a:buSzPct val="110000"/>
                <a:buFont typeface=".AppleSystemUIFont" charset="-120"/>
                <a:buChar char="–"/>
                <a:tabLst/>
                <a:defRPr lang="en-US" sz="2400" b="0" i="0" kern="1200" dirty="0" smtClean="0">
                  <a:solidFill>
                    <a:schemeClr val="tx2"/>
                  </a:solidFill>
                  <a:latin typeface="+mn-lt"/>
                  <a:ea typeface="Arial Narrow" charset="0"/>
                  <a:cs typeface="Arial Narrow" charset="0"/>
                </a:defRPr>
              </a:lvl4pPr>
              <a:lvl5pPr marL="1543050" marR="0" indent="-339725" algn="l" defTabSz="914400" rtl="0" eaLnBrk="1" fontAlgn="auto" latinLnBrk="0" hangingPunct="1">
                <a:lnSpc>
                  <a:spcPct val="100000"/>
                </a:lnSpc>
                <a:spcBef>
                  <a:spcPts val="600"/>
                </a:spcBef>
                <a:spcAft>
                  <a:spcPts val="600"/>
                </a:spcAft>
                <a:buClrTx/>
                <a:buSzPct val="95000"/>
                <a:buFont typeface="Courier New" panose="02070309020205020404" pitchFamily="49" charset="0"/>
                <a:buChar char="o"/>
                <a:tabLst/>
                <a:defRPr lang="en-US" sz="2200" b="0" i="0" kern="1200" baseline="0" dirty="0" smtClean="0">
                  <a:solidFill>
                    <a:schemeClr val="tx2"/>
                  </a:solidFill>
                  <a:latin typeface="+mn-lt"/>
                  <a:ea typeface="Arial Narrow" charset="0"/>
                  <a:cs typeface="Arial Narrow" charset="0"/>
                </a:defRPr>
              </a:lvl5pPr>
              <a:lvl6pPr marL="1947863" marR="0" indent="-231775" algn="l"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10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400"/>
                </a:spcAft>
                <a:buClrTx/>
                <a:buSzTx/>
                <a:buFont typeface="Arial"/>
                <a:buNone/>
                <a:tabLst/>
                <a:defRPr/>
              </a:pPr>
              <a:r>
                <a:rPr kumimoji="0" lang="en-US"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Results</a:t>
              </a:r>
            </a:p>
            <a:p>
              <a:pPr marL="0" marR="0" lvl="0" indent="0" algn="l" defTabSz="914400" rtl="0" eaLnBrk="1" fontAlgn="auto" latinLnBrk="0" hangingPunct="1">
                <a:lnSpc>
                  <a:spcPct val="80000"/>
                </a:lnSpc>
                <a:spcBef>
                  <a:spcPts val="0"/>
                </a:spcBef>
                <a:spcAft>
                  <a:spcPts val="400"/>
                </a:spcAft>
                <a:buClrTx/>
                <a:buSzTx/>
                <a:buFont typeface="Arial"/>
                <a:buNone/>
                <a:tabLst/>
                <a:defRPr/>
              </a:pPr>
              <a:endParaRPr kumimoji="0" lang="en-US" sz="800"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a:p>
              <a:pPr marL="114300" marR="0" lvl="0" indent="-114300" algn="l" defTabSz="914400" rtl="0" eaLnBrk="1" fontAlgn="auto" latinLnBrk="0" hangingPunct="1">
                <a:lnSpc>
                  <a:spcPct val="80000"/>
                </a:lnSpc>
                <a:spcBef>
                  <a:spcPts val="0"/>
                </a:spcBef>
                <a:spcAft>
                  <a:spcPts val="4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2">
                      <a:lumMod val="50000"/>
                      <a:lumOff val="50000"/>
                    </a:schemeClr>
                  </a:solidFill>
                  <a:effectLst/>
                  <a:uLnTx/>
                  <a:uFillTx/>
                  <a:latin typeface="Calibri Light" panose="020F0302020204030204" pitchFamily="34" charset="0"/>
                  <a:cs typeface="Calibri Light" panose="020F0302020204030204" pitchFamily="34" charset="0"/>
                </a:rPr>
                <a:t>Document</a:t>
              </a:r>
            </a:p>
            <a:p>
              <a:pPr marL="114300" marR="0" lvl="0" indent="-114300" algn="l" defTabSz="914400" rtl="0" eaLnBrk="1" fontAlgn="auto" latinLnBrk="0" hangingPunct="1">
                <a:lnSpc>
                  <a:spcPct val="80000"/>
                </a:lnSpc>
                <a:spcBef>
                  <a:spcPts val="0"/>
                </a:spcBef>
                <a:spcAft>
                  <a:spcPts val="4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2">
                      <a:lumMod val="50000"/>
                      <a:lumOff val="50000"/>
                    </a:schemeClr>
                  </a:solidFill>
                  <a:effectLst/>
                  <a:uLnTx/>
                  <a:uFillTx/>
                  <a:latin typeface="Calibri Light" panose="020F0302020204030204" pitchFamily="34" charset="0"/>
                  <a:cs typeface="Calibri Light" panose="020F0302020204030204" pitchFamily="34" charset="0"/>
                </a:rPr>
                <a:t>Inform decisions</a:t>
              </a:r>
            </a:p>
            <a:p>
              <a:pPr marL="0" marR="0" lvl="0" indent="0" algn="l" defTabSz="914400" rtl="0" eaLnBrk="1" fontAlgn="auto" latinLnBrk="0" hangingPunct="1">
                <a:lnSpc>
                  <a:spcPct val="80000"/>
                </a:lnSpc>
                <a:spcBef>
                  <a:spcPts val="0"/>
                </a:spcBef>
                <a:spcAft>
                  <a:spcPts val="400"/>
                </a:spcAft>
                <a:buClrTx/>
                <a:buSzTx/>
                <a:buFont typeface="Arial"/>
                <a:buNone/>
                <a:tabLst/>
                <a:defRPr/>
              </a:pPr>
              <a:endParaRPr kumimoji="0" lang="en-US"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sp>
          <p:nvSpPr>
            <p:cNvPr id="7" name="Text Placeholder 9">
              <a:extLst>
                <a:ext uri="{FF2B5EF4-FFF2-40B4-BE49-F238E27FC236}">
                  <a16:creationId xmlns:a16="http://schemas.microsoft.com/office/drawing/2014/main" id="{7A4A7C35-D17D-1ED0-167D-B6B46D0616EF}"/>
                </a:ext>
              </a:extLst>
            </p:cNvPr>
            <p:cNvSpPr txBox="1">
              <a:spLocks/>
            </p:cNvSpPr>
            <p:nvPr/>
          </p:nvSpPr>
          <p:spPr>
            <a:xfrm>
              <a:off x="3828335" y="1485364"/>
              <a:ext cx="2220021" cy="1346037"/>
            </a:xfrm>
            <a:prstGeom prst="rect">
              <a:avLst/>
            </a:prstGeom>
          </p:spPr>
          <p:txBody>
            <a:bodyPr/>
            <a:lstStyle>
              <a:lvl1pPr marL="0" indent="0" algn="l" defTabSz="914400" rtl="0" eaLnBrk="1" latinLnBrk="0" hangingPunct="1">
                <a:lnSpc>
                  <a:spcPct val="100000"/>
                </a:lnSpc>
                <a:spcBef>
                  <a:spcPts val="600"/>
                </a:spcBef>
                <a:spcAft>
                  <a:spcPts val="600"/>
                </a:spcAft>
                <a:buFont typeface="Arial"/>
                <a:buNone/>
                <a:defRPr sz="2400" b="1" i="0" kern="1200" cap="none" baseline="0">
                  <a:solidFill>
                    <a:schemeClr val="tx2"/>
                  </a:solidFill>
                  <a:latin typeface="+mn-lt"/>
                  <a:ea typeface="Arial Narrow" charset="0"/>
                  <a:cs typeface="Arial Narrow" charset="0"/>
                </a:defRPr>
              </a:lvl1pPr>
              <a:lvl2pPr marL="9525" indent="0" algn="l" defTabSz="914400" rtl="0" eaLnBrk="1" latinLnBrk="0" hangingPunct="1">
                <a:lnSpc>
                  <a:spcPct val="100000"/>
                </a:lnSpc>
                <a:spcBef>
                  <a:spcPts val="600"/>
                </a:spcBef>
                <a:spcAft>
                  <a:spcPts val="600"/>
                </a:spcAft>
                <a:buFont typeface="Arial"/>
                <a:buNone/>
                <a:tabLst/>
                <a:defRPr lang="en-US" sz="2400" b="0" i="0" kern="1200" baseline="0" dirty="0" smtClean="0">
                  <a:solidFill>
                    <a:schemeClr val="tx2"/>
                  </a:solidFill>
                  <a:latin typeface="+mn-lt"/>
                  <a:ea typeface="Arial Narrow" charset="0"/>
                  <a:cs typeface="Arial Narrow" charset="0"/>
                </a:defRPr>
              </a:lvl2pPr>
              <a:lvl3pPr marL="238125" indent="-238125" algn="l" defTabSz="914400" rtl="0" eaLnBrk="1" latinLnBrk="0" hangingPunct="1">
                <a:lnSpc>
                  <a:spcPct val="100000"/>
                </a:lnSpc>
                <a:spcBef>
                  <a:spcPts val="600"/>
                </a:spcBef>
                <a:spcAft>
                  <a:spcPts val="600"/>
                </a:spcAft>
                <a:buClrTx/>
                <a:buSzPct val="110000"/>
                <a:buFont typeface="Arial"/>
                <a:buChar char="•"/>
                <a:tabLst/>
                <a:defRPr lang="en-US" sz="2400" b="0" i="0" kern="1200" baseline="0" dirty="0" smtClean="0">
                  <a:solidFill>
                    <a:schemeClr val="tx2"/>
                  </a:solidFill>
                  <a:latin typeface="+mn-lt"/>
                  <a:ea typeface="Arial Narrow" charset="0"/>
                  <a:cs typeface="Arial Narrow" charset="0"/>
                </a:defRPr>
              </a:lvl3pPr>
              <a:lvl4pPr marL="693738" marR="0" indent="-347663" algn="l" defTabSz="914400" rtl="0" eaLnBrk="1" fontAlgn="auto" latinLnBrk="0" hangingPunct="1">
                <a:lnSpc>
                  <a:spcPct val="100000"/>
                </a:lnSpc>
                <a:spcBef>
                  <a:spcPts val="500"/>
                </a:spcBef>
                <a:spcAft>
                  <a:spcPts val="600"/>
                </a:spcAft>
                <a:buClrTx/>
                <a:buSzPct val="110000"/>
                <a:buFont typeface=".AppleSystemUIFont" charset="-120"/>
                <a:buChar char="–"/>
                <a:tabLst/>
                <a:defRPr lang="en-US" sz="2400" b="0" i="0" kern="1200" dirty="0" smtClean="0">
                  <a:solidFill>
                    <a:schemeClr val="tx2"/>
                  </a:solidFill>
                  <a:latin typeface="+mn-lt"/>
                  <a:ea typeface="Arial Narrow" charset="0"/>
                  <a:cs typeface="Arial Narrow" charset="0"/>
                </a:defRPr>
              </a:lvl4pPr>
              <a:lvl5pPr marL="1543050" marR="0" indent="-339725" algn="l" defTabSz="914400" rtl="0" eaLnBrk="1" fontAlgn="auto" latinLnBrk="0" hangingPunct="1">
                <a:lnSpc>
                  <a:spcPct val="100000"/>
                </a:lnSpc>
                <a:spcBef>
                  <a:spcPts val="600"/>
                </a:spcBef>
                <a:spcAft>
                  <a:spcPts val="600"/>
                </a:spcAft>
                <a:buClrTx/>
                <a:buSzPct val="95000"/>
                <a:buFont typeface="Courier New" panose="02070309020205020404" pitchFamily="49" charset="0"/>
                <a:buChar char="o"/>
                <a:tabLst/>
                <a:defRPr lang="en-US" sz="2200" b="0" i="0" kern="1200" baseline="0" dirty="0" smtClean="0">
                  <a:solidFill>
                    <a:schemeClr val="tx2"/>
                  </a:solidFill>
                  <a:latin typeface="+mn-lt"/>
                  <a:ea typeface="Arial Narrow" charset="0"/>
                  <a:cs typeface="Arial Narrow" charset="0"/>
                </a:defRPr>
              </a:lvl5pPr>
              <a:lvl6pPr marL="1947863" marR="0" indent="-231775" algn="l"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10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ts val="0"/>
                </a:spcBef>
                <a:spcAft>
                  <a:spcPts val="200"/>
                </a:spcAft>
                <a:buClrTx/>
                <a:buSzTx/>
                <a:buFont typeface="Arial"/>
                <a:buNone/>
                <a:tabLst/>
                <a:defRPr/>
              </a:pPr>
              <a:r>
                <a:rPr kumimoji="0" lang="en-US"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Mission Context</a:t>
              </a:r>
            </a:p>
            <a:p>
              <a:pPr marL="0" marR="0" lvl="0" indent="0" algn="r" defTabSz="914400" rtl="0" eaLnBrk="1" fontAlgn="auto" latinLnBrk="0" hangingPunct="1">
                <a:lnSpc>
                  <a:spcPct val="80000"/>
                </a:lnSpc>
                <a:spcBef>
                  <a:spcPts val="0"/>
                </a:spcBef>
                <a:spcAft>
                  <a:spcPts val="200"/>
                </a:spcAft>
                <a:buClrTx/>
                <a:buSzTx/>
                <a:buFont typeface="Arial"/>
                <a:buNone/>
                <a:tabLst/>
                <a:defRPr/>
              </a:pPr>
              <a:endParaRPr kumimoji="0" lang="en-US" sz="600"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a:p>
              <a:pPr marL="114300" marR="0" lvl="0" indent="-114300" algn="r" defTabSz="914400" rtl="0" eaLnBrk="1" fontAlgn="auto" latinLnBrk="0" hangingPunct="1">
                <a:lnSpc>
                  <a:spcPct val="80000"/>
                </a:lnSpc>
                <a:spcBef>
                  <a:spcPts val="0"/>
                </a:spcBef>
                <a:spcAft>
                  <a:spcPts val="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2">
                      <a:lumMod val="50000"/>
                      <a:lumOff val="50000"/>
                    </a:schemeClr>
                  </a:solidFill>
                  <a:effectLst/>
                  <a:uLnTx/>
                  <a:uFillTx/>
                  <a:latin typeface="Calibri Light" panose="020F0302020204030204" pitchFamily="34" charset="0"/>
                  <a:cs typeface="Calibri Light" panose="020F0302020204030204" pitchFamily="34" charset="0"/>
                </a:rPr>
                <a:t>Scenarios</a:t>
              </a:r>
            </a:p>
            <a:p>
              <a:pPr marL="114300" marR="0" lvl="0" indent="-114300" algn="r" defTabSz="914400" rtl="0" eaLnBrk="1" fontAlgn="auto" latinLnBrk="0" hangingPunct="1">
                <a:lnSpc>
                  <a:spcPct val="80000"/>
                </a:lnSpc>
                <a:spcBef>
                  <a:spcPts val="0"/>
                </a:spcBef>
                <a:spcAft>
                  <a:spcPts val="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2">
                      <a:lumMod val="50000"/>
                      <a:lumOff val="50000"/>
                    </a:schemeClr>
                  </a:solidFill>
                  <a:effectLst/>
                  <a:uLnTx/>
                  <a:uFillTx/>
                  <a:latin typeface="Calibri Light" panose="020F0302020204030204" pitchFamily="34" charset="0"/>
                  <a:cs typeface="Calibri Light" panose="020F0302020204030204" pitchFamily="34" charset="0"/>
                </a:rPr>
                <a:t>Vignettes</a:t>
              </a:r>
            </a:p>
            <a:p>
              <a:pPr marL="114300" marR="0" lvl="0" indent="-114300" algn="r" defTabSz="914400" rtl="0" eaLnBrk="1" fontAlgn="auto" latinLnBrk="0" hangingPunct="1">
                <a:lnSpc>
                  <a:spcPct val="80000"/>
                </a:lnSpc>
                <a:spcBef>
                  <a:spcPts val="0"/>
                </a:spcBef>
                <a:spcAft>
                  <a:spcPts val="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2">
                      <a:lumMod val="50000"/>
                      <a:lumOff val="50000"/>
                    </a:schemeClr>
                  </a:solidFill>
                  <a:effectLst/>
                  <a:uLnTx/>
                  <a:uFillTx/>
                  <a:latin typeface="Calibri Light" panose="020F0302020204030204" pitchFamily="34" charset="0"/>
                  <a:cs typeface="Calibri Light" panose="020F0302020204030204" pitchFamily="34" charset="0"/>
                </a:rPr>
                <a:t>CONOPs</a:t>
              </a:r>
            </a:p>
            <a:p>
              <a:pPr marL="114300" marR="0" lvl="0" indent="-114300" algn="r" defTabSz="914400" rtl="0" eaLnBrk="1" fontAlgn="auto" latinLnBrk="0" hangingPunct="1">
                <a:lnSpc>
                  <a:spcPct val="80000"/>
                </a:lnSpc>
                <a:spcBef>
                  <a:spcPts val="0"/>
                </a:spcBef>
                <a:spcAft>
                  <a:spcPts val="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2">
                      <a:lumMod val="50000"/>
                      <a:lumOff val="50000"/>
                    </a:schemeClr>
                  </a:solidFill>
                  <a:effectLst/>
                  <a:uLnTx/>
                  <a:uFillTx/>
                  <a:latin typeface="Calibri Light" panose="020F0302020204030204" pitchFamily="34" charset="0"/>
                  <a:cs typeface="Calibri Light" panose="020F0302020204030204" pitchFamily="34" charset="0"/>
                </a:rPr>
                <a:t>Threat</a:t>
              </a:r>
            </a:p>
            <a:p>
              <a:pPr marL="0" marR="0" lvl="0" indent="0" algn="r" defTabSz="914400" rtl="0" eaLnBrk="1" fontAlgn="auto" latinLnBrk="0" hangingPunct="1">
                <a:lnSpc>
                  <a:spcPct val="80000"/>
                </a:lnSpc>
                <a:spcBef>
                  <a:spcPts val="0"/>
                </a:spcBef>
                <a:spcAft>
                  <a:spcPts val="200"/>
                </a:spcAft>
                <a:buClrTx/>
                <a:buSzTx/>
                <a:buFont typeface="Arial"/>
                <a:buNone/>
                <a:tabLst/>
                <a:defRPr/>
              </a:pPr>
              <a:endParaRPr kumimoji="0" lang="en-US" sz="2800"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p:txBody>
        </p:sp>
      </p:grpSp>
      <p:sp>
        <p:nvSpPr>
          <p:cNvPr id="14" name="TextBox 13">
            <a:extLst>
              <a:ext uri="{FF2B5EF4-FFF2-40B4-BE49-F238E27FC236}">
                <a16:creationId xmlns:a16="http://schemas.microsoft.com/office/drawing/2014/main" id="{16A6015C-0E29-1FAF-1183-8103AD84A468}"/>
              </a:ext>
            </a:extLst>
          </p:cNvPr>
          <p:cNvSpPr txBox="1"/>
          <p:nvPr/>
        </p:nvSpPr>
        <p:spPr>
          <a:xfrm>
            <a:off x="9296400" y="6484908"/>
            <a:ext cx="2079415" cy="307777"/>
          </a:xfrm>
          <a:prstGeom prst="rect">
            <a:avLst/>
          </a:prstGeom>
          <a:noFill/>
        </p:spPr>
        <p:txBody>
          <a:bodyPr wrap="none" rtlCol="0">
            <a:spAutoFit/>
          </a:bodyPr>
          <a:lstStyle/>
          <a:p>
            <a:r>
              <a:rPr lang="en-US" sz="1400" b="1" i="1" dirty="0">
                <a:latin typeface="Candara Light" panose="020E0502030303020204" pitchFamily="34" charset="0"/>
              </a:rPr>
              <a:t>DoD ME Guide 2.0, 2023, p5</a:t>
            </a:r>
          </a:p>
        </p:txBody>
      </p:sp>
      <p:pic>
        <p:nvPicPr>
          <p:cNvPr id="15" name="Picture 14" descr="Logo&#10;&#10;Description automatically generated">
            <a:extLst>
              <a:ext uri="{FF2B5EF4-FFF2-40B4-BE49-F238E27FC236}">
                <a16:creationId xmlns:a16="http://schemas.microsoft.com/office/drawing/2014/main" id="{185AF0F3-7F03-54E5-9997-0FFFA7F7A6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2436" y="518478"/>
            <a:ext cx="1346037" cy="1346037"/>
          </a:xfrm>
          <a:prstGeom prst="rect">
            <a:avLst/>
          </a:prstGeom>
        </p:spPr>
      </p:pic>
      <p:sp>
        <p:nvSpPr>
          <p:cNvPr id="9" name="Slide Number Placeholder 5">
            <a:extLst>
              <a:ext uri="{FF2B5EF4-FFF2-40B4-BE49-F238E27FC236}">
                <a16:creationId xmlns:a16="http://schemas.microsoft.com/office/drawing/2014/main" id="{41EE3517-AFB1-AACC-73B0-35DEBFCC46A2}"/>
              </a:ext>
            </a:extLst>
          </p:cNvPr>
          <p:cNvSpPr>
            <a:spLocks noGrp="1"/>
          </p:cNvSpPr>
          <p:nvPr>
            <p:ph type="sldNum" sz="quarter" idx="4"/>
          </p:nvPr>
        </p:nvSpPr>
        <p:spPr>
          <a:xfrm>
            <a:off x="11157529" y="6400800"/>
            <a:ext cx="620891" cy="182880"/>
          </a:xfrm>
          <a:prstGeom prst="rect">
            <a:avLst/>
          </a:prstGeom>
        </p:spPr>
        <p:txBody>
          <a:bodyPr vert="horz" lIns="0" tIns="0" rIns="0" bIns="0" rtlCol="0" anchor="ctr">
            <a:noAutofit/>
          </a:bodyPr>
          <a:lstStyle>
            <a:lvl1pPr algn="r">
              <a:defRPr sz="800">
                <a:solidFill>
                  <a:schemeClr val="tx1"/>
                </a:solidFill>
              </a:defRPr>
            </a:lvl1pPr>
          </a:lstStyle>
          <a:p>
            <a:fld id="{BECF63ED-5365-0347-943C-46237B9951C9}" type="slidenum">
              <a:rPr lang="en-US" sz="1200" smtClean="0"/>
              <a:pPr/>
              <a:t>5</a:t>
            </a:fld>
            <a:endParaRPr lang="en-US" sz="1200" dirty="0"/>
          </a:p>
        </p:txBody>
      </p:sp>
    </p:spTree>
    <p:extLst>
      <p:ext uri="{BB962C8B-B14F-4D97-AF65-F5344CB8AC3E}">
        <p14:creationId xmlns:p14="http://schemas.microsoft.com/office/powerpoint/2010/main" val="235156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7CB073-D783-4C4F-B4A3-6CD2F2B17825}"/>
              </a:ext>
            </a:extLst>
          </p:cNvPr>
          <p:cNvSpPr>
            <a:spLocks noGrp="1"/>
          </p:cNvSpPr>
          <p:nvPr>
            <p:ph type="title"/>
          </p:nvPr>
        </p:nvSpPr>
        <p:spPr>
          <a:xfrm>
            <a:off x="762000" y="382366"/>
            <a:ext cx="10293277" cy="677002"/>
          </a:xfrm>
        </p:spPr>
        <p:txBody>
          <a:bodyPr>
            <a:noAutofit/>
          </a:bodyPr>
          <a:lstStyle/>
          <a:p>
            <a:r>
              <a:rPr lang="en-US" dirty="0">
                <a:latin typeface="Calibri Light" panose="020F0302020204030204" pitchFamily="34" charset="0"/>
                <a:cs typeface="Calibri Light" panose="020F0302020204030204" pitchFamily="34" charset="0"/>
              </a:rPr>
              <a:t>Implementing ME Methodology</a:t>
            </a:r>
          </a:p>
        </p:txBody>
      </p:sp>
      <p:sp>
        <p:nvSpPr>
          <p:cNvPr id="18" name="Content Placeholder 3">
            <a:extLst>
              <a:ext uri="{FF2B5EF4-FFF2-40B4-BE49-F238E27FC236}">
                <a16:creationId xmlns:a16="http://schemas.microsoft.com/office/drawing/2014/main" id="{B31ED264-A1A3-4AE3-8B6F-6C4AECF69381}"/>
              </a:ext>
            </a:extLst>
          </p:cNvPr>
          <p:cNvSpPr txBox="1">
            <a:spLocks/>
          </p:cNvSpPr>
          <p:nvPr/>
        </p:nvSpPr>
        <p:spPr>
          <a:xfrm>
            <a:off x="6505813" y="1307731"/>
            <a:ext cx="5413311" cy="5412111"/>
          </a:xfrm>
          <a:prstGeom prst="rect">
            <a:avLst/>
          </a:prstGeom>
        </p:spPr>
        <p:txBody>
          <a:bodyPr/>
          <a:lstStyle>
            <a:lvl1pPr marL="0" indent="0" algn="l" defTabSz="914400" rtl="0" eaLnBrk="1" latinLnBrk="0" hangingPunct="1">
              <a:lnSpc>
                <a:spcPct val="100000"/>
              </a:lnSpc>
              <a:spcBef>
                <a:spcPts val="600"/>
              </a:spcBef>
              <a:spcAft>
                <a:spcPts val="600"/>
              </a:spcAft>
              <a:buFont typeface="Arial"/>
              <a:buNone/>
              <a:defRPr sz="2400" b="1" i="0" kern="1200" cap="none" baseline="0">
                <a:solidFill>
                  <a:schemeClr val="tx2"/>
                </a:solidFill>
                <a:latin typeface="+mn-lt"/>
                <a:ea typeface="Arial Narrow" charset="0"/>
                <a:cs typeface="Arial Narrow" charset="0"/>
              </a:defRPr>
            </a:lvl1pPr>
            <a:lvl2pPr marL="9525" indent="0" algn="l" defTabSz="914400" rtl="0" eaLnBrk="1" latinLnBrk="0" hangingPunct="1">
              <a:lnSpc>
                <a:spcPct val="100000"/>
              </a:lnSpc>
              <a:spcBef>
                <a:spcPts val="600"/>
              </a:spcBef>
              <a:spcAft>
                <a:spcPts val="600"/>
              </a:spcAft>
              <a:buFont typeface="Arial"/>
              <a:buNone/>
              <a:tabLst/>
              <a:defRPr lang="en-US" sz="2400" b="0" i="0" kern="1200" baseline="0" dirty="0" smtClean="0">
                <a:solidFill>
                  <a:schemeClr val="tx2"/>
                </a:solidFill>
                <a:latin typeface="+mn-lt"/>
                <a:ea typeface="Arial Narrow" charset="0"/>
                <a:cs typeface="Arial Narrow" charset="0"/>
              </a:defRPr>
            </a:lvl2pPr>
            <a:lvl3pPr marL="238125" indent="-238125" algn="l" defTabSz="914400" rtl="0" eaLnBrk="1" latinLnBrk="0" hangingPunct="1">
              <a:lnSpc>
                <a:spcPct val="100000"/>
              </a:lnSpc>
              <a:spcBef>
                <a:spcPts val="600"/>
              </a:spcBef>
              <a:spcAft>
                <a:spcPts val="600"/>
              </a:spcAft>
              <a:buClrTx/>
              <a:buSzPct val="110000"/>
              <a:buFont typeface="Arial"/>
              <a:buChar char="•"/>
              <a:tabLst/>
              <a:defRPr lang="en-US" sz="2400" b="0" i="0" kern="1200" baseline="0" dirty="0" smtClean="0">
                <a:solidFill>
                  <a:schemeClr val="tx2"/>
                </a:solidFill>
                <a:latin typeface="+mn-lt"/>
                <a:ea typeface="Arial Narrow" charset="0"/>
                <a:cs typeface="Arial Narrow" charset="0"/>
              </a:defRPr>
            </a:lvl3pPr>
            <a:lvl4pPr marL="693738" marR="0" indent="-347663" algn="l" defTabSz="914400" rtl="0" eaLnBrk="1" fontAlgn="auto" latinLnBrk="0" hangingPunct="1">
              <a:lnSpc>
                <a:spcPct val="100000"/>
              </a:lnSpc>
              <a:spcBef>
                <a:spcPts val="500"/>
              </a:spcBef>
              <a:spcAft>
                <a:spcPts val="600"/>
              </a:spcAft>
              <a:buClrTx/>
              <a:buSzPct val="110000"/>
              <a:buFont typeface=".AppleSystemUIFont" charset="-120"/>
              <a:buChar char="–"/>
              <a:tabLst/>
              <a:defRPr lang="en-US" sz="2400" b="0" i="0" kern="1200" dirty="0" smtClean="0">
                <a:solidFill>
                  <a:schemeClr val="tx2"/>
                </a:solidFill>
                <a:latin typeface="+mn-lt"/>
                <a:ea typeface="Arial Narrow" charset="0"/>
                <a:cs typeface="Arial Narrow" charset="0"/>
              </a:defRPr>
            </a:lvl4pPr>
            <a:lvl5pPr marL="1543050" marR="0" indent="-339725" algn="l" defTabSz="914400" rtl="0" eaLnBrk="1" fontAlgn="auto" latinLnBrk="0" hangingPunct="1">
              <a:lnSpc>
                <a:spcPct val="100000"/>
              </a:lnSpc>
              <a:spcBef>
                <a:spcPts val="600"/>
              </a:spcBef>
              <a:spcAft>
                <a:spcPts val="600"/>
              </a:spcAft>
              <a:buClrTx/>
              <a:buSzPct val="95000"/>
              <a:buFont typeface="Courier New" panose="02070309020205020404" pitchFamily="49" charset="0"/>
              <a:buChar char="o"/>
              <a:tabLst/>
              <a:defRPr lang="en-US" sz="2200" b="0" i="0" kern="1200" baseline="0" dirty="0" smtClean="0">
                <a:solidFill>
                  <a:schemeClr val="tx2"/>
                </a:solidFill>
                <a:latin typeface="+mn-lt"/>
                <a:ea typeface="Arial Narrow" charset="0"/>
                <a:cs typeface="Arial Narrow" charset="0"/>
              </a:defRPr>
            </a:lvl5pPr>
            <a:lvl6pPr marL="1947863" marR="0" indent="-231775" algn="l"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10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90000"/>
              </a:lnSpc>
              <a:spcBef>
                <a:spcPts val="0"/>
              </a:spcBef>
              <a:spcAft>
                <a:spcPts val="400"/>
              </a:spcAft>
            </a:pPr>
            <a:r>
              <a:rPr lang="en-US" sz="2000" dirty="0">
                <a:solidFill>
                  <a:schemeClr val="tx1"/>
                </a:solidFill>
                <a:latin typeface="Calibri Light" panose="020F0302020204030204" pitchFamily="34" charset="0"/>
                <a:cs typeface="Calibri Light" panose="020F0302020204030204" pitchFamily="34" charset="0"/>
              </a:rPr>
              <a:t>Study Plan (Terms of Reference)</a:t>
            </a:r>
          </a:p>
          <a:p>
            <a:pPr marL="342900" indent="-342900">
              <a:lnSpc>
                <a:spcPct val="90000"/>
              </a:lnSpc>
              <a:spcBef>
                <a:spcPts val="0"/>
              </a:spcBef>
              <a:spcAft>
                <a:spcPts val="400"/>
              </a:spcAft>
              <a:buFont typeface="Arial" panose="020B0604020202020204" pitchFamily="34" charset="0"/>
              <a:buChar char="•"/>
            </a:pPr>
            <a:r>
              <a:rPr lang="en-US" sz="1600" dirty="0">
                <a:solidFill>
                  <a:schemeClr val="tx1"/>
                </a:solidFill>
                <a:latin typeface="Calibri Light" panose="020F0302020204030204" pitchFamily="34" charset="0"/>
                <a:cs typeface="Calibri Light" panose="020F0302020204030204" pitchFamily="34" charset="0"/>
              </a:rPr>
              <a:t>The scope: stakeholders, background, problem statement, key questions, hypothesis, methodology/approach, mission context, products/deliverables</a:t>
            </a:r>
          </a:p>
          <a:p>
            <a:pPr>
              <a:lnSpc>
                <a:spcPct val="90000"/>
              </a:lnSpc>
              <a:spcBef>
                <a:spcPts val="0"/>
              </a:spcBef>
              <a:spcAft>
                <a:spcPts val="400"/>
              </a:spcAft>
            </a:pPr>
            <a:r>
              <a:rPr lang="en-US" sz="2000" dirty="0">
                <a:solidFill>
                  <a:schemeClr val="tx1"/>
                </a:solidFill>
                <a:latin typeface="Calibri Light" panose="020F0302020204030204" pitchFamily="34" charset="0"/>
                <a:cs typeface="Calibri Light" panose="020F0302020204030204" pitchFamily="34" charset="0"/>
              </a:rPr>
              <a:t>Supporting Data</a:t>
            </a:r>
          </a:p>
          <a:p>
            <a:pPr marL="352425" lvl="1" indent="-342900">
              <a:lnSpc>
                <a:spcPct val="90000"/>
              </a:lnSpc>
              <a:spcBef>
                <a:spcPts val="0"/>
              </a:spcBef>
              <a:spcAft>
                <a:spcPts val="400"/>
              </a:spcAft>
              <a:buFont typeface="Arial" panose="020B0604020202020204" pitchFamily="34" charset="0"/>
              <a:buChar char="•"/>
            </a:pPr>
            <a:r>
              <a:rPr lang="en-US" sz="1600" b="1" dirty="0">
                <a:solidFill>
                  <a:schemeClr val="tx1"/>
                </a:solidFill>
                <a:latin typeface="Calibri Light" panose="020F0302020204030204" pitchFamily="34" charset="0"/>
                <a:cs typeface="Calibri Light" panose="020F0302020204030204" pitchFamily="34" charset="0"/>
              </a:rPr>
              <a:t>Mission Characterization: Detailed data on the mission scenario and vignette (context for the analysis), threat, systems and their role in execution the mission, etc</a:t>
            </a:r>
            <a:r>
              <a:rPr lang="en-US" sz="1800" b="1" dirty="0">
                <a:solidFill>
                  <a:schemeClr val="tx1"/>
                </a:solidFill>
                <a:latin typeface="Calibri Light" panose="020F0302020204030204" pitchFamily="34" charset="0"/>
                <a:cs typeface="Calibri Light" panose="020F0302020204030204" pitchFamily="34" charset="0"/>
              </a:rPr>
              <a:t>., </a:t>
            </a:r>
            <a:r>
              <a:rPr lang="en-US" sz="1600" b="1" dirty="0">
                <a:solidFill>
                  <a:schemeClr val="tx1"/>
                </a:solidFill>
                <a:latin typeface="Calibri Light" panose="020F0302020204030204" pitchFamily="34" charset="0"/>
                <a:cs typeface="Calibri Light" panose="020F0302020204030204" pitchFamily="34" charset="0"/>
              </a:rPr>
              <a:t>assumptions</a:t>
            </a:r>
          </a:p>
          <a:p>
            <a:pPr>
              <a:lnSpc>
                <a:spcPct val="90000"/>
              </a:lnSpc>
              <a:spcBef>
                <a:spcPts val="0"/>
              </a:spcBef>
              <a:spcAft>
                <a:spcPts val="400"/>
              </a:spcAft>
            </a:pPr>
            <a:r>
              <a:rPr lang="en-US" sz="2000" dirty="0">
                <a:solidFill>
                  <a:schemeClr val="tx1"/>
                </a:solidFill>
                <a:latin typeface="Calibri Light" panose="020F0302020204030204" pitchFamily="34" charset="0"/>
                <a:cs typeface="Calibri Light" panose="020F0302020204030204" pitchFamily="34" charset="0"/>
              </a:rPr>
              <a:t>Digital Mission Modeling </a:t>
            </a:r>
            <a:endParaRPr lang="en-US" sz="1800" dirty="0">
              <a:solidFill>
                <a:schemeClr val="tx1"/>
              </a:solidFill>
              <a:latin typeface="Calibri Light" panose="020F0302020204030204" pitchFamily="34" charset="0"/>
              <a:cs typeface="Calibri Light" panose="020F0302020204030204" pitchFamily="34" charset="0"/>
            </a:endParaRPr>
          </a:p>
          <a:p>
            <a:pPr marL="352425" lvl="1" indent="-342900">
              <a:lnSpc>
                <a:spcPct val="90000"/>
              </a:lnSpc>
              <a:spcBef>
                <a:spcPts val="0"/>
              </a:spcBef>
              <a:spcAft>
                <a:spcPts val="400"/>
              </a:spcAft>
              <a:buFont typeface="Arial" panose="020B0604020202020204" pitchFamily="34" charset="0"/>
              <a:buChar char="•"/>
            </a:pPr>
            <a:r>
              <a:rPr lang="en-US" sz="1600" b="1" dirty="0">
                <a:solidFill>
                  <a:schemeClr val="tx1"/>
                </a:solidFill>
                <a:latin typeface="Calibri Light" panose="020F0302020204030204" pitchFamily="34" charset="0"/>
                <a:cs typeface="Calibri Light" panose="020F0302020204030204" pitchFamily="34" charset="0"/>
              </a:rPr>
              <a:t>Digital representation of the mission architecture (MTs, METs) for baseline and the alternatives</a:t>
            </a:r>
          </a:p>
          <a:p>
            <a:pPr>
              <a:lnSpc>
                <a:spcPct val="90000"/>
              </a:lnSpc>
              <a:spcBef>
                <a:spcPts val="0"/>
              </a:spcBef>
              <a:spcAft>
                <a:spcPts val="400"/>
              </a:spcAft>
            </a:pPr>
            <a:r>
              <a:rPr lang="en-US" sz="2000" dirty="0">
                <a:solidFill>
                  <a:schemeClr val="tx1"/>
                </a:solidFill>
                <a:latin typeface="Calibri Light" panose="020F0302020204030204" pitchFamily="34" charset="0"/>
                <a:cs typeface="Calibri Light" panose="020F0302020204030204" pitchFamily="34" charset="0"/>
              </a:rPr>
              <a:t>Mission (Operational) Analysis</a:t>
            </a:r>
          </a:p>
          <a:p>
            <a:pPr marL="352425" lvl="1" indent="-342900">
              <a:lnSpc>
                <a:spcPct val="90000"/>
              </a:lnSpc>
              <a:spcBef>
                <a:spcPts val="0"/>
              </a:spcBef>
              <a:spcAft>
                <a:spcPts val="400"/>
              </a:spcAft>
              <a:buFont typeface="Arial" panose="020B0604020202020204" pitchFamily="34" charset="0"/>
              <a:buChar char="•"/>
            </a:pPr>
            <a:r>
              <a:rPr lang="en-US" sz="1600" b="1" dirty="0">
                <a:solidFill>
                  <a:schemeClr val="tx1"/>
                </a:solidFill>
                <a:latin typeface="Calibri Light" panose="020F0302020204030204" pitchFamily="34" charset="0"/>
                <a:cs typeface="Calibri Light" panose="020F0302020204030204" pitchFamily="34" charset="0"/>
              </a:rPr>
              <a:t>Implementation of scenario, systems and activities in operational analysis tool(s)</a:t>
            </a:r>
          </a:p>
          <a:p>
            <a:pPr marL="352425" lvl="1" indent="-342900">
              <a:lnSpc>
                <a:spcPct val="90000"/>
              </a:lnSpc>
              <a:spcBef>
                <a:spcPts val="0"/>
              </a:spcBef>
              <a:spcAft>
                <a:spcPts val="400"/>
              </a:spcAft>
              <a:buFont typeface="Arial" panose="020B0604020202020204" pitchFamily="34" charset="0"/>
              <a:buChar char="•"/>
            </a:pPr>
            <a:r>
              <a:rPr lang="en-US" sz="1600" b="1" dirty="0">
                <a:solidFill>
                  <a:schemeClr val="tx1"/>
                </a:solidFill>
                <a:latin typeface="Calibri Light" panose="020F0302020204030204" pitchFamily="34" charset="0"/>
                <a:cs typeface="Calibri Light" panose="020F0302020204030204" pitchFamily="34" charset="0"/>
              </a:rPr>
              <a:t>Simulation runs for baseline and alternatives; outputs quantitative metrics</a:t>
            </a:r>
          </a:p>
          <a:p>
            <a:pPr lvl="1">
              <a:lnSpc>
                <a:spcPct val="90000"/>
              </a:lnSpc>
              <a:spcBef>
                <a:spcPts val="0"/>
              </a:spcBef>
              <a:spcAft>
                <a:spcPts val="400"/>
              </a:spcAft>
            </a:pPr>
            <a:r>
              <a:rPr lang="en-US" sz="2000" b="1" dirty="0">
                <a:solidFill>
                  <a:schemeClr val="tx1"/>
                </a:solidFill>
                <a:latin typeface="Calibri Light" panose="020F0302020204030204" pitchFamily="34" charset="0"/>
                <a:cs typeface="Calibri Light" panose="020F0302020204030204" pitchFamily="34" charset="0"/>
              </a:rPr>
              <a:t>Results</a:t>
            </a:r>
          </a:p>
          <a:p>
            <a:pPr lvl="2">
              <a:lnSpc>
                <a:spcPct val="90000"/>
              </a:lnSpc>
              <a:spcBef>
                <a:spcPts val="0"/>
              </a:spcBef>
              <a:spcAft>
                <a:spcPts val="400"/>
              </a:spcAft>
            </a:pPr>
            <a:r>
              <a:rPr lang="en-US" sz="1600" b="1" dirty="0">
                <a:solidFill>
                  <a:schemeClr val="tx1"/>
                </a:solidFill>
                <a:latin typeface="Calibri Light" panose="020F0302020204030204" pitchFamily="34" charset="0"/>
                <a:cs typeface="Calibri Light" panose="020F0302020204030204" pitchFamily="34" charset="0"/>
              </a:rPr>
              <a:t>Results, trends, observations, and recommendations based on mission analysis</a:t>
            </a:r>
          </a:p>
          <a:p>
            <a:pPr lvl="1">
              <a:lnSpc>
                <a:spcPct val="90000"/>
              </a:lnSpc>
              <a:spcBef>
                <a:spcPts val="0"/>
              </a:spcBef>
              <a:spcAft>
                <a:spcPts val="400"/>
              </a:spcAft>
            </a:pPr>
            <a:endParaRPr lang="en-US" sz="1600" b="1" dirty="0">
              <a:solidFill>
                <a:schemeClr val="tx1"/>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4D3F1D49-FFB0-7FF8-07F0-F8413A6D0B01}"/>
              </a:ext>
            </a:extLst>
          </p:cNvPr>
          <p:cNvPicPr>
            <a:picLocks noChangeAspect="1"/>
          </p:cNvPicPr>
          <p:nvPr/>
        </p:nvPicPr>
        <p:blipFill rotWithShape="1">
          <a:blip r:embed="rId2"/>
          <a:srcRect t="30375"/>
          <a:stretch/>
        </p:blipFill>
        <p:spPr>
          <a:xfrm>
            <a:off x="863602" y="3040194"/>
            <a:ext cx="5413311" cy="3321799"/>
          </a:xfrm>
          <a:prstGeom prst="rect">
            <a:avLst/>
          </a:prstGeom>
        </p:spPr>
      </p:pic>
      <p:pic>
        <p:nvPicPr>
          <p:cNvPr id="3" name="Picture 2" descr="MITRE Logo MITRE">
            <a:extLst>
              <a:ext uri="{FF2B5EF4-FFF2-40B4-BE49-F238E27FC236}">
                <a16:creationId xmlns:a16="http://schemas.microsoft.com/office/drawing/2014/main" id="{ED0B5CC6-7359-3AAA-EF42-289421DD07AD}"/>
              </a:ext>
            </a:extLst>
          </p:cNvPr>
          <p:cNvPicPr>
            <a:picLocks noChangeAspect="1"/>
          </p:cNvPicPr>
          <p:nvPr/>
        </p:nvPicPr>
        <p:blipFill>
          <a:blip r:embed="rId3"/>
          <a:stretch>
            <a:fillRect/>
          </a:stretch>
        </p:blipFill>
        <p:spPr>
          <a:xfrm>
            <a:off x="429768" y="6327648"/>
            <a:ext cx="711749" cy="274320"/>
          </a:xfrm>
          <a:prstGeom prst="rect">
            <a:avLst/>
          </a:prstGeom>
        </p:spPr>
      </p:pic>
      <p:pic>
        <p:nvPicPr>
          <p:cNvPr id="5" name="Picture 4">
            <a:extLst>
              <a:ext uri="{FF2B5EF4-FFF2-40B4-BE49-F238E27FC236}">
                <a16:creationId xmlns:a16="http://schemas.microsoft.com/office/drawing/2014/main" id="{4096E4F5-819C-F4FF-E395-7135A03EF1EE}"/>
              </a:ext>
            </a:extLst>
          </p:cNvPr>
          <p:cNvPicPr>
            <a:picLocks noChangeAspect="1"/>
          </p:cNvPicPr>
          <p:nvPr/>
        </p:nvPicPr>
        <p:blipFill rotWithShape="1">
          <a:blip r:embed="rId4"/>
          <a:srcRect l="75482" t="8057"/>
          <a:stretch/>
        </p:blipFill>
        <p:spPr>
          <a:xfrm>
            <a:off x="5084411" y="1391402"/>
            <a:ext cx="1251547" cy="1710500"/>
          </a:xfrm>
          <a:prstGeom prst="rect">
            <a:avLst/>
          </a:prstGeom>
        </p:spPr>
      </p:pic>
      <p:pic>
        <p:nvPicPr>
          <p:cNvPr id="8" name="Picture 7">
            <a:extLst>
              <a:ext uri="{FF2B5EF4-FFF2-40B4-BE49-F238E27FC236}">
                <a16:creationId xmlns:a16="http://schemas.microsoft.com/office/drawing/2014/main" id="{68121FBC-7CAA-F346-CAF3-AEB512B3EAF8}"/>
              </a:ext>
            </a:extLst>
          </p:cNvPr>
          <p:cNvPicPr>
            <a:picLocks noChangeAspect="1"/>
          </p:cNvPicPr>
          <p:nvPr/>
        </p:nvPicPr>
        <p:blipFill rotWithShape="1">
          <a:blip r:embed="rId4"/>
          <a:srcRect l="46455" t="8057" r="25182"/>
          <a:stretch/>
        </p:blipFill>
        <p:spPr>
          <a:xfrm>
            <a:off x="3200400" y="1382877"/>
            <a:ext cx="1447800" cy="1710500"/>
          </a:xfrm>
          <a:prstGeom prst="rect">
            <a:avLst/>
          </a:prstGeom>
        </p:spPr>
      </p:pic>
      <p:pic>
        <p:nvPicPr>
          <p:cNvPr id="9" name="Picture 8">
            <a:extLst>
              <a:ext uri="{FF2B5EF4-FFF2-40B4-BE49-F238E27FC236}">
                <a16:creationId xmlns:a16="http://schemas.microsoft.com/office/drawing/2014/main" id="{A253B466-FAC4-9B05-6C9D-FEDC4CDFBD32}"/>
              </a:ext>
            </a:extLst>
          </p:cNvPr>
          <p:cNvPicPr>
            <a:picLocks noChangeAspect="1"/>
          </p:cNvPicPr>
          <p:nvPr/>
        </p:nvPicPr>
        <p:blipFill rotWithShape="1">
          <a:blip r:embed="rId4"/>
          <a:srcRect t="8057" r="54679"/>
          <a:stretch/>
        </p:blipFill>
        <p:spPr>
          <a:xfrm>
            <a:off x="604155" y="1382877"/>
            <a:ext cx="2313432" cy="1710500"/>
          </a:xfrm>
          <a:prstGeom prst="rect">
            <a:avLst/>
          </a:prstGeom>
        </p:spPr>
      </p:pic>
      <p:sp>
        <p:nvSpPr>
          <p:cNvPr id="10" name="Rectangle 9">
            <a:extLst>
              <a:ext uri="{FF2B5EF4-FFF2-40B4-BE49-F238E27FC236}">
                <a16:creationId xmlns:a16="http://schemas.microsoft.com/office/drawing/2014/main" id="{42A4EE75-A331-6E8F-A54C-1E7F38204B78}"/>
              </a:ext>
            </a:extLst>
          </p:cNvPr>
          <p:cNvSpPr/>
          <p:nvPr/>
        </p:nvSpPr>
        <p:spPr>
          <a:xfrm>
            <a:off x="2917587" y="2207305"/>
            <a:ext cx="435213" cy="786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EB566-9A84-5302-E56D-FD16C4974079}"/>
              </a:ext>
            </a:extLst>
          </p:cNvPr>
          <p:cNvSpPr/>
          <p:nvPr/>
        </p:nvSpPr>
        <p:spPr>
          <a:xfrm flipV="1">
            <a:off x="4648200" y="2198779"/>
            <a:ext cx="435213" cy="786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B87B647-C539-2729-3B4E-C11E53317660}"/>
              </a:ext>
            </a:extLst>
          </p:cNvPr>
          <p:cNvSpPr/>
          <p:nvPr/>
        </p:nvSpPr>
        <p:spPr>
          <a:xfrm>
            <a:off x="990600" y="5638800"/>
            <a:ext cx="1828800" cy="4488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A86124E5-F13F-8691-9678-85FBB5D9F29D}"/>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z="1200" smtClean="0"/>
              <a:pPr/>
              <a:t>6</a:t>
            </a:fld>
            <a:endParaRPr lang="en-US" sz="1200" dirty="0"/>
          </a:p>
        </p:txBody>
      </p:sp>
    </p:spTree>
    <p:extLst>
      <p:ext uri="{BB962C8B-B14F-4D97-AF65-F5344CB8AC3E}">
        <p14:creationId xmlns:p14="http://schemas.microsoft.com/office/powerpoint/2010/main" val="370255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16">
            <a:extLst>
              <a:ext uri="{FF2B5EF4-FFF2-40B4-BE49-F238E27FC236}">
                <a16:creationId xmlns:a16="http://schemas.microsoft.com/office/drawing/2014/main" id="{4A982EAA-BD10-45C4-A2DF-2DEB6285F337}"/>
              </a:ext>
            </a:extLst>
          </p:cNvPr>
          <p:cNvSpPr/>
          <p:nvPr/>
        </p:nvSpPr>
        <p:spPr>
          <a:xfrm>
            <a:off x="2273724" y="5864235"/>
            <a:ext cx="3551510" cy="624848"/>
          </a:xfrm>
          <a:prstGeom prst="roundRect">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 MISSION THREAD ALIGNMENT</a:t>
            </a:r>
          </a:p>
          <a:p>
            <a:pPr algn="ctr"/>
            <a:r>
              <a:rPr lang="en-US" sz="1600" b="1" dirty="0">
                <a:solidFill>
                  <a:schemeClr val="bg1"/>
                </a:solidFill>
              </a:rPr>
              <a:t>[TRACEABILITY]</a:t>
            </a:r>
            <a:endParaRPr lang="en-US" sz="1600" dirty="0">
              <a:solidFill>
                <a:schemeClr val="bg1"/>
              </a:solidFill>
            </a:endParaRPr>
          </a:p>
        </p:txBody>
      </p:sp>
      <p:sp>
        <p:nvSpPr>
          <p:cNvPr id="17" name="Rectangle: Rounded Corners 16">
            <a:extLst>
              <a:ext uri="{FF2B5EF4-FFF2-40B4-BE49-F238E27FC236}">
                <a16:creationId xmlns:a16="http://schemas.microsoft.com/office/drawing/2014/main" id="{4A982EAA-BD10-45C4-A2DF-2DEB6285F337}"/>
              </a:ext>
            </a:extLst>
          </p:cNvPr>
          <p:cNvSpPr/>
          <p:nvPr/>
        </p:nvSpPr>
        <p:spPr>
          <a:xfrm>
            <a:off x="990601" y="1817653"/>
            <a:ext cx="10515599" cy="2358453"/>
          </a:xfrm>
          <a:prstGeom prst="roundRect">
            <a:avLst/>
          </a:prstGeom>
          <a:solidFill>
            <a:schemeClr val="tx2">
              <a:lumMod val="5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64">
            <a:extLst>
              <a:ext uri="{FF2B5EF4-FFF2-40B4-BE49-F238E27FC236}">
                <a16:creationId xmlns:a16="http://schemas.microsoft.com/office/drawing/2014/main" id="{2D1E097D-9D53-4AD5-95C2-F2D909F78CFE}"/>
              </a:ext>
            </a:extLst>
          </p:cNvPr>
          <p:cNvSpPr>
            <a:spLocks noGrp="1"/>
          </p:cNvSpPr>
          <p:nvPr>
            <p:ph sz="half" idx="2"/>
          </p:nvPr>
        </p:nvSpPr>
        <p:spPr>
          <a:xfrm>
            <a:off x="6174113" y="4261102"/>
            <a:ext cx="5255888" cy="1949935"/>
          </a:xfrm>
        </p:spPr>
        <p:txBody>
          <a:bodyPr>
            <a:normAutofit/>
          </a:bodyPr>
          <a:lstStyle/>
          <a:p>
            <a:pPr marL="171450" indent="-171450"/>
            <a:r>
              <a:rPr lang="en-US" sz="1600" b="1" dirty="0">
                <a:solidFill>
                  <a:schemeClr val="tx1"/>
                </a:solidFill>
                <a:latin typeface="Calibri Light" panose="020F0302020204030204" pitchFamily="34" charset="0"/>
                <a:cs typeface="Calibri Light" panose="020F0302020204030204" pitchFamily="34" charset="0"/>
              </a:rPr>
              <a:t>Representation of the baseline MTs/METs within </a:t>
            </a:r>
            <a:r>
              <a:rPr lang="en-US" sz="1600" b="1" u="sng" dirty="0">
                <a:solidFill>
                  <a:schemeClr val="tx1"/>
                </a:solidFill>
                <a:latin typeface="Calibri Light" panose="020F0302020204030204" pitchFamily="34" charset="0"/>
                <a:cs typeface="Calibri Light" panose="020F0302020204030204" pitchFamily="34" charset="0"/>
              </a:rPr>
              <a:t>scenario</a:t>
            </a:r>
            <a:r>
              <a:rPr lang="en-US" sz="1600" b="1" dirty="0">
                <a:solidFill>
                  <a:schemeClr val="tx1"/>
                </a:solidFill>
                <a:latin typeface="Calibri Light" panose="020F0302020204030204" pitchFamily="34" charset="0"/>
                <a:cs typeface="Calibri Light" panose="020F0302020204030204" pitchFamily="34" charset="0"/>
              </a:rPr>
              <a:t> including threat, systems’ attributes and behaviors – conduct baseline analysis of </a:t>
            </a:r>
            <a:r>
              <a:rPr lang="en-US" sz="1600" b="1" u="sng" dirty="0">
                <a:solidFill>
                  <a:schemeClr val="tx1"/>
                </a:solidFill>
                <a:latin typeface="Calibri Light" panose="020F0302020204030204" pitchFamily="34" charset="0"/>
                <a:cs typeface="Calibri Light" panose="020F0302020204030204" pitchFamily="34" charset="0"/>
              </a:rPr>
              <a:t>mission metrics </a:t>
            </a:r>
          </a:p>
          <a:p>
            <a:pPr marL="171450" indent="-171450"/>
            <a:r>
              <a:rPr lang="en-US" sz="1600" b="1" dirty="0">
                <a:solidFill>
                  <a:schemeClr val="tx1"/>
                </a:solidFill>
                <a:latin typeface="Calibri Light" panose="020F0302020204030204" pitchFamily="34" charset="0"/>
                <a:cs typeface="Calibri Light" panose="020F0302020204030204" pitchFamily="34" charset="0"/>
              </a:rPr>
              <a:t>Update the systems’ attributes and behaviors as specified in RDER concepts and </a:t>
            </a:r>
            <a:r>
              <a:rPr lang="en-US" sz="1600" b="1" u="sng" dirty="0">
                <a:solidFill>
                  <a:schemeClr val="tx1"/>
                </a:solidFill>
                <a:latin typeface="Calibri Light" panose="020F0302020204030204" pitchFamily="34" charset="0"/>
                <a:cs typeface="Calibri Light" panose="020F0302020204030204" pitchFamily="34" charset="0"/>
              </a:rPr>
              <a:t>assess impact on mission metrics</a:t>
            </a:r>
          </a:p>
          <a:p>
            <a:endParaRPr lang="en-US" sz="1600" b="1" dirty="0">
              <a:solidFill>
                <a:schemeClr val="tx1"/>
              </a:solidFill>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35911E3D-FE30-4F08-8AEC-EB333DEDABD9}"/>
              </a:ext>
            </a:extLst>
          </p:cNvPr>
          <p:cNvSpPr>
            <a:spLocks noGrp="1"/>
          </p:cNvSpPr>
          <p:nvPr>
            <p:ph type="title"/>
          </p:nvPr>
        </p:nvSpPr>
        <p:spPr>
          <a:xfrm>
            <a:off x="1023852" y="352393"/>
            <a:ext cx="10715797" cy="677002"/>
          </a:xfrm>
        </p:spPr>
        <p:txBody>
          <a:bodyPr>
            <a:noAutofit/>
          </a:bodyPr>
          <a:lstStyle/>
          <a:p>
            <a:r>
              <a:rPr lang="en-US" sz="3600" dirty="0">
                <a:latin typeface="Calibri Light" panose="020F0302020204030204" pitchFamily="34" charset="0"/>
                <a:cs typeface="Calibri Light" panose="020F0302020204030204" pitchFamily="34" charset="0"/>
              </a:rPr>
              <a:t>Mission Engineering Activities and Products</a:t>
            </a:r>
          </a:p>
        </p:txBody>
      </p:sp>
      <p:grpSp>
        <p:nvGrpSpPr>
          <p:cNvPr id="15" name="Group 14">
            <a:extLst>
              <a:ext uri="{FF2B5EF4-FFF2-40B4-BE49-F238E27FC236}">
                <a16:creationId xmlns:a16="http://schemas.microsoft.com/office/drawing/2014/main" id="{95EBD9A0-8AC7-43ED-9247-7C9A67C340EB}"/>
              </a:ext>
            </a:extLst>
          </p:cNvPr>
          <p:cNvGrpSpPr/>
          <p:nvPr/>
        </p:nvGrpSpPr>
        <p:grpSpPr>
          <a:xfrm>
            <a:off x="1742964" y="2167462"/>
            <a:ext cx="3715005" cy="1682021"/>
            <a:chOff x="482309" y="4461848"/>
            <a:chExt cx="3574619" cy="1764969"/>
          </a:xfrm>
        </p:grpSpPr>
        <p:pic>
          <p:nvPicPr>
            <p:cNvPr id="57" name="Picture 56">
              <a:extLst>
                <a:ext uri="{FF2B5EF4-FFF2-40B4-BE49-F238E27FC236}">
                  <a16:creationId xmlns:a16="http://schemas.microsoft.com/office/drawing/2014/main" id="{14CDE7A5-135C-4D9C-B0B9-AC77599E4666}"/>
                </a:ext>
              </a:extLst>
            </p:cNvPr>
            <p:cNvPicPr>
              <a:picLocks noChangeAspect="1"/>
            </p:cNvPicPr>
            <p:nvPr/>
          </p:nvPicPr>
          <p:blipFill rotWithShape="1">
            <a:blip r:embed="rId2"/>
            <a:srcRect r="405"/>
            <a:stretch/>
          </p:blipFill>
          <p:spPr>
            <a:xfrm>
              <a:off x="482309" y="4461849"/>
              <a:ext cx="1631877" cy="1764968"/>
            </a:xfrm>
            <a:prstGeom prst="rect">
              <a:avLst/>
            </a:prstGeom>
          </p:spPr>
        </p:pic>
        <p:pic>
          <p:nvPicPr>
            <p:cNvPr id="6" name="Picture 5">
              <a:extLst>
                <a:ext uri="{FF2B5EF4-FFF2-40B4-BE49-F238E27FC236}">
                  <a16:creationId xmlns:a16="http://schemas.microsoft.com/office/drawing/2014/main" id="{7515E267-5F01-4A96-A08E-674C57817992}"/>
                </a:ext>
              </a:extLst>
            </p:cNvPr>
            <p:cNvPicPr>
              <a:picLocks noChangeAspect="1"/>
            </p:cNvPicPr>
            <p:nvPr/>
          </p:nvPicPr>
          <p:blipFill rotWithShape="1">
            <a:blip r:embed="rId3"/>
            <a:srcRect l="5105" t="1544" r="2465" b="2481"/>
            <a:stretch/>
          </p:blipFill>
          <p:spPr>
            <a:xfrm>
              <a:off x="2143988" y="4461848"/>
              <a:ext cx="1912940" cy="1764969"/>
            </a:xfrm>
            <a:prstGeom prst="rect">
              <a:avLst/>
            </a:prstGeom>
          </p:spPr>
        </p:pic>
      </p:grpSp>
      <p:sp>
        <p:nvSpPr>
          <p:cNvPr id="16" name="TextBox 15">
            <a:extLst>
              <a:ext uri="{FF2B5EF4-FFF2-40B4-BE49-F238E27FC236}">
                <a16:creationId xmlns:a16="http://schemas.microsoft.com/office/drawing/2014/main" id="{540E7AE0-92F3-4C43-9520-EC1257F22927}"/>
              </a:ext>
            </a:extLst>
          </p:cNvPr>
          <p:cNvSpPr txBox="1"/>
          <p:nvPr/>
        </p:nvSpPr>
        <p:spPr>
          <a:xfrm>
            <a:off x="7280108" y="1785833"/>
            <a:ext cx="2973058" cy="461665"/>
          </a:xfrm>
          <a:prstGeom prst="rect">
            <a:avLst/>
          </a:prstGeom>
          <a:noFill/>
        </p:spPr>
        <p:txBody>
          <a:bodyPr wrap="none" rtlCol="0">
            <a:spAutoFit/>
          </a:bodyPr>
          <a:lstStyle/>
          <a:p>
            <a:r>
              <a:rPr lang="en-US" sz="2400" b="1" dirty="0">
                <a:solidFill>
                  <a:schemeClr val="bg1">
                    <a:lumMod val="95000"/>
                  </a:schemeClr>
                </a:solidFill>
                <a:latin typeface="Calibri Light" panose="020F0302020204030204" pitchFamily="34" charset="0"/>
                <a:cs typeface="Calibri Light" panose="020F0302020204030204" pitchFamily="34" charset="0"/>
              </a:rPr>
              <a:t>Operational Simulation</a:t>
            </a:r>
          </a:p>
        </p:txBody>
      </p:sp>
      <p:sp>
        <p:nvSpPr>
          <p:cNvPr id="59" name="TextBox 58">
            <a:extLst>
              <a:ext uri="{FF2B5EF4-FFF2-40B4-BE49-F238E27FC236}">
                <a16:creationId xmlns:a16="http://schemas.microsoft.com/office/drawing/2014/main" id="{A2238605-963A-4806-9E0F-6F3D7B7D14BB}"/>
              </a:ext>
            </a:extLst>
          </p:cNvPr>
          <p:cNvSpPr txBox="1"/>
          <p:nvPr/>
        </p:nvSpPr>
        <p:spPr>
          <a:xfrm>
            <a:off x="2608797" y="1777420"/>
            <a:ext cx="2093843" cy="461665"/>
          </a:xfrm>
          <a:prstGeom prst="rect">
            <a:avLst/>
          </a:prstGeom>
          <a:noFill/>
        </p:spPr>
        <p:txBody>
          <a:bodyPr wrap="none" rtlCol="0">
            <a:spAutoFit/>
          </a:bodyPr>
          <a:lstStyle/>
          <a:p>
            <a:r>
              <a:rPr lang="en-US" sz="2400" b="1" dirty="0">
                <a:solidFill>
                  <a:schemeClr val="bg1">
                    <a:lumMod val="95000"/>
                  </a:schemeClr>
                </a:solidFill>
                <a:latin typeface="Calibri Light" panose="020F0302020204030204" pitchFamily="34" charset="0"/>
                <a:cs typeface="Calibri Light" panose="020F0302020204030204" pitchFamily="34" charset="0"/>
              </a:rPr>
              <a:t>Mission Models</a:t>
            </a:r>
          </a:p>
        </p:txBody>
      </p:sp>
      <p:grpSp>
        <p:nvGrpSpPr>
          <p:cNvPr id="60" name="Group 59">
            <a:extLst>
              <a:ext uri="{FF2B5EF4-FFF2-40B4-BE49-F238E27FC236}">
                <a16:creationId xmlns:a16="http://schemas.microsoft.com/office/drawing/2014/main" id="{97553251-201A-4354-BE72-32DF3B8756C9}"/>
              </a:ext>
            </a:extLst>
          </p:cNvPr>
          <p:cNvGrpSpPr/>
          <p:nvPr/>
        </p:nvGrpSpPr>
        <p:grpSpPr>
          <a:xfrm>
            <a:off x="6636564" y="2181550"/>
            <a:ext cx="4123526" cy="1667933"/>
            <a:chOff x="4806630" y="4697944"/>
            <a:chExt cx="3026050" cy="1397273"/>
          </a:xfrm>
        </p:grpSpPr>
        <p:pic>
          <p:nvPicPr>
            <p:cNvPr id="58" name="Picture 57">
              <a:extLst>
                <a:ext uri="{FF2B5EF4-FFF2-40B4-BE49-F238E27FC236}">
                  <a16:creationId xmlns:a16="http://schemas.microsoft.com/office/drawing/2014/main" id="{CFDA603C-F226-4E3B-8A3E-145DD5D39F0A}"/>
                </a:ext>
              </a:extLst>
            </p:cNvPr>
            <p:cNvPicPr>
              <a:picLocks noChangeAspect="1"/>
            </p:cNvPicPr>
            <p:nvPr/>
          </p:nvPicPr>
          <p:blipFill rotWithShape="1">
            <a:blip r:embed="rId4"/>
            <a:srcRect l="50596" t="13856" r="32428" b="64703"/>
            <a:stretch/>
          </p:blipFill>
          <p:spPr>
            <a:xfrm>
              <a:off x="4806630" y="4697944"/>
              <a:ext cx="1493085" cy="1397273"/>
            </a:xfrm>
            <a:prstGeom prst="rect">
              <a:avLst/>
            </a:prstGeom>
            <a:ln>
              <a:noFill/>
            </a:ln>
          </p:spPr>
        </p:pic>
        <p:pic>
          <p:nvPicPr>
            <p:cNvPr id="56" name="Picture 109">
              <a:extLst>
                <a:ext uri="{FF2B5EF4-FFF2-40B4-BE49-F238E27FC236}">
                  <a16:creationId xmlns:a16="http://schemas.microsoft.com/office/drawing/2014/main" id="{41B4EE94-29C3-41FF-AF5C-44968A46A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777" y="4716238"/>
              <a:ext cx="1483903" cy="135568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731AA6EF-F968-413B-9143-AA83B6425987}"/>
              </a:ext>
            </a:extLst>
          </p:cNvPr>
          <p:cNvGrpSpPr/>
          <p:nvPr/>
        </p:nvGrpSpPr>
        <p:grpSpPr>
          <a:xfrm>
            <a:off x="5662527" y="2905399"/>
            <a:ext cx="851280" cy="537283"/>
            <a:chOff x="4032170" y="3429000"/>
            <a:chExt cx="627838" cy="621144"/>
          </a:xfrm>
        </p:grpSpPr>
        <p:sp>
          <p:nvSpPr>
            <p:cNvPr id="61" name="Arrow: Right 60">
              <a:extLst>
                <a:ext uri="{FF2B5EF4-FFF2-40B4-BE49-F238E27FC236}">
                  <a16:creationId xmlns:a16="http://schemas.microsoft.com/office/drawing/2014/main" id="{A87140F0-6C41-4E63-8588-9B64BF278CE3}"/>
                </a:ext>
              </a:extLst>
            </p:cNvPr>
            <p:cNvSpPr/>
            <p:nvPr/>
          </p:nvSpPr>
          <p:spPr>
            <a:xfrm>
              <a:off x="4201076" y="3429002"/>
              <a:ext cx="458932" cy="62114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row: Right 61">
              <a:extLst>
                <a:ext uri="{FF2B5EF4-FFF2-40B4-BE49-F238E27FC236}">
                  <a16:creationId xmlns:a16="http://schemas.microsoft.com/office/drawing/2014/main" id="{31409A16-23A9-4902-AFAF-E5F11CB02337}"/>
                </a:ext>
              </a:extLst>
            </p:cNvPr>
            <p:cNvSpPr/>
            <p:nvPr/>
          </p:nvSpPr>
          <p:spPr>
            <a:xfrm rot="10800000">
              <a:off x="4032170" y="3429000"/>
              <a:ext cx="398221" cy="62114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Content Placeholder 64">
            <a:extLst>
              <a:ext uri="{FF2B5EF4-FFF2-40B4-BE49-F238E27FC236}">
                <a16:creationId xmlns:a16="http://schemas.microsoft.com/office/drawing/2014/main" id="{8C4B122B-55D9-4EA4-ABA8-3D59FC1243EF}"/>
              </a:ext>
            </a:extLst>
          </p:cNvPr>
          <p:cNvSpPr txBox="1">
            <a:spLocks/>
          </p:cNvSpPr>
          <p:nvPr/>
        </p:nvSpPr>
        <p:spPr>
          <a:xfrm>
            <a:off x="1509316" y="4278395"/>
            <a:ext cx="4729634" cy="17932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tx1"/>
                </a:solidFill>
                <a:latin typeface="Calibri Light" panose="020F0302020204030204" pitchFamily="34" charset="0"/>
                <a:cs typeface="Calibri Light" panose="020F0302020204030204" pitchFamily="34" charset="0"/>
              </a:rPr>
              <a:t>Digital representation of the baseline </a:t>
            </a:r>
            <a:r>
              <a:rPr lang="en-US" sz="1600" b="1" u="sng" dirty="0">
                <a:solidFill>
                  <a:schemeClr val="tx1"/>
                </a:solidFill>
                <a:latin typeface="Calibri Light" panose="020F0302020204030204" pitchFamily="34" charset="0"/>
                <a:cs typeface="Calibri Light" panose="020F0302020204030204" pitchFamily="34" charset="0"/>
              </a:rPr>
              <a:t>Mission Threads </a:t>
            </a:r>
            <a:r>
              <a:rPr lang="en-US" sz="1600" b="1" dirty="0">
                <a:solidFill>
                  <a:schemeClr val="tx1"/>
                </a:solidFill>
                <a:latin typeface="Calibri Light" panose="020F0302020204030204" pitchFamily="34" charset="0"/>
                <a:cs typeface="Calibri Light" panose="020F0302020204030204" pitchFamily="34" charset="0"/>
              </a:rPr>
              <a:t>(MTs) scenario independent activities and </a:t>
            </a:r>
            <a:r>
              <a:rPr lang="en-US" sz="1600" b="1" u="sng" dirty="0">
                <a:solidFill>
                  <a:schemeClr val="tx1"/>
                </a:solidFill>
                <a:latin typeface="Calibri Light" panose="020F0302020204030204" pitchFamily="34" charset="0"/>
                <a:cs typeface="Calibri Light" panose="020F0302020204030204" pitchFamily="34" charset="0"/>
              </a:rPr>
              <a:t>Mission Engineering Threads</a:t>
            </a:r>
            <a:r>
              <a:rPr lang="en-US" sz="1600" b="1" dirty="0">
                <a:solidFill>
                  <a:schemeClr val="tx1"/>
                </a:solidFill>
                <a:latin typeface="Calibri Light" panose="020F0302020204030204" pitchFamily="34" charset="0"/>
                <a:cs typeface="Calibri Light" panose="020F0302020204030204" pitchFamily="34" charset="0"/>
              </a:rPr>
              <a:t> (METs) adding scenario specific organizations and activities</a:t>
            </a:r>
          </a:p>
          <a:p>
            <a:r>
              <a:rPr lang="en-US" sz="1600" b="1" u="sng" dirty="0">
                <a:solidFill>
                  <a:schemeClr val="tx1"/>
                </a:solidFill>
                <a:latin typeface="Calibri Light" panose="020F0302020204030204" pitchFamily="34" charset="0"/>
                <a:cs typeface="Calibri Light" panose="020F0302020204030204" pitchFamily="34" charset="0"/>
              </a:rPr>
              <a:t>Updated MTs and METs </a:t>
            </a:r>
            <a:r>
              <a:rPr lang="en-US" sz="1600" b="1" dirty="0">
                <a:solidFill>
                  <a:schemeClr val="tx1"/>
                </a:solidFill>
                <a:latin typeface="Calibri Light" panose="020F0302020204030204" pitchFamily="34" charset="0"/>
                <a:cs typeface="Calibri Light" panose="020F0302020204030204" pitchFamily="34" charset="0"/>
              </a:rPr>
              <a:t>to include new Concepts with associated changes</a:t>
            </a:r>
          </a:p>
        </p:txBody>
      </p:sp>
      <p:sp>
        <p:nvSpPr>
          <p:cNvPr id="22" name="Title 1">
            <a:extLst>
              <a:ext uri="{FF2B5EF4-FFF2-40B4-BE49-F238E27FC236}">
                <a16:creationId xmlns:a16="http://schemas.microsoft.com/office/drawing/2014/main" id="{35911E3D-FE30-4F08-8AEC-EB333DEDABD9}"/>
              </a:ext>
            </a:extLst>
          </p:cNvPr>
          <p:cNvSpPr txBox="1">
            <a:spLocks/>
          </p:cNvSpPr>
          <p:nvPr/>
        </p:nvSpPr>
        <p:spPr>
          <a:xfrm>
            <a:off x="2273723" y="1265940"/>
            <a:ext cx="7454565" cy="644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2400" b="1" dirty="0">
                <a:solidFill>
                  <a:schemeClr val="tx2">
                    <a:lumMod val="75000"/>
                  </a:schemeClr>
                </a:solidFill>
                <a:latin typeface="Calibri Light" panose="020F0302020204030204" pitchFamily="34" charset="0"/>
                <a:cs typeface="Calibri Light" panose="020F0302020204030204" pitchFamily="34" charset="0"/>
              </a:rPr>
              <a:t>Lines of Effort</a:t>
            </a:r>
          </a:p>
        </p:txBody>
      </p:sp>
      <p:sp>
        <p:nvSpPr>
          <p:cNvPr id="46" name="Rectangle: Rounded Corners 16">
            <a:extLst>
              <a:ext uri="{FF2B5EF4-FFF2-40B4-BE49-F238E27FC236}">
                <a16:creationId xmlns:a16="http://schemas.microsoft.com/office/drawing/2014/main" id="{4A982EAA-BD10-45C4-A2DF-2DEB6285F337}"/>
              </a:ext>
            </a:extLst>
          </p:cNvPr>
          <p:cNvSpPr/>
          <p:nvPr/>
        </p:nvSpPr>
        <p:spPr>
          <a:xfrm>
            <a:off x="7154872" y="5839826"/>
            <a:ext cx="3846504" cy="624848"/>
          </a:xfrm>
          <a:prstGeom prst="roundRect">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QUANTITATIVE ANALYSIS  </a:t>
            </a:r>
          </a:p>
          <a:p>
            <a:pPr algn="ctr"/>
            <a:r>
              <a:rPr lang="en-US" sz="1600" b="1" dirty="0">
                <a:solidFill>
                  <a:schemeClr val="bg1"/>
                </a:solidFill>
              </a:rPr>
              <a:t>[MISSION METRICS – OUTPUTS]</a:t>
            </a:r>
            <a:endParaRPr lang="en-US" sz="1600" dirty="0">
              <a:solidFill>
                <a:schemeClr val="bg1"/>
              </a:solidFill>
            </a:endParaRPr>
          </a:p>
        </p:txBody>
      </p:sp>
      <p:sp>
        <p:nvSpPr>
          <p:cNvPr id="7" name="TextBox 6">
            <a:extLst>
              <a:ext uri="{FF2B5EF4-FFF2-40B4-BE49-F238E27FC236}">
                <a16:creationId xmlns:a16="http://schemas.microsoft.com/office/drawing/2014/main" id="{A5234597-36AF-4B90-BC5D-A6A57A761882}"/>
              </a:ext>
            </a:extLst>
          </p:cNvPr>
          <p:cNvSpPr txBox="1"/>
          <p:nvPr/>
        </p:nvSpPr>
        <p:spPr>
          <a:xfrm>
            <a:off x="391585" y="4439734"/>
            <a:ext cx="1219201" cy="319446"/>
          </a:xfrm>
          <a:prstGeom prst="rect">
            <a:avLst/>
          </a:prstGeom>
          <a:noFill/>
        </p:spPr>
        <p:txBody>
          <a:bodyPr wrap="square" rtlCol="0">
            <a:spAutoFit/>
          </a:bodyPr>
          <a:lstStyle/>
          <a:p>
            <a:pPr algn="ctr">
              <a:lnSpc>
                <a:spcPct val="80000"/>
              </a:lnSpc>
            </a:pPr>
            <a:r>
              <a:rPr lang="en-US" b="1" dirty="0">
                <a:latin typeface="Calibri Light" panose="020F0302020204030204" pitchFamily="34" charset="0"/>
                <a:cs typeface="Calibri Light" panose="020F0302020204030204" pitchFamily="34" charset="0"/>
              </a:rPr>
              <a:t>Baseline</a:t>
            </a:r>
          </a:p>
        </p:txBody>
      </p:sp>
      <p:sp>
        <p:nvSpPr>
          <p:cNvPr id="28" name="TextBox 27">
            <a:extLst>
              <a:ext uri="{FF2B5EF4-FFF2-40B4-BE49-F238E27FC236}">
                <a16:creationId xmlns:a16="http://schemas.microsoft.com/office/drawing/2014/main" id="{A2238605-963A-4806-9E0F-6F3D7B7D14BB}"/>
              </a:ext>
            </a:extLst>
          </p:cNvPr>
          <p:cNvSpPr txBox="1"/>
          <p:nvPr/>
        </p:nvSpPr>
        <p:spPr>
          <a:xfrm>
            <a:off x="2835173" y="3816401"/>
            <a:ext cx="1817229" cy="338554"/>
          </a:xfrm>
          <a:prstGeom prst="rect">
            <a:avLst/>
          </a:prstGeom>
          <a:noFill/>
        </p:spPr>
        <p:txBody>
          <a:bodyPr wrap="none" rtlCol="0">
            <a:spAutoFit/>
          </a:bodyPr>
          <a:lstStyle/>
          <a:p>
            <a:r>
              <a:rPr lang="en-US" sz="1600" b="1" dirty="0">
                <a:solidFill>
                  <a:schemeClr val="bg1">
                    <a:lumMod val="95000"/>
                  </a:schemeClr>
                </a:solidFill>
                <a:latin typeface="Calibri Light" panose="020F0302020204030204" pitchFamily="34" charset="0"/>
                <a:cs typeface="Calibri Light" panose="020F0302020204030204" pitchFamily="34" charset="0"/>
              </a:rPr>
              <a:t>Tool: CAMEO/SysML</a:t>
            </a:r>
          </a:p>
        </p:txBody>
      </p:sp>
      <p:sp>
        <p:nvSpPr>
          <p:cNvPr id="29" name="TextBox 28">
            <a:extLst>
              <a:ext uri="{FF2B5EF4-FFF2-40B4-BE49-F238E27FC236}">
                <a16:creationId xmlns:a16="http://schemas.microsoft.com/office/drawing/2014/main" id="{A2238605-963A-4806-9E0F-6F3D7B7D14BB}"/>
              </a:ext>
            </a:extLst>
          </p:cNvPr>
          <p:cNvSpPr txBox="1"/>
          <p:nvPr/>
        </p:nvSpPr>
        <p:spPr>
          <a:xfrm>
            <a:off x="8138114" y="3835363"/>
            <a:ext cx="1132939" cy="338554"/>
          </a:xfrm>
          <a:prstGeom prst="rect">
            <a:avLst/>
          </a:prstGeom>
          <a:noFill/>
        </p:spPr>
        <p:txBody>
          <a:bodyPr wrap="none" rtlCol="0">
            <a:spAutoFit/>
          </a:bodyPr>
          <a:lstStyle/>
          <a:p>
            <a:r>
              <a:rPr lang="en-US" sz="1600" b="1" dirty="0">
                <a:solidFill>
                  <a:schemeClr val="bg1">
                    <a:lumMod val="95000"/>
                  </a:schemeClr>
                </a:solidFill>
                <a:latin typeface="Calibri Light" panose="020F0302020204030204" pitchFamily="34" charset="0"/>
                <a:cs typeface="Calibri Light" panose="020F0302020204030204" pitchFamily="34" charset="0"/>
              </a:rPr>
              <a:t>Tool: AFSIM</a:t>
            </a:r>
          </a:p>
        </p:txBody>
      </p:sp>
      <p:sp>
        <p:nvSpPr>
          <p:cNvPr id="30" name="TextBox 29">
            <a:extLst>
              <a:ext uri="{FF2B5EF4-FFF2-40B4-BE49-F238E27FC236}">
                <a16:creationId xmlns:a16="http://schemas.microsoft.com/office/drawing/2014/main" id="{A5234597-36AF-4B90-BC5D-A6A57A761882}"/>
              </a:ext>
            </a:extLst>
          </p:cNvPr>
          <p:cNvSpPr txBox="1"/>
          <p:nvPr/>
        </p:nvSpPr>
        <p:spPr>
          <a:xfrm>
            <a:off x="314288" y="5266759"/>
            <a:ext cx="1352625" cy="319446"/>
          </a:xfrm>
          <a:prstGeom prst="rect">
            <a:avLst/>
          </a:prstGeom>
          <a:noFill/>
        </p:spPr>
        <p:txBody>
          <a:bodyPr wrap="square" rtlCol="0">
            <a:spAutoFit/>
          </a:bodyPr>
          <a:lstStyle/>
          <a:p>
            <a:pPr algn="ctr">
              <a:lnSpc>
                <a:spcPct val="80000"/>
              </a:lnSpc>
            </a:pPr>
            <a:r>
              <a:rPr lang="en-US" b="1" dirty="0">
                <a:latin typeface="Calibri Light" panose="020F0302020204030204" pitchFamily="34" charset="0"/>
                <a:cs typeface="Calibri Light" panose="020F0302020204030204" pitchFamily="34" charset="0"/>
              </a:rPr>
              <a:t>Alternatives</a:t>
            </a:r>
          </a:p>
        </p:txBody>
      </p:sp>
      <p:sp>
        <p:nvSpPr>
          <p:cNvPr id="33" name="Content Placeholder 86"/>
          <p:cNvSpPr txBox="1">
            <a:spLocks/>
          </p:cNvSpPr>
          <p:nvPr/>
        </p:nvSpPr>
        <p:spPr>
          <a:xfrm>
            <a:off x="2845227" y="6014197"/>
            <a:ext cx="7335371" cy="7676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800100" indent="-342900" algn="l" defTabSz="914400" rtl="0" eaLnBrk="1" latinLnBrk="0" hangingPunct="1">
              <a:lnSpc>
                <a:spcPct val="90000"/>
              </a:lnSpc>
              <a:spcBef>
                <a:spcPts val="500"/>
              </a:spcBef>
              <a:buFont typeface="Calibri" panose="020F0502020204030204" pitchFamily="34" charset="0"/>
              <a:buChar char="-"/>
              <a:defRPr sz="2400" kern="1200">
                <a:solidFill>
                  <a:schemeClr val="tx2">
                    <a:lumMod val="75000"/>
                  </a:schemeClr>
                </a:solidFill>
                <a:latin typeface="+mn-lt"/>
                <a:ea typeface="+mn-ea"/>
                <a:cs typeface="+mn-cs"/>
              </a:defRPr>
            </a:lvl2pPr>
            <a:lvl3pPr marL="1257300" indent="-342900" algn="l" defTabSz="914400" rtl="0" eaLnBrk="1" latinLnBrk="0" hangingPunct="1">
              <a:lnSpc>
                <a:spcPct val="90000"/>
              </a:lnSpc>
              <a:spcBef>
                <a:spcPts val="500"/>
              </a:spcBef>
              <a:buFont typeface="Calibri" panose="020F0502020204030204" pitchFamily="34" charset="0"/>
              <a:buChar char="-"/>
              <a:defRPr sz="2000" kern="1200">
                <a:solidFill>
                  <a:schemeClr val="tx2">
                    <a:lumMod val="75000"/>
                  </a:schemeClr>
                </a:solidFill>
                <a:latin typeface="+mn-lt"/>
                <a:ea typeface="+mn-ea"/>
                <a:cs typeface="+mn-cs"/>
              </a:defRPr>
            </a:lvl3pPr>
            <a:lvl4pPr marL="16573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4pPr>
            <a:lvl5pPr marL="21145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endParaRPr lang="en-US" sz="1400" b="1" dirty="0">
              <a:solidFill>
                <a:schemeClr val="tx1"/>
              </a:solidFill>
              <a:latin typeface="+mj-lt"/>
            </a:endParaRPr>
          </a:p>
        </p:txBody>
      </p:sp>
      <p:pic>
        <p:nvPicPr>
          <p:cNvPr id="3" name="Picture 2" descr="MITRE Logo MITRE">
            <a:extLst>
              <a:ext uri="{FF2B5EF4-FFF2-40B4-BE49-F238E27FC236}">
                <a16:creationId xmlns:a16="http://schemas.microsoft.com/office/drawing/2014/main" id="{37121B57-3352-6C85-2EB8-98C4D804B823}"/>
              </a:ext>
            </a:extLst>
          </p:cNvPr>
          <p:cNvPicPr>
            <a:picLocks noChangeAspect="1"/>
          </p:cNvPicPr>
          <p:nvPr/>
        </p:nvPicPr>
        <p:blipFill>
          <a:blip r:embed="rId6"/>
          <a:stretch>
            <a:fillRect/>
          </a:stretch>
        </p:blipFill>
        <p:spPr>
          <a:xfrm>
            <a:off x="431251" y="6341547"/>
            <a:ext cx="711749" cy="274320"/>
          </a:xfrm>
          <a:prstGeom prst="rect">
            <a:avLst/>
          </a:prstGeom>
        </p:spPr>
      </p:pic>
      <p:pic>
        <p:nvPicPr>
          <p:cNvPr id="4" name="Picture 3" descr="Logo&#10;&#10;Description automatically generated">
            <a:extLst>
              <a:ext uri="{FF2B5EF4-FFF2-40B4-BE49-F238E27FC236}">
                <a16:creationId xmlns:a16="http://schemas.microsoft.com/office/drawing/2014/main" id="{4154671B-8E81-5CE6-692D-ADB5B8CEBE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5217" y="498995"/>
            <a:ext cx="1254322" cy="1254322"/>
          </a:xfrm>
          <a:prstGeom prst="rect">
            <a:avLst/>
          </a:prstGeom>
        </p:spPr>
      </p:pic>
      <p:sp>
        <p:nvSpPr>
          <p:cNvPr id="9" name="Slide Number Placeholder 5">
            <a:extLst>
              <a:ext uri="{FF2B5EF4-FFF2-40B4-BE49-F238E27FC236}">
                <a16:creationId xmlns:a16="http://schemas.microsoft.com/office/drawing/2014/main" id="{7FB8D7F4-13F5-0A1F-1C01-72AD1D005A03}"/>
              </a:ext>
            </a:extLst>
          </p:cNvPr>
          <p:cNvSpPr txBox="1">
            <a:spLocks/>
          </p:cNvSpPr>
          <p:nvPr/>
        </p:nvSpPr>
        <p:spPr>
          <a:xfrm>
            <a:off x="11157529" y="6400800"/>
            <a:ext cx="620891" cy="182880"/>
          </a:xfrm>
          <a:prstGeom prst="rect">
            <a:avLst/>
          </a:prstGeom>
        </p:spPr>
        <p:txBody>
          <a:bodyPr vert="horz" lIns="0" tIns="0" rIns="0" bIns="0" rtlCol="0" anchor="ctr">
            <a:noAutofit/>
          </a:bodyPr>
          <a:lstStyle>
            <a:lvl1pPr marL="223838" indent="-223838" algn="r" defTabSz="914400" rtl="0" eaLnBrk="1" latinLnBrk="0" hangingPunct="1">
              <a:lnSpc>
                <a:spcPct val="100000"/>
              </a:lnSpc>
              <a:spcBef>
                <a:spcPts val="1000"/>
              </a:spcBef>
              <a:spcAft>
                <a:spcPts val="0"/>
              </a:spcAft>
              <a:buFont typeface="Wingdings" panose="05000000000000000000" pitchFamily="2" charset="2"/>
              <a:buChar char="§"/>
              <a:defRPr lang="en-US" sz="800" b="0" i="0" kern="1200" cap="none" baseline="0">
                <a:solidFill>
                  <a:schemeClr val="tx1"/>
                </a:solidFill>
                <a:latin typeface="+mn-lt"/>
                <a:ea typeface="+mn-ea"/>
                <a:cs typeface="Arial Narrow" charset="0"/>
              </a:defRPr>
            </a:lvl1pPr>
            <a:lvl2pPr marL="466725" indent="-242888" algn="l" defTabSz="914400" rtl="0" eaLnBrk="1" latinLnBrk="0" hangingPunct="1">
              <a:lnSpc>
                <a:spcPct val="100000"/>
              </a:lnSpc>
              <a:spcBef>
                <a:spcPts val="1000"/>
              </a:spcBef>
              <a:spcAft>
                <a:spcPts val="0"/>
              </a:spcAft>
              <a:buFont typeface="Wingdings" panose="05000000000000000000" pitchFamily="2" charset="2"/>
              <a:buChar char="§"/>
              <a:defRPr lang="en-US" sz="2000" b="0" i="0" kern="1200" baseline="0" dirty="0">
                <a:solidFill>
                  <a:schemeClr val="tx2"/>
                </a:solidFill>
                <a:latin typeface="+mn-lt"/>
                <a:ea typeface="+mn-ea"/>
                <a:cs typeface="Arial Narrow" charset="0"/>
              </a:defRPr>
            </a:lvl2pPr>
            <a:lvl3pPr marL="690563" indent="-230188" algn="l" defTabSz="914400" rtl="0" eaLnBrk="1" latinLnBrk="0" hangingPunct="1">
              <a:lnSpc>
                <a:spcPct val="100000"/>
              </a:lnSpc>
              <a:spcBef>
                <a:spcPts val="1000"/>
              </a:spcBef>
              <a:spcAft>
                <a:spcPts val="0"/>
              </a:spcAft>
              <a:buFont typeface="Wingdings" pitchFamily="2" charset="2"/>
              <a:buChar char="§"/>
              <a:tabLst/>
              <a:defRPr lang="en-US" sz="1800" b="0" i="0" kern="1200" baseline="0" dirty="0">
                <a:solidFill>
                  <a:schemeClr val="tx2"/>
                </a:solidFill>
                <a:latin typeface="+mn-lt"/>
                <a:ea typeface="+mn-ea"/>
                <a:cs typeface="Arial Narrow" charset="0"/>
              </a:defRPr>
            </a:lvl3pPr>
            <a:lvl4pPr marL="914400" indent="-230188" algn="l" defTabSz="914400" rtl="0" eaLnBrk="1" latinLnBrk="0" hangingPunct="1">
              <a:lnSpc>
                <a:spcPct val="100000"/>
              </a:lnSpc>
              <a:spcBef>
                <a:spcPts val="1000"/>
              </a:spcBef>
              <a:spcAft>
                <a:spcPts val="0"/>
              </a:spcAft>
              <a:buFont typeface="Wingdings" pitchFamily="2" charset="2"/>
              <a:buChar char="§"/>
              <a:tabLst/>
              <a:defRPr lang="en-US" sz="1600" b="0" i="0" kern="1200" baseline="0" dirty="0">
                <a:solidFill>
                  <a:schemeClr val="tx2"/>
                </a:solidFill>
                <a:latin typeface="+mn-lt"/>
                <a:ea typeface="+mn-ea"/>
                <a:cs typeface="Arial Narrow" charset="0"/>
              </a:defRPr>
            </a:lvl4pPr>
            <a:lvl5pPr marL="1138238" indent="-228600" algn="l" defTabSz="914400" rtl="0" eaLnBrk="1" latinLnBrk="0" hangingPunct="1">
              <a:lnSpc>
                <a:spcPct val="100000"/>
              </a:lnSpc>
              <a:spcBef>
                <a:spcPts val="1000"/>
              </a:spcBef>
              <a:spcAft>
                <a:spcPts val="0"/>
              </a:spcAft>
              <a:buFont typeface="Wingdings" pitchFamily="2" charset="2"/>
              <a:buChar char="§"/>
              <a:tabLst/>
              <a:defRPr lang="en-US" sz="1400" b="0" i="0" kern="1200" baseline="0" dirty="0">
                <a:solidFill>
                  <a:schemeClr val="tx2"/>
                </a:solidFill>
                <a:latin typeface="+mn-lt"/>
                <a:ea typeface="+mn-ea"/>
                <a:cs typeface="Arial Narrow"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BECF63ED-5365-0347-943C-46237B9951C9}" type="slidenum">
              <a:rPr lang="en-US" sz="1200" smtClean="0"/>
              <a:pPr marL="0" indent="0">
                <a:buNone/>
              </a:pPr>
              <a:t>7</a:t>
            </a:fld>
            <a:endParaRPr lang="en-US" sz="1200" dirty="0"/>
          </a:p>
        </p:txBody>
      </p:sp>
    </p:spTree>
    <p:extLst>
      <p:ext uri="{BB962C8B-B14F-4D97-AF65-F5344CB8AC3E}">
        <p14:creationId xmlns:p14="http://schemas.microsoft.com/office/powerpoint/2010/main" val="391308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6AF8B6-2718-2FDE-ADAE-1F61EF50A2E6}"/>
              </a:ext>
            </a:extLst>
          </p:cNvPr>
          <p:cNvSpPr>
            <a:spLocks noGrp="1"/>
          </p:cNvSpPr>
          <p:nvPr>
            <p:ph type="title"/>
          </p:nvPr>
        </p:nvSpPr>
        <p:spPr>
          <a:xfrm>
            <a:off x="393700" y="405965"/>
            <a:ext cx="11125200" cy="1051560"/>
          </a:xfrm>
        </p:spPr>
        <p:txBody>
          <a:bodyPr>
            <a:normAutofit/>
          </a:bodyPr>
          <a:lstStyle/>
          <a:p>
            <a:r>
              <a:rPr lang="en-US" sz="3600" b="1" dirty="0">
                <a:latin typeface="Calibri Light" panose="020F0302020204030204" pitchFamily="34" charset="0"/>
                <a:cs typeface="Calibri Light" panose="020F0302020204030204" pitchFamily="34" charset="0"/>
              </a:rPr>
              <a:t>ME Methodology and Role of Mission Engineering Threads </a:t>
            </a:r>
            <a:r>
              <a:rPr lang="en-US" b="1" dirty="0">
                <a:latin typeface="Calibri Light" panose="020F0302020204030204" pitchFamily="34" charset="0"/>
                <a:cs typeface="Calibri Light" panose="020F0302020204030204" pitchFamily="34" charset="0"/>
              </a:rPr>
              <a:t>(METs)</a:t>
            </a:r>
            <a:endParaRPr lang="en-US" sz="36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DFD53131-8674-5D03-0652-C53B4C49B552}"/>
              </a:ext>
            </a:extLst>
          </p:cNvPr>
          <p:cNvSpPr txBox="1"/>
          <p:nvPr/>
        </p:nvSpPr>
        <p:spPr>
          <a:xfrm>
            <a:off x="222257" y="1678650"/>
            <a:ext cx="6690612" cy="826060"/>
          </a:xfrm>
          <a:prstGeom prst="rect">
            <a:avLst/>
          </a:prstGeom>
          <a:noFill/>
        </p:spPr>
        <p:txBody>
          <a:bodyPr wrap="square" rtlCol="0">
            <a:spAutoFit/>
          </a:bodyPr>
          <a:lstStyle/>
          <a:p>
            <a:pPr algn="ctr">
              <a:lnSpc>
                <a:spcPct val="80000"/>
              </a:lnSpc>
            </a:pPr>
            <a:r>
              <a:rPr lang="en-US" sz="2400" b="1" dirty="0">
                <a:latin typeface="Calibri Light" panose="020F0302020204030204" pitchFamily="34" charset="0"/>
                <a:cs typeface="Calibri Light" panose="020F0302020204030204" pitchFamily="34" charset="0"/>
              </a:rPr>
              <a:t>Mission Threads and Mission Engineering Threads</a:t>
            </a:r>
          </a:p>
          <a:p>
            <a:pPr algn="ctr">
              <a:lnSpc>
                <a:spcPct val="80000"/>
              </a:lnSpc>
            </a:pPr>
            <a:endParaRPr lang="en-US" sz="1100" b="1" dirty="0">
              <a:solidFill>
                <a:schemeClr val="bg1"/>
              </a:solidFill>
              <a:latin typeface="Calibri Light" panose="020F0302020204030204" pitchFamily="34" charset="0"/>
              <a:cs typeface="Calibri Light" panose="020F0302020204030204" pitchFamily="34" charset="0"/>
            </a:endParaRPr>
          </a:p>
          <a:p>
            <a:pPr algn="ctr">
              <a:lnSpc>
                <a:spcPct val="80000"/>
              </a:lnSpc>
            </a:pPr>
            <a:r>
              <a:rPr lang="en-US" sz="2400" b="1" dirty="0">
                <a:latin typeface="Calibri Light" panose="020F0302020204030204" pitchFamily="34" charset="0"/>
                <a:cs typeface="Calibri Light" panose="020F0302020204030204" pitchFamily="34" charset="0"/>
              </a:rPr>
              <a:t>SoS Architectures for Baseline and Alternatives</a:t>
            </a:r>
          </a:p>
        </p:txBody>
      </p:sp>
      <p:grpSp>
        <p:nvGrpSpPr>
          <p:cNvPr id="6" name="Group 5">
            <a:extLst>
              <a:ext uri="{FF2B5EF4-FFF2-40B4-BE49-F238E27FC236}">
                <a16:creationId xmlns:a16="http://schemas.microsoft.com/office/drawing/2014/main" id="{4D97D9C7-C1F8-ED1E-CB41-0167E9706BDF}"/>
              </a:ext>
            </a:extLst>
          </p:cNvPr>
          <p:cNvGrpSpPr/>
          <p:nvPr/>
        </p:nvGrpSpPr>
        <p:grpSpPr>
          <a:xfrm>
            <a:off x="7080926" y="2390162"/>
            <a:ext cx="5413532" cy="3085734"/>
            <a:chOff x="6706604" y="2409375"/>
            <a:chExt cx="5112379" cy="3085734"/>
          </a:xfrm>
        </p:grpSpPr>
        <p:pic>
          <p:nvPicPr>
            <p:cNvPr id="7" name="Picture 6">
              <a:extLst>
                <a:ext uri="{FF2B5EF4-FFF2-40B4-BE49-F238E27FC236}">
                  <a16:creationId xmlns:a16="http://schemas.microsoft.com/office/drawing/2014/main" id="{F8762073-99D7-F35D-B14C-DD6374AB0602}"/>
                </a:ext>
              </a:extLst>
            </p:cNvPr>
            <p:cNvPicPr>
              <a:picLocks noChangeAspect="1"/>
            </p:cNvPicPr>
            <p:nvPr/>
          </p:nvPicPr>
          <p:blipFill>
            <a:blip r:embed="rId2"/>
            <a:stretch>
              <a:fillRect/>
            </a:stretch>
          </p:blipFill>
          <p:spPr>
            <a:xfrm>
              <a:off x="6706604" y="2409375"/>
              <a:ext cx="3432320" cy="3085734"/>
            </a:xfrm>
            <a:prstGeom prst="rect">
              <a:avLst/>
            </a:prstGeom>
          </p:spPr>
        </p:pic>
        <p:sp>
          <p:nvSpPr>
            <p:cNvPr id="8" name="TextBox 7">
              <a:extLst>
                <a:ext uri="{FF2B5EF4-FFF2-40B4-BE49-F238E27FC236}">
                  <a16:creationId xmlns:a16="http://schemas.microsoft.com/office/drawing/2014/main" id="{F307EE0F-6430-FCAB-A4F6-6051AE358FD9}"/>
                </a:ext>
              </a:extLst>
            </p:cNvPr>
            <p:cNvSpPr txBox="1"/>
            <p:nvPr/>
          </p:nvSpPr>
          <p:spPr>
            <a:xfrm>
              <a:off x="10230364" y="3075769"/>
              <a:ext cx="1588619" cy="1951303"/>
            </a:xfrm>
            <a:prstGeom prst="rect">
              <a:avLst/>
            </a:prstGeom>
            <a:noFill/>
          </p:spPr>
          <p:txBody>
            <a:bodyPr wrap="square" rtlCol="0">
              <a:spAutoFit/>
            </a:bodyPr>
            <a:lstStyle/>
            <a:p>
              <a:pPr>
                <a:lnSpc>
                  <a:spcPct val="80000"/>
                </a:lnSpc>
              </a:pPr>
              <a:r>
                <a:rPr lang="en-US" sz="2000" b="1" dirty="0">
                  <a:latin typeface="Calibri Light" panose="020F0302020204030204" pitchFamily="34" charset="0"/>
                  <a:cs typeface="Calibri Light" panose="020F0302020204030204" pitchFamily="34" charset="0"/>
                </a:rPr>
                <a:t>Mission Engineering Threads</a:t>
              </a:r>
            </a:p>
            <a:p>
              <a:pPr>
                <a:lnSpc>
                  <a:spcPct val="80000"/>
                </a:lnSpc>
              </a:pPr>
              <a:endParaRPr lang="en-US" sz="1050" b="1" dirty="0">
                <a:solidFill>
                  <a:schemeClr val="bg1"/>
                </a:solidFill>
                <a:latin typeface="Calibri Light" panose="020F0302020204030204" pitchFamily="34" charset="0"/>
                <a:cs typeface="Calibri Light" panose="020F0302020204030204" pitchFamily="34" charset="0"/>
              </a:endParaRPr>
            </a:p>
            <a:p>
              <a:pPr>
                <a:lnSpc>
                  <a:spcPct val="80000"/>
                </a:lnSpc>
              </a:pPr>
              <a:r>
                <a:rPr lang="en-US" sz="2000" b="1" dirty="0">
                  <a:latin typeface="Calibri Light" panose="020F0302020204030204" pitchFamily="34" charset="0"/>
                  <a:cs typeface="Calibri Light" panose="020F0302020204030204" pitchFamily="34" charset="0"/>
                </a:rPr>
                <a:t>SoS Architecture</a:t>
              </a:r>
            </a:p>
            <a:p>
              <a:pPr>
                <a:lnSpc>
                  <a:spcPct val="80000"/>
                </a:lnSpc>
              </a:pPr>
              <a:r>
                <a:rPr lang="en-US" sz="2000" b="1" dirty="0">
                  <a:latin typeface="Calibri Light" panose="020F0302020204030204" pitchFamily="34" charset="0"/>
                  <a:cs typeface="Calibri Light" panose="020F0302020204030204" pitchFamily="34" charset="0"/>
                </a:rPr>
                <a:t>For Mission Scenario</a:t>
              </a:r>
            </a:p>
          </p:txBody>
        </p:sp>
        <p:sp>
          <p:nvSpPr>
            <p:cNvPr id="9" name="Rectangle: Rounded Corners 8">
              <a:extLst>
                <a:ext uri="{FF2B5EF4-FFF2-40B4-BE49-F238E27FC236}">
                  <a16:creationId xmlns:a16="http://schemas.microsoft.com/office/drawing/2014/main" id="{B36CDEC5-B8EF-1068-0272-49061843B03B}"/>
                </a:ext>
              </a:extLst>
            </p:cNvPr>
            <p:cNvSpPr/>
            <p:nvPr/>
          </p:nvSpPr>
          <p:spPr>
            <a:xfrm>
              <a:off x="6706604" y="3309258"/>
              <a:ext cx="3432320" cy="1320800"/>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A16782CA-D7D2-DEAF-250C-011434A94603}"/>
              </a:ext>
            </a:extLst>
          </p:cNvPr>
          <p:cNvGrpSpPr/>
          <p:nvPr/>
        </p:nvGrpSpPr>
        <p:grpSpPr>
          <a:xfrm>
            <a:off x="751955" y="2644457"/>
            <a:ext cx="5709061" cy="3085734"/>
            <a:chOff x="206148" y="2389167"/>
            <a:chExt cx="6029863" cy="2668978"/>
          </a:xfrm>
        </p:grpSpPr>
        <p:pic>
          <p:nvPicPr>
            <p:cNvPr id="11" name="Picture 10">
              <a:extLst>
                <a:ext uri="{FF2B5EF4-FFF2-40B4-BE49-F238E27FC236}">
                  <a16:creationId xmlns:a16="http://schemas.microsoft.com/office/drawing/2014/main" id="{F6B3CE88-578D-46F8-79B2-D3F742C0819B}"/>
                </a:ext>
              </a:extLst>
            </p:cNvPr>
            <p:cNvPicPr>
              <a:picLocks noChangeAspect="1"/>
            </p:cNvPicPr>
            <p:nvPr/>
          </p:nvPicPr>
          <p:blipFill rotWithShape="1">
            <a:blip r:embed="rId3"/>
            <a:srcRect t="8057"/>
            <a:stretch/>
          </p:blipFill>
          <p:spPr>
            <a:xfrm>
              <a:off x="206148" y="2389167"/>
              <a:ext cx="6029863" cy="2668978"/>
            </a:xfrm>
            <a:prstGeom prst="rect">
              <a:avLst/>
            </a:prstGeom>
          </p:spPr>
        </p:pic>
        <p:sp>
          <p:nvSpPr>
            <p:cNvPr id="12" name="Rectangle: Rounded Corners 11">
              <a:extLst>
                <a:ext uri="{FF2B5EF4-FFF2-40B4-BE49-F238E27FC236}">
                  <a16:creationId xmlns:a16="http://schemas.microsoft.com/office/drawing/2014/main" id="{D6BB62AA-D7F2-0DFA-149E-9044B03E5AB9}"/>
                </a:ext>
              </a:extLst>
            </p:cNvPr>
            <p:cNvSpPr/>
            <p:nvPr/>
          </p:nvSpPr>
          <p:spPr>
            <a:xfrm>
              <a:off x="3242512" y="2487420"/>
              <a:ext cx="1247920" cy="1198798"/>
            </a:xfrm>
            <a:prstGeom prst="roundRect">
              <a:avLst/>
            </a:prstGeom>
            <a:no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5448FA8E-B113-84C4-B719-571D992ED610}"/>
              </a:ext>
            </a:extLst>
          </p:cNvPr>
          <p:cNvSpPr txBox="1"/>
          <p:nvPr/>
        </p:nvSpPr>
        <p:spPr>
          <a:xfrm>
            <a:off x="928699" y="5422414"/>
            <a:ext cx="2638864" cy="307777"/>
          </a:xfrm>
          <a:prstGeom prst="rect">
            <a:avLst/>
          </a:prstGeom>
          <a:noFill/>
        </p:spPr>
        <p:txBody>
          <a:bodyPr wrap="none" rtlCol="0">
            <a:spAutoFit/>
          </a:bodyPr>
          <a:lstStyle/>
          <a:p>
            <a:r>
              <a:rPr lang="en-US" sz="1400" b="1" dirty="0">
                <a:latin typeface="Calibri Light" panose="020F0302020204030204" pitchFamily="34" charset="0"/>
                <a:cs typeface="Calibri Light" panose="020F0302020204030204" pitchFamily="34" charset="0"/>
              </a:rPr>
              <a:t>Mission Engineering Guide, 2.0, p5</a:t>
            </a:r>
          </a:p>
        </p:txBody>
      </p:sp>
      <p:pic>
        <p:nvPicPr>
          <p:cNvPr id="16" name="Picture 15" descr="Logo&#10;&#10;Description automatically generated">
            <a:extLst>
              <a:ext uri="{FF2B5EF4-FFF2-40B4-BE49-F238E27FC236}">
                <a16:creationId xmlns:a16="http://schemas.microsoft.com/office/drawing/2014/main" id="{F1E6041A-FEBE-643F-22E7-D416C01FAA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510" y="2586759"/>
            <a:ext cx="900456" cy="900456"/>
          </a:xfrm>
          <a:prstGeom prst="rect">
            <a:avLst/>
          </a:prstGeom>
        </p:spPr>
      </p:pic>
      <p:sp>
        <p:nvSpPr>
          <p:cNvPr id="13" name="Slide Number Placeholder 5">
            <a:extLst>
              <a:ext uri="{FF2B5EF4-FFF2-40B4-BE49-F238E27FC236}">
                <a16:creationId xmlns:a16="http://schemas.microsoft.com/office/drawing/2014/main" id="{7FDDDC62-57DA-46EA-F9C1-382EC49051CB}"/>
              </a:ext>
            </a:extLst>
          </p:cNvPr>
          <p:cNvSpPr>
            <a:spLocks noGrp="1"/>
          </p:cNvSpPr>
          <p:nvPr>
            <p:ph type="sldNum" sz="quarter" idx="4"/>
          </p:nvPr>
        </p:nvSpPr>
        <p:spPr>
          <a:xfrm>
            <a:off x="11157529" y="6400800"/>
            <a:ext cx="620891" cy="182880"/>
          </a:xfrm>
          <a:prstGeom prst="rect">
            <a:avLst/>
          </a:prstGeom>
        </p:spPr>
        <p:txBody>
          <a:bodyPr vert="horz" lIns="0" tIns="0" rIns="0" bIns="0" rtlCol="0" anchor="ctr">
            <a:noAutofit/>
          </a:bodyPr>
          <a:lstStyle>
            <a:lvl1pPr algn="r">
              <a:defRPr sz="800">
                <a:solidFill>
                  <a:schemeClr val="tx1"/>
                </a:solidFill>
              </a:defRPr>
            </a:lvl1pPr>
          </a:lstStyle>
          <a:p>
            <a:fld id="{BECF63ED-5365-0347-943C-46237B9951C9}" type="slidenum">
              <a:rPr lang="en-US" sz="1200" smtClean="0"/>
              <a:pPr/>
              <a:t>8</a:t>
            </a:fld>
            <a:endParaRPr lang="en-US" sz="1200" dirty="0"/>
          </a:p>
        </p:txBody>
      </p:sp>
    </p:spTree>
    <p:extLst>
      <p:ext uri="{BB962C8B-B14F-4D97-AF65-F5344CB8AC3E}">
        <p14:creationId xmlns:p14="http://schemas.microsoft.com/office/powerpoint/2010/main" val="959804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6454280" y="1867014"/>
            <a:ext cx="4958593" cy="1817550"/>
          </a:xfrm>
        </p:spPr>
        <p:txBody>
          <a:bodyPr>
            <a:noAutofit/>
          </a:bodyPr>
          <a:lstStyle/>
          <a:p>
            <a:pPr marL="0" indent="0">
              <a:lnSpc>
                <a:spcPct val="90000"/>
              </a:lnSpc>
              <a:spcBef>
                <a:spcPts val="600"/>
              </a:spcBef>
              <a:buNone/>
            </a:pPr>
            <a:r>
              <a:rPr lang="en-US" sz="2400" b="1" dirty="0">
                <a:latin typeface="Calibri Light" panose="020F0302020204030204" pitchFamily="34" charset="0"/>
                <a:cs typeface="Calibri Light" panose="020F0302020204030204" pitchFamily="34" charset="0"/>
              </a:rPr>
              <a:t>In executing ME</a:t>
            </a:r>
          </a:p>
          <a:p>
            <a:pPr>
              <a:lnSpc>
                <a:spcPct val="90000"/>
              </a:lnSpc>
              <a:spcBef>
                <a:spcPts val="600"/>
              </a:spcBef>
            </a:pPr>
            <a:r>
              <a:rPr lang="en-US" sz="2000" b="1" dirty="0">
                <a:solidFill>
                  <a:schemeClr val="tx1"/>
                </a:solidFill>
                <a:latin typeface="Calibri Light" panose="020F0302020204030204" pitchFamily="34" charset="0"/>
                <a:cs typeface="Calibri Light" panose="020F0302020204030204" pitchFamily="34" charset="0"/>
              </a:rPr>
              <a:t>MTs </a:t>
            </a:r>
            <a:r>
              <a:rPr lang="en-US" sz="2000" b="1" dirty="0">
                <a:latin typeface="Calibri Light" panose="020F0302020204030204" pitchFamily="34" charset="0"/>
                <a:cs typeface="Calibri Light" panose="020F0302020204030204" pitchFamily="34" charset="0"/>
              </a:rPr>
              <a:t>define the essential sequence of activities in the execution of the mission </a:t>
            </a:r>
          </a:p>
          <a:p>
            <a:pPr marL="283369" lvl="2" indent="0">
              <a:lnSpc>
                <a:spcPct val="90000"/>
              </a:lnSpc>
              <a:spcBef>
                <a:spcPts val="600"/>
              </a:spcBef>
              <a:buNone/>
            </a:pPr>
            <a:r>
              <a:rPr lang="en-US" sz="2000" b="1" dirty="0">
                <a:solidFill>
                  <a:schemeClr val="accent2"/>
                </a:solidFill>
                <a:latin typeface="Calibri Light" panose="020F0302020204030204" pitchFamily="34" charset="0"/>
                <a:cs typeface="Calibri Light" panose="020F0302020204030204" pitchFamily="34" charset="0"/>
              </a:rPr>
              <a:t>key elements of the </a:t>
            </a:r>
            <a:r>
              <a:rPr lang="en-US" sz="2000" b="1" i="1" dirty="0">
                <a:solidFill>
                  <a:schemeClr val="accent2"/>
                </a:solidFill>
                <a:latin typeface="Calibri Light" panose="020F0302020204030204" pitchFamily="34" charset="0"/>
                <a:cs typeface="Calibri Light" panose="020F0302020204030204" pitchFamily="34" charset="0"/>
              </a:rPr>
              <a:t>operational mission      architecture</a:t>
            </a:r>
            <a:endParaRPr lang="en-US" sz="1600" b="1" i="1" dirty="0">
              <a:solidFill>
                <a:schemeClr val="accent2"/>
              </a:solidFill>
              <a:latin typeface="Calibri Light" panose="020F0302020204030204" pitchFamily="34" charset="0"/>
              <a:cs typeface="Calibri Light" panose="020F0302020204030204" pitchFamily="34" charset="0"/>
            </a:endParaRPr>
          </a:p>
          <a:p>
            <a:pPr>
              <a:lnSpc>
                <a:spcPct val="90000"/>
              </a:lnSpc>
              <a:spcBef>
                <a:spcPts val="600"/>
              </a:spcBef>
            </a:pPr>
            <a:r>
              <a:rPr lang="en-US" sz="2000" b="1" dirty="0">
                <a:solidFill>
                  <a:schemeClr val="tx1"/>
                </a:solidFill>
                <a:latin typeface="Calibri Light" panose="020F0302020204030204" pitchFamily="34" charset="0"/>
                <a:cs typeface="Calibri Light" panose="020F0302020204030204" pitchFamily="34" charset="0"/>
              </a:rPr>
              <a:t>METs</a:t>
            </a:r>
            <a:r>
              <a:rPr lang="en-US" sz="2400" b="1" dirty="0">
                <a:solidFill>
                  <a:schemeClr val="tx1"/>
                </a:solidFill>
                <a:latin typeface="Calibri Light" panose="020F0302020204030204" pitchFamily="34" charset="0"/>
                <a:cs typeface="Calibri Light" panose="020F0302020204030204" pitchFamily="34" charset="0"/>
              </a:rPr>
              <a:t> </a:t>
            </a:r>
            <a:r>
              <a:rPr lang="en-US" sz="2000" b="1" dirty="0">
                <a:latin typeface="Calibri Light" panose="020F0302020204030204" pitchFamily="34" charset="0"/>
                <a:cs typeface="Calibri Light" panose="020F0302020204030204" pitchFamily="34" charset="0"/>
              </a:rPr>
              <a:t>are used to define the systems / SoS in the execution of the mission activities</a:t>
            </a:r>
          </a:p>
          <a:p>
            <a:pPr marL="228600" lvl="1" indent="0">
              <a:lnSpc>
                <a:spcPct val="90000"/>
              </a:lnSpc>
              <a:spcBef>
                <a:spcPts val="600"/>
              </a:spcBef>
              <a:buNone/>
            </a:pPr>
            <a:r>
              <a:rPr lang="en-US" sz="2000" b="1" dirty="0">
                <a:solidFill>
                  <a:schemeClr val="accent2"/>
                </a:solidFill>
                <a:latin typeface="Calibri Light" panose="020F0302020204030204" pitchFamily="34" charset="0"/>
                <a:cs typeface="Calibri Light" panose="020F0302020204030204" pitchFamily="34" charset="0"/>
              </a:rPr>
              <a:t>key elements of the </a:t>
            </a:r>
            <a:r>
              <a:rPr lang="en-US" sz="2000" b="1" i="1" dirty="0">
                <a:solidFill>
                  <a:schemeClr val="accent2"/>
                </a:solidFill>
                <a:latin typeface="Calibri Light" panose="020F0302020204030204" pitchFamily="34" charset="0"/>
                <a:cs typeface="Calibri Light" panose="020F0302020204030204" pitchFamily="34" charset="0"/>
              </a:rPr>
              <a:t>systems of systems architecture</a:t>
            </a:r>
            <a:endParaRPr lang="en-US" sz="400" b="1" dirty="0">
              <a:latin typeface="Calibri Light" panose="020F0302020204030204" pitchFamily="34" charset="0"/>
              <a:cs typeface="Calibri Light" panose="020F0302020204030204" pitchFamily="34" charset="0"/>
            </a:endParaRPr>
          </a:p>
        </p:txBody>
      </p:sp>
      <p:sp>
        <p:nvSpPr>
          <p:cNvPr id="15" name="TextBox 14"/>
          <p:cNvSpPr txBox="1"/>
          <p:nvPr/>
        </p:nvSpPr>
        <p:spPr>
          <a:xfrm>
            <a:off x="499424" y="451594"/>
            <a:ext cx="10639425" cy="890115"/>
          </a:xfrm>
          <a:prstGeom prst="rect">
            <a:avLst/>
          </a:prstGeom>
          <a:noFill/>
        </p:spPr>
        <p:txBody>
          <a:bodyPr wrap="square" rtlCol="0" anchor="ctr">
            <a:spAutoFit/>
          </a:bodyPr>
          <a:lstStyle/>
          <a:p>
            <a:pPr>
              <a:lnSpc>
                <a:spcPct val="80000"/>
              </a:lnSpc>
            </a:pPr>
            <a:r>
              <a:rPr lang="en-US" sz="3200" b="1" dirty="0">
                <a:latin typeface="Calibri Light" panose="020F0302020204030204" pitchFamily="34" charset="0"/>
                <a:ea typeface="+mj-ea"/>
                <a:cs typeface="Calibri Light" panose="020F0302020204030204" pitchFamily="34" charset="0"/>
              </a:rPr>
              <a:t>Mission Models</a:t>
            </a:r>
          </a:p>
          <a:p>
            <a:pPr>
              <a:lnSpc>
                <a:spcPct val="80000"/>
              </a:lnSpc>
            </a:pPr>
            <a:r>
              <a:rPr lang="en-US" sz="3200" b="1" dirty="0">
                <a:latin typeface="Calibri Light" panose="020F0302020204030204" pitchFamily="34" charset="0"/>
                <a:ea typeface="+mj-ea"/>
                <a:cs typeface="Calibri Light" panose="020F0302020204030204" pitchFamily="34" charset="0"/>
              </a:rPr>
              <a:t>Mission Threads (MTs) and Mission Engineering Threads (METs)</a:t>
            </a:r>
          </a:p>
        </p:txBody>
      </p:sp>
      <p:grpSp>
        <p:nvGrpSpPr>
          <p:cNvPr id="3" name="Group 2">
            <a:extLst>
              <a:ext uri="{FF2B5EF4-FFF2-40B4-BE49-F238E27FC236}">
                <a16:creationId xmlns:a16="http://schemas.microsoft.com/office/drawing/2014/main" id="{E0B078EB-CF17-4D62-E4F7-EDAAEB71900C}"/>
              </a:ext>
            </a:extLst>
          </p:cNvPr>
          <p:cNvGrpSpPr/>
          <p:nvPr/>
        </p:nvGrpSpPr>
        <p:grpSpPr>
          <a:xfrm>
            <a:off x="518037" y="2331128"/>
            <a:ext cx="5498418" cy="1481994"/>
            <a:chOff x="1720067" y="2554827"/>
            <a:chExt cx="4954914" cy="1431150"/>
          </a:xfrm>
        </p:grpSpPr>
        <p:sp>
          <p:nvSpPr>
            <p:cNvPr id="2" name="Rectangle 1">
              <a:extLst>
                <a:ext uri="{FF2B5EF4-FFF2-40B4-BE49-F238E27FC236}">
                  <a16:creationId xmlns:a16="http://schemas.microsoft.com/office/drawing/2014/main" id="{2D674918-6804-7E78-1005-A25D5F4C1B4F}"/>
                </a:ext>
              </a:extLst>
            </p:cNvPr>
            <p:cNvSpPr/>
            <p:nvPr/>
          </p:nvSpPr>
          <p:spPr>
            <a:xfrm>
              <a:off x="1720067" y="2554827"/>
              <a:ext cx="4889259" cy="3102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8F4E4C88-F7A8-7272-CCA4-2089C64BED41}"/>
                </a:ext>
              </a:extLst>
            </p:cNvPr>
            <p:cNvGrpSpPr/>
            <p:nvPr/>
          </p:nvGrpSpPr>
          <p:grpSpPr>
            <a:xfrm>
              <a:off x="1812680" y="2556328"/>
              <a:ext cx="4862301" cy="1429649"/>
              <a:chOff x="268169" y="1572885"/>
              <a:chExt cx="5946432" cy="955156"/>
            </a:xfrm>
            <a:solidFill>
              <a:srgbClr val="002060"/>
            </a:solidFill>
          </p:grpSpPr>
          <p:pic>
            <p:nvPicPr>
              <p:cNvPr id="9" name="Picture 4">
                <a:extLst>
                  <a:ext uri="{FF2B5EF4-FFF2-40B4-BE49-F238E27FC236}">
                    <a16:creationId xmlns:a16="http://schemas.microsoft.com/office/drawing/2014/main" id="{7CD9699C-5DBA-B699-5DD6-01D297354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84" y="1842241"/>
                <a:ext cx="5775650" cy="685800"/>
              </a:xfrm>
              <a:prstGeom prst="rect">
                <a:avLst/>
              </a:prstGeom>
              <a:grpFill/>
            </p:spPr>
          </p:pic>
          <p:sp>
            <p:nvSpPr>
              <p:cNvPr id="10" name="TextBox 9">
                <a:extLst>
                  <a:ext uri="{FF2B5EF4-FFF2-40B4-BE49-F238E27FC236}">
                    <a16:creationId xmlns:a16="http://schemas.microsoft.com/office/drawing/2014/main" id="{B75DB876-3BD8-21DA-E6BF-7877C9B3A9F0}"/>
                  </a:ext>
                </a:extLst>
              </p:cNvPr>
              <p:cNvSpPr txBox="1"/>
              <p:nvPr/>
            </p:nvSpPr>
            <p:spPr>
              <a:xfrm>
                <a:off x="268169" y="1572885"/>
                <a:ext cx="914400" cy="243916"/>
              </a:xfrm>
              <a:prstGeom prst="rect">
                <a:avLst/>
              </a:prstGeom>
              <a:noFill/>
              <a:ln>
                <a:noFill/>
              </a:ln>
            </p:spPr>
            <p:txBody>
              <a:bodyPr vert="horz" wrap="none" lIns="68580" tIns="34290" rIns="68580" bIns="34290" rtlCol="0" anchor="ctr">
                <a:noAutofit/>
              </a:bodyPr>
              <a:lstStyle/>
              <a:p>
                <a:pPr algn="ctr"/>
                <a:r>
                  <a:rPr lang="en-US" sz="1600" b="1" dirty="0">
                    <a:solidFill>
                      <a:schemeClr val="accent2">
                        <a:lumMod val="40000"/>
                        <a:lumOff val="60000"/>
                      </a:schemeClr>
                    </a:solidFill>
                    <a:cs typeface="Calibri Light" panose="020F0302020204030204" pitchFamily="34" charset="0"/>
                  </a:rPr>
                  <a:t>Find</a:t>
                </a:r>
              </a:p>
            </p:txBody>
          </p:sp>
          <p:sp>
            <p:nvSpPr>
              <p:cNvPr id="12" name="TextBox 11">
                <a:extLst>
                  <a:ext uri="{FF2B5EF4-FFF2-40B4-BE49-F238E27FC236}">
                    <a16:creationId xmlns:a16="http://schemas.microsoft.com/office/drawing/2014/main" id="{0B60A66E-F48F-6EE0-13DE-4CF38236119D}"/>
                  </a:ext>
                </a:extLst>
              </p:cNvPr>
              <p:cNvSpPr txBox="1"/>
              <p:nvPr/>
            </p:nvSpPr>
            <p:spPr>
              <a:xfrm>
                <a:off x="1430500" y="1572886"/>
                <a:ext cx="914400" cy="243916"/>
              </a:xfrm>
              <a:prstGeom prst="rect">
                <a:avLst/>
              </a:prstGeom>
              <a:noFill/>
              <a:ln>
                <a:noFill/>
              </a:ln>
            </p:spPr>
            <p:txBody>
              <a:bodyPr vert="horz" wrap="none" lIns="68580" tIns="34290" rIns="68580" bIns="34290" rtlCol="0" anchor="ctr">
                <a:noAutofit/>
              </a:bodyPr>
              <a:lstStyle/>
              <a:p>
                <a:pPr algn="ctr"/>
                <a:r>
                  <a:rPr lang="en-US" sz="1600" b="1" dirty="0">
                    <a:solidFill>
                      <a:srgbClr val="FFC000"/>
                    </a:solidFill>
                    <a:cs typeface="Calibri Light" panose="020F0302020204030204" pitchFamily="34" charset="0"/>
                  </a:rPr>
                  <a:t>Fix</a:t>
                </a:r>
              </a:p>
            </p:txBody>
          </p:sp>
          <p:sp>
            <p:nvSpPr>
              <p:cNvPr id="14" name="TextBox 13">
                <a:extLst>
                  <a:ext uri="{FF2B5EF4-FFF2-40B4-BE49-F238E27FC236}">
                    <a16:creationId xmlns:a16="http://schemas.microsoft.com/office/drawing/2014/main" id="{84DF56E4-8F27-BC99-C445-08181C50EDF8}"/>
                  </a:ext>
                </a:extLst>
              </p:cNvPr>
              <p:cNvSpPr txBox="1"/>
              <p:nvPr/>
            </p:nvSpPr>
            <p:spPr>
              <a:xfrm>
                <a:off x="2387600" y="1572886"/>
                <a:ext cx="914400" cy="243916"/>
              </a:xfrm>
              <a:prstGeom prst="rect">
                <a:avLst/>
              </a:prstGeom>
              <a:noFill/>
              <a:ln>
                <a:noFill/>
              </a:ln>
            </p:spPr>
            <p:txBody>
              <a:bodyPr vert="horz" wrap="none" lIns="68580" tIns="34290" rIns="68580" bIns="34290" rtlCol="0" anchor="ctr">
                <a:noAutofit/>
              </a:bodyPr>
              <a:lstStyle/>
              <a:p>
                <a:pPr algn="ctr"/>
                <a:r>
                  <a:rPr lang="en-US" sz="1600" b="1" dirty="0">
                    <a:solidFill>
                      <a:schemeClr val="accent6">
                        <a:lumMod val="60000"/>
                        <a:lumOff val="40000"/>
                      </a:schemeClr>
                    </a:solidFill>
                    <a:cs typeface="Calibri Light" panose="020F0302020204030204" pitchFamily="34" charset="0"/>
                  </a:rPr>
                  <a:t>Track</a:t>
                </a:r>
              </a:p>
            </p:txBody>
          </p:sp>
          <p:sp>
            <p:nvSpPr>
              <p:cNvPr id="16" name="TextBox 15">
                <a:extLst>
                  <a:ext uri="{FF2B5EF4-FFF2-40B4-BE49-F238E27FC236}">
                    <a16:creationId xmlns:a16="http://schemas.microsoft.com/office/drawing/2014/main" id="{90A95C41-E22A-201B-6E94-8FD2BA1DFB29}"/>
                  </a:ext>
                </a:extLst>
              </p:cNvPr>
              <p:cNvSpPr txBox="1"/>
              <p:nvPr/>
            </p:nvSpPr>
            <p:spPr>
              <a:xfrm>
                <a:off x="3484466" y="1572886"/>
                <a:ext cx="914400" cy="243916"/>
              </a:xfrm>
              <a:prstGeom prst="rect">
                <a:avLst/>
              </a:prstGeom>
              <a:noFill/>
              <a:ln>
                <a:noFill/>
              </a:ln>
            </p:spPr>
            <p:txBody>
              <a:bodyPr vert="horz" wrap="none" lIns="68580" tIns="34290" rIns="68580" bIns="34290" rtlCol="0" anchor="ctr">
                <a:noAutofit/>
              </a:bodyPr>
              <a:lstStyle/>
              <a:p>
                <a:pPr algn="ctr"/>
                <a:r>
                  <a:rPr lang="en-US" sz="1600" b="1" dirty="0">
                    <a:solidFill>
                      <a:srgbClr val="00D25F"/>
                    </a:solidFill>
                    <a:cs typeface="Calibri Light" panose="020F0302020204030204" pitchFamily="34" charset="0"/>
                  </a:rPr>
                  <a:t>Target</a:t>
                </a:r>
              </a:p>
            </p:txBody>
          </p:sp>
          <p:sp>
            <p:nvSpPr>
              <p:cNvPr id="17" name="TextBox 16">
                <a:extLst>
                  <a:ext uri="{FF2B5EF4-FFF2-40B4-BE49-F238E27FC236}">
                    <a16:creationId xmlns:a16="http://schemas.microsoft.com/office/drawing/2014/main" id="{71DC1F25-D66C-833D-630B-5E3DC8420333}"/>
                  </a:ext>
                </a:extLst>
              </p:cNvPr>
              <p:cNvSpPr txBox="1"/>
              <p:nvPr/>
            </p:nvSpPr>
            <p:spPr>
              <a:xfrm>
                <a:off x="4392334" y="1572886"/>
                <a:ext cx="914400" cy="243916"/>
              </a:xfrm>
              <a:prstGeom prst="rect">
                <a:avLst/>
              </a:prstGeom>
              <a:noFill/>
              <a:ln>
                <a:noFill/>
              </a:ln>
            </p:spPr>
            <p:txBody>
              <a:bodyPr vert="horz" wrap="none" lIns="68580" tIns="34290" rIns="68580" bIns="34290" rtlCol="0" anchor="ctr">
                <a:noAutofit/>
              </a:bodyPr>
              <a:lstStyle/>
              <a:p>
                <a:pPr algn="ctr"/>
                <a:r>
                  <a:rPr lang="en-US" sz="1600" b="1" dirty="0">
                    <a:solidFill>
                      <a:schemeClr val="accent5">
                        <a:lumMod val="60000"/>
                        <a:lumOff val="40000"/>
                      </a:schemeClr>
                    </a:solidFill>
                    <a:cs typeface="Calibri Light" panose="020F0302020204030204" pitchFamily="34" charset="0"/>
                  </a:rPr>
                  <a:t>Engage</a:t>
                </a:r>
              </a:p>
            </p:txBody>
          </p:sp>
          <p:sp>
            <p:nvSpPr>
              <p:cNvPr id="18" name="TextBox 17">
                <a:extLst>
                  <a:ext uri="{FF2B5EF4-FFF2-40B4-BE49-F238E27FC236}">
                    <a16:creationId xmlns:a16="http://schemas.microsoft.com/office/drawing/2014/main" id="{B2666CC6-016A-910A-438C-05295202C654}"/>
                  </a:ext>
                </a:extLst>
              </p:cNvPr>
              <p:cNvSpPr txBox="1"/>
              <p:nvPr/>
            </p:nvSpPr>
            <p:spPr>
              <a:xfrm>
                <a:off x="5234999" y="1576566"/>
                <a:ext cx="979602" cy="243916"/>
              </a:xfrm>
              <a:prstGeom prst="rect">
                <a:avLst/>
              </a:prstGeom>
              <a:noFill/>
              <a:ln>
                <a:noFill/>
              </a:ln>
            </p:spPr>
            <p:txBody>
              <a:bodyPr vert="horz" wrap="none" lIns="68580" tIns="34290" rIns="68580" bIns="34290" rtlCol="0" anchor="ctr">
                <a:noAutofit/>
              </a:bodyPr>
              <a:lstStyle/>
              <a:p>
                <a:pPr algn="ctr"/>
                <a:r>
                  <a:rPr lang="en-US" sz="1600" b="1" dirty="0">
                    <a:solidFill>
                      <a:srgbClr val="FFFF00"/>
                    </a:solidFill>
                    <a:cs typeface="Calibri Light" panose="020F0302020204030204" pitchFamily="34" charset="0"/>
                  </a:rPr>
                  <a:t>Assess</a:t>
                </a:r>
              </a:p>
            </p:txBody>
          </p:sp>
        </p:grpSp>
      </p:grpSp>
      <p:grpSp>
        <p:nvGrpSpPr>
          <p:cNvPr id="19" name="Group 18">
            <a:extLst>
              <a:ext uri="{FF2B5EF4-FFF2-40B4-BE49-F238E27FC236}">
                <a16:creationId xmlns:a16="http://schemas.microsoft.com/office/drawing/2014/main" id="{583190FA-4694-A5DB-465E-979A3DE9CDEC}"/>
              </a:ext>
            </a:extLst>
          </p:cNvPr>
          <p:cNvGrpSpPr/>
          <p:nvPr/>
        </p:nvGrpSpPr>
        <p:grpSpPr>
          <a:xfrm>
            <a:off x="423550" y="5153036"/>
            <a:ext cx="5520049" cy="1200329"/>
            <a:chOff x="1510521" y="5092067"/>
            <a:chExt cx="4569928" cy="1679745"/>
          </a:xfrm>
        </p:grpSpPr>
        <p:pic>
          <p:nvPicPr>
            <p:cNvPr id="20" name="Picture 19">
              <a:extLst>
                <a:ext uri="{FF2B5EF4-FFF2-40B4-BE49-F238E27FC236}">
                  <a16:creationId xmlns:a16="http://schemas.microsoft.com/office/drawing/2014/main" id="{8C0DB13B-93B5-CACE-EF1B-CAC929F97E17}"/>
                </a:ext>
              </a:extLst>
            </p:cNvPr>
            <p:cNvPicPr>
              <a:picLocks noChangeAspect="1"/>
            </p:cNvPicPr>
            <p:nvPr/>
          </p:nvPicPr>
          <p:blipFill rotWithShape="1">
            <a:blip r:embed="rId3"/>
            <a:srcRect l="6944" t="8644" r="5813" b="10143"/>
            <a:stretch/>
          </p:blipFill>
          <p:spPr>
            <a:xfrm>
              <a:off x="1510521" y="5316665"/>
              <a:ext cx="4569928" cy="1455147"/>
            </a:xfrm>
            <a:prstGeom prst="rect">
              <a:avLst/>
            </a:prstGeom>
          </p:spPr>
        </p:pic>
        <p:sp>
          <p:nvSpPr>
            <p:cNvPr id="21" name="TextBox 20">
              <a:extLst>
                <a:ext uri="{FF2B5EF4-FFF2-40B4-BE49-F238E27FC236}">
                  <a16:creationId xmlns:a16="http://schemas.microsoft.com/office/drawing/2014/main" id="{3B83D74A-E3EF-4006-513D-515624896902}"/>
                </a:ext>
              </a:extLst>
            </p:cNvPr>
            <p:cNvSpPr txBox="1"/>
            <p:nvPr/>
          </p:nvSpPr>
          <p:spPr>
            <a:xfrm>
              <a:off x="3739111" y="5092067"/>
              <a:ext cx="734453" cy="246981"/>
            </a:xfrm>
            <a:prstGeom prst="rect">
              <a:avLst/>
            </a:prstGeom>
            <a:ln>
              <a:noFill/>
            </a:ln>
          </p:spPr>
          <p:txBody>
            <a:bodyPr vert="horz" wrap="square" lIns="68580" tIns="34290" rIns="68580" bIns="34290" rtlCol="0">
              <a:spAutoFit/>
            </a:bodyPr>
            <a:lstStyle/>
            <a:p>
              <a:pPr algn="l"/>
              <a:r>
                <a:rPr lang="en-US" sz="750" b="1" dirty="0">
                  <a:solidFill>
                    <a:schemeClr val="accent2">
                      <a:lumMod val="40000"/>
                      <a:lumOff val="60000"/>
                    </a:schemeClr>
                  </a:solidFill>
                </a:rPr>
                <a:t>Assess</a:t>
              </a:r>
            </a:p>
          </p:txBody>
        </p:sp>
        <p:sp>
          <p:nvSpPr>
            <p:cNvPr id="22" name="TextBox 21">
              <a:extLst>
                <a:ext uri="{FF2B5EF4-FFF2-40B4-BE49-F238E27FC236}">
                  <a16:creationId xmlns:a16="http://schemas.microsoft.com/office/drawing/2014/main" id="{3910AE19-2F24-35F4-331D-C62287C96E89}"/>
                </a:ext>
              </a:extLst>
            </p:cNvPr>
            <p:cNvSpPr txBox="1"/>
            <p:nvPr/>
          </p:nvSpPr>
          <p:spPr>
            <a:xfrm>
              <a:off x="1804148" y="5092067"/>
              <a:ext cx="497228" cy="246981"/>
            </a:xfrm>
            <a:prstGeom prst="rect">
              <a:avLst/>
            </a:prstGeom>
            <a:ln>
              <a:noFill/>
            </a:ln>
          </p:spPr>
          <p:txBody>
            <a:bodyPr vert="horz" wrap="square" lIns="68580" tIns="34290" rIns="68580" bIns="34290" rtlCol="0">
              <a:spAutoFit/>
            </a:bodyPr>
            <a:lstStyle/>
            <a:p>
              <a:pPr algn="l"/>
              <a:r>
                <a:rPr lang="en-US" sz="750" b="1" dirty="0">
                  <a:solidFill>
                    <a:schemeClr val="accent3">
                      <a:lumMod val="75000"/>
                    </a:schemeClr>
                  </a:solidFill>
                </a:rPr>
                <a:t>Find</a:t>
              </a:r>
            </a:p>
          </p:txBody>
        </p:sp>
        <p:sp>
          <p:nvSpPr>
            <p:cNvPr id="23" name="TextBox 22">
              <a:extLst>
                <a:ext uri="{FF2B5EF4-FFF2-40B4-BE49-F238E27FC236}">
                  <a16:creationId xmlns:a16="http://schemas.microsoft.com/office/drawing/2014/main" id="{BFB934D6-177D-31BF-2538-C5102F765244}"/>
                </a:ext>
              </a:extLst>
            </p:cNvPr>
            <p:cNvSpPr txBox="1"/>
            <p:nvPr/>
          </p:nvSpPr>
          <p:spPr>
            <a:xfrm>
              <a:off x="2165648" y="5092067"/>
              <a:ext cx="383359" cy="246981"/>
            </a:xfrm>
            <a:prstGeom prst="rect">
              <a:avLst/>
            </a:prstGeom>
            <a:ln>
              <a:noFill/>
            </a:ln>
          </p:spPr>
          <p:txBody>
            <a:bodyPr vert="horz" wrap="square" lIns="68580" tIns="34290" rIns="68580" bIns="34290" rtlCol="0">
              <a:spAutoFit/>
            </a:bodyPr>
            <a:lstStyle/>
            <a:p>
              <a:pPr algn="l"/>
              <a:r>
                <a:rPr lang="en-US" sz="750" b="1" dirty="0">
                  <a:solidFill>
                    <a:schemeClr val="accent5"/>
                  </a:solidFill>
                </a:rPr>
                <a:t>Fix</a:t>
              </a:r>
            </a:p>
          </p:txBody>
        </p:sp>
        <p:sp>
          <p:nvSpPr>
            <p:cNvPr id="24" name="TextBox 23">
              <a:extLst>
                <a:ext uri="{FF2B5EF4-FFF2-40B4-BE49-F238E27FC236}">
                  <a16:creationId xmlns:a16="http://schemas.microsoft.com/office/drawing/2014/main" id="{E82655F0-61C0-2BE0-A519-E3B268BCCAF8}"/>
                </a:ext>
              </a:extLst>
            </p:cNvPr>
            <p:cNvSpPr txBox="1"/>
            <p:nvPr/>
          </p:nvSpPr>
          <p:spPr>
            <a:xfrm>
              <a:off x="2476846" y="5092067"/>
              <a:ext cx="582677" cy="246981"/>
            </a:xfrm>
            <a:prstGeom prst="rect">
              <a:avLst/>
            </a:prstGeom>
            <a:ln>
              <a:noFill/>
            </a:ln>
          </p:spPr>
          <p:txBody>
            <a:bodyPr vert="horz" wrap="square" lIns="68580" tIns="34290" rIns="68580" bIns="34290" rtlCol="0">
              <a:spAutoFit/>
            </a:bodyPr>
            <a:lstStyle/>
            <a:p>
              <a:pPr algn="l"/>
              <a:r>
                <a:rPr lang="en-US" sz="750" b="1" dirty="0">
                  <a:solidFill>
                    <a:srgbClr val="CBA9E5"/>
                  </a:solidFill>
                </a:rPr>
                <a:t>Track</a:t>
              </a:r>
            </a:p>
          </p:txBody>
        </p:sp>
        <p:sp>
          <p:nvSpPr>
            <p:cNvPr id="25" name="TextBox 24">
              <a:extLst>
                <a:ext uri="{FF2B5EF4-FFF2-40B4-BE49-F238E27FC236}">
                  <a16:creationId xmlns:a16="http://schemas.microsoft.com/office/drawing/2014/main" id="{E4CABBCD-721E-BA16-DC17-727F011C0160}"/>
                </a:ext>
              </a:extLst>
            </p:cNvPr>
            <p:cNvSpPr txBox="1"/>
            <p:nvPr/>
          </p:nvSpPr>
          <p:spPr>
            <a:xfrm>
              <a:off x="3325037" y="5092067"/>
              <a:ext cx="645874" cy="246981"/>
            </a:xfrm>
            <a:prstGeom prst="rect">
              <a:avLst/>
            </a:prstGeom>
            <a:ln>
              <a:noFill/>
            </a:ln>
          </p:spPr>
          <p:txBody>
            <a:bodyPr vert="horz" wrap="square" lIns="68580" tIns="34290" rIns="68580" bIns="34290" rtlCol="0">
              <a:spAutoFit/>
            </a:bodyPr>
            <a:lstStyle/>
            <a:p>
              <a:pPr algn="l"/>
              <a:r>
                <a:rPr lang="en-US" sz="750" b="1" dirty="0">
                  <a:solidFill>
                    <a:srgbClr val="00B050"/>
                  </a:solidFill>
                </a:rPr>
                <a:t>Target</a:t>
              </a:r>
            </a:p>
          </p:txBody>
        </p:sp>
        <p:sp>
          <p:nvSpPr>
            <p:cNvPr id="26" name="TextBox 25">
              <a:extLst>
                <a:ext uri="{FF2B5EF4-FFF2-40B4-BE49-F238E27FC236}">
                  <a16:creationId xmlns:a16="http://schemas.microsoft.com/office/drawing/2014/main" id="{0038F95A-E102-F208-2727-CB419B05D408}"/>
                </a:ext>
              </a:extLst>
            </p:cNvPr>
            <p:cNvSpPr txBox="1"/>
            <p:nvPr/>
          </p:nvSpPr>
          <p:spPr>
            <a:xfrm>
              <a:off x="4936169" y="5092067"/>
              <a:ext cx="753432" cy="246981"/>
            </a:xfrm>
            <a:prstGeom prst="rect">
              <a:avLst/>
            </a:prstGeom>
            <a:ln>
              <a:noFill/>
            </a:ln>
          </p:spPr>
          <p:txBody>
            <a:bodyPr vert="horz" wrap="square" lIns="68580" tIns="34290" rIns="68580" bIns="34290" rtlCol="0">
              <a:spAutoFit/>
            </a:bodyPr>
            <a:lstStyle/>
            <a:p>
              <a:pPr algn="l"/>
              <a:r>
                <a:rPr lang="en-US" sz="750" b="1" dirty="0">
                  <a:solidFill>
                    <a:schemeClr val="accent5">
                      <a:lumMod val="75000"/>
                    </a:schemeClr>
                  </a:solidFill>
                </a:rPr>
                <a:t>Engage</a:t>
              </a:r>
            </a:p>
          </p:txBody>
        </p:sp>
      </p:grpSp>
      <p:sp>
        <p:nvSpPr>
          <p:cNvPr id="27" name="Rectangle 26">
            <a:extLst>
              <a:ext uri="{FF2B5EF4-FFF2-40B4-BE49-F238E27FC236}">
                <a16:creationId xmlns:a16="http://schemas.microsoft.com/office/drawing/2014/main" id="{C539F883-E6E9-189A-136C-9260BFF3FCD3}"/>
              </a:ext>
            </a:extLst>
          </p:cNvPr>
          <p:cNvSpPr/>
          <p:nvPr/>
        </p:nvSpPr>
        <p:spPr>
          <a:xfrm>
            <a:off x="457846" y="1712096"/>
            <a:ext cx="5239824" cy="646331"/>
          </a:xfrm>
          <a:prstGeom prst="rect">
            <a:avLst/>
          </a:prstGeom>
        </p:spPr>
        <p:txBody>
          <a:bodyPr wrap="square">
            <a:spAutoFit/>
          </a:bodyPr>
          <a:lstStyle/>
          <a:p>
            <a:pPr>
              <a:lnSpc>
                <a:spcPct val="90000"/>
              </a:lnSpc>
            </a:pPr>
            <a:r>
              <a:rPr lang="en-US" sz="2000" b="1" u="sng" dirty="0">
                <a:latin typeface="Calibri Light" panose="020F0302020204030204" pitchFamily="34" charset="0"/>
                <a:cs typeface="Calibri Light" panose="020F0302020204030204" pitchFamily="34" charset="0"/>
              </a:rPr>
              <a:t>Mission Thread (MT)</a:t>
            </a:r>
            <a:r>
              <a:rPr lang="en-US" sz="2000" b="1" dirty="0">
                <a:latin typeface="Calibri Light" panose="020F0302020204030204" pitchFamily="34" charset="0"/>
                <a:cs typeface="Calibri Light" panose="020F0302020204030204" pitchFamily="34" charset="0"/>
              </a:rPr>
              <a:t>: An end-to-end sequence of tasks, activities and events to execute a mission.</a:t>
            </a:r>
          </a:p>
        </p:txBody>
      </p:sp>
      <p:sp>
        <p:nvSpPr>
          <p:cNvPr id="28" name="Rectangle 27">
            <a:extLst>
              <a:ext uri="{FF2B5EF4-FFF2-40B4-BE49-F238E27FC236}">
                <a16:creationId xmlns:a16="http://schemas.microsoft.com/office/drawing/2014/main" id="{B36CAE2F-592C-6405-A1E1-9AED2A99A07E}"/>
              </a:ext>
            </a:extLst>
          </p:cNvPr>
          <p:cNvSpPr/>
          <p:nvPr/>
        </p:nvSpPr>
        <p:spPr>
          <a:xfrm>
            <a:off x="467060" y="3890450"/>
            <a:ext cx="5356261" cy="1200329"/>
          </a:xfrm>
          <a:prstGeom prst="rect">
            <a:avLst/>
          </a:prstGeom>
        </p:spPr>
        <p:txBody>
          <a:bodyPr wrap="square">
            <a:spAutoFit/>
          </a:bodyPr>
          <a:lstStyle/>
          <a:p>
            <a:pPr>
              <a:lnSpc>
                <a:spcPct val="90000"/>
              </a:lnSpc>
            </a:pPr>
            <a:r>
              <a:rPr lang="en-US" sz="2000" b="1" u="sng" dirty="0">
                <a:latin typeface="Calibri Light" panose="020F0302020204030204" pitchFamily="34" charset="0"/>
                <a:cs typeface="Calibri Light" panose="020F0302020204030204" pitchFamily="34" charset="0"/>
              </a:rPr>
              <a:t>Mission Engineering Thread (MET)</a:t>
            </a:r>
            <a:r>
              <a:rPr lang="en-US" sz="2000" b="1" dirty="0">
                <a:latin typeface="Calibri Light" panose="020F0302020204030204" pitchFamily="34" charset="0"/>
                <a:cs typeface="Calibri Light" panose="020F0302020204030204" pitchFamily="34" charset="0"/>
              </a:rPr>
              <a:t>: Mission threads that include technical details of the capabilities and systems required and utilized to execute the tasks and activities for a mission.</a:t>
            </a:r>
          </a:p>
        </p:txBody>
      </p:sp>
      <p:sp>
        <p:nvSpPr>
          <p:cNvPr id="5" name="TextBox 4">
            <a:extLst>
              <a:ext uri="{FF2B5EF4-FFF2-40B4-BE49-F238E27FC236}">
                <a16:creationId xmlns:a16="http://schemas.microsoft.com/office/drawing/2014/main" id="{1812C33F-BE96-2EE0-853E-E5B53CD9C6BE}"/>
              </a:ext>
            </a:extLst>
          </p:cNvPr>
          <p:cNvSpPr txBox="1"/>
          <p:nvPr/>
        </p:nvSpPr>
        <p:spPr>
          <a:xfrm>
            <a:off x="6436230" y="5241281"/>
            <a:ext cx="5334311" cy="1107996"/>
          </a:xfrm>
          <a:prstGeom prst="rect">
            <a:avLst/>
          </a:prstGeom>
          <a:solidFill>
            <a:schemeClr val="accent1">
              <a:lumMod val="50000"/>
            </a:schemeClr>
          </a:solidFill>
        </p:spPr>
        <p:txBody>
          <a:bodyPr wrap="square">
            <a:spAutoFit/>
          </a:bodyPr>
          <a:lstStyle/>
          <a:p>
            <a:pPr marL="0" indent="0" algn="ctr">
              <a:spcBef>
                <a:spcPts val="600"/>
              </a:spcBef>
              <a:buNone/>
            </a:pPr>
            <a:r>
              <a:rPr lang="en-US" sz="2200" b="1" dirty="0">
                <a:solidFill>
                  <a:schemeClr val="bg1"/>
                </a:solidFill>
                <a:latin typeface="Calibri Light" panose="020F0302020204030204" pitchFamily="34" charset="0"/>
                <a:cs typeface="Calibri Light" panose="020F0302020204030204" pitchFamily="34" charset="0"/>
              </a:rPr>
              <a:t>MTs and METs provide an organizing construct across RDER proposal selection, concept maturation, experimentation, and transition</a:t>
            </a:r>
          </a:p>
        </p:txBody>
      </p:sp>
      <p:sp>
        <p:nvSpPr>
          <p:cNvPr id="7" name="Slide Number Placeholder 5">
            <a:extLst>
              <a:ext uri="{FF2B5EF4-FFF2-40B4-BE49-F238E27FC236}">
                <a16:creationId xmlns:a16="http://schemas.microsoft.com/office/drawing/2014/main" id="{149C53DF-E604-10A8-1211-559693F913F4}"/>
              </a:ext>
            </a:extLst>
          </p:cNvPr>
          <p:cNvSpPr>
            <a:spLocks noGrp="1"/>
          </p:cNvSpPr>
          <p:nvPr>
            <p:ph type="sldNum" sz="quarter" idx="4"/>
          </p:nvPr>
        </p:nvSpPr>
        <p:spPr>
          <a:xfrm>
            <a:off x="11157529" y="6400800"/>
            <a:ext cx="620891" cy="182880"/>
          </a:xfrm>
          <a:prstGeom prst="rect">
            <a:avLst/>
          </a:prstGeom>
        </p:spPr>
        <p:txBody>
          <a:bodyPr vert="horz" lIns="0" tIns="0" rIns="0" bIns="0" rtlCol="0" anchor="ctr">
            <a:noAutofit/>
          </a:bodyPr>
          <a:lstStyle>
            <a:lvl1pPr algn="r">
              <a:defRPr sz="800">
                <a:solidFill>
                  <a:schemeClr val="tx1"/>
                </a:solidFill>
              </a:defRPr>
            </a:lvl1pPr>
          </a:lstStyle>
          <a:p>
            <a:fld id="{BECF63ED-5365-0347-943C-46237B9951C9}" type="slidenum">
              <a:rPr lang="en-US" sz="1200" smtClean="0"/>
              <a:pPr/>
              <a:t>9</a:t>
            </a:fld>
            <a:endParaRPr lang="en-US" sz="1200" dirty="0"/>
          </a:p>
        </p:txBody>
      </p:sp>
    </p:spTree>
    <p:extLst>
      <p:ext uri="{BB962C8B-B14F-4D97-AF65-F5344CB8AC3E}">
        <p14:creationId xmlns:p14="http://schemas.microsoft.com/office/powerpoint/2010/main" val="2827643959"/>
      </p:ext>
    </p:extLst>
  </p:cSld>
  <p:clrMapOvr>
    <a:masterClrMapping/>
  </p:clrMapOvr>
</p:sld>
</file>

<file path=ppt/theme/theme1.xml><?xml version="1.0" encoding="utf-8"?>
<a:theme xmlns:a="http://schemas.openxmlformats.org/drawingml/2006/main" name="White Print MITRE">
  <a:themeElements>
    <a:clrScheme name="LB-1">
      <a:dk1>
        <a:srgbClr val="000000"/>
      </a:dk1>
      <a:lt1>
        <a:srgbClr val="FFFFFF"/>
      </a:lt1>
      <a:dk2>
        <a:srgbClr val="0E2641"/>
      </a:dk2>
      <a:lt2>
        <a:srgbClr val="E5EEEF"/>
      </a:lt2>
      <a:accent1>
        <a:srgbClr val="335EAC"/>
      </a:accent1>
      <a:accent2>
        <a:srgbClr val="167FAC"/>
      </a:accent2>
      <a:accent3>
        <a:srgbClr val="6E7881"/>
      </a:accent3>
      <a:accent4>
        <a:srgbClr val="238541"/>
      </a:accent4>
      <a:accent5>
        <a:srgbClr val="D3442E"/>
      </a:accent5>
      <a:accent6>
        <a:srgbClr val="5D499E"/>
      </a:accent6>
      <a:hlink>
        <a:srgbClr val="0068DA"/>
      </a:hlink>
      <a:folHlink>
        <a:srgbClr val="FF2D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PPT-template-16x9-white-2023-v1.potx" id="{0A09C912-C3EB-4425-B6D1-E7F057D75633}" vid="{079556D6-EFC5-4FBD-B88C-433607D68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MITRE-PPT-template-16x9-white-2023-v1</Template>
  <TotalTime>3436</TotalTime>
  <Words>2238</Words>
  <Application>Microsoft Office PowerPoint</Application>
  <PresentationFormat>Widescreen</PresentationFormat>
  <Paragraphs>312</Paragraphs>
  <Slides>21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 Light</vt:lpstr>
      <vt:lpstr>Candara Light</vt:lpstr>
      <vt:lpstr>Courier New</vt:lpstr>
      <vt:lpstr>Franklin Gothic Medium Cond</vt:lpstr>
      <vt:lpstr>Verdana</vt:lpstr>
      <vt:lpstr>Wingdings</vt:lpstr>
      <vt:lpstr>White Print MITRE</vt:lpstr>
      <vt:lpstr>Mission Engineering </vt:lpstr>
      <vt:lpstr>DoD Mission Engineering Defined</vt:lpstr>
      <vt:lpstr>PowerPoint Presentation</vt:lpstr>
      <vt:lpstr>DoD Mission Engineering Methodology</vt:lpstr>
      <vt:lpstr>DoD Mission Engineering Methodology (MEG 2.0)</vt:lpstr>
      <vt:lpstr>Implementing ME Methodology</vt:lpstr>
      <vt:lpstr>Mission Engineering Activities and Products</vt:lpstr>
      <vt:lpstr>ME Methodology and Role of Mission Engineering Threads (METs)</vt:lpstr>
      <vt:lpstr>PowerPoint Presentation</vt:lpstr>
      <vt:lpstr>Baseline Mission Thread – Joint Targeting</vt:lpstr>
      <vt:lpstr> Views of Digital Mission Models</vt:lpstr>
      <vt:lpstr>Digital Mission Architecture Development Process</vt:lpstr>
      <vt:lpstr>PowerPoint Presentation</vt:lpstr>
      <vt:lpstr>Mission Engineering Modeling Workflow</vt:lpstr>
      <vt:lpstr>ME Digital Engineering</vt:lpstr>
      <vt:lpstr>Shared Modeling Framework</vt:lpstr>
      <vt:lpstr>Data Support for R&amp;E MI Digital Mission Architectures</vt:lpstr>
      <vt:lpstr>Overview of Operational Mission Analysis</vt:lpstr>
      <vt:lpstr>ME Analytical Approach</vt:lpstr>
      <vt:lpstr>Summary</vt:lpstr>
      <vt:lpstr>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Engineering</dc:title>
  <dc:subject/>
  <dc:creator>Judith Dahmann</dc:creator>
  <cp:keywords/>
  <dc:description/>
  <cp:lastModifiedBy>Gabriela Parasidis</cp:lastModifiedBy>
  <cp:revision>22</cp:revision>
  <cp:lastPrinted>2023-01-05T20:49:47Z</cp:lastPrinted>
  <dcterms:created xsi:type="dcterms:W3CDTF">2023-01-05T18:10:40Z</dcterms:created>
  <dcterms:modified xsi:type="dcterms:W3CDTF">2024-03-28T11:46:22Z</dcterms:modified>
  <cp:category/>
</cp:coreProperties>
</file>