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9" r:id="rId2"/>
  </p:sldMasterIdLst>
  <p:notesMasterIdLst>
    <p:notesMasterId r:id="rId24"/>
  </p:notesMasterIdLst>
  <p:handoutMasterIdLst>
    <p:handoutMasterId r:id="rId25"/>
  </p:handoutMasterIdLst>
  <p:sldIdLst>
    <p:sldId id="285" r:id="rId3"/>
    <p:sldId id="302" r:id="rId4"/>
    <p:sldId id="393" r:id="rId5"/>
    <p:sldId id="362" r:id="rId6"/>
    <p:sldId id="364" r:id="rId7"/>
    <p:sldId id="370" r:id="rId8"/>
    <p:sldId id="355" r:id="rId9"/>
    <p:sldId id="375" r:id="rId10"/>
    <p:sldId id="376" r:id="rId11"/>
    <p:sldId id="380" r:id="rId12"/>
    <p:sldId id="382" r:id="rId13"/>
    <p:sldId id="385" r:id="rId14"/>
    <p:sldId id="386" r:id="rId15"/>
    <p:sldId id="395" r:id="rId16"/>
    <p:sldId id="387" r:id="rId17"/>
    <p:sldId id="306" r:id="rId18"/>
    <p:sldId id="2089" r:id="rId19"/>
    <p:sldId id="329" r:id="rId20"/>
    <p:sldId id="346" r:id="rId21"/>
    <p:sldId id="390" r:id="rId22"/>
    <p:sldId id="392" r:id="rId23"/>
  </p:sldIdLst>
  <p:sldSz cx="13817600" cy="7772400"/>
  <p:notesSz cx="6950075" cy="9236075"/>
  <p:defaultText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1963E"/>
    <a:srgbClr val="CC006A"/>
    <a:srgbClr val="E57D30"/>
    <a:srgbClr val="DAD490"/>
    <a:srgbClr val="092529"/>
    <a:srgbClr val="1E4D2B"/>
    <a:srgbClr val="C10065"/>
    <a:srgbClr val="40414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78297" autoAdjust="0"/>
  </p:normalViewPr>
  <p:slideViewPr>
    <p:cSldViewPr snapToObjects="1">
      <p:cViewPr varScale="1">
        <p:scale>
          <a:sx n="74" d="100"/>
          <a:sy n="74" d="100"/>
        </p:scale>
        <p:origin x="1320" y="78"/>
      </p:cViewPr>
      <p:guideLst>
        <p:guide orient="horz" pos="2448"/>
        <p:guide pos="4352"/>
      </p:guideLst>
    </p:cSldViewPr>
  </p:slideViewPr>
  <p:outlineViewPr>
    <p:cViewPr>
      <p:scale>
        <a:sx n="33" d="100"/>
        <a:sy n="33" d="100"/>
      </p:scale>
      <p:origin x="0" y="-48"/>
    </p:cViewPr>
  </p:outlineViewPr>
  <p:notesTextViewPr>
    <p:cViewPr>
      <p:scale>
        <a:sx n="3" d="2"/>
        <a:sy n="3" d="2"/>
      </p:scale>
      <p:origin x="0" y="0"/>
    </p:cViewPr>
  </p:notesTextViewPr>
  <p:sorterViewPr>
    <p:cViewPr>
      <p:scale>
        <a:sx n="59" d="100"/>
        <a:sy n="59" d="100"/>
      </p:scale>
      <p:origin x="0" y="0"/>
    </p:cViewPr>
  </p:sorterViewPr>
  <p:notesViewPr>
    <p:cSldViewPr snapToObjects="1">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D7E51A5-B478-1E40-8CBB-0DAA8831E99D}" type="datetimeFigureOut">
              <a:rPr lang="en-US" smtClean="0"/>
              <a:t>4/8/2024</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0FAAD578-DED7-9640-8F31-2B6A02B2A2D3}" type="slidenum">
              <a:rPr lang="en-US" smtClean="0"/>
              <a:t>‹#›</a:t>
            </a:fld>
            <a:endParaRPr lang="en-US"/>
          </a:p>
        </p:txBody>
      </p:sp>
    </p:spTree>
    <p:extLst>
      <p:ext uri="{BB962C8B-B14F-4D97-AF65-F5344CB8AC3E}">
        <p14:creationId xmlns:p14="http://schemas.microsoft.com/office/powerpoint/2010/main" val="347577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0ED587F-861E-6740-9643-E3DDAE89B8D6}" type="datetimeFigureOut">
              <a:rPr lang="en-US" smtClean="0"/>
              <a:t>4/8/2024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A032F50-0B60-B34B-8422-4E195A5AE2C1}" type="slidenum">
              <a:rPr lang="en-US" smtClean="0"/>
              <a:t>‹#›</a:t>
            </a:fld>
            <a:endParaRPr lang="en-US"/>
          </a:p>
        </p:txBody>
      </p:sp>
    </p:spTree>
    <p:extLst>
      <p:ext uri="{BB962C8B-B14F-4D97-AF65-F5344CB8AC3E}">
        <p14:creationId xmlns:p14="http://schemas.microsoft.com/office/powerpoint/2010/main" val="156854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cs typeface="Arial" panose="020B0604020202020204" pitchFamily="34" charset="0"/>
              </a:rPr>
              <a:t>Welcome to my presentation on enhancing flight testing by leveraging software testing techniques implemented in MBSE.  </a:t>
            </a:r>
          </a:p>
          <a:p>
            <a:pPr defTabSz="924916">
              <a:defRPr/>
            </a:pPr>
            <a:endParaRPr lang="en-US"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panose="020F0502020204030204" pitchFamily="34" charset="0"/>
                <a:cs typeface="Arial" panose="020B0604020202020204" pitchFamily="34" charset="0"/>
              </a:rPr>
              <a:t>This presentation will focus on seeking and adapting novel ways to incorporate the long-standing structured process of flight testing into the MBSE paradigm. By leveraging tools and processes implemented in MBSE, the hope is to advance the process of flight test planning by improving the understanding of the design by testers, streamlining communications and the sharing of information, and taking advantage of reuse for re-planning due to changes or improvements to a system under test. </a:t>
            </a:r>
            <a:r>
              <a:rPr lang="en-US" dirty="0"/>
              <a:t>My vision aims to realize and implement practices that free technical experts from performing their duties in the late stages of the acquisition process to the beginning of the design process.</a:t>
            </a:r>
            <a:endParaRPr lang="en-US" dirty="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A032F50-0B60-B34B-8422-4E195A5AE2C1}" type="slidenum">
              <a:rPr lang="en-US" smtClean="0"/>
              <a:t>1</a:t>
            </a:fld>
            <a:endParaRPr lang="en-US"/>
          </a:p>
        </p:txBody>
      </p:sp>
    </p:spTree>
    <p:extLst>
      <p:ext uri="{BB962C8B-B14F-4D97-AF65-F5344CB8AC3E}">
        <p14:creationId xmlns:p14="http://schemas.microsoft.com/office/powerpoint/2010/main" val="1797739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interaction between the SUT and people engaged in the process (actors) [16] is displayed in Figure 3 and their interactions are documented in an activity diagram shown in Figure 4. </a:t>
            </a:r>
          </a:p>
          <a:p>
            <a:endParaRPr lang="en-US" dirty="0"/>
          </a:p>
          <a:p>
            <a:r>
              <a:rPr lang="en-US" dirty="0"/>
              <a:t>The dialogs explain the actor’s inputs or actions and the system interactions that are created in response [16].</a:t>
            </a:r>
          </a:p>
          <a:p>
            <a:endParaRPr lang="en-US" dirty="0"/>
          </a:p>
          <a:p>
            <a:r>
              <a:rPr lang="en-US" dirty="0"/>
              <a:t>For our CSARL example, the primary or basic flow is illustrated by the red path in Figure 4, which diagrams the situation where an aircraft experiences a critical mechanical failure, and the aircrew must eject.</a:t>
            </a:r>
          </a:p>
          <a:p>
            <a:endParaRPr lang="en-US" dirty="0"/>
          </a:p>
          <a:p>
            <a:r>
              <a:rPr lang="en-US" dirty="0"/>
              <a:t>The basic flow designates the aircrew as being injured and immobile and can be summarized as:</a:t>
            </a:r>
          </a:p>
          <a:p>
            <a:r>
              <a:rPr lang="en-US" dirty="0"/>
              <a:t>	1.  </a:t>
            </a:r>
            <a:r>
              <a:rPr lang="en-US" b="1" u="sng" dirty="0"/>
              <a:t>Call for help</a:t>
            </a:r>
            <a:r>
              <a:rPr lang="en-US" dirty="0"/>
              <a:t>: The aircrew, now designated as isolated personnel (IP), initiates a call for help and provides secured GPS coordinates. </a:t>
            </a:r>
          </a:p>
          <a:p>
            <a:r>
              <a:rPr lang="en-US" dirty="0"/>
              <a:t>	2.  </a:t>
            </a:r>
            <a:r>
              <a:rPr lang="en-US" b="1" u="sng" dirty="0"/>
              <a:t>Generate Rescue Coordinates</a:t>
            </a:r>
            <a:r>
              <a:rPr lang="en-US" dirty="0"/>
              <a:t>: The Joint Rescue Coordination Center (JRCC) authenticates the IP, relays the status, location information, and directs the search and rescue (SAR) forces to the IP’s location.</a:t>
            </a:r>
          </a:p>
          <a:p>
            <a:r>
              <a:rPr lang="en-US" dirty="0"/>
              <a:t>	3.  </a:t>
            </a:r>
            <a:r>
              <a:rPr lang="en-US" b="1" u="sng" dirty="0"/>
              <a:t>Input coordinates</a:t>
            </a:r>
            <a:r>
              <a:rPr lang="en-US" dirty="0"/>
              <a:t>: The SAR forces team enters pre-designated point(s) where the IP has indicated where they are located.</a:t>
            </a:r>
          </a:p>
          <a:p>
            <a:r>
              <a:rPr lang="en-US" dirty="0"/>
              <a:t>	4.  </a:t>
            </a:r>
            <a:r>
              <a:rPr lang="en-US" b="1" u="sng" dirty="0"/>
              <a:t>Circumnavigate</a:t>
            </a:r>
            <a:r>
              <a:rPr lang="en-US" dirty="0"/>
              <a:t>: The SAR forces circumnavigate to the designated IP coordinates for rescue and extraction.</a:t>
            </a:r>
          </a:p>
          <a:p>
            <a:pPr marL="0" algn="l" defTabSz="914400" rtl="0" eaLnBrk="1" latinLnBrk="0" hangingPunct="1"/>
            <a:endParaRPr lang="en-US" sz="1200" kern="1200" dirty="0">
              <a:solidFill>
                <a:schemeClr val="tx1"/>
              </a:solidFill>
              <a:latin typeface="+mn-lt"/>
              <a:ea typeface="+mn-ea"/>
              <a:cs typeface="+mn-cs"/>
            </a:endParaRPr>
          </a:p>
          <a:p>
            <a:pPr marL="0" indent="0" algn="l" defTabSz="914400" rtl="0" eaLnBrk="1" latinLnBrk="0" hangingPunct="1">
              <a:spcBef>
                <a:spcPts val="530"/>
              </a:spcBef>
              <a:buFont typeface="Arial" panose="020B0604020202020204" pitchFamily="34" charset="0"/>
              <a:buNone/>
              <a:tabLst>
                <a:tab pos="354965" algn="l"/>
              </a:tabLst>
            </a:pPr>
            <a:r>
              <a:rPr lang="en-US" sz="1200" kern="1200" dirty="0">
                <a:solidFill>
                  <a:schemeClr val="tx1"/>
                </a:solidFill>
                <a:latin typeface="+mn-lt"/>
                <a:ea typeface="+mn-ea"/>
                <a:cs typeface="+mn-cs"/>
              </a:rPr>
              <a:t>The CSARL case study, has two alternate flows that can be executed</a:t>
            </a:r>
          </a:p>
          <a:p>
            <a:pPr marL="0" lvl="2" indent="0" algn="l" defTabSz="914400" rtl="0" eaLnBrk="1" latinLnBrk="0" hangingPunct="1">
              <a:spcBef>
                <a:spcPts val="530"/>
              </a:spcBef>
              <a:buFont typeface="+mj-lt"/>
              <a:buNone/>
              <a:tabLst>
                <a:tab pos="354965" algn="l"/>
              </a:tabLst>
            </a:pPr>
            <a:r>
              <a:rPr lang="en-US" sz="1200" kern="1200" dirty="0">
                <a:solidFill>
                  <a:schemeClr val="tx1"/>
                </a:solidFill>
                <a:latin typeface="+mn-lt"/>
                <a:ea typeface="+mn-ea"/>
                <a:cs typeface="+mn-cs"/>
              </a:rPr>
              <a:t>	1. The aircrew is able-bodied, having the ability to proceed to a designated pick-up point (PUP) and is illustrated by the blue path in Figure 4. It directs both the IP and the SAR forces to a designated PUP coordinate where both parties circumnavigate for rescue and extraction. </a:t>
            </a:r>
          </a:p>
          <a:p>
            <a:pPr marL="0" lvl="1" indent="0" algn="l" defTabSz="914400" rtl="0" eaLnBrk="1" latinLnBrk="0" hangingPunct="1">
              <a:spcBef>
                <a:spcPts val="530"/>
              </a:spcBef>
              <a:buFont typeface="+mj-lt"/>
              <a:buNone/>
              <a:tabLst>
                <a:tab pos="354965" algn="l"/>
              </a:tabLst>
            </a:pPr>
            <a:r>
              <a:rPr lang="en-US" sz="1200" kern="1200" dirty="0">
                <a:solidFill>
                  <a:schemeClr val="tx1"/>
                </a:solidFill>
                <a:latin typeface="+mn-lt"/>
                <a:ea typeface="+mn-ea"/>
                <a:cs typeface="+mn-cs"/>
              </a:rPr>
              <a:t>	2. In case of imminent capture of the aircrew they must perform a zeroize procedure that renders the handheld radio (HHR) inoperative. This is shown as the green path in Figure 4.</a:t>
            </a:r>
          </a:p>
          <a:p>
            <a:endParaRPr lang="en-US" dirty="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1A032F50-0B60-B34B-8422-4E195A5AE2C1}" type="slidenum">
              <a:rPr lang="en-US" smtClean="0"/>
              <a:t>11</a:t>
            </a:fld>
            <a:endParaRPr lang="en-US"/>
          </a:p>
        </p:txBody>
      </p:sp>
    </p:spTree>
    <p:extLst>
      <p:ext uri="{BB962C8B-B14F-4D97-AF65-F5344CB8AC3E}">
        <p14:creationId xmlns:p14="http://schemas.microsoft.com/office/powerpoint/2010/main" val="113209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flows have been identified in the </a:t>
            </a:r>
            <a:r>
              <a:rPr lang="en-US" dirty="0" err="1"/>
              <a:t>SysML</a:t>
            </a:r>
            <a:r>
              <a:rPr lang="en-US" dirty="0"/>
              <a:t> activity diagram, a table of all possible flows is created by applying the all-paths and all-configurations coverage criteria to generate all possible combinations using the grey box test scenario generation process and the basic flow and each alternate flow.</a:t>
            </a:r>
          </a:p>
          <a:p>
            <a:endParaRPr lang="en-US" dirty="0"/>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12</a:t>
            </a:fld>
            <a:endParaRPr lang="en-US"/>
          </a:p>
        </p:txBody>
      </p:sp>
    </p:spTree>
    <p:extLst>
      <p:ext uri="{BB962C8B-B14F-4D97-AF65-F5344CB8AC3E}">
        <p14:creationId xmlns:p14="http://schemas.microsoft.com/office/powerpoint/2010/main" val="3552814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scenarios in Table 1 can be used to generate a test procedure that outlines the steps required to execute each test scenario. </a:t>
            </a:r>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13</a:t>
            </a:fld>
            <a:endParaRPr lang="en-US"/>
          </a:p>
        </p:txBody>
      </p:sp>
    </p:spTree>
    <p:extLst>
      <p:ext uri="{BB962C8B-B14F-4D97-AF65-F5344CB8AC3E}">
        <p14:creationId xmlns:p14="http://schemas.microsoft.com/office/powerpoint/2010/main" val="279669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results of the model-based test scenario-generating method show that this method is effective in creating detailed test scenarios for use in the generation of detailed test plan documents (DTPs).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Similarities in output between the model-based test scenario approach and the document-centric approach provide confidence that both processes can generate similar documentation for testing SUTs.</a:t>
            </a:r>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14</a:t>
            </a:fld>
            <a:endParaRPr lang="en-US"/>
          </a:p>
        </p:txBody>
      </p:sp>
    </p:spTree>
    <p:extLst>
      <p:ext uri="{BB962C8B-B14F-4D97-AF65-F5344CB8AC3E}">
        <p14:creationId xmlns:p14="http://schemas.microsoft.com/office/powerpoint/2010/main" val="3712878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the subheadings from the table of contents in the training DTP shown in Figure 8 with the steps outlined in the activity diagram in Figure 4, it is evident the model-based test scenario-generating method produces similar steps and content to the document-centric process. </a:t>
            </a:r>
          </a:p>
          <a:p>
            <a:endParaRPr lang="en-US" dirty="0"/>
          </a:p>
          <a:p>
            <a:r>
              <a:rPr lang="en-US" dirty="0"/>
              <a:t>All the required steps from the training DTP have been accounted for and there is sufficient detail presented in the </a:t>
            </a:r>
            <a:r>
              <a:rPr lang="en-US" dirty="0" err="1"/>
              <a:t>SysML</a:t>
            </a:r>
            <a:r>
              <a:rPr lang="en-US" dirty="0"/>
              <a:t> activity diagram (Figure 4) to generate a detailed DTP. </a:t>
            </a:r>
          </a:p>
          <a:p>
            <a:endParaRPr lang="en-US" dirty="0"/>
          </a:p>
          <a:p>
            <a:r>
              <a:rPr lang="en-US" dirty="0"/>
              <a:t>As illustrated in Table 2, there is a simple and defensible mapping between the DTP steps generated from each process.   Although the number of DTP steps and their level of detail is higher in the results of the model-centric process, Table 2 illustrates that the completeness and coverage of the model-centric test development process can be validated relative to the document-centric test development process. </a:t>
            </a:r>
          </a:p>
          <a:p>
            <a:endParaRPr lang="en-US" dirty="0"/>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15</a:t>
            </a:fld>
            <a:endParaRPr lang="en-US"/>
          </a:p>
        </p:txBody>
      </p:sp>
    </p:spTree>
    <p:extLst>
      <p:ext uri="{BB962C8B-B14F-4D97-AF65-F5344CB8AC3E}">
        <p14:creationId xmlns:p14="http://schemas.microsoft.com/office/powerpoint/2010/main" val="3963288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16</a:t>
            </a:fld>
            <a:endParaRPr lang="en-US"/>
          </a:p>
        </p:txBody>
      </p:sp>
    </p:spTree>
    <p:extLst>
      <p:ext uri="{BB962C8B-B14F-4D97-AF65-F5344CB8AC3E}">
        <p14:creationId xmlns:p14="http://schemas.microsoft.com/office/powerpoint/2010/main" val="3524532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18</a:t>
            </a:fld>
            <a:endParaRPr lang="en-US"/>
          </a:p>
        </p:txBody>
      </p:sp>
    </p:spTree>
    <p:extLst>
      <p:ext uri="{BB962C8B-B14F-4D97-AF65-F5344CB8AC3E}">
        <p14:creationId xmlns:p14="http://schemas.microsoft.com/office/powerpoint/2010/main" val="293357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19</a:t>
            </a:fld>
            <a:endParaRPr lang="en-US"/>
          </a:p>
        </p:txBody>
      </p:sp>
    </p:spTree>
    <p:extLst>
      <p:ext uri="{BB962C8B-B14F-4D97-AF65-F5344CB8AC3E}">
        <p14:creationId xmlns:p14="http://schemas.microsoft.com/office/powerpoint/2010/main" val="245871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EC458-E908-1C52-4B08-7A476B8C0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E2C60-F080-1CBF-CEE0-CDB654881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16EE5-A79F-C9B9-863E-8BC899562F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44CC4E-92B4-7633-EF50-7FBC7C3FCE9B}"/>
              </a:ext>
            </a:extLst>
          </p:cNvPr>
          <p:cNvSpPr>
            <a:spLocks noGrp="1"/>
          </p:cNvSpPr>
          <p:nvPr>
            <p:ph type="sldNum" sz="quarter" idx="5"/>
          </p:nvPr>
        </p:nvSpPr>
        <p:spPr/>
        <p:txBody>
          <a:bodyPr/>
          <a:lstStyle/>
          <a:p>
            <a:fld id="{1A032F50-0B60-B34B-8422-4E195A5AE2C1}" type="slidenum">
              <a:rPr lang="en-US" smtClean="0"/>
              <a:t>20</a:t>
            </a:fld>
            <a:endParaRPr lang="en-US"/>
          </a:p>
        </p:txBody>
      </p:sp>
    </p:spTree>
    <p:extLst>
      <p:ext uri="{BB962C8B-B14F-4D97-AF65-F5344CB8AC3E}">
        <p14:creationId xmlns:p14="http://schemas.microsoft.com/office/powerpoint/2010/main" val="2988890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EC458-E908-1C52-4B08-7A476B8C0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E2C60-F080-1CBF-CEE0-CDB654881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16EE5-A79F-C9B9-863E-8BC899562F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44CC4E-92B4-7633-EF50-7FBC7C3FCE9B}"/>
              </a:ext>
            </a:extLst>
          </p:cNvPr>
          <p:cNvSpPr>
            <a:spLocks noGrp="1"/>
          </p:cNvSpPr>
          <p:nvPr>
            <p:ph type="sldNum" sz="quarter" idx="5"/>
          </p:nvPr>
        </p:nvSpPr>
        <p:spPr/>
        <p:txBody>
          <a:bodyPr/>
          <a:lstStyle/>
          <a:p>
            <a:fld id="{1A032F50-0B60-B34B-8422-4E195A5AE2C1}" type="slidenum">
              <a:rPr lang="en-US" smtClean="0"/>
              <a:t>21</a:t>
            </a:fld>
            <a:endParaRPr lang="en-US"/>
          </a:p>
        </p:txBody>
      </p:sp>
    </p:spTree>
    <p:extLst>
      <p:ext uri="{BB962C8B-B14F-4D97-AF65-F5344CB8AC3E}">
        <p14:creationId xmlns:p14="http://schemas.microsoft.com/office/powerpoint/2010/main" val="274960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The DoD defines the T&amp;E process as the planning, conduct, and reporting of a SUT to independently evaluate system performance with minimal contractor influence.</a:t>
            </a:r>
          </a:p>
          <a:p>
            <a:pPr>
              <a:spcAft>
                <a:spcPts val="0"/>
              </a:spcAft>
            </a:pPr>
            <a:endParaRPr lang="en-US" dirty="0"/>
          </a:p>
          <a:p>
            <a:pPr>
              <a:spcAft>
                <a:spcPts val="0"/>
              </a:spcAft>
            </a:pPr>
            <a:r>
              <a:rPr lang="en-US" dirty="0"/>
              <a:t>T&amp;E is essential in verifying and validating systems using representative articles and ensuring that models created to represent the SUT are well-positioned to meet future production and sustainment needs.</a:t>
            </a:r>
          </a:p>
          <a:p>
            <a:pPr>
              <a:spcAft>
                <a:spcPts val="0"/>
              </a:spcAft>
            </a:pPr>
            <a:endParaRPr lang="en-US" dirty="0"/>
          </a:p>
          <a:p>
            <a:pPr>
              <a:spcAft>
                <a:spcPts val="0"/>
              </a:spcAft>
            </a:pPr>
            <a:r>
              <a:rPr lang="en-US" dirty="0"/>
              <a:t>Furthermore, acquisition programs can benefit from integrating both developmental and operational T&amp;E by including testers early in the acquisition process as well as throughout the acquisition life cycle.</a:t>
            </a:r>
          </a:p>
        </p:txBody>
      </p:sp>
      <p:sp>
        <p:nvSpPr>
          <p:cNvPr id="4" name="Slide Number Placeholder 3"/>
          <p:cNvSpPr>
            <a:spLocks noGrp="1"/>
          </p:cNvSpPr>
          <p:nvPr>
            <p:ph type="sldNum" sz="quarter" idx="5"/>
          </p:nvPr>
        </p:nvSpPr>
        <p:spPr/>
        <p:txBody>
          <a:bodyPr/>
          <a:lstStyle/>
          <a:p>
            <a:fld id="{1A032F50-0B60-B34B-8422-4E195A5AE2C1}" type="slidenum">
              <a:rPr lang="en-US" smtClean="0"/>
              <a:t>2</a:t>
            </a:fld>
            <a:endParaRPr lang="en-US"/>
          </a:p>
        </p:txBody>
      </p:sp>
    </p:spTree>
    <p:extLst>
      <p:ext uri="{BB962C8B-B14F-4D97-AF65-F5344CB8AC3E}">
        <p14:creationId xmlns:p14="http://schemas.microsoft.com/office/powerpoint/2010/main" val="354027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430"/>
              </a:spcBef>
              <a:buFont typeface="Arial"/>
              <a:buNone/>
              <a:tabLst>
                <a:tab pos="354965" algn="l"/>
              </a:tabLst>
            </a:pPr>
            <a:r>
              <a:rPr lang="en-US" sz="1200" kern="1200" dirty="0">
                <a:solidFill>
                  <a:schemeClr val="tx1"/>
                </a:solidFill>
                <a:latin typeface="+mn-lt"/>
                <a:ea typeface="+mn-ea"/>
                <a:cs typeface="+mn-cs"/>
              </a:rPr>
              <a:t>Effective digital engineering aims to [4]:</a:t>
            </a:r>
          </a:p>
          <a:p>
            <a:pPr marL="640080" marR="17780" lvl="1" indent="-284480">
              <a:lnSpc>
                <a:spcPct val="100000"/>
              </a:lnSpc>
              <a:spcBef>
                <a:spcPts val="430"/>
              </a:spcBef>
              <a:buFont typeface="Courier New"/>
              <a:buChar char="o"/>
              <a:tabLst>
                <a:tab pos="641350" algn="l"/>
              </a:tabLst>
            </a:pPr>
            <a:r>
              <a:rPr lang="en-US" dirty="0">
                <a:latin typeface="Arial"/>
                <a:cs typeface="Arial"/>
              </a:rPr>
              <a:t>Formalize</a:t>
            </a:r>
            <a:r>
              <a:rPr lang="en-US" spc="-20" dirty="0">
                <a:latin typeface="Arial"/>
                <a:cs typeface="Arial"/>
              </a:rPr>
              <a:t> </a:t>
            </a:r>
            <a:r>
              <a:rPr lang="en-US" dirty="0">
                <a:latin typeface="Arial"/>
                <a:cs typeface="Arial"/>
              </a:rPr>
              <a:t>the</a:t>
            </a:r>
            <a:r>
              <a:rPr lang="en-US" spc="-15" dirty="0">
                <a:latin typeface="Arial"/>
                <a:cs typeface="Arial"/>
              </a:rPr>
              <a:t> </a:t>
            </a:r>
            <a:r>
              <a:rPr lang="en-US" dirty="0">
                <a:latin typeface="Arial"/>
                <a:cs typeface="Arial"/>
              </a:rPr>
              <a:t>development,</a:t>
            </a:r>
            <a:r>
              <a:rPr lang="en-US" spc="-30" dirty="0">
                <a:latin typeface="Arial"/>
                <a:cs typeface="Arial"/>
              </a:rPr>
              <a:t> </a:t>
            </a:r>
            <a:r>
              <a:rPr lang="en-US" dirty="0">
                <a:latin typeface="Arial"/>
                <a:cs typeface="Arial"/>
              </a:rPr>
              <a:t>integration,</a:t>
            </a:r>
            <a:r>
              <a:rPr lang="en-US" spc="-25" dirty="0">
                <a:latin typeface="Arial"/>
                <a:cs typeface="Arial"/>
              </a:rPr>
              <a:t> </a:t>
            </a:r>
            <a:r>
              <a:rPr lang="en-US" dirty="0">
                <a:latin typeface="Arial"/>
                <a:cs typeface="Arial"/>
              </a:rPr>
              <a:t>and</a:t>
            </a:r>
            <a:r>
              <a:rPr lang="en-US" spc="-20" dirty="0">
                <a:latin typeface="Arial"/>
                <a:cs typeface="Arial"/>
              </a:rPr>
              <a:t> </a:t>
            </a:r>
            <a:r>
              <a:rPr lang="en-US" dirty="0">
                <a:latin typeface="Arial"/>
                <a:cs typeface="Arial"/>
              </a:rPr>
              <a:t>use</a:t>
            </a:r>
            <a:r>
              <a:rPr lang="en-US" spc="-10" dirty="0">
                <a:latin typeface="Arial"/>
                <a:cs typeface="Arial"/>
              </a:rPr>
              <a:t> </a:t>
            </a:r>
            <a:r>
              <a:rPr lang="en-US" dirty="0">
                <a:latin typeface="Arial"/>
                <a:cs typeface="Arial"/>
              </a:rPr>
              <a:t>of</a:t>
            </a:r>
            <a:r>
              <a:rPr lang="en-US" spc="-15" dirty="0">
                <a:latin typeface="Arial"/>
                <a:cs typeface="Arial"/>
              </a:rPr>
              <a:t> </a:t>
            </a:r>
            <a:r>
              <a:rPr lang="en-US" dirty="0">
                <a:latin typeface="Arial"/>
                <a:cs typeface="Arial"/>
              </a:rPr>
              <a:t>models</a:t>
            </a:r>
            <a:r>
              <a:rPr lang="en-US" spc="-20" dirty="0">
                <a:latin typeface="Arial"/>
                <a:cs typeface="Arial"/>
              </a:rPr>
              <a:t> </a:t>
            </a:r>
            <a:r>
              <a:rPr lang="en-US" dirty="0">
                <a:latin typeface="Arial"/>
                <a:cs typeface="Arial"/>
              </a:rPr>
              <a:t>to</a:t>
            </a:r>
            <a:r>
              <a:rPr lang="en-US" spc="-5" dirty="0">
                <a:latin typeface="Arial"/>
                <a:cs typeface="Arial"/>
              </a:rPr>
              <a:t> </a:t>
            </a:r>
            <a:r>
              <a:rPr lang="en-US" dirty="0">
                <a:latin typeface="Arial"/>
                <a:cs typeface="Arial"/>
              </a:rPr>
              <a:t>inform</a:t>
            </a:r>
            <a:r>
              <a:rPr lang="en-US" spc="-20" dirty="0">
                <a:latin typeface="Arial"/>
                <a:cs typeface="Arial"/>
              </a:rPr>
              <a:t> </a:t>
            </a:r>
            <a:r>
              <a:rPr lang="en-US" spc="-10" dirty="0">
                <a:latin typeface="Arial"/>
                <a:cs typeface="Arial"/>
              </a:rPr>
              <a:t>enterprise </a:t>
            </a:r>
            <a:r>
              <a:rPr lang="en-US" dirty="0">
                <a:latin typeface="Arial"/>
                <a:cs typeface="Arial"/>
              </a:rPr>
              <a:t>and</a:t>
            </a:r>
            <a:r>
              <a:rPr lang="en-US" spc="-20" dirty="0">
                <a:latin typeface="Arial"/>
                <a:cs typeface="Arial"/>
              </a:rPr>
              <a:t> </a:t>
            </a:r>
            <a:r>
              <a:rPr lang="en-US" dirty="0">
                <a:latin typeface="Arial"/>
                <a:cs typeface="Arial"/>
              </a:rPr>
              <a:t>program</a:t>
            </a:r>
            <a:r>
              <a:rPr lang="en-US" spc="-15" dirty="0">
                <a:latin typeface="Arial"/>
                <a:cs typeface="Arial"/>
              </a:rPr>
              <a:t> </a:t>
            </a:r>
            <a:r>
              <a:rPr lang="en-US" dirty="0">
                <a:latin typeface="Arial"/>
                <a:cs typeface="Arial"/>
              </a:rPr>
              <a:t>decision-making</a:t>
            </a:r>
            <a:r>
              <a:rPr lang="en-US" spc="-10" dirty="0">
                <a:latin typeface="Arial"/>
                <a:cs typeface="Arial"/>
              </a:rPr>
              <a:t>.</a:t>
            </a:r>
            <a:endParaRPr lang="en-US" dirty="0">
              <a:latin typeface="Arial"/>
              <a:cs typeface="Arial"/>
            </a:endParaRPr>
          </a:p>
          <a:p>
            <a:pPr marL="640080" marR="5080" lvl="1" indent="-284480">
              <a:lnSpc>
                <a:spcPct val="100000"/>
              </a:lnSpc>
              <a:spcBef>
                <a:spcPts val="434"/>
              </a:spcBef>
              <a:buFont typeface="Courier New"/>
              <a:buChar char="o"/>
              <a:tabLst>
                <a:tab pos="641350" algn="l"/>
              </a:tabLst>
            </a:pPr>
            <a:r>
              <a:rPr lang="en-US" dirty="0">
                <a:latin typeface="Arial"/>
                <a:cs typeface="Arial"/>
              </a:rPr>
              <a:t>It is an authoritative</a:t>
            </a:r>
            <a:r>
              <a:rPr lang="en-US" spc="-15" dirty="0">
                <a:latin typeface="Arial"/>
                <a:cs typeface="Arial"/>
              </a:rPr>
              <a:t> </a:t>
            </a:r>
            <a:r>
              <a:rPr lang="en-US" dirty="0">
                <a:latin typeface="Arial"/>
                <a:cs typeface="Arial"/>
              </a:rPr>
              <a:t>source</a:t>
            </a:r>
            <a:r>
              <a:rPr lang="en-US" spc="-15" dirty="0">
                <a:latin typeface="Arial"/>
                <a:cs typeface="Arial"/>
              </a:rPr>
              <a:t> </a:t>
            </a:r>
            <a:r>
              <a:rPr lang="en-US" dirty="0">
                <a:latin typeface="Arial"/>
                <a:cs typeface="Arial"/>
              </a:rPr>
              <a:t>of</a:t>
            </a:r>
            <a:r>
              <a:rPr lang="en-US" spc="-15" dirty="0">
                <a:latin typeface="Arial"/>
                <a:cs typeface="Arial"/>
              </a:rPr>
              <a:t> </a:t>
            </a:r>
            <a:r>
              <a:rPr lang="en-US" dirty="0">
                <a:latin typeface="Arial"/>
                <a:cs typeface="Arial"/>
              </a:rPr>
              <a:t>truth so</a:t>
            </a:r>
            <a:r>
              <a:rPr lang="en-US" spc="-5" dirty="0">
                <a:latin typeface="Arial"/>
                <a:cs typeface="Arial"/>
              </a:rPr>
              <a:t> </a:t>
            </a:r>
            <a:r>
              <a:rPr lang="en-US" dirty="0">
                <a:latin typeface="Arial"/>
                <a:cs typeface="Arial"/>
              </a:rPr>
              <a:t>that</a:t>
            </a:r>
            <a:r>
              <a:rPr lang="en-US" spc="-10" dirty="0">
                <a:latin typeface="Arial"/>
                <a:cs typeface="Arial"/>
              </a:rPr>
              <a:t> </a:t>
            </a:r>
            <a:r>
              <a:rPr lang="en-US" dirty="0">
                <a:latin typeface="Arial"/>
                <a:cs typeface="Arial"/>
              </a:rPr>
              <a:t>stakeholders</a:t>
            </a:r>
            <a:r>
              <a:rPr lang="en-US" spc="-20" dirty="0">
                <a:latin typeface="Arial"/>
                <a:cs typeface="Arial"/>
              </a:rPr>
              <a:t> </a:t>
            </a:r>
            <a:r>
              <a:rPr lang="en-US" dirty="0">
                <a:latin typeface="Arial"/>
                <a:cs typeface="Arial"/>
              </a:rPr>
              <a:t>have</a:t>
            </a:r>
            <a:r>
              <a:rPr lang="en-US" spc="-5" dirty="0">
                <a:latin typeface="Arial"/>
                <a:cs typeface="Arial"/>
              </a:rPr>
              <a:t> </a:t>
            </a:r>
            <a:r>
              <a:rPr lang="en-US" dirty="0">
                <a:latin typeface="Arial"/>
                <a:cs typeface="Arial"/>
              </a:rPr>
              <a:t>current,</a:t>
            </a:r>
            <a:r>
              <a:rPr lang="en-US" spc="-20" dirty="0">
                <a:latin typeface="Arial"/>
                <a:cs typeface="Arial"/>
              </a:rPr>
              <a:t> </a:t>
            </a:r>
            <a:r>
              <a:rPr lang="en-US" dirty="0">
                <a:latin typeface="Arial"/>
                <a:cs typeface="Arial"/>
              </a:rPr>
              <a:t>authoritative,</a:t>
            </a:r>
            <a:r>
              <a:rPr lang="en-US" spc="-25" dirty="0">
                <a:latin typeface="Arial"/>
                <a:cs typeface="Arial"/>
              </a:rPr>
              <a:t> </a:t>
            </a:r>
            <a:r>
              <a:rPr lang="en-US" dirty="0">
                <a:latin typeface="Arial"/>
                <a:cs typeface="Arial"/>
              </a:rPr>
              <a:t>and</a:t>
            </a:r>
            <a:r>
              <a:rPr lang="en-US" spc="-20" dirty="0">
                <a:latin typeface="Arial"/>
                <a:cs typeface="Arial"/>
              </a:rPr>
              <a:t> </a:t>
            </a:r>
            <a:r>
              <a:rPr lang="en-US" dirty="0">
                <a:latin typeface="Arial"/>
                <a:cs typeface="Arial"/>
              </a:rPr>
              <a:t>consistent</a:t>
            </a:r>
            <a:r>
              <a:rPr lang="en-US" spc="-15" dirty="0">
                <a:latin typeface="Arial"/>
                <a:cs typeface="Arial"/>
              </a:rPr>
              <a:t> </a:t>
            </a:r>
            <a:r>
              <a:rPr lang="en-US" dirty="0">
                <a:latin typeface="Arial"/>
                <a:cs typeface="Arial"/>
              </a:rPr>
              <a:t>information</a:t>
            </a:r>
            <a:r>
              <a:rPr lang="en-US" spc="-25" dirty="0">
                <a:latin typeface="Arial"/>
                <a:cs typeface="Arial"/>
              </a:rPr>
              <a:t> </a:t>
            </a:r>
            <a:r>
              <a:rPr lang="en-US" dirty="0">
                <a:latin typeface="Arial"/>
                <a:cs typeface="Arial"/>
              </a:rPr>
              <a:t>for</a:t>
            </a:r>
            <a:r>
              <a:rPr lang="en-US" spc="-10" dirty="0">
                <a:latin typeface="Arial"/>
                <a:cs typeface="Arial"/>
              </a:rPr>
              <a:t> </a:t>
            </a:r>
            <a:r>
              <a:rPr lang="en-US" dirty="0">
                <a:latin typeface="Arial"/>
                <a:cs typeface="Arial"/>
              </a:rPr>
              <a:t>use</a:t>
            </a:r>
            <a:r>
              <a:rPr lang="en-US" spc="-10" dirty="0">
                <a:latin typeface="Arial"/>
                <a:cs typeface="Arial"/>
              </a:rPr>
              <a:t>.</a:t>
            </a:r>
            <a:endParaRPr lang="en-US" dirty="0">
              <a:latin typeface="Arial"/>
              <a:cs typeface="Arial"/>
            </a:endParaRPr>
          </a:p>
          <a:p>
            <a:pPr marL="640080" marR="361315" lvl="1" indent="-284480">
              <a:lnSpc>
                <a:spcPct val="100000"/>
              </a:lnSpc>
              <a:spcBef>
                <a:spcPts val="434"/>
              </a:spcBef>
              <a:buFont typeface="Courier New"/>
              <a:buChar char="o"/>
              <a:tabLst>
                <a:tab pos="641350" algn="l"/>
              </a:tabLst>
            </a:pPr>
            <a:r>
              <a:rPr lang="en-US" dirty="0">
                <a:latin typeface="Arial"/>
                <a:cs typeface="Arial"/>
              </a:rPr>
              <a:t>It establishes</a:t>
            </a:r>
            <a:r>
              <a:rPr lang="en-US" spc="-25" dirty="0">
                <a:latin typeface="Arial"/>
                <a:cs typeface="Arial"/>
              </a:rPr>
              <a:t> </a:t>
            </a:r>
            <a:r>
              <a:rPr lang="en-US" dirty="0">
                <a:latin typeface="Arial"/>
                <a:cs typeface="Arial"/>
              </a:rPr>
              <a:t>a</a:t>
            </a:r>
            <a:r>
              <a:rPr lang="en-US" spc="-15" dirty="0">
                <a:latin typeface="Arial"/>
                <a:cs typeface="Arial"/>
              </a:rPr>
              <a:t>n </a:t>
            </a:r>
            <a:r>
              <a:rPr lang="en-US" dirty="0">
                <a:latin typeface="Arial"/>
                <a:cs typeface="Arial"/>
              </a:rPr>
              <a:t>environment that allows for collaboration</a:t>
            </a:r>
            <a:r>
              <a:rPr lang="en-US" spc="-30" dirty="0">
                <a:latin typeface="Arial"/>
                <a:cs typeface="Arial"/>
              </a:rPr>
              <a:t> </a:t>
            </a:r>
            <a:r>
              <a:rPr lang="en-US" dirty="0">
                <a:latin typeface="Arial"/>
                <a:cs typeface="Arial"/>
              </a:rPr>
              <a:t>and</a:t>
            </a:r>
            <a:r>
              <a:rPr lang="en-US" spc="-15" dirty="0">
                <a:latin typeface="Arial"/>
                <a:cs typeface="Arial"/>
              </a:rPr>
              <a:t> </a:t>
            </a:r>
            <a:r>
              <a:rPr lang="en-US" dirty="0">
                <a:latin typeface="Arial"/>
                <a:cs typeface="Arial"/>
              </a:rPr>
              <a:t>communication</a:t>
            </a:r>
            <a:r>
              <a:rPr lang="en-US" spc="-25" dirty="0">
                <a:latin typeface="Arial"/>
                <a:cs typeface="Arial"/>
              </a:rPr>
              <a:t> </a:t>
            </a:r>
            <a:r>
              <a:rPr lang="en-US" dirty="0">
                <a:latin typeface="Arial"/>
                <a:cs typeface="Arial"/>
              </a:rPr>
              <a:t>across</a:t>
            </a:r>
            <a:r>
              <a:rPr lang="en-US" spc="-15" dirty="0">
                <a:latin typeface="Arial"/>
                <a:cs typeface="Arial"/>
              </a:rPr>
              <a:t> </a:t>
            </a:r>
            <a:r>
              <a:rPr lang="en-US" spc="-10" dirty="0">
                <a:latin typeface="Arial"/>
                <a:cs typeface="Arial"/>
              </a:rPr>
              <a:t>stakeholders.</a:t>
            </a:r>
            <a:endParaRPr lang="en-US" dirty="0">
              <a:latin typeface="Arial"/>
              <a:cs typeface="Arial"/>
            </a:endParaRPr>
          </a:p>
          <a:p>
            <a:pPr marL="640080" marR="244475" lvl="1" indent="-284480">
              <a:lnSpc>
                <a:spcPct val="100000"/>
              </a:lnSpc>
              <a:spcBef>
                <a:spcPts val="430"/>
              </a:spcBef>
              <a:buFont typeface="Courier New"/>
              <a:buChar char="o"/>
              <a:tabLst>
                <a:tab pos="641350" algn="l"/>
              </a:tabLst>
            </a:pPr>
            <a:r>
              <a:rPr lang="en-US" dirty="0">
                <a:latin typeface="Arial"/>
                <a:cs typeface="Arial"/>
              </a:rPr>
              <a:t>Supports</a:t>
            </a:r>
            <a:r>
              <a:rPr lang="en-US" spc="-25" dirty="0">
                <a:latin typeface="Arial"/>
                <a:cs typeface="Arial"/>
              </a:rPr>
              <a:t> </a:t>
            </a:r>
            <a:r>
              <a:rPr lang="en-US" dirty="0">
                <a:latin typeface="Arial"/>
                <a:cs typeface="Arial"/>
              </a:rPr>
              <a:t>digital</a:t>
            </a:r>
            <a:r>
              <a:rPr lang="en-US" spc="-15" dirty="0">
                <a:latin typeface="Arial"/>
                <a:cs typeface="Arial"/>
              </a:rPr>
              <a:t> </a:t>
            </a:r>
            <a:r>
              <a:rPr lang="en-US" spc="-10" dirty="0">
                <a:latin typeface="Arial"/>
                <a:cs typeface="Arial"/>
              </a:rPr>
              <a:t>engineering </a:t>
            </a:r>
            <a:r>
              <a:rPr lang="en-US" dirty="0">
                <a:latin typeface="Arial"/>
                <a:cs typeface="Arial"/>
              </a:rPr>
              <a:t>across</a:t>
            </a:r>
            <a:r>
              <a:rPr lang="en-US" spc="-15" dirty="0">
                <a:latin typeface="Arial"/>
                <a:cs typeface="Arial"/>
              </a:rPr>
              <a:t> </a:t>
            </a:r>
            <a:r>
              <a:rPr lang="en-US" dirty="0">
                <a:latin typeface="Arial"/>
                <a:cs typeface="Arial"/>
              </a:rPr>
              <a:t>the</a:t>
            </a:r>
            <a:r>
              <a:rPr lang="en-US" spc="-10" dirty="0">
                <a:latin typeface="Arial"/>
                <a:cs typeface="Arial"/>
              </a:rPr>
              <a:t> lifecycle of the SUT.</a:t>
            </a:r>
            <a:endParaRPr lang="en-US" dirty="0"/>
          </a:p>
          <a:p>
            <a:endParaRPr lang="en-US" dirty="0"/>
          </a:p>
          <a:p>
            <a:pPr marL="12700" marR="1219835" indent="0">
              <a:lnSpc>
                <a:spcPct val="100000"/>
              </a:lnSpc>
              <a:spcBef>
                <a:spcPts val="430"/>
              </a:spcBef>
              <a:buFont typeface="Arial"/>
              <a:buNone/>
              <a:tabLst>
                <a:tab pos="355600" algn="l"/>
              </a:tabLst>
            </a:pPr>
            <a:r>
              <a:rPr lang="en-US" sz="1200" kern="1200" dirty="0">
                <a:solidFill>
                  <a:schemeClr val="tx1"/>
                </a:solidFill>
                <a:latin typeface="+mn-lt"/>
                <a:ea typeface="+mn-ea"/>
                <a:cs typeface="+mn-cs"/>
              </a:rPr>
              <a:t>	We can define digital transformation as the integration of digital technology into all areas of a business enterprise that changes how a business operates and delivers value to its customers.  This paradigm shift allows for the moving away from using current business methods in favor of new processes that need to be defined. [5]</a:t>
            </a:r>
          </a:p>
          <a:p>
            <a:pPr marL="12700" marR="1219835" indent="0">
              <a:lnSpc>
                <a:spcPct val="100000"/>
              </a:lnSpc>
              <a:spcBef>
                <a:spcPts val="430"/>
              </a:spcBef>
              <a:buFont typeface="Arial"/>
              <a:buNone/>
              <a:tabLst>
                <a:tab pos="355600" algn="l"/>
              </a:tabLst>
            </a:pPr>
            <a:endParaRPr lang="en-US" sz="1200" b="0" kern="1200" dirty="0">
              <a:solidFill>
                <a:schemeClr val="tx1"/>
              </a:solidFill>
              <a:latin typeface="+mn-lt"/>
              <a:ea typeface="+mn-ea"/>
              <a:cs typeface="+mn-cs"/>
            </a:endParaRPr>
          </a:p>
          <a:p>
            <a:pPr marL="12700" marR="116839" indent="0">
              <a:lnSpc>
                <a:spcPct val="100000"/>
              </a:lnSpc>
              <a:spcBef>
                <a:spcPts val="430"/>
              </a:spcBef>
              <a:buFont typeface="Arial"/>
              <a:buNone/>
              <a:tabLst>
                <a:tab pos="355600" algn="l"/>
              </a:tabLst>
            </a:pPr>
            <a:r>
              <a:rPr lang="en-US" sz="2400" b="0" dirty="0">
                <a:latin typeface="Arial"/>
                <a:cs typeface="Arial"/>
              </a:rPr>
              <a:t>	MBSE</a:t>
            </a:r>
            <a:r>
              <a:rPr lang="en-US" sz="2400" b="0" spc="-30" dirty="0">
                <a:latin typeface="Arial"/>
                <a:cs typeface="Arial"/>
              </a:rPr>
              <a:t> </a:t>
            </a:r>
            <a:r>
              <a:rPr lang="en-US" sz="2400" b="0" dirty="0">
                <a:latin typeface="Arial"/>
                <a:cs typeface="Arial"/>
              </a:rPr>
              <a:t>puts</a:t>
            </a:r>
            <a:r>
              <a:rPr lang="en-US" sz="2400" b="0" spc="-15" dirty="0">
                <a:latin typeface="Arial"/>
                <a:cs typeface="Arial"/>
              </a:rPr>
              <a:t> </a:t>
            </a:r>
            <a:r>
              <a:rPr lang="en-US" sz="2400" b="0" dirty="0">
                <a:solidFill>
                  <a:srgbClr val="333399"/>
                </a:solidFill>
                <a:latin typeface="Arial"/>
                <a:cs typeface="Arial"/>
              </a:rPr>
              <a:t>models</a:t>
            </a:r>
            <a:r>
              <a:rPr lang="en-US" sz="2400" b="0" spc="-20" dirty="0">
                <a:solidFill>
                  <a:srgbClr val="333399"/>
                </a:solidFill>
                <a:latin typeface="Arial"/>
                <a:cs typeface="Arial"/>
              </a:rPr>
              <a:t> </a:t>
            </a:r>
            <a:r>
              <a:rPr lang="en-US" sz="2400" b="0" dirty="0">
                <a:solidFill>
                  <a:srgbClr val="333399"/>
                </a:solidFill>
                <a:latin typeface="Arial"/>
                <a:cs typeface="Arial"/>
              </a:rPr>
              <a:t>as the focus of the </a:t>
            </a:r>
            <a:r>
              <a:rPr lang="en-US" sz="2400" b="0" dirty="0">
                <a:latin typeface="Arial"/>
                <a:cs typeface="Arial"/>
              </a:rPr>
              <a:t>design</a:t>
            </a:r>
            <a:r>
              <a:rPr lang="en-US" sz="2400" b="0" spc="-20" dirty="0">
                <a:latin typeface="Arial"/>
                <a:cs typeface="Arial"/>
              </a:rPr>
              <a:t> </a:t>
            </a:r>
            <a:r>
              <a:rPr lang="en-US" sz="2400" b="0" spc="-10" dirty="0">
                <a:latin typeface="Arial"/>
                <a:cs typeface="Arial"/>
              </a:rPr>
              <a:t>rather </a:t>
            </a:r>
            <a:r>
              <a:rPr lang="en-US" sz="2400" b="0" dirty="0">
                <a:latin typeface="Arial"/>
                <a:cs typeface="Arial"/>
              </a:rPr>
              <a:t>than</a:t>
            </a:r>
            <a:r>
              <a:rPr lang="en-US" sz="2400" b="0" spc="-25" dirty="0">
                <a:latin typeface="Arial"/>
                <a:cs typeface="Arial"/>
              </a:rPr>
              <a:t> depending on </a:t>
            </a:r>
            <a:r>
              <a:rPr lang="en-US" sz="2400" b="0" dirty="0">
                <a:latin typeface="Arial"/>
                <a:cs typeface="Arial"/>
              </a:rPr>
              <a:t>documents</a:t>
            </a:r>
            <a:r>
              <a:rPr lang="en-US" sz="2400" b="0" spc="-20" dirty="0">
                <a:latin typeface="Arial"/>
                <a:cs typeface="Arial"/>
              </a:rPr>
              <a:t> to </a:t>
            </a:r>
            <a:r>
              <a:rPr lang="en-US" sz="2400" b="0" dirty="0">
                <a:latin typeface="Arial"/>
                <a:cs typeface="Arial"/>
              </a:rPr>
              <a:t>provide</a:t>
            </a:r>
            <a:r>
              <a:rPr lang="en-US" sz="2400" b="0" spc="-5" dirty="0">
                <a:latin typeface="Arial"/>
                <a:cs typeface="Arial"/>
              </a:rPr>
              <a:t> </a:t>
            </a:r>
            <a:r>
              <a:rPr lang="en-US" sz="2400" b="0" dirty="0">
                <a:latin typeface="Arial"/>
                <a:cs typeface="Arial"/>
              </a:rPr>
              <a:t>a</a:t>
            </a:r>
            <a:r>
              <a:rPr lang="en-US" sz="2400" b="0" spc="-10" dirty="0">
                <a:latin typeface="Arial"/>
                <a:cs typeface="Arial"/>
              </a:rPr>
              <a:t> </a:t>
            </a:r>
            <a:r>
              <a:rPr lang="en-US" sz="2400" b="0" spc="-10" dirty="0">
                <a:solidFill>
                  <a:srgbClr val="333399"/>
                </a:solidFill>
                <a:latin typeface="Arial"/>
                <a:cs typeface="Arial"/>
              </a:rPr>
              <a:t>single source of truth or </a:t>
            </a:r>
            <a:r>
              <a:rPr lang="en-US" sz="2400" b="0" dirty="0">
                <a:latin typeface="Arial"/>
                <a:cs typeface="Arial"/>
              </a:rPr>
              <a:t>point of</a:t>
            </a:r>
            <a:r>
              <a:rPr lang="en-US" sz="2400" b="0" spc="-20" dirty="0">
                <a:latin typeface="Arial"/>
                <a:cs typeface="Arial"/>
              </a:rPr>
              <a:t> </a:t>
            </a:r>
            <a:r>
              <a:rPr lang="en-US" sz="2400" b="0" dirty="0">
                <a:latin typeface="Arial"/>
                <a:cs typeface="Arial"/>
              </a:rPr>
              <a:t>access that defines the SUT. MBSE</a:t>
            </a:r>
            <a:r>
              <a:rPr lang="en-US" sz="2400" b="0" spc="-25" dirty="0">
                <a:latin typeface="Arial"/>
                <a:cs typeface="Arial"/>
              </a:rPr>
              <a:t> </a:t>
            </a:r>
            <a:r>
              <a:rPr lang="en-US" sz="2400" b="0" dirty="0">
                <a:latin typeface="Arial"/>
                <a:cs typeface="Arial"/>
              </a:rPr>
              <a:t>is</a:t>
            </a:r>
            <a:r>
              <a:rPr lang="en-US" sz="2400" b="0" spc="-10" dirty="0">
                <a:latin typeface="Arial"/>
                <a:cs typeface="Arial"/>
              </a:rPr>
              <a:t> </a:t>
            </a:r>
            <a:r>
              <a:rPr lang="en-US" sz="2400" b="0" dirty="0">
                <a:latin typeface="Arial"/>
                <a:cs typeface="Arial"/>
              </a:rPr>
              <a:t>often</a:t>
            </a:r>
            <a:r>
              <a:rPr lang="en-US" sz="2400" b="0" spc="-20" dirty="0">
                <a:latin typeface="Arial"/>
                <a:cs typeface="Arial"/>
              </a:rPr>
              <a:t> </a:t>
            </a:r>
            <a:r>
              <a:rPr lang="en-US" sz="2400" b="0" dirty="0">
                <a:latin typeface="Arial"/>
                <a:cs typeface="Arial"/>
              </a:rPr>
              <a:t>realized</a:t>
            </a:r>
            <a:r>
              <a:rPr lang="en-US" sz="2400" b="0" spc="-25" dirty="0">
                <a:latin typeface="Arial"/>
                <a:cs typeface="Arial"/>
              </a:rPr>
              <a:t> </a:t>
            </a:r>
            <a:r>
              <a:rPr lang="en-US" sz="2400" b="0" dirty="0">
                <a:latin typeface="Arial"/>
                <a:cs typeface="Arial"/>
              </a:rPr>
              <a:t>as</a:t>
            </a:r>
            <a:r>
              <a:rPr lang="en-US" sz="2400" b="0" spc="-15" dirty="0">
                <a:latin typeface="Arial"/>
                <a:cs typeface="Arial"/>
              </a:rPr>
              <a:t> </a:t>
            </a:r>
            <a:r>
              <a:rPr lang="en-US" sz="2400" b="0" dirty="0">
                <a:latin typeface="Arial"/>
                <a:cs typeface="Arial"/>
              </a:rPr>
              <a:t>a</a:t>
            </a:r>
            <a:r>
              <a:rPr lang="en-US" sz="2400" b="0" spc="-15" dirty="0">
                <a:latin typeface="Arial"/>
                <a:cs typeface="Arial"/>
              </a:rPr>
              <a:t> </a:t>
            </a:r>
            <a:r>
              <a:rPr lang="en-US" sz="2400" b="0" dirty="0">
                <a:solidFill>
                  <a:srgbClr val="333399"/>
                </a:solidFill>
                <a:latin typeface="Arial"/>
                <a:cs typeface="Arial"/>
              </a:rPr>
              <a:t>component</a:t>
            </a:r>
            <a:r>
              <a:rPr lang="en-US" sz="2400" b="0" spc="-15" dirty="0">
                <a:solidFill>
                  <a:srgbClr val="333399"/>
                </a:solidFill>
                <a:latin typeface="Arial"/>
                <a:cs typeface="Arial"/>
              </a:rPr>
              <a:t> </a:t>
            </a:r>
            <a:r>
              <a:rPr lang="en-US" sz="2400" b="0" spc="-25" dirty="0">
                <a:solidFill>
                  <a:srgbClr val="333399"/>
                </a:solidFill>
                <a:latin typeface="Arial"/>
                <a:cs typeface="Arial"/>
              </a:rPr>
              <a:t>of </a:t>
            </a:r>
            <a:r>
              <a:rPr lang="en-US" sz="2400" b="0" dirty="0">
                <a:solidFill>
                  <a:srgbClr val="333399"/>
                </a:solidFill>
                <a:latin typeface="Arial"/>
                <a:cs typeface="Arial"/>
              </a:rPr>
              <a:t>implementing digital</a:t>
            </a:r>
            <a:r>
              <a:rPr lang="en-US" sz="2400" b="0" spc="-25" dirty="0">
                <a:solidFill>
                  <a:srgbClr val="333399"/>
                </a:solidFill>
                <a:latin typeface="Arial"/>
                <a:cs typeface="Arial"/>
              </a:rPr>
              <a:t> </a:t>
            </a:r>
            <a:r>
              <a:rPr lang="en-US" sz="2400" b="0" dirty="0">
                <a:solidFill>
                  <a:srgbClr val="333399"/>
                </a:solidFill>
                <a:latin typeface="Arial"/>
                <a:cs typeface="Arial"/>
              </a:rPr>
              <a:t>engineering</a:t>
            </a:r>
            <a:r>
              <a:rPr lang="en-US" sz="2400" b="0" spc="-30" dirty="0">
                <a:solidFill>
                  <a:srgbClr val="333399"/>
                </a:solidFill>
                <a:latin typeface="Arial"/>
                <a:cs typeface="Arial"/>
              </a:rPr>
              <a:t> </a:t>
            </a:r>
            <a:r>
              <a:rPr lang="en-US" sz="2400" b="0" dirty="0">
                <a:solidFill>
                  <a:srgbClr val="333399"/>
                </a:solidFill>
                <a:latin typeface="Arial"/>
                <a:cs typeface="Arial"/>
              </a:rPr>
              <a:t>strategy.</a:t>
            </a:r>
            <a:endParaRPr lang="en-US" sz="2400" b="0" dirty="0">
              <a:latin typeface="Arial"/>
              <a:cs typeface="Arial"/>
            </a:endParaRPr>
          </a:p>
          <a:p>
            <a:pPr marL="12700" marR="1219835" indent="0">
              <a:lnSpc>
                <a:spcPct val="100000"/>
              </a:lnSpc>
              <a:spcBef>
                <a:spcPts val="430"/>
              </a:spcBef>
              <a:buFont typeface="Arial"/>
              <a:buNone/>
              <a:tabLst>
                <a:tab pos="355600" algn="l"/>
              </a:tabLst>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4</a:t>
            </a:fld>
            <a:endParaRPr lang="en-US"/>
          </a:p>
        </p:txBody>
      </p:sp>
    </p:spTree>
    <p:extLst>
      <p:ext uri="{BB962C8B-B14F-4D97-AF65-F5344CB8AC3E}">
        <p14:creationId xmlns:p14="http://schemas.microsoft.com/office/powerpoint/2010/main" val="397895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Model-Based Testing (MBT) is the process of designing software tests from abstract models that represent one or more characteristics of the software usually representing some aspects of the behavior. This allows for the design of tests from abstract models that represent some behavior of the system and generate expected outputs with </a:t>
            </a:r>
            <a:r>
              <a:rPr lang="en-US" dirty="0" err="1"/>
              <a:t>SysML</a:t>
            </a:r>
            <a:r>
              <a:rPr lang="en-US" dirty="0"/>
              <a:t> diagrams. </a:t>
            </a:r>
            <a:r>
              <a:rPr lang="en-US" sz="1200" b="0" dirty="0">
                <a:latin typeface="Arial"/>
                <a:cs typeface="Arial"/>
              </a:rPr>
              <a:t>Because test suites are derived from models and not from source code, model-based testing is usually seen as one form of black-box testing and is considered an evolving field.</a:t>
            </a:r>
            <a:endParaRPr lang="en-US" b="0" dirty="0"/>
          </a:p>
          <a:p>
            <a:endParaRPr lang="en-US" dirty="0"/>
          </a:p>
          <a:p>
            <a:r>
              <a:rPr lang="en-US" dirty="0"/>
              <a:t>The Model Driven Test Design (MDTD) process helps small groups of technical experts isolate and work at the design abstraction level independently of software or design artifacts, test automation, or test execution, while less experienced testers work at the implementation level.</a:t>
            </a:r>
          </a:p>
          <a:p>
            <a:endParaRPr lang="en-US" dirty="0"/>
          </a:p>
          <a:p>
            <a:pPr marL="12700" marR="116839" indent="0">
              <a:lnSpc>
                <a:spcPct val="100000"/>
              </a:lnSpc>
              <a:spcBef>
                <a:spcPts val="430"/>
              </a:spcBef>
              <a:buFont typeface="Arial"/>
              <a:buNone/>
              <a:tabLst>
                <a:tab pos="355600" algn="l"/>
              </a:tabLst>
            </a:pPr>
            <a:r>
              <a:rPr lang="en-US" sz="1200" b="0" dirty="0">
                <a:latin typeface="Arial"/>
                <a:cs typeface="Arial"/>
              </a:rPr>
              <a:t>By leveraging MDTD, the capability to isolate and test individual components independently, is a powerful approach to optimizing system test design. Through MDTD, relationships and dependencies that govern the creation of solutions ensure a comprehensive understanding of the repercussions of any changes made at any stage of the process by highlighting the broken relationships [18]. MDTD has demonstrated the ability to aid in efficient testing and significantly enhance the overall development process of software [7].</a:t>
            </a:r>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5</a:t>
            </a:fld>
            <a:endParaRPr lang="en-US"/>
          </a:p>
        </p:txBody>
      </p:sp>
    </p:spTree>
    <p:extLst>
      <p:ext uri="{BB962C8B-B14F-4D97-AF65-F5344CB8AC3E}">
        <p14:creationId xmlns:p14="http://schemas.microsoft.com/office/powerpoint/2010/main" val="121289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530"/>
              </a:spcBef>
              <a:buFont typeface="Arial"/>
              <a:buNone/>
              <a:tabLst>
                <a:tab pos="354965" algn="l"/>
              </a:tabLst>
            </a:pPr>
            <a:r>
              <a:rPr lang="en-US" sz="2400" b="0" spc="-10" dirty="0">
                <a:solidFill>
                  <a:srgbClr val="000000"/>
                </a:solidFill>
                <a:latin typeface="Arial"/>
                <a:cs typeface="Arial"/>
              </a:rPr>
              <a:t>	White box testing involves a meticulous examination of the internal logic and structure of the source code, necessitating the tester to possess comprehensive knowledge of the source code and the application's internal workings [7]. </a:t>
            </a:r>
          </a:p>
          <a:p>
            <a:pPr marL="12700" indent="0">
              <a:lnSpc>
                <a:spcPct val="100000"/>
              </a:lnSpc>
              <a:spcBef>
                <a:spcPts val="530"/>
              </a:spcBef>
              <a:buFont typeface="Arial"/>
              <a:buNone/>
              <a:tabLst>
                <a:tab pos="354965" algn="l"/>
              </a:tabLst>
            </a:pPr>
            <a:endParaRPr lang="en-US" sz="2400" b="0" spc="-10" dirty="0">
              <a:solidFill>
                <a:srgbClr val="000000"/>
              </a:solidFill>
              <a:latin typeface="Arial"/>
              <a:cs typeface="Arial"/>
            </a:endParaRPr>
          </a:p>
          <a:p>
            <a:pPr marL="12700" indent="0">
              <a:lnSpc>
                <a:spcPct val="100000"/>
              </a:lnSpc>
              <a:spcBef>
                <a:spcPts val="530"/>
              </a:spcBef>
              <a:buFont typeface="Arial"/>
              <a:buNone/>
              <a:tabLst>
                <a:tab pos="354965" algn="l"/>
              </a:tabLst>
            </a:pPr>
            <a:r>
              <a:rPr lang="en-US" sz="2400" b="0" spc="-10" dirty="0">
                <a:solidFill>
                  <a:srgbClr val="000000"/>
                </a:solidFill>
                <a:latin typeface="Arial"/>
                <a:cs typeface="Arial"/>
              </a:rPr>
              <a:t>	Black box testing is conducted when access to internal design or source code is not possible. Black box testers only understand the intended functionality of the software and have access solely to requirements specifications [7].</a:t>
            </a:r>
          </a:p>
          <a:p>
            <a:pPr marL="12700" indent="0">
              <a:lnSpc>
                <a:spcPct val="100000"/>
              </a:lnSpc>
              <a:spcBef>
                <a:spcPts val="530"/>
              </a:spcBef>
              <a:buFont typeface="Arial"/>
              <a:buNone/>
              <a:tabLst>
                <a:tab pos="354965" algn="l"/>
              </a:tabLst>
            </a:pPr>
            <a:endParaRPr lang="en-US" sz="2400" b="0" spc="-10" dirty="0">
              <a:solidFill>
                <a:srgbClr val="000000"/>
              </a:solidFill>
              <a:latin typeface="Arial"/>
              <a:cs typeface="Arial"/>
            </a:endParaRPr>
          </a:p>
          <a:p>
            <a:pPr marL="12700" indent="0">
              <a:lnSpc>
                <a:spcPct val="100000"/>
              </a:lnSpc>
              <a:spcBef>
                <a:spcPts val="530"/>
              </a:spcBef>
              <a:buFont typeface="Arial"/>
              <a:buNone/>
              <a:tabLst>
                <a:tab pos="354965" algn="l"/>
              </a:tabLst>
            </a:pPr>
            <a:r>
              <a:rPr lang="en-US" sz="2400" b="0" spc="-10" dirty="0">
                <a:solidFill>
                  <a:srgbClr val="000000"/>
                </a:solidFill>
                <a:latin typeface="Arial"/>
                <a:cs typeface="Arial"/>
              </a:rPr>
              <a:t>	Grey box testing combines the benefits of both black-box and white-box testing where the tester possesses limited knowledge of the internal structure or underlying code and understands the fundamental aspects of the system [9].</a:t>
            </a:r>
          </a:p>
          <a:p>
            <a:pPr marL="12700" indent="0">
              <a:lnSpc>
                <a:spcPct val="100000"/>
              </a:lnSpc>
              <a:spcBef>
                <a:spcPts val="530"/>
              </a:spcBef>
              <a:buFont typeface="Arial"/>
              <a:buNone/>
              <a:tabLst>
                <a:tab pos="354965" algn="l"/>
              </a:tabLst>
            </a:pPr>
            <a:endParaRPr lang="en-US" sz="2400" b="0" spc="-10" dirty="0">
              <a:solidFill>
                <a:srgbClr val="000000"/>
              </a:solidFill>
              <a:latin typeface="Arial"/>
              <a:cs typeface="Arial"/>
            </a:endParaRPr>
          </a:p>
          <a:p>
            <a:pPr marL="12700" indent="0">
              <a:lnSpc>
                <a:spcPct val="100000"/>
              </a:lnSpc>
              <a:spcBef>
                <a:spcPts val="530"/>
              </a:spcBef>
              <a:buFont typeface="Arial"/>
              <a:buNone/>
              <a:tabLst>
                <a:tab pos="354965" algn="l"/>
              </a:tabLst>
            </a:pPr>
            <a:r>
              <a:rPr lang="en-US" sz="2400" b="0" spc="-10" dirty="0">
                <a:solidFill>
                  <a:srgbClr val="000000"/>
                </a:solidFill>
                <a:latin typeface="Arial"/>
                <a:cs typeface="Arial"/>
              </a:rPr>
              <a:t>	All these types of testing techniques require an underlying process in which the techniques are executed. Among the most common processes used for test case generation from </a:t>
            </a:r>
            <a:r>
              <a:rPr lang="en-US" sz="2400" b="0" spc="-10" dirty="0" err="1">
                <a:solidFill>
                  <a:srgbClr val="000000"/>
                </a:solidFill>
                <a:latin typeface="Arial"/>
                <a:cs typeface="Arial"/>
              </a:rPr>
              <a:t>SysML</a:t>
            </a:r>
            <a:r>
              <a:rPr lang="en-US" sz="2400" b="0" spc="-10" dirty="0">
                <a:solidFill>
                  <a:srgbClr val="000000"/>
                </a:solidFill>
                <a:latin typeface="Arial"/>
                <a:cs typeface="Arial"/>
              </a:rPr>
              <a:t> diagrams is coverage criteria. There are eight common transition-based coverage criteria used in test case generation, of which all-paths coverage specifies that each executable path should be followed at least once, and all-configuration coverage is required to visit every configuration of the MBSE models at least once [11].</a:t>
            </a:r>
          </a:p>
          <a:p>
            <a:pPr marL="12700" indent="0">
              <a:spcBef>
                <a:spcPts val="530"/>
              </a:spcBef>
              <a:buFont typeface="Arial"/>
              <a:buNone/>
              <a:tabLst>
                <a:tab pos="354965" algn="l"/>
              </a:tabLst>
            </a:pPr>
            <a:endParaRPr lang="en-US" sz="2400" b="0" spc="-10" dirty="0">
              <a:solidFill>
                <a:srgbClr val="000000"/>
              </a:solidFill>
              <a:latin typeface="Arial"/>
              <a:cs typeface="Arial"/>
            </a:endParaRPr>
          </a:p>
          <a:p>
            <a:pPr marL="12700" indent="0">
              <a:spcBef>
                <a:spcPts val="530"/>
              </a:spcBef>
              <a:buFont typeface="Arial"/>
              <a:buNone/>
              <a:tabLst>
                <a:tab pos="354965" algn="l"/>
              </a:tabLst>
            </a:pPr>
            <a:r>
              <a:rPr lang="en-US" sz="2400" b="0" spc="-10" dirty="0">
                <a:solidFill>
                  <a:srgbClr val="000000"/>
                </a:solidFill>
                <a:latin typeface="Arial"/>
                <a:cs typeface="Arial"/>
              </a:rPr>
              <a:t>	Leveraging some of these model-based testing techniques and tools to plan flight tests, the T&amp;E community can gain new approaches to better evaluate flight test programs, verify system functionality, ensure compliance with specifications, and ascertain that SUTs can consistently deliver the intended performance in operational scenarios. </a:t>
            </a:r>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6</a:t>
            </a:fld>
            <a:endParaRPr lang="en-US"/>
          </a:p>
        </p:txBody>
      </p:sp>
    </p:spTree>
    <p:extLst>
      <p:ext uri="{BB962C8B-B14F-4D97-AF65-F5344CB8AC3E}">
        <p14:creationId xmlns:p14="http://schemas.microsoft.com/office/powerpoint/2010/main" val="333155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530"/>
              </a:spcBef>
              <a:buFont typeface="Arial"/>
              <a:buNone/>
              <a:tabLst>
                <a:tab pos="354965" algn="l"/>
              </a:tabLst>
            </a:pPr>
            <a:r>
              <a:rPr lang="en-US" sz="1200" b="0" spc="-10" dirty="0">
                <a:solidFill>
                  <a:srgbClr val="000000"/>
                </a:solidFill>
                <a:latin typeface="Arial"/>
                <a:cs typeface="Arial"/>
              </a:rPr>
              <a:t>      Traditional flight testing commences once a program manufactures a representative prototype SUT. </a:t>
            </a:r>
            <a:r>
              <a:rPr lang="en-US" b="0" spc="-10" dirty="0">
                <a:solidFill>
                  <a:srgbClr val="000000"/>
                </a:solidFill>
                <a:latin typeface="Arial"/>
                <a:cs typeface="Arial"/>
              </a:rPr>
              <a:t>DT&amp;E flight testing is primarily overseen by the Air Force Flight Test Center (AFTC) which assembles and authors comprehensive test plans "to communicate technical detail and logistics required to execute and report results of flight, ground, and laboratory tests of air vehicles, subsystems, and components" [12]. </a:t>
            </a:r>
            <a:r>
              <a:rPr lang="en-US" sz="1200" b="0" spc="-10" dirty="0">
                <a:solidFill>
                  <a:srgbClr val="000000"/>
                </a:solidFill>
                <a:latin typeface="Arial"/>
                <a:cs typeface="Arial"/>
              </a:rPr>
              <a:t>AFOTEC is responsible for conducting integrated operational T&amp;E (OT&amp;E) throughout program development, with dedicated OT&amp;E after the program enters Low-Rate Initial Production [13] [14] [15]. </a:t>
            </a:r>
          </a:p>
          <a:p>
            <a:endParaRPr lang="en-US" sz="1200" dirty="0"/>
          </a:p>
          <a:p>
            <a:r>
              <a:rPr lang="en-US" sz="1200" dirty="0"/>
              <a:t>     The challenge with this established test planning practice is its document-centric approach and the relationships between stakeholders.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10" dirty="0">
                <a:solidFill>
                  <a:srgbClr val="000000"/>
                </a:solidFill>
                <a:latin typeface="Arial"/>
                <a:cs typeface="Arial"/>
              </a:rPr>
              <a:t>    </a:t>
            </a:r>
            <a:r>
              <a:rPr lang="en-US" sz="1200" dirty="0"/>
              <a:t>&lt;click slide&gt;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10"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10" dirty="0">
                <a:solidFill>
                  <a:srgbClr val="000000"/>
                </a:solidFill>
                <a:latin typeface="Arial"/>
                <a:cs typeface="Arial"/>
              </a:rPr>
              <a:t> The flight test planning process can take advantage of the parallelism afforded by the MDTD process directly, as depicted by the yellow boxes.</a:t>
            </a:r>
          </a:p>
          <a:p>
            <a:endParaRPr lang="en-US" sz="1200" dirty="0"/>
          </a:p>
          <a:p>
            <a:endParaRPr lang="en-US" sz="1200" dirty="0"/>
          </a:p>
          <a:p>
            <a:r>
              <a:rPr lang="en-US" sz="1200" dirty="0"/>
              <a:t>Successful test planning is based on relationships that are actual human relationships between stakeholders that are difficult to abstract and control. The process requires experienced individuals with in-depth knowledge of the system to create test scenarios.</a:t>
            </a:r>
          </a:p>
          <a:p>
            <a:endParaRPr lang="en-US" sz="1200" dirty="0"/>
          </a:p>
          <a:p>
            <a:r>
              <a:rPr lang="en-US" sz="1200" dirty="0"/>
              <a:t>     The process is usually accomplished through numerous meetings and iterations to ensure that all air vehicle behaviors are identified and addressed.</a:t>
            </a:r>
          </a:p>
          <a:p>
            <a:endParaRPr lang="en-US" sz="1200" dirty="0"/>
          </a:p>
          <a:p>
            <a:r>
              <a:rPr lang="en-US" sz="1200" dirty="0"/>
              <a:t>The relevant MOP/S correspond to the achievement of mission objectives and convey information about the SUT structure and how it will perform in its operational environment. </a:t>
            </a:r>
            <a:endParaRPr lang="en-US" dirty="0"/>
          </a:p>
        </p:txBody>
      </p:sp>
      <p:sp>
        <p:nvSpPr>
          <p:cNvPr id="4" name="Slide Number Placeholder 3"/>
          <p:cNvSpPr>
            <a:spLocks noGrp="1"/>
          </p:cNvSpPr>
          <p:nvPr>
            <p:ph type="sldNum" sz="quarter" idx="5"/>
          </p:nvPr>
        </p:nvSpPr>
        <p:spPr/>
        <p:txBody>
          <a:bodyPr/>
          <a:lstStyle/>
          <a:p>
            <a:pPr marL="0" marR="0" lvl="0" indent="0" algn="r" defTabSz="509292" rtl="0" eaLnBrk="1" fontAlgn="auto" latinLnBrk="0" hangingPunct="1">
              <a:lnSpc>
                <a:spcPct val="100000"/>
              </a:lnSpc>
              <a:spcBef>
                <a:spcPts val="0"/>
              </a:spcBef>
              <a:spcAft>
                <a:spcPts val="0"/>
              </a:spcAft>
              <a:buClrTx/>
              <a:buSzTx/>
              <a:buFontTx/>
              <a:buNone/>
              <a:tabLst/>
              <a:defRPr/>
            </a:pPr>
            <a:fld id="{1A032F50-0B60-B34B-8422-4E195A5AE2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0929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02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spc="-10" dirty="0">
                <a:solidFill>
                  <a:srgbClr val="000000"/>
                </a:solidFill>
                <a:latin typeface="Arial"/>
                <a:ea typeface="+mn-ea"/>
                <a:cs typeface="Arial"/>
              </a:rPr>
              <a:t>     With the knowledge gained from studying the MBT software process, we can translate these concepts to flight-test where the test design process can take advantage of these diagrams to define input values that will effectively test the requirements of a given system.  By applying the MDTD process and using a criteria-based approach, the test designer can create test requirements or specifications which can then be incorporated into a test design.  This test design will define input values that will effectively test requirements using specified criteria and are combined into a test plan. Once the test plan is created and approved, the tests can now be accomplished, and the required data can be collected. Once the data is collected, it can be analyzed and evaluated to see if the system meets requirements and performs as desired.</a:t>
            </a:r>
          </a:p>
          <a:p>
            <a:endParaRPr lang="en-US" sz="1200" b="0" kern="1200" spc="-10" dirty="0">
              <a:solidFill>
                <a:srgbClr val="000000"/>
              </a:solidFill>
              <a:latin typeface="Arial"/>
              <a:ea typeface="+mn-ea"/>
              <a:cs typeface="Arial"/>
            </a:endParaRPr>
          </a:p>
          <a:p>
            <a:r>
              <a:rPr lang="en-US" sz="1200" b="0" kern="1200" spc="-10" dirty="0">
                <a:solidFill>
                  <a:srgbClr val="000000"/>
                </a:solidFill>
                <a:latin typeface="Arial"/>
                <a:ea typeface="+mn-ea"/>
                <a:cs typeface="Arial"/>
              </a:rPr>
              <a:t>        Since the focus is primarily on reuse and test scenarios are the single most time-consuming part of test planning, MBT allows for the recycling of test requirements and specifications to reuse test case scenarios from models developed in a previous task and use data and test information from a previous test plan to a new test plan. </a:t>
            </a:r>
          </a:p>
          <a:p>
            <a:endParaRPr lang="en-US" sz="1200" b="0" kern="1200" spc="-10" dirty="0">
              <a:solidFill>
                <a:srgbClr val="000000"/>
              </a:solidFill>
              <a:latin typeface="Arial"/>
              <a:ea typeface="+mn-ea"/>
              <a:cs typeface="Arial"/>
            </a:endParaRPr>
          </a:p>
          <a:p>
            <a:r>
              <a:rPr lang="en-US" sz="1200" b="0" kern="1200" spc="-10" dirty="0">
                <a:solidFill>
                  <a:srgbClr val="000000"/>
                </a:solidFill>
                <a:latin typeface="Arial"/>
                <a:ea typeface="+mn-ea"/>
                <a:cs typeface="Arial"/>
              </a:rPr>
              <a:t>        In flight testing, the design artifact can be defined as a requirement, function, or capability that is to be evaluated. Flight test design takes a design artifact under evaluation and develops test scenarios at the design abstraction level. The test scenarios create detailed test plans at the implementation abstraction level that will be executed to collect the data required to evaluate the design artifact.</a:t>
            </a:r>
          </a:p>
          <a:p>
            <a:endParaRPr lang="en-US" sz="1200" b="0" kern="1200" spc="-10" dirty="0">
              <a:solidFill>
                <a:srgbClr val="000000"/>
              </a:solidFill>
              <a:latin typeface="Arial"/>
              <a:ea typeface="+mn-ea"/>
              <a:cs typeface="Arial"/>
            </a:endParaRPr>
          </a:p>
          <a:p>
            <a:r>
              <a:rPr lang="en-US" sz="1200" b="0" kern="1200" spc="-10" dirty="0">
                <a:solidFill>
                  <a:srgbClr val="000000"/>
                </a:solidFill>
                <a:latin typeface="Arial"/>
                <a:ea typeface="+mn-ea"/>
                <a:cs typeface="Arial"/>
              </a:rPr>
              <a:t>     By implementing grey box testing techniques borrowed from software implemented within an MBSE construct, the result provides an alternative to the document-centric test planning process. As a result, these diagrams guide developers in designing the system and provide testers with essential information for conducting thorough testing [10]. Borrowing from the MDTD process and using the grey box test scenario generation process illustrated in Figure 2, along with the use case diagram depicted in Figure 3 shown in the next slide, a basic flow can be generated using the use case diagram to model a series of dialogs.</a:t>
            </a:r>
          </a:p>
          <a:p>
            <a:endParaRPr lang="en-US" sz="1200" b="0" kern="1200" spc="-10" dirty="0">
              <a:solidFill>
                <a:srgbClr val="000000"/>
              </a:solidFill>
              <a:latin typeface="Arial"/>
              <a:ea typeface="+mn-ea"/>
              <a:cs typeface="Arial"/>
            </a:endParaRPr>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8</a:t>
            </a:fld>
            <a:endParaRPr lang="en-US"/>
          </a:p>
        </p:txBody>
      </p:sp>
    </p:spTree>
    <p:extLst>
      <p:ext uri="{BB962C8B-B14F-4D97-AF65-F5344CB8AC3E}">
        <p14:creationId xmlns:p14="http://schemas.microsoft.com/office/powerpoint/2010/main" val="83622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generation of test scenarios relies on the flow of events, which are divided into two parts:</a:t>
            </a:r>
          </a:p>
          <a:p>
            <a:pPr marL="171450" indent="-171450">
              <a:buFont typeface="Arial" panose="020B0604020202020204" pitchFamily="34" charset="0"/>
              <a:buChar char="•"/>
            </a:pPr>
            <a:r>
              <a:rPr lang="en-US" dirty="0"/>
              <a:t> The main flow of events represents the "normal" happenings, while alternate flows of events encompass optional or exceptional case flows relative to normal behavior [20].</a:t>
            </a:r>
          </a:p>
          <a:p>
            <a:pPr marL="171450" indent="-171450">
              <a:buFont typeface="Arial" panose="020B0604020202020204" pitchFamily="34" charset="0"/>
              <a:buChar char="•"/>
            </a:pPr>
            <a:r>
              <a:rPr lang="en-US" dirty="0"/>
              <a:t>Alternate flows of events encompass optional or exceptional case flows relative to normal behavior [20]. Some alternate flows may return to the basic flow, while others designated as exceptions may reach an endpoint.</a:t>
            </a:r>
          </a:p>
          <a:p>
            <a:endParaRPr lang="en-US" dirty="0"/>
          </a:p>
          <a:p>
            <a:r>
              <a:rPr lang="en-US" dirty="0"/>
              <a:t>Both can be extracted from either a use-case or activity diagram.</a:t>
            </a:r>
          </a:p>
          <a:p>
            <a:endParaRPr lang="en-US" dirty="0"/>
          </a:p>
          <a:p>
            <a:r>
              <a:rPr lang="en-US" dirty="0"/>
              <a:t>To fully specify a use case and define the flows between the system and its actors, a </a:t>
            </a:r>
            <a:r>
              <a:rPr lang="en-US" dirty="0" err="1"/>
              <a:t>SysML</a:t>
            </a:r>
            <a:r>
              <a:rPr lang="en-US" dirty="0"/>
              <a:t> diagram requires a significant amount of detail. These details can be developed into steps, explaining the actions of both the actor and the system in response that are realized in the number of unique test scenarios [10].</a:t>
            </a:r>
          </a:p>
          <a:p>
            <a:endParaRPr lang="en-US" dirty="0"/>
          </a:p>
          <a:p>
            <a:r>
              <a:rPr lang="en-US" dirty="0"/>
              <a:t>Test scenarios are then designed using a structured and practical approach that explores the input space with minimal overlap.</a:t>
            </a:r>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9</a:t>
            </a:fld>
            <a:endParaRPr lang="en-US"/>
          </a:p>
        </p:txBody>
      </p:sp>
    </p:spTree>
    <p:extLst>
      <p:ext uri="{BB962C8B-B14F-4D97-AF65-F5344CB8AC3E}">
        <p14:creationId xmlns:p14="http://schemas.microsoft.com/office/powerpoint/2010/main" val="3741127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execute and assess the proposed MDTD processes, a case study was produced using </a:t>
            </a:r>
            <a:r>
              <a:rPr lang="en-US" dirty="0" err="1"/>
              <a:t>SysML</a:t>
            </a:r>
            <a:r>
              <a:rPr lang="en-US" dirty="0"/>
              <a:t> implemented in MBSE with the Dassault Systems’ Cameo Systems Modeler™ software package following the process illustrated in Figure 2.  The model was developed by using the system description document (SDD), capability design document (CDD), and initial capabilities document (ICD) products.</a:t>
            </a:r>
          </a:p>
          <a:p>
            <a:endParaRPr lang="en-US" dirty="0"/>
          </a:p>
          <a:p>
            <a:r>
              <a:rPr lang="en-US" dirty="0"/>
              <a:t>    The CSARL system is a portable hand-held Global Positioning System (GPS) receiver system offering enhanced digital moving maps and real-time navigational capabilities. Used by downed aircrew and search and rescue (SAR) forces during combat and peacetime survival scenarios. Its purpose is to complement current GPS-integrated survival radios, enhancing existing survival and rescue navigation capabilities without relying on traditional map-and-compass techniques [22].</a:t>
            </a:r>
          </a:p>
          <a:p>
            <a:endParaRPr lang="en-US" dirty="0"/>
          </a:p>
          <a:p>
            <a:r>
              <a:rPr lang="en-US" dirty="0"/>
              <a:t>     Makes a good benchmark for applying the grey box-inspired testing technique implemented in an MBSE environment to create a flight test scenario procedure.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10</a:t>
            </a:fld>
            <a:endParaRPr lang="en-US"/>
          </a:p>
        </p:txBody>
      </p:sp>
    </p:spTree>
    <p:extLst>
      <p:ext uri="{BB962C8B-B14F-4D97-AF65-F5344CB8AC3E}">
        <p14:creationId xmlns:p14="http://schemas.microsoft.com/office/powerpoint/2010/main" val="1533175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3817600" cy="7772400"/>
          </a:xfrm>
          <a:prstGeom prst="rect">
            <a:avLst/>
          </a:prstGeom>
        </p:spPr>
      </p:pic>
      <p:pic>
        <p:nvPicPr>
          <p:cNvPr id="9" name="Picture 8"/>
          <p:cNvPicPr>
            <a:picLocks noChangeAspect="1"/>
          </p:cNvPicPr>
          <p:nvPr userDrawn="1"/>
        </p:nvPicPr>
        <p:blipFill>
          <a:blip r:embed="rId3"/>
          <a:stretch>
            <a:fillRect/>
          </a:stretch>
        </p:blipFill>
        <p:spPr>
          <a:xfrm>
            <a:off x="3694772" y="606859"/>
            <a:ext cx="6471598" cy="6471598"/>
          </a:xfrm>
          <a:prstGeom prst="rect">
            <a:avLst/>
          </a:prstGeom>
        </p:spPr>
      </p:pic>
      <p:sp>
        <p:nvSpPr>
          <p:cNvPr id="4" name="Text Placeholder 8"/>
          <p:cNvSpPr>
            <a:spLocks noGrp="1"/>
          </p:cNvSpPr>
          <p:nvPr userDrawn="1">
            <p:ph type="body" sz="quarter" idx="11" hasCustomPrompt="1"/>
          </p:nvPr>
        </p:nvSpPr>
        <p:spPr>
          <a:xfrm>
            <a:off x="3694772" y="2695562"/>
            <a:ext cx="6471598" cy="3145934"/>
          </a:xfrm>
        </p:spPr>
        <p:txBody>
          <a:bodyPr wrap="square" anchor="ctr" anchorCtr="0">
            <a:normAutofit/>
          </a:bodyPr>
          <a:lstStyle>
            <a:lvl1pPr marL="0" indent="0" algn="ctr">
              <a:lnSpc>
                <a:spcPct val="100000"/>
              </a:lnSpc>
              <a:spcBef>
                <a:spcPts val="0"/>
              </a:spcBef>
              <a:spcAft>
                <a:spcPts val="0"/>
              </a:spcAft>
              <a:buNone/>
              <a:defRPr sz="44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userDrawn="1">
            <p:ph type="body" sz="quarter" idx="12" hasCustomPrompt="1"/>
          </p:nvPr>
        </p:nvSpPr>
        <p:spPr>
          <a:xfrm>
            <a:off x="8760031" y="6803537"/>
            <a:ext cx="4437410" cy="480131"/>
          </a:xfrm>
        </p:spPr>
        <p:txBody>
          <a:bodyPr wrap="square">
            <a:spAutoFit/>
          </a:bodyPr>
          <a:lstStyle>
            <a:lvl1pPr marL="0" indent="0" algn="r">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10421" y="6299183"/>
            <a:ext cx="3981647" cy="1134769"/>
          </a:xfrm>
          <a:prstGeom prst="rect">
            <a:avLst/>
          </a:prstGeom>
        </p:spPr>
      </p:pic>
    </p:spTree>
    <p:extLst>
      <p:ext uri="{BB962C8B-B14F-4D97-AF65-F5344CB8AC3E}">
        <p14:creationId xmlns:p14="http://schemas.microsoft.com/office/powerpoint/2010/main" val="1225530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3817600" cy="7772400"/>
          </a:xfrm>
          <a:prstGeom prst="rect">
            <a:avLst/>
          </a:prstGeom>
        </p:spPr>
      </p:pic>
      <p:sp>
        <p:nvSpPr>
          <p:cNvPr id="20" name="Title Placeholder 1"/>
          <p:cNvSpPr>
            <a:spLocks noGrp="1"/>
          </p:cNvSpPr>
          <p:nvPr>
            <p:ph type="title" hasCustomPrompt="1"/>
          </p:nvPr>
        </p:nvSpPr>
        <p:spPr>
          <a:xfrm>
            <a:off x="2036701" y="2797385"/>
            <a:ext cx="9744199" cy="1015663"/>
          </a:xfrm>
          <a:prstGeom prst="rect">
            <a:avLst/>
          </a:prstGeom>
        </p:spPr>
        <p:txBody>
          <a:bodyPr vert="horz" wrap="square" lIns="91440" tIns="91440" rIns="91440" bIns="91440" rtlCol="0" anchor="ctr" anchorCtr="0">
            <a:spAutoFit/>
          </a:bodyPr>
          <a:lstStyle>
            <a:lvl1pPr algn="ctr">
              <a:defRPr>
                <a:solidFill>
                  <a:schemeClr val="tx1"/>
                </a:solidFill>
              </a:defRPr>
            </a:lvl1pPr>
          </a:lstStyle>
          <a:p>
            <a:r>
              <a:rPr lang="en-US" dirty="0"/>
              <a:t>“Quote </a:t>
            </a:r>
            <a:r>
              <a:rPr lang="en-US"/>
              <a:t>Goes Here.”</a:t>
            </a:r>
            <a:endParaRPr lang="en-US" dirty="0"/>
          </a:p>
        </p:txBody>
      </p:sp>
    </p:spTree>
    <p:extLst>
      <p:ext uri="{BB962C8B-B14F-4D97-AF65-F5344CB8AC3E}">
        <p14:creationId xmlns:p14="http://schemas.microsoft.com/office/powerpoint/2010/main" val="527404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3817600" cy="7772400"/>
          </a:xfrm>
          <a:prstGeom prst="rect">
            <a:avLst/>
          </a:prstGeom>
        </p:spPr>
      </p:pic>
      <p:sp>
        <p:nvSpPr>
          <p:cNvPr id="12" name="Text Placeholder 24"/>
          <p:cNvSpPr>
            <a:spLocks noGrp="1"/>
          </p:cNvSpPr>
          <p:nvPr>
            <p:ph type="body" sz="quarter" idx="10" hasCustomPrompt="1"/>
          </p:nvPr>
        </p:nvSpPr>
        <p:spPr>
          <a:xfrm>
            <a:off x="742950"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4" name="Text Placeholder 24"/>
          <p:cNvSpPr>
            <a:spLocks noGrp="1"/>
          </p:cNvSpPr>
          <p:nvPr>
            <p:ph type="body" sz="quarter" idx="11" hasCustomPrompt="1"/>
          </p:nvPr>
        </p:nvSpPr>
        <p:spPr>
          <a:xfrm>
            <a:off x="5106473"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5" name="Text Placeholder 24"/>
          <p:cNvSpPr>
            <a:spLocks noGrp="1"/>
          </p:cNvSpPr>
          <p:nvPr>
            <p:ph type="body" sz="quarter" idx="12" hasCustomPrompt="1"/>
          </p:nvPr>
        </p:nvSpPr>
        <p:spPr>
          <a:xfrm>
            <a:off x="9469996"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Gree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a:ext>
            </a:extLst>
          </a:blip>
          <a:srcRect l="25398" r="40778"/>
          <a:stretch/>
        </p:blipFill>
        <p:spPr>
          <a:xfrm>
            <a:off x="9144000" y="0"/>
            <a:ext cx="4673600" cy="7772400"/>
          </a:xfrm>
          <a:prstGeom prst="rect">
            <a:avLst/>
          </a:prstGeom>
        </p:spPr>
      </p:pic>
      <p:sp>
        <p:nvSpPr>
          <p:cNvPr id="3" name="Picture Placeholder 2"/>
          <p:cNvSpPr>
            <a:spLocks noGrp="1"/>
          </p:cNvSpPr>
          <p:nvPr>
            <p:ph type="pic" sz="quarter" idx="10" hasCustomPrompt="1"/>
          </p:nvPr>
        </p:nvSpPr>
        <p:spPr>
          <a:xfrm>
            <a:off x="0" y="0"/>
            <a:ext cx="9144000" cy="7772400"/>
          </a:xfrm>
        </p:spPr>
        <p:txBody>
          <a:bodyPr anchor="ctr" anchorCtr="0">
            <a:noAutofit/>
          </a:bodyPr>
          <a:lstStyle>
            <a:lvl1pPr marL="0" indent="0" algn="ctr">
              <a:buNone/>
              <a:defRPr baseline="0"/>
            </a:lvl1pPr>
          </a:lstStyle>
          <a:p>
            <a:r>
              <a:rPr lang="en-US" dirty="0"/>
              <a:t>Click to insert photo</a:t>
            </a:r>
          </a:p>
        </p:txBody>
      </p:sp>
      <p:sp>
        <p:nvSpPr>
          <p:cNvPr id="11" name="Title Placeholder 1"/>
          <p:cNvSpPr>
            <a:spLocks noGrp="1"/>
          </p:cNvSpPr>
          <p:nvPr>
            <p:ph type="title" hasCustomPrompt="1"/>
          </p:nvPr>
        </p:nvSpPr>
        <p:spPr>
          <a:xfrm>
            <a:off x="9560560" y="2842090"/>
            <a:ext cx="3840480" cy="533740"/>
          </a:xfrm>
          <a:prstGeom prst="rect">
            <a:avLst/>
          </a:prstGeom>
        </p:spPr>
        <p:txBody>
          <a:bodyPr vert="horz" wrap="square" lIns="101858" tIns="50929" rIns="101858" bIns="50929" rtlCol="0" anchor="b" anchorCtr="0">
            <a:spAutoFit/>
          </a:bodyPr>
          <a:lstStyle>
            <a:lvl1pPr algn="ctr">
              <a:defRPr sz="2800" b="0">
                <a:solidFill>
                  <a:schemeClr val="bg1"/>
                </a:solidFill>
              </a:defRPr>
            </a:lvl1pPr>
          </a:lstStyle>
          <a:p>
            <a:r>
              <a:rPr lang="en-US" dirty="0"/>
              <a:t>Copy Goes Here</a:t>
            </a:r>
          </a:p>
        </p:txBody>
      </p:sp>
      <p:sp>
        <p:nvSpPr>
          <p:cNvPr id="4" name="Text Placeholder 3"/>
          <p:cNvSpPr>
            <a:spLocks noGrp="1"/>
          </p:cNvSpPr>
          <p:nvPr>
            <p:ph type="body" sz="quarter" idx="11" hasCustomPrompt="1"/>
          </p:nvPr>
        </p:nvSpPr>
        <p:spPr>
          <a:xfrm>
            <a:off x="9560560" y="3886200"/>
            <a:ext cx="3840480" cy="500458"/>
          </a:xfrm>
        </p:spPr>
        <p:txBody>
          <a:bodyPr wrap="square">
            <a:spAutoFit/>
          </a:bodyPr>
          <a:lstStyle>
            <a:lvl1pPr marL="0" indent="0" algn="ctr">
              <a:lnSpc>
                <a:spcPct val="114000"/>
              </a:lnSpc>
              <a:buNone/>
              <a:defRPr baseline="0">
                <a:solidFill>
                  <a:schemeClr val="bg1"/>
                </a:solidFill>
              </a:defRPr>
            </a:lvl1pPr>
          </a:lstStyle>
          <a:p>
            <a:pPr lvl="0"/>
            <a:r>
              <a:rPr lang="en-US" dirty="0"/>
              <a:t>Supporting text goes here</a:t>
            </a:r>
          </a:p>
        </p:txBody>
      </p:sp>
      <p:pic>
        <p:nvPicPr>
          <p:cNvPr id="5" name="Picture 4"/>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2932416" y="6948176"/>
            <a:ext cx="488944" cy="488944"/>
          </a:xfrm>
          <a:prstGeom prst="rect">
            <a:avLst/>
          </a:prstGeom>
        </p:spPr>
      </p:pic>
    </p:spTree>
    <p:extLst>
      <p:ext uri="{BB962C8B-B14F-4D97-AF65-F5344CB8AC3E}">
        <p14:creationId xmlns:p14="http://schemas.microsoft.com/office/powerpoint/2010/main" val="4559939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Photo-Right-MANUAL">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1745" y="982462"/>
            <a:ext cx="7533714" cy="861774"/>
          </a:xfrm>
        </p:spPr>
        <p:txBody>
          <a:bodyPr anchor="t" anchorCtr="0"/>
          <a:lstStyle>
            <a:lvl1pPr>
              <a:defRPr sz="4400"/>
            </a:lvl1pPr>
          </a:lstStyle>
          <a:p>
            <a:r>
              <a:rPr lang="en-US" dirty="0"/>
              <a:t>Headline Copy Goes Here</a:t>
            </a:r>
          </a:p>
        </p:txBody>
      </p:sp>
      <p:sp>
        <p:nvSpPr>
          <p:cNvPr id="7" name="Content Placeholder 2"/>
          <p:cNvSpPr>
            <a:spLocks noGrp="1"/>
          </p:cNvSpPr>
          <p:nvPr>
            <p:ph idx="1"/>
          </p:nvPr>
        </p:nvSpPr>
        <p:spPr>
          <a:xfrm>
            <a:off x="621743" y="2471351"/>
            <a:ext cx="7533715" cy="400359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8" name="Picture Placeholder 9"/>
          <p:cNvSpPr>
            <a:spLocks noGrp="1"/>
          </p:cNvSpPr>
          <p:nvPr>
            <p:ph type="pic" sz="quarter" idx="13" hasCustomPrompt="1"/>
          </p:nvPr>
        </p:nvSpPr>
        <p:spPr>
          <a:xfrm>
            <a:off x="8723870" y="0"/>
            <a:ext cx="5093730" cy="7772400"/>
          </a:xfrm>
        </p:spPr>
        <p:txBody>
          <a:bodyPr anchor="ctr" anchorCtr="0">
            <a:noAutofit/>
          </a:bodyPr>
          <a:lstStyle>
            <a:lvl1pPr marL="0" indent="0" algn="ctr">
              <a:buNone/>
              <a:defRPr>
                <a:solidFill>
                  <a:schemeClr val="tx1"/>
                </a:solidFill>
              </a:defRPr>
            </a:lvl1pPr>
          </a:lstStyle>
          <a:p>
            <a:r>
              <a:rPr lang="en-US" dirty="0"/>
              <a:t>Click to insert photo</a:t>
            </a:r>
          </a:p>
        </p:txBody>
      </p:sp>
      <p:grpSp>
        <p:nvGrpSpPr>
          <p:cNvPr id="5" name="Group 4"/>
          <p:cNvGrpSpPr/>
          <p:nvPr userDrawn="1"/>
        </p:nvGrpSpPr>
        <p:grpSpPr>
          <a:xfrm>
            <a:off x="0" y="7049630"/>
            <a:ext cx="13817600" cy="722770"/>
            <a:chOff x="0" y="7049630"/>
            <a:chExt cx="13817600" cy="72277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Tree>
    <p:extLst>
      <p:ext uri="{BB962C8B-B14F-4D97-AF65-F5344CB8AC3E}">
        <p14:creationId xmlns:p14="http://schemas.microsoft.com/office/powerpoint/2010/main" val="912799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3452" y="982462"/>
            <a:ext cx="4862405" cy="1794085"/>
          </a:xfrm>
        </p:spPr>
        <p:txBody>
          <a:bodyPr anchor="t" anchorCtr="0"/>
          <a:lstStyle/>
          <a:p>
            <a:r>
              <a:rPr lang="en-US" dirty="0"/>
              <a:t>Headline Copy Goes Here</a:t>
            </a:r>
          </a:p>
        </p:txBody>
      </p:sp>
      <p:sp>
        <p:nvSpPr>
          <p:cNvPr id="3" name="Content Placeholder 2"/>
          <p:cNvSpPr>
            <a:spLocks noGrp="1"/>
          </p:cNvSpPr>
          <p:nvPr>
            <p:ph idx="1"/>
          </p:nvPr>
        </p:nvSpPr>
        <p:spPr>
          <a:xfrm>
            <a:off x="8333452"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10" name="Picture Placeholder 9"/>
          <p:cNvSpPr>
            <a:spLocks noGrp="1"/>
          </p:cNvSpPr>
          <p:nvPr>
            <p:ph type="pic" sz="quarter" idx="13" hasCustomPrompt="1"/>
          </p:nvPr>
        </p:nvSpPr>
        <p:spPr>
          <a:xfrm>
            <a:off x="2"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19440784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and Head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3817600" cy="7100650"/>
          </a:xfrm>
        </p:spPr>
        <p:txBody>
          <a:bodyPr anchor="ctr" anchorCtr="0">
            <a:noAutofit/>
          </a:bodyPr>
          <a:lstStyle>
            <a:lvl1pPr marL="0" indent="0" algn="ctr">
              <a:buNone/>
              <a:defRPr baseline="0"/>
            </a:lvl1pPr>
          </a:lstStyle>
          <a:p>
            <a:r>
              <a:rPr lang="en-US" dirty="0"/>
              <a:t>Click to insert photo</a:t>
            </a:r>
          </a:p>
        </p:txBody>
      </p:sp>
      <p:grpSp>
        <p:nvGrpSpPr>
          <p:cNvPr id="4" name="Group 3"/>
          <p:cNvGrpSpPr/>
          <p:nvPr userDrawn="1"/>
        </p:nvGrpSpPr>
        <p:grpSpPr>
          <a:xfrm>
            <a:off x="0" y="7049630"/>
            <a:ext cx="13817600" cy="722770"/>
            <a:chOff x="0" y="7049630"/>
            <a:chExt cx="13817600" cy="72277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Tree>
    <p:extLst>
      <p:ext uri="{BB962C8B-B14F-4D97-AF65-F5344CB8AC3E}">
        <p14:creationId xmlns:p14="http://schemas.microsoft.com/office/powerpoint/2010/main" val="2754593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3817600" cy="7772400"/>
          </a:xfrm>
        </p:spPr>
        <p:txBody>
          <a:bodyPr anchor="ctr" anchorCtr="0">
            <a:noAutofit/>
          </a:bodyPr>
          <a:lstStyle>
            <a:lvl1pPr marL="0" indent="0" algn="ctr">
              <a:buNone/>
              <a:defRPr baseline="0"/>
            </a:lvl1pPr>
          </a:lstStyle>
          <a:p>
            <a:r>
              <a:rPr lang="en-US" dirty="0"/>
              <a:t>Click to insert photo</a:t>
            </a:r>
          </a:p>
        </p:txBody>
      </p:sp>
    </p:spTree>
    <p:extLst>
      <p:ext uri="{BB962C8B-B14F-4D97-AF65-F5344CB8AC3E}">
        <p14:creationId xmlns:p14="http://schemas.microsoft.com/office/powerpoint/2010/main" val="6436423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150030" y="2317590"/>
            <a:ext cx="4039498" cy="1286510"/>
          </a:xfrm>
          <a:prstGeom prst="rect">
            <a:avLst/>
          </a:prstGeom>
        </p:spPr>
        <p:txBody>
          <a:bodyPr vert="horz" wrap="square" lIns="101858" tIns="50929" rIns="101858" bIns="50929" rtlCol="0" anchor="t" anchorCtr="0">
            <a:spAutoFit/>
          </a:bodyPr>
          <a:lstStyle>
            <a:lvl1pPr>
              <a:defRPr sz="3846"/>
            </a:lvl1pPr>
          </a:lstStyle>
          <a:p>
            <a:r>
              <a:rPr lang="en-US" dirty="0"/>
              <a:t>Headline Copy Goes Here</a:t>
            </a:r>
          </a:p>
        </p:txBody>
      </p:sp>
      <p:sp>
        <p:nvSpPr>
          <p:cNvPr id="4" name="Text Placeholder 3"/>
          <p:cNvSpPr>
            <a:spLocks noGrp="1"/>
          </p:cNvSpPr>
          <p:nvPr>
            <p:ph type="body" sz="quarter" idx="11"/>
          </p:nvPr>
        </p:nvSpPr>
        <p:spPr>
          <a:xfrm>
            <a:off x="9150030" y="3729514"/>
            <a:ext cx="4039498" cy="970526"/>
          </a:xfrm>
        </p:spPr>
        <p:txBody>
          <a:bodyPr wrap="square">
            <a:spAutoFit/>
          </a:bodyPr>
          <a:lstStyle>
            <a:lvl1pPr marL="0" indent="0" algn="l">
              <a:lnSpc>
                <a:spcPct val="114000"/>
              </a:lnSpc>
              <a:buNone/>
              <a:defRPr/>
            </a:lvl1pPr>
          </a:lstStyle>
          <a:p>
            <a:pPr lvl="0"/>
            <a:r>
              <a:rPr lang="en-US" dirty="0"/>
              <a:t>Click to edit Master text styles</a:t>
            </a:r>
          </a:p>
        </p:txBody>
      </p:sp>
      <p:sp>
        <p:nvSpPr>
          <p:cNvPr id="3" name="Chart Placeholder 2"/>
          <p:cNvSpPr>
            <a:spLocks noGrp="1"/>
          </p:cNvSpPr>
          <p:nvPr>
            <p:ph type="chart" sz="quarter" idx="12" hasCustomPrompt="1"/>
          </p:nvPr>
        </p:nvSpPr>
        <p:spPr>
          <a:xfrm>
            <a:off x="1269232" y="1443039"/>
            <a:ext cx="6863004" cy="4996263"/>
          </a:xfrm>
        </p:spPr>
        <p:txBody>
          <a:bodyPr anchor="ctr" anchorCtr="0">
            <a:normAutofit/>
          </a:bodyPr>
          <a:lstStyle>
            <a:lvl1pPr marL="0" indent="0" algn="ctr">
              <a:buNone/>
              <a:defRPr/>
            </a:lvl1pPr>
          </a:lstStyle>
          <a:p>
            <a:r>
              <a:rPr lang="en-US" dirty="0"/>
              <a:t>Click to add chart</a:t>
            </a:r>
          </a:p>
        </p:txBody>
      </p:sp>
      <p:grpSp>
        <p:nvGrpSpPr>
          <p:cNvPr id="10" name="Group 9"/>
          <p:cNvGrpSpPr/>
          <p:nvPr userDrawn="1"/>
        </p:nvGrpSpPr>
        <p:grpSpPr>
          <a:xfrm>
            <a:off x="0" y="7049630"/>
            <a:ext cx="13817600" cy="722770"/>
            <a:chOff x="0" y="7049630"/>
            <a:chExt cx="13817600" cy="72277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Tree>
    <p:extLst>
      <p:ext uri="{BB962C8B-B14F-4D97-AF65-F5344CB8AC3E}">
        <p14:creationId xmlns:p14="http://schemas.microsoft.com/office/powerpoint/2010/main" val="1870245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35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grpSp>
        <p:nvGrpSpPr>
          <p:cNvPr id="10" name="Group 9"/>
          <p:cNvGrpSpPr/>
          <p:nvPr userDrawn="1"/>
        </p:nvGrpSpPr>
        <p:grpSpPr>
          <a:xfrm>
            <a:off x="0" y="7049630"/>
            <a:ext cx="13817600" cy="722770"/>
            <a:chOff x="0" y="7049630"/>
            <a:chExt cx="13817600" cy="72277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4988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0814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0" y="7049630"/>
            <a:ext cx="13817600" cy="722770"/>
            <a:chOff x="0" y="7049630"/>
            <a:chExt cx="13817600" cy="72277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
        <p:nvSpPr>
          <p:cNvPr id="2" name="Slide Number Placeholder 1">
            <a:extLst>
              <a:ext uri="{FF2B5EF4-FFF2-40B4-BE49-F238E27FC236}">
                <a16:creationId xmlns:a16="http://schemas.microsoft.com/office/drawing/2014/main" id="{42657E6B-332E-393E-EFD9-306CBA98663C}"/>
              </a:ext>
            </a:extLst>
          </p:cNvPr>
          <p:cNvSpPr>
            <a:spLocks noGrp="1"/>
          </p:cNvSpPr>
          <p:nvPr>
            <p:ph type="sldNum" sz="quarter" idx="11"/>
          </p:nvPr>
        </p:nvSpPr>
        <p:spPr/>
        <p:txBody>
          <a:bodyPr/>
          <a:lstStyle>
            <a:lvl1pPr>
              <a:defRPr sz="2000">
                <a:solidFill>
                  <a:schemeClr val="bg1"/>
                </a:solidFill>
              </a:defRPr>
            </a:lvl1pPr>
          </a:lstStyle>
          <a:p>
            <a:fld id="{D5518FED-BFFA-4A43-94B8-244398EE0F34}" type="slidenum">
              <a:rPr lang="en-US" smtClean="0"/>
              <a:pPr/>
              <a:t>‹#›</a:t>
            </a:fld>
            <a:endParaRPr lang="en-US" dirty="0"/>
          </a:p>
        </p:txBody>
      </p:sp>
    </p:spTree>
    <p:extLst>
      <p:ext uri="{BB962C8B-B14F-4D97-AF65-F5344CB8AC3E}">
        <p14:creationId xmlns:p14="http://schemas.microsoft.com/office/powerpoint/2010/main" val="5924105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Green">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355797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Green Dots">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3817600" cy="7772400"/>
          </a:xfrm>
          <a:prstGeom prst="rect">
            <a:avLst/>
          </a:prstGeom>
        </p:spPr>
      </p:pic>
      <p:sp>
        <p:nvSpPr>
          <p:cNvPr id="11" name="Title 1"/>
          <p:cNvSpPr txBox="1">
            <a:spLocks/>
          </p:cNvSpPr>
          <p:nvPr userDrawn="1"/>
        </p:nvSpPr>
        <p:spPr>
          <a:xfrm>
            <a:off x="3864854" y="3288660"/>
            <a:ext cx="6087891" cy="1107996"/>
          </a:xfrm>
          <a:prstGeom prst="rect">
            <a:avLst/>
          </a:prstGeom>
        </p:spPr>
        <p:txBody>
          <a:bodyPr vert="horz" wrap="square"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pPr algn="ctr"/>
            <a:r>
              <a:rPr lang="en-US" sz="6000" dirty="0">
                <a:solidFill>
                  <a:schemeClr val="bg1"/>
                </a:solidFill>
                <a:latin typeface="+mj-lt"/>
              </a:rPr>
              <a:t>Thank you</a:t>
            </a:r>
          </a:p>
        </p:txBody>
      </p:sp>
      <p:pic>
        <p:nvPicPr>
          <p:cNvPr id="9" name="Picture 8"/>
          <p:cNvPicPr>
            <a:picLocks noChangeAspect="1"/>
          </p:cNvPicPr>
          <p:nvPr userDrawn="1"/>
        </p:nvPicPr>
        <p:blipFill>
          <a:blip r:embed="rId3"/>
          <a:stretch>
            <a:fillRect/>
          </a:stretch>
        </p:blipFill>
        <p:spPr>
          <a:xfrm>
            <a:off x="3694772" y="606859"/>
            <a:ext cx="6471598" cy="647159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10421" y="6299183"/>
            <a:ext cx="3981647" cy="1134769"/>
          </a:xfrm>
          <a:prstGeom prst="rect">
            <a:avLst/>
          </a:prstGeom>
        </p:spPr>
      </p:pic>
    </p:spTree>
    <p:extLst>
      <p:ext uri="{BB962C8B-B14F-4D97-AF65-F5344CB8AC3E}">
        <p14:creationId xmlns:p14="http://schemas.microsoft.com/office/powerpoint/2010/main" val="6748275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Green Ram">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dirty="0">
                <a:solidFill>
                  <a:schemeClr val="bg1"/>
                </a:solidFill>
                <a:latin typeface="+mj-lt"/>
              </a:rPr>
              <a:t>Thank you</a:t>
            </a:r>
          </a:p>
        </p:txBody>
      </p:sp>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56239" y="6320940"/>
            <a:ext cx="3520440" cy="787424"/>
          </a:xfrm>
          <a:prstGeom prst="rect">
            <a:avLst/>
          </a:prstGeom>
        </p:spPr>
      </p:pic>
      <p:pic>
        <p:nvPicPr>
          <p:cNvPr id="8" name="Picture 7"/>
          <p:cNvPicPr>
            <a:picLocks noChangeAspect="1"/>
          </p:cNvPicPr>
          <p:nvPr userDrawn="1"/>
        </p:nvPicPr>
        <p:blipFill rotWithShape="1">
          <a:blip r:embed="rId3"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2414484"/>
            <a:ext cx="11744960" cy="1666028"/>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2072640" y="4404360"/>
            <a:ext cx="9672320" cy="1986280"/>
          </a:xfrm>
        </p:spPr>
        <p:txBody>
          <a:bodyPr/>
          <a:lstStyle>
            <a:lvl1pPr marL="0" indent="0" algn="ctr">
              <a:buNone/>
              <a:defRPr/>
            </a:lvl1pPr>
            <a:lvl2pPr marL="518145" indent="0" algn="ctr">
              <a:buNone/>
              <a:defRPr/>
            </a:lvl2pPr>
            <a:lvl3pPr marL="1036290" indent="0" algn="ctr">
              <a:buNone/>
              <a:defRPr/>
            </a:lvl3pPr>
            <a:lvl4pPr marL="1554434" indent="0" algn="ctr">
              <a:buNone/>
              <a:defRPr/>
            </a:lvl4pPr>
            <a:lvl5pPr marL="2072579" indent="0" algn="ctr">
              <a:buNone/>
              <a:defRPr/>
            </a:lvl5pPr>
            <a:lvl6pPr marL="2590724" indent="0" algn="ctr">
              <a:buNone/>
              <a:defRPr/>
            </a:lvl6pPr>
            <a:lvl7pPr marL="3108869" indent="0" algn="ctr">
              <a:buNone/>
              <a:defRPr/>
            </a:lvl7pPr>
            <a:lvl8pPr marL="3627013" indent="0" algn="ctr">
              <a:buNone/>
              <a:defRPr/>
            </a:lvl8pPr>
            <a:lvl9pPr marL="4145158" indent="0" algn="ctr">
              <a:buNone/>
              <a:defRPr/>
            </a:lvl9pPr>
          </a:lstStyle>
          <a:p>
            <a:r>
              <a:rPr lang="en-US"/>
              <a:t>Click to edit Master subtitle style</a:t>
            </a:r>
          </a:p>
        </p:txBody>
      </p:sp>
    </p:spTree>
    <p:extLst>
      <p:ext uri="{BB962C8B-B14F-4D97-AF65-F5344CB8AC3E}">
        <p14:creationId xmlns:p14="http://schemas.microsoft.com/office/powerpoint/2010/main" val="2321734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 y="86360"/>
            <a:ext cx="13817599" cy="949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75017" y="1295402"/>
            <a:ext cx="13040360" cy="6099175"/>
          </a:xfrm>
        </p:spPr>
        <p:txBody>
          <a:bodyPr/>
          <a:lstStyle>
            <a:lvl2pPr>
              <a:defRPr sz="2267"/>
            </a:lvl2pPr>
            <a:lvl3pPr>
              <a:defRPr sz="2040" b="0"/>
            </a:lvl3pPr>
            <a:lvl4pPr>
              <a:defRPr sz="1813" b="0"/>
            </a:lvl4pPr>
            <a:lvl5pPr marL="1813507" indent="-259072">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10284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1495" y="4994488"/>
            <a:ext cx="11744960" cy="1543685"/>
          </a:xfrm>
          <a:prstGeom prst="rect">
            <a:avLst/>
          </a:prstGeom>
        </p:spPr>
        <p:txBody>
          <a:bodyPr anchor="t"/>
          <a:lstStyle>
            <a:lvl1pPr algn="l">
              <a:defRPr sz="4080" b="1" cap="all"/>
            </a:lvl1pPr>
          </a:lstStyle>
          <a:p>
            <a:r>
              <a:rPr lang="en-US"/>
              <a:t>Click to edit Master title style</a:t>
            </a:r>
          </a:p>
        </p:txBody>
      </p:sp>
      <p:sp>
        <p:nvSpPr>
          <p:cNvPr id="3" name="Text Placeholder 2"/>
          <p:cNvSpPr>
            <a:spLocks noGrp="1"/>
          </p:cNvSpPr>
          <p:nvPr>
            <p:ph type="body" idx="1"/>
          </p:nvPr>
        </p:nvSpPr>
        <p:spPr>
          <a:xfrm>
            <a:off x="1091495" y="3294275"/>
            <a:ext cx="11744960" cy="1700212"/>
          </a:xfrm>
        </p:spPr>
        <p:txBody>
          <a:bodyPr anchor="b"/>
          <a:lstStyle>
            <a:lvl1pPr marL="0" indent="0">
              <a:buNone/>
              <a:defRPr sz="2267"/>
            </a:lvl1pPr>
            <a:lvl2pPr marL="518145" indent="0">
              <a:buNone/>
              <a:defRPr sz="2040"/>
            </a:lvl2pPr>
            <a:lvl3pPr marL="1036290" indent="0">
              <a:buNone/>
              <a:defRPr sz="1813"/>
            </a:lvl3pPr>
            <a:lvl4pPr marL="1554434" indent="0">
              <a:buNone/>
              <a:defRPr sz="1587"/>
            </a:lvl4pPr>
            <a:lvl5pPr marL="2072579" indent="0">
              <a:buNone/>
              <a:defRPr sz="1587"/>
            </a:lvl5pPr>
            <a:lvl6pPr marL="2590724" indent="0">
              <a:buNone/>
              <a:defRPr sz="1587"/>
            </a:lvl6pPr>
            <a:lvl7pPr marL="3108869" indent="0">
              <a:buNone/>
              <a:defRPr sz="1587"/>
            </a:lvl7pPr>
            <a:lvl8pPr marL="3627013" indent="0">
              <a:buNone/>
              <a:defRPr sz="1587"/>
            </a:lvl8pPr>
            <a:lvl9pPr marL="4145158" indent="0">
              <a:buNone/>
              <a:defRPr sz="1587"/>
            </a:lvl9pPr>
          </a:lstStyle>
          <a:p>
            <a:pPr lvl="0"/>
            <a:r>
              <a:rPr lang="en-US"/>
              <a:t>Click to edit Master text styles</a:t>
            </a:r>
          </a:p>
        </p:txBody>
      </p:sp>
    </p:spTree>
    <p:extLst>
      <p:ext uri="{BB962C8B-B14F-4D97-AF65-F5344CB8AC3E}">
        <p14:creationId xmlns:p14="http://schemas.microsoft.com/office/powerpoint/2010/main" val="2437052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6360"/>
            <a:ext cx="13817600" cy="949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74228" y="1360172"/>
            <a:ext cx="6405033" cy="6099175"/>
          </a:xfrm>
        </p:spPr>
        <p:txBody>
          <a:bodyPr/>
          <a:lstStyle>
            <a:lvl1pPr>
              <a:defRPr sz="2720"/>
            </a:lvl1pPr>
            <a:lvl2pPr>
              <a:defRPr sz="2267"/>
            </a:lvl2pPr>
            <a:lvl3pPr marL="775419" indent="-259072">
              <a:defRPr sz="2040" b="0"/>
            </a:lvl3pPr>
            <a:lvl4pPr marL="1036290" indent="-259072">
              <a:defRPr sz="1813" b="0"/>
            </a:lvl4pPr>
            <a:lvl5pPr marL="1554434" indent="0">
              <a:buNone/>
              <a:defRPr sz="2040" b="0"/>
            </a:lvl5pPr>
            <a:lvl6pPr>
              <a:defRPr sz="2040"/>
            </a:lvl6pPr>
            <a:lvl7pPr>
              <a:defRPr sz="2040"/>
            </a:lvl7pPr>
            <a:lvl8pPr>
              <a:defRPr sz="2040"/>
            </a:lvl8pPr>
            <a:lvl9pPr>
              <a:defRPr sz="204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7009555" y="1360172"/>
            <a:ext cx="6405033" cy="6099175"/>
          </a:xfrm>
        </p:spPr>
        <p:txBody>
          <a:bodyPr/>
          <a:lstStyle>
            <a:lvl1pPr>
              <a:defRPr sz="2720"/>
            </a:lvl1pPr>
            <a:lvl2pPr>
              <a:defRPr sz="2267"/>
            </a:lvl2pPr>
            <a:lvl3pPr marL="775419" indent="-259072">
              <a:defRPr sz="2040" b="0"/>
            </a:lvl3pPr>
            <a:lvl4pPr marL="1036290" indent="-259072">
              <a:defRPr sz="1813" b="0"/>
            </a:lvl4pPr>
            <a:lvl5pPr marL="1554434" indent="0">
              <a:buNone/>
              <a:defRPr sz="2040" b="0"/>
            </a:lvl5pPr>
            <a:lvl6pPr>
              <a:defRPr sz="2040"/>
            </a:lvl6pPr>
            <a:lvl7pPr>
              <a:defRPr sz="2040"/>
            </a:lvl7pPr>
            <a:lvl8pPr>
              <a:defRPr sz="2040"/>
            </a:lvl8pPr>
            <a:lvl9pPr>
              <a:defRPr sz="204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11288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86360"/>
            <a:ext cx="13817600" cy="94996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4629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770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8346" y="5440680"/>
            <a:ext cx="8290560" cy="642303"/>
          </a:xfrm>
          <a:prstGeom prst="rect">
            <a:avLst/>
          </a:prstGeom>
        </p:spPr>
        <p:txBody>
          <a:bodyPr anchor="b"/>
          <a:lstStyle>
            <a:lvl1pPr algn="l">
              <a:defRPr sz="2267" b="1"/>
            </a:lvl1pPr>
          </a:lstStyle>
          <a:p>
            <a:r>
              <a:rPr lang="en-US"/>
              <a:t>Click to edit Master title style</a:t>
            </a:r>
          </a:p>
        </p:txBody>
      </p:sp>
      <p:sp>
        <p:nvSpPr>
          <p:cNvPr id="3" name="Picture Placeholder 2"/>
          <p:cNvSpPr>
            <a:spLocks noGrp="1"/>
          </p:cNvSpPr>
          <p:nvPr>
            <p:ph type="pic" idx="1"/>
          </p:nvPr>
        </p:nvSpPr>
        <p:spPr>
          <a:xfrm>
            <a:off x="2708346" y="694478"/>
            <a:ext cx="8290560" cy="4663440"/>
          </a:xfrm>
        </p:spPr>
        <p:txBody>
          <a:bodyPr/>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pPr lvl="0"/>
            <a:endParaRPr lang="en-US" noProof="0"/>
          </a:p>
        </p:txBody>
      </p:sp>
      <p:sp>
        <p:nvSpPr>
          <p:cNvPr id="4" name="Text Placeholder 3"/>
          <p:cNvSpPr>
            <a:spLocks noGrp="1"/>
          </p:cNvSpPr>
          <p:nvPr>
            <p:ph type="body" sz="half" idx="2"/>
          </p:nvPr>
        </p:nvSpPr>
        <p:spPr>
          <a:xfrm>
            <a:off x="2708346" y="6082983"/>
            <a:ext cx="8290560" cy="912177"/>
          </a:xfrm>
        </p:spPr>
        <p:txBody>
          <a:bodyPr/>
          <a:lstStyle>
            <a:lvl1pPr marL="0" indent="0">
              <a:buNone/>
              <a:defRPr sz="1587"/>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pPr lvl="0"/>
            <a:r>
              <a:rPr lang="en-US"/>
              <a:t>Click to edit Master text styles</a:t>
            </a:r>
          </a:p>
        </p:txBody>
      </p:sp>
    </p:spTree>
    <p:extLst>
      <p:ext uri="{BB962C8B-B14F-4D97-AF65-F5344CB8AC3E}">
        <p14:creationId xmlns:p14="http://schemas.microsoft.com/office/powerpoint/2010/main" val="198965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Content-Teal">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4988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0814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0" y="7049630"/>
            <a:ext cx="13817600" cy="722770"/>
            <a:chOff x="0" y="7049630"/>
            <a:chExt cx="13817600" cy="72277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
        <p:nvSpPr>
          <p:cNvPr id="9" name="Shape 48"/>
          <p:cNvSpPr/>
          <p:nvPr userDrawn="1"/>
        </p:nvSpPr>
        <p:spPr>
          <a:xfrm>
            <a:off x="668886" y="1782569"/>
            <a:ext cx="11247120" cy="1"/>
          </a:xfrm>
          <a:prstGeom prst="line">
            <a:avLst/>
          </a:prstGeom>
          <a:ln w="38100">
            <a:solidFill>
              <a:srgbClr val="0B5457"/>
            </a:solidFill>
            <a:custDash>
              <a:ds d="600000" sp="600000"/>
            </a:custDash>
            <a:miter lim="400000"/>
          </a:ln>
        </p:spPr>
        <p:txBody>
          <a:bodyPr lIns="50797" tIns="50797" rIns="50797" bIns="50797" anchor="ctr"/>
          <a:lstStyle/>
          <a:p>
            <a:pPr>
              <a:defRPr sz="2400"/>
            </a:pPr>
            <a:endParaRPr/>
          </a:p>
        </p:txBody>
      </p:sp>
      <p:pic>
        <p:nvPicPr>
          <p:cNvPr id="10" name="Artboard 1.png"/>
          <p:cNvPicPr>
            <a:picLocks noChangeAspect="1"/>
          </p:cNvPicPr>
          <p:nvPr userDrawn="1"/>
        </p:nvPicPr>
        <p:blipFill>
          <a:blip r:embed="rId4"/>
          <a:stretch>
            <a:fillRect/>
          </a:stretch>
        </p:blipFill>
        <p:spPr>
          <a:xfrm>
            <a:off x="11261299" y="396843"/>
            <a:ext cx="2771453" cy="277145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Orange">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4988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0814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0" y="7049630"/>
            <a:ext cx="13817600" cy="722770"/>
            <a:chOff x="0" y="7049630"/>
            <a:chExt cx="13817600" cy="72277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pic>
        <p:nvPicPr>
          <p:cNvPr id="13" name="Artboard 2.png"/>
          <p:cNvPicPr>
            <a:picLocks noChangeAspect="1"/>
          </p:cNvPicPr>
          <p:nvPr userDrawn="1"/>
        </p:nvPicPr>
        <p:blipFill>
          <a:blip r:embed="rId4"/>
          <a:stretch>
            <a:fillRect/>
          </a:stretch>
        </p:blipFill>
        <p:spPr>
          <a:xfrm>
            <a:off x="11261299" y="396843"/>
            <a:ext cx="2771453" cy="2771452"/>
          </a:xfrm>
          <a:prstGeom prst="rect">
            <a:avLst/>
          </a:prstGeom>
          <a:ln w="12700">
            <a:miter lim="400000"/>
          </a:ln>
        </p:spPr>
      </p:pic>
      <p:sp>
        <p:nvSpPr>
          <p:cNvPr id="14" name="Shape 68"/>
          <p:cNvSpPr/>
          <p:nvPr userDrawn="1"/>
        </p:nvSpPr>
        <p:spPr>
          <a:xfrm>
            <a:off x="668886" y="1782569"/>
            <a:ext cx="11247120" cy="1"/>
          </a:xfrm>
          <a:prstGeom prst="line">
            <a:avLst/>
          </a:prstGeom>
          <a:ln w="38100">
            <a:solidFill>
              <a:srgbClr val="D9792C"/>
            </a:solidFill>
            <a:custDash>
              <a:ds d="600000" sp="600000"/>
            </a:custDash>
            <a:miter lim="400000"/>
          </a:ln>
        </p:spPr>
        <p:txBody>
          <a:bodyPr lIns="50797" tIns="50797" rIns="50797" bIns="50797" anchor="ctr"/>
          <a:lstStyle/>
          <a:p>
            <a:pPr>
              <a:defRPr sz="2400"/>
            </a:pPr>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ontent-Red">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4988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0814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0" y="7049630"/>
            <a:ext cx="13817600" cy="722770"/>
            <a:chOff x="0" y="7049630"/>
            <a:chExt cx="13817600" cy="72277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
        <p:nvSpPr>
          <p:cNvPr id="9" name="Shape 86"/>
          <p:cNvSpPr/>
          <p:nvPr userDrawn="1"/>
        </p:nvSpPr>
        <p:spPr>
          <a:xfrm>
            <a:off x="668886" y="1782569"/>
            <a:ext cx="11247120" cy="1"/>
          </a:xfrm>
          <a:prstGeom prst="line">
            <a:avLst/>
          </a:prstGeom>
          <a:ln w="38100">
            <a:solidFill>
              <a:srgbClr val="D15039"/>
            </a:solidFill>
            <a:custDash>
              <a:ds d="600000" sp="600000"/>
            </a:custDash>
            <a:miter lim="400000"/>
          </a:ln>
        </p:spPr>
        <p:txBody>
          <a:bodyPr lIns="50797" tIns="50797" rIns="50797" bIns="50797" anchor="ctr"/>
          <a:lstStyle/>
          <a:p>
            <a:pPr>
              <a:defRPr sz="2400"/>
            </a:pPr>
            <a:endParaRPr/>
          </a:p>
        </p:txBody>
      </p:sp>
      <p:pic>
        <p:nvPicPr>
          <p:cNvPr id="10" name="Artboard 2.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261300" y="396843"/>
            <a:ext cx="2771452" cy="277145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ntent-Aqua">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4988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0814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0" y="7049630"/>
            <a:ext cx="13817600" cy="722770"/>
            <a:chOff x="0" y="7049630"/>
            <a:chExt cx="13817600" cy="72277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
        <p:nvSpPr>
          <p:cNvPr id="13" name="Shape 105"/>
          <p:cNvSpPr/>
          <p:nvPr userDrawn="1"/>
        </p:nvSpPr>
        <p:spPr>
          <a:xfrm>
            <a:off x="668886" y="1782569"/>
            <a:ext cx="11247120" cy="1"/>
          </a:xfrm>
          <a:prstGeom prst="line">
            <a:avLst/>
          </a:prstGeom>
          <a:ln w="38100">
            <a:solidFill>
              <a:srgbClr val="0DA5B8"/>
            </a:solidFill>
            <a:custDash>
              <a:ds d="600000" sp="600000"/>
            </a:custDash>
            <a:miter lim="400000"/>
          </a:ln>
        </p:spPr>
        <p:txBody>
          <a:bodyPr lIns="50797" tIns="50797" rIns="50797" bIns="50797" anchor="ctr"/>
          <a:lstStyle/>
          <a:p>
            <a:pPr>
              <a:defRPr sz="2400"/>
            </a:pPr>
            <a:endParaRPr/>
          </a:p>
        </p:txBody>
      </p:sp>
      <p:pic>
        <p:nvPicPr>
          <p:cNvPr id="14" name="Artboard 4.png"/>
          <p:cNvPicPr>
            <a:picLocks noChangeAspect="1"/>
          </p:cNvPicPr>
          <p:nvPr userDrawn="1"/>
        </p:nvPicPr>
        <p:blipFill>
          <a:blip r:embed="rId4"/>
          <a:stretch>
            <a:fillRect/>
          </a:stretch>
        </p:blipFill>
        <p:spPr>
          <a:xfrm>
            <a:off x="11261299" y="396843"/>
            <a:ext cx="2771453" cy="277145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Yellow">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4988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0814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0" y="7049630"/>
            <a:ext cx="13817600" cy="722770"/>
            <a:chOff x="0" y="7049630"/>
            <a:chExt cx="13817600" cy="72277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
        <p:nvSpPr>
          <p:cNvPr id="9" name="Shape 124"/>
          <p:cNvSpPr/>
          <p:nvPr userDrawn="1"/>
        </p:nvSpPr>
        <p:spPr>
          <a:xfrm>
            <a:off x="668886" y="1782569"/>
            <a:ext cx="11247120" cy="1"/>
          </a:xfrm>
          <a:prstGeom prst="line">
            <a:avLst/>
          </a:prstGeom>
          <a:ln w="38100">
            <a:solidFill>
              <a:srgbClr val="F4D736"/>
            </a:solidFill>
            <a:custDash>
              <a:ds d="600000" sp="600000"/>
            </a:custDash>
            <a:miter lim="400000"/>
          </a:ln>
        </p:spPr>
        <p:txBody>
          <a:bodyPr lIns="50797" tIns="50797" rIns="50797" bIns="50797" anchor="ctr"/>
          <a:lstStyle/>
          <a:p>
            <a:pPr>
              <a:defRPr sz="2400"/>
            </a:pPr>
            <a:endParaRPr/>
          </a:p>
        </p:txBody>
      </p:sp>
      <p:pic>
        <p:nvPicPr>
          <p:cNvPr id="10" name="Artboard 5.png"/>
          <p:cNvPicPr>
            <a:picLocks noChangeAspect="1"/>
          </p:cNvPicPr>
          <p:nvPr userDrawn="1"/>
        </p:nvPicPr>
        <p:blipFill>
          <a:blip r:embed="rId4"/>
          <a:stretch>
            <a:fillRect/>
          </a:stretch>
        </p:blipFill>
        <p:spPr>
          <a:xfrm>
            <a:off x="11261299" y="396843"/>
            <a:ext cx="2771453" cy="277145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628075" y="498859"/>
            <a:ext cx="12561453" cy="1015663"/>
          </a:xfrm>
          <a:prstGeom prst="rect">
            <a:avLst/>
          </a:prstGeom>
        </p:spPr>
        <p:txBody>
          <a:bodyPr vert="horz" lIns="91440" tIns="91440" rIns="91440" bIns="91440" rtlCol="0" anchor="b" anchorCtr="0">
            <a:spAutoFit/>
          </a:bodyPr>
          <a:lstStyle/>
          <a:p>
            <a:r>
              <a:rPr lang="en-US" dirty="0"/>
              <a:t>Headline Copy Goes Here</a:t>
            </a:r>
          </a:p>
        </p:txBody>
      </p:sp>
      <p:grpSp>
        <p:nvGrpSpPr>
          <p:cNvPr id="11" name="Group 10"/>
          <p:cNvGrpSpPr/>
          <p:nvPr userDrawn="1"/>
        </p:nvGrpSpPr>
        <p:grpSpPr>
          <a:xfrm>
            <a:off x="0" y="7049630"/>
            <a:ext cx="13817600" cy="722770"/>
            <a:chOff x="0" y="7049630"/>
            <a:chExt cx="13817600" cy="72277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88717"/>
              <a:ext cx="13817600" cy="683683"/>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38" y="7049630"/>
              <a:ext cx="2536034" cy="722770"/>
            </a:xfrm>
            <a:prstGeom prst="rect">
              <a:avLst/>
            </a:prstGeom>
          </p:spPr>
        </p:pic>
      </p:grpSp>
    </p:spTree>
    <p:extLst>
      <p:ext uri="{BB962C8B-B14F-4D97-AF65-F5344CB8AC3E}">
        <p14:creationId xmlns:p14="http://schemas.microsoft.com/office/powerpoint/2010/main" val="6859383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Green">
    <p:bg>
      <p:bgRef idx="1001">
        <a:schemeClr val="bg2"/>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3817600" cy="7772400"/>
          </a:xfrm>
          <a:prstGeom prst="rect">
            <a:avLst/>
          </a:prstGeom>
        </p:spPr>
      </p:pic>
      <p:sp>
        <p:nvSpPr>
          <p:cNvPr id="20" name="Title Placeholder 1"/>
          <p:cNvSpPr>
            <a:spLocks noGrp="1"/>
          </p:cNvSpPr>
          <p:nvPr>
            <p:ph type="title" hasCustomPrompt="1"/>
          </p:nvPr>
        </p:nvSpPr>
        <p:spPr>
          <a:xfrm>
            <a:off x="771027" y="3184381"/>
            <a:ext cx="9744199" cy="1015663"/>
          </a:xfrm>
          <a:prstGeom prst="rect">
            <a:avLst/>
          </a:prstGeom>
        </p:spPr>
        <p:txBody>
          <a:bodyPr vert="horz" wrap="square" lIns="91440" tIns="91440" rIns="91440" bIns="91440" rtlCol="0" anchor="b" anchorCtr="0">
            <a:spAutoFit/>
          </a:bodyPr>
          <a:lstStyle>
            <a:lvl1pPr>
              <a:defRPr>
                <a:solidFill>
                  <a:schemeClr val="tx1"/>
                </a:solidFill>
              </a:defRPr>
            </a:lvl1pPr>
          </a:lstStyle>
          <a:p>
            <a:r>
              <a:rPr lang="en-US" dirty="0"/>
              <a:t>Section Header Goes Here</a:t>
            </a:r>
          </a:p>
        </p:txBody>
      </p:sp>
      <p:sp>
        <p:nvSpPr>
          <p:cNvPr id="7" name="Text Placeholder 24"/>
          <p:cNvSpPr>
            <a:spLocks noGrp="1"/>
          </p:cNvSpPr>
          <p:nvPr>
            <p:ph type="body" sz="quarter" idx="10" hasCustomPrompt="1"/>
          </p:nvPr>
        </p:nvSpPr>
        <p:spPr>
          <a:xfrm>
            <a:off x="771027" y="4253661"/>
            <a:ext cx="9744199" cy="517065"/>
          </a:xfrm>
        </p:spPr>
        <p:txBody>
          <a:bodyPr wrap="square">
            <a:spAutoFit/>
          </a:bodyPr>
          <a:lstStyle>
            <a:lvl1pPr marL="0" indent="0">
              <a:buNone/>
              <a:defRPr baseline="0">
                <a:solidFill>
                  <a:schemeClr val="tx1"/>
                </a:solidFill>
              </a:defRPr>
            </a:lvl1pPr>
          </a:lstStyle>
          <a:p>
            <a:pPr lvl="0"/>
            <a:r>
              <a:rPr lang="en-US" dirty="0"/>
              <a:t>Section subhead goes here</a:t>
            </a:r>
          </a:p>
        </p:txBody>
      </p:sp>
    </p:spTree>
    <p:extLst>
      <p:ext uri="{BB962C8B-B14F-4D97-AF65-F5344CB8AC3E}">
        <p14:creationId xmlns:p14="http://schemas.microsoft.com/office/powerpoint/2010/main" val="1571321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5.png"/><Relationship Id="rId5" Type="http://schemas.openxmlformats.org/officeDocument/2006/relationships/slideLayout" Target="../slideLayouts/slideLayout27.xml"/><Relationship Id="rId10" Type="http://schemas.openxmlformats.org/officeDocument/2006/relationships/image" Target="../media/image14.png"/><Relationship Id="rId4" Type="http://schemas.openxmlformats.org/officeDocument/2006/relationships/slideLayout" Target="../slideLayouts/slideLayout26.xml"/><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075" y="4988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3" name="Text Placeholder 2"/>
          <p:cNvSpPr>
            <a:spLocks noGrp="1"/>
          </p:cNvSpPr>
          <p:nvPr>
            <p:ph type="body" idx="1"/>
          </p:nvPr>
        </p:nvSpPr>
        <p:spPr>
          <a:xfrm>
            <a:off x="628074" y="2081483"/>
            <a:ext cx="12561453" cy="3093154"/>
          </a:xfrm>
          <a:prstGeom prst="rect">
            <a:avLst/>
          </a:prstGeom>
        </p:spPr>
        <p:txBody>
          <a:bodyPr vert="horz" lIns="91440" tIns="91440" rIns="91440"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4" name="Slide Number Placeholder 3">
            <a:extLst>
              <a:ext uri="{FF2B5EF4-FFF2-40B4-BE49-F238E27FC236}">
                <a16:creationId xmlns:a16="http://schemas.microsoft.com/office/drawing/2014/main" id="{A2A5E661-2B2A-9BF5-8DB3-14FA97D02BA3}"/>
              </a:ext>
            </a:extLst>
          </p:cNvPr>
          <p:cNvSpPr>
            <a:spLocks noGrp="1"/>
          </p:cNvSpPr>
          <p:nvPr>
            <p:ph type="sldNum" sz="quarter" idx="4"/>
          </p:nvPr>
        </p:nvSpPr>
        <p:spPr>
          <a:xfrm>
            <a:off x="10566400" y="7204075"/>
            <a:ext cx="3109912"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D5518FED-BFFA-4A43-94B8-244398EE0F34}" type="slidenum">
              <a:rPr lang="en-US" smtClean="0"/>
              <a:t>‹#›</a:t>
            </a:fld>
            <a:endParaRPr lang="en-US"/>
          </a:p>
        </p:txBody>
      </p:sp>
    </p:spTree>
    <p:extLst>
      <p:ext uri="{BB962C8B-B14F-4D97-AF65-F5344CB8AC3E}">
        <p14:creationId xmlns:p14="http://schemas.microsoft.com/office/powerpoint/2010/main" val="39657334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94" r:id="rId3"/>
    <p:sldLayoutId id="2147483695" r:id="rId4"/>
    <p:sldLayoutId id="2147483696" r:id="rId5"/>
    <p:sldLayoutId id="2147483697" r:id="rId6"/>
    <p:sldLayoutId id="2147483698" r:id="rId7"/>
    <p:sldLayoutId id="2147483666" r:id="rId8"/>
    <p:sldLayoutId id="2147483668" r:id="rId9"/>
    <p:sldLayoutId id="2147483687" r:id="rId10"/>
    <p:sldLayoutId id="2147483688" r:id="rId11"/>
    <p:sldLayoutId id="2147483669" r:id="rId12"/>
    <p:sldLayoutId id="2147483650" r:id="rId13"/>
    <p:sldLayoutId id="2147483686" r:id="rId14"/>
    <p:sldLayoutId id="2147483661" r:id="rId15"/>
    <p:sldLayoutId id="2147483680" r:id="rId16"/>
    <p:sldLayoutId id="2147483670" r:id="rId17"/>
    <p:sldLayoutId id="2147483681" r:id="rId18"/>
    <p:sldLayoutId id="2147483691" r:id="rId19"/>
    <p:sldLayoutId id="2147483682" r:id="rId20"/>
    <p:sldLayoutId id="2147483677" r:id="rId21"/>
    <p:sldLayoutId id="2147483692" r:id="rId22"/>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ftr="0" dt="0"/>
  <p:txStyles>
    <p:title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p:titleStyle>
    <p:body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p:bodyStyle>
    <p:otherStyle>
      <a:defPPr>
        <a:defRPr lang="en-US"/>
      </a:defPPr>
      <a:lvl1pPr marL="0" algn="l" defTabSz="699614" rtl="0" eaLnBrk="1" latinLnBrk="0" hangingPunct="1">
        <a:defRPr sz="2747" kern="1200">
          <a:solidFill>
            <a:schemeClr val="tx1"/>
          </a:solidFill>
          <a:latin typeface="+mn-lt"/>
          <a:ea typeface="+mn-ea"/>
          <a:cs typeface="+mn-cs"/>
        </a:defRPr>
      </a:lvl1pPr>
      <a:lvl2pPr marL="699614" algn="l" defTabSz="699614" rtl="0" eaLnBrk="1" latinLnBrk="0" hangingPunct="1">
        <a:defRPr sz="2747" kern="1200">
          <a:solidFill>
            <a:schemeClr val="tx1"/>
          </a:solidFill>
          <a:latin typeface="+mn-lt"/>
          <a:ea typeface="+mn-ea"/>
          <a:cs typeface="+mn-cs"/>
        </a:defRPr>
      </a:lvl2pPr>
      <a:lvl3pPr marL="1399232" algn="l" defTabSz="699614" rtl="0" eaLnBrk="1" latinLnBrk="0" hangingPunct="1">
        <a:defRPr sz="2747" kern="1200">
          <a:solidFill>
            <a:schemeClr val="tx1"/>
          </a:solidFill>
          <a:latin typeface="+mn-lt"/>
          <a:ea typeface="+mn-ea"/>
          <a:cs typeface="+mn-cs"/>
        </a:defRPr>
      </a:lvl3pPr>
      <a:lvl4pPr marL="2098847" algn="l" defTabSz="699614" rtl="0" eaLnBrk="1" latinLnBrk="0" hangingPunct="1">
        <a:defRPr sz="2747" kern="1200">
          <a:solidFill>
            <a:schemeClr val="tx1"/>
          </a:solidFill>
          <a:latin typeface="+mn-lt"/>
          <a:ea typeface="+mn-ea"/>
          <a:cs typeface="+mn-cs"/>
        </a:defRPr>
      </a:lvl4pPr>
      <a:lvl5pPr marL="2798465" algn="l" defTabSz="699614" rtl="0" eaLnBrk="1" latinLnBrk="0" hangingPunct="1">
        <a:defRPr sz="2747" kern="1200">
          <a:solidFill>
            <a:schemeClr val="tx1"/>
          </a:solidFill>
          <a:latin typeface="+mn-lt"/>
          <a:ea typeface="+mn-ea"/>
          <a:cs typeface="+mn-cs"/>
        </a:defRPr>
      </a:lvl5pPr>
      <a:lvl6pPr marL="3498080" algn="l" defTabSz="699614" rtl="0" eaLnBrk="1" latinLnBrk="0" hangingPunct="1">
        <a:defRPr sz="2747" kern="1200">
          <a:solidFill>
            <a:schemeClr val="tx1"/>
          </a:solidFill>
          <a:latin typeface="+mn-lt"/>
          <a:ea typeface="+mn-ea"/>
          <a:cs typeface="+mn-cs"/>
        </a:defRPr>
      </a:lvl6pPr>
      <a:lvl7pPr marL="4197695" algn="l" defTabSz="699614" rtl="0" eaLnBrk="1" latinLnBrk="0" hangingPunct="1">
        <a:defRPr sz="2747" kern="1200">
          <a:solidFill>
            <a:schemeClr val="tx1"/>
          </a:solidFill>
          <a:latin typeface="+mn-lt"/>
          <a:ea typeface="+mn-ea"/>
          <a:cs typeface="+mn-cs"/>
        </a:defRPr>
      </a:lvl7pPr>
      <a:lvl8pPr marL="4897312" algn="l" defTabSz="699614" rtl="0" eaLnBrk="1" latinLnBrk="0" hangingPunct="1">
        <a:defRPr sz="2747" kern="1200">
          <a:solidFill>
            <a:schemeClr val="tx1"/>
          </a:solidFill>
          <a:latin typeface="+mn-lt"/>
          <a:ea typeface="+mn-ea"/>
          <a:cs typeface="+mn-cs"/>
        </a:defRPr>
      </a:lvl8pPr>
      <a:lvl9pPr marL="5596926" algn="l" defTabSz="699614" rtl="0" eaLnBrk="1" latinLnBrk="0" hangingPunct="1">
        <a:defRPr sz="27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359833" y="1295402"/>
            <a:ext cx="13040360" cy="6099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3817600" cy="1160678"/>
          </a:xfrm>
          <a:prstGeom prst="rect">
            <a:avLst/>
          </a:prstGeom>
        </p:spPr>
      </p:pic>
      <p:sp>
        <p:nvSpPr>
          <p:cNvPr id="11" name="Rectangle 2"/>
          <p:cNvSpPr>
            <a:spLocks noGrp="1" noChangeArrowheads="1"/>
          </p:cNvSpPr>
          <p:nvPr>
            <p:ph type="title"/>
          </p:nvPr>
        </p:nvSpPr>
        <p:spPr bwMode="auto">
          <a:xfrm>
            <a:off x="0" y="86360"/>
            <a:ext cx="13817600" cy="9499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2252412" y="35831"/>
            <a:ext cx="1288379" cy="966285"/>
          </a:xfrm>
          <a:prstGeom prst="rect">
            <a:avLst/>
          </a:prstGeom>
        </p:spPr>
      </p:pic>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38876" y="-1"/>
            <a:ext cx="1345433" cy="1021688"/>
          </a:xfrm>
          <a:prstGeom prst="rect">
            <a:avLst/>
          </a:prstGeom>
        </p:spPr>
      </p:pic>
      <p:sp>
        <p:nvSpPr>
          <p:cNvPr id="15" name="Text Box 40"/>
          <p:cNvSpPr txBox="1">
            <a:spLocks noChangeArrowheads="1"/>
          </p:cNvSpPr>
          <p:nvPr userDrawn="1"/>
        </p:nvSpPr>
        <p:spPr bwMode="auto">
          <a:xfrm>
            <a:off x="13319205" y="7463323"/>
            <a:ext cx="378630" cy="284245"/>
          </a:xfrm>
          <a:prstGeom prst="rect">
            <a:avLst/>
          </a:prstGeom>
          <a:noFill/>
          <a:ln w="9525">
            <a:noFill/>
            <a:miter lim="800000"/>
            <a:headEnd/>
            <a:tailEnd/>
          </a:ln>
          <a:effectLst/>
        </p:spPr>
        <p:txBody>
          <a:bodyPr wrap="none">
            <a:spAutoFit/>
          </a:bodyPr>
          <a:lstStyle/>
          <a:p>
            <a:pPr algn="r">
              <a:defRPr/>
            </a:pPr>
            <a:fld id="{F6EC0712-E09C-4F1B-BA45-AC12C2E07A1A}" type="slidenum">
              <a:rPr lang="en-US" sz="1247" b="0">
                <a:solidFill>
                  <a:srgbClr val="000066"/>
                </a:solidFill>
                <a:latin typeface="Arial" charset="0"/>
              </a:rPr>
              <a:pPr algn="r">
                <a:defRPr/>
              </a:pPr>
              <a:t>‹#›</a:t>
            </a:fld>
            <a:endParaRPr lang="en-US" sz="1587" b="0">
              <a:solidFill>
                <a:srgbClr val="000066"/>
              </a:solidFill>
              <a:latin typeface="Arial" charset="0"/>
            </a:endParaRPr>
          </a:p>
        </p:txBody>
      </p:sp>
    </p:spTree>
    <p:extLst>
      <p:ext uri="{BB962C8B-B14F-4D97-AF65-F5344CB8AC3E}">
        <p14:creationId xmlns:p14="http://schemas.microsoft.com/office/powerpoint/2010/main" val="302630620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ctr" rtl="0" eaLnBrk="0" fontAlgn="base" hangingPunct="0">
        <a:lnSpc>
          <a:spcPct val="80000"/>
        </a:lnSpc>
        <a:spcBef>
          <a:spcPct val="0"/>
        </a:spcBef>
        <a:spcAft>
          <a:spcPct val="0"/>
        </a:spcAft>
        <a:defRPr sz="4080" b="1">
          <a:solidFill>
            <a:srgbClr val="000066"/>
          </a:solidFill>
          <a:latin typeface="+mj-lt"/>
          <a:ea typeface="+mj-ea"/>
          <a:cs typeface="+mj-cs"/>
        </a:defRPr>
      </a:lvl1pPr>
      <a:lvl2pPr algn="ctr" rtl="0" eaLnBrk="0" fontAlgn="base" hangingPunct="0">
        <a:lnSpc>
          <a:spcPct val="80000"/>
        </a:lnSpc>
        <a:spcBef>
          <a:spcPct val="0"/>
        </a:spcBef>
        <a:spcAft>
          <a:spcPct val="0"/>
        </a:spcAft>
        <a:defRPr sz="4080" b="1">
          <a:solidFill>
            <a:srgbClr val="000066"/>
          </a:solidFill>
          <a:latin typeface="Arial" charset="0"/>
        </a:defRPr>
      </a:lvl2pPr>
      <a:lvl3pPr algn="ctr" rtl="0" eaLnBrk="0" fontAlgn="base" hangingPunct="0">
        <a:lnSpc>
          <a:spcPct val="80000"/>
        </a:lnSpc>
        <a:spcBef>
          <a:spcPct val="0"/>
        </a:spcBef>
        <a:spcAft>
          <a:spcPct val="0"/>
        </a:spcAft>
        <a:defRPr sz="4080" b="1">
          <a:solidFill>
            <a:srgbClr val="000066"/>
          </a:solidFill>
          <a:latin typeface="Arial" charset="0"/>
        </a:defRPr>
      </a:lvl3pPr>
      <a:lvl4pPr algn="ctr" rtl="0" eaLnBrk="0" fontAlgn="base" hangingPunct="0">
        <a:lnSpc>
          <a:spcPct val="80000"/>
        </a:lnSpc>
        <a:spcBef>
          <a:spcPct val="0"/>
        </a:spcBef>
        <a:spcAft>
          <a:spcPct val="0"/>
        </a:spcAft>
        <a:defRPr sz="4080" b="1">
          <a:solidFill>
            <a:srgbClr val="000066"/>
          </a:solidFill>
          <a:latin typeface="Arial" charset="0"/>
        </a:defRPr>
      </a:lvl4pPr>
      <a:lvl5pPr algn="ctr" rtl="0" eaLnBrk="0" fontAlgn="base" hangingPunct="0">
        <a:lnSpc>
          <a:spcPct val="80000"/>
        </a:lnSpc>
        <a:spcBef>
          <a:spcPct val="0"/>
        </a:spcBef>
        <a:spcAft>
          <a:spcPct val="0"/>
        </a:spcAft>
        <a:defRPr sz="4080" b="1">
          <a:solidFill>
            <a:srgbClr val="000066"/>
          </a:solidFill>
          <a:latin typeface="Arial" charset="0"/>
        </a:defRPr>
      </a:lvl5pPr>
      <a:lvl6pPr marL="518145" algn="ctr" rtl="0" fontAlgn="base">
        <a:lnSpc>
          <a:spcPct val="80000"/>
        </a:lnSpc>
        <a:spcBef>
          <a:spcPct val="0"/>
        </a:spcBef>
        <a:spcAft>
          <a:spcPct val="0"/>
        </a:spcAft>
        <a:defRPr sz="4080" b="1">
          <a:solidFill>
            <a:srgbClr val="000066"/>
          </a:solidFill>
          <a:latin typeface="Arial" charset="0"/>
        </a:defRPr>
      </a:lvl6pPr>
      <a:lvl7pPr marL="1036290" algn="ctr" rtl="0" fontAlgn="base">
        <a:lnSpc>
          <a:spcPct val="80000"/>
        </a:lnSpc>
        <a:spcBef>
          <a:spcPct val="0"/>
        </a:spcBef>
        <a:spcAft>
          <a:spcPct val="0"/>
        </a:spcAft>
        <a:defRPr sz="4080" b="1">
          <a:solidFill>
            <a:srgbClr val="000066"/>
          </a:solidFill>
          <a:latin typeface="Arial" charset="0"/>
        </a:defRPr>
      </a:lvl7pPr>
      <a:lvl8pPr marL="1554434" algn="ctr" rtl="0" fontAlgn="base">
        <a:lnSpc>
          <a:spcPct val="80000"/>
        </a:lnSpc>
        <a:spcBef>
          <a:spcPct val="0"/>
        </a:spcBef>
        <a:spcAft>
          <a:spcPct val="0"/>
        </a:spcAft>
        <a:defRPr sz="4080" b="1">
          <a:solidFill>
            <a:srgbClr val="000066"/>
          </a:solidFill>
          <a:latin typeface="Arial" charset="0"/>
        </a:defRPr>
      </a:lvl8pPr>
      <a:lvl9pPr marL="2072579" algn="ctr" rtl="0" fontAlgn="base">
        <a:lnSpc>
          <a:spcPct val="80000"/>
        </a:lnSpc>
        <a:spcBef>
          <a:spcPct val="0"/>
        </a:spcBef>
        <a:spcAft>
          <a:spcPct val="0"/>
        </a:spcAft>
        <a:defRPr sz="4080" b="1">
          <a:solidFill>
            <a:srgbClr val="000066"/>
          </a:solidFill>
          <a:latin typeface="Arial" charset="0"/>
        </a:defRPr>
      </a:lvl9pPr>
    </p:titleStyle>
    <p:bodyStyle>
      <a:lvl1pPr marL="259072" indent="-259072" algn="l" rtl="0" eaLnBrk="0" fontAlgn="base" hangingPunct="0">
        <a:spcBef>
          <a:spcPts val="680"/>
        </a:spcBef>
        <a:spcAft>
          <a:spcPct val="0"/>
        </a:spcAft>
        <a:buSzPct val="150000"/>
        <a:buChar char="•"/>
        <a:defRPr sz="2720" b="1">
          <a:solidFill>
            <a:srgbClr val="000066"/>
          </a:solidFill>
          <a:latin typeface="+mn-lt"/>
          <a:ea typeface="+mn-ea"/>
          <a:cs typeface="+mn-cs"/>
        </a:defRPr>
      </a:lvl1pPr>
      <a:lvl2pPr marL="518145" indent="-259072" algn="l" rtl="0" eaLnBrk="0" fontAlgn="base" hangingPunct="0">
        <a:spcBef>
          <a:spcPts val="680"/>
        </a:spcBef>
        <a:spcAft>
          <a:spcPct val="0"/>
        </a:spcAft>
        <a:buFont typeface="Arial" pitchFamily="34" charset="0"/>
        <a:buChar char="−"/>
        <a:defRPr sz="2267" b="1">
          <a:solidFill>
            <a:srgbClr val="000066"/>
          </a:solidFill>
          <a:latin typeface="+mn-lt"/>
        </a:defRPr>
      </a:lvl2pPr>
      <a:lvl3pPr marL="1036290" indent="-259072" algn="l" rtl="0" eaLnBrk="0" fontAlgn="base" hangingPunct="0">
        <a:spcBef>
          <a:spcPts val="680"/>
        </a:spcBef>
        <a:spcAft>
          <a:spcPct val="0"/>
        </a:spcAft>
        <a:buFont typeface="Wingdings" pitchFamily="2" charset="2"/>
        <a:buChar char="§"/>
        <a:defRPr sz="2040" b="0">
          <a:solidFill>
            <a:srgbClr val="000066"/>
          </a:solidFill>
          <a:latin typeface="+mn-lt"/>
        </a:defRPr>
      </a:lvl3pPr>
      <a:lvl4pPr marL="1554434" indent="-259072" algn="l" rtl="0" eaLnBrk="0" fontAlgn="base" hangingPunct="0">
        <a:spcBef>
          <a:spcPts val="680"/>
        </a:spcBef>
        <a:spcAft>
          <a:spcPct val="0"/>
        </a:spcAft>
        <a:buChar char="•"/>
        <a:defRPr sz="1813" b="0">
          <a:solidFill>
            <a:srgbClr val="000066"/>
          </a:solidFill>
          <a:latin typeface="+mn-lt"/>
        </a:defRPr>
      </a:lvl4pPr>
      <a:lvl5pPr marL="2331651" indent="-259072" algn="l" rtl="0" eaLnBrk="0" fontAlgn="base" hangingPunct="0">
        <a:spcBef>
          <a:spcPct val="20000"/>
        </a:spcBef>
        <a:spcAft>
          <a:spcPct val="0"/>
        </a:spcAft>
        <a:buChar char="•"/>
        <a:defRPr sz="2720">
          <a:solidFill>
            <a:srgbClr val="0F0063"/>
          </a:solidFill>
          <a:latin typeface="+mn-lt"/>
        </a:defRPr>
      </a:lvl5pPr>
      <a:lvl6pPr marL="2849796" indent="-259072" algn="l" rtl="0" fontAlgn="base">
        <a:spcBef>
          <a:spcPct val="20000"/>
        </a:spcBef>
        <a:spcAft>
          <a:spcPct val="0"/>
        </a:spcAft>
        <a:buChar char="•"/>
        <a:defRPr sz="2720">
          <a:solidFill>
            <a:srgbClr val="0F0063"/>
          </a:solidFill>
          <a:latin typeface="+mn-lt"/>
        </a:defRPr>
      </a:lvl6pPr>
      <a:lvl7pPr marL="3367941" indent="-259072" algn="l" rtl="0" fontAlgn="base">
        <a:spcBef>
          <a:spcPct val="20000"/>
        </a:spcBef>
        <a:spcAft>
          <a:spcPct val="0"/>
        </a:spcAft>
        <a:buChar char="•"/>
        <a:defRPr sz="2720">
          <a:solidFill>
            <a:srgbClr val="0F0063"/>
          </a:solidFill>
          <a:latin typeface="+mn-lt"/>
        </a:defRPr>
      </a:lvl7pPr>
      <a:lvl8pPr marL="3886086" indent="-259072" algn="l" rtl="0" fontAlgn="base">
        <a:spcBef>
          <a:spcPct val="20000"/>
        </a:spcBef>
        <a:spcAft>
          <a:spcPct val="0"/>
        </a:spcAft>
        <a:buChar char="•"/>
        <a:defRPr sz="2720">
          <a:solidFill>
            <a:srgbClr val="0F0063"/>
          </a:solidFill>
          <a:latin typeface="+mn-lt"/>
        </a:defRPr>
      </a:lvl8pPr>
      <a:lvl9pPr marL="4404230" indent="-259072" algn="l" rtl="0" fontAlgn="base">
        <a:spcBef>
          <a:spcPct val="20000"/>
        </a:spcBef>
        <a:spcAft>
          <a:spcPct val="0"/>
        </a:spcAft>
        <a:buChar char="•"/>
        <a:defRPr sz="2720">
          <a:solidFill>
            <a:srgbClr val="0F0063"/>
          </a:solidFill>
          <a:latin typeface="+mn-lt"/>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oldsite.incose.org/ProductsPubs/pdf/SEVision2020_20071003_v2_03.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87926" y="2133600"/>
            <a:ext cx="11582400" cy="3145934"/>
          </a:xfrm>
        </p:spPr>
        <p:txBody>
          <a:bodyPr>
            <a:normAutofit/>
          </a:bodyPr>
          <a:lstStyle/>
          <a:p>
            <a:r>
              <a:rPr lang="en-US" sz="4000"/>
              <a:t>Developing Model-Based Flight Test Scenarios</a:t>
            </a:r>
            <a:endParaRPr lang="en-US" sz="4000" dirty="0"/>
          </a:p>
        </p:txBody>
      </p:sp>
      <p:pic>
        <p:nvPicPr>
          <p:cNvPr id="6" name="Picture 5" descr="A close up of a logo&#10;&#10;Description automatically generated">
            <a:extLst>
              <a:ext uri="{FF2B5EF4-FFF2-40B4-BE49-F238E27FC236}">
                <a16:creationId xmlns:a16="http://schemas.microsoft.com/office/drawing/2014/main" id="{4D407A83-9C64-6B46-B97B-630B2FB5227E}"/>
              </a:ext>
            </a:extLst>
          </p:cNvPr>
          <p:cNvPicPr>
            <a:picLocks noChangeAspect="1"/>
          </p:cNvPicPr>
          <p:nvPr/>
        </p:nvPicPr>
        <p:blipFill>
          <a:blip r:embed="rId3"/>
          <a:stretch>
            <a:fillRect/>
          </a:stretch>
        </p:blipFill>
        <p:spPr>
          <a:xfrm>
            <a:off x="8890000" y="6400800"/>
            <a:ext cx="4467042" cy="1069383"/>
          </a:xfrm>
          <a:prstGeom prst="rect">
            <a:avLst/>
          </a:prstGeom>
        </p:spPr>
      </p:pic>
      <p:sp>
        <p:nvSpPr>
          <p:cNvPr id="4" name="TextBox 3">
            <a:extLst>
              <a:ext uri="{FF2B5EF4-FFF2-40B4-BE49-F238E27FC236}">
                <a16:creationId xmlns:a16="http://schemas.microsoft.com/office/drawing/2014/main" id="{50310644-3B53-1984-454E-7044679A3883}"/>
              </a:ext>
            </a:extLst>
          </p:cNvPr>
          <p:cNvSpPr txBox="1"/>
          <p:nvPr/>
        </p:nvSpPr>
        <p:spPr>
          <a:xfrm>
            <a:off x="8970926" y="5260041"/>
            <a:ext cx="4930274" cy="1015663"/>
          </a:xfrm>
          <a:prstGeom prst="rect">
            <a:avLst/>
          </a:prstGeom>
          <a:noFill/>
        </p:spPr>
        <p:txBody>
          <a:bodyPr wrap="square">
            <a:spAutoFit/>
          </a:bodyPr>
          <a:lstStyle/>
          <a:p>
            <a:r>
              <a:rPr lang="en-US" dirty="0">
                <a:solidFill>
                  <a:schemeClr val="bg1"/>
                </a:solidFill>
              </a:rPr>
              <a:t>Jose L. Alvarado Jr.</a:t>
            </a:r>
          </a:p>
          <a:p>
            <a:r>
              <a:rPr lang="en-US" dirty="0">
                <a:solidFill>
                  <a:schemeClr val="bg1"/>
                </a:solidFill>
              </a:rPr>
              <a:t>AFOTEC Det 5, Edwards AFB, California</a:t>
            </a:r>
          </a:p>
          <a:p>
            <a:r>
              <a:rPr lang="en-US" dirty="0">
                <a:solidFill>
                  <a:schemeClr val="bg1"/>
                </a:solidFill>
              </a:rPr>
              <a:t>Jose.alvarado.2@us.af.mil</a:t>
            </a:r>
          </a:p>
        </p:txBody>
      </p:sp>
      <p:sp>
        <p:nvSpPr>
          <p:cNvPr id="7" name="TextBox 6">
            <a:extLst>
              <a:ext uri="{FF2B5EF4-FFF2-40B4-BE49-F238E27FC236}">
                <a16:creationId xmlns:a16="http://schemas.microsoft.com/office/drawing/2014/main" id="{A58FDEE3-5E54-4C87-57C5-2956D7D9A25F}"/>
              </a:ext>
            </a:extLst>
          </p:cNvPr>
          <p:cNvSpPr txBox="1"/>
          <p:nvPr/>
        </p:nvSpPr>
        <p:spPr>
          <a:xfrm>
            <a:off x="50800" y="5297255"/>
            <a:ext cx="5562600" cy="1015663"/>
          </a:xfrm>
          <a:prstGeom prst="rect">
            <a:avLst/>
          </a:prstGeom>
          <a:noFill/>
        </p:spPr>
        <p:txBody>
          <a:bodyPr wrap="square">
            <a:spAutoFit/>
          </a:bodyPr>
          <a:lstStyle/>
          <a:p>
            <a:r>
              <a:rPr lang="en-US" dirty="0">
                <a:solidFill>
                  <a:schemeClr val="bg1"/>
                </a:solidFill>
              </a:rPr>
              <a:t>Dr. Thomas H. Bradley</a:t>
            </a:r>
          </a:p>
          <a:p>
            <a:r>
              <a:rPr lang="en-US" dirty="0">
                <a:solidFill>
                  <a:schemeClr val="bg1"/>
                </a:solidFill>
              </a:rPr>
              <a:t>Colorado State University, Ft. Collins, Colorado</a:t>
            </a:r>
          </a:p>
          <a:p>
            <a:r>
              <a:rPr lang="en-US" dirty="0">
                <a:solidFill>
                  <a:schemeClr val="bg1"/>
                </a:solidFill>
              </a:rPr>
              <a:t>thomas.bradley@colostate.edu</a:t>
            </a:r>
          </a:p>
        </p:txBody>
      </p:sp>
    </p:spTree>
    <p:extLst>
      <p:ext uri="{BB962C8B-B14F-4D97-AF65-F5344CB8AC3E}">
        <p14:creationId xmlns:p14="http://schemas.microsoft.com/office/powerpoint/2010/main" val="1314722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59710-2C58-EE64-0CED-3DBB4E16D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B391C-F411-23C3-8AC0-F729A12BCB7B}"/>
              </a:ext>
            </a:extLst>
          </p:cNvPr>
          <p:cNvSpPr>
            <a:spLocks noGrp="1"/>
          </p:cNvSpPr>
          <p:nvPr>
            <p:ph type="title"/>
          </p:nvPr>
        </p:nvSpPr>
        <p:spPr>
          <a:xfrm>
            <a:off x="481584" y="0"/>
            <a:ext cx="12561453" cy="861774"/>
          </a:xfrm>
        </p:spPr>
        <p:txBody>
          <a:bodyPr/>
          <a:lstStyle/>
          <a:p>
            <a:pPr algn="ctr"/>
            <a:r>
              <a:rPr lang="it-IT" sz="4400" dirty="0"/>
              <a:t>Case Study </a:t>
            </a:r>
            <a:endParaRPr lang="en-US" sz="4400" dirty="0"/>
          </a:p>
        </p:txBody>
      </p:sp>
      <p:sp>
        <p:nvSpPr>
          <p:cNvPr id="4" name="Slide Number Placeholder 3">
            <a:extLst>
              <a:ext uri="{FF2B5EF4-FFF2-40B4-BE49-F238E27FC236}">
                <a16:creationId xmlns:a16="http://schemas.microsoft.com/office/drawing/2014/main" id="{751794A2-F0DC-50F5-6D31-AD98E5E240A6}"/>
              </a:ext>
            </a:extLst>
          </p:cNvPr>
          <p:cNvSpPr>
            <a:spLocks noGrp="1"/>
          </p:cNvSpPr>
          <p:nvPr>
            <p:ph type="sldNum" sz="quarter" idx="11"/>
          </p:nvPr>
        </p:nvSpPr>
        <p:spPr/>
        <p:txBody>
          <a:bodyPr/>
          <a:lstStyle/>
          <a:p>
            <a:fld id="{D5518FED-BFFA-4A43-94B8-244398EE0F34}" type="slidenum">
              <a:rPr lang="en-US" smtClean="0"/>
              <a:pPr/>
              <a:t>10</a:t>
            </a:fld>
            <a:endParaRPr lang="en-US" dirty="0"/>
          </a:p>
        </p:txBody>
      </p:sp>
      <p:sp>
        <p:nvSpPr>
          <p:cNvPr id="7" name="TextBox 6">
            <a:extLst>
              <a:ext uri="{FF2B5EF4-FFF2-40B4-BE49-F238E27FC236}">
                <a16:creationId xmlns:a16="http://schemas.microsoft.com/office/drawing/2014/main" id="{BE380486-700A-A71B-43D3-B1C938399417}"/>
              </a:ext>
            </a:extLst>
          </p:cNvPr>
          <p:cNvSpPr txBox="1"/>
          <p:nvPr/>
        </p:nvSpPr>
        <p:spPr>
          <a:xfrm>
            <a:off x="384556" y="990600"/>
            <a:ext cx="12658481" cy="3736920"/>
          </a:xfrm>
          <a:prstGeom prst="rect">
            <a:avLst/>
          </a:prstGeom>
          <a:noFill/>
        </p:spPr>
        <p:txBody>
          <a:bodyPr wrap="square">
            <a:spAutoFit/>
          </a:bodyPr>
          <a:lstStyle/>
          <a:p>
            <a:pPr marL="354965" indent="-342265">
              <a:lnSpc>
                <a:spcPct val="100000"/>
              </a:lnSpc>
              <a:spcBef>
                <a:spcPts val="530"/>
              </a:spcBef>
              <a:buFont typeface="Arial"/>
              <a:buChar char="•"/>
              <a:tabLst>
                <a:tab pos="354965" algn="l"/>
              </a:tabLst>
            </a:pPr>
            <a:r>
              <a:rPr lang="en-US" sz="2400" b="1" spc="-10" dirty="0">
                <a:solidFill>
                  <a:srgbClr val="000000"/>
                </a:solidFill>
                <a:latin typeface="Arial"/>
                <a:cs typeface="Arial"/>
              </a:rPr>
              <a:t>The case study focuses on AFOTEC’s Combat Search and Rescue Locator (CSARL) system.  </a:t>
            </a:r>
          </a:p>
          <a:p>
            <a:pPr marL="864257" lvl="1" indent="-342265">
              <a:spcBef>
                <a:spcPts val="530"/>
              </a:spcBef>
              <a:buFont typeface="Arial"/>
              <a:buChar char="•"/>
              <a:tabLst>
                <a:tab pos="354965" algn="l"/>
              </a:tabLst>
            </a:pPr>
            <a:r>
              <a:rPr lang="en-US" b="1" spc="-10" dirty="0">
                <a:solidFill>
                  <a:srgbClr val="000000"/>
                </a:solidFill>
                <a:latin typeface="Arial"/>
                <a:cs typeface="Arial"/>
              </a:rPr>
              <a:t>Is a fictional system that has been developed as a training case for flight test personnel learning to create test plans.</a:t>
            </a:r>
          </a:p>
          <a:p>
            <a:pPr marL="864257" lvl="1" indent="-342265">
              <a:spcBef>
                <a:spcPts val="530"/>
              </a:spcBef>
              <a:buFont typeface="Arial"/>
              <a:buChar char="•"/>
              <a:tabLst>
                <a:tab pos="354965" algn="l"/>
              </a:tabLst>
            </a:pPr>
            <a:r>
              <a:rPr lang="en-US" b="1" spc="-10" dirty="0">
                <a:solidFill>
                  <a:srgbClr val="000000"/>
                </a:solidFill>
                <a:latin typeface="Arial"/>
                <a:cs typeface="Arial"/>
              </a:rPr>
              <a:t>It is well documented and has a thorough reference test plan that has been redeveloped.</a:t>
            </a:r>
          </a:p>
          <a:p>
            <a:pPr marL="864257" lvl="1" indent="-342265">
              <a:spcBef>
                <a:spcPts val="530"/>
              </a:spcBef>
              <a:buFont typeface="Arial"/>
              <a:buChar char="•"/>
              <a:tabLst>
                <a:tab pos="354965" algn="l"/>
              </a:tabLst>
            </a:pPr>
            <a:r>
              <a:rPr lang="en-US" b="1" spc="-10" dirty="0">
                <a:solidFill>
                  <a:srgbClr val="000000"/>
                </a:solidFill>
                <a:latin typeface="Arial"/>
                <a:cs typeface="Arial"/>
              </a:rPr>
              <a:t>Serves as an example system upon which to demonstrate the proposed methods for flight-test relevant test plan generation. </a:t>
            </a:r>
          </a:p>
          <a:p>
            <a:pPr marL="864257" lvl="1" indent="-342265">
              <a:spcBef>
                <a:spcPts val="530"/>
              </a:spcBef>
              <a:buFont typeface="Arial"/>
              <a:buChar char="•"/>
              <a:tabLst>
                <a:tab pos="354965" algn="l"/>
              </a:tabLst>
            </a:pPr>
            <a:r>
              <a:rPr lang="en-US" b="1" spc="-10" dirty="0">
                <a:solidFill>
                  <a:srgbClr val="000000"/>
                </a:solidFill>
                <a:latin typeface="Arial"/>
                <a:cs typeface="Arial"/>
              </a:rPr>
              <a:t>Since the system is well documented and all AFOTEC personnel are familiar with the material.</a:t>
            </a:r>
          </a:p>
          <a:p>
            <a:pPr marL="354965" indent="-342265">
              <a:spcBef>
                <a:spcPts val="530"/>
              </a:spcBef>
              <a:buFont typeface="Arial"/>
              <a:buChar char="•"/>
              <a:tabLst>
                <a:tab pos="354965" algn="l"/>
              </a:tabLst>
            </a:pPr>
            <a:r>
              <a:rPr lang="en-US" sz="2400" b="1" spc="-10" dirty="0">
                <a:solidFill>
                  <a:srgbClr val="000000"/>
                </a:solidFill>
                <a:latin typeface="Arial"/>
                <a:cs typeface="Arial"/>
              </a:rPr>
              <a:t>Makes a good benchmark for applying the grey box-inspired testing technique implemented in an MBSE environment to create a flight test scenario procedure. </a:t>
            </a:r>
          </a:p>
        </p:txBody>
      </p:sp>
    </p:spTree>
    <p:extLst>
      <p:ext uri="{BB962C8B-B14F-4D97-AF65-F5344CB8AC3E}">
        <p14:creationId xmlns:p14="http://schemas.microsoft.com/office/powerpoint/2010/main" val="28200174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5893E-BD91-ECF3-2F64-E97C4322B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811036-A030-6758-7194-0FC2D68A64E6}"/>
              </a:ext>
            </a:extLst>
          </p:cNvPr>
          <p:cNvSpPr>
            <a:spLocks noGrp="1"/>
          </p:cNvSpPr>
          <p:nvPr>
            <p:ph type="title"/>
          </p:nvPr>
        </p:nvSpPr>
        <p:spPr>
          <a:xfrm>
            <a:off x="481584" y="0"/>
            <a:ext cx="12561453" cy="861774"/>
          </a:xfrm>
        </p:spPr>
        <p:txBody>
          <a:bodyPr/>
          <a:lstStyle/>
          <a:p>
            <a:pPr algn="ctr"/>
            <a:r>
              <a:rPr lang="it-IT" sz="4400" dirty="0"/>
              <a:t>Case Study - Diagrams</a:t>
            </a:r>
            <a:endParaRPr lang="en-US" sz="4400" dirty="0"/>
          </a:p>
        </p:txBody>
      </p:sp>
      <p:sp>
        <p:nvSpPr>
          <p:cNvPr id="4" name="Slide Number Placeholder 3">
            <a:extLst>
              <a:ext uri="{FF2B5EF4-FFF2-40B4-BE49-F238E27FC236}">
                <a16:creationId xmlns:a16="http://schemas.microsoft.com/office/drawing/2014/main" id="{A7BA6693-4B85-22E0-BB9D-88283E954E1C}"/>
              </a:ext>
            </a:extLst>
          </p:cNvPr>
          <p:cNvSpPr>
            <a:spLocks noGrp="1"/>
          </p:cNvSpPr>
          <p:nvPr>
            <p:ph type="sldNum" sz="quarter" idx="11"/>
          </p:nvPr>
        </p:nvSpPr>
        <p:spPr/>
        <p:txBody>
          <a:bodyPr/>
          <a:lstStyle/>
          <a:p>
            <a:fld id="{D5518FED-BFFA-4A43-94B8-244398EE0F34}" type="slidenum">
              <a:rPr lang="en-US" smtClean="0"/>
              <a:pPr/>
              <a:t>11</a:t>
            </a:fld>
            <a:endParaRPr lang="en-US" dirty="0"/>
          </a:p>
        </p:txBody>
      </p:sp>
      <p:sp>
        <p:nvSpPr>
          <p:cNvPr id="5" name="TextBox 4">
            <a:extLst>
              <a:ext uri="{FF2B5EF4-FFF2-40B4-BE49-F238E27FC236}">
                <a16:creationId xmlns:a16="http://schemas.microsoft.com/office/drawing/2014/main" id="{3EE0BFB1-794C-CECB-8694-BA1AAFE43858}"/>
              </a:ext>
            </a:extLst>
          </p:cNvPr>
          <p:cNvSpPr txBox="1"/>
          <p:nvPr/>
        </p:nvSpPr>
        <p:spPr>
          <a:xfrm>
            <a:off x="494284" y="2438400"/>
            <a:ext cx="4827016" cy="1938992"/>
          </a:xfrm>
          <a:prstGeom prst="rect">
            <a:avLst/>
          </a:prstGeom>
          <a:noFill/>
        </p:spPr>
        <p:txBody>
          <a:bodyPr wrap="square">
            <a:spAutoFit/>
          </a:bodyPr>
          <a:lstStyle/>
          <a:p>
            <a:r>
              <a:rPr lang="en-US" sz="2400" dirty="0"/>
              <a:t>Figure 4: </a:t>
            </a:r>
            <a:r>
              <a:rPr lang="en-US" sz="2400" dirty="0" err="1"/>
              <a:t>SysML</a:t>
            </a:r>
            <a:r>
              <a:rPr lang="en-US" sz="2400" dirty="0"/>
              <a:t> Activity Diagram of the Combat Search and Rescue Locator (CSARL) system used in the Case Study with Identified Path Flows.</a:t>
            </a:r>
          </a:p>
        </p:txBody>
      </p:sp>
      <p:pic>
        <p:nvPicPr>
          <p:cNvPr id="3" name="Picture 2">
            <a:extLst>
              <a:ext uri="{FF2B5EF4-FFF2-40B4-BE49-F238E27FC236}">
                <a16:creationId xmlns:a16="http://schemas.microsoft.com/office/drawing/2014/main" id="{C3B4AA59-8B0A-6B4B-7EFD-E6CA186DD5D4}"/>
              </a:ext>
            </a:extLst>
          </p:cNvPr>
          <p:cNvPicPr>
            <a:picLocks noChangeAspect="1"/>
          </p:cNvPicPr>
          <p:nvPr/>
        </p:nvPicPr>
        <p:blipFill>
          <a:blip r:embed="rId3"/>
          <a:stretch>
            <a:fillRect/>
          </a:stretch>
        </p:blipFill>
        <p:spPr>
          <a:xfrm>
            <a:off x="5336511" y="838200"/>
            <a:ext cx="8201689" cy="6251287"/>
          </a:xfrm>
          <a:prstGeom prst="rect">
            <a:avLst/>
          </a:prstGeom>
        </p:spPr>
      </p:pic>
    </p:spTree>
    <p:extLst>
      <p:ext uri="{BB962C8B-B14F-4D97-AF65-F5344CB8AC3E}">
        <p14:creationId xmlns:p14="http://schemas.microsoft.com/office/powerpoint/2010/main" val="40863351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4AF83-D3C1-7013-977F-558A0C125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51D21-B57E-ED2A-F4B8-249C8FE5CAA1}"/>
              </a:ext>
            </a:extLst>
          </p:cNvPr>
          <p:cNvSpPr>
            <a:spLocks noGrp="1"/>
          </p:cNvSpPr>
          <p:nvPr>
            <p:ph type="title"/>
          </p:nvPr>
        </p:nvSpPr>
        <p:spPr>
          <a:xfrm>
            <a:off x="481584" y="0"/>
            <a:ext cx="12561453" cy="861774"/>
          </a:xfrm>
        </p:spPr>
        <p:txBody>
          <a:bodyPr/>
          <a:lstStyle/>
          <a:p>
            <a:pPr algn="ctr"/>
            <a:r>
              <a:rPr lang="it-IT" sz="4400" dirty="0"/>
              <a:t>Basic Flow</a:t>
            </a:r>
            <a:endParaRPr lang="en-US" sz="4400" dirty="0"/>
          </a:p>
        </p:txBody>
      </p:sp>
      <p:sp>
        <p:nvSpPr>
          <p:cNvPr id="4" name="Slide Number Placeholder 3">
            <a:extLst>
              <a:ext uri="{FF2B5EF4-FFF2-40B4-BE49-F238E27FC236}">
                <a16:creationId xmlns:a16="http://schemas.microsoft.com/office/drawing/2014/main" id="{135E2ED4-BF68-6C93-1060-E3693503DC01}"/>
              </a:ext>
            </a:extLst>
          </p:cNvPr>
          <p:cNvSpPr>
            <a:spLocks noGrp="1"/>
          </p:cNvSpPr>
          <p:nvPr>
            <p:ph type="sldNum" sz="quarter" idx="11"/>
          </p:nvPr>
        </p:nvSpPr>
        <p:spPr/>
        <p:txBody>
          <a:bodyPr/>
          <a:lstStyle/>
          <a:p>
            <a:fld id="{D5518FED-BFFA-4A43-94B8-244398EE0F34}" type="slidenum">
              <a:rPr lang="en-US" smtClean="0"/>
              <a:pPr/>
              <a:t>12</a:t>
            </a:fld>
            <a:endParaRPr lang="en-US" dirty="0"/>
          </a:p>
        </p:txBody>
      </p:sp>
      <p:pic>
        <p:nvPicPr>
          <p:cNvPr id="5" name="Picture 4">
            <a:extLst>
              <a:ext uri="{FF2B5EF4-FFF2-40B4-BE49-F238E27FC236}">
                <a16:creationId xmlns:a16="http://schemas.microsoft.com/office/drawing/2014/main" id="{FF643914-8D14-8B24-603F-27D5603D0BFF}"/>
              </a:ext>
            </a:extLst>
          </p:cNvPr>
          <p:cNvPicPr>
            <a:picLocks noChangeAspect="1"/>
          </p:cNvPicPr>
          <p:nvPr/>
        </p:nvPicPr>
        <p:blipFill>
          <a:blip r:embed="rId3"/>
          <a:stretch>
            <a:fillRect/>
          </a:stretch>
        </p:blipFill>
        <p:spPr>
          <a:xfrm>
            <a:off x="113324" y="870295"/>
            <a:ext cx="13538532" cy="2805281"/>
          </a:xfrm>
          <a:prstGeom prst="rect">
            <a:avLst/>
          </a:prstGeom>
        </p:spPr>
      </p:pic>
    </p:spTree>
    <p:extLst>
      <p:ext uri="{BB962C8B-B14F-4D97-AF65-F5344CB8AC3E}">
        <p14:creationId xmlns:p14="http://schemas.microsoft.com/office/powerpoint/2010/main" val="20967850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7BA2-F8B1-7365-D680-D6A64EBEEAF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94A03C0-A9F6-2AD8-1D39-135F6E84AC3A}"/>
              </a:ext>
            </a:extLst>
          </p:cNvPr>
          <p:cNvPicPr>
            <a:picLocks noChangeAspect="1"/>
          </p:cNvPicPr>
          <p:nvPr/>
        </p:nvPicPr>
        <p:blipFill>
          <a:blip r:embed="rId3"/>
          <a:stretch>
            <a:fillRect/>
          </a:stretch>
        </p:blipFill>
        <p:spPr>
          <a:xfrm>
            <a:off x="6305634" y="914400"/>
            <a:ext cx="7329721" cy="2861064"/>
          </a:xfrm>
          <a:prstGeom prst="rect">
            <a:avLst/>
          </a:prstGeom>
        </p:spPr>
      </p:pic>
      <p:sp>
        <p:nvSpPr>
          <p:cNvPr id="2" name="Title 1">
            <a:extLst>
              <a:ext uri="{FF2B5EF4-FFF2-40B4-BE49-F238E27FC236}">
                <a16:creationId xmlns:a16="http://schemas.microsoft.com/office/drawing/2014/main" id="{A3F95443-E5E1-E90D-3FC0-A9E581F0DBAD}"/>
              </a:ext>
            </a:extLst>
          </p:cNvPr>
          <p:cNvSpPr>
            <a:spLocks noGrp="1"/>
          </p:cNvSpPr>
          <p:nvPr>
            <p:ph type="title"/>
          </p:nvPr>
        </p:nvSpPr>
        <p:spPr>
          <a:xfrm>
            <a:off x="481584" y="0"/>
            <a:ext cx="12561453" cy="861774"/>
          </a:xfrm>
        </p:spPr>
        <p:txBody>
          <a:bodyPr/>
          <a:lstStyle/>
          <a:p>
            <a:pPr algn="ctr"/>
            <a:r>
              <a:rPr lang="en-US" sz="4400" dirty="0"/>
              <a:t>Test Scenario Procedures</a:t>
            </a:r>
          </a:p>
        </p:txBody>
      </p:sp>
      <p:sp>
        <p:nvSpPr>
          <p:cNvPr id="4" name="Slide Number Placeholder 3">
            <a:extLst>
              <a:ext uri="{FF2B5EF4-FFF2-40B4-BE49-F238E27FC236}">
                <a16:creationId xmlns:a16="http://schemas.microsoft.com/office/drawing/2014/main" id="{0532D79A-80AA-A6B3-3A27-4769D16F8427}"/>
              </a:ext>
            </a:extLst>
          </p:cNvPr>
          <p:cNvSpPr>
            <a:spLocks noGrp="1"/>
          </p:cNvSpPr>
          <p:nvPr>
            <p:ph type="sldNum" sz="quarter" idx="11"/>
          </p:nvPr>
        </p:nvSpPr>
        <p:spPr/>
        <p:txBody>
          <a:bodyPr/>
          <a:lstStyle/>
          <a:p>
            <a:fld id="{D5518FED-BFFA-4A43-94B8-244398EE0F34}" type="slidenum">
              <a:rPr lang="en-US" smtClean="0"/>
              <a:pPr/>
              <a:t>13</a:t>
            </a:fld>
            <a:endParaRPr lang="en-US" dirty="0"/>
          </a:p>
        </p:txBody>
      </p:sp>
      <p:pic>
        <p:nvPicPr>
          <p:cNvPr id="6" name="Picture 5">
            <a:extLst>
              <a:ext uri="{FF2B5EF4-FFF2-40B4-BE49-F238E27FC236}">
                <a16:creationId xmlns:a16="http://schemas.microsoft.com/office/drawing/2014/main" id="{1DEAE759-E460-6F59-F47C-62FAF8049C1F}"/>
              </a:ext>
            </a:extLst>
          </p:cNvPr>
          <p:cNvPicPr>
            <a:picLocks noChangeAspect="1"/>
          </p:cNvPicPr>
          <p:nvPr/>
        </p:nvPicPr>
        <p:blipFill>
          <a:blip r:embed="rId4"/>
          <a:stretch>
            <a:fillRect/>
          </a:stretch>
        </p:blipFill>
        <p:spPr>
          <a:xfrm>
            <a:off x="116454" y="914400"/>
            <a:ext cx="5971421" cy="3814580"/>
          </a:xfrm>
          <a:prstGeom prst="rect">
            <a:avLst/>
          </a:prstGeom>
        </p:spPr>
      </p:pic>
      <p:pic>
        <p:nvPicPr>
          <p:cNvPr id="11" name="Picture 10">
            <a:extLst>
              <a:ext uri="{FF2B5EF4-FFF2-40B4-BE49-F238E27FC236}">
                <a16:creationId xmlns:a16="http://schemas.microsoft.com/office/drawing/2014/main" id="{4DF93867-66AB-FA4C-3D35-9C72AF80840E}"/>
              </a:ext>
            </a:extLst>
          </p:cNvPr>
          <p:cNvPicPr>
            <a:picLocks noChangeAspect="1"/>
          </p:cNvPicPr>
          <p:nvPr/>
        </p:nvPicPr>
        <p:blipFill>
          <a:blip r:embed="rId5"/>
          <a:stretch>
            <a:fillRect/>
          </a:stretch>
        </p:blipFill>
        <p:spPr>
          <a:xfrm>
            <a:off x="6100575" y="4290385"/>
            <a:ext cx="7553385" cy="2158937"/>
          </a:xfrm>
          <a:prstGeom prst="rect">
            <a:avLst/>
          </a:prstGeom>
        </p:spPr>
      </p:pic>
      <p:sp>
        <p:nvSpPr>
          <p:cNvPr id="15" name="TextBox 14">
            <a:extLst>
              <a:ext uri="{FF2B5EF4-FFF2-40B4-BE49-F238E27FC236}">
                <a16:creationId xmlns:a16="http://schemas.microsoft.com/office/drawing/2014/main" id="{7D7FF223-B7C5-8AD3-2742-AE713DA6F641}"/>
              </a:ext>
            </a:extLst>
          </p:cNvPr>
          <p:cNvSpPr txBox="1"/>
          <p:nvPr/>
        </p:nvSpPr>
        <p:spPr>
          <a:xfrm>
            <a:off x="244986" y="4728980"/>
            <a:ext cx="5714356" cy="461665"/>
          </a:xfrm>
          <a:prstGeom prst="rect">
            <a:avLst/>
          </a:prstGeom>
          <a:noFill/>
        </p:spPr>
        <p:txBody>
          <a:bodyPr wrap="square">
            <a:spAutoFit/>
          </a:bodyPr>
          <a:lstStyle/>
          <a:p>
            <a:r>
              <a:rPr lang="en-US" sz="1200" dirty="0"/>
              <a:t>Figure 5: Activity diagram of Scenario 1 illustrating the test procedure that outlines the steps required to execute the SAR Team Circumnavigate to IP test case.</a:t>
            </a:r>
          </a:p>
        </p:txBody>
      </p:sp>
      <p:sp>
        <p:nvSpPr>
          <p:cNvPr id="16" name="TextBox 15">
            <a:extLst>
              <a:ext uri="{FF2B5EF4-FFF2-40B4-BE49-F238E27FC236}">
                <a16:creationId xmlns:a16="http://schemas.microsoft.com/office/drawing/2014/main" id="{3FCECB8F-E3FE-0747-5B41-443EE2C1B194}"/>
              </a:ext>
            </a:extLst>
          </p:cNvPr>
          <p:cNvSpPr txBox="1"/>
          <p:nvPr/>
        </p:nvSpPr>
        <p:spPr>
          <a:xfrm>
            <a:off x="7307082" y="3828720"/>
            <a:ext cx="5735955" cy="461665"/>
          </a:xfrm>
          <a:prstGeom prst="rect">
            <a:avLst/>
          </a:prstGeom>
          <a:noFill/>
        </p:spPr>
        <p:txBody>
          <a:bodyPr wrap="square">
            <a:spAutoFit/>
          </a:bodyPr>
          <a:lstStyle/>
          <a:p>
            <a:r>
              <a:rPr lang="en-US" sz="1200" dirty="0"/>
              <a:t>Figure 6: Activity diagram of Scenario 2 illustrating the test procedure that outlines the steps required to execute the Isolated Navigation and Recovery test case.</a:t>
            </a:r>
          </a:p>
        </p:txBody>
      </p:sp>
      <p:sp>
        <p:nvSpPr>
          <p:cNvPr id="17" name="TextBox 16">
            <a:extLst>
              <a:ext uri="{FF2B5EF4-FFF2-40B4-BE49-F238E27FC236}">
                <a16:creationId xmlns:a16="http://schemas.microsoft.com/office/drawing/2014/main" id="{80EBCD0D-0389-8CB4-182F-0BEFD15E273A}"/>
              </a:ext>
            </a:extLst>
          </p:cNvPr>
          <p:cNvSpPr txBox="1"/>
          <p:nvPr/>
        </p:nvSpPr>
        <p:spPr>
          <a:xfrm>
            <a:off x="7268845" y="6400800"/>
            <a:ext cx="5735955" cy="461665"/>
          </a:xfrm>
          <a:prstGeom prst="rect">
            <a:avLst/>
          </a:prstGeom>
          <a:noFill/>
        </p:spPr>
        <p:txBody>
          <a:bodyPr wrap="square">
            <a:spAutoFit/>
          </a:bodyPr>
          <a:lstStyle/>
          <a:p>
            <a:r>
              <a:rPr lang="en-US" sz="1200" dirty="0"/>
              <a:t>Figure 7: Activity diagram of Scenario 2 illustrating the test procedure that outlines the steps required to execute the Zeroize HHR test case.</a:t>
            </a:r>
          </a:p>
        </p:txBody>
      </p:sp>
      <p:sp>
        <p:nvSpPr>
          <p:cNvPr id="5" name="TextBox 4">
            <a:extLst>
              <a:ext uri="{FF2B5EF4-FFF2-40B4-BE49-F238E27FC236}">
                <a16:creationId xmlns:a16="http://schemas.microsoft.com/office/drawing/2014/main" id="{DC54CE69-4A57-664B-7441-41EF18C9191B}"/>
              </a:ext>
            </a:extLst>
          </p:cNvPr>
          <p:cNvSpPr txBox="1"/>
          <p:nvPr/>
        </p:nvSpPr>
        <p:spPr>
          <a:xfrm>
            <a:off x="116454" y="5602985"/>
            <a:ext cx="5959342" cy="1015663"/>
          </a:xfrm>
          <a:prstGeom prst="rect">
            <a:avLst/>
          </a:prstGeom>
          <a:noFill/>
        </p:spPr>
        <p:txBody>
          <a:bodyPr wrap="square">
            <a:spAutoFit/>
          </a:bodyPr>
          <a:lstStyle/>
          <a:p>
            <a:pPr marL="342900" marR="0" lvl="0" indent="-342900" algn="l" defTabSz="509292"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b="1" spc="-10" dirty="0">
                <a:solidFill>
                  <a:srgbClr val="000000"/>
                </a:solidFill>
                <a:latin typeface="Arial"/>
                <a:cs typeface="Arial"/>
              </a:rPr>
              <a:t>These scenario procedures can be used as input to developing flight test cards used in the validation process</a:t>
            </a:r>
          </a:p>
        </p:txBody>
      </p:sp>
    </p:spTree>
    <p:extLst>
      <p:ext uri="{BB962C8B-B14F-4D97-AF65-F5344CB8AC3E}">
        <p14:creationId xmlns:p14="http://schemas.microsoft.com/office/powerpoint/2010/main" val="4566488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5664-53AF-D901-E578-1454EEBCCA6F}"/>
              </a:ext>
            </a:extLst>
          </p:cNvPr>
          <p:cNvSpPr>
            <a:spLocks noGrp="1"/>
          </p:cNvSpPr>
          <p:nvPr>
            <p:ph type="title"/>
          </p:nvPr>
        </p:nvSpPr>
        <p:spPr>
          <a:xfrm>
            <a:off x="508000" y="29893"/>
            <a:ext cx="12561453" cy="1015663"/>
          </a:xfrm>
        </p:spPr>
        <p:txBody>
          <a:bodyPr/>
          <a:lstStyle/>
          <a:p>
            <a:pPr algn="ctr"/>
            <a:r>
              <a:rPr lang="en-US" dirty="0"/>
              <a:t>Discussion</a:t>
            </a:r>
          </a:p>
        </p:txBody>
      </p:sp>
      <p:sp>
        <p:nvSpPr>
          <p:cNvPr id="4" name="Slide Number Placeholder 3">
            <a:extLst>
              <a:ext uri="{FF2B5EF4-FFF2-40B4-BE49-F238E27FC236}">
                <a16:creationId xmlns:a16="http://schemas.microsoft.com/office/drawing/2014/main" id="{B2FCBA3D-DECB-AF03-284C-BAE0DEA4DF18}"/>
              </a:ext>
            </a:extLst>
          </p:cNvPr>
          <p:cNvSpPr>
            <a:spLocks noGrp="1"/>
          </p:cNvSpPr>
          <p:nvPr>
            <p:ph type="sldNum" sz="quarter" idx="11"/>
          </p:nvPr>
        </p:nvSpPr>
        <p:spPr/>
        <p:txBody>
          <a:bodyPr/>
          <a:lstStyle/>
          <a:p>
            <a:fld id="{D5518FED-BFFA-4A43-94B8-244398EE0F34}" type="slidenum">
              <a:rPr lang="en-US" smtClean="0"/>
              <a:pPr/>
              <a:t>14</a:t>
            </a:fld>
            <a:endParaRPr lang="en-US" dirty="0"/>
          </a:p>
        </p:txBody>
      </p:sp>
      <p:sp>
        <p:nvSpPr>
          <p:cNvPr id="5" name="TextBox 4">
            <a:extLst>
              <a:ext uri="{FF2B5EF4-FFF2-40B4-BE49-F238E27FC236}">
                <a16:creationId xmlns:a16="http://schemas.microsoft.com/office/drawing/2014/main" id="{8A822A8C-5B49-3027-5B1F-DC5741CDC74A}"/>
              </a:ext>
            </a:extLst>
          </p:cNvPr>
          <p:cNvSpPr txBox="1"/>
          <p:nvPr/>
        </p:nvSpPr>
        <p:spPr>
          <a:xfrm>
            <a:off x="301550" y="1443420"/>
            <a:ext cx="13084249" cy="4616648"/>
          </a:xfrm>
          <a:prstGeom prst="rect">
            <a:avLst/>
          </a:prstGeom>
          <a:noFill/>
        </p:spPr>
        <p:txBody>
          <a:bodyPr wrap="square">
            <a:spAutoFit/>
          </a:bodyPr>
          <a:lstStyle/>
          <a:p>
            <a:pPr marL="342900" marR="0" lvl="0" indent="-342900" algn="l" defTabSz="509292"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1" spc="-10" dirty="0">
                <a:solidFill>
                  <a:srgbClr val="000000"/>
                </a:solidFill>
                <a:latin typeface="Arial"/>
                <a:cs typeface="Arial"/>
              </a:rPr>
              <a:t>This case study now allows a comparison between document-centric and model-centric processes. </a:t>
            </a:r>
          </a:p>
          <a:p>
            <a:pPr marL="342900" marR="0" lvl="0" indent="-342900" algn="l" defTabSz="509292"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1" spc="-10" dirty="0">
                <a:solidFill>
                  <a:srgbClr val="000000"/>
                </a:solidFill>
                <a:latin typeface="Arial"/>
                <a:cs typeface="Arial"/>
              </a:rPr>
              <a:t>The results of the model-based test scenario-generating method show that this method is effective in creating detailed test scenarios for use in the generation of detailed test plan documents (DTPs)</a:t>
            </a:r>
            <a:r>
              <a:rPr lang="en-US" sz="2400" b="1" spc="-10" baseline="30000" dirty="0">
                <a:solidFill>
                  <a:srgbClr val="000000"/>
                </a:solidFill>
                <a:latin typeface="Arial"/>
                <a:cs typeface="Arial"/>
              </a:rPr>
              <a:t>1</a:t>
            </a:r>
            <a:r>
              <a:rPr lang="en-US" sz="2400" b="1" spc="-10" dirty="0">
                <a:solidFill>
                  <a:srgbClr val="000000"/>
                </a:solidFill>
                <a:latin typeface="Arial"/>
                <a:cs typeface="Arial"/>
              </a:rPr>
              <a:t>. </a:t>
            </a:r>
          </a:p>
          <a:p>
            <a:pPr marL="852192" lvl="1" indent="-342900">
              <a:spcAft>
                <a:spcPts val="1200"/>
              </a:spcAft>
              <a:buFont typeface="Arial" panose="020B0604020202020204" pitchFamily="34" charset="0"/>
              <a:buChar char="•"/>
              <a:defRPr/>
            </a:pPr>
            <a:r>
              <a:rPr lang="en-US" sz="2400" spc="-10" dirty="0">
                <a:solidFill>
                  <a:srgbClr val="000000"/>
                </a:solidFill>
                <a:latin typeface="Arial"/>
                <a:cs typeface="Arial"/>
              </a:rPr>
              <a:t>Comparing the results between the document-centric and model-centric processes reveals that the model-based method generates a comparable number of test scenarios as the document-centric process. </a:t>
            </a:r>
          </a:p>
          <a:p>
            <a:pPr marL="342900" indent="-342900">
              <a:spcAft>
                <a:spcPts val="1200"/>
              </a:spcAft>
              <a:buFont typeface="Arial" panose="020B0604020202020204" pitchFamily="34" charset="0"/>
              <a:buChar char="•"/>
              <a:defRPr/>
            </a:pPr>
            <a:r>
              <a:rPr lang="en-US" sz="2400" b="1" spc="-10" dirty="0">
                <a:solidFill>
                  <a:srgbClr val="000000"/>
                </a:solidFill>
                <a:latin typeface="Arial"/>
                <a:cs typeface="Arial"/>
              </a:rPr>
              <a:t>Similarities in output between the model-based test scenario approach and the document-centric approach provide confidence that both processes can generate similar documentation for testing SUTs.</a:t>
            </a:r>
          </a:p>
        </p:txBody>
      </p:sp>
      <p:sp>
        <p:nvSpPr>
          <p:cNvPr id="7" name="TextBox 6">
            <a:extLst>
              <a:ext uri="{FF2B5EF4-FFF2-40B4-BE49-F238E27FC236}">
                <a16:creationId xmlns:a16="http://schemas.microsoft.com/office/drawing/2014/main" id="{E3AA6EAF-3F45-79D7-7AD4-D49E18287C22}"/>
              </a:ext>
            </a:extLst>
          </p:cNvPr>
          <p:cNvSpPr txBox="1"/>
          <p:nvPr/>
        </p:nvSpPr>
        <p:spPr>
          <a:xfrm>
            <a:off x="965200" y="6471047"/>
            <a:ext cx="11506200" cy="615553"/>
          </a:xfrm>
          <a:prstGeom prst="rect">
            <a:avLst/>
          </a:prstGeom>
          <a:noFill/>
        </p:spPr>
        <p:txBody>
          <a:bodyPr wrap="square">
            <a:spAutoFit/>
          </a:bodyPr>
          <a:lstStyle/>
          <a:p>
            <a:r>
              <a:rPr lang="en-US" dirty="0"/>
              <a:t> </a:t>
            </a:r>
            <a:r>
              <a:rPr lang="en-US" sz="1400" baseline="30000" dirty="0"/>
              <a:t>1</a:t>
            </a:r>
            <a:r>
              <a:rPr lang="en-US" sz="1400" dirty="0"/>
              <a:t>Because the federal acquisition regulations (FAR) process is dictated by law, any new flight test process must create the equivalent documents for review and signature approval process required by the federal acquisition regulations, including the DTPs that are the output of this process. </a:t>
            </a:r>
          </a:p>
        </p:txBody>
      </p:sp>
    </p:spTree>
    <p:extLst>
      <p:ext uri="{BB962C8B-B14F-4D97-AF65-F5344CB8AC3E}">
        <p14:creationId xmlns:p14="http://schemas.microsoft.com/office/powerpoint/2010/main" val="42486266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CB559-0FAA-E380-472F-AD07A5BFF7C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98793AD-FF24-0414-2E27-33DC5726B103}"/>
              </a:ext>
            </a:extLst>
          </p:cNvPr>
          <p:cNvPicPr>
            <a:picLocks noChangeAspect="1"/>
          </p:cNvPicPr>
          <p:nvPr/>
        </p:nvPicPr>
        <p:blipFill rotWithShape="1">
          <a:blip r:embed="rId3"/>
          <a:srcRect l="26148" r="12327" b="9672"/>
          <a:stretch/>
        </p:blipFill>
        <p:spPr>
          <a:xfrm>
            <a:off x="-8872" y="914400"/>
            <a:ext cx="5774672" cy="5392765"/>
          </a:xfrm>
          <a:prstGeom prst="rect">
            <a:avLst/>
          </a:prstGeom>
        </p:spPr>
      </p:pic>
      <p:sp>
        <p:nvSpPr>
          <p:cNvPr id="2" name="Title 1">
            <a:extLst>
              <a:ext uri="{FF2B5EF4-FFF2-40B4-BE49-F238E27FC236}">
                <a16:creationId xmlns:a16="http://schemas.microsoft.com/office/drawing/2014/main" id="{405F7783-EB78-007B-C863-D3322F8B0739}"/>
              </a:ext>
            </a:extLst>
          </p:cNvPr>
          <p:cNvSpPr>
            <a:spLocks noGrp="1"/>
          </p:cNvSpPr>
          <p:nvPr>
            <p:ph type="title"/>
          </p:nvPr>
        </p:nvSpPr>
        <p:spPr>
          <a:xfrm>
            <a:off x="452120" y="52626"/>
            <a:ext cx="13048239" cy="861774"/>
          </a:xfrm>
        </p:spPr>
        <p:txBody>
          <a:bodyPr/>
          <a:lstStyle/>
          <a:p>
            <a:pPr algn="ctr"/>
            <a:r>
              <a:rPr lang="en-US" sz="4400" dirty="0"/>
              <a:t>Comparison of Processes</a:t>
            </a:r>
          </a:p>
        </p:txBody>
      </p:sp>
      <p:sp>
        <p:nvSpPr>
          <p:cNvPr id="4" name="Slide Number Placeholder 3">
            <a:extLst>
              <a:ext uri="{FF2B5EF4-FFF2-40B4-BE49-F238E27FC236}">
                <a16:creationId xmlns:a16="http://schemas.microsoft.com/office/drawing/2014/main" id="{F533EBDF-756E-5BFD-8162-F666E7D3425C}"/>
              </a:ext>
            </a:extLst>
          </p:cNvPr>
          <p:cNvSpPr>
            <a:spLocks noGrp="1"/>
          </p:cNvSpPr>
          <p:nvPr>
            <p:ph type="sldNum" sz="quarter" idx="11"/>
          </p:nvPr>
        </p:nvSpPr>
        <p:spPr/>
        <p:txBody>
          <a:bodyPr/>
          <a:lstStyle/>
          <a:p>
            <a:fld id="{D5518FED-BFFA-4A43-94B8-244398EE0F34}" type="slidenum">
              <a:rPr lang="en-US" smtClean="0"/>
              <a:pPr/>
              <a:t>15</a:t>
            </a:fld>
            <a:endParaRPr lang="en-US" dirty="0"/>
          </a:p>
        </p:txBody>
      </p:sp>
      <p:sp>
        <p:nvSpPr>
          <p:cNvPr id="6" name="TextBox 5">
            <a:extLst>
              <a:ext uri="{FF2B5EF4-FFF2-40B4-BE49-F238E27FC236}">
                <a16:creationId xmlns:a16="http://schemas.microsoft.com/office/drawing/2014/main" id="{DCFDA803-BB6B-F656-AE37-551DDDB4CC7F}"/>
              </a:ext>
            </a:extLst>
          </p:cNvPr>
          <p:cNvSpPr txBox="1"/>
          <p:nvPr/>
        </p:nvSpPr>
        <p:spPr>
          <a:xfrm>
            <a:off x="431800" y="6307165"/>
            <a:ext cx="4800600" cy="707886"/>
          </a:xfrm>
          <a:prstGeom prst="rect">
            <a:avLst/>
          </a:prstGeom>
          <a:noFill/>
        </p:spPr>
        <p:txBody>
          <a:bodyPr wrap="square">
            <a:spAutoFit/>
          </a:bodyPr>
          <a:lstStyle/>
          <a:p>
            <a:pPr algn="ctr"/>
            <a:r>
              <a:rPr lang="en-US" dirty="0"/>
              <a:t>Figure 8: Excerpt of Table of Contents from CSARL Detailed Test Plan.</a:t>
            </a:r>
          </a:p>
        </p:txBody>
      </p:sp>
      <p:pic>
        <p:nvPicPr>
          <p:cNvPr id="8" name="Picture 7">
            <a:extLst>
              <a:ext uri="{FF2B5EF4-FFF2-40B4-BE49-F238E27FC236}">
                <a16:creationId xmlns:a16="http://schemas.microsoft.com/office/drawing/2014/main" id="{432DA24F-3864-0644-C007-47E8F4A3BF21}"/>
              </a:ext>
            </a:extLst>
          </p:cNvPr>
          <p:cNvPicPr>
            <a:picLocks noChangeAspect="1"/>
          </p:cNvPicPr>
          <p:nvPr/>
        </p:nvPicPr>
        <p:blipFill rotWithShape="1">
          <a:blip r:embed="rId4"/>
          <a:srcRect t="9465"/>
          <a:stretch/>
        </p:blipFill>
        <p:spPr>
          <a:xfrm>
            <a:off x="5765800" y="1295400"/>
            <a:ext cx="8039558" cy="4841930"/>
          </a:xfrm>
          <a:prstGeom prst="rect">
            <a:avLst/>
          </a:prstGeom>
        </p:spPr>
      </p:pic>
      <p:sp>
        <p:nvSpPr>
          <p:cNvPr id="11" name="TextBox 10">
            <a:extLst>
              <a:ext uri="{FF2B5EF4-FFF2-40B4-BE49-F238E27FC236}">
                <a16:creationId xmlns:a16="http://schemas.microsoft.com/office/drawing/2014/main" id="{2B08305F-B50B-7E6A-A4B3-4EA28D049A70}"/>
              </a:ext>
            </a:extLst>
          </p:cNvPr>
          <p:cNvSpPr txBox="1"/>
          <p:nvPr/>
        </p:nvSpPr>
        <p:spPr>
          <a:xfrm>
            <a:off x="6743244" y="6096000"/>
            <a:ext cx="6667958" cy="1015663"/>
          </a:xfrm>
          <a:prstGeom prst="rect">
            <a:avLst/>
          </a:prstGeom>
          <a:noFill/>
        </p:spPr>
        <p:txBody>
          <a:bodyPr wrap="square">
            <a:spAutoFit/>
          </a:bodyPr>
          <a:lstStyle/>
          <a:p>
            <a:pPr algn="ctr"/>
            <a:r>
              <a:rPr lang="en-US" dirty="0"/>
              <a:t>Table 2: Scenario 1 Comparison of the document-centric DTP steps with the model-centric process-generated steps derived from the </a:t>
            </a:r>
            <a:r>
              <a:rPr lang="en-US" dirty="0" err="1"/>
              <a:t>SysML</a:t>
            </a:r>
            <a:r>
              <a:rPr lang="en-US" dirty="0"/>
              <a:t> activity diagram.</a:t>
            </a:r>
          </a:p>
        </p:txBody>
      </p:sp>
    </p:spTree>
    <p:extLst>
      <p:ext uri="{BB962C8B-B14F-4D97-AF65-F5344CB8AC3E}">
        <p14:creationId xmlns:p14="http://schemas.microsoft.com/office/powerpoint/2010/main" val="30886189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E032-20FC-205C-9E6D-7337F0DAF794}"/>
              </a:ext>
            </a:extLst>
          </p:cNvPr>
          <p:cNvSpPr>
            <a:spLocks noGrp="1"/>
          </p:cNvSpPr>
          <p:nvPr>
            <p:ph type="title"/>
          </p:nvPr>
        </p:nvSpPr>
        <p:spPr>
          <a:xfrm>
            <a:off x="0" y="-8973"/>
            <a:ext cx="13817600" cy="1015663"/>
          </a:xfrm>
        </p:spPr>
        <p:txBody>
          <a:bodyPr/>
          <a:lstStyle/>
          <a:p>
            <a:pPr algn="ctr"/>
            <a:r>
              <a:rPr lang="en-US" dirty="0"/>
              <a:t>Conclusion</a:t>
            </a:r>
          </a:p>
        </p:txBody>
      </p:sp>
      <p:sp>
        <p:nvSpPr>
          <p:cNvPr id="3" name="TextBox 2">
            <a:extLst>
              <a:ext uri="{FF2B5EF4-FFF2-40B4-BE49-F238E27FC236}">
                <a16:creationId xmlns:a16="http://schemas.microsoft.com/office/drawing/2014/main" id="{BF37D025-7CFD-379F-0D93-A9A1B8ACACA9}"/>
              </a:ext>
            </a:extLst>
          </p:cNvPr>
          <p:cNvSpPr txBox="1"/>
          <p:nvPr/>
        </p:nvSpPr>
        <p:spPr>
          <a:xfrm>
            <a:off x="301550" y="1006690"/>
            <a:ext cx="13084249" cy="5878532"/>
          </a:xfrm>
          <a:prstGeom prst="rect">
            <a:avLst/>
          </a:prstGeom>
          <a:noFill/>
        </p:spPr>
        <p:txBody>
          <a:bodyPr wrap="square">
            <a:spAutoFit/>
          </a:bodyPr>
          <a:lstStyle/>
          <a:p>
            <a:pPr marL="342900" marR="0" lvl="0" indent="-342900" algn="l" defTabSz="509292"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1" spc="-10" dirty="0">
                <a:solidFill>
                  <a:srgbClr val="000000"/>
                </a:solidFill>
                <a:latin typeface="Arial"/>
                <a:cs typeface="Arial"/>
              </a:rPr>
              <a:t>The CSARL case study example shows that the novel innovative grey-box test scenario generation process can create the required documents at the same fidelity as the document-centric process [7] [17]. </a:t>
            </a:r>
          </a:p>
          <a:p>
            <a:pPr marL="342900" marR="0" lvl="0" indent="-342900" algn="l" defTabSz="509292"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1" spc="-10" dirty="0">
                <a:solidFill>
                  <a:srgbClr val="000000"/>
                </a:solidFill>
                <a:latin typeface="Arial"/>
                <a:cs typeface="Arial"/>
              </a:rPr>
              <a:t>The case study shows the potential for efficient and valid use of </a:t>
            </a:r>
            <a:r>
              <a:rPr lang="en-US" sz="2400" b="1" spc="-10" dirty="0" err="1">
                <a:solidFill>
                  <a:srgbClr val="000000"/>
                </a:solidFill>
                <a:latin typeface="Arial"/>
                <a:cs typeface="Arial"/>
              </a:rPr>
              <a:t>SysML</a:t>
            </a:r>
            <a:r>
              <a:rPr lang="en-US" sz="2400" b="1" spc="-10" dirty="0">
                <a:solidFill>
                  <a:srgbClr val="000000"/>
                </a:solidFill>
                <a:latin typeface="Arial"/>
                <a:cs typeface="Arial"/>
              </a:rPr>
              <a:t> models for test plan design with MBSE and MDTD [18].</a:t>
            </a:r>
          </a:p>
          <a:p>
            <a:pPr marL="342900" marR="0" lvl="0" indent="-342900" algn="l" defTabSz="509292"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1" spc="-10" dirty="0">
                <a:solidFill>
                  <a:srgbClr val="000000"/>
                </a:solidFill>
                <a:latin typeface="Arial"/>
                <a:cs typeface="Arial"/>
              </a:rPr>
              <a:t>The use of MBSE and grey box testing realizes the promise of digital transformation and constitutes a stride toward modernizing testing methodologies to enhance system evaluation and validation [11] [19].</a:t>
            </a:r>
          </a:p>
          <a:p>
            <a:pPr marL="342900" marR="0" lvl="0" indent="-342900" algn="l" defTabSz="509292"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1" spc="-10" dirty="0">
                <a:solidFill>
                  <a:srgbClr val="000000"/>
                </a:solidFill>
                <a:latin typeface="Arial"/>
                <a:cs typeface="Arial"/>
              </a:rPr>
              <a:t>The CSARL case study exemplifies how adopting the MBSE method aids in the formulation of test scenarios and can contribute to comprehensive test plans for assessing a system's capabilities [11]. </a:t>
            </a:r>
          </a:p>
          <a:p>
            <a:pPr marL="342900" marR="0" lvl="0" indent="-342900" algn="l" defTabSz="509292"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1" spc="-10" dirty="0">
                <a:solidFill>
                  <a:srgbClr val="000000"/>
                </a:solidFill>
                <a:latin typeface="Arial"/>
                <a:cs typeface="Arial"/>
              </a:rPr>
              <a:t>Embracing the paradigm shift toward MBSE in flight test planning provides progress toward the successful implementation of DoD’s Defense Digital Engineering Strategy [20] [21].</a:t>
            </a:r>
          </a:p>
        </p:txBody>
      </p:sp>
      <p:sp>
        <p:nvSpPr>
          <p:cNvPr id="9" name="Slide Number Placeholder 8">
            <a:extLst>
              <a:ext uri="{FF2B5EF4-FFF2-40B4-BE49-F238E27FC236}">
                <a16:creationId xmlns:a16="http://schemas.microsoft.com/office/drawing/2014/main" id="{BA8D9579-92F8-23E2-8D21-FC4310496CEB}"/>
              </a:ext>
            </a:extLst>
          </p:cNvPr>
          <p:cNvSpPr>
            <a:spLocks noGrp="1"/>
          </p:cNvSpPr>
          <p:nvPr>
            <p:ph type="sldNum" sz="quarter" idx="11"/>
          </p:nvPr>
        </p:nvSpPr>
        <p:spPr/>
        <p:txBody>
          <a:bodyPr/>
          <a:lstStyle/>
          <a:p>
            <a:fld id="{D5518FED-BFFA-4A43-94B8-244398EE0F34}" type="slidenum">
              <a:rPr lang="en-US" smtClean="0"/>
              <a:t>16</a:t>
            </a:fld>
            <a:endParaRPr lang="en-US"/>
          </a:p>
        </p:txBody>
      </p:sp>
    </p:spTree>
    <p:extLst>
      <p:ext uri="{BB962C8B-B14F-4D97-AF65-F5344CB8AC3E}">
        <p14:creationId xmlns:p14="http://schemas.microsoft.com/office/powerpoint/2010/main" val="40022672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73CEB-DB1F-4625-9C93-A66BDF9A3279}"/>
              </a:ext>
            </a:extLst>
          </p:cNvPr>
          <p:cNvSpPr>
            <a:spLocks noGrp="1"/>
          </p:cNvSpPr>
          <p:nvPr>
            <p:ph type="title"/>
          </p:nvPr>
        </p:nvSpPr>
        <p:spPr/>
        <p:txBody>
          <a:bodyPr/>
          <a:lstStyle/>
          <a:p>
            <a:r>
              <a:rPr lang="en-US" dirty="0"/>
              <a:t>AFOTEC – The Next Step</a:t>
            </a:r>
          </a:p>
        </p:txBody>
      </p:sp>
      <p:sp>
        <p:nvSpPr>
          <p:cNvPr id="3" name="TextBox 2">
            <a:extLst>
              <a:ext uri="{FF2B5EF4-FFF2-40B4-BE49-F238E27FC236}">
                <a16:creationId xmlns:a16="http://schemas.microsoft.com/office/drawing/2014/main" id="{0849562F-3BEA-18B5-3DDF-B1406A2CDA3A}"/>
              </a:ext>
            </a:extLst>
          </p:cNvPr>
          <p:cNvSpPr txBox="1"/>
          <p:nvPr/>
        </p:nvSpPr>
        <p:spPr>
          <a:xfrm>
            <a:off x="698012" y="1577876"/>
            <a:ext cx="12421575" cy="5355312"/>
          </a:xfrm>
          <a:prstGeom prst="rect">
            <a:avLst/>
          </a:prstGeom>
          <a:noFill/>
        </p:spPr>
        <p:txBody>
          <a:bodyPr wrap="square">
            <a:spAutoFit/>
          </a:bodyPr>
          <a:lstStyle/>
          <a:p>
            <a:pPr marL="342900" marR="0" lvl="0" indent="-342900" algn="l" defTabSz="509292"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1" spc="-10" dirty="0">
                <a:solidFill>
                  <a:srgbClr val="000000"/>
                </a:solidFill>
                <a:latin typeface="Arial"/>
                <a:cs typeface="Arial"/>
              </a:rPr>
              <a:t>Embracing the paradigm shift toward MBSE in flight test planning provides progress toward the successful implementation of DoD’s Defense Digital Engineering Strategy.</a:t>
            </a:r>
          </a:p>
          <a:p>
            <a:pPr marL="342900" indent="-342900">
              <a:spcAft>
                <a:spcPts val="1200"/>
              </a:spcAft>
              <a:buFont typeface="Arial" panose="020B0604020202020204" pitchFamily="34" charset="0"/>
              <a:buChar char="•"/>
              <a:defRPr/>
            </a:pPr>
            <a:r>
              <a:rPr lang="en-US" sz="2400" b="1" u="sng" spc="-10" dirty="0">
                <a:solidFill>
                  <a:schemeClr val="accent6"/>
                </a:solidFill>
                <a:latin typeface="Arial"/>
                <a:cs typeface="Arial"/>
              </a:rPr>
              <a:t>AFOTEC Response</a:t>
            </a:r>
            <a:r>
              <a:rPr lang="en-US" sz="2400" b="1" spc="-10" dirty="0">
                <a:solidFill>
                  <a:schemeClr val="accent6"/>
                </a:solidFill>
                <a:latin typeface="Arial"/>
                <a:cs typeface="Arial"/>
              </a:rPr>
              <a:t>: Has formed an AFOTEC MBSE OT collaboration group with representatives from all detachments to transform the AFOTEC test planning processes to live in the digital environment.</a:t>
            </a:r>
          </a:p>
          <a:p>
            <a:pPr marL="342900" marR="0" lvl="0" indent="-342900" algn="l" defTabSz="509292"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1" spc="-10" dirty="0">
                <a:solidFill>
                  <a:srgbClr val="000000"/>
                </a:solidFill>
                <a:latin typeface="Arial"/>
                <a:cs typeface="Arial"/>
              </a:rPr>
              <a:t>The potential for efficient and valid use of </a:t>
            </a:r>
            <a:r>
              <a:rPr lang="en-US" sz="2400" b="1" spc="-10" dirty="0" err="1">
                <a:solidFill>
                  <a:srgbClr val="000000"/>
                </a:solidFill>
                <a:latin typeface="Arial"/>
                <a:cs typeface="Arial"/>
              </a:rPr>
              <a:t>SysML</a:t>
            </a:r>
            <a:r>
              <a:rPr lang="en-US" sz="2400" b="1" spc="-10" dirty="0">
                <a:solidFill>
                  <a:srgbClr val="000000"/>
                </a:solidFill>
                <a:latin typeface="Arial"/>
                <a:cs typeface="Arial"/>
              </a:rPr>
              <a:t> models for test plan design and adopting MBSE methods to contribute to the comprehensive development of test plans for assessing a system's capabilities. </a:t>
            </a:r>
          </a:p>
          <a:p>
            <a:pPr marL="342900" marR="0" lvl="0" indent="-342900" algn="l" defTabSz="509292"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b="1" u="sng" spc="-10" dirty="0">
                <a:solidFill>
                  <a:schemeClr val="accent6"/>
                </a:solidFill>
                <a:latin typeface="Arial"/>
                <a:cs typeface="Arial"/>
              </a:rPr>
              <a:t>AFOTEC Response: </a:t>
            </a:r>
            <a:r>
              <a:rPr lang="en-US" sz="2400" b="1" spc="-10" dirty="0">
                <a:solidFill>
                  <a:schemeClr val="accent6"/>
                </a:solidFill>
                <a:latin typeface="Arial"/>
                <a:cs typeface="Arial"/>
              </a:rPr>
              <a:t>New acquisition programs are requiring contractors to use </a:t>
            </a:r>
            <a:r>
              <a:rPr lang="en-US" sz="2400" b="1" spc="-10" dirty="0" err="1">
                <a:solidFill>
                  <a:schemeClr val="accent6"/>
                </a:solidFill>
                <a:latin typeface="Arial"/>
                <a:cs typeface="Arial"/>
              </a:rPr>
              <a:t>SysML</a:t>
            </a:r>
            <a:r>
              <a:rPr lang="en-US" sz="2400" b="1" spc="-10" dirty="0">
                <a:solidFill>
                  <a:schemeClr val="accent6"/>
                </a:solidFill>
                <a:latin typeface="Arial"/>
                <a:cs typeface="Arial"/>
              </a:rPr>
              <a:t> to design products and systems. AFOTEC needs to work with program offices and contractors to integrate our AFOTEC process </a:t>
            </a:r>
            <a:r>
              <a:rPr lang="en-US" sz="2400" b="1" spc="-10" dirty="0" err="1">
                <a:solidFill>
                  <a:schemeClr val="accent6"/>
                </a:solidFill>
                <a:latin typeface="Arial"/>
                <a:cs typeface="Arial"/>
              </a:rPr>
              <a:t>SysML</a:t>
            </a:r>
            <a:r>
              <a:rPr lang="en-US" sz="2400" b="1" spc="-10" dirty="0">
                <a:solidFill>
                  <a:schemeClr val="accent6"/>
                </a:solidFill>
                <a:latin typeface="Arial"/>
                <a:cs typeface="Arial"/>
              </a:rPr>
              <a:t> </a:t>
            </a:r>
            <a:r>
              <a:rPr lang="en-US" sz="2400" b="1" spc="-10">
                <a:solidFill>
                  <a:schemeClr val="accent6"/>
                </a:solidFill>
                <a:latin typeface="Arial"/>
                <a:cs typeface="Arial"/>
              </a:rPr>
              <a:t>models with </a:t>
            </a:r>
            <a:r>
              <a:rPr lang="en-US" sz="2400" b="1" spc="-10" dirty="0">
                <a:solidFill>
                  <a:schemeClr val="accent6"/>
                </a:solidFill>
                <a:latin typeface="Arial"/>
                <a:cs typeface="Arial"/>
              </a:rPr>
              <a:t>the </a:t>
            </a:r>
            <a:r>
              <a:rPr lang="en-US" sz="2400" b="1" spc="-10">
                <a:solidFill>
                  <a:schemeClr val="accent6"/>
                </a:solidFill>
                <a:latin typeface="Arial"/>
                <a:cs typeface="Arial"/>
              </a:rPr>
              <a:t>program office’s </a:t>
            </a:r>
            <a:r>
              <a:rPr lang="en-US" sz="2400" b="1" spc="-10" dirty="0">
                <a:solidFill>
                  <a:schemeClr val="accent6"/>
                </a:solidFill>
                <a:latin typeface="Arial"/>
                <a:cs typeface="Arial"/>
              </a:rPr>
              <a:t>digital construct of the SUT.</a:t>
            </a:r>
          </a:p>
        </p:txBody>
      </p:sp>
    </p:spTree>
    <p:extLst>
      <p:ext uri="{BB962C8B-B14F-4D97-AF65-F5344CB8AC3E}">
        <p14:creationId xmlns:p14="http://schemas.microsoft.com/office/powerpoint/2010/main" val="305301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06EEAE-9EA2-D703-9372-CE7891B4EA6B}"/>
              </a:ext>
            </a:extLst>
          </p:cNvPr>
          <p:cNvPicPr>
            <a:picLocks noChangeAspect="1"/>
          </p:cNvPicPr>
          <p:nvPr/>
        </p:nvPicPr>
        <p:blipFill>
          <a:blip r:embed="rId3"/>
          <a:stretch>
            <a:fillRect/>
          </a:stretch>
        </p:blipFill>
        <p:spPr>
          <a:xfrm>
            <a:off x="5410181" y="3421749"/>
            <a:ext cx="2750076" cy="2743200"/>
          </a:xfrm>
          <a:prstGeom prst="rect">
            <a:avLst/>
          </a:prstGeom>
        </p:spPr>
      </p:pic>
      <p:pic>
        <p:nvPicPr>
          <p:cNvPr id="14" name="Picture 13">
            <a:extLst>
              <a:ext uri="{FF2B5EF4-FFF2-40B4-BE49-F238E27FC236}">
                <a16:creationId xmlns:a16="http://schemas.microsoft.com/office/drawing/2014/main" id="{0A026502-F3F4-7EBA-73EB-082D759A9616}"/>
              </a:ext>
            </a:extLst>
          </p:cNvPr>
          <p:cNvPicPr>
            <a:picLocks noChangeAspect="1"/>
          </p:cNvPicPr>
          <p:nvPr/>
        </p:nvPicPr>
        <p:blipFill>
          <a:blip r:embed="rId4"/>
          <a:stretch>
            <a:fillRect/>
          </a:stretch>
        </p:blipFill>
        <p:spPr>
          <a:xfrm>
            <a:off x="10318423" y="3291749"/>
            <a:ext cx="2743200" cy="2743200"/>
          </a:xfrm>
          <a:prstGeom prst="rect">
            <a:avLst/>
          </a:prstGeom>
        </p:spPr>
      </p:pic>
      <p:pic>
        <p:nvPicPr>
          <p:cNvPr id="16" name="Picture 15">
            <a:extLst>
              <a:ext uri="{FF2B5EF4-FFF2-40B4-BE49-F238E27FC236}">
                <a16:creationId xmlns:a16="http://schemas.microsoft.com/office/drawing/2014/main" id="{1E4B8C5B-9816-73A7-63B8-8CA82B8DA1DA}"/>
              </a:ext>
            </a:extLst>
          </p:cNvPr>
          <p:cNvPicPr>
            <a:picLocks noChangeAspect="1"/>
          </p:cNvPicPr>
          <p:nvPr/>
        </p:nvPicPr>
        <p:blipFill>
          <a:blip r:embed="rId5"/>
          <a:stretch>
            <a:fillRect/>
          </a:stretch>
        </p:blipFill>
        <p:spPr>
          <a:xfrm>
            <a:off x="625979" y="3291749"/>
            <a:ext cx="2873200" cy="2873200"/>
          </a:xfrm>
          <a:prstGeom prst="rect">
            <a:avLst/>
          </a:prstGeom>
        </p:spPr>
      </p:pic>
      <p:sp>
        <p:nvSpPr>
          <p:cNvPr id="9" name="Title 8">
            <a:extLst>
              <a:ext uri="{FF2B5EF4-FFF2-40B4-BE49-F238E27FC236}">
                <a16:creationId xmlns:a16="http://schemas.microsoft.com/office/drawing/2014/main" id="{76FAC106-10FB-BE59-9156-1B39F5CA79BC}"/>
              </a:ext>
            </a:extLst>
          </p:cNvPr>
          <p:cNvSpPr>
            <a:spLocks noGrp="1"/>
          </p:cNvSpPr>
          <p:nvPr>
            <p:ph type="title"/>
          </p:nvPr>
        </p:nvSpPr>
        <p:spPr>
          <a:xfrm>
            <a:off x="570675" y="285467"/>
            <a:ext cx="12561453" cy="1015663"/>
          </a:xfrm>
        </p:spPr>
        <p:txBody>
          <a:bodyPr/>
          <a:lstStyle/>
          <a:p>
            <a:pPr algn="ctr"/>
            <a:r>
              <a:rPr lang="en-US" dirty="0">
                <a:solidFill>
                  <a:srgbClr val="4E4E50"/>
                </a:solidFill>
              </a:rPr>
              <a:t>Questions?</a:t>
            </a:r>
            <a:endParaRPr lang="en-US" dirty="0"/>
          </a:p>
        </p:txBody>
      </p:sp>
      <p:sp>
        <p:nvSpPr>
          <p:cNvPr id="2" name="Slide Number Placeholder 1">
            <a:extLst>
              <a:ext uri="{FF2B5EF4-FFF2-40B4-BE49-F238E27FC236}">
                <a16:creationId xmlns:a16="http://schemas.microsoft.com/office/drawing/2014/main" id="{899A990A-0FC4-889A-1FDD-DFB5B87042F0}"/>
              </a:ext>
            </a:extLst>
          </p:cNvPr>
          <p:cNvSpPr>
            <a:spLocks noGrp="1"/>
          </p:cNvSpPr>
          <p:nvPr>
            <p:ph type="sldNum" sz="quarter" idx="11"/>
          </p:nvPr>
        </p:nvSpPr>
        <p:spPr/>
        <p:txBody>
          <a:bodyPr/>
          <a:lstStyle/>
          <a:p>
            <a:fld id="{D5518FED-BFFA-4A43-94B8-244398EE0F34}" type="slidenum">
              <a:rPr lang="en-US" smtClean="0"/>
              <a:t>18</a:t>
            </a:fld>
            <a:endParaRPr lang="en-US"/>
          </a:p>
        </p:txBody>
      </p:sp>
      <p:pic>
        <p:nvPicPr>
          <p:cNvPr id="4" name="Picture 3">
            <a:extLst>
              <a:ext uri="{FF2B5EF4-FFF2-40B4-BE49-F238E27FC236}">
                <a16:creationId xmlns:a16="http://schemas.microsoft.com/office/drawing/2014/main" id="{3C2ACFD8-A693-E749-1944-54BF1EC14648}"/>
              </a:ext>
            </a:extLst>
          </p:cNvPr>
          <p:cNvPicPr>
            <a:picLocks noChangeAspect="1"/>
          </p:cNvPicPr>
          <p:nvPr/>
        </p:nvPicPr>
        <p:blipFill>
          <a:blip r:embed="rId6"/>
          <a:stretch>
            <a:fillRect/>
          </a:stretch>
        </p:blipFill>
        <p:spPr>
          <a:xfrm>
            <a:off x="1449082" y="1607451"/>
            <a:ext cx="10672274" cy="1015663"/>
          </a:xfrm>
          <a:prstGeom prst="rect">
            <a:avLst/>
          </a:prstGeom>
        </p:spPr>
      </p:pic>
    </p:spTree>
    <p:extLst>
      <p:ext uri="{BB962C8B-B14F-4D97-AF65-F5344CB8AC3E}">
        <p14:creationId xmlns:p14="http://schemas.microsoft.com/office/powerpoint/2010/main" val="13203208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E032-20FC-205C-9E6D-7337F0DAF794}"/>
              </a:ext>
            </a:extLst>
          </p:cNvPr>
          <p:cNvSpPr>
            <a:spLocks noGrp="1"/>
          </p:cNvSpPr>
          <p:nvPr>
            <p:ph type="title"/>
          </p:nvPr>
        </p:nvSpPr>
        <p:spPr>
          <a:xfrm>
            <a:off x="0" y="-8973"/>
            <a:ext cx="13817600" cy="1015663"/>
          </a:xfrm>
        </p:spPr>
        <p:txBody>
          <a:bodyPr/>
          <a:lstStyle/>
          <a:p>
            <a:pPr algn="ctr"/>
            <a:r>
              <a:rPr lang="en-US" dirty="0"/>
              <a:t>References</a:t>
            </a:r>
          </a:p>
        </p:txBody>
      </p:sp>
      <p:sp>
        <p:nvSpPr>
          <p:cNvPr id="3" name="TextBox 2">
            <a:extLst>
              <a:ext uri="{FF2B5EF4-FFF2-40B4-BE49-F238E27FC236}">
                <a16:creationId xmlns:a16="http://schemas.microsoft.com/office/drawing/2014/main" id="{BF37D025-7CFD-379F-0D93-A9A1B8ACACA9}"/>
              </a:ext>
            </a:extLst>
          </p:cNvPr>
          <p:cNvSpPr txBox="1"/>
          <p:nvPr/>
        </p:nvSpPr>
        <p:spPr>
          <a:xfrm>
            <a:off x="456955" y="1066800"/>
            <a:ext cx="12650861" cy="5938100"/>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[1] Van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Peteghem</a:t>
            </a:r>
            <a:r>
              <a:rPr lang="en-US" sz="1800" kern="100" dirty="0">
                <a:effectLst/>
                <a:latin typeface="Calibri" panose="020F0502020204030204" pitchFamily="34" charset="0"/>
                <a:ea typeface="Calibri" panose="020F0502020204030204" pitchFamily="34" charset="0"/>
                <a:cs typeface="Arial" panose="020B0604020202020204" pitchFamily="34" charset="0"/>
              </a:rPr>
              <a:t>, Gerry, and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Christpher</a:t>
            </a:r>
            <a:r>
              <a:rPr lang="en-US" sz="1800" kern="100" dirty="0">
                <a:effectLst/>
                <a:latin typeface="Calibri" panose="020F0502020204030204" pitchFamily="34" charset="0"/>
                <a:ea typeface="Calibri" panose="020F0502020204030204" pitchFamily="34" charset="0"/>
                <a:cs typeface="Arial" panose="020B0604020202020204" pitchFamily="34" charset="0"/>
              </a:rPr>
              <a:t> J. Liebmann, Stephanie S Mailen, Jeffrey D Martin, Kevin L. Peck, 2021. Test Plan Author's Guide. Engineering Directorate, 412th Test Wing, Edwards AFB.</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[2] Wu, Quentin, and David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Gouyon</a:t>
            </a:r>
            <a:r>
              <a:rPr lang="en-US" sz="1800" kern="100" dirty="0">
                <a:effectLst/>
                <a:latin typeface="Calibri" panose="020F0502020204030204" pitchFamily="34" charset="0"/>
                <a:ea typeface="Calibri" panose="020F0502020204030204" pitchFamily="34" charset="0"/>
                <a:cs typeface="Arial" panose="020B0604020202020204" pitchFamily="34" charset="0"/>
              </a:rPr>
              <a:t>, Eric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Levrat</a:t>
            </a:r>
            <a:r>
              <a:rPr lang="en-US" sz="1800" kern="100" dirty="0">
                <a:effectLst/>
                <a:latin typeface="Calibri" panose="020F0502020204030204" pitchFamily="34" charset="0"/>
                <a:ea typeface="Calibri" panose="020F0502020204030204" pitchFamily="34" charset="0"/>
                <a:cs typeface="Arial" panose="020B0604020202020204" pitchFamily="34" charset="0"/>
              </a:rPr>
              <a:t>, 2021. Maturity assessment of systems engineering reusable assets to facilitate MBSE adoption. IFAC-</a:t>
            </a:r>
            <a:r>
              <a:rPr lang="en-US" sz="1800" kern="100" dirty="0" err="1">
                <a:effectLst/>
                <a:latin typeface="Calibri" panose="020F0502020204030204" pitchFamily="34" charset="0"/>
                <a:ea typeface="Calibri" panose="020F0502020204030204" pitchFamily="34" charset="0"/>
                <a:cs typeface="Arial" panose="020B0604020202020204" pitchFamily="34" charset="0"/>
              </a:rPr>
              <a:t>PapersOnLine</a:t>
            </a:r>
            <a:r>
              <a:rPr lang="en-US" sz="1800" kern="100" dirty="0">
                <a:effectLst/>
                <a:latin typeface="Calibri" panose="020F0502020204030204" pitchFamily="34" charset="0"/>
                <a:ea typeface="Calibri" panose="020F0502020204030204" pitchFamily="34" charset="0"/>
                <a:cs typeface="Arial" panose="020B0604020202020204" pitchFamily="34" charset="0"/>
              </a:rPr>
              <a:t>, vol. 54, no. 1, pp. 851-856.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[3] Office of the Deputy Assistant Secretary of Defense for Systems Engineering. Digital Engineering Strategy. Department of Defense, Washington D.C., 2018.</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[4] Transition to digital engineering: Case studies and concepts. (n.d.). https://www.engr.colostate.edu/se/wp-content/uploads/2023/04/Transition-to-Digital-Engineering-Case-Studies-and-Concepts-Final.pdf. (Accessed 25 3 2024).</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[5] Project, E. (n.d.). What is Digital Transformation? The Enterprisers Project. https://enterprisersproject.com/what-is-digital-transformation. (Accessed 25 3 2024).</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a:t>
            </a:r>
            <a:r>
              <a:rPr lang="en-US" sz="1800" kern="100" dirty="0">
                <a:latin typeface="Calibri" panose="020F0502020204030204" pitchFamily="34" charset="0"/>
                <a:cs typeface="Arial" panose="020B0604020202020204" pitchFamily="34" charset="0"/>
              </a:rPr>
              <a:t>6] Systems Engineering Vision 2020, INCOSE –TP_2004-004-02, ver. 2/03, September 2007. [Online]. Available: </a:t>
            </a:r>
            <a:r>
              <a:rPr lang="en-US" sz="1800" kern="100" dirty="0">
                <a:latin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http://oldsite.incose.org/ProductsPubs/pdf/SEVision2020_20071003_v2_03.pdf</a:t>
            </a:r>
            <a:r>
              <a:rPr lang="en-US" sz="1800" kern="100" dirty="0">
                <a:latin typeface="Calibri" panose="020F0502020204030204" pitchFamily="34" charset="0"/>
                <a:cs typeface="Arial" panose="020B0604020202020204" pitchFamily="34" charset="0"/>
              </a:rPr>
              <a:t>.</a:t>
            </a:r>
          </a:p>
          <a:p>
            <a:pPr>
              <a:lnSpc>
                <a:spcPct val="107000"/>
              </a:lnSpc>
              <a:spcAft>
                <a:spcPts val="800"/>
              </a:spcAft>
            </a:pPr>
            <a:r>
              <a:rPr lang="en-US" sz="1800" kern="100" dirty="0">
                <a:latin typeface="Calibri" panose="020F0502020204030204" pitchFamily="34" charset="0"/>
                <a:cs typeface="Arial" panose="020B0604020202020204" pitchFamily="34" charset="0"/>
              </a:rPr>
              <a:t>[7] Ammann, Paul, and Jeff Offutt, 2016. Introduction to Software Testing. Cambridge University Press.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[8]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Beydeda</a:t>
            </a:r>
            <a:r>
              <a:rPr lang="en-US" sz="1800" kern="100" dirty="0">
                <a:effectLst/>
                <a:latin typeface="Calibri" panose="020F0502020204030204" pitchFamily="34" charset="0"/>
                <a:ea typeface="Calibri" panose="020F0502020204030204" pitchFamily="34" charset="0"/>
                <a:cs typeface="Arial" panose="020B0604020202020204" pitchFamily="34" charset="0"/>
              </a:rPr>
              <a:t>, Sami, and Matthias book, Volker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Gruhn</a:t>
            </a:r>
            <a:r>
              <a:rPr lang="en-US" sz="1800" kern="100" dirty="0">
                <a:effectLst/>
                <a:latin typeface="Calibri" panose="020F0502020204030204" pitchFamily="34" charset="0"/>
                <a:ea typeface="Calibri" panose="020F0502020204030204" pitchFamily="34" charset="0"/>
                <a:cs typeface="Arial" panose="020B0604020202020204" pitchFamily="34" charset="0"/>
              </a:rPr>
              <a:t>, 2005. Model-Driven Software Development. Springer, Germany.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[9] Jan, Syed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Roohullah</a:t>
            </a:r>
            <a:r>
              <a:rPr lang="en-US" sz="1800" kern="100" dirty="0">
                <a:effectLst/>
                <a:latin typeface="Calibri" panose="020F0502020204030204" pitchFamily="34" charset="0"/>
                <a:ea typeface="Calibri" panose="020F0502020204030204" pitchFamily="34" charset="0"/>
                <a:cs typeface="Arial" panose="020B0604020202020204" pitchFamily="34" charset="0"/>
              </a:rPr>
              <a:t>, and Syed Tauhid Ullah Shah, Zia Ullah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Johar</a:t>
            </a:r>
            <a:r>
              <a:rPr lang="en-US" sz="1800" kern="100" dirty="0">
                <a:effectLst/>
                <a:latin typeface="Calibri" panose="020F0502020204030204" pitchFamily="34" charset="0"/>
                <a:ea typeface="Calibri" panose="020F0502020204030204" pitchFamily="34" charset="0"/>
                <a:cs typeface="Arial" panose="020B0604020202020204" pitchFamily="34" charset="0"/>
              </a:rPr>
              <a:t>, Yasin Shah, and Fazlullah Khan, 2016. An innovative approach to investigate various software testing techniques and strategies. International Journal of Scientific Research in Science, Engineering and Technology (IJSRSET), Print ISSN, vol. 23951990.</a:t>
            </a:r>
          </a:p>
        </p:txBody>
      </p:sp>
      <p:sp>
        <p:nvSpPr>
          <p:cNvPr id="9" name="Slide Number Placeholder 8">
            <a:extLst>
              <a:ext uri="{FF2B5EF4-FFF2-40B4-BE49-F238E27FC236}">
                <a16:creationId xmlns:a16="http://schemas.microsoft.com/office/drawing/2014/main" id="{F3397CA4-44C5-8B9E-DF82-C789DB38B801}"/>
              </a:ext>
            </a:extLst>
          </p:cNvPr>
          <p:cNvSpPr>
            <a:spLocks noGrp="1"/>
          </p:cNvSpPr>
          <p:nvPr>
            <p:ph type="sldNum" sz="quarter" idx="11"/>
          </p:nvPr>
        </p:nvSpPr>
        <p:spPr/>
        <p:txBody>
          <a:bodyPr/>
          <a:lstStyle/>
          <a:p>
            <a:fld id="{D5518FED-BFFA-4A43-94B8-244398EE0F34}" type="slidenum">
              <a:rPr lang="en-US" smtClean="0"/>
              <a:t>19</a:t>
            </a:fld>
            <a:endParaRPr lang="en-US"/>
          </a:p>
        </p:txBody>
      </p:sp>
    </p:spTree>
    <p:extLst>
      <p:ext uri="{BB962C8B-B14F-4D97-AF65-F5344CB8AC3E}">
        <p14:creationId xmlns:p14="http://schemas.microsoft.com/office/powerpoint/2010/main" val="9504832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E032-20FC-205C-9E6D-7337F0DAF794}"/>
              </a:ext>
            </a:extLst>
          </p:cNvPr>
          <p:cNvSpPr>
            <a:spLocks noGrp="1"/>
          </p:cNvSpPr>
          <p:nvPr>
            <p:ph type="title"/>
          </p:nvPr>
        </p:nvSpPr>
        <p:spPr>
          <a:xfrm>
            <a:off x="0" y="13084"/>
            <a:ext cx="13817600" cy="1015663"/>
          </a:xfrm>
        </p:spPr>
        <p:txBody>
          <a:bodyPr/>
          <a:lstStyle/>
          <a:p>
            <a:pPr algn="ctr"/>
            <a:r>
              <a:rPr lang="en-US" dirty="0"/>
              <a:t>Background: Motivation</a:t>
            </a:r>
          </a:p>
        </p:txBody>
      </p:sp>
      <p:sp>
        <p:nvSpPr>
          <p:cNvPr id="9" name="TextBox 8">
            <a:extLst>
              <a:ext uri="{FF2B5EF4-FFF2-40B4-BE49-F238E27FC236}">
                <a16:creationId xmlns:a16="http://schemas.microsoft.com/office/drawing/2014/main" id="{71BE7645-AB9E-CB24-CE45-D8A1680C7F66}"/>
              </a:ext>
            </a:extLst>
          </p:cNvPr>
          <p:cNvSpPr txBox="1"/>
          <p:nvPr/>
        </p:nvSpPr>
        <p:spPr>
          <a:xfrm>
            <a:off x="203200" y="1371600"/>
            <a:ext cx="12986328" cy="4093428"/>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400" dirty="0"/>
              <a:t>The Department of Defense (DoD) defines the Test and Evaluation (T&amp;E) process as the planning, conduct, and reporting of a system under test (SUT) to independently evaluate system performance through developmental and operational T&amp;E with minimal contractor influence. </a:t>
            </a:r>
          </a:p>
          <a:p>
            <a:pPr marL="342900" indent="-342900">
              <a:spcAft>
                <a:spcPts val="1200"/>
              </a:spcAft>
              <a:buFont typeface="Arial" panose="020B0604020202020204" pitchFamily="34" charset="0"/>
              <a:buChar char="•"/>
            </a:pPr>
            <a:r>
              <a:rPr lang="en-US" sz="2400" dirty="0"/>
              <a:t>T&amp;E is essential in verifying and validating systems using representative articles and ensuring that models created to represent the SUT are well-positioned to meet future production and sustainment needs. </a:t>
            </a:r>
          </a:p>
          <a:p>
            <a:pPr marL="342900" indent="-342900">
              <a:spcAft>
                <a:spcPts val="1200"/>
              </a:spcAft>
              <a:buFont typeface="Arial" panose="020B0604020202020204" pitchFamily="34" charset="0"/>
              <a:buChar char="•"/>
            </a:pPr>
            <a:r>
              <a:rPr lang="en-US" sz="2400" dirty="0"/>
              <a:t>Acquisition programs benefit from integrating developmental and operational T&amp;E including testers both earlier in the acquisition process and through the end of the acquisition life cycle. </a:t>
            </a:r>
          </a:p>
        </p:txBody>
      </p:sp>
      <p:sp>
        <p:nvSpPr>
          <p:cNvPr id="3" name="Slide Number Placeholder 2">
            <a:extLst>
              <a:ext uri="{FF2B5EF4-FFF2-40B4-BE49-F238E27FC236}">
                <a16:creationId xmlns:a16="http://schemas.microsoft.com/office/drawing/2014/main" id="{10193333-A881-A283-2218-6045685B8022}"/>
              </a:ext>
            </a:extLst>
          </p:cNvPr>
          <p:cNvSpPr>
            <a:spLocks noGrp="1"/>
          </p:cNvSpPr>
          <p:nvPr>
            <p:ph type="sldNum" sz="quarter" idx="11"/>
          </p:nvPr>
        </p:nvSpPr>
        <p:spPr/>
        <p:txBody>
          <a:bodyPr/>
          <a:lstStyle/>
          <a:p>
            <a:fld id="{D5518FED-BFFA-4A43-94B8-244398EE0F34}" type="slidenum">
              <a:rPr lang="en-US" smtClean="0"/>
              <a:t>2</a:t>
            </a:fld>
            <a:endParaRPr lang="en-US"/>
          </a:p>
        </p:txBody>
      </p:sp>
    </p:spTree>
    <p:extLst>
      <p:ext uri="{BB962C8B-B14F-4D97-AF65-F5344CB8AC3E}">
        <p14:creationId xmlns:p14="http://schemas.microsoft.com/office/powerpoint/2010/main" val="33788070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7E974-12DD-4C74-BAA5-FB77E7879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29B13-6B8F-C1E3-C1FB-45DB8D56D1B5}"/>
              </a:ext>
            </a:extLst>
          </p:cNvPr>
          <p:cNvSpPr>
            <a:spLocks noGrp="1"/>
          </p:cNvSpPr>
          <p:nvPr>
            <p:ph type="title"/>
          </p:nvPr>
        </p:nvSpPr>
        <p:spPr>
          <a:xfrm>
            <a:off x="0" y="-8973"/>
            <a:ext cx="13817600" cy="1015663"/>
          </a:xfrm>
        </p:spPr>
        <p:txBody>
          <a:bodyPr/>
          <a:lstStyle/>
          <a:p>
            <a:pPr algn="ctr"/>
            <a:r>
              <a:rPr lang="en-US" dirty="0"/>
              <a:t>References</a:t>
            </a:r>
          </a:p>
        </p:txBody>
      </p:sp>
      <p:sp>
        <p:nvSpPr>
          <p:cNvPr id="3" name="TextBox 2">
            <a:extLst>
              <a:ext uri="{FF2B5EF4-FFF2-40B4-BE49-F238E27FC236}">
                <a16:creationId xmlns:a16="http://schemas.microsoft.com/office/drawing/2014/main" id="{68BBF6F8-CFFC-EF0A-20FC-4318528F3F19}"/>
              </a:ext>
            </a:extLst>
          </p:cNvPr>
          <p:cNvSpPr txBox="1"/>
          <p:nvPr/>
        </p:nvSpPr>
        <p:spPr>
          <a:xfrm>
            <a:off x="508000" y="1066800"/>
            <a:ext cx="12650861" cy="5539145"/>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[10] Salman, Yasir Dawood, and Nor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Laily</a:t>
            </a:r>
            <a:r>
              <a:rPr lang="en-US" sz="1800" kern="100" dirty="0">
                <a:effectLst/>
                <a:latin typeface="Calibri" panose="020F0502020204030204" pitchFamily="34" charset="0"/>
                <a:ea typeface="Calibri" panose="020F0502020204030204" pitchFamily="34" charset="0"/>
                <a:cs typeface="Arial" panose="020B0604020202020204" pitchFamily="34" charset="0"/>
              </a:rPr>
              <a:t> Hashim,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Mawarny</a:t>
            </a:r>
            <a:r>
              <a:rPr lang="en-US" sz="1800" kern="100" dirty="0">
                <a:effectLst/>
                <a:latin typeface="Calibri" panose="020F0502020204030204" pitchFamily="34" charset="0"/>
                <a:ea typeface="Calibri" panose="020F0502020204030204" pitchFamily="34" charset="0"/>
                <a:cs typeface="Arial" panose="020B0604020202020204" pitchFamily="34" charset="0"/>
              </a:rPr>
              <a:t> Md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Rejab</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Rohaida</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Romli</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Haslina</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Hohd</a:t>
            </a:r>
            <a:r>
              <a:rPr lang="en-US" sz="1800" kern="100" dirty="0">
                <a:effectLst/>
                <a:latin typeface="Calibri" panose="020F0502020204030204" pitchFamily="34" charset="0"/>
                <a:ea typeface="Calibri" panose="020F0502020204030204" pitchFamily="34" charset="0"/>
                <a:cs typeface="Arial" panose="020B0604020202020204" pitchFamily="34" charset="0"/>
              </a:rPr>
              <a:t>, 2017. Coverage criteria for test case generation using UML state chart diagram. In AIP Conference Proceedings.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[11] Bansal, Anju, 2014. A Comparative Study of Software Testing Techniques. International Journal of Computer Science and Mobile Computing, vol. 36, no. 6, pp. 579-584.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[12]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AcqNotes</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AcqNotes</a:t>
            </a:r>
            <a:r>
              <a:rPr lang="en-US" sz="1800" kern="100" dirty="0">
                <a:effectLst/>
                <a:latin typeface="Calibri" panose="020F0502020204030204" pitchFamily="34" charset="0"/>
                <a:ea typeface="Calibri" panose="020F0502020204030204" pitchFamily="34" charset="0"/>
                <a:cs typeface="Arial" panose="020B0604020202020204" pitchFamily="34" charset="0"/>
              </a:rPr>
              <a:t> Program Management Tool for Aerospace.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AcqNotes</a:t>
            </a:r>
            <a:r>
              <a:rPr lang="en-US" sz="1800" kern="100" dirty="0">
                <a:effectLst/>
                <a:latin typeface="Calibri" panose="020F0502020204030204" pitchFamily="34" charset="0"/>
                <a:ea typeface="Calibri" panose="020F0502020204030204" pitchFamily="34" charset="0"/>
                <a:cs typeface="Arial" panose="020B0604020202020204" pitchFamily="34" charset="0"/>
              </a:rPr>
              <a:t> LLC, 5 4 2022. https://acqnotes.com/acqnote/careerfields/development-test-and-evaluation. [Accessed 13 11 2022].</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[13]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Axiotis</a:t>
            </a:r>
            <a:r>
              <a:rPr lang="en-US" sz="1800" kern="100" dirty="0">
                <a:effectLst/>
                <a:latin typeface="Calibri" panose="020F0502020204030204" pitchFamily="34" charset="0"/>
                <a:ea typeface="Calibri" panose="020F0502020204030204" pitchFamily="34" charset="0"/>
                <a:cs typeface="Arial" panose="020B0604020202020204" pitchFamily="34" charset="0"/>
              </a:rPr>
              <a:t>, Greg, 2009. A new alpha-omega map for acquisition test and evaluation. The Journal of Test and Evaluation, vol. 30, no. 4, pp. 473-480.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[14] Greer, Edward, 2010. The integrated T&amp;E continuum is the key to acquisition success. The Journal of Test and Evaluation, vol. 31, no. 4, pp. 443-444.</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[15] Salman, Yasir Dawood, and Nor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Laily</a:t>
            </a:r>
            <a:r>
              <a:rPr lang="en-US" sz="1800" kern="100" dirty="0">
                <a:effectLst/>
                <a:latin typeface="Calibri" panose="020F0502020204030204" pitchFamily="34" charset="0"/>
                <a:ea typeface="Calibri" panose="020F0502020204030204" pitchFamily="34" charset="0"/>
                <a:cs typeface="Arial" panose="020B0604020202020204" pitchFamily="34" charset="0"/>
              </a:rPr>
              <a:t> Hashim,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Mawarny</a:t>
            </a:r>
            <a:r>
              <a:rPr lang="en-US" sz="1800" kern="100" dirty="0">
                <a:effectLst/>
                <a:latin typeface="Calibri" panose="020F0502020204030204" pitchFamily="34" charset="0"/>
                <a:ea typeface="Calibri" panose="020F0502020204030204" pitchFamily="34" charset="0"/>
                <a:cs typeface="Arial" panose="020B0604020202020204" pitchFamily="34" charset="0"/>
              </a:rPr>
              <a:t> Md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Rejab</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Rohaida</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Romli</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Haslina</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Hohd</a:t>
            </a:r>
            <a:r>
              <a:rPr lang="en-US" sz="1800" kern="100" dirty="0">
                <a:effectLst/>
                <a:latin typeface="Calibri" panose="020F0502020204030204" pitchFamily="34" charset="0"/>
                <a:ea typeface="Calibri" panose="020F0502020204030204" pitchFamily="34" charset="0"/>
                <a:cs typeface="Arial" panose="020B0604020202020204" pitchFamily="34" charset="0"/>
              </a:rPr>
              <a:t>, 2017. Coverage criteria for test case generation using UML state chart diagram. In AIP Conference Proceedings.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[16]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AcqNotes</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AcqNotes</a:t>
            </a:r>
            <a:r>
              <a:rPr lang="en-US" sz="1800" kern="100" dirty="0">
                <a:effectLst/>
                <a:latin typeface="Calibri" panose="020F0502020204030204" pitchFamily="34" charset="0"/>
                <a:ea typeface="Calibri" panose="020F0502020204030204" pitchFamily="34" charset="0"/>
                <a:cs typeface="Arial" panose="020B0604020202020204" pitchFamily="34" charset="0"/>
              </a:rPr>
              <a:t> Program Management Tool for Aerospace.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AcqNotes</a:t>
            </a:r>
            <a:r>
              <a:rPr lang="en-US" sz="1800" kern="100" dirty="0">
                <a:effectLst/>
                <a:latin typeface="Calibri" panose="020F0502020204030204" pitchFamily="34" charset="0"/>
                <a:ea typeface="Calibri" panose="020F0502020204030204" pitchFamily="34" charset="0"/>
                <a:cs typeface="Arial" panose="020B0604020202020204" pitchFamily="34" charset="0"/>
              </a:rPr>
              <a:t> LLC, 19 12 2021. https://acqnotes.com/acqnote/acquisitions/emd-phase. [Accessed 28 5 2022].</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[17] Wang,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Yiwen</a:t>
            </a:r>
            <a:r>
              <a:rPr lang="en-US" sz="1800" kern="100" dirty="0">
                <a:effectLst/>
                <a:latin typeface="Calibri" panose="020F0502020204030204" pitchFamily="34" charset="0"/>
                <a:ea typeface="Calibri" panose="020F0502020204030204" pitchFamily="34" charset="0"/>
                <a:cs typeface="Arial" panose="020B0604020202020204" pitchFamily="34" charset="0"/>
              </a:rPr>
              <a:t>, and Mao Zheng, 2012. Test case generation from UML models. In 45th annual Midwest Instruction and Computing Symposium, Cedar Falls. </a:t>
            </a:r>
          </a:p>
        </p:txBody>
      </p:sp>
      <p:sp>
        <p:nvSpPr>
          <p:cNvPr id="9" name="Slide Number Placeholder 8">
            <a:extLst>
              <a:ext uri="{FF2B5EF4-FFF2-40B4-BE49-F238E27FC236}">
                <a16:creationId xmlns:a16="http://schemas.microsoft.com/office/drawing/2014/main" id="{02BB4EE9-160B-BC20-D596-CC6985AB782F}"/>
              </a:ext>
            </a:extLst>
          </p:cNvPr>
          <p:cNvSpPr>
            <a:spLocks noGrp="1"/>
          </p:cNvSpPr>
          <p:nvPr>
            <p:ph type="sldNum" sz="quarter" idx="11"/>
          </p:nvPr>
        </p:nvSpPr>
        <p:spPr/>
        <p:txBody>
          <a:bodyPr/>
          <a:lstStyle/>
          <a:p>
            <a:fld id="{D5518FED-BFFA-4A43-94B8-244398EE0F34}" type="slidenum">
              <a:rPr lang="en-US" smtClean="0"/>
              <a:t>20</a:t>
            </a:fld>
            <a:endParaRPr lang="en-US"/>
          </a:p>
        </p:txBody>
      </p:sp>
    </p:spTree>
    <p:extLst>
      <p:ext uri="{BB962C8B-B14F-4D97-AF65-F5344CB8AC3E}">
        <p14:creationId xmlns:p14="http://schemas.microsoft.com/office/powerpoint/2010/main" val="13336425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7E974-12DD-4C74-BAA5-FB77E7879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29B13-6B8F-C1E3-C1FB-45DB8D56D1B5}"/>
              </a:ext>
            </a:extLst>
          </p:cNvPr>
          <p:cNvSpPr>
            <a:spLocks noGrp="1"/>
          </p:cNvSpPr>
          <p:nvPr>
            <p:ph type="title"/>
          </p:nvPr>
        </p:nvSpPr>
        <p:spPr>
          <a:xfrm>
            <a:off x="0" y="-8973"/>
            <a:ext cx="13817600" cy="1015663"/>
          </a:xfrm>
        </p:spPr>
        <p:txBody>
          <a:bodyPr/>
          <a:lstStyle/>
          <a:p>
            <a:pPr algn="ctr"/>
            <a:r>
              <a:rPr lang="en-US" dirty="0"/>
              <a:t>References</a:t>
            </a:r>
          </a:p>
        </p:txBody>
      </p:sp>
      <p:sp>
        <p:nvSpPr>
          <p:cNvPr id="3" name="TextBox 2">
            <a:extLst>
              <a:ext uri="{FF2B5EF4-FFF2-40B4-BE49-F238E27FC236}">
                <a16:creationId xmlns:a16="http://schemas.microsoft.com/office/drawing/2014/main" id="{68BBF6F8-CFFC-EF0A-20FC-4318528F3F19}"/>
              </a:ext>
            </a:extLst>
          </p:cNvPr>
          <p:cNvSpPr txBox="1"/>
          <p:nvPr/>
        </p:nvSpPr>
        <p:spPr>
          <a:xfrm>
            <a:off x="508000" y="1126178"/>
            <a:ext cx="12650861" cy="3852145"/>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[18] Henderson, Kaitlin, and Tom McDermott, Eileen Van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Aken</a:t>
            </a:r>
            <a:r>
              <a:rPr lang="en-US" sz="1800" kern="100" dirty="0">
                <a:effectLst/>
                <a:latin typeface="Calibri" panose="020F0502020204030204" pitchFamily="34" charset="0"/>
                <a:ea typeface="Calibri" panose="020F0502020204030204" pitchFamily="34" charset="0"/>
                <a:cs typeface="Arial" panose="020B0604020202020204" pitchFamily="34" charset="0"/>
              </a:rPr>
              <a:t>, Alejandro Salado, 2023. Towards Developing Metrics to Evaluate Digital Engineering. Systems Engineering, vol. 26, no. 1, pp. 3-31.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[19]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Beydeda</a:t>
            </a:r>
            <a:r>
              <a:rPr lang="en-US" sz="1800" kern="100" dirty="0">
                <a:effectLst/>
                <a:latin typeface="Calibri" panose="020F0502020204030204" pitchFamily="34" charset="0"/>
                <a:ea typeface="Calibri" panose="020F0502020204030204" pitchFamily="34" charset="0"/>
                <a:cs typeface="Arial" panose="020B0604020202020204" pitchFamily="34" charset="0"/>
              </a:rPr>
              <a:t>, Sami, and Matthias book, Volker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Gruhn</a:t>
            </a:r>
            <a:r>
              <a:rPr lang="en-US" sz="1800" kern="100" dirty="0">
                <a:effectLst/>
                <a:latin typeface="Calibri" panose="020F0502020204030204" pitchFamily="34" charset="0"/>
                <a:ea typeface="Calibri" panose="020F0502020204030204" pitchFamily="34" charset="0"/>
                <a:cs typeface="Arial" panose="020B0604020202020204" pitchFamily="34" charset="0"/>
              </a:rPr>
              <a:t>, 2005. Model-Driven Software Development. Springer, Germany.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[20] Collins, Christopher, and Kenneth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Senechal</a:t>
            </a:r>
            <a:r>
              <a:rPr lang="en-US" sz="1800" kern="100" dirty="0">
                <a:effectLst/>
                <a:latin typeface="Calibri" panose="020F0502020204030204" pitchFamily="34" charset="0"/>
                <a:ea typeface="Calibri" panose="020F0502020204030204" pitchFamily="34" charset="0"/>
                <a:cs typeface="Arial" panose="020B0604020202020204" pitchFamily="34" charset="0"/>
              </a:rPr>
              <a:t>, 2003.  Test and Evaluation as a Continuum. The Journal of Test and Evaluation, vol. 44, no. 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[21] Air Force Digital Transformation. https://usaf.dps.mil/teams/afmcde/SitePages/Functional-Speciality---Test-and-Evaluation.aspx. (Accessed 28 5 2022).</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[22] Director of Operational Capability Requirements, 2018. Capability Development Document (CDD) for Combat Search and Rescue Locator (CSARL). Washington D.C.: Department of Defense. </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[23]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AcqNotes</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AcqNotes</a:t>
            </a:r>
            <a:r>
              <a:rPr lang="en-US" sz="1800" kern="100" dirty="0">
                <a:effectLst/>
                <a:latin typeface="Calibri" panose="020F0502020204030204" pitchFamily="34" charset="0"/>
                <a:ea typeface="Calibri" panose="020F0502020204030204" pitchFamily="34" charset="0"/>
                <a:cs typeface="Arial" panose="020B0604020202020204" pitchFamily="34" charset="0"/>
              </a:rPr>
              <a:t> Program Management Tool for Aerospace.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AcqNotes</a:t>
            </a:r>
            <a:r>
              <a:rPr lang="en-US" sz="1800" kern="100" dirty="0">
                <a:effectLst/>
                <a:latin typeface="Calibri" panose="020F0502020204030204" pitchFamily="34" charset="0"/>
                <a:ea typeface="Calibri" panose="020F0502020204030204" pitchFamily="34" charset="0"/>
                <a:cs typeface="Arial" panose="020B0604020202020204" pitchFamily="34" charset="0"/>
              </a:rPr>
              <a:t> LLC, 5 4 2022. https://acqnotes.com/acqnote/careerfields/development-test-and-evaluation. [Accessed 13 11 2022].</a:t>
            </a:r>
          </a:p>
        </p:txBody>
      </p:sp>
      <p:sp>
        <p:nvSpPr>
          <p:cNvPr id="9" name="Slide Number Placeholder 8">
            <a:extLst>
              <a:ext uri="{FF2B5EF4-FFF2-40B4-BE49-F238E27FC236}">
                <a16:creationId xmlns:a16="http://schemas.microsoft.com/office/drawing/2014/main" id="{02BB4EE9-160B-BC20-D596-CC6985AB782F}"/>
              </a:ext>
            </a:extLst>
          </p:cNvPr>
          <p:cNvSpPr>
            <a:spLocks noGrp="1"/>
          </p:cNvSpPr>
          <p:nvPr>
            <p:ph type="sldNum" sz="quarter" idx="11"/>
          </p:nvPr>
        </p:nvSpPr>
        <p:spPr/>
        <p:txBody>
          <a:bodyPr/>
          <a:lstStyle/>
          <a:p>
            <a:fld id="{D5518FED-BFFA-4A43-94B8-244398EE0F34}" type="slidenum">
              <a:rPr lang="en-US" smtClean="0"/>
              <a:t>21</a:t>
            </a:fld>
            <a:endParaRPr lang="en-US"/>
          </a:p>
        </p:txBody>
      </p:sp>
    </p:spTree>
    <p:extLst>
      <p:ext uri="{BB962C8B-B14F-4D97-AF65-F5344CB8AC3E}">
        <p14:creationId xmlns:p14="http://schemas.microsoft.com/office/powerpoint/2010/main" val="16624270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BF892F-BFF1-ED65-5620-FC29134E9DD9}"/>
              </a:ext>
            </a:extLst>
          </p:cNvPr>
          <p:cNvSpPr>
            <a:spLocks noGrp="1"/>
          </p:cNvSpPr>
          <p:nvPr>
            <p:ph type="body" sz="quarter" idx="10"/>
          </p:nvPr>
        </p:nvSpPr>
        <p:spPr>
          <a:xfrm>
            <a:off x="481584" y="6357939"/>
            <a:ext cx="13032009" cy="685800"/>
          </a:xfrm>
          <a:solidFill>
            <a:schemeClr val="bg1">
              <a:lumMod val="95000"/>
            </a:schemeClr>
          </a:solidFill>
        </p:spPr>
        <p:txBody>
          <a:bodyPr/>
          <a:lstStyle/>
          <a:p>
            <a:pPr marL="0" indent="0" algn="ctr">
              <a:lnSpc>
                <a:spcPct val="100000"/>
              </a:lnSpc>
              <a:spcBef>
                <a:spcPts val="0"/>
              </a:spcBef>
              <a:spcAft>
                <a:spcPts val="0"/>
              </a:spcAft>
              <a:buNone/>
            </a:pPr>
            <a:r>
              <a:rPr lang="en-US" b="1" dirty="0">
                <a:effectLst/>
              </a:rPr>
              <a:t>Model-Based Systems Engineering Readiness for Complex Product Development</a:t>
            </a:r>
          </a:p>
          <a:p>
            <a:pPr marL="0" indent="0" algn="ctr">
              <a:lnSpc>
                <a:spcPct val="100000"/>
              </a:lnSpc>
              <a:spcBef>
                <a:spcPts val="0"/>
              </a:spcBef>
              <a:spcAft>
                <a:spcPts val="0"/>
              </a:spcAft>
              <a:buNone/>
            </a:pPr>
            <a:r>
              <a:rPr lang="en-US" dirty="0">
                <a:effectLst/>
              </a:rPr>
              <a:t>Louie, C., &amp; Louie, C. (2014, May 22). The </a:t>
            </a:r>
            <a:r>
              <a:rPr lang="en-US" dirty="0" err="1">
                <a:effectLst/>
              </a:rPr>
              <a:t>sysene</a:t>
            </a:r>
            <a:r>
              <a:rPr lang="en-US" dirty="0">
                <a:effectLst/>
              </a:rPr>
              <a:t> blog. </a:t>
            </a:r>
            <a:r>
              <a:rPr lang="en-US" dirty="0">
                <a:solidFill>
                  <a:srgbClr val="0070C0"/>
                </a:solidFill>
                <a:effectLst/>
              </a:rPr>
              <a:t>https://www.engineeringnewworld.com/?p=240 </a:t>
            </a:r>
          </a:p>
          <a:p>
            <a:endParaRPr lang="en-US" dirty="0"/>
          </a:p>
        </p:txBody>
      </p:sp>
      <p:sp>
        <p:nvSpPr>
          <p:cNvPr id="4" name="Slide Number Placeholder 3">
            <a:extLst>
              <a:ext uri="{FF2B5EF4-FFF2-40B4-BE49-F238E27FC236}">
                <a16:creationId xmlns:a16="http://schemas.microsoft.com/office/drawing/2014/main" id="{0DC110BA-066D-9B24-98DB-9FBAFE9F9920}"/>
              </a:ext>
            </a:extLst>
          </p:cNvPr>
          <p:cNvSpPr>
            <a:spLocks noGrp="1"/>
          </p:cNvSpPr>
          <p:nvPr>
            <p:ph type="sldNum" sz="quarter" idx="11"/>
          </p:nvPr>
        </p:nvSpPr>
        <p:spPr/>
        <p:txBody>
          <a:bodyPr/>
          <a:lstStyle/>
          <a:p>
            <a:fld id="{D5518FED-BFFA-4A43-94B8-244398EE0F34}" type="slidenum">
              <a:rPr lang="en-US" smtClean="0"/>
              <a:pPr/>
              <a:t>3</a:t>
            </a:fld>
            <a:endParaRPr lang="en-US" dirty="0"/>
          </a:p>
        </p:txBody>
      </p:sp>
      <p:sp>
        <p:nvSpPr>
          <p:cNvPr id="11" name="Title 1">
            <a:extLst>
              <a:ext uri="{FF2B5EF4-FFF2-40B4-BE49-F238E27FC236}">
                <a16:creationId xmlns:a16="http://schemas.microsoft.com/office/drawing/2014/main" id="{A8D201DE-C21E-A0D6-04F6-B106725A89D0}"/>
              </a:ext>
            </a:extLst>
          </p:cNvPr>
          <p:cNvSpPr>
            <a:spLocks noGrp="1"/>
          </p:cNvSpPr>
          <p:nvPr>
            <p:ph type="title"/>
          </p:nvPr>
        </p:nvSpPr>
        <p:spPr>
          <a:xfrm>
            <a:off x="481584" y="0"/>
            <a:ext cx="12561453" cy="861774"/>
          </a:xfrm>
        </p:spPr>
        <p:txBody>
          <a:bodyPr/>
          <a:lstStyle/>
          <a:p>
            <a:pPr algn="ctr"/>
            <a:r>
              <a:rPr lang="en-US" sz="4400" dirty="0"/>
              <a:t>Document-centric SE vs. MBSE</a:t>
            </a:r>
          </a:p>
        </p:txBody>
      </p:sp>
      <p:sp>
        <p:nvSpPr>
          <p:cNvPr id="18" name="TextBox 17">
            <a:extLst>
              <a:ext uri="{FF2B5EF4-FFF2-40B4-BE49-F238E27FC236}">
                <a16:creationId xmlns:a16="http://schemas.microsoft.com/office/drawing/2014/main" id="{16369904-A39D-B1F3-B116-B3252C17A154}"/>
              </a:ext>
            </a:extLst>
          </p:cNvPr>
          <p:cNvSpPr txBox="1"/>
          <p:nvPr/>
        </p:nvSpPr>
        <p:spPr>
          <a:xfrm>
            <a:off x="889000" y="5189474"/>
            <a:ext cx="4051513" cy="707886"/>
          </a:xfrm>
          <a:prstGeom prst="rect">
            <a:avLst/>
          </a:prstGeom>
          <a:noFill/>
        </p:spPr>
        <p:txBody>
          <a:bodyPr wrap="square" rtlCol="0">
            <a:spAutoFit/>
          </a:bodyPr>
          <a:lstStyle/>
          <a:p>
            <a:r>
              <a:rPr lang="en-US" b="1" dirty="0">
                <a:solidFill>
                  <a:srgbClr val="000000"/>
                </a:solidFill>
              </a:rPr>
              <a:t>Today: </a:t>
            </a:r>
            <a:r>
              <a:rPr lang="en-US" b="1" dirty="0">
                <a:solidFill>
                  <a:srgbClr val="C00000"/>
                </a:solidFill>
              </a:rPr>
              <a:t>Standalone models related through documents</a:t>
            </a:r>
          </a:p>
        </p:txBody>
      </p:sp>
      <p:pic>
        <p:nvPicPr>
          <p:cNvPr id="20" name="Picture 19">
            <a:extLst>
              <a:ext uri="{FF2B5EF4-FFF2-40B4-BE49-F238E27FC236}">
                <a16:creationId xmlns:a16="http://schemas.microsoft.com/office/drawing/2014/main" id="{1F116EB7-C15A-4E7D-5B63-D4E4B9F996A7}"/>
              </a:ext>
            </a:extLst>
          </p:cNvPr>
          <p:cNvPicPr>
            <a:picLocks noChangeAspect="1"/>
          </p:cNvPicPr>
          <p:nvPr/>
        </p:nvPicPr>
        <p:blipFill>
          <a:blip r:embed="rId2"/>
          <a:stretch>
            <a:fillRect/>
          </a:stretch>
        </p:blipFill>
        <p:spPr>
          <a:xfrm>
            <a:off x="196408" y="1104104"/>
            <a:ext cx="5074210" cy="3952029"/>
          </a:xfrm>
          <a:prstGeom prst="rect">
            <a:avLst/>
          </a:prstGeom>
        </p:spPr>
      </p:pic>
      <p:sp>
        <p:nvSpPr>
          <p:cNvPr id="21" name="TextBox 20">
            <a:extLst>
              <a:ext uri="{FF2B5EF4-FFF2-40B4-BE49-F238E27FC236}">
                <a16:creationId xmlns:a16="http://schemas.microsoft.com/office/drawing/2014/main" id="{3586C7F6-DD1E-576D-E5E4-F7F1DD6419A8}"/>
              </a:ext>
            </a:extLst>
          </p:cNvPr>
          <p:cNvSpPr txBox="1"/>
          <p:nvPr/>
        </p:nvSpPr>
        <p:spPr>
          <a:xfrm>
            <a:off x="7578994" y="4620616"/>
            <a:ext cx="6042198" cy="1323439"/>
          </a:xfrm>
          <a:prstGeom prst="rect">
            <a:avLst/>
          </a:prstGeom>
          <a:noFill/>
        </p:spPr>
        <p:txBody>
          <a:bodyPr wrap="square" rtlCol="0">
            <a:spAutoFit/>
          </a:bodyPr>
          <a:lstStyle/>
          <a:p>
            <a:r>
              <a:rPr lang="en-US" b="1" dirty="0">
                <a:solidFill>
                  <a:srgbClr val="000000"/>
                </a:solidFill>
              </a:rPr>
              <a:t>Future: </a:t>
            </a:r>
            <a:r>
              <a:rPr lang="en-US" b="1" dirty="0">
                <a:solidFill>
                  <a:srgbClr val="C00000"/>
                </a:solidFill>
              </a:rPr>
              <a:t>Shared system model with multiple views and connected to discipline models. Reusable, model-based engineering with virtual product development and simulation capability.</a:t>
            </a:r>
          </a:p>
        </p:txBody>
      </p:sp>
      <p:pic>
        <p:nvPicPr>
          <p:cNvPr id="10" name="Picture 9">
            <a:extLst>
              <a:ext uri="{FF2B5EF4-FFF2-40B4-BE49-F238E27FC236}">
                <a16:creationId xmlns:a16="http://schemas.microsoft.com/office/drawing/2014/main" id="{BD1E6FE0-5A51-120F-2F10-37662F62FD1F}"/>
              </a:ext>
            </a:extLst>
          </p:cNvPr>
          <p:cNvPicPr>
            <a:picLocks noChangeAspect="1"/>
          </p:cNvPicPr>
          <p:nvPr/>
        </p:nvPicPr>
        <p:blipFill>
          <a:blip r:embed="rId3"/>
          <a:stretch>
            <a:fillRect/>
          </a:stretch>
        </p:blipFill>
        <p:spPr>
          <a:xfrm>
            <a:off x="5308601" y="1828800"/>
            <a:ext cx="2667000" cy="1432084"/>
          </a:xfrm>
          <a:prstGeom prst="rect">
            <a:avLst/>
          </a:prstGeom>
        </p:spPr>
      </p:pic>
      <p:pic>
        <p:nvPicPr>
          <p:cNvPr id="8" name="Picture 7">
            <a:extLst>
              <a:ext uri="{FF2B5EF4-FFF2-40B4-BE49-F238E27FC236}">
                <a16:creationId xmlns:a16="http://schemas.microsoft.com/office/drawing/2014/main" id="{0B167C4C-ADB8-3857-F1CA-2ACF8FA3622F}"/>
              </a:ext>
            </a:extLst>
          </p:cNvPr>
          <p:cNvPicPr>
            <a:picLocks noChangeAspect="1"/>
          </p:cNvPicPr>
          <p:nvPr/>
        </p:nvPicPr>
        <p:blipFill>
          <a:blip r:embed="rId4"/>
          <a:stretch>
            <a:fillRect/>
          </a:stretch>
        </p:blipFill>
        <p:spPr>
          <a:xfrm>
            <a:off x="7975601" y="1172706"/>
            <a:ext cx="4484605" cy="3400825"/>
          </a:xfrm>
          <a:prstGeom prst="rect">
            <a:avLst/>
          </a:prstGeom>
        </p:spPr>
      </p:pic>
    </p:spTree>
    <p:extLst>
      <p:ext uri="{BB962C8B-B14F-4D97-AF65-F5344CB8AC3E}">
        <p14:creationId xmlns:p14="http://schemas.microsoft.com/office/powerpoint/2010/main" val="30722139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BA61-2D3B-D91D-B3AC-671D16D9C393}"/>
              </a:ext>
            </a:extLst>
          </p:cNvPr>
          <p:cNvSpPr>
            <a:spLocks noGrp="1"/>
          </p:cNvSpPr>
          <p:nvPr>
            <p:ph type="title"/>
          </p:nvPr>
        </p:nvSpPr>
        <p:spPr>
          <a:xfrm>
            <a:off x="508000" y="0"/>
            <a:ext cx="12561453" cy="1015663"/>
          </a:xfrm>
        </p:spPr>
        <p:txBody>
          <a:bodyPr/>
          <a:lstStyle/>
          <a:p>
            <a:pPr algn="ctr"/>
            <a:r>
              <a:rPr lang="en-US" dirty="0"/>
              <a:t>High Level Baseline Definitions</a:t>
            </a:r>
          </a:p>
        </p:txBody>
      </p:sp>
      <p:sp>
        <p:nvSpPr>
          <p:cNvPr id="4" name="Slide Number Placeholder 3">
            <a:extLst>
              <a:ext uri="{FF2B5EF4-FFF2-40B4-BE49-F238E27FC236}">
                <a16:creationId xmlns:a16="http://schemas.microsoft.com/office/drawing/2014/main" id="{3DFD3678-D310-5071-E056-D253625C1E30}"/>
              </a:ext>
            </a:extLst>
          </p:cNvPr>
          <p:cNvSpPr>
            <a:spLocks noGrp="1"/>
          </p:cNvSpPr>
          <p:nvPr>
            <p:ph type="sldNum" sz="quarter" idx="11"/>
          </p:nvPr>
        </p:nvSpPr>
        <p:spPr/>
        <p:txBody>
          <a:bodyPr/>
          <a:lstStyle/>
          <a:p>
            <a:fld id="{D5518FED-BFFA-4A43-94B8-244398EE0F34}" type="slidenum">
              <a:rPr lang="en-US" smtClean="0"/>
              <a:pPr/>
              <a:t>4</a:t>
            </a:fld>
            <a:endParaRPr lang="en-US" dirty="0"/>
          </a:p>
        </p:txBody>
      </p:sp>
      <p:sp>
        <p:nvSpPr>
          <p:cNvPr id="5" name="object 5">
            <a:extLst>
              <a:ext uri="{FF2B5EF4-FFF2-40B4-BE49-F238E27FC236}">
                <a16:creationId xmlns:a16="http://schemas.microsoft.com/office/drawing/2014/main" id="{86E53227-5B06-2912-A52D-DE85522642B5}"/>
              </a:ext>
            </a:extLst>
          </p:cNvPr>
          <p:cNvSpPr txBox="1"/>
          <p:nvPr/>
        </p:nvSpPr>
        <p:spPr>
          <a:xfrm>
            <a:off x="301897" y="1131314"/>
            <a:ext cx="13007703" cy="6403035"/>
          </a:xfrm>
          <a:prstGeom prst="rect">
            <a:avLst/>
          </a:prstGeom>
        </p:spPr>
        <p:txBody>
          <a:bodyPr vert="horz" wrap="square" lIns="0" tIns="67310" rIns="0" bIns="0" rtlCol="0">
            <a:spAutoFit/>
          </a:bodyPr>
          <a:lstStyle/>
          <a:p>
            <a:pPr marL="354965" indent="-342265">
              <a:lnSpc>
                <a:spcPct val="100000"/>
              </a:lnSpc>
              <a:spcBef>
                <a:spcPts val="530"/>
              </a:spcBef>
              <a:buFont typeface="Arial"/>
              <a:buChar char="•"/>
              <a:tabLst>
                <a:tab pos="354965" algn="l"/>
              </a:tabLst>
            </a:pPr>
            <a:r>
              <a:rPr lang="en-US" sz="2400" b="1" dirty="0">
                <a:latin typeface="Arial"/>
                <a:cs typeface="Arial"/>
              </a:rPr>
              <a:t>DoD Digital Engineering Strategy </a:t>
            </a:r>
            <a:r>
              <a:rPr lang="en-US" sz="2400" b="1" i="1" dirty="0">
                <a:solidFill>
                  <a:srgbClr val="D9782C"/>
                </a:solidFill>
                <a:latin typeface="Arial"/>
                <a:cs typeface="Arial"/>
              </a:rPr>
              <a:t>defines </a:t>
            </a:r>
            <a:r>
              <a:rPr sz="2400" b="1" i="1" dirty="0">
                <a:solidFill>
                  <a:srgbClr val="D9782C"/>
                </a:solidFill>
                <a:latin typeface="Arial"/>
                <a:cs typeface="Arial"/>
              </a:rPr>
              <a:t>Digital</a:t>
            </a:r>
            <a:r>
              <a:rPr sz="2400" b="1" i="1" spc="-55" dirty="0">
                <a:solidFill>
                  <a:srgbClr val="D9782C"/>
                </a:solidFill>
                <a:latin typeface="Arial"/>
                <a:cs typeface="Arial"/>
              </a:rPr>
              <a:t> </a:t>
            </a:r>
            <a:r>
              <a:rPr sz="2400" b="1" i="1" dirty="0">
                <a:solidFill>
                  <a:srgbClr val="D9782C"/>
                </a:solidFill>
                <a:latin typeface="Arial"/>
                <a:cs typeface="Arial"/>
              </a:rPr>
              <a:t>Engineering</a:t>
            </a:r>
            <a:r>
              <a:rPr sz="2400" b="1" i="1" spc="-45" dirty="0">
                <a:solidFill>
                  <a:srgbClr val="D9782C"/>
                </a:solidFill>
                <a:latin typeface="Arial"/>
                <a:cs typeface="Arial"/>
              </a:rPr>
              <a:t> </a:t>
            </a:r>
            <a:r>
              <a:rPr lang="en-US" sz="2400" b="1" dirty="0">
                <a:latin typeface="Arial"/>
                <a:cs typeface="Arial"/>
              </a:rPr>
              <a:t>as</a:t>
            </a:r>
            <a:r>
              <a:rPr sz="2400" b="1" spc="-25" dirty="0">
                <a:latin typeface="Arial"/>
                <a:cs typeface="Arial"/>
              </a:rPr>
              <a:t>:</a:t>
            </a:r>
            <a:endParaRPr sz="2400" dirty="0">
              <a:latin typeface="Arial"/>
              <a:cs typeface="Arial"/>
            </a:endParaRPr>
          </a:p>
          <a:p>
            <a:pPr marL="639445" marR="5080" lvl="1" indent="-284480">
              <a:lnSpc>
                <a:spcPct val="100000"/>
              </a:lnSpc>
              <a:spcBef>
                <a:spcPts val="434"/>
              </a:spcBef>
              <a:buFont typeface="Courier New"/>
              <a:buChar char="o"/>
              <a:tabLst>
                <a:tab pos="640715" algn="l"/>
              </a:tabLst>
            </a:pPr>
            <a:r>
              <a:rPr sz="2400" dirty="0">
                <a:latin typeface="Arial"/>
                <a:cs typeface="Arial"/>
              </a:rPr>
              <a:t>“An</a:t>
            </a:r>
            <a:r>
              <a:rPr sz="2400" spc="-10" dirty="0">
                <a:latin typeface="Arial"/>
                <a:cs typeface="Arial"/>
              </a:rPr>
              <a:t> </a:t>
            </a:r>
            <a:r>
              <a:rPr sz="2400" dirty="0">
                <a:latin typeface="Arial"/>
                <a:cs typeface="Arial"/>
              </a:rPr>
              <a:t>integrated</a:t>
            </a:r>
            <a:r>
              <a:rPr sz="2400" spc="-15" dirty="0">
                <a:latin typeface="Arial"/>
                <a:cs typeface="Arial"/>
              </a:rPr>
              <a:t> </a:t>
            </a:r>
            <a:r>
              <a:rPr sz="2400" dirty="0">
                <a:latin typeface="Arial"/>
                <a:cs typeface="Arial"/>
              </a:rPr>
              <a:t>digital</a:t>
            </a:r>
            <a:r>
              <a:rPr sz="2400" spc="-25" dirty="0">
                <a:latin typeface="Arial"/>
                <a:cs typeface="Arial"/>
              </a:rPr>
              <a:t> </a:t>
            </a:r>
            <a:r>
              <a:rPr sz="2400" dirty="0">
                <a:latin typeface="Arial"/>
                <a:cs typeface="Arial"/>
              </a:rPr>
              <a:t>approach</a:t>
            </a:r>
            <a:r>
              <a:rPr sz="2400" spc="-15" dirty="0">
                <a:latin typeface="Arial"/>
                <a:cs typeface="Arial"/>
              </a:rPr>
              <a:t> </a:t>
            </a:r>
            <a:r>
              <a:rPr sz="2400" dirty="0">
                <a:latin typeface="Arial"/>
                <a:cs typeface="Arial"/>
              </a:rPr>
              <a:t>that</a:t>
            </a:r>
            <a:r>
              <a:rPr sz="2400" spc="-10" dirty="0">
                <a:latin typeface="Arial"/>
                <a:cs typeface="Arial"/>
              </a:rPr>
              <a:t> </a:t>
            </a:r>
            <a:r>
              <a:rPr sz="2400" dirty="0">
                <a:latin typeface="Arial"/>
                <a:cs typeface="Arial"/>
              </a:rPr>
              <a:t>uses</a:t>
            </a:r>
            <a:r>
              <a:rPr sz="2400" spc="-15" dirty="0">
                <a:latin typeface="Arial"/>
                <a:cs typeface="Arial"/>
              </a:rPr>
              <a:t> </a:t>
            </a:r>
            <a:r>
              <a:rPr sz="2400" dirty="0">
                <a:latin typeface="Arial"/>
                <a:cs typeface="Arial"/>
              </a:rPr>
              <a:t>authoritative</a:t>
            </a:r>
            <a:r>
              <a:rPr sz="2400" spc="-20" dirty="0">
                <a:latin typeface="Arial"/>
                <a:cs typeface="Arial"/>
              </a:rPr>
              <a:t> </a:t>
            </a:r>
            <a:r>
              <a:rPr sz="2400" dirty="0">
                <a:latin typeface="Arial"/>
                <a:cs typeface="Arial"/>
              </a:rPr>
              <a:t>sources</a:t>
            </a:r>
            <a:r>
              <a:rPr sz="2400" spc="-10" dirty="0">
                <a:latin typeface="Arial"/>
                <a:cs typeface="Arial"/>
              </a:rPr>
              <a:t> </a:t>
            </a:r>
            <a:r>
              <a:rPr sz="2400" dirty="0">
                <a:latin typeface="Arial"/>
                <a:cs typeface="Arial"/>
              </a:rPr>
              <a:t>of</a:t>
            </a:r>
            <a:r>
              <a:rPr sz="2400" spc="-15" dirty="0">
                <a:latin typeface="Arial"/>
                <a:cs typeface="Arial"/>
              </a:rPr>
              <a:t> </a:t>
            </a:r>
            <a:r>
              <a:rPr sz="2400" dirty="0">
                <a:latin typeface="Arial"/>
                <a:cs typeface="Arial"/>
              </a:rPr>
              <a:t>systems’</a:t>
            </a:r>
            <a:r>
              <a:rPr sz="2400" spc="-5" dirty="0">
                <a:latin typeface="Arial"/>
                <a:cs typeface="Arial"/>
              </a:rPr>
              <a:t> </a:t>
            </a:r>
            <a:r>
              <a:rPr sz="2400" spc="-20" dirty="0">
                <a:latin typeface="Arial"/>
                <a:cs typeface="Arial"/>
              </a:rPr>
              <a:t>data</a:t>
            </a:r>
            <a:r>
              <a:rPr lang="en-US" sz="2400" spc="-20" dirty="0">
                <a:latin typeface="Arial"/>
                <a:cs typeface="Arial"/>
              </a:rPr>
              <a:t> </a:t>
            </a:r>
            <a:r>
              <a:rPr sz="2400" dirty="0">
                <a:latin typeface="Arial"/>
                <a:cs typeface="Arial"/>
              </a:rPr>
              <a:t>and</a:t>
            </a:r>
            <a:r>
              <a:rPr sz="2400" spc="-15" dirty="0">
                <a:latin typeface="Arial"/>
                <a:cs typeface="Arial"/>
              </a:rPr>
              <a:t> </a:t>
            </a:r>
            <a:r>
              <a:rPr sz="2400" dirty="0">
                <a:latin typeface="Arial"/>
                <a:cs typeface="Arial"/>
              </a:rPr>
              <a:t>models</a:t>
            </a:r>
            <a:r>
              <a:rPr sz="2400" spc="-15" dirty="0">
                <a:latin typeface="Arial"/>
                <a:cs typeface="Arial"/>
              </a:rPr>
              <a:t> </a:t>
            </a:r>
            <a:r>
              <a:rPr sz="2400" dirty="0">
                <a:latin typeface="Arial"/>
                <a:cs typeface="Arial"/>
              </a:rPr>
              <a:t>as</a:t>
            </a:r>
            <a:r>
              <a:rPr sz="2400" spc="-1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continuum</a:t>
            </a:r>
            <a:r>
              <a:rPr sz="2400" spc="-15" dirty="0">
                <a:latin typeface="Arial"/>
                <a:cs typeface="Arial"/>
              </a:rPr>
              <a:t> </a:t>
            </a:r>
            <a:r>
              <a:rPr sz="2400" dirty="0">
                <a:latin typeface="Arial"/>
                <a:cs typeface="Arial"/>
              </a:rPr>
              <a:t>across</a:t>
            </a:r>
            <a:r>
              <a:rPr sz="2400" spc="-5" dirty="0">
                <a:latin typeface="Arial"/>
                <a:cs typeface="Arial"/>
              </a:rPr>
              <a:t> </a:t>
            </a:r>
            <a:r>
              <a:rPr sz="2400" dirty="0">
                <a:latin typeface="Arial"/>
                <a:cs typeface="Arial"/>
              </a:rPr>
              <a:t>disciplines</a:t>
            </a:r>
            <a:r>
              <a:rPr sz="2400" spc="-30" dirty="0">
                <a:latin typeface="Arial"/>
                <a:cs typeface="Arial"/>
              </a:rPr>
              <a:t> </a:t>
            </a:r>
            <a:r>
              <a:rPr sz="2400" dirty="0">
                <a:latin typeface="Arial"/>
                <a:cs typeface="Arial"/>
              </a:rPr>
              <a:t>to support</a:t>
            </a:r>
            <a:r>
              <a:rPr sz="2400" spc="-20" dirty="0">
                <a:latin typeface="Arial"/>
                <a:cs typeface="Arial"/>
              </a:rPr>
              <a:t> </a:t>
            </a:r>
            <a:r>
              <a:rPr sz="2400" dirty="0">
                <a:latin typeface="Arial"/>
                <a:cs typeface="Arial"/>
              </a:rPr>
              <a:t>lifecycle</a:t>
            </a:r>
            <a:r>
              <a:rPr sz="2400" spc="-15" dirty="0">
                <a:latin typeface="Arial"/>
                <a:cs typeface="Arial"/>
              </a:rPr>
              <a:t> </a:t>
            </a:r>
            <a:r>
              <a:rPr sz="2400" spc="-10" dirty="0">
                <a:latin typeface="Arial"/>
                <a:cs typeface="Arial"/>
              </a:rPr>
              <a:t>activities </a:t>
            </a:r>
            <a:r>
              <a:rPr sz="2400" dirty="0">
                <a:latin typeface="Arial"/>
                <a:cs typeface="Arial"/>
              </a:rPr>
              <a:t>from</a:t>
            </a:r>
            <a:r>
              <a:rPr sz="2400" spc="-15" dirty="0">
                <a:latin typeface="Arial"/>
                <a:cs typeface="Arial"/>
              </a:rPr>
              <a:t> </a:t>
            </a:r>
            <a:r>
              <a:rPr sz="2400" dirty="0">
                <a:latin typeface="Arial"/>
                <a:cs typeface="Arial"/>
              </a:rPr>
              <a:t>concept</a:t>
            </a:r>
            <a:r>
              <a:rPr sz="2400" spc="-10" dirty="0">
                <a:latin typeface="Arial"/>
                <a:cs typeface="Arial"/>
              </a:rPr>
              <a:t> </a:t>
            </a:r>
            <a:r>
              <a:rPr sz="2400" dirty="0">
                <a:latin typeface="Arial"/>
                <a:cs typeface="Arial"/>
              </a:rPr>
              <a:t>through</a:t>
            </a:r>
            <a:r>
              <a:rPr sz="2400" spc="-15" dirty="0">
                <a:latin typeface="Arial"/>
                <a:cs typeface="Arial"/>
              </a:rPr>
              <a:t> </a:t>
            </a:r>
            <a:r>
              <a:rPr sz="2400" spc="-10" dirty="0">
                <a:latin typeface="Arial"/>
                <a:cs typeface="Arial"/>
              </a:rPr>
              <a:t>disposal.”</a:t>
            </a:r>
            <a:r>
              <a:rPr lang="en-US" sz="2400" spc="-10" dirty="0">
                <a:latin typeface="Arial"/>
                <a:cs typeface="Arial"/>
              </a:rPr>
              <a:t> [3]</a:t>
            </a:r>
          </a:p>
          <a:p>
            <a:pPr marL="354965" indent="-342265">
              <a:lnSpc>
                <a:spcPct val="100000"/>
              </a:lnSpc>
              <a:spcBef>
                <a:spcPts val="530"/>
              </a:spcBef>
              <a:buFont typeface="Arial"/>
              <a:buChar char="•"/>
              <a:tabLst>
                <a:tab pos="354965" algn="l"/>
              </a:tabLst>
            </a:pPr>
            <a:r>
              <a:rPr lang="en-US" sz="2400" b="1" i="1" dirty="0">
                <a:latin typeface="Arial"/>
                <a:cs typeface="Arial"/>
              </a:rPr>
              <a:t>A</a:t>
            </a:r>
            <a:r>
              <a:rPr lang="en-US" sz="2400" b="1" i="1" spc="-35" dirty="0">
                <a:latin typeface="Arial"/>
                <a:cs typeface="Arial"/>
              </a:rPr>
              <a:t> </a:t>
            </a:r>
            <a:r>
              <a:rPr lang="en-US" sz="2400" b="1" i="1" dirty="0">
                <a:solidFill>
                  <a:srgbClr val="D9782C"/>
                </a:solidFill>
                <a:latin typeface="Arial"/>
                <a:cs typeface="Arial"/>
              </a:rPr>
              <a:t>Digital</a:t>
            </a:r>
            <a:r>
              <a:rPr lang="en-US" sz="2400" b="1" i="1" spc="-35" dirty="0">
                <a:solidFill>
                  <a:srgbClr val="D9782C"/>
                </a:solidFill>
                <a:latin typeface="Arial"/>
                <a:cs typeface="Arial"/>
              </a:rPr>
              <a:t> </a:t>
            </a:r>
            <a:r>
              <a:rPr lang="en-US" sz="2400" b="1" i="1" dirty="0">
                <a:solidFill>
                  <a:srgbClr val="D9782C"/>
                </a:solidFill>
                <a:latin typeface="Arial"/>
                <a:cs typeface="Arial"/>
              </a:rPr>
              <a:t>Transformation</a:t>
            </a:r>
            <a:r>
              <a:rPr lang="en-US" sz="2400" b="1" i="1" spc="-40" dirty="0">
                <a:solidFill>
                  <a:srgbClr val="D9782C"/>
                </a:solidFill>
                <a:latin typeface="Arial"/>
                <a:cs typeface="Arial"/>
              </a:rPr>
              <a:t> </a:t>
            </a:r>
            <a:r>
              <a:rPr lang="en-US" sz="2400" b="1" dirty="0">
                <a:latin typeface="Arial"/>
                <a:cs typeface="Arial"/>
              </a:rPr>
              <a:t>as seen by business organizations</a:t>
            </a:r>
            <a:r>
              <a:rPr lang="en-US" sz="2400" b="1" spc="-25" dirty="0">
                <a:latin typeface="Arial"/>
                <a:cs typeface="Arial"/>
              </a:rPr>
              <a:t>:</a:t>
            </a:r>
            <a:endParaRPr lang="en-US" sz="2400" dirty="0">
              <a:latin typeface="Arial"/>
              <a:cs typeface="Arial"/>
            </a:endParaRPr>
          </a:p>
          <a:p>
            <a:pPr marL="639445" marR="5080" lvl="1" indent="-284480">
              <a:lnSpc>
                <a:spcPct val="100000"/>
              </a:lnSpc>
              <a:spcBef>
                <a:spcPts val="434"/>
              </a:spcBef>
              <a:buFont typeface="Courier New"/>
              <a:buChar char="o"/>
              <a:tabLst>
                <a:tab pos="640715" algn="l"/>
              </a:tabLst>
            </a:pPr>
            <a:r>
              <a:rPr lang="en-US" sz="2400" dirty="0">
                <a:latin typeface="Arial"/>
                <a:cs typeface="Arial"/>
              </a:rPr>
              <a:t>“Digital</a:t>
            </a:r>
            <a:r>
              <a:rPr lang="en-US" sz="2400" spc="-20" dirty="0">
                <a:latin typeface="Arial"/>
                <a:cs typeface="Arial"/>
              </a:rPr>
              <a:t> </a:t>
            </a:r>
            <a:r>
              <a:rPr lang="en-US" sz="2400" dirty="0">
                <a:latin typeface="Arial"/>
                <a:cs typeface="Arial"/>
              </a:rPr>
              <a:t>transformation</a:t>
            </a:r>
            <a:r>
              <a:rPr lang="en-US" sz="2400" spc="-15" dirty="0">
                <a:latin typeface="Arial"/>
                <a:cs typeface="Arial"/>
              </a:rPr>
              <a:t> </a:t>
            </a:r>
            <a:r>
              <a:rPr lang="en-US" sz="2400" dirty="0">
                <a:latin typeface="Arial"/>
                <a:cs typeface="Arial"/>
              </a:rPr>
              <a:t>is</a:t>
            </a:r>
            <a:r>
              <a:rPr lang="en-US" sz="2400" spc="-10" dirty="0">
                <a:latin typeface="Arial"/>
                <a:cs typeface="Arial"/>
              </a:rPr>
              <a:t> </a:t>
            </a:r>
            <a:r>
              <a:rPr lang="en-US" sz="2400" dirty="0">
                <a:latin typeface="Arial"/>
                <a:cs typeface="Arial"/>
              </a:rPr>
              <a:t>the</a:t>
            </a:r>
            <a:r>
              <a:rPr lang="en-US" sz="2400" spc="-10" dirty="0">
                <a:latin typeface="Arial"/>
                <a:cs typeface="Arial"/>
              </a:rPr>
              <a:t> </a:t>
            </a:r>
            <a:r>
              <a:rPr lang="en-US" sz="2400" dirty="0">
                <a:latin typeface="Arial"/>
                <a:cs typeface="Arial"/>
              </a:rPr>
              <a:t>integration</a:t>
            </a:r>
            <a:r>
              <a:rPr lang="en-US" sz="2400" spc="-20" dirty="0">
                <a:latin typeface="Arial"/>
                <a:cs typeface="Arial"/>
              </a:rPr>
              <a:t> </a:t>
            </a:r>
            <a:r>
              <a:rPr lang="en-US" sz="2400" dirty="0">
                <a:latin typeface="Arial"/>
                <a:cs typeface="Arial"/>
              </a:rPr>
              <a:t>of</a:t>
            </a:r>
            <a:r>
              <a:rPr lang="en-US" sz="2400" spc="-10" dirty="0">
                <a:latin typeface="Arial"/>
                <a:cs typeface="Arial"/>
              </a:rPr>
              <a:t> </a:t>
            </a:r>
            <a:r>
              <a:rPr lang="en-US" sz="2400" dirty="0">
                <a:latin typeface="Arial"/>
                <a:cs typeface="Arial"/>
              </a:rPr>
              <a:t>digital</a:t>
            </a:r>
            <a:r>
              <a:rPr lang="en-US" sz="2400" spc="-15" dirty="0">
                <a:latin typeface="Arial"/>
                <a:cs typeface="Arial"/>
              </a:rPr>
              <a:t> </a:t>
            </a:r>
            <a:r>
              <a:rPr lang="en-US" sz="2400" dirty="0">
                <a:latin typeface="Arial"/>
                <a:cs typeface="Arial"/>
              </a:rPr>
              <a:t>technology</a:t>
            </a:r>
            <a:r>
              <a:rPr lang="en-US" sz="2400" spc="-25" dirty="0">
                <a:latin typeface="Arial"/>
                <a:cs typeface="Arial"/>
              </a:rPr>
              <a:t> </a:t>
            </a:r>
            <a:r>
              <a:rPr lang="en-US" sz="2400" dirty="0">
                <a:latin typeface="Arial"/>
                <a:cs typeface="Arial"/>
              </a:rPr>
              <a:t>into</a:t>
            </a:r>
            <a:r>
              <a:rPr lang="en-US" sz="2400" spc="-5" dirty="0">
                <a:latin typeface="Arial"/>
                <a:cs typeface="Arial"/>
              </a:rPr>
              <a:t> </a:t>
            </a:r>
            <a:r>
              <a:rPr lang="en-US" sz="2400" dirty="0">
                <a:latin typeface="Arial"/>
                <a:cs typeface="Arial"/>
              </a:rPr>
              <a:t>all</a:t>
            </a:r>
            <a:r>
              <a:rPr lang="en-US" sz="2400" spc="-15" dirty="0">
                <a:latin typeface="Arial"/>
                <a:cs typeface="Arial"/>
              </a:rPr>
              <a:t> </a:t>
            </a:r>
            <a:r>
              <a:rPr lang="en-US" sz="2400" dirty="0">
                <a:latin typeface="Arial"/>
                <a:cs typeface="Arial"/>
              </a:rPr>
              <a:t>areas</a:t>
            </a:r>
            <a:r>
              <a:rPr lang="en-US" sz="2400" spc="-15" dirty="0">
                <a:latin typeface="Arial"/>
                <a:cs typeface="Arial"/>
              </a:rPr>
              <a:t> </a:t>
            </a:r>
            <a:r>
              <a:rPr lang="en-US" sz="2400" dirty="0">
                <a:latin typeface="Arial"/>
                <a:cs typeface="Arial"/>
              </a:rPr>
              <a:t>of</a:t>
            </a:r>
            <a:r>
              <a:rPr lang="en-US" sz="2400" spc="-10" dirty="0">
                <a:latin typeface="Arial"/>
                <a:cs typeface="Arial"/>
              </a:rPr>
              <a:t> </a:t>
            </a:r>
            <a:r>
              <a:rPr lang="en-US" sz="2400" spc="-50" dirty="0">
                <a:latin typeface="Arial"/>
                <a:cs typeface="Arial"/>
              </a:rPr>
              <a:t>a </a:t>
            </a:r>
            <a:r>
              <a:rPr lang="en-US" sz="2400" dirty="0">
                <a:latin typeface="Arial"/>
                <a:cs typeface="Arial"/>
              </a:rPr>
              <a:t>business,</a:t>
            </a:r>
            <a:r>
              <a:rPr lang="en-US" sz="2400" spc="-30" dirty="0">
                <a:latin typeface="Arial"/>
                <a:cs typeface="Arial"/>
              </a:rPr>
              <a:t> </a:t>
            </a:r>
            <a:r>
              <a:rPr lang="en-US" sz="2400" dirty="0">
                <a:latin typeface="Arial"/>
                <a:cs typeface="Arial"/>
              </a:rPr>
              <a:t>fundamentally</a:t>
            </a:r>
            <a:r>
              <a:rPr lang="en-US" sz="2400" spc="-20" dirty="0">
                <a:latin typeface="Arial"/>
                <a:cs typeface="Arial"/>
              </a:rPr>
              <a:t> </a:t>
            </a:r>
            <a:r>
              <a:rPr lang="en-US" sz="2400" dirty="0">
                <a:latin typeface="Arial"/>
                <a:cs typeface="Arial"/>
              </a:rPr>
              <a:t>changing</a:t>
            </a:r>
            <a:r>
              <a:rPr lang="en-US" sz="2400" spc="-15" dirty="0">
                <a:latin typeface="Arial"/>
                <a:cs typeface="Arial"/>
              </a:rPr>
              <a:t> </a:t>
            </a:r>
            <a:r>
              <a:rPr lang="en-US" sz="2400" dirty="0">
                <a:latin typeface="Arial"/>
                <a:cs typeface="Arial"/>
              </a:rPr>
              <a:t>how</a:t>
            </a:r>
            <a:r>
              <a:rPr lang="en-US" sz="2400" spc="-15" dirty="0">
                <a:latin typeface="Arial"/>
                <a:cs typeface="Arial"/>
              </a:rPr>
              <a:t> </a:t>
            </a:r>
            <a:r>
              <a:rPr lang="en-US" sz="2400" dirty="0">
                <a:latin typeface="Arial"/>
                <a:cs typeface="Arial"/>
              </a:rPr>
              <a:t>you</a:t>
            </a:r>
            <a:r>
              <a:rPr lang="en-US" sz="2400" spc="-10" dirty="0">
                <a:latin typeface="Arial"/>
                <a:cs typeface="Arial"/>
              </a:rPr>
              <a:t> </a:t>
            </a:r>
            <a:r>
              <a:rPr lang="en-US" sz="2400" dirty="0">
                <a:latin typeface="Arial"/>
                <a:cs typeface="Arial"/>
              </a:rPr>
              <a:t>operate</a:t>
            </a:r>
            <a:r>
              <a:rPr lang="en-US" sz="2400" spc="-10" dirty="0">
                <a:latin typeface="Arial"/>
                <a:cs typeface="Arial"/>
              </a:rPr>
              <a:t> </a:t>
            </a:r>
            <a:r>
              <a:rPr lang="en-US" sz="2400" dirty="0">
                <a:latin typeface="Arial"/>
                <a:cs typeface="Arial"/>
              </a:rPr>
              <a:t>and</a:t>
            </a:r>
            <a:r>
              <a:rPr lang="en-US" sz="2400" spc="-15" dirty="0">
                <a:latin typeface="Arial"/>
                <a:cs typeface="Arial"/>
              </a:rPr>
              <a:t> </a:t>
            </a:r>
            <a:r>
              <a:rPr lang="en-US" sz="2400" dirty="0">
                <a:latin typeface="Arial"/>
                <a:cs typeface="Arial"/>
              </a:rPr>
              <a:t>deliver</a:t>
            </a:r>
            <a:r>
              <a:rPr lang="en-US" sz="2400" spc="-15" dirty="0">
                <a:latin typeface="Arial"/>
                <a:cs typeface="Arial"/>
              </a:rPr>
              <a:t> </a:t>
            </a:r>
            <a:r>
              <a:rPr lang="en-US" sz="2400" dirty="0">
                <a:latin typeface="Arial"/>
                <a:cs typeface="Arial"/>
              </a:rPr>
              <a:t>value</a:t>
            </a:r>
            <a:r>
              <a:rPr lang="en-US" sz="2400" spc="-10" dirty="0">
                <a:latin typeface="Arial"/>
                <a:cs typeface="Arial"/>
              </a:rPr>
              <a:t> </a:t>
            </a:r>
            <a:r>
              <a:rPr lang="en-US" sz="2400" spc="-25" dirty="0">
                <a:latin typeface="Arial"/>
                <a:cs typeface="Arial"/>
              </a:rPr>
              <a:t>to </a:t>
            </a:r>
            <a:r>
              <a:rPr lang="en-US" sz="2400" spc="-10" dirty="0">
                <a:latin typeface="Arial"/>
                <a:cs typeface="Arial"/>
              </a:rPr>
              <a:t>customers.” Business organization</a:t>
            </a:r>
          </a:p>
          <a:p>
            <a:pPr marL="639445" marR="5080" lvl="1" indent="-284480">
              <a:lnSpc>
                <a:spcPct val="100000"/>
              </a:lnSpc>
              <a:spcBef>
                <a:spcPts val="434"/>
              </a:spcBef>
              <a:buFont typeface="Courier New"/>
              <a:buChar char="o"/>
              <a:tabLst>
                <a:tab pos="640715" algn="l"/>
              </a:tabLst>
            </a:pPr>
            <a:endParaRPr lang="en-US" sz="2400" spc="-10" dirty="0">
              <a:latin typeface="Arial"/>
              <a:cs typeface="Arial"/>
            </a:endParaRPr>
          </a:p>
          <a:p>
            <a:pPr marL="354965" indent="-342265">
              <a:lnSpc>
                <a:spcPct val="100000"/>
              </a:lnSpc>
              <a:spcBef>
                <a:spcPts val="530"/>
              </a:spcBef>
              <a:buFont typeface="Arial"/>
              <a:buChar char="•"/>
              <a:tabLst>
                <a:tab pos="354965" algn="l"/>
              </a:tabLst>
            </a:pPr>
            <a:r>
              <a:rPr lang="en-US" sz="2400" b="1" dirty="0">
                <a:latin typeface="Arial"/>
                <a:cs typeface="Arial"/>
              </a:rPr>
              <a:t>INCOSE describes </a:t>
            </a:r>
            <a:r>
              <a:rPr lang="en-US" sz="2400" b="1" i="1" spc="-10" dirty="0">
                <a:solidFill>
                  <a:srgbClr val="D9782C"/>
                </a:solidFill>
                <a:latin typeface="Arial"/>
                <a:cs typeface="Arial"/>
              </a:rPr>
              <a:t>Model-</a:t>
            </a:r>
            <a:r>
              <a:rPr lang="en-US" sz="2400" b="1" i="1" dirty="0">
                <a:solidFill>
                  <a:srgbClr val="D9782C"/>
                </a:solidFill>
                <a:latin typeface="Arial"/>
                <a:cs typeface="Arial"/>
              </a:rPr>
              <a:t>based</a:t>
            </a:r>
            <a:r>
              <a:rPr lang="en-US" sz="2400" b="1" i="1" spc="-25" dirty="0">
                <a:solidFill>
                  <a:srgbClr val="D9782C"/>
                </a:solidFill>
                <a:latin typeface="Arial"/>
                <a:cs typeface="Arial"/>
              </a:rPr>
              <a:t> </a:t>
            </a:r>
            <a:r>
              <a:rPr lang="en-US" sz="2400" b="1" i="1" dirty="0">
                <a:solidFill>
                  <a:srgbClr val="D9782C"/>
                </a:solidFill>
                <a:latin typeface="Arial"/>
                <a:cs typeface="Arial"/>
              </a:rPr>
              <a:t>Systems</a:t>
            </a:r>
            <a:r>
              <a:rPr lang="en-US" sz="2400" b="1" i="1" spc="-40" dirty="0">
                <a:solidFill>
                  <a:srgbClr val="D9782C"/>
                </a:solidFill>
                <a:latin typeface="Arial"/>
                <a:cs typeface="Arial"/>
              </a:rPr>
              <a:t> </a:t>
            </a:r>
            <a:r>
              <a:rPr lang="en-US" sz="2400" b="1" i="1" dirty="0">
                <a:solidFill>
                  <a:srgbClr val="D9782C"/>
                </a:solidFill>
                <a:latin typeface="Arial"/>
                <a:cs typeface="Arial"/>
              </a:rPr>
              <a:t>Engineering</a:t>
            </a:r>
            <a:r>
              <a:rPr lang="en-US" sz="2400" b="1" i="1" spc="-30" dirty="0">
                <a:solidFill>
                  <a:srgbClr val="D9782C"/>
                </a:solidFill>
                <a:latin typeface="Arial"/>
                <a:cs typeface="Arial"/>
              </a:rPr>
              <a:t> </a:t>
            </a:r>
            <a:r>
              <a:rPr lang="en-US" sz="2400" b="1" spc="-25" dirty="0">
                <a:latin typeface="Arial"/>
                <a:cs typeface="Arial"/>
              </a:rPr>
              <a:t>as:</a:t>
            </a:r>
            <a:endParaRPr lang="en-US" sz="2400" dirty="0">
              <a:latin typeface="Arial"/>
              <a:cs typeface="Arial"/>
            </a:endParaRPr>
          </a:p>
          <a:p>
            <a:pPr marL="640080" marR="250190" lvl="1" indent="-284480">
              <a:lnSpc>
                <a:spcPct val="100000"/>
              </a:lnSpc>
              <a:spcBef>
                <a:spcPts val="434"/>
              </a:spcBef>
              <a:buFont typeface="Courier New"/>
              <a:buChar char="o"/>
              <a:tabLst>
                <a:tab pos="641350" algn="l"/>
              </a:tabLst>
            </a:pPr>
            <a:r>
              <a:rPr lang="en-US" sz="2400" dirty="0">
                <a:latin typeface="Arial"/>
                <a:cs typeface="Arial"/>
              </a:rPr>
              <a:t>The “formalized</a:t>
            </a:r>
            <a:r>
              <a:rPr lang="en-US" sz="2400" spc="-20" dirty="0">
                <a:latin typeface="Arial"/>
                <a:cs typeface="Arial"/>
              </a:rPr>
              <a:t> </a:t>
            </a:r>
            <a:r>
              <a:rPr lang="en-US" sz="2400" dirty="0">
                <a:latin typeface="Arial"/>
                <a:cs typeface="Arial"/>
              </a:rPr>
              <a:t>application</a:t>
            </a:r>
            <a:r>
              <a:rPr lang="en-US" sz="2400" spc="-30" dirty="0">
                <a:latin typeface="Arial"/>
                <a:cs typeface="Arial"/>
              </a:rPr>
              <a:t> </a:t>
            </a:r>
            <a:r>
              <a:rPr lang="en-US" sz="2400" dirty="0">
                <a:latin typeface="Arial"/>
                <a:cs typeface="Arial"/>
              </a:rPr>
              <a:t>of</a:t>
            </a:r>
            <a:r>
              <a:rPr lang="en-US" sz="2400" spc="-10" dirty="0">
                <a:latin typeface="Arial"/>
                <a:cs typeface="Arial"/>
              </a:rPr>
              <a:t> </a:t>
            </a:r>
            <a:r>
              <a:rPr lang="en-US" sz="2400" dirty="0">
                <a:latin typeface="Arial"/>
                <a:cs typeface="Arial"/>
              </a:rPr>
              <a:t>modeling</a:t>
            </a:r>
            <a:r>
              <a:rPr lang="en-US" sz="2400" spc="-20" dirty="0">
                <a:latin typeface="Arial"/>
                <a:cs typeface="Arial"/>
              </a:rPr>
              <a:t> </a:t>
            </a:r>
            <a:r>
              <a:rPr lang="en-US" sz="2400" dirty="0">
                <a:latin typeface="Arial"/>
                <a:cs typeface="Arial"/>
              </a:rPr>
              <a:t>to</a:t>
            </a:r>
            <a:r>
              <a:rPr lang="en-US" sz="2400" spc="-15" dirty="0">
                <a:latin typeface="Arial"/>
                <a:cs typeface="Arial"/>
              </a:rPr>
              <a:t> </a:t>
            </a:r>
            <a:r>
              <a:rPr lang="en-US" sz="2400" dirty="0">
                <a:latin typeface="Arial"/>
                <a:cs typeface="Arial"/>
              </a:rPr>
              <a:t>support</a:t>
            </a:r>
            <a:r>
              <a:rPr lang="en-US" sz="2400" spc="-25" dirty="0">
                <a:latin typeface="Arial"/>
                <a:cs typeface="Arial"/>
              </a:rPr>
              <a:t> </a:t>
            </a:r>
            <a:r>
              <a:rPr lang="en-US" sz="2400" dirty="0">
                <a:latin typeface="Arial"/>
                <a:cs typeface="Arial"/>
              </a:rPr>
              <a:t>system</a:t>
            </a:r>
            <a:r>
              <a:rPr lang="en-US" sz="2400" spc="-5" dirty="0">
                <a:latin typeface="Arial"/>
                <a:cs typeface="Arial"/>
              </a:rPr>
              <a:t> </a:t>
            </a:r>
            <a:r>
              <a:rPr lang="en-US" sz="2400" dirty="0">
                <a:latin typeface="Arial"/>
                <a:cs typeface="Arial"/>
              </a:rPr>
              <a:t>requirements,</a:t>
            </a:r>
            <a:r>
              <a:rPr lang="en-US" sz="2400" spc="-30" dirty="0">
                <a:latin typeface="Arial"/>
                <a:cs typeface="Arial"/>
              </a:rPr>
              <a:t> </a:t>
            </a:r>
            <a:r>
              <a:rPr lang="en-US" sz="2400" spc="-10" dirty="0">
                <a:latin typeface="Arial"/>
                <a:cs typeface="Arial"/>
              </a:rPr>
              <a:t>design,	</a:t>
            </a:r>
            <a:r>
              <a:rPr lang="en-US" sz="2400" dirty="0">
                <a:latin typeface="Arial"/>
                <a:cs typeface="Arial"/>
              </a:rPr>
              <a:t>analysis,</a:t>
            </a:r>
            <a:r>
              <a:rPr lang="en-US" sz="2400" spc="-25" dirty="0">
                <a:latin typeface="Arial"/>
                <a:cs typeface="Arial"/>
              </a:rPr>
              <a:t> </a:t>
            </a:r>
            <a:r>
              <a:rPr lang="en-US" sz="2400" dirty="0">
                <a:latin typeface="Arial"/>
                <a:cs typeface="Arial"/>
              </a:rPr>
              <a:t>verification,</a:t>
            </a:r>
            <a:r>
              <a:rPr lang="en-US" sz="2400" spc="-20" dirty="0">
                <a:latin typeface="Arial"/>
                <a:cs typeface="Arial"/>
              </a:rPr>
              <a:t> </a:t>
            </a:r>
            <a:r>
              <a:rPr lang="en-US" sz="2400" dirty="0">
                <a:latin typeface="Arial"/>
                <a:cs typeface="Arial"/>
              </a:rPr>
              <a:t>and</a:t>
            </a:r>
            <a:r>
              <a:rPr lang="en-US" sz="2400" spc="-20" dirty="0">
                <a:latin typeface="Arial"/>
                <a:cs typeface="Arial"/>
              </a:rPr>
              <a:t> </a:t>
            </a:r>
            <a:r>
              <a:rPr lang="en-US" sz="2400" dirty="0">
                <a:latin typeface="Arial"/>
                <a:cs typeface="Arial"/>
              </a:rPr>
              <a:t>validation</a:t>
            </a:r>
            <a:r>
              <a:rPr lang="en-US" sz="2400" spc="-20" dirty="0">
                <a:latin typeface="Arial"/>
                <a:cs typeface="Arial"/>
              </a:rPr>
              <a:t> </a:t>
            </a:r>
            <a:r>
              <a:rPr lang="en-US" sz="2400" dirty="0">
                <a:latin typeface="Arial"/>
                <a:cs typeface="Arial"/>
              </a:rPr>
              <a:t>activities</a:t>
            </a:r>
            <a:r>
              <a:rPr lang="en-US" sz="2400" spc="-15" dirty="0">
                <a:latin typeface="Arial"/>
                <a:cs typeface="Arial"/>
              </a:rPr>
              <a:t> </a:t>
            </a:r>
            <a:r>
              <a:rPr lang="en-US" sz="2400" dirty="0">
                <a:latin typeface="Arial"/>
                <a:cs typeface="Arial"/>
              </a:rPr>
              <a:t>beginning</a:t>
            </a:r>
            <a:r>
              <a:rPr lang="en-US" sz="2400" spc="-25" dirty="0">
                <a:latin typeface="Arial"/>
                <a:cs typeface="Arial"/>
              </a:rPr>
              <a:t> </a:t>
            </a:r>
            <a:r>
              <a:rPr lang="en-US" sz="2400" dirty="0">
                <a:latin typeface="Arial"/>
                <a:cs typeface="Arial"/>
              </a:rPr>
              <a:t>in</a:t>
            </a:r>
            <a:r>
              <a:rPr lang="en-US" sz="2400" spc="-10" dirty="0">
                <a:latin typeface="Arial"/>
                <a:cs typeface="Arial"/>
              </a:rPr>
              <a:t> </a:t>
            </a:r>
            <a:r>
              <a:rPr lang="en-US" sz="2400" dirty="0">
                <a:latin typeface="Arial"/>
                <a:cs typeface="Arial"/>
              </a:rPr>
              <a:t>the</a:t>
            </a:r>
            <a:r>
              <a:rPr lang="en-US" sz="2400" spc="-15" dirty="0">
                <a:latin typeface="Arial"/>
                <a:cs typeface="Arial"/>
              </a:rPr>
              <a:t> </a:t>
            </a:r>
            <a:r>
              <a:rPr lang="en-US" sz="2400" spc="-10" dirty="0">
                <a:latin typeface="Arial"/>
                <a:cs typeface="Arial"/>
              </a:rPr>
              <a:t>conceptual </a:t>
            </a:r>
            <a:r>
              <a:rPr lang="en-US" sz="2400" dirty="0">
                <a:latin typeface="Arial"/>
                <a:cs typeface="Arial"/>
              </a:rPr>
              <a:t>design</a:t>
            </a:r>
            <a:r>
              <a:rPr lang="en-US" sz="2400" spc="-15" dirty="0">
                <a:latin typeface="Arial"/>
                <a:cs typeface="Arial"/>
              </a:rPr>
              <a:t> </a:t>
            </a:r>
            <a:r>
              <a:rPr lang="en-US" sz="2400" dirty="0">
                <a:latin typeface="Arial"/>
                <a:cs typeface="Arial"/>
              </a:rPr>
              <a:t>phase</a:t>
            </a:r>
            <a:r>
              <a:rPr lang="en-US" sz="2400" spc="-10" dirty="0">
                <a:latin typeface="Arial"/>
                <a:cs typeface="Arial"/>
              </a:rPr>
              <a:t> </a:t>
            </a:r>
            <a:r>
              <a:rPr lang="en-US" sz="2400" dirty="0">
                <a:latin typeface="Arial"/>
                <a:cs typeface="Arial"/>
              </a:rPr>
              <a:t>and</a:t>
            </a:r>
            <a:r>
              <a:rPr lang="en-US" sz="2400" spc="-15" dirty="0">
                <a:latin typeface="Arial"/>
                <a:cs typeface="Arial"/>
              </a:rPr>
              <a:t> </a:t>
            </a:r>
            <a:r>
              <a:rPr lang="en-US" sz="2400" dirty="0">
                <a:latin typeface="Arial"/>
                <a:cs typeface="Arial"/>
              </a:rPr>
              <a:t>continuing</a:t>
            </a:r>
            <a:r>
              <a:rPr lang="en-US" sz="2400" spc="-15" dirty="0">
                <a:latin typeface="Arial"/>
                <a:cs typeface="Arial"/>
              </a:rPr>
              <a:t> </a:t>
            </a:r>
            <a:r>
              <a:rPr lang="en-US" sz="2400" dirty="0">
                <a:latin typeface="Arial"/>
                <a:cs typeface="Arial"/>
              </a:rPr>
              <a:t>throughout</a:t>
            </a:r>
            <a:r>
              <a:rPr lang="en-US" sz="2400" spc="-20" dirty="0">
                <a:latin typeface="Arial"/>
                <a:cs typeface="Arial"/>
              </a:rPr>
              <a:t> </a:t>
            </a:r>
            <a:r>
              <a:rPr lang="en-US" sz="2400" dirty="0">
                <a:latin typeface="Arial"/>
                <a:cs typeface="Arial"/>
              </a:rPr>
              <a:t>development</a:t>
            </a:r>
            <a:r>
              <a:rPr lang="en-US" sz="2400" spc="-20" dirty="0">
                <a:latin typeface="Arial"/>
                <a:cs typeface="Arial"/>
              </a:rPr>
              <a:t> </a:t>
            </a:r>
            <a:r>
              <a:rPr lang="en-US" sz="2400" dirty="0">
                <a:latin typeface="Arial"/>
                <a:cs typeface="Arial"/>
              </a:rPr>
              <a:t>and</a:t>
            </a:r>
            <a:r>
              <a:rPr lang="en-US" sz="2400" spc="-15" dirty="0">
                <a:latin typeface="Arial"/>
                <a:cs typeface="Arial"/>
              </a:rPr>
              <a:t> </a:t>
            </a:r>
            <a:r>
              <a:rPr lang="en-US" sz="2400" dirty="0">
                <a:latin typeface="Arial"/>
                <a:cs typeface="Arial"/>
              </a:rPr>
              <a:t>later</a:t>
            </a:r>
            <a:r>
              <a:rPr lang="en-US" sz="2400" spc="-5" dirty="0">
                <a:latin typeface="Arial"/>
                <a:cs typeface="Arial"/>
              </a:rPr>
              <a:t> </a:t>
            </a:r>
            <a:r>
              <a:rPr lang="en-US" sz="2400" dirty="0">
                <a:latin typeface="Arial"/>
                <a:cs typeface="Arial"/>
              </a:rPr>
              <a:t>life</a:t>
            </a:r>
            <a:r>
              <a:rPr lang="en-US" sz="2400" spc="-10" dirty="0">
                <a:latin typeface="Arial"/>
                <a:cs typeface="Arial"/>
              </a:rPr>
              <a:t> cycle phases.” [6]</a:t>
            </a:r>
          </a:p>
          <a:p>
            <a:pPr marL="639445" marR="5080" lvl="1" indent="-284480">
              <a:lnSpc>
                <a:spcPct val="100000"/>
              </a:lnSpc>
              <a:spcBef>
                <a:spcPts val="434"/>
              </a:spcBef>
              <a:buFont typeface="Courier New"/>
              <a:buChar char="o"/>
              <a:tabLst>
                <a:tab pos="640715" algn="l"/>
              </a:tabLst>
            </a:pPr>
            <a:endParaRPr lang="en-US" sz="2400" spc="-10" dirty="0">
              <a:latin typeface="Arial"/>
              <a:cs typeface="Arial"/>
            </a:endParaRPr>
          </a:p>
          <a:p>
            <a:pPr marL="639445" marR="5080" lvl="1" indent="-284480">
              <a:lnSpc>
                <a:spcPct val="100000"/>
              </a:lnSpc>
              <a:spcBef>
                <a:spcPts val="434"/>
              </a:spcBef>
              <a:buFont typeface="Courier New"/>
              <a:buChar char="o"/>
              <a:tabLst>
                <a:tab pos="640715" algn="l"/>
              </a:tabLst>
            </a:pPr>
            <a:endParaRPr sz="2400" dirty="0">
              <a:latin typeface="Arial"/>
              <a:cs typeface="Arial"/>
            </a:endParaRPr>
          </a:p>
          <a:p>
            <a:pPr marL="354965" indent="-342265">
              <a:lnSpc>
                <a:spcPct val="100000"/>
              </a:lnSpc>
              <a:spcBef>
                <a:spcPts val="430"/>
              </a:spcBef>
              <a:buFont typeface="Arial"/>
              <a:buChar char="•"/>
              <a:tabLst>
                <a:tab pos="354965" algn="l"/>
              </a:tabLst>
            </a:pPr>
            <a:endParaRPr dirty="0">
              <a:latin typeface="Arial"/>
              <a:cs typeface="Arial"/>
            </a:endParaRPr>
          </a:p>
        </p:txBody>
      </p:sp>
    </p:spTree>
    <p:extLst>
      <p:ext uri="{BB962C8B-B14F-4D97-AF65-F5344CB8AC3E}">
        <p14:creationId xmlns:p14="http://schemas.microsoft.com/office/powerpoint/2010/main" val="8808601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AA8D4-8F2B-4E73-FD87-B529079705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5B338-FA0F-9FBE-150A-6C462D748D4F}"/>
              </a:ext>
            </a:extLst>
          </p:cNvPr>
          <p:cNvSpPr>
            <a:spLocks noGrp="1"/>
          </p:cNvSpPr>
          <p:nvPr>
            <p:ph type="title"/>
          </p:nvPr>
        </p:nvSpPr>
        <p:spPr>
          <a:xfrm>
            <a:off x="481584" y="0"/>
            <a:ext cx="12561453" cy="861774"/>
          </a:xfrm>
        </p:spPr>
        <p:txBody>
          <a:bodyPr/>
          <a:lstStyle/>
          <a:p>
            <a:pPr algn="ctr"/>
            <a:r>
              <a:rPr lang="en-US" sz="4400" dirty="0"/>
              <a:t>Software Model-Based Testing Definitions</a:t>
            </a:r>
          </a:p>
        </p:txBody>
      </p:sp>
      <p:sp>
        <p:nvSpPr>
          <p:cNvPr id="4" name="Slide Number Placeholder 3">
            <a:extLst>
              <a:ext uri="{FF2B5EF4-FFF2-40B4-BE49-F238E27FC236}">
                <a16:creationId xmlns:a16="http://schemas.microsoft.com/office/drawing/2014/main" id="{4EDD913E-3105-3382-56C6-4DFEA1A3FBB6}"/>
              </a:ext>
            </a:extLst>
          </p:cNvPr>
          <p:cNvSpPr>
            <a:spLocks noGrp="1"/>
          </p:cNvSpPr>
          <p:nvPr>
            <p:ph type="sldNum" sz="quarter" idx="11"/>
          </p:nvPr>
        </p:nvSpPr>
        <p:spPr/>
        <p:txBody>
          <a:bodyPr/>
          <a:lstStyle/>
          <a:p>
            <a:fld id="{D5518FED-BFFA-4A43-94B8-244398EE0F34}" type="slidenum">
              <a:rPr lang="en-US" smtClean="0"/>
              <a:pPr/>
              <a:t>5</a:t>
            </a:fld>
            <a:endParaRPr lang="en-US" dirty="0"/>
          </a:p>
        </p:txBody>
      </p:sp>
      <p:sp>
        <p:nvSpPr>
          <p:cNvPr id="9" name="TextBox 8">
            <a:extLst>
              <a:ext uri="{FF2B5EF4-FFF2-40B4-BE49-F238E27FC236}">
                <a16:creationId xmlns:a16="http://schemas.microsoft.com/office/drawing/2014/main" id="{04E61006-9E2A-6BA1-5648-316F4A8EB315}"/>
              </a:ext>
            </a:extLst>
          </p:cNvPr>
          <p:cNvSpPr txBox="1"/>
          <p:nvPr/>
        </p:nvSpPr>
        <p:spPr>
          <a:xfrm>
            <a:off x="279400" y="990600"/>
            <a:ext cx="13335000" cy="7117333"/>
          </a:xfrm>
          <a:prstGeom prst="rect">
            <a:avLst/>
          </a:prstGeom>
          <a:noFill/>
        </p:spPr>
        <p:txBody>
          <a:bodyPr wrap="square">
            <a:spAutoFit/>
          </a:bodyPr>
          <a:lstStyle/>
          <a:p>
            <a:pPr marL="354965" indent="-342265">
              <a:lnSpc>
                <a:spcPct val="100000"/>
              </a:lnSpc>
              <a:spcBef>
                <a:spcPts val="530"/>
              </a:spcBef>
              <a:buFont typeface="Arial"/>
              <a:buChar char="•"/>
              <a:tabLst>
                <a:tab pos="354965" algn="l"/>
              </a:tabLst>
            </a:pPr>
            <a:r>
              <a:rPr lang="en-US" sz="2400" b="1" dirty="0">
                <a:latin typeface="Arial"/>
                <a:cs typeface="Arial"/>
              </a:rPr>
              <a:t>Paul Ammann and Jeff Offutt in the Introduction to Software Testing textbook define the following concepts.</a:t>
            </a:r>
          </a:p>
          <a:p>
            <a:pPr marL="12700">
              <a:lnSpc>
                <a:spcPct val="100000"/>
              </a:lnSpc>
              <a:spcBef>
                <a:spcPts val="530"/>
              </a:spcBef>
              <a:tabLst>
                <a:tab pos="354965" algn="l"/>
              </a:tabLst>
            </a:pPr>
            <a:r>
              <a:rPr lang="en-US" sz="2400" b="1" dirty="0">
                <a:latin typeface="Arial"/>
                <a:cs typeface="Arial"/>
              </a:rPr>
              <a:t> </a:t>
            </a:r>
          </a:p>
          <a:p>
            <a:pPr marL="354965" indent="-342265">
              <a:lnSpc>
                <a:spcPct val="100000"/>
              </a:lnSpc>
              <a:spcBef>
                <a:spcPts val="530"/>
              </a:spcBef>
              <a:buFont typeface="Arial"/>
              <a:buChar char="•"/>
              <a:tabLst>
                <a:tab pos="354965" algn="l"/>
              </a:tabLst>
            </a:pPr>
            <a:r>
              <a:rPr lang="en-US" sz="2400" b="1" i="1" spc="-10" dirty="0">
                <a:solidFill>
                  <a:srgbClr val="D9782C"/>
                </a:solidFill>
                <a:latin typeface="Arial"/>
                <a:cs typeface="Arial"/>
              </a:rPr>
              <a:t>Model-</a:t>
            </a:r>
            <a:r>
              <a:rPr lang="en-US" sz="2400" b="1" i="1" dirty="0">
                <a:solidFill>
                  <a:srgbClr val="D9782C"/>
                </a:solidFill>
                <a:latin typeface="Arial"/>
                <a:cs typeface="Arial"/>
              </a:rPr>
              <a:t>based</a:t>
            </a:r>
            <a:r>
              <a:rPr lang="en-US" sz="2400" b="1" i="1" spc="-25" dirty="0">
                <a:solidFill>
                  <a:srgbClr val="D9782C"/>
                </a:solidFill>
                <a:latin typeface="Arial"/>
                <a:cs typeface="Arial"/>
              </a:rPr>
              <a:t> </a:t>
            </a:r>
            <a:r>
              <a:rPr lang="en-US" sz="2400" b="1" i="1" dirty="0">
                <a:solidFill>
                  <a:srgbClr val="D9782C"/>
                </a:solidFill>
                <a:latin typeface="Arial"/>
                <a:cs typeface="Arial"/>
              </a:rPr>
              <a:t>Testing</a:t>
            </a:r>
            <a:r>
              <a:rPr lang="en-US" sz="2400" b="1" spc="-25" dirty="0">
                <a:latin typeface="Arial"/>
                <a:cs typeface="Arial"/>
              </a:rPr>
              <a:t>:</a:t>
            </a:r>
            <a:endParaRPr lang="en-US" sz="2400" dirty="0">
              <a:latin typeface="Arial"/>
              <a:cs typeface="Arial"/>
            </a:endParaRPr>
          </a:p>
          <a:p>
            <a:pPr marL="640080" marR="250190" lvl="1" indent="-284480">
              <a:lnSpc>
                <a:spcPct val="100000"/>
              </a:lnSpc>
              <a:spcBef>
                <a:spcPts val="434"/>
              </a:spcBef>
              <a:buFont typeface="Courier New"/>
              <a:buChar char="o"/>
              <a:tabLst>
                <a:tab pos="641350" algn="l"/>
              </a:tabLst>
            </a:pPr>
            <a:r>
              <a:rPr lang="en-US" sz="2400" dirty="0">
                <a:latin typeface="Arial"/>
                <a:cs typeface="Arial"/>
              </a:rPr>
              <a:t>“Model-based testing is an application of model-based design for designing and optionally also executing artifacts to perform software testing or system testing. Models can be used to represent the desired behavior of a system under test (SUT), or to represent testing strategies and a test environment. The picture on the right depicts the former approach.” [7]</a:t>
            </a:r>
            <a:endParaRPr lang="en-US" sz="2400" spc="-10" dirty="0">
              <a:latin typeface="Arial"/>
              <a:cs typeface="Arial"/>
            </a:endParaRPr>
          </a:p>
          <a:p>
            <a:pPr marL="640080" marR="250190" lvl="1" indent="-284480">
              <a:lnSpc>
                <a:spcPct val="100000"/>
              </a:lnSpc>
              <a:spcBef>
                <a:spcPts val="434"/>
              </a:spcBef>
              <a:buFont typeface="Courier New"/>
              <a:buChar char="o"/>
              <a:tabLst>
                <a:tab pos="641350" algn="l"/>
              </a:tabLst>
            </a:pPr>
            <a:endParaRPr lang="en-US" dirty="0">
              <a:latin typeface="Arial"/>
              <a:cs typeface="Arial"/>
            </a:endParaRPr>
          </a:p>
          <a:p>
            <a:pPr marL="354965" indent="-342265">
              <a:lnSpc>
                <a:spcPct val="100000"/>
              </a:lnSpc>
              <a:spcBef>
                <a:spcPts val="530"/>
              </a:spcBef>
              <a:buFont typeface="Arial"/>
              <a:buChar char="•"/>
              <a:tabLst>
                <a:tab pos="354965" algn="l"/>
              </a:tabLst>
            </a:pPr>
            <a:r>
              <a:rPr lang="en-US" sz="2400" b="1" i="1" spc="-10" dirty="0">
                <a:solidFill>
                  <a:srgbClr val="D9782C"/>
                </a:solidFill>
                <a:latin typeface="Arial"/>
                <a:cs typeface="Arial"/>
              </a:rPr>
              <a:t>Model Driven Test Design</a:t>
            </a:r>
            <a:r>
              <a:rPr lang="en-US" sz="2400" b="1" spc="-25" dirty="0">
                <a:latin typeface="Arial"/>
                <a:cs typeface="Arial"/>
              </a:rPr>
              <a:t>:</a:t>
            </a:r>
            <a:endParaRPr lang="en-US" sz="2400" dirty="0">
              <a:latin typeface="Arial"/>
              <a:cs typeface="Arial"/>
            </a:endParaRPr>
          </a:p>
          <a:p>
            <a:pPr marL="640080" marR="250190" lvl="1" indent="-284480">
              <a:lnSpc>
                <a:spcPct val="100000"/>
              </a:lnSpc>
              <a:spcBef>
                <a:spcPts val="434"/>
              </a:spcBef>
              <a:buFont typeface="Courier New"/>
              <a:buChar char="o"/>
              <a:tabLst>
                <a:tab pos="641350" algn="l"/>
              </a:tabLst>
            </a:pPr>
            <a:r>
              <a:rPr lang="en-US" sz="2400" dirty="0">
                <a:latin typeface="Arial"/>
                <a:cs typeface="Arial"/>
              </a:rPr>
              <a:t>“The Model Driven Test Design (MDTD) process breaks testing into a series of small tasks that isolate and allow for work to be conducted at the design abstraction level using mathematical engineering structures to propose test values independently of software or design artifacts, test automation, or test execution.” [7]</a:t>
            </a:r>
          </a:p>
          <a:p>
            <a:pPr marL="640080" marR="250190" lvl="1" indent="-284480">
              <a:lnSpc>
                <a:spcPct val="100000"/>
              </a:lnSpc>
              <a:spcBef>
                <a:spcPts val="434"/>
              </a:spcBef>
              <a:buFont typeface="Courier New"/>
              <a:buChar char="o"/>
              <a:tabLst>
                <a:tab pos="641350" algn="l"/>
              </a:tabLst>
            </a:pPr>
            <a:endParaRPr lang="en-US" sz="2400" dirty="0">
              <a:latin typeface="Arial"/>
              <a:cs typeface="Arial"/>
            </a:endParaRPr>
          </a:p>
          <a:p>
            <a:pPr marL="355600" marR="250190" lvl="1">
              <a:lnSpc>
                <a:spcPct val="100000"/>
              </a:lnSpc>
              <a:spcBef>
                <a:spcPts val="434"/>
              </a:spcBef>
              <a:tabLst>
                <a:tab pos="641350" algn="l"/>
              </a:tabLst>
            </a:pPr>
            <a:endParaRPr lang="en-US" sz="2400" dirty="0">
              <a:latin typeface="Arial"/>
              <a:cs typeface="Arial"/>
            </a:endParaRPr>
          </a:p>
          <a:p>
            <a:pPr marL="640080" marR="250190" lvl="1" indent="-284480">
              <a:lnSpc>
                <a:spcPct val="100000"/>
              </a:lnSpc>
              <a:spcBef>
                <a:spcPts val="434"/>
              </a:spcBef>
              <a:buFont typeface="Courier New"/>
              <a:buChar char="o"/>
              <a:tabLst>
                <a:tab pos="641350" algn="l"/>
              </a:tabLst>
            </a:pPr>
            <a:endParaRPr lang="en-US" dirty="0">
              <a:latin typeface="Arial"/>
              <a:cs typeface="Arial"/>
            </a:endParaRPr>
          </a:p>
        </p:txBody>
      </p:sp>
    </p:spTree>
    <p:extLst>
      <p:ext uri="{BB962C8B-B14F-4D97-AF65-F5344CB8AC3E}">
        <p14:creationId xmlns:p14="http://schemas.microsoft.com/office/powerpoint/2010/main" val="13091740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A21F1-19D5-2995-E0C3-9CCCF60B7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F8154-2238-793E-616B-B84A5E3CDCF2}"/>
              </a:ext>
            </a:extLst>
          </p:cNvPr>
          <p:cNvSpPr>
            <a:spLocks noGrp="1"/>
          </p:cNvSpPr>
          <p:nvPr>
            <p:ph type="title"/>
          </p:nvPr>
        </p:nvSpPr>
        <p:spPr>
          <a:xfrm>
            <a:off x="481584" y="0"/>
            <a:ext cx="12561453" cy="861774"/>
          </a:xfrm>
        </p:spPr>
        <p:txBody>
          <a:bodyPr/>
          <a:lstStyle/>
          <a:p>
            <a:pPr algn="ctr"/>
            <a:r>
              <a:rPr lang="en-US" sz="4400" dirty="0"/>
              <a:t>Types of Software Testing Techniques</a:t>
            </a:r>
          </a:p>
        </p:txBody>
      </p:sp>
      <p:sp>
        <p:nvSpPr>
          <p:cNvPr id="4" name="Slide Number Placeholder 3">
            <a:extLst>
              <a:ext uri="{FF2B5EF4-FFF2-40B4-BE49-F238E27FC236}">
                <a16:creationId xmlns:a16="http://schemas.microsoft.com/office/drawing/2014/main" id="{2867BDD1-BC72-5664-AEAA-AB75D1DA2CCC}"/>
              </a:ext>
            </a:extLst>
          </p:cNvPr>
          <p:cNvSpPr>
            <a:spLocks noGrp="1"/>
          </p:cNvSpPr>
          <p:nvPr>
            <p:ph type="sldNum" sz="quarter" idx="11"/>
          </p:nvPr>
        </p:nvSpPr>
        <p:spPr/>
        <p:txBody>
          <a:bodyPr/>
          <a:lstStyle/>
          <a:p>
            <a:fld id="{D5518FED-BFFA-4A43-94B8-244398EE0F34}" type="slidenum">
              <a:rPr lang="en-US" smtClean="0"/>
              <a:pPr/>
              <a:t>6</a:t>
            </a:fld>
            <a:endParaRPr lang="en-US" dirty="0"/>
          </a:p>
        </p:txBody>
      </p:sp>
      <p:sp>
        <p:nvSpPr>
          <p:cNvPr id="9" name="TextBox 8">
            <a:extLst>
              <a:ext uri="{FF2B5EF4-FFF2-40B4-BE49-F238E27FC236}">
                <a16:creationId xmlns:a16="http://schemas.microsoft.com/office/drawing/2014/main" id="{90A7DD3D-EDAD-64CF-85AC-376869D026CF}"/>
              </a:ext>
            </a:extLst>
          </p:cNvPr>
          <p:cNvSpPr txBox="1"/>
          <p:nvPr/>
        </p:nvSpPr>
        <p:spPr>
          <a:xfrm>
            <a:off x="481584" y="1177766"/>
            <a:ext cx="13132816" cy="5686172"/>
          </a:xfrm>
          <a:prstGeom prst="rect">
            <a:avLst/>
          </a:prstGeom>
          <a:noFill/>
        </p:spPr>
        <p:txBody>
          <a:bodyPr wrap="square">
            <a:spAutoFit/>
          </a:bodyPr>
          <a:lstStyle/>
          <a:p>
            <a:pPr marL="354965" indent="-342265">
              <a:lnSpc>
                <a:spcPct val="100000"/>
              </a:lnSpc>
              <a:spcBef>
                <a:spcPts val="530"/>
              </a:spcBef>
              <a:buFont typeface="Arial"/>
              <a:buChar char="•"/>
              <a:tabLst>
                <a:tab pos="354965" algn="l"/>
              </a:tabLst>
            </a:pPr>
            <a:r>
              <a:rPr lang="en-US" sz="2400" b="1" spc="-10" dirty="0">
                <a:solidFill>
                  <a:srgbClr val="000000"/>
                </a:solidFill>
                <a:latin typeface="Arial"/>
                <a:cs typeface="Arial"/>
              </a:rPr>
              <a:t>Model-based testing allows test engineers to concentrate on evaluating software behavior models to determine their acceptability, considering factors like reliability, maintainability, and efficiency [8].</a:t>
            </a:r>
          </a:p>
          <a:p>
            <a:pPr marL="354965" indent="-342265">
              <a:lnSpc>
                <a:spcPct val="100000"/>
              </a:lnSpc>
              <a:spcBef>
                <a:spcPts val="530"/>
              </a:spcBef>
              <a:buFont typeface="Arial"/>
              <a:buChar char="•"/>
              <a:tabLst>
                <a:tab pos="354965" algn="l"/>
              </a:tabLst>
            </a:pPr>
            <a:endParaRPr lang="en-US" sz="2400" dirty="0">
              <a:solidFill>
                <a:srgbClr val="000000"/>
              </a:solidFill>
              <a:latin typeface="Arial"/>
              <a:cs typeface="Arial"/>
            </a:endParaRPr>
          </a:p>
          <a:p>
            <a:pPr marL="864892" marR="116839" lvl="1" indent="-342900">
              <a:spcBef>
                <a:spcPts val="430"/>
              </a:spcBef>
              <a:buFont typeface="Arial"/>
              <a:buChar char="•"/>
              <a:tabLst>
                <a:tab pos="355600" algn="l"/>
              </a:tabLst>
            </a:pPr>
            <a:r>
              <a:rPr lang="en-US" sz="2400" b="1" i="1" dirty="0">
                <a:solidFill>
                  <a:srgbClr val="E1963E"/>
                </a:solidFill>
                <a:latin typeface="Arial"/>
                <a:cs typeface="Arial"/>
              </a:rPr>
              <a:t>White box – </a:t>
            </a:r>
            <a:r>
              <a:rPr lang="en-US" sz="2400" dirty="0">
                <a:solidFill>
                  <a:srgbClr val="000000"/>
                </a:solidFill>
                <a:latin typeface="Arial"/>
                <a:cs typeface="Arial"/>
              </a:rPr>
              <a:t>Everything is known about the system or code.</a:t>
            </a:r>
          </a:p>
          <a:p>
            <a:pPr marL="864892" marR="116839" lvl="1" indent="-342900">
              <a:spcBef>
                <a:spcPts val="430"/>
              </a:spcBef>
              <a:buFont typeface="Arial"/>
              <a:buChar char="•"/>
              <a:tabLst>
                <a:tab pos="355600" algn="l"/>
              </a:tabLst>
            </a:pPr>
            <a:r>
              <a:rPr lang="en-US" sz="2400" b="1" i="1" dirty="0">
                <a:solidFill>
                  <a:srgbClr val="E1963E"/>
                </a:solidFill>
                <a:latin typeface="Arial"/>
                <a:cs typeface="Arial"/>
              </a:rPr>
              <a:t>Black box – </a:t>
            </a:r>
            <a:r>
              <a:rPr lang="en-US" sz="2400" dirty="0">
                <a:solidFill>
                  <a:srgbClr val="000000"/>
                </a:solidFill>
                <a:latin typeface="Arial"/>
                <a:cs typeface="Arial"/>
              </a:rPr>
              <a:t>Nothing is known about the system or code.</a:t>
            </a:r>
          </a:p>
          <a:p>
            <a:pPr marL="864892" marR="116839" lvl="1" indent="-342900">
              <a:spcBef>
                <a:spcPts val="430"/>
              </a:spcBef>
              <a:buFont typeface="Arial"/>
              <a:buChar char="•"/>
              <a:tabLst>
                <a:tab pos="355600" algn="l"/>
              </a:tabLst>
            </a:pPr>
            <a:r>
              <a:rPr lang="en-US" sz="2400" b="1" i="1" dirty="0">
                <a:solidFill>
                  <a:srgbClr val="E1963E"/>
                </a:solidFill>
                <a:latin typeface="Arial"/>
                <a:cs typeface="Arial"/>
              </a:rPr>
              <a:t>Grey box – </a:t>
            </a:r>
            <a:r>
              <a:rPr lang="en-US" sz="2400" dirty="0">
                <a:solidFill>
                  <a:srgbClr val="000000"/>
                </a:solidFill>
                <a:latin typeface="Arial"/>
                <a:cs typeface="Arial"/>
              </a:rPr>
              <a:t>Combines aspects of both white and black box testing to take advantage of the benefits of both processes.</a:t>
            </a:r>
          </a:p>
          <a:p>
            <a:pPr marL="355600" marR="116839" indent="-342900">
              <a:spcBef>
                <a:spcPts val="430"/>
              </a:spcBef>
              <a:buFont typeface="Arial"/>
              <a:buChar char="•"/>
              <a:tabLst>
                <a:tab pos="355600" algn="l"/>
              </a:tabLst>
            </a:pPr>
            <a:endParaRPr lang="en-US" sz="2400" dirty="0">
              <a:solidFill>
                <a:srgbClr val="000000"/>
              </a:solidFill>
              <a:latin typeface="Arial"/>
              <a:cs typeface="Arial"/>
            </a:endParaRPr>
          </a:p>
          <a:p>
            <a:pPr marL="355600" marR="116839" indent="-342900">
              <a:spcBef>
                <a:spcPts val="430"/>
              </a:spcBef>
              <a:buFont typeface="Arial"/>
              <a:buChar char="•"/>
              <a:tabLst>
                <a:tab pos="355600" algn="l"/>
              </a:tabLst>
            </a:pPr>
            <a:r>
              <a:rPr lang="en-US" sz="2400" b="1" spc="-10" dirty="0">
                <a:solidFill>
                  <a:srgbClr val="000000"/>
                </a:solidFill>
                <a:latin typeface="Arial"/>
                <a:cs typeface="Arial"/>
              </a:rPr>
              <a:t>Coverage criteria are a set of conditions and rules imposed on a set of test requirements [10].</a:t>
            </a:r>
          </a:p>
          <a:p>
            <a:pPr marL="864892" marR="116839" lvl="1" indent="-342900">
              <a:spcBef>
                <a:spcPts val="430"/>
              </a:spcBef>
              <a:buFont typeface="Arial"/>
              <a:buChar char="•"/>
              <a:tabLst>
                <a:tab pos="355600" algn="l"/>
              </a:tabLst>
            </a:pPr>
            <a:r>
              <a:rPr lang="en-US" sz="2400" spc="-10" dirty="0">
                <a:solidFill>
                  <a:srgbClr val="000000"/>
                </a:solidFill>
                <a:latin typeface="Arial"/>
                <a:cs typeface="Arial"/>
              </a:rPr>
              <a:t>Several coverage criteria are available for testing and are based on data flows. </a:t>
            </a:r>
          </a:p>
          <a:p>
            <a:pPr marL="864892" marR="116839" lvl="1" indent="-342900">
              <a:spcBef>
                <a:spcPts val="430"/>
              </a:spcBef>
              <a:buFont typeface="Arial"/>
              <a:buChar char="•"/>
              <a:tabLst>
                <a:tab pos="355600" algn="l"/>
              </a:tabLst>
            </a:pPr>
            <a:r>
              <a:rPr lang="en-US" sz="2400" spc="-10" dirty="0">
                <a:solidFill>
                  <a:srgbClr val="000000"/>
                </a:solidFill>
                <a:latin typeface="Arial"/>
                <a:cs typeface="Arial"/>
              </a:rPr>
              <a:t>Test coverage criteria enhance the generation of comprehensive test cases based on the number of elements visited within a diagram.</a:t>
            </a:r>
          </a:p>
        </p:txBody>
      </p:sp>
    </p:spTree>
    <p:extLst>
      <p:ext uri="{BB962C8B-B14F-4D97-AF65-F5344CB8AC3E}">
        <p14:creationId xmlns:p14="http://schemas.microsoft.com/office/powerpoint/2010/main" val="40633924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4C49A-4805-4984-6DE9-76085A9E7B0A}"/>
              </a:ext>
            </a:extLst>
          </p:cNvPr>
          <p:cNvSpPr>
            <a:spLocks noGrp="1"/>
          </p:cNvSpPr>
          <p:nvPr>
            <p:ph type="sldNum" sz="quarter" idx="11"/>
          </p:nvPr>
        </p:nvSpPr>
        <p:spPr/>
        <p:txBody>
          <a:bodyPr/>
          <a:lstStyle/>
          <a:p>
            <a:pPr marL="0" marR="0" lvl="0" indent="0" algn="r" defTabSz="509292" rtl="0" eaLnBrk="1" fontAlgn="auto" latinLnBrk="0" hangingPunct="1">
              <a:lnSpc>
                <a:spcPct val="100000"/>
              </a:lnSpc>
              <a:spcBef>
                <a:spcPts val="0"/>
              </a:spcBef>
              <a:spcAft>
                <a:spcPts val="0"/>
              </a:spcAft>
              <a:buClrTx/>
              <a:buSzTx/>
              <a:buFontTx/>
              <a:buNone/>
              <a:tabLst/>
              <a:defRPr/>
            </a:pPr>
            <a:fld id="{D5518FED-BFFA-4A43-94B8-244398EE0F34}" type="slidenum">
              <a:rPr kumimoji="0" lang="en-US" sz="20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509292"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A62DEA97-0074-F445-82C0-7C45308EBA22}"/>
              </a:ext>
            </a:extLst>
          </p:cNvPr>
          <p:cNvSpPr/>
          <p:nvPr/>
        </p:nvSpPr>
        <p:spPr>
          <a:xfrm>
            <a:off x="1779212" y="1765674"/>
            <a:ext cx="1296899" cy="718106"/>
          </a:xfrm>
          <a:prstGeom prst="rect">
            <a:avLst/>
          </a:prstGeom>
          <a:solidFill>
            <a:schemeClr val="bg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E4E50">
                    <a:lumMod val="50000"/>
                  </a:srgbClr>
                </a:solidFill>
                <a:effectLst/>
                <a:uLnTx/>
                <a:uFillTx/>
                <a:latin typeface="Arial" panose="020B0604020202020204"/>
                <a:ea typeface="+mn-ea"/>
                <a:cs typeface="+mn-cs"/>
              </a:rPr>
              <a:t>Model/ Structure</a:t>
            </a:r>
          </a:p>
        </p:txBody>
      </p:sp>
      <p:sp>
        <p:nvSpPr>
          <p:cNvPr id="20" name="Rectangle 19">
            <a:extLst>
              <a:ext uri="{FF2B5EF4-FFF2-40B4-BE49-F238E27FC236}">
                <a16:creationId xmlns:a16="http://schemas.microsoft.com/office/drawing/2014/main" id="{BC350982-2DEC-C754-4602-18464E830B59}"/>
              </a:ext>
            </a:extLst>
          </p:cNvPr>
          <p:cNvSpPr/>
          <p:nvPr/>
        </p:nvSpPr>
        <p:spPr>
          <a:xfrm>
            <a:off x="3555431" y="1766898"/>
            <a:ext cx="1742708" cy="718106"/>
          </a:xfrm>
          <a:prstGeom prst="rect">
            <a:avLst/>
          </a:prstGeom>
          <a:solidFill>
            <a:schemeClr val="bg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E4E50">
                    <a:lumMod val="50000"/>
                  </a:srgbClr>
                </a:solidFill>
                <a:effectLst/>
                <a:uLnTx/>
                <a:uFillTx/>
                <a:latin typeface="Arial" panose="020B0604020202020204"/>
                <a:ea typeface="+mn-ea"/>
                <a:cs typeface="+mn-cs"/>
              </a:rPr>
              <a:t>Test Requirements</a:t>
            </a:r>
          </a:p>
        </p:txBody>
      </p:sp>
      <p:sp>
        <p:nvSpPr>
          <p:cNvPr id="22" name="Rectangle 21">
            <a:extLst>
              <a:ext uri="{FF2B5EF4-FFF2-40B4-BE49-F238E27FC236}">
                <a16:creationId xmlns:a16="http://schemas.microsoft.com/office/drawing/2014/main" id="{31A5E645-246B-E946-2E57-B638E998E770}"/>
              </a:ext>
            </a:extLst>
          </p:cNvPr>
          <p:cNvSpPr/>
          <p:nvPr/>
        </p:nvSpPr>
        <p:spPr>
          <a:xfrm>
            <a:off x="5614790" y="1544902"/>
            <a:ext cx="2188517" cy="1159650"/>
          </a:xfrm>
          <a:prstGeom prst="rect">
            <a:avLst/>
          </a:prstGeom>
          <a:solidFill>
            <a:schemeClr val="bg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E4E50">
                    <a:lumMod val="50000"/>
                  </a:srgbClr>
                </a:solidFill>
                <a:effectLst/>
                <a:uLnTx/>
                <a:uFillTx/>
                <a:latin typeface="Arial" panose="020B0604020202020204"/>
                <a:ea typeface="+mn-ea"/>
                <a:cs typeface="+mn-cs"/>
              </a:rPr>
              <a:t>Redefined requirements/test specifications</a:t>
            </a:r>
          </a:p>
        </p:txBody>
      </p:sp>
      <p:sp>
        <p:nvSpPr>
          <p:cNvPr id="24" name="Rectangle 23">
            <a:extLst>
              <a:ext uri="{FF2B5EF4-FFF2-40B4-BE49-F238E27FC236}">
                <a16:creationId xmlns:a16="http://schemas.microsoft.com/office/drawing/2014/main" id="{3940C7F4-B77F-34D2-3C36-EDB789463CDF}"/>
              </a:ext>
            </a:extLst>
          </p:cNvPr>
          <p:cNvSpPr/>
          <p:nvPr/>
        </p:nvSpPr>
        <p:spPr>
          <a:xfrm>
            <a:off x="1779212" y="3700672"/>
            <a:ext cx="1296899" cy="718106"/>
          </a:xfrm>
          <a:prstGeom prst="rect">
            <a:avLst/>
          </a:prstGeom>
          <a:solidFill>
            <a:schemeClr val="bg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E4E50">
                    <a:lumMod val="50000"/>
                  </a:srgbClr>
                </a:solidFill>
                <a:effectLst/>
                <a:uLnTx/>
                <a:uFillTx/>
                <a:latin typeface="Arial" panose="020B0604020202020204"/>
                <a:ea typeface="+mn-ea"/>
                <a:cs typeface="+mn-cs"/>
              </a:rPr>
              <a:t>Test artifact</a:t>
            </a:r>
          </a:p>
        </p:txBody>
      </p:sp>
      <p:sp>
        <p:nvSpPr>
          <p:cNvPr id="33" name="Rectangle 32">
            <a:extLst>
              <a:ext uri="{FF2B5EF4-FFF2-40B4-BE49-F238E27FC236}">
                <a16:creationId xmlns:a16="http://schemas.microsoft.com/office/drawing/2014/main" id="{153E0D35-2B3E-7523-4FFC-C40D0654206F}"/>
              </a:ext>
            </a:extLst>
          </p:cNvPr>
          <p:cNvSpPr/>
          <p:nvPr/>
        </p:nvSpPr>
        <p:spPr>
          <a:xfrm>
            <a:off x="2589057" y="4921635"/>
            <a:ext cx="1540067" cy="718106"/>
          </a:xfrm>
          <a:prstGeom prst="rect">
            <a:avLst/>
          </a:prstGeom>
          <a:solidFill>
            <a:schemeClr val="bg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E4E50">
                    <a:lumMod val="50000"/>
                  </a:srgbClr>
                </a:solidFill>
                <a:effectLst/>
                <a:uLnTx/>
                <a:uFillTx/>
                <a:latin typeface="Arial" panose="020B0604020202020204"/>
                <a:ea typeface="+mn-ea"/>
                <a:cs typeface="+mn-cs"/>
              </a:rPr>
              <a:t>Pass/Fail</a:t>
            </a:r>
          </a:p>
        </p:txBody>
      </p:sp>
      <p:sp>
        <p:nvSpPr>
          <p:cNvPr id="34" name="Rectangle 33">
            <a:extLst>
              <a:ext uri="{FF2B5EF4-FFF2-40B4-BE49-F238E27FC236}">
                <a16:creationId xmlns:a16="http://schemas.microsoft.com/office/drawing/2014/main" id="{21211962-BCEF-3F21-A6E6-BE6C5959F8B8}"/>
              </a:ext>
            </a:extLst>
          </p:cNvPr>
          <p:cNvSpPr/>
          <p:nvPr/>
        </p:nvSpPr>
        <p:spPr>
          <a:xfrm>
            <a:off x="4881452" y="4921635"/>
            <a:ext cx="1134786" cy="718106"/>
          </a:xfrm>
          <a:prstGeom prst="rect">
            <a:avLst/>
          </a:prstGeom>
          <a:solidFill>
            <a:schemeClr val="bg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E4E50">
                    <a:lumMod val="50000"/>
                  </a:srgbClr>
                </a:solidFill>
                <a:effectLst/>
                <a:uLnTx/>
                <a:uFillTx/>
                <a:latin typeface="Arial" panose="020B0604020202020204"/>
                <a:ea typeface="+mn-ea"/>
                <a:cs typeface="+mn-cs"/>
              </a:rPr>
              <a:t>Test Results</a:t>
            </a:r>
          </a:p>
        </p:txBody>
      </p:sp>
      <p:sp>
        <p:nvSpPr>
          <p:cNvPr id="35" name="Rectangle 34">
            <a:extLst>
              <a:ext uri="{FF2B5EF4-FFF2-40B4-BE49-F238E27FC236}">
                <a16:creationId xmlns:a16="http://schemas.microsoft.com/office/drawing/2014/main" id="{D64A587E-CDEC-1265-5CE7-626080E245B0}"/>
              </a:ext>
            </a:extLst>
          </p:cNvPr>
          <p:cNvSpPr/>
          <p:nvPr/>
        </p:nvSpPr>
        <p:spPr>
          <a:xfrm>
            <a:off x="6968572" y="4911817"/>
            <a:ext cx="1134786" cy="718106"/>
          </a:xfrm>
          <a:prstGeom prst="rect">
            <a:avLst/>
          </a:prstGeom>
          <a:solidFill>
            <a:schemeClr val="bg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E4E50">
                    <a:lumMod val="50000"/>
                  </a:srgbClr>
                </a:solidFill>
                <a:effectLst/>
                <a:uLnTx/>
                <a:uFillTx/>
                <a:latin typeface="Arial" panose="020B0604020202020204"/>
                <a:ea typeface="+mn-ea"/>
                <a:cs typeface="+mn-cs"/>
              </a:rPr>
              <a:t>Test Scripts</a:t>
            </a:r>
          </a:p>
        </p:txBody>
      </p:sp>
      <p:sp>
        <p:nvSpPr>
          <p:cNvPr id="36" name="Rectangle 35">
            <a:extLst>
              <a:ext uri="{FF2B5EF4-FFF2-40B4-BE49-F238E27FC236}">
                <a16:creationId xmlns:a16="http://schemas.microsoft.com/office/drawing/2014/main" id="{C104C80F-EB79-EDBD-F652-166F22C7CACF}"/>
              </a:ext>
            </a:extLst>
          </p:cNvPr>
          <p:cNvSpPr/>
          <p:nvPr/>
        </p:nvSpPr>
        <p:spPr>
          <a:xfrm>
            <a:off x="8508640" y="4915671"/>
            <a:ext cx="972674" cy="718106"/>
          </a:xfrm>
          <a:prstGeom prst="rect">
            <a:avLst/>
          </a:prstGeom>
          <a:solidFill>
            <a:schemeClr val="bg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E4E50">
                    <a:lumMod val="50000"/>
                  </a:srgbClr>
                </a:solidFill>
                <a:effectLst/>
                <a:uLnTx/>
                <a:uFillTx/>
                <a:latin typeface="Arial" panose="020B0604020202020204"/>
                <a:ea typeface="+mn-ea"/>
                <a:cs typeface="+mn-cs"/>
              </a:rPr>
              <a:t>Test Cases</a:t>
            </a:r>
          </a:p>
        </p:txBody>
      </p:sp>
      <p:sp>
        <p:nvSpPr>
          <p:cNvPr id="37" name="Rectangle 36">
            <a:extLst>
              <a:ext uri="{FF2B5EF4-FFF2-40B4-BE49-F238E27FC236}">
                <a16:creationId xmlns:a16="http://schemas.microsoft.com/office/drawing/2014/main" id="{BA214AA2-16C9-E085-2AC1-796ACF659EF4}"/>
              </a:ext>
            </a:extLst>
          </p:cNvPr>
          <p:cNvSpPr/>
          <p:nvPr/>
        </p:nvSpPr>
        <p:spPr>
          <a:xfrm>
            <a:off x="8427584" y="3811730"/>
            <a:ext cx="1134786" cy="718106"/>
          </a:xfrm>
          <a:prstGeom prst="rect">
            <a:avLst/>
          </a:prstGeom>
          <a:solidFill>
            <a:schemeClr val="bg1"/>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E4E50">
                    <a:lumMod val="50000"/>
                  </a:srgbClr>
                </a:solidFill>
                <a:effectLst/>
                <a:uLnTx/>
                <a:uFillTx/>
                <a:latin typeface="Arial" panose="020B0604020202020204"/>
                <a:ea typeface="+mn-ea"/>
                <a:cs typeface="+mn-cs"/>
              </a:rPr>
              <a:t>Input Values</a:t>
            </a:r>
          </a:p>
        </p:txBody>
      </p:sp>
      <p:cxnSp>
        <p:nvCxnSpPr>
          <p:cNvPr id="38" name="Straight Arrow Connector 37">
            <a:extLst>
              <a:ext uri="{FF2B5EF4-FFF2-40B4-BE49-F238E27FC236}">
                <a16:creationId xmlns:a16="http://schemas.microsoft.com/office/drawing/2014/main" id="{D27A7E1A-0380-7A29-A59A-616800A53465}"/>
              </a:ext>
            </a:extLst>
          </p:cNvPr>
          <p:cNvCxnSpPr>
            <a:cxnSpLocks/>
            <a:stCxn id="34" idx="1"/>
            <a:endCxn id="33" idx="3"/>
          </p:cNvCxnSpPr>
          <p:nvPr/>
        </p:nvCxnSpPr>
        <p:spPr>
          <a:xfrm flipH="1">
            <a:off x="4129124" y="5280688"/>
            <a:ext cx="7523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62A7F27B-4029-7B21-D225-B6C6625007F0}"/>
              </a:ext>
            </a:extLst>
          </p:cNvPr>
          <p:cNvCxnSpPr>
            <a:cxnSpLocks/>
            <a:stCxn id="35" idx="1"/>
            <a:endCxn id="34" idx="3"/>
          </p:cNvCxnSpPr>
          <p:nvPr/>
        </p:nvCxnSpPr>
        <p:spPr>
          <a:xfrm flipH="1">
            <a:off x="6016238" y="5270870"/>
            <a:ext cx="952334" cy="98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F57D6B95-25AB-ABFE-36E7-CC70EC3AADA8}"/>
              </a:ext>
            </a:extLst>
          </p:cNvPr>
          <p:cNvCxnSpPr>
            <a:cxnSpLocks/>
            <a:stCxn id="36" idx="1"/>
            <a:endCxn id="35" idx="3"/>
          </p:cNvCxnSpPr>
          <p:nvPr/>
        </p:nvCxnSpPr>
        <p:spPr>
          <a:xfrm flipH="1" flipV="1">
            <a:off x="8103358" y="5270870"/>
            <a:ext cx="405282" cy="38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65D6042E-52BA-EDE6-EDEF-A7C9CDF64A02}"/>
              </a:ext>
            </a:extLst>
          </p:cNvPr>
          <p:cNvCxnSpPr>
            <a:cxnSpLocks/>
            <a:stCxn id="37" idx="2"/>
            <a:endCxn id="36" idx="0"/>
          </p:cNvCxnSpPr>
          <p:nvPr/>
        </p:nvCxnSpPr>
        <p:spPr>
          <a:xfrm>
            <a:off x="8994977" y="4529836"/>
            <a:ext cx="0" cy="3858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A036E2C-60BB-36A1-FD92-8DA502A88A7E}"/>
              </a:ext>
            </a:extLst>
          </p:cNvPr>
          <p:cNvCxnSpPr>
            <a:cxnSpLocks/>
            <a:stCxn id="18" idx="3"/>
            <a:endCxn id="20" idx="1"/>
          </p:cNvCxnSpPr>
          <p:nvPr/>
        </p:nvCxnSpPr>
        <p:spPr>
          <a:xfrm>
            <a:off x="3076111" y="2124727"/>
            <a:ext cx="479320" cy="12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A1C0D5FC-B315-2C80-BB98-D45C41A2C9FC}"/>
              </a:ext>
            </a:extLst>
          </p:cNvPr>
          <p:cNvCxnSpPr>
            <a:cxnSpLocks/>
            <a:stCxn id="24" idx="0"/>
            <a:endCxn id="18" idx="2"/>
          </p:cNvCxnSpPr>
          <p:nvPr/>
        </p:nvCxnSpPr>
        <p:spPr>
          <a:xfrm flipV="1">
            <a:off x="2427662" y="2483780"/>
            <a:ext cx="0" cy="1216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C1CCB67-D8CB-9992-4D8C-2F0335DAE84D}"/>
              </a:ext>
            </a:extLst>
          </p:cNvPr>
          <p:cNvCxnSpPr>
            <a:cxnSpLocks/>
          </p:cNvCxnSpPr>
          <p:nvPr/>
        </p:nvCxnSpPr>
        <p:spPr>
          <a:xfrm>
            <a:off x="764775" y="3359881"/>
            <a:ext cx="11811000" cy="0"/>
          </a:xfrm>
          <a:prstGeom prst="line">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2D4D896E-586A-D695-5DDA-3EFB8AB33013}"/>
              </a:ext>
            </a:extLst>
          </p:cNvPr>
          <p:cNvSpPr/>
          <p:nvPr/>
        </p:nvSpPr>
        <p:spPr>
          <a:xfrm>
            <a:off x="10045766" y="1696344"/>
            <a:ext cx="2188517" cy="1159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Design</a:t>
            </a:r>
          </a:p>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Abstraction</a:t>
            </a:r>
          </a:p>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Level</a:t>
            </a:r>
          </a:p>
        </p:txBody>
      </p:sp>
      <p:sp>
        <p:nvSpPr>
          <p:cNvPr id="46" name="Rectangle 45">
            <a:extLst>
              <a:ext uri="{FF2B5EF4-FFF2-40B4-BE49-F238E27FC236}">
                <a16:creationId xmlns:a16="http://schemas.microsoft.com/office/drawing/2014/main" id="{E5B4F4F9-23A7-1A06-D214-E4B6D8614377}"/>
              </a:ext>
            </a:extLst>
          </p:cNvPr>
          <p:cNvSpPr/>
          <p:nvPr/>
        </p:nvSpPr>
        <p:spPr>
          <a:xfrm>
            <a:off x="10080433" y="3886200"/>
            <a:ext cx="2553269" cy="1159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Implementation</a:t>
            </a:r>
          </a:p>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Abstraction</a:t>
            </a:r>
          </a:p>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a:ea typeface="+mn-ea"/>
                <a:cs typeface="+mn-cs"/>
              </a:rPr>
              <a:t>Level</a:t>
            </a:r>
          </a:p>
        </p:txBody>
      </p:sp>
      <p:sp>
        <p:nvSpPr>
          <p:cNvPr id="47" name="Rectangle 46">
            <a:extLst>
              <a:ext uri="{FF2B5EF4-FFF2-40B4-BE49-F238E27FC236}">
                <a16:creationId xmlns:a16="http://schemas.microsoft.com/office/drawing/2014/main" id="{B7193CAB-EEFE-CCC7-4AEA-C7049E076679}"/>
              </a:ext>
            </a:extLst>
          </p:cNvPr>
          <p:cNvSpPr/>
          <p:nvPr/>
        </p:nvSpPr>
        <p:spPr>
          <a:xfrm>
            <a:off x="1644855" y="1393015"/>
            <a:ext cx="6565489" cy="1830567"/>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8" name="TextBox 47">
            <a:extLst>
              <a:ext uri="{FF2B5EF4-FFF2-40B4-BE49-F238E27FC236}">
                <a16:creationId xmlns:a16="http://schemas.microsoft.com/office/drawing/2014/main" id="{A8351538-A33B-B309-D506-44F36AD2EE86}"/>
              </a:ext>
            </a:extLst>
          </p:cNvPr>
          <p:cNvSpPr txBox="1"/>
          <p:nvPr/>
        </p:nvSpPr>
        <p:spPr>
          <a:xfrm>
            <a:off x="2725590" y="2595285"/>
            <a:ext cx="2368424" cy="523220"/>
          </a:xfrm>
          <a:prstGeom prst="rect">
            <a:avLst/>
          </a:prstGeom>
          <a:noFill/>
          <a:ln>
            <a:noFill/>
          </a:ln>
        </p:spPr>
        <p:txBody>
          <a:bodyPr wrap="square" rtlCol="0">
            <a:spAutoFit/>
          </a:bodyPr>
          <a:lstStyle/>
          <a:p>
            <a:pPr marL="0" marR="0" lvl="0" indent="0" algn="l" defTabSz="50929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a:ea typeface="+mn-ea"/>
                <a:cs typeface="+mn-cs"/>
              </a:rPr>
              <a:t>Test Design</a:t>
            </a:r>
          </a:p>
        </p:txBody>
      </p:sp>
      <p:sp>
        <p:nvSpPr>
          <p:cNvPr id="49" name="Rectangle 48">
            <a:extLst>
              <a:ext uri="{FF2B5EF4-FFF2-40B4-BE49-F238E27FC236}">
                <a16:creationId xmlns:a16="http://schemas.microsoft.com/office/drawing/2014/main" id="{FC746C32-2D67-3C00-2579-07C545F9A61C}"/>
              </a:ext>
            </a:extLst>
          </p:cNvPr>
          <p:cNvSpPr/>
          <p:nvPr/>
        </p:nvSpPr>
        <p:spPr>
          <a:xfrm>
            <a:off x="2399254" y="4689940"/>
            <a:ext cx="1945348" cy="2053667"/>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0" name="Straight Arrow Connector 49">
            <a:extLst>
              <a:ext uri="{FF2B5EF4-FFF2-40B4-BE49-F238E27FC236}">
                <a16:creationId xmlns:a16="http://schemas.microsoft.com/office/drawing/2014/main" id="{1B89EA8D-4D8A-FBCF-E1F1-45F6D6527B97}"/>
              </a:ext>
            </a:extLst>
          </p:cNvPr>
          <p:cNvCxnSpPr>
            <a:cxnSpLocks/>
            <a:stCxn id="20" idx="3"/>
            <a:endCxn id="22" idx="1"/>
          </p:cNvCxnSpPr>
          <p:nvPr/>
        </p:nvCxnSpPr>
        <p:spPr>
          <a:xfrm flipV="1">
            <a:off x="5298139" y="2124727"/>
            <a:ext cx="316651" cy="12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912F26FB-5449-D0EF-ADD8-C764394797A4}"/>
              </a:ext>
            </a:extLst>
          </p:cNvPr>
          <p:cNvSpPr txBox="1"/>
          <p:nvPr/>
        </p:nvSpPr>
        <p:spPr>
          <a:xfrm>
            <a:off x="2326895" y="5642007"/>
            <a:ext cx="2017707" cy="954107"/>
          </a:xfrm>
          <a:prstGeom prst="rect">
            <a:avLst/>
          </a:prstGeom>
          <a:noFill/>
          <a:ln>
            <a:noFill/>
          </a:ln>
        </p:spPr>
        <p:txBody>
          <a:bodyPr wrap="square" rtlCol="0">
            <a:spAutoFit/>
          </a:bodyP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a:ea typeface="+mn-ea"/>
                <a:cs typeface="+mn-cs"/>
              </a:rPr>
              <a:t>Test Evaluation</a:t>
            </a:r>
          </a:p>
        </p:txBody>
      </p:sp>
      <p:sp>
        <p:nvSpPr>
          <p:cNvPr id="52" name="Rectangle 51">
            <a:extLst>
              <a:ext uri="{FF2B5EF4-FFF2-40B4-BE49-F238E27FC236}">
                <a16:creationId xmlns:a16="http://schemas.microsoft.com/office/drawing/2014/main" id="{D1B1187F-7182-E0B8-BF5E-805D43CFA95B}"/>
              </a:ext>
            </a:extLst>
          </p:cNvPr>
          <p:cNvSpPr/>
          <p:nvPr/>
        </p:nvSpPr>
        <p:spPr>
          <a:xfrm>
            <a:off x="4554151" y="4699782"/>
            <a:ext cx="1945348" cy="2053667"/>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D4D3F676-66D4-BFBA-C875-C4DA152471CE}"/>
              </a:ext>
            </a:extLst>
          </p:cNvPr>
          <p:cNvSpPr txBox="1"/>
          <p:nvPr/>
        </p:nvSpPr>
        <p:spPr>
          <a:xfrm>
            <a:off x="4483553" y="5663696"/>
            <a:ext cx="2017707" cy="954107"/>
          </a:xfrm>
          <a:prstGeom prst="rect">
            <a:avLst/>
          </a:prstGeom>
          <a:noFill/>
          <a:ln>
            <a:noFill/>
          </a:ln>
        </p:spPr>
        <p:txBody>
          <a:bodyPr wrap="square" rtlCol="0">
            <a:spAutoFit/>
          </a:bodyP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a:ea typeface="+mn-ea"/>
                <a:cs typeface="+mn-cs"/>
              </a:rPr>
              <a:t>Test Execution</a:t>
            </a:r>
          </a:p>
        </p:txBody>
      </p:sp>
      <p:sp>
        <p:nvSpPr>
          <p:cNvPr id="54" name="Rectangle 53">
            <a:extLst>
              <a:ext uri="{FF2B5EF4-FFF2-40B4-BE49-F238E27FC236}">
                <a16:creationId xmlns:a16="http://schemas.microsoft.com/office/drawing/2014/main" id="{A35234F2-BB0C-4754-0A53-B483E6E4FB9B}"/>
              </a:ext>
            </a:extLst>
          </p:cNvPr>
          <p:cNvSpPr/>
          <p:nvPr/>
        </p:nvSpPr>
        <p:spPr>
          <a:xfrm>
            <a:off x="6709049" y="3672948"/>
            <a:ext cx="2958227" cy="2600619"/>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D76E08E3-D1D7-1CFA-9828-4321213A0AED}"/>
              </a:ext>
            </a:extLst>
          </p:cNvPr>
          <p:cNvSpPr txBox="1"/>
          <p:nvPr/>
        </p:nvSpPr>
        <p:spPr>
          <a:xfrm>
            <a:off x="6953632" y="5750347"/>
            <a:ext cx="2436239" cy="523220"/>
          </a:xfrm>
          <a:prstGeom prst="rect">
            <a:avLst/>
          </a:prstGeom>
          <a:noFill/>
          <a:ln>
            <a:noFill/>
          </a:ln>
        </p:spPr>
        <p:txBody>
          <a:bodyPr wrap="square" rtlCol="0">
            <a:spAutoFit/>
          </a:bodyP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a:ea typeface="+mn-ea"/>
                <a:cs typeface="+mn-cs"/>
              </a:rPr>
              <a:t>Test Planning</a:t>
            </a:r>
          </a:p>
        </p:txBody>
      </p:sp>
      <p:cxnSp>
        <p:nvCxnSpPr>
          <p:cNvPr id="56" name="Connector: Elbow 55">
            <a:extLst>
              <a:ext uri="{FF2B5EF4-FFF2-40B4-BE49-F238E27FC236}">
                <a16:creationId xmlns:a16="http://schemas.microsoft.com/office/drawing/2014/main" id="{357519D5-398F-F686-B026-C316AD7ADED1}"/>
              </a:ext>
            </a:extLst>
          </p:cNvPr>
          <p:cNvCxnSpPr>
            <a:cxnSpLocks/>
            <a:stCxn id="22" idx="3"/>
            <a:endCxn id="37" idx="0"/>
          </p:cNvCxnSpPr>
          <p:nvPr/>
        </p:nvCxnSpPr>
        <p:spPr>
          <a:xfrm>
            <a:off x="7803307" y="2124727"/>
            <a:ext cx="1191670" cy="168700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D3ADB740-5555-FA1A-F06E-C1F9DF8A64B3}"/>
              </a:ext>
            </a:extLst>
          </p:cNvPr>
          <p:cNvSpPr/>
          <p:nvPr/>
        </p:nvSpPr>
        <p:spPr>
          <a:xfrm>
            <a:off x="5619683" y="1548005"/>
            <a:ext cx="2188517" cy="1159650"/>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anose="020B0604020202020204"/>
                <a:ea typeface="+mn-ea"/>
                <a:cs typeface="+mn-cs"/>
              </a:rPr>
              <a:t>Reuse of defined requirements/test specifications</a:t>
            </a:r>
          </a:p>
        </p:txBody>
      </p:sp>
      <p:cxnSp>
        <p:nvCxnSpPr>
          <p:cNvPr id="63" name="Connector: Elbow 62">
            <a:extLst>
              <a:ext uri="{FF2B5EF4-FFF2-40B4-BE49-F238E27FC236}">
                <a16:creationId xmlns:a16="http://schemas.microsoft.com/office/drawing/2014/main" id="{E8D2C05B-53C7-D7EC-B3A9-E9794EBA6B53}"/>
              </a:ext>
            </a:extLst>
          </p:cNvPr>
          <p:cNvCxnSpPr>
            <a:cxnSpLocks/>
          </p:cNvCxnSpPr>
          <p:nvPr/>
        </p:nvCxnSpPr>
        <p:spPr>
          <a:xfrm rot="16200000" flipH="1">
            <a:off x="7615403" y="2382074"/>
            <a:ext cx="1631991" cy="1123508"/>
          </a:xfrm>
          <a:prstGeom prst="bentConnector3">
            <a:avLst>
              <a:gd name="adj1" fmla="val -283"/>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9" name="Rectangle 68">
            <a:extLst>
              <a:ext uri="{FF2B5EF4-FFF2-40B4-BE49-F238E27FC236}">
                <a16:creationId xmlns:a16="http://schemas.microsoft.com/office/drawing/2014/main" id="{0B6B2052-AB24-8157-63DA-A4D7DDA5CD93}"/>
              </a:ext>
            </a:extLst>
          </p:cNvPr>
          <p:cNvSpPr/>
          <p:nvPr/>
        </p:nvSpPr>
        <p:spPr>
          <a:xfrm>
            <a:off x="8508640" y="4824314"/>
            <a:ext cx="972674" cy="878772"/>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29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E4E50">
                    <a:lumMod val="50000"/>
                  </a:srgbClr>
                </a:solidFill>
                <a:effectLst/>
                <a:uLnTx/>
                <a:uFillTx/>
                <a:latin typeface="Arial" panose="020B0604020202020204"/>
                <a:ea typeface="+mn-ea"/>
                <a:cs typeface="+mn-cs"/>
              </a:rPr>
              <a:t>Reuse Test Cases</a:t>
            </a:r>
          </a:p>
        </p:txBody>
      </p:sp>
      <p:cxnSp>
        <p:nvCxnSpPr>
          <p:cNvPr id="70" name="Straight Arrow Connector 69">
            <a:extLst>
              <a:ext uri="{FF2B5EF4-FFF2-40B4-BE49-F238E27FC236}">
                <a16:creationId xmlns:a16="http://schemas.microsoft.com/office/drawing/2014/main" id="{5ABBE032-725E-91A9-FF23-BE6375E6CF8F}"/>
              </a:ext>
            </a:extLst>
          </p:cNvPr>
          <p:cNvCxnSpPr>
            <a:cxnSpLocks/>
            <a:stCxn id="69" idx="1"/>
            <a:endCxn id="35" idx="3"/>
          </p:cNvCxnSpPr>
          <p:nvPr/>
        </p:nvCxnSpPr>
        <p:spPr>
          <a:xfrm flipH="1">
            <a:off x="8103358" y="5263700"/>
            <a:ext cx="405282" cy="7170"/>
          </a:xfrm>
          <a:prstGeom prst="straightConnector1">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 name="Connector: Elbow 8">
            <a:extLst>
              <a:ext uri="{FF2B5EF4-FFF2-40B4-BE49-F238E27FC236}">
                <a16:creationId xmlns:a16="http://schemas.microsoft.com/office/drawing/2014/main" id="{CB5365D3-F171-B571-D706-40D9EFFF8C73}"/>
              </a:ext>
            </a:extLst>
          </p:cNvPr>
          <p:cNvCxnSpPr>
            <a:cxnSpLocks/>
            <a:stCxn id="69" idx="3"/>
            <a:endCxn id="62" idx="0"/>
          </p:cNvCxnSpPr>
          <p:nvPr/>
        </p:nvCxnSpPr>
        <p:spPr>
          <a:xfrm flipH="1" flipV="1">
            <a:off x="6713942" y="1548005"/>
            <a:ext cx="2767372" cy="3715695"/>
          </a:xfrm>
          <a:prstGeom prst="bentConnector4">
            <a:avLst>
              <a:gd name="adj1" fmla="val -23088"/>
              <a:gd name="adj2" fmla="val 109570"/>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96B3F17D-3AE9-B521-E0A4-900ACFCE5FE8}"/>
              </a:ext>
            </a:extLst>
          </p:cNvPr>
          <p:cNvSpPr>
            <a:spLocks noGrp="1"/>
          </p:cNvSpPr>
          <p:nvPr>
            <p:ph type="title"/>
          </p:nvPr>
        </p:nvSpPr>
        <p:spPr>
          <a:xfrm>
            <a:off x="481584" y="0"/>
            <a:ext cx="12561453" cy="861774"/>
          </a:xfrm>
        </p:spPr>
        <p:txBody>
          <a:bodyPr/>
          <a:lstStyle/>
          <a:p>
            <a:pPr algn="ctr"/>
            <a:r>
              <a:rPr lang="en-US" sz="4400" dirty="0"/>
              <a:t>The Flight Test Application</a:t>
            </a:r>
          </a:p>
        </p:txBody>
      </p:sp>
    </p:spTree>
    <p:extLst>
      <p:ext uri="{BB962C8B-B14F-4D97-AF65-F5344CB8AC3E}">
        <p14:creationId xmlns:p14="http://schemas.microsoft.com/office/powerpoint/2010/main" val="29541630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5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500"/>
                                  </p:stCondLst>
                                  <p:childTnLst>
                                    <p:set>
                                      <p:cBhvr>
                                        <p:cTn id="17" dur="1" fill="hold">
                                          <p:stCondLst>
                                            <p:cond delay="0"/>
                                          </p:stCondLst>
                                        </p:cTn>
                                        <p:tgtEl>
                                          <p:spTgt spid="52"/>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500"/>
                                  </p:stCondLst>
                                  <p:childTnLst>
                                    <p:set>
                                      <p:cBhvr>
                                        <p:cTn id="23" dur="1" fill="hold">
                                          <p:stCondLst>
                                            <p:cond delay="0"/>
                                          </p:stCondLst>
                                        </p:cTn>
                                        <p:tgtEl>
                                          <p:spTgt spid="49"/>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nodeType="afterEffect">
                                  <p:stCondLst>
                                    <p:cond delay="50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grpId="0" nodeType="afterEffect">
                                  <p:stCondLst>
                                    <p:cond delay="500"/>
                                  </p:stCondLst>
                                  <p:childTnLst>
                                    <p:set>
                                      <p:cBhvr>
                                        <p:cTn id="32" dur="1" fill="hold">
                                          <p:stCondLst>
                                            <p:cond delay="0"/>
                                          </p:stCondLst>
                                        </p:cTn>
                                        <p:tgtEl>
                                          <p:spTgt spid="62"/>
                                        </p:tgtEl>
                                        <p:attrNameLst>
                                          <p:attrName>style.visibility</p:attrName>
                                        </p:attrNameLst>
                                      </p:cBhvr>
                                      <p:to>
                                        <p:strVal val="visible"/>
                                      </p:to>
                                    </p:set>
                                  </p:childTnLst>
                                </p:cTn>
                              </p:par>
                            </p:childTnLst>
                          </p:cTn>
                        </p:par>
                        <p:par>
                          <p:cTn id="33" fill="hold">
                            <p:stCondLst>
                              <p:cond delay="2500"/>
                            </p:stCondLst>
                            <p:childTnLst>
                              <p:par>
                                <p:cTn id="34" presetID="1" presetClass="exit" presetSubtype="0" fill="hold" nodeType="afterEffect">
                                  <p:stCondLst>
                                    <p:cond delay="0"/>
                                  </p:stCondLst>
                                  <p:childTnLst>
                                    <p:set>
                                      <p:cBhvr>
                                        <p:cTn id="35" dur="1" fill="hold">
                                          <p:stCondLst>
                                            <p:cond delay="0"/>
                                          </p:stCondLst>
                                        </p:cTn>
                                        <p:tgtEl>
                                          <p:spTgt spid="56"/>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40"/>
                                        </p:tgtEl>
                                        <p:attrNameLst>
                                          <p:attrName>style.visibility</p:attrName>
                                        </p:attrNameLst>
                                      </p:cBhvr>
                                      <p:to>
                                        <p:strVal val="hidden"/>
                                      </p:to>
                                    </p:set>
                                  </p:childTnLst>
                                </p:cTn>
                              </p:par>
                              <p:par>
                                <p:cTn id="38" presetID="1" presetClass="entr" presetSubtype="0" fill="hold" nodeType="withEffect">
                                  <p:stCondLst>
                                    <p:cond delay="500"/>
                                  </p:stCondLst>
                                  <p:childTnLst>
                                    <p:set>
                                      <p:cBhvr>
                                        <p:cTn id="39" dur="1" fill="hold">
                                          <p:stCondLst>
                                            <p:cond delay="0"/>
                                          </p:stCondLst>
                                        </p:cTn>
                                        <p:tgtEl>
                                          <p:spTgt spid="63"/>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500"/>
                                  </p:stCondLst>
                                  <p:childTnLst>
                                    <p:set>
                                      <p:cBhvr>
                                        <p:cTn id="42" dur="1" fill="hold">
                                          <p:stCondLst>
                                            <p:cond delay="0"/>
                                          </p:stCondLst>
                                        </p:cTn>
                                        <p:tgtEl>
                                          <p:spTgt spid="69"/>
                                        </p:tgtEl>
                                        <p:attrNameLst>
                                          <p:attrName>style.visibility</p:attrName>
                                        </p:attrNameLst>
                                      </p:cBhvr>
                                      <p:to>
                                        <p:strVal val="visible"/>
                                      </p:to>
                                    </p:set>
                                  </p:childTnLst>
                                </p:cTn>
                              </p:par>
                            </p:childTnLst>
                          </p:cTn>
                        </p:par>
                        <p:par>
                          <p:cTn id="43" fill="hold">
                            <p:stCondLst>
                              <p:cond delay="3500"/>
                            </p:stCondLst>
                            <p:childTnLst>
                              <p:par>
                                <p:cTn id="44" presetID="1" presetClass="entr" presetSubtype="0" fill="hold" nodeType="afterEffect">
                                  <p:stCondLst>
                                    <p:cond delay="500"/>
                                  </p:stCondLst>
                                  <p:childTnLst>
                                    <p:set>
                                      <p:cBhvr>
                                        <p:cTn id="45"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animBg="1"/>
      <p:bldP spid="51" grpId="0"/>
      <p:bldP spid="52" grpId="0" animBg="1"/>
      <p:bldP spid="53" grpId="0"/>
      <p:bldP spid="54" grpId="0" animBg="1"/>
      <p:bldP spid="55" grpId="0"/>
      <p:bldP spid="62"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E29BF-89C3-A5E5-8E32-CFA7BCD1C72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40E0986-C3BB-B567-CB65-33EB09BD0D4A}"/>
              </a:ext>
            </a:extLst>
          </p:cNvPr>
          <p:cNvPicPr>
            <a:picLocks noChangeAspect="1"/>
          </p:cNvPicPr>
          <p:nvPr/>
        </p:nvPicPr>
        <p:blipFill>
          <a:blip r:embed="rId3"/>
          <a:stretch>
            <a:fillRect/>
          </a:stretch>
        </p:blipFill>
        <p:spPr>
          <a:xfrm>
            <a:off x="356763" y="2779778"/>
            <a:ext cx="12686274" cy="3352800"/>
          </a:xfrm>
          <a:prstGeom prst="rect">
            <a:avLst/>
          </a:prstGeom>
        </p:spPr>
      </p:pic>
      <p:sp>
        <p:nvSpPr>
          <p:cNvPr id="2" name="Title 1">
            <a:extLst>
              <a:ext uri="{FF2B5EF4-FFF2-40B4-BE49-F238E27FC236}">
                <a16:creationId xmlns:a16="http://schemas.microsoft.com/office/drawing/2014/main" id="{C2F94B64-54E8-B8FE-03ED-05C0252B0E1F}"/>
              </a:ext>
            </a:extLst>
          </p:cNvPr>
          <p:cNvSpPr>
            <a:spLocks noGrp="1"/>
          </p:cNvSpPr>
          <p:nvPr>
            <p:ph type="title"/>
          </p:nvPr>
        </p:nvSpPr>
        <p:spPr>
          <a:xfrm>
            <a:off x="481584" y="0"/>
            <a:ext cx="12561453" cy="861774"/>
          </a:xfrm>
        </p:spPr>
        <p:txBody>
          <a:bodyPr/>
          <a:lstStyle/>
          <a:p>
            <a:pPr algn="ctr"/>
            <a:r>
              <a:rPr lang="it-IT" sz="4400" dirty="0"/>
              <a:t>Innovative Test Scenario Generation Process </a:t>
            </a:r>
            <a:endParaRPr lang="en-US" sz="4400" dirty="0"/>
          </a:p>
        </p:txBody>
      </p:sp>
      <p:sp>
        <p:nvSpPr>
          <p:cNvPr id="4" name="Slide Number Placeholder 3">
            <a:extLst>
              <a:ext uri="{FF2B5EF4-FFF2-40B4-BE49-F238E27FC236}">
                <a16:creationId xmlns:a16="http://schemas.microsoft.com/office/drawing/2014/main" id="{05A62BCC-D69E-6372-78E0-1781C65767F6}"/>
              </a:ext>
            </a:extLst>
          </p:cNvPr>
          <p:cNvSpPr>
            <a:spLocks noGrp="1"/>
          </p:cNvSpPr>
          <p:nvPr>
            <p:ph type="sldNum" sz="quarter" idx="11"/>
          </p:nvPr>
        </p:nvSpPr>
        <p:spPr/>
        <p:txBody>
          <a:bodyPr/>
          <a:lstStyle/>
          <a:p>
            <a:fld id="{D5518FED-BFFA-4A43-94B8-244398EE0F34}" type="slidenum">
              <a:rPr lang="en-US" smtClean="0"/>
              <a:pPr/>
              <a:t>8</a:t>
            </a:fld>
            <a:endParaRPr lang="en-US" dirty="0"/>
          </a:p>
        </p:txBody>
      </p:sp>
      <p:sp>
        <p:nvSpPr>
          <p:cNvPr id="9" name="TextBox 8">
            <a:extLst>
              <a:ext uri="{FF2B5EF4-FFF2-40B4-BE49-F238E27FC236}">
                <a16:creationId xmlns:a16="http://schemas.microsoft.com/office/drawing/2014/main" id="{9378AA62-DDFB-369F-B2D3-340E404A2C7B}"/>
              </a:ext>
            </a:extLst>
          </p:cNvPr>
          <p:cNvSpPr txBox="1"/>
          <p:nvPr/>
        </p:nvSpPr>
        <p:spPr>
          <a:xfrm>
            <a:off x="210344" y="884644"/>
            <a:ext cx="13023056" cy="1569660"/>
          </a:xfrm>
          <a:prstGeom prst="rect">
            <a:avLst/>
          </a:prstGeom>
          <a:noFill/>
        </p:spPr>
        <p:txBody>
          <a:bodyPr wrap="square">
            <a:spAutoFit/>
          </a:bodyPr>
          <a:lstStyle/>
          <a:p>
            <a:pPr marL="354965" indent="-342265">
              <a:lnSpc>
                <a:spcPct val="100000"/>
              </a:lnSpc>
              <a:spcBef>
                <a:spcPts val="530"/>
              </a:spcBef>
              <a:buFont typeface="Arial"/>
              <a:buChar char="•"/>
              <a:tabLst>
                <a:tab pos="354965" algn="l"/>
              </a:tabLst>
            </a:pPr>
            <a:r>
              <a:rPr lang="en-US" sz="2400" b="1" spc="-10" dirty="0">
                <a:solidFill>
                  <a:srgbClr val="000000"/>
                </a:solidFill>
                <a:latin typeface="Arial"/>
                <a:cs typeface="Arial"/>
              </a:rPr>
              <a:t>A practical approach to creating test scenarios can be realized by beginning with the use case diagram to generate scenarios, followed by the activity diagrams to define flows, and finally, the sequence diagrams to provide the detail required by the test plan.</a:t>
            </a:r>
          </a:p>
        </p:txBody>
      </p:sp>
    </p:spTree>
    <p:extLst>
      <p:ext uri="{BB962C8B-B14F-4D97-AF65-F5344CB8AC3E}">
        <p14:creationId xmlns:p14="http://schemas.microsoft.com/office/powerpoint/2010/main" val="40796351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A12D7-0747-B799-0EB7-D343F6767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9CF14-6ACB-5989-61AE-01DF9D244709}"/>
              </a:ext>
            </a:extLst>
          </p:cNvPr>
          <p:cNvSpPr>
            <a:spLocks noGrp="1"/>
          </p:cNvSpPr>
          <p:nvPr>
            <p:ph type="title"/>
          </p:nvPr>
        </p:nvSpPr>
        <p:spPr>
          <a:xfrm>
            <a:off x="481584" y="0"/>
            <a:ext cx="12561453" cy="861774"/>
          </a:xfrm>
        </p:spPr>
        <p:txBody>
          <a:bodyPr/>
          <a:lstStyle/>
          <a:p>
            <a:pPr algn="ctr"/>
            <a:r>
              <a:rPr lang="it-IT" sz="4400" dirty="0"/>
              <a:t>Innovative Test Scenario Generation Process </a:t>
            </a:r>
            <a:endParaRPr lang="en-US" sz="4400" dirty="0"/>
          </a:p>
        </p:txBody>
      </p:sp>
      <p:sp>
        <p:nvSpPr>
          <p:cNvPr id="4" name="Slide Number Placeholder 3">
            <a:extLst>
              <a:ext uri="{FF2B5EF4-FFF2-40B4-BE49-F238E27FC236}">
                <a16:creationId xmlns:a16="http://schemas.microsoft.com/office/drawing/2014/main" id="{35D1B9FE-837E-D2FA-2CAC-DF8DD1A08B8F}"/>
              </a:ext>
            </a:extLst>
          </p:cNvPr>
          <p:cNvSpPr>
            <a:spLocks noGrp="1"/>
          </p:cNvSpPr>
          <p:nvPr>
            <p:ph type="sldNum" sz="quarter" idx="11"/>
          </p:nvPr>
        </p:nvSpPr>
        <p:spPr/>
        <p:txBody>
          <a:bodyPr/>
          <a:lstStyle/>
          <a:p>
            <a:fld id="{D5518FED-BFFA-4A43-94B8-244398EE0F34}" type="slidenum">
              <a:rPr lang="en-US" smtClean="0"/>
              <a:pPr/>
              <a:t>9</a:t>
            </a:fld>
            <a:endParaRPr lang="en-US" dirty="0"/>
          </a:p>
        </p:txBody>
      </p:sp>
      <p:pic>
        <p:nvPicPr>
          <p:cNvPr id="3" name="Picture 2">
            <a:extLst>
              <a:ext uri="{FF2B5EF4-FFF2-40B4-BE49-F238E27FC236}">
                <a16:creationId xmlns:a16="http://schemas.microsoft.com/office/drawing/2014/main" id="{4DC90102-954C-486C-FFBD-68EDD5D0EA52}"/>
              </a:ext>
            </a:extLst>
          </p:cNvPr>
          <p:cNvPicPr>
            <a:picLocks noChangeAspect="1"/>
          </p:cNvPicPr>
          <p:nvPr/>
        </p:nvPicPr>
        <p:blipFill>
          <a:blip r:embed="rId3"/>
          <a:stretch>
            <a:fillRect/>
          </a:stretch>
        </p:blipFill>
        <p:spPr>
          <a:xfrm>
            <a:off x="0" y="976312"/>
            <a:ext cx="13834881" cy="5638801"/>
          </a:xfrm>
          <a:prstGeom prst="rect">
            <a:avLst/>
          </a:prstGeom>
        </p:spPr>
      </p:pic>
    </p:spTree>
    <p:extLst>
      <p:ext uri="{BB962C8B-B14F-4D97-AF65-F5344CB8AC3E}">
        <p14:creationId xmlns:p14="http://schemas.microsoft.com/office/powerpoint/2010/main" val="18520864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Office Theme">
  <a:themeElements>
    <a:clrScheme name="2016 CSU Brand">
      <a:dk1>
        <a:srgbClr val="4E4E50"/>
      </a:dk1>
      <a:lt1>
        <a:srgbClr val="FFFFFF"/>
      </a:lt1>
      <a:dk2>
        <a:srgbClr val="1E4D2B"/>
      </a:dk2>
      <a:lt2>
        <a:srgbClr val="C8C371"/>
      </a:lt2>
      <a:accent1>
        <a:srgbClr val="D9782C"/>
      </a:accent1>
      <a:accent2>
        <a:srgbClr val="C8D744"/>
      </a:accent2>
      <a:accent3>
        <a:srgbClr val="F2EA36"/>
      </a:accent3>
      <a:accent4>
        <a:srgbClr val="12A3B6"/>
      </a:accent4>
      <a:accent5>
        <a:srgbClr val="CC5330"/>
      </a:accent5>
      <a:accent6>
        <a:srgbClr val="105456"/>
      </a:accent6>
      <a:hlink>
        <a:srgbClr val="3246A4"/>
      </a:hlink>
      <a:folHlink>
        <a:srgbClr val="6B15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FOTEC Briefing Template">
  <a:themeElements>
    <a:clrScheme name="AFOTEC Briefing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FOTEC Brief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F006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0F0063"/>
            </a:solidFill>
            <a:effectLst/>
            <a:latin typeface="Arial" charset="0"/>
          </a:defRPr>
        </a:defPPr>
      </a:lstStyle>
    </a:lnDef>
  </a:objectDefaults>
  <a:extraClrSchemeLst>
    <a:extraClrScheme>
      <a:clrScheme name="AFOTEC Briefing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FOTEC Briefing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FOTEC Briefing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FOTEC Briefing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FOTEC Briefing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FOTEC Briefing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FOTEC Briefing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8126</TotalTime>
  <Words>4850</Words>
  <Application>Microsoft Office PowerPoint</Application>
  <PresentationFormat>Custom</PresentationFormat>
  <Paragraphs>262</Paragraphs>
  <Slides>21</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Courier New</vt:lpstr>
      <vt:lpstr>Franklin Gothic Book</vt:lpstr>
      <vt:lpstr>Wingdings</vt:lpstr>
      <vt:lpstr>Office Theme</vt:lpstr>
      <vt:lpstr>AFOTEC Briefing Template</vt:lpstr>
      <vt:lpstr>PowerPoint Presentation</vt:lpstr>
      <vt:lpstr>Background: Motivation</vt:lpstr>
      <vt:lpstr>Document-centric SE vs. MBSE</vt:lpstr>
      <vt:lpstr>High Level Baseline Definitions</vt:lpstr>
      <vt:lpstr>Software Model-Based Testing Definitions</vt:lpstr>
      <vt:lpstr>Types of Software Testing Techniques</vt:lpstr>
      <vt:lpstr>The Flight Test Application</vt:lpstr>
      <vt:lpstr>Innovative Test Scenario Generation Process </vt:lpstr>
      <vt:lpstr>Innovative Test Scenario Generation Process </vt:lpstr>
      <vt:lpstr>Case Study </vt:lpstr>
      <vt:lpstr>Case Study - Diagrams</vt:lpstr>
      <vt:lpstr>Basic Flow</vt:lpstr>
      <vt:lpstr>Test Scenario Procedures</vt:lpstr>
      <vt:lpstr>Discussion</vt:lpstr>
      <vt:lpstr>Comparison of Processes</vt:lpstr>
      <vt:lpstr>Conclusion</vt:lpstr>
      <vt:lpstr>AFOTEC – The Next Step</vt:lpstr>
      <vt:lpstr>Questions?</vt:lpstr>
      <vt:lpstr>References</vt:lpstr>
      <vt:lpstr>References</vt:lpstr>
      <vt:lpstr>References</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 Curtis</dc:creator>
  <cp:lastModifiedBy>Jose Alvarado</cp:lastModifiedBy>
  <cp:revision>354</cp:revision>
  <cp:lastPrinted>2023-01-23T22:03:19Z</cp:lastPrinted>
  <dcterms:created xsi:type="dcterms:W3CDTF">2015-06-30T23:05:53Z</dcterms:created>
  <dcterms:modified xsi:type="dcterms:W3CDTF">2024-04-08T23:30:08Z</dcterms:modified>
</cp:coreProperties>
</file>