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96" r:id="rId2"/>
  </p:sldMasterIdLst>
  <p:notesMasterIdLst>
    <p:notesMasterId r:id="rId48"/>
  </p:notesMasterIdLst>
  <p:sldIdLst>
    <p:sldId id="256" r:id="rId3"/>
    <p:sldId id="304" r:id="rId4"/>
    <p:sldId id="305" r:id="rId5"/>
    <p:sldId id="260" r:id="rId6"/>
    <p:sldId id="259" r:id="rId7"/>
    <p:sldId id="298" r:id="rId8"/>
    <p:sldId id="299" r:id="rId9"/>
    <p:sldId id="326" r:id="rId10"/>
    <p:sldId id="300" r:id="rId11"/>
    <p:sldId id="301" r:id="rId12"/>
    <p:sldId id="263" r:id="rId13"/>
    <p:sldId id="293" r:id="rId14"/>
    <p:sldId id="320" r:id="rId15"/>
    <p:sldId id="306" r:id="rId16"/>
    <p:sldId id="307" r:id="rId17"/>
    <p:sldId id="327" r:id="rId18"/>
    <p:sldId id="272" r:id="rId19"/>
    <p:sldId id="257" r:id="rId20"/>
    <p:sldId id="268" r:id="rId21"/>
    <p:sldId id="261" r:id="rId22"/>
    <p:sldId id="308" r:id="rId23"/>
    <p:sldId id="309" r:id="rId24"/>
    <p:sldId id="333" r:id="rId25"/>
    <p:sldId id="328" r:id="rId26"/>
    <p:sldId id="321" r:id="rId27"/>
    <p:sldId id="322" r:id="rId28"/>
    <p:sldId id="312" r:id="rId29"/>
    <p:sldId id="264" r:id="rId30"/>
    <p:sldId id="323" r:id="rId31"/>
    <p:sldId id="313" r:id="rId32"/>
    <p:sldId id="314" r:id="rId33"/>
    <p:sldId id="329" r:id="rId34"/>
    <p:sldId id="315" r:id="rId35"/>
    <p:sldId id="316" r:id="rId36"/>
    <p:sldId id="317" r:id="rId37"/>
    <p:sldId id="318" r:id="rId38"/>
    <p:sldId id="325" r:id="rId39"/>
    <p:sldId id="294" r:id="rId40"/>
    <p:sldId id="330" r:id="rId41"/>
    <p:sldId id="331" r:id="rId42"/>
    <p:sldId id="332" r:id="rId43"/>
    <p:sldId id="311" r:id="rId44"/>
    <p:sldId id="334" r:id="rId45"/>
    <p:sldId id="273" r:id="rId46"/>
    <p:sldId id="31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sniewski, Jon L" initials="WJL" lastIdx="4" clrIdx="0">
    <p:extLst>
      <p:ext uri="{19B8F6BF-5375-455C-9EA6-DF929625EA0E}">
        <p15:presenceInfo xmlns:p15="http://schemas.microsoft.com/office/powerpoint/2012/main" userId="S-1-5-21-748114381-82326301-405542714-55598" providerId="AD"/>
      </p:ext>
    </p:extLst>
  </p:cmAuthor>
  <p:cmAuthor id="2" name="Razin, Yosef S" initials="RYS" lastIdx="3" clrIdx="1">
    <p:extLst>
      <p:ext uri="{19B8F6BF-5375-455C-9EA6-DF929625EA0E}">
        <p15:presenceInfo xmlns:p15="http://schemas.microsoft.com/office/powerpoint/2012/main" userId="S-1-5-21-748114381-82326301-405542714-563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45AA"/>
    <a:srgbClr val="0C7AC5"/>
    <a:srgbClr val="610000"/>
    <a:srgbClr val="F3F6F9"/>
    <a:srgbClr val="E8DEF0"/>
    <a:srgbClr val="B594CE"/>
    <a:srgbClr val="FFC000"/>
    <a:srgbClr val="900001"/>
    <a:srgbClr val="E395C2"/>
    <a:srgbClr val="071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87213" autoAdjust="0"/>
  </p:normalViewPr>
  <p:slideViewPr>
    <p:cSldViewPr snapToGrid="0">
      <p:cViewPr varScale="1">
        <p:scale>
          <a:sx n="68" d="100"/>
          <a:sy n="68" d="100"/>
        </p:scale>
        <p:origin x="1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A6BD4-D9C7-4653-BCF1-E294D91A09A9}" type="datetimeFigureOut">
              <a:rPr lang="en-US" smtClean="0"/>
              <a:t>4/15/2024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7213F-F5DC-470A-A529-DCA4CC90B02C}" type="slidenum">
              <a:rPr lang="en-US" smtClean="0"/>
              <a:t>‹#›</a:t>
            </a:fld>
            <a:endParaRPr lang="en-US" dirty="0"/>
          </a:p>
        </p:txBody>
      </p:sp>
    </p:spTree>
    <p:extLst>
      <p:ext uri="{BB962C8B-B14F-4D97-AF65-F5344CB8AC3E}">
        <p14:creationId xmlns:p14="http://schemas.microsoft.com/office/powerpoint/2010/main" val="1426095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a:t>
            </a:r>
            <a:br>
              <a:rPr lang="en-US" dirty="0"/>
            </a:br>
            <a:r>
              <a:rPr lang="en-US" dirty="0"/>
              <a:t>Establish credibility: I am completing my PhD in Robotics at </a:t>
            </a:r>
            <a:r>
              <a:rPr lang="en-US" dirty="0" err="1"/>
              <a:t>GaTEch</a:t>
            </a:r>
            <a:r>
              <a:rPr lang="en-US" dirty="0"/>
              <a:t> and my dissertation is on how to better characterize human machine trust</a:t>
            </a:r>
          </a:p>
          <a:p>
            <a:r>
              <a:rPr lang="en-US" dirty="0"/>
              <a:t>Mention the ITEA paper</a:t>
            </a:r>
          </a:p>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0</a:t>
            </a:fld>
            <a:endParaRPr lang="en-US" dirty="0"/>
          </a:p>
        </p:txBody>
      </p:sp>
    </p:spTree>
    <p:extLst>
      <p:ext uri="{BB962C8B-B14F-4D97-AF65-F5344CB8AC3E}">
        <p14:creationId xmlns:p14="http://schemas.microsoft.com/office/powerpoint/2010/main" val="344382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Bram: Pull out military mental model, what the system does</a:t>
            </a:r>
          </a:p>
          <a:p>
            <a:r>
              <a:rPr lang="en-US" dirty="0"/>
              <a:t>R: Animate it</a:t>
            </a:r>
          </a:p>
          <a:p>
            <a:r>
              <a:rPr lang="en-US" dirty="0"/>
              <a:t>Done</a:t>
            </a:r>
          </a:p>
        </p:txBody>
      </p:sp>
      <p:sp>
        <p:nvSpPr>
          <p:cNvPr id="4" name="Slide Number Placeholder 3"/>
          <p:cNvSpPr>
            <a:spLocks noGrp="1"/>
          </p:cNvSpPr>
          <p:nvPr>
            <p:ph type="sldNum" sz="quarter" idx="5"/>
          </p:nvPr>
        </p:nvSpPr>
        <p:spPr/>
        <p:txBody>
          <a:bodyPr/>
          <a:lstStyle/>
          <a:p>
            <a:fld id="{3F67213F-F5DC-470A-A529-DCA4CC90B02C}" type="slidenum">
              <a:rPr lang="en-US" smtClean="0"/>
              <a:t>12</a:t>
            </a:fld>
            <a:endParaRPr lang="en-US" dirty="0"/>
          </a:p>
        </p:txBody>
      </p:sp>
    </p:spTree>
    <p:extLst>
      <p:ext uri="{BB962C8B-B14F-4D97-AF65-F5344CB8AC3E}">
        <p14:creationId xmlns:p14="http://schemas.microsoft.com/office/powerpoint/2010/main" val="422246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two should be done together</a:t>
            </a:r>
          </a:p>
        </p:txBody>
      </p:sp>
      <p:sp>
        <p:nvSpPr>
          <p:cNvPr id="4" name="Slide Number Placeholder 3"/>
          <p:cNvSpPr>
            <a:spLocks noGrp="1"/>
          </p:cNvSpPr>
          <p:nvPr>
            <p:ph type="sldNum" sz="quarter" idx="5"/>
          </p:nvPr>
        </p:nvSpPr>
        <p:spPr/>
        <p:txBody>
          <a:bodyPr/>
          <a:lstStyle/>
          <a:p>
            <a:fld id="{3F67213F-F5DC-470A-A529-DCA4CC90B02C}" type="slidenum">
              <a:rPr lang="en-US" smtClean="0"/>
              <a:t>14</a:t>
            </a:fld>
            <a:endParaRPr lang="en-US" dirty="0"/>
          </a:p>
        </p:txBody>
      </p:sp>
    </p:spTree>
    <p:extLst>
      <p:ext uri="{BB962C8B-B14F-4D97-AF65-F5344CB8AC3E}">
        <p14:creationId xmlns:p14="http://schemas.microsoft.com/office/powerpoint/2010/main" val="22627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Rework title for </a:t>
            </a:r>
            <a:r>
              <a:rPr lang="en-US" dirty="0" err="1"/>
              <a:t>dataworks</a:t>
            </a:r>
            <a:r>
              <a:rPr lang="en-US" dirty="0"/>
              <a:t> here, say it’s a walk through</a:t>
            </a:r>
          </a:p>
          <a:p>
            <a:r>
              <a:rPr lang="en-US" dirty="0"/>
              <a:t>Maybe use this to walk thru</a:t>
            </a:r>
          </a:p>
          <a:p>
            <a:r>
              <a:rPr lang="en-US" dirty="0"/>
              <a:t>Done</a:t>
            </a:r>
          </a:p>
          <a:p>
            <a:endParaRPr lang="en-US" dirty="0"/>
          </a:p>
        </p:txBody>
      </p:sp>
      <p:sp>
        <p:nvSpPr>
          <p:cNvPr id="4" name="Slide Number Placeholder 3"/>
          <p:cNvSpPr>
            <a:spLocks noGrp="1"/>
          </p:cNvSpPr>
          <p:nvPr>
            <p:ph type="sldNum" sz="quarter" idx="5"/>
          </p:nvPr>
        </p:nvSpPr>
        <p:spPr/>
        <p:txBody>
          <a:bodyPr/>
          <a:lstStyle/>
          <a:p>
            <a:fld id="{29DBD6E5-FA52-42A3-9D98-22985C4A82F7}" type="slidenum">
              <a:rPr lang="en-US" smtClean="0"/>
              <a:t>15</a:t>
            </a:fld>
            <a:endParaRPr lang="en-US"/>
          </a:p>
        </p:txBody>
      </p:sp>
    </p:spTree>
    <p:extLst>
      <p:ext uri="{BB962C8B-B14F-4D97-AF65-F5344CB8AC3E}">
        <p14:creationId xmlns:p14="http://schemas.microsoft.com/office/powerpoint/2010/main" val="369339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16</a:t>
            </a:fld>
            <a:endParaRPr lang="en-US" dirty="0"/>
          </a:p>
        </p:txBody>
      </p:sp>
    </p:spTree>
    <p:extLst>
      <p:ext uri="{BB962C8B-B14F-4D97-AF65-F5344CB8AC3E}">
        <p14:creationId xmlns:p14="http://schemas.microsoft.com/office/powerpoint/2010/main" val="744579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the text non diagonal</a:t>
            </a:r>
          </a:p>
          <a:p>
            <a:r>
              <a:rPr lang="en-US" dirty="0"/>
              <a:t>done</a:t>
            </a:r>
          </a:p>
        </p:txBody>
      </p:sp>
      <p:sp>
        <p:nvSpPr>
          <p:cNvPr id="4" name="Slide Number Placeholder 3"/>
          <p:cNvSpPr>
            <a:spLocks noGrp="1"/>
          </p:cNvSpPr>
          <p:nvPr>
            <p:ph type="sldNum" sz="quarter" idx="5"/>
          </p:nvPr>
        </p:nvSpPr>
        <p:spPr/>
        <p:txBody>
          <a:bodyPr/>
          <a:lstStyle/>
          <a:p>
            <a:fld id="{3F67213F-F5DC-470A-A529-DCA4CC90B02C}" type="slidenum">
              <a:rPr lang="en-US" smtClean="0"/>
              <a:t>17</a:t>
            </a:fld>
            <a:endParaRPr lang="en-US" dirty="0"/>
          </a:p>
        </p:txBody>
      </p:sp>
    </p:spTree>
    <p:extLst>
      <p:ext uri="{BB962C8B-B14F-4D97-AF65-F5344CB8AC3E}">
        <p14:creationId xmlns:p14="http://schemas.microsoft.com/office/powerpoint/2010/main" val="185996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t>
            </a:r>
            <a:r>
              <a:rPr lang="en-US" dirty="0"/>
              <a:t> the transition here from the previous slide?</a:t>
            </a:r>
          </a:p>
        </p:txBody>
      </p:sp>
      <p:sp>
        <p:nvSpPr>
          <p:cNvPr id="4" name="Slide Number Placeholder 3"/>
          <p:cNvSpPr>
            <a:spLocks noGrp="1"/>
          </p:cNvSpPr>
          <p:nvPr>
            <p:ph type="sldNum" sz="quarter" idx="5"/>
          </p:nvPr>
        </p:nvSpPr>
        <p:spPr/>
        <p:txBody>
          <a:bodyPr/>
          <a:lstStyle/>
          <a:p>
            <a:fld id="{3F67213F-F5DC-470A-A529-DCA4CC90B02C}" type="slidenum">
              <a:rPr lang="en-US" smtClean="0"/>
              <a:t>19</a:t>
            </a:fld>
            <a:endParaRPr lang="en-US" dirty="0"/>
          </a:p>
        </p:txBody>
      </p:sp>
    </p:spTree>
    <p:extLst>
      <p:ext uri="{BB962C8B-B14F-4D97-AF65-F5344CB8AC3E}">
        <p14:creationId xmlns:p14="http://schemas.microsoft.com/office/powerpoint/2010/main" val="160852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t>
            </a:r>
            <a:r>
              <a:rPr lang="en-US" dirty="0"/>
              <a:t> the transition here from the previous slide?</a:t>
            </a:r>
          </a:p>
        </p:txBody>
      </p:sp>
      <p:sp>
        <p:nvSpPr>
          <p:cNvPr id="4" name="Slide Number Placeholder 3"/>
          <p:cNvSpPr>
            <a:spLocks noGrp="1"/>
          </p:cNvSpPr>
          <p:nvPr>
            <p:ph type="sldNum" sz="quarter" idx="5"/>
          </p:nvPr>
        </p:nvSpPr>
        <p:spPr/>
        <p:txBody>
          <a:bodyPr/>
          <a:lstStyle/>
          <a:p>
            <a:fld id="{3F67213F-F5DC-470A-A529-DCA4CC90B02C}" type="slidenum">
              <a:rPr lang="en-US" smtClean="0"/>
              <a:t>20</a:t>
            </a:fld>
            <a:endParaRPr lang="en-US" dirty="0"/>
          </a:p>
        </p:txBody>
      </p:sp>
    </p:spTree>
    <p:extLst>
      <p:ext uri="{BB962C8B-B14F-4D97-AF65-F5344CB8AC3E}">
        <p14:creationId xmlns:p14="http://schemas.microsoft.com/office/powerpoint/2010/main" val="2780509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Rework title for </a:t>
            </a:r>
            <a:r>
              <a:rPr lang="en-US" dirty="0" err="1"/>
              <a:t>dataworks</a:t>
            </a:r>
            <a:r>
              <a:rPr lang="en-US" dirty="0"/>
              <a:t> here, say it’s a walk through</a:t>
            </a:r>
          </a:p>
          <a:p>
            <a:r>
              <a:rPr lang="en-US" dirty="0"/>
              <a:t>Maybe use this to walk thru</a:t>
            </a:r>
          </a:p>
          <a:p>
            <a:r>
              <a:rPr lang="en-US" dirty="0"/>
              <a:t>done</a:t>
            </a:r>
          </a:p>
        </p:txBody>
      </p:sp>
      <p:sp>
        <p:nvSpPr>
          <p:cNvPr id="4" name="Slide Number Placeholder 3"/>
          <p:cNvSpPr>
            <a:spLocks noGrp="1"/>
          </p:cNvSpPr>
          <p:nvPr>
            <p:ph type="sldNum" sz="quarter" idx="5"/>
          </p:nvPr>
        </p:nvSpPr>
        <p:spPr/>
        <p:txBody>
          <a:bodyPr/>
          <a:lstStyle/>
          <a:p>
            <a:fld id="{29DBD6E5-FA52-42A3-9D98-22985C4A82F7}" type="slidenum">
              <a:rPr lang="en-US" smtClean="0"/>
              <a:t>23</a:t>
            </a:fld>
            <a:endParaRPr lang="en-US"/>
          </a:p>
        </p:txBody>
      </p:sp>
    </p:spTree>
    <p:extLst>
      <p:ext uri="{BB962C8B-B14F-4D97-AF65-F5344CB8AC3E}">
        <p14:creationId xmlns:p14="http://schemas.microsoft.com/office/powerpoint/2010/main" val="2656081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BV: Too much – hone</a:t>
            </a:r>
          </a:p>
          <a:p>
            <a:r>
              <a:rPr lang="en-US" dirty="0"/>
              <a:t>Refine the word “needed”</a:t>
            </a:r>
          </a:p>
          <a:p>
            <a:r>
              <a:rPr lang="en-US" dirty="0"/>
              <a:t>Stress that this trustworthiness VS trust (intro slide to these two)</a:t>
            </a:r>
          </a:p>
          <a:p>
            <a:r>
              <a:rPr lang="en-US" dirty="0"/>
              <a:t>done</a:t>
            </a:r>
          </a:p>
          <a:p>
            <a:r>
              <a:rPr lang="en-US" dirty="0"/>
              <a:t>Provenance of models and AI </a:t>
            </a:r>
            <a:r>
              <a:rPr lang="en-US" dirty="0" err="1"/>
              <a:t>algs</a:t>
            </a:r>
            <a:endParaRPr lang="en-US" dirty="0"/>
          </a:p>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27</a:t>
            </a:fld>
            <a:endParaRPr lang="en-US" dirty="0"/>
          </a:p>
        </p:txBody>
      </p:sp>
    </p:spTree>
    <p:extLst>
      <p:ext uri="{BB962C8B-B14F-4D97-AF65-F5344CB8AC3E}">
        <p14:creationId xmlns:p14="http://schemas.microsoft.com/office/powerpoint/2010/main" val="174787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this into a recommendation</a:t>
            </a:r>
          </a:p>
          <a:p>
            <a:r>
              <a:rPr lang="en-US" dirty="0"/>
              <a:t>done</a:t>
            </a:r>
          </a:p>
          <a:p>
            <a:r>
              <a:rPr lang="en-US" b="1" dirty="0"/>
              <a:t>The voiceover on coerced use</a:t>
            </a:r>
          </a:p>
        </p:txBody>
      </p:sp>
      <p:sp>
        <p:nvSpPr>
          <p:cNvPr id="4" name="Slide Number Placeholder 3"/>
          <p:cNvSpPr>
            <a:spLocks noGrp="1"/>
          </p:cNvSpPr>
          <p:nvPr>
            <p:ph type="sldNum" sz="quarter" idx="5"/>
          </p:nvPr>
        </p:nvSpPr>
        <p:spPr/>
        <p:txBody>
          <a:bodyPr/>
          <a:lstStyle/>
          <a:p>
            <a:fld id="{3F67213F-F5DC-470A-A529-DCA4CC90B02C}" type="slidenum">
              <a:rPr lang="en-US" smtClean="0"/>
              <a:t>29</a:t>
            </a:fld>
            <a:endParaRPr lang="en-US" dirty="0"/>
          </a:p>
        </p:txBody>
      </p:sp>
    </p:spTree>
    <p:extLst>
      <p:ext uri="{BB962C8B-B14F-4D97-AF65-F5344CB8AC3E}">
        <p14:creationId xmlns:p14="http://schemas.microsoft.com/office/powerpoint/2010/main" val="237300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Trusted and trustworthy AI is the goal</a:t>
            </a:r>
          </a:p>
        </p:txBody>
      </p:sp>
      <p:sp>
        <p:nvSpPr>
          <p:cNvPr id="4" name="Slide Number Placeholder 3"/>
          <p:cNvSpPr>
            <a:spLocks noGrp="1"/>
          </p:cNvSpPr>
          <p:nvPr>
            <p:ph type="sldNum" sz="quarter" idx="5"/>
          </p:nvPr>
        </p:nvSpPr>
        <p:spPr/>
        <p:txBody>
          <a:bodyPr/>
          <a:lstStyle/>
          <a:p>
            <a:fld id="{29DBD6E5-FA52-42A3-9D98-22985C4A82F7}" type="slidenum">
              <a:rPr lang="en-US" smtClean="0"/>
              <a:t>1</a:t>
            </a:fld>
            <a:endParaRPr lang="en-US"/>
          </a:p>
        </p:txBody>
      </p:sp>
    </p:spTree>
    <p:extLst>
      <p:ext uri="{BB962C8B-B14F-4D97-AF65-F5344CB8AC3E}">
        <p14:creationId xmlns:p14="http://schemas.microsoft.com/office/powerpoint/2010/main" val="1409926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Slow down – let it sink in.</a:t>
            </a:r>
            <a:br>
              <a:rPr lang="en-US" b="1" dirty="0"/>
            </a:br>
            <a:r>
              <a:rPr lang="en-US" b="1" dirty="0"/>
              <a:t>“You might not know”</a:t>
            </a:r>
          </a:p>
        </p:txBody>
      </p:sp>
      <p:sp>
        <p:nvSpPr>
          <p:cNvPr id="4" name="Slide Number Placeholder 3"/>
          <p:cNvSpPr>
            <a:spLocks noGrp="1"/>
          </p:cNvSpPr>
          <p:nvPr>
            <p:ph type="sldNum" sz="quarter" idx="5"/>
          </p:nvPr>
        </p:nvSpPr>
        <p:spPr/>
        <p:txBody>
          <a:bodyPr/>
          <a:lstStyle/>
          <a:p>
            <a:fld id="{3F67213F-F5DC-470A-A529-DCA4CC90B02C}" type="slidenum">
              <a:rPr lang="en-US" smtClean="0"/>
              <a:t>30</a:t>
            </a:fld>
            <a:endParaRPr lang="en-US" dirty="0"/>
          </a:p>
        </p:txBody>
      </p:sp>
    </p:spTree>
    <p:extLst>
      <p:ext uri="{BB962C8B-B14F-4D97-AF65-F5344CB8AC3E}">
        <p14:creationId xmlns:p14="http://schemas.microsoft.com/office/powerpoint/2010/main" val="289142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Rework title for </a:t>
            </a:r>
            <a:r>
              <a:rPr lang="en-US" dirty="0" err="1"/>
              <a:t>dataworks</a:t>
            </a:r>
            <a:r>
              <a:rPr lang="en-US" dirty="0"/>
              <a:t> here, say it’s a walk through</a:t>
            </a:r>
          </a:p>
          <a:p>
            <a:r>
              <a:rPr lang="en-US" dirty="0"/>
              <a:t>Maybe use this to walk thru</a:t>
            </a:r>
          </a:p>
          <a:p>
            <a:r>
              <a:rPr lang="en-US" dirty="0"/>
              <a:t>done</a:t>
            </a:r>
          </a:p>
        </p:txBody>
      </p:sp>
      <p:sp>
        <p:nvSpPr>
          <p:cNvPr id="4" name="Slide Number Placeholder 3"/>
          <p:cNvSpPr>
            <a:spLocks noGrp="1"/>
          </p:cNvSpPr>
          <p:nvPr>
            <p:ph type="sldNum" sz="quarter" idx="5"/>
          </p:nvPr>
        </p:nvSpPr>
        <p:spPr/>
        <p:txBody>
          <a:bodyPr/>
          <a:lstStyle/>
          <a:p>
            <a:fld id="{29DBD6E5-FA52-42A3-9D98-22985C4A82F7}" type="slidenum">
              <a:rPr lang="en-US" smtClean="0"/>
              <a:t>31</a:t>
            </a:fld>
            <a:endParaRPr lang="en-US"/>
          </a:p>
        </p:txBody>
      </p:sp>
    </p:spTree>
    <p:extLst>
      <p:ext uri="{BB962C8B-B14F-4D97-AF65-F5344CB8AC3E}">
        <p14:creationId xmlns:p14="http://schemas.microsoft.com/office/powerpoint/2010/main" val="2286205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one et al. These are the reviewers</a:t>
            </a:r>
          </a:p>
          <a:p>
            <a:r>
              <a:rPr lang="en-US" dirty="0"/>
              <a:t>done</a:t>
            </a:r>
          </a:p>
          <a:p>
            <a:r>
              <a:rPr lang="en-US" dirty="0"/>
              <a:t>Maybe just title author (year) – hyperlink – NEED TO DO</a:t>
            </a:r>
          </a:p>
        </p:txBody>
      </p:sp>
      <p:sp>
        <p:nvSpPr>
          <p:cNvPr id="4" name="Slide Number Placeholder 3"/>
          <p:cNvSpPr>
            <a:spLocks noGrp="1"/>
          </p:cNvSpPr>
          <p:nvPr>
            <p:ph type="sldNum" sz="quarter" idx="5"/>
          </p:nvPr>
        </p:nvSpPr>
        <p:spPr/>
        <p:txBody>
          <a:bodyPr/>
          <a:lstStyle/>
          <a:p>
            <a:fld id="{3F67213F-F5DC-470A-A529-DCA4CC90B02C}" type="slidenum">
              <a:rPr lang="en-US" smtClean="0"/>
              <a:t>32</a:t>
            </a:fld>
            <a:endParaRPr lang="en-US" dirty="0"/>
          </a:p>
        </p:txBody>
      </p:sp>
    </p:spTree>
    <p:extLst>
      <p:ext uri="{BB962C8B-B14F-4D97-AF65-F5344CB8AC3E}">
        <p14:creationId xmlns:p14="http://schemas.microsoft.com/office/powerpoint/2010/main" val="4001954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complicated – remove table. Revamp</a:t>
            </a:r>
          </a:p>
          <a:p>
            <a:r>
              <a:rPr lang="en-US" dirty="0"/>
              <a:t>done</a:t>
            </a:r>
          </a:p>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33</a:t>
            </a:fld>
            <a:endParaRPr lang="en-US" dirty="0"/>
          </a:p>
        </p:txBody>
      </p:sp>
    </p:spTree>
    <p:extLst>
      <p:ext uri="{BB962C8B-B14F-4D97-AF65-F5344CB8AC3E}">
        <p14:creationId xmlns:p14="http://schemas.microsoft.com/office/powerpoint/2010/main" val="3792150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 exists. Is on </a:t>
            </a:r>
            <a:r>
              <a:rPr lang="en-US" dirty="0" err="1"/>
              <a:t>testscience</a:t>
            </a:r>
            <a:r>
              <a:rPr lang="en-US" dirty="0"/>
              <a:t>. Place to start.</a:t>
            </a:r>
          </a:p>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35</a:t>
            </a:fld>
            <a:endParaRPr lang="en-US" dirty="0"/>
          </a:p>
        </p:txBody>
      </p:sp>
    </p:spTree>
    <p:extLst>
      <p:ext uri="{BB962C8B-B14F-4D97-AF65-F5344CB8AC3E}">
        <p14:creationId xmlns:p14="http://schemas.microsoft.com/office/powerpoint/2010/main" val="2966314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 exists. Is on </a:t>
            </a:r>
            <a:r>
              <a:rPr lang="en-US" dirty="0" err="1"/>
              <a:t>testscience</a:t>
            </a:r>
            <a:r>
              <a:rPr lang="en-US" dirty="0"/>
              <a:t>. Place to start.</a:t>
            </a:r>
          </a:p>
        </p:txBody>
      </p:sp>
      <p:sp>
        <p:nvSpPr>
          <p:cNvPr id="4" name="Slide Number Placeholder 3"/>
          <p:cNvSpPr>
            <a:spLocks noGrp="1"/>
          </p:cNvSpPr>
          <p:nvPr>
            <p:ph type="sldNum" sz="quarter" idx="5"/>
          </p:nvPr>
        </p:nvSpPr>
        <p:spPr/>
        <p:txBody>
          <a:bodyPr/>
          <a:lstStyle/>
          <a:p>
            <a:fld id="{3F67213F-F5DC-470A-A529-DCA4CC90B02C}" type="slidenum">
              <a:rPr lang="en-US" smtClean="0"/>
              <a:t>36</a:t>
            </a:fld>
            <a:endParaRPr lang="en-US" dirty="0"/>
          </a:p>
        </p:txBody>
      </p:sp>
    </p:spTree>
    <p:extLst>
      <p:ext uri="{BB962C8B-B14F-4D97-AF65-F5344CB8AC3E}">
        <p14:creationId xmlns:p14="http://schemas.microsoft.com/office/powerpoint/2010/main" val="126983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say trusted in first line – remove?</a:t>
            </a:r>
          </a:p>
        </p:txBody>
      </p:sp>
      <p:sp>
        <p:nvSpPr>
          <p:cNvPr id="4" name="Slide Number Placeholder 3"/>
          <p:cNvSpPr>
            <a:spLocks noGrp="1"/>
          </p:cNvSpPr>
          <p:nvPr>
            <p:ph type="sldNum" sz="quarter" idx="5"/>
          </p:nvPr>
        </p:nvSpPr>
        <p:spPr/>
        <p:txBody>
          <a:bodyPr/>
          <a:lstStyle/>
          <a:p>
            <a:fld id="{3F67213F-F5DC-470A-A529-DCA4CC90B02C}" type="slidenum">
              <a:rPr lang="en-US" smtClean="0"/>
              <a:t>37</a:t>
            </a:fld>
            <a:endParaRPr lang="en-US" dirty="0"/>
          </a:p>
        </p:txBody>
      </p:sp>
    </p:spTree>
    <p:extLst>
      <p:ext uri="{BB962C8B-B14F-4D97-AF65-F5344CB8AC3E}">
        <p14:creationId xmlns:p14="http://schemas.microsoft.com/office/powerpoint/2010/main" val="3490353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slide, trust me</a:t>
            </a:r>
          </a:p>
          <a:p>
            <a:r>
              <a:rPr lang="en-US" dirty="0"/>
              <a:t>Add references</a:t>
            </a:r>
          </a:p>
          <a:p>
            <a:r>
              <a:rPr lang="en-US" dirty="0"/>
              <a:t>attributions</a:t>
            </a:r>
          </a:p>
        </p:txBody>
      </p:sp>
      <p:sp>
        <p:nvSpPr>
          <p:cNvPr id="4" name="Slide Number Placeholder 3"/>
          <p:cNvSpPr>
            <a:spLocks noGrp="1"/>
          </p:cNvSpPr>
          <p:nvPr>
            <p:ph type="sldNum" sz="quarter" idx="5"/>
          </p:nvPr>
        </p:nvSpPr>
        <p:spPr/>
        <p:txBody>
          <a:bodyPr/>
          <a:lstStyle/>
          <a:p>
            <a:fld id="{3F67213F-F5DC-470A-A529-DCA4CC90B02C}" type="slidenum">
              <a:rPr lang="en-US" smtClean="0"/>
              <a:t>40</a:t>
            </a:fld>
            <a:endParaRPr lang="en-US" dirty="0"/>
          </a:p>
        </p:txBody>
      </p:sp>
    </p:spTree>
    <p:extLst>
      <p:ext uri="{BB962C8B-B14F-4D97-AF65-F5344CB8AC3E}">
        <p14:creationId xmlns:p14="http://schemas.microsoft.com/office/powerpoint/2010/main" val="883397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BV: Going into academic, overloaded term</a:t>
            </a:r>
          </a:p>
          <a:p>
            <a:r>
              <a:rPr lang="en-US" dirty="0"/>
              <a:t>Gradient on bar?</a:t>
            </a:r>
          </a:p>
          <a:p>
            <a:r>
              <a:rPr lang="en-US" dirty="0"/>
              <a:t>Examples?</a:t>
            </a:r>
          </a:p>
          <a:p>
            <a:r>
              <a:rPr lang="en-US" dirty="0"/>
              <a:t>Define trust </a:t>
            </a:r>
            <a:r>
              <a:rPr lang="en-US" dirty="0" err="1"/>
              <a:t>re:uncertainty</a:t>
            </a:r>
            <a:endParaRPr lang="en-US" dirty="0"/>
          </a:p>
        </p:txBody>
      </p:sp>
      <p:sp>
        <p:nvSpPr>
          <p:cNvPr id="4" name="Slide Number Placeholder 3"/>
          <p:cNvSpPr>
            <a:spLocks noGrp="1"/>
          </p:cNvSpPr>
          <p:nvPr>
            <p:ph type="sldNum" sz="quarter" idx="5"/>
          </p:nvPr>
        </p:nvSpPr>
        <p:spPr/>
        <p:txBody>
          <a:bodyPr/>
          <a:lstStyle/>
          <a:p>
            <a:fld id="{29DBD6E5-FA52-42A3-9D98-22985C4A82F7}" type="slidenum">
              <a:rPr lang="en-US" smtClean="0"/>
              <a:t>42</a:t>
            </a:fld>
            <a:endParaRPr lang="en-US"/>
          </a:p>
        </p:txBody>
      </p:sp>
    </p:spTree>
    <p:extLst>
      <p:ext uri="{BB962C8B-B14F-4D97-AF65-F5344CB8AC3E}">
        <p14:creationId xmlns:p14="http://schemas.microsoft.com/office/powerpoint/2010/main" val="3308041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Gap – </a:t>
            </a:r>
            <a:r>
              <a:rPr lang="en-US" dirty="0" err="1"/>
              <a:t>unanimate</a:t>
            </a:r>
            <a:endParaRPr lang="en-US" dirty="0"/>
          </a:p>
          <a:p>
            <a:r>
              <a:rPr lang="en-US" dirty="0"/>
              <a:t>Quick examples?</a:t>
            </a:r>
          </a:p>
          <a:p>
            <a:r>
              <a:rPr lang="en-US" dirty="0"/>
              <a:t>done</a:t>
            </a:r>
          </a:p>
        </p:txBody>
      </p:sp>
      <p:sp>
        <p:nvSpPr>
          <p:cNvPr id="4" name="Slide Number Placeholder 3"/>
          <p:cNvSpPr>
            <a:spLocks noGrp="1"/>
          </p:cNvSpPr>
          <p:nvPr>
            <p:ph type="sldNum" sz="quarter" idx="5"/>
          </p:nvPr>
        </p:nvSpPr>
        <p:spPr/>
        <p:txBody>
          <a:bodyPr/>
          <a:lstStyle/>
          <a:p>
            <a:fld id="{3F67213F-F5DC-470A-A529-DCA4CC90B02C}" type="slidenum">
              <a:rPr lang="en-US" smtClean="0"/>
              <a:t>43</a:t>
            </a:fld>
            <a:endParaRPr lang="en-US" dirty="0"/>
          </a:p>
        </p:txBody>
      </p:sp>
    </p:spTree>
    <p:extLst>
      <p:ext uri="{BB962C8B-B14F-4D97-AF65-F5344CB8AC3E}">
        <p14:creationId xmlns:p14="http://schemas.microsoft.com/office/powerpoint/2010/main" val="63752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1,2</a:t>
            </a:r>
          </a:p>
        </p:txBody>
      </p:sp>
      <p:sp>
        <p:nvSpPr>
          <p:cNvPr id="4" name="Slide Number Placeholder 3"/>
          <p:cNvSpPr>
            <a:spLocks noGrp="1"/>
          </p:cNvSpPr>
          <p:nvPr>
            <p:ph type="sldNum" sz="quarter" idx="5"/>
          </p:nvPr>
        </p:nvSpPr>
        <p:spPr/>
        <p:txBody>
          <a:bodyPr/>
          <a:lstStyle/>
          <a:p>
            <a:fld id="{29DBD6E5-FA52-42A3-9D98-22985C4A82F7}" type="slidenum">
              <a:rPr lang="en-US" smtClean="0"/>
              <a:t>2</a:t>
            </a:fld>
            <a:endParaRPr lang="en-US"/>
          </a:p>
        </p:txBody>
      </p:sp>
    </p:spTree>
    <p:extLst>
      <p:ext uri="{BB962C8B-B14F-4D97-AF65-F5344CB8AC3E}">
        <p14:creationId xmlns:p14="http://schemas.microsoft.com/office/powerpoint/2010/main" val="326260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Rework title for </a:t>
            </a:r>
            <a:r>
              <a:rPr lang="en-US" dirty="0" err="1"/>
              <a:t>dataworks</a:t>
            </a:r>
            <a:r>
              <a:rPr lang="en-US" dirty="0"/>
              <a:t> here, say it’s a walk through</a:t>
            </a:r>
          </a:p>
          <a:p>
            <a:r>
              <a:rPr lang="en-US" dirty="0"/>
              <a:t>Maybe use this to walk thru</a:t>
            </a:r>
          </a:p>
          <a:p>
            <a:r>
              <a:rPr lang="en-US" dirty="0"/>
              <a:t>done</a:t>
            </a:r>
          </a:p>
        </p:txBody>
      </p:sp>
      <p:sp>
        <p:nvSpPr>
          <p:cNvPr id="4" name="Slide Number Placeholder 3"/>
          <p:cNvSpPr>
            <a:spLocks noGrp="1"/>
          </p:cNvSpPr>
          <p:nvPr>
            <p:ph type="sldNum" sz="quarter" idx="5"/>
          </p:nvPr>
        </p:nvSpPr>
        <p:spPr/>
        <p:txBody>
          <a:bodyPr/>
          <a:lstStyle/>
          <a:p>
            <a:fld id="{29DBD6E5-FA52-42A3-9D98-22985C4A82F7}" type="slidenum">
              <a:rPr lang="en-US" smtClean="0"/>
              <a:t>3</a:t>
            </a:fld>
            <a:endParaRPr lang="en-US"/>
          </a:p>
        </p:txBody>
      </p:sp>
    </p:spTree>
    <p:extLst>
      <p:ext uri="{BB962C8B-B14F-4D97-AF65-F5344CB8AC3E}">
        <p14:creationId xmlns:p14="http://schemas.microsoft.com/office/powerpoint/2010/main" val="414024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BV: Going into academic, overloaded term</a:t>
            </a:r>
          </a:p>
          <a:p>
            <a:r>
              <a:rPr lang="en-US" dirty="0"/>
              <a:t>Gradient on bar?</a:t>
            </a:r>
          </a:p>
          <a:p>
            <a:r>
              <a:rPr lang="en-US" dirty="0"/>
              <a:t>Examples?</a:t>
            </a:r>
          </a:p>
          <a:p>
            <a:r>
              <a:rPr lang="en-US" dirty="0"/>
              <a:t>Define trust </a:t>
            </a:r>
            <a:r>
              <a:rPr lang="en-US" dirty="0" err="1"/>
              <a:t>re:uncertainty</a:t>
            </a:r>
            <a:endParaRPr lang="en-US" dirty="0"/>
          </a:p>
        </p:txBody>
      </p:sp>
      <p:sp>
        <p:nvSpPr>
          <p:cNvPr id="4" name="Slide Number Placeholder 3"/>
          <p:cNvSpPr>
            <a:spLocks noGrp="1"/>
          </p:cNvSpPr>
          <p:nvPr>
            <p:ph type="sldNum" sz="quarter" idx="5"/>
          </p:nvPr>
        </p:nvSpPr>
        <p:spPr/>
        <p:txBody>
          <a:bodyPr/>
          <a:lstStyle/>
          <a:p>
            <a:fld id="{29DBD6E5-FA52-42A3-9D98-22985C4A82F7}" type="slidenum">
              <a:rPr lang="en-US" smtClean="0"/>
              <a:t>4</a:t>
            </a:fld>
            <a:endParaRPr lang="en-US"/>
          </a:p>
        </p:txBody>
      </p:sp>
    </p:spTree>
    <p:extLst>
      <p:ext uri="{BB962C8B-B14F-4D97-AF65-F5344CB8AC3E}">
        <p14:creationId xmlns:p14="http://schemas.microsoft.com/office/powerpoint/2010/main" val="225172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5,6</a:t>
            </a:r>
          </a:p>
        </p:txBody>
      </p:sp>
      <p:sp>
        <p:nvSpPr>
          <p:cNvPr id="4" name="Slide Number Placeholder 3"/>
          <p:cNvSpPr>
            <a:spLocks noGrp="1"/>
          </p:cNvSpPr>
          <p:nvPr>
            <p:ph type="sldNum" sz="quarter" idx="5"/>
          </p:nvPr>
        </p:nvSpPr>
        <p:spPr/>
        <p:txBody>
          <a:bodyPr/>
          <a:lstStyle/>
          <a:p>
            <a:fld id="{29DBD6E5-FA52-42A3-9D98-22985C4A82F7}" type="slidenum">
              <a:rPr lang="en-US" smtClean="0"/>
              <a:t>6</a:t>
            </a:fld>
            <a:endParaRPr lang="en-US"/>
          </a:p>
        </p:txBody>
      </p:sp>
    </p:spTree>
    <p:extLst>
      <p:ext uri="{BB962C8B-B14F-4D97-AF65-F5344CB8AC3E}">
        <p14:creationId xmlns:p14="http://schemas.microsoft.com/office/powerpoint/2010/main" val="253610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Rework title for </a:t>
            </a:r>
            <a:r>
              <a:rPr lang="en-US" dirty="0" err="1"/>
              <a:t>dataworks</a:t>
            </a:r>
            <a:r>
              <a:rPr lang="en-US" dirty="0"/>
              <a:t> here, say it’s a walk through</a:t>
            </a:r>
          </a:p>
          <a:p>
            <a:r>
              <a:rPr lang="en-US" dirty="0"/>
              <a:t>Maybe use this to walk thru</a:t>
            </a:r>
          </a:p>
          <a:p>
            <a:r>
              <a:rPr lang="en-US" dirty="0"/>
              <a:t>done</a:t>
            </a:r>
          </a:p>
        </p:txBody>
      </p:sp>
      <p:sp>
        <p:nvSpPr>
          <p:cNvPr id="4" name="Slide Number Placeholder 3"/>
          <p:cNvSpPr>
            <a:spLocks noGrp="1"/>
          </p:cNvSpPr>
          <p:nvPr>
            <p:ph type="sldNum" sz="quarter" idx="5"/>
          </p:nvPr>
        </p:nvSpPr>
        <p:spPr/>
        <p:txBody>
          <a:bodyPr/>
          <a:lstStyle/>
          <a:p>
            <a:fld id="{29DBD6E5-FA52-42A3-9D98-22985C4A82F7}" type="slidenum">
              <a:rPr lang="en-US" smtClean="0"/>
              <a:t>7</a:t>
            </a:fld>
            <a:endParaRPr lang="en-US"/>
          </a:p>
        </p:txBody>
      </p:sp>
    </p:spTree>
    <p:extLst>
      <p:ext uri="{BB962C8B-B14F-4D97-AF65-F5344CB8AC3E}">
        <p14:creationId xmlns:p14="http://schemas.microsoft.com/office/powerpoint/2010/main" val="74674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7213F-F5DC-470A-A529-DCA4CC90B02C}" type="slidenum">
              <a:rPr lang="en-US" smtClean="0"/>
              <a:t>10</a:t>
            </a:fld>
            <a:endParaRPr lang="en-US" dirty="0"/>
          </a:p>
        </p:txBody>
      </p:sp>
    </p:spTree>
    <p:extLst>
      <p:ext uri="{BB962C8B-B14F-4D97-AF65-F5344CB8AC3E}">
        <p14:creationId xmlns:p14="http://schemas.microsoft.com/office/powerpoint/2010/main" val="50596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Bram: Pull out military mental model, what the system does</a:t>
            </a:r>
          </a:p>
          <a:p>
            <a:r>
              <a:rPr lang="en-US" dirty="0"/>
              <a:t>R: Animate it</a:t>
            </a:r>
          </a:p>
        </p:txBody>
      </p:sp>
      <p:sp>
        <p:nvSpPr>
          <p:cNvPr id="4" name="Slide Number Placeholder 3"/>
          <p:cNvSpPr>
            <a:spLocks noGrp="1"/>
          </p:cNvSpPr>
          <p:nvPr>
            <p:ph type="sldNum" sz="quarter" idx="5"/>
          </p:nvPr>
        </p:nvSpPr>
        <p:spPr/>
        <p:txBody>
          <a:bodyPr/>
          <a:lstStyle/>
          <a:p>
            <a:fld id="{3F67213F-F5DC-470A-A529-DCA4CC90B02C}" type="slidenum">
              <a:rPr lang="en-US" smtClean="0"/>
              <a:t>11</a:t>
            </a:fld>
            <a:endParaRPr lang="en-US" dirty="0"/>
          </a:p>
        </p:txBody>
      </p:sp>
    </p:spTree>
    <p:extLst>
      <p:ext uri="{BB962C8B-B14F-4D97-AF65-F5344CB8AC3E}">
        <p14:creationId xmlns:p14="http://schemas.microsoft.com/office/powerpoint/2010/main" val="2587455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ext Placeholder 2"/>
          <p:cNvSpPr>
            <a:spLocks noGrp="1"/>
          </p:cNvSpPr>
          <p:nvPr>
            <p:ph type="body" sz="quarter" idx="17" hasCustomPrompt="1"/>
          </p:nvPr>
        </p:nvSpPr>
        <p:spPr>
          <a:xfrm>
            <a:off x="369347" y="1524000"/>
            <a:ext cx="8429625" cy="1295400"/>
          </a:xfrm>
          <a:prstGeom prst="rect">
            <a:avLst/>
          </a:prstGeom>
        </p:spPr>
        <p:txBody>
          <a:bodyPr>
            <a:normAutofit/>
          </a:bodyPr>
          <a:lstStyle>
            <a:lvl1pPr marL="0" indent="0" algn="ctr">
              <a:buNone/>
              <a:defRPr sz="3200" b="0">
                <a:latin typeface="Franklin Gothic Medium" panose="020B0603020102020204" pitchFamily="34" charset="0"/>
                <a:cs typeface="Calibri Light" panose="020F0302020204030204" pitchFamily="34" charset="0"/>
              </a:defRPr>
            </a:lvl1pPr>
          </a:lstStyle>
          <a:p>
            <a:pPr lvl="0"/>
            <a:r>
              <a:rPr lang="en-US" dirty="0"/>
              <a:t>Click to add presentation title</a:t>
            </a:r>
          </a:p>
        </p:txBody>
      </p:sp>
      <p:sp>
        <p:nvSpPr>
          <p:cNvPr id="12" name="Text Placeholder 2"/>
          <p:cNvSpPr>
            <a:spLocks noGrp="1"/>
          </p:cNvSpPr>
          <p:nvPr>
            <p:ph type="body" sz="quarter" idx="18" hasCustomPrompt="1"/>
          </p:nvPr>
        </p:nvSpPr>
        <p:spPr>
          <a:xfrm>
            <a:off x="369347" y="3124204"/>
            <a:ext cx="8429625" cy="1476983"/>
          </a:xfrm>
          <a:prstGeom prst="rect">
            <a:avLst/>
          </a:prstGeom>
        </p:spPr>
        <p:txBody>
          <a:bodyPr>
            <a:normAutofit/>
          </a:bodyPr>
          <a:lstStyle>
            <a:lvl1pPr marL="0" indent="0" algn="ctr">
              <a:buNone/>
              <a:defRPr sz="1800"/>
            </a:lvl1pPr>
          </a:lstStyle>
          <a:p>
            <a:pPr lvl="0"/>
            <a:r>
              <a:rPr lang="en-US" dirty="0"/>
              <a:t>Click to add authors</a:t>
            </a:r>
          </a:p>
        </p:txBody>
      </p:sp>
      <p:sp>
        <p:nvSpPr>
          <p:cNvPr id="14" name="Text Placeholder 2"/>
          <p:cNvSpPr>
            <a:spLocks noGrp="1"/>
          </p:cNvSpPr>
          <p:nvPr>
            <p:ph type="body" sz="quarter" idx="19" hasCustomPrompt="1"/>
          </p:nvPr>
        </p:nvSpPr>
        <p:spPr>
          <a:xfrm>
            <a:off x="369347" y="4706571"/>
            <a:ext cx="8429625" cy="457200"/>
          </a:xfrm>
          <a:prstGeom prst="rect">
            <a:avLst/>
          </a:prstGeom>
        </p:spPr>
        <p:txBody>
          <a:bodyPr>
            <a:normAutofit/>
          </a:bodyPr>
          <a:lstStyle>
            <a:lvl1pPr marL="0" indent="0" algn="ctr">
              <a:buNone/>
              <a:defRPr sz="1351"/>
            </a:lvl1pPr>
          </a:lstStyle>
          <a:p>
            <a:pPr lvl="0"/>
            <a:r>
              <a:rPr lang="en-US" dirty="0"/>
              <a:t>Click to add date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311" y="381002"/>
            <a:ext cx="1246076" cy="572089"/>
          </a:xfrm>
          <a:prstGeom prst="rect">
            <a:avLst/>
          </a:prstGeom>
        </p:spPr>
      </p:pic>
      <p:sp>
        <p:nvSpPr>
          <p:cNvPr id="7" name="Rectangle 22"/>
          <p:cNvSpPr>
            <a:spLocks noChangeArrowheads="1"/>
          </p:cNvSpPr>
          <p:nvPr userDrawn="1"/>
        </p:nvSpPr>
        <p:spPr bwMode="auto">
          <a:xfrm>
            <a:off x="2012409" y="5770125"/>
            <a:ext cx="5143500" cy="838201"/>
          </a:xfrm>
          <a:prstGeom prst="rect">
            <a:avLst/>
          </a:prstGeom>
          <a:noFill/>
          <a:ln w="9525">
            <a:noFill/>
            <a:miter lim="800000"/>
            <a:headEnd/>
            <a:tailEnd/>
          </a:ln>
        </p:spPr>
        <p:txBody>
          <a:bodyPr/>
          <a:lstStyle/>
          <a:p>
            <a:pPr algn="ctr"/>
            <a:r>
              <a:rPr lang="en-US" sz="2400" b="1" kern="1200" dirty="0">
                <a:solidFill>
                  <a:srgbClr val="000000"/>
                </a:solidFill>
                <a:latin typeface="+mj-lt"/>
                <a:ea typeface="+mn-ea"/>
                <a:cs typeface="+mn-cs"/>
              </a:rPr>
              <a:t>Institute for Defense</a:t>
            </a:r>
            <a:r>
              <a:rPr lang="en-US" sz="2400" b="1" kern="1200" baseline="0" dirty="0">
                <a:solidFill>
                  <a:srgbClr val="000000"/>
                </a:solidFill>
                <a:latin typeface="+mj-lt"/>
                <a:ea typeface="+mn-ea"/>
                <a:cs typeface="+mn-cs"/>
              </a:rPr>
              <a:t> Analyses</a:t>
            </a:r>
            <a:br>
              <a:rPr lang="en-US" sz="2400" b="1" kern="1200" dirty="0">
                <a:solidFill>
                  <a:srgbClr val="000000"/>
                </a:solidFill>
                <a:latin typeface="+mj-lt"/>
                <a:ea typeface="+mn-ea"/>
                <a:cs typeface="+mn-cs"/>
              </a:rPr>
            </a:br>
            <a:r>
              <a:rPr lang="en-US" sz="1400" kern="1200" dirty="0">
                <a:solidFill>
                  <a:srgbClr val="000000"/>
                </a:solidFill>
                <a:latin typeface="+mj-lt"/>
                <a:ea typeface="+mn-ea"/>
                <a:cs typeface="+mn-cs"/>
              </a:rPr>
              <a:t>730 East Glebe Road </a:t>
            </a:r>
            <a:r>
              <a:rPr lang="en-US" sz="1200" kern="1200" dirty="0">
                <a:solidFill>
                  <a:srgbClr val="980038"/>
                </a:solidFill>
                <a:latin typeface="+mj-lt"/>
                <a:ea typeface="+mn-ea"/>
                <a:cs typeface="+mn-cs"/>
                <a:sym typeface="Wingdings" pitchFamily="2" charset="2"/>
              </a:rPr>
              <a:t></a:t>
            </a:r>
            <a:r>
              <a:rPr lang="en-US" sz="1051" kern="1200" dirty="0">
                <a:solidFill>
                  <a:srgbClr val="000000"/>
                </a:solidFill>
                <a:latin typeface="+mj-lt"/>
                <a:ea typeface="+mn-ea"/>
                <a:cs typeface="+mn-cs"/>
              </a:rPr>
              <a:t> </a:t>
            </a:r>
            <a:r>
              <a:rPr lang="en-US" sz="1400" kern="1200" dirty="0">
                <a:solidFill>
                  <a:srgbClr val="000000"/>
                </a:solidFill>
                <a:latin typeface="+mj-lt"/>
                <a:ea typeface="+mn-ea"/>
                <a:cs typeface="+mn-cs"/>
              </a:rPr>
              <a:t>Alexandria, Virginia 22305</a:t>
            </a:r>
          </a:p>
        </p:txBody>
      </p:sp>
    </p:spTree>
    <p:extLst>
      <p:ext uri="{BB962C8B-B14F-4D97-AF65-F5344CB8AC3E}">
        <p14:creationId xmlns:p14="http://schemas.microsoft.com/office/powerpoint/2010/main" val="406763818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9" name="Text Placeholder 3"/>
          <p:cNvSpPr>
            <a:spLocks noGrp="1"/>
          </p:cNvSpPr>
          <p:nvPr>
            <p:ph type="body" sz="half" idx="10" hasCustomPrompt="1"/>
          </p:nvPr>
        </p:nvSpPr>
        <p:spPr>
          <a:xfrm flipH="1">
            <a:off x="234682" y="1209477"/>
            <a:ext cx="3532895" cy="4846320"/>
          </a:xfrm>
          <a:prstGeom prst="rect">
            <a:avLst/>
          </a:prstGeom>
        </p:spPr>
        <p:txBody>
          <a:bodyPr>
            <a:normAutofit/>
          </a:bodyPr>
          <a:lstStyle>
            <a:lvl1pPr marL="0" indent="0">
              <a:buNone/>
              <a:defRPr sz="1500" baseline="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dirty="0"/>
              <a:t>Click to add text</a:t>
            </a:r>
          </a:p>
        </p:txBody>
      </p:sp>
      <p:sp>
        <p:nvSpPr>
          <p:cNvPr id="5" name="Text Placeholder 4"/>
          <p:cNvSpPr>
            <a:spLocks noGrp="1"/>
          </p:cNvSpPr>
          <p:nvPr>
            <p:ph type="body" sz="quarter" idx="11" hasCustomPrompt="1"/>
          </p:nvPr>
        </p:nvSpPr>
        <p:spPr>
          <a:xfrm>
            <a:off x="3881438" y="1209477"/>
            <a:ext cx="5027884" cy="4846320"/>
          </a:xfrm>
        </p:spPr>
        <p:txBody>
          <a:bodyPr/>
          <a:lstStyle>
            <a:lvl1pPr>
              <a:defRPr/>
            </a:lvl1pPr>
            <a:lvl2pPr>
              <a:defRPr/>
            </a:lvl2pPr>
            <a:lvl3pPr>
              <a:defRPr/>
            </a:lvl3pPr>
            <a:lvl4pPr>
              <a:defRPr/>
            </a:lvl4pPr>
            <a:lvl5pPr>
              <a:defRPr/>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6" name="Text Placeholder 11"/>
          <p:cNvSpPr>
            <a:spLocks noGrp="1"/>
          </p:cNvSpPr>
          <p:nvPr>
            <p:ph type="body" sz="quarter" idx="12" hasCustomPrompt="1"/>
          </p:nvPr>
        </p:nvSpPr>
        <p:spPr>
          <a:xfrm>
            <a:off x="234682" y="6205538"/>
            <a:ext cx="7541991"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78043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34683" y="1209476"/>
            <a:ext cx="4263499" cy="640080"/>
          </a:xfrm>
          <a:prstGeom prst="rect">
            <a:avLst/>
          </a:prstGeom>
        </p:spPr>
        <p:txBody>
          <a:bodyPr anchor="b"/>
          <a:lstStyle>
            <a:lvl1pPr marL="0" indent="0" algn="ctr">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Click to add heading</a:t>
            </a:r>
          </a:p>
        </p:txBody>
      </p:sp>
      <p:sp>
        <p:nvSpPr>
          <p:cNvPr id="4" name="Content Placeholder 3"/>
          <p:cNvSpPr>
            <a:spLocks noGrp="1"/>
          </p:cNvSpPr>
          <p:nvPr>
            <p:ph sz="half" idx="2"/>
          </p:nvPr>
        </p:nvSpPr>
        <p:spPr>
          <a:xfrm>
            <a:off x="234683" y="1941333"/>
            <a:ext cx="4263499" cy="4160363"/>
          </a:xfrm>
          <a:prstGeom prst="rect">
            <a:avLst/>
          </a:prstGeom>
        </p:spPr>
        <p:txBody>
          <a:bodyPr/>
          <a:lstStyle>
            <a:lvl1pPr marL="0" indent="0">
              <a:buNone/>
              <a:defRPr/>
            </a:lvl1pPr>
          </a:lstStyle>
          <a:p>
            <a:pPr lvl="0"/>
            <a:r>
              <a:rPr lang="en-US"/>
              <a:t>Edit Master text styles</a:t>
            </a:r>
          </a:p>
        </p:txBody>
      </p:sp>
      <p:sp>
        <p:nvSpPr>
          <p:cNvPr id="5" name="Text Placeholder 4"/>
          <p:cNvSpPr>
            <a:spLocks noGrp="1"/>
          </p:cNvSpPr>
          <p:nvPr>
            <p:ph type="body" sz="quarter" idx="3" hasCustomPrompt="1"/>
          </p:nvPr>
        </p:nvSpPr>
        <p:spPr>
          <a:xfrm>
            <a:off x="4629152" y="1209477"/>
            <a:ext cx="4280170" cy="640080"/>
          </a:xfrm>
          <a:prstGeom prst="rect">
            <a:avLst/>
          </a:prstGeom>
        </p:spPr>
        <p:txBody>
          <a:bodyPr anchor="b"/>
          <a:lstStyle>
            <a:lvl1pPr marL="0" indent="0" algn="ctr">
              <a:buNone/>
              <a:defRPr sz="1800" b="1" baseline="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dirty="0"/>
              <a:t>Click to add heading</a:t>
            </a:r>
          </a:p>
        </p:txBody>
      </p:sp>
      <p:sp>
        <p:nvSpPr>
          <p:cNvPr id="6" name="Content Placeholder 5"/>
          <p:cNvSpPr>
            <a:spLocks noGrp="1"/>
          </p:cNvSpPr>
          <p:nvPr>
            <p:ph sz="quarter" idx="4"/>
          </p:nvPr>
        </p:nvSpPr>
        <p:spPr>
          <a:xfrm>
            <a:off x="4629152" y="1941334"/>
            <a:ext cx="4280170" cy="4160362"/>
          </a:xfrm>
          <a:prstGeom prst="rect">
            <a:avLst/>
          </a:prstGeom>
        </p:spPr>
        <p:txBody>
          <a:bodyPr/>
          <a:lstStyle>
            <a:lvl1pPr marL="0" indent="0">
              <a:buNone/>
              <a:defRPr/>
            </a:lvl1pPr>
          </a:lstStyle>
          <a:p>
            <a:pPr lvl="0"/>
            <a:r>
              <a:rPr lang="en-US"/>
              <a:t>Edit Master text styles</a:t>
            </a:r>
          </a:p>
        </p:txBody>
      </p:sp>
      <p:sp>
        <p:nvSpPr>
          <p:cNvPr id="8"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7"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233339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Main Points + Bullet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4826" y="1895028"/>
            <a:ext cx="2395070" cy="457200"/>
          </a:xfrm>
        </p:spPr>
        <p:txBody>
          <a:bodyPr>
            <a:normAutofit/>
          </a:bodyPr>
          <a:lstStyle>
            <a:lvl1pPr marL="0" indent="0" algn="ctr">
              <a:lnSpc>
                <a:spcPct val="90000"/>
              </a:lnSpc>
              <a:buNone/>
              <a:defRPr sz="1800" b="1"/>
            </a:lvl1pPr>
            <a:lvl2pPr marL="347663" indent="0">
              <a:lnSpc>
                <a:spcPct val="90000"/>
              </a:lnSpc>
              <a:buNone/>
              <a:defRPr sz="1600"/>
            </a:lvl2pPr>
            <a:lvl3pPr>
              <a:defRPr sz="1600"/>
            </a:lvl3pPr>
            <a:lvl4pPr>
              <a:defRPr sz="1400"/>
            </a:lvl4pPr>
            <a:lvl5pPr>
              <a:defRPr sz="1400"/>
            </a:lvl5pPr>
          </a:lstStyle>
          <a:p>
            <a:pPr lvl="0"/>
            <a:r>
              <a:rPr lang="en-US" dirty="0"/>
              <a:t>Bullet point</a:t>
            </a:r>
          </a:p>
        </p:txBody>
      </p:sp>
      <p:sp>
        <p:nvSpPr>
          <p:cNvPr id="13" name="Content Placeholder 2"/>
          <p:cNvSpPr>
            <a:spLocks noGrp="1"/>
          </p:cNvSpPr>
          <p:nvPr>
            <p:ph sz="half" idx="23" hasCustomPrompt="1"/>
          </p:nvPr>
        </p:nvSpPr>
        <p:spPr>
          <a:xfrm>
            <a:off x="454826" y="3442045"/>
            <a:ext cx="2395070" cy="457200"/>
          </a:xfrm>
        </p:spPr>
        <p:txBody>
          <a:bodyPr>
            <a:normAutofit/>
          </a:bodyPr>
          <a:lstStyle>
            <a:lvl1pPr marL="0" indent="0" algn="ctr">
              <a:lnSpc>
                <a:spcPct val="90000"/>
              </a:lnSpc>
              <a:buNone/>
              <a:defRPr sz="1800" b="1"/>
            </a:lvl1pPr>
            <a:lvl2pPr marL="347663" indent="0">
              <a:lnSpc>
                <a:spcPct val="90000"/>
              </a:lnSpc>
              <a:buNone/>
              <a:defRPr sz="1600"/>
            </a:lvl2pPr>
            <a:lvl3pPr>
              <a:defRPr sz="1600"/>
            </a:lvl3pPr>
            <a:lvl4pPr>
              <a:defRPr sz="1400"/>
            </a:lvl4pPr>
            <a:lvl5pPr>
              <a:defRPr sz="1400"/>
            </a:lvl5pPr>
          </a:lstStyle>
          <a:p>
            <a:pPr lvl="0"/>
            <a:r>
              <a:rPr lang="en-US" dirty="0"/>
              <a:t>Bullet point</a:t>
            </a:r>
          </a:p>
        </p:txBody>
      </p:sp>
      <p:sp>
        <p:nvSpPr>
          <p:cNvPr id="15" name="Content Placeholder 2"/>
          <p:cNvSpPr>
            <a:spLocks noGrp="1"/>
          </p:cNvSpPr>
          <p:nvPr>
            <p:ph sz="half" idx="25" hasCustomPrompt="1"/>
          </p:nvPr>
        </p:nvSpPr>
        <p:spPr>
          <a:xfrm>
            <a:off x="454826" y="5011781"/>
            <a:ext cx="2395070" cy="457200"/>
          </a:xfrm>
        </p:spPr>
        <p:txBody>
          <a:bodyPr>
            <a:normAutofit/>
          </a:bodyPr>
          <a:lstStyle>
            <a:lvl1pPr marL="0" indent="0" algn="ctr">
              <a:lnSpc>
                <a:spcPct val="90000"/>
              </a:lnSpc>
              <a:buNone/>
              <a:defRPr sz="1800" b="1" baseline="0"/>
            </a:lvl1pPr>
            <a:lvl2pPr marL="347663" indent="0">
              <a:lnSpc>
                <a:spcPct val="90000"/>
              </a:lnSpc>
              <a:buNone/>
              <a:defRPr sz="1600"/>
            </a:lvl2pPr>
            <a:lvl3pPr>
              <a:defRPr sz="1600"/>
            </a:lvl3pPr>
            <a:lvl4pPr>
              <a:defRPr sz="1400"/>
            </a:lvl4pPr>
            <a:lvl5pPr>
              <a:defRPr sz="1400"/>
            </a:lvl5pPr>
          </a:lstStyle>
          <a:p>
            <a:pPr lvl="0"/>
            <a:r>
              <a:rPr lang="en-US" dirty="0"/>
              <a:t>Bullet point</a:t>
            </a:r>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2" name="Content Placeholder 2"/>
          <p:cNvSpPr>
            <a:spLocks noGrp="1"/>
          </p:cNvSpPr>
          <p:nvPr>
            <p:ph sz="half" idx="26" hasCustomPrompt="1"/>
          </p:nvPr>
        </p:nvSpPr>
        <p:spPr>
          <a:xfrm>
            <a:off x="4213082" y="2977938"/>
            <a:ext cx="4389120"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 to elaborate </a:t>
            </a:r>
          </a:p>
        </p:txBody>
      </p:sp>
      <p:sp>
        <p:nvSpPr>
          <p:cNvPr id="19" name="Content Placeholder 2"/>
          <p:cNvSpPr>
            <a:spLocks noGrp="1"/>
          </p:cNvSpPr>
          <p:nvPr>
            <p:ph sz="half" idx="27" hasCustomPrompt="1"/>
          </p:nvPr>
        </p:nvSpPr>
        <p:spPr>
          <a:xfrm>
            <a:off x="4213082" y="4553778"/>
            <a:ext cx="4389120"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 to elaborate </a:t>
            </a:r>
          </a:p>
        </p:txBody>
      </p:sp>
      <p:sp>
        <p:nvSpPr>
          <p:cNvPr id="20" name="Content Placeholder 2"/>
          <p:cNvSpPr>
            <a:spLocks noGrp="1"/>
          </p:cNvSpPr>
          <p:nvPr>
            <p:ph sz="half" idx="28" hasCustomPrompt="1"/>
          </p:nvPr>
        </p:nvSpPr>
        <p:spPr>
          <a:xfrm>
            <a:off x="4213082" y="1437025"/>
            <a:ext cx="4389120"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 to elaborate </a:t>
            </a:r>
          </a:p>
        </p:txBody>
      </p:sp>
    </p:spTree>
    <p:extLst>
      <p:ext uri="{BB962C8B-B14F-4D97-AF65-F5344CB8AC3E}">
        <p14:creationId xmlns:p14="http://schemas.microsoft.com/office/powerpoint/2010/main" val="3461833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4684" y="1209477"/>
            <a:ext cx="8674638" cy="3722455"/>
          </a:xfrm>
          <a:prstGeom prst="rect">
            <a:avLst/>
          </a:prstGeo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
        <p:nvSpPr>
          <p:cNvPr id="11" name="Text Placeholder 10"/>
          <p:cNvSpPr>
            <a:spLocks noGrp="1"/>
          </p:cNvSpPr>
          <p:nvPr>
            <p:ph type="body" sz="quarter" idx="10" hasCustomPrompt="1"/>
          </p:nvPr>
        </p:nvSpPr>
        <p:spPr>
          <a:xfrm>
            <a:off x="572428" y="5007000"/>
            <a:ext cx="7999147" cy="1098505"/>
          </a:xfrm>
        </p:spPr>
        <p:txBody>
          <a:bodyPr/>
          <a:lstStyle>
            <a:lvl1pPr marL="0" indent="0">
              <a:buNone/>
              <a:defRPr/>
            </a:lvl1pPr>
            <a:lvl2pPr>
              <a:defRPr/>
            </a:lvl2pPr>
          </a:lstStyle>
          <a:p>
            <a:pPr lvl="0"/>
            <a:r>
              <a:rPr lang="en-US" dirty="0"/>
              <a:t>Click to add text</a:t>
            </a:r>
          </a:p>
        </p:txBody>
      </p:sp>
      <p:sp>
        <p:nvSpPr>
          <p:cNvPr id="6"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5" name="Text Placeholder 11"/>
          <p:cNvSpPr>
            <a:spLocks noGrp="1"/>
          </p:cNvSpPr>
          <p:nvPr>
            <p:ph type="body" sz="quarter" idx="11"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338552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mages - 1 Text box">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34682" y="1230172"/>
            <a:ext cx="4811281"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8" name="Text Placeholder 11"/>
          <p:cNvSpPr>
            <a:spLocks noGrp="1"/>
          </p:cNvSpPr>
          <p:nvPr>
            <p:ph type="body" sz="quarter" idx="11"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9" name="Content Placeholder 2"/>
          <p:cNvSpPr>
            <a:spLocks noGrp="1"/>
          </p:cNvSpPr>
          <p:nvPr>
            <p:ph sz="half" idx="15" hasCustomPrompt="1"/>
          </p:nvPr>
        </p:nvSpPr>
        <p:spPr>
          <a:xfrm>
            <a:off x="236923" y="3622800"/>
            <a:ext cx="4809041" cy="2286000"/>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10" name="Picture Placeholder 8"/>
          <p:cNvSpPr>
            <a:spLocks noGrp="1"/>
          </p:cNvSpPr>
          <p:nvPr>
            <p:ph type="pic" sz="quarter" idx="16"/>
          </p:nvPr>
        </p:nvSpPr>
        <p:spPr>
          <a:xfrm>
            <a:off x="5264214" y="1230172"/>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1" name="Picture Placeholder 8"/>
          <p:cNvSpPr>
            <a:spLocks noGrp="1"/>
          </p:cNvSpPr>
          <p:nvPr>
            <p:ph type="pic" sz="quarter" idx="17"/>
          </p:nvPr>
        </p:nvSpPr>
        <p:spPr>
          <a:xfrm>
            <a:off x="5264214" y="3622800"/>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155073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 2 Text box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100281" y="1230172"/>
            <a:ext cx="4809041" cy="2286000"/>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4" name="Picture Placeholder 8"/>
          <p:cNvSpPr>
            <a:spLocks noGrp="1"/>
          </p:cNvSpPr>
          <p:nvPr>
            <p:ph type="pic" sz="quarter" idx="14"/>
          </p:nvPr>
        </p:nvSpPr>
        <p:spPr>
          <a:xfrm>
            <a:off x="234683" y="1230172"/>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8" name="Text Placeholder 11"/>
          <p:cNvSpPr>
            <a:spLocks noGrp="1"/>
          </p:cNvSpPr>
          <p:nvPr>
            <p:ph type="body" sz="quarter" idx="11"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9" name="Content Placeholder 2"/>
          <p:cNvSpPr>
            <a:spLocks noGrp="1"/>
          </p:cNvSpPr>
          <p:nvPr>
            <p:ph sz="half" idx="15" hasCustomPrompt="1"/>
          </p:nvPr>
        </p:nvSpPr>
        <p:spPr>
          <a:xfrm>
            <a:off x="4100280" y="3749757"/>
            <a:ext cx="4809041" cy="2286000"/>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10" name="Picture Placeholder 8"/>
          <p:cNvSpPr>
            <a:spLocks noGrp="1"/>
          </p:cNvSpPr>
          <p:nvPr>
            <p:ph type="pic" sz="quarter" idx="16"/>
          </p:nvPr>
        </p:nvSpPr>
        <p:spPr>
          <a:xfrm>
            <a:off x="234683" y="3749757"/>
            <a:ext cx="3645108" cy="2286000"/>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07752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with captio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9189" y="4366155"/>
            <a:ext cx="2395070" cy="457200"/>
          </a:xfrm>
        </p:spPr>
        <p:txBody>
          <a:bodyPr>
            <a:normAutofit/>
          </a:bodyPr>
          <a:lstStyle>
            <a:lvl1pPr marL="0" indent="0" algn="ctr">
              <a:lnSpc>
                <a:spcPct val="90000"/>
              </a:lnSpc>
              <a:buNone/>
              <a:defRPr sz="1400"/>
            </a:lvl1pPr>
            <a:lvl2pPr marL="347663" indent="0">
              <a:lnSpc>
                <a:spcPct val="90000"/>
              </a:lnSpc>
              <a:buNone/>
              <a:defRPr sz="1600"/>
            </a:lvl2pPr>
            <a:lvl3pPr>
              <a:defRPr sz="1600"/>
            </a:lvl3pPr>
            <a:lvl4pPr>
              <a:defRPr sz="1400"/>
            </a:lvl4pPr>
            <a:lvl5pPr>
              <a:defRPr sz="1400"/>
            </a:lvl5pPr>
          </a:lstStyle>
          <a:p>
            <a:pPr lvl="0"/>
            <a:r>
              <a:rPr lang="en-US"/>
              <a:t>Edit Master text styles</a:t>
            </a:r>
          </a:p>
        </p:txBody>
      </p:sp>
      <p:sp>
        <p:nvSpPr>
          <p:cNvPr id="4" name="Picture Placeholder 8"/>
          <p:cNvSpPr>
            <a:spLocks noGrp="1"/>
          </p:cNvSpPr>
          <p:nvPr>
            <p:ph type="pic" sz="quarter" idx="14"/>
          </p:nvPr>
        </p:nvSpPr>
        <p:spPr>
          <a:xfrm>
            <a:off x="209404" y="233637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3" name="Content Placeholder 2"/>
          <p:cNvSpPr>
            <a:spLocks noGrp="1"/>
          </p:cNvSpPr>
          <p:nvPr>
            <p:ph sz="half" idx="23"/>
          </p:nvPr>
        </p:nvSpPr>
        <p:spPr>
          <a:xfrm>
            <a:off x="3390638" y="4366155"/>
            <a:ext cx="2395070" cy="457200"/>
          </a:xfrm>
        </p:spPr>
        <p:txBody>
          <a:bodyPr>
            <a:normAutofit/>
          </a:bodyPr>
          <a:lstStyle>
            <a:lvl1pPr marL="0" indent="0" algn="ctr">
              <a:lnSpc>
                <a:spcPct val="90000"/>
              </a:lnSpc>
              <a:buNone/>
              <a:defRPr sz="1400"/>
            </a:lvl1pPr>
            <a:lvl2pPr marL="347663" indent="0">
              <a:lnSpc>
                <a:spcPct val="90000"/>
              </a:lnSpc>
              <a:buNone/>
              <a:defRPr sz="1600"/>
            </a:lvl2pPr>
            <a:lvl3pPr>
              <a:defRPr sz="1600"/>
            </a:lvl3pPr>
            <a:lvl4pPr>
              <a:defRPr sz="1400"/>
            </a:lvl4pPr>
            <a:lvl5pPr>
              <a:defRPr sz="1400"/>
            </a:lvl5pPr>
          </a:lstStyle>
          <a:p>
            <a:pPr lvl="0"/>
            <a:r>
              <a:rPr lang="en-US"/>
              <a:t>Edit Master text styles</a:t>
            </a:r>
          </a:p>
        </p:txBody>
      </p:sp>
      <p:sp>
        <p:nvSpPr>
          <p:cNvPr id="14" name="Picture Placeholder 8"/>
          <p:cNvSpPr>
            <a:spLocks noGrp="1"/>
          </p:cNvSpPr>
          <p:nvPr>
            <p:ph type="pic" sz="quarter" idx="24"/>
          </p:nvPr>
        </p:nvSpPr>
        <p:spPr>
          <a:xfrm>
            <a:off x="3170853" y="231818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5" name="Content Placeholder 2"/>
          <p:cNvSpPr>
            <a:spLocks noGrp="1"/>
          </p:cNvSpPr>
          <p:nvPr>
            <p:ph sz="half" idx="25"/>
          </p:nvPr>
        </p:nvSpPr>
        <p:spPr>
          <a:xfrm>
            <a:off x="6352087" y="4366155"/>
            <a:ext cx="2395070" cy="457200"/>
          </a:xfrm>
        </p:spPr>
        <p:txBody>
          <a:bodyPr>
            <a:normAutofit/>
          </a:bodyPr>
          <a:lstStyle>
            <a:lvl1pPr marL="0" indent="0" algn="ctr">
              <a:lnSpc>
                <a:spcPct val="90000"/>
              </a:lnSpc>
              <a:buNone/>
              <a:defRPr sz="1400"/>
            </a:lvl1pPr>
            <a:lvl2pPr marL="347663" indent="0">
              <a:lnSpc>
                <a:spcPct val="90000"/>
              </a:lnSpc>
              <a:buNone/>
              <a:defRPr sz="1600"/>
            </a:lvl2pPr>
            <a:lvl3pPr>
              <a:defRPr sz="1600"/>
            </a:lvl3pPr>
            <a:lvl4pPr>
              <a:defRPr sz="1400"/>
            </a:lvl4pPr>
            <a:lvl5pPr>
              <a:defRPr sz="1400"/>
            </a:lvl5pPr>
          </a:lstStyle>
          <a:p>
            <a:pPr lvl="0"/>
            <a:r>
              <a:rPr lang="en-US"/>
              <a:t>Edit Master text styles</a:t>
            </a:r>
          </a:p>
        </p:txBody>
      </p:sp>
      <p:sp>
        <p:nvSpPr>
          <p:cNvPr id="16" name="Picture Placeholder 8"/>
          <p:cNvSpPr>
            <a:spLocks noGrp="1"/>
          </p:cNvSpPr>
          <p:nvPr>
            <p:ph type="pic" sz="quarter" idx="26"/>
          </p:nvPr>
        </p:nvSpPr>
        <p:spPr>
          <a:xfrm>
            <a:off x="6132302" y="2318329"/>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1790941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Image - no caption">
    <p:spTree>
      <p:nvGrpSpPr>
        <p:cNvPr id="1" name=""/>
        <p:cNvGrpSpPr/>
        <p:nvPr/>
      </p:nvGrpSpPr>
      <p:grpSpPr>
        <a:xfrm>
          <a:off x="0" y="0"/>
          <a:ext cx="0" cy="0"/>
          <a:chOff x="0" y="0"/>
          <a:chExt cx="0" cy="0"/>
        </a:xfrm>
      </p:grpSpPr>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2" name="Picture Placeholder 8"/>
          <p:cNvSpPr>
            <a:spLocks noGrp="1"/>
          </p:cNvSpPr>
          <p:nvPr>
            <p:ph type="pic" sz="quarter" idx="15"/>
          </p:nvPr>
        </p:nvSpPr>
        <p:spPr>
          <a:xfrm>
            <a:off x="1059680" y="1500360"/>
            <a:ext cx="7024643" cy="4328362"/>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1692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 no captions">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34683" y="1494075"/>
            <a:ext cx="3952756" cy="1941334"/>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2" name="Picture Placeholder 8"/>
          <p:cNvSpPr>
            <a:spLocks noGrp="1"/>
          </p:cNvSpPr>
          <p:nvPr>
            <p:ph type="pic" sz="quarter" idx="15"/>
          </p:nvPr>
        </p:nvSpPr>
        <p:spPr>
          <a:xfrm>
            <a:off x="4815230" y="1494075"/>
            <a:ext cx="4094092" cy="4328362"/>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9" name="Picture Placeholder 8"/>
          <p:cNvSpPr>
            <a:spLocks noGrp="1"/>
          </p:cNvSpPr>
          <p:nvPr>
            <p:ph type="pic" sz="quarter" idx="16"/>
          </p:nvPr>
        </p:nvSpPr>
        <p:spPr>
          <a:xfrm>
            <a:off x="234683" y="3935422"/>
            <a:ext cx="3952756" cy="2004886"/>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069552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entral Image - 4 Text boxes">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676898" y="2315993"/>
            <a:ext cx="3747147" cy="2697095"/>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0" name="Content Placeholder 2"/>
          <p:cNvSpPr>
            <a:spLocks noGrp="1"/>
          </p:cNvSpPr>
          <p:nvPr>
            <p:ph sz="half" idx="15" hasCustomPrompt="1"/>
          </p:nvPr>
        </p:nvSpPr>
        <p:spPr>
          <a:xfrm>
            <a:off x="6730145" y="1283112"/>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11" name="Content Placeholder 2"/>
          <p:cNvSpPr>
            <a:spLocks noGrp="1"/>
          </p:cNvSpPr>
          <p:nvPr>
            <p:ph sz="half" idx="16" hasCustomPrompt="1"/>
          </p:nvPr>
        </p:nvSpPr>
        <p:spPr>
          <a:xfrm>
            <a:off x="234683" y="1283112"/>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12" name="Content Placeholder 2"/>
          <p:cNvSpPr>
            <a:spLocks noGrp="1"/>
          </p:cNvSpPr>
          <p:nvPr>
            <p:ph sz="half" idx="17" hasCustomPrompt="1"/>
          </p:nvPr>
        </p:nvSpPr>
        <p:spPr>
          <a:xfrm>
            <a:off x="234683" y="4651309"/>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19" name="Content Placeholder 2"/>
          <p:cNvSpPr>
            <a:spLocks noGrp="1"/>
          </p:cNvSpPr>
          <p:nvPr>
            <p:ph sz="half" idx="18" hasCustomPrompt="1"/>
          </p:nvPr>
        </p:nvSpPr>
        <p:spPr>
          <a:xfrm>
            <a:off x="6730145" y="4651309"/>
            <a:ext cx="2179177" cy="1373206"/>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Tree>
    <p:extLst>
      <p:ext uri="{BB962C8B-B14F-4D97-AF65-F5344CB8AC3E}">
        <p14:creationId xmlns:p14="http://schemas.microsoft.com/office/powerpoint/2010/main" val="1357709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tatement">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
        <p:nvSpPr>
          <p:cNvPr id="6" name="Text Placeholder 5"/>
          <p:cNvSpPr>
            <a:spLocks noGrp="1"/>
          </p:cNvSpPr>
          <p:nvPr>
            <p:ph type="body" sz="quarter" idx="10" hasCustomPrompt="1"/>
          </p:nvPr>
        </p:nvSpPr>
        <p:spPr>
          <a:xfrm>
            <a:off x="196850" y="2819400"/>
            <a:ext cx="8696325" cy="1154113"/>
          </a:xfrm>
        </p:spPr>
        <p:txBody>
          <a:bodyPr anchor="ct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lvl1pPr>
            <a:lvl2pPr marL="171445" indent="0">
              <a:buNone/>
              <a:defRPr/>
            </a:lvl2pPr>
            <a:lvl3pPr marL="342892" indent="0">
              <a:buNone/>
              <a:defRPr/>
            </a:lvl3pPr>
            <a:lvl4pPr marL="514337" indent="0">
              <a:buNone/>
              <a:defRPr/>
            </a:lvl4pPr>
            <a:lvl5pPr marL="685783" indent="0">
              <a:buNone/>
              <a:defRPr/>
            </a:lvl5pPr>
          </a:lstStyle>
          <a:p>
            <a:pPr marL="0" marR="0" lvl="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b="1" baseline="0" dirty="0">
                <a:solidFill>
                  <a:schemeClr val="tx2">
                    <a:lumMod val="50000"/>
                  </a:schemeClr>
                </a:solidFill>
                <a:latin typeface="Calibri Light" panose="020F0302020204030204" pitchFamily="34" charset="0"/>
                <a:cs typeface="Calibri Light" panose="020F0302020204030204" pitchFamily="34" charset="0"/>
              </a:rPr>
              <a:t>Introduction statement. </a:t>
            </a:r>
            <a:r>
              <a:rPr lang="en-US" b="1" dirty="0">
                <a:solidFill>
                  <a:schemeClr val="tx2">
                    <a:lumMod val="50000"/>
                  </a:schemeClr>
                </a:solidFill>
                <a:latin typeface="Calibri Light" panose="020F0302020204030204" pitchFamily="34" charset="0"/>
                <a:cs typeface="Calibri Light" panose="020F0302020204030204" pitchFamily="34" charset="0"/>
              </a:rPr>
              <a:t>Zoom</a:t>
            </a:r>
            <a:r>
              <a:rPr lang="en-US" b="1" baseline="0" dirty="0">
                <a:solidFill>
                  <a:schemeClr val="tx2">
                    <a:lumMod val="50000"/>
                  </a:schemeClr>
                </a:solidFill>
                <a:latin typeface="Calibri Light" panose="020F0302020204030204" pitchFamily="34" charset="0"/>
                <a:cs typeface="Calibri Light" panose="020F0302020204030204" pitchFamily="34" charset="0"/>
              </a:rPr>
              <a:t> in. What’s the focus here? </a:t>
            </a:r>
            <a:endParaRPr lang="en-US" b="1" dirty="0">
              <a:solidFill>
                <a:schemeClr val="tx2">
                  <a:lumMod val="50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52575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s with Text boxes">
    <p:spTree>
      <p:nvGrpSpPr>
        <p:cNvPr id="1" name=""/>
        <p:cNvGrpSpPr/>
        <p:nvPr/>
      </p:nvGrpSpPr>
      <p:grpSpPr>
        <a:xfrm>
          <a:off x="0" y="0"/>
          <a:ext cx="0" cy="0"/>
          <a:chOff x="0" y="0"/>
          <a:chExt cx="0" cy="0"/>
        </a:xfrm>
      </p:grpSpPr>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23" name="Picture Placeholder 8"/>
          <p:cNvSpPr>
            <a:spLocks noGrp="1"/>
          </p:cNvSpPr>
          <p:nvPr>
            <p:ph type="pic" sz="quarter" idx="15"/>
          </p:nvPr>
        </p:nvSpPr>
        <p:spPr>
          <a:xfrm>
            <a:off x="4777104" y="1393480"/>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5" name="Picture Placeholder 8"/>
          <p:cNvSpPr>
            <a:spLocks noGrp="1"/>
          </p:cNvSpPr>
          <p:nvPr>
            <p:ph type="pic" sz="quarter" idx="16"/>
          </p:nvPr>
        </p:nvSpPr>
        <p:spPr>
          <a:xfrm>
            <a:off x="1706311" y="1393480"/>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6" name="Content Placeholder 2"/>
          <p:cNvSpPr>
            <a:spLocks noGrp="1"/>
          </p:cNvSpPr>
          <p:nvPr>
            <p:ph sz="half" idx="17" hasCustomPrompt="1"/>
          </p:nvPr>
        </p:nvSpPr>
        <p:spPr>
          <a:xfrm>
            <a:off x="241801" y="1393480"/>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28" name="Content Placeholder 2"/>
          <p:cNvSpPr>
            <a:spLocks noGrp="1"/>
          </p:cNvSpPr>
          <p:nvPr>
            <p:ph sz="half" idx="18" hasCustomPrompt="1"/>
          </p:nvPr>
        </p:nvSpPr>
        <p:spPr>
          <a:xfrm>
            <a:off x="7484698" y="1393480"/>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29" name="Picture Placeholder 8"/>
          <p:cNvSpPr>
            <a:spLocks noGrp="1"/>
          </p:cNvSpPr>
          <p:nvPr>
            <p:ph type="pic" sz="quarter" idx="19"/>
          </p:nvPr>
        </p:nvSpPr>
        <p:spPr>
          <a:xfrm>
            <a:off x="1706311" y="3827618"/>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30" name="Content Placeholder 2"/>
          <p:cNvSpPr>
            <a:spLocks noGrp="1"/>
          </p:cNvSpPr>
          <p:nvPr>
            <p:ph sz="half" idx="20" hasCustomPrompt="1"/>
          </p:nvPr>
        </p:nvSpPr>
        <p:spPr>
          <a:xfrm>
            <a:off x="241801" y="3827618"/>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
        <p:nvSpPr>
          <p:cNvPr id="31" name="Picture Placeholder 8"/>
          <p:cNvSpPr>
            <a:spLocks noGrp="1"/>
          </p:cNvSpPr>
          <p:nvPr>
            <p:ph type="pic" sz="quarter" idx="21"/>
          </p:nvPr>
        </p:nvSpPr>
        <p:spPr>
          <a:xfrm>
            <a:off x="4777104" y="3853246"/>
            <a:ext cx="2640648"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32" name="Content Placeholder 2"/>
          <p:cNvSpPr>
            <a:spLocks noGrp="1"/>
          </p:cNvSpPr>
          <p:nvPr>
            <p:ph sz="half" idx="22" hasCustomPrompt="1"/>
          </p:nvPr>
        </p:nvSpPr>
        <p:spPr>
          <a:xfrm>
            <a:off x="7484698" y="3853246"/>
            <a:ext cx="1397564" cy="2011680"/>
          </a:xfrm>
        </p:spPr>
        <p:txBody>
          <a:bodyPr>
            <a:normAutofit/>
          </a:bodyPr>
          <a:lstStyle>
            <a:lvl1pPr>
              <a:lnSpc>
                <a:spcPct val="90000"/>
              </a:lnSpc>
              <a:defRPr sz="1800" baseline="0"/>
            </a:lvl1pPr>
            <a:lvl2pPr marL="576263" indent="-228600">
              <a:lnSpc>
                <a:spcPct val="90000"/>
              </a:lnSpc>
              <a:defRPr sz="1600"/>
            </a:lvl2pPr>
            <a:lvl3pPr>
              <a:defRPr sz="1600"/>
            </a:lvl3pPr>
            <a:lvl4pPr>
              <a:defRPr sz="1400"/>
            </a:lvl4pPr>
            <a:lvl5pPr>
              <a:defRPr sz="1400"/>
            </a:lvl5pPr>
          </a:lstStyle>
          <a:p>
            <a:pPr lvl="0"/>
            <a:r>
              <a:rPr lang="en-US" dirty="0"/>
              <a:t>Click to add text.</a:t>
            </a:r>
          </a:p>
        </p:txBody>
      </p:sp>
    </p:spTree>
    <p:extLst>
      <p:ext uri="{BB962C8B-B14F-4D97-AF65-F5344CB8AC3E}">
        <p14:creationId xmlns:p14="http://schemas.microsoft.com/office/powerpoint/2010/main" val="2867495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de Text box over 3 Images">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209404" y="3960083"/>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4" name="Picture Placeholder 8"/>
          <p:cNvSpPr>
            <a:spLocks noGrp="1"/>
          </p:cNvSpPr>
          <p:nvPr>
            <p:ph type="pic" sz="quarter" idx="24"/>
          </p:nvPr>
        </p:nvSpPr>
        <p:spPr>
          <a:xfrm>
            <a:off x="3170853" y="3941891"/>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6" name="Picture Placeholder 8"/>
          <p:cNvSpPr>
            <a:spLocks noGrp="1"/>
          </p:cNvSpPr>
          <p:nvPr>
            <p:ph type="pic" sz="quarter" idx="26"/>
          </p:nvPr>
        </p:nvSpPr>
        <p:spPr>
          <a:xfrm>
            <a:off x="6132302" y="3942034"/>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0" name="Content Placeholder 2"/>
          <p:cNvSpPr>
            <a:spLocks noGrp="1"/>
          </p:cNvSpPr>
          <p:nvPr>
            <p:ph sz="half" idx="1" hasCustomPrompt="1"/>
          </p:nvPr>
        </p:nvSpPr>
        <p:spPr>
          <a:xfrm>
            <a:off x="209405" y="1230171"/>
            <a:ext cx="8699918" cy="2615435"/>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Tree>
    <p:extLst>
      <p:ext uri="{BB962C8B-B14F-4D97-AF65-F5344CB8AC3E}">
        <p14:creationId xmlns:p14="http://schemas.microsoft.com/office/powerpoint/2010/main" val="577945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Images - no captions">
    <p:spTree>
      <p:nvGrpSpPr>
        <p:cNvPr id="1" name=""/>
        <p:cNvGrpSpPr/>
        <p:nvPr/>
      </p:nvGrpSpPr>
      <p:grpSpPr>
        <a:xfrm>
          <a:off x="0" y="0"/>
          <a:ext cx="0" cy="0"/>
          <a:chOff x="0" y="0"/>
          <a:chExt cx="0" cy="0"/>
        </a:xfrm>
      </p:grpSpPr>
      <p:sp>
        <p:nvSpPr>
          <p:cNvPr id="17"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8"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3" name="Picture Placeholder 8"/>
          <p:cNvSpPr>
            <a:spLocks noGrp="1"/>
          </p:cNvSpPr>
          <p:nvPr>
            <p:ph type="pic" sz="quarter" idx="14"/>
          </p:nvPr>
        </p:nvSpPr>
        <p:spPr>
          <a:xfrm>
            <a:off x="234683" y="393301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4" name="Picture Placeholder 8"/>
          <p:cNvSpPr>
            <a:spLocks noGrp="1"/>
          </p:cNvSpPr>
          <p:nvPr>
            <p:ph type="pic" sz="quarter" idx="15"/>
          </p:nvPr>
        </p:nvSpPr>
        <p:spPr>
          <a:xfrm>
            <a:off x="234683" y="133053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5" name="Picture Placeholder 8"/>
          <p:cNvSpPr>
            <a:spLocks noGrp="1"/>
          </p:cNvSpPr>
          <p:nvPr>
            <p:ph type="pic" sz="quarter" idx="16"/>
          </p:nvPr>
        </p:nvSpPr>
        <p:spPr>
          <a:xfrm>
            <a:off x="3154682" y="393301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16" name="Picture Placeholder 8"/>
          <p:cNvSpPr>
            <a:spLocks noGrp="1"/>
          </p:cNvSpPr>
          <p:nvPr>
            <p:ph type="pic" sz="quarter" idx="17"/>
          </p:nvPr>
        </p:nvSpPr>
        <p:spPr>
          <a:xfrm>
            <a:off x="6074682" y="3933016"/>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2" name="Picture Placeholder 8"/>
          <p:cNvSpPr>
            <a:spLocks noGrp="1"/>
          </p:cNvSpPr>
          <p:nvPr>
            <p:ph type="pic" sz="quarter" idx="18"/>
          </p:nvPr>
        </p:nvSpPr>
        <p:spPr>
          <a:xfrm>
            <a:off x="3154682" y="133053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
        <p:nvSpPr>
          <p:cNvPr id="23" name="Picture Placeholder 8"/>
          <p:cNvSpPr>
            <a:spLocks noGrp="1"/>
          </p:cNvSpPr>
          <p:nvPr>
            <p:ph type="pic" sz="quarter" idx="19"/>
          </p:nvPr>
        </p:nvSpPr>
        <p:spPr>
          <a:xfrm>
            <a:off x="6074682" y="1330538"/>
            <a:ext cx="2834640" cy="2011680"/>
          </a:xfrm>
          <a:ln>
            <a:solidFill>
              <a:schemeClr val="bg1">
                <a:lumMod val="85000"/>
              </a:schemeClr>
            </a:solidFill>
          </a:ln>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608921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ered Title Only">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470019" y="2998788"/>
            <a:ext cx="8221544" cy="1479550"/>
          </a:xfrm>
        </p:spPr>
        <p:txBody>
          <a:bodyPr anchor="ctr">
            <a:normAutofit/>
          </a:bodyP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sz="2800" b="1"/>
            </a:lvl1pPr>
            <a:lvl2pPr marL="171445" indent="0" algn="ctr">
              <a:buNone/>
              <a:defRPr/>
            </a:lvl2pPr>
            <a:lvl3pPr marL="342892" indent="0" algn="ctr">
              <a:buNone/>
              <a:defRPr/>
            </a:lvl3pPr>
            <a:lvl4pPr marL="514337" indent="0" algn="ctr">
              <a:buNone/>
              <a:defRPr/>
            </a:lvl4pPr>
            <a:lvl5pPr marL="685783" indent="0" algn="ctr">
              <a:buNone/>
              <a:defRPr/>
            </a:lvl5pPr>
          </a:lstStyle>
          <a:p>
            <a:pPr marL="0" marR="0" lvl="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dirty="0"/>
              <a:t>“So what?” statement. No more than two lines detailing the ONE idea/topic for slide. (12-15 words)</a:t>
            </a:r>
          </a:p>
        </p:txBody>
      </p:sp>
    </p:spTree>
    <p:extLst>
      <p:ext uri="{BB962C8B-B14F-4D97-AF65-F5344CB8AC3E}">
        <p14:creationId xmlns:p14="http://schemas.microsoft.com/office/powerpoint/2010/main" val="2263152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clusion statem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9713" y="3033713"/>
            <a:ext cx="8639175" cy="1196975"/>
          </a:xfrm>
        </p:spPr>
        <p:txBody>
          <a:bodyPr anchor="ctr"/>
          <a:lstStyle>
            <a:lvl1pPr marL="0" marR="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lvl1pPr>
            <a:lvl2pPr marL="171445" indent="0" algn="ctr">
              <a:buNone/>
              <a:defRPr/>
            </a:lvl2pPr>
            <a:lvl3pPr marL="342892" indent="0" algn="ctr">
              <a:buNone/>
              <a:defRPr/>
            </a:lvl3pPr>
            <a:lvl4pPr marL="514337" indent="0" algn="ctr">
              <a:buNone/>
              <a:defRPr/>
            </a:lvl4pPr>
            <a:lvl5pPr marL="685783" indent="0" algn="ctr">
              <a:buNone/>
              <a:defRPr/>
            </a:lvl5pPr>
          </a:lstStyle>
          <a:p>
            <a:pPr marL="0" marR="0" lvl="0" indent="0" algn="ctr"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b="1" i="0" dirty="0">
                <a:solidFill>
                  <a:schemeClr val="tx2">
                    <a:lumMod val="50000"/>
                  </a:schemeClr>
                </a:solidFill>
                <a:latin typeface="Franklin Gothic Book" panose="020B0503020102020204" pitchFamily="34" charset="0"/>
              </a:rPr>
              <a:t>Zoom</a:t>
            </a:r>
            <a:r>
              <a:rPr lang="en-US" b="1" i="0" baseline="0" dirty="0">
                <a:solidFill>
                  <a:schemeClr val="tx2">
                    <a:lumMod val="50000"/>
                  </a:schemeClr>
                </a:solidFill>
                <a:latin typeface="Franklin Gothic Book" panose="020B0503020102020204" pitchFamily="34" charset="0"/>
              </a:rPr>
              <a:t> out. Give a takeaway. Conclusion.</a:t>
            </a:r>
            <a:endParaRPr lang="en-US" b="1" i="0" dirty="0">
              <a:solidFill>
                <a:schemeClr val="tx2">
                  <a:lumMod val="50000"/>
                </a:schemeClr>
              </a:solidFill>
              <a:latin typeface="Franklin Gothic Book" panose="020B0503020102020204" pitchFamily="34" charset="0"/>
            </a:endParaRPr>
          </a:p>
        </p:txBody>
      </p:sp>
    </p:spTree>
    <p:extLst>
      <p:ext uri="{BB962C8B-B14F-4D97-AF65-F5344CB8AC3E}">
        <p14:creationId xmlns:p14="http://schemas.microsoft.com/office/powerpoint/2010/main" val="2717203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7842205" y="6254885"/>
            <a:ext cx="1006813" cy="60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dirty="0">
              <a:noFill/>
            </a:endParaRPr>
          </a:p>
        </p:txBody>
      </p:sp>
      <p:sp>
        <p:nvSpPr>
          <p:cNvPr id="4" name="Title 10"/>
          <p:cNvSpPr txBox="1">
            <a:spLocks/>
          </p:cNvSpPr>
          <p:nvPr userDrawn="1"/>
        </p:nvSpPr>
        <p:spPr bwMode="auto">
          <a:xfrm>
            <a:off x="234682" y="2597920"/>
            <a:ext cx="8674639" cy="9184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algn="l" defTabSz="685783" rtl="0" eaLnBrk="1" latinLnBrk="0" hangingPunct="1">
              <a:lnSpc>
                <a:spcPct val="100000"/>
              </a:lnSpc>
              <a:spcBef>
                <a:spcPct val="0"/>
              </a:spcBef>
              <a:buNone/>
              <a:defRPr sz="2800" b="0" kern="1200" baseline="0">
                <a:solidFill>
                  <a:schemeClr val="tx1"/>
                </a:solidFill>
                <a:latin typeface="Franklin Gothic Medium" panose="020B0603020102020204" pitchFamily="34" charset="0"/>
                <a:ea typeface="+mj-ea"/>
                <a:cs typeface="Adobe Devanagari" panose="02040503050201020203" pitchFamily="18" charset="0"/>
              </a:defRPr>
            </a:lvl1pPr>
          </a:lstStyle>
          <a:p>
            <a:pPr algn="ctr"/>
            <a:endParaRPr lang="en-US" dirty="0"/>
          </a:p>
        </p:txBody>
      </p:sp>
    </p:spTree>
    <p:extLst>
      <p:ext uri="{BB962C8B-B14F-4D97-AF65-F5344CB8AC3E}">
        <p14:creationId xmlns:p14="http://schemas.microsoft.com/office/powerpoint/2010/main" val="1738517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9F3CF-FA8F-4A3C-B32B-0E10DBA13C3F}"/>
              </a:ext>
            </a:extLst>
          </p:cNvPr>
          <p:cNvSpPr>
            <a:spLocks noGrp="1"/>
          </p:cNvSpPr>
          <p:nvPr>
            <p:ph type="title"/>
          </p:nvPr>
        </p:nvSpPr>
        <p:spPr>
          <a:xfrm>
            <a:off x="435839" y="307862"/>
            <a:ext cx="8229600" cy="5232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C13D0AC-5D7A-4CE8-9D9B-7729D395CB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48100-70F0-480F-9DFC-501CAE081F3E}"/>
              </a:ext>
            </a:extLst>
          </p:cNvPr>
          <p:cNvSpPr>
            <a:spLocks noGrp="1"/>
          </p:cNvSpPr>
          <p:nvPr>
            <p:ph type="dt" sz="half" idx="10"/>
          </p:nvPr>
        </p:nvSpPr>
        <p:spPr/>
        <p:txBody>
          <a:bodyPr/>
          <a:lstStyle/>
          <a:p>
            <a:fld id="{8A993409-DF19-4827-9B90-5A929AC4C8B5}" type="datetimeFigureOut">
              <a:rPr lang="en-US" smtClean="0"/>
              <a:t>4/15/2024</a:t>
            </a:fld>
            <a:endParaRPr lang="en-US"/>
          </a:p>
        </p:txBody>
      </p:sp>
      <p:sp>
        <p:nvSpPr>
          <p:cNvPr id="5" name="Footer Placeholder 4">
            <a:extLst>
              <a:ext uri="{FF2B5EF4-FFF2-40B4-BE49-F238E27FC236}">
                <a16:creationId xmlns:a16="http://schemas.microsoft.com/office/drawing/2014/main" id="{73C74838-DD01-4F6B-838E-76D007B43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C5FE7-4FC7-46AD-A7C4-74FFC4095DA9}"/>
              </a:ext>
            </a:extLst>
          </p:cNvPr>
          <p:cNvSpPr>
            <a:spLocks noGrp="1"/>
          </p:cNvSpPr>
          <p:nvPr>
            <p:ph type="sldNum" sz="quarter" idx="12"/>
          </p:nvPr>
        </p:nvSpPr>
        <p:spPr/>
        <p:txBody>
          <a:bodyPr/>
          <a:lstStyle/>
          <a:p>
            <a:fld id="{EC6D6534-F8BA-460D-A05A-52BA70E06B15}" type="slidenum">
              <a:rPr lang="en-US" smtClean="0"/>
              <a:t>‹#›</a:t>
            </a:fld>
            <a:endParaRPr lang="en-US"/>
          </a:p>
        </p:txBody>
      </p:sp>
    </p:spTree>
    <p:extLst>
      <p:ext uri="{BB962C8B-B14F-4D97-AF65-F5344CB8AC3E}">
        <p14:creationId xmlns:p14="http://schemas.microsoft.com/office/powerpoint/2010/main" val="391764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91EF8-BF05-4BC1-BCAF-2070A4701B5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D4DFE5-E9D4-4ECE-831E-3336C37FB24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3BB19A-46EA-4529-B6D4-5092E407D25D}"/>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5" name="Footer Placeholder 4">
            <a:extLst>
              <a:ext uri="{FF2B5EF4-FFF2-40B4-BE49-F238E27FC236}">
                <a16:creationId xmlns:a16="http://schemas.microsoft.com/office/drawing/2014/main" id="{3963B71F-B178-4A27-A1DB-E7B1DDF44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29E84-C7AF-47D2-A319-B5EE02A099FF}"/>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1945659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668C4-86A1-4B81-A28A-E461EE4DE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0F27F-1F68-460D-B90F-6D9E9A9524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01B8F-41F9-4054-9244-E5D90515FDCF}"/>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5" name="Footer Placeholder 4">
            <a:extLst>
              <a:ext uri="{FF2B5EF4-FFF2-40B4-BE49-F238E27FC236}">
                <a16:creationId xmlns:a16="http://schemas.microsoft.com/office/drawing/2014/main" id="{15205416-76B4-4A6A-B962-57642EF15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187B5-82B1-4306-9EE1-CDF1B3054C6C}"/>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1097870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5381-6E67-4758-BC31-3BE4938C2F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5CCCA4-DD7B-46A9-A6B8-F06471718BE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C14F9A2-20E0-405C-A95B-C9EE68170225}"/>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5" name="Footer Placeholder 4">
            <a:extLst>
              <a:ext uri="{FF2B5EF4-FFF2-40B4-BE49-F238E27FC236}">
                <a16:creationId xmlns:a16="http://schemas.microsoft.com/office/drawing/2014/main" id="{4C67E0D7-E6AD-4B5F-9C8B-D27993409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C6ADB-077F-41F5-A898-E8A7C475B11F}"/>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86443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
        <p:nvSpPr>
          <p:cNvPr id="5" name="Title 1"/>
          <p:cNvSpPr>
            <a:spLocks noGrp="1"/>
          </p:cNvSpPr>
          <p:nvPr>
            <p:ph type="title" hasCustomPrompt="1"/>
          </p:nvPr>
        </p:nvSpPr>
        <p:spPr>
          <a:xfrm>
            <a:off x="467777" y="364331"/>
            <a:ext cx="8229600" cy="954107"/>
          </a:xfrm>
        </p:spPr>
        <p:txBody>
          <a:bodyPr/>
          <a:lstStyle>
            <a:lvl1pPr>
              <a:defRPr/>
            </a:lvl1pPr>
          </a:lstStyle>
          <a:p>
            <a:br>
              <a:rPr lang="en-US" dirty="0"/>
            </a:br>
            <a:r>
              <a:rPr lang="en-US" dirty="0"/>
              <a:t>Contents</a:t>
            </a:r>
          </a:p>
        </p:txBody>
      </p:sp>
      <p:sp>
        <p:nvSpPr>
          <p:cNvPr id="6" name="Content Placeholder 2"/>
          <p:cNvSpPr>
            <a:spLocks noGrp="1"/>
          </p:cNvSpPr>
          <p:nvPr>
            <p:ph idx="1" hasCustomPrompt="1"/>
          </p:nvPr>
        </p:nvSpPr>
        <p:spPr>
          <a:xfrm>
            <a:off x="467777" y="1371600"/>
            <a:ext cx="8229600" cy="4754880"/>
          </a:xfrm>
        </p:spPr>
        <p:txBody>
          <a:bodyPr/>
          <a:lstStyle>
            <a:lvl1pPr marL="0" indent="0">
              <a:lnSpc>
                <a:spcPct val="90000"/>
              </a:lnSpc>
              <a:spcBef>
                <a:spcPts val="1200"/>
              </a:spcBef>
              <a:buNone/>
              <a:defRPr baseline="0"/>
            </a:lvl1pPr>
            <a:lvl2pPr marL="347663" indent="0">
              <a:lnSpc>
                <a:spcPct val="90000"/>
              </a:lnSpc>
              <a:buFont typeface="Arial" panose="020B0604020202020204" pitchFamily="34" charset="0"/>
              <a:buNone/>
              <a:defRPr/>
            </a:lvl2pPr>
            <a:lvl3pPr marL="685800" indent="0">
              <a:lnSpc>
                <a:spcPct val="90000"/>
              </a:lnSpc>
              <a:buNone/>
              <a:defRPr/>
            </a:lvl3pPr>
            <a:lvl4pPr>
              <a:lnSpc>
                <a:spcPct val="90000"/>
              </a:lnSpc>
              <a:defRPr/>
            </a:lvl4pPr>
            <a:lvl5pPr>
              <a:lnSpc>
                <a:spcPct val="90000"/>
              </a:lnSpc>
              <a:defRPr/>
            </a:lvl5pPr>
          </a:lstStyle>
          <a:p>
            <a:pPr lvl="0"/>
            <a:r>
              <a:rPr lang="en-US" dirty="0"/>
              <a:t>Main Section</a:t>
            </a:r>
          </a:p>
          <a:p>
            <a:pPr lvl="1"/>
            <a:r>
              <a:rPr lang="en-US" dirty="0"/>
              <a:t>Subsection</a:t>
            </a:r>
          </a:p>
          <a:p>
            <a:pPr lvl="2"/>
            <a:r>
              <a:rPr lang="en-US" dirty="0"/>
              <a:t>Topic</a:t>
            </a:r>
          </a:p>
        </p:txBody>
      </p:sp>
      <p:sp>
        <p:nvSpPr>
          <p:cNvPr id="7" name="Text Placeholder 11"/>
          <p:cNvSpPr>
            <a:spLocks noGrp="1"/>
          </p:cNvSpPr>
          <p:nvPr>
            <p:ph type="body" sz="quarter" idx="10" hasCustomPrompt="1"/>
          </p:nvPr>
        </p:nvSpPr>
        <p:spPr>
          <a:xfrm>
            <a:off x="467777" y="6205538"/>
            <a:ext cx="7323981"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baseline="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2977320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456D-3E0D-4561-A7A7-79BCAA88F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2A56FB-8781-4CF5-B675-289A7F67DB78}"/>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FFDA1D-F184-4CBF-A66C-CAE30B841EC1}"/>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AB94C1-4D06-4F84-A91E-266E3AC809F3}"/>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6" name="Footer Placeholder 5">
            <a:extLst>
              <a:ext uri="{FF2B5EF4-FFF2-40B4-BE49-F238E27FC236}">
                <a16:creationId xmlns:a16="http://schemas.microsoft.com/office/drawing/2014/main" id="{C5BCF4CC-6F0F-4C01-A9C3-A3AED9905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CBB39-44A9-4AA3-8A35-2BAE6C3D7865}"/>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870343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062A-7D41-4216-B128-30C34907189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F2DD9-0EAB-4FA7-A157-34C3270A6BA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0FBD7E-70E8-4D3F-BAD6-3232117D176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CBAE-37EB-440A-B07C-34B2ECA4257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F47E12-AAFB-4DF3-A059-CDFDBDADCC83}"/>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4F935-ED96-44E3-A9C3-8CA77A422B1E}"/>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8" name="Footer Placeholder 7">
            <a:extLst>
              <a:ext uri="{FF2B5EF4-FFF2-40B4-BE49-F238E27FC236}">
                <a16:creationId xmlns:a16="http://schemas.microsoft.com/office/drawing/2014/main" id="{93F3B3E7-348E-4E31-9E77-37B0127DE0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FC7DE1-CA33-44A5-9C7F-515E8A4AB5FE}"/>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512298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38B37-16D2-499A-9E44-8E1C2DA1E0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57E510-5412-4105-884B-B4420238A0CD}"/>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4" name="Footer Placeholder 3">
            <a:extLst>
              <a:ext uri="{FF2B5EF4-FFF2-40B4-BE49-F238E27FC236}">
                <a16:creationId xmlns:a16="http://schemas.microsoft.com/office/drawing/2014/main" id="{53CC971B-DB9C-4E86-9547-1FDDFA3F67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DA144-5E7E-4DF3-B8D6-5A71781C141B}"/>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1452227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9D49B-D596-4315-BE3F-57333F7C8A9E}"/>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3" name="Footer Placeholder 2">
            <a:extLst>
              <a:ext uri="{FF2B5EF4-FFF2-40B4-BE49-F238E27FC236}">
                <a16:creationId xmlns:a16="http://schemas.microsoft.com/office/drawing/2014/main" id="{891B2C5B-D243-4125-A7B6-BD1A98F9CC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850789-1B0D-4514-8E00-0620AAB87711}"/>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4259271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37B3D-FDF6-499D-8F94-7A08651E86F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BA283D-C065-430D-9B88-B753CC5FCA4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AD7FD3-0338-45D4-9813-B6F86D8899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917FF7-06EB-453B-BDB5-9B209714086E}"/>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6" name="Footer Placeholder 5">
            <a:extLst>
              <a:ext uri="{FF2B5EF4-FFF2-40B4-BE49-F238E27FC236}">
                <a16:creationId xmlns:a16="http://schemas.microsoft.com/office/drawing/2014/main" id="{97EB04E4-EBDE-4D40-A011-D7D287AE6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2D1BC-E43D-43E1-B8F2-75D081FF72FE}"/>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981950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80AB-5FDF-47DB-982D-8F0295AAB4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493795-038C-45D9-8C8B-197A6A5350F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E696C5-AA54-4D22-8B32-BA9632CB9F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35DFC1-75F5-4EFC-9808-EB4A3CA0FEA1}"/>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6" name="Footer Placeholder 5">
            <a:extLst>
              <a:ext uri="{FF2B5EF4-FFF2-40B4-BE49-F238E27FC236}">
                <a16:creationId xmlns:a16="http://schemas.microsoft.com/office/drawing/2014/main" id="{621842E6-7849-4637-BFEF-D9A17E7F0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5836C-18C5-45EB-9875-80CE5411A7E8}"/>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180317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06BA-4851-4919-B48D-91412918B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4BEB9A-787F-40B0-8B1F-94448350D9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2CC72-23BA-4FA2-B60D-D41126D38588}"/>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5" name="Footer Placeholder 4">
            <a:extLst>
              <a:ext uri="{FF2B5EF4-FFF2-40B4-BE49-F238E27FC236}">
                <a16:creationId xmlns:a16="http://schemas.microsoft.com/office/drawing/2014/main" id="{E7B257E6-BA5E-4EA0-AA36-2E69F7CBD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1C941-C7B8-4702-98E0-A8333F0157D5}"/>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1963185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3904E-13B5-4CD9-BF8C-E25E5145E5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46772D-52E3-4CA8-9637-FFB4C53FC819}"/>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87587-EF28-44F0-B70F-5CCFE7466587}"/>
              </a:ext>
            </a:extLst>
          </p:cNvPr>
          <p:cNvSpPr>
            <a:spLocks noGrp="1"/>
          </p:cNvSpPr>
          <p:nvPr>
            <p:ph type="dt" sz="half" idx="10"/>
          </p:nvPr>
        </p:nvSpPr>
        <p:spPr/>
        <p:txBody>
          <a:bodyPr/>
          <a:lstStyle/>
          <a:p>
            <a:fld id="{FEDFF75E-671D-46D5-B773-4AE7F444CC21}" type="datetimeFigureOut">
              <a:rPr lang="en-US" smtClean="0"/>
              <a:t>4/15/2024</a:t>
            </a:fld>
            <a:endParaRPr lang="en-US"/>
          </a:p>
        </p:txBody>
      </p:sp>
      <p:sp>
        <p:nvSpPr>
          <p:cNvPr id="5" name="Footer Placeholder 4">
            <a:extLst>
              <a:ext uri="{FF2B5EF4-FFF2-40B4-BE49-F238E27FC236}">
                <a16:creationId xmlns:a16="http://schemas.microsoft.com/office/drawing/2014/main" id="{742EC69E-7FF6-4BC8-8864-8BB9E3C51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C7DB9-0E43-404C-818B-FFAF4433D73E}"/>
              </a:ext>
            </a:extLst>
          </p:cNvPr>
          <p:cNvSpPr>
            <a:spLocks noGrp="1"/>
          </p:cNvSpPr>
          <p:nvPr>
            <p:ph type="sldNum" sz="quarter" idx="12"/>
          </p:nvPr>
        </p:nvSpPr>
        <p:spPr/>
        <p:txBody>
          <a:bodyPr/>
          <a:lstStyle/>
          <a:p>
            <a:fld id="{C6711FB8-7A20-4AF5-BE23-EAB3713611FA}" type="slidenum">
              <a:rPr lang="en-US" smtClean="0"/>
              <a:t>‹#›</a:t>
            </a:fld>
            <a:endParaRPr lang="en-US"/>
          </a:p>
        </p:txBody>
      </p:sp>
    </p:spTree>
    <p:extLst>
      <p:ext uri="{BB962C8B-B14F-4D97-AF65-F5344CB8AC3E}">
        <p14:creationId xmlns:p14="http://schemas.microsoft.com/office/powerpoint/2010/main" val="69379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9216" y="1914258"/>
            <a:ext cx="8138160" cy="2217117"/>
          </a:xfrm>
          <a:prstGeom prst="rect">
            <a:avLst/>
          </a:prstGeom>
        </p:spPr>
        <p:txBody>
          <a:bodyPr anchor="b">
            <a:normAutofit/>
          </a:bodyPr>
          <a:lstStyle>
            <a:lvl1pPr algn="ctr">
              <a:defRPr sz="4000" b="0">
                <a:solidFill>
                  <a:schemeClr val="tx1">
                    <a:lumMod val="75000"/>
                    <a:lumOff val="25000"/>
                  </a:schemeClr>
                </a:solidFill>
              </a:defRPr>
            </a:lvl1pPr>
          </a:lstStyle>
          <a:p>
            <a:r>
              <a:rPr lang="en-US" dirty="0"/>
              <a:t>Section header</a:t>
            </a:r>
            <a:br>
              <a:rPr lang="en-US" dirty="0"/>
            </a:br>
            <a:endParaRPr lang="en-US" dirty="0"/>
          </a:p>
        </p:txBody>
      </p:sp>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Tree>
    <p:extLst>
      <p:ext uri="{BB962C8B-B14F-4D97-AF65-F5344CB8AC3E}">
        <p14:creationId xmlns:p14="http://schemas.microsoft.com/office/powerpoint/2010/main" val="55138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8501588" y="6310709"/>
            <a:ext cx="391577" cy="365125"/>
          </a:xfrm>
          <a:prstGeom prst="rect">
            <a:avLst/>
          </a:prstGeom>
        </p:spPr>
        <p:txBody>
          <a:bodyPr vert="horz" lIns="91440" tIns="45720" rIns="91440" bIns="45720" rtlCol="0" anchor="ctr"/>
          <a:lstStyle>
            <a:lvl1pPr algn="r">
              <a:defRPr sz="1000">
                <a:solidFill>
                  <a:schemeClr val="bg1">
                    <a:lumMod val="50000"/>
                  </a:schemeClr>
                </a:solidFill>
                <a:latin typeface="Segoe UI" panose="020B0502040204020203" pitchFamily="34" charset="0"/>
                <a:cs typeface="Segoe UI" panose="020B0502040204020203" pitchFamily="34" charset="0"/>
              </a:defRPr>
            </a:lvl1pPr>
          </a:lstStyle>
          <a:p>
            <a:fld id="{6FEF7D8D-2123-40E7-9174-E11C2FCE4FA4}" type="slidenum">
              <a:rPr lang="en-US" smtClean="0"/>
              <a:pPr/>
              <a:t>‹#›</a:t>
            </a:fld>
            <a:endParaRPr lang="en-US" dirty="0"/>
          </a:p>
        </p:txBody>
      </p:sp>
      <p:sp>
        <p:nvSpPr>
          <p:cNvPr id="5" name="Title 1"/>
          <p:cNvSpPr>
            <a:spLocks noGrp="1"/>
          </p:cNvSpPr>
          <p:nvPr>
            <p:ph type="title" hasCustomPrompt="1"/>
          </p:nvPr>
        </p:nvSpPr>
        <p:spPr>
          <a:xfrm>
            <a:off x="559216" y="1914258"/>
            <a:ext cx="8138160" cy="2217117"/>
          </a:xfrm>
          <a:prstGeom prst="rect">
            <a:avLst/>
          </a:prstGeom>
        </p:spPr>
        <p:txBody>
          <a:bodyPr anchor="b">
            <a:normAutofit/>
          </a:bodyPr>
          <a:lstStyle>
            <a:lvl1pPr algn="ctr">
              <a:defRPr sz="3600" b="0">
                <a:solidFill>
                  <a:schemeClr val="tx2">
                    <a:lumMod val="75000"/>
                  </a:schemeClr>
                </a:solidFill>
              </a:defRPr>
            </a:lvl1pPr>
          </a:lstStyle>
          <a:p>
            <a:br>
              <a:rPr lang="en-US" dirty="0"/>
            </a:br>
            <a:r>
              <a:rPr lang="en-US" dirty="0"/>
              <a:t>Subsection header</a:t>
            </a:r>
          </a:p>
        </p:txBody>
      </p:sp>
    </p:spTree>
    <p:extLst>
      <p:ext uri="{BB962C8B-B14F-4D97-AF65-F5344CB8AC3E}">
        <p14:creationId xmlns:p14="http://schemas.microsoft.com/office/powerpoint/2010/main" val="171901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9282" y="1219199"/>
            <a:ext cx="8670040" cy="4908136"/>
          </a:xfrm>
        </p:spPr>
        <p:txBody>
          <a:bodyPr/>
          <a:lstStyle>
            <a:lvl1pPr marL="0" indent="0">
              <a:buFont typeface="Arial" panose="020B0604020202020204" pitchFamily="34" charset="0"/>
              <a:buNone/>
              <a:defRPr baseline="0"/>
            </a:lvl1pPr>
          </a:lstStyle>
          <a:p>
            <a:pPr lvl="0"/>
            <a:r>
              <a:rPr lang="en-US" dirty="0"/>
              <a:t>Can you use a picture instead of words?</a:t>
            </a:r>
          </a:p>
          <a:p>
            <a:pPr lvl="0"/>
            <a:endParaRPr lang="en-US" dirty="0"/>
          </a:p>
          <a:p>
            <a:pPr lvl="0"/>
            <a:r>
              <a:rPr lang="en-US" dirty="0"/>
              <a:t>If you add text, be concise - avoid long, full sentences. </a:t>
            </a:r>
          </a:p>
          <a:p>
            <a:pPr lvl="1"/>
            <a:r>
              <a:rPr lang="en-US" dirty="0"/>
              <a:t>Use bullets sparingly and thoughtfully.</a:t>
            </a:r>
          </a:p>
          <a:p>
            <a:pPr lvl="0"/>
            <a:endParaRPr lang="en-US" dirty="0"/>
          </a:p>
        </p:txBody>
      </p:sp>
      <p:sp>
        <p:nvSpPr>
          <p:cNvPr id="5"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6" name="Text Placeholder 11"/>
          <p:cNvSpPr>
            <a:spLocks noGrp="1"/>
          </p:cNvSpPr>
          <p:nvPr>
            <p:ph type="body" sz="quarter" idx="11" hasCustomPrompt="1"/>
          </p:nvPr>
        </p:nvSpPr>
        <p:spPr>
          <a:xfrm>
            <a:off x="234684" y="6222990"/>
            <a:ext cx="745927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340126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6" name="Text Placeholder 4"/>
          <p:cNvSpPr>
            <a:spLocks noGrp="1"/>
          </p:cNvSpPr>
          <p:nvPr>
            <p:ph type="body" sz="quarter" idx="11" hasCustomPrompt="1"/>
          </p:nvPr>
        </p:nvSpPr>
        <p:spPr>
          <a:xfrm>
            <a:off x="234683" y="1209476"/>
            <a:ext cx="8674639" cy="4910328"/>
          </a:xfrm>
        </p:spPr>
        <p:txBody>
          <a:bodyPr/>
          <a:lstStyle>
            <a:lvl1pPr>
              <a:defRPr/>
            </a:lvl1pPr>
            <a:lvl2pPr>
              <a:defRPr baseline="0"/>
            </a:lvl2pPr>
            <a:lvl3pPr>
              <a:defRPr baseline="0"/>
            </a:lvl3pPr>
            <a:lvl4pPr marL="685783" indent="-171446">
              <a:buFont typeface="Wingdings" panose="05000000000000000000" pitchFamily="2" charset="2"/>
              <a:buChar char="§"/>
              <a:defRPr baseline="0"/>
            </a:lvl4pPr>
            <a:lvl5pPr>
              <a:defRPr/>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 per slide</a:t>
            </a:r>
          </a:p>
        </p:txBody>
      </p:sp>
      <p:sp>
        <p:nvSpPr>
          <p:cNvPr id="5"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7" name="Text Placeholder 11"/>
          <p:cNvSpPr>
            <a:spLocks noGrp="1"/>
          </p:cNvSpPr>
          <p:nvPr>
            <p:ph type="body" sz="quarter" idx="12" hasCustomPrompt="1"/>
          </p:nvPr>
        </p:nvSpPr>
        <p:spPr>
          <a:xfrm>
            <a:off x="234684" y="6222990"/>
            <a:ext cx="745927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240474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25" name="Text Placeholder 4"/>
          <p:cNvSpPr>
            <a:spLocks noGrp="1"/>
          </p:cNvSpPr>
          <p:nvPr>
            <p:ph type="body" sz="quarter" idx="11" hasCustomPrompt="1"/>
          </p:nvPr>
        </p:nvSpPr>
        <p:spPr>
          <a:xfrm>
            <a:off x="234683" y="1209477"/>
            <a:ext cx="3995485" cy="4910328"/>
          </a:xfrm>
        </p:spPr>
        <p:txBody>
          <a:bodyPr/>
          <a:lstStyle>
            <a:lvl1pPr>
              <a:defRPr>
                <a:latin typeface="Calibri Light" panose="020F0302020204030204" pitchFamily="34" charset="0"/>
                <a:cs typeface="Calibri Light" panose="020F0302020204030204" pitchFamily="34" charset="0"/>
              </a:defRPr>
            </a:lvl1pPr>
            <a:lvl2pPr>
              <a:defRPr>
                <a:latin typeface="Calibri Light" panose="020F0302020204030204" pitchFamily="34" charset="0"/>
                <a:cs typeface="Calibri Light" panose="020F0302020204030204" pitchFamily="34" charset="0"/>
              </a:defRPr>
            </a:lvl2pPr>
            <a:lvl3pPr>
              <a:defRPr>
                <a:latin typeface="Calibri Light" panose="020F0302020204030204" pitchFamily="34" charset="0"/>
                <a:cs typeface="Calibri Light" panose="020F0302020204030204" pitchFamily="34" charset="0"/>
              </a:defRPr>
            </a:lvl3pPr>
            <a:lvl4pPr marL="685783" indent="-171446">
              <a:buFont typeface="Wingdings" panose="05000000000000000000" pitchFamily="2" charset="2"/>
              <a:buChar char="§"/>
              <a:defRPr>
                <a:latin typeface="Calibri Light" panose="020F0302020204030204" pitchFamily="34" charset="0"/>
                <a:cs typeface="Calibri Light" panose="020F0302020204030204" pitchFamily="34" charset="0"/>
              </a:defRPr>
            </a:lvl4pPr>
            <a:lvl5pPr>
              <a:defRPr/>
            </a:lvl5pPr>
          </a:lstStyle>
          <a:p>
            <a:pPr lvl="0"/>
            <a:r>
              <a:rPr lang="en-US" dirty="0"/>
              <a:t>Click to add bullet text.</a:t>
            </a:r>
          </a:p>
          <a:p>
            <a:pPr lvl="1"/>
            <a:r>
              <a:rPr lang="en-US" dirty="0"/>
              <a:t>Keep it short</a:t>
            </a:r>
          </a:p>
          <a:p>
            <a:pPr lvl="2"/>
            <a:r>
              <a:rPr lang="en-US" dirty="0"/>
              <a:t>Keep it to the point</a:t>
            </a:r>
          </a:p>
          <a:p>
            <a:pPr lvl="3"/>
            <a:r>
              <a:rPr lang="en-US" dirty="0"/>
              <a:t>Keep it under six items</a:t>
            </a:r>
          </a:p>
        </p:txBody>
      </p:sp>
      <p:sp>
        <p:nvSpPr>
          <p:cNvPr id="6" name="Content Placeholder 5"/>
          <p:cNvSpPr>
            <a:spLocks noGrp="1"/>
          </p:cNvSpPr>
          <p:nvPr>
            <p:ph sz="quarter" idx="4" hasCustomPrompt="1"/>
          </p:nvPr>
        </p:nvSpPr>
        <p:spPr>
          <a:xfrm>
            <a:off x="4358355" y="1209475"/>
            <a:ext cx="4550967" cy="4910328"/>
          </a:xfrm>
          <a:prstGeom prst="rect">
            <a:avLst/>
          </a:prstGeom>
        </p:spPr>
        <p:txBody>
          <a:bodyPr/>
          <a:lstStyle>
            <a:lvl1pPr marL="0" indent="0">
              <a:buNone/>
              <a:defRPr baseline="0">
                <a:latin typeface="Calibri Light" panose="020F0302020204030204" pitchFamily="34" charset="0"/>
                <a:cs typeface="Calibri Light" panose="020F0302020204030204" pitchFamily="34" charset="0"/>
              </a:defRPr>
            </a:lvl1pPr>
          </a:lstStyle>
          <a:p>
            <a:pPr lvl="0"/>
            <a:r>
              <a:rPr lang="en-US" dirty="0"/>
              <a:t>Insert visual that compliments your topic statement.</a:t>
            </a:r>
          </a:p>
        </p:txBody>
      </p:sp>
      <p:sp>
        <p:nvSpPr>
          <p:cNvPr id="8"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
        <p:nvSpPr>
          <p:cNvPr id="10" name="Text Placeholder 11"/>
          <p:cNvSpPr>
            <a:spLocks noGrp="1"/>
          </p:cNvSpPr>
          <p:nvPr>
            <p:ph type="body" sz="quarter" idx="12" hasCustomPrompt="1"/>
          </p:nvPr>
        </p:nvSpPr>
        <p:spPr>
          <a:xfrm>
            <a:off x="234683" y="6238770"/>
            <a:ext cx="7515523"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baseline="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Tree>
    <p:extLst>
      <p:ext uri="{BB962C8B-B14F-4D97-AF65-F5344CB8AC3E}">
        <p14:creationId xmlns:p14="http://schemas.microsoft.com/office/powerpoint/2010/main" val="411045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Bullets">
    <p:spTree>
      <p:nvGrpSpPr>
        <p:cNvPr id="1" name=""/>
        <p:cNvGrpSpPr/>
        <p:nvPr/>
      </p:nvGrpSpPr>
      <p:grpSpPr>
        <a:xfrm>
          <a:off x="0" y="0"/>
          <a:ext cx="0" cy="0"/>
          <a:chOff x="0" y="0"/>
          <a:chExt cx="0" cy="0"/>
        </a:xfrm>
      </p:grpSpPr>
      <p:sp>
        <p:nvSpPr>
          <p:cNvPr id="7" name="Content Placeholder 2"/>
          <p:cNvSpPr>
            <a:spLocks noGrp="1"/>
          </p:cNvSpPr>
          <p:nvPr>
            <p:ph sz="half" idx="1" hasCustomPrompt="1"/>
          </p:nvPr>
        </p:nvSpPr>
        <p:spPr>
          <a:xfrm>
            <a:off x="5947820" y="1264778"/>
            <a:ext cx="2961502" cy="4875461"/>
          </a:xfrm>
        </p:spPr>
        <p:txBody>
          <a:bodyPr>
            <a:normAutofit/>
          </a:bodyPr>
          <a:lstStyle>
            <a:lvl1pPr>
              <a:lnSpc>
                <a:spcPct val="90000"/>
              </a:lnSpc>
              <a:defRPr sz="1800"/>
            </a:lvl1pPr>
            <a:lvl2pPr marL="576263" indent="-228600">
              <a:lnSpc>
                <a:spcPct val="90000"/>
              </a:lnSpc>
              <a:defRPr sz="1600"/>
            </a:lvl2pPr>
            <a:lvl3pPr>
              <a:defRPr sz="1600"/>
            </a:lvl3pPr>
            <a:lvl4pPr>
              <a:defRPr sz="1400"/>
            </a:lvl4pPr>
            <a:lvl5pPr>
              <a:defRPr sz="1400"/>
            </a:lvl5pPr>
          </a:lstStyle>
          <a:p>
            <a:pPr lvl="0"/>
            <a:r>
              <a:rPr lang="en-US" dirty="0"/>
              <a:t>Click to add bullet text.</a:t>
            </a:r>
          </a:p>
          <a:p>
            <a:pPr lvl="1"/>
            <a:r>
              <a:rPr lang="en-US" dirty="0"/>
              <a:t>Keep it short.</a:t>
            </a:r>
          </a:p>
        </p:txBody>
      </p:sp>
      <p:sp>
        <p:nvSpPr>
          <p:cNvPr id="9" name="Picture Placeholder 8"/>
          <p:cNvSpPr>
            <a:spLocks noGrp="1"/>
          </p:cNvSpPr>
          <p:nvPr>
            <p:ph type="pic" sz="quarter" idx="14" hasCustomPrompt="1"/>
          </p:nvPr>
        </p:nvSpPr>
        <p:spPr>
          <a:xfrm>
            <a:off x="234683" y="1264778"/>
            <a:ext cx="5610640" cy="4875143"/>
          </a:xfrm>
          <a:ln>
            <a:solidFill>
              <a:schemeClr val="bg1">
                <a:lumMod val="85000"/>
              </a:schemeClr>
            </a:solidFill>
          </a:ln>
        </p:spPr>
        <p:txBody>
          <a:bodyPr/>
          <a:lstStyle>
            <a:lvl1pPr marL="0" marR="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lvl1pPr>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dirty="0"/>
              <a:t>Insert visual that compliments your topic statement.</a:t>
            </a:r>
          </a:p>
          <a:p>
            <a:endParaRPr lang="en-US" dirty="0"/>
          </a:p>
        </p:txBody>
      </p:sp>
      <p:sp>
        <p:nvSpPr>
          <p:cNvPr id="11" name="Text Placeholder 11"/>
          <p:cNvSpPr>
            <a:spLocks noGrp="1"/>
          </p:cNvSpPr>
          <p:nvPr>
            <p:ph type="body" sz="quarter" idx="10" hasCustomPrompt="1"/>
          </p:nvPr>
        </p:nvSpPr>
        <p:spPr>
          <a:xfrm>
            <a:off x="234683" y="6205538"/>
            <a:ext cx="7541990" cy="550862"/>
          </a:xfr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000"/>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Acronyms: </a:t>
            </a:r>
          </a:p>
        </p:txBody>
      </p:sp>
      <p:sp>
        <p:nvSpPr>
          <p:cNvPr id="13" name="Title 10"/>
          <p:cNvSpPr>
            <a:spLocks noGrp="1"/>
          </p:cNvSpPr>
          <p:nvPr>
            <p:ph type="title" hasCustomPrompt="1"/>
          </p:nvPr>
        </p:nvSpPr>
        <p:spPr>
          <a:xfrm>
            <a:off x="234683" y="205099"/>
            <a:ext cx="8674639" cy="918445"/>
          </a:xfrm>
          <a:prstGeom prst="rect">
            <a:avLst/>
          </a:prstGeom>
        </p:spPr>
        <p:txBody>
          <a:bodyPr>
            <a:noAutofit/>
          </a:bodyPr>
          <a:lstStyle>
            <a:lvl1pPr>
              <a:defRPr sz="2800" b="0" baseline="0">
                <a:latin typeface="Franklin Gothic Medium" panose="020B0603020102020204" pitchFamily="34" charset="0"/>
                <a:cs typeface="Adobe Devanagari" panose="02040503050201020203" pitchFamily="18" charset="0"/>
              </a:defRPr>
            </a:lvl1pPr>
          </a:lstStyle>
          <a:p>
            <a:r>
              <a:rPr lang="en-US" dirty="0"/>
              <a:t>“So what?” statement. No more than two lines detailing the ONE idea/topic for slide. (12-15 words)</a:t>
            </a:r>
          </a:p>
        </p:txBody>
      </p:sp>
    </p:spTree>
    <p:extLst>
      <p:ext uri="{BB962C8B-B14F-4D97-AF65-F5344CB8AC3E}">
        <p14:creationId xmlns:p14="http://schemas.microsoft.com/office/powerpoint/2010/main" val="180001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 Placeholder 1"/>
          <p:cNvSpPr>
            <a:spLocks noGrp="1"/>
          </p:cNvSpPr>
          <p:nvPr>
            <p:ph type="body" idx="1"/>
          </p:nvPr>
        </p:nvSpPr>
        <p:spPr>
          <a:xfrm>
            <a:off x="452927" y="1312029"/>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2" name="Slide Number Placeholder 2"/>
          <p:cNvSpPr txBox="1">
            <a:spLocks/>
          </p:cNvSpPr>
          <p:nvPr userDrawn="1"/>
        </p:nvSpPr>
        <p:spPr>
          <a:xfrm>
            <a:off x="8555503" y="6378700"/>
            <a:ext cx="359899" cy="2507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DDE87-FADA-4B92-9BFD-BF708B477B5D}" type="slidenum">
              <a:rPr lang="en-US" sz="900" b="0" smtClean="0"/>
              <a:pPr/>
              <a:t>‹#›</a:t>
            </a:fld>
            <a:endParaRPr lang="en-US" sz="900" b="0" dirty="0"/>
          </a:p>
        </p:txBody>
      </p:sp>
      <p:grpSp>
        <p:nvGrpSpPr>
          <p:cNvPr id="25" name="Group 24"/>
          <p:cNvGrpSpPr/>
          <p:nvPr userDrawn="1"/>
        </p:nvGrpSpPr>
        <p:grpSpPr>
          <a:xfrm>
            <a:off x="7894891" y="6324600"/>
            <a:ext cx="676963" cy="381000"/>
            <a:chOff x="7857438" y="6324600"/>
            <a:chExt cx="676962" cy="381000"/>
          </a:xfrm>
        </p:grpSpPr>
        <p:cxnSp>
          <p:nvCxnSpPr>
            <p:cNvPr id="26" name="Straight Connector 25"/>
            <p:cNvCxnSpPr/>
            <p:nvPr userDrawn="1"/>
          </p:nvCxnSpPr>
          <p:spPr>
            <a:xfrm>
              <a:off x="8534400" y="6324600"/>
              <a:ext cx="0" cy="381000"/>
            </a:xfrm>
            <a:prstGeom prst="line">
              <a:avLst/>
            </a:prstGeom>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857438" y="6378700"/>
              <a:ext cx="594190" cy="272800"/>
            </a:xfrm>
            <a:prstGeom prst="rect">
              <a:avLst/>
            </a:prstGeom>
          </p:spPr>
        </p:pic>
      </p:grpSp>
      <p:sp>
        <p:nvSpPr>
          <p:cNvPr id="11" name="Rectangle 6"/>
          <p:cNvSpPr>
            <a:spLocks noGrp="1" noChangeArrowheads="1"/>
          </p:cNvSpPr>
          <p:nvPr>
            <p:ph type="title"/>
          </p:nvPr>
        </p:nvSpPr>
        <p:spPr bwMode="auto">
          <a:xfrm>
            <a:off x="435839" y="307862"/>
            <a:ext cx="8229600" cy="95410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br>
              <a:rPr lang="en-US" dirty="0"/>
            </a:br>
            <a:r>
              <a:rPr lang="en-US" dirty="0"/>
              <a:t>Put the takeaway here</a:t>
            </a:r>
          </a:p>
        </p:txBody>
      </p:sp>
    </p:spTree>
    <p:extLst>
      <p:ext uri="{BB962C8B-B14F-4D97-AF65-F5344CB8AC3E}">
        <p14:creationId xmlns:p14="http://schemas.microsoft.com/office/powerpoint/2010/main" val="2084730343"/>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3" r:id="rId3"/>
    <p:sldLayoutId id="2147483666" r:id="rId4"/>
    <p:sldLayoutId id="2147483677" r:id="rId5"/>
    <p:sldLayoutId id="2147483650" r:id="rId6"/>
    <p:sldLayoutId id="2147483663" r:id="rId7"/>
    <p:sldLayoutId id="2147483652" r:id="rId8"/>
    <p:sldLayoutId id="2147483678" r:id="rId9"/>
    <p:sldLayoutId id="2147483660" r:id="rId10"/>
    <p:sldLayoutId id="2147483653" r:id="rId11"/>
    <p:sldLayoutId id="2147483692" r:id="rId12"/>
    <p:sldLayoutId id="2147483657" r:id="rId13"/>
    <p:sldLayoutId id="2147483693" r:id="rId14"/>
    <p:sldLayoutId id="2147483685" r:id="rId15"/>
    <p:sldLayoutId id="2147483684" r:id="rId16"/>
    <p:sldLayoutId id="2147483691" r:id="rId17"/>
    <p:sldLayoutId id="2147483690" r:id="rId18"/>
    <p:sldLayoutId id="2147483689" r:id="rId19"/>
    <p:sldLayoutId id="2147483686" r:id="rId20"/>
    <p:sldLayoutId id="2147483688" r:id="rId21"/>
    <p:sldLayoutId id="2147483687" r:id="rId22"/>
    <p:sldLayoutId id="2147483654" r:id="rId23"/>
    <p:sldLayoutId id="2147483682" r:id="rId24"/>
    <p:sldLayoutId id="2147483661" r:id="rId25"/>
    <p:sldLayoutId id="2147483695" r:id="rId26"/>
  </p:sldLayoutIdLst>
  <p:hf sldNum="0" hdr="0" ftr="0" dt="0"/>
  <p:txStyles>
    <p:titleStyle>
      <a:lvl1pPr algn="l" defTabSz="685783" rtl="0" eaLnBrk="1" latinLnBrk="0" hangingPunct="1">
        <a:lnSpc>
          <a:spcPct val="100000"/>
        </a:lnSpc>
        <a:spcBef>
          <a:spcPct val="0"/>
        </a:spcBef>
        <a:buNone/>
        <a:defRPr sz="2800" b="0" kern="1200" baseline="0">
          <a:solidFill>
            <a:schemeClr val="tx1"/>
          </a:solidFill>
          <a:latin typeface="Franklin Gothic Medium" panose="020B0603020102020204" pitchFamily="34" charset="0"/>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6E03D-AE8A-4591-959C-42CBF5F58DD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BF7F29-A68A-48D6-B012-B4416F77393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2D681-2CE9-41C2-8AF1-FC0FD5B8243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FF75E-671D-46D5-B773-4AE7F444CC21}" type="datetimeFigureOut">
              <a:rPr lang="en-US" smtClean="0"/>
              <a:t>4/15/2024</a:t>
            </a:fld>
            <a:endParaRPr lang="en-US"/>
          </a:p>
        </p:txBody>
      </p:sp>
      <p:sp>
        <p:nvSpPr>
          <p:cNvPr id="5" name="Footer Placeholder 4">
            <a:extLst>
              <a:ext uri="{FF2B5EF4-FFF2-40B4-BE49-F238E27FC236}">
                <a16:creationId xmlns:a16="http://schemas.microsoft.com/office/drawing/2014/main" id="{01EB107E-692C-4CA7-9DBA-6BDA1DA14E2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C82CE-37ED-445D-91A7-84664C807EF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11FB8-7A20-4AF5-BE23-EAB3713611FA}" type="slidenum">
              <a:rPr lang="en-US" smtClean="0"/>
              <a:t>‹#›</a:t>
            </a:fld>
            <a:endParaRPr lang="en-US"/>
          </a:p>
        </p:txBody>
      </p:sp>
    </p:spTree>
    <p:extLst>
      <p:ext uri="{BB962C8B-B14F-4D97-AF65-F5344CB8AC3E}">
        <p14:creationId xmlns:p14="http://schemas.microsoft.com/office/powerpoint/2010/main" val="11282677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39.png"/><Relationship Id="rId4" Type="http://schemas.microsoft.com/office/2007/relationships/hdphoto" Target="../media/hdphoto3.wdp"/><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6.xml"/><Relationship Id="rId5" Type="http://schemas.openxmlformats.org/officeDocument/2006/relationships/image" Target="../media/image8.sv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normAutofit lnSpcReduction="10000"/>
          </a:bodyPr>
          <a:lstStyle/>
          <a:p>
            <a:r>
              <a:rPr lang="en-US" sz="2800" dirty="0" err="1"/>
              <a:t>DATAWorks</a:t>
            </a:r>
            <a:r>
              <a:rPr lang="en-US" sz="2800" dirty="0"/>
              <a:t> 2024</a:t>
            </a:r>
          </a:p>
          <a:p>
            <a:r>
              <a:rPr lang="en-US" b="1" dirty="0"/>
              <a:t>Developing AI Trust: </a:t>
            </a:r>
            <a:br>
              <a:rPr lang="en-US" b="1" dirty="0"/>
            </a:br>
            <a:r>
              <a:rPr lang="en-US" sz="2800" b="1" dirty="0"/>
              <a:t>From Theory to Testing and the Myths in Between</a:t>
            </a:r>
            <a:endParaRPr lang="en-US" sz="2800" dirty="0"/>
          </a:p>
        </p:txBody>
      </p:sp>
      <p:sp>
        <p:nvSpPr>
          <p:cNvPr id="7" name="Text Placeholder 6"/>
          <p:cNvSpPr>
            <a:spLocks noGrp="1"/>
          </p:cNvSpPr>
          <p:nvPr>
            <p:ph type="body" sz="quarter" idx="19"/>
          </p:nvPr>
        </p:nvSpPr>
        <p:spPr/>
        <p:txBody>
          <a:bodyPr/>
          <a:lstStyle/>
          <a:p>
            <a:r>
              <a:rPr lang="en-US" dirty="0"/>
              <a:t>April 17, 2024</a:t>
            </a:r>
          </a:p>
          <a:p>
            <a:endParaRPr lang="en-US" dirty="0"/>
          </a:p>
        </p:txBody>
      </p:sp>
      <p:sp>
        <p:nvSpPr>
          <p:cNvPr id="9" name="Subtitle 2">
            <a:extLst>
              <a:ext uri="{FF2B5EF4-FFF2-40B4-BE49-F238E27FC236}">
                <a16:creationId xmlns:a16="http://schemas.microsoft.com/office/drawing/2014/main" id="{216861B0-EAD7-4DD5-8048-31271352A8D8}"/>
              </a:ext>
            </a:extLst>
          </p:cNvPr>
          <p:cNvSpPr txBox="1">
            <a:spLocks/>
          </p:cNvSpPr>
          <p:nvPr/>
        </p:nvSpPr>
        <p:spPr>
          <a:xfrm>
            <a:off x="1045508" y="3429000"/>
            <a:ext cx="3234018"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00" b="1" dirty="0"/>
              <a:t>Yosef S. Razin,          IDA</a:t>
            </a:r>
          </a:p>
          <a:p>
            <a:r>
              <a:rPr lang="en-US" sz="1800" dirty="0"/>
              <a:t>yrazin@ida.org</a:t>
            </a:r>
          </a:p>
        </p:txBody>
      </p:sp>
      <p:sp>
        <p:nvSpPr>
          <p:cNvPr id="11" name="Subtitle 2">
            <a:extLst>
              <a:ext uri="{FF2B5EF4-FFF2-40B4-BE49-F238E27FC236}">
                <a16:creationId xmlns:a16="http://schemas.microsoft.com/office/drawing/2014/main" id="{106DEC7F-0B43-4949-8076-0DD8A51DAB08}"/>
              </a:ext>
            </a:extLst>
          </p:cNvPr>
          <p:cNvSpPr txBox="1">
            <a:spLocks/>
          </p:cNvSpPr>
          <p:nvPr/>
        </p:nvSpPr>
        <p:spPr>
          <a:xfrm>
            <a:off x="5101241" y="3429000"/>
            <a:ext cx="3546659" cy="1241822"/>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a:buNone/>
            </a:pPr>
            <a:r>
              <a:rPr lang="en-US" sz="2100" b="1" dirty="0">
                <a:latin typeface="+mj-lt"/>
              </a:rPr>
              <a:t>Dr. Kristen Alexander, DOT&amp;E</a:t>
            </a:r>
          </a:p>
          <a:p>
            <a:pPr marL="0" indent="0" algn="ctr">
              <a:buNone/>
            </a:pPr>
            <a:r>
              <a:rPr lang="en-US" sz="1800" dirty="0">
                <a:latin typeface="+mn-lt"/>
              </a:rPr>
              <a:t>kristen.l.alexander5.civ@mail.mil</a:t>
            </a:r>
          </a:p>
        </p:txBody>
      </p:sp>
    </p:spTree>
    <p:extLst>
      <p:ext uri="{BB962C8B-B14F-4D97-AF65-F5344CB8AC3E}">
        <p14:creationId xmlns:p14="http://schemas.microsoft.com/office/powerpoint/2010/main" val="3131319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2A3F13-5110-446D-AB68-B03EEDC5B226}"/>
              </a:ext>
            </a:extLst>
          </p:cNvPr>
          <p:cNvSpPr/>
          <p:nvPr/>
        </p:nvSpPr>
        <p:spPr>
          <a:xfrm>
            <a:off x="615204" y="1685926"/>
            <a:ext cx="7906869" cy="4413910"/>
          </a:xfrm>
          <a:prstGeom prst="rect">
            <a:avLst/>
          </a:prstGeom>
          <a:blipFill dpi="0" rotWithShape="1">
            <a:blip r:embed="rId2">
              <a:alphaModFix amt="21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Content Placeholder 2">
            <a:extLst>
              <a:ext uri="{FF2B5EF4-FFF2-40B4-BE49-F238E27FC236}">
                <a16:creationId xmlns:a16="http://schemas.microsoft.com/office/drawing/2014/main" id="{2E15CD65-DF30-4247-BDD7-6AA3B46936F4}"/>
              </a:ext>
            </a:extLst>
          </p:cNvPr>
          <p:cNvSpPr txBox="1">
            <a:spLocks/>
          </p:cNvSpPr>
          <p:nvPr/>
        </p:nvSpPr>
        <p:spPr>
          <a:xfrm>
            <a:off x="742950" y="2730933"/>
            <a:ext cx="2322978" cy="11442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50" b="1" dirty="0"/>
          </a:p>
        </p:txBody>
      </p:sp>
      <p:sp>
        <p:nvSpPr>
          <p:cNvPr id="5" name="Title 1">
            <a:extLst>
              <a:ext uri="{FF2B5EF4-FFF2-40B4-BE49-F238E27FC236}">
                <a16:creationId xmlns:a16="http://schemas.microsoft.com/office/drawing/2014/main" id="{0C415C2F-9098-487B-85B5-510799DF5345}"/>
              </a:ext>
            </a:extLst>
          </p:cNvPr>
          <p:cNvSpPr txBox="1">
            <a:spLocks/>
          </p:cNvSpPr>
          <p:nvPr/>
        </p:nvSpPr>
        <p:spPr>
          <a:xfrm>
            <a:off x="643779" y="585116"/>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Patriot demonstrated the danger of </a:t>
            </a:r>
            <a:r>
              <a:rPr lang="en-US" sz="2800" b="1" i="1" dirty="0">
                <a:solidFill>
                  <a:srgbClr val="C00000"/>
                </a:solidFill>
                <a:latin typeface="Franklin Gothic Book" panose="020B0503020102020204" pitchFamily="34" charset="0"/>
              </a:rPr>
              <a:t>mis-calibrated trust</a:t>
            </a:r>
            <a:r>
              <a:rPr lang="en-US" sz="2800" dirty="0">
                <a:solidFill>
                  <a:srgbClr val="C00000"/>
                </a:solidFill>
                <a:latin typeface="Franklin Gothic Book" panose="020B0503020102020204" pitchFamily="34" charset="0"/>
              </a:rPr>
              <a:t> </a:t>
            </a:r>
            <a:r>
              <a:rPr lang="en-US" sz="2800" dirty="0">
                <a:latin typeface="Franklin Gothic Book" panose="020B0503020102020204" pitchFamily="34" charset="0"/>
              </a:rPr>
              <a:t>and accounting for it in training, doctrine, policy, PR, and interface design</a:t>
            </a:r>
          </a:p>
        </p:txBody>
      </p:sp>
      <p:sp>
        <p:nvSpPr>
          <p:cNvPr id="40" name="Rectangle 39">
            <a:extLst>
              <a:ext uri="{FF2B5EF4-FFF2-40B4-BE49-F238E27FC236}">
                <a16:creationId xmlns:a16="http://schemas.microsoft.com/office/drawing/2014/main" id="{1374E368-C631-470A-AF15-05FB2E01DA44}"/>
              </a:ext>
            </a:extLst>
          </p:cNvPr>
          <p:cNvSpPr/>
          <p:nvPr/>
        </p:nvSpPr>
        <p:spPr>
          <a:xfrm>
            <a:off x="883650" y="3486868"/>
            <a:ext cx="3230094" cy="2420864"/>
          </a:xfrm>
          <a:prstGeom prst="rect">
            <a:avLst/>
          </a:prstGeom>
          <a:solidFill>
            <a:schemeClr val="accent2">
              <a:lumMod val="40000"/>
              <a:lumOff val="60000"/>
              <a:alpha val="16000"/>
            </a:schemeClr>
          </a:solidFill>
        </p:spPr>
        <p:txBody>
          <a:bodyPr wrap="square">
            <a:spAutoFit/>
          </a:bodyPr>
          <a:lstStyle/>
          <a:p>
            <a:r>
              <a:rPr lang="en-US" sz="2100" dirty="0">
                <a:solidFill>
                  <a:srgbClr val="9F1B05"/>
                </a:solidFill>
                <a:latin typeface="Calibri Light" panose="020F0302020204030204" pitchFamily="34" charset="0"/>
                <a:cs typeface="Calibri Light" panose="020F0302020204030204" pitchFamily="34" charset="0"/>
              </a:rPr>
              <a:t>Despite operators having sufficient time and ability to:</a:t>
            </a:r>
          </a:p>
          <a:p>
            <a:pPr marL="714375" lvl="1" indent="-257175">
              <a:buFont typeface="Arial" panose="020B0604020202020204" pitchFamily="34" charset="0"/>
              <a:buChar char="•"/>
            </a:pPr>
            <a:r>
              <a:rPr lang="en-US" sz="2100" dirty="0">
                <a:solidFill>
                  <a:srgbClr val="9F1B05"/>
                </a:solidFill>
                <a:latin typeface="Calibri Light" panose="020F0302020204030204" pitchFamily="34" charset="0"/>
                <a:cs typeface="Calibri Light" panose="020F0302020204030204" pitchFamily="34" charset="0"/>
              </a:rPr>
              <a:t>Examine tracks</a:t>
            </a:r>
          </a:p>
          <a:p>
            <a:pPr marL="714375" lvl="1" indent="-257175">
              <a:buFont typeface="Arial" panose="020B0604020202020204" pitchFamily="34" charset="0"/>
              <a:buChar char="•"/>
            </a:pPr>
            <a:r>
              <a:rPr lang="en-US" sz="2100" dirty="0">
                <a:solidFill>
                  <a:srgbClr val="9F1B05"/>
                </a:solidFill>
                <a:latin typeface="Calibri Light" panose="020F0302020204030204" pitchFamily="34" charset="0"/>
                <a:cs typeface="Calibri Light" panose="020F0302020204030204" pitchFamily="34" charset="0"/>
              </a:rPr>
              <a:t>Conclude the aircraft were not missiles</a:t>
            </a:r>
          </a:p>
          <a:p>
            <a:pPr marL="714375" lvl="1" indent="-257175">
              <a:buFont typeface="Arial" panose="020B0604020202020204" pitchFamily="34" charset="0"/>
              <a:buChar char="•"/>
            </a:pPr>
            <a:r>
              <a:rPr lang="en-US" sz="2100" dirty="0">
                <a:solidFill>
                  <a:srgbClr val="9F1B05"/>
                </a:solidFill>
                <a:latin typeface="Calibri Light" panose="020F0302020204030204" pitchFamily="34" charset="0"/>
                <a:cs typeface="Calibri Light" panose="020F0302020204030204" pitchFamily="34" charset="0"/>
              </a:rPr>
              <a:t>Halt the engagement</a:t>
            </a:r>
          </a:p>
        </p:txBody>
      </p:sp>
      <p:sp>
        <p:nvSpPr>
          <p:cNvPr id="23" name="Rectangle 22">
            <a:extLst>
              <a:ext uri="{FF2B5EF4-FFF2-40B4-BE49-F238E27FC236}">
                <a16:creationId xmlns:a16="http://schemas.microsoft.com/office/drawing/2014/main" id="{50677970-F7E8-4482-BA83-BAE65D8E8D2D}"/>
              </a:ext>
            </a:extLst>
          </p:cNvPr>
          <p:cNvSpPr/>
          <p:nvPr/>
        </p:nvSpPr>
        <p:spPr>
          <a:xfrm>
            <a:off x="3973044" y="3025203"/>
            <a:ext cx="1184464" cy="461665"/>
          </a:xfrm>
          <a:prstGeom prst="rect">
            <a:avLst/>
          </a:prstGeom>
          <a:solidFill>
            <a:schemeClr val="bg1">
              <a:alpha val="16000"/>
            </a:schemeClr>
          </a:solidFill>
        </p:spPr>
        <p:txBody>
          <a:bodyPr wrap="square">
            <a:spAutoFit/>
          </a:bodyPr>
          <a:lstStyle/>
          <a:p>
            <a:pPr algn="ctr"/>
            <a:r>
              <a:rPr lang="en-US" sz="2400" b="1" dirty="0">
                <a:solidFill>
                  <a:srgbClr val="C02106"/>
                </a:solidFill>
              </a:rPr>
              <a:t>Why?</a:t>
            </a:r>
          </a:p>
        </p:txBody>
      </p:sp>
      <p:sp>
        <p:nvSpPr>
          <p:cNvPr id="24" name="Rectangle 23">
            <a:extLst>
              <a:ext uri="{FF2B5EF4-FFF2-40B4-BE49-F238E27FC236}">
                <a16:creationId xmlns:a16="http://schemas.microsoft.com/office/drawing/2014/main" id="{93C0DFB4-0CEE-48AE-9D66-122ECCB51B90}"/>
              </a:ext>
            </a:extLst>
          </p:cNvPr>
          <p:cNvSpPr/>
          <p:nvPr/>
        </p:nvSpPr>
        <p:spPr>
          <a:xfrm>
            <a:off x="5157508" y="3469734"/>
            <a:ext cx="3227832" cy="1384995"/>
          </a:xfrm>
          <a:prstGeom prst="rect">
            <a:avLst/>
          </a:prstGeom>
          <a:solidFill>
            <a:srgbClr val="B5C8DB">
              <a:alpha val="16000"/>
            </a:srgbClr>
          </a:solidFill>
        </p:spPr>
        <p:txBody>
          <a:bodyPr wrap="square">
            <a:spAutoFit/>
          </a:bodyPr>
          <a:lstStyle/>
          <a:p>
            <a:r>
              <a:rPr lang="en-US" sz="2100" dirty="0">
                <a:solidFill>
                  <a:srgbClr val="9F1B05"/>
                </a:solidFill>
                <a:latin typeface="Calibri Light" panose="020F0302020204030204" pitchFamily="34" charset="0"/>
                <a:cs typeface="Calibri Light" panose="020F0302020204030204" pitchFamily="34" charset="0"/>
              </a:rPr>
              <a:t>Operators were trained to </a:t>
            </a:r>
            <a:r>
              <a:rPr lang="en-US" sz="2100" b="1" i="1" dirty="0">
                <a:solidFill>
                  <a:srgbClr val="1B9EA7"/>
                </a:solidFill>
                <a:latin typeface="Calibri Light" panose="020F0302020204030204" pitchFamily="34" charset="0"/>
                <a:cs typeface="Calibri Light" panose="020F0302020204030204" pitchFamily="34" charset="0"/>
              </a:rPr>
              <a:t>trust</a:t>
            </a:r>
            <a:r>
              <a:rPr lang="en-US" sz="2100" dirty="0">
                <a:solidFill>
                  <a:srgbClr val="9F1B05"/>
                </a:solidFill>
                <a:latin typeface="Calibri Light" panose="020F0302020204030204" pitchFamily="34" charset="0"/>
                <a:cs typeface="Calibri Light" panose="020F0302020204030204" pitchFamily="34" charset="0"/>
              </a:rPr>
              <a:t> the system and </a:t>
            </a:r>
            <a:r>
              <a:rPr lang="en-US" sz="2100" b="1" dirty="0">
                <a:solidFill>
                  <a:srgbClr val="9F1B05"/>
                </a:solidFill>
                <a:latin typeface="Calibri Light" panose="020F0302020204030204" pitchFamily="34" charset="0"/>
                <a:cs typeface="Calibri Light" panose="020F0302020204030204" pitchFamily="34" charset="0"/>
              </a:rPr>
              <a:t>not question</a:t>
            </a:r>
            <a:r>
              <a:rPr lang="en-US" sz="2100" dirty="0">
                <a:solidFill>
                  <a:srgbClr val="9F1B05"/>
                </a:solidFill>
                <a:latin typeface="Calibri Light" panose="020F0302020204030204" pitchFamily="34" charset="0"/>
                <a:cs typeface="Calibri Light" panose="020F0302020204030204" pitchFamily="34" charset="0"/>
              </a:rPr>
              <a:t> even unusual information</a:t>
            </a:r>
          </a:p>
        </p:txBody>
      </p:sp>
      <p:sp>
        <p:nvSpPr>
          <p:cNvPr id="25" name="Rectangle 24">
            <a:extLst>
              <a:ext uri="{FF2B5EF4-FFF2-40B4-BE49-F238E27FC236}">
                <a16:creationId xmlns:a16="http://schemas.microsoft.com/office/drawing/2014/main" id="{025CD558-01C9-4FE2-ADB6-7FE864BCDD6D}"/>
              </a:ext>
            </a:extLst>
          </p:cNvPr>
          <p:cNvSpPr/>
          <p:nvPr/>
        </p:nvSpPr>
        <p:spPr>
          <a:xfrm>
            <a:off x="5173218" y="4741031"/>
            <a:ext cx="3227832" cy="1061829"/>
          </a:xfrm>
          <a:prstGeom prst="rect">
            <a:avLst/>
          </a:prstGeom>
          <a:solidFill>
            <a:schemeClr val="accent1">
              <a:lumMod val="40000"/>
              <a:lumOff val="60000"/>
              <a:alpha val="16000"/>
            </a:schemeClr>
          </a:solidFill>
        </p:spPr>
        <p:txBody>
          <a:bodyPr wrap="square">
            <a:spAutoFit/>
          </a:bodyPr>
          <a:lstStyle/>
          <a:p>
            <a:r>
              <a:rPr lang="en-US" sz="2100" dirty="0">
                <a:solidFill>
                  <a:srgbClr val="9F1B05"/>
                </a:solidFill>
                <a:latin typeface="Calibri Light" panose="020F0302020204030204" pitchFamily="34" charset="0"/>
                <a:cs typeface="Calibri Light" panose="020F0302020204030204" pitchFamily="34" charset="0"/>
              </a:rPr>
              <a:t>Further contributing factors:</a:t>
            </a:r>
          </a:p>
          <a:p>
            <a:pPr marL="257175" indent="-257175">
              <a:buFont typeface="Arial" panose="020B0604020202020204" pitchFamily="34" charset="0"/>
              <a:buChar char="•"/>
            </a:pPr>
            <a:r>
              <a:rPr lang="en-US" sz="2100" dirty="0">
                <a:solidFill>
                  <a:srgbClr val="9F1B05"/>
                </a:solidFill>
                <a:latin typeface="Calibri Light" panose="020F0302020204030204" pitchFamily="34" charset="0"/>
                <a:cs typeface="Calibri Light" panose="020F0302020204030204" pitchFamily="34" charset="0"/>
              </a:rPr>
              <a:t>Low-probability event</a:t>
            </a:r>
          </a:p>
          <a:p>
            <a:pPr marL="257175" indent="-257175">
              <a:buFont typeface="Arial" panose="020B0604020202020204" pitchFamily="34" charset="0"/>
              <a:buChar char="•"/>
            </a:pPr>
            <a:r>
              <a:rPr lang="en-US" sz="2100" dirty="0">
                <a:solidFill>
                  <a:srgbClr val="9F1B05"/>
                </a:solidFill>
                <a:latin typeface="Calibri Light" panose="020F0302020204030204" pitchFamily="34" charset="0"/>
                <a:cs typeface="Calibri Light" panose="020F0302020204030204" pitchFamily="34" charset="0"/>
              </a:rPr>
              <a:t>Edge case</a:t>
            </a:r>
          </a:p>
        </p:txBody>
      </p:sp>
      <p:sp>
        <p:nvSpPr>
          <p:cNvPr id="10" name="Rectangle 9">
            <a:extLst>
              <a:ext uri="{FF2B5EF4-FFF2-40B4-BE49-F238E27FC236}">
                <a16:creationId xmlns:a16="http://schemas.microsoft.com/office/drawing/2014/main" id="{047D6F71-7F4B-4D82-B9C5-EC3E2B0D97BB}"/>
              </a:ext>
            </a:extLst>
          </p:cNvPr>
          <p:cNvSpPr/>
          <p:nvPr/>
        </p:nvSpPr>
        <p:spPr>
          <a:xfrm>
            <a:off x="2207069" y="1833571"/>
            <a:ext cx="4716415" cy="923330"/>
          </a:xfrm>
          <a:prstGeom prst="rect">
            <a:avLst/>
          </a:prstGeom>
          <a:solidFill>
            <a:schemeClr val="accent5">
              <a:lumMod val="60000"/>
              <a:lumOff val="40000"/>
              <a:alpha val="48000"/>
            </a:schemeClr>
          </a:solidFill>
        </p:spPr>
        <p:txBody>
          <a:bodyPr wrap="square">
            <a:spAutoFit/>
          </a:bodyPr>
          <a:lstStyle/>
          <a:p>
            <a:pPr algn="just"/>
            <a:r>
              <a:rPr lang="en-US" dirty="0">
                <a:solidFill>
                  <a:srgbClr val="8E1904"/>
                </a:solidFill>
              </a:rPr>
              <a:t>Patriot </a:t>
            </a:r>
            <a:r>
              <a:rPr lang="en-US" b="1" dirty="0">
                <a:solidFill>
                  <a:srgbClr val="8E1904"/>
                </a:solidFill>
              </a:rPr>
              <a:t>shot</a:t>
            </a:r>
            <a:r>
              <a:rPr lang="en-US" dirty="0">
                <a:solidFill>
                  <a:srgbClr val="8E1904"/>
                </a:solidFill>
              </a:rPr>
              <a:t> down a Royal Air Force Tornado</a:t>
            </a:r>
          </a:p>
          <a:p>
            <a:pPr algn="just"/>
            <a:r>
              <a:rPr lang="en-US" dirty="0">
                <a:solidFill>
                  <a:srgbClr val="8E1904"/>
                </a:solidFill>
              </a:rPr>
              <a:t>and a U.S. Navy F/A-18C, </a:t>
            </a:r>
            <a:r>
              <a:rPr lang="en-US" b="1" dirty="0">
                <a:solidFill>
                  <a:srgbClr val="8E1904"/>
                </a:solidFill>
              </a:rPr>
              <a:t>killing</a:t>
            </a:r>
            <a:r>
              <a:rPr lang="en-US" dirty="0">
                <a:solidFill>
                  <a:srgbClr val="8E1904"/>
                </a:solidFill>
              </a:rPr>
              <a:t> two allied airmen and one U.S. Navy personnel </a:t>
            </a:r>
          </a:p>
        </p:txBody>
      </p:sp>
      <p:sp>
        <p:nvSpPr>
          <p:cNvPr id="12" name="TextBox 11">
            <a:extLst>
              <a:ext uri="{FF2B5EF4-FFF2-40B4-BE49-F238E27FC236}">
                <a16:creationId xmlns:a16="http://schemas.microsoft.com/office/drawing/2014/main" id="{D265D061-5366-415A-B606-785865D0C010}"/>
              </a:ext>
            </a:extLst>
          </p:cNvPr>
          <p:cNvSpPr txBox="1"/>
          <p:nvPr/>
        </p:nvSpPr>
        <p:spPr>
          <a:xfrm>
            <a:off x="7380683" y="6039112"/>
            <a:ext cx="4572000" cy="261610"/>
          </a:xfrm>
          <a:prstGeom prst="rect">
            <a:avLst/>
          </a:prstGeom>
          <a:noFill/>
        </p:spPr>
        <p:txBody>
          <a:bodyPr wrap="square">
            <a:spAutoFit/>
          </a:bodyPr>
          <a:lstStyle/>
          <a:p>
            <a:r>
              <a:rPr lang="en-US" sz="1100" b="0" i="0" dirty="0">
                <a:effectLst/>
                <a:latin typeface="Roboto" panose="02000000000000000000" pitchFamily="2" charset="0"/>
              </a:rPr>
              <a:t>Source Unknown</a:t>
            </a:r>
            <a:endParaRPr lang="en-US" sz="1100" dirty="0"/>
          </a:p>
        </p:txBody>
      </p:sp>
    </p:spTree>
    <p:extLst>
      <p:ext uri="{BB962C8B-B14F-4D97-AF65-F5344CB8AC3E}">
        <p14:creationId xmlns:p14="http://schemas.microsoft.com/office/powerpoint/2010/main" val="376735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DA4B68-69E0-4230-9A5F-BD8879E1EF79}"/>
              </a:ext>
            </a:extLst>
          </p:cNvPr>
          <p:cNvPicPr>
            <a:picLocks noChangeAspect="1"/>
          </p:cNvPicPr>
          <p:nvPr/>
        </p:nvPicPr>
        <p:blipFill>
          <a:blip r:embed="rId3"/>
          <a:stretch>
            <a:fillRect/>
          </a:stretch>
        </p:blipFill>
        <p:spPr>
          <a:xfrm>
            <a:off x="4323191" y="4995736"/>
            <a:ext cx="1432085" cy="1568474"/>
          </a:xfrm>
          <a:prstGeom prst="rect">
            <a:avLst/>
          </a:prstGeom>
        </p:spPr>
      </p:pic>
      <p:pic>
        <p:nvPicPr>
          <p:cNvPr id="18" name="Picture 2" descr="Deputy Secretary of Defense Kathleen Hicks speaks. ">
            <a:extLst>
              <a:ext uri="{FF2B5EF4-FFF2-40B4-BE49-F238E27FC236}">
                <a16:creationId xmlns:a16="http://schemas.microsoft.com/office/drawing/2014/main" id="{64EF89E8-AF7C-4BB4-8C61-B2DBB49C3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730" y="2000789"/>
            <a:ext cx="3058829" cy="19687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2E15CD65-DF30-4247-BDD7-6AA3B46936F4}"/>
              </a:ext>
            </a:extLst>
          </p:cNvPr>
          <p:cNvSpPr txBox="1">
            <a:spLocks/>
          </p:cNvSpPr>
          <p:nvPr/>
        </p:nvSpPr>
        <p:spPr>
          <a:xfrm>
            <a:off x="7097165" y="6044314"/>
            <a:ext cx="2322978" cy="11442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50" b="1" dirty="0"/>
          </a:p>
        </p:txBody>
      </p:sp>
      <p:sp>
        <p:nvSpPr>
          <p:cNvPr id="5" name="Title 1">
            <a:extLst>
              <a:ext uri="{FF2B5EF4-FFF2-40B4-BE49-F238E27FC236}">
                <a16:creationId xmlns:a16="http://schemas.microsoft.com/office/drawing/2014/main" id="{0C415C2F-9098-487B-85B5-510799DF5345}"/>
              </a:ext>
            </a:extLst>
          </p:cNvPr>
          <p:cNvSpPr txBox="1">
            <a:spLocks/>
          </p:cNvSpPr>
          <p:nvPr/>
        </p:nvSpPr>
        <p:spPr>
          <a:xfrm>
            <a:off x="647700" y="400946"/>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The types of </a:t>
            </a:r>
            <a:r>
              <a:rPr lang="en-US" sz="2800" b="1" i="1" dirty="0">
                <a:solidFill>
                  <a:srgbClr val="1B9EA7"/>
                </a:solidFill>
                <a:latin typeface="Franklin Gothic Book" panose="020B0503020102020204" pitchFamily="34" charset="0"/>
              </a:rPr>
              <a:t>trust</a:t>
            </a:r>
            <a:r>
              <a:rPr lang="en-US" sz="2800" dirty="0">
                <a:latin typeface="Franklin Gothic Book" panose="020B0503020102020204" pitchFamily="34" charset="0"/>
              </a:rPr>
              <a:t> and desired </a:t>
            </a:r>
            <a:r>
              <a:rPr lang="en-US" sz="2800" b="1" i="1" dirty="0">
                <a:solidFill>
                  <a:srgbClr val="071488"/>
                </a:solidFill>
                <a:latin typeface="Franklin Gothic Book" panose="020B0503020102020204" pitchFamily="34" charset="0"/>
              </a:rPr>
              <a:t>trustworthiness</a:t>
            </a:r>
            <a:r>
              <a:rPr lang="en-US" sz="2800" dirty="0">
                <a:latin typeface="Franklin Gothic Book" panose="020B0503020102020204" pitchFamily="34" charset="0"/>
              </a:rPr>
              <a:t> </a:t>
            </a:r>
            <a:r>
              <a:rPr lang="en-US" sz="2800" i="1" dirty="0">
                <a:latin typeface="Franklin Gothic Book" panose="020B0503020102020204" pitchFamily="34" charset="0"/>
              </a:rPr>
              <a:t>differ</a:t>
            </a:r>
            <a:r>
              <a:rPr lang="en-US" sz="2800" dirty="0">
                <a:latin typeface="Franklin Gothic Book" panose="020B0503020102020204" pitchFamily="34" charset="0"/>
              </a:rPr>
              <a:t> for different stakeholders and trustees</a:t>
            </a:r>
          </a:p>
        </p:txBody>
      </p:sp>
      <p:sp>
        <p:nvSpPr>
          <p:cNvPr id="12" name="Thought Bubble: Cloud 11">
            <a:extLst>
              <a:ext uri="{FF2B5EF4-FFF2-40B4-BE49-F238E27FC236}">
                <a16:creationId xmlns:a16="http://schemas.microsoft.com/office/drawing/2014/main" id="{55511435-243E-4F89-AB3E-25C41AC4B4FD}"/>
              </a:ext>
            </a:extLst>
          </p:cNvPr>
          <p:cNvSpPr/>
          <p:nvPr/>
        </p:nvSpPr>
        <p:spPr>
          <a:xfrm>
            <a:off x="220634" y="4544664"/>
            <a:ext cx="2566467" cy="853088"/>
          </a:xfrm>
          <a:prstGeom prst="cloudCallout">
            <a:avLst>
              <a:gd name="adj1" fmla="val 26330"/>
              <a:gd name="adj2" fmla="val 66758"/>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Will this robot help me diffuse the bomb?</a:t>
            </a:r>
          </a:p>
        </p:txBody>
      </p:sp>
      <p:sp>
        <p:nvSpPr>
          <p:cNvPr id="14" name="Thought Bubble: Cloud 13">
            <a:extLst>
              <a:ext uri="{FF2B5EF4-FFF2-40B4-BE49-F238E27FC236}">
                <a16:creationId xmlns:a16="http://schemas.microsoft.com/office/drawing/2014/main" id="{899C5BC4-E25E-4735-AF82-CC57439171E1}"/>
              </a:ext>
            </a:extLst>
          </p:cNvPr>
          <p:cNvSpPr/>
          <p:nvPr/>
        </p:nvSpPr>
        <p:spPr>
          <a:xfrm flipH="1">
            <a:off x="5607039" y="4411814"/>
            <a:ext cx="2768003" cy="837159"/>
          </a:xfrm>
          <a:prstGeom prst="cloudCallout">
            <a:avLst>
              <a:gd name="adj1" fmla="val -10887"/>
              <a:gd name="adj2" fmla="val 68704"/>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Do these guys know what they are doing?</a:t>
            </a:r>
          </a:p>
        </p:txBody>
      </p:sp>
      <p:sp>
        <p:nvSpPr>
          <p:cNvPr id="17" name="Rectangle 16">
            <a:extLst>
              <a:ext uri="{FF2B5EF4-FFF2-40B4-BE49-F238E27FC236}">
                <a16:creationId xmlns:a16="http://schemas.microsoft.com/office/drawing/2014/main" id="{9846FBC7-9591-48D1-B03E-D5CAE8DB1DAF}"/>
              </a:ext>
            </a:extLst>
          </p:cNvPr>
          <p:cNvSpPr/>
          <p:nvPr/>
        </p:nvSpPr>
        <p:spPr>
          <a:xfrm>
            <a:off x="698440" y="1990138"/>
            <a:ext cx="3114283" cy="2009344"/>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hought Bubble: Cloud 12">
            <a:extLst>
              <a:ext uri="{FF2B5EF4-FFF2-40B4-BE49-F238E27FC236}">
                <a16:creationId xmlns:a16="http://schemas.microsoft.com/office/drawing/2014/main" id="{5333F8B3-AF56-4B15-A9EE-3E8521A7C098}"/>
              </a:ext>
            </a:extLst>
          </p:cNvPr>
          <p:cNvSpPr/>
          <p:nvPr/>
        </p:nvSpPr>
        <p:spPr>
          <a:xfrm flipH="1">
            <a:off x="2792890" y="4333307"/>
            <a:ext cx="2768003" cy="994172"/>
          </a:xfrm>
          <a:prstGeom prst="cloudCallout">
            <a:avLst>
              <a:gd name="adj1" fmla="val -17642"/>
              <a:gd name="adj2" fmla="val 75474"/>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350" dirty="0">
                <a:solidFill>
                  <a:schemeClr val="tx1"/>
                </a:solidFill>
              </a:rPr>
              <a:t>How do I know that system is safe with all these people around?</a:t>
            </a:r>
          </a:p>
        </p:txBody>
      </p:sp>
      <p:pic>
        <p:nvPicPr>
          <p:cNvPr id="6" name="Picture 5">
            <a:extLst>
              <a:ext uri="{FF2B5EF4-FFF2-40B4-BE49-F238E27FC236}">
                <a16:creationId xmlns:a16="http://schemas.microsoft.com/office/drawing/2014/main" id="{E31E0598-41AC-441B-9AC3-D9C2DCEA5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5105" y="5196499"/>
            <a:ext cx="1219200" cy="1219200"/>
          </a:xfrm>
          <a:prstGeom prst="rect">
            <a:avLst/>
          </a:prstGeom>
        </p:spPr>
      </p:pic>
      <p:sp>
        <p:nvSpPr>
          <p:cNvPr id="7" name="Rectangle 1">
            <a:extLst>
              <a:ext uri="{FF2B5EF4-FFF2-40B4-BE49-F238E27FC236}">
                <a16:creationId xmlns:a16="http://schemas.microsoft.com/office/drawing/2014/main" id="{18D3DE98-3F4E-4AE8-ADF3-AB94B6F3B4C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A64E5FBC-0189-4AFD-92FD-6547F6F5A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2782" y="4631022"/>
            <a:ext cx="2041618" cy="2350154"/>
          </a:xfrm>
          <a:prstGeom prst="rect">
            <a:avLst/>
          </a:prstGeom>
        </p:spPr>
      </p:pic>
      <p:pic>
        <p:nvPicPr>
          <p:cNvPr id="23" name="Picture 22">
            <a:extLst>
              <a:ext uri="{FF2B5EF4-FFF2-40B4-BE49-F238E27FC236}">
                <a16:creationId xmlns:a16="http://schemas.microsoft.com/office/drawing/2014/main" id="{025AA167-A397-43E9-9763-486B623DFF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667" y="5609109"/>
            <a:ext cx="1219200" cy="1219200"/>
          </a:xfrm>
          <a:prstGeom prst="rect">
            <a:avLst/>
          </a:prstGeom>
        </p:spPr>
      </p:pic>
      <p:sp>
        <p:nvSpPr>
          <p:cNvPr id="22" name="TextBox 21">
            <a:extLst>
              <a:ext uri="{FF2B5EF4-FFF2-40B4-BE49-F238E27FC236}">
                <a16:creationId xmlns:a16="http://schemas.microsoft.com/office/drawing/2014/main" id="{02C96648-96B8-410B-9F1A-E492B73FDF05}"/>
              </a:ext>
            </a:extLst>
          </p:cNvPr>
          <p:cNvSpPr txBox="1"/>
          <p:nvPr/>
        </p:nvSpPr>
        <p:spPr>
          <a:xfrm>
            <a:off x="2153181" y="3919330"/>
            <a:ext cx="4572000" cy="261610"/>
          </a:xfrm>
          <a:prstGeom prst="rect">
            <a:avLst/>
          </a:prstGeom>
          <a:noFill/>
        </p:spPr>
        <p:txBody>
          <a:bodyPr wrap="square">
            <a:spAutoFit/>
          </a:bodyPr>
          <a:lstStyle/>
          <a:p>
            <a:r>
              <a:rPr lang="en-US" sz="1100" b="0" i="0" dirty="0">
                <a:solidFill>
                  <a:schemeClr val="bg1">
                    <a:lumMod val="85000"/>
                  </a:schemeClr>
                </a:solidFill>
                <a:effectLst/>
                <a:latin typeface="Roboto" panose="02000000000000000000" pitchFamily="2" charset="0"/>
              </a:rPr>
              <a:t>AP Photo/Andrew </a:t>
            </a:r>
            <a:r>
              <a:rPr lang="en-US" sz="1100" b="0" i="0" dirty="0" err="1">
                <a:solidFill>
                  <a:schemeClr val="bg1">
                    <a:lumMod val="85000"/>
                  </a:schemeClr>
                </a:solidFill>
                <a:effectLst/>
                <a:latin typeface="Roboto" panose="02000000000000000000" pitchFamily="2" charset="0"/>
              </a:rPr>
              <a:t>Harnik</a:t>
            </a:r>
            <a:endParaRPr lang="en-US" sz="1100" dirty="0">
              <a:solidFill>
                <a:schemeClr val="bg1">
                  <a:lumMod val="85000"/>
                </a:schemeClr>
              </a:solidFill>
            </a:endParaRPr>
          </a:p>
        </p:txBody>
      </p:sp>
      <p:sp>
        <p:nvSpPr>
          <p:cNvPr id="24" name="TextBox 23">
            <a:extLst>
              <a:ext uri="{FF2B5EF4-FFF2-40B4-BE49-F238E27FC236}">
                <a16:creationId xmlns:a16="http://schemas.microsoft.com/office/drawing/2014/main" id="{518ACEDB-A434-4E3F-B270-80B755F63ED7}"/>
              </a:ext>
            </a:extLst>
          </p:cNvPr>
          <p:cNvSpPr txBox="1"/>
          <p:nvPr/>
        </p:nvSpPr>
        <p:spPr>
          <a:xfrm>
            <a:off x="4433294" y="6485657"/>
            <a:ext cx="4572000" cy="261610"/>
          </a:xfrm>
          <a:prstGeom prst="rect">
            <a:avLst/>
          </a:prstGeom>
          <a:noFill/>
        </p:spPr>
        <p:txBody>
          <a:bodyPr wrap="square">
            <a:spAutoFit/>
          </a:bodyPr>
          <a:lstStyle/>
          <a:p>
            <a:r>
              <a:rPr lang="en-US" sz="1100" b="0" i="0" dirty="0">
                <a:effectLst/>
                <a:latin typeface="Roboto" panose="02000000000000000000" pitchFamily="2" charset="0"/>
              </a:rPr>
              <a:t>Source Unknown</a:t>
            </a:r>
            <a:endParaRPr lang="en-US" sz="1100" dirty="0"/>
          </a:p>
        </p:txBody>
      </p:sp>
      <p:sp>
        <p:nvSpPr>
          <p:cNvPr id="25" name="Content Placeholder 2">
            <a:extLst>
              <a:ext uri="{FF2B5EF4-FFF2-40B4-BE49-F238E27FC236}">
                <a16:creationId xmlns:a16="http://schemas.microsoft.com/office/drawing/2014/main" id="{26D0925F-D299-4247-AF61-9AEE064E36CE}"/>
              </a:ext>
            </a:extLst>
          </p:cNvPr>
          <p:cNvSpPr>
            <a:spLocks noGrp="1"/>
          </p:cNvSpPr>
          <p:nvPr>
            <p:ph idx="1"/>
          </p:nvPr>
        </p:nvSpPr>
        <p:spPr>
          <a:xfrm>
            <a:off x="3960924" y="1845436"/>
            <a:ext cx="4878276" cy="2767362"/>
          </a:xfrm>
        </p:spPr>
        <p:txBody>
          <a:bodyPr>
            <a:noAutofit/>
          </a:bodyPr>
          <a:lstStyle/>
          <a:p>
            <a:pPr marL="0" indent="0">
              <a:buNone/>
            </a:pPr>
            <a:r>
              <a:rPr lang="en-US" sz="1800" i="1" dirty="0">
                <a:solidFill>
                  <a:schemeClr val="bg1">
                    <a:lumMod val="85000"/>
                  </a:schemeClr>
                </a:solidFill>
              </a:rPr>
              <a:t>“Our </a:t>
            </a:r>
            <a:r>
              <a:rPr lang="en-US" sz="1800" b="1" i="1" dirty="0"/>
              <a:t>operators</a:t>
            </a:r>
            <a:r>
              <a:rPr lang="en-US" sz="1800" i="1" dirty="0">
                <a:solidFill>
                  <a:schemeClr val="bg1">
                    <a:lumMod val="85000"/>
                  </a:schemeClr>
                </a:solidFill>
              </a:rPr>
              <a:t> must come to </a:t>
            </a:r>
          </a:p>
          <a:p>
            <a:pPr marL="0" indent="0">
              <a:buNone/>
            </a:pPr>
            <a:r>
              <a:rPr lang="en-US" sz="1800" i="1" dirty="0">
                <a:solidFill>
                  <a:schemeClr val="bg1">
                    <a:lumMod val="85000"/>
                  </a:schemeClr>
                </a:solidFill>
              </a:rPr>
              <a:t>trust the outputs of </a:t>
            </a:r>
            <a:r>
              <a:rPr lang="en-US" sz="1800" b="1" i="1" dirty="0"/>
              <a:t>AI systems</a:t>
            </a:r>
            <a:r>
              <a:rPr lang="en-US" sz="1800" i="1" dirty="0">
                <a:solidFill>
                  <a:schemeClr val="bg1">
                    <a:lumMod val="85000"/>
                  </a:schemeClr>
                </a:solidFill>
              </a:rPr>
              <a:t>,</a:t>
            </a:r>
          </a:p>
          <a:p>
            <a:pPr marL="0" indent="0">
              <a:buNone/>
            </a:pPr>
            <a:r>
              <a:rPr lang="en-US" sz="1800" i="1" dirty="0">
                <a:solidFill>
                  <a:schemeClr val="bg1">
                    <a:lumMod val="85000"/>
                  </a:schemeClr>
                </a:solidFill>
              </a:rPr>
              <a:t>	our </a:t>
            </a:r>
            <a:r>
              <a:rPr lang="en-US" sz="1800" b="1" i="1" dirty="0"/>
              <a:t>commanders</a:t>
            </a:r>
            <a:r>
              <a:rPr lang="en-US" sz="1800" i="1" dirty="0">
                <a:solidFill>
                  <a:schemeClr val="bg1">
                    <a:lumMod val="85000"/>
                  </a:schemeClr>
                </a:solidFill>
              </a:rPr>
              <a:t> must come to </a:t>
            </a:r>
          </a:p>
          <a:p>
            <a:pPr marL="0" indent="0">
              <a:buNone/>
            </a:pPr>
            <a:r>
              <a:rPr lang="en-US" sz="1800" i="1" dirty="0">
                <a:solidFill>
                  <a:schemeClr val="bg1">
                    <a:lumMod val="85000"/>
                  </a:schemeClr>
                </a:solidFill>
              </a:rPr>
              <a:t>	trust the legal, ethical, and moral 	foundations of </a:t>
            </a:r>
            <a:r>
              <a:rPr lang="en-US" sz="1800" b="1" i="1" dirty="0"/>
              <a:t>explainable AI</a:t>
            </a:r>
            <a:r>
              <a:rPr lang="en-US" sz="1800" i="1" dirty="0">
                <a:solidFill>
                  <a:schemeClr val="bg1">
                    <a:lumMod val="85000"/>
                  </a:schemeClr>
                </a:solidFill>
              </a:rPr>
              <a:t>,</a:t>
            </a:r>
          </a:p>
          <a:p>
            <a:pPr marL="0" indent="0">
              <a:buNone/>
            </a:pPr>
            <a:r>
              <a:rPr lang="en-US" sz="1800" i="1" dirty="0">
                <a:solidFill>
                  <a:schemeClr val="bg1">
                    <a:lumMod val="85000"/>
                  </a:schemeClr>
                </a:solidFill>
              </a:rPr>
              <a:t>	        and the </a:t>
            </a:r>
            <a:r>
              <a:rPr lang="en-US" sz="1800" b="1" i="1" dirty="0"/>
              <a:t>American people </a:t>
            </a:r>
            <a:r>
              <a:rPr lang="en-US" sz="1800" i="1" dirty="0">
                <a:solidFill>
                  <a:schemeClr val="bg1">
                    <a:lumMod val="85000"/>
                  </a:schemeClr>
                </a:solidFill>
              </a:rPr>
              <a:t>must come to 	        trust the values their </a:t>
            </a:r>
            <a:r>
              <a:rPr lang="en-US" sz="1800" b="1" i="1" dirty="0"/>
              <a:t>Department of 	        Defense </a:t>
            </a:r>
            <a:r>
              <a:rPr lang="en-US" sz="1800" i="1" dirty="0">
                <a:solidFill>
                  <a:schemeClr val="bg1">
                    <a:lumMod val="85000"/>
                  </a:schemeClr>
                </a:solidFill>
              </a:rPr>
              <a:t>has integrated into every 	        application.” </a:t>
            </a:r>
            <a:endParaRPr lang="en-US" sz="1800" dirty="0">
              <a:solidFill>
                <a:schemeClr val="bg1">
                  <a:lumMod val="85000"/>
                </a:schemeClr>
              </a:solidFill>
            </a:endParaRPr>
          </a:p>
        </p:txBody>
      </p:sp>
    </p:spTree>
    <p:extLst>
      <p:ext uri="{BB962C8B-B14F-4D97-AF65-F5344CB8AC3E}">
        <p14:creationId xmlns:p14="http://schemas.microsoft.com/office/powerpoint/2010/main" val="1202847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a:extLst>
              <a:ext uri="{FF2B5EF4-FFF2-40B4-BE49-F238E27FC236}">
                <a16:creationId xmlns:a16="http://schemas.microsoft.com/office/drawing/2014/main" id="{5B95A62E-058B-471B-AC76-2B11FE4ABAF6}"/>
              </a:ext>
            </a:extLst>
          </p:cNvPr>
          <p:cNvCxnSpPr>
            <a:cxnSpLocks/>
          </p:cNvCxnSpPr>
          <p:nvPr/>
        </p:nvCxnSpPr>
        <p:spPr>
          <a:xfrm flipH="1">
            <a:off x="162012" y="4517029"/>
            <a:ext cx="3071947" cy="447691"/>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63A893AD-A75E-4E00-98ED-EB5B81985EB3}"/>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The trustor’s </a:t>
            </a:r>
            <a:r>
              <a:rPr lang="en-US" sz="2800" b="1" i="1" dirty="0">
                <a:solidFill>
                  <a:schemeClr val="accent5">
                    <a:lumMod val="60000"/>
                    <a:lumOff val="40000"/>
                  </a:schemeClr>
                </a:solidFill>
                <a:latin typeface="Franklin Gothic Book" panose="020B0503020102020204" pitchFamily="34" charset="0"/>
              </a:rPr>
              <a:t>mental model </a:t>
            </a:r>
            <a:r>
              <a:rPr lang="en-US" sz="2800" dirty="0">
                <a:latin typeface="Franklin Gothic Book" panose="020B0503020102020204" pitchFamily="34" charset="0"/>
              </a:rPr>
              <a:t>of the trustee forms their expectations, perceptions, and understanding of a system’s </a:t>
            </a:r>
            <a:r>
              <a:rPr lang="en-US" sz="2800" b="1" i="1" dirty="0">
                <a:solidFill>
                  <a:srgbClr val="071488"/>
                </a:solidFill>
                <a:latin typeface="Franklin Gothic Book" panose="020B0503020102020204" pitchFamily="34" charset="0"/>
              </a:rPr>
              <a:t>trustworthiness</a:t>
            </a:r>
            <a:r>
              <a:rPr lang="en-US" sz="2800" dirty="0">
                <a:latin typeface="Franklin Gothic Book" panose="020B0503020102020204" pitchFamily="34" charset="0"/>
              </a:rPr>
              <a:t>.</a:t>
            </a:r>
          </a:p>
        </p:txBody>
      </p:sp>
      <p:sp>
        <p:nvSpPr>
          <p:cNvPr id="3" name="Title 1">
            <a:extLst>
              <a:ext uri="{FF2B5EF4-FFF2-40B4-BE49-F238E27FC236}">
                <a16:creationId xmlns:a16="http://schemas.microsoft.com/office/drawing/2014/main" id="{42DC35A9-D8F9-4C28-A619-9088C057EB9F}"/>
              </a:ext>
            </a:extLst>
          </p:cNvPr>
          <p:cNvSpPr txBox="1">
            <a:spLocks/>
          </p:cNvSpPr>
          <p:nvPr/>
        </p:nvSpPr>
        <p:spPr>
          <a:xfrm>
            <a:off x="647700" y="400946"/>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Franklin Gothic Book" panose="020B0503020102020204" pitchFamily="34" charset="0"/>
            </a:endParaRPr>
          </a:p>
        </p:txBody>
      </p:sp>
      <p:pic>
        <p:nvPicPr>
          <p:cNvPr id="31" name="Picture 30">
            <a:extLst>
              <a:ext uri="{FF2B5EF4-FFF2-40B4-BE49-F238E27FC236}">
                <a16:creationId xmlns:a16="http://schemas.microsoft.com/office/drawing/2014/main" id="{7332D0B2-CF2D-46DE-B48B-13AD5575E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05187" y="3009899"/>
            <a:ext cx="2333625" cy="2196353"/>
          </a:xfrm>
          <a:prstGeom prst="rect">
            <a:avLst/>
          </a:prstGeom>
        </p:spPr>
      </p:pic>
      <p:pic>
        <p:nvPicPr>
          <p:cNvPr id="55" name="Picture 54">
            <a:extLst>
              <a:ext uri="{FF2B5EF4-FFF2-40B4-BE49-F238E27FC236}">
                <a16:creationId xmlns:a16="http://schemas.microsoft.com/office/drawing/2014/main" id="{EFF10C66-1AB2-4870-B0B8-683F9AAC0A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73410" y1="22006" x2="73410" y2="22006"/>
                        <a14:backgroundMark x1="73410" y1="22006" x2="80925" y2="31715"/>
                      </a14:backgroundRemoval>
                    </a14:imgEffect>
                  </a14:imgLayer>
                </a14:imgProps>
              </a:ext>
            </a:extLst>
          </a:blip>
          <a:stretch>
            <a:fillRect/>
          </a:stretch>
        </p:blipFill>
        <p:spPr>
          <a:xfrm rot="21090648">
            <a:off x="3063304" y="3923003"/>
            <a:ext cx="772717" cy="690085"/>
          </a:xfrm>
          <a:prstGeom prst="rect">
            <a:avLst/>
          </a:prstGeom>
        </p:spPr>
      </p:pic>
      <p:sp>
        <p:nvSpPr>
          <p:cNvPr id="57" name="TextBox 33">
            <a:extLst>
              <a:ext uri="{FF2B5EF4-FFF2-40B4-BE49-F238E27FC236}">
                <a16:creationId xmlns:a16="http://schemas.microsoft.com/office/drawing/2014/main" id="{66DA6F4E-CC8F-41EB-A052-6704D2E60492}"/>
              </a:ext>
            </a:extLst>
          </p:cNvPr>
          <p:cNvSpPr txBox="1">
            <a:spLocks noChangeArrowheads="1"/>
          </p:cNvSpPr>
          <p:nvPr/>
        </p:nvSpPr>
        <p:spPr bwMode="auto">
          <a:xfrm flipH="1">
            <a:off x="4142936" y="3574134"/>
            <a:ext cx="1109400" cy="738664"/>
          </a:xfrm>
          <a:prstGeom prst="rect">
            <a:avLst/>
          </a:prstGeom>
          <a:solidFill>
            <a:schemeClr val="bg1">
              <a:alpha val="81000"/>
            </a:schemeClr>
          </a:solidFill>
          <a:ln>
            <a:noFill/>
          </a:ln>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400" b="1" dirty="0">
                <a:solidFill>
                  <a:srgbClr val="2F7ABF"/>
                </a:solidFill>
                <a:latin typeface="Franklin Gothic Book" panose="020B0503020102020204" pitchFamily="34" charset="0"/>
                <a:cs typeface="Calibri Light" panose="020F0302020204030204" pitchFamily="34" charset="0"/>
              </a:rPr>
              <a:t>Mental Model</a:t>
            </a:r>
            <a:endParaRPr lang="en-US" altLang="en-US" sz="2400" dirty="0">
              <a:solidFill>
                <a:srgbClr val="2F7ABF"/>
              </a:solidFill>
              <a:latin typeface="Franklin Gothic Book" panose="020B0503020102020204" pitchFamily="34" charset="0"/>
              <a:cs typeface="Calibri Light" panose="020F0302020204030204" pitchFamily="34" charset="0"/>
            </a:endParaRPr>
          </a:p>
        </p:txBody>
      </p:sp>
      <p:pic>
        <p:nvPicPr>
          <p:cNvPr id="95" name="Picture 94">
            <a:extLst>
              <a:ext uri="{FF2B5EF4-FFF2-40B4-BE49-F238E27FC236}">
                <a16:creationId xmlns:a16="http://schemas.microsoft.com/office/drawing/2014/main" id="{4E218EA1-2660-4292-95E4-9A5D2E70CF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37" y="3477410"/>
            <a:ext cx="1219200" cy="1219200"/>
          </a:xfrm>
          <a:prstGeom prst="rect">
            <a:avLst/>
          </a:prstGeom>
        </p:spPr>
      </p:pic>
      <p:cxnSp>
        <p:nvCxnSpPr>
          <p:cNvPr id="98" name="Straight Connector 97">
            <a:extLst>
              <a:ext uri="{FF2B5EF4-FFF2-40B4-BE49-F238E27FC236}">
                <a16:creationId xmlns:a16="http://schemas.microsoft.com/office/drawing/2014/main" id="{03372387-0ADB-4FC9-95A8-C991E0B2D0FC}"/>
              </a:ext>
            </a:extLst>
          </p:cNvPr>
          <p:cNvCxnSpPr>
            <a:cxnSpLocks/>
          </p:cNvCxnSpPr>
          <p:nvPr/>
        </p:nvCxnSpPr>
        <p:spPr>
          <a:xfrm flipH="1" flipV="1">
            <a:off x="110447" y="3188059"/>
            <a:ext cx="3005708" cy="870754"/>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sp>
        <p:nvSpPr>
          <p:cNvPr id="102" name="TextBox 33">
            <a:extLst>
              <a:ext uri="{FF2B5EF4-FFF2-40B4-BE49-F238E27FC236}">
                <a16:creationId xmlns:a16="http://schemas.microsoft.com/office/drawing/2014/main" id="{3351B20C-17FD-4D9B-809E-8D12BE0D8EE3}"/>
              </a:ext>
            </a:extLst>
          </p:cNvPr>
          <p:cNvSpPr txBox="1">
            <a:spLocks noChangeArrowheads="1"/>
          </p:cNvSpPr>
          <p:nvPr/>
        </p:nvSpPr>
        <p:spPr bwMode="auto">
          <a:xfrm flipH="1">
            <a:off x="-675892" y="4055174"/>
            <a:ext cx="3141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Monitoring</a:t>
            </a:r>
            <a:endParaRPr lang="en-US" altLang="en-US" sz="2100" dirty="0">
              <a:solidFill>
                <a:srgbClr val="525252"/>
              </a:solidFill>
              <a:latin typeface="Calibri Light" panose="020F0302020204030204" pitchFamily="34" charset="0"/>
              <a:cs typeface="Calibri Light" panose="020F0302020204030204" pitchFamily="34" charset="0"/>
            </a:endParaRPr>
          </a:p>
        </p:txBody>
      </p:sp>
      <p:sp>
        <p:nvSpPr>
          <p:cNvPr id="59" name="TextBox 33">
            <a:extLst>
              <a:ext uri="{FF2B5EF4-FFF2-40B4-BE49-F238E27FC236}">
                <a16:creationId xmlns:a16="http://schemas.microsoft.com/office/drawing/2014/main" id="{895E142B-F54A-4ACA-9748-BB578F916863}"/>
              </a:ext>
            </a:extLst>
          </p:cNvPr>
          <p:cNvSpPr txBox="1">
            <a:spLocks noChangeArrowheads="1"/>
          </p:cNvSpPr>
          <p:nvPr/>
        </p:nvSpPr>
        <p:spPr bwMode="auto">
          <a:xfrm flipH="1">
            <a:off x="5771192" y="3574134"/>
            <a:ext cx="402310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100" b="1" dirty="0">
                <a:solidFill>
                  <a:srgbClr val="525252"/>
                </a:solidFill>
                <a:latin typeface="Calibri Light" panose="020F0302020204030204" pitchFamily="34" charset="0"/>
                <a:cs typeface="Calibri Light" panose="020F0302020204030204" pitchFamily="34" charset="0"/>
              </a:rPr>
              <a:t>Understanding </a:t>
            </a:r>
          </a:p>
          <a:p>
            <a:pPr marL="347472" indent="-347472" eaLnBrk="1" hangingPunct="1"/>
            <a:r>
              <a:rPr lang="en-US" altLang="en-US" sz="2100" b="1" dirty="0">
                <a:solidFill>
                  <a:srgbClr val="525252"/>
                </a:solidFill>
                <a:latin typeface="Calibri Light" panose="020F0302020204030204" pitchFamily="34" charset="0"/>
                <a:cs typeface="Calibri Light" panose="020F0302020204030204" pitchFamily="34" charset="0"/>
              </a:rPr>
              <a:t>- 	What a system does</a:t>
            </a:r>
          </a:p>
          <a:p>
            <a:pPr marL="342900" indent="-342900" eaLnBrk="1" hangingPunct="1">
              <a:buFontTx/>
              <a:buChar char="-"/>
            </a:pPr>
            <a:r>
              <a:rPr lang="en-US" altLang="en-US" sz="2100" b="1" dirty="0">
                <a:solidFill>
                  <a:srgbClr val="525252"/>
                </a:solidFill>
                <a:latin typeface="Calibri Light" panose="020F0302020204030204" pitchFamily="34" charset="0"/>
                <a:cs typeface="Calibri Light" panose="020F0302020204030204" pitchFamily="34" charset="0"/>
              </a:rPr>
              <a:t>Basics of how it works</a:t>
            </a:r>
          </a:p>
          <a:p>
            <a:pPr marL="342900" indent="-342900" algn="r" eaLnBrk="1" hangingPunct="1">
              <a:buFont typeface="Arial" panose="020B0604020202020204" pitchFamily="34" charset="0"/>
              <a:buChar char="•"/>
            </a:pPr>
            <a:endParaRPr lang="en-US" altLang="en-US" sz="2100" b="1" dirty="0">
              <a:solidFill>
                <a:srgbClr val="525252"/>
              </a:solidFill>
              <a:latin typeface="Calibri Light" panose="020F0302020204030204" pitchFamily="34" charset="0"/>
              <a:cs typeface="Calibri Light" panose="020F0302020204030204" pitchFamily="34" charset="0"/>
            </a:endParaRPr>
          </a:p>
        </p:txBody>
      </p:sp>
      <p:grpSp>
        <p:nvGrpSpPr>
          <p:cNvPr id="7" name="Group 6">
            <a:extLst>
              <a:ext uri="{FF2B5EF4-FFF2-40B4-BE49-F238E27FC236}">
                <a16:creationId xmlns:a16="http://schemas.microsoft.com/office/drawing/2014/main" id="{8914EB1F-20A6-40D9-B0E2-1A368FCADC29}"/>
              </a:ext>
            </a:extLst>
          </p:cNvPr>
          <p:cNvGrpSpPr/>
          <p:nvPr/>
        </p:nvGrpSpPr>
        <p:grpSpPr>
          <a:xfrm>
            <a:off x="1344352" y="4515301"/>
            <a:ext cx="7323398" cy="2273263"/>
            <a:chOff x="1344352" y="4515301"/>
            <a:chExt cx="7323398" cy="2273263"/>
          </a:xfrm>
          <a:solidFill>
            <a:srgbClr val="B594CE"/>
          </a:solidFill>
        </p:grpSpPr>
        <p:grpSp>
          <p:nvGrpSpPr>
            <p:cNvPr id="5" name="Group 4">
              <a:extLst>
                <a:ext uri="{FF2B5EF4-FFF2-40B4-BE49-F238E27FC236}">
                  <a16:creationId xmlns:a16="http://schemas.microsoft.com/office/drawing/2014/main" id="{CF977503-CDC5-4C0C-BD41-25B14CCE5D5A}"/>
                </a:ext>
              </a:extLst>
            </p:cNvPr>
            <p:cNvGrpSpPr/>
            <p:nvPr/>
          </p:nvGrpSpPr>
          <p:grpSpPr>
            <a:xfrm>
              <a:off x="1428787" y="4515301"/>
              <a:ext cx="7238963" cy="1332219"/>
              <a:chOff x="1428787" y="4515301"/>
              <a:chExt cx="7238963" cy="1332219"/>
            </a:xfrm>
            <a:grpFill/>
          </p:grpSpPr>
          <p:cxnSp>
            <p:nvCxnSpPr>
              <p:cNvPr id="61" name="Straight Connector 60">
                <a:extLst>
                  <a:ext uri="{FF2B5EF4-FFF2-40B4-BE49-F238E27FC236}">
                    <a16:creationId xmlns:a16="http://schemas.microsoft.com/office/drawing/2014/main" id="{31EE33B8-2557-49D1-9043-9E7FC3E95FD0}"/>
                  </a:ext>
                </a:extLst>
              </p:cNvPr>
              <p:cNvCxnSpPr>
                <a:cxnSpLocks/>
              </p:cNvCxnSpPr>
              <p:nvPr/>
            </p:nvCxnSpPr>
            <p:spPr>
              <a:xfrm>
                <a:off x="3172825" y="4515301"/>
                <a:ext cx="5494925" cy="1218038"/>
              </a:xfrm>
              <a:prstGeom prst="line">
                <a:avLst/>
              </a:prstGeom>
              <a:grpFill/>
              <a:ln w="31750">
                <a:solidFill>
                  <a:schemeClr val="accent6">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CA1F206-9345-4D0A-88CB-9AEE262CB854}"/>
                  </a:ext>
                </a:extLst>
              </p:cNvPr>
              <p:cNvGrpSpPr/>
              <p:nvPr/>
            </p:nvGrpSpPr>
            <p:grpSpPr>
              <a:xfrm>
                <a:off x="1428787" y="4599763"/>
                <a:ext cx="4094619" cy="1247757"/>
                <a:chOff x="1428787" y="4599763"/>
                <a:chExt cx="4094619" cy="1247757"/>
              </a:xfrm>
              <a:grpFill/>
            </p:grpSpPr>
            <p:grpSp>
              <p:nvGrpSpPr>
                <p:cNvPr id="2" name="Group 1">
                  <a:extLst>
                    <a:ext uri="{FF2B5EF4-FFF2-40B4-BE49-F238E27FC236}">
                      <a16:creationId xmlns:a16="http://schemas.microsoft.com/office/drawing/2014/main" id="{DF470455-9B89-446B-81A6-DA82621F85F1}"/>
                    </a:ext>
                  </a:extLst>
                </p:cNvPr>
                <p:cNvGrpSpPr/>
                <p:nvPr/>
              </p:nvGrpSpPr>
              <p:grpSpPr>
                <a:xfrm>
                  <a:off x="2761541" y="4599763"/>
                  <a:ext cx="2761865" cy="1247757"/>
                  <a:chOff x="2761541" y="4599763"/>
                  <a:chExt cx="2761865" cy="1247757"/>
                </a:xfrm>
                <a:grpFill/>
              </p:grpSpPr>
              <p:sp>
                <p:nvSpPr>
                  <p:cNvPr id="66" name="Freeform 30">
                    <a:extLst>
                      <a:ext uri="{FF2B5EF4-FFF2-40B4-BE49-F238E27FC236}">
                        <a16:creationId xmlns:a16="http://schemas.microsoft.com/office/drawing/2014/main" id="{C14BE5A3-ADB1-4C6C-B94A-B8E1ECC8238A}"/>
                      </a:ext>
                    </a:extLst>
                  </p:cNvPr>
                  <p:cNvSpPr>
                    <a:spLocks/>
                  </p:cNvSpPr>
                  <p:nvPr/>
                </p:nvSpPr>
                <p:spPr bwMode="auto">
                  <a:xfrm rot="7767019">
                    <a:off x="2431102" y="4930202"/>
                    <a:ext cx="1247757" cy="586880"/>
                  </a:xfrm>
                  <a:custGeom>
                    <a:avLst/>
                    <a:gdLst>
                      <a:gd name="T0" fmla="*/ 642 w 1249"/>
                      <a:gd name="T1" fmla="*/ 0 h 706"/>
                      <a:gd name="T2" fmla="*/ 642 w 1249"/>
                      <a:gd name="T3" fmla="*/ 176 h 706"/>
                      <a:gd name="T4" fmla="*/ 0 w 1249"/>
                      <a:gd name="T5" fmla="*/ 176 h 706"/>
                      <a:gd name="T6" fmla="*/ 0 w 1249"/>
                      <a:gd name="T7" fmla="*/ 529 h 706"/>
                      <a:gd name="T8" fmla="*/ 642 w 1249"/>
                      <a:gd name="T9" fmla="*/ 529 h 706"/>
                      <a:gd name="T10" fmla="*/ 642 w 1249"/>
                      <a:gd name="T11" fmla="*/ 706 h 706"/>
                      <a:gd name="T12" fmla="*/ 1249 w 1249"/>
                      <a:gd name="T13" fmla="*/ 353 h 706"/>
                      <a:gd name="T14" fmla="*/ 642 w 1249"/>
                      <a:gd name="T15" fmla="*/ 0 h 7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 h="706">
                        <a:moveTo>
                          <a:pt x="642" y="0"/>
                        </a:moveTo>
                        <a:lnTo>
                          <a:pt x="642" y="176"/>
                        </a:lnTo>
                        <a:lnTo>
                          <a:pt x="0" y="176"/>
                        </a:lnTo>
                        <a:lnTo>
                          <a:pt x="0" y="529"/>
                        </a:lnTo>
                        <a:lnTo>
                          <a:pt x="642" y="529"/>
                        </a:lnTo>
                        <a:lnTo>
                          <a:pt x="642" y="706"/>
                        </a:lnTo>
                        <a:lnTo>
                          <a:pt x="1249" y="353"/>
                        </a:lnTo>
                        <a:lnTo>
                          <a:pt x="642" y="0"/>
                        </a:lnTo>
                        <a:close/>
                      </a:path>
                    </a:pathLst>
                  </a:custGeom>
                  <a:solidFill>
                    <a:srgbClr val="7F45AA"/>
                  </a:solidFill>
                  <a:ln w="9525" cap="flat" cmpd="sng" algn="ctr">
                    <a:solidFill>
                      <a:srgbClr val="E8DEF0"/>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latin typeface="Arial" charset="0"/>
                      <a:cs typeface="+mn-cs"/>
                    </a:endParaRPr>
                  </a:p>
                </p:txBody>
              </p:sp>
              <p:sp>
                <p:nvSpPr>
                  <p:cNvPr id="69" name="Freeform 32">
                    <a:extLst>
                      <a:ext uri="{FF2B5EF4-FFF2-40B4-BE49-F238E27FC236}">
                        <a16:creationId xmlns:a16="http://schemas.microsoft.com/office/drawing/2014/main" id="{787AE271-CB7A-43E8-9B8D-641DC0EB3B26}"/>
                      </a:ext>
                    </a:extLst>
                  </p:cNvPr>
                  <p:cNvSpPr>
                    <a:spLocks/>
                  </p:cNvSpPr>
                  <p:nvPr/>
                </p:nvSpPr>
                <p:spPr bwMode="auto">
                  <a:xfrm rot="10157350">
                    <a:off x="3771512" y="4670564"/>
                    <a:ext cx="581877" cy="973558"/>
                  </a:xfrm>
                  <a:custGeom>
                    <a:avLst/>
                    <a:gdLst>
                      <a:gd name="T0" fmla="*/ 169 w 776"/>
                      <a:gd name="T1" fmla="*/ 353 h 1171"/>
                      <a:gd name="T2" fmla="*/ 324 w 776"/>
                      <a:gd name="T3" fmla="*/ 437 h 1171"/>
                      <a:gd name="T4" fmla="*/ 0 w 776"/>
                      <a:gd name="T5" fmla="*/ 995 h 1171"/>
                      <a:gd name="T6" fmla="*/ 303 w 776"/>
                      <a:gd name="T7" fmla="*/ 1171 h 1171"/>
                      <a:gd name="T8" fmla="*/ 628 w 776"/>
                      <a:gd name="T9" fmla="*/ 614 h 1171"/>
                      <a:gd name="T10" fmla="*/ 776 w 776"/>
                      <a:gd name="T11" fmla="*/ 705 h 1171"/>
                      <a:gd name="T12" fmla="*/ 776 w 776"/>
                      <a:gd name="T13" fmla="*/ 0 h 1171"/>
                      <a:gd name="T14" fmla="*/ 169 w 776"/>
                      <a:gd name="T15" fmla="*/ 353 h 1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 h="1171">
                        <a:moveTo>
                          <a:pt x="169" y="353"/>
                        </a:moveTo>
                        <a:lnTo>
                          <a:pt x="324" y="437"/>
                        </a:lnTo>
                        <a:lnTo>
                          <a:pt x="0" y="995"/>
                        </a:lnTo>
                        <a:lnTo>
                          <a:pt x="303" y="1171"/>
                        </a:lnTo>
                        <a:lnTo>
                          <a:pt x="628" y="614"/>
                        </a:lnTo>
                        <a:lnTo>
                          <a:pt x="776" y="705"/>
                        </a:lnTo>
                        <a:lnTo>
                          <a:pt x="776" y="0"/>
                        </a:lnTo>
                        <a:lnTo>
                          <a:pt x="169" y="353"/>
                        </a:lnTo>
                        <a:close/>
                      </a:path>
                    </a:pathLst>
                  </a:custGeom>
                  <a:solidFill>
                    <a:srgbClr val="0C7AC5"/>
                  </a:solidFill>
                  <a:ln w="9525" cap="flat" cmpd="sng" algn="ctr">
                    <a:solidFill>
                      <a:srgbClr val="E8DEF0"/>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latin typeface="Arial" charset="0"/>
                      <a:cs typeface="+mn-cs"/>
                    </a:endParaRPr>
                  </a:p>
                </p:txBody>
              </p:sp>
              <p:sp>
                <p:nvSpPr>
                  <p:cNvPr id="72" name="Freeform 34">
                    <a:extLst>
                      <a:ext uri="{FF2B5EF4-FFF2-40B4-BE49-F238E27FC236}">
                        <a16:creationId xmlns:a16="http://schemas.microsoft.com/office/drawing/2014/main" id="{2930306A-0A07-4A35-8E49-DE051F3DD62E}"/>
                      </a:ext>
                    </a:extLst>
                  </p:cNvPr>
                  <p:cNvSpPr>
                    <a:spLocks/>
                  </p:cNvSpPr>
                  <p:nvPr/>
                </p:nvSpPr>
                <p:spPr bwMode="auto">
                  <a:xfrm rot="11492751">
                    <a:off x="4991903" y="5011423"/>
                    <a:ext cx="531503" cy="641123"/>
                  </a:xfrm>
                  <a:custGeom>
                    <a:avLst/>
                    <a:gdLst>
                      <a:gd name="T0" fmla="*/ 0 w 776"/>
                      <a:gd name="T1" fmla="*/ 705 h 1171"/>
                      <a:gd name="T2" fmla="*/ 155 w 776"/>
                      <a:gd name="T3" fmla="*/ 614 h 1171"/>
                      <a:gd name="T4" fmla="*/ 473 w 776"/>
                      <a:gd name="T5" fmla="*/ 1171 h 1171"/>
                      <a:gd name="T6" fmla="*/ 776 w 776"/>
                      <a:gd name="T7" fmla="*/ 995 h 1171"/>
                      <a:gd name="T8" fmla="*/ 459 w 776"/>
                      <a:gd name="T9" fmla="*/ 437 h 1171"/>
                      <a:gd name="T10" fmla="*/ 614 w 776"/>
                      <a:gd name="T11" fmla="*/ 353 h 1171"/>
                      <a:gd name="T12" fmla="*/ 0 w 776"/>
                      <a:gd name="T13" fmla="*/ 0 h 1171"/>
                      <a:gd name="T14" fmla="*/ 0 w 776"/>
                      <a:gd name="T15" fmla="*/ 705 h 1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 h="1171">
                        <a:moveTo>
                          <a:pt x="0" y="705"/>
                        </a:moveTo>
                        <a:lnTo>
                          <a:pt x="155" y="614"/>
                        </a:lnTo>
                        <a:lnTo>
                          <a:pt x="473" y="1171"/>
                        </a:lnTo>
                        <a:lnTo>
                          <a:pt x="776" y="995"/>
                        </a:lnTo>
                        <a:lnTo>
                          <a:pt x="459" y="437"/>
                        </a:lnTo>
                        <a:lnTo>
                          <a:pt x="614" y="353"/>
                        </a:lnTo>
                        <a:lnTo>
                          <a:pt x="0" y="0"/>
                        </a:lnTo>
                        <a:lnTo>
                          <a:pt x="0" y="705"/>
                        </a:lnTo>
                        <a:close/>
                      </a:path>
                    </a:pathLst>
                  </a:custGeom>
                  <a:solidFill>
                    <a:srgbClr val="610000"/>
                  </a:solidFill>
                  <a:ln w="9525" cap="flat" cmpd="sng" algn="ctr">
                    <a:solidFill>
                      <a:srgbClr val="E8DEF0"/>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latin typeface="Arial" charset="0"/>
                      <a:cs typeface="+mn-cs"/>
                    </a:endParaRPr>
                  </a:p>
                </p:txBody>
              </p:sp>
            </p:grpSp>
            <p:sp>
              <p:nvSpPr>
                <p:cNvPr id="103" name="TextBox 33">
                  <a:extLst>
                    <a:ext uri="{FF2B5EF4-FFF2-40B4-BE49-F238E27FC236}">
                      <a16:creationId xmlns:a16="http://schemas.microsoft.com/office/drawing/2014/main" id="{96D28890-5552-4AD0-A3C7-A091C659CC84}"/>
                    </a:ext>
                  </a:extLst>
                </p:cNvPr>
                <p:cNvSpPr txBox="1">
                  <a:spLocks noChangeArrowheads="1"/>
                </p:cNvSpPr>
                <p:nvPr/>
              </p:nvSpPr>
              <p:spPr bwMode="auto">
                <a:xfrm flipH="1">
                  <a:off x="1428787" y="5206808"/>
                  <a:ext cx="877227" cy="492443"/>
                </a:xfrm>
                <a:prstGeom prst="rect">
                  <a:avLst/>
                </a:prstGeom>
                <a:noFill/>
                <a:ln w="9525">
                  <a:solidFill>
                    <a:srgbClr val="E8DEF0"/>
                  </a:solidFill>
                  <a:miter lim="800000"/>
                  <a:headEnd/>
                  <a:tailEnd/>
                </a:ln>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3200" b="1" dirty="0">
                      <a:solidFill>
                        <a:srgbClr val="525252"/>
                      </a:solidFill>
                      <a:latin typeface="Calibri Light" panose="020F0302020204030204" pitchFamily="34" charset="0"/>
                      <a:cs typeface="Calibri Light" panose="020F0302020204030204" pitchFamily="34" charset="0"/>
                    </a:rPr>
                    <a:t>Trust</a:t>
                  </a:r>
                </a:p>
              </p:txBody>
            </p:sp>
          </p:grpSp>
        </p:grpSp>
        <p:pic>
          <p:nvPicPr>
            <p:cNvPr id="6" name="Picture 5">
              <a:extLst>
                <a:ext uri="{FF2B5EF4-FFF2-40B4-BE49-F238E27FC236}">
                  <a16:creationId xmlns:a16="http://schemas.microsoft.com/office/drawing/2014/main" id="{EF6FC9CC-1319-475F-9A8B-A8BBEEC0FD98}"/>
                </a:ext>
              </a:extLst>
            </p:cNvPr>
            <p:cNvPicPr>
              <a:picLocks noChangeAspect="1"/>
            </p:cNvPicPr>
            <p:nvPr/>
          </p:nvPicPr>
          <p:blipFill>
            <a:blip r:embed="rId7"/>
            <a:stretch>
              <a:fillRect/>
            </a:stretch>
          </p:blipFill>
          <p:spPr>
            <a:xfrm>
              <a:off x="1344352" y="5734593"/>
              <a:ext cx="4951009" cy="1053971"/>
            </a:xfrm>
            <a:prstGeom prst="rect">
              <a:avLst/>
            </a:prstGeom>
            <a:noFill/>
            <a:ln>
              <a:solidFill>
                <a:srgbClr val="E8DEF0"/>
              </a:solidFill>
            </a:ln>
          </p:spPr>
        </p:pic>
      </p:grpSp>
    </p:spTree>
    <p:extLst>
      <p:ext uri="{BB962C8B-B14F-4D97-AF65-F5344CB8AC3E}">
        <p14:creationId xmlns:p14="http://schemas.microsoft.com/office/powerpoint/2010/main" val="28804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a:extLst>
              <a:ext uri="{FF2B5EF4-FFF2-40B4-BE49-F238E27FC236}">
                <a16:creationId xmlns:a16="http://schemas.microsoft.com/office/drawing/2014/main" id="{5B95A62E-058B-471B-AC76-2B11FE4ABAF6}"/>
              </a:ext>
            </a:extLst>
          </p:cNvPr>
          <p:cNvCxnSpPr>
            <a:cxnSpLocks/>
          </p:cNvCxnSpPr>
          <p:nvPr/>
        </p:nvCxnSpPr>
        <p:spPr>
          <a:xfrm flipH="1">
            <a:off x="162012" y="4517029"/>
            <a:ext cx="3071947" cy="447691"/>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63A893AD-A75E-4E00-98ED-EB5B81985EB3}"/>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The trustor’s </a:t>
            </a:r>
            <a:r>
              <a:rPr lang="en-US" sz="2800" b="1" i="1" dirty="0">
                <a:solidFill>
                  <a:schemeClr val="accent5">
                    <a:lumMod val="60000"/>
                    <a:lumOff val="40000"/>
                  </a:schemeClr>
                </a:solidFill>
                <a:latin typeface="Franklin Gothic Book" panose="020B0503020102020204" pitchFamily="34" charset="0"/>
              </a:rPr>
              <a:t>mental model </a:t>
            </a:r>
            <a:r>
              <a:rPr lang="en-US" sz="2800" dirty="0">
                <a:latin typeface="Franklin Gothic Book" panose="020B0503020102020204" pitchFamily="34" charset="0"/>
              </a:rPr>
              <a:t>of the trustee forms their expectations, perceptions, and understanding of a system’s </a:t>
            </a:r>
            <a:r>
              <a:rPr lang="en-US" sz="2800" b="1" i="1" dirty="0">
                <a:solidFill>
                  <a:srgbClr val="071488"/>
                </a:solidFill>
                <a:latin typeface="Franklin Gothic Book" panose="020B0503020102020204" pitchFamily="34" charset="0"/>
              </a:rPr>
              <a:t>trustworthiness</a:t>
            </a:r>
            <a:r>
              <a:rPr lang="en-US" sz="2800" dirty="0">
                <a:latin typeface="Franklin Gothic Book" panose="020B0503020102020204" pitchFamily="34" charset="0"/>
              </a:rPr>
              <a:t>.</a:t>
            </a:r>
          </a:p>
        </p:txBody>
      </p:sp>
      <p:sp>
        <p:nvSpPr>
          <p:cNvPr id="3" name="Title 1">
            <a:extLst>
              <a:ext uri="{FF2B5EF4-FFF2-40B4-BE49-F238E27FC236}">
                <a16:creationId xmlns:a16="http://schemas.microsoft.com/office/drawing/2014/main" id="{42DC35A9-D8F9-4C28-A619-9088C057EB9F}"/>
              </a:ext>
            </a:extLst>
          </p:cNvPr>
          <p:cNvSpPr txBox="1">
            <a:spLocks/>
          </p:cNvSpPr>
          <p:nvPr/>
        </p:nvSpPr>
        <p:spPr>
          <a:xfrm>
            <a:off x="647700" y="400946"/>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Franklin Gothic Book" panose="020B0503020102020204" pitchFamily="34" charset="0"/>
            </a:endParaRPr>
          </a:p>
        </p:txBody>
      </p:sp>
      <p:pic>
        <p:nvPicPr>
          <p:cNvPr id="31" name="Picture 30">
            <a:extLst>
              <a:ext uri="{FF2B5EF4-FFF2-40B4-BE49-F238E27FC236}">
                <a16:creationId xmlns:a16="http://schemas.microsoft.com/office/drawing/2014/main" id="{7332D0B2-CF2D-46DE-B48B-13AD5575E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05187" y="3009899"/>
            <a:ext cx="2333625" cy="2196353"/>
          </a:xfrm>
          <a:prstGeom prst="rect">
            <a:avLst/>
          </a:prstGeom>
        </p:spPr>
      </p:pic>
      <p:grpSp>
        <p:nvGrpSpPr>
          <p:cNvPr id="7" name="Group 6">
            <a:extLst>
              <a:ext uri="{FF2B5EF4-FFF2-40B4-BE49-F238E27FC236}">
                <a16:creationId xmlns:a16="http://schemas.microsoft.com/office/drawing/2014/main" id="{C5BCC69A-4B54-4CB8-ADF2-9C7E5156F61A}"/>
              </a:ext>
            </a:extLst>
          </p:cNvPr>
          <p:cNvGrpSpPr/>
          <p:nvPr/>
        </p:nvGrpSpPr>
        <p:grpSpPr>
          <a:xfrm>
            <a:off x="5891847" y="3081107"/>
            <a:ext cx="2653512" cy="991075"/>
            <a:chOff x="5891847" y="3081107"/>
            <a:chExt cx="2653512" cy="991075"/>
          </a:xfrm>
        </p:grpSpPr>
        <p:grpSp>
          <p:nvGrpSpPr>
            <p:cNvPr id="41" name="Group 40">
              <a:extLst>
                <a:ext uri="{FF2B5EF4-FFF2-40B4-BE49-F238E27FC236}">
                  <a16:creationId xmlns:a16="http://schemas.microsoft.com/office/drawing/2014/main" id="{B8873862-3A6F-41BD-9EC8-6AE350B01535}"/>
                </a:ext>
              </a:extLst>
            </p:cNvPr>
            <p:cNvGrpSpPr>
              <a:grpSpLocks/>
            </p:cNvGrpSpPr>
            <p:nvPr/>
          </p:nvGrpSpPr>
          <p:grpSpPr bwMode="auto">
            <a:xfrm rot="5742177">
              <a:off x="6020631" y="3323821"/>
              <a:ext cx="619577" cy="877146"/>
              <a:chOff x="3138488" y="1501775"/>
              <a:chExt cx="1231900" cy="1871663"/>
            </a:xfrm>
          </p:grpSpPr>
          <p:sp>
            <p:nvSpPr>
              <p:cNvPr id="42" name="Freeform 33">
                <a:extLst>
                  <a:ext uri="{FF2B5EF4-FFF2-40B4-BE49-F238E27FC236}">
                    <a16:creationId xmlns:a16="http://schemas.microsoft.com/office/drawing/2014/main" id="{396512B8-A815-498F-88FE-703359FBF474}"/>
                  </a:ext>
                </a:extLst>
              </p:cNvPr>
              <p:cNvSpPr>
                <a:spLocks/>
              </p:cNvSpPr>
              <p:nvPr/>
            </p:nvSpPr>
            <p:spPr bwMode="auto">
              <a:xfrm>
                <a:off x="3138488" y="1501775"/>
                <a:ext cx="1231900" cy="1871663"/>
              </a:xfrm>
              <a:custGeom>
                <a:avLst/>
                <a:gdLst>
                  <a:gd name="T0" fmla="*/ 776 w 776"/>
                  <a:gd name="T1" fmla="*/ 473 h 1179"/>
                  <a:gd name="T2" fmla="*/ 628 w 776"/>
                  <a:gd name="T3" fmla="*/ 558 h 1179"/>
                  <a:gd name="T4" fmla="*/ 303 w 776"/>
                  <a:gd name="T5" fmla="*/ 0 h 1179"/>
                  <a:gd name="T6" fmla="*/ 0 w 776"/>
                  <a:gd name="T7" fmla="*/ 176 h 1179"/>
                  <a:gd name="T8" fmla="*/ 317 w 776"/>
                  <a:gd name="T9" fmla="*/ 734 h 1179"/>
                  <a:gd name="T10" fmla="*/ 169 w 776"/>
                  <a:gd name="T11" fmla="*/ 819 h 1179"/>
                  <a:gd name="T12" fmla="*/ 776 w 776"/>
                  <a:gd name="T13" fmla="*/ 1179 h 1179"/>
                  <a:gd name="T14" fmla="*/ 776 w 776"/>
                  <a:gd name="T15" fmla="*/ 473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 h="1179">
                    <a:moveTo>
                      <a:pt x="776" y="473"/>
                    </a:moveTo>
                    <a:lnTo>
                      <a:pt x="628" y="558"/>
                    </a:lnTo>
                    <a:lnTo>
                      <a:pt x="303" y="0"/>
                    </a:lnTo>
                    <a:lnTo>
                      <a:pt x="0" y="176"/>
                    </a:lnTo>
                    <a:lnTo>
                      <a:pt x="317" y="734"/>
                    </a:lnTo>
                    <a:lnTo>
                      <a:pt x="169" y="819"/>
                    </a:lnTo>
                    <a:lnTo>
                      <a:pt x="776" y="1179"/>
                    </a:lnTo>
                    <a:lnTo>
                      <a:pt x="776" y="473"/>
                    </a:lnTo>
                    <a:close/>
                  </a:path>
                </a:pathLst>
              </a:cu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latin typeface="Arial" charset="0"/>
                  <a:cs typeface="+mn-cs"/>
                </a:endParaRPr>
              </a:p>
            </p:txBody>
          </p:sp>
          <p:sp>
            <p:nvSpPr>
              <p:cNvPr id="43" name="Freeform 39">
                <a:extLst>
                  <a:ext uri="{FF2B5EF4-FFF2-40B4-BE49-F238E27FC236}">
                    <a16:creationId xmlns:a16="http://schemas.microsoft.com/office/drawing/2014/main" id="{72663338-4162-4822-8DBF-2F8040D55EE5}"/>
                  </a:ext>
                </a:extLst>
              </p:cNvPr>
              <p:cNvSpPr>
                <a:spLocks/>
              </p:cNvSpPr>
              <p:nvPr/>
            </p:nvSpPr>
            <p:spPr bwMode="auto">
              <a:xfrm>
                <a:off x="3138488" y="1636713"/>
                <a:ext cx="1231900" cy="1736725"/>
              </a:xfrm>
              <a:custGeom>
                <a:avLst/>
                <a:gdLst>
                  <a:gd name="T0" fmla="*/ 169 w 776"/>
                  <a:gd name="T1" fmla="*/ 734 h 1094"/>
                  <a:gd name="T2" fmla="*/ 317 w 776"/>
                  <a:gd name="T3" fmla="*/ 649 h 1094"/>
                  <a:gd name="T4" fmla="*/ 0 w 776"/>
                  <a:gd name="T5" fmla="*/ 91 h 1094"/>
                  <a:gd name="T6" fmla="*/ 155 w 776"/>
                  <a:gd name="T7" fmla="*/ 0 h 1094"/>
                  <a:gd name="T8" fmla="*/ 776 w 776"/>
                  <a:gd name="T9" fmla="*/ 1094 h 1094"/>
                  <a:gd name="T10" fmla="*/ 169 w 776"/>
                  <a:gd name="T11" fmla="*/ 734 h 1094"/>
                </a:gdLst>
                <a:ahLst/>
                <a:cxnLst>
                  <a:cxn ang="0">
                    <a:pos x="T0" y="T1"/>
                  </a:cxn>
                  <a:cxn ang="0">
                    <a:pos x="T2" y="T3"/>
                  </a:cxn>
                  <a:cxn ang="0">
                    <a:pos x="T4" y="T5"/>
                  </a:cxn>
                  <a:cxn ang="0">
                    <a:pos x="T6" y="T7"/>
                  </a:cxn>
                  <a:cxn ang="0">
                    <a:pos x="T8" y="T9"/>
                  </a:cxn>
                  <a:cxn ang="0">
                    <a:pos x="T10" y="T11"/>
                  </a:cxn>
                </a:cxnLst>
                <a:rect l="0" t="0" r="r" b="b"/>
                <a:pathLst>
                  <a:path w="776" h="1094">
                    <a:moveTo>
                      <a:pt x="169" y="734"/>
                    </a:moveTo>
                    <a:lnTo>
                      <a:pt x="317" y="649"/>
                    </a:lnTo>
                    <a:lnTo>
                      <a:pt x="0" y="91"/>
                    </a:lnTo>
                    <a:lnTo>
                      <a:pt x="155" y="0"/>
                    </a:lnTo>
                    <a:lnTo>
                      <a:pt x="776" y="1094"/>
                    </a:lnTo>
                    <a:lnTo>
                      <a:pt x="169" y="734"/>
                    </a:lnTo>
                    <a:close/>
                  </a:path>
                </a:pathLst>
              </a:custGeom>
              <a:gradFill flip="none" rotWithShape="1">
                <a:gsLst>
                  <a:gs pos="0">
                    <a:srgbClr val="01315D">
                      <a:alpha val="28000"/>
                    </a:srgbClr>
                  </a:gs>
                  <a:gs pos="100000">
                    <a:srgbClr val="FFFFFF">
                      <a:alpha val="0"/>
                    </a:srgbClr>
                  </a:gs>
                </a:gsLst>
                <a:path path="circle">
                  <a:fillToRect l="100000" t="100000"/>
                </a:path>
                <a:tileRect r="-100000" b="-100000"/>
              </a:gradFill>
              <a:ln>
                <a:noFill/>
              </a:ln>
            </p:spPr>
            <p:txBody>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eaLnBrk="1" fontAlgn="auto" hangingPunct="1">
                  <a:spcBef>
                    <a:spcPts val="0"/>
                  </a:spcBef>
                  <a:spcAft>
                    <a:spcPts val="0"/>
                  </a:spcAft>
                  <a:defRPr/>
                </a:pPr>
                <a:endParaRPr lang="en-US">
                  <a:latin typeface="+mn-lt"/>
                  <a:cs typeface="+mn-cs"/>
                </a:endParaRPr>
              </a:p>
            </p:txBody>
          </p:sp>
        </p:grpSp>
        <p:sp>
          <p:nvSpPr>
            <p:cNvPr id="48" name="TextBox 33">
              <a:extLst>
                <a:ext uri="{FF2B5EF4-FFF2-40B4-BE49-F238E27FC236}">
                  <a16:creationId xmlns:a16="http://schemas.microsoft.com/office/drawing/2014/main" id="{ADED078A-4767-420D-B81C-8938E92696F9}"/>
                </a:ext>
              </a:extLst>
            </p:cNvPr>
            <p:cNvSpPr txBox="1">
              <a:spLocks noChangeArrowheads="1"/>
            </p:cNvSpPr>
            <p:nvPr/>
          </p:nvSpPr>
          <p:spPr bwMode="auto">
            <a:xfrm flipH="1">
              <a:off x="6307881" y="3081107"/>
              <a:ext cx="22374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Emotional response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to the system</a:t>
              </a:r>
            </a:p>
          </p:txBody>
        </p:sp>
      </p:grpSp>
      <p:grpSp>
        <p:nvGrpSpPr>
          <p:cNvPr id="6" name="Group 5">
            <a:extLst>
              <a:ext uri="{FF2B5EF4-FFF2-40B4-BE49-F238E27FC236}">
                <a16:creationId xmlns:a16="http://schemas.microsoft.com/office/drawing/2014/main" id="{9EB9CE99-82AE-4232-A7CD-77E08E8F3AAA}"/>
              </a:ext>
            </a:extLst>
          </p:cNvPr>
          <p:cNvGrpSpPr/>
          <p:nvPr/>
        </p:nvGrpSpPr>
        <p:grpSpPr>
          <a:xfrm>
            <a:off x="4386663" y="2337287"/>
            <a:ext cx="3141273" cy="1253557"/>
            <a:chOff x="4386663" y="2337287"/>
            <a:chExt cx="3141273" cy="1253557"/>
          </a:xfrm>
        </p:grpSpPr>
        <p:grpSp>
          <p:nvGrpSpPr>
            <p:cNvPr id="35" name="Group 34">
              <a:extLst>
                <a:ext uri="{FF2B5EF4-FFF2-40B4-BE49-F238E27FC236}">
                  <a16:creationId xmlns:a16="http://schemas.microsoft.com/office/drawing/2014/main" id="{AEEB8028-6949-4624-B28B-1C5EB4284B21}"/>
                </a:ext>
              </a:extLst>
            </p:cNvPr>
            <p:cNvGrpSpPr>
              <a:grpSpLocks/>
            </p:cNvGrpSpPr>
            <p:nvPr/>
          </p:nvGrpSpPr>
          <p:grpSpPr bwMode="auto">
            <a:xfrm rot="21261386">
              <a:off x="5427586" y="2668933"/>
              <a:ext cx="648335" cy="921911"/>
              <a:chOff x="4795838" y="1501775"/>
              <a:chExt cx="1243013" cy="1860551"/>
            </a:xfrm>
          </p:grpSpPr>
          <p:sp>
            <p:nvSpPr>
              <p:cNvPr id="36" name="Freeform 31">
                <a:extLst>
                  <a:ext uri="{FF2B5EF4-FFF2-40B4-BE49-F238E27FC236}">
                    <a16:creationId xmlns:a16="http://schemas.microsoft.com/office/drawing/2014/main" id="{0BB6ADB6-9625-4AE7-920B-967611B0FA73}"/>
                  </a:ext>
                </a:extLst>
              </p:cNvPr>
              <p:cNvSpPr>
                <a:spLocks/>
              </p:cNvSpPr>
              <p:nvPr/>
            </p:nvSpPr>
            <p:spPr bwMode="auto">
              <a:xfrm>
                <a:off x="4795838" y="1501775"/>
                <a:ext cx="1243013" cy="1860551"/>
              </a:xfrm>
              <a:custGeom>
                <a:avLst/>
                <a:gdLst>
                  <a:gd name="T0" fmla="*/ 607 w 783"/>
                  <a:gd name="T1" fmla="*/ 826 h 1172"/>
                  <a:gd name="T2" fmla="*/ 459 w 783"/>
                  <a:gd name="T3" fmla="*/ 734 h 1172"/>
                  <a:gd name="T4" fmla="*/ 783 w 783"/>
                  <a:gd name="T5" fmla="*/ 176 h 1172"/>
                  <a:gd name="T6" fmla="*/ 473 w 783"/>
                  <a:gd name="T7" fmla="*/ 0 h 1172"/>
                  <a:gd name="T8" fmla="*/ 155 w 783"/>
                  <a:gd name="T9" fmla="*/ 558 h 1172"/>
                  <a:gd name="T10" fmla="*/ 0 w 783"/>
                  <a:gd name="T11" fmla="*/ 473 h 1172"/>
                  <a:gd name="T12" fmla="*/ 0 w 783"/>
                  <a:gd name="T13" fmla="*/ 1172 h 1172"/>
                  <a:gd name="T14" fmla="*/ 607 w 783"/>
                  <a:gd name="T15" fmla="*/ 826 h 1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3" h="1172">
                    <a:moveTo>
                      <a:pt x="607" y="826"/>
                    </a:moveTo>
                    <a:lnTo>
                      <a:pt x="459" y="734"/>
                    </a:lnTo>
                    <a:lnTo>
                      <a:pt x="783" y="176"/>
                    </a:lnTo>
                    <a:lnTo>
                      <a:pt x="473" y="0"/>
                    </a:lnTo>
                    <a:lnTo>
                      <a:pt x="155" y="558"/>
                    </a:lnTo>
                    <a:lnTo>
                      <a:pt x="0" y="473"/>
                    </a:lnTo>
                    <a:lnTo>
                      <a:pt x="0" y="1172"/>
                    </a:lnTo>
                    <a:lnTo>
                      <a:pt x="607" y="826"/>
                    </a:lnTo>
                    <a:close/>
                  </a:path>
                </a:pathLst>
              </a:cu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a:latin typeface="Arial" charset="0"/>
                  <a:cs typeface="+mn-cs"/>
                </a:endParaRPr>
              </a:p>
            </p:txBody>
          </p:sp>
          <p:sp>
            <p:nvSpPr>
              <p:cNvPr id="37" name="Freeform 37">
                <a:extLst>
                  <a:ext uri="{FF2B5EF4-FFF2-40B4-BE49-F238E27FC236}">
                    <a16:creationId xmlns:a16="http://schemas.microsoft.com/office/drawing/2014/main" id="{F8626555-97AB-4946-B091-627A89A4CED5}"/>
                  </a:ext>
                </a:extLst>
              </p:cNvPr>
              <p:cNvSpPr>
                <a:spLocks/>
              </p:cNvSpPr>
              <p:nvPr/>
            </p:nvSpPr>
            <p:spPr bwMode="auto">
              <a:xfrm>
                <a:off x="4795838" y="1636713"/>
                <a:ext cx="1243013" cy="1725613"/>
              </a:xfrm>
              <a:custGeom>
                <a:avLst/>
                <a:gdLst>
                  <a:gd name="T0" fmla="*/ 607 w 783"/>
                  <a:gd name="T1" fmla="*/ 741 h 1087"/>
                  <a:gd name="T2" fmla="*/ 459 w 783"/>
                  <a:gd name="T3" fmla="*/ 649 h 1087"/>
                  <a:gd name="T4" fmla="*/ 783 w 783"/>
                  <a:gd name="T5" fmla="*/ 91 h 1087"/>
                  <a:gd name="T6" fmla="*/ 621 w 783"/>
                  <a:gd name="T7" fmla="*/ 0 h 1087"/>
                  <a:gd name="T8" fmla="*/ 0 w 783"/>
                  <a:gd name="T9" fmla="*/ 1087 h 1087"/>
                  <a:gd name="T10" fmla="*/ 607 w 783"/>
                  <a:gd name="T11" fmla="*/ 741 h 1087"/>
                </a:gdLst>
                <a:ahLst/>
                <a:cxnLst>
                  <a:cxn ang="0">
                    <a:pos x="T0" y="T1"/>
                  </a:cxn>
                  <a:cxn ang="0">
                    <a:pos x="T2" y="T3"/>
                  </a:cxn>
                  <a:cxn ang="0">
                    <a:pos x="T4" y="T5"/>
                  </a:cxn>
                  <a:cxn ang="0">
                    <a:pos x="T6" y="T7"/>
                  </a:cxn>
                  <a:cxn ang="0">
                    <a:pos x="T8" y="T9"/>
                  </a:cxn>
                  <a:cxn ang="0">
                    <a:pos x="T10" y="T11"/>
                  </a:cxn>
                </a:cxnLst>
                <a:rect l="0" t="0" r="r" b="b"/>
                <a:pathLst>
                  <a:path w="783" h="1087">
                    <a:moveTo>
                      <a:pt x="607" y="741"/>
                    </a:moveTo>
                    <a:lnTo>
                      <a:pt x="459" y="649"/>
                    </a:lnTo>
                    <a:lnTo>
                      <a:pt x="783" y="91"/>
                    </a:lnTo>
                    <a:lnTo>
                      <a:pt x="621" y="0"/>
                    </a:lnTo>
                    <a:lnTo>
                      <a:pt x="0" y="1087"/>
                    </a:lnTo>
                    <a:lnTo>
                      <a:pt x="607" y="741"/>
                    </a:lnTo>
                    <a:close/>
                  </a:path>
                </a:pathLst>
              </a:custGeom>
              <a:gradFill flip="none" rotWithShape="1">
                <a:gsLst>
                  <a:gs pos="0">
                    <a:srgbClr val="01315D">
                      <a:alpha val="28000"/>
                    </a:srgbClr>
                  </a:gs>
                  <a:gs pos="100000">
                    <a:srgbClr val="FFFFFF">
                      <a:alpha val="0"/>
                    </a:srgbClr>
                  </a:gs>
                </a:gsLst>
                <a:path path="circle">
                  <a:fillToRect t="100000" r="100000"/>
                </a:path>
                <a:tileRect l="-100000" b="-100000"/>
              </a:gradFill>
              <a:ln>
                <a:noFill/>
              </a:ln>
            </p:spPr>
            <p:txBody>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eaLnBrk="1" fontAlgn="auto" hangingPunct="1">
                  <a:spcBef>
                    <a:spcPts val="0"/>
                  </a:spcBef>
                  <a:spcAft>
                    <a:spcPts val="0"/>
                  </a:spcAft>
                  <a:defRPr/>
                </a:pPr>
                <a:endParaRPr lang="en-US">
                  <a:latin typeface="+mn-lt"/>
                  <a:cs typeface="+mn-cs"/>
                </a:endParaRPr>
              </a:p>
            </p:txBody>
          </p:sp>
        </p:grpSp>
        <p:sp>
          <p:nvSpPr>
            <p:cNvPr id="49" name="TextBox 33">
              <a:extLst>
                <a:ext uri="{FF2B5EF4-FFF2-40B4-BE49-F238E27FC236}">
                  <a16:creationId xmlns:a16="http://schemas.microsoft.com/office/drawing/2014/main" id="{9D1D898F-6CCE-4FEF-970A-403B26990BE1}"/>
                </a:ext>
              </a:extLst>
            </p:cNvPr>
            <p:cNvSpPr txBox="1">
              <a:spLocks noChangeArrowheads="1"/>
            </p:cNvSpPr>
            <p:nvPr/>
          </p:nvSpPr>
          <p:spPr bwMode="auto">
            <a:xfrm flipH="1">
              <a:off x="4386663" y="2337287"/>
              <a:ext cx="3141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Normality</a:t>
              </a:r>
              <a:r>
                <a:rPr lang="en-US" altLang="en-US" sz="2100" dirty="0">
                  <a:solidFill>
                    <a:srgbClr val="525252"/>
                  </a:solidFill>
                  <a:latin typeface="Calibri Light" panose="020F0302020204030204" pitchFamily="34" charset="0"/>
                  <a:cs typeface="Calibri Light" panose="020F0302020204030204" pitchFamily="34" charset="0"/>
                </a:rPr>
                <a:t> of the interaction</a:t>
              </a:r>
            </a:p>
          </p:txBody>
        </p:sp>
      </p:grpSp>
      <p:grpSp>
        <p:nvGrpSpPr>
          <p:cNvPr id="8" name="Group 7">
            <a:extLst>
              <a:ext uri="{FF2B5EF4-FFF2-40B4-BE49-F238E27FC236}">
                <a16:creationId xmlns:a16="http://schemas.microsoft.com/office/drawing/2014/main" id="{D1BF467D-72CF-49EB-95DA-89665FAB8D08}"/>
              </a:ext>
            </a:extLst>
          </p:cNvPr>
          <p:cNvGrpSpPr/>
          <p:nvPr/>
        </p:nvGrpSpPr>
        <p:grpSpPr>
          <a:xfrm>
            <a:off x="5771193" y="3984189"/>
            <a:ext cx="2861388" cy="1292662"/>
            <a:chOff x="5771193" y="3984189"/>
            <a:chExt cx="2861388" cy="1292662"/>
          </a:xfrm>
        </p:grpSpPr>
        <p:sp>
          <p:nvSpPr>
            <p:cNvPr id="47" name="TextBox 33">
              <a:extLst>
                <a:ext uri="{FF2B5EF4-FFF2-40B4-BE49-F238E27FC236}">
                  <a16:creationId xmlns:a16="http://schemas.microsoft.com/office/drawing/2014/main" id="{3D7F8337-4580-4BCD-BF5D-C6AC874D29BA}"/>
                </a:ext>
              </a:extLst>
            </p:cNvPr>
            <p:cNvSpPr txBox="1">
              <a:spLocks noChangeArrowheads="1"/>
            </p:cNvSpPr>
            <p:nvPr/>
          </p:nvSpPr>
          <p:spPr bwMode="auto">
            <a:xfrm flipH="1">
              <a:off x="6298956" y="3984189"/>
              <a:ext cx="23336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Familiarity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(incl. reputation,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recommendation,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training)</a:t>
              </a:r>
            </a:p>
          </p:txBody>
        </p:sp>
        <p:grpSp>
          <p:nvGrpSpPr>
            <p:cNvPr id="52" name="Group 51">
              <a:extLst>
                <a:ext uri="{FF2B5EF4-FFF2-40B4-BE49-F238E27FC236}">
                  <a16:creationId xmlns:a16="http://schemas.microsoft.com/office/drawing/2014/main" id="{12F470A2-2916-40C1-A396-3C2B47B3B6D3}"/>
                </a:ext>
              </a:extLst>
            </p:cNvPr>
            <p:cNvGrpSpPr>
              <a:grpSpLocks/>
            </p:cNvGrpSpPr>
            <p:nvPr/>
          </p:nvGrpSpPr>
          <p:grpSpPr bwMode="auto">
            <a:xfrm>
              <a:off x="5771193" y="4148093"/>
              <a:ext cx="963488" cy="541304"/>
              <a:chOff x="5008563" y="3171825"/>
              <a:chExt cx="1993900" cy="1120776"/>
            </a:xfrm>
          </p:grpSpPr>
          <p:sp>
            <p:nvSpPr>
              <p:cNvPr id="53" name="Freeform 29">
                <a:extLst>
                  <a:ext uri="{FF2B5EF4-FFF2-40B4-BE49-F238E27FC236}">
                    <a16:creationId xmlns:a16="http://schemas.microsoft.com/office/drawing/2014/main" id="{8B3E85C2-47A4-41EB-9818-2708E9EF7285}"/>
                  </a:ext>
                </a:extLst>
              </p:cNvPr>
              <p:cNvSpPr>
                <a:spLocks/>
              </p:cNvSpPr>
              <p:nvPr/>
            </p:nvSpPr>
            <p:spPr bwMode="auto">
              <a:xfrm>
                <a:off x="5008563" y="3171825"/>
                <a:ext cx="1993900" cy="1120776"/>
              </a:xfrm>
              <a:custGeom>
                <a:avLst/>
                <a:gdLst>
                  <a:gd name="T0" fmla="*/ 607 w 1256"/>
                  <a:gd name="T1" fmla="*/ 706 h 706"/>
                  <a:gd name="T2" fmla="*/ 607 w 1256"/>
                  <a:gd name="T3" fmla="*/ 529 h 706"/>
                  <a:gd name="T4" fmla="*/ 1256 w 1256"/>
                  <a:gd name="T5" fmla="*/ 529 h 706"/>
                  <a:gd name="T6" fmla="*/ 1256 w 1256"/>
                  <a:gd name="T7" fmla="*/ 176 h 706"/>
                  <a:gd name="T8" fmla="*/ 614 w 1256"/>
                  <a:gd name="T9" fmla="*/ 176 h 706"/>
                  <a:gd name="T10" fmla="*/ 614 w 1256"/>
                  <a:gd name="T11" fmla="*/ 0 h 706"/>
                  <a:gd name="T12" fmla="*/ 0 w 1256"/>
                  <a:gd name="T13" fmla="*/ 353 h 706"/>
                  <a:gd name="T14" fmla="*/ 607 w 1256"/>
                  <a:gd name="T15" fmla="*/ 706 h 7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6" h="706">
                    <a:moveTo>
                      <a:pt x="607" y="706"/>
                    </a:moveTo>
                    <a:lnTo>
                      <a:pt x="607" y="529"/>
                    </a:lnTo>
                    <a:lnTo>
                      <a:pt x="1256" y="529"/>
                    </a:lnTo>
                    <a:lnTo>
                      <a:pt x="1256" y="176"/>
                    </a:lnTo>
                    <a:lnTo>
                      <a:pt x="614" y="176"/>
                    </a:lnTo>
                    <a:lnTo>
                      <a:pt x="614" y="0"/>
                    </a:lnTo>
                    <a:lnTo>
                      <a:pt x="0" y="353"/>
                    </a:lnTo>
                    <a:lnTo>
                      <a:pt x="607" y="706"/>
                    </a:lnTo>
                    <a:close/>
                  </a:path>
                </a:pathLst>
              </a:custGeom>
              <a:solidFill>
                <a:srgbClr val="093667"/>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a:latin typeface="Arial" charset="0"/>
                  <a:cs typeface="+mn-cs"/>
                </a:endParaRPr>
              </a:p>
            </p:txBody>
          </p:sp>
          <p:sp>
            <p:nvSpPr>
              <p:cNvPr id="54" name="Freeform 35">
                <a:extLst>
                  <a:ext uri="{FF2B5EF4-FFF2-40B4-BE49-F238E27FC236}">
                    <a16:creationId xmlns:a16="http://schemas.microsoft.com/office/drawing/2014/main" id="{4C686FD0-1FF8-431B-9650-C7E12E725634}"/>
                  </a:ext>
                </a:extLst>
              </p:cNvPr>
              <p:cNvSpPr>
                <a:spLocks/>
              </p:cNvSpPr>
              <p:nvPr/>
            </p:nvSpPr>
            <p:spPr bwMode="auto">
              <a:xfrm>
                <a:off x="5008563" y="3732213"/>
                <a:ext cx="1993900" cy="560388"/>
              </a:xfrm>
              <a:custGeom>
                <a:avLst/>
                <a:gdLst>
                  <a:gd name="T0" fmla="*/ 963613 w 1256"/>
                  <a:gd name="T1" fmla="*/ 560388 h 353"/>
                  <a:gd name="T2" fmla="*/ 963613 w 1256"/>
                  <a:gd name="T3" fmla="*/ 279400 h 353"/>
                  <a:gd name="T4" fmla="*/ 1993900 w 1256"/>
                  <a:gd name="T5" fmla="*/ 279400 h 353"/>
                  <a:gd name="T6" fmla="*/ 1993900 w 1256"/>
                  <a:gd name="T7" fmla="*/ 0 h 353"/>
                  <a:gd name="T8" fmla="*/ 0 w 1256"/>
                  <a:gd name="T9" fmla="*/ 0 h 353"/>
                  <a:gd name="T10" fmla="*/ 963613 w 1256"/>
                  <a:gd name="T11" fmla="*/ 560388 h 3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6" h="353">
                    <a:moveTo>
                      <a:pt x="607" y="353"/>
                    </a:moveTo>
                    <a:lnTo>
                      <a:pt x="607" y="176"/>
                    </a:lnTo>
                    <a:lnTo>
                      <a:pt x="1256" y="176"/>
                    </a:lnTo>
                    <a:lnTo>
                      <a:pt x="1256" y="0"/>
                    </a:lnTo>
                    <a:lnTo>
                      <a:pt x="0" y="0"/>
                    </a:lnTo>
                    <a:lnTo>
                      <a:pt x="607" y="353"/>
                    </a:lnTo>
                    <a:close/>
                  </a:path>
                </a:pathLst>
              </a:custGeom>
              <a:gradFill rotWithShape="1">
                <a:gsLst>
                  <a:gs pos="0">
                    <a:srgbClr val="000C16">
                      <a:alpha val="34901"/>
                    </a:srgbClr>
                  </a:gs>
                  <a:gs pos="100000">
                    <a:schemeClr val="bg1">
                      <a:alpha val="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endParaRPr lang="en-US"/>
              </a:p>
            </p:txBody>
          </p:sp>
        </p:grpSp>
      </p:grpSp>
      <p:pic>
        <p:nvPicPr>
          <p:cNvPr id="55" name="Picture 54">
            <a:extLst>
              <a:ext uri="{FF2B5EF4-FFF2-40B4-BE49-F238E27FC236}">
                <a16:creationId xmlns:a16="http://schemas.microsoft.com/office/drawing/2014/main" id="{EFF10C66-1AB2-4870-B0B8-683F9AAC0A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73410" y1="22006" x2="73410" y2="22006"/>
                        <a14:backgroundMark x1="73410" y1="22006" x2="80925" y2="31715"/>
                      </a14:backgroundRemoval>
                    </a14:imgEffect>
                  </a14:imgLayer>
                </a14:imgProps>
              </a:ext>
            </a:extLst>
          </a:blip>
          <a:stretch>
            <a:fillRect/>
          </a:stretch>
        </p:blipFill>
        <p:spPr>
          <a:xfrm rot="21090648">
            <a:off x="3063304" y="3923003"/>
            <a:ext cx="772717" cy="690085"/>
          </a:xfrm>
          <a:prstGeom prst="rect">
            <a:avLst/>
          </a:prstGeom>
        </p:spPr>
      </p:pic>
      <p:grpSp>
        <p:nvGrpSpPr>
          <p:cNvPr id="5" name="Group 4">
            <a:extLst>
              <a:ext uri="{FF2B5EF4-FFF2-40B4-BE49-F238E27FC236}">
                <a16:creationId xmlns:a16="http://schemas.microsoft.com/office/drawing/2014/main" id="{03479872-B89C-4D41-90C5-942D32A16749}"/>
              </a:ext>
            </a:extLst>
          </p:cNvPr>
          <p:cNvGrpSpPr/>
          <p:nvPr/>
        </p:nvGrpSpPr>
        <p:grpSpPr>
          <a:xfrm>
            <a:off x="-661521" y="3160443"/>
            <a:ext cx="3962864" cy="760319"/>
            <a:chOff x="-661521" y="3160443"/>
            <a:chExt cx="3962864" cy="760319"/>
          </a:xfrm>
        </p:grpSpPr>
        <p:grpSp>
          <p:nvGrpSpPr>
            <p:cNvPr id="38" name="Group 37">
              <a:extLst>
                <a:ext uri="{FF2B5EF4-FFF2-40B4-BE49-F238E27FC236}">
                  <a16:creationId xmlns:a16="http://schemas.microsoft.com/office/drawing/2014/main" id="{ED4F61DD-473E-448C-9757-DB0A89F794AB}"/>
                </a:ext>
              </a:extLst>
            </p:cNvPr>
            <p:cNvGrpSpPr>
              <a:grpSpLocks/>
            </p:cNvGrpSpPr>
            <p:nvPr/>
          </p:nvGrpSpPr>
          <p:grpSpPr bwMode="auto">
            <a:xfrm rot="5128478">
              <a:off x="2551646" y="3171065"/>
              <a:ext cx="639763" cy="859631"/>
              <a:chOff x="3138488" y="4102100"/>
              <a:chExt cx="1231900" cy="1858963"/>
            </a:xfrm>
          </p:grpSpPr>
          <p:sp>
            <p:nvSpPr>
              <p:cNvPr id="39" name="Freeform 32">
                <a:extLst>
                  <a:ext uri="{FF2B5EF4-FFF2-40B4-BE49-F238E27FC236}">
                    <a16:creationId xmlns:a16="http://schemas.microsoft.com/office/drawing/2014/main" id="{A7792412-0A11-407E-A6E7-92DE58A12034}"/>
                  </a:ext>
                </a:extLst>
              </p:cNvPr>
              <p:cNvSpPr>
                <a:spLocks/>
              </p:cNvSpPr>
              <p:nvPr/>
            </p:nvSpPr>
            <p:spPr bwMode="auto">
              <a:xfrm>
                <a:off x="3138488" y="4102100"/>
                <a:ext cx="1231900" cy="1858963"/>
              </a:xfrm>
              <a:custGeom>
                <a:avLst/>
                <a:gdLst>
                  <a:gd name="T0" fmla="*/ 169 w 776"/>
                  <a:gd name="T1" fmla="*/ 353 h 1171"/>
                  <a:gd name="T2" fmla="*/ 324 w 776"/>
                  <a:gd name="T3" fmla="*/ 437 h 1171"/>
                  <a:gd name="T4" fmla="*/ 0 w 776"/>
                  <a:gd name="T5" fmla="*/ 995 h 1171"/>
                  <a:gd name="T6" fmla="*/ 303 w 776"/>
                  <a:gd name="T7" fmla="*/ 1171 h 1171"/>
                  <a:gd name="T8" fmla="*/ 628 w 776"/>
                  <a:gd name="T9" fmla="*/ 614 h 1171"/>
                  <a:gd name="T10" fmla="*/ 776 w 776"/>
                  <a:gd name="T11" fmla="*/ 705 h 1171"/>
                  <a:gd name="T12" fmla="*/ 776 w 776"/>
                  <a:gd name="T13" fmla="*/ 0 h 1171"/>
                  <a:gd name="T14" fmla="*/ 169 w 776"/>
                  <a:gd name="T15" fmla="*/ 353 h 1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 h="1171">
                    <a:moveTo>
                      <a:pt x="169" y="353"/>
                    </a:moveTo>
                    <a:lnTo>
                      <a:pt x="324" y="437"/>
                    </a:lnTo>
                    <a:lnTo>
                      <a:pt x="0" y="995"/>
                    </a:lnTo>
                    <a:lnTo>
                      <a:pt x="303" y="1171"/>
                    </a:lnTo>
                    <a:lnTo>
                      <a:pt x="628" y="614"/>
                    </a:lnTo>
                    <a:lnTo>
                      <a:pt x="776" y="705"/>
                    </a:lnTo>
                    <a:lnTo>
                      <a:pt x="776" y="0"/>
                    </a:lnTo>
                    <a:lnTo>
                      <a:pt x="169" y="353"/>
                    </a:lnTo>
                    <a:close/>
                  </a:path>
                </a:pathLst>
              </a:cu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a:latin typeface="Arial" charset="0"/>
                  <a:cs typeface="+mn-cs"/>
                </a:endParaRPr>
              </a:p>
            </p:txBody>
          </p:sp>
          <p:sp>
            <p:nvSpPr>
              <p:cNvPr id="40" name="Freeform 38">
                <a:extLst>
                  <a:ext uri="{FF2B5EF4-FFF2-40B4-BE49-F238E27FC236}">
                    <a16:creationId xmlns:a16="http://schemas.microsoft.com/office/drawing/2014/main" id="{24B1C0FA-4C6B-4179-860E-FE6C9D60C270}"/>
                  </a:ext>
                </a:extLst>
              </p:cNvPr>
              <p:cNvSpPr>
                <a:spLocks/>
              </p:cNvSpPr>
              <p:nvPr/>
            </p:nvSpPr>
            <p:spPr bwMode="auto">
              <a:xfrm>
                <a:off x="3384550" y="4102100"/>
                <a:ext cx="985838" cy="1858963"/>
              </a:xfrm>
              <a:custGeom>
                <a:avLst/>
                <a:gdLst>
                  <a:gd name="T0" fmla="*/ 0 w 621"/>
                  <a:gd name="T1" fmla="*/ 1087 h 1171"/>
                  <a:gd name="T2" fmla="*/ 148 w 621"/>
                  <a:gd name="T3" fmla="*/ 1171 h 1171"/>
                  <a:gd name="T4" fmla="*/ 473 w 621"/>
                  <a:gd name="T5" fmla="*/ 614 h 1171"/>
                  <a:gd name="T6" fmla="*/ 621 w 621"/>
                  <a:gd name="T7" fmla="*/ 705 h 1171"/>
                  <a:gd name="T8" fmla="*/ 621 w 621"/>
                  <a:gd name="T9" fmla="*/ 0 h 1171"/>
                  <a:gd name="T10" fmla="*/ 0 w 621"/>
                  <a:gd name="T11" fmla="*/ 1087 h 1171"/>
                </a:gdLst>
                <a:ahLst/>
                <a:cxnLst>
                  <a:cxn ang="0">
                    <a:pos x="T0" y="T1"/>
                  </a:cxn>
                  <a:cxn ang="0">
                    <a:pos x="T2" y="T3"/>
                  </a:cxn>
                  <a:cxn ang="0">
                    <a:pos x="T4" y="T5"/>
                  </a:cxn>
                  <a:cxn ang="0">
                    <a:pos x="T6" y="T7"/>
                  </a:cxn>
                  <a:cxn ang="0">
                    <a:pos x="T8" y="T9"/>
                  </a:cxn>
                  <a:cxn ang="0">
                    <a:pos x="T10" y="T11"/>
                  </a:cxn>
                </a:cxnLst>
                <a:rect l="0" t="0" r="r" b="b"/>
                <a:pathLst>
                  <a:path w="621" h="1171">
                    <a:moveTo>
                      <a:pt x="0" y="1087"/>
                    </a:moveTo>
                    <a:lnTo>
                      <a:pt x="148" y="1171"/>
                    </a:lnTo>
                    <a:lnTo>
                      <a:pt x="473" y="614"/>
                    </a:lnTo>
                    <a:lnTo>
                      <a:pt x="621" y="705"/>
                    </a:lnTo>
                    <a:lnTo>
                      <a:pt x="621" y="0"/>
                    </a:lnTo>
                    <a:lnTo>
                      <a:pt x="0" y="1087"/>
                    </a:lnTo>
                    <a:close/>
                  </a:path>
                </a:pathLst>
              </a:custGeom>
              <a:gradFill flip="none" rotWithShape="1">
                <a:gsLst>
                  <a:gs pos="0">
                    <a:srgbClr val="01315D">
                      <a:alpha val="28000"/>
                    </a:srgbClr>
                  </a:gs>
                  <a:gs pos="100000">
                    <a:srgbClr val="FFFFFF">
                      <a:alpha val="0"/>
                    </a:srgbClr>
                  </a:gs>
                </a:gsLst>
                <a:path path="circle">
                  <a:fillToRect l="100000" b="100000"/>
                </a:path>
                <a:tileRect t="-100000" r="-100000"/>
              </a:gradFill>
              <a:ln>
                <a:noFill/>
              </a:ln>
            </p:spPr>
            <p:txBody>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eaLnBrk="1" fontAlgn="auto" hangingPunct="1">
                  <a:spcBef>
                    <a:spcPts val="0"/>
                  </a:spcBef>
                  <a:spcAft>
                    <a:spcPts val="0"/>
                  </a:spcAft>
                  <a:defRPr/>
                </a:pPr>
                <a:endParaRPr lang="en-US">
                  <a:latin typeface="+mn-lt"/>
                  <a:cs typeface="+mn-cs"/>
                </a:endParaRPr>
              </a:p>
            </p:txBody>
          </p:sp>
        </p:grpSp>
        <p:sp>
          <p:nvSpPr>
            <p:cNvPr id="50" name="TextBox 33">
              <a:extLst>
                <a:ext uri="{FF2B5EF4-FFF2-40B4-BE49-F238E27FC236}">
                  <a16:creationId xmlns:a16="http://schemas.microsoft.com/office/drawing/2014/main" id="{B588D79E-5EA4-4B56-B1AA-DADBFDDFBC44}"/>
                </a:ext>
              </a:extLst>
            </p:cNvPr>
            <p:cNvSpPr txBox="1">
              <a:spLocks noChangeArrowheads="1"/>
            </p:cNvSpPr>
            <p:nvPr/>
          </p:nvSpPr>
          <p:spPr bwMode="auto">
            <a:xfrm flipH="1">
              <a:off x="-661521" y="3160443"/>
              <a:ext cx="3141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Risk Adversity</a:t>
              </a:r>
              <a:endParaRPr lang="en-US" altLang="en-US" sz="2100" dirty="0">
                <a:solidFill>
                  <a:srgbClr val="525252"/>
                </a:solidFill>
                <a:latin typeface="Calibri Light" panose="020F0302020204030204" pitchFamily="34" charset="0"/>
                <a:cs typeface="Calibri Light" panose="020F0302020204030204" pitchFamily="34" charset="0"/>
              </a:endParaRPr>
            </a:p>
          </p:txBody>
        </p:sp>
      </p:grpSp>
      <p:grpSp>
        <p:nvGrpSpPr>
          <p:cNvPr id="4" name="Group 3">
            <a:extLst>
              <a:ext uri="{FF2B5EF4-FFF2-40B4-BE49-F238E27FC236}">
                <a16:creationId xmlns:a16="http://schemas.microsoft.com/office/drawing/2014/main" id="{193E650A-EA9D-4E12-BDFF-26229576439C}"/>
              </a:ext>
            </a:extLst>
          </p:cNvPr>
          <p:cNvGrpSpPr/>
          <p:nvPr/>
        </p:nvGrpSpPr>
        <p:grpSpPr>
          <a:xfrm>
            <a:off x="531422" y="2330578"/>
            <a:ext cx="4029075" cy="1280459"/>
            <a:chOff x="531422" y="2330578"/>
            <a:chExt cx="4029075" cy="1280459"/>
          </a:xfrm>
        </p:grpSpPr>
        <p:grpSp>
          <p:nvGrpSpPr>
            <p:cNvPr id="32" name="Group 31">
              <a:extLst>
                <a:ext uri="{FF2B5EF4-FFF2-40B4-BE49-F238E27FC236}">
                  <a16:creationId xmlns:a16="http://schemas.microsoft.com/office/drawing/2014/main" id="{24D5FAA1-6004-4C1F-9904-F868E90F69D3}"/>
                </a:ext>
              </a:extLst>
            </p:cNvPr>
            <p:cNvGrpSpPr>
              <a:grpSpLocks/>
            </p:cNvGrpSpPr>
            <p:nvPr/>
          </p:nvGrpSpPr>
          <p:grpSpPr bwMode="auto">
            <a:xfrm rot="2935743">
              <a:off x="2804164" y="2815302"/>
              <a:ext cx="1023938" cy="567531"/>
              <a:chOff x="2174831" y="3171825"/>
              <a:chExt cx="1982832" cy="1123666"/>
            </a:xfrm>
          </p:grpSpPr>
          <p:sp>
            <p:nvSpPr>
              <p:cNvPr id="33" name="Freeform 30">
                <a:extLst>
                  <a:ext uri="{FF2B5EF4-FFF2-40B4-BE49-F238E27FC236}">
                    <a16:creationId xmlns:a16="http://schemas.microsoft.com/office/drawing/2014/main" id="{E77FA82F-A1A5-4129-9624-0E7896B5ED45}"/>
                  </a:ext>
                </a:extLst>
              </p:cNvPr>
              <p:cNvSpPr>
                <a:spLocks/>
              </p:cNvSpPr>
              <p:nvPr/>
            </p:nvSpPr>
            <p:spPr bwMode="auto">
              <a:xfrm>
                <a:off x="2174831" y="3171825"/>
                <a:ext cx="1982832" cy="1120905"/>
              </a:xfrm>
              <a:custGeom>
                <a:avLst/>
                <a:gdLst>
                  <a:gd name="T0" fmla="*/ 642 w 1249"/>
                  <a:gd name="T1" fmla="*/ 0 h 706"/>
                  <a:gd name="T2" fmla="*/ 642 w 1249"/>
                  <a:gd name="T3" fmla="*/ 176 h 706"/>
                  <a:gd name="T4" fmla="*/ 0 w 1249"/>
                  <a:gd name="T5" fmla="*/ 176 h 706"/>
                  <a:gd name="T6" fmla="*/ 0 w 1249"/>
                  <a:gd name="T7" fmla="*/ 529 h 706"/>
                  <a:gd name="T8" fmla="*/ 642 w 1249"/>
                  <a:gd name="T9" fmla="*/ 529 h 706"/>
                  <a:gd name="T10" fmla="*/ 642 w 1249"/>
                  <a:gd name="T11" fmla="*/ 706 h 706"/>
                  <a:gd name="T12" fmla="*/ 1249 w 1249"/>
                  <a:gd name="T13" fmla="*/ 353 h 706"/>
                  <a:gd name="T14" fmla="*/ 642 w 1249"/>
                  <a:gd name="T15" fmla="*/ 0 h 7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 h="706">
                    <a:moveTo>
                      <a:pt x="642" y="0"/>
                    </a:moveTo>
                    <a:lnTo>
                      <a:pt x="642" y="176"/>
                    </a:lnTo>
                    <a:lnTo>
                      <a:pt x="0" y="176"/>
                    </a:lnTo>
                    <a:lnTo>
                      <a:pt x="0" y="529"/>
                    </a:lnTo>
                    <a:lnTo>
                      <a:pt x="642" y="529"/>
                    </a:lnTo>
                    <a:lnTo>
                      <a:pt x="642" y="706"/>
                    </a:lnTo>
                    <a:lnTo>
                      <a:pt x="1249" y="353"/>
                    </a:lnTo>
                    <a:lnTo>
                      <a:pt x="642" y="0"/>
                    </a:lnTo>
                    <a:close/>
                  </a:path>
                </a:pathLst>
              </a:custGeom>
              <a:solidFill>
                <a:srgbClr val="08D8E2"/>
              </a:solidFill>
              <a:ln w="9525" cap="flat" cmpd="sng" algn="ctr">
                <a:solidFill>
                  <a:srgbClr val="06CEC9"/>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a:latin typeface="Arial" charset="0"/>
                  <a:cs typeface="+mn-cs"/>
                </a:endParaRPr>
              </a:p>
            </p:txBody>
          </p:sp>
          <p:sp>
            <p:nvSpPr>
              <p:cNvPr id="34" name="Freeform 36">
                <a:extLst>
                  <a:ext uri="{FF2B5EF4-FFF2-40B4-BE49-F238E27FC236}">
                    <a16:creationId xmlns:a16="http://schemas.microsoft.com/office/drawing/2014/main" id="{8CC9A3D9-2D93-4E04-BC41-41687F341809}"/>
                  </a:ext>
                </a:extLst>
              </p:cNvPr>
              <p:cNvSpPr>
                <a:spLocks/>
              </p:cNvSpPr>
              <p:nvPr/>
            </p:nvSpPr>
            <p:spPr bwMode="auto">
              <a:xfrm>
                <a:off x="2174831" y="3735103"/>
                <a:ext cx="1982788" cy="560388"/>
              </a:xfrm>
              <a:custGeom>
                <a:avLst/>
                <a:gdLst>
                  <a:gd name="T0" fmla="*/ 0 w 1249"/>
                  <a:gd name="T1" fmla="*/ 0 h 353"/>
                  <a:gd name="T2" fmla="*/ 0 w 1249"/>
                  <a:gd name="T3" fmla="*/ 279400 h 353"/>
                  <a:gd name="T4" fmla="*/ 1019175 w 1249"/>
                  <a:gd name="T5" fmla="*/ 279400 h 353"/>
                  <a:gd name="T6" fmla="*/ 1019175 w 1249"/>
                  <a:gd name="T7" fmla="*/ 560388 h 353"/>
                  <a:gd name="T8" fmla="*/ 1982788 w 1249"/>
                  <a:gd name="T9" fmla="*/ 0 h 353"/>
                  <a:gd name="T10" fmla="*/ 0 w 1249"/>
                  <a:gd name="T11" fmla="*/ 0 h 3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49" h="353">
                    <a:moveTo>
                      <a:pt x="0" y="0"/>
                    </a:moveTo>
                    <a:lnTo>
                      <a:pt x="0" y="176"/>
                    </a:lnTo>
                    <a:lnTo>
                      <a:pt x="642" y="176"/>
                    </a:lnTo>
                    <a:lnTo>
                      <a:pt x="642" y="353"/>
                    </a:lnTo>
                    <a:lnTo>
                      <a:pt x="1249" y="0"/>
                    </a:lnTo>
                    <a:lnTo>
                      <a:pt x="0" y="0"/>
                    </a:lnTo>
                    <a:close/>
                  </a:path>
                </a:pathLst>
              </a:custGeom>
              <a:gradFill rotWithShape="1">
                <a:gsLst>
                  <a:gs pos="0">
                    <a:srgbClr val="01315D">
                      <a:alpha val="28000"/>
                    </a:srgbClr>
                  </a:gs>
                  <a:gs pos="100000">
                    <a:srgbClr val="FFFFFF">
                      <a:alpha val="0"/>
                    </a:srgbClr>
                  </a:gs>
                </a:gsLst>
                <a:lin ang="108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endParaRPr lang="en-US" dirty="0"/>
              </a:p>
            </p:txBody>
          </p:sp>
        </p:grpSp>
        <p:sp>
          <p:nvSpPr>
            <p:cNvPr id="51" name="TextBox 33">
              <a:extLst>
                <a:ext uri="{FF2B5EF4-FFF2-40B4-BE49-F238E27FC236}">
                  <a16:creationId xmlns:a16="http://schemas.microsoft.com/office/drawing/2014/main" id="{B017E53A-50E2-4A39-9284-22DCA5CCEF9A}"/>
                </a:ext>
              </a:extLst>
            </p:cNvPr>
            <p:cNvSpPr txBox="1">
              <a:spLocks noChangeArrowheads="1"/>
            </p:cNvSpPr>
            <p:nvPr/>
          </p:nvSpPr>
          <p:spPr bwMode="auto">
            <a:xfrm flipH="1">
              <a:off x="531422" y="2330578"/>
              <a:ext cx="4029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100" b="1" dirty="0">
                  <a:solidFill>
                    <a:srgbClr val="525252"/>
                  </a:solidFill>
                  <a:latin typeface="Calibri Light" panose="020F0302020204030204" pitchFamily="34" charset="0"/>
                  <a:cs typeface="Calibri Light" panose="020F0302020204030204" pitchFamily="34" charset="0"/>
                </a:rPr>
                <a:t>Dispositional faith or anxiety </a:t>
              </a:r>
            </a:p>
            <a:p>
              <a:pPr eaLnBrk="1" hangingPunct="1"/>
              <a:r>
                <a:rPr lang="en-US" altLang="en-US" sz="2100" dirty="0">
                  <a:solidFill>
                    <a:srgbClr val="525252"/>
                  </a:solidFill>
                  <a:latin typeface="Calibri Light" panose="020F0302020204030204" pitchFamily="34" charset="0"/>
                  <a:cs typeface="Calibri Light" panose="020F0302020204030204" pitchFamily="34" charset="0"/>
                </a:rPr>
                <a:t>around technology</a:t>
              </a:r>
            </a:p>
          </p:txBody>
        </p:sp>
      </p:grpSp>
      <p:sp>
        <p:nvSpPr>
          <p:cNvPr id="56" name="TextBox 33">
            <a:extLst>
              <a:ext uri="{FF2B5EF4-FFF2-40B4-BE49-F238E27FC236}">
                <a16:creationId xmlns:a16="http://schemas.microsoft.com/office/drawing/2014/main" id="{F0F7B5BE-ACA7-4908-BCC8-EE1CB53FC906}"/>
              </a:ext>
            </a:extLst>
          </p:cNvPr>
          <p:cNvSpPr txBox="1">
            <a:spLocks noChangeArrowheads="1"/>
          </p:cNvSpPr>
          <p:nvPr/>
        </p:nvSpPr>
        <p:spPr bwMode="auto">
          <a:xfrm flipH="1">
            <a:off x="855414" y="2006332"/>
            <a:ext cx="2330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100" b="1" u="sng" dirty="0">
                <a:solidFill>
                  <a:srgbClr val="525252"/>
                </a:solidFill>
                <a:latin typeface="Calibri Light" panose="020F0302020204030204" pitchFamily="34" charset="0"/>
                <a:cs typeface="Calibri Light" panose="020F0302020204030204" pitchFamily="34" charset="0"/>
              </a:rPr>
              <a:t>General Antecedents</a:t>
            </a:r>
            <a:endParaRPr lang="en-US" altLang="en-US" sz="2100" u="sng" dirty="0">
              <a:solidFill>
                <a:srgbClr val="525252"/>
              </a:solidFill>
              <a:latin typeface="Calibri Light" panose="020F0302020204030204" pitchFamily="34" charset="0"/>
              <a:cs typeface="Calibri Light" panose="020F0302020204030204" pitchFamily="34" charset="0"/>
            </a:endParaRPr>
          </a:p>
        </p:txBody>
      </p:sp>
      <p:sp>
        <p:nvSpPr>
          <p:cNvPr id="57" name="TextBox 33">
            <a:extLst>
              <a:ext uri="{FF2B5EF4-FFF2-40B4-BE49-F238E27FC236}">
                <a16:creationId xmlns:a16="http://schemas.microsoft.com/office/drawing/2014/main" id="{66DA6F4E-CC8F-41EB-A052-6704D2E60492}"/>
              </a:ext>
            </a:extLst>
          </p:cNvPr>
          <p:cNvSpPr txBox="1">
            <a:spLocks noChangeArrowheads="1"/>
          </p:cNvSpPr>
          <p:nvPr/>
        </p:nvSpPr>
        <p:spPr bwMode="auto">
          <a:xfrm flipH="1">
            <a:off x="4142936" y="3574134"/>
            <a:ext cx="1109400" cy="738664"/>
          </a:xfrm>
          <a:prstGeom prst="rect">
            <a:avLst/>
          </a:prstGeom>
          <a:solidFill>
            <a:schemeClr val="bg1">
              <a:alpha val="81000"/>
            </a:schemeClr>
          </a:solidFill>
          <a:ln>
            <a:noFill/>
          </a:ln>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400" b="1" dirty="0">
                <a:solidFill>
                  <a:srgbClr val="2F7ABF"/>
                </a:solidFill>
                <a:latin typeface="Franklin Gothic Book" panose="020B0503020102020204" pitchFamily="34" charset="0"/>
                <a:cs typeface="Calibri Light" panose="020F0302020204030204" pitchFamily="34" charset="0"/>
              </a:rPr>
              <a:t>Mental Model</a:t>
            </a:r>
            <a:endParaRPr lang="en-US" altLang="en-US" sz="2400" dirty="0">
              <a:solidFill>
                <a:srgbClr val="2F7ABF"/>
              </a:solidFill>
              <a:latin typeface="Franklin Gothic Book" panose="020B0503020102020204" pitchFamily="34" charset="0"/>
              <a:cs typeface="Calibri Light" panose="020F0302020204030204" pitchFamily="34" charset="0"/>
            </a:endParaRPr>
          </a:p>
        </p:txBody>
      </p:sp>
      <p:sp>
        <p:nvSpPr>
          <p:cNvPr id="58" name="TextBox 33">
            <a:extLst>
              <a:ext uri="{FF2B5EF4-FFF2-40B4-BE49-F238E27FC236}">
                <a16:creationId xmlns:a16="http://schemas.microsoft.com/office/drawing/2014/main" id="{39E6EC6B-7D97-4D74-A0E2-C30B4A30C524}"/>
              </a:ext>
            </a:extLst>
          </p:cNvPr>
          <p:cNvSpPr txBox="1">
            <a:spLocks noChangeArrowheads="1"/>
          </p:cNvSpPr>
          <p:nvPr/>
        </p:nvSpPr>
        <p:spPr bwMode="auto">
          <a:xfrm flipH="1">
            <a:off x="5197065" y="2007413"/>
            <a:ext cx="269434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100" b="1" u="sng" dirty="0">
                <a:latin typeface="Calibri Light" panose="020F0302020204030204" pitchFamily="34" charset="0"/>
                <a:cs typeface="Calibri Light" panose="020F0302020204030204" pitchFamily="34" charset="0"/>
              </a:rPr>
              <a:t>System/Situation-Specific</a:t>
            </a:r>
            <a:endParaRPr lang="en-US" altLang="en-US" sz="2100" u="sng" dirty="0">
              <a:latin typeface="Calibri Light" panose="020F0302020204030204" pitchFamily="34" charset="0"/>
              <a:cs typeface="Calibri Light" panose="020F0302020204030204" pitchFamily="34" charset="0"/>
            </a:endParaRPr>
          </a:p>
        </p:txBody>
      </p:sp>
      <p:cxnSp>
        <p:nvCxnSpPr>
          <p:cNvPr id="60" name="Straight Connector 59">
            <a:extLst>
              <a:ext uri="{FF2B5EF4-FFF2-40B4-BE49-F238E27FC236}">
                <a16:creationId xmlns:a16="http://schemas.microsoft.com/office/drawing/2014/main" id="{F15B398A-E85B-4686-8BE0-0E385096D145}"/>
              </a:ext>
            </a:extLst>
          </p:cNvPr>
          <p:cNvCxnSpPr/>
          <p:nvPr/>
        </p:nvCxnSpPr>
        <p:spPr>
          <a:xfrm>
            <a:off x="4142936" y="2025542"/>
            <a:ext cx="0" cy="1186221"/>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4E218EA1-2660-4292-95E4-9A5D2E70CF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37" y="3477410"/>
            <a:ext cx="1219200" cy="1219200"/>
          </a:xfrm>
          <a:prstGeom prst="rect">
            <a:avLst/>
          </a:prstGeom>
        </p:spPr>
      </p:pic>
      <p:cxnSp>
        <p:nvCxnSpPr>
          <p:cNvPr id="98" name="Straight Connector 97">
            <a:extLst>
              <a:ext uri="{FF2B5EF4-FFF2-40B4-BE49-F238E27FC236}">
                <a16:creationId xmlns:a16="http://schemas.microsoft.com/office/drawing/2014/main" id="{03372387-0ADB-4FC9-95A8-C991E0B2D0FC}"/>
              </a:ext>
            </a:extLst>
          </p:cNvPr>
          <p:cNvCxnSpPr>
            <a:cxnSpLocks/>
          </p:cNvCxnSpPr>
          <p:nvPr/>
        </p:nvCxnSpPr>
        <p:spPr>
          <a:xfrm flipH="1" flipV="1">
            <a:off x="110447" y="3188059"/>
            <a:ext cx="3005708" cy="870754"/>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sp>
        <p:nvSpPr>
          <p:cNvPr id="102" name="TextBox 33">
            <a:extLst>
              <a:ext uri="{FF2B5EF4-FFF2-40B4-BE49-F238E27FC236}">
                <a16:creationId xmlns:a16="http://schemas.microsoft.com/office/drawing/2014/main" id="{3351B20C-17FD-4D9B-809E-8D12BE0D8EE3}"/>
              </a:ext>
            </a:extLst>
          </p:cNvPr>
          <p:cNvSpPr txBox="1">
            <a:spLocks noChangeArrowheads="1"/>
          </p:cNvSpPr>
          <p:nvPr/>
        </p:nvSpPr>
        <p:spPr bwMode="auto">
          <a:xfrm flipH="1">
            <a:off x="-675892" y="4055174"/>
            <a:ext cx="3141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Monitoring</a:t>
            </a:r>
            <a:endParaRPr lang="en-US" altLang="en-US" sz="2100" dirty="0">
              <a:solidFill>
                <a:srgbClr val="525252"/>
              </a:solidFill>
              <a:latin typeface="Calibri Light" panose="020F0302020204030204" pitchFamily="34" charset="0"/>
              <a:cs typeface="Calibri Light" panose="020F0302020204030204" pitchFamily="34" charset="0"/>
            </a:endParaRPr>
          </a:p>
        </p:txBody>
      </p:sp>
      <p:grpSp>
        <p:nvGrpSpPr>
          <p:cNvPr id="59" name="Group 58">
            <a:extLst>
              <a:ext uri="{FF2B5EF4-FFF2-40B4-BE49-F238E27FC236}">
                <a16:creationId xmlns:a16="http://schemas.microsoft.com/office/drawing/2014/main" id="{17D5F8CE-5924-401E-933E-87FD21C074DF}"/>
              </a:ext>
            </a:extLst>
          </p:cNvPr>
          <p:cNvGrpSpPr/>
          <p:nvPr/>
        </p:nvGrpSpPr>
        <p:grpSpPr>
          <a:xfrm>
            <a:off x="1344352" y="4515301"/>
            <a:ext cx="7323398" cy="2273263"/>
            <a:chOff x="1344352" y="4515301"/>
            <a:chExt cx="7323398" cy="2273263"/>
          </a:xfrm>
          <a:solidFill>
            <a:srgbClr val="B594CE"/>
          </a:solidFill>
        </p:grpSpPr>
        <p:grpSp>
          <p:nvGrpSpPr>
            <p:cNvPr id="62" name="Group 61">
              <a:extLst>
                <a:ext uri="{FF2B5EF4-FFF2-40B4-BE49-F238E27FC236}">
                  <a16:creationId xmlns:a16="http://schemas.microsoft.com/office/drawing/2014/main" id="{C7271D43-4F00-4F27-B6EA-F4FB6603A3DE}"/>
                </a:ext>
              </a:extLst>
            </p:cNvPr>
            <p:cNvGrpSpPr/>
            <p:nvPr/>
          </p:nvGrpSpPr>
          <p:grpSpPr>
            <a:xfrm>
              <a:off x="1428787" y="4515301"/>
              <a:ext cx="7238963" cy="1332219"/>
              <a:chOff x="1428787" y="4515301"/>
              <a:chExt cx="7238963" cy="1332219"/>
            </a:xfrm>
            <a:grpFill/>
          </p:grpSpPr>
          <p:cxnSp>
            <p:nvCxnSpPr>
              <p:cNvPr id="64" name="Straight Connector 63">
                <a:extLst>
                  <a:ext uri="{FF2B5EF4-FFF2-40B4-BE49-F238E27FC236}">
                    <a16:creationId xmlns:a16="http://schemas.microsoft.com/office/drawing/2014/main" id="{4C38175F-2313-4E10-AE38-4996D3378136}"/>
                  </a:ext>
                </a:extLst>
              </p:cNvPr>
              <p:cNvCxnSpPr>
                <a:cxnSpLocks/>
              </p:cNvCxnSpPr>
              <p:nvPr/>
            </p:nvCxnSpPr>
            <p:spPr>
              <a:xfrm>
                <a:off x="3172825" y="4515301"/>
                <a:ext cx="5494925" cy="1218038"/>
              </a:xfrm>
              <a:prstGeom prst="line">
                <a:avLst/>
              </a:prstGeom>
              <a:grpFill/>
              <a:ln w="31750">
                <a:solidFill>
                  <a:schemeClr val="accent6">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0B9A0DD0-5F87-404E-8FD1-82C9B463936C}"/>
                  </a:ext>
                </a:extLst>
              </p:cNvPr>
              <p:cNvGrpSpPr/>
              <p:nvPr/>
            </p:nvGrpSpPr>
            <p:grpSpPr>
              <a:xfrm>
                <a:off x="1428787" y="4599763"/>
                <a:ext cx="4094619" cy="1247757"/>
                <a:chOff x="1428787" y="4599763"/>
                <a:chExt cx="4094619" cy="1247757"/>
              </a:xfrm>
              <a:grpFill/>
            </p:grpSpPr>
            <p:grpSp>
              <p:nvGrpSpPr>
                <p:cNvPr id="78" name="Group 77">
                  <a:extLst>
                    <a:ext uri="{FF2B5EF4-FFF2-40B4-BE49-F238E27FC236}">
                      <a16:creationId xmlns:a16="http://schemas.microsoft.com/office/drawing/2014/main" id="{B996F8DC-7D5B-4B2B-82BE-7845BBE3BAE1}"/>
                    </a:ext>
                  </a:extLst>
                </p:cNvPr>
                <p:cNvGrpSpPr/>
                <p:nvPr/>
              </p:nvGrpSpPr>
              <p:grpSpPr>
                <a:xfrm>
                  <a:off x="2761541" y="4599763"/>
                  <a:ext cx="2761865" cy="1247757"/>
                  <a:chOff x="2761541" y="4599763"/>
                  <a:chExt cx="2761865" cy="1247757"/>
                </a:xfrm>
                <a:grpFill/>
              </p:grpSpPr>
              <p:sp>
                <p:nvSpPr>
                  <p:cNvPr id="80" name="Freeform 30">
                    <a:extLst>
                      <a:ext uri="{FF2B5EF4-FFF2-40B4-BE49-F238E27FC236}">
                        <a16:creationId xmlns:a16="http://schemas.microsoft.com/office/drawing/2014/main" id="{75F81FD7-F06B-47DB-BFA7-84A9526343AA}"/>
                      </a:ext>
                    </a:extLst>
                  </p:cNvPr>
                  <p:cNvSpPr>
                    <a:spLocks/>
                  </p:cNvSpPr>
                  <p:nvPr/>
                </p:nvSpPr>
                <p:spPr bwMode="auto">
                  <a:xfrm rot="7767019">
                    <a:off x="2431102" y="4930202"/>
                    <a:ext cx="1247757" cy="586880"/>
                  </a:xfrm>
                  <a:custGeom>
                    <a:avLst/>
                    <a:gdLst>
                      <a:gd name="T0" fmla="*/ 642 w 1249"/>
                      <a:gd name="T1" fmla="*/ 0 h 706"/>
                      <a:gd name="T2" fmla="*/ 642 w 1249"/>
                      <a:gd name="T3" fmla="*/ 176 h 706"/>
                      <a:gd name="T4" fmla="*/ 0 w 1249"/>
                      <a:gd name="T5" fmla="*/ 176 h 706"/>
                      <a:gd name="T6" fmla="*/ 0 w 1249"/>
                      <a:gd name="T7" fmla="*/ 529 h 706"/>
                      <a:gd name="T8" fmla="*/ 642 w 1249"/>
                      <a:gd name="T9" fmla="*/ 529 h 706"/>
                      <a:gd name="T10" fmla="*/ 642 w 1249"/>
                      <a:gd name="T11" fmla="*/ 706 h 706"/>
                      <a:gd name="T12" fmla="*/ 1249 w 1249"/>
                      <a:gd name="T13" fmla="*/ 353 h 706"/>
                      <a:gd name="T14" fmla="*/ 642 w 1249"/>
                      <a:gd name="T15" fmla="*/ 0 h 7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 h="706">
                        <a:moveTo>
                          <a:pt x="642" y="0"/>
                        </a:moveTo>
                        <a:lnTo>
                          <a:pt x="642" y="176"/>
                        </a:lnTo>
                        <a:lnTo>
                          <a:pt x="0" y="176"/>
                        </a:lnTo>
                        <a:lnTo>
                          <a:pt x="0" y="529"/>
                        </a:lnTo>
                        <a:lnTo>
                          <a:pt x="642" y="529"/>
                        </a:lnTo>
                        <a:lnTo>
                          <a:pt x="642" y="706"/>
                        </a:lnTo>
                        <a:lnTo>
                          <a:pt x="1249" y="353"/>
                        </a:lnTo>
                        <a:lnTo>
                          <a:pt x="642" y="0"/>
                        </a:lnTo>
                        <a:close/>
                      </a:path>
                    </a:pathLst>
                  </a:custGeom>
                  <a:solidFill>
                    <a:srgbClr val="7F45AA"/>
                  </a:solidFill>
                  <a:ln w="9525" cap="flat" cmpd="sng" algn="ctr">
                    <a:solidFill>
                      <a:srgbClr val="E8DEF0"/>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latin typeface="Arial" charset="0"/>
                      <a:cs typeface="+mn-cs"/>
                    </a:endParaRPr>
                  </a:p>
                </p:txBody>
              </p:sp>
              <p:sp>
                <p:nvSpPr>
                  <p:cNvPr id="81" name="Freeform 32">
                    <a:extLst>
                      <a:ext uri="{FF2B5EF4-FFF2-40B4-BE49-F238E27FC236}">
                        <a16:creationId xmlns:a16="http://schemas.microsoft.com/office/drawing/2014/main" id="{40E3CA71-4973-4D84-9933-7CCEE13DF1A1}"/>
                      </a:ext>
                    </a:extLst>
                  </p:cNvPr>
                  <p:cNvSpPr>
                    <a:spLocks/>
                  </p:cNvSpPr>
                  <p:nvPr/>
                </p:nvSpPr>
                <p:spPr bwMode="auto">
                  <a:xfrm rot="10157350">
                    <a:off x="3771512" y="4670564"/>
                    <a:ext cx="581877" cy="973558"/>
                  </a:xfrm>
                  <a:custGeom>
                    <a:avLst/>
                    <a:gdLst>
                      <a:gd name="T0" fmla="*/ 169 w 776"/>
                      <a:gd name="T1" fmla="*/ 353 h 1171"/>
                      <a:gd name="T2" fmla="*/ 324 w 776"/>
                      <a:gd name="T3" fmla="*/ 437 h 1171"/>
                      <a:gd name="T4" fmla="*/ 0 w 776"/>
                      <a:gd name="T5" fmla="*/ 995 h 1171"/>
                      <a:gd name="T6" fmla="*/ 303 w 776"/>
                      <a:gd name="T7" fmla="*/ 1171 h 1171"/>
                      <a:gd name="T8" fmla="*/ 628 w 776"/>
                      <a:gd name="T9" fmla="*/ 614 h 1171"/>
                      <a:gd name="T10" fmla="*/ 776 w 776"/>
                      <a:gd name="T11" fmla="*/ 705 h 1171"/>
                      <a:gd name="T12" fmla="*/ 776 w 776"/>
                      <a:gd name="T13" fmla="*/ 0 h 1171"/>
                      <a:gd name="T14" fmla="*/ 169 w 776"/>
                      <a:gd name="T15" fmla="*/ 353 h 1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 h="1171">
                        <a:moveTo>
                          <a:pt x="169" y="353"/>
                        </a:moveTo>
                        <a:lnTo>
                          <a:pt x="324" y="437"/>
                        </a:lnTo>
                        <a:lnTo>
                          <a:pt x="0" y="995"/>
                        </a:lnTo>
                        <a:lnTo>
                          <a:pt x="303" y="1171"/>
                        </a:lnTo>
                        <a:lnTo>
                          <a:pt x="628" y="614"/>
                        </a:lnTo>
                        <a:lnTo>
                          <a:pt x="776" y="705"/>
                        </a:lnTo>
                        <a:lnTo>
                          <a:pt x="776" y="0"/>
                        </a:lnTo>
                        <a:lnTo>
                          <a:pt x="169" y="353"/>
                        </a:lnTo>
                        <a:close/>
                      </a:path>
                    </a:pathLst>
                  </a:custGeom>
                  <a:solidFill>
                    <a:srgbClr val="0C7AC5"/>
                  </a:solidFill>
                  <a:ln w="9525" cap="flat" cmpd="sng" algn="ctr">
                    <a:solidFill>
                      <a:srgbClr val="E8DEF0"/>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latin typeface="Arial" charset="0"/>
                      <a:cs typeface="+mn-cs"/>
                    </a:endParaRPr>
                  </a:p>
                </p:txBody>
              </p:sp>
              <p:sp>
                <p:nvSpPr>
                  <p:cNvPr id="82" name="Freeform 34">
                    <a:extLst>
                      <a:ext uri="{FF2B5EF4-FFF2-40B4-BE49-F238E27FC236}">
                        <a16:creationId xmlns:a16="http://schemas.microsoft.com/office/drawing/2014/main" id="{C65CA71F-2A20-4B01-9C52-20BA7C34211A}"/>
                      </a:ext>
                    </a:extLst>
                  </p:cNvPr>
                  <p:cNvSpPr>
                    <a:spLocks/>
                  </p:cNvSpPr>
                  <p:nvPr/>
                </p:nvSpPr>
                <p:spPr bwMode="auto">
                  <a:xfrm rot="11492751">
                    <a:off x="4991903" y="5011423"/>
                    <a:ext cx="531503" cy="641123"/>
                  </a:xfrm>
                  <a:custGeom>
                    <a:avLst/>
                    <a:gdLst>
                      <a:gd name="T0" fmla="*/ 0 w 776"/>
                      <a:gd name="T1" fmla="*/ 705 h 1171"/>
                      <a:gd name="T2" fmla="*/ 155 w 776"/>
                      <a:gd name="T3" fmla="*/ 614 h 1171"/>
                      <a:gd name="T4" fmla="*/ 473 w 776"/>
                      <a:gd name="T5" fmla="*/ 1171 h 1171"/>
                      <a:gd name="T6" fmla="*/ 776 w 776"/>
                      <a:gd name="T7" fmla="*/ 995 h 1171"/>
                      <a:gd name="T8" fmla="*/ 459 w 776"/>
                      <a:gd name="T9" fmla="*/ 437 h 1171"/>
                      <a:gd name="T10" fmla="*/ 614 w 776"/>
                      <a:gd name="T11" fmla="*/ 353 h 1171"/>
                      <a:gd name="T12" fmla="*/ 0 w 776"/>
                      <a:gd name="T13" fmla="*/ 0 h 1171"/>
                      <a:gd name="T14" fmla="*/ 0 w 776"/>
                      <a:gd name="T15" fmla="*/ 705 h 1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 h="1171">
                        <a:moveTo>
                          <a:pt x="0" y="705"/>
                        </a:moveTo>
                        <a:lnTo>
                          <a:pt x="155" y="614"/>
                        </a:lnTo>
                        <a:lnTo>
                          <a:pt x="473" y="1171"/>
                        </a:lnTo>
                        <a:lnTo>
                          <a:pt x="776" y="995"/>
                        </a:lnTo>
                        <a:lnTo>
                          <a:pt x="459" y="437"/>
                        </a:lnTo>
                        <a:lnTo>
                          <a:pt x="614" y="353"/>
                        </a:lnTo>
                        <a:lnTo>
                          <a:pt x="0" y="0"/>
                        </a:lnTo>
                        <a:lnTo>
                          <a:pt x="0" y="705"/>
                        </a:lnTo>
                        <a:close/>
                      </a:path>
                    </a:pathLst>
                  </a:custGeom>
                  <a:solidFill>
                    <a:srgbClr val="610000"/>
                  </a:solidFill>
                  <a:ln w="9525" cap="flat" cmpd="sng" algn="ctr">
                    <a:solidFill>
                      <a:srgbClr val="E8DEF0"/>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latin typeface="Arial" charset="0"/>
                      <a:cs typeface="+mn-cs"/>
                    </a:endParaRPr>
                  </a:p>
                </p:txBody>
              </p:sp>
            </p:grpSp>
            <p:sp>
              <p:nvSpPr>
                <p:cNvPr id="79" name="TextBox 33">
                  <a:extLst>
                    <a:ext uri="{FF2B5EF4-FFF2-40B4-BE49-F238E27FC236}">
                      <a16:creationId xmlns:a16="http://schemas.microsoft.com/office/drawing/2014/main" id="{C3D6AA47-85F6-4EE7-9FF8-297A098D6AF2}"/>
                    </a:ext>
                  </a:extLst>
                </p:cNvPr>
                <p:cNvSpPr txBox="1">
                  <a:spLocks noChangeArrowheads="1"/>
                </p:cNvSpPr>
                <p:nvPr/>
              </p:nvSpPr>
              <p:spPr bwMode="auto">
                <a:xfrm flipH="1">
                  <a:off x="1428787" y="5206808"/>
                  <a:ext cx="877227" cy="492443"/>
                </a:xfrm>
                <a:prstGeom prst="rect">
                  <a:avLst/>
                </a:prstGeom>
                <a:noFill/>
                <a:ln w="9525">
                  <a:solidFill>
                    <a:srgbClr val="E8DEF0"/>
                  </a:solidFill>
                  <a:miter lim="800000"/>
                  <a:headEnd/>
                  <a:tailEnd/>
                </a:ln>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3200" b="1" dirty="0">
                      <a:solidFill>
                        <a:srgbClr val="525252"/>
                      </a:solidFill>
                      <a:latin typeface="Calibri Light" panose="020F0302020204030204" pitchFamily="34" charset="0"/>
                      <a:cs typeface="Calibri Light" panose="020F0302020204030204" pitchFamily="34" charset="0"/>
                    </a:rPr>
                    <a:t>Trust</a:t>
                  </a:r>
                </a:p>
              </p:txBody>
            </p:sp>
          </p:grpSp>
        </p:grpSp>
        <p:pic>
          <p:nvPicPr>
            <p:cNvPr id="63" name="Picture 62">
              <a:extLst>
                <a:ext uri="{FF2B5EF4-FFF2-40B4-BE49-F238E27FC236}">
                  <a16:creationId xmlns:a16="http://schemas.microsoft.com/office/drawing/2014/main" id="{A9B993F6-611C-4FCE-8885-05544176ABAF}"/>
                </a:ext>
              </a:extLst>
            </p:cNvPr>
            <p:cNvPicPr>
              <a:picLocks noChangeAspect="1"/>
            </p:cNvPicPr>
            <p:nvPr/>
          </p:nvPicPr>
          <p:blipFill>
            <a:blip r:embed="rId7"/>
            <a:stretch>
              <a:fillRect/>
            </a:stretch>
          </p:blipFill>
          <p:spPr>
            <a:xfrm>
              <a:off x="1344352" y="5734593"/>
              <a:ext cx="4951009" cy="1053971"/>
            </a:xfrm>
            <a:prstGeom prst="rect">
              <a:avLst/>
            </a:prstGeom>
            <a:noFill/>
            <a:ln>
              <a:solidFill>
                <a:srgbClr val="E8DEF0"/>
              </a:solidFill>
            </a:ln>
          </p:spPr>
        </p:pic>
      </p:grpSp>
    </p:spTree>
    <p:extLst>
      <p:ext uri="{BB962C8B-B14F-4D97-AF65-F5344CB8AC3E}">
        <p14:creationId xmlns:p14="http://schemas.microsoft.com/office/powerpoint/2010/main" val="395503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a:extLst>
              <a:ext uri="{FF2B5EF4-FFF2-40B4-BE49-F238E27FC236}">
                <a16:creationId xmlns:a16="http://schemas.microsoft.com/office/drawing/2014/main" id="{5B95A62E-058B-471B-AC76-2B11FE4ABAF6}"/>
              </a:ext>
            </a:extLst>
          </p:cNvPr>
          <p:cNvCxnSpPr>
            <a:cxnSpLocks/>
          </p:cNvCxnSpPr>
          <p:nvPr/>
        </p:nvCxnSpPr>
        <p:spPr>
          <a:xfrm flipH="1">
            <a:off x="162012" y="4517029"/>
            <a:ext cx="3071947" cy="447691"/>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63A893AD-A75E-4E00-98ED-EB5B81985EB3}"/>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solidFill>
                  <a:schemeClr val="accent5">
                    <a:lumMod val="60000"/>
                    <a:lumOff val="40000"/>
                  </a:schemeClr>
                </a:solidFill>
                <a:latin typeface="Franklin Gothic Book" panose="020B0503020102020204" pitchFamily="34" charset="0"/>
              </a:rPr>
              <a:t>Mental models </a:t>
            </a:r>
            <a:r>
              <a:rPr lang="en-US" sz="2800" b="1" dirty="0">
                <a:latin typeface="Franklin Gothic Book" panose="020B0503020102020204" pitchFamily="34" charset="0"/>
              </a:rPr>
              <a:t>are powerful but prone to </a:t>
            </a:r>
            <a:r>
              <a:rPr lang="en-US" sz="2800" b="1" i="1" dirty="0">
                <a:solidFill>
                  <a:schemeClr val="accent5">
                    <a:lumMod val="60000"/>
                    <a:lumOff val="40000"/>
                  </a:schemeClr>
                </a:solidFill>
                <a:latin typeface="Franklin Gothic Book" panose="020B0503020102020204" pitchFamily="34" charset="0"/>
              </a:rPr>
              <a:t>biases</a:t>
            </a:r>
          </a:p>
          <a:p>
            <a:endParaRPr lang="en-US" sz="2800" b="1" i="1" dirty="0">
              <a:solidFill>
                <a:schemeClr val="accent5">
                  <a:lumMod val="60000"/>
                  <a:lumOff val="40000"/>
                </a:schemeClr>
              </a:solidFill>
              <a:latin typeface="Franklin Gothic Book" panose="020B0503020102020204" pitchFamily="34" charset="0"/>
            </a:endParaRPr>
          </a:p>
          <a:p>
            <a:endParaRPr lang="en-US" sz="2800" dirty="0">
              <a:latin typeface="Franklin Gothic Book" panose="020B0503020102020204" pitchFamily="34" charset="0"/>
            </a:endParaRPr>
          </a:p>
        </p:txBody>
      </p:sp>
      <p:sp>
        <p:nvSpPr>
          <p:cNvPr id="3" name="Title 1">
            <a:extLst>
              <a:ext uri="{FF2B5EF4-FFF2-40B4-BE49-F238E27FC236}">
                <a16:creationId xmlns:a16="http://schemas.microsoft.com/office/drawing/2014/main" id="{42DC35A9-D8F9-4C28-A619-9088C057EB9F}"/>
              </a:ext>
            </a:extLst>
          </p:cNvPr>
          <p:cNvSpPr txBox="1">
            <a:spLocks/>
          </p:cNvSpPr>
          <p:nvPr/>
        </p:nvSpPr>
        <p:spPr>
          <a:xfrm>
            <a:off x="647700" y="400946"/>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Franklin Gothic Book" panose="020B0503020102020204" pitchFamily="34" charset="0"/>
            </a:endParaRPr>
          </a:p>
        </p:txBody>
      </p:sp>
      <p:pic>
        <p:nvPicPr>
          <p:cNvPr id="31" name="Picture 30">
            <a:extLst>
              <a:ext uri="{FF2B5EF4-FFF2-40B4-BE49-F238E27FC236}">
                <a16:creationId xmlns:a16="http://schemas.microsoft.com/office/drawing/2014/main" id="{7332D0B2-CF2D-46DE-B48B-13AD5575E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405187" y="3009899"/>
            <a:ext cx="2333625" cy="2196353"/>
          </a:xfrm>
          <a:prstGeom prst="rect">
            <a:avLst/>
          </a:prstGeom>
        </p:spPr>
      </p:pic>
      <p:pic>
        <p:nvPicPr>
          <p:cNvPr id="55" name="Picture 54">
            <a:extLst>
              <a:ext uri="{FF2B5EF4-FFF2-40B4-BE49-F238E27FC236}">
                <a16:creationId xmlns:a16="http://schemas.microsoft.com/office/drawing/2014/main" id="{EFF10C66-1AB2-4870-B0B8-683F9AAC0A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73410" y1="22006" x2="73410" y2="22006"/>
                        <a14:backgroundMark x1="73410" y1="22006" x2="80925" y2="31715"/>
                      </a14:backgroundRemoval>
                    </a14:imgEffect>
                  </a14:imgLayer>
                </a14:imgProps>
              </a:ext>
            </a:extLst>
          </a:blip>
          <a:stretch>
            <a:fillRect/>
          </a:stretch>
        </p:blipFill>
        <p:spPr>
          <a:xfrm rot="21090648">
            <a:off x="3063304" y="3923003"/>
            <a:ext cx="772717" cy="690085"/>
          </a:xfrm>
          <a:prstGeom prst="rect">
            <a:avLst/>
          </a:prstGeom>
        </p:spPr>
      </p:pic>
      <p:sp>
        <p:nvSpPr>
          <p:cNvPr id="56" name="TextBox 33">
            <a:extLst>
              <a:ext uri="{FF2B5EF4-FFF2-40B4-BE49-F238E27FC236}">
                <a16:creationId xmlns:a16="http://schemas.microsoft.com/office/drawing/2014/main" id="{F0F7B5BE-ACA7-4908-BCC8-EE1CB53FC906}"/>
              </a:ext>
            </a:extLst>
          </p:cNvPr>
          <p:cNvSpPr txBox="1">
            <a:spLocks noChangeArrowheads="1"/>
          </p:cNvSpPr>
          <p:nvPr/>
        </p:nvSpPr>
        <p:spPr bwMode="auto">
          <a:xfrm flipH="1">
            <a:off x="855414" y="2006332"/>
            <a:ext cx="2330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100" b="1" u="sng" dirty="0">
                <a:solidFill>
                  <a:srgbClr val="525252"/>
                </a:solidFill>
                <a:latin typeface="Calibri Light" panose="020F0302020204030204" pitchFamily="34" charset="0"/>
                <a:cs typeface="Calibri Light" panose="020F0302020204030204" pitchFamily="34" charset="0"/>
              </a:rPr>
              <a:t>General Biases</a:t>
            </a:r>
            <a:endParaRPr lang="en-US" altLang="en-US" sz="2100" u="sng" dirty="0">
              <a:solidFill>
                <a:srgbClr val="525252"/>
              </a:solidFill>
              <a:latin typeface="Calibri Light" panose="020F0302020204030204" pitchFamily="34" charset="0"/>
              <a:cs typeface="Calibri Light" panose="020F0302020204030204" pitchFamily="34" charset="0"/>
            </a:endParaRPr>
          </a:p>
        </p:txBody>
      </p:sp>
      <p:sp>
        <p:nvSpPr>
          <p:cNvPr id="57" name="TextBox 33">
            <a:extLst>
              <a:ext uri="{FF2B5EF4-FFF2-40B4-BE49-F238E27FC236}">
                <a16:creationId xmlns:a16="http://schemas.microsoft.com/office/drawing/2014/main" id="{66DA6F4E-CC8F-41EB-A052-6704D2E60492}"/>
              </a:ext>
            </a:extLst>
          </p:cNvPr>
          <p:cNvSpPr txBox="1">
            <a:spLocks noChangeArrowheads="1"/>
          </p:cNvSpPr>
          <p:nvPr/>
        </p:nvSpPr>
        <p:spPr bwMode="auto">
          <a:xfrm flipH="1">
            <a:off x="4142936" y="3574134"/>
            <a:ext cx="1109400" cy="738664"/>
          </a:xfrm>
          <a:prstGeom prst="rect">
            <a:avLst/>
          </a:prstGeom>
          <a:solidFill>
            <a:schemeClr val="bg1">
              <a:alpha val="81000"/>
            </a:schemeClr>
          </a:solidFill>
          <a:ln>
            <a:noFill/>
          </a:ln>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400" b="1" dirty="0">
                <a:solidFill>
                  <a:srgbClr val="2F7ABF"/>
                </a:solidFill>
                <a:latin typeface="Franklin Gothic Book" panose="020B0503020102020204" pitchFamily="34" charset="0"/>
                <a:cs typeface="Calibri Light" panose="020F0302020204030204" pitchFamily="34" charset="0"/>
              </a:rPr>
              <a:t>Mental Model</a:t>
            </a:r>
            <a:endParaRPr lang="en-US" altLang="en-US" sz="2400" dirty="0">
              <a:solidFill>
                <a:srgbClr val="2F7ABF"/>
              </a:solidFill>
              <a:latin typeface="Franklin Gothic Book" panose="020B0503020102020204" pitchFamily="34" charset="0"/>
              <a:cs typeface="Calibri Light" panose="020F0302020204030204" pitchFamily="34" charset="0"/>
            </a:endParaRPr>
          </a:p>
        </p:txBody>
      </p:sp>
      <p:sp>
        <p:nvSpPr>
          <p:cNvPr id="58" name="TextBox 33">
            <a:extLst>
              <a:ext uri="{FF2B5EF4-FFF2-40B4-BE49-F238E27FC236}">
                <a16:creationId xmlns:a16="http://schemas.microsoft.com/office/drawing/2014/main" id="{39E6EC6B-7D97-4D74-A0E2-C30B4A30C524}"/>
              </a:ext>
            </a:extLst>
          </p:cNvPr>
          <p:cNvSpPr txBox="1">
            <a:spLocks noChangeArrowheads="1"/>
          </p:cNvSpPr>
          <p:nvPr/>
        </p:nvSpPr>
        <p:spPr bwMode="auto">
          <a:xfrm flipH="1">
            <a:off x="5197064" y="2007413"/>
            <a:ext cx="34706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100" b="1" u="sng" dirty="0">
                <a:latin typeface="Calibri Light" panose="020F0302020204030204" pitchFamily="34" charset="0"/>
                <a:cs typeface="Calibri Light" panose="020F0302020204030204" pitchFamily="34" charset="0"/>
              </a:rPr>
              <a:t>System/Situation-Specific Biases</a:t>
            </a:r>
            <a:endParaRPr lang="en-US" altLang="en-US" sz="2100" u="sng" dirty="0">
              <a:latin typeface="Calibri Light" panose="020F0302020204030204" pitchFamily="34" charset="0"/>
              <a:cs typeface="Calibri Light" panose="020F0302020204030204" pitchFamily="34" charset="0"/>
            </a:endParaRPr>
          </a:p>
        </p:txBody>
      </p:sp>
      <p:cxnSp>
        <p:nvCxnSpPr>
          <p:cNvPr id="60" name="Straight Connector 59">
            <a:extLst>
              <a:ext uri="{FF2B5EF4-FFF2-40B4-BE49-F238E27FC236}">
                <a16:creationId xmlns:a16="http://schemas.microsoft.com/office/drawing/2014/main" id="{F15B398A-E85B-4686-8BE0-0E385096D145}"/>
              </a:ext>
            </a:extLst>
          </p:cNvPr>
          <p:cNvCxnSpPr/>
          <p:nvPr/>
        </p:nvCxnSpPr>
        <p:spPr>
          <a:xfrm>
            <a:off x="4142936" y="2025542"/>
            <a:ext cx="0" cy="1186221"/>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4E218EA1-2660-4292-95E4-9A5D2E70C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37" y="3477410"/>
            <a:ext cx="1219200" cy="1219200"/>
          </a:xfrm>
          <a:prstGeom prst="rect">
            <a:avLst/>
          </a:prstGeom>
        </p:spPr>
      </p:pic>
      <p:cxnSp>
        <p:nvCxnSpPr>
          <p:cNvPr id="98" name="Straight Connector 97">
            <a:extLst>
              <a:ext uri="{FF2B5EF4-FFF2-40B4-BE49-F238E27FC236}">
                <a16:creationId xmlns:a16="http://schemas.microsoft.com/office/drawing/2014/main" id="{03372387-0ADB-4FC9-95A8-C991E0B2D0FC}"/>
              </a:ext>
            </a:extLst>
          </p:cNvPr>
          <p:cNvCxnSpPr>
            <a:cxnSpLocks/>
          </p:cNvCxnSpPr>
          <p:nvPr/>
        </p:nvCxnSpPr>
        <p:spPr>
          <a:xfrm flipH="1" flipV="1">
            <a:off x="110447" y="3188059"/>
            <a:ext cx="3005708" cy="870754"/>
          </a:xfrm>
          <a:prstGeom prst="line">
            <a:avLst/>
          </a:prstGeom>
          <a:ln w="31750">
            <a:solidFill>
              <a:srgbClr val="112946"/>
            </a:solidFill>
            <a:prstDash val="dash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CD83248-C1AC-45B8-9090-2DA5670E1BA1}"/>
              </a:ext>
            </a:extLst>
          </p:cNvPr>
          <p:cNvGrpSpPr/>
          <p:nvPr/>
        </p:nvGrpSpPr>
        <p:grpSpPr>
          <a:xfrm>
            <a:off x="855414" y="2301705"/>
            <a:ext cx="4029075" cy="984987"/>
            <a:chOff x="855414" y="2301705"/>
            <a:chExt cx="4029075" cy="984987"/>
          </a:xfrm>
        </p:grpSpPr>
        <p:sp>
          <p:nvSpPr>
            <p:cNvPr id="51" name="TextBox 33">
              <a:extLst>
                <a:ext uri="{FF2B5EF4-FFF2-40B4-BE49-F238E27FC236}">
                  <a16:creationId xmlns:a16="http://schemas.microsoft.com/office/drawing/2014/main" id="{B017E53A-50E2-4A39-9284-22DCA5CCEF9A}"/>
                </a:ext>
              </a:extLst>
            </p:cNvPr>
            <p:cNvSpPr txBox="1">
              <a:spLocks noChangeArrowheads="1"/>
            </p:cNvSpPr>
            <p:nvPr/>
          </p:nvSpPr>
          <p:spPr bwMode="auto">
            <a:xfrm flipH="1">
              <a:off x="855414" y="2301705"/>
              <a:ext cx="40290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100" b="1" dirty="0">
                  <a:solidFill>
                    <a:srgbClr val="525252"/>
                  </a:solidFill>
                  <a:latin typeface="Calibri Light" panose="020F0302020204030204" pitchFamily="34" charset="0"/>
                  <a:cs typeface="Calibri Light" panose="020F0302020204030204" pitchFamily="34" charset="0"/>
                </a:rPr>
                <a:t>Perfect Automation Schema</a:t>
              </a:r>
              <a:endParaRPr lang="en-US" altLang="en-US" sz="2100" dirty="0">
                <a:solidFill>
                  <a:srgbClr val="525252"/>
                </a:solidFill>
                <a:latin typeface="Calibri Light" panose="020F0302020204030204" pitchFamily="34" charset="0"/>
                <a:cs typeface="Calibri Light" panose="020F0302020204030204" pitchFamily="34" charset="0"/>
              </a:endParaRPr>
            </a:p>
          </p:txBody>
        </p:sp>
        <p:sp>
          <p:nvSpPr>
            <p:cNvPr id="2" name="Lightning Bolt 1">
              <a:extLst>
                <a:ext uri="{FF2B5EF4-FFF2-40B4-BE49-F238E27FC236}">
                  <a16:creationId xmlns:a16="http://schemas.microsoft.com/office/drawing/2014/main" id="{90AF1DB4-9555-476E-B120-AB7DF53A553F}"/>
                </a:ext>
              </a:extLst>
            </p:cNvPr>
            <p:cNvSpPr/>
            <p:nvPr/>
          </p:nvSpPr>
          <p:spPr>
            <a:xfrm>
              <a:off x="3186472" y="2571193"/>
              <a:ext cx="756297" cy="715499"/>
            </a:xfrm>
            <a:prstGeom prst="lightningBolt">
              <a:avLst/>
            </a:prstGeom>
            <a:gradFill flip="none" rotWithShape="1">
              <a:gsLst>
                <a:gs pos="14513">
                  <a:schemeClr val="accent1">
                    <a:lumMod val="20000"/>
                    <a:lumOff val="80000"/>
                  </a:schemeClr>
                </a:gs>
                <a:gs pos="0">
                  <a:schemeClr val="accent4">
                    <a:lumMod val="89000"/>
                  </a:schemeClr>
                </a:gs>
                <a:gs pos="0">
                  <a:schemeClr val="accent4">
                    <a:lumMod val="89000"/>
                  </a:schemeClr>
                </a:gs>
                <a:gs pos="69000">
                  <a:schemeClr val="accent4">
                    <a:lumMod val="75000"/>
                  </a:schemeClr>
                </a:gs>
                <a:gs pos="97000">
                  <a:schemeClr val="accent4">
                    <a:lumMod val="70000"/>
                  </a:schemeClr>
                </a:gs>
              </a:gsLst>
              <a:path path="rect">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90A12277-7A86-43B1-BD48-6CCE5FBB7FFD}"/>
              </a:ext>
            </a:extLst>
          </p:cNvPr>
          <p:cNvGrpSpPr/>
          <p:nvPr/>
        </p:nvGrpSpPr>
        <p:grpSpPr>
          <a:xfrm>
            <a:off x="-816327" y="3007846"/>
            <a:ext cx="4069695" cy="876429"/>
            <a:chOff x="-816327" y="3007846"/>
            <a:chExt cx="4069695" cy="876429"/>
          </a:xfrm>
        </p:grpSpPr>
        <p:sp>
          <p:nvSpPr>
            <p:cNvPr id="50" name="TextBox 33">
              <a:extLst>
                <a:ext uri="{FF2B5EF4-FFF2-40B4-BE49-F238E27FC236}">
                  <a16:creationId xmlns:a16="http://schemas.microsoft.com/office/drawing/2014/main" id="{B588D79E-5EA4-4B56-B1AA-DADBFDDFBC44}"/>
                </a:ext>
              </a:extLst>
            </p:cNvPr>
            <p:cNvSpPr txBox="1">
              <a:spLocks noChangeArrowheads="1"/>
            </p:cNvSpPr>
            <p:nvPr/>
          </p:nvSpPr>
          <p:spPr bwMode="auto">
            <a:xfrm flipH="1">
              <a:off x="-816327" y="3007846"/>
              <a:ext cx="3141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Terminator Effect</a:t>
              </a:r>
              <a:endParaRPr lang="en-US" altLang="en-US" sz="2100" dirty="0">
                <a:solidFill>
                  <a:srgbClr val="525252"/>
                </a:solidFill>
                <a:latin typeface="Calibri Light" panose="020F0302020204030204" pitchFamily="34" charset="0"/>
                <a:cs typeface="Calibri Light" panose="020F0302020204030204" pitchFamily="34" charset="0"/>
              </a:endParaRPr>
            </a:p>
          </p:txBody>
        </p:sp>
        <p:sp>
          <p:nvSpPr>
            <p:cNvPr id="59" name="Lightning Bolt 58">
              <a:extLst>
                <a:ext uri="{FF2B5EF4-FFF2-40B4-BE49-F238E27FC236}">
                  <a16:creationId xmlns:a16="http://schemas.microsoft.com/office/drawing/2014/main" id="{650CB727-60D3-4717-8763-07FE0194B621}"/>
                </a:ext>
              </a:extLst>
            </p:cNvPr>
            <p:cNvSpPr/>
            <p:nvPr/>
          </p:nvSpPr>
          <p:spPr>
            <a:xfrm rot="20202719">
              <a:off x="2349560" y="3258465"/>
              <a:ext cx="903808" cy="625810"/>
            </a:xfrm>
            <a:prstGeom prst="lightningBolt">
              <a:avLst/>
            </a:prstGeom>
            <a:gradFill flip="none" rotWithShape="1">
              <a:gsLst>
                <a:gs pos="14513">
                  <a:srgbClr val="FFFF00"/>
                </a:gs>
                <a:gs pos="0">
                  <a:schemeClr val="accent4">
                    <a:lumMod val="89000"/>
                  </a:schemeClr>
                </a:gs>
                <a:gs pos="0">
                  <a:schemeClr val="accent4">
                    <a:lumMod val="89000"/>
                  </a:schemeClr>
                </a:gs>
                <a:gs pos="69000">
                  <a:schemeClr val="accent3"/>
                </a:gs>
                <a:gs pos="67000">
                  <a:srgbClr val="FCE068"/>
                </a:gs>
              </a:gsLst>
              <a:path path="rect">
                <a:fillToRect l="100000" b="100000"/>
              </a:path>
              <a:tileRect t="-100000" r="-100000"/>
            </a:gradFill>
            <a:ln>
              <a:solidFill>
                <a:srgbClr val="FCE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4E45FF2C-D5C4-4320-B68D-39E2C4253410}"/>
              </a:ext>
            </a:extLst>
          </p:cNvPr>
          <p:cNvGrpSpPr/>
          <p:nvPr/>
        </p:nvGrpSpPr>
        <p:grpSpPr>
          <a:xfrm>
            <a:off x="-540706" y="2639288"/>
            <a:ext cx="4120364" cy="826056"/>
            <a:chOff x="-540706" y="2639288"/>
            <a:chExt cx="4120364" cy="826056"/>
          </a:xfrm>
        </p:grpSpPr>
        <p:sp>
          <p:nvSpPr>
            <p:cNvPr id="62" name="TextBox 33">
              <a:extLst>
                <a:ext uri="{FF2B5EF4-FFF2-40B4-BE49-F238E27FC236}">
                  <a16:creationId xmlns:a16="http://schemas.microsoft.com/office/drawing/2014/main" id="{B529AAF6-7938-4080-8A57-46E9D68DD37A}"/>
                </a:ext>
              </a:extLst>
            </p:cNvPr>
            <p:cNvSpPr txBox="1">
              <a:spLocks noChangeArrowheads="1"/>
            </p:cNvSpPr>
            <p:nvPr/>
          </p:nvSpPr>
          <p:spPr bwMode="auto">
            <a:xfrm flipH="1">
              <a:off x="-540706" y="2639288"/>
              <a:ext cx="3141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Impersonal Impartiality</a:t>
              </a:r>
              <a:endParaRPr lang="en-US" altLang="en-US" sz="2100" dirty="0">
                <a:solidFill>
                  <a:srgbClr val="525252"/>
                </a:solidFill>
                <a:latin typeface="Calibri Light" panose="020F0302020204030204" pitchFamily="34" charset="0"/>
                <a:cs typeface="Calibri Light" panose="020F0302020204030204" pitchFamily="34" charset="0"/>
              </a:endParaRPr>
            </a:p>
          </p:txBody>
        </p:sp>
        <p:sp>
          <p:nvSpPr>
            <p:cNvPr id="63" name="Lightning Bolt 62">
              <a:extLst>
                <a:ext uri="{FF2B5EF4-FFF2-40B4-BE49-F238E27FC236}">
                  <a16:creationId xmlns:a16="http://schemas.microsoft.com/office/drawing/2014/main" id="{78BA13EE-EE5B-4E90-892A-68EC2BE12C71}"/>
                </a:ext>
              </a:extLst>
            </p:cNvPr>
            <p:cNvSpPr/>
            <p:nvPr/>
          </p:nvSpPr>
          <p:spPr>
            <a:xfrm rot="21075182">
              <a:off x="2675850" y="2839534"/>
              <a:ext cx="903808" cy="625810"/>
            </a:xfrm>
            <a:prstGeom prst="lightningBolt">
              <a:avLst/>
            </a:prstGeom>
            <a:gradFill flip="none" rotWithShape="1">
              <a:gsLst>
                <a:gs pos="14513">
                  <a:srgbClr val="00B050"/>
                </a:gs>
                <a:gs pos="0">
                  <a:schemeClr val="accent4">
                    <a:lumMod val="89000"/>
                  </a:schemeClr>
                </a:gs>
                <a:gs pos="0">
                  <a:srgbClr val="66A61E"/>
                </a:gs>
                <a:gs pos="69000">
                  <a:srgbClr val="92D050"/>
                </a:gs>
                <a:gs pos="89000">
                  <a:srgbClr val="FCE068"/>
                </a:gs>
              </a:gsLst>
              <a:path path="rect">
                <a:fillToRect l="100000" b="100000"/>
              </a:path>
              <a:tileRect t="-100000" r="-100000"/>
            </a:gradFill>
            <a:ln>
              <a:solidFill>
                <a:srgbClr val="1B9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4030745-18B5-432A-9568-55D640216792}"/>
              </a:ext>
            </a:extLst>
          </p:cNvPr>
          <p:cNvGrpSpPr/>
          <p:nvPr/>
        </p:nvGrpSpPr>
        <p:grpSpPr>
          <a:xfrm>
            <a:off x="5834536" y="3067195"/>
            <a:ext cx="2991842" cy="924168"/>
            <a:chOff x="5834536" y="3067195"/>
            <a:chExt cx="2991842" cy="924168"/>
          </a:xfrm>
        </p:grpSpPr>
        <p:sp>
          <p:nvSpPr>
            <p:cNvPr id="48" name="TextBox 33">
              <a:extLst>
                <a:ext uri="{FF2B5EF4-FFF2-40B4-BE49-F238E27FC236}">
                  <a16:creationId xmlns:a16="http://schemas.microsoft.com/office/drawing/2014/main" id="{ADED078A-4767-420D-B81C-8938E92696F9}"/>
                </a:ext>
              </a:extLst>
            </p:cNvPr>
            <p:cNvSpPr txBox="1">
              <a:spLocks noChangeArrowheads="1"/>
            </p:cNvSpPr>
            <p:nvPr/>
          </p:nvSpPr>
          <p:spPr bwMode="auto">
            <a:xfrm flipH="1">
              <a:off x="6588900" y="3067195"/>
              <a:ext cx="22374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Anthropomorphism/Zoomorphism</a:t>
              </a:r>
              <a:endParaRPr lang="en-US" altLang="en-US" sz="2100" dirty="0">
                <a:solidFill>
                  <a:srgbClr val="525252"/>
                </a:solidFill>
                <a:latin typeface="Calibri Light" panose="020F0302020204030204" pitchFamily="34" charset="0"/>
                <a:cs typeface="Calibri Light" panose="020F0302020204030204" pitchFamily="34" charset="0"/>
              </a:endParaRPr>
            </a:p>
          </p:txBody>
        </p:sp>
        <p:sp>
          <p:nvSpPr>
            <p:cNvPr id="64" name="Lightning Bolt 63">
              <a:extLst>
                <a:ext uri="{FF2B5EF4-FFF2-40B4-BE49-F238E27FC236}">
                  <a16:creationId xmlns:a16="http://schemas.microsoft.com/office/drawing/2014/main" id="{376C6A7F-D1E0-40DC-8852-575E0801BDDB}"/>
                </a:ext>
              </a:extLst>
            </p:cNvPr>
            <p:cNvSpPr/>
            <p:nvPr/>
          </p:nvSpPr>
          <p:spPr>
            <a:xfrm rot="1217361" flipH="1">
              <a:off x="5834536" y="3275864"/>
              <a:ext cx="875961" cy="715499"/>
            </a:xfrm>
            <a:prstGeom prst="lightningBolt">
              <a:avLst/>
            </a:prstGeom>
            <a:gradFill flip="none" rotWithShape="1">
              <a:gsLst>
                <a:gs pos="14513">
                  <a:schemeClr val="accent1">
                    <a:lumMod val="20000"/>
                    <a:lumOff val="80000"/>
                  </a:schemeClr>
                </a:gs>
                <a:gs pos="0">
                  <a:schemeClr val="accent4">
                    <a:lumMod val="89000"/>
                  </a:schemeClr>
                </a:gs>
                <a:gs pos="0">
                  <a:schemeClr val="accent4">
                    <a:lumMod val="89000"/>
                  </a:schemeClr>
                </a:gs>
                <a:gs pos="69000">
                  <a:srgbClr val="E7298A"/>
                </a:gs>
                <a:gs pos="97000">
                  <a:schemeClr val="accent4">
                    <a:lumMod val="70000"/>
                  </a:schemeClr>
                </a:gs>
              </a:gsLst>
              <a:path path="rect">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998E8A8B-D39A-41EB-9E42-8D38C73800DD}"/>
              </a:ext>
            </a:extLst>
          </p:cNvPr>
          <p:cNvGrpSpPr/>
          <p:nvPr/>
        </p:nvGrpSpPr>
        <p:grpSpPr>
          <a:xfrm>
            <a:off x="4386663" y="2337287"/>
            <a:ext cx="3141273" cy="973490"/>
            <a:chOff x="4386663" y="2337287"/>
            <a:chExt cx="3141273" cy="973490"/>
          </a:xfrm>
        </p:grpSpPr>
        <p:sp>
          <p:nvSpPr>
            <p:cNvPr id="49" name="TextBox 33">
              <a:extLst>
                <a:ext uri="{FF2B5EF4-FFF2-40B4-BE49-F238E27FC236}">
                  <a16:creationId xmlns:a16="http://schemas.microsoft.com/office/drawing/2014/main" id="{9D1D898F-6CCE-4FEF-970A-403B26990BE1}"/>
                </a:ext>
              </a:extLst>
            </p:cNvPr>
            <p:cNvSpPr txBox="1">
              <a:spLocks noChangeArrowheads="1"/>
            </p:cNvSpPr>
            <p:nvPr/>
          </p:nvSpPr>
          <p:spPr bwMode="auto">
            <a:xfrm flipH="1">
              <a:off x="4386663" y="2337287"/>
              <a:ext cx="3141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latin typeface="Calibri Light" panose="020F0302020204030204" pitchFamily="34" charset="0"/>
                  <a:cs typeface="Calibri Light" panose="020F0302020204030204" pitchFamily="34" charset="0"/>
                </a:rPr>
                <a:t>Robot-Induced Anxiety</a:t>
              </a:r>
              <a:endParaRPr lang="en-US" altLang="en-US" sz="2100" dirty="0">
                <a:latin typeface="Calibri Light" panose="020F0302020204030204" pitchFamily="34" charset="0"/>
                <a:cs typeface="Calibri Light" panose="020F0302020204030204" pitchFamily="34" charset="0"/>
              </a:endParaRPr>
            </a:p>
          </p:txBody>
        </p:sp>
        <p:sp>
          <p:nvSpPr>
            <p:cNvPr id="75" name="Lightning Bolt 74">
              <a:extLst>
                <a:ext uri="{FF2B5EF4-FFF2-40B4-BE49-F238E27FC236}">
                  <a16:creationId xmlns:a16="http://schemas.microsoft.com/office/drawing/2014/main" id="{D345D492-CB0E-40E5-A4E2-2496EA80F805}"/>
                </a:ext>
              </a:extLst>
            </p:cNvPr>
            <p:cNvSpPr/>
            <p:nvPr/>
          </p:nvSpPr>
          <p:spPr>
            <a:xfrm rot="20202719" flipH="1">
              <a:off x="5225470" y="2734868"/>
              <a:ext cx="1075893" cy="575909"/>
            </a:xfrm>
            <a:prstGeom prst="lightningBolt">
              <a:avLst/>
            </a:prstGeom>
            <a:gradFill flip="none" rotWithShape="1">
              <a:gsLst>
                <a:gs pos="14513">
                  <a:srgbClr val="FFFF00"/>
                </a:gs>
                <a:gs pos="0">
                  <a:schemeClr val="accent4">
                    <a:lumMod val="89000"/>
                  </a:schemeClr>
                </a:gs>
                <a:gs pos="59000">
                  <a:schemeClr val="accent4">
                    <a:lumMod val="89000"/>
                  </a:schemeClr>
                </a:gs>
                <a:gs pos="69000">
                  <a:schemeClr val="accent3"/>
                </a:gs>
                <a:gs pos="51000">
                  <a:srgbClr val="FCE068"/>
                </a:gs>
              </a:gsLst>
              <a:path path="rect">
                <a:fillToRect l="100000" b="100000"/>
              </a:path>
              <a:tileRect t="-100000" r="-100000"/>
            </a:gradFill>
            <a:ln>
              <a:solidFill>
                <a:srgbClr val="FCE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A69D925-435F-4530-9460-E42871386B7E}"/>
              </a:ext>
            </a:extLst>
          </p:cNvPr>
          <p:cNvGrpSpPr/>
          <p:nvPr/>
        </p:nvGrpSpPr>
        <p:grpSpPr>
          <a:xfrm>
            <a:off x="6027844" y="3931921"/>
            <a:ext cx="2333625" cy="857431"/>
            <a:chOff x="6027844" y="3931921"/>
            <a:chExt cx="2333625" cy="857431"/>
          </a:xfrm>
        </p:grpSpPr>
        <p:sp>
          <p:nvSpPr>
            <p:cNvPr id="47" name="TextBox 33">
              <a:extLst>
                <a:ext uri="{FF2B5EF4-FFF2-40B4-BE49-F238E27FC236}">
                  <a16:creationId xmlns:a16="http://schemas.microsoft.com/office/drawing/2014/main" id="{3D7F8337-4580-4BCD-BF5D-C6AC874D29BA}"/>
                </a:ext>
              </a:extLst>
            </p:cNvPr>
            <p:cNvSpPr txBox="1">
              <a:spLocks noChangeArrowheads="1"/>
            </p:cNvSpPr>
            <p:nvPr/>
          </p:nvSpPr>
          <p:spPr bwMode="auto">
            <a:xfrm flipH="1">
              <a:off x="6027844" y="4279230"/>
              <a:ext cx="23336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b="1" dirty="0">
                  <a:solidFill>
                    <a:srgbClr val="525252"/>
                  </a:solidFill>
                  <a:latin typeface="Calibri Light" panose="020F0302020204030204" pitchFamily="34" charset="0"/>
                  <a:cs typeface="Calibri Light" panose="020F0302020204030204" pitchFamily="34" charset="0"/>
                </a:rPr>
                <a:t>Complacency</a:t>
              </a:r>
              <a:endParaRPr lang="en-US" altLang="en-US" sz="2100" dirty="0">
                <a:solidFill>
                  <a:srgbClr val="525252"/>
                </a:solidFill>
                <a:latin typeface="Calibri Light" panose="020F0302020204030204" pitchFamily="34" charset="0"/>
                <a:cs typeface="Calibri Light" panose="020F0302020204030204" pitchFamily="34" charset="0"/>
              </a:endParaRPr>
            </a:p>
          </p:txBody>
        </p:sp>
        <p:sp>
          <p:nvSpPr>
            <p:cNvPr id="78" name="Lightning Bolt 77">
              <a:extLst>
                <a:ext uri="{FF2B5EF4-FFF2-40B4-BE49-F238E27FC236}">
                  <a16:creationId xmlns:a16="http://schemas.microsoft.com/office/drawing/2014/main" id="{833E948F-289B-40BA-875C-8B47CE14F0A4}"/>
                </a:ext>
              </a:extLst>
            </p:cNvPr>
            <p:cNvSpPr/>
            <p:nvPr/>
          </p:nvSpPr>
          <p:spPr>
            <a:xfrm rot="3559957" flipH="1">
              <a:off x="5962685" y="4047732"/>
              <a:ext cx="857431" cy="625810"/>
            </a:xfrm>
            <a:prstGeom prst="lightningBolt">
              <a:avLst/>
            </a:prstGeom>
            <a:gradFill flip="none" rotWithShape="1">
              <a:gsLst>
                <a:gs pos="14513">
                  <a:srgbClr val="00B050"/>
                </a:gs>
                <a:gs pos="82000">
                  <a:schemeClr val="accent4">
                    <a:lumMod val="89000"/>
                  </a:schemeClr>
                </a:gs>
                <a:gs pos="42000">
                  <a:srgbClr val="00B0F0"/>
                </a:gs>
                <a:gs pos="69000">
                  <a:srgbClr val="92D050"/>
                </a:gs>
                <a:gs pos="89000">
                  <a:srgbClr val="FCE068"/>
                </a:gs>
              </a:gsLst>
              <a:path path="rect">
                <a:fillToRect l="100000" b="100000"/>
              </a:path>
              <a:tileRect t="-100000" r="-100000"/>
            </a:gradFill>
            <a:ln>
              <a:solidFill>
                <a:srgbClr val="1B9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20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3A893AD-A75E-4E00-98ED-EB5B81985EB3}"/>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1" dirty="0">
                <a:solidFill>
                  <a:schemeClr val="accent5">
                    <a:lumMod val="60000"/>
                    <a:lumOff val="40000"/>
                  </a:schemeClr>
                </a:solidFill>
                <a:latin typeface="Franklin Gothic Book" panose="020B0503020102020204" pitchFamily="34" charset="0"/>
              </a:rPr>
              <a:t>Biases</a:t>
            </a:r>
            <a:r>
              <a:rPr lang="en-US" sz="2800" dirty="0">
                <a:latin typeface="Franklin Gothic Book" panose="020B0503020102020204" pitchFamily="34" charset="0"/>
              </a:rPr>
              <a:t> arise from heuristic processes, so mitigating them presents a </a:t>
            </a:r>
            <a:r>
              <a:rPr lang="en-US" sz="2800" b="1" i="1" dirty="0">
                <a:solidFill>
                  <a:schemeClr val="accent5">
                    <a:lumMod val="60000"/>
                    <a:lumOff val="40000"/>
                  </a:schemeClr>
                </a:solidFill>
                <a:latin typeface="Franklin Gothic Book" panose="020B0503020102020204" pitchFamily="34" charset="0"/>
              </a:rPr>
              <a:t>tradeoff</a:t>
            </a:r>
            <a:r>
              <a:rPr lang="en-US" sz="2800" dirty="0">
                <a:latin typeface="Franklin Gothic Book" panose="020B0503020102020204" pitchFamily="34" charset="0"/>
              </a:rPr>
              <a:t>.</a:t>
            </a:r>
          </a:p>
          <a:p>
            <a:endParaRPr lang="en-US" sz="2800" dirty="0">
              <a:latin typeface="Franklin Gothic Book" panose="020B0503020102020204" pitchFamily="34" charset="0"/>
            </a:endParaRPr>
          </a:p>
        </p:txBody>
      </p:sp>
      <p:sp>
        <p:nvSpPr>
          <p:cNvPr id="3" name="Title 1">
            <a:extLst>
              <a:ext uri="{FF2B5EF4-FFF2-40B4-BE49-F238E27FC236}">
                <a16:creationId xmlns:a16="http://schemas.microsoft.com/office/drawing/2014/main" id="{42DC35A9-D8F9-4C28-A619-9088C057EB9F}"/>
              </a:ext>
            </a:extLst>
          </p:cNvPr>
          <p:cNvSpPr txBox="1">
            <a:spLocks/>
          </p:cNvSpPr>
          <p:nvPr/>
        </p:nvSpPr>
        <p:spPr>
          <a:xfrm>
            <a:off x="647700" y="400946"/>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Franklin Gothic Book" panose="020B0503020102020204" pitchFamily="34" charset="0"/>
            </a:endParaRPr>
          </a:p>
        </p:txBody>
      </p:sp>
      <p:grpSp>
        <p:nvGrpSpPr>
          <p:cNvPr id="5" name="Group 4">
            <a:extLst>
              <a:ext uri="{FF2B5EF4-FFF2-40B4-BE49-F238E27FC236}">
                <a16:creationId xmlns:a16="http://schemas.microsoft.com/office/drawing/2014/main" id="{5739F4E8-B7F2-4836-BC0E-6ABC16D4F3CD}"/>
              </a:ext>
            </a:extLst>
          </p:cNvPr>
          <p:cNvGrpSpPr/>
          <p:nvPr/>
        </p:nvGrpSpPr>
        <p:grpSpPr>
          <a:xfrm>
            <a:off x="485419" y="5279502"/>
            <a:ext cx="4341976" cy="1159719"/>
            <a:chOff x="936490" y="4093657"/>
            <a:chExt cx="4341976" cy="1159719"/>
          </a:xfrm>
        </p:grpSpPr>
        <p:pic>
          <p:nvPicPr>
            <p:cNvPr id="33" name="Picture 32">
              <a:extLst>
                <a:ext uri="{FF2B5EF4-FFF2-40B4-BE49-F238E27FC236}">
                  <a16:creationId xmlns:a16="http://schemas.microsoft.com/office/drawing/2014/main" id="{BBCF7863-15F7-4D45-B9A2-2970AC7B7A0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679" b="70606" l="10000" r="90000">
                          <a14:foregroundMark x1="13802" y1="60807" x2="21159" y2="58529"/>
                          <a14:foregroundMark x1="56576" y1="47526" x2="65039" y2="45508"/>
                          <a14:foregroundMark x1="49219" y1="50911" x2="49219" y2="50911"/>
                        </a14:backgroundRemoval>
                      </a14:imgEffect>
                    </a14:imgLayer>
                  </a14:imgProps>
                </a:ext>
              </a:extLst>
            </a:blip>
            <a:srcRect t="33563" b="25278"/>
            <a:stretch/>
          </p:blipFill>
          <p:spPr>
            <a:xfrm flipH="1">
              <a:off x="1596116" y="4380570"/>
              <a:ext cx="2492124" cy="872806"/>
            </a:xfrm>
            <a:prstGeom prst="rect">
              <a:avLst/>
            </a:prstGeom>
          </p:spPr>
        </p:pic>
        <p:sp>
          <p:nvSpPr>
            <p:cNvPr id="48" name="TextBox 33">
              <a:extLst>
                <a:ext uri="{FF2B5EF4-FFF2-40B4-BE49-F238E27FC236}">
                  <a16:creationId xmlns:a16="http://schemas.microsoft.com/office/drawing/2014/main" id="{ADED078A-4767-420D-B81C-8938E92696F9}"/>
                </a:ext>
              </a:extLst>
            </p:cNvPr>
            <p:cNvSpPr txBox="1">
              <a:spLocks noChangeArrowheads="1"/>
            </p:cNvSpPr>
            <p:nvPr/>
          </p:nvSpPr>
          <p:spPr bwMode="auto">
            <a:xfrm flipH="1">
              <a:off x="3040988" y="4595538"/>
              <a:ext cx="22374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Resilient Trust</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50" name="TextBox 33">
              <a:extLst>
                <a:ext uri="{FF2B5EF4-FFF2-40B4-BE49-F238E27FC236}">
                  <a16:creationId xmlns:a16="http://schemas.microsoft.com/office/drawing/2014/main" id="{B588D79E-5EA4-4B56-B1AA-DADBFDDFBC44}"/>
                </a:ext>
              </a:extLst>
            </p:cNvPr>
            <p:cNvSpPr txBox="1">
              <a:spLocks noChangeArrowheads="1"/>
            </p:cNvSpPr>
            <p:nvPr/>
          </p:nvSpPr>
          <p:spPr bwMode="auto">
            <a:xfrm flipH="1">
              <a:off x="936490" y="4093657"/>
              <a:ext cx="3141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Higher Initial Trust</a:t>
              </a:r>
              <a:endParaRPr lang="en-US" altLang="en-US" sz="2400" dirty="0">
                <a:solidFill>
                  <a:srgbClr val="525252"/>
                </a:solidFill>
                <a:latin typeface="Calibri Light" panose="020F0302020204030204" pitchFamily="34" charset="0"/>
                <a:cs typeface="Calibri Light" panose="020F0302020204030204" pitchFamily="34" charset="0"/>
              </a:endParaRPr>
            </a:p>
          </p:txBody>
        </p:sp>
      </p:grpSp>
      <p:grpSp>
        <p:nvGrpSpPr>
          <p:cNvPr id="6" name="Group 5">
            <a:extLst>
              <a:ext uri="{FF2B5EF4-FFF2-40B4-BE49-F238E27FC236}">
                <a16:creationId xmlns:a16="http://schemas.microsoft.com/office/drawing/2014/main" id="{6DD4AA4D-A1DD-402E-8E4D-492DBE09942D}"/>
              </a:ext>
            </a:extLst>
          </p:cNvPr>
          <p:cNvGrpSpPr/>
          <p:nvPr/>
        </p:nvGrpSpPr>
        <p:grpSpPr>
          <a:xfrm>
            <a:off x="3094634" y="4073400"/>
            <a:ext cx="3245466" cy="1215484"/>
            <a:chOff x="1315933" y="2874575"/>
            <a:chExt cx="3245466" cy="1215484"/>
          </a:xfrm>
        </p:grpSpPr>
        <p:pic>
          <p:nvPicPr>
            <p:cNvPr id="25" name="Picture 24">
              <a:extLst>
                <a:ext uri="{FF2B5EF4-FFF2-40B4-BE49-F238E27FC236}">
                  <a16:creationId xmlns:a16="http://schemas.microsoft.com/office/drawing/2014/main" id="{0467C0BE-B24D-46D7-ACAD-693765AB3F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679" b="70606" l="10000" r="90000">
                          <a14:foregroundMark x1="13802" y1="60807" x2="21159" y2="58529"/>
                          <a14:foregroundMark x1="56576" y1="47526" x2="65039" y2="45508"/>
                          <a14:foregroundMark x1="49219" y1="50911" x2="49219" y2="50911"/>
                        </a14:backgroundRemoval>
                      </a14:imgEffect>
                    </a14:imgLayer>
                  </a14:imgProps>
                </a:ext>
              </a:extLst>
            </a:blip>
            <a:srcRect t="33563" b="25278"/>
            <a:stretch/>
          </p:blipFill>
          <p:spPr>
            <a:xfrm flipH="1">
              <a:off x="1596116" y="3217253"/>
              <a:ext cx="2492124" cy="872806"/>
            </a:xfrm>
            <a:prstGeom prst="rect">
              <a:avLst/>
            </a:prstGeom>
          </p:spPr>
        </p:pic>
        <p:sp>
          <p:nvSpPr>
            <p:cNvPr id="47" name="TextBox 33">
              <a:extLst>
                <a:ext uri="{FF2B5EF4-FFF2-40B4-BE49-F238E27FC236}">
                  <a16:creationId xmlns:a16="http://schemas.microsoft.com/office/drawing/2014/main" id="{3D7F8337-4580-4BCD-BF5D-C6AC874D29BA}"/>
                </a:ext>
              </a:extLst>
            </p:cNvPr>
            <p:cNvSpPr txBox="1">
              <a:spLocks noChangeArrowheads="1"/>
            </p:cNvSpPr>
            <p:nvPr/>
          </p:nvSpPr>
          <p:spPr bwMode="auto">
            <a:xfrm flipH="1">
              <a:off x="2227774" y="3423426"/>
              <a:ext cx="2333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Quality</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51" name="TextBox 33">
              <a:extLst>
                <a:ext uri="{FF2B5EF4-FFF2-40B4-BE49-F238E27FC236}">
                  <a16:creationId xmlns:a16="http://schemas.microsoft.com/office/drawing/2014/main" id="{B017E53A-50E2-4A39-9284-22DCA5CCEF9A}"/>
                </a:ext>
              </a:extLst>
            </p:cNvPr>
            <p:cNvSpPr txBox="1">
              <a:spLocks noChangeArrowheads="1"/>
            </p:cNvSpPr>
            <p:nvPr/>
          </p:nvSpPr>
          <p:spPr bwMode="auto">
            <a:xfrm flipH="1">
              <a:off x="1315933" y="2874575"/>
              <a:ext cx="1554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Speed</a:t>
              </a:r>
              <a:endParaRPr lang="en-US" altLang="en-US" sz="2400" dirty="0">
                <a:solidFill>
                  <a:srgbClr val="525252"/>
                </a:solidFill>
                <a:latin typeface="Calibri Light" panose="020F0302020204030204" pitchFamily="34" charset="0"/>
                <a:cs typeface="Calibri Light" panose="020F0302020204030204" pitchFamily="34" charset="0"/>
              </a:endParaRPr>
            </a:p>
          </p:txBody>
        </p:sp>
      </p:grpSp>
      <p:sp>
        <p:nvSpPr>
          <p:cNvPr id="56" name="TextBox 33">
            <a:extLst>
              <a:ext uri="{FF2B5EF4-FFF2-40B4-BE49-F238E27FC236}">
                <a16:creationId xmlns:a16="http://schemas.microsoft.com/office/drawing/2014/main" id="{F0F7B5BE-ACA7-4908-BCC8-EE1CB53FC906}"/>
              </a:ext>
            </a:extLst>
          </p:cNvPr>
          <p:cNvSpPr txBox="1">
            <a:spLocks noChangeArrowheads="1"/>
          </p:cNvSpPr>
          <p:nvPr/>
        </p:nvSpPr>
        <p:spPr bwMode="auto">
          <a:xfrm flipH="1">
            <a:off x="3893668" y="2312456"/>
            <a:ext cx="148462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3200" b="1" u="sng" dirty="0">
                <a:solidFill>
                  <a:srgbClr val="525252"/>
                </a:solidFill>
                <a:latin typeface="Calibri Light" panose="020F0302020204030204" pitchFamily="34" charset="0"/>
                <a:cs typeface="Calibri Light" panose="020F0302020204030204" pitchFamily="34" charset="0"/>
              </a:rPr>
              <a:t>Tradeoffs</a:t>
            </a:r>
          </a:p>
        </p:txBody>
      </p:sp>
      <p:grpSp>
        <p:nvGrpSpPr>
          <p:cNvPr id="2" name="Group 1">
            <a:extLst>
              <a:ext uri="{FF2B5EF4-FFF2-40B4-BE49-F238E27FC236}">
                <a16:creationId xmlns:a16="http://schemas.microsoft.com/office/drawing/2014/main" id="{FF363BC4-F9C4-4BD7-B9A5-1F790EA9E36F}"/>
              </a:ext>
            </a:extLst>
          </p:cNvPr>
          <p:cNvGrpSpPr/>
          <p:nvPr/>
        </p:nvGrpSpPr>
        <p:grpSpPr>
          <a:xfrm>
            <a:off x="4804912" y="5223739"/>
            <a:ext cx="4657193" cy="1210256"/>
            <a:chOff x="2795213" y="5268873"/>
            <a:chExt cx="4657193" cy="1210256"/>
          </a:xfrm>
        </p:grpSpPr>
        <p:pic>
          <p:nvPicPr>
            <p:cNvPr id="42" name="Picture 41">
              <a:extLst>
                <a:ext uri="{FF2B5EF4-FFF2-40B4-BE49-F238E27FC236}">
                  <a16:creationId xmlns:a16="http://schemas.microsoft.com/office/drawing/2014/main" id="{0A4CF75D-BA82-468A-B1BE-AF9D624B08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679" b="70606" l="10000" r="90000">
                          <a14:foregroundMark x1="13802" y1="60807" x2="21159" y2="58529"/>
                          <a14:foregroundMark x1="56576" y1="47526" x2="65039" y2="45508"/>
                          <a14:foregroundMark x1="49219" y1="50911" x2="49219" y2="50911"/>
                        </a14:backgroundRemoval>
                      </a14:imgEffect>
                    </a14:imgLayer>
                  </a14:imgProps>
                </a:ext>
              </a:extLst>
            </a:blip>
            <a:srcRect t="33563" b="25278"/>
            <a:stretch/>
          </p:blipFill>
          <p:spPr>
            <a:xfrm flipH="1">
              <a:off x="3569614" y="5606323"/>
              <a:ext cx="2492124" cy="872806"/>
            </a:xfrm>
            <a:prstGeom prst="rect">
              <a:avLst/>
            </a:prstGeom>
          </p:spPr>
        </p:pic>
        <p:sp>
          <p:nvSpPr>
            <p:cNvPr id="62" name="TextBox 33">
              <a:extLst>
                <a:ext uri="{FF2B5EF4-FFF2-40B4-BE49-F238E27FC236}">
                  <a16:creationId xmlns:a16="http://schemas.microsoft.com/office/drawing/2014/main" id="{B529AAF6-7938-4080-8A57-46E9D68DD37A}"/>
                </a:ext>
              </a:extLst>
            </p:cNvPr>
            <p:cNvSpPr txBox="1">
              <a:spLocks noChangeArrowheads="1"/>
            </p:cNvSpPr>
            <p:nvPr/>
          </p:nvSpPr>
          <p:spPr bwMode="auto">
            <a:xfrm flipH="1">
              <a:off x="2795213" y="5268873"/>
              <a:ext cx="2409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Anthropomorphic</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35" name="TextBox 33">
              <a:extLst>
                <a:ext uri="{FF2B5EF4-FFF2-40B4-BE49-F238E27FC236}">
                  <a16:creationId xmlns:a16="http://schemas.microsoft.com/office/drawing/2014/main" id="{EB04D5DD-3D22-4681-A759-54A4298D86B8}"/>
                </a:ext>
              </a:extLst>
            </p:cNvPr>
            <p:cNvSpPr txBox="1">
              <a:spLocks noChangeArrowheads="1"/>
            </p:cNvSpPr>
            <p:nvPr/>
          </p:nvSpPr>
          <p:spPr bwMode="auto">
            <a:xfrm flipH="1">
              <a:off x="5633536" y="5819753"/>
              <a:ext cx="18188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Impartial</a:t>
              </a:r>
              <a:endParaRPr lang="en-US" altLang="en-US" sz="2400" dirty="0">
                <a:solidFill>
                  <a:srgbClr val="525252"/>
                </a:solidFill>
                <a:latin typeface="Calibri Light" panose="020F0302020204030204" pitchFamily="34" charset="0"/>
                <a:cs typeface="Calibri Light" panose="020F0302020204030204" pitchFamily="34" charset="0"/>
              </a:endParaRPr>
            </a:p>
          </p:txBody>
        </p:sp>
      </p:grpSp>
      <p:grpSp>
        <p:nvGrpSpPr>
          <p:cNvPr id="7" name="Group 6">
            <a:extLst>
              <a:ext uri="{FF2B5EF4-FFF2-40B4-BE49-F238E27FC236}">
                <a16:creationId xmlns:a16="http://schemas.microsoft.com/office/drawing/2014/main" id="{60EA109E-90F4-4994-BD68-52F4CF112608}"/>
              </a:ext>
            </a:extLst>
          </p:cNvPr>
          <p:cNvGrpSpPr/>
          <p:nvPr/>
        </p:nvGrpSpPr>
        <p:grpSpPr>
          <a:xfrm>
            <a:off x="4789550" y="2949892"/>
            <a:ext cx="4467354" cy="1192419"/>
            <a:chOff x="4815676" y="2897640"/>
            <a:chExt cx="4467354" cy="1192419"/>
          </a:xfrm>
        </p:grpSpPr>
        <p:sp>
          <p:nvSpPr>
            <p:cNvPr id="26" name="TextBox 33">
              <a:extLst>
                <a:ext uri="{FF2B5EF4-FFF2-40B4-BE49-F238E27FC236}">
                  <a16:creationId xmlns:a16="http://schemas.microsoft.com/office/drawing/2014/main" id="{4FB9583E-EF94-4D59-95E6-93FAAEAE33F6}"/>
                </a:ext>
              </a:extLst>
            </p:cNvPr>
            <p:cNvSpPr txBox="1">
              <a:spLocks noChangeArrowheads="1"/>
            </p:cNvSpPr>
            <p:nvPr/>
          </p:nvSpPr>
          <p:spPr bwMode="auto">
            <a:xfrm flipH="1">
              <a:off x="7728619" y="3465807"/>
              <a:ext cx="1554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Accuracy</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27" name="TextBox 33">
              <a:extLst>
                <a:ext uri="{FF2B5EF4-FFF2-40B4-BE49-F238E27FC236}">
                  <a16:creationId xmlns:a16="http://schemas.microsoft.com/office/drawing/2014/main" id="{603EF7C4-3E70-48E4-A9B2-B7E2094A90A7}"/>
                </a:ext>
              </a:extLst>
            </p:cNvPr>
            <p:cNvSpPr txBox="1">
              <a:spLocks noChangeArrowheads="1"/>
            </p:cNvSpPr>
            <p:nvPr/>
          </p:nvSpPr>
          <p:spPr bwMode="auto">
            <a:xfrm flipH="1">
              <a:off x="4815676" y="2897640"/>
              <a:ext cx="1554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Fairness</a:t>
              </a:r>
              <a:endParaRPr lang="en-US" altLang="en-US" sz="2400" dirty="0">
                <a:solidFill>
                  <a:srgbClr val="525252"/>
                </a:solidFill>
                <a:latin typeface="Calibri Light" panose="020F0302020204030204" pitchFamily="34" charset="0"/>
                <a:cs typeface="Calibri Light" panose="020F0302020204030204" pitchFamily="34" charset="0"/>
              </a:endParaRPr>
            </a:p>
          </p:txBody>
        </p:sp>
        <p:pic>
          <p:nvPicPr>
            <p:cNvPr id="44" name="Picture 43">
              <a:extLst>
                <a:ext uri="{FF2B5EF4-FFF2-40B4-BE49-F238E27FC236}">
                  <a16:creationId xmlns:a16="http://schemas.microsoft.com/office/drawing/2014/main" id="{2C31407F-39F1-437F-96B5-F746D8DDE88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679" b="70606" l="10000" r="90000">
                          <a14:foregroundMark x1="13802" y1="60807" x2="21159" y2="58529"/>
                          <a14:foregroundMark x1="56576" y1="47526" x2="65039" y2="45508"/>
                          <a14:foregroundMark x1="49219" y1="50911" x2="49219" y2="50911"/>
                        </a14:backgroundRemoval>
                      </a14:imgEffect>
                    </a14:imgLayer>
                  </a14:imgProps>
                </a:ext>
              </a:extLst>
            </a:blip>
            <a:srcRect t="33563" b="25278"/>
            <a:stretch/>
          </p:blipFill>
          <p:spPr>
            <a:xfrm flipH="1">
              <a:off x="5607905" y="3217253"/>
              <a:ext cx="2492124" cy="872806"/>
            </a:xfrm>
            <a:prstGeom prst="rect">
              <a:avLst/>
            </a:prstGeom>
          </p:spPr>
        </p:pic>
      </p:grpSp>
      <p:grpSp>
        <p:nvGrpSpPr>
          <p:cNvPr id="9" name="Group 8">
            <a:extLst>
              <a:ext uri="{FF2B5EF4-FFF2-40B4-BE49-F238E27FC236}">
                <a16:creationId xmlns:a16="http://schemas.microsoft.com/office/drawing/2014/main" id="{B274D274-1E8C-4E98-A200-4AAE2105A613}"/>
              </a:ext>
            </a:extLst>
          </p:cNvPr>
          <p:cNvGrpSpPr/>
          <p:nvPr/>
        </p:nvGrpSpPr>
        <p:grpSpPr>
          <a:xfrm>
            <a:off x="496751" y="2998058"/>
            <a:ext cx="4050797" cy="1148484"/>
            <a:chOff x="4949026" y="4104892"/>
            <a:chExt cx="4050797" cy="1148484"/>
          </a:xfrm>
        </p:grpSpPr>
        <p:sp>
          <p:nvSpPr>
            <p:cNvPr id="30" name="TextBox 33">
              <a:extLst>
                <a:ext uri="{FF2B5EF4-FFF2-40B4-BE49-F238E27FC236}">
                  <a16:creationId xmlns:a16="http://schemas.microsoft.com/office/drawing/2014/main" id="{C0DCB6C5-3880-4A34-9091-A6E6BECB44BB}"/>
                </a:ext>
              </a:extLst>
            </p:cNvPr>
            <p:cNvSpPr txBox="1">
              <a:spLocks noChangeArrowheads="1"/>
            </p:cNvSpPr>
            <p:nvPr/>
          </p:nvSpPr>
          <p:spPr bwMode="auto">
            <a:xfrm flipH="1">
              <a:off x="4949026" y="4104892"/>
              <a:ext cx="1697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Compliance</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32" name="TextBox 33">
              <a:extLst>
                <a:ext uri="{FF2B5EF4-FFF2-40B4-BE49-F238E27FC236}">
                  <a16:creationId xmlns:a16="http://schemas.microsoft.com/office/drawing/2014/main" id="{96A7A4BA-3F4B-4000-91E2-14E6C7C27824}"/>
                </a:ext>
              </a:extLst>
            </p:cNvPr>
            <p:cNvSpPr txBox="1">
              <a:spLocks noChangeArrowheads="1"/>
            </p:cNvSpPr>
            <p:nvPr/>
          </p:nvSpPr>
          <p:spPr bwMode="auto">
            <a:xfrm flipH="1">
              <a:off x="5858550" y="4557834"/>
              <a:ext cx="3141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Complacency</a:t>
              </a:r>
              <a:endParaRPr lang="en-US" altLang="en-US" sz="2400" dirty="0">
                <a:solidFill>
                  <a:srgbClr val="525252"/>
                </a:solidFill>
                <a:latin typeface="Calibri Light" panose="020F0302020204030204" pitchFamily="34" charset="0"/>
                <a:cs typeface="Calibri Light" panose="020F0302020204030204" pitchFamily="34" charset="0"/>
              </a:endParaRPr>
            </a:p>
          </p:txBody>
        </p:sp>
        <p:pic>
          <p:nvPicPr>
            <p:cNvPr id="45" name="Picture 44">
              <a:extLst>
                <a:ext uri="{FF2B5EF4-FFF2-40B4-BE49-F238E27FC236}">
                  <a16:creationId xmlns:a16="http://schemas.microsoft.com/office/drawing/2014/main" id="{DB4F9C18-70C9-437C-997E-E20612092D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679" b="70606" l="10000" r="90000">
                          <a14:foregroundMark x1="13802" y1="60807" x2="21159" y2="58529"/>
                          <a14:foregroundMark x1="56576" y1="47526" x2="65039" y2="45508"/>
                          <a14:foregroundMark x1="49219" y1="50911" x2="49219" y2="50911"/>
                        </a14:backgroundRemoval>
                      </a14:imgEffect>
                    </a14:imgLayer>
                  </a14:imgProps>
                </a:ext>
              </a:extLst>
            </a:blip>
            <a:srcRect t="33563" b="25278"/>
            <a:stretch/>
          </p:blipFill>
          <p:spPr>
            <a:xfrm flipH="1">
              <a:off x="5607905" y="4380570"/>
              <a:ext cx="2492124" cy="872806"/>
            </a:xfrm>
            <a:prstGeom prst="rect">
              <a:avLst/>
            </a:prstGeom>
          </p:spPr>
        </p:pic>
      </p:grpSp>
    </p:spTree>
    <p:extLst>
      <p:ext uri="{BB962C8B-B14F-4D97-AF65-F5344CB8AC3E}">
        <p14:creationId xmlns:p14="http://schemas.microsoft.com/office/powerpoint/2010/main" val="144780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48E3-2E6F-4B0E-888D-2A418EA2904D}"/>
              </a:ext>
            </a:extLst>
          </p:cNvPr>
          <p:cNvSpPr>
            <a:spLocks noGrp="1"/>
          </p:cNvSpPr>
          <p:nvPr>
            <p:ph type="title"/>
          </p:nvPr>
        </p:nvSpPr>
        <p:spPr>
          <a:xfrm>
            <a:off x="569189" y="460262"/>
            <a:ext cx="8229600" cy="523220"/>
          </a:xfrm>
        </p:spPr>
        <p:txBody>
          <a:bodyPr>
            <a:noAutofit/>
          </a:bodyPr>
          <a:lstStyle/>
          <a:p>
            <a:r>
              <a:rPr lang="en-US" dirty="0"/>
              <a:t>In this presentation on T&amp;E of AI for trust, we…</a:t>
            </a:r>
          </a:p>
        </p:txBody>
      </p:sp>
      <p:grpSp>
        <p:nvGrpSpPr>
          <p:cNvPr id="12" name="Group 11">
            <a:extLst>
              <a:ext uri="{FF2B5EF4-FFF2-40B4-BE49-F238E27FC236}">
                <a16:creationId xmlns:a16="http://schemas.microsoft.com/office/drawing/2014/main" id="{7DD3C1D7-370B-49A8-8FB4-FFAE6D9245D8}"/>
              </a:ext>
            </a:extLst>
          </p:cNvPr>
          <p:cNvGrpSpPr/>
          <p:nvPr/>
        </p:nvGrpSpPr>
        <p:grpSpPr>
          <a:xfrm flipH="1">
            <a:off x="-27852" y="1146105"/>
            <a:ext cx="8531319" cy="4565790"/>
            <a:chOff x="1533525" y="1255588"/>
            <a:chExt cx="8774881" cy="4683250"/>
          </a:xfrm>
        </p:grpSpPr>
        <p:grpSp>
          <p:nvGrpSpPr>
            <p:cNvPr id="13" name="Group 1">
              <a:extLst>
                <a:ext uri="{FF2B5EF4-FFF2-40B4-BE49-F238E27FC236}">
                  <a16:creationId xmlns:a16="http://schemas.microsoft.com/office/drawing/2014/main" id="{1D1578BF-C277-41FA-99B0-1F4FC638B389}"/>
                </a:ext>
              </a:extLst>
            </p:cNvPr>
            <p:cNvGrpSpPr>
              <a:grpSpLocks/>
            </p:cNvGrpSpPr>
            <p:nvPr/>
          </p:nvGrpSpPr>
          <p:grpSpPr bwMode="auto">
            <a:xfrm>
              <a:off x="1533525" y="1927225"/>
              <a:ext cx="4998828" cy="3611563"/>
              <a:chOff x="1533525" y="1927225"/>
              <a:chExt cx="4998828" cy="3611563"/>
            </a:xfrm>
          </p:grpSpPr>
          <p:sp>
            <p:nvSpPr>
              <p:cNvPr id="14" name="Freeform 9">
                <a:extLst>
                  <a:ext uri="{FF2B5EF4-FFF2-40B4-BE49-F238E27FC236}">
                    <a16:creationId xmlns:a16="http://schemas.microsoft.com/office/drawing/2014/main" id="{32911E37-F0F5-4FAF-9BAF-D8D83EB07568}"/>
                  </a:ext>
                </a:extLst>
              </p:cNvPr>
              <p:cNvSpPr>
                <a:spLocks/>
              </p:cNvSpPr>
              <p:nvPr/>
            </p:nvSpPr>
            <p:spPr bwMode="auto">
              <a:xfrm>
                <a:off x="2867025" y="3708400"/>
                <a:ext cx="2601913" cy="1830388"/>
              </a:xfrm>
              <a:custGeom>
                <a:avLst/>
                <a:gdLst/>
                <a:ahLst/>
                <a:cxnLst>
                  <a:cxn ang="0">
                    <a:pos x="1618" y="1153"/>
                  </a:cxn>
                  <a:cxn ang="0">
                    <a:pos x="0" y="31"/>
                  </a:cxn>
                  <a:cxn ang="0">
                    <a:pos x="21" y="0"/>
                  </a:cxn>
                  <a:cxn ang="0">
                    <a:pos x="1639" y="1120"/>
                  </a:cxn>
                  <a:cxn ang="0">
                    <a:pos x="1618" y="1153"/>
                  </a:cxn>
                </a:cxnLst>
                <a:rect l="0" t="0" r="r" b="b"/>
                <a:pathLst>
                  <a:path w="1639" h="1153">
                    <a:moveTo>
                      <a:pt x="1618" y="1153"/>
                    </a:moveTo>
                    <a:lnTo>
                      <a:pt x="0" y="31"/>
                    </a:lnTo>
                    <a:lnTo>
                      <a:pt x="21" y="0"/>
                    </a:lnTo>
                    <a:lnTo>
                      <a:pt x="1639" y="1120"/>
                    </a:lnTo>
                    <a:lnTo>
                      <a:pt x="1618"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5" name="Freeform 10">
                <a:extLst>
                  <a:ext uri="{FF2B5EF4-FFF2-40B4-BE49-F238E27FC236}">
                    <a16:creationId xmlns:a16="http://schemas.microsoft.com/office/drawing/2014/main" id="{944568AF-BD4B-47C5-BF43-1A586387508D}"/>
                  </a:ext>
                </a:extLst>
              </p:cNvPr>
              <p:cNvSpPr>
                <a:spLocks/>
              </p:cNvSpPr>
              <p:nvPr/>
            </p:nvSpPr>
            <p:spPr bwMode="auto">
              <a:xfrm rot="21280807">
                <a:off x="2873376" y="3705225"/>
                <a:ext cx="3275013" cy="1285875"/>
              </a:xfrm>
              <a:custGeom>
                <a:avLst/>
                <a:gdLst/>
                <a:ahLst/>
                <a:cxnLst>
                  <a:cxn ang="0">
                    <a:pos x="2051" y="810"/>
                  </a:cxn>
                  <a:cxn ang="0">
                    <a:pos x="0" y="35"/>
                  </a:cxn>
                  <a:cxn ang="0">
                    <a:pos x="12" y="0"/>
                  </a:cxn>
                  <a:cxn ang="0">
                    <a:pos x="2063" y="775"/>
                  </a:cxn>
                  <a:cxn ang="0">
                    <a:pos x="2051" y="810"/>
                  </a:cxn>
                </a:cxnLst>
                <a:rect l="0" t="0" r="r" b="b"/>
                <a:pathLst>
                  <a:path w="2063" h="810">
                    <a:moveTo>
                      <a:pt x="2051" y="810"/>
                    </a:moveTo>
                    <a:lnTo>
                      <a:pt x="0" y="35"/>
                    </a:lnTo>
                    <a:lnTo>
                      <a:pt x="12" y="0"/>
                    </a:lnTo>
                    <a:lnTo>
                      <a:pt x="2063" y="775"/>
                    </a:lnTo>
                    <a:lnTo>
                      <a:pt x="2051"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6" name="Freeform 11">
                <a:extLst>
                  <a:ext uri="{FF2B5EF4-FFF2-40B4-BE49-F238E27FC236}">
                    <a16:creationId xmlns:a16="http://schemas.microsoft.com/office/drawing/2014/main" id="{CEF5DD07-B42E-4D41-9560-F5399FA5FD49}"/>
                  </a:ext>
                </a:extLst>
              </p:cNvPr>
              <p:cNvSpPr>
                <a:spLocks/>
              </p:cNvSpPr>
              <p:nvPr/>
            </p:nvSpPr>
            <p:spPr bwMode="auto">
              <a:xfrm rot="21106766">
                <a:off x="2890628" y="3561959"/>
                <a:ext cx="3641725" cy="501650"/>
              </a:xfrm>
              <a:custGeom>
                <a:avLst/>
                <a:gdLst/>
                <a:ahLst/>
                <a:cxnLst>
                  <a:cxn ang="0">
                    <a:pos x="2289" y="316"/>
                  </a:cxn>
                  <a:cxn ang="0">
                    <a:pos x="0" y="37"/>
                  </a:cxn>
                  <a:cxn ang="0">
                    <a:pos x="5" y="0"/>
                  </a:cxn>
                  <a:cxn ang="0">
                    <a:pos x="2294" y="278"/>
                  </a:cxn>
                  <a:cxn ang="0">
                    <a:pos x="2289" y="316"/>
                  </a:cxn>
                </a:cxnLst>
                <a:rect l="0" t="0" r="r" b="b"/>
                <a:pathLst>
                  <a:path w="2294" h="316">
                    <a:moveTo>
                      <a:pt x="2289" y="316"/>
                    </a:moveTo>
                    <a:lnTo>
                      <a:pt x="0" y="37"/>
                    </a:lnTo>
                    <a:lnTo>
                      <a:pt x="5" y="0"/>
                    </a:lnTo>
                    <a:lnTo>
                      <a:pt x="2294" y="278"/>
                    </a:lnTo>
                    <a:lnTo>
                      <a:pt x="2289" y="316"/>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8" name="Freeform 13">
                <a:extLst>
                  <a:ext uri="{FF2B5EF4-FFF2-40B4-BE49-F238E27FC236}">
                    <a16:creationId xmlns:a16="http://schemas.microsoft.com/office/drawing/2014/main" id="{B8305211-4402-4972-8B01-BF81678D9CE4}"/>
                  </a:ext>
                </a:extLst>
              </p:cNvPr>
              <p:cNvSpPr>
                <a:spLocks/>
              </p:cNvSpPr>
              <p:nvPr/>
            </p:nvSpPr>
            <p:spPr bwMode="auto">
              <a:xfrm rot="455632">
                <a:off x="2873375" y="2474913"/>
                <a:ext cx="3278188" cy="1285875"/>
              </a:xfrm>
              <a:custGeom>
                <a:avLst/>
                <a:gdLst/>
                <a:ahLst/>
                <a:cxnLst>
                  <a:cxn ang="0">
                    <a:pos x="12" y="810"/>
                  </a:cxn>
                  <a:cxn ang="0">
                    <a:pos x="0" y="775"/>
                  </a:cxn>
                  <a:cxn ang="0">
                    <a:pos x="2051" y="0"/>
                  </a:cxn>
                  <a:cxn ang="0">
                    <a:pos x="2065" y="36"/>
                  </a:cxn>
                  <a:cxn ang="0">
                    <a:pos x="12" y="810"/>
                  </a:cxn>
                </a:cxnLst>
                <a:rect l="0" t="0" r="r" b="b"/>
                <a:pathLst>
                  <a:path w="2065" h="810">
                    <a:moveTo>
                      <a:pt x="12" y="810"/>
                    </a:moveTo>
                    <a:lnTo>
                      <a:pt x="0" y="775"/>
                    </a:lnTo>
                    <a:lnTo>
                      <a:pt x="2051" y="0"/>
                    </a:lnTo>
                    <a:lnTo>
                      <a:pt x="2065" y="36"/>
                    </a:lnTo>
                    <a:lnTo>
                      <a:pt x="12"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9" name="Freeform 14">
                <a:extLst>
                  <a:ext uri="{FF2B5EF4-FFF2-40B4-BE49-F238E27FC236}">
                    <a16:creationId xmlns:a16="http://schemas.microsoft.com/office/drawing/2014/main" id="{E5E5B817-1E3D-4018-95EF-704DFF5BB7CF}"/>
                  </a:ext>
                </a:extLst>
              </p:cNvPr>
              <p:cNvSpPr>
                <a:spLocks/>
              </p:cNvSpPr>
              <p:nvPr/>
            </p:nvSpPr>
            <p:spPr bwMode="auto">
              <a:xfrm>
                <a:off x="2867025" y="1927225"/>
                <a:ext cx="2605088" cy="1830388"/>
              </a:xfrm>
              <a:custGeom>
                <a:avLst/>
                <a:gdLst/>
                <a:ahLst/>
                <a:cxnLst>
                  <a:cxn ang="0">
                    <a:pos x="21" y="1153"/>
                  </a:cxn>
                  <a:cxn ang="0">
                    <a:pos x="0" y="1122"/>
                  </a:cxn>
                  <a:cxn ang="0">
                    <a:pos x="1618" y="0"/>
                  </a:cxn>
                  <a:cxn ang="0">
                    <a:pos x="1641" y="31"/>
                  </a:cxn>
                  <a:cxn ang="0">
                    <a:pos x="21" y="1153"/>
                  </a:cxn>
                </a:cxnLst>
                <a:rect l="0" t="0" r="r" b="b"/>
                <a:pathLst>
                  <a:path w="1641" h="1153">
                    <a:moveTo>
                      <a:pt x="21" y="1153"/>
                    </a:moveTo>
                    <a:lnTo>
                      <a:pt x="0" y="1122"/>
                    </a:lnTo>
                    <a:lnTo>
                      <a:pt x="1618" y="0"/>
                    </a:lnTo>
                    <a:lnTo>
                      <a:pt x="1641" y="31"/>
                    </a:lnTo>
                    <a:lnTo>
                      <a:pt x="21"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20" name="Oval 10">
                <a:extLst>
                  <a:ext uri="{FF2B5EF4-FFF2-40B4-BE49-F238E27FC236}">
                    <a16:creationId xmlns:a16="http://schemas.microsoft.com/office/drawing/2014/main" id="{738482E0-1746-4DF9-A3BE-704A27DF7AE3}"/>
                  </a:ext>
                </a:extLst>
              </p:cNvPr>
              <p:cNvSpPr>
                <a:spLocks noChangeArrowheads="1"/>
              </p:cNvSpPr>
              <p:nvPr/>
            </p:nvSpPr>
            <p:spPr bwMode="auto">
              <a:xfrm>
                <a:off x="1533525" y="2381250"/>
                <a:ext cx="2703513" cy="2703513"/>
              </a:xfrm>
              <a:prstGeom prst="ellipse">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grpSp>
        <p:grpSp>
          <p:nvGrpSpPr>
            <p:cNvPr id="21" name="Group 38">
              <a:extLst>
                <a:ext uri="{FF2B5EF4-FFF2-40B4-BE49-F238E27FC236}">
                  <a16:creationId xmlns:a16="http://schemas.microsoft.com/office/drawing/2014/main" id="{80F10867-4551-4E6E-92F2-28B84F550B79}"/>
                </a:ext>
              </a:extLst>
            </p:cNvPr>
            <p:cNvGrpSpPr>
              <a:grpSpLocks/>
            </p:cNvGrpSpPr>
            <p:nvPr/>
          </p:nvGrpSpPr>
          <p:grpSpPr bwMode="auto">
            <a:xfrm>
              <a:off x="5030788" y="1533525"/>
              <a:ext cx="839787" cy="839788"/>
              <a:chOff x="5030788" y="1533525"/>
              <a:chExt cx="839788" cy="839788"/>
            </a:xfrm>
          </p:grpSpPr>
          <p:sp>
            <p:nvSpPr>
              <p:cNvPr id="22" name="Oval 16">
                <a:extLst>
                  <a:ext uri="{FF2B5EF4-FFF2-40B4-BE49-F238E27FC236}">
                    <a16:creationId xmlns:a16="http://schemas.microsoft.com/office/drawing/2014/main" id="{EF0ED455-06BE-4ABC-9E6F-A0C25CD8B841}"/>
                  </a:ext>
                </a:extLst>
              </p:cNvPr>
              <p:cNvSpPr>
                <a:spLocks noChangeArrowheads="1"/>
              </p:cNvSpPr>
              <p:nvPr/>
            </p:nvSpPr>
            <p:spPr bwMode="auto">
              <a:xfrm>
                <a:off x="5030788" y="1533525"/>
                <a:ext cx="839788" cy="839788"/>
              </a:xfrm>
              <a:prstGeom prst="ellipse">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23" name="Freeform 22">
                <a:extLst>
                  <a:ext uri="{FF2B5EF4-FFF2-40B4-BE49-F238E27FC236}">
                    <a16:creationId xmlns:a16="http://schemas.microsoft.com/office/drawing/2014/main" id="{155F2DF2-DAAA-4EE1-AC87-DCC77F06359C}"/>
                  </a:ext>
                </a:extLst>
              </p:cNvPr>
              <p:cNvSpPr>
                <a:spLocks/>
              </p:cNvSpPr>
              <p:nvPr/>
            </p:nvSpPr>
            <p:spPr bwMode="auto">
              <a:xfrm>
                <a:off x="5154613" y="1657350"/>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27" name="Group 39">
              <a:extLst>
                <a:ext uri="{FF2B5EF4-FFF2-40B4-BE49-F238E27FC236}">
                  <a16:creationId xmlns:a16="http://schemas.microsoft.com/office/drawing/2014/main" id="{72B7B7B5-E862-49C6-92E5-74F71ACB3E26}"/>
                </a:ext>
              </a:extLst>
            </p:cNvPr>
            <p:cNvGrpSpPr>
              <a:grpSpLocks/>
            </p:cNvGrpSpPr>
            <p:nvPr/>
          </p:nvGrpSpPr>
          <p:grpSpPr bwMode="auto">
            <a:xfrm>
              <a:off x="5751151" y="2205038"/>
              <a:ext cx="844550" cy="846808"/>
              <a:chOff x="5751119" y="2205037"/>
              <a:chExt cx="843764" cy="846809"/>
            </a:xfrm>
          </p:grpSpPr>
          <p:sp>
            <p:nvSpPr>
              <p:cNvPr id="28" name="Oval 17">
                <a:extLst>
                  <a:ext uri="{FF2B5EF4-FFF2-40B4-BE49-F238E27FC236}">
                    <a16:creationId xmlns:a16="http://schemas.microsoft.com/office/drawing/2014/main" id="{7C75F973-40B9-4E3B-8179-99E7863102C6}"/>
                  </a:ext>
                </a:extLst>
              </p:cNvPr>
              <p:cNvSpPr>
                <a:spLocks noChangeArrowheads="1"/>
              </p:cNvSpPr>
              <p:nvPr/>
            </p:nvSpPr>
            <p:spPr bwMode="auto">
              <a:xfrm>
                <a:off x="5751119" y="2212058"/>
                <a:ext cx="843764" cy="839788"/>
              </a:xfrm>
              <a:prstGeom prst="ellipse">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29" name="Freeform 24">
                <a:extLst>
                  <a:ext uri="{FF2B5EF4-FFF2-40B4-BE49-F238E27FC236}">
                    <a16:creationId xmlns:a16="http://schemas.microsoft.com/office/drawing/2014/main" id="{6282DF54-C5E8-4DCD-A2FE-6098787FBA07}"/>
                  </a:ext>
                </a:extLst>
              </p:cNvPr>
              <p:cNvSpPr>
                <a:spLocks/>
              </p:cNvSpPr>
              <p:nvPr/>
            </p:nvSpPr>
            <p:spPr bwMode="auto">
              <a:xfrm>
                <a:off x="5845971" y="2205037"/>
                <a:ext cx="720725" cy="715963"/>
              </a:xfrm>
              <a:custGeom>
                <a:avLst/>
                <a:gdLst>
                  <a:gd name="T0" fmla="*/ 192 w 192"/>
                  <a:gd name="T1" fmla="*/ 79 h 191"/>
                  <a:gd name="T2" fmla="*/ 80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2" y="191"/>
                      <a:pt x="80" y="191"/>
                    </a:cubicBezTo>
                    <a:cubicBezTo>
                      <a:pt x="49" y="191"/>
                      <a:pt x="21" y="179"/>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0" name="Group 41">
              <a:extLst>
                <a:ext uri="{FF2B5EF4-FFF2-40B4-BE49-F238E27FC236}">
                  <a16:creationId xmlns:a16="http://schemas.microsoft.com/office/drawing/2014/main" id="{85F4DECA-E8E3-4D25-83BC-72DF647FE546}"/>
                </a:ext>
              </a:extLst>
            </p:cNvPr>
            <p:cNvGrpSpPr>
              <a:grpSpLocks/>
            </p:cNvGrpSpPr>
            <p:nvPr/>
          </p:nvGrpSpPr>
          <p:grpSpPr bwMode="auto">
            <a:xfrm>
              <a:off x="6030190" y="3396458"/>
              <a:ext cx="860355" cy="890437"/>
              <a:chOff x="6030190" y="3396456"/>
              <a:chExt cx="860355" cy="890438"/>
            </a:xfrm>
          </p:grpSpPr>
          <p:sp>
            <p:nvSpPr>
              <p:cNvPr id="31" name="Oval 19">
                <a:extLst>
                  <a:ext uri="{FF2B5EF4-FFF2-40B4-BE49-F238E27FC236}">
                    <a16:creationId xmlns:a16="http://schemas.microsoft.com/office/drawing/2014/main" id="{48E00BAD-7C4E-4571-8D34-B637B1C93A14}"/>
                  </a:ext>
                </a:extLst>
              </p:cNvPr>
              <p:cNvSpPr>
                <a:spLocks noChangeArrowheads="1"/>
              </p:cNvSpPr>
              <p:nvPr/>
            </p:nvSpPr>
            <p:spPr bwMode="auto">
              <a:xfrm>
                <a:off x="6030190" y="3396456"/>
                <a:ext cx="842963" cy="839788"/>
              </a:xfrm>
              <a:prstGeom prst="ellipse">
                <a:avLst/>
              </a:pr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2" name="Freeform 25">
                <a:extLst>
                  <a:ext uri="{FF2B5EF4-FFF2-40B4-BE49-F238E27FC236}">
                    <a16:creationId xmlns:a16="http://schemas.microsoft.com/office/drawing/2014/main" id="{1F383EC0-B038-4B95-9559-60041D3FDC0A}"/>
                  </a:ext>
                </a:extLst>
              </p:cNvPr>
              <p:cNvSpPr>
                <a:spLocks/>
              </p:cNvSpPr>
              <p:nvPr/>
            </p:nvSpPr>
            <p:spPr bwMode="auto">
              <a:xfrm>
                <a:off x="6171407" y="3570931"/>
                <a:ext cx="719138" cy="715963"/>
              </a:xfrm>
              <a:custGeom>
                <a:avLst/>
                <a:gdLst>
                  <a:gd name="T0" fmla="*/ 192 w 192"/>
                  <a:gd name="T1" fmla="*/ 79 h 191"/>
                  <a:gd name="T2" fmla="*/ 79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1" y="191"/>
                      <a:pt x="79" y="191"/>
                    </a:cubicBezTo>
                    <a:cubicBezTo>
                      <a:pt x="48" y="191"/>
                      <a:pt x="20" y="178"/>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3" name="Group 42">
              <a:extLst>
                <a:ext uri="{FF2B5EF4-FFF2-40B4-BE49-F238E27FC236}">
                  <a16:creationId xmlns:a16="http://schemas.microsoft.com/office/drawing/2014/main" id="{D3D1D86F-8D60-46BD-B168-2853A2F0112E}"/>
                </a:ext>
              </a:extLst>
            </p:cNvPr>
            <p:cNvGrpSpPr>
              <a:grpSpLocks/>
            </p:cNvGrpSpPr>
            <p:nvPr/>
          </p:nvGrpSpPr>
          <p:grpSpPr bwMode="auto">
            <a:xfrm>
              <a:off x="5772431" y="4383410"/>
              <a:ext cx="910944" cy="839786"/>
              <a:chOff x="5772431" y="4383408"/>
              <a:chExt cx="910944" cy="839787"/>
            </a:xfrm>
          </p:grpSpPr>
          <p:sp>
            <p:nvSpPr>
              <p:cNvPr id="34" name="Oval 20">
                <a:extLst>
                  <a:ext uri="{FF2B5EF4-FFF2-40B4-BE49-F238E27FC236}">
                    <a16:creationId xmlns:a16="http://schemas.microsoft.com/office/drawing/2014/main" id="{96A2A7AB-2867-4FB8-9E71-B987EE5F42BD}"/>
                  </a:ext>
                </a:extLst>
              </p:cNvPr>
              <p:cNvSpPr>
                <a:spLocks noChangeArrowheads="1"/>
              </p:cNvSpPr>
              <p:nvPr/>
            </p:nvSpPr>
            <p:spPr bwMode="auto">
              <a:xfrm>
                <a:off x="5772431" y="4383408"/>
                <a:ext cx="841375" cy="839787"/>
              </a:xfrm>
              <a:prstGeom prst="ellipse">
                <a:avLst/>
              </a:pr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5" name="Freeform 26">
                <a:extLst>
                  <a:ext uri="{FF2B5EF4-FFF2-40B4-BE49-F238E27FC236}">
                    <a16:creationId xmlns:a16="http://schemas.microsoft.com/office/drawing/2014/main" id="{9FFA8715-65DA-47F5-93E0-D3B314CD364E}"/>
                  </a:ext>
                </a:extLst>
              </p:cNvPr>
              <p:cNvSpPr>
                <a:spLocks/>
              </p:cNvSpPr>
              <p:nvPr/>
            </p:nvSpPr>
            <p:spPr bwMode="auto">
              <a:xfrm>
                <a:off x="5965825" y="4456921"/>
                <a:ext cx="717550"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8"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 name="Group 43">
              <a:extLst>
                <a:ext uri="{FF2B5EF4-FFF2-40B4-BE49-F238E27FC236}">
                  <a16:creationId xmlns:a16="http://schemas.microsoft.com/office/drawing/2014/main" id="{6C6DD6B0-B221-4069-898B-12465A1BC2E4}"/>
                </a:ext>
              </a:extLst>
            </p:cNvPr>
            <p:cNvGrpSpPr>
              <a:grpSpLocks/>
            </p:cNvGrpSpPr>
            <p:nvPr/>
          </p:nvGrpSpPr>
          <p:grpSpPr bwMode="auto">
            <a:xfrm>
              <a:off x="5033963" y="5092700"/>
              <a:ext cx="839787" cy="846138"/>
              <a:chOff x="5033963" y="5092700"/>
              <a:chExt cx="839788" cy="846931"/>
            </a:xfrm>
          </p:grpSpPr>
          <p:sp>
            <p:nvSpPr>
              <p:cNvPr id="37" name="Oval 21">
                <a:extLst>
                  <a:ext uri="{FF2B5EF4-FFF2-40B4-BE49-F238E27FC236}">
                    <a16:creationId xmlns:a16="http://schemas.microsoft.com/office/drawing/2014/main" id="{752B1C54-33A6-4EC8-8EDC-945624CEE93E}"/>
                  </a:ext>
                </a:extLst>
              </p:cNvPr>
              <p:cNvSpPr>
                <a:spLocks noChangeArrowheads="1"/>
              </p:cNvSpPr>
              <p:nvPr/>
            </p:nvSpPr>
            <p:spPr bwMode="auto">
              <a:xfrm>
                <a:off x="5033963" y="5092700"/>
                <a:ext cx="839788" cy="840575"/>
              </a:xfrm>
              <a:prstGeom prst="ellipse">
                <a:avLst/>
              </a:prstGeom>
              <a:solidFill>
                <a:srgbClr val="08D8E2"/>
              </a:solidFill>
              <a:ln w="9525" cap="flat" cmpd="sng" algn="ctr">
                <a:solidFill>
                  <a:srgbClr val="06CEC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38" name="Freeform 27">
                <a:extLst>
                  <a:ext uri="{FF2B5EF4-FFF2-40B4-BE49-F238E27FC236}">
                    <a16:creationId xmlns:a16="http://schemas.microsoft.com/office/drawing/2014/main" id="{D46B2C79-22F4-4564-9C4E-F5D57357A053}"/>
                  </a:ext>
                </a:extLst>
              </p:cNvPr>
              <p:cNvSpPr>
                <a:spLocks/>
              </p:cNvSpPr>
              <p:nvPr/>
            </p:nvSpPr>
            <p:spPr bwMode="auto">
              <a:xfrm>
                <a:off x="5157788" y="5223668"/>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cxnSp>
          <p:nvCxnSpPr>
            <p:cNvPr id="39" name="Straight Arrow Connector 38">
              <a:extLst>
                <a:ext uri="{FF2B5EF4-FFF2-40B4-BE49-F238E27FC236}">
                  <a16:creationId xmlns:a16="http://schemas.microsoft.com/office/drawing/2014/main" id="{DF6C1A99-1E33-4570-A783-1FD8A96FD865}"/>
                </a:ext>
              </a:extLst>
            </p:cNvPr>
            <p:cNvCxnSpPr/>
            <p:nvPr/>
          </p:nvCxnSpPr>
          <p:spPr bwMode="auto">
            <a:xfrm flipH="1">
              <a:off x="5638800" y="1917700"/>
              <a:ext cx="32766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0" name="TextBox 33">
              <a:extLst>
                <a:ext uri="{FF2B5EF4-FFF2-40B4-BE49-F238E27FC236}">
                  <a16:creationId xmlns:a16="http://schemas.microsoft.com/office/drawing/2014/main" id="{FBFD0940-5C7D-484E-9099-CC53CF7CD5BD}"/>
                </a:ext>
              </a:extLst>
            </p:cNvPr>
            <p:cNvSpPr txBox="1">
              <a:spLocks noChangeArrowheads="1"/>
            </p:cNvSpPr>
            <p:nvPr/>
          </p:nvSpPr>
          <p:spPr bwMode="auto">
            <a:xfrm>
              <a:off x="5920041" y="1255588"/>
              <a:ext cx="3625938"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Provide clear and more concrete understanding of terms</a:t>
              </a:r>
            </a:p>
          </p:txBody>
        </p:sp>
        <p:cxnSp>
          <p:nvCxnSpPr>
            <p:cNvPr id="41" name="Straight Arrow Connector 40">
              <a:extLst>
                <a:ext uri="{FF2B5EF4-FFF2-40B4-BE49-F238E27FC236}">
                  <a16:creationId xmlns:a16="http://schemas.microsoft.com/office/drawing/2014/main" id="{CF67573A-7263-4FBE-9F83-EF40E427BAE9}"/>
                </a:ext>
              </a:extLst>
            </p:cNvPr>
            <p:cNvCxnSpPr/>
            <p:nvPr/>
          </p:nvCxnSpPr>
          <p:spPr bwMode="auto">
            <a:xfrm flipH="1">
              <a:off x="6417836" y="2857287"/>
              <a:ext cx="25717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2" name="TextBox 36">
              <a:extLst>
                <a:ext uri="{FF2B5EF4-FFF2-40B4-BE49-F238E27FC236}">
                  <a16:creationId xmlns:a16="http://schemas.microsoft.com/office/drawing/2014/main" id="{4E0DA03E-190D-48C0-9CBD-231FBDCD97BD}"/>
                </a:ext>
              </a:extLst>
            </p:cNvPr>
            <p:cNvSpPr txBox="1">
              <a:spLocks noChangeArrowheads="1"/>
            </p:cNvSpPr>
            <p:nvPr/>
          </p:nvSpPr>
          <p:spPr bwMode="auto">
            <a:xfrm>
              <a:off x="6376162" y="5076505"/>
              <a:ext cx="3036952"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100" dirty="0">
                  <a:solidFill>
                    <a:srgbClr val="525252"/>
                  </a:solidFill>
                  <a:latin typeface="Calibri Light" panose="020F0302020204030204" pitchFamily="34" charset="0"/>
                  <a:cs typeface="Calibri Light" panose="020F0302020204030204" pitchFamily="34" charset="0"/>
                </a:rPr>
                <a:t>           Dispel confusion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and myths</a:t>
              </a:r>
            </a:p>
          </p:txBody>
        </p:sp>
        <p:cxnSp>
          <p:nvCxnSpPr>
            <p:cNvPr id="45" name="Straight Arrow Connector 44">
              <a:extLst>
                <a:ext uri="{FF2B5EF4-FFF2-40B4-BE49-F238E27FC236}">
                  <a16:creationId xmlns:a16="http://schemas.microsoft.com/office/drawing/2014/main" id="{2CFB5274-8693-4597-A005-CE2CE7B3D3B0}"/>
                </a:ext>
              </a:extLst>
            </p:cNvPr>
            <p:cNvCxnSpPr/>
            <p:nvPr/>
          </p:nvCxnSpPr>
          <p:spPr bwMode="auto">
            <a:xfrm flipH="1">
              <a:off x="6715262" y="3960727"/>
              <a:ext cx="2200275"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6" name="TextBox 49">
              <a:extLst>
                <a:ext uri="{FF2B5EF4-FFF2-40B4-BE49-F238E27FC236}">
                  <a16:creationId xmlns:a16="http://schemas.microsoft.com/office/drawing/2014/main" id="{C9A47E6C-BB55-4F0A-848C-5A335FEFEE10}"/>
                </a:ext>
              </a:extLst>
            </p:cNvPr>
            <p:cNvSpPr txBox="1">
              <a:spLocks noChangeArrowheads="1"/>
            </p:cNvSpPr>
            <p:nvPr/>
          </p:nvSpPr>
          <p:spPr bwMode="auto">
            <a:xfrm>
              <a:off x="6961259" y="3281772"/>
              <a:ext cx="3112903"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Specify T&amp;E of AI challenges as they relate to trust </a:t>
              </a:r>
            </a:p>
          </p:txBody>
        </p:sp>
        <p:cxnSp>
          <p:nvCxnSpPr>
            <p:cNvPr id="47" name="Straight Arrow Connector 46">
              <a:extLst>
                <a:ext uri="{FF2B5EF4-FFF2-40B4-BE49-F238E27FC236}">
                  <a16:creationId xmlns:a16="http://schemas.microsoft.com/office/drawing/2014/main" id="{1787D93D-117A-47EE-A00D-75DE844824D5}"/>
                </a:ext>
              </a:extLst>
            </p:cNvPr>
            <p:cNvCxnSpPr/>
            <p:nvPr/>
          </p:nvCxnSpPr>
          <p:spPr bwMode="auto">
            <a:xfrm flipH="1">
              <a:off x="6415483" y="4986695"/>
              <a:ext cx="25908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8" name="TextBox 52">
              <a:extLst>
                <a:ext uri="{FF2B5EF4-FFF2-40B4-BE49-F238E27FC236}">
                  <a16:creationId xmlns:a16="http://schemas.microsoft.com/office/drawing/2014/main" id="{1689DABF-1060-4683-A0B7-27AFC4667501}"/>
                </a:ext>
              </a:extLst>
            </p:cNvPr>
            <p:cNvSpPr txBox="1">
              <a:spLocks noChangeArrowheads="1"/>
            </p:cNvSpPr>
            <p:nvPr/>
          </p:nvSpPr>
          <p:spPr bwMode="auto">
            <a:xfrm>
              <a:off x="6690908" y="2180150"/>
              <a:ext cx="3369130"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Motivate the importance of designing and testing for trust</a:t>
              </a:r>
            </a:p>
          </p:txBody>
        </p:sp>
        <p:cxnSp>
          <p:nvCxnSpPr>
            <p:cNvPr id="49" name="Straight Arrow Connector 48">
              <a:extLst>
                <a:ext uri="{FF2B5EF4-FFF2-40B4-BE49-F238E27FC236}">
                  <a16:creationId xmlns:a16="http://schemas.microsoft.com/office/drawing/2014/main" id="{0E2FBF26-582A-418E-8E17-E911334A5764}"/>
                </a:ext>
              </a:extLst>
            </p:cNvPr>
            <p:cNvCxnSpPr/>
            <p:nvPr/>
          </p:nvCxnSpPr>
          <p:spPr bwMode="auto">
            <a:xfrm flipH="1">
              <a:off x="5543550" y="5746750"/>
              <a:ext cx="33718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50" name="TextBox 60">
              <a:extLst>
                <a:ext uri="{FF2B5EF4-FFF2-40B4-BE49-F238E27FC236}">
                  <a16:creationId xmlns:a16="http://schemas.microsoft.com/office/drawing/2014/main" id="{40FAD274-D846-40D0-8F9B-C258A6A77A05}"/>
                </a:ext>
              </a:extLst>
            </p:cNvPr>
            <p:cNvSpPr txBox="1">
              <a:spLocks noChangeArrowheads="1"/>
            </p:cNvSpPr>
            <p:nvPr/>
          </p:nvSpPr>
          <p:spPr bwMode="auto">
            <a:xfrm>
              <a:off x="6711380" y="4286895"/>
              <a:ext cx="3597026"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    Introduce validated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trust measurement</a:t>
              </a:r>
            </a:p>
          </p:txBody>
        </p:sp>
        <p:sp>
          <p:nvSpPr>
            <p:cNvPr id="51" name="TextBox 50">
              <a:extLst>
                <a:ext uri="{FF2B5EF4-FFF2-40B4-BE49-F238E27FC236}">
                  <a16:creationId xmlns:a16="http://schemas.microsoft.com/office/drawing/2014/main" id="{9CA1DAEA-0BB5-4E6B-A2D1-36AFAF074F9F}"/>
                </a:ext>
              </a:extLst>
            </p:cNvPr>
            <p:cNvSpPr txBox="1"/>
            <p:nvPr/>
          </p:nvSpPr>
          <p:spPr>
            <a:xfrm>
              <a:off x="1655764" y="3302120"/>
              <a:ext cx="2459037" cy="861775"/>
            </a:xfrm>
            <a:prstGeom prst="rect">
              <a:avLst/>
            </a:prstGeom>
            <a:noFill/>
            <a:effectLst>
              <a:outerShdw blurRad="38100" dist="25400" dir="5400000" algn="tl" rotWithShape="0">
                <a:srgbClr val="000000">
                  <a:alpha val="27000"/>
                </a:srgbClr>
              </a:outerShdw>
            </a:effectLst>
          </p:spPr>
          <p:txBody>
            <a:bodyPr lIns="0" tIns="0" rIns="0" bIns="0" anchor="ctr">
              <a:spAutoFit/>
            </a:bodyPr>
            <a:lstStyle>
              <a:defPPr>
                <a:defRPr lang="en-US"/>
              </a:defPPr>
              <a:lvl1pPr algn="ctr">
                <a:lnSpc>
                  <a:spcPts val="2100"/>
                </a:lnSpc>
                <a:defRPr b="0" i="0">
                  <a:solidFill>
                    <a:srgbClr val="FFFFFF"/>
                  </a:solidFill>
                  <a:latin typeface="Arial"/>
                  <a:cs typeface="Arial"/>
                </a:defRPr>
              </a:lvl1pPr>
            </a:lstStyle>
            <a:p>
              <a:pPr>
                <a:lnSpc>
                  <a:spcPct val="100000"/>
                </a:lnSpc>
                <a:defRPr/>
              </a:pPr>
              <a:r>
                <a:rPr lang="en-US" sz="2100" dirty="0">
                  <a:latin typeface="+mn-lt"/>
                </a:rPr>
                <a:t>Approaching</a:t>
              </a:r>
            </a:p>
            <a:p>
              <a:pPr>
                <a:lnSpc>
                  <a:spcPct val="100000"/>
                </a:lnSpc>
                <a:defRPr/>
              </a:pPr>
              <a:r>
                <a:rPr lang="en-US" sz="2100" dirty="0">
                  <a:latin typeface="+mn-lt"/>
                </a:rPr>
                <a:t>Trusted AI</a:t>
              </a:r>
            </a:p>
          </p:txBody>
        </p:sp>
      </p:grpSp>
      <p:sp>
        <p:nvSpPr>
          <p:cNvPr id="43" name="Rectangle 42">
            <a:extLst>
              <a:ext uri="{FF2B5EF4-FFF2-40B4-BE49-F238E27FC236}">
                <a16:creationId xmlns:a16="http://schemas.microsoft.com/office/drawing/2014/main" id="{5D9BB59E-1564-45AB-9E60-34A034DE8643}"/>
              </a:ext>
            </a:extLst>
          </p:cNvPr>
          <p:cNvSpPr/>
          <p:nvPr/>
        </p:nvSpPr>
        <p:spPr>
          <a:xfrm>
            <a:off x="4234484" y="3803841"/>
            <a:ext cx="970603" cy="1996068"/>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079BB6A-8C40-47A9-A625-9DC725C0E40D}"/>
              </a:ext>
            </a:extLst>
          </p:cNvPr>
          <p:cNvSpPr/>
          <p:nvPr/>
        </p:nvSpPr>
        <p:spPr>
          <a:xfrm>
            <a:off x="2637065" y="5510893"/>
            <a:ext cx="277586" cy="20100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Rectangle 2">
            <a:extLst>
              <a:ext uri="{FF2B5EF4-FFF2-40B4-BE49-F238E27FC236}">
                <a16:creationId xmlns:a16="http://schemas.microsoft.com/office/drawing/2014/main" id="{6AB683AB-A060-443C-AAFB-577E08FF1265}"/>
              </a:ext>
            </a:extLst>
          </p:cNvPr>
          <p:cNvSpPr/>
          <p:nvPr/>
        </p:nvSpPr>
        <p:spPr>
          <a:xfrm>
            <a:off x="213623" y="4129018"/>
            <a:ext cx="4025006" cy="236320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3AA0DF-8ECC-47CB-96CD-04FC59247BF9}"/>
              </a:ext>
            </a:extLst>
          </p:cNvPr>
          <p:cNvSpPr/>
          <p:nvPr/>
        </p:nvSpPr>
        <p:spPr>
          <a:xfrm>
            <a:off x="5195951" y="3803840"/>
            <a:ext cx="684213" cy="1901863"/>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0C10BC-0391-4E22-9D97-642A611CCE87}"/>
              </a:ext>
            </a:extLst>
          </p:cNvPr>
          <p:cNvSpPr/>
          <p:nvPr/>
        </p:nvSpPr>
        <p:spPr>
          <a:xfrm>
            <a:off x="5979499" y="4314851"/>
            <a:ext cx="188336"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8A0D746-0BEC-41E7-B83E-E80FF85FA03E}"/>
              </a:ext>
            </a:extLst>
          </p:cNvPr>
          <p:cNvSpPr/>
          <p:nvPr/>
        </p:nvSpPr>
        <p:spPr>
          <a:xfrm>
            <a:off x="5881886" y="4026852"/>
            <a:ext cx="104926"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6FED3D-567C-4038-8C77-0E20448009FC}"/>
              </a:ext>
            </a:extLst>
          </p:cNvPr>
          <p:cNvSpPr/>
          <p:nvPr/>
        </p:nvSpPr>
        <p:spPr>
          <a:xfrm rot="2251135" flipV="1">
            <a:off x="4835657" y="2281927"/>
            <a:ext cx="1153320" cy="93617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32DC4A-56B2-4B6E-A812-EB8F9AC0F727}"/>
              </a:ext>
            </a:extLst>
          </p:cNvPr>
          <p:cNvSpPr/>
          <p:nvPr/>
        </p:nvSpPr>
        <p:spPr>
          <a:xfrm>
            <a:off x="417001" y="1070993"/>
            <a:ext cx="4899582" cy="170973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480B0B6-F67A-4D4D-8A31-703CAD70BE0C}"/>
              </a:ext>
            </a:extLst>
          </p:cNvPr>
          <p:cNvSpPr/>
          <p:nvPr/>
        </p:nvSpPr>
        <p:spPr>
          <a:xfrm>
            <a:off x="3624079" y="2779874"/>
            <a:ext cx="698258" cy="25321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345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596EDE-34DC-4788-A606-33E591BAD0FE}"/>
              </a:ext>
            </a:extLst>
          </p:cNvPr>
          <p:cNvSpPr/>
          <p:nvPr/>
        </p:nvSpPr>
        <p:spPr>
          <a:xfrm>
            <a:off x="876300" y="1844816"/>
            <a:ext cx="7486650" cy="4456926"/>
          </a:xfrm>
          <a:prstGeom prst="rect">
            <a:avLst/>
          </a:prstGeom>
          <a:blipFill dpi="0" rotWithShape="1">
            <a:blip r:embed="rId3">
              <a:alphaModFix amt="89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592E6E0-13BC-4413-B9DD-C22DCAB9805B}"/>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The power, speed, complexity, and size of AI presents unique challenges to evaluating</a:t>
            </a:r>
            <a:r>
              <a:rPr lang="en-US" sz="2800" dirty="0"/>
              <a:t> </a:t>
            </a:r>
            <a:r>
              <a:rPr lang="en-US" sz="2800" b="1" i="1" dirty="0">
                <a:solidFill>
                  <a:srgbClr val="1B9EA7"/>
                </a:solidFill>
              </a:rPr>
              <a:t>trust</a:t>
            </a:r>
            <a:r>
              <a:rPr lang="en-US" sz="2800" dirty="0"/>
              <a:t> and </a:t>
            </a:r>
            <a:r>
              <a:rPr lang="en-US" sz="2800" b="1" i="1" dirty="0">
                <a:solidFill>
                  <a:srgbClr val="071488"/>
                </a:solidFill>
              </a:rPr>
              <a:t>trustworthiness </a:t>
            </a:r>
            <a:endParaRPr lang="en-US" sz="2800" dirty="0">
              <a:latin typeface="Franklin Gothic Book" panose="020B0503020102020204" pitchFamily="34" charset="0"/>
            </a:endParaRPr>
          </a:p>
        </p:txBody>
      </p:sp>
      <p:sp>
        <p:nvSpPr>
          <p:cNvPr id="6" name="TextBox 33">
            <a:extLst>
              <a:ext uri="{FF2B5EF4-FFF2-40B4-BE49-F238E27FC236}">
                <a16:creationId xmlns:a16="http://schemas.microsoft.com/office/drawing/2014/main" id="{A5690C40-96DB-4E4A-89E7-252905B10F95}"/>
              </a:ext>
            </a:extLst>
          </p:cNvPr>
          <p:cNvSpPr txBox="1">
            <a:spLocks noChangeArrowheads="1"/>
          </p:cNvSpPr>
          <p:nvPr/>
        </p:nvSpPr>
        <p:spPr bwMode="auto">
          <a:xfrm flipH="1">
            <a:off x="973033" y="4750770"/>
            <a:ext cx="411018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chemeClr val="bg1"/>
                </a:solidFill>
                <a:latin typeface="Calibri Light" panose="020F0302020204030204" pitchFamily="34" charset="0"/>
                <a:cs typeface="Calibri Light" panose="020F0302020204030204" pitchFamily="34" charset="0"/>
              </a:rPr>
              <a:t>AI systems change more rapidly than traditional systems</a:t>
            </a:r>
          </a:p>
          <a:p>
            <a:pPr marL="1085850" lvl="1" indent="-342900">
              <a:buFont typeface="Arial" panose="020B0604020202020204" pitchFamily="34" charset="0"/>
              <a:buChar char="•"/>
            </a:pPr>
            <a:r>
              <a:rPr lang="en-US" altLang="en-US" sz="2400" b="1" dirty="0">
                <a:solidFill>
                  <a:schemeClr val="bg1"/>
                </a:solidFill>
                <a:latin typeface="Calibri Light" panose="020F0302020204030204" pitchFamily="34" charset="0"/>
                <a:cs typeface="Calibri Light" panose="020F0302020204030204" pitchFamily="34" charset="0"/>
              </a:rPr>
              <a:t>Learning</a:t>
            </a:r>
          </a:p>
          <a:p>
            <a:pPr marL="1085850" lvl="1" indent="-342900">
              <a:buFont typeface="Arial" panose="020B0604020202020204" pitchFamily="34" charset="0"/>
              <a:buChar char="•"/>
            </a:pPr>
            <a:r>
              <a:rPr lang="en-US" altLang="en-US" sz="2400" b="1" dirty="0">
                <a:solidFill>
                  <a:schemeClr val="bg1"/>
                </a:solidFill>
                <a:latin typeface="Calibri Light" panose="020F0302020204030204" pitchFamily="34" charset="0"/>
                <a:cs typeface="Calibri Light" panose="020F0302020204030204" pitchFamily="34" charset="0"/>
              </a:rPr>
              <a:t>Model drift</a:t>
            </a:r>
          </a:p>
        </p:txBody>
      </p:sp>
      <p:sp>
        <p:nvSpPr>
          <p:cNvPr id="8" name="TextBox 33">
            <a:extLst>
              <a:ext uri="{FF2B5EF4-FFF2-40B4-BE49-F238E27FC236}">
                <a16:creationId xmlns:a16="http://schemas.microsoft.com/office/drawing/2014/main" id="{356A3FC7-19EC-4474-92AE-8B73EF8CCF99}"/>
              </a:ext>
            </a:extLst>
          </p:cNvPr>
          <p:cNvSpPr txBox="1">
            <a:spLocks noChangeArrowheads="1"/>
          </p:cNvSpPr>
          <p:nvPr/>
        </p:nvSpPr>
        <p:spPr bwMode="auto">
          <a:xfrm flipH="1">
            <a:off x="973033" y="1899656"/>
            <a:ext cx="411018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chemeClr val="bg1"/>
                </a:solidFill>
                <a:latin typeface="Calibri Light" panose="020F0302020204030204" pitchFamily="34" charset="0"/>
                <a:cs typeface="Calibri Light" panose="020F0302020204030204" pitchFamily="34" charset="0"/>
              </a:rPr>
              <a:t>Black box algorithms and lack of access to data during T&amp;E</a:t>
            </a:r>
          </a:p>
        </p:txBody>
      </p:sp>
      <p:sp>
        <p:nvSpPr>
          <p:cNvPr id="9" name="TextBox 33">
            <a:extLst>
              <a:ext uri="{FF2B5EF4-FFF2-40B4-BE49-F238E27FC236}">
                <a16:creationId xmlns:a16="http://schemas.microsoft.com/office/drawing/2014/main" id="{43FB2A14-E105-4B12-834D-284594FDD085}"/>
              </a:ext>
            </a:extLst>
          </p:cNvPr>
          <p:cNvSpPr txBox="1">
            <a:spLocks noChangeArrowheads="1"/>
          </p:cNvSpPr>
          <p:nvPr/>
        </p:nvSpPr>
        <p:spPr bwMode="auto">
          <a:xfrm flipH="1">
            <a:off x="6481763" y="3334615"/>
            <a:ext cx="18415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chemeClr val="bg1"/>
                </a:solidFill>
                <a:latin typeface="Calibri Light" panose="020F0302020204030204" pitchFamily="34" charset="0"/>
                <a:cs typeface="Calibri Light" panose="020F0302020204030204" pitchFamily="34" charset="0"/>
              </a:rPr>
              <a:t>Lack of AI and HSI SMEs</a:t>
            </a:r>
          </a:p>
        </p:txBody>
      </p:sp>
      <p:sp>
        <p:nvSpPr>
          <p:cNvPr id="10" name="TextBox 33">
            <a:extLst>
              <a:ext uri="{FF2B5EF4-FFF2-40B4-BE49-F238E27FC236}">
                <a16:creationId xmlns:a16="http://schemas.microsoft.com/office/drawing/2014/main" id="{FD7FE31B-AC8E-40B3-B987-97F9675DD96C}"/>
              </a:ext>
            </a:extLst>
          </p:cNvPr>
          <p:cNvSpPr txBox="1">
            <a:spLocks noChangeArrowheads="1"/>
          </p:cNvSpPr>
          <p:nvPr/>
        </p:nvSpPr>
        <p:spPr bwMode="auto">
          <a:xfrm flipH="1">
            <a:off x="5083214" y="1873062"/>
            <a:ext cx="31844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chemeClr val="bg1"/>
                </a:solidFill>
                <a:latin typeface="Calibri Light" panose="020F0302020204030204" pitchFamily="34" charset="0"/>
                <a:cs typeface="Calibri Light" panose="020F0302020204030204" pitchFamily="34" charset="0"/>
              </a:rPr>
              <a:t>Model complexity and lack of explainability</a:t>
            </a:r>
          </a:p>
        </p:txBody>
      </p:sp>
      <p:sp>
        <p:nvSpPr>
          <p:cNvPr id="11" name="TextBox 33">
            <a:extLst>
              <a:ext uri="{FF2B5EF4-FFF2-40B4-BE49-F238E27FC236}">
                <a16:creationId xmlns:a16="http://schemas.microsoft.com/office/drawing/2014/main" id="{BBA89070-8B77-4033-A715-6F599EC666F6}"/>
              </a:ext>
            </a:extLst>
          </p:cNvPr>
          <p:cNvSpPr txBox="1">
            <a:spLocks noChangeArrowheads="1"/>
          </p:cNvSpPr>
          <p:nvPr/>
        </p:nvSpPr>
        <p:spPr bwMode="auto">
          <a:xfrm flipH="1">
            <a:off x="4572000" y="5563078"/>
            <a:ext cx="37369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chemeClr val="bg1"/>
                </a:solidFill>
                <a:latin typeface="Calibri Light" panose="020F0302020204030204" pitchFamily="34" charset="0"/>
                <a:cs typeface="Calibri Light" panose="020F0302020204030204" pitchFamily="34" charset="0"/>
              </a:rPr>
              <a:t>AI systems can work </a:t>
            </a:r>
          </a:p>
          <a:p>
            <a:pPr algn="r" eaLnBrk="1" hangingPunct="1"/>
            <a:r>
              <a:rPr lang="en-US" altLang="en-US" sz="2400" b="1" dirty="0">
                <a:solidFill>
                  <a:schemeClr val="bg1"/>
                </a:solidFill>
                <a:latin typeface="Calibri Light" panose="020F0302020204030204" pitchFamily="34" charset="0"/>
                <a:cs typeface="Calibri Light" panose="020F0302020204030204" pitchFamily="34" charset="0"/>
              </a:rPr>
              <a:t>faster than humans</a:t>
            </a:r>
          </a:p>
        </p:txBody>
      </p:sp>
      <p:sp>
        <p:nvSpPr>
          <p:cNvPr id="16" name="TextBox 33">
            <a:extLst>
              <a:ext uri="{FF2B5EF4-FFF2-40B4-BE49-F238E27FC236}">
                <a16:creationId xmlns:a16="http://schemas.microsoft.com/office/drawing/2014/main" id="{7766F455-5C46-4178-B0E4-55F240F72160}"/>
              </a:ext>
            </a:extLst>
          </p:cNvPr>
          <p:cNvSpPr txBox="1">
            <a:spLocks noChangeArrowheads="1"/>
          </p:cNvSpPr>
          <p:nvPr/>
        </p:nvSpPr>
        <p:spPr bwMode="auto">
          <a:xfrm flipH="1">
            <a:off x="-473057" y="2957534"/>
            <a:ext cx="2698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chemeClr val="bg1"/>
                </a:solidFill>
                <a:latin typeface="Calibri Light" panose="020F0302020204030204" pitchFamily="34" charset="0"/>
                <a:cs typeface="Calibri Light" panose="020F0302020204030204" pitchFamily="34" charset="0"/>
              </a:rPr>
              <a:t>Edge Cases</a:t>
            </a:r>
          </a:p>
        </p:txBody>
      </p:sp>
      <p:sp>
        <p:nvSpPr>
          <p:cNvPr id="17" name="TextBox 33">
            <a:extLst>
              <a:ext uri="{FF2B5EF4-FFF2-40B4-BE49-F238E27FC236}">
                <a16:creationId xmlns:a16="http://schemas.microsoft.com/office/drawing/2014/main" id="{AC9C2EE7-EB2E-4799-8E43-C9F92C633C62}"/>
              </a:ext>
            </a:extLst>
          </p:cNvPr>
          <p:cNvSpPr txBox="1">
            <a:spLocks noChangeArrowheads="1"/>
          </p:cNvSpPr>
          <p:nvPr/>
        </p:nvSpPr>
        <p:spPr bwMode="auto">
          <a:xfrm flipH="1">
            <a:off x="571500" y="3895644"/>
            <a:ext cx="2698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chemeClr val="bg1"/>
                </a:solidFill>
                <a:latin typeface="Calibri Light" panose="020F0302020204030204" pitchFamily="34" charset="0"/>
                <a:cs typeface="Calibri Light" panose="020F0302020204030204" pitchFamily="34" charset="0"/>
              </a:rPr>
              <a:t>Emergent Behavior</a:t>
            </a:r>
          </a:p>
        </p:txBody>
      </p:sp>
      <p:sp>
        <p:nvSpPr>
          <p:cNvPr id="12" name="TextBox 11">
            <a:extLst>
              <a:ext uri="{FF2B5EF4-FFF2-40B4-BE49-F238E27FC236}">
                <a16:creationId xmlns:a16="http://schemas.microsoft.com/office/drawing/2014/main" id="{D513AC77-1ADF-40B9-9EA7-268C83C72706}"/>
              </a:ext>
            </a:extLst>
          </p:cNvPr>
          <p:cNvSpPr txBox="1"/>
          <p:nvPr/>
        </p:nvSpPr>
        <p:spPr>
          <a:xfrm>
            <a:off x="825654" y="6250279"/>
            <a:ext cx="2787805" cy="261610"/>
          </a:xfrm>
          <a:prstGeom prst="rect">
            <a:avLst/>
          </a:prstGeom>
          <a:noFill/>
        </p:spPr>
        <p:txBody>
          <a:bodyPr wrap="square" rtlCol="0">
            <a:spAutoFit/>
          </a:bodyPr>
          <a:lstStyle/>
          <a:p>
            <a:r>
              <a:rPr lang="en-US" sz="1100" dirty="0"/>
              <a:t>India Next</a:t>
            </a:r>
          </a:p>
        </p:txBody>
      </p:sp>
    </p:spTree>
    <p:extLst>
      <p:ext uri="{BB962C8B-B14F-4D97-AF65-F5344CB8AC3E}">
        <p14:creationId xmlns:p14="http://schemas.microsoft.com/office/powerpoint/2010/main" val="399083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E761050-E048-4BA5-B406-4FB4CE5ECEBB}"/>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Despite the risks, generally the largest AI-specific </a:t>
            </a:r>
            <a:r>
              <a:rPr lang="en-US" sz="2800" b="1" i="1" dirty="0">
                <a:solidFill>
                  <a:schemeClr val="accent5">
                    <a:lumMod val="60000"/>
                    <a:lumOff val="40000"/>
                  </a:schemeClr>
                </a:solidFill>
                <a:latin typeface="Franklin Gothic Book" panose="020B0503020102020204" pitchFamily="34" charset="0"/>
              </a:rPr>
              <a:t>bias</a:t>
            </a:r>
            <a:r>
              <a:rPr lang="en-US" sz="2800" dirty="0">
                <a:latin typeface="Franklin Gothic Book" panose="020B0503020102020204" pitchFamily="34" charset="0"/>
              </a:rPr>
              <a:t> we face is initial </a:t>
            </a:r>
            <a:r>
              <a:rPr lang="en-US" sz="2800" b="1" i="1" dirty="0">
                <a:solidFill>
                  <a:srgbClr val="FF0000"/>
                </a:solidFill>
                <a:latin typeface="Franklin Gothic Book" panose="020B0503020102020204" pitchFamily="34" charset="0"/>
              </a:rPr>
              <a:t>overtrust</a:t>
            </a:r>
          </a:p>
          <a:p>
            <a:endParaRPr lang="en-US" sz="2800" dirty="0">
              <a:latin typeface="Franklin Gothic Book" panose="020B0503020102020204" pitchFamily="34" charset="0"/>
            </a:endParaRPr>
          </a:p>
        </p:txBody>
      </p:sp>
      <p:pic>
        <p:nvPicPr>
          <p:cNvPr id="14338" name="Picture 2" descr="Tesla mixes warnings and bravado about hands-free driving | Automotive News">
            <a:extLst>
              <a:ext uri="{FF2B5EF4-FFF2-40B4-BE49-F238E27FC236}">
                <a16:creationId xmlns:a16="http://schemas.microsoft.com/office/drawing/2014/main" id="{55F6330B-199A-4B2C-BBB5-303C476ED8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26"/>
          <a:stretch/>
        </p:blipFill>
        <p:spPr bwMode="auto">
          <a:xfrm>
            <a:off x="1038225" y="1638299"/>
            <a:ext cx="3228975" cy="212520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33">
            <a:extLst>
              <a:ext uri="{FF2B5EF4-FFF2-40B4-BE49-F238E27FC236}">
                <a16:creationId xmlns:a16="http://schemas.microsoft.com/office/drawing/2014/main" id="{F36D5A40-5FDA-4697-A2FE-DDCF42218650}"/>
              </a:ext>
            </a:extLst>
          </p:cNvPr>
          <p:cNvSpPr txBox="1">
            <a:spLocks noChangeArrowheads="1"/>
          </p:cNvSpPr>
          <p:nvPr/>
        </p:nvSpPr>
        <p:spPr bwMode="auto">
          <a:xfrm flipH="1">
            <a:off x="4345626" y="1826235"/>
            <a:ext cx="21557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High </a:t>
            </a:r>
          </a:p>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Expectations</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25" name="TextBox 33">
            <a:extLst>
              <a:ext uri="{FF2B5EF4-FFF2-40B4-BE49-F238E27FC236}">
                <a16:creationId xmlns:a16="http://schemas.microsoft.com/office/drawing/2014/main" id="{339C0891-6CF3-4B0D-A4A1-08CD285EC5D8}"/>
              </a:ext>
            </a:extLst>
          </p:cNvPr>
          <p:cNvSpPr txBox="1">
            <a:spLocks noChangeArrowheads="1"/>
          </p:cNvSpPr>
          <p:nvPr/>
        </p:nvSpPr>
        <p:spPr bwMode="auto">
          <a:xfrm flipH="1">
            <a:off x="6454700" y="1457016"/>
            <a:ext cx="215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Culture</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26" name="TextBox 33">
            <a:extLst>
              <a:ext uri="{FF2B5EF4-FFF2-40B4-BE49-F238E27FC236}">
                <a16:creationId xmlns:a16="http://schemas.microsoft.com/office/drawing/2014/main" id="{A0A365A0-5DC4-4BB4-83E3-307DCDBFB853}"/>
              </a:ext>
            </a:extLst>
          </p:cNvPr>
          <p:cNvSpPr txBox="1">
            <a:spLocks noChangeArrowheads="1"/>
          </p:cNvSpPr>
          <p:nvPr/>
        </p:nvSpPr>
        <p:spPr bwMode="auto">
          <a:xfrm flipH="1">
            <a:off x="6451092" y="1866290"/>
            <a:ext cx="215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Brand Reputation</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27" name="TextBox 33">
            <a:extLst>
              <a:ext uri="{FF2B5EF4-FFF2-40B4-BE49-F238E27FC236}">
                <a16:creationId xmlns:a16="http://schemas.microsoft.com/office/drawing/2014/main" id="{F61D0CAD-1F75-4291-8893-DC6664E26BBB}"/>
              </a:ext>
            </a:extLst>
          </p:cNvPr>
          <p:cNvSpPr txBox="1">
            <a:spLocks noChangeArrowheads="1"/>
          </p:cNvSpPr>
          <p:nvPr/>
        </p:nvSpPr>
        <p:spPr bwMode="auto">
          <a:xfrm flipH="1">
            <a:off x="6451092" y="2246980"/>
            <a:ext cx="215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Recommendation</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28" name="TextBox 33">
            <a:extLst>
              <a:ext uri="{FF2B5EF4-FFF2-40B4-BE49-F238E27FC236}">
                <a16:creationId xmlns:a16="http://schemas.microsoft.com/office/drawing/2014/main" id="{AA12C044-A8AD-4004-BE5D-25487007C3EA}"/>
              </a:ext>
            </a:extLst>
          </p:cNvPr>
          <p:cNvSpPr txBox="1">
            <a:spLocks noChangeArrowheads="1"/>
          </p:cNvSpPr>
          <p:nvPr/>
        </p:nvSpPr>
        <p:spPr bwMode="auto">
          <a:xfrm flipH="1">
            <a:off x="6451092" y="2648251"/>
            <a:ext cx="215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Research</a:t>
            </a:r>
            <a:endParaRPr lang="en-US" altLang="en-US" sz="2400" dirty="0">
              <a:solidFill>
                <a:srgbClr val="525252"/>
              </a:solidFill>
              <a:latin typeface="Calibri Light" panose="020F0302020204030204" pitchFamily="34" charset="0"/>
              <a:cs typeface="Calibri Light" panose="020F0302020204030204" pitchFamily="34" charset="0"/>
            </a:endParaRPr>
          </a:p>
        </p:txBody>
      </p:sp>
      <p:pic>
        <p:nvPicPr>
          <p:cNvPr id="14348" name="Picture 12" descr="Five fingers firmly gripping the wheel, yet it still nags. Had to shake  three times to get rid of it. Safety is important, but the grip sensing  system doesn't work well enough">
            <a:extLst>
              <a:ext uri="{FF2B5EF4-FFF2-40B4-BE49-F238E27FC236}">
                <a16:creationId xmlns:a16="http://schemas.microsoft.com/office/drawing/2014/main" id="{AFE6C51A-2B25-4C54-9C89-EE847FDB2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75" y="3702294"/>
            <a:ext cx="3228975" cy="225113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3">
            <a:extLst>
              <a:ext uri="{FF2B5EF4-FFF2-40B4-BE49-F238E27FC236}">
                <a16:creationId xmlns:a16="http://schemas.microsoft.com/office/drawing/2014/main" id="{EF28B821-BB70-4772-9341-FD9B43673394}"/>
              </a:ext>
            </a:extLst>
          </p:cNvPr>
          <p:cNvSpPr txBox="1">
            <a:spLocks noChangeArrowheads="1"/>
          </p:cNvSpPr>
          <p:nvPr/>
        </p:nvSpPr>
        <p:spPr bwMode="auto">
          <a:xfrm flipH="1">
            <a:off x="5989483" y="5905071"/>
            <a:ext cx="215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Calibrated Trust</a:t>
            </a:r>
            <a:endParaRPr lang="en-US" altLang="en-US" sz="2400" dirty="0">
              <a:solidFill>
                <a:srgbClr val="525252"/>
              </a:solidFill>
              <a:latin typeface="Calibri Light" panose="020F0302020204030204" pitchFamily="34" charset="0"/>
              <a:cs typeface="Calibri Light" panose="020F0302020204030204" pitchFamily="34" charset="0"/>
            </a:endParaRPr>
          </a:p>
        </p:txBody>
      </p:sp>
      <p:grpSp>
        <p:nvGrpSpPr>
          <p:cNvPr id="34" name="Group 33">
            <a:extLst>
              <a:ext uri="{FF2B5EF4-FFF2-40B4-BE49-F238E27FC236}">
                <a16:creationId xmlns:a16="http://schemas.microsoft.com/office/drawing/2014/main" id="{8F5EFA49-46F2-47B5-A484-8DA77F3154D4}"/>
              </a:ext>
            </a:extLst>
          </p:cNvPr>
          <p:cNvGrpSpPr>
            <a:grpSpLocks/>
          </p:cNvGrpSpPr>
          <p:nvPr/>
        </p:nvGrpSpPr>
        <p:grpSpPr bwMode="auto">
          <a:xfrm rot="20059640">
            <a:off x="4170014" y="3340108"/>
            <a:ext cx="910376" cy="1366358"/>
            <a:chOff x="3138488" y="1501775"/>
            <a:chExt cx="1231900" cy="1871663"/>
          </a:xfrm>
        </p:grpSpPr>
        <p:sp>
          <p:nvSpPr>
            <p:cNvPr id="35" name="Freeform 33">
              <a:extLst>
                <a:ext uri="{FF2B5EF4-FFF2-40B4-BE49-F238E27FC236}">
                  <a16:creationId xmlns:a16="http://schemas.microsoft.com/office/drawing/2014/main" id="{0ECA1FEC-90CC-41B6-934E-43C88EF6DD9C}"/>
                </a:ext>
              </a:extLst>
            </p:cNvPr>
            <p:cNvSpPr>
              <a:spLocks/>
            </p:cNvSpPr>
            <p:nvPr/>
          </p:nvSpPr>
          <p:spPr bwMode="auto">
            <a:xfrm>
              <a:off x="3138488" y="1501775"/>
              <a:ext cx="1231900" cy="1871663"/>
            </a:xfrm>
            <a:custGeom>
              <a:avLst/>
              <a:gdLst>
                <a:gd name="T0" fmla="*/ 776 w 776"/>
                <a:gd name="T1" fmla="*/ 473 h 1179"/>
                <a:gd name="T2" fmla="*/ 628 w 776"/>
                <a:gd name="T3" fmla="*/ 558 h 1179"/>
                <a:gd name="T4" fmla="*/ 303 w 776"/>
                <a:gd name="T5" fmla="*/ 0 h 1179"/>
                <a:gd name="T6" fmla="*/ 0 w 776"/>
                <a:gd name="T7" fmla="*/ 176 h 1179"/>
                <a:gd name="T8" fmla="*/ 317 w 776"/>
                <a:gd name="T9" fmla="*/ 734 h 1179"/>
                <a:gd name="T10" fmla="*/ 169 w 776"/>
                <a:gd name="T11" fmla="*/ 819 h 1179"/>
                <a:gd name="T12" fmla="*/ 776 w 776"/>
                <a:gd name="T13" fmla="*/ 1179 h 1179"/>
                <a:gd name="T14" fmla="*/ 776 w 776"/>
                <a:gd name="T15" fmla="*/ 473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6" h="1179">
                  <a:moveTo>
                    <a:pt x="776" y="473"/>
                  </a:moveTo>
                  <a:lnTo>
                    <a:pt x="628" y="558"/>
                  </a:lnTo>
                  <a:lnTo>
                    <a:pt x="303" y="0"/>
                  </a:lnTo>
                  <a:lnTo>
                    <a:pt x="0" y="176"/>
                  </a:lnTo>
                  <a:lnTo>
                    <a:pt x="317" y="734"/>
                  </a:lnTo>
                  <a:lnTo>
                    <a:pt x="169" y="819"/>
                  </a:lnTo>
                  <a:lnTo>
                    <a:pt x="776" y="1179"/>
                  </a:lnTo>
                  <a:lnTo>
                    <a:pt x="776" y="473"/>
                  </a:lnTo>
                  <a:close/>
                </a:path>
              </a:pathLst>
            </a:cu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algn="ctr" defTabSz="814388">
                <a:lnSpc>
                  <a:spcPct val="90000"/>
                </a:lnSpc>
                <a:defRPr/>
              </a:pPr>
              <a:endParaRPr lang="en-US" sz="2400" dirty="0">
                <a:solidFill>
                  <a:schemeClr val="bg1"/>
                </a:solidFill>
                <a:latin typeface="Arial" charset="0"/>
                <a:cs typeface="+mn-cs"/>
              </a:endParaRPr>
            </a:p>
          </p:txBody>
        </p:sp>
        <p:sp>
          <p:nvSpPr>
            <p:cNvPr id="36" name="Freeform 39">
              <a:extLst>
                <a:ext uri="{FF2B5EF4-FFF2-40B4-BE49-F238E27FC236}">
                  <a16:creationId xmlns:a16="http://schemas.microsoft.com/office/drawing/2014/main" id="{B8C29DC3-F193-41D2-B200-AFCD9FAA3923}"/>
                </a:ext>
              </a:extLst>
            </p:cNvPr>
            <p:cNvSpPr>
              <a:spLocks/>
            </p:cNvSpPr>
            <p:nvPr/>
          </p:nvSpPr>
          <p:spPr bwMode="auto">
            <a:xfrm>
              <a:off x="3138488" y="1636713"/>
              <a:ext cx="1231900" cy="1736725"/>
            </a:xfrm>
            <a:custGeom>
              <a:avLst/>
              <a:gdLst>
                <a:gd name="T0" fmla="*/ 169 w 776"/>
                <a:gd name="T1" fmla="*/ 734 h 1094"/>
                <a:gd name="T2" fmla="*/ 317 w 776"/>
                <a:gd name="T3" fmla="*/ 649 h 1094"/>
                <a:gd name="T4" fmla="*/ 0 w 776"/>
                <a:gd name="T5" fmla="*/ 91 h 1094"/>
                <a:gd name="T6" fmla="*/ 155 w 776"/>
                <a:gd name="T7" fmla="*/ 0 h 1094"/>
                <a:gd name="T8" fmla="*/ 776 w 776"/>
                <a:gd name="T9" fmla="*/ 1094 h 1094"/>
                <a:gd name="T10" fmla="*/ 169 w 776"/>
                <a:gd name="T11" fmla="*/ 734 h 1094"/>
              </a:gdLst>
              <a:ahLst/>
              <a:cxnLst>
                <a:cxn ang="0">
                  <a:pos x="T0" y="T1"/>
                </a:cxn>
                <a:cxn ang="0">
                  <a:pos x="T2" y="T3"/>
                </a:cxn>
                <a:cxn ang="0">
                  <a:pos x="T4" y="T5"/>
                </a:cxn>
                <a:cxn ang="0">
                  <a:pos x="T6" y="T7"/>
                </a:cxn>
                <a:cxn ang="0">
                  <a:pos x="T8" y="T9"/>
                </a:cxn>
                <a:cxn ang="0">
                  <a:pos x="T10" y="T11"/>
                </a:cxn>
              </a:cxnLst>
              <a:rect l="0" t="0" r="r" b="b"/>
              <a:pathLst>
                <a:path w="776" h="1094">
                  <a:moveTo>
                    <a:pt x="169" y="734"/>
                  </a:moveTo>
                  <a:lnTo>
                    <a:pt x="317" y="649"/>
                  </a:lnTo>
                  <a:lnTo>
                    <a:pt x="0" y="91"/>
                  </a:lnTo>
                  <a:lnTo>
                    <a:pt x="155" y="0"/>
                  </a:lnTo>
                  <a:lnTo>
                    <a:pt x="776" y="1094"/>
                  </a:lnTo>
                  <a:lnTo>
                    <a:pt x="169" y="734"/>
                  </a:lnTo>
                  <a:close/>
                </a:path>
              </a:pathLst>
            </a:custGeom>
            <a:gradFill flip="none" rotWithShape="1">
              <a:gsLst>
                <a:gs pos="0">
                  <a:srgbClr val="01315D">
                    <a:alpha val="28000"/>
                  </a:srgbClr>
                </a:gs>
                <a:gs pos="100000">
                  <a:srgbClr val="FFFFFF">
                    <a:alpha val="0"/>
                  </a:srgbClr>
                </a:gs>
              </a:gsLst>
              <a:path path="circle">
                <a:fillToRect l="100000" t="100000"/>
              </a:path>
              <a:tileRect r="-100000" b="-100000"/>
            </a:gradFill>
            <a:ln>
              <a:noFill/>
            </a:ln>
          </p:spPr>
          <p:txBody>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eaLnBrk="1" fontAlgn="auto" hangingPunct="1">
                <a:spcBef>
                  <a:spcPts val="0"/>
                </a:spcBef>
                <a:spcAft>
                  <a:spcPts val="0"/>
                </a:spcAft>
                <a:defRPr/>
              </a:pPr>
              <a:endParaRPr lang="en-US">
                <a:latin typeface="+mn-lt"/>
                <a:cs typeface="+mn-cs"/>
              </a:endParaRPr>
            </a:p>
          </p:txBody>
        </p:sp>
      </p:grpSp>
      <p:grpSp>
        <p:nvGrpSpPr>
          <p:cNvPr id="2" name="Group 1">
            <a:extLst>
              <a:ext uri="{FF2B5EF4-FFF2-40B4-BE49-F238E27FC236}">
                <a16:creationId xmlns:a16="http://schemas.microsoft.com/office/drawing/2014/main" id="{D612028B-DEB4-46E2-B52A-9B82BD4BEA20}"/>
              </a:ext>
            </a:extLst>
          </p:cNvPr>
          <p:cNvGrpSpPr/>
          <p:nvPr/>
        </p:nvGrpSpPr>
        <p:grpSpPr>
          <a:xfrm rot="3023072">
            <a:off x="1665185" y="3186018"/>
            <a:ext cx="1469878" cy="2986871"/>
            <a:chOff x="2619182" y="3993364"/>
            <a:chExt cx="1180694" cy="2986871"/>
          </a:xfrm>
        </p:grpSpPr>
        <p:sp>
          <p:nvSpPr>
            <p:cNvPr id="38" name="TextBox 33">
              <a:extLst>
                <a:ext uri="{FF2B5EF4-FFF2-40B4-BE49-F238E27FC236}">
                  <a16:creationId xmlns:a16="http://schemas.microsoft.com/office/drawing/2014/main" id="{A3AD0684-20F9-40EF-953B-7028F3315C28}"/>
                </a:ext>
              </a:extLst>
            </p:cNvPr>
            <p:cNvSpPr txBox="1">
              <a:spLocks noChangeArrowheads="1"/>
            </p:cNvSpPr>
            <p:nvPr/>
          </p:nvSpPr>
          <p:spPr bwMode="auto">
            <a:xfrm rot="18576928" flipH="1">
              <a:off x="2573664" y="5754023"/>
              <a:ext cx="2155754" cy="29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Feedback</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39" name="TextBox 33">
              <a:extLst>
                <a:ext uri="{FF2B5EF4-FFF2-40B4-BE49-F238E27FC236}">
                  <a16:creationId xmlns:a16="http://schemas.microsoft.com/office/drawing/2014/main" id="{0334C0E6-62CB-461C-B3A6-3DEDEA9B36FB}"/>
                </a:ext>
              </a:extLst>
            </p:cNvPr>
            <p:cNvSpPr txBox="1">
              <a:spLocks noChangeArrowheads="1"/>
            </p:cNvSpPr>
            <p:nvPr/>
          </p:nvSpPr>
          <p:spPr bwMode="auto">
            <a:xfrm rot="18576928" flipH="1">
              <a:off x="2324709" y="5497483"/>
              <a:ext cx="2155754" cy="29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Experience</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40" name="TextBox 33">
              <a:extLst>
                <a:ext uri="{FF2B5EF4-FFF2-40B4-BE49-F238E27FC236}">
                  <a16:creationId xmlns:a16="http://schemas.microsoft.com/office/drawing/2014/main" id="{797A78F8-FAF3-4A2B-86FF-200D1F3FF43A}"/>
                </a:ext>
              </a:extLst>
            </p:cNvPr>
            <p:cNvSpPr txBox="1">
              <a:spLocks noChangeArrowheads="1"/>
            </p:cNvSpPr>
            <p:nvPr/>
          </p:nvSpPr>
          <p:spPr bwMode="auto">
            <a:xfrm rot="18576928" flipH="1">
              <a:off x="2075751" y="5240943"/>
              <a:ext cx="2155754" cy="29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Training</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41" name="TextBox 33">
              <a:extLst>
                <a:ext uri="{FF2B5EF4-FFF2-40B4-BE49-F238E27FC236}">
                  <a16:creationId xmlns:a16="http://schemas.microsoft.com/office/drawing/2014/main" id="{10287721-3B2E-4E60-BB8E-E917FD29D8C8}"/>
                </a:ext>
              </a:extLst>
            </p:cNvPr>
            <p:cNvSpPr txBox="1">
              <a:spLocks noChangeArrowheads="1"/>
            </p:cNvSpPr>
            <p:nvPr/>
          </p:nvSpPr>
          <p:spPr bwMode="auto">
            <a:xfrm rot="18576928" flipH="1">
              <a:off x="1421855" y="5190691"/>
              <a:ext cx="2691324" cy="29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400" b="1" dirty="0">
                  <a:solidFill>
                    <a:srgbClr val="525252"/>
                  </a:solidFill>
                  <a:latin typeface="Calibri Light" panose="020F0302020204030204" pitchFamily="34" charset="0"/>
                  <a:cs typeface="Calibri Light" panose="020F0302020204030204" pitchFamily="34" charset="0"/>
                </a:rPr>
                <a:t>Other user experience</a:t>
              </a:r>
              <a:endParaRPr lang="en-US" altLang="en-US" sz="2400" dirty="0">
                <a:solidFill>
                  <a:srgbClr val="525252"/>
                </a:solidFill>
                <a:latin typeface="Calibri Light" panose="020F0302020204030204" pitchFamily="34" charset="0"/>
                <a:cs typeface="Calibri Light" panose="020F0302020204030204" pitchFamily="34" charset="0"/>
              </a:endParaRPr>
            </a:p>
          </p:txBody>
        </p:sp>
      </p:grpSp>
      <p:sp>
        <p:nvSpPr>
          <p:cNvPr id="11" name="Left Brace 10">
            <a:extLst>
              <a:ext uri="{FF2B5EF4-FFF2-40B4-BE49-F238E27FC236}">
                <a16:creationId xmlns:a16="http://schemas.microsoft.com/office/drawing/2014/main" id="{26E36602-C574-4F0F-A3E9-9A6A1B1A19EB}"/>
              </a:ext>
            </a:extLst>
          </p:cNvPr>
          <p:cNvSpPr/>
          <p:nvPr/>
        </p:nvSpPr>
        <p:spPr>
          <a:xfrm>
            <a:off x="6038850" y="1466850"/>
            <a:ext cx="579056" cy="1617983"/>
          </a:xfrm>
          <a:prstGeom prst="leftBrace">
            <a:avLst>
              <a:gd name="adj1" fmla="val 59284"/>
              <a:gd name="adj2" fmla="val 57566"/>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e 42">
            <a:extLst>
              <a:ext uri="{FF2B5EF4-FFF2-40B4-BE49-F238E27FC236}">
                <a16:creationId xmlns:a16="http://schemas.microsoft.com/office/drawing/2014/main" id="{FC5EE994-EA0C-4DDE-8D0B-6EFD87E5D2B7}"/>
              </a:ext>
            </a:extLst>
          </p:cNvPr>
          <p:cNvSpPr/>
          <p:nvPr/>
        </p:nvSpPr>
        <p:spPr>
          <a:xfrm flipH="1">
            <a:off x="3283347" y="3944984"/>
            <a:ext cx="975470" cy="1625878"/>
          </a:xfrm>
          <a:prstGeom prst="leftBrace">
            <a:avLst>
              <a:gd name="adj1" fmla="val 22780"/>
              <a:gd name="adj2" fmla="val 27334"/>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BCA80125-2EB2-49DE-87C8-CEB7D22C1BF7}"/>
              </a:ext>
            </a:extLst>
          </p:cNvPr>
          <p:cNvSpPr txBox="1"/>
          <p:nvPr/>
        </p:nvSpPr>
        <p:spPr>
          <a:xfrm>
            <a:off x="946432" y="3724596"/>
            <a:ext cx="1599074" cy="261610"/>
          </a:xfrm>
          <a:prstGeom prst="rect">
            <a:avLst/>
          </a:prstGeom>
          <a:noFill/>
        </p:spPr>
        <p:txBody>
          <a:bodyPr wrap="square" rtlCol="0">
            <a:spAutoFit/>
          </a:bodyPr>
          <a:lstStyle/>
          <a:p>
            <a:r>
              <a:rPr lang="en-US" sz="1100" dirty="0"/>
              <a:t>Tesla</a:t>
            </a:r>
          </a:p>
        </p:txBody>
      </p:sp>
      <p:sp>
        <p:nvSpPr>
          <p:cNvPr id="23" name="TextBox 22">
            <a:extLst>
              <a:ext uri="{FF2B5EF4-FFF2-40B4-BE49-F238E27FC236}">
                <a16:creationId xmlns:a16="http://schemas.microsoft.com/office/drawing/2014/main" id="{22F0A436-19A4-4BEC-B324-7759EED6B944}"/>
              </a:ext>
            </a:extLst>
          </p:cNvPr>
          <p:cNvSpPr txBox="1"/>
          <p:nvPr/>
        </p:nvSpPr>
        <p:spPr>
          <a:xfrm>
            <a:off x="6986675" y="3496956"/>
            <a:ext cx="2023510" cy="261610"/>
          </a:xfrm>
          <a:prstGeom prst="rect">
            <a:avLst/>
          </a:prstGeom>
          <a:noFill/>
        </p:spPr>
        <p:txBody>
          <a:bodyPr wrap="square" rtlCol="0">
            <a:spAutoFit/>
          </a:bodyPr>
          <a:lstStyle/>
          <a:p>
            <a:r>
              <a:rPr lang="en-US" sz="1100" dirty="0"/>
              <a:t>@Worst_Username_Evar</a:t>
            </a:r>
          </a:p>
        </p:txBody>
      </p:sp>
    </p:spTree>
    <p:extLst>
      <p:ext uri="{BB962C8B-B14F-4D97-AF65-F5344CB8AC3E}">
        <p14:creationId xmlns:p14="http://schemas.microsoft.com/office/powerpoint/2010/main" val="12276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5D4DA9-726B-4A30-8A27-53C488052F39}"/>
              </a:ext>
            </a:extLst>
          </p:cNvPr>
          <p:cNvPicPr>
            <a:picLocks noChangeAspect="1"/>
          </p:cNvPicPr>
          <p:nvPr/>
        </p:nvPicPr>
        <p:blipFill rotWithShape="1">
          <a:blip r:embed="rId2"/>
          <a:srcRect l="13814"/>
          <a:stretch/>
        </p:blipFill>
        <p:spPr>
          <a:xfrm>
            <a:off x="2281516" y="1592937"/>
            <a:ext cx="4943475" cy="3339084"/>
          </a:xfrm>
          <a:prstGeom prst="rect">
            <a:avLst/>
          </a:prstGeom>
        </p:spPr>
      </p:pic>
      <p:sp>
        <p:nvSpPr>
          <p:cNvPr id="9" name="Title 1">
            <a:extLst>
              <a:ext uri="{FF2B5EF4-FFF2-40B4-BE49-F238E27FC236}">
                <a16:creationId xmlns:a16="http://schemas.microsoft.com/office/drawing/2014/main" id="{8F32F7DA-3034-43B1-A0E7-8C7EF4BF7867}"/>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Poorly calibrated high initial </a:t>
            </a:r>
            <a:r>
              <a:rPr lang="en-US" sz="2800" b="1" i="1" dirty="0">
                <a:solidFill>
                  <a:srgbClr val="FF0000"/>
                </a:solidFill>
                <a:latin typeface="Franklin Gothic Book" panose="020B0503020102020204" pitchFamily="34" charset="0"/>
              </a:rPr>
              <a:t>overtrust</a:t>
            </a:r>
            <a:r>
              <a:rPr lang="en-US" sz="2800" b="1" i="1" dirty="0">
                <a:latin typeface="Franklin Gothic Book" panose="020B0503020102020204" pitchFamily="34" charset="0"/>
              </a:rPr>
              <a:t> </a:t>
            </a:r>
            <a:r>
              <a:rPr lang="en-US" sz="2800" dirty="0">
                <a:latin typeface="Franklin Gothic Book" panose="020B0503020102020204" pitchFamily="34" charset="0"/>
              </a:rPr>
              <a:t>is often very </a:t>
            </a:r>
            <a:r>
              <a:rPr lang="en-US" sz="2800" b="1" i="1" dirty="0">
                <a:solidFill>
                  <a:schemeClr val="accent5">
                    <a:lumMod val="60000"/>
                    <a:lumOff val="40000"/>
                  </a:schemeClr>
                </a:solidFill>
                <a:latin typeface="Franklin Gothic Book" panose="020B0503020102020204" pitchFamily="34" charset="0"/>
              </a:rPr>
              <a:t>brittle</a:t>
            </a:r>
            <a:r>
              <a:rPr lang="en-US" sz="2800" b="1" i="1" dirty="0">
                <a:solidFill>
                  <a:srgbClr val="FF0000"/>
                </a:solidFill>
                <a:latin typeface="Franklin Gothic Book" panose="020B0503020102020204" pitchFamily="34" charset="0"/>
              </a:rPr>
              <a:t> </a:t>
            </a:r>
            <a:r>
              <a:rPr lang="en-US" sz="2800" dirty="0">
                <a:latin typeface="Franklin Gothic Book" panose="020B0503020102020204" pitchFamily="34" charset="0"/>
              </a:rPr>
              <a:t>and</a:t>
            </a:r>
            <a:r>
              <a:rPr lang="en-US" sz="2800" b="1" i="1" dirty="0">
                <a:latin typeface="Franklin Gothic Book" panose="020B0503020102020204" pitchFamily="34" charset="0"/>
              </a:rPr>
              <a:t> </a:t>
            </a:r>
            <a:r>
              <a:rPr lang="en-US" sz="2800" b="1" i="1" dirty="0">
                <a:solidFill>
                  <a:schemeClr val="accent5">
                    <a:lumMod val="60000"/>
                    <a:lumOff val="40000"/>
                  </a:schemeClr>
                </a:solidFill>
                <a:latin typeface="Franklin Gothic Book" panose="020B0503020102020204" pitchFamily="34" charset="0"/>
              </a:rPr>
              <a:t>non-resilient.</a:t>
            </a:r>
            <a:r>
              <a:rPr lang="en-US" sz="2800" b="1" i="1" dirty="0">
                <a:solidFill>
                  <a:srgbClr val="FF0000"/>
                </a:solidFill>
                <a:latin typeface="Franklin Gothic Book" panose="020B0503020102020204" pitchFamily="34" charset="0"/>
              </a:rPr>
              <a:t> </a:t>
            </a:r>
            <a:r>
              <a:rPr lang="en-US" sz="2800" dirty="0">
                <a:latin typeface="Franklin Gothic Book" panose="020B0503020102020204" pitchFamily="34" charset="0"/>
              </a:rPr>
              <a:t>Once it’s lost, it’s hard to regain.</a:t>
            </a:r>
          </a:p>
        </p:txBody>
      </p:sp>
      <p:sp>
        <p:nvSpPr>
          <p:cNvPr id="10" name="Title 1">
            <a:extLst>
              <a:ext uri="{FF2B5EF4-FFF2-40B4-BE49-F238E27FC236}">
                <a16:creationId xmlns:a16="http://schemas.microsoft.com/office/drawing/2014/main" id="{B98E2E8B-0A72-4C51-B4FF-6AC482664BB6}"/>
              </a:ext>
            </a:extLst>
          </p:cNvPr>
          <p:cNvSpPr txBox="1">
            <a:spLocks/>
          </p:cNvSpPr>
          <p:nvPr/>
        </p:nvSpPr>
        <p:spPr>
          <a:xfrm>
            <a:off x="781050" y="5228725"/>
            <a:ext cx="7944409"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Franklin Gothic Book" panose="020B0503020102020204" pitchFamily="34" charset="0"/>
              </a:rPr>
              <a:t>Again: Our goal is not</a:t>
            </a:r>
            <a:r>
              <a:rPr lang="en-US" sz="2400" i="1" dirty="0">
                <a:latin typeface="Franklin Gothic Book" panose="020B0503020102020204" pitchFamily="34" charset="0"/>
              </a:rPr>
              <a:t> </a:t>
            </a:r>
            <a:r>
              <a:rPr lang="en-US" sz="2400" dirty="0">
                <a:latin typeface="Franklin Gothic Book" panose="020B0503020102020204" pitchFamily="34" charset="0"/>
              </a:rPr>
              <a:t>to </a:t>
            </a:r>
            <a:r>
              <a:rPr lang="en-US" sz="2400" i="1" dirty="0">
                <a:latin typeface="Franklin Gothic Book" panose="020B0503020102020204" pitchFamily="34" charset="0"/>
              </a:rPr>
              <a:t>maximize</a:t>
            </a:r>
            <a:r>
              <a:rPr lang="en-US" sz="2400" dirty="0">
                <a:latin typeface="Franklin Gothic Book" panose="020B0503020102020204" pitchFamily="34" charset="0"/>
              </a:rPr>
              <a:t> trust but to achieve </a:t>
            </a:r>
            <a:r>
              <a:rPr lang="en-US" sz="2400" b="1" i="1" dirty="0">
                <a:solidFill>
                  <a:srgbClr val="00B0F0"/>
                </a:solidFill>
                <a:latin typeface="Franklin Gothic Book" panose="020B0503020102020204" pitchFamily="34" charset="0"/>
              </a:rPr>
              <a:t>calibrated trust</a:t>
            </a:r>
            <a:r>
              <a:rPr lang="en-US" sz="2400" dirty="0">
                <a:latin typeface="Franklin Gothic Book" panose="020B0503020102020204" pitchFamily="34" charset="0"/>
              </a:rPr>
              <a:t>, to </a:t>
            </a:r>
            <a:r>
              <a:rPr lang="en-US" sz="2400" b="1" i="1" dirty="0">
                <a:solidFill>
                  <a:srgbClr val="1B9EA7"/>
                </a:solidFill>
                <a:latin typeface="Franklin Gothic Book" panose="020B0503020102020204" pitchFamily="34" charset="0"/>
              </a:rPr>
              <a:t>trust</a:t>
            </a:r>
            <a:r>
              <a:rPr lang="en-US" sz="2400" dirty="0">
                <a:latin typeface="Franklin Gothic Book" panose="020B0503020102020204" pitchFamily="34" charset="0"/>
              </a:rPr>
              <a:t> as much as the other is </a:t>
            </a:r>
            <a:r>
              <a:rPr lang="en-US" sz="2400" b="1" i="1" dirty="0">
                <a:solidFill>
                  <a:srgbClr val="071488"/>
                </a:solidFill>
                <a:latin typeface="Franklin Gothic Book" panose="020B0503020102020204" pitchFamily="34" charset="0"/>
              </a:rPr>
              <a:t>trustworthy</a:t>
            </a:r>
          </a:p>
        </p:txBody>
      </p:sp>
      <p:sp>
        <p:nvSpPr>
          <p:cNvPr id="11" name="Title 1">
            <a:extLst>
              <a:ext uri="{FF2B5EF4-FFF2-40B4-BE49-F238E27FC236}">
                <a16:creationId xmlns:a16="http://schemas.microsoft.com/office/drawing/2014/main" id="{65162C58-3127-485D-B731-5677FC6BC9FA}"/>
              </a:ext>
            </a:extLst>
          </p:cNvPr>
          <p:cNvSpPr txBox="1">
            <a:spLocks/>
          </p:cNvSpPr>
          <p:nvPr/>
        </p:nvSpPr>
        <p:spPr>
          <a:xfrm>
            <a:off x="4304183" y="2060602"/>
            <a:ext cx="1934692" cy="121274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7D3C3C"/>
                </a:solidFill>
                <a:latin typeface="Franklin Gothic Book" panose="020B0503020102020204" pitchFamily="34" charset="0"/>
              </a:rPr>
              <a:t>Sometimes fragility is ok!</a:t>
            </a:r>
            <a:endParaRPr lang="en-US" sz="2800" b="1" i="1" dirty="0">
              <a:solidFill>
                <a:srgbClr val="7D3C3C"/>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EFFCDC60-02E0-40FE-873D-2313CFCA2F3B}"/>
              </a:ext>
            </a:extLst>
          </p:cNvPr>
          <p:cNvSpPr txBox="1"/>
          <p:nvPr/>
        </p:nvSpPr>
        <p:spPr>
          <a:xfrm>
            <a:off x="5716128" y="4909719"/>
            <a:ext cx="1599074" cy="261610"/>
          </a:xfrm>
          <a:prstGeom prst="rect">
            <a:avLst/>
          </a:prstGeom>
          <a:noFill/>
        </p:spPr>
        <p:txBody>
          <a:bodyPr wrap="square" rtlCol="0">
            <a:spAutoFit/>
          </a:bodyPr>
          <a:lstStyle/>
          <a:p>
            <a:r>
              <a:rPr lang="en-US" sz="1100" dirty="0"/>
              <a:t>Florida Highway Patrol</a:t>
            </a:r>
          </a:p>
        </p:txBody>
      </p:sp>
    </p:spTree>
    <p:extLst>
      <p:ext uri="{BB962C8B-B14F-4D97-AF65-F5344CB8AC3E}">
        <p14:creationId xmlns:p14="http://schemas.microsoft.com/office/powerpoint/2010/main" val="214617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48E3-2E6F-4B0E-888D-2A418EA2904D}"/>
              </a:ext>
            </a:extLst>
          </p:cNvPr>
          <p:cNvSpPr>
            <a:spLocks noGrp="1"/>
          </p:cNvSpPr>
          <p:nvPr>
            <p:ph type="title"/>
          </p:nvPr>
        </p:nvSpPr>
        <p:spPr/>
        <p:txBody>
          <a:bodyPr>
            <a:noAutofit/>
          </a:bodyPr>
          <a:lstStyle/>
          <a:p>
            <a:r>
              <a:rPr lang="en-US" dirty="0"/>
              <a:t>If </a:t>
            </a:r>
            <a:r>
              <a:rPr lang="en-US" b="1" i="1" dirty="0">
                <a:solidFill>
                  <a:srgbClr val="00B0F0"/>
                </a:solidFill>
              </a:rPr>
              <a:t>trusted AI </a:t>
            </a:r>
            <a:r>
              <a:rPr lang="en-US" dirty="0"/>
              <a:t>is the DoD’s goal, it is critical to improve the T&amp;E community’s understanding of what </a:t>
            </a:r>
            <a:r>
              <a:rPr lang="en-US" b="1" i="1" dirty="0">
                <a:solidFill>
                  <a:srgbClr val="1B9EA7"/>
                </a:solidFill>
              </a:rPr>
              <a:t>trust</a:t>
            </a:r>
            <a:r>
              <a:rPr lang="en-US" dirty="0"/>
              <a:t> and </a:t>
            </a:r>
            <a:r>
              <a:rPr lang="en-US" b="1" i="1" dirty="0">
                <a:solidFill>
                  <a:srgbClr val="071488"/>
                </a:solidFill>
              </a:rPr>
              <a:t>trustworthiness </a:t>
            </a:r>
            <a:r>
              <a:rPr lang="en-US" dirty="0"/>
              <a:t>mean.</a:t>
            </a:r>
            <a:br>
              <a:rPr lang="en-US" b="1" dirty="0">
                <a:solidFill>
                  <a:srgbClr val="071488"/>
                </a:solidFill>
              </a:rPr>
            </a:br>
            <a:endParaRPr lang="en-US" dirty="0"/>
          </a:p>
        </p:txBody>
      </p:sp>
      <p:pic>
        <p:nvPicPr>
          <p:cNvPr id="1026" name="Picture 2" descr="Deputy Secretary of Defense Kathleen Hicks speaks. ">
            <a:extLst>
              <a:ext uri="{FF2B5EF4-FFF2-40B4-BE49-F238E27FC236}">
                <a16:creationId xmlns:a16="http://schemas.microsoft.com/office/drawing/2014/main" id="{32A0E54F-0A7F-4889-8E7F-63E50F7AF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30" y="2000789"/>
            <a:ext cx="3058829" cy="1968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47A03D1-2960-456B-BD16-5CE274DA9D13}"/>
              </a:ext>
            </a:extLst>
          </p:cNvPr>
          <p:cNvPicPr>
            <a:picLocks noChangeAspect="1"/>
          </p:cNvPicPr>
          <p:nvPr/>
        </p:nvPicPr>
        <p:blipFill rotWithShape="1">
          <a:blip r:embed="rId4"/>
          <a:srcRect b="34681"/>
          <a:stretch/>
        </p:blipFill>
        <p:spPr>
          <a:xfrm>
            <a:off x="3722981" y="4761045"/>
            <a:ext cx="2563544" cy="1335329"/>
          </a:xfrm>
          <a:prstGeom prst="rect">
            <a:avLst/>
          </a:prstGeom>
        </p:spPr>
      </p:pic>
      <p:sp>
        <p:nvSpPr>
          <p:cNvPr id="6" name="Content Placeholder 2">
            <a:extLst>
              <a:ext uri="{FF2B5EF4-FFF2-40B4-BE49-F238E27FC236}">
                <a16:creationId xmlns:a16="http://schemas.microsoft.com/office/drawing/2014/main" id="{4C5447FB-0F63-4F0A-B46D-D8BBC38733C1}"/>
              </a:ext>
            </a:extLst>
          </p:cNvPr>
          <p:cNvSpPr txBox="1">
            <a:spLocks/>
          </p:cNvSpPr>
          <p:nvPr/>
        </p:nvSpPr>
        <p:spPr>
          <a:xfrm>
            <a:off x="6196812" y="4623448"/>
            <a:ext cx="2693010" cy="6651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5000"/>
              </a:lnSpc>
              <a:spcBef>
                <a:spcPts val="0"/>
              </a:spcBef>
              <a:buNone/>
            </a:pPr>
            <a:r>
              <a:rPr lang="en-US" sz="1800" b="1" dirty="0">
                <a:cs typeface="Calibri Light" panose="020F0302020204030204" pitchFamily="34" charset="0"/>
              </a:rPr>
              <a:t>Deputy Sec. of Defense </a:t>
            </a:r>
          </a:p>
          <a:p>
            <a:pPr marL="0" indent="0" algn="ctr">
              <a:lnSpc>
                <a:spcPct val="75000"/>
              </a:lnSpc>
              <a:spcBef>
                <a:spcPts val="0"/>
              </a:spcBef>
              <a:buNone/>
            </a:pPr>
            <a:r>
              <a:rPr lang="en-US" sz="1800" b="1" dirty="0">
                <a:cs typeface="Calibri Light" panose="020F0302020204030204" pitchFamily="34" charset="0"/>
              </a:rPr>
              <a:t>Kathleen Hicks</a:t>
            </a:r>
          </a:p>
        </p:txBody>
      </p:sp>
      <p:pic>
        <p:nvPicPr>
          <p:cNvPr id="5" name="Picture 4">
            <a:extLst>
              <a:ext uri="{FF2B5EF4-FFF2-40B4-BE49-F238E27FC236}">
                <a16:creationId xmlns:a16="http://schemas.microsoft.com/office/drawing/2014/main" id="{5B445674-9581-41C3-8309-2D05663FE2FB}"/>
              </a:ext>
            </a:extLst>
          </p:cNvPr>
          <p:cNvPicPr>
            <a:picLocks noChangeAspect="1"/>
          </p:cNvPicPr>
          <p:nvPr/>
        </p:nvPicPr>
        <p:blipFill rotWithShape="1">
          <a:blip r:embed="rId5"/>
          <a:srcRect t="20078"/>
          <a:stretch/>
        </p:blipFill>
        <p:spPr>
          <a:xfrm>
            <a:off x="601465" y="4613923"/>
            <a:ext cx="3058829" cy="919247"/>
          </a:xfrm>
          <a:prstGeom prst="rect">
            <a:avLst/>
          </a:prstGeom>
        </p:spPr>
      </p:pic>
      <p:sp>
        <p:nvSpPr>
          <p:cNvPr id="8" name="Content Placeholder 2">
            <a:extLst>
              <a:ext uri="{FF2B5EF4-FFF2-40B4-BE49-F238E27FC236}">
                <a16:creationId xmlns:a16="http://schemas.microsoft.com/office/drawing/2014/main" id="{907EEEC5-A239-4CE7-A20B-E8AECCA85568}"/>
              </a:ext>
            </a:extLst>
          </p:cNvPr>
          <p:cNvSpPr txBox="1">
            <a:spLocks/>
          </p:cNvSpPr>
          <p:nvPr/>
        </p:nvSpPr>
        <p:spPr>
          <a:xfrm>
            <a:off x="449037" y="5605217"/>
            <a:ext cx="3363686" cy="7825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0" b="1" dirty="0"/>
              <a:t>DoD Responsible AI (RAI) Strategy and Implementation Pathway </a:t>
            </a:r>
          </a:p>
        </p:txBody>
      </p:sp>
      <p:sp>
        <p:nvSpPr>
          <p:cNvPr id="9" name="Content Placeholder 2">
            <a:extLst>
              <a:ext uri="{FF2B5EF4-FFF2-40B4-BE49-F238E27FC236}">
                <a16:creationId xmlns:a16="http://schemas.microsoft.com/office/drawing/2014/main" id="{D8E402DE-73E6-4449-8F92-B2EE4A4C6EE9}"/>
              </a:ext>
            </a:extLst>
          </p:cNvPr>
          <p:cNvSpPr txBox="1">
            <a:spLocks/>
          </p:cNvSpPr>
          <p:nvPr/>
        </p:nvSpPr>
        <p:spPr>
          <a:xfrm>
            <a:off x="3722981" y="6063646"/>
            <a:ext cx="2824882" cy="41110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0" b="1" dirty="0"/>
              <a:t>Executive Order 14110</a:t>
            </a:r>
          </a:p>
        </p:txBody>
      </p:sp>
      <p:sp>
        <p:nvSpPr>
          <p:cNvPr id="7" name="Rectangle: Rounded Corners 6">
            <a:extLst>
              <a:ext uri="{FF2B5EF4-FFF2-40B4-BE49-F238E27FC236}">
                <a16:creationId xmlns:a16="http://schemas.microsoft.com/office/drawing/2014/main" id="{7079BB6A-8C40-47A9-A625-9DC725C0E40D}"/>
              </a:ext>
            </a:extLst>
          </p:cNvPr>
          <p:cNvSpPr/>
          <p:nvPr/>
        </p:nvSpPr>
        <p:spPr>
          <a:xfrm>
            <a:off x="2637065" y="5510893"/>
            <a:ext cx="277586" cy="20100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TextBox 13">
            <a:extLst>
              <a:ext uri="{FF2B5EF4-FFF2-40B4-BE49-F238E27FC236}">
                <a16:creationId xmlns:a16="http://schemas.microsoft.com/office/drawing/2014/main" id="{1C98870E-78B1-484A-A1D7-F408268B38E0}"/>
              </a:ext>
            </a:extLst>
          </p:cNvPr>
          <p:cNvSpPr txBox="1"/>
          <p:nvPr/>
        </p:nvSpPr>
        <p:spPr>
          <a:xfrm>
            <a:off x="2153181" y="3919330"/>
            <a:ext cx="4572000" cy="261610"/>
          </a:xfrm>
          <a:prstGeom prst="rect">
            <a:avLst/>
          </a:prstGeom>
          <a:noFill/>
        </p:spPr>
        <p:txBody>
          <a:bodyPr wrap="square">
            <a:spAutoFit/>
          </a:bodyPr>
          <a:lstStyle/>
          <a:p>
            <a:r>
              <a:rPr lang="en-US" sz="1100" b="0" i="0" dirty="0">
                <a:effectLst/>
                <a:latin typeface="Roboto" panose="02000000000000000000" pitchFamily="2" charset="0"/>
              </a:rPr>
              <a:t>AP Photo/Andrew </a:t>
            </a:r>
            <a:r>
              <a:rPr lang="en-US" sz="1100" b="0" i="0" dirty="0" err="1">
                <a:effectLst/>
                <a:latin typeface="Roboto" panose="02000000000000000000" pitchFamily="2" charset="0"/>
              </a:rPr>
              <a:t>Harnik</a:t>
            </a:r>
            <a:endParaRPr lang="en-US" sz="1100" dirty="0"/>
          </a:p>
        </p:txBody>
      </p:sp>
      <p:sp>
        <p:nvSpPr>
          <p:cNvPr id="15" name="Content Placeholder 2">
            <a:extLst>
              <a:ext uri="{FF2B5EF4-FFF2-40B4-BE49-F238E27FC236}">
                <a16:creationId xmlns:a16="http://schemas.microsoft.com/office/drawing/2014/main" id="{DEBE0E07-C077-4BA0-A442-AF258BE31824}"/>
              </a:ext>
            </a:extLst>
          </p:cNvPr>
          <p:cNvSpPr>
            <a:spLocks noGrp="1"/>
          </p:cNvSpPr>
          <p:nvPr>
            <p:ph idx="1"/>
          </p:nvPr>
        </p:nvSpPr>
        <p:spPr>
          <a:xfrm>
            <a:off x="3922824" y="1845436"/>
            <a:ext cx="4878276" cy="2767362"/>
          </a:xfrm>
        </p:spPr>
        <p:txBody>
          <a:bodyPr>
            <a:noAutofit/>
          </a:bodyPr>
          <a:lstStyle/>
          <a:p>
            <a:pPr marL="0" indent="0">
              <a:buNone/>
            </a:pPr>
            <a:r>
              <a:rPr lang="en-US" sz="1800" i="1" dirty="0"/>
              <a:t>“Our operators must come to </a:t>
            </a:r>
          </a:p>
          <a:p>
            <a:pPr marL="0" indent="0">
              <a:buNone/>
            </a:pPr>
            <a:r>
              <a:rPr lang="en-US" sz="1800" i="1" dirty="0"/>
              <a:t>trust the outputs of AI systems,</a:t>
            </a:r>
          </a:p>
          <a:p>
            <a:pPr marL="0" indent="0">
              <a:buNone/>
            </a:pPr>
            <a:r>
              <a:rPr lang="en-US" sz="1800" i="1" dirty="0"/>
              <a:t>	our commanders must come to </a:t>
            </a:r>
          </a:p>
          <a:p>
            <a:pPr marL="0" indent="0">
              <a:buNone/>
            </a:pPr>
            <a:r>
              <a:rPr lang="en-US" sz="1800" i="1" dirty="0"/>
              <a:t>	trust the legal, ethical, and moral 	foundations of explainable AI,</a:t>
            </a:r>
          </a:p>
          <a:p>
            <a:pPr marL="0" indent="0">
              <a:buNone/>
            </a:pPr>
            <a:r>
              <a:rPr lang="en-US" sz="1800" i="1" dirty="0"/>
              <a:t>	        and the American people must come to 	        trust the values their Department of 	        Defense has integrated into every 	        application.” </a:t>
            </a:r>
            <a:endParaRPr lang="en-US" sz="1800" dirty="0"/>
          </a:p>
        </p:txBody>
      </p:sp>
    </p:spTree>
    <p:extLst>
      <p:ext uri="{BB962C8B-B14F-4D97-AF65-F5344CB8AC3E}">
        <p14:creationId xmlns:p14="http://schemas.microsoft.com/office/powerpoint/2010/main" val="3705073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xplosion: 14 Points 12">
            <a:extLst>
              <a:ext uri="{FF2B5EF4-FFF2-40B4-BE49-F238E27FC236}">
                <a16:creationId xmlns:a16="http://schemas.microsoft.com/office/drawing/2014/main" id="{1A063656-7B55-41AF-97E7-869530B066D0}"/>
              </a:ext>
            </a:extLst>
          </p:cNvPr>
          <p:cNvSpPr/>
          <p:nvPr/>
        </p:nvSpPr>
        <p:spPr>
          <a:xfrm rot="1140600">
            <a:off x="4052416" y="2815138"/>
            <a:ext cx="6028105" cy="399963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8 Points 11">
            <a:extLst>
              <a:ext uri="{FF2B5EF4-FFF2-40B4-BE49-F238E27FC236}">
                <a16:creationId xmlns:a16="http://schemas.microsoft.com/office/drawing/2014/main" id="{E3B6FEEC-55E9-4471-BAD0-90EC2C0A531C}"/>
              </a:ext>
            </a:extLst>
          </p:cNvPr>
          <p:cNvSpPr/>
          <p:nvPr/>
        </p:nvSpPr>
        <p:spPr>
          <a:xfrm>
            <a:off x="-209550" y="2190750"/>
            <a:ext cx="5353050" cy="4224337"/>
          </a:xfrm>
          <a:prstGeom prst="irregularSeal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8130D10-A095-421D-8BB7-BB336F0B0F9A}"/>
              </a:ext>
            </a:extLst>
          </p:cNvPr>
          <p:cNvSpPr txBox="1">
            <a:spLocks/>
          </p:cNvSpPr>
          <p:nvPr/>
        </p:nvSpPr>
        <p:spPr>
          <a:xfrm>
            <a:off x="78105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Some fun research findings: Systems need to be at least </a:t>
            </a:r>
            <a:r>
              <a:rPr lang="en-US" sz="2800" b="1" i="1" dirty="0">
                <a:solidFill>
                  <a:schemeClr val="accent5">
                    <a:lumMod val="60000"/>
                    <a:lumOff val="40000"/>
                  </a:schemeClr>
                </a:solidFill>
                <a:latin typeface="Franklin Gothic Book" panose="020B0503020102020204" pitchFamily="34" charset="0"/>
              </a:rPr>
              <a:t>70</a:t>
            </a:r>
            <a:r>
              <a:rPr lang="en-US" sz="2800" b="1" i="1" dirty="0">
                <a:solidFill>
                  <a:schemeClr val="accent5">
                    <a:lumMod val="60000"/>
                    <a:lumOff val="40000"/>
                  </a:schemeClr>
                </a:solidFill>
                <a:latin typeface="Times New Roman" panose="02020603050405020304" pitchFamily="18" charset="0"/>
                <a:cs typeface="Times New Roman" panose="02020603050405020304" pitchFamily="18" charset="0"/>
              </a:rPr>
              <a:t>–</a:t>
            </a:r>
            <a:r>
              <a:rPr lang="en-US" sz="2800" b="1" i="1" dirty="0">
                <a:solidFill>
                  <a:schemeClr val="accent5">
                    <a:lumMod val="60000"/>
                    <a:lumOff val="40000"/>
                  </a:schemeClr>
                </a:solidFill>
                <a:latin typeface="Franklin Gothic Book" panose="020B0503020102020204" pitchFamily="34" charset="0"/>
              </a:rPr>
              <a:t>85% capable </a:t>
            </a:r>
            <a:r>
              <a:rPr lang="en-US" sz="2800" dirty="0">
                <a:latin typeface="Franklin Gothic Book" panose="020B0503020102020204" pitchFamily="34" charset="0"/>
              </a:rPr>
              <a:t>for Capability-based trust to be established</a:t>
            </a:r>
          </a:p>
          <a:p>
            <a:endParaRPr lang="en-US" sz="2800" dirty="0">
              <a:latin typeface="Franklin Gothic Book" panose="020B0503020102020204" pitchFamily="34" charset="0"/>
            </a:endParaRPr>
          </a:p>
        </p:txBody>
      </p:sp>
      <p:sp>
        <p:nvSpPr>
          <p:cNvPr id="8" name="Title 1">
            <a:extLst>
              <a:ext uri="{FF2B5EF4-FFF2-40B4-BE49-F238E27FC236}">
                <a16:creationId xmlns:a16="http://schemas.microsoft.com/office/drawing/2014/main" id="{6D4C4948-4FFB-496C-8B2B-7CD8A556297E}"/>
              </a:ext>
            </a:extLst>
          </p:cNvPr>
          <p:cNvSpPr txBox="1">
            <a:spLocks/>
          </p:cNvSpPr>
          <p:nvPr/>
        </p:nvSpPr>
        <p:spPr>
          <a:xfrm>
            <a:off x="3848101" y="1543205"/>
            <a:ext cx="1295399" cy="47609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Franklin Gothic Book" panose="020B0503020102020204" pitchFamily="34" charset="0"/>
              </a:rPr>
              <a:t>BUT</a:t>
            </a:r>
          </a:p>
        </p:txBody>
      </p:sp>
      <p:sp>
        <p:nvSpPr>
          <p:cNvPr id="9" name="Title 1">
            <a:extLst>
              <a:ext uri="{FF2B5EF4-FFF2-40B4-BE49-F238E27FC236}">
                <a16:creationId xmlns:a16="http://schemas.microsoft.com/office/drawing/2014/main" id="{20513BF6-26DE-4162-A87B-492BFD4F4D15}"/>
              </a:ext>
            </a:extLst>
          </p:cNvPr>
          <p:cNvSpPr txBox="1">
            <a:spLocks/>
          </p:cNvSpPr>
          <p:nvPr/>
        </p:nvSpPr>
        <p:spPr>
          <a:xfrm>
            <a:off x="171452" y="3680299"/>
            <a:ext cx="4181474"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Franklin Gothic Book" panose="020B0503020102020204" pitchFamily="34" charset="0"/>
              </a:rPr>
              <a:t>Once trust is </a:t>
            </a:r>
          </a:p>
          <a:p>
            <a:pPr algn="ctr"/>
            <a:r>
              <a:rPr lang="en-US" sz="2800" dirty="0">
                <a:solidFill>
                  <a:schemeClr val="bg1"/>
                </a:solidFill>
                <a:latin typeface="Franklin Gothic Book" panose="020B0503020102020204" pitchFamily="34" charset="0"/>
              </a:rPr>
              <a:t>established, a system can degrade to under 40% before being </a:t>
            </a:r>
          </a:p>
          <a:p>
            <a:pPr algn="ctr"/>
            <a:r>
              <a:rPr lang="en-US" sz="2800" dirty="0">
                <a:solidFill>
                  <a:schemeClr val="bg1"/>
                </a:solidFill>
                <a:latin typeface="Franklin Gothic Book" panose="020B0503020102020204" pitchFamily="34" charset="0"/>
              </a:rPr>
              <a:t>abandoned</a:t>
            </a:r>
          </a:p>
        </p:txBody>
      </p:sp>
      <p:sp>
        <p:nvSpPr>
          <p:cNvPr id="10" name="Title 1">
            <a:extLst>
              <a:ext uri="{FF2B5EF4-FFF2-40B4-BE49-F238E27FC236}">
                <a16:creationId xmlns:a16="http://schemas.microsoft.com/office/drawing/2014/main" id="{D3D8E5E3-E5EA-473C-8148-D2CC585B9091}"/>
              </a:ext>
            </a:extLst>
          </p:cNvPr>
          <p:cNvSpPr txBox="1">
            <a:spLocks/>
          </p:cNvSpPr>
          <p:nvPr/>
        </p:nvSpPr>
        <p:spPr>
          <a:xfrm>
            <a:off x="4791076" y="4248200"/>
            <a:ext cx="4181474"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Franklin Gothic Book" panose="020B0503020102020204" pitchFamily="34" charset="0"/>
              </a:rPr>
              <a:t>Trust is contagious, </a:t>
            </a:r>
          </a:p>
          <a:p>
            <a:pPr algn="ctr"/>
            <a:r>
              <a:rPr lang="en-US" sz="2800" dirty="0">
                <a:solidFill>
                  <a:schemeClr val="bg1"/>
                </a:solidFill>
                <a:latin typeface="Franklin Gothic Book" panose="020B0503020102020204" pitchFamily="34" charset="0"/>
              </a:rPr>
              <a:t>once it’s established in one part of a system, we tend to generalize it to all the functions</a:t>
            </a:r>
          </a:p>
        </p:txBody>
      </p:sp>
    </p:spTree>
    <p:extLst>
      <p:ext uri="{BB962C8B-B14F-4D97-AF65-F5344CB8AC3E}">
        <p14:creationId xmlns:p14="http://schemas.microsoft.com/office/powerpoint/2010/main" val="3022736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130D10-A095-421D-8BB7-BB336F0B0F9A}"/>
              </a:ext>
            </a:extLst>
          </p:cNvPr>
          <p:cNvSpPr txBox="1">
            <a:spLocks/>
          </p:cNvSpPr>
          <p:nvPr/>
        </p:nvSpPr>
        <p:spPr>
          <a:xfrm>
            <a:off x="76519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Systems must be designed to help support proper trust calibration and testing</a:t>
            </a:r>
          </a:p>
        </p:txBody>
      </p:sp>
      <p:sp>
        <p:nvSpPr>
          <p:cNvPr id="15" name="TextBox 33">
            <a:extLst>
              <a:ext uri="{FF2B5EF4-FFF2-40B4-BE49-F238E27FC236}">
                <a16:creationId xmlns:a16="http://schemas.microsoft.com/office/drawing/2014/main" id="{440D4E96-38AF-4A98-AC73-021FFD3EF9C0}"/>
              </a:ext>
            </a:extLst>
          </p:cNvPr>
          <p:cNvSpPr txBox="1">
            <a:spLocks noChangeArrowheads="1"/>
          </p:cNvSpPr>
          <p:nvPr/>
        </p:nvSpPr>
        <p:spPr bwMode="auto">
          <a:xfrm flipH="1">
            <a:off x="2442056" y="1899346"/>
            <a:ext cx="459016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dirty="0">
                <a:solidFill>
                  <a:srgbClr val="525252"/>
                </a:solidFill>
                <a:latin typeface="Calibri Light" panose="020F0302020204030204" pitchFamily="34" charset="0"/>
                <a:cs typeface="Calibri Light" panose="020F0302020204030204" pitchFamily="34" charset="0"/>
              </a:rPr>
              <a:t>Instrumenting </a:t>
            </a:r>
            <a:r>
              <a:rPr lang="en-US" altLang="en-US" sz="2400" b="1" dirty="0">
                <a:solidFill>
                  <a:srgbClr val="525252"/>
                </a:solidFill>
                <a:latin typeface="Calibri Light" panose="020F0302020204030204" pitchFamily="34" charset="0"/>
                <a:cs typeface="Calibri Light" panose="020F0302020204030204" pitchFamily="34" charset="0"/>
              </a:rPr>
              <a:t>systems</a:t>
            </a:r>
            <a:r>
              <a:rPr lang="en-US" altLang="en-US" sz="2400" dirty="0">
                <a:solidFill>
                  <a:srgbClr val="525252"/>
                </a:solidFill>
                <a:latin typeface="Calibri Light" panose="020F0302020204030204" pitchFamily="34" charset="0"/>
                <a:cs typeface="Calibri Light" panose="020F0302020204030204" pitchFamily="34" charset="0"/>
              </a:rPr>
              <a:t> to assess </a:t>
            </a:r>
            <a:r>
              <a:rPr lang="en-US" altLang="en-US" sz="2400" dirty="0">
                <a:latin typeface="Calibri Light" panose="020F0302020204030204" pitchFamily="34" charset="0"/>
                <a:cs typeface="Calibri Light" panose="020F0302020204030204" pitchFamily="34" charset="0"/>
              </a:rPr>
              <a:t>both</a:t>
            </a:r>
            <a:r>
              <a:rPr lang="en-US" altLang="en-US" sz="2400" dirty="0">
                <a:solidFill>
                  <a:srgbClr val="525252"/>
                </a:solidFill>
                <a:latin typeface="Calibri Light" panose="020F0302020204030204" pitchFamily="34" charset="0"/>
                <a:cs typeface="Calibri Light" panose="020F0302020204030204" pitchFamily="34" charset="0"/>
              </a:rPr>
              <a:t> system behavior AND also </a:t>
            </a:r>
            <a:r>
              <a:rPr lang="en-US" altLang="en-US" sz="2400" b="1" dirty="0">
                <a:solidFill>
                  <a:srgbClr val="525252"/>
                </a:solidFill>
                <a:latin typeface="Calibri Light" panose="020F0302020204030204" pitchFamily="34" charset="0"/>
                <a:cs typeface="Calibri Light" panose="020F0302020204030204" pitchFamily="34" charset="0"/>
              </a:rPr>
              <a:t>humans</a:t>
            </a:r>
            <a:r>
              <a:rPr lang="en-US" altLang="en-US" sz="2400" dirty="0">
                <a:solidFill>
                  <a:srgbClr val="525252"/>
                </a:solidFill>
                <a:latin typeface="Calibri Light" panose="020F0302020204030204" pitchFamily="34" charset="0"/>
                <a:cs typeface="Calibri Light" panose="020F0302020204030204" pitchFamily="34" charset="0"/>
              </a:rPr>
              <a:t> and their </a:t>
            </a:r>
            <a:r>
              <a:rPr lang="en-US" altLang="en-US" sz="2400" b="1" dirty="0">
                <a:solidFill>
                  <a:srgbClr val="525252"/>
                </a:solidFill>
                <a:latin typeface="Calibri Light" panose="020F0302020204030204" pitchFamily="34" charset="0"/>
                <a:cs typeface="Calibri Light" panose="020F0302020204030204" pitchFamily="34" charset="0"/>
              </a:rPr>
              <a:t>interactions</a:t>
            </a:r>
          </a:p>
        </p:txBody>
      </p:sp>
      <p:pic>
        <p:nvPicPr>
          <p:cNvPr id="16" name="Picture 15">
            <a:extLst>
              <a:ext uri="{FF2B5EF4-FFF2-40B4-BE49-F238E27FC236}">
                <a16:creationId xmlns:a16="http://schemas.microsoft.com/office/drawing/2014/main" id="{610611A4-339D-4DD5-85C1-D453DB869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318289">
            <a:off x="4051586" y="2941304"/>
            <a:ext cx="1219200" cy="1219200"/>
          </a:xfrm>
          <a:prstGeom prst="rect">
            <a:avLst/>
          </a:prstGeom>
        </p:spPr>
      </p:pic>
      <p:sp>
        <p:nvSpPr>
          <p:cNvPr id="18" name="TextBox 33">
            <a:extLst>
              <a:ext uri="{FF2B5EF4-FFF2-40B4-BE49-F238E27FC236}">
                <a16:creationId xmlns:a16="http://schemas.microsoft.com/office/drawing/2014/main" id="{6E171056-460B-4FD0-A79D-E7C55278AFF4}"/>
              </a:ext>
            </a:extLst>
          </p:cNvPr>
          <p:cNvSpPr txBox="1">
            <a:spLocks noChangeArrowheads="1"/>
          </p:cNvSpPr>
          <p:nvPr/>
        </p:nvSpPr>
        <p:spPr bwMode="auto">
          <a:xfrm flipH="1">
            <a:off x="5590416" y="4266898"/>
            <a:ext cx="2883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400" dirty="0">
                <a:solidFill>
                  <a:srgbClr val="525252"/>
                </a:solidFill>
                <a:latin typeface="Calibri Light" panose="020F0302020204030204" pitchFamily="34" charset="0"/>
                <a:cs typeface="Calibri Light" panose="020F0302020204030204" pitchFamily="34" charset="0"/>
              </a:rPr>
              <a:t>Thoughtful UX design</a:t>
            </a:r>
            <a:endParaRPr lang="en-US" altLang="en-US" sz="2400" b="1" dirty="0">
              <a:solidFill>
                <a:srgbClr val="525252"/>
              </a:solidFill>
              <a:latin typeface="Calibri Light" panose="020F0302020204030204" pitchFamily="34" charset="0"/>
              <a:cs typeface="Calibri Light" panose="020F0302020204030204" pitchFamily="34" charset="0"/>
            </a:endParaRPr>
          </a:p>
        </p:txBody>
      </p:sp>
      <p:pic>
        <p:nvPicPr>
          <p:cNvPr id="19" name="Picture 18">
            <a:extLst>
              <a:ext uri="{FF2B5EF4-FFF2-40B4-BE49-F238E27FC236}">
                <a16:creationId xmlns:a16="http://schemas.microsoft.com/office/drawing/2014/main" id="{E7BF90D6-53C2-4DAC-A026-EBCF17F2D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8043" y="4811466"/>
            <a:ext cx="1016431" cy="1016431"/>
          </a:xfrm>
          <a:prstGeom prst="rect">
            <a:avLst/>
          </a:prstGeom>
        </p:spPr>
      </p:pic>
      <p:pic>
        <p:nvPicPr>
          <p:cNvPr id="21" name="Picture 20">
            <a:extLst>
              <a:ext uri="{FF2B5EF4-FFF2-40B4-BE49-F238E27FC236}">
                <a16:creationId xmlns:a16="http://schemas.microsoft.com/office/drawing/2014/main" id="{F828B6DB-A5FB-4327-81B7-C1F9E61E4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526" y="4710081"/>
            <a:ext cx="1219200" cy="1219200"/>
          </a:xfrm>
          <a:prstGeom prst="rect">
            <a:avLst/>
          </a:prstGeom>
        </p:spPr>
      </p:pic>
      <p:sp>
        <p:nvSpPr>
          <p:cNvPr id="23" name="TextBox 33">
            <a:extLst>
              <a:ext uri="{FF2B5EF4-FFF2-40B4-BE49-F238E27FC236}">
                <a16:creationId xmlns:a16="http://schemas.microsoft.com/office/drawing/2014/main" id="{BEA17EB1-954D-44FE-93E1-D4C2178755BD}"/>
              </a:ext>
            </a:extLst>
          </p:cNvPr>
          <p:cNvSpPr txBox="1">
            <a:spLocks noChangeArrowheads="1"/>
          </p:cNvSpPr>
          <p:nvPr/>
        </p:nvSpPr>
        <p:spPr bwMode="auto">
          <a:xfrm flipH="1">
            <a:off x="848354" y="4266898"/>
            <a:ext cx="3117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400" dirty="0">
                <a:solidFill>
                  <a:srgbClr val="525252"/>
                </a:solidFill>
                <a:latin typeface="Calibri Light" panose="020F0302020204030204" pitchFamily="34" charset="0"/>
                <a:cs typeface="Calibri Light" panose="020F0302020204030204" pitchFamily="34" charset="0"/>
              </a:rPr>
              <a:t>Careful design of training</a:t>
            </a:r>
          </a:p>
        </p:txBody>
      </p:sp>
    </p:spTree>
    <p:extLst>
      <p:ext uri="{BB962C8B-B14F-4D97-AF65-F5344CB8AC3E}">
        <p14:creationId xmlns:p14="http://schemas.microsoft.com/office/powerpoint/2010/main" val="1429320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130D10-A095-421D-8BB7-BB336F0B0F9A}"/>
              </a:ext>
            </a:extLst>
          </p:cNvPr>
          <p:cNvSpPr txBox="1">
            <a:spLocks/>
          </p:cNvSpPr>
          <p:nvPr/>
        </p:nvSpPr>
        <p:spPr>
          <a:xfrm>
            <a:off x="76519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Trust calibration is not only about good design and confidence from T&amp;E</a:t>
            </a:r>
          </a:p>
          <a:p>
            <a:endParaRPr lang="en-US" sz="2800" dirty="0">
              <a:latin typeface="Franklin Gothic Book" panose="020B0503020102020204" pitchFamily="34" charset="0"/>
            </a:endParaRPr>
          </a:p>
        </p:txBody>
      </p:sp>
      <p:pic>
        <p:nvPicPr>
          <p:cNvPr id="3" name="Picture 2">
            <a:extLst>
              <a:ext uri="{FF2B5EF4-FFF2-40B4-BE49-F238E27FC236}">
                <a16:creationId xmlns:a16="http://schemas.microsoft.com/office/drawing/2014/main" id="{2342541C-963E-45C7-B07E-83041D340E2F}"/>
              </a:ext>
            </a:extLst>
          </p:cNvPr>
          <p:cNvPicPr>
            <a:picLocks noChangeAspect="1"/>
          </p:cNvPicPr>
          <p:nvPr/>
        </p:nvPicPr>
        <p:blipFill rotWithShape="1">
          <a:blip r:embed="rId2">
            <a:extLst>
              <a:ext uri="{28A0092B-C50C-407E-A947-70E740481C1C}">
                <a14:useLocalDpi xmlns:a14="http://schemas.microsoft.com/office/drawing/2010/main" val="0"/>
              </a:ext>
            </a:extLst>
          </a:blip>
          <a:srcRect b="15866"/>
          <a:stretch/>
        </p:blipFill>
        <p:spPr>
          <a:xfrm>
            <a:off x="1400175" y="1847850"/>
            <a:ext cx="6343650" cy="4006850"/>
          </a:xfrm>
          <a:prstGeom prst="rect">
            <a:avLst/>
          </a:prstGeom>
        </p:spPr>
      </p:pic>
      <p:sp>
        <p:nvSpPr>
          <p:cNvPr id="4" name="TextBox 3">
            <a:extLst>
              <a:ext uri="{FF2B5EF4-FFF2-40B4-BE49-F238E27FC236}">
                <a16:creationId xmlns:a16="http://schemas.microsoft.com/office/drawing/2014/main" id="{9607552B-F6BC-4D6C-A786-85B76FC104A0}"/>
              </a:ext>
            </a:extLst>
          </p:cNvPr>
          <p:cNvSpPr txBox="1"/>
          <p:nvPr/>
        </p:nvSpPr>
        <p:spPr>
          <a:xfrm>
            <a:off x="5646531" y="5798945"/>
            <a:ext cx="2787805" cy="261610"/>
          </a:xfrm>
          <a:prstGeom prst="rect">
            <a:avLst/>
          </a:prstGeom>
          <a:noFill/>
        </p:spPr>
        <p:txBody>
          <a:bodyPr wrap="square" rtlCol="0">
            <a:spAutoFit/>
          </a:bodyPr>
          <a:lstStyle/>
          <a:p>
            <a:r>
              <a:rPr lang="en-US" sz="1100" dirty="0"/>
              <a:t>This image generated by </a:t>
            </a:r>
            <a:r>
              <a:rPr lang="en-US" sz="1100" dirty="0" err="1"/>
              <a:t>Imgflip</a:t>
            </a:r>
            <a:endParaRPr lang="en-US" sz="1100" dirty="0"/>
          </a:p>
        </p:txBody>
      </p:sp>
    </p:spTree>
    <p:extLst>
      <p:ext uri="{BB962C8B-B14F-4D97-AF65-F5344CB8AC3E}">
        <p14:creationId xmlns:p14="http://schemas.microsoft.com/office/powerpoint/2010/main" val="2213866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EFA977-ADBC-4B84-8AF7-9438A329A7A8}"/>
              </a:ext>
            </a:extLst>
          </p:cNvPr>
          <p:cNvSpPr/>
          <p:nvPr/>
        </p:nvSpPr>
        <p:spPr>
          <a:xfrm>
            <a:off x="843280" y="1675130"/>
            <a:ext cx="7640320" cy="4375047"/>
          </a:xfrm>
          <a:prstGeom prst="rect">
            <a:avLst/>
          </a:prstGeom>
          <a:blipFill dpi="0" rotWithShape="1">
            <a:blip r:embed="rId2">
              <a:alphaModFix amt="2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8130D10-A095-421D-8BB7-BB336F0B0F9A}"/>
              </a:ext>
            </a:extLst>
          </p:cNvPr>
          <p:cNvSpPr txBox="1">
            <a:spLocks/>
          </p:cNvSpPr>
          <p:nvPr/>
        </p:nvSpPr>
        <p:spPr>
          <a:xfrm>
            <a:off x="76519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Testing trust in AI systems </a:t>
            </a:r>
            <a:r>
              <a:rPr lang="en-US" sz="2800" b="1" i="1" dirty="0">
                <a:solidFill>
                  <a:schemeClr val="accent1">
                    <a:lumMod val="60000"/>
                    <a:lumOff val="40000"/>
                  </a:schemeClr>
                </a:solidFill>
                <a:latin typeface="Franklin Gothic Book" panose="020B0503020102020204" pitchFamily="34" charset="0"/>
              </a:rPr>
              <a:t>cannot</a:t>
            </a:r>
            <a:r>
              <a:rPr lang="en-US" sz="2800" dirty="0">
                <a:latin typeface="Franklin Gothic Book" panose="020B0503020102020204" pitchFamily="34" charset="0"/>
              </a:rPr>
              <a:t> be ‘one-and-done’ or done without their operators</a:t>
            </a:r>
          </a:p>
          <a:p>
            <a:endParaRPr lang="en-US" sz="2800" dirty="0">
              <a:latin typeface="Franklin Gothic Book" panose="020B0503020102020204" pitchFamily="34" charset="0"/>
            </a:endParaRPr>
          </a:p>
        </p:txBody>
      </p:sp>
      <p:sp>
        <p:nvSpPr>
          <p:cNvPr id="7" name="Rectangle 6">
            <a:extLst>
              <a:ext uri="{FF2B5EF4-FFF2-40B4-BE49-F238E27FC236}">
                <a16:creationId xmlns:a16="http://schemas.microsoft.com/office/drawing/2014/main" id="{4A76D872-584F-4364-902B-6E0FE2174A35}"/>
              </a:ext>
            </a:extLst>
          </p:cNvPr>
          <p:cNvSpPr/>
          <p:nvPr/>
        </p:nvSpPr>
        <p:spPr>
          <a:xfrm>
            <a:off x="4995530" y="4187412"/>
            <a:ext cx="3566160" cy="1569660"/>
          </a:xfrm>
          <a:prstGeom prst="rect">
            <a:avLst/>
          </a:prstGeom>
        </p:spPr>
        <p:txBody>
          <a:bodyPr wrap="square">
            <a:spAutoFit/>
          </a:bodyPr>
          <a:lstStyle/>
          <a:p>
            <a:pPr algn="r"/>
            <a:r>
              <a:rPr lang="en-US" sz="2400" dirty="0">
                <a:latin typeface="Calibri" panose="020F0502020204030204" pitchFamily="34" charset="0"/>
                <a:ea typeface="Calibri" panose="020F0502020204030204" pitchFamily="34" charset="0"/>
                <a:cs typeface="Times New Roman" panose="02020603050405020304" pitchFamily="18" charset="0"/>
              </a:rPr>
              <a:t>Testing system-operator  interaction requires sufficient time for </a:t>
            </a:r>
          </a:p>
          <a:p>
            <a:pPr algn="r"/>
            <a:r>
              <a:rPr lang="en-US" sz="2400" dirty="0">
                <a:latin typeface="Calibri" panose="020F0502020204030204" pitchFamily="34" charset="0"/>
                <a:ea typeface="Calibri" panose="020F0502020204030204" pitchFamily="34" charset="0"/>
                <a:cs typeface="Times New Roman" panose="02020603050405020304" pitchFamily="18" charset="0"/>
              </a:rPr>
              <a:t>trust to build</a:t>
            </a:r>
            <a:endParaRPr lang="en-US" sz="2400" dirty="0"/>
          </a:p>
        </p:txBody>
      </p:sp>
      <p:sp>
        <p:nvSpPr>
          <p:cNvPr id="8" name="Rectangle 7">
            <a:extLst>
              <a:ext uri="{FF2B5EF4-FFF2-40B4-BE49-F238E27FC236}">
                <a16:creationId xmlns:a16="http://schemas.microsoft.com/office/drawing/2014/main" id="{CA0EF764-C998-4D33-8B56-7456FF2CA638}"/>
              </a:ext>
            </a:extLst>
          </p:cNvPr>
          <p:cNvSpPr/>
          <p:nvPr/>
        </p:nvSpPr>
        <p:spPr>
          <a:xfrm>
            <a:off x="3293516" y="1637044"/>
            <a:ext cx="3075290" cy="1200329"/>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AI already will require continuous monitoring and ongoing testing</a:t>
            </a:r>
            <a:endParaRPr lang="en-US" sz="2400" dirty="0"/>
          </a:p>
        </p:txBody>
      </p:sp>
      <p:sp>
        <p:nvSpPr>
          <p:cNvPr id="9" name="Rectangle 8">
            <a:extLst>
              <a:ext uri="{FF2B5EF4-FFF2-40B4-BE49-F238E27FC236}">
                <a16:creationId xmlns:a16="http://schemas.microsoft.com/office/drawing/2014/main" id="{7996E225-E9C3-47AE-8597-7D6E608F90D6}"/>
              </a:ext>
            </a:extLst>
          </p:cNvPr>
          <p:cNvSpPr/>
          <p:nvPr/>
        </p:nvSpPr>
        <p:spPr>
          <a:xfrm>
            <a:off x="843280" y="4152546"/>
            <a:ext cx="2976880" cy="1938992"/>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Trust, as dynamic, contextual, and relational, will also need to be iteratively reassessed </a:t>
            </a:r>
            <a:endParaRPr lang="en-US" sz="2400" dirty="0"/>
          </a:p>
        </p:txBody>
      </p:sp>
      <p:sp>
        <p:nvSpPr>
          <p:cNvPr id="10" name="TextBox 9">
            <a:extLst>
              <a:ext uri="{FF2B5EF4-FFF2-40B4-BE49-F238E27FC236}">
                <a16:creationId xmlns:a16="http://schemas.microsoft.com/office/drawing/2014/main" id="{2975B5C8-6360-44A2-8412-595FB9D484E2}"/>
              </a:ext>
            </a:extLst>
          </p:cNvPr>
          <p:cNvSpPr txBox="1"/>
          <p:nvPr/>
        </p:nvSpPr>
        <p:spPr>
          <a:xfrm>
            <a:off x="6293303" y="6061952"/>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3999292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48E3-2E6F-4B0E-888D-2A418EA2904D}"/>
              </a:ext>
            </a:extLst>
          </p:cNvPr>
          <p:cNvSpPr>
            <a:spLocks noGrp="1"/>
          </p:cNvSpPr>
          <p:nvPr>
            <p:ph type="title"/>
          </p:nvPr>
        </p:nvSpPr>
        <p:spPr>
          <a:xfrm>
            <a:off x="569189" y="460262"/>
            <a:ext cx="8229600" cy="523220"/>
          </a:xfrm>
        </p:spPr>
        <p:txBody>
          <a:bodyPr>
            <a:noAutofit/>
          </a:bodyPr>
          <a:lstStyle/>
          <a:p>
            <a:r>
              <a:rPr lang="en-US" dirty="0"/>
              <a:t>In this presentation on T&amp;E of AI for trust, we…</a:t>
            </a:r>
            <a:br>
              <a:rPr lang="en-US" dirty="0"/>
            </a:br>
            <a:endParaRPr lang="en-US" dirty="0"/>
          </a:p>
        </p:txBody>
      </p:sp>
      <p:grpSp>
        <p:nvGrpSpPr>
          <p:cNvPr id="12" name="Group 11">
            <a:extLst>
              <a:ext uri="{FF2B5EF4-FFF2-40B4-BE49-F238E27FC236}">
                <a16:creationId xmlns:a16="http://schemas.microsoft.com/office/drawing/2014/main" id="{7DD3C1D7-370B-49A8-8FB4-FFAE6D9245D8}"/>
              </a:ext>
            </a:extLst>
          </p:cNvPr>
          <p:cNvGrpSpPr/>
          <p:nvPr/>
        </p:nvGrpSpPr>
        <p:grpSpPr>
          <a:xfrm flipH="1">
            <a:off x="-27852" y="1146105"/>
            <a:ext cx="8531319" cy="4565790"/>
            <a:chOff x="1533525" y="1255588"/>
            <a:chExt cx="8774881" cy="4683250"/>
          </a:xfrm>
        </p:grpSpPr>
        <p:grpSp>
          <p:nvGrpSpPr>
            <p:cNvPr id="13" name="Group 1">
              <a:extLst>
                <a:ext uri="{FF2B5EF4-FFF2-40B4-BE49-F238E27FC236}">
                  <a16:creationId xmlns:a16="http://schemas.microsoft.com/office/drawing/2014/main" id="{1D1578BF-C277-41FA-99B0-1F4FC638B389}"/>
                </a:ext>
              </a:extLst>
            </p:cNvPr>
            <p:cNvGrpSpPr>
              <a:grpSpLocks/>
            </p:cNvGrpSpPr>
            <p:nvPr/>
          </p:nvGrpSpPr>
          <p:grpSpPr bwMode="auto">
            <a:xfrm>
              <a:off x="1533525" y="1927225"/>
              <a:ext cx="4998828" cy="3611563"/>
              <a:chOff x="1533525" y="1927225"/>
              <a:chExt cx="4998828" cy="3611563"/>
            </a:xfrm>
          </p:grpSpPr>
          <p:sp>
            <p:nvSpPr>
              <p:cNvPr id="14" name="Freeform 9">
                <a:extLst>
                  <a:ext uri="{FF2B5EF4-FFF2-40B4-BE49-F238E27FC236}">
                    <a16:creationId xmlns:a16="http://schemas.microsoft.com/office/drawing/2014/main" id="{32911E37-F0F5-4FAF-9BAF-D8D83EB07568}"/>
                  </a:ext>
                </a:extLst>
              </p:cNvPr>
              <p:cNvSpPr>
                <a:spLocks/>
              </p:cNvSpPr>
              <p:nvPr/>
            </p:nvSpPr>
            <p:spPr bwMode="auto">
              <a:xfrm>
                <a:off x="2867025" y="3708400"/>
                <a:ext cx="2601913" cy="1830388"/>
              </a:xfrm>
              <a:custGeom>
                <a:avLst/>
                <a:gdLst/>
                <a:ahLst/>
                <a:cxnLst>
                  <a:cxn ang="0">
                    <a:pos x="1618" y="1153"/>
                  </a:cxn>
                  <a:cxn ang="0">
                    <a:pos x="0" y="31"/>
                  </a:cxn>
                  <a:cxn ang="0">
                    <a:pos x="21" y="0"/>
                  </a:cxn>
                  <a:cxn ang="0">
                    <a:pos x="1639" y="1120"/>
                  </a:cxn>
                  <a:cxn ang="0">
                    <a:pos x="1618" y="1153"/>
                  </a:cxn>
                </a:cxnLst>
                <a:rect l="0" t="0" r="r" b="b"/>
                <a:pathLst>
                  <a:path w="1639" h="1153">
                    <a:moveTo>
                      <a:pt x="1618" y="1153"/>
                    </a:moveTo>
                    <a:lnTo>
                      <a:pt x="0" y="31"/>
                    </a:lnTo>
                    <a:lnTo>
                      <a:pt x="21" y="0"/>
                    </a:lnTo>
                    <a:lnTo>
                      <a:pt x="1639" y="1120"/>
                    </a:lnTo>
                    <a:lnTo>
                      <a:pt x="1618"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5" name="Freeform 10">
                <a:extLst>
                  <a:ext uri="{FF2B5EF4-FFF2-40B4-BE49-F238E27FC236}">
                    <a16:creationId xmlns:a16="http://schemas.microsoft.com/office/drawing/2014/main" id="{944568AF-BD4B-47C5-BF43-1A586387508D}"/>
                  </a:ext>
                </a:extLst>
              </p:cNvPr>
              <p:cNvSpPr>
                <a:spLocks/>
              </p:cNvSpPr>
              <p:nvPr/>
            </p:nvSpPr>
            <p:spPr bwMode="auto">
              <a:xfrm rot="21280807">
                <a:off x="2873376" y="3705225"/>
                <a:ext cx="3275013" cy="1285875"/>
              </a:xfrm>
              <a:custGeom>
                <a:avLst/>
                <a:gdLst/>
                <a:ahLst/>
                <a:cxnLst>
                  <a:cxn ang="0">
                    <a:pos x="2051" y="810"/>
                  </a:cxn>
                  <a:cxn ang="0">
                    <a:pos x="0" y="35"/>
                  </a:cxn>
                  <a:cxn ang="0">
                    <a:pos x="12" y="0"/>
                  </a:cxn>
                  <a:cxn ang="0">
                    <a:pos x="2063" y="775"/>
                  </a:cxn>
                  <a:cxn ang="0">
                    <a:pos x="2051" y="810"/>
                  </a:cxn>
                </a:cxnLst>
                <a:rect l="0" t="0" r="r" b="b"/>
                <a:pathLst>
                  <a:path w="2063" h="810">
                    <a:moveTo>
                      <a:pt x="2051" y="810"/>
                    </a:moveTo>
                    <a:lnTo>
                      <a:pt x="0" y="35"/>
                    </a:lnTo>
                    <a:lnTo>
                      <a:pt x="12" y="0"/>
                    </a:lnTo>
                    <a:lnTo>
                      <a:pt x="2063" y="775"/>
                    </a:lnTo>
                    <a:lnTo>
                      <a:pt x="2051"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6" name="Freeform 11">
                <a:extLst>
                  <a:ext uri="{FF2B5EF4-FFF2-40B4-BE49-F238E27FC236}">
                    <a16:creationId xmlns:a16="http://schemas.microsoft.com/office/drawing/2014/main" id="{CEF5DD07-B42E-4D41-9560-F5399FA5FD49}"/>
                  </a:ext>
                </a:extLst>
              </p:cNvPr>
              <p:cNvSpPr>
                <a:spLocks/>
              </p:cNvSpPr>
              <p:nvPr/>
            </p:nvSpPr>
            <p:spPr bwMode="auto">
              <a:xfrm rot="21106766">
                <a:off x="2890628" y="3561959"/>
                <a:ext cx="3641725" cy="501650"/>
              </a:xfrm>
              <a:custGeom>
                <a:avLst/>
                <a:gdLst/>
                <a:ahLst/>
                <a:cxnLst>
                  <a:cxn ang="0">
                    <a:pos x="2289" y="316"/>
                  </a:cxn>
                  <a:cxn ang="0">
                    <a:pos x="0" y="37"/>
                  </a:cxn>
                  <a:cxn ang="0">
                    <a:pos x="5" y="0"/>
                  </a:cxn>
                  <a:cxn ang="0">
                    <a:pos x="2294" y="278"/>
                  </a:cxn>
                  <a:cxn ang="0">
                    <a:pos x="2289" y="316"/>
                  </a:cxn>
                </a:cxnLst>
                <a:rect l="0" t="0" r="r" b="b"/>
                <a:pathLst>
                  <a:path w="2294" h="316">
                    <a:moveTo>
                      <a:pt x="2289" y="316"/>
                    </a:moveTo>
                    <a:lnTo>
                      <a:pt x="0" y="37"/>
                    </a:lnTo>
                    <a:lnTo>
                      <a:pt x="5" y="0"/>
                    </a:lnTo>
                    <a:lnTo>
                      <a:pt x="2294" y="278"/>
                    </a:lnTo>
                    <a:lnTo>
                      <a:pt x="2289" y="316"/>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8" name="Freeform 13">
                <a:extLst>
                  <a:ext uri="{FF2B5EF4-FFF2-40B4-BE49-F238E27FC236}">
                    <a16:creationId xmlns:a16="http://schemas.microsoft.com/office/drawing/2014/main" id="{B8305211-4402-4972-8B01-BF81678D9CE4}"/>
                  </a:ext>
                </a:extLst>
              </p:cNvPr>
              <p:cNvSpPr>
                <a:spLocks/>
              </p:cNvSpPr>
              <p:nvPr/>
            </p:nvSpPr>
            <p:spPr bwMode="auto">
              <a:xfrm rot="455632">
                <a:off x="2873375" y="2474913"/>
                <a:ext cx="3278188" cy="1285875"/>
              </a:xfrm>
              <a:custGeom>
                <a:avLst/>
                <a:gdLst/>
                <a:ahLst/>
                <a:cxnLst>
                  <a:cxn ang="0">
                    <a:pos x="12" y="810"/>
                  </a:cxn>
                  <a:cxn ang="0">
                    <a:pos x="0" y="775"/>
                  </a:cxn>
                  <a:cxn ang="0">
                    <a:pos x="2051" y="0"/>
                  </a:cxn>
                  <a:cxn ang="0">
                    <a:pos x="2065" y="36"/>
                  </a:cxn>
                  <a:cxn ang="0">
                    <a:pos x="12" y="810"/>
                  </a:cxn>
                </a:cxnLst>
                <a:rect l="0" t="0" r="r" b="b"/>
                <a:pathLst>
                  <a:path w="2065" h="810">
                    <a:moveTo>
                      <a:pt x="12" y="810"/>
                    </a:moveTo>
                    <a:lnTo>
                      <a:pt x="0" y="775"/>
                    </a:lnTo>
                    <a:lnTo>
                      <a:pt x="2051" y="0"/>
                    </a:lnTo>
                    <a:lnTo>
                      <a:pt x="2065" y="36"/>
                    </a:lnTo>
                    <a:lnTo>
                      <a:pt x="12"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9" name="Freeform 14">
                <a:extLst>
                  <a:ext uri="{FF2B5EF4-FFF2-40B4-BE49-F238E27FC236}">
                    <a16:creationId xmlns:a16="http://schemas.microsoft.com/office/drawing/2014/main" id="{E5E5B817-1E3D-4018-95EF-704DFF5BB7CF}"/>
                  </a:ext>
                </a:extLst>
              </p:cNvPr>
              <p:cNvSpPr>
                <a:spLocks/>
              </p:cNvSpPr>
              <p:nvPr/>
            </p:nvSpPr>
            <p:spPr bwMode="auto">
              <a:xfrm>
                <a:off x="2867025" y="1927225"/>
                <a:ext cx="2605088" cy="1830388"/>
              </a:xfrm>
              <a:custGeom>
                <a:avLst/>
                <a:gdLst/>
                <a:ahLst/>
                <a:cxnLst>
                  <a:cxn ang="0">
                    <a:pos x="21" y="1153"/>
                  </a:cxn>
                  <a:cxn ang="0">
                    <a:pos x="0" y="1122"/>
                  </a:cxn>
                  <a:cxn ang="0">
                    <a:pos x="1618" y="0"/>
                  </a:cxn>
                  <a:cxn ang="0">
                    <a:pos x="1641" y="31"/>
                  </a:cxn>
                  <a:cxn ang="0">
                    <a:pos x="21" y="1153"/>
                  </a:cxn>
                </a:cxnLst>
                <a:rect l="0" t="0" r="r" b="b"/>
                <a:pathLst>
                  <a:path w="1641" h="1153">
                    <a:moveTo>
                      <a:pt x="21" y="1153"/>
                    </a:moveTo>
                    <a:lnTo>
                      <a:pt x="0" y="1122"/>
                    </a:lnTo>
                    <a:lnTo>
                      <a:pt x="1618" y="0"/>
                    </a:lnTo>
                    <a:lnTo>
                      <a:pt x="1641" y="31"/>
                    </a:lnTo>
                    <a:lnTo>
                      <a:pt x="21"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20" name="Oval 10">
                <a:extLst>
                  <a:ext uri="{FF2B5EF4-FFF2-40B4-BE49-F238E27FC236}">
                    <a16:creationId xmlns:a16="http://schemas.microsoft.com/office/drawing/2014/main" id="{738482E0-1746-4DF9-A3BE-704A27DF7AE3}"/>
                  </a:ext>
                </a:extLst>
              </p:cNvPr>
              <p:cNvSpPr>
                <a:spLocks noChangeArrowheads="1"/>
              </p:cNvSpPr>
              <p:nvPr/>
            </p:nvSpPr>
            <p:spPr bwMode="auto">
              <a:xfrm>
                <a:off x="1533525" y="2381250"/>
                <a:ext cx="2703513" cy="2703513"/>
              </a:xfrm>
              <a:prstGeom prst="ellipse">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grpSp>
        <p:grpSp>
          <p:nvGrpSpPr>
            <p:cNvPr id="21" name="Group 38">
              <a:extLst>
                <a:ext uri="{FF2B5EF4-FFF2-40B4-BE49-F238E27FC236}">
                  <a16:creationId xmlns:a16="http://schemas.microsoft.com/office/drawing/2014/main" id="{80F10867-4551-4E6E-92F2-28B84F550B79}"/>
                </a:ext>
              </a:extLst>
            </p:cNvPr>
            <p:cNvGrpSpPr>
              <a:grpSpLocks/>
            </p:cNvGrpSpPr>
            <p:nvPr/>
          </p:nvGrpSpPr>
          <p:grpSpPr bwMode="auto">
            <a:xfrm>
              <a:off x="5030788" y="1533525"/>
              <a:ext cx="839787" cy="839788"/>
              <a:chOff x="5030788" y="1533525"/>
              <a:chExt cx="839788" cy="839788"/>
            </a:xfrm>
          </p:grpSpPr>
          <p:sp>
            <p:nvSpPr>
              <p:cNvPr id="22" name="Oval 16">
                <a:extLst>
                  <a:ext uri="{FF2B5EF4-FFF2-40B4-BE49-F238E27FC236}">
                    <a16:creationId xmlns:a16="http://schemas.microsoft.com/office/drawing/2014/main" id="{EF0ED455-06BE-4ABC-9E6F-A0C25CD8B841}"/>
                  </a:ext>
                </a:extLst>
              </p:cNvPr>
              <p:cNvSpPr>
                <a:spLocks noChangeArrowheads="1"/>
              </p:cNvSpPr>
              <p:nvPr/>
            </p:nvSpPr>
            <p:spPr bwMode="auto">
              <a:xfrm>
                <a:off x="5030788" y="1533525"/>
                <a:ext cx="839788" cy="839788"/>
              </a:xfrm>
              <a:prstGeom prst="ellipse">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23" name="Freeform 22">
                <a:extLst>
                  <a:ext uri="{FF2B5EF4-FFF2-40B4-BE49-F238E27FC236}">
                    <a16:creationId xmlns:a16="http://schemas.microsoft.com/office/drawing/2014/main" id="{155F2DF2-DAAA-4EE1-AC87-DCC77F06359C}"/>
                  </a:ext>
                </a:extLst>
              </p:cNvPr>
              <p:cNvSpPr>
                <a:spLocks/>
              </p:cNvSpPr>
              <p:nvPr/>
            </p:nvSpPr>
            <p:spPr bwMode="auto">
              <a:xfrm>
                <a:off x="5154613" y="1657350"/>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27" name="Group 39">
              <a:extLst>
                <a:ext uri="{FF2B5EF4-FFF2-40B4-BE49-F238E27FC236}">
                  <a16:creationId xmlns:a16="http://schemas.microsoft.com/office/drawing/2014/main" id="{72B7B7B5-E862-49C6-92E5-74F71ACB3E26}"/>
                </a:ext>
              </a:extLst>
            </p:cNvPr>
            <p:cNvGrpSpPr>
              <a:grpSpLocks/>
            </p:cNvGrpSpPr>
            <p:nvPr/>
          </p:nvGrpSpPr>
          <p:grpSpPr bwMode="auto">
            <a:xfrm>
              <a:off x="5751151" y="2205038"/>
              <a:ext cx="844550" cy="846808"/>
              <a:chOff x="5751119" y="2205037"/>
              <a:chExt cx="843764" cy="846809"/>
            </a:xfrm>
          </p:grpSpPr>
          <p:sp>
            <p:nvSpPr>
              <p:cNvPr id="28" name="Oval 17">
                <a:extLst>
                  <a:ext uri="{FF2B5EF4-FFF2-40B4-BE49-F238E27FC236}">
                    <a16:creationId xmlns:a16="http://schemas.microsoft.com/office/drawing/2014/main" id="{7C75F973-40B9-4E3B-8179-99E7863102C6}"/>
                  </a:ext>
                </a:extLst>
              </p:cNvPr>
              <p:cNvSpPr>
                <a:spLocks noChangeArrowheads="1"/>
              </p:cNvSpPr>
              <p:nvPr/>
            </p:nvSpPr>
            <p:spPr bwMode="auto">
              <a:xfrm>
                <a:off x="5751119" y="2212058"/>
                <a:ext cx="843764" cy="839788"/>
              </a:xfrm>
              <a:prstGeom prst="ellipse">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29" name="Freeform 24">
                <a:extLst>
                  <a:ext uri="{FF2B5EF4-FFF2-40B4-BE49-F238E27FC236}">
                    <a16:creationId xmlns:a16="http://schemas.microsoft.com/office/drawing/2014/main" id="{6282DF54-C5E8-4DCD-A2FE-6098787FBA07}"/>
                  </a:ext>
                </a:extLst>
              </p:cNvPr>
              <p:cNvSpPr>
                <a:spLocks/>
              </p:cNvSpPr>
              <p:nvPr/>
            </p:nvSpPr>
            <p:spPr bwMode="auto">
              <a:xfrm>
                <a:off x="5845971" y="2205037"/>
                <a:ext cx="720725" cy="715963"/>
              </a:xfrm>
              <a:custGeom>
                <a:avLst/>
                <a:gdLst>
                  <a:gd name="T0" fmla="*/ 192 w 192"/>
                  <a:gd name="T1" fmla="*/ 79 h 191"/>
                  <a:gd name="T2" fmla="*/ 80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2" y="191"/>
                      <a:pt x="80" y="191"/>
                    </a:cubicBezTo>
                    <a:cubicBezTo>
                      <a:pt x="49" y="191"/>
                      <a:pt x="21" y="179"/>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0" name="Group 41">
              <a:extLst>
                <a:ext uri="{FF2B5EF4-FFF2-40B4-BE49-F238E27FC236}">
                  <a16:creationId xmlns:a16="http://schemas.microsoft.com/office/drawing/2014/main" id="{85F4DECA-E8E3-4D25-83BC-72DF647FE546}"/>
                </a:ext>
              </a:extLst>
            </p:cNvPr>
            <p:cNvGrpSpPr>
              <a:grpSpLocks/>
            </p:cNvGrpSpPr>
            <p:nvPr/>
          </p:nvGrpSpPr>
          <p:grpSpPr bwMode="auto">
            <a:xfrm>
              <a:off x="6030190" y="3396458"/>
              <a:ext cx="860355" cy="890437"/>
              <a:chOff x="6030190" y="3396456"/>
              <a:chExt cx="860355" cy="890438"/>
            </a:xfrm>
          </p:grpSpPr>
          <p:sp>
            <p:nvSpPr>
              <p:cNvPr id="31" name="Oval 19">
                <a:extLst>
                  <a:ext uri="{FF2B5EF4-FFF2-40B4-BE49-F238E27FC236}">
                    <a16:creationId xmlns:a16="http://schemas.microsoft.com/office/drawing/2014/main" id="{48E00BAD-7C4E-4571-8D34-B637B1C93A14}"/>
                  </a:ext>
                </a:extLst>
              </p:cNvPr>
              <p:cNvSpPr>
                <a:spLocks noChangeArrowheads="1"/>
              </p:cNvSpPr>
              <p:nvPr/>
            </p:nvSpPr>
            <p:spPr bwMode="auto">
              <a:xfrm>
                <a:off x="6030190" y="3396456"/>
                <a:ext cx="842963" cy="839788"/>
              </a:xfrm>
              <a:prstGeom prst="ellipse">
                <a:avLst/>
              </a:pr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2" name="Freeform 25">
                <a:extLst>
                  <a:ext uri="{FF2B5EF4-FFF2-40B4-BE49-F238E27FC236}">
                    <a16:creationId xmlns:a16="http://schemas.microsoft.com/office/drawing/2014/main" id="{1F383EC0-B038-4B95-9559-60041D3FDC0A}"/>
                  </a:ext>
                </a:extLst>
              </p:cNvPr>
              <p:cNvSpPr>
                <a:spLocks/>
              </p:cNvSpPr>
              <p:nvPr/>
            </p:nvSpPr>
            <p:spPr bwMode="auto">
              <a:xfrm>
                <a:off x="6171407" y="3570931"/>
                <a:ext cx="719138" cy="715963"/>
              </a:xfrm>
              <a:custGeom>
                <a:avLst/>
                <a:gdLst>
                  <a:gd name="T0" fmla="*/ 192 w 192"/>
                  <a:gd name="T1" fmla="*/ 79 h 191"/>
                  <a:gd name="T2" fmla="*/ 79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1" y="191"/>
                      <a:pt x="79" y="191"/>
                    </a:cubicBezTo>
                    <a:cubicBezTo>
                      <a:pt x="48" y="191"/>
                      <a:pt x="20" y="178"/>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3" name="Group 42">
              <a:extLst>
                <a:ext uri="{FF2B5EF4-FFF2-40B4-BE49-F238E27FC236}">
                  <a16:creationId xmlns:a16="http://schemas.microsoft.com/office/drawing/2014/main" id="{D3D1D86F-8D60-46BD-B168-2853A2F0112E}"/>
                </a:ext>
              </a:extLst>
            </p:cNvPr>
            <p:cNvGrpSpPr>
              <a:grpSpLocks/>
            </p:cNvGrpSpPr>
            <p:nvPr/>
          </p:nvGrpSpPr>
          <p:grpSpPr bwMode="auto">
            <a:xfrm>
              <a:off x="5772431" y="4383410"/>
              <a:ext cx="910944" cy="839786"/>
              <a:chOff x="5772431" y="4383408"/>
              <a:chExt cx="910944" cy="839787"/>
            </a:xfrm>
          </p:grpSpPr>
          <p:sp>
            <p:nvSpPr>
              <p:cNvPr id="34" name="Oval 20">
                <a:extLst>
                  <a:ext uri="{FF2B5EF4-FFF2-40B4-BE49-F238E27FC236}">
                    <a16:creationId xmlns:a16="http://schemas.microsoft.com/office/drawing/2014/main" id="{96A2A7AB-2867-4FB8-9E71-B987EE5F42BD}"/>
                  </a:ext>
                </a:extLst>
              </p:cNvPr>
              <p:cNvSpPr>
                <a:spLocks noChangeArrowheads="1"/>
              </p:cNvSpPr>
              <p:nvPr/>
            </p:nvSpPr>
            <p:spPr bwMode="auto">
              <a:xfrm>
                <a:off x="5772431" y="4383408"/>
                <a:ext cx="841375" cy="839787"/>
              </a:xfrm>
              <a:prstGeom prst="ellipse">
                <a:avLst/>
              </a:pr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5" name="Freeform 26">
                <a:extLst>
                  <a:ext uri="{FF2B5EF4-FFF2-40B4-BE49-F238E27FC236}">
                    <a16:creationId xmlns:a16="http://schemas.microsoft.com/office/drawing/2014/main" id="{9FFA8715-65DA-47F5-93E0-D3B314CD364E}"/>
                  </a:ext>
                </a:extLst>
              </p:cNvPr>
              <p:cNvSpPr>
                <a:spLocks/>
              </p:cNvSpPr>
              <p:nvPr/>
            </p:nvSpPr>
            <p:spPr bwMode="auto">
              <a:xfrm>
                <a:off x="5965825" y="4456921"/>
                <a:ext cx="717550"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8"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 name="Group 43">
              <a:extLst>
                <a:ext uri="{FF2B5EF4-FFF2-40B4-BE49-F238E27FC236}">
                  <a16:creationId xmlns:a16="http://schemas.microsoft.com/office/drawing/2014/main" id="{6C6DD6B0-B221-4069-898B-12465A1BC2E4}"/>
                </a:ext>
              </a:extLst>
            </p:cNvPr>
            <p:cNvGrpSpPr>
              <a:grpSpLocks/>
            </p:cNvGrpSpPr>
            <p:nvPr/>
          </p:nvGrpSpPr>
          <p:grpSpPr bwMode="auto">
            <a:xfrm>
              <a:off x="5033963" y="5092700"/>
              <a:ext cx="839787" cy="846138"/>
              <a:chOff x="5033963" y="5092700"/>
              <a:chExt cx="839788" cy="846931"/>
            </a:xfrm>
          </p:grpSpPr>
          <p:sp>
            <p:nvSpPr>
              <p:cNvPr id="37" name="Oval 21">
                <a:extLst>
                  <a:ext uri="{FF2B5EF4-FFF2-40B4-BE49-F238E27FC236}">
                    <a16:creationId xmlns:a16="http://schemas.microsoft.com/office/drawing/2014/main" id="{752B1C54-33A6-4EC8-8EDC-945624CEE93E}"/>
                  </a:ext>
                </a:extLst>
              </p:cNvPr>
              <p:cNvSpPr>
                <a:spLocks noChangeArrowheads="1"/>
              </p:cNvSpPr>
              <p:nvPr/>
            </p:nvSpPr>
            <p:spPr bwMode="auto">
              <a:xfrm>
                <a:off x="5033963" y="5092700"/>
                <a:ext cx="839788" cy="840575"/>
              </a:xfrm>
              <a:prstGeom prst="ellipse">
                <a:avLst/>
              </a:prstGeom>
              <a:solidFill>
                <a:srgbClr val="08D8E2"/>
              </a:solidFill>
              <a:ln w="9525" cap="flat" cmpd="sng" algn="ctr">
                <a:solidFill>
                  <a:srgbClr val="06CEC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38" name="Freeform 27">
                <a:extLst>
                  <a:ext uri="{FF2B5EF4-FFF2-40B4-BE49-F238E27FC236}">
                    <a16:creationId xmlns:a16="http://schemas.microsoft.com/office/drawing/2014/main" id="{D46B2C79-22F4-4564-9C4E-F5D57357A053}"/>
                  </a:ext>
                </a:extLst>
              </p:cNvPr>
              <p:cNvSpPr>
                <a:spLocks/>
              </p:cNvSpPr>
              <p:nvPr/>
            </p:nvSpPr>
            <p:spPr bwMode="auto">
              <a:xfrm>
                <a:off x="5157788" y="5223668"/>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cxnSp>
          <p:nvCxnSpPr>
            <p:cNvPr id="39" name="Straight Arrow Connector 38">
              <a:extLst>
                <a:ext uri="{FF2B5EF4-FFF2-40B4-BE49-F238E27FC236}">
                  <a16:creationId xmlns:a16="http://schemas.microsoft.com/office/drawing/2014/main" id="{DF6C1A99-1E33-4570-A783-1FD8A96FD865}"/>
                </a:ext>
              </a:extLst>
            </p:cNvPr>
            <p:cNvCxnSpPr/>
            <p:nvPr/>
          </p:nvCxnSpPr>
          <p:spPr bwMode="auto">
            <a:xfrm flipH="1">
              <a:off x="5638800" y="1917700"/>
              <a:ext cx="32766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0" name="TextBox 33">
              <a:extLst>
                <a:ext uri="{FF2B5EF4-FFF2-40B4-BE49-F238E27FC236}">
                  <a16:creationId xmlns:a16="http://schemas.microsoft.com/office/drawing/2014/main" id="{FBFD0940-5C7D-484E-9099-CC53CF7CD5BD}"/>
                </a:ext>
              </a:extLst>
            </p:cNvPr>
            <p:cNvSpPr txBox="1">
              <a:spLocks noChangeArrowheads="1"/>
            </p:cNvSpPr>
            <p:nvPr/>
          </p:nvSpPr>
          <p:spPr bwMode="auto">
            <a:xfrm>
              <a:off x="5920041" y="1255588"/>
              <a:ext cx="3625938"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Provide clear and more concrete understanding of terms</a:t>
              </a:r>
            </a:p>
          </p:txBody>
        </p:sp>
        <p:cxnSp>
          <p:nvCxnSpPr>
            <p:cNvPr id="41" name="Straight Arrow Connector 40">
              <a:extLst>
                <a:ext uri="{FF2B5EF4-FFF2-40B4-BE49-F238E27FC236}">
                  <a16:creationId xmlns:a16="http://schemas.microsoft.com/office/drawing/2014/main" id="{CF67573A-7263-4FBE-9F83-EF40E427BAE9}"/>
                </a:ext>
              </a:extLst>
            </p:cNvPr>
            <p:cNvCxnSpPr/>
            <p:nvPr/>
          </p:nvCxnSpPr>
          <p:spPr bwMode="auto">
            <a:xfrm flipH="1">
              <a:off x="6417836" y="2857287"/>
              <a:ext cx="25717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2" name="TextBox 36">
              <a:extLst>
                <a:ext uri="{FF2B5EF4-FFF2-40B4-BE49-F238E27FC236}">
                  <a16:creationId xmlns:a16="http://schemas.microsoft.com/office/drawing/2014/main" id="{4E0DA03E-190D-48C0-9CBD-231FBDCD97BD}"/>
                </a:ext>
              </a:extLst>
            </p:cNvPr>
            <p:cNvSpPr txBox="1">
              <a:spLocks noChangeArrowheads="1"/>
            </p:cNvSpPr>
            <p:nvPr/>
          </p:nvSpPr>
          <p:spPr bwMode="auto">
            <a:xfrm>
              <a:off x="6376162" y="5076505"/>
              <a:ext cx="3036952"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100" dirty="0">
                  <a:solidFill>
                    <a:srgbClr val="525252"/>
                  </a:solidFill>
                  <a:latin typeface="Calibri Light" panose="020F0302020204030204" pitchFamily="34" charset="0"/>
                  <a:cs typeface="Calibri Light" panose="020F0302020204030204" pitchFamily="34" charset="0"/>
                </a:rPr>
                <a:t>           Dispel confusion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and myths</a:t>
              </a:r>
            </a:p>
          </p:txBody>
        </p:sp>
        <p:cxnSp>
          <p:nvCxnSpPr>
            <p:cNvPr id="45" name="Straight Arrow Connector 44">
              <a:extLst>
                <a:ext uri="{FF2B5EF4-FFF2-40B4-BE49-F238E27FC236}">
                  <a16:creationId xmlns:a16="http://schemas.microsoft.com/office/drawing/2014/main" id="{2CFB5274-8693-4597-A005-CE2CE7B3D3B0}"/>
                </a:ext>
              </a:extLst>
            </p:cNvPr>
            <p:cNvCxnSpPr/>
            <p:nvPr/>
          </p:nvCxnSpPr>
          <p:spPr bwMode="auto">
            <a:xfrm flipH="1">
              <a:off x="6715262" y="3960727"/>
              <a:ext cx="2200275"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6" name="TextBox 49">
              <a:extLst>
                <a:ext uri="{FF2B5EF4-FFF2-40B4-BE49-F238E27FC236}">
                  <a16:creationId xmlns:a16="http://schemas.microsoft.com/office/drawing/2014/main" id="{C9A47E6C-BB55-4F0A-848C-5A335FEFEE10}"/>
                </a:ext>
              </a:extLst>
            </p:cNvPr>
            <p:cNvSpPr txBox="1">
              <a:spLocks noChangeArrowheads="1"/>
            </p:cNvSpPr>
            <p:nvPr/>
          </p:nvSpPr>
          <p:spPr bwMode="auto">
            <a:xfrm>
              <a:off x="6961259" y="3281772"/>
              <a:ext cx="3112903"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Specify T&amp;E of AI challenges as they relate to trust </a:t>
              </a:r>
            </a:p>
          </p:txBody>
        </p:sp>
        <p:cxnSp>
          <p:nvCxnSpPr>
            <p:cNvPr id="47" name="Straight Arrow Connector 46">
              <a:extLst>
                <a:ext uri="{FF2B5EF4-FFF2-40B4-BE49-F238E27FC236}">
                  <a16:creationId xmlns:a16="http://schemas.microsoft.com/office/drawing/2014/main" id="{1787D93D-117A-47EE-A00D-75DE844824D5}"/>
                </a:ext>
              </a:extLst>
            </p:cNvPr>
            <p:cNvCxnSpPr/>
            <p:nvPr/>
          </p:nvCxnSpPr>
          <p:spPr bwMode="auto">
            <a:xfrm flipH="1">
              <a:off x="6415483" y="4986695"/>
              <a:ext cx="25908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8" name="TextBox 52">
              <a:extLst>
                <a:ext uri="{FF2B5EF4-FFF2-40B4-BE49-F238E27FC236}">
                  <a16:creationId xmlns:a16="http://schemas.microsoft.com/office/drawing/2014/main" id="{1689DABF-1060-4683-A0B7-27AFC4667501}"/>
                </a:ext>
              </a:extLst>
            </p:cNvPr>
            <p:cNvSpPr txBox="1">
              <a:spLocks noChangeArrowheads="1"/>
            </p:cNvSpPr>
            <p:nvPr/>
          </p:nvSpPr>
          <p:spPr bwMode="auto">
            <a:xfrm>
              <a:off x="6690908" y="2180150"/>
              <a:ext cx="3369130"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Motivate the importance of designing and testing for trust</a:t>
              </a:r>
            </a:p>
          </p:txBody>
        </p:sp>
        <p:cxnSp>
          <p:nvCxnSpPr>
            <p:cNvPr id="49" name="Straight Arrow Connector 48">
              <a:extLst>
                <a:ext uri="{FF2B5EF4-FFF2-40B4-BE49-F238E27FC236}">
                  <a16:creationId xmlns:a16="http://schemas.microsoft.com/office/drawing/2014/main" id="{0E2FBF26-582A-418E-8E17-E911334A5764}"/>
                </a:ext>
              </a:extLst>
            </p:cNvPr>
            <p:cNvCxnSpPr/>
            <p:nvPr/>
          </p:nvCxnSpPr>
          <p:spPr bwMode="auto">
            <a:xfrm flipH="1">
              <a:off x="5543550" y="5746750"/>
              <a:ext cx="33718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50" name="TextBox 60">
              <a:extLst>
                <a:ext uri="{FF2B5EF4-FFF2-40B4-BE49-F238E27FC236}">
                  <a16:creationId xmlns:a16="http://schemas.microsoft.com/office/drawing/2014/main" id="{40FAD274-D846-40D0-8F9B-C258A6A77A05}"/>
                </a:ext>
              </a:extLst>
            </p:cNvPr>
            <p:cNvSpPr txBox="1">
              <a:spLocks noChangeArrowheads="1"/>
            </p:cNvSpPr>
            <p:nvPr/>
          </p:nvSpPr>
          <p:spPr bwMode="auto">
            <a:xfrm>
              <a:off x="6711380" y="4286895"/>
              <a:ext cx="3597026"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    Introduce validated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trust measurement</a:t>
              </a:r>
            </a:p>
          </p:txBody>
        </p:sp>
        <p:sp>
          <p:nvSpPr>
            <p:cNvPr id="51" name="TextBox 50">
              <a:extLst>
                <a:ext uri="{FF2B5EF4-FFF2-40B4-BE49-F238E27FC236}">
                  <a16:creationId xmlns:a16="http://schemas.microsoft.com/office/drawing/2014/main" id="{9CA1DAEA-0BB5-4E6B-A2D1-36AFAF074F9F}"/>
                </a:ext>
              </a:extLst>
            </p:cNvPr>
            <p:cNvSpPr txBox="1"/>
            <p:nvPr/>
          </p:nvSpPr>
          <p:spPr>
            <a:xfrm>
              <a:off x="1655764" y="3302120"/>
              <a:ext cx="2459037" cy="861775"/>
            </a:xfrm>
            <a:prstGeom prst="rect">
              <a:avLst/>
            </a:prstGeom>
            <a:noFill/>
            <a:effectLst>
              <a:outerShdw blurRad="38100" dist="25400" dir="5400000" algn="tl" rotWithShape="0">
                <a:srgbClr val="000000">
                  <a:alpha val="27000"/>
                </a:srgbClr>
              </a:outerShdw>
            </a:effectLst>
          </p:spPr>
          <p:txBody>
            <a:bodyPr lIns="0" tIns="0" rIns="0" bIns="0" anchor="ctr">
              <a:spAutoFit/>
            </a:bodyPr>
            <a:lstStyle>
              <a:defPPr>
                <a:defRPr lang="en-US"/>
              </a:defPPr>
              <a:lvl1pPr algn="ctr">
                <a:lnSpc>
                  <a:spcPts val="2100"/>
                </a:lnSpc>
                <a:defRPr b="0" i="0">
                  <a:solidFill>
                    <a:srgbClr val="FFFFFF"/>
                  </a:solidFill>
                  <a:latin typeface="Arial"/>
                  <a:cs typeface="Arial"/>
                </a:defRPr>
              </a:lvl1pPr>
            </a:lstStyle>
            <a:p>
              <a:pPr>
                <a:lnSpc>
                  <a:spcPct val="100000"/>
                </a:lnSpc>
                <a:defRPr/>
              </a:pPr>
              <a:r>
                <a:rPr lang="en-US" sz="2100" dirty="0">
                  <a:latin typeface="+mn-lt"/>
                </a:rPr>
                <a:t>Approaching</a:t>
              </a:r>
            </a:p>
            <a:p>
              <a:pPr>
                <a:lnSpc>
                  <a:spcPct val="100000"/>
                </a:lnSpc>
                <a:defRPr/>
              </a:pPr>
              <a:r>
                <a:rPr lang="en-US" sz="2100" dirty="0">
                  <a:latin typeface="+mn-lt"/>
                </a:rPr>
                <a:t>Trusted AI</a:t>
              </a:r>
            </a:p>
          </p:txBody>
        </p:sp>
      </p:grpSp>
      <p:sp>
        <p:nvSpPr>
          <p:cNvPr id="43" name="Rectangle 42">
            <a:extLst>
              <a:ext uri="{FF2B5EF4-FFF2-40B4-BE49-F238E27FC236}">
                <a16:creationId xmlns:a16="http://schemas.microsoft.com/office/drawing/2014/main" id="{5D9BB59E-1564-45AB-9E60-34A034DE8643}"/>
              </a:ext>
            </a:extLst>
          </p:cNvPr>
          <p:cNvSpPr/>
          <p:nvPr/>
        </p:nvSpPr>
        <p:spPr>
          <a:xfrm>
            <a:off x="3593537" y="5130915"/>
            <a:ext cx="1723060" cy="1076237"/>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079BB6A-8C40-47A9-A625-9DC725C0E40D}"/>
              </a:ext>
            </a:extLst>
          </p:cNvPr>
          <p:cNvSpPr/>
          <p:nvPr/>
        </p:nvSpPr>
        <p:spPr>
          <a:xfrm>
            <a:off x="2637065" y="5510893"/>
            <a:ext cx="277586" cy="20100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Rectangle 2">
            <a:extLst>
              <a:ext uri="{FF2B5EF4-FFF2-40B4-BE49-F238E27FC236}">
                <a16:creationId xmlns:a16="http://schemas.microsoft.com/office/drawing/2014/main" id="{6AB683AB-A060-443C-AAFB-577E08FF1265}"/>
              </a:ext>
            </a:extLst>
          </p:cNvPr>
          <p:cNvSpPr/>
          <p:nvPr/>
        </p:nvSpPr>
        <p:spPr>
          <a:xfrm>
            <a:off x="1254362" y="4922037"/>
            <a:ext cx="2369717" cy="158325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3AA0DF-8ECC-47CB-96CD-04FC59247BF9}"/>
              </a:ext>
            </a:extLst>
          </p:cNvPr>
          <p:cNvSpPr/>
          <p:nvPr/>
        </p:nvSpPr>
        <p:spPr>
          <a:xfrm>
            <a:off x="5120875" y="4332393"/>
            <a:ext cx="759290" cy="137331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0C10BC-0391-4E22-9D97-642A611CCE87}"/>
              </a:ext>
            </a:extLst>
          </p:cNvPr>
          <p:cNvSpPr/>
          <p:nvPr/>
        </p:nvSpPr>
        <p:spPr>
          <a:xfrm>
            <a:off x="5979499" y="4314851"/>
            <a:ext cx="188336"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8A0D746-0BEC-41E7-B83E-E80FF85FA03E}"/>
              </a:ext>
            </a:extLst>
          </p:cNvPr>
          <p:cNvSpPr/>
          <p:nvPr/>
        </p:nvSpPr>
        <p:spPr>
          <a:xfrm>
            <a:off x="5881886" y="4026852"/>
            <a:ext cx="104926"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6FED3D-567C-4038-8C77-0E20448009FC}"/>
              </a:ext>
            </a:extLst>
          </p:cNvPr>
          <p:cNvSpPr/>
          <p:nvPr/>
        </p:nvSpPr>
        <p:spPr>
          <a:xfrm rot="10800000" flipV="1">
            <a:off x="5874992" y="2189940"/>
            <a:ext cx="213818" cy="58993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32DC4A-56B2-4B6E-A812-EB8F9AC0F727}"/>
              </a:ext>
            </a:extLst>
          </p:cNvPr>
          <p:cNvSpPr/>
          <p:nvPr/>
        </p:nvSpPr>
        <p:spPr>
          <a:xfrm>
            <a:off x="213622" y="1070992"/>
            <a:ext cx="5661371" cy="3002757"/>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480B0B6-F67A-4D4D-8A31-703CAD70BE0C}"/>
              </a:ext>
            </a:extLst>
          </p:cNvPr>
          <p:cNvSpPr/>
          <p:nvPr/>
        </p:nvSpPr>
        <p:spPr>
          <a:xfrm>
            <a:off x="3624079" y="2886459"/>
            <a:ext cx="698258" cy="159693"/>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F3D33DB-12CD-4834-B15F-5B4035A64EAC}"/>
              </a:ext>
            </a:extLst>
          </p:cNvPr>
          <p:cNvSpPr/>
          <p:nvPr/>
        </p:nvSpPr>
        <p:spPr>
          <a:xfrm rot="10800000" flipV="1">
            <a:off x="7570016" y="1779809"/>
            <a:ext cx="225556" cy="26766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60A776E-AB15-4EFE-8FB9-208FE0467807}"/>
              </a:ext>
            </a:extLst>
          </p:cNvPr>
          <p:cNvSpPr/>
          <p:nvPr/>
        </p:nvSpPr>
        <p:spPr>
          <a:xfrm>
            <a:off x="4322337" y="4854602"/>
            <a:ext cx="795629" cy="28147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21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FE4BFC-0876-4B7C-9AE4-DC2252C2382E}"/>
              </a:ext>
            </a:extLst>
          </p:cNvPr>
          <p:cNvSpPr/>
          <p:nvPr/>
        </p:nvSpPr>
        <p:spPr>
          <a:xfrm>
            <a:off x="352955" y="362223"/>
            <a:ext cx="8321040" cy="5855697"/>
          </a:xfrm>
          <a:prstGeom prst="rect">
            <a:avLst/>
          </a:prstGeom>
          <a:blipFill dpi="0" rotWithShape="1">
            <a:blip r:embed="rId2">
              <a:alphaModFix amt="37000"/>
            </a:blip>
            <a:srcRect/>
            <a:stretch>
              <a:fillRect l="-2" r="-313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646464"/>
              </a:solidFill>
            </a:endParaRPr>
          </a:p>
        </p:txBody>
      </p:sp>
      <p:sp>
        <p:nvSpPr>
          <p:cNvPr id="2" name="Text Placeholder 1">
            <a:extLst>
              <a:ext uri="{FF2B5EF4-FFF2-40B4-BE49-F238E27FC236}">
                <a16:creationId xmlns:a16="http://schemas.microsoft.com/office/drawing/2014/main" id="{C676B2E4-EFE7-4B2E-A67C-68C68B7DC5BA}"/>
              </a:ext>
            </a:extLst>
          </p:cNvPr>
          <p:cNvSpPr>
            <a:spLocks noGrp="1"/>
          </p:cNvSpPr>
          <p:nvPr>
            <p:ph type="body" sz="quarter" idx="10"/>
          </p:nvPr>
        </p:nvSpPr>
        <p:spPr/>
        <p:txBody>
          <a:bodyPr>
            <a:normAutofit/>
          </a:bodyPr>
          <a:lstStyle/>
          <a:p>
            <a:r>
              <a:rPr lang="en-US" sz="3200" dirty="0">
                <a:latin typeface="Franklin Gothic Book" panose="020B0503020102020204" pitchFamily="34" charset="0"/>
              </a:rPr>
              <a:t>Trust calibration requires designing and testing </a:t>
            </a:r>
          </a:p>
          <a:p>
            <a:r>
              <a:rPr lang="en-US" sz="3200" dirty="0">
                <a:latin typeface="Franklin Gothic Book" panose="020B0503020102020204" pitchFamily="34" charset="0"/>
              </a:rPr>
              <a:t>for both </a:t>
            </a:r>
            <a:r>
              <a:rPr lang="en-US" sz="3200" b="1" i="1" dirty="0">
                <a:solidFill>
                  <a:srgbClr val="1B9EA7"/>
                </a:solidFill>
                <a:latin typeface="Franklin Gothic Book" panose="020B0503020102020204" pitchFamily="34" charset="0"/>
              </a:rPr>
              <a:t>trust</a:t>
            </a:r>
            <a:r>
              <a:rPr lang="en-US" sz="3200" dirty="0">
                <a:latin typeface="Franklin Gothic Book" panose="020B0503020102020204" pitchFamily="34" charset="0"/>
              </a:rPr>
              <a:t> AND </a:t>
            </a:r>
            <a:r>
              <a:rPr lang="en-US" sz="3200" b="1" i="1" dirty="0">
                <a:solidFill>
                  <a:srgbClr val="071488"/>
                </a:solidFill>
                <a:latin typeface="Franklin Gothic Book" panose="020B0503020102020204" pitchFamily="34" charset="0"/>
              </a:rPr>
              <a:t>trustworthiness </a:t>
            </a:r>
            <a:endParaRPr lang="en-US" sz="3200" dirty="0">
              <a:latin typeface="Franklin Gothic Book" panose="020B0503020102020204" pitchFamily="34" charset="0"/>
            </a:endParaRPr>
          </a:p>
        </p:txBody>
      </p:sp>
      <p:sp>
        <p:nvSpPr>
          <p:cNvPr id="4" name="TextBox 3">
            <a:extLst>
              <a:ext uri="{FF2B5EF4-FFF2-40B4-BE49-F238E27FC236}">
                <a16:creationId xmlns:a16="http://schemas.microsoft.com/office/drawing/2014/main" id="{6E462886-2FA8-4D6E-8D71-07231AA871B6}"/>
              </a:ext>
            </a:extLst>
          </p:cNvPr>
          <p:cNvSpPr txBox="1"/>
          <p:nvPr/>
        </p:nvSpPr>
        <p:spPr>
          <a:xfrm>
            <a:off x="6438267" y="6151162"/>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594409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B720B2-81EB-45E1-87D8-F30B4FF54D10}"/>
              </a:ext>
            </a:extLst>
          </p:cNvPr>
          <p:cNvSpPr/>
          <p:nvPr/>
        </p:nvSpPr>
        <p:spPr>
          <a:xfrm>
            <a:off x="2188028" y="984296"/>
            <a:ext cx="4767943" cy="6622869"/>
          </a:xfrm>
          <a:prstGeom prst="rect">
            <a:avLst/>
          </a:prstGeom>
          <a:blipFill dpi="0" rotWithShape="1">
            <a:blip r:embed="rId2">
              <a:alphaModFix amt="39000"/>
            </a:blip>
            <a:srcRect/>
            <a:stretch>
              <a:fillRect l="1714" t="-23418" r="-155390" b="23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646464"/>
              </a:solidFill>
            </a:endParaRPr>
          </a:p>
        </p:txBody>
      </p:sp>
      <p:sp>
        <p:nvSpPr>
          <p:cNvPr id="2" name="Text Placeholder 1">
            <a:extLst>
              <a:ext uri="{FF2B5EF4-FFF2-40B4-BE49-F238E27FC236}">
                <a16:creationId xmlns:a16="http://schemas.microsoft.com/office/drawing/2014/main" id="{C676B2E4-EFE7-4B2E-A67C-68C68B7DC5BA}"/>
              </a:ext>
            </a:extLst>
          </p:cNvPr>
          <p:cNvSpPr>
            <a:spLocks noGrp="1"/>
          </p:cNvSpPr>
          <p:nvPr>
            <p:ph type="body" sz="quarter" idx="10"/>
          </p:nvPr>
        </p:nvSpPr>
        <p:spPr/>
        <p:txBody>
          <a:bodyPr>
            <a:normAutofit/>
          </a:bodyPr>
          <a:lstStyle/>
          <a:p>
            <a:r>
              <a:rPr lang="en-US" sz="3200" b="1" i="1" dirty="0">
                <a:solidFill>
                  <a:srgbClr val="071488"/>
                </a:solidFill>
                <a:latin typeface="Franklin Gothic Book" panose="020B0503020102020204" pitchFamily="34" charset="0"/>
              </a:rPr>
              <a:t>Trustworthiness </a:t>
            </a:r>
            <a:endParaRPr lang="en-US" sz="3200" dirty="0">
              <a:latin typeface="Franklin Gothic Book" panose="020B0503020102020204" pitchFamily="34" charset="0"/>
            </a:endParaRPr>
          </a:p>
        </p:txBody>
      </p:sp>
      <p:sp>
        <p:nvSpPr>
          <p:cNvPr id="4" name="TextBox 3">
            <a:extLst>
              <a:ext uri="{FF2B5EF4-FFF2-40B4-BE49-F238E27FC236}">
                <a16:creationId xmlns:a16="http://schemas.microsoft.com/office/drawing/2014/main" id="{ED849736-4A19-4E41-89F8-7B07E6484388}"/>
              </a:ext>
            </a:extLst>
          </p:cNvPr>
          <p:cNvSpPr txBox="1"/>
          <p:nvPr/>
        </p:nvSpPr>
        <p:spPr>
          <a:xfrm>
            <a:off x="4720988" y="5995046"/>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3313685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If we want to measure system </a:t>
            </a:r>
            <a:r>
              <a:rPr lang="en-US" sz="2800" b="1" i="1" dirty="0">
                <a:solidFill>
                  <a:srgbClr val="071488"/>
                </a:solidFill>
                <a:latin typeface="Franklin Gothic Book" panose="020B0503020102020204" pitchFamily="34" charset="0"/>
              </a:rPr>
              <a:t>trustworthiness</a:t>
            </a:r>
            <a:r>
              <a:rPr lang="en-US" sz="2800" dirty="0">
                <a:latin typeface="Franklin Gothic Book" panose="020B0503020102020204" pitchFamily="34" charset="0"/>
              </a:rPr>
              <a:t>,</a:t>
            </a:r>
            <a:r>
              <a:rPr lang="en-US" sz="2800" b="1" i="1" dirty="0">
                <a:solidFill>
                  <a:srgbClr val="071488"/>
                </a:solidFill>
                <a:latin typeface="Franklin Gothic Book" panose="020B0503020102020204" pitchFamily="34" charset="0"/>
              </a:rPr>
              <a:t> </a:t>
            </a:r>
            <a:r>
              <a:rPr lang="en-US" sz="2800" dirty="0">
                <a:latin typeface="Franklin Gothic Book" panose="020B0503020102020204" pitchFamily="34" charset="0"/>
              </a:rPr>
              <a:t>we need to instrument systems and tests to evaluate whether the system is </a:t>
            </a:r>
          </a:p>
        </p:txBody>
      </p:sp>
      <p:sp>
        <p:nvSpPr>
          <p:cNvPr id="26" name="Title 1">
            <a:extLst>
              <a:ext uri="{FF2B5EF4-FFF2-40B4-BE49-F238E27FC236}">
                <a16:creationId xmlns:a16="http://schemas.microsoft.com/office/drawing/2014/main" id="{58D73E52-C1A6-4E02-A1C9-19A985CDA8D8}"/>
              </a:ext>
            </a:extLst>
          </p:cNvPr>
          <p:cNvSpPr txBox="1">
            <a:spLocks/>
          </p:cNvSpPr>
          <p:nvPr/>
        </p:nvSpPr>
        <p:spPr>
          <a:xfrm>
            <a:off x="1612734" y="2999740"/>
            <a:ext cx="6452870" cy="20104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a:latin typeface="Franklin Gothic Book" panose="020B0503020102020204" pitchFamily="34" charset="0"/>
              </a:rPr>
              <a:t>•	capable of fulfilling the designer’s, operator’s, and commander’s goal when deployed correctly.</a:t>
            </a:r>
          </a:p>
          <a:p>
            <a:r>
              <a:rPr lang="en-US" sz="2500" dirty="0">
                <a:latin typeface="Franklin Gothic Book" panose="020B0503020102020204" pitchFamily="34" charset="0"/>
              </a:rPr>
              <a:t>•	able to be deployed correctly by those who are meant to operate it (Tate 2021).</a:t>
            </a:r>
          </a:p>
        </p:txBody>
      </p:sp>
    </p:spTree>
    <p:extLst>
      <p:ext uri="{BB962C8B-B14F-4D97-AF65-F5344CB8AC3E}">
        <p14:creationId xmlns:p14="http://schemas.microsoft.com/office/powerpoint/2010/main" val="3641954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Many of the factors for establishing</a:t>
            </a:r>
            <a:r>
              <a:rPr lang="en-US" sz="2800" b="1" i="1" dirty="0">
                <a:solidFill>
                  <a:srgbClr val="071488"/>
                </a:solidFill>
                <a:latin typeface="Franklin Gothic Book" panose="020B0503020102020204" pitchFamily="34" charset="0"/>
              </a:rPr>
              <a:t> trustworthiness </a:t>
            </a:r>
            <a:r>
              <a:rPr lang="en-US" sz="2800" dirty="0">
                <a:latin typeface="Franklin Gothic Book" panose="020B0503020102020204" pitchFamily="34" charset="0"/>
              </a:rPr>
              <a:t>in AI are the </a:t>
            </a:r>
            <a:r>
              <a:rPr lang="en-US" sz="2800" b="1" i="1" dirty="0">
                <a:latin typeface="Franklin Gothic Book" panose="020B0503020102020204" pitchFamily="34" charset="0"/>
              </a:rPr>
              <a:t>same</a:t>
            </a:r>
            <a:r>
              <a:rPr lang="en-US" sz="2800" dirty="0">
                <a:latin typeface="Franklin Gothic Book" panose="020B0503020102020204" pitchFamily="34" charset="0"/>
              </a:rPr>
              <a:t> as those for </a:t>
            </a:r>
            <a:r>
              <a:rPr lang="en-US" sz="2800" b="1" i="1" dirty="0">
                <a:solidFill>
                  <a:srgbClr val="071488"/>
                </a:solidFill>
                <a:latin typeface="Franklin Gothic Book" panose="020B0503020102020204" pitchFamily="34" charset="0"/>
              </a:rPr>
              <a:t>trustworthy</a:t>
            </a:r>
            <a:r>
              <a:rPr lang="en-US" sz="2800" dirty="0">
                <a:latin typeface="Franklin Gothic Book" panose="020B0503020102020204" pitchFamily="34" charset="0"/>
              </a:rPr>
              <a:t> software…</a:t>
            </a:r>
          </a:p>
        </p:txBody>
      </p:sp>
      <p:sp>
        <p:nvSpPr>
          <p:cNvPr id="28" name="TextBox 31">
            <a:extLst>
              <a:ext uri="{FF2B5EF4-FFF2-40B4-BE49-F238E27FC236}">
                <a16:creationId xmlns:a16="http://schemas.microsoft.com/office/drawing/2014/main" id="{61F7E02B-29C2-495E-A4CD-D48FE50FF028}"/>
              </a:ext>
            </a:extLst>
          </p:cNvPr>
          <p:cNvSpPr txBox="1"/>
          <p:nvPr/>
        </p:nvSpPr>
        <p:spPr>
          <a:xfrm>
            <a:off x="3039985" y="2080557"/>
            <a:ext cx="4327466" cy="1477328"/>
          </a:xfrm>
          <a:prstGeom prst="rect">
            <a:avLst/>
          </a:prstGeom>
          <a:no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wrap="square" lIns="0" tIns="0" rIns="0" bIns="0" anchor="ctr">
            <a:spAutoFit/>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marL="342900" indent="-342900">
              <a:lnSpc>
                <a:spcPct val="100000"/>
              </a:lnSpc>
              <a:buFont typeface="Arial" panose="020B0604020202020204" pitchFamily="34" charset="0"/>
              <a:buChar char="•"/>
              <a:defRPr/>
            </a:pPr>
            <a:r>
              <a:rPr lang="en-US" sz="2400" dirty="0">
                <a:cs typeface="+mn-cs"/>
              </a:rPr>
              <a:t>Instrumentation</a:t>
            </a:r>
          </a:p>
          <a:p>
            <a:pPr marL="342900" indent="-342900">
              <a:lnSpc>
                <a:spcPct val="100000"/>
              </a:lnSpc>
              <a:buFont typeface="Arial" panose="020B0604020202020204" pitchFamily="34" charset="0"/>
              <a:buChar char="•"/>
              <a:defRPr/>
            </a:pPr>
            <a:r>
              <a:rPr lang="en-US" sz="2400" dirty="0">
                <a:cs typeface="+mn-cs"/>
              </a:rPr>
              <a:t>Data</a:t>
            </a:r>
          </a:p>
          <a:p>
            <a:pPr marL="342900" indent="-342900">
              <a:lnSpc>
                <a:spcPct val="100000"/>
              </a:lnSpc>
              <a:buFont typeface="Arial" panose="020B0604020202020204" pitchFamily="34" charset="0"/>
              <a:buChar char="•"/>
              <a:defRPr/>
            </a:pPr>
            <a:r>
              <a:rPr lang="en-US" sz="2400" dirty="0">
                <a:cs typeface="+mn-cs"/>
              </a:rPr>
              <a:t>Documentation</a:t>
            </a:r>
          </a:p>
          <a:p>
            <a:pPr marL="342900" indent="-342900">
              <a:buFont typeface="Arial" panose="020B0604020202020204" pitchFamily="34" charset="0"/>
              <a:buChar char="•"/>
              <a:defRPr/>
            </a:pPr>
            <a:r>
              <a:rPr lang="en-US" sz="2400" dirty="0"/>
              <a:t>User-Centric Design</a:t>
            </a:r>
          </a:p>
        </p:txBody>
      </p:sp>
      <p:sp>
        <p:nvSpPr>
          <p:cNvPr id="32" name="Title 1">
            <a:extLst>
              <a:ext uri="{FF2B5EF4-FFF2-40B4-BE49-F238E27FC236}">
                <a16:creationId xmlns:a16="http://schemas.microsoft.com/office/drawing/2014/main" id="{7B1793E2-D950-4DA4-8239-A57019F888F3}"/>
              </a:ext>
            </a:extLst>
          </p:cNvPr>
          <p:cNvSpPr txBox="1">
            <a:spLocks/>
          </p:cNvSpPr>
          <p:nvPr/>
        </p:nvSpPr>
        <p:spPr>
          <a:xfrm>
            <a:off x="765190" y="3790592"/>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Franklin Gothic Book" panose="020B0503020102020204" pitchFamily="34" charset="0"/>
            </a:endParaRPr>
          </a:p>
        </p:txBody>
      </p:sp>
      <p:grpSp>
        <p:nvGrpSpPr>
          <p:cNvPr id="3" name="Group 2">
            <a:extLst>
              <a:ext uri="{FF2B5EF4-FFF2-40B4-BE49-F238E27FC236}">
                <a16:creationId xmlns:a16="http://schemas.microsoft.com/office/drawing/2014/main" id="{EBAA71AC-4465-4E01-9047-EAB4D6940DF2}"/>
              </a:ext>
            </a:extLst>
          </p:cNvPr>
          <p:cNvGrpSpPr/>
          <p:nvPr/>
        </p:nvGrpSpPr>
        <p:grpSpPr>
          <a:xfrm>
            <a:off x="865339" y="4023299"/>
            <a:ext cx="7886700" cy="2510351"/>
            <a:chOff x="865339" y="4023299"/>
            <a:chExt cx="7886700" cy="2510351"/>
          </a:xfrm>
        </p:grpSpPr>
        <p:sp>
          <p:nvSpPr>
            <p:cNvPr id="33" name="Title 1">
              <a:extLst>
                <a:ext uri="{FF2B5EF4-FFF2-40B4-BE49-F238E27FC236}">
                  <a16:creationId xmlns:a16="http://schemas.microsoft.com/office/drawing/2014/main" id="{32F6917E-AE5A-4136-8D82-33EC5BD584A0}"/>
                </a:ext>
              </a:extLst>
            </p:cNvPr>
            <p:cNvSpPr txBox="1">
              <a:spLocks/>
            </p:cNvSpPr>
            <p:nvPr/>
          </p:nvSpPr>
          <p:spPr>
            <a:xfrm>
              <a:off x="865339" y="4023299"/>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 but some major differences make this more difficult.</a:t>
              </a:r>
            </a:p>
            <a:p>
              <a:r>
                <a:rPr lang="en-US" sz="2800" dirty="0">
                  <a:latin typeface="Franklin Gothic Book" panose="020B0503020102020204" pitchFamily="34" charset="0"/>
                </a:rPr>
                <a:t> </a:t>
              </a:r>
            </a:p>
          </p:txBody>
        </p:sp>
        <p:sp>
          <p:nvSpPr>
            <p:cNvPr id="34" name="TextBox 31">
              <a:extLst>
                <a:ext uri="{FF2B5EF4-FFF2-40B4-BE49-F238E27FC236}">
                  <a16:creationId xmlns:a16="http://schemas.microsoft.com/office/drawing/2014/main" id="{98A55FC6-7262-4C84-9A2B-0E4A3C4DE4D6}"/>
                </a:ext>
              </a:extLst>
            </p:cNvPr>
            <p:cNvSpPr txBox="1"/>
            <p:nvPr/>
          </p:nvSpPr>
          <p:spPr>
            <a:xfrm>
              <a:off x="3039985" y="4686991"/>
              <a:ext cx="4327466" cy="1846659"/>
            </a:xfrm>
            <a:prstGeom prst="rect">
              <a:avLst/>
            </a:prstGeom>
            <a:no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wrap="square" lIns="0" tIns="0" rIns="0" bIns="0" anchor="ctr">
              <a:spAutoFit/>
            </a:bodyPr>
            <a:lstStyle>
              <a:defPPr>
                <a:defRPr lang="en-US"/>
              </a:defPPr>
              <a:lvl1pPr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HelveticaNeueLT Std"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HelveticaNeueLT Std"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HelveticaNeueLT Std"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HelveticaNeueLT Std"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HelveticaNeueLT Std" pitchFamily="34" charset="0"/>
                  <a:ea typeface="+mn-ea"/>
                  <a:cs typeface="Arial" panose="020B0604020202020204" pitchFamily="34" charset="0"/>
                </a:defRPr>
              </a:lvl9pPr>
            </a:lstStyle>
            <a:p>
              <a:pPr marL="342900" indent="-342900">
                <a:lnSpc>
                  <a:spcPct val="100000"/>
                </a:lnSpc>
                <a:buFont typeface="Arial" panose="020B0604020202020204" pitchFamily="34" charset="0"/>
                <a:buChar char="•"/>
                <a:defRPr/>
              </a:pPr>
              <a:r>
                <a:rPr lang="en-US" sz="2400" dirty="0">
                  <a:cs typeface="+mn-cs"/>
                </a:rPr>
                <a:t>Access to training data</a:t>
              </a:r>
            </a:p>
            <a:p>
              <a:pPr marL="342900" indent="-342900">
                <a:lnSpc>
                  <a:spcPct val="100000"/>
                </a:lnSpc>
                <a:buFont typeface="Arial" panose="020B0604020202020204" pitchFamily="34" charset="0"/>
                <a:buChar char="•"/>
                <a:defRPr/>
              </a:pPr>
              <a:r>
                <a:rPr lang="en-US" sz="2400" dirty="0">
                  <a:cs typeface="+mn-cs"/>
                </a:rPr>
                <a:t>Black box models</a:t>
              </a:r>
            </a:p>
            <a:p>
              <a:pPr marL="342900" indent="-342900">
                <a:lnSpc>
                  <a:spcPct val="100000"/>
                </a:lnSpc>
                <a:buFont typeface="Arial" panose="020B0604020202020204" pitchFamily="34" charset="0"/>
                <a:buChar char="•"/>
                <a:defRPr/>
              </a:pPr>
              <a:r>
                <a:rPr lang="en-US" sz="2400" dirty="0">
                  <a:cs typeface="+mn-cs"/>
                </a:rPr>
                <a:t>Programs don’t build the algorithms themselves</a:t>
              </a:r>
            </a:p>
            <a:p>
              <a:pPr marL="342900" indent="-342900">
                <a:lnSpc>
                  <a:spcPct val="100000"/>
                </a:lnSpc>
                <a:buFont typeface="Arial" panose="020B0604020202020204" pitchFamily="34" charset="0"/>
                <a:buChar char="•"/>
                <a:defRPr/>
              </a:pPr>
              <a:endParaRPr lang="en-US" sz="2400" dirty="0"/>
            </a:p>
          </p:txBody>
        </p:sp>
      </p:grpSp>
    </p:spTree>
    <p:extLst>
      <p:ext uri="{BB962C8B-B14F-4D97-AF65-F5344CB8AC3E}">
        <p14:creationId xmlns:p14="http://schemas.microsoft.com/office/powerpoint/2010/main" val="15918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F26E1D-63D5-4870-B7A7-E86BBA1F1586}"/>
              </a:ext>
            </a:extLst>
          </p:cNvPr>
          <p:cNvSpPr/>
          <p:nvPr/>
        </p:nvSpPr>
        <p:spPr>
          <a:xfrm>
            <a:off x="2233749" y="592591"/>
            <a:ext cx="4389120" cy="5855697"/>
          </a:xfrm>
          <a:prstGeom prst="rect">
            <a:avLst/>
          </a:prstGeom>
          <a:blipFill dpi="0" rotWithShape="1">
            <a:blip r:embed="rId2">
              <a:alphaModFix amt="37000"/>
            </a:blip>
            <a:srcRect/>
            <a:stretch>
              <a:fillRect l="-89873" r="-592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646464"/>
              </a:solidFill>
            </a:endParaRPr>
          </a:p>
        </p:txBody>
      </p:sp>
      <p:sp>
        <p:nvSpPr>
          <p:cNvPr id="2" name="Text Placeholder 1">
            <a:extLst>
              <a:ext uri="{FF2B5EF4-FFF2-40B4-BE49-F238E27FC236}">
                <a16:creationId xmlns:a16="http://schemas.microsoft.com/office/drawing/2014/main" id="{C676B2E4-EFE7-4B2E-A67C-68C68B7DC5BA}"/>
              </a:ext>
            </a:extLst>
          </p:cNvPr>
          <p:cNvSpPr>
            <a:spLocks noGrp="1"/>
          </p:cNvSpPr>
          <p:nvPr>
            <p:ph type="body" sz="quarter" idx="10"/>
          </p:nvPr>
        </p:nvSpPr>
        <p:spPr/>
        <p:txBody>
          <a:bodyPr>
            <a:normAutofit/>
          </a:bodyPr>
          <a:lstStyle/>
          <a:p>
            <a:r>
              <a:rPr lang="en-US" sz="3200" b="1" i="1" dirty="0">
                <a:solidFill>
                  <a:srgbClr val="1B9EA7"/>
                </a:solidFill>
                <a:latin typeface="Franklin Gothic Book" panose="020B0503020102020204" pitchFamily="34" charset="0"/>
              </a:rPr>
              <a:t>Trust</a:t>
            </a:r>
            <a:endParaRPr lang="en-US" sz="3200" dirty="0">
              <a:latin typeface="Franklin Gothic Book" panose="020B0503020102020204" pitchFamily="34" charset="0"/>
            </a:endParaRPr>
          </a:p>
        </p:txBody>
      </p:sp>
      <p:sp>
        <p:nvSpPr>
          <p:cNvPr id="4" name="TextBox 3">
            <a:extLst>
              <a:ext uri="{FF2B5EF4-FFF2-40B4-BE49-F238E27FC236}">
                <a16:creationId xmlns:a16="http://schemas.microsoft.com/office/drawing/2014/main" id="{2D5FF897-63A5-4172-8209-129C737B9803}"/>
              </a:ext>
            </a:extLst>
          </p:cNvPr>
          <p:cNvSpPr txBox="1"/>
          <p:nvPr/>
        </p:nvSpPr>
        <p:spPr>
          <a:xfrm>
            <a:off x="4408746" y="6385336"/>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1359685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48E3-2E6F-4B0E-888D-2A418EA2904D}"/>
              </a:ext>
            </a:extLst>
          </p:cNvPr>
          <p:cNvSpPr>
            <a:spLocks noGrp="1"/>
          </p:cNvSpPr>
          <p:nvPr>
            <p:ph type="title"/>
          </p:nvPr>
        </p:nvSpPr>
        <p:spPr/>
        <p:txBody>
          <a:bodyPr>
            <a:noAutofit/>
          </a:bodyPr>
          <a:lstStyle/>
          <a:p>
            <a:r>
              <a:rPr lang="en-US" dirty="0"/>
              <a:t>If </a:t>
            </a:r>
            <a:r>
              <a:rPr lang="en-US" b="1" i="1" dirty="0">
                <a:solidFill>
                  <a:srgbClr val="00B0F0"/>
                </a:solidFill>
              </a:rPr>
              <a:t>trusted AI </a:t>
            </a:r>
            <a:r>
              <a:rPr lang="en-US" dirty="0"/>
              <a:t>is the DoD’s goal, it is critical to improve the T&amp;E community’s understanding of what </a:t>
            </a:r>
            <a:r>
              <a:rPr lang="en-US" b="1" i="1" dirty="0">
                <a:solidFill>
                  <a:srgbClr val="1B9EA7"/>
                </a:solidFill>
              </a:rPr>
              <a:t>trust</a:t>
            </a:r>
            <a:r>
              <a:rPr lang="en-US" dirty="0"/>
              <a:t> and </a:t>
            </a:r>
            <a:r>
              <a:rPr lang="en-US" b="1" i="1" dirty="0">
                <a:solidFill>
                  <a:srgbClr val="071488"/>
                </a:solidFill>
              </a:rPr>
              <a:t>trustworthiness </a:t>
            </a:r>
            <a:r>
              <a:rPr lang="en-US" dirty="0"/>
              <a:t>mean.</a:t>
            </a:r>
            <a:br>
              <a:rPr lang="en-US" b="1" dirty="0">
                <a:solidFill>
                  <a:srgbClr val="071488"/>
                </a:solidFill>
              </a:rPr>
            </a:br>
            <a:endParaRPr lang="en-US" dirty="0"/>
          </a:p>
        </p:txBody>
      </p:sp>
      <p:pic>
        <p:nvPicPr>
          <p:cNvPr id="1026" name="Picture 2" descr="Deputy Secretary of Defense Kathleen Hicks speaks. ">
            <a:extLst>
              <a:ext uri="{FF2B5EF4-FFF2-40B4-BE49-F238E27FC236}">
                <a16:creationId xmlns:a16="http://schemas.microsoft.com/office/drawing/2014/main" id="{32A0E54F-0A7F-4889-8E7F-63E50F7AF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30" y="2000789"/>
            <a:ext cx="3058829" cy="1968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47A03D1-2960-456B-BD16-5CE274DA9D13}"/>
              </a:ext>
            </a:extLst>
          </p:cNvPr>
          <p:cNvPicPr>
            <a:picLocks noChangeAspect="1"/>
          </p:cNvPicPr>
          <p:nvPr/>
        </p:nvPicPr>
        <p:blipFill rotWithShape="1">
          <a:blip r:embed="rId4"/>
          <a:srcRect b="34681"/>
          <a:stretch/>
        </p:blipFill>
        <p:spPr>
          <a:xfrm>
            <a:off x="3722981" y="4761045"/>
            <a:ext cx="2563544" cy="1335329"/>
          </a:xfrm>
          <a:prstGeom prst="rect">
            <a:avLst/>
          </a:prstGeom>
        </p:spPr>
      </p:pic>
      <p:sp>
        <p:nvSpPr>
          <p:cNvPr id="6" name="Content Placeholder 2">
            <a:extLst>
              <a:ext uri="{FF2B5EF4-FFF2-40B4-BE49-F238E27FC236}">
                <a16:creationId xmlns:a16="http://schemas.microsoft.com/office/drawing/2014/main" id="{4C5447FB-0F63-4F0A-B46D-D8BBC38733C1}"/>
              </a:ext>
            </a:extLst>
          </p:cNvPr>
          <p:cNvSpPr txBox="1">
            <a:spLocks/>
          </p:cNvSpPr>
          <p:nvPr/>
        </p:nvSpPr>
        <p:spPr>
          <a:xfrm>
            <a:off x="6196812" y="4623448"/>
            <a:ext cx="2693010" cy="6651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5000"/>
              </a:lnSpc>
              <a:spcBef>
                <a:spcPts val="0"/>
              </a:spcBef>
              <a:buNone/>
            </a:pPr>
            <a:r>
              <a:rPr lang="en-US" sz="1800" b="1" dirty="0">
                <a:solidFill>
                  <a:schemeClr val="bg1">
                    <a:lumMod val="85000"/>
                  </a:schemeClr>
                </a:solidFill>
                <a:cs typeface="Calibri Light" panose="020F0302020204030204" pitchFamily="34" charset="0"/>
              </a:rPr>
              <a:t>Deputy Sec. of Defense </a:t>
            </a:r>
          </a:p>
          <a:p>
            <a:pPr marL="0" indent="0" algn="ctr">
              <a:lnSpc>
                <a:spcPct val="75000"/>
              </a:lnSpc>
              <a:spcBef>
                <a:spcPts val="0"/>
              </a:spcBef>
              <a:buNone/>
            </a:pPr>
            <a:r>
              <a:rPr lang="en-US" sz="1800" b="1" dirty="0">
                <a:solidFill>
                  <a:schemeClr val="bg1">
                    <a:lumMod val="85000"/>
                  </a:schemeClr>
                </a:solidFill>
                <a:cs typeface="Calibri Light" panose="020F0302020204030204" pitchFamily="34" charset="0"/>
              </a:rPr>
              <a:t>Kathleen Hicks</a:t>
            </a:r>
          </a:p>
        </p:txBody>
      </p:sp>
      <p:pic>
        <p:nvPicPr>
          <p:cNvPr id="5" name="Picture 4">
            <a:extLst>
              <a:ext uri="{FF2B5EF4-FFF2-40B4-BE49-F238E27FC236}">
                <a16:creationId xmlns:a16="http://schemas.microsoft.com/office/drawing/2014/main" id="{5B445674-9581-41C3-8309-2D05663FE2FB}"/>
              </a:ext>
            </a:extLst>
          </p:cNvPr>
          <p:cNvPicPr>
            <a:picLocks noChangeAspect="1"/>
          </p:cNvPicPr>
          <p:nvPr/>
        </p:nvPicPr>
        <p:blipFill rotWithShape="1">
          <a:blip r:embed="rId5"/>
          <a:srcRect t="20078"/>
          <a:stretch/>
        </p:blipFill>
        <p:spPr>
          <a:xfrm>
            <a:off x="601465" y="4613923"/>
            <a:ext cx="3058829" cy="919247"/>
          </a:xfrm>
          <a:prstGeom prst="rect">
            <a:avLst/>
          </a:prstGeom>
        </p:spPr>
      </p:pic>
      <p:sp>
        <p:nvSpPr>
          <p:cNvPr id="8" name="Content Placeholder 2">
            <a:extLst>
              <a:ext uri="{FF2B5EF4-FFF2-40B4-BE49-F238E27FC236}">
                <a16:creationId xmlns:a16="http://schemas.microsoft.com/office/drawing/2014/main" id="{907EEEC5-A239-4CE7-A20B-E8AECCA85568}"/>
              </a:ext>
            </a:extLst>
          </p:cNvPr>
          <p:cNvSpPr txBox="1">
            <a:spLocks/>
          </p:cNvSpPr>
          <p:nvPr/>
        </p:nvSpPr>
        <p:spPr>
          <a:xfrm>
            <a:off x="449037" y="5605217"/>
            <a:ext cx="3363686" cy="78251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0" b="1" dirty="0">
                <a:solidFill>
                  <a:schemeClr val="bg1">
                    <a:lumMod val="85000"/>
                  </a:schemeClr>
                </a:solidFill>
              </a:rPr>
              <a:t>DoD </a:t>
            </a:r>
            <a:r>
              <a:rPr lang="en-US" sz="1650" b="1" dirty="0"/>
              <a:t>Responsible AI (RAI) </a:t>
            </a:r>
            <a:r>
              <a:rPr lang="en-US" sz="1650" b="1" dirty="0">
                <a:solidFill>
                  <a:schemeClr val="bg1">
                    <a:lumMod val="85000"/>
                  </a:schemeClr>
                </a:solidFill>
              </a:rPr>
              <a:t>Strategy and Implementation Pathway </a:t>
            </a:r>
          </a:p>
        </p:txBody>
      </p:sp>
      <p:sp>
        <p:nvSpPr>
          <p:cNvPr id="9" name="Content Placeholder 2">
            <a:extLst>
              <a:ext uri="{FF2B5EF4-FFF2-40B4-BE49-F238E27FC236}">
                <a16:creationId xmlns:a16="http://schemas.microsoft.com/office/drawing/2014/main" id="{D8E402DE-73E6-4449-8F92-B2EE4A4C6EE9}"/>
              </a:ext>
            </a:extLst>
          </p:cNvPr>
          <p:cNvSpPr txBox="1">
            <a:spLocks/>
          </p:cNvSpPr>
          <p:nvPr/>
        </p:nvSpPr>
        <p:spPr>
          <a:xfrm>
            <a:off x="3722981" y="6063646"/>
            <a:ext cx="2824882" cy="41110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0" b="1" dirty="0">
                <a:solidFill>
                  <a:schemeClr val="bg1">
                    <a:lumMod val="85000"/>
                  </a:schemeClr>
                </a:solidFill>
              </a:rPr>
              <a:t>Executive Order 14110</a:t>
            </a:r>
          </a:p>
        </p:txBody>
      </p:sp>
      <p:sp>
        <p:nvSpPr>
          <p:cNvPr id="7" name="Rectangle: Rounded Corners 6">
            <a:extLst>
              <a:ext uri="{FF2B5EF4-FFF2-40B4-BE49-F238E27FC236}">
                <a16:creationId xmlns:a16="http://schemas.microsoft.com/office/drawing/2014/main" id="{7079BB6A-8C40-47A9-A625-9DC725C0E40D}"/>
              </a:ext>
            </a:extLst>
          </p:cNvPr>
          <p:cNvSpPr/>
          <p:nvPr/>
        </p:nvSpPr>
        <p:spPr>
          <a:xfrm>
            <a:off x="2637065" y="5510893"/>
            <a:ext cx="277586" cy="20100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2" name="Picture 11">
            <a:extLst>
              <a:ext uri="{FF2B5EF4-FFF2-40B4-BE49-F238E27FC236}">
                <a16:creationId xmlns:a16="http://schemas.microsoft.com/office/drawing/2014/main" id="{0A1396E1-DB38-44B7-958A-20D53C94D024}"/>
              </a:ext>
            </a:extLst>
          </p:cNvPr>
          <p:cNvPicPr>
            <a:picLocks noChangeAspect="1"/>
          </p:cNvPicPr>
          <p:nvPr/>
        </p:nvPicPr>
        <p:blipFill rotWithShape="1">
          <a:blip r:embed="rId5"/>
          <a:srcRect t="20078"/>
          <a:stretch/>
        </p:blipFill>
        <p:spPr>
          <a:xfrm>
            <a:off x="588599" y="4609677"/>
            <a:ext cx="3058829" cy="919247"/>
          </a:xfrm>
          <a:prstGeom prst="rect">
            <a:avLst/>
          </a:prstGeom>
        </p:spPr>
      </p:pic>
      <p:sp>
        <p:nvSpPr>
          <p:cNvPr id="10" name="Rectangle 9">
            <a:extLst>
              <a:ext uri="{FF2B5EF4-FFF2-40B4-BE49-F238E27FC236}">
                <a16:creationId xmlns:a16="http://schemas.microsoft.com/office/drawing/2014/main" id="{C7321A2B-C7BC-408B-AD27-454E8D0D8B0F}"/>
              </a:ext>
            </a:extLst>
          </p:cNvPr>
          <p:cNvSpPr/>
          <p:nvPr/>
        </p:nvSpPr>
        <p:spPr>
          <a:xfrm>
            <a:off x="732730" y="4675319"/>
            <a:ext cx="2839145" cy="919247"/>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5D56D1-E076-401B-A318-D88C9AECB19A}"/>
              </a:ext>
            </a:extLst>
          </p:cNvPr>
          <p:cNvPicPr>
            <a:picLocks noChangeAspect="1"/>
          </p:cNvPicPr>
          <p:nvPr/>
        </p:nvPicPr>
        <p:blipFill rotWithShape="1">
          <a:blip r:embed="rId5"/>
          <a:srcRect l="34948" t="81140" r="33069" b="1386"/>
          <a:stretch/>
        </p:blipFill>
        <p:spPr>
          <a:xfrm>
            <a:off x="1688726" y="5320393"/>
            <a:ext cx="978275" cy="201002"/>
          </a:xfrm>
          <a:prstGeom prst="rect">
            <a:avLst/>
          </a:prstGeom>
        </p:spPr>
      </p:pic>
      <p:pic>
        <p:nvPicPr>
          <p:cNvPr id="15" name="Picture 14">
            <a:extLst>
              <a:ext uri="{FF2B5EF4-FFF2-40B4-BE49-F238E27FC236}">
                <a16:creationId xmlns:a16="http://schemas.microsoft.com/office/drawing/2014/main" id="{54E8B8F6-1342-4509-956A-5E7BC1F5CFE2}"/>
              </a:ext>
            </a:extLst>
          </p:cNvPr>
          <p:cNvPicPr>
            <a:picLocks noChangeAspect="1"/>
          </p:cNvPicPr>
          <p:nvPr/>
        </p:nvPicPr>
        <p:blipFill rotWithShape="1">
          <a:blip r:embed="rId4">
            <a:lum bright="70000" contrast="-70000"/>
          </a:blip>
          <a:srcRect b="34681"/>
          <a:stretch/>
        </p:blipFill>
        <p:spPr>
          <a:xfrm>
            <a:off x="3703140" y="4744799"/>
            <a:ext cx="2563544" cy="1335329"/>
          </a:xfrm>
          <a:prstGeom prst="rect">
            <a:avLst/>
          </a:prstGeom>
        </p:spPr>
      </p:pic>
      <p:pic>
        <p:nvPicPr>
          <p:cNvPr id="16" name="Picture 15">
            <a:extLst>
              <a:ext uri="{FF2B5EF4-FFF2-40B4-BE49-F238E27FC236}">
                <a16:creationId xmlns:a16="http://schemas.microsoft.com/office/drawing/2014/main" id="{0E61ACF8-E74F-4ACE-86DD-F6C8EBDB9117}"/>
              </a:ext>
            </a:extLst>
          </p:cNvPr>
          <p:cNvPicPr>
            <a:picLocks noChangeAspect="1"/>
          </p:cNvPicPr>
          <p:nvPr/>
        </p:nvPicPr>
        <p:blipFill rotWithShape="1">
          <a:blip r:embed="rId4"/>
          <a:srcRect l="53184" t="30893" r="16717" b="62758"/>
          <a:stretch/>
        </p:blipFill>
        <p:spPr>
          <a:xfrm>
            <a:off x="5064453" y="5371641"/>
            <a:ext cx="771605" cy="129799"/>
          </a:xfrm>
          <a:prstGeom prst="rect">
            <a:avLst/>
          </a:prstGeom>
        </p:spPr>
      </p:pic>
      <p:sp>
        <p:nvSpPr>
          <p:cNvPr id="17" name="Rectangle 16">
            <a:extLst>
              <a:ext uri="{FF2B5EF4-FFF2-40B4-BE49-F238E27FC236}">
                <a16:creationId xmlns:a16="http://schemas.microsoft.com/office/drawing/2014/main" id="{0B1D3D9A-FA44-4D7F-B5F2-1A030817ABC6}"/>
              </a:ext>
            </a:extLst>
          </p:cNvPr>
          <p:cNvSpPr/>
          <p:nvPr/>
        </p:nvSpPr>
        <p:spPr>
          <a:xfrm>
            <a:off x="698440" y="1990138"/>
            <a:ext cx="3114283" cy="2009344"/>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B608E3C-F9FD-43A1-8FBC-F4E4195EBD2C}"/>
              </a:ext>
            </a:extLst>
          </p:cNvPr>
          <p:cNvSpPr txBox="1"/>
          <p:nvPr/>
        </p:nvSpPr>
        <p:spPr>
          <a:xfrm>
            <a:off x="2153181" y="3919330"/>
            <a:ext cx="4572000" cy="261610"/>
          </a:xfrm>
          <a:prstGeom prst="rect">
            <a:avLst/>
          </a:prstGeom>
          <a:noFill/>
        </p:spPr>
        <p:txBody>
          <a:bodyPr wrap="square">
            <a:spAutoFit/>
          </a:bodyPr>
          <a:lstStyle/>
          <a:p>
            <a:r>
              <a:rPr lang="en-US" sz="1100" b="0" i="0" dirty="0">
                <a:solidFill>
                  <a:schemeClr val="bg1">
                    <a:lumMod val="85000"/>
                  </a:schemeClr>
                </a:solidFill>
                <a:effectLst/>
                <a:latin typeface="Roboto" panose="02000000000000000000" pitchFamily="2" charset="0"/>
              </a:rPr>
              <a:t>AP Photo/Andrew </a:t>
            </a:r>
            <a:r>
              <a:rPr lang="en-US" sz="1100" b="0" i="0" dirty="0" err="1">
                <a:solidFill>
                  <a:schemeClr val="bg1">
                    <a:lumMod val="85000"/>
                  </a:schemeClr>
                </a:solidFill>
                <a:effectLst/>
                <a:latin typeface="Roboto" panose="02000000000000000000" pitchFamily="2" charset="0"/>
              </a:rPr>
              <a:t>Harnik</a:t>
            </a:r>
            <a:endParaRPr lang="en-US" sz="1100" dirty="0">
              <a:solidFill>
                <a:schemeClr val="bg1">
                  <a:lumMod val="85000"/>
                </a:schemeClr>
              </a:solidFill>
            </a:endParaRPr>
          </a:p>
        </p:txBody>
      </p:sp>
      <p:sp>
        <p:nvSpPr>
          <p:cNvPr id="22" name="Content Placeholder 2">
            <a:extLst>
              <a:ext uri="{FF2B5EF4-FFF2-40B4-BE49-F238E27FC236}">
                <a16:creationId xmlns:a16="http://schemas.microsoft.com/office/drawing/2014/main" id="{B589F506-97FE-4EDD-9F7F-4A968E534919}"/>
              </a:ext>
            </a:extLst>
          </p:cNvPr>
          <p:cNvSpPr>
            <a:spLocks noGrp="1"/>
          </p:cNvSpPr>
          <p:nvPr>
            <p:ph idx="1"/>
          </p:nvPr>
        </p:nvSpPr>
        <p:spPr>
          <a:xfrm>
            <a:off x="3922824" y="1845436"/>
            <a:ext cx="4878276" cy="2767362"/>
          </a:xfrm>
        </p:spPr>
        <p:txBody>
          <a:bodyPr>
            <a:noAutofit/>
          </a:bodyPr>
          <a:lstStyle/>
          <a:p>
            <a:pPr marL="0" indent="0">
              <a:buNone/>
            </a:pPr>
            <a:r>
              <a:rPr lang="en-US" sz="1800" i="1" dirty="0">
                <a:solidFill>
                  <a:schemeClr val="bg1">
                    <a:lumMod val="75000"/>
                  </a:schemeClr>
                </a:solidFill>
              </a:rPr>
              <a:t>“Our operators must come </a:t>
            </a:r>
            <a:r>
              <a:rPr lang="en-US" sz="1800" b="1" i="1" dirty="0">
                <a:solidFill>
                  <a:schemeClr val="bg1">
                    <a:lumMod val="85000"/>
                  </a:schemeClr>
                </a:solidFill>
              </a:rPr>
              <a:t>to</a:t>
            </a:r>
            <a:r>
              <a:rPr lang="en-US" sz="1800" b="1" i="1" dirty="0"/>
              <a:t> </a:t>
            </a:r>
          </a:p>
          <a:p>
            <a:pPr marL="0" indent="0">
              <a:buNone/>
            </a:pPr>
            <a:r>
              <a:rPr lang="en-US" sz="1800" b="1" i="1" dirty="0"/>
              <a:t>trust the outputs of AI </a:t>
            </a:r>
            <a:r>
              <a:rPr lang="en-US" sz="1800" i="1" dirty="0">
                <a:solidFill>
                  <a:schemeClr val="bg1">
                    <a:lumMod val="75000"/>
                  </a:schemeClr>
                </a:solidFill>
              </a:rPr>
              <a:t>systems,</a:t>
            </a:r>
          </a:p>
          <a:p>
            <a:pPr marL="0" indent="0">
              <a:buNone/>
            </a:pPr>
            <a:r>
              <a:rPr lang="en-US" sz="1800" i="1" dirty="0">
                <a:solidFill>
                  <a:schemeClr val="bg1">
                    <a:lumMod val="75000"/>
                  </a:schemeClr>
                </a:solidFill>
              </a:rPr>
              <a:t>	our commanders must come to </a:t>
            </a:r>
          </a:p>
          <a:p>
            <a:pPr marL="0" indent="0">
              <a:buNone/>
            </a:pPr>
            <a:r>
              <a:rPr lang="en-US" sz="1800" b="1" i="1" dirty="0">
                <a:solidFill>
                  <a:schemeClr val="bg1">
                    <a:lumMod val="75000"/>
                  </a:schemeClr>
                </a:solidFill>
              </a:rPr>
              <a:t>	</a:t>
            </a:r>
            <a:r>
              <a:rPr lang="en-US" sz="1800" b="1" i="1" dirty="0"/>
              <a:t>trust the legal, ethical, and moral 	foundations of 	explainable AI</a:t>
            </a:r>
            <a:r>
              <a:rPr lang="en-US" sz="1800" i="1" dirty="0">
                <a:solidFill>
                  <a:schemeClr val="bg1">
                    <a:lumMod val="75000"/>
                  </a:schemeClr>
                </a:solidFill>
              </a:rPr>
              <a:t>,</a:t>
            </a:r>
          </a:p>
          <a:p>
            <a:pPr marL="0" indent="0">
              <a:buNone/>
            </a:pPr>
            <a:r>
              <a:rPr lang="en-US" sz="1800" i="1" dirty="0">
                <a:solidFill>
                  <a:schemeClr val="bg1">
                    <a:lumMod val="75000"/>
                  </a:schemeClr>
                </a:solidFill>
              </a:rPr>
              <a:t>	        and the American people must come to 	        </a:t>
            </a:r>
            <a:r>
              <a:rPr lang="en-US" sz="1800" b="1" i="1" dirty="0"/>
              <a:t>trust the values their Department of 	        Defense</a:t>
            </a:r>
            <a:r>
              <a:rPr lang="en-US" sz="1800" i="1" dirty="0">
                <a:solidFill>
                  <a:schemeClr val="bg1">
                    <a:lumMod val="75000"/>
                  </a:schemeClr>
                </a:solidFill>
              </a:rPr>
              <a:t> has integrated into every 	        application.” </a:t>
            </a:r>
            <a:endParaRPr lang="en-US" sz="1800" dirty="0">
              <a:solidFill>
                <a:schemeClr val="bg1">
                  <a:lumMod val="75000"/>
                </a:schemeClr>
              </a:solidFill>
            </a:endParaRPr>
          </a:p>
        </p:txBody>
      </p:sp>
    </p:spTree>
    <p:extLst>
      <p:ext uri="{BB962C8B-B14F-4D97-AF65-F5344CB8AC3E}">
        <p14:creationId xmlns:p14="http://schemas.microsoft.com/office/powerpoint/2010/main" val="3620994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361951"/>
            <a:ext cx="7886700"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The best practice to capture </a:t>
            </a:r>
            <a:r>
              <a:rPr lang="en-US" sz="2800" b="1" i="1" dirty="0">
                <a:solidFill>
                  <a:srgbClr val="1B9EA7"/>
                </a:solidFill>
                <a:latin typeface="Franklin Gothic Book" panose="020B0503020102020204" pitchFamily="34" charset="0"/>
              </a:rPr>
              <a:t>trust</a:t>
            </a:r>
            <a:r>
              <a:rPr lang="en-US" sz="2800" dirty="0">
                <a:latin typeface="Franklin Gothic Book" panose="020B0503020102020204" pitchFamily="34" charset="0"/>
              </a:rPr>
              <a:t> is using </a:t>
            </a:r>
          </a:p>
          <a:p>
            <a:r>
              <a:rPr lang="en-US" sz="2800" b="1" i="1" dirty="0">
                <a:solidFill>
                  <a:schemeClr val="accent5">
                    <a:lumMod val="60000"/>
                    <a:lumOff val="40000"/>
                  </a:schemeClr>
                </a:solidFill>
                <a:latin typeface="Franklin Gothic Book" panose="020B0503020102020204" pitchFamily="34" charset="0"/>
              </a:rPr>
              <a:t>mixed methods </a:t>
            </a:r>
            <a:r>
              <a:rPr lang="en-US" sz="2800" dirty="0">
                <a:latin typeface="Franklin Gothic Book" panose="020B0503020102020204" pitchFamily="34" charset="0"/>
              </a:rPr>
              <a:t>in order to triangulate it</a:t>
            </a:r>
          </a:p>
          <a:p>
            <a:endParaRPr lang="en-US" sz="2800" dirty="0">
              <a:latin typeface="Franklin Gothic Book" panose="020B0503020102020204" pitchFamily="34" charset="0"/>
            </a:endParaRPr>
          </a:p>
        </p:txBody>
      </p:sp>
      <p:pic>
        <p:nvPicPr>
          <p:cNvPr id="2" name="Picture 1">
            <a:extLst>
              <a:ext uri="{FF2B5EF4-FFF2-40B4-BE49-F238E27FC236}">
                <a16:creationId xmlns:a16="http://schemas.microsoft.com/office/drawing/2014/main" id="{0104AADF-74DB-441C-B35F-5675C0F320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594" y1="18034" x2="51237" y2="18620"/>
                        <a14:foregroundMark x1="51237" y1="18620" x2="58789" y2="17253"/>
                        <a14:foregroundMark x1="58789" y1="17253" x2="51237" y2="16667"/>
                        <a14:foregroundMark x1="51237" y1="16667" x2="36263" y2="23047"/>
                        <a14:foregroundMark x1="36263" y1="23047" x2="43034" y2="25586"/>
                        <a14:foregroundMark x1="43034" y1="25586" x2="51107" y2="25781"/>
                        <a14:foregroundMark x1="51107" y1="25781" x2="58724" y2="24609"/>
                        <a14:foregroundMark x1="58724" y1="24609" x2="61393" y2="25260"/>
                        <a14:foregroundMark x1="48177" y1="56250" x2="56576" y2="55664"/>
                        <a14:foregroundMark x1="56576" y1="55664" x2="58333" y2="55664"/>
                        <a14:foregroundMark x1="40820" y1="83919" x2="40820" y2="83919"/>
                        <a14:foregroundMark x1="73893" y1="78776" x2="73893" y2="78776"/>
                        <a14:foregroundMark x1="49414" y1="77799" x2="49414" y2="77799"/>
                        <a14:foregroundMark x1="48503" y1="79297" x2="48503" y2="79297"/>
                        <a14:foregroundMark x1="65690" y1="83594" x2="65690" y2="83594"/>
                        <a14:backgroundMark x1="15299" y1="21549" x2="20573" y2="68815"/>
                        <a14:backgroundMark x1="20573" y1="68815" x2="20833" y2="69466"/>
                        <a14:backgroundMark x1="85286" y1="45247" x2="88216" y2="70573"/>
                      </a14:backgroundRemoval>
                    </a14:imgEffect>
                  </a14:imgLayer>
                </a14:imgProps>
              </a:ext>
            </a:extLst>
          </a:blip>
          <a:stretch>
            <a:fillRect/>
          </a:stretch>
        </p:blipFill>
        <p:spPr>
          <a:xfrm>
            <a:off x="1917715" y="1533525"/>
            <a:ext cx="5159360" cy="4191000"/>
          </a:xfrm>
          <a:prstGeom prst="rect">
            <a:avLst/>
          </a:prstGeom>
        </p:spPr>
      </p:pic>
      <p:sp>
        <p:nvSpPr>
          <p:cNvPr id="5" name="Title 1">
            <a:extLst>
              <a:ext uri="{FF2B5EF4-FFF2-40B4-BE49-F238E27FC236}">
                <a16:creationId xmlns:a16="http://schemas.microsoft.com/office/drawing/2014/main" id="{8A7B6568-5C22-434A-8B9A-6B0535EC16F7}"/>
              </a:ext>
            </a:extLst>
          </p:cNvPr>
          <p:cNvSpPr txBox="1">
            <a:spLocks/>
          </p:cNvSpPr>
          <p:nvPr/>
        </p:nvSpPr>
        <p:spPr>
          <a:xfrm>
            <a:off x="306092" y="3728721"/>
            <a:ext cx="3223245" cy="128142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u="sng" dirty="0">
                <a:latin typeface="Franklin Gothic Book" panose="020B0503020102020204" pitchFamily="34" charset="0"/>
              </a:rPr>
              <a:t>Behavioral measures</a:t>
            </a:r>
            <a:r>
              <a:rPr lang="en-US" sz="2500" dirty="0">
                <a:latin typeface="Franklin Gothic Book" panose="020B0503020102020204" pitchFamily="34" charset="0"/>
              </a:rPr>
              <a:t> See if they </a:t>
            </a:r>
            <a:r>
              <a:rPr lang="en-US" sz="2500" b="1" dirty="0">
                <a:latin typeface="Franklin Gothic Book" panose="020B0503020102020204" pitchFamily="34" charset="0"/>
              </a:rPr>
              <a:t>act</a:t>
            </a:r>
            <a:r>
              <a:rPr lang="en-US" sz="2500" dirty="0">
                <a:latin typeface="Franklin Gothic Book" panose="020B0503020102020204" pitchFamily="34" charset="0"/>
              </a:rPr>
              <a:t> as if they trust</a:t>
            </a:r>
          </a:p>
        </p:txBody>
      </p:sp>
      <p:sp>
        <p:nvSpPr>
          <p:cNvPr id="9" name="Title 1">
            <a:extLst>
              <a:ext uri="{FF2B5EF4-FFF2-40B4-BE49-F238E27FC236}">
                <a16:creationId xmlns:a16="http://schemas.microsoft.com/office/drawing/2014/main" id="{BC32E9AB-25A5-492E-968D-A0233E21A408}"/>
              </a:ext>
            </a:extLst>
          </p:cNvPr>
          <p:cNvSpPr txBox="1">
            <a:spLocks/>
          </p:cNvSpPr>
          <p:nvPr/>
        </p:nvSpPr>
        <p:spPr>
          <a:xfrm>
            <a:off x="5614665" y="3728721"/>
            <a:ext cx="3372497" cy="128142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500" u="sng" dirty="0">
                <a:latin typeface="Franklin Gothic Book" panose="020B0503020102020204" pitchFamily="34" charset="0"/>
              </a:rPr>
              <a:t>Physiological measures</a:t>
            </a:r>
            <a:r>
              <a:rPr lang="en-US" sz="2500" dirty="0">
                <a:latin typeface="Franklin Gothic Book" panose="020B0503020102020204" pitchFamily="34" charset="0"/>
              </a:rPr>
              <a:t> See if they </a:t>
            </a:r>
            <a:r>
              <a:rPr lang="en-US" sz="2500" b="1" dirty="0">
                <a:latin typeface="Franklin Gothic Book" panose="020B0503020102020204" pitchFamily="34" charset="0"/>
              </a:rPr>
              <a:t>react</a:t>
            </a:r>
            <a:r>
              <a:rPr lang="en-US" sz="2500" dirty="0">
                <a:latin typeface="Franklin Gothic Book" panose="020B0503020102020204" pitchFamily="34" charset="0"/>
              </a:rPr>
              <a:t> as if they trust</a:t>
            </a:r>
          </a:p>
        </p:txBody>
      </p:sp>
      <p:sp>
        <p:nvSpPr>
          <p:cNvPr id="10" name="Title 1">
            <a:extLst>
              <a:ext uri="{FF2B5EF4-FFF2-40B4-BE49-F238E27FC236}">
                <a16:creationId xmlns:a16="http://schemas.microsoft.com/office/drawing/2014/main" id="{7DDBB678-C2E4-45FE-BE68-ECC712962184}"/>
              </a:ext>
            </a:extLst>
          </p:cNvPr>
          <p:cNvSpPr txBox="1">
            <a:spLocks/>
          </p:cNvSpPr>
          <p:nvPr/>
        </p:nvSpPr>
        <p:spPr>
          <a:xfrm>
            <a:off x="2885772" y="5324475"/>
            <a:ext cx="3223245" cy="128142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u="sng" dirty="0">
                <a:latin typeface="Franklin Gothic Book" panose="020B0503020102020204" pitchFamily="34" charset="0"/>
              </a:rPr>
              <a:t>Survey measures</a:t>
            </a:r>
          </a:p>
          <a:p>
            <a:pPr algn="ctr"/>
            <a:r>
              <a:rPr lang="en-US" sz="2500" dirty="0">
                <a:latin typeface="Franklin Gothic Book" panose="020B0503020102020204" pitchFamily="34" charset="0"/>
              </a:rPr>
              <a:t>See if they </a:t>
            </a:r>
            <a:r>
              <a:rPr lang="en-US" sz="2500" b="1" dirty="0">
                <a:latin typeface="Franklin Gothic Book" panose="020B0503020102020204" pitchFamily="34" charset="0"/>
              </a:rPr>
              <a:t>believe</a:t>
            </a:r>
            <a:r>
              <a:rPr lang="en-US" sz="2500" dirty="0">
                <a:latin typeface="Franklin Gothic Book" panose="020B0503020102020204" pitchFamily="34" charset="0"/>
              </a:rPr>
              <a:t> that they trust</a:t>
            </a:r>
          </a:p>
        </p:txBody>
      </p:sp>
    </p:spTree>
    <p:extLst>
      <p:ext uri="{BB962C8B-B14F-4D97-AF65-F5344CB8AC3E}">
        <p14:creationId xmlns:p14="http://schemas.microsoft.com/office/powerpoint/2010/main" val="3081078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361951"/>
            <a:ext cx="7886700"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Navigating the wide array of available trust surveys and models can be overwhelming, but there are some guideposts</a:t>
            </a:r>
          </a:p>
        </p:txBody>
      </p:sp>
      <p:sp>
        <p:nvSpPr>
          <p:cNvPr id="7" name="Rectangle 6">
            <a:extLst>
              <a:ext uri="{FF2B5EF4-FFF2-40B4-BE49-F238E27FC236}">
                <a16:creationId xmlns:a16="http://schemas.microsoft.com/office/drawing/2014/main" id="{CC28EF00-696B-45DC-89B5-B89BD9A1E002}"/>
              </a:ext>
            </a:extLst>
          </p:cNvPr>
          <p:cNvSpPr/>
          <p:nvPr/>
        </p:nvSpPr>
        <p:spPr>
          <a:xfrm>
            <a:off x="1047750" y="1838326"/>
            <a:ext cx="7515225" cy="4391024"/>
          </a:xfrm>
          <a:prstGeom prst="rect">
            <a:avLst/>
          </a:prstGeom>
          <a:blipFill dpi="0" rotWithShape="1">
            <a:blip r:embed="rId3">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A2667C0-0099-4AE8-9BB9-5F7D96B10469}"/>
              </a:ext>
            </a:extLst>
          </p:cNvPr>
          <p:cNvSpPr txBox="1">
            <a:spLocks/>
          </p:cNvSpPr>
          <p:nvPr/>
        </p:nvSpPr>
        <p:spPr>
          <a:xfrm>
            <a:off x="1260490" y="4575572"/>
            <a:ext cx="2330435"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u="sng" dirty="0">
                <a:latin typeface="Franklin Gothic Book" panose="020B0503020102020204" pitchFamily="34" charset="0"/>
              </a:rPr>
              <a:t>Survey Quality</a:t>
            </a:r>
          </a:p>
          <a:p>
            <a:pPr marL="457200" indent="-457200">
              <a:buFont typeface="Arial" panose="020B0604020202020204" pitchFamily="34" charset="0"/>
              <a:buChar char="•"/>
            </a:pPr>
            <a:r>
              <a:rPr lang="en-US" sz="2800" b="1" dirty="0">
                <a:latin typeface="Franklin Gothic Book" panose="020B0503020102020204" pitchFamily="34" charset="0"/>
              </a:rPr>
              <a:t>Reliability</a:t>
            </a:r>
          </a:p>
          <a:p>
            <a:pPr marL="457200" indent="-457200">
              <a:buFont typeface="Arial" panose="020B0604020202020204" pitchFamily="34" charset="0"/>
              <a:buChar char="•"/>
            </a:pPr>
            <a:r>
              <a:rPr lang="en-US" sz="2800" b="1" dirty="0">
                <a:latin typeface="Franklin Gothic Book" panose="020B0503020102020204" pitchFamily="34" charset="0"/>
              </a:rPr>
              <a:t>Validity</a:t>
            </a:r>
          </a:p>
        </p:txBody>
      </p:sp>
      <p:sp>
        <p:nvSpPr>
          <p:cNvPr id="14" name="Title 1">
            <a:extLst>
              <a:ext uri="{FF2B5EF4-FFF2-40B4-BE49-F238E27FC236}">
                <a16:creationId xmlns:a16="http://schemas.microsoft.com/office/drawing/2014/main" id="{33770658-48E1-470B-B621-792093CC57AF}"/>
              </a:ext>
            </a:extLst>
          </p:cNvPr>
          <p:cNvSpPr txBox="1">
            <a:spLocks/>
          </p:cNvSpPr>
          <p:nvPr/>
        </p:nvSpPr>
        <p:spPr>
          <a:xfrm>
            <a:off x="6051565" y="4456510"/>
            <a:ext cx="2444735"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u="sng" dirty="0">
                <a:latin typeface="Franklin Gothic Book" panose="020B0503020102020204" pitchFamily="34" charset="0"/>
              </a:rPr>
              <a:t>Survey Length</a:t>
            </a:r>
          </a:p>
          <a:p>
            <a:pPr marL="457200" indent="-457200">
              <a:buFont typeface="Arial" panose="020B0604020202020204" pitchFamily="34" charset="0"/>
              <a:buChar char="•"/>
            </a:pPr>
            <a:r>
              <a:rPr lang="en-US" sz="2500" b="1" dirty="0">
                <a:latin typeface="Franklin Gothic Book" panose="020B0503020102020204" pitchFamily="34" charset="0"/>
              </a:rPr>
              <a:t>Longer capture more</a:t>
            </a:r>
          </a:p>
          <a:p>
            <a:pPr marL="457200" indent="-457200">
              <a:buFont typeface="Arial" panose="020B0604020202020204" pitchFamily="34" charset="0"/>
              <a:buChar char="•"/>
            </a:pPr>
            <a:r>
              <a:rPr lang="en-US" sz="2500" b="1" dirty="0">
                <a:latin typeface="Franklin Gothic Book" panose="020B0503020102020204" pitchFamily="34" charset="0"/>
              </a:rPr>
              <a:t>Shorter interrupt less</a:t>
            </a:r>
          </a:p>
        </p:txBody>
      </p:sp>
      <p:sp>
        <p:nvSpPr>
          <p:cNvPr id="15" name="Title 1">
            <a:extLst>
              <a:ext uri="{FF2B5EF4-FFF2-40B4-BE49-F238E27FC236}">
                <a16:creationId xmlns:a16="http://schemas.microsoft.com/office/drawing/2014/main" id="{52E88384-76B3-4DD9-9411-06D1528A5AAA}"/>
              </a:ext>
            </a:extLst>
          </p:cNvPr>
          <p:cNvSpPr txBox="1">
            <a:spLocks/>
          </p:cNvSpPr>
          <p:nvPr/>
        </p:nvSpPr>
        <p:spPr>
          <a:xfrm>
            <a:off x="2774964" y="2177653"/>
            <a:ext cx="4060795"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u="sng" dirty="0">
                <a:latin typeface="Franklin Gothic Book" panose="020B0503020102020204" pitchFamily="34" charset="0"/>
              </a:rPr>
              <a:t>Survey Resolution</a:t>
            </a:r>
          </a:p>
          <a:p>
            <a:pPr marL="457200" indent="-457200">
              <a:buFont typeface="Arial" panose="020B0604020202020204" pitchFamily="34" charset="0"/>
              <a:buChar char="•"/>
            </a:pPr>
            <a:r>
              <a:rPr lang="en-US" sz="2500" b="1" dirty="0">
                <a:latin typeface="Franklin Gothic Book" panose="020B0503020102020204" pitchFamily="34" charset="0"/>
              </a:rPr>
              <a:t>Single Factor: Do we just care about trust?</a:t>
            </a:r>
          </a:p>
          <a:p>
            <a:pPr marL="457200" indent="-457200">
              <a:buFont typeface="Arial" panose="020B0604020202020204" pitchFamily="34" charset="0"/>
              <a:buChar char="•"/>
            </a:pPr>
            <a:r>
              <a:rPr lang="en-US" sz="2500" b="1" dirty="0">
                <a:latin typeface="Franklin Gothic Book" panose="020B0503020102020204" pitchFamily="34" charset="0"/>
              </a:rPr>
              <a:t>Multi-Factor: Do we care what causes that trust or the type of trust?</a:t>
            </a:r>
          </a:p>
        </p:txBody>
      </p:sp>
      <p:sp>
        <p:nvSpPr>
          <p:cNvPr id="9" name="TextBox 8">
            <a:extLst>
              <a:ext uri="{FF2B5EF4-FFF2-40B4-BE49-F238E27FC236}">
                <a16:creationId xmlns:a16="http://schemas.microsoft.com/office/drawing/2014/main" id="{B3C10559-D6AA-47F2-A6E1-F2E0D731A019}"/>
              </a:ext>
            </a:extLst>
          </p:cNvPr>
          <p:cNvSpPr txBox="1"/>
          <p:nvPr/>
        </p:nvSpPr>
        <p:spPr>
          <a:xfrm>
            <a:off x="6333893" y="1620337"/>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344594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48E3-2E6F-4B0E-888D-2A418EA2904D}"/>
              </a:ext>
            </a:extLst>
          </p:cNvPr>
          <p:cNvSpPr>
            <a:spLocks noGrp="1"/>
          </p:cNvSpPr>
          <p:nvPr>
            <p:ph type="title"/>
          </p:nvPr>
        </p:nvSpPr>
        <p:spPr>
          <a:xfrm>
            <a:off x="569189" y="460262"/>
            <a:ext cx="8229600" cy="523220"/>
          </a:xfrm>
        </p:spPr>
        <p:txBody>
          <a:bodyPr>
            <a:noAutofit/>
          </a:bodyPr>
          <a:lstStyle/>
          <a:p>
            <a:r>
              <a:rPr lang="en-US" dirty="0"/>
              <a:t>In this presentation on T&amp;E of AI for trust we</a:t>
            </a:r>
            <a:br>
              <a:rPr lang="en-US" dirty="0"/>
            </a:br>
            <a:endParaRPr lang="en-US" dirty="0"/>
          </a:p>
        </p:txBody>
      </p:sp>
      <p:grpSp>
        <p:nvGrpSpPr>
          <p:cNvPr id="12" name="Group 11">
            <a:extLst>
              <a:ext uri="{FF2B5EF4-FFF2-40B4-BE49-F238E27FC236}">
                <a16:creationId xmlns:a16="http://schemas.microsoft.com/office/drawing/2014/main" id="{7DD3C1D7-370B-49A8-8FB4-FFAE6D9245D8}"/>
              </a:ext>
            </a:extLst>
          </p:cNvPr>
          <p:cNvGrpSpPr/>
          <p:nvPr/>
        </p:nvGrpSpPr>
        <p:grpSpPr>
          <a:xfrm flipH="1">
            <a:off x="-27852" y="1146105"/>
            <a:ext cx="8531319" cy="4565790"/>
            <a:chOff x="1533525" y="1255588"/>
            <a:chExt cx="8774881" cy="4683250"/>
          </a:xfrm>
        </p:grpSpPr>
        <p:grpSp>
          <p:nvGrpSpPr>
            <p:cNvPr id="13" name="Group 1">
              <a:extLst>
                <a:ext uri="{FF2B5EF4-FFF2-40B4-BE49-F238E27FC236}">
                  <a16:creationId xmlns:a16="http://schemas.microsoft.com/office/drawing/2014/main" id="{1D1578BF-C277-41FA-99B0-1F4FC638B389}"/>
                </a:ext>
              </a:extLst>
            </p:cNvPr>
            <p:cNvGrpSpPr>
              <a:grpSpLocks/>
            </p:cNvGrpSpPr>
            <p:nvPr/>
          </p:nvGrpSpPr>
          <p:grpSpPr bwMode="auto">
            <a:xfrm>
              <a:off x="1533525" y="1927225"/>
              <a:ext cx="4998828" cy="3611563"/>
              <a:chOff x="1533525" y="1927225"/>
              <a:chExt cx="4998828" cy="3611563"/>
            </a:xfrm>
          </p:grpSpPr>
          <p:sp>
            <p:nvSpPr>
              <p:cNvPr id="14" name="Freeform 9">
                <a:extLst>
                  <a:ext uri="{FF2B5EF4-FFF2-40B4-BE49-F238E27FC236}">
                    <a16:creationId xmlns:a16="http://schemas.microsoft.com/office/drawing/2014/main" id="{32911E37-F0F5-4FAF-9BAF-D8D83EB07568}"/>
                  </a:ext>
                </a:extLst>
              </p:cNvPr>
              <p:cNvSpPr>
                <a:spLocks/>
              </p:cNvSpPr>
              <p:nvPr/>
            </p:nvSpPr>
            <p:spPr bwMode="auto">
              <a:xfrm>
                <a:off x="2867025" y="3708400"/>
                <a:ext cx="2601913" cy="1830388"/>
              </a:xfrm>
              <a:custGeom>
                <a:avLst/>
                <a:gdLst/>
                <a:ahLst/>
                <a:cxnLst>
                  <a:cxn ang="0">
                    <a:pos x="1618" y="1153"/>
                  </a:cxn>
                  <a:cxn ang="0">
                    <a:pos x="0" y="31"/>
                  </a:cxn>
                  <a:cxn ang="0">
                    <a:pos x="21" y="0"/>
                  </a:cxn>
                  <a:cxn ang="0">
                    <a:pos x="1639" y="1120"/>
                  </a:cxn>
                  <a:cxn ang="0">
                    <a:pos x="1618" y="1153"/>
                  </a:cxn>
                </a:cxnLst>
                <a:rect l="0" t="0" r="r" b="b"/>
                <a:pathLst>
                  <a:path w="1639" h="1153">
                    <a:moveTo>
                      <a:pt x="1618" y="1153"/>
                    </a:moveTo>
                    <a:lnTo>
                      <a:pt x="0" y="31"/>
                    </a:lnTo>
                    <a:lnTo>
                      <a:pt x="21" y="0"/>
                    </a:lnTo>
                    <a:lnTo>
                      <a:pt x="1639" y="1120"/>
                    </a:lnTo>
                    <a:lnTo>
                      <a:pt x="1618"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5" name="Freeform 10">
                <a:extLst>
                  <a:ext uri="{FF2B5EF4-FFF2-40B4-BE49-F238E27FC236}">
                    <a16:creationId xmlns:a16="http://schemas.microsoft.com/office/drawing/2014/main" id="{944568AF-BD4B-47C5-BF43-1A586387508D}"/>
                  </a:ext>
                </a:extLst>
              </p:cNvPr>
              <p:cNvSpPr>
                <a:spLocks/>
              </p:cNvSpPr>
              <p:nvPr/>
            </p:nvSpPr>
            <p:spPr bwMode="auto">
              <a:xfrm rot="21280807">
                <a:off x="2873376" y="3705225"/>
                <a:ext cx="3275013" cy="1285875"/>
              </a:xfrm>
              <a:custGeom>
                <a:avLst/>
                <a:gdLst/>
                <a:ahLst/>
                <a:cxnLst>
                  <a:cxn ang="0">
                    <a:pos x="2051" y="810"/>
                  </a:cxn>
                  <a:cxn ang="0">
                    <a:pos x="0" y="35"/>
                  </a:cxn>
                  <a:cxn ang="0">
                    <a:pos x="12" y="0"/>
                  </a:cxn>
                  <a:cxn ang="0">
                    <a:pos x="2063" y="775"/>
                  </a:cxn>
                  <a:cxn ang="0">
                    <a:pos x="2051" y="810"/>
                  </a:cxn>
                </a:cxnLst>
                <a:rect l="0" t="0" r="r" b="b"/>
                <a:pathLst>
                  <a:path w="2063" h="810">
                    <a:moveTo>
                      <a:pt x="2051" y="810"/>
                    </a:moveTo>
                    <a:lnTo>
                      <a:pt x="0" y="35"/>
                    </a:lnTo>
                    <a:lnTo>
                      <a:pt x="12" y="0"/>
                    </a:lnTo>
                    <a:lnTo>
                      <a:pt x="2063" y="775"/>
                    </a:lnTo>
                    <a:lnTo>
                      <a:pt x="2051"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6" name="Freeform 11">
                <a:extLst>
                  <a:ext uri="{FF2B5EF4-FFF2-40B4-BE49-F238E27FC236}">
                    <a16:creationId xmlns:a16="http://schemas.microsoft.com/office/drawing/2014/main" id="{CEF5DD07-B42E-4D41-9560-F5399FA5FD49}"/>
                  </a:ext>
                </a:extLst>
              </p:cNvPr>
              <p:cNvSpPr>
                <a:spLocks/>
              </p:cNvSpPr>
              <p:nvPr/>
            </p:nvSpPr>
            <p:spPr bwMode="auto">
              <a:xfrm rot="21106766">
                <a:off x="2890628" y="3561959"/>
                <a:ext cx="3641725" cy="501650"/>
              </a:xfrm>
              <a:custGeom>
                <a:avLst/>
                <a:gdLst/>
                <a:ahLst/>
                <a:cxnLst>
                  <a:cxn ang="0">
                    <a:pos x="2289" y="316"/>
                  </a:cxn>
                  <a:cxn ang="0">
                    <a:pos x="0" y="37"/>
                  </a:cxn>
                  <a:cxn ang="0">
                    <a:pos x="5" y="0"/>
                  </a:cxn>
                  <a:cxn ang="0">
                    <a:pos x="2294" y="278"/>
                  </a:cxn>
                  <a:cxn ang="0">
                    <a:pos x="2289" y="316"/>
                  </a:cxn>
                </a:cxnLst>
                <a:rect l="0" t="0" r="r" b="b"/>
                <a:pathLst>
                  <a:path w="2294" h="316">
                    <a:moveTo>
                      <a:pt x="2289" y="316"/>
                    </a:moveTo>
                    <a:lnTo>
                      <a:pt x="0" y="37"/>
                    </a:lnTo>
                    <a:lnTo>
                      <a:pt x="5" y="0"/>
                    </a:lnTo>
                    <a:lnTo>
                      <a:pt x="2294" y="278"/>
                    </a:lnTo>
                    <a:lnTo>
                      <a:pt x="2289" y="316"/>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8" name="Freeform 13">
                <a:extLst>
                  <a:ext uri="{FF2B5EF4-FFF2-40B4-BE49-F238E27FC236}">
                    <a16:creationId xmlns:a16="http://schemas.microsoft.com/office/drawing/2014/main" id="{B8305211-4402-4972-8B01-BF81678D9CE4}"/>
                  </a:ext>
                </a:extLst>
              </p:cNvPr>
              <p:cNvSpPr>
                <a:spLocks/>
              </p:cNvSpPr>
              <p:nvPr/>
            </p:nvSpPr>
            <p:spPr bwMode="auto">
              <a:xfrm rot="455632">
                <a:off x="2873375" y="2474913"/>
                <a:ext cx="3278188" cy="1285875"/>
              </a:xfrm>
              <a:custGeom>
                <a:avLst/>
                <a:gdLst/>
                <a:ahLst/>
                <a:cxnLst>
                  <a:cxn ang="0">
                    <a:pos x="12" y="810"/>
                  </a:cxn>
                  <a:cxn ang="0">
                    <a:pos x="0" y="775"/>
                  </a:cxn>
                  <a:cxn ang="0">
                    <a:pos x="2051" y="0"/>
                  </a:cxn>
                  <a:cxn ang="0">
                    <a:pos x="2065" y="36"/>
                  </a:cxn>
                  <a:cxn ang="0">
                    <a:pos x="12" y="810"/>
                  </a:cxn>
                </a:cxnLst>
                <a:rect l="0" t="0" r="r" b="b"/>
                <a:pathLst>
                  <a:path w="2065" h="810">
                    <a:moveTo>
                      <a:pt x="12" y="810"/>
                    </a:moveTo>
                    <a:lnTo>
                      <a:pt x="0" y="775"/>
                    </a:lnTo>
                    <a:lnTo>
                      <a:pt x="2051" y="0"/>
                    </a:lnTo>
                    <a:lnTo>
                      <a:pt x="2065" y="36"/>
                    </a:lnTo>
                    <a:lnTo>
                      <a:pt x="12"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9" name="Freeform 14">
                <a:extLst>
                  <a:ext uri="{FF2B5EF4-FFF2-40B4-BE49-F238E27FC236}">
                    <a16:creationId xmlns:a16="http://schemas.microsoft.com/office/drawing/2014/main" id="{E5E5B817-1E3D-4018-95EF-704DFF5BB7CF}"/>
                  </a:ext>
                </a:extLst>
              </p:cNvPr>
              <p:cNvSpPr>
                <a:spLocks/>
              </p:cNvSpPr>
              <p:nvPr/>
            </p:nvSpPr>
            <p:spPr bwMode="auto">
              <a:xfrm>
                <a:off x="2867025" y="1927225"/>
                <a:ext cx="2605088" cy="1830388"/>
              </a:xfrm>
              <a:custGeom>
                <a:avLst/>
                <a:gdLst/>
                <a:ahLst/>
                <a:cxnLst>
                  <a:cxn ang="0">
                    <a:pos x="21" y="1153"/>
                  </a:cxn>
                  <a:cxn ang="0">
                    <a:pos x="0" y="1122"/>
                  </a:cxn>
                  <a:cxn ang="0">
                    <a:pos x="1618" y="0"/>
                  </a:cxn>
                  <a:cxn ang="0">
                    <a:pos x="1641" y="31"/>
                  </a:cxn>
                  <a:cxn ang="0">
                    <a:pos x="21" y="1153"/>
                  </a:cxn>
                </a:cxnLst>
                <a:rect l="0" t="0" r="r" b="b"/>
                <a:pathLst>
                  <a:path w="1641" h="1153">
                    <a:moveTo>
                      <a:pt x="21" y="1153"/>
                    </a:moveTo>
                    <a:lnTo>
                      <a:pt x="0" y="1122"/>
                    </a:lnTo>
                    <a:lnTo>
                      <a:pt x="1618" y="0"/>
                    </a:lnTo>
                    <a:lnTo>
                      <a:pt x="1641" y="31"/>
                    </a:lnTo>
                    <a:lnTo>
                      <a:pt x="21"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20" name="Oval 10">
                <a:extLst>
                  <a:ext uri="{FF2B5EF4-FFF2-40B4-BE49-F238E27FC236}">
                    <a16:creationId xmlns:a16="http://schemas.microsoft.com/office/drawing/2014/main" id="{738482E0-1746-4DF9-A3BE-704A27DF7AE3}"/>
                  </a:ext>
                </a:extLst>
              </p:cNvPr>
              <p:cNvSpPr>
                <a:spLocks noChangeArrowheads="1"/>
              </p:cNvSpPr>
              <p:nvPr/>
            </p:nvSpPr>
            <p:spPr bwMode="auto">
              <a:xfrm>
                <a:off x="1533525" y="2381250"/>
                <a:ext cx="2703513" cy="2703513"/>
              </a:xfrm>
              <a:prstGeom prst="ellipse">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grpSp>
        <p:grpSp>
          <p:nvGrpSpPr>
            <p:cNvPr id="21" name="Group 38">
              <a:extLst>
                <a:ext uri="{FF2B5EF4-FFF2-40B4-BE49-F238E27FC236}">
                  <a16:creationId xmlns:a16="http://schemas.microsoft.com/office/drawing/2014/main" id="{80F10867-4551-4E6E-92F2-28B84F550B79}"/>
                </a:ext>
              </a:extLst>
            </p:cNvPr>
            <p:cNvGrpSpPr>
              <a:grpSpLocks/>
            </p:cNvGrpSpPr>
            <p:nvPr/>
          </p:nvGrpSpPr>
          <p:grpSpPr bwMode="auto">
            <a:xfrm>
              <a:off x="5030788" y="1533525"/>
              <a:ext cx="839787" cy="839788"/>
              <a:chOff x="5030788" y="1533525"/>
              <a:chExt cx="839788" cy="839788"/>
            </a:xfrm>
          </p:grpSpPr>
          <p:sp>
            <p:nvSpPr>
              <p:cNvPr id="22" name="Oval 16">
                <a:extLst>
                  <a:ext uri="{FF2B5EF4-FFF2-40B4-BE49-F238E27FC236}">
                    <a16:creationId xmlns:a16="http://schemas.microsoft.com/office/drawing/2014/main" id="{EF0ED455-06BE-4ABC-9E6F-A0C25CD8B841}"/>
                  </a:ext>
                </a:extLst>
              </p:cNvPr>
              <p:cNvSpPr>
                <a:spLocks noChangeArrowheads="1"/>
              </p:cNvSpPr>
              <p:nvPr/>
            </p:nvSpPr>
            <p:spPr bwMode="auto">
              <a:xfrm>
                <a:off x="5030788" y="1533525"/>
                <a:ext cx="839788" cy="839788"/>
              </a:xfrm>
              <a:prstGeom prst="ellipse">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23" name="Freeform 22">
                <a:extLst>
                  <a:ext uri="{FF2B5EF4-FFF2-40B4-BE49-F238E27FC236}">
                    <a16:creationId xmlns:a16="http://schemas.microsoft.com/office/drawing/2014/main" id="{155F2DF2-DAAA-4EE1-AC87-DCC77F06359C}"/>
                  </a:ext>
                </a:extLst>
              </p:cNvPr>
              <p:cNvSpPr>
                <a:spLocks/>
              </p:cNvSpPr>
              <p:nvPr/>
            </p:nvSpPr>
            <p:spPr bwMode="auto">
              <a:xfrm>
                <a:off x="5154613" y="1657350"/>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27" name="Group 39">
              <a:extLst>
                <a:ext uri="{FF2B5EF4-FFF2-40B4-BE49-F238E27FC236}">
                  <a16:creationId xmlns:a16="http://schemas.microsoft.com/office/drawing/2014/main" id="{72B7B7B5-E862-49C6-92E5-74F71ACB3E26}"/>
                </a:ext>
              </a:extLst>
            </p:cNvPr>
            <p:cNvGrpSpPr>
              <a:grpSpLocks/>
            </p:cNvGrpSpPr>
            <p:nvPr/>
          </p:nvGrpSpPr>
          <p:grpSpPr bwMode="auto">
            <a:xfrm>
              <a:off x="5751151" y="2205038"/>
              <a:ext cx="844550" cy="846808"/>
              <a:chOff x="5751119" y="2205037"/>
              <a:chExt cx="843764" cy="846809"/>
            </a:xfrm>
          </p:grpSpPr>
          <p:sp>
            <p:nvSpPr>
              <p:cNvPr id="28" name="Oval 17">
                <a:extLst>
                  <a:ext uri="{FF2B5EF4-FFF2-40B4-BE49-F238E27FC236}">
                    <a16:creationId xmlns:a16="http://schemas.microsoft.com/office/drawing/2014/main" id="{7C75F973-40B9-4E3B-8179-99E7863102C6}"/>
                  </a:ext>
                </a:extLst>
              </p:cNvPr>
              <p:cNvSpPr>
                <a:spLocks noChangeArrowheads="1"/>
              </p:cNvSpPr>
              <p:nvPr/>
            </p:nvSpPr>
            <p:spPr bwMode="auto">
              <a:xfrm>
                <a:off x="5751119" y="2212058"/>
                <a:ext cx="843764" cy="839788"/>
              </a:xfrm>
              <a:prstGeom prst="ellipse">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29" name="Freeform 24">
                <a:extLst>
                  <a:ext uri="{FF2B5EF4-FFF2-40B4-BE49-F238E27FC236}">
                    <a16:creationId xmlns:a16="http://schemas.microsoft.com/office/drawing/2014/main" id="{6282DF54-C5E8-4DCD-A2FE-6098787FBA07}"/>
                  </a:ext>
                </a:extLst>
              </p:cNvPr>
              <p:cNvSpPr>
                <a:spLocks/>
              </p:cNvSpPr>
              <p:nvPr/>
            </p:nvSpPr>
            <p:spPr bwMode="auto">
              <a:xfrm>
                <a:off x="5845971" y="2205037"/>
                <a:ext cx="720725" cy="715963"/>
              </a:xfrm>
              <a:custGeom>
                <a:avLst/>
                <a:gdLst>
                  <a:gd name="T0" fmla="*/ 192 w 192"/>
                  <a:gd name="T1" fmla="*/ 79 h 191"/>
                  <a:gd name="T2" fmla="*/ 80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2" y="191"/>
                      <a:pt x="80" y="191"/>
                    </a:cubicBezTo>
                    <a:cubicBezTo>
                      <a:pt x="49" y="191"/>
                      <a:pt x="21" y="179"/>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0" name="Group 41">
              <a:extLst>
                <a:ext uri="{FF2B5EF4-FFF2-40B4-BE49-F238E27FC236}">
                  <a16:creationId xmlns:a16="http://schemas.microsoft.com/office/drawing/2014/main" id="{85F4DECA-E8E3-4D25-83BC-72DF647FE546}"/>
                </a:ext>
              </a:extLst>
            </p:cNvPr>
            <p:cNvGrpSpPr>
              <a:grpSpLocks/>
            </p:cNvGrpSpPr>
            <p:nvPr/>
          </p:nvGrpSpPr>
          <p:grpSpPr bwMode="auto">
            <a:xfrm>
              <a:off x="6030190" y="3396458"/>
              <a:ext cx="860355" cy="890437"/>
              <a:chOff x="6030190" y="3396456"/>
              <a:chExt cx="860355" cy="890438"/>
            </a:xfrm>
          </p:grpSpPr>
          <p:sp>
            <p:nvSpPr>
              <p:cNvPr id="31" name="Oval 19">
                <a:extLst>
                  <a:ext uri="{FF2B5EF4-FFF2-40B4-BE49-F238E27FC236}">
                    <a16:creationId xmlns:a16="http://schemas.microsoft.com/office/drawing/2014/main" id="{48E00BAD-7C4E-4571-8D34-B637B1C93A14}"/>
                  </a:ext>
                </a:extLst>
              </p:cNvPr>
              <p:cNvSpPr>
                <a:spLocks noChangeArrowheads="1"/>
              </p:cNvSpPr>
              <p:nvPr/>
            </p:nvSpPr>
            <p:spPr bwMode="auto">
              <a:xfrm>
                <a:off x="6030190" y="3396456"/>
                <a:ext cx="842963" cy="839788"/>
              </a:xfrm>
              <a:prstGeom prst="ellipse">
                <a:avLst/>
              </a:pr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2" name="Freeform 25">
                <a:extLst>
                  <a:ext uri="{FF2B5EF4-FFF2-40B4-BE49-F238E27FC236}">
                    <a16:creationId xmlns:a16="http://schemas.microsoft.com/office/drawing/2014/main" id="{1F383EC0-B038-4B95-9559-60041D3FDC0A}"/>
                  </a:ext>
                </a:extLst>
              </p:cNvPr>
              <p:cNvSpPr>
                <a:spLocks/>
              </p:cNvSpPr>
              <p:nvPr/>
            </p:nvSpPr>
            <p:spPr bwMode="auto">
              <a:xfrm>
                <a:off x="6171407" y="3570931"/>
                <a:ext cx="719138" cy="715963"/>
              </a:xfrm>
              <a:custGeom>
                <a:avLst/>
                <a:gdLst>
                  <a:gd name="T0" fmla="*/ 192 w 192"/>
                  <a:gd name="T1" fmla="*/ 79 h 191"/>
                  <a:gd name="T2" fmla="*/ 79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1" y="191"/>
                      <a:pt x="79" y="191"/>
                    </a:cubicBezTo>
                    <a:cubicBezTo>
                      <a:pt x="48" y="191"/>
                      <a:pt x="20" y="178"/>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3" name="Group 42">
              <a:extLst>
                <a:ext uri="{FF2B5EF4-FFF2-40B4-BE49-F238E27FC236}">
                  <a16:creationId xmlns:a16="http://schemas.microsoft.com/office/drawing/2014/main" id="{D3D1D86F-8D60-46BD-B168-2853A2F0112E}"/>
                </a:ext>
              </a:extLst>
            </p:cNvPr>
            <p:cNvGrpSpPr>
              <a:grpSpLocks/>
            </p:cNvGrpSpPr>
            <p:nvPr/>
          </p:nvGrpSpPr>
          <p:grpSpPr bwMode="auto">
            <a:xfrm>
              <a:off x="5772431" y="4383410"/>
              <a:ext cx="910944" cy="839786"/>
              <a:chOff x="5772431" y="4383408"/>
              <a:chExt cx="910944" cy="839787"/>
            </a:xfrm>
          </p:grpSpPr>
          <p:sp>
            <p:nvSpPr>
              <p:cNvPr id="34" name="Oval 20">
                <a:extLst>
                  <a:ext uri="{FF2B5EF4-FFF2-40B4-BE49-F238E27FC236}">
                    <a16:creationId xmlns:a16="http://schemas.microsoft.com/office/drawing/2014/main" id="{96A2A7AB-2867-4FB8-9E71-B987EE5F42BD}"/>
                  </a:ext>
                </a:extLst>
              </p:cNvPr>
              <p:cNvSpPr>
                <a:spLocks noChangeArrowheads="1"/>
              </p:cNvSpPr>
              <p:nvPr/>
            </p:nvSpPr>
            <p:spPr bwMode="auto">
              <a:xfrm>
                <a:off x="5772431" y="4383408"/>
                <a:ext cx="841375" cy="839787"/>
              </a:xfrm>
              <a:prstGeom prst="ellipse">
                <a:avLst/>
              </a:pr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5" name="Freeform 26">
                <a:extLst>
                  <a:ext uri="{FF2B5EF4-FFF2-40B4-BE49-F238E27FC236}">
                    <a16:creationId xmlns:a16="http://schemas.microsoft.com/office/drawing/2014/main" id="{9FFA8715-65DA-47F5-93E0-D3B314CD364E}"/>
                  </a:ext>
                </a:extLst>
              </p:cNvPr>
              <p:cNvSpPr>
                <a:spLocks/>
              </p:cNvSpPr>
              <p:nvPr/>
            </p:nvSpPr>
            <p:spPr bwMode="auto">
              <a:xfrm>
                <a:off x="5965825" y="4456921"/>
                <a:ext cx="717550"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8"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 name="Group 43">
              <a:extLst>
                <a:ext uri="{FF2B5EF4-FFF2-40B4-BE49-F238E27FC236}">
                  <a16:creationId xmlns:a16="http://schemas.microsoft.com/office/drawing/2014/main" id="{6C6DD6B0-B221-4069-898B-12465A1BC2E4}"/>
                </a:ext>
              </a:extLst>
            </p:cNvPr>
            <p:cNvGrpSpPr>
              <a:grpSpLocks/>
            </p:cNvGrpSpPr>
            <p:nvPr/>
          </p:nvGrpSpPr>
          <p:grpSpPr bwMode="auto">
            <a:xfrm>
              <a:off x="5033963" y="5092700"/>
              <a:ext cx="839787" cy="846138"/>
              <a:chOff x="5033963" y="5092700"/>
              <a:chExt cx="839788" cy="846931"/>
            </a:xfrm>
          </p:grpSpPr>
          <p:sp>
            <p:nvSpPr>
              <p:cNvPr id="37" name="Oval 21">
                <a:extLst>
                  <a:ext uri="{FF2B5EF4-FFF2-40B4-BE49-F238E27FC236}">
                    <a16:creationId xmlns:a16="http://schemas.microsoft.com/office/drawing/2014/main" id="{752B1C54-33A6-4EC8-8EDC-945624CEE93E}"/>
                  </a:ext>
                </a:extLst>
              </p:cNvPr>
              <p:cNvSpPr>
                <a:spLocks noChangeArrowheads="1"/>
              </p:cNvSpPr>
              <p:nvPr/>
            </p:nvSpPr>
            <p:spPr bwMode="auto">
              <a:xfrm>
                <a:off x="5033963" y="5092700"/>
                <a:ext cx="839788" cy="840575"/>
              </a:xfrm>
              <a:prstGeom prst="ellipse">
                <a:avLst/>
              </a:prstGeom>
              <a:solidFill>
                <a:srgbClr val="08D8E2"/>
              </a:solidFill>
              <a:ln w="9525" cap="flat" cmpd="sng" algn="ctr">
                <a:solidFill>
                  <a:srgbClr val="06CEC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38" name="Freeform 27">
                <a:extLst>
                  <a:ext uri="{FF2B5EF4-FFF2-40B4-BE49-F238E27FC236}">
                    <a16:creationId xmlns:a16="http://schemas.microsoft.com/office/drawing/2014/main" id="{D46B2C79-22F4-4564-9C4E-F5D57357A053}"/>
                  </a:ext>
                </a:extLst>
              </p:cNvPr>
              <p:cNvSpPr>
                <a:spLocks/>
              </p:cNvSpPr>
              <p:nvPr/>
            </p:nvSpPr>
            <p:spPr bwMode="auto">
              <a:xfrm>
                <a:off x="5157788" y="5223668"/>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cxnSp>
          <p:nvCxnSpPr>
            <p:cNvPr id="39" name="Straight Arrow Connector 38">
              <a:extLst>
                <a:ext uri="{FF2B5EF4-FFF2-40B4-BE49-F238E27FC236}">
                  <a16:creationId xmlns:a16="http://schemas.microsoft.com/office/drawing/2014/main" id="{DF6C1A99-1E33-4570-A783-1FD8A96FD865}"/>
                </a:ext>
              </a:extLst>
            </p:cNvPr>
            <p:cNvCxnSpPr/>
            <p:nvPr/>
          </p:nvCxnSpPr>
          <p:spPr bwMode="auto">
            <a:xfrm flipH="1">
              <a:off x="5638800" y="1917700"/>
              <a:ext cx="32766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0" name="TextBox 33">
              <a:extLst>
                <a:ext uri="{FF2B5EF4-FFF2-40B4-BE49-F238E27FC236}">
                  <a16:creationId xmlns:a16="http://schemas.microsoft.com/office/drawing/2014/main" id="{FBFD0940-5C7D-484E-9099-CC53CF7CD5BD}"/>
                </a:ext>
              </a:extLst>
            </p:cNvPr>
            <p:cNvSpPr txBox="1">
              <a:spLocks noChangeArrowheads="1"/>
            </p:cNvSpPr>
            <p:nvPr/>
          </p:nvSpPr>
          <p:spPr bwMode="auto">
            <a:xfrm>
              <a:off x="5920041" y="1255588"/>
              <a:ext cx="3625938"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Provide clear and more concrete understanding of terms</a:t>
              </a:r>
            </a:p>
          </p:txBody>
        </p:sp>
        <p:cxnSp>
          <p:nvCxnSpPr>
            <p:cNvPr id="41" name="Straight Arrow Connector 40">
              <a:extLst>
                <a:ext uri="{FF2B5EF4-FFF2-40B4-BE49-F238E27FC236}">
                  <a16:creationId xmlns:a16="http://schemas.microsoft.com/office/drawing/2014/main" id="{CF67573A-7263-4FBE-9F83-EF40E427BAE9}"/>
                </a:ext>
              </a:extLst>
            </p:cNvPr>
            <p:cNvCxnSpPr/>
            <p:nvPr/>
          </p:nvCxnSpPr>
          <p:spPr bwMode="auto">
            <a:xfrm flipH="1">
              <a:off x="6417836" y="2857287"/>
              <a:ext cx="25717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2" name="TextBox 36">
              <a:extLst>
                <a:ext uri="{FF2B5EF4-FFF2-40B4-BE49-F238E27FC236}">
                  <a16:creationId xmlns:a16="http://schemas.microsoft.com/office/drawing/2014/main" id="{4E0DA03E-190D-48C0-9CBD-231FBDCD97BD}"/>
                </a:ext>
              </a:extLst>
            </p:cNvPr>
            <p:cNvSpPr txBox="1">
              <a:spLocks noChangeArrowheads="1"/>
            </p:cNvSpPr>
            <p:nvPr/>
          </p:nvSpPr>
          <p:spPr bwMode="auto">
            <a:xfrm>
              <a:off x="6376162" y="5076505"/>
              <a:ext cx="3036952"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100" dirty="0">
                  <a:solidFill>
                    <a:srgbClr val="525252"/>
                  </a:solidFill>
                  <a:latin typeface="Calibri Light" panose="020F0302020204030204" pitchFamily="34" charset="0"/>
                  <a:cs typeface="Calibri Light" panose="020F0302020204030204" pitchFamily="34" charset="0"/>
                </a:rPr>
                <a:t>           Dispel confusion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and myths</a:t>
              </a:r>
            </a:p>
          </p:txBody>
        </p:sp>
        <p:cxnSp>
          <p:nvCxnSpPr>
            <p:cNvPr id="45" name="Straight Arrow Connector 44">
              <a:extLst>
                <a:ext uri="{FF2B5EF4-FFF2-40B4-BE49-F238E27FC236}">
                  <a16:creationId xmlns:a16="http://schemas.microsoft.com/office/drawing/2014/main" id="{2CFB5274-8693-4597-A005-CE2CE7B3D3B0}"/>
                </a:ext>
              </a:extLst>
            </p:cNvPr>
            <p:cNvCxnSpPr/>
            <p:nvPr/>
          </p:nvCxnSpPr>
          <p:spPr bwMode="auto">
            <a:xfrm flipH="1">
              <a:off x="6715262" y="3960727"/>
              <a:ext cx="2200275"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6" name="TextBox 49">
              <a:extLst>
                <a:ext uri="{FF2B5EF4-FFF2-40B4-BE49-F238E27FC236}">
                  <a16:creationId xmlns:a16="http://schemas.microsoft.com/office/drawing/2014/main" id="{C9A47E6C-BB55-4F0A-848C-5A335FEFEE10}"/>
                </a:ext>
              </a:extLst>
            </p:cNvPr>
            <p:cNvSpPr txBox="1">
              <a:spLocks noChangeArrowheads="1"/>
            </p:cNvSpPr>
            <p:nvPr/>
          </p:nvSpPr>
          <p:spPr bwMode="auto">
            <a:xfrm>
              <a:off x="6961259" y="3281772"/>
              <a:ext cx="3112903"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Specify T&amp;E of AI challenges as they relate to trust </a:t>
              </a:r>
            </a:p>
          </p:txBody>
        </p:sp>
        <p:cxnSp>
          <p:nvCxnSpPr>
            <p:cNvPr id="47" name="Straight Arrow Connector 46">
              <a:extLst>
                <a:ext uri="{FF2B5EF4-FFF2-40B4-BE49-F238E27FC236}">
                  <a16:creationId xmlns:a16="http://schemas.microsoft.com/office/drawing/2014/main" id="{1787D93D-117A-47EE-A00D-75DE844824D5}"/>
                </a:ext>
              </a:extLst>
            </p:cNvPr>
            <p:cNvCxnSpPr/>
            <p:nvPr/>
          </p:nvCxnSpPr>
          <p:spPr bwMode="auto">
            <a:xfrm flipH="1">
              <a:off x="6415483" y="4986695"/>
              <a:ext cx="25908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8" name="TextBox 52">
              <a:extLst>
                <a:ext uri="{FF2B5EF4-FFF2-40B4-BE49-F238E27FC236}">
                  <a16:creationId xmlns:a16="http://schemas.microsoft.com/office/drawing/2014/main" id="{1689DABF-1060-4683-A0B7-27AFC4667501}"/>
                </a:ext>
              </a:extLst>
            </p:cNvPr>
            <p:cNvSpPr txBox="1">
              <a:spLocks noChangeArrowheads="1"/>
            </p:cNvSpPr>
            <p:nvPr/>
          </p:nvSpPr>
          <p:spPr bwMode="auto">
            <a:xfrm>
              <a:off x="6690908" y="2180150"/>
              <a:ext cx="3369130"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Motivate the importance of designing and testing for trust</a:t>
              </a:r>
            </a:p>
          </p:txBody>
        </p:sp>
        <p:cxnSp>
          <p:nvCxnSpPr>
            <p:cNvPr id="49" name="Straight Arrow Connector 48">
              <a:extLst>
                <a:ext uri="{FF2B5EF4-FFF2-40B4-BE49-F238E27FC236}">
                  <a16:creationId xmlns:a16="http://schemas.microsoft.com/office/drawing/2014/main" id="{0E2FBF26-582A-418E-8E17-E911334A5764}"/>
                </a:ext>
              </a:extLst>
            </p:cNvPr>
            <p:cNvCxnSpPr/>
            <p:nvPr/>
          </p:nvCxnSpPr>
          <p:spPr bwMode="auto">
            <a:xfrm flipH="1">
              <a:off x="5543550" y="5746750"/>
              <a:ext cx="33718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50" name="TextBox 60">
              <a:extLst>
                <a:ext uri="{FF2B5EF4-FFF2-40B4-BE49-F238E27FC236}">
                  <a16:creationId xmlns:a16="http://schemas.microsoft.com/office/drawing/2014/main" id="{40FAD274-D846-40D0-8F9B-C258A6A77A05}"/>
                </a:ext>
              </a:extLst>
            </p:cNvPr>
            <p:cNvSpPr txBox="1">
              <a:spLocks noChangeArrowheads="1"/>
            </p:cNvSpPr>
            <p:nvPr/>
          </p:nvSpPr>
          <p:spPr bwMode="auto">
            <a:xfrm>
              <a:off x="6711380" y="4286895"/>
              <a:ext cx="3597026"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    Introduce validated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trust measurement</a:t>
              </a:r>
            </a:p>
          </p:txBody>
        </p:sp>
        <p:sp>
          <p:nvSpPr>
            <p:cNvPr id="51" name="TextBox 50">
              <a:extLst>
                <a:ext uri="{FF2B5EF4-FFF2-40B4-BE49-F238E27FC236}">
                  <a16:creationId xmlns:a16="http://schemas.microsoft.com/office/drawing/2014/main" id="{9CA1DAEA-0BB5-4E6B-A2D1-36AFAF074F9F}"/>
                </a:ext>
              </a:extLst>
            </p:cNvPr>
            <p:cNvSpPr txBox="1"/>
            <p:nvPr/>
          </p:nvSpPr>
          <p:spPr>
            <a:xfrm>
              <a:off x="1655764" y="3302120"/>
              <a:ext cx="2459037" cy="861775"/>
            </a:xfrm>
            <a:prstGeom prst="rect">
              <a:avLst/>
            </a:prstGeom>
            <a:noFill/>
            <a:effectLst>
              <a:outerShdw blurRad="38100" dist="25400" dir="5400000" algn="tl" rotWithShape="0">
                <a:srgbClr val="000000">
                  <a:alpha val="27000"/>
                </a:srgbClr>
              </a:outerShdw>
            </a:effectLst>
          </p:spPr>
          <p:txBody>
            <a:bodyPr lIns="0" tIns="0" rIns="0" bIns="0" anchor="ctr">
              <a:spAutoFit/>
            </a:bodyPr>
            <a:lstStyle>
              <a:defPPr>
                <a:defRPr lang="en-US"/>
              </a:defPPr>
              <a:lvl1pPr algn="ctr">
                <a:lnSpc>
                  <a:spcPts val="2100"/>
                </a:lnSpc>
                <a:defRPr b="0" i="0">
                  <a:solidFill>
                    <a:srgbClr val="FFFFFF"/>
                  </a:solidFill>
                  <a:latin typeface="Arial"/>
                  <a:cs typeface="Arial"/>
                </a:defRPr>
              </a:lvl1pPr>
            </a:lstStyle>
            <a:p>
              <a:pPr>
                <a:lnSpc>
                  <a:spcPct val="100000"/>
                </a:lnSpc>
                <a:defRPr/>
              </a:pPr>
              <a:r>
                <a:rPr lang="en-US" sz="2100" dirty="0">
                  <a:latin typeface="+mn-lt"/>
                </a:rPr>
                <a:t>Approaching</a:t>
              </a:r>
            </a:p>
            <a:p>
              <a:pPr>
                <a:lnSpc>
                  <a:spcPct val="100000"/>
                </a:lnSpc>
                <a:defRPr/>
              </a:pPr>
              <a:r>
                <a:rPr lang="en-US" sz="2100" dirty="0">
                  <a:latin typeface="+mn-lt"/>
                </a:rPr>
                <a:t>Trusted AI</a:t>
              </a:r>
            </a:p>
          </p:txBody>
        </p:sp>
      </p:grpSp>
      <p:sp>
        <p:nvSpPr>
          <p:cNvPr id="7" name="Rectangle: Rounded Corners 6">
            <a:extLst>
              <a:ext uri="{FF2B5EF4-FFF2-40B4-BE49-F238E27FC236}">
                <a16:creationId xmlns:a16="http://schemas.microsoft.com/office/drawing/2014/main" id="{7079BB6A-8C40-47A9-A625-9DC725C0E40D}"/>
              </a:ext>
            </a:extLst>
          </p:cNvPr>
          <p:cNvSpPr/>
          <p:nvPr/>
        </p:nvSpPr>
        <p:spPr>
          <a:xfrm>
            <a:off x="2637065" y="5510893"/>
            <a:ext cx="277586" cy="20100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Rectangle 2">
            <a:extLst>
              <a:ext uri="{FF2B5EF4-FFF2-40B4-BE49-F238E27FC236}">
                <a16:creationId xmlns:a16="http://schemas.microsoft.com/office/drawing/2014/main" id="{6AB683AB-A060-443C-AAFB-577E08FF1265}"/>
              </a:ext>
            </a:extLst>
          </p:cNvPr>
          <p:cNvSpPr/>
          <p:nvPr/>
        </p:nvSpPr>
        <p:spPr>
          <a:xfrm>
            <a:off x="3688610" y="4890858"/>
            <a:ext cx="575581" cy="21802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0C10BC-0391-4E22-9D97-642A611CCE87}"/>
              </a:ext>
            </a:extLst>
          </p:cNvPr>
          <p:cNvSpPr/>
          <p:nvPr/>
        </p:nvSpPr>
        <p:spPr>
          <a:xfrm>
            <a:off x="4893982" y="2702406"/>
            <a:ext cx="970301" cy="170038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8A0D746-0BEC-41E7-B83E-E80FF85FA03E}"/>
              </a:ext>
            </a:extLst>
          </p:cNvPr>
          <p:cNvSpPr/>
          <p:nvPr/>
        </p:nvSpPr>
        <p:spPr>
          <a:xfrm>
            <a:off x="5868823" y="4026852"/>
            <a:ext cx="94278" cy="24029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6FED3D-567C-4038-8C77-0E20448009FC}"/>
              </a:ext>
            </a:extLst>
          </p:cNvPr>
          <p:cNvSpPr/>
          <p:nvPr/>
        </p:nvSpPr>
        <p:spPr>
          <a:xfrm rot="10800000" flipV="1">
            <a:off x="4898649" y="1280145"/>
            <a:ext cx="1177097" cy="149972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32DC4A-56B2-4B6E-A812-EB8F9AC0F727}"/>
              </a:ext>
            </a:extLst>
          </p:cNvPr>
          <p:cNvSpPr/>
          <p:nvPr/>
        </p:nvSpPr>
        <p:spPr>
          <a:xfrm>
            <a:off x="213622" y="1070992"/>
            <a:ext cx="4684359" cy="381564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480B0B6-F67A-4D4D-8A31-703CAD70BE0C}"/>
              </a:ext>
            </a:extLst>
          </p:cNvPr>
          <p:cNvSpPr/>
          <p:nvPr/>
        </p:nvSpPr>
        <p:spPr>
          <a:xfrm>
            <a:off x="3624079" y="2779874"/>
            <a:ext cx="698258" cy="25321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F3D33DB-12CD-4834-B15F-5B4035A64EAC}"/>
              </a:ext>
            </a:extLst>
          </p:cNvPr>
          <p:cNvSpPr/>
          <p:nvPr/>
        </p:nvSpPr>
        <p:spPr>
          <a:xfrm rot="10800000" flipV="1">
            <a:off x="7570016" y="1779809"/>
            <a:ext cx="225556" cy="26766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485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361951"/>
            <a:ext cx="7886700"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Myth Buster</a:t>
            </a:r>
          </a:p>
          <a:p>
            <a:r>
              <a:rPr lang="en-US" sz="2800" b="1" dirty="0">
                <a:latin typeface="Franklin Gothic Book" panose="020B0503020102020204" pitchFamily="34" charset="0"/>
              </a:rPr>
              <a:t>Many trust measures </a:t>
            </a:r>
            <a:r>
              <a:rPr lang="en-US" sz="2800" b="1" i="1" dirty="0">
                <a:latin typeface="Franklin Gothic Book" panose="020B0503020102020204" pitchFamily="34" charset="0"/>
              </a:rPr>
              <a:t>exist </a:t>
            </a:r>
            <a:r>
              <a:rPr lang="en-US" sz="2800" b="1" dirty="0">
                <a:latin typeface="Franklin Gothic Book" panose="020B0503020102020204" pitchFamily="34" charset="0"/>
              </a:rPr>
              <a:t>and have been </a:t>
            </a:r>
            <a:r>
              <a:rPr lang="en-US" sz="2800" b="1" i="1" dirty="0">
                <a:latin typeface="Franklin Gothic Book" panose="020B0503020102020204" pitchFamily="34" charset="0"/>
              </a:rPr>
              <a:t>validated</a:t>
            </a:r>
          </a:p>
          <a:p>
            <a:endParaRPr lang="en-US" sz="2800" b="1" i="1" dirty="0">
              <a:latin typeface="Franklin Gothic Book" panose="020B0503020102020204" pitchFamily="34" charset="0"/>
            </a:endParaRPr>
          </a:p>
        </p:txBody>
      </p:sp>
      <p:sp>
        <p:nvSpPr>
          <p:cNvPr id="2" name="Rectangle 1">
            <a:extLst>
              <a:ext uri="{FF2B5EF4-FFF2-40B4-BE49-F238E27FC236}">
                <a16:creationId xmlns:a16="http://schemas.microsoft.com/office/drawing/2014/main" id="{024CD166-38EC-48BA-9357-BBA5D4E6E5D1}"/>
              </a:ext>
            </a:extLst>
          </p:cNvPr>
          <p:cNvSpPr/>
          <p:nvPr/>
        </p:nvSpPr>
        <p:spPr>
          <a:xfrm>
            <a:off x="974197" y="2327292"/>
            <a:ext cx="4917152" cy="3693319"/>
          </a:xfrm>
          <a:prstGeom prst="rect">
            <a:avLst/>
          </a:prstGeom>
        </p:spPr>
        <p:txBody>
          <a:bodyPr wrap="square">
            <a:spAutoFit/>
          </a:bodyPr>
          <a:lstStyle/>
          <a:p>
            <a:r>
              <a:rPr lang="en-US" b="1" dirty="0">
                <a:solidFill>
                  <a:srgbClr val="222222"/>
                </a:solidFill>
                <a:latin typeface="Arial" panose="020B0604020202020204" pitchFamily="34" charset="0"/>
              </a:rPr>
              <a:t>Measurement of trust in automation: A narrative review and reference guide.</a:t>
            </a:r>
            <a:r>
              <a:rPr lang="en-US" dirty="0">
                <a:solidFill>
                  <a:srgbClr val="222222"/>
                </a:solidFill>
                <a:latin typeface="Arial" panose="020B0604020202020204" pitchFamily="34" charset="0"/>
              </a:rPr>
              <a:t>  </a:t>
            </a:r>
          </a:p>
          <a:p>
            <a:r>
              <a:rPr lang="en-US" dirty="0">
                <a:solidFill>
                  <a:srgbClr val="222222"/>
                </a:solidFill>
                <a:latin typeface="Arial" panose="020B0604020202020204" pitchFamily="34" charset="0"/>
              </a:rPr>
              <a:t>Kohn, et al. (2023)</a:t>
            </a:r>
            <a:endParaRPr lang="en-US" i="1"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r>
              <a:rPr lang="en-US" b="1" dirty="0"/>
              <a:t>Trust Measurement in Human-Autonomy Teams: Development of a Conceptual Toolkit.</a:t>
            </a:r>
            <a:r>
              <a:rPr lang="en-US" dirty="0"/>
              <a:t> </a:t>
            </a:r>
          </a:p>
          <a:p>
            <a:r>
              <a:rPr lang="en-US" dirty="0" err="1"/>
              <a:t>Krausman</a:t>
            </a:r>
            <a:r>
              <a:rPr lang="en-US" dirty="0"/>
              <a:t>, et al. (2022)</a:t>
            </a:r>
          </a:p>
          <a:p>
            <a:endParaRPr lang="en-US" dirty="0"/>
          </a:p>
          <a:p>
            <a:r>
              <a:rPr lang="en-US" b="1" dirty="0"/>
              <a:t>Converging Measures and an Emergent Model: A Meta-Analysis of Human-Automation Trust Questionnaires </a:t>
            </a:r>
          </a:p>
          <a:p>
            <a:r>
              <a:rPr lang="en-US" dirty="0"/>
              <a:t>Razin and </a:t>
            </a:r>
            <a:r>
              <a:rPr lang="en-US" dirty="0" err="1"/>
              <a:t>Feigh</a:t>
            </a:r>
            <a:r>
              <a:rPr lang="en-US" dirty="0"/>
              <a:t>. (In Process)</a:t>
            </a:r>
          </a:p>
        </p:txBody>
      </p:sp>
      <p:sp>
        <p:nvSpPr>
          <p:cNvPr id="5" name="Title 1">
            <a:extLst>
              <a:ext uri="{FF2B5EF4-FFF2-40B4-BE49-F238E27FC236}">
                <a16:creationId xmlns:a16="http://schemas.microsoft.com/office/drawing/2014/main" id="{0F5C8411-64B1-4EFD-8FC0-7B92B6B593D6}"/>
              </a:ext>
            </a:extLst>
          </p:cNvPr>
          <p:cNvSpPr txBox="1">
            <a:spLocks/>
          </p:cNvSpPr>
          <p:nvPr/>
        </p:nvSpPr>
        <p:spPr>
          <a:xfrm>
            <a:off x="5575476" y="1854929"/>
            <a:ext cx="3372497" cy="47784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500" u="sng" dirty="0">
                <a:latin typeface="Franklin Gothic Book" panose="020B0503020102020204" pitchFamily="34" charset="0"/>
              </a:rPr>
              <a:t>Number of measures</a:t>
            </a:r>
            <a:endParaRPr lang="en-US" sz="2500" dirty="0">
              <a:latin typeface="Franklin Gothic Book" panose="020B0503020102020204" pitchFamily="34" charset="0"/>
            </a:endParaRPr>
          </a:p>
        </p:txBody>
      </p:sp>
      <p:sp>
        <p:nvSpPr>
          <p:cNvPr id="6" name="Title 1">
            <a:extLst>
              <a:ext uri="{FF2B5EF4-FFF2-40B4-BE49-F238E27FC236}">
                <a16:creationId xmlns:a16="http://schemas.microsoft.com/office/drawing/2014/main" id="{0E23F450-1FB2-4B3C-A182-E81928F10FDC}"/>
              </a:ext>
            </a:extLst>
          </p:cNvPr>
          <p:cNvSpPr txBox="1">
            <a:spLocks/>
          </p:cNvSpPr>
          <p:nvPr/>
        </p:nvSpPr>
        <p:spPr>
          <a:xfrm>
            <a:off x="520150" y="1927592"/>
            <a:ext cx="5055326" cy="33251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500" u="sng" dirty="0">
                <a:latin typeface="Franklin Gothic Book" panose="020B0503020102020204" pitchFamily="34" charset="0"/>
              </a:rPr>
              <a:t>Measurement Literature Reviews</a:t>
            </a:r>
            <a:endParaRPr lang="en-US" sz="2500" dirty="0">
              <a:latin typeface="Franklin Gothic Book" panose="020B0503020102020204" pitchFamily="34" charset="0"/>
            </a:endParaRPr>
          </a:p>
        </p:txBody>
      </p:sp>
      <p:sp>
        <p:nvSpPr>
          <p:cNvPr id="7" name="Rectangle 6">
            <a:extLst>
              <a:ext uri="{FF2B5EF4-FFF2-40B4-BE49-F238E27FC236}">
                <a16:creationId xmlns:a16="http://schemas.microsoft.com/office/drawing/2014/main" id="{D60E5D0D-8BA4-4BEB-AAD8-C7C7D73126A9}"/>
              </a:ext>
            </a:extLst>
          </p:cNvPr>
          <p:cNvSpPr/>
          <p:nvPr/>
        </p:nvSpPr>
        <p:spPr>
          <a:xfrm>
            <a:off x="6055649" y="2336700"/>
            <a:ext cx="2596241" cy="3139321"/>
          </a:xfrm>
          <a:prstGeom prst="rect">
            <a:avLst/>
          </a:prstGeom>
        </p:spPr>
        <p:txBody>
          <a:bodyPr wrap="square">
            <a:spAutoFit/>
          </a:bodyPr>
          <a:lstStyle/>
          <a:p>
            <a:pPr algn="ctr"/>
            <a:r>
              <a:rPr lang="en-US" sz="2200" dirty="0"/>
              <a:t>25</a:t>
            </a:r>
          </a:p>
          <a:p>
            <a:pPr algn="ctr"/>
            <a:endParaRPr lang="en-US" sz="2200" dirty="0"/>
          </a:p>
          <a:p>
            <a:pPr algn="ctr"/>
            <a:endParaRPr lang="en-US" sz="2200" dirty="0"/>
          </a:p>
          <a:p>
            <a:pPr algn="ctr"/>
            <a:endParaRPr lang="en-US" sz="2200" dirty="0"/>
          </a:p>
          <a:p>
            <a:pPr algn="ctr"/>
            <a:r>
              <a:rPr lang="en-US" sz="2200" dirty="0"/>
              <a:t>24</a:t>
            </a:r>
          </a:p>
          <a:p>
            <a:pPr algn="ctr"/>
            <a:endParaRPr lang="en-US" sz="2200" dirty="0"/>
          </a:p>
          <a:p>
            <a:pPr algn="ctr"/>
            <a:endParaRPr lang="en-US" sz="2200" dirty="0"/>
          </a:p>
          <a:p>
            <a:pPr algn="ctr"/>
            <a:endParaRPr lang="en-US" sz="2200" dirty="0"/>
          </a:p>
          <a:p>
            <a:pPr algn="ctr"/>
            <a:r>
              <a:rPr lang="en-US" sz="2200" dirty="0"/>
              <a:t>62</a:t>
            </a:r>
          </a:p>
        </p:txBody>
      </p:sp>
    </p:spTree>
    <p:extLst>
      <p:ext uri="{BB962C8B-B14F-4D97-AF65-F5344CB8AC3E}">
        <p14:creationId xmlns:p14="http://schemas.microsoft.com/office/powerpoint/2010/main" val="300376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361951"/>
            <a:ext cx="7886700"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Myth Buster</a:t>
            </a:r>
          </a:p>
          <a:p>
            <a:r>
              <a:rPr lang="en-US" sz="2800" b="1" dirty="0">
                <a:latin typeface="Franklin Gothic Book" panose="020B0503020102020204" pitchFamily="34" charset="0"/>
              </a:rPr>
              <a:t>Transparency does not Guarantee Trust</a:t>
            </a:r>
          </a:p>
          <a:p>
            <a:r>
              <a:rPr lang="en-US" sz="2600" dirty="0">
                <a:latin typeface="Franklin Gothic Book" panose="020B0503020102020204" pitchFamily="34" charset="0"/>
              </a:rPr>
              <a:t>It is </a:t>
            </a:r>
            <a:r>
              <a:rPr lang="en-US" sz="2600" i="1" dirty="0">
                <a:latin typeface="Franklin Gothic Book" panose="020B0503020102020204" pitchFamily="34" charset="0"/>
              </a:rPr>
              <a:t>necessary</a:t>
            </a:r>
            <a:r>
              <a:rPr lang="en-US" sz="2600" dirty="0">
                <a:latin typeface="Franklin Gothic Book" panose="020B0503020102020204" pitchFamily="34" charset="0"/>
              </a:rPr>
              <a:t>, </a:t>
            </a:r>
            <a:r>
              <a:rPr lang="en-US" sz="2600" b="1" i="1" dirty="0">
                <a:solidFill>
                  <a:schemeClr val="accent5">
                    <a:lumMod val="60000"/>
                    <a:lumOff val="40000"/>
                  </a:schemeClr>
                </a:solidFill>
                <a:latin typeface="Franklin Gothic Book" panose="020B0503020102020204" pitchFamily="34" charset="0"/>
              </a:rPr>
              <a:t>if done appropriately</a:t>
            </a:r>
            <a:r>
              <a:rPr lang="en-US" sz="2600" dirty="0">
                <a:latin typeface="Franklin Gothic Book" panose="020B0503020102020204" pitchFamily="34" charset="0"/>
              </a:rPr>
              <a:t>, but not </a:t>
            </a:r>
            <a:r>
              <a:rPr lang="en-US" sz="2600" i="1" dirty="0">
                <a:latin typeface="Franklin Gothic Book" panose="020B0503020102020204" pitchFamily="34" charset="0"/>
              </a:rPr>
              <a:t>sufficient</a:t>
            </a:r>
          </a:p>
        </p:txBody>
      </p:sp>
      <p:sp>
        <p:nvSpPr>
          <p:cNvPr id="2" name="Rectangle 1">
            <a:extLst>
              <a:ext uri="{FF2B5EF4-FFF2-40B4-BE49-F238E27FC236}">
                <a16:creationId xmlns:a16="http://schemas.microsoft.com/office/drawing/2014/main" id="{024CD166-38EC-48BA-9357-BBA5D4E6E5D1}"/>
              </a:ext>
            </a:extLst>
          </p:cNvPr>
          <p:cNvSpPr/>
          <p:nvPr/>
        </p:nvSpPr>
        <p:spPr>
          <a:xfrm>
            <a:off x="765191" y="1409702"/>
            <a:ext cx="2863834" cy="4514848"/>
          </a:xfrm>
          <a:prstGeom prst="rect">
            <a:avLst/>
          </a:prstGeom>
        </p:spPr>
        <p:txBody>
          <a:bodyPr wrap="square">
            <a:spAutoFit/>
          </a:bodyPr>
          <a:lstStyle/>
          <a:p>
            <a:endParaRPr lang="en-US" dirty="0"/>
          </a:p>
        </p:txBody>
      </p:sp>
      <p:sp>
        <p:nvSpPr>
          <p:cNvPr id="16" name="Flowchart: Alternate Process 15">
            <a:extLst>
              <a:ext uri="{FF2B5EF4-FFF2-40B4-BE49-F238E27FC236}">
                <a16:creationId xmlns:a16="http://schemas.microsoft.com/office/drawing/2014/main" id="{16DC7764-BC3F-4AEC-BF75-077E39752D9A}"/>
              </a:ext>
            </a:extLst>
          </p:cNvPr>
          <p:cNvSpPr/>
          <p:nvPr/>
        </p:nvSpPr>
        <p:spPr>
          <a:xfrm>
            <a:off x="1036624" y="2230429"/>
            <a:ext cx="7342185" cy="16583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Berlin Sans FB" panose="020E0602020502020306" pitchFamily="34" charset="0"/>
              </a:rPr>
              <a:t>W</a:t>
            </a:r>
            <a:r>
              <a:rPr lang="en-US" sz="2800" u="sng" dirty="0">
                <a:latin typeface="Berlin Sans FB" panose="020E0602020502020306" pitchFamily="34" charset="0"/>
              </a:rPr>
              <a:t>hat level does each stakeholder need</a:t>
            </a:r>
            <a:r>
              <a:rPr lang="en-US" sz="2400" dirty="0">
                <a:latin typeface="Berlin Sans FB" panose="020E0602020502020306" pitchFamily="34" charset="0"/>
              </a:rPr>
              <a:t>?</a:t>
            </a:r>
          </a:p>
          <a:p>
            <a:pPr algn="ctr"/>
            <a:r>
              <a:rPr lang="en-US" sz="2400" dirty="0">
                <a:latin typeface="Berlin Sans FB" panose="020E0602020502020306" pitchFamily="34" charset="0"/>
              </a:rPr>
              <a:t>The wrong level of transparency or wrong kind of explanation can undermine trust calibration and spread trust contagion</a:t>
            </a:r>
          </a:p>
        </p:txBody>
      </p:sp>
      <p:sp>
        <p:nvSpPr>
          <p:cNvPr id="17" name="Flowchart: Alternate Process 16">
            <a:extLst>
              <a:ext uri="{FF2B5EF4-FFF2-40B4-BE49-F238E27FC236}">
                <a16:creationId xmlns:a16="http://schemas.microsoft.com/office/drawing/2014/main" id="{76546232-54C2-4B39-909C-669FC1A027C5}"/>
              </a:ext>
            </a:extLst>
          </p:cNvPr>
          <p:cNvSpPr/>
          <p:nvPr/>
        </p:nvSpPr>
        <p:spPr>
          <a:xfrm>
            <a:off x="4770903" y="4493554"/>
            <a:ext cx="3392074" cy="1077464"/>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Berlin Sans FB" panose="020E0602020502020306" pitchFamily="34" charset="0"/>
              </a:rPr>
              <a:t>Good transparency supports trust calibration, </a:t>
            </a:r>
            <a:r>
              <a:rPr lang="en-US" sz="2000" u="sng" dirty="0">
                <a:solidFill>
                  <a:schemeClr val="tx1"/>
                </a:solidFill>
                <a:latin typeface="Berlin Sans FB" panose="020E0602020502020306" pitchFamily="34" charset="0"/>
              </a:rPr>
              <a:t>NOT</a:t>
            </a:r>
            <a:r>
              <a:rPr lang="en-US" sz="2000" dirty="0">
                <a:solidFill>
                  <a:schemeClr val="tx1"/>
                </a:solidFill>
                <a:latin typeface="Berlin Sans FB" panose="020E0602020502020306" pitchFamily="34" charset="0"/>
              </a:rPr>
              <a:t> trust</a:t>
            </a:r>
          </a:p>
        </p:txBody>
      </p:sp>
      <p:sp>
        <p:nvSpPr>
          <p:cNvPr id="18" name="Flowchart: Alternate Process 17">
            <a:extLst>
              <a:ext uri="{FF2B5EF4-FFF2-40B4-BE49-F238E27FC236}">
                <a16:creationId xmlns:a16="http://schemas.microsoft.com/office/drawing/2014/main" id="{899AB56E-9C2A-44BF-B8DE-992D769F4F5E}"/>
              </a:ext>
            </a:extLst>
          </p:cNvPr>
          <p:cNvSpPr/>
          <p:nvPr/>
        </p:nvSpPr>
        <p:spPr>
          <a:xfrm>
            <a:off x="1254104" y="4101099"/>
            <a:ext cx="2863834" cy="2012318"/>
          </a:xfrm>
          <a:prstGeom prst="flowChartAlternateProcess">
            <a:avLst/>
          </a:prstGeom>
          <a:solidFill>
            <a:srgbClr val="E395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Berlin Sans FB" panose="020E0602020502020306" pitchFamily="34" charset="0"/>
              </a:rPr>
              <a:t>Too much transparency can overload the operator to rely on the system even if they do not trust it</a:t>
            </a:r>
          </a:p>
        </p:txBody>
      </p:sp>
    </p:spTree>
    <p:extLst>
      <p:ext uri="{BB962C8B-B14F-4D97-AF65-F5344CB8AC3E}">
        <p14:creationId xmlns:p14="http://schemas.microsoft.com/office/powerpoint/2010/main" val="252188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45A92F4D-9641-4087-9FB8-E106E4D53C5C}"/>
              </a:ext>
            </a:extLst>
          </p:cNvPr>
          <p:cNvSpPr/>
          <p:nvPr/>
        </p:nvSpPr>
        <p:spPr>
          <a:xfrm>
            <a:off x="1324264" y="3768286"/>
            <a:ext cx="6768548" cy="5108713"/>
          </a:xfrm>
          <a:prstGeom prst="ellipse">
            <a:avLst/>
          </a:prstGeom>
          <a:noFill/>
          <a:ln>
            <a:solidFill>
              <a:srgbClr val="066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4F8E76F-D805-4AB6-BC23-7015C0C12378}"/>
              </a:ext>
            </a:extLst>
          </p:cNvPr>
          <p:cNvGrpSpPr/>
          <p:nvPr/>
        </p:nvGrpSpPr>
        <p:grpSpPr>
          <a:xfrm flipH="1">
            <a:off x="4769011" y="-1747714"/>
            <a:ext cx="5318276" cy="5849622"/>
            <a:chOff x="95250" y="-1690564"/>
            <a:chExt cx="4476750" cy="5849622"/>
          </a:xfrm>
        </p:grpSpPr>
        <p:sp>
          <p:nvSpPr>
            <p:cNvPr id="3" name="Oval 2">
              <a:extLst>
                <a:ext uri="{FF2B5EF4-FFF2-40B4-BE49-F238E27FC236}">
                  <a16:creationId xmlns:a16="http://schemas.microsoft.com/office/drawing/2014/main" id="{DC54E0D7-EEAA-40B4-B8DA-E9E22A82D4EF}"/>
                </a:ext>
              </a:extLst>
            </p:cNvPr>
            <p:cNvSpPr/>
            <p:nvPr/>
          </p:nvSpPr>
          <p:spPr>
            <a:xfrm>
              <a:off x="95250" y="209550"/>
              <a:ext cx="4476750" cy="394950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9108BFE-23FF-4165-A489-A56855B88A61}"/>
                </a:ext>
              </a:extLst>
            </p:cNvPr>
            <p:cNvSpPr/>
            <p:nvPr/>
          </p:nvSpPr>
          <p:spPr>
            <a:xfrm rot="18827037">
              <a:off x="-1088766" y="-65591"/>
              <a:ext cx="5235426" cy="198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024CD166-38EC-48BA-9357-BBA5D4E6E5D1}"/>
              </a:ext>
            </a:extLst>
          </p:cNvPr>
          <p:cNvSpPr/>
          <p:nvPr/>
        </p:nvSpPr>
        <p:spPr>
          <a:xfrm>
            <a:off x="765191" y="1409702"/>
            <a:ext cx="2863834" cy="4514848"/>
          </a:xfrm>
          <a:prstGeom prst="rect">
            <a:avLst/>
          </a:prstGeom>
        </p:spPr>
        <p:txBody>
          <a:bodyPr wrap="square">
            <a:spAutoFit/>
          </a:bodyPr>
          <a:lstStyle/>
          <a:p>
            <a:endParaRPr lang="en-US" dirty="0"/>
          </a:p>
        </p:txBody>
      </p:sp>
      <p:sp>
        <p:nvSpPr>
          <p:cNvPr id="14" name="Rectangle 13">
            <a:extLst>
              <a:ext uri="{FF2B5EF4-FFF2-40B4-BE49-F238E27FC236}">
                <a16:creationId xmlns:a16="http://schemas.microsoft.com/office/drawing/2014/main" id="{BDEF04CC-937E-4D00-A8EE-7B874C37351F}"/>
              </a:ext>
            </a:extLst>
          </p:cNvPr>
          <p:cNvSpPr/>
          <p:nvPr/>
        </p:nvSpPr>
        <p:spPr>
          <a:xfrm>
            <a:off x="765189" y="1524685"/>
            <a:ext cx="2711436" cy="369332"/>
          </a:xfrm>
          <a:prstGeom prst="rect">
            <a:avLst/>
          </a:prstGeom>
        </p:spPr>
        <p:txBody>
          <a:bodyPr wrap="square">
            <a:spAutoFit/>
          </a:bodyPr>
          <a:lstStyle/>
          <a:p>
            <a:endParaRPr lang="en-US" u="sng" dirty="0"/>
          </a:p>
        </p:txBody>
      </p:sp>
      <p:sp>
        <p:nvSpPr>
          <p:cNvPr id="19" name="Rectangle 18">
            <a:extLst>
              <a:ext uri="{FF2B5EF4-FFF2-40B4-BE49-F238E27FC236}">
                <a16:creationId xmlns:a16="http://schemas.microsoft.com/office/drawing/2014/main" id="{8AF4863A-06D2-4804-A459-9CE6C0D6FE04}"/>
              </a:ext>
            </a:extLst>
          </p:cNvPr>
          <p:cNvSpPr/>
          <p:nvPr/>
        </p:nvSpPr>
        <p:spPr>
          <a:xfrm>
            <a:off x="4794264" y="1752982"/>
            <a:ext cx="4159103" cy="646331"/>
          </a:xfrm>
          <a:prstGeom prst="rect">
            <a:avLst/>
          </a:prstGeom>
        </p:spPr>
        <p:txBody>
          <a:bodyPr wrap="square">
            <a:spAutoFit/>
          </a:bodyPr>
          <a:lstStyle/>
          <a:p>
            <a:r>
              <a:rPr lang="en-US" dirty="0">
                <a:solidFill>
                  <a:srgbClr val="222222"/>
                </a:solidFill>
                <a:latin typeface="Arial" panose="020B0604020202020204" pitchFamily="34" charset="0"/>
              </a:rPr>
              <a:t>We disagree on which form of fairness should be prioritized</a:t>
            </a:r>
            <a:endParaRPr lang="en-US" dirty="0"/>
          </a:p>
        </p:txBody>
      </p:sp>
      <p:sp>
        <p:nvSpPr>
          <p:cNvPr id="20" name="Rectangle 19">
            <a:extLst>
              <a:ext uri="{FF2B5EF4-FFF2-40B4-BE49-F238E27FC236}">
                <a16:creationId xmlns:a16="http://schemas.microsoft.com/office/drawing/2014/main" id="{2B019A57-AA29-40B5-8363-758F058E2264}"/>
              </a:ext>
            </a:extLst>
          </p:cNvPr>
          <p:cNvSpPr/>
          <p:nvPr/>
        </p:nvSpPr>
        <p:spPr>
          <a:xfrm>
            <a:off x="1678038" y="5018721"/>
            <a:ext cx="6061002" cy="1477328"/>
          </a:xfrm>
          <a:prstGeom prst="rect">
            <a:avLst/>
          </a:prstGeom>
        </p:spPr>
        <p:txBody>
          <a:bodyPr wrap="square">
            <a:spAutoFit/>
          </a:bodyPr>
          <a:lstStyle/>
          <a:p>
            <a:pPr algn="ctr"/>
            <a:r>
              <a:rPr lang="en-US" dirty="0">
                <a:solidFill>
                  <a:srgbClr val="222222"/>
                </a:solidFill>
                <a:latin typeface="Arial" panose="020B0604020202020204" pitchFamily="34" charset="0"/>
              </a:rPr>
              <a:t>The type of fairness necessary to gain public trust </a:t>
            </a:r>
          </a:p>
          <a:p>
            <a:pPr algn="ctr"/>
            <a:r>
              <a:rPr lang="en-US" b="1" dirty="0">
                <a:solidFill>
                  <a:srgbClr val="222222"/>
                </a:solidFill>
                <a:latin typeface="Arial" panose="020B0604020202020204" pitchFamily="34" charset="0"/>
              </a:rPr>
              <a:t>IS NOT</a:t>
            </a:r>
          </a:p>
          <a:p>
            <a:pPr algn="ctr"/>
            <a:r>
              <a:rPr lang="en-US" dirty="0">
                <a:solidFill>
                  <a:srgbClr val="222222"/>
                </a:solidFill>
                <a:latin typeface="Arial" panose="020B0604020202020204" pitchFamily="34" charset="0"/>
              </a:rPr>
              <a:t>the type of fairness necessary to gain organizational trust</a:t>
            </a:r>
          </a:p>
          <a:p>
            <a:pPr algn="ctr"/>
            <a:r>
              <a:rPr lang="en-US" b="1" dirty="0">
                <a:solidFill>
                  <a:srgbClr val="222222"/>
                </a:solidFill>
                <a:latin typeface="Arial" panose="020B0604020202020204" pitchFamily="34" charset="0"/>
              </a:rPr>
              <a:t>IS NOT</a:t>
            </a:r>
          </a:p>
          <a:p>
            <a:pPr algn="ctr"/>
            <a:r>
              <a:rPr lang="en-US" dirty="0">
                <a:solidFill>
                  <a:srgbClr val="222222"/>
                </a:solidFill>
                <a:latin typeface="Arial" panose="020B0604020202020204" pitchFamily="34" charset="0"/>
              </a:rPr>
              <a:t>the type of fairness necessary to gain operator trust</a:t>
            </a:r>
            <a:endParaRPr lang="en-US" dirty="0"/>
          </a:p>
        </p:txBody>
      </p:sp>
      <p:grpSp>
        <p:nvGrpSpPr>
          <p:cNvPr id="25" name="Group 24">
            <a:extLst>
              <a:ext uri="{FF2B5EF4-FFF2-40B4-BE49-F238E27FC236}">
                <a16:creationId xmlns:a16="http://schemas.microsoft.com/office/drawing/2014/main" id="{138B2852-C4FA-4C08-AC3D-1B5EE78A8064}"/>
              </a:ext>
            </a:extLst>
          </p:cNvPr>
          <p:cNvGrpSpPr/>
          <p:nvPr/>
        </p:nvGrpSpPr>
        <p:grpSpPr>
          <a:xfrm>
            <a:off x="247650" y="-1538164"/>
            <a:ext cx="4476750" cy="5849622"/>
            <a:chOff x="95250" y="-1690564"/>
            <a:chExt cx="4476750" cy="5849622"/>
          </a:xfrm>
        </p:grpSpPr>
        <p:sp>
          <p:nvSpPr>
            <p:cNvPr id="26" name="Oval 25">
              <a:extLst>
                <a:ext uri="{FF2B5EF4-FFF2-40B4-BE49-F238E27FC236}">
                  <a16:creationId xmlns:a16="http://schemas.microsoft.com/office/drawing/2014/main" id="{F258CD8A-B4B2-4C4B-8667-567E80BAD5EF}"/>
                </a:ext>
              </a:extLst>
            </p:cNvPr>
            <p:cNvSpPr/>
            <p:nvPr/>
          </p:nvSpPr>
          <p:spPr>
            <a:xfrm>
              <a:off x="95250" y="209550"/>
              <a:ext cx="4476750" cy="39495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65C9BE-173D-4D93-B761-5D9A90B42A4D}"/>
                </a:ext>
              </a:extLst>
            </p:cNvPr>
            <p:cNvSpPr/>
            <p:nvPr/>
          </p:nvSpPr>
          <p:spPr>
            <a:xfrm rot="18827037">
              <a:off x="-1088766" y="-65591"/>
              <a:ext cx="5235426" cy="198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s://howardblas.com/wp-content/uploads/2020/08/Equity3.png">
            <a:extLst>
              <a:ext uri="{FF2B5EF4-FFF2-40B4-BE49-F238E27FC236}">
                <a16:creationId xmlns:a16="http://schemas.microsoft.com/office/drawing/2014/main" id="{824314BD-669E-4021-8E9E-D026A5CBB5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1" t="4747" r="1582"/>
          <a:stretch/>
        </p:blipFill>
        <p:spPr bwMode="auto">
          <a:xfrm>
            <a:off x="2628987" y="2501204"/>
            <a:ext cx="4159103" cy="256368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361951"/>
            <a:ext cx="7886700"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Myth Buster</a:t>
            </a:r>
          </a:p>
          <a:p>
            <a:r>
              <a:rPr lang="en-US" sz="2800" b="1" dirty="0">
                <a:latin typeface="Franklin Gothic Book" panose="020B0503020102020204" pitchFamily="34" charset="0"/>
              </a:rPr>
              <a:t>Fairer AI Does Not Guarantee Trust</a:t>
            </a:r>
          </a:p>
          <a:p>
            <a:endParaRPr lang="en-US" sz="2800" b="1" dirty="0">
              <a:latin typeface="Franklin Gothic Book" panose="020B0503020102020204" pitchFamily="34" charset="0"/>
            </a:endParaRPr>
          </a:p>
        </p:txBody>
      </p:sp>
      <p:sp>
        <p:nvSpPr>
          <p:cNvPr id="21" name="Rectangle 20">
            <a:extLst>
              <a:ext uri="{FF2B5EF4-FFF2-40B4-BE49-F238E27FC236}">
                <a16:creationId xmlns:a16="http://schemas.microsoft.com/office/drawing/2014/main" id="{56333DDD-D708-45B9-BDC7-9129F917EF94}"/>
              </a:ext>
            </a:extLst>
          </p:cNvPr>
          <p:cNvSpPr/>
          <p:nvPr/>
        </p:nvSpPr>
        <p:spPr>
          <a:xfrm>
            <a:off x="311311" y="1752170"/>
            <a:ext cx="4159103" cy="646331"/>
          </a:xfrm>
          <a:prstGeom prst="rect">
            <a:avLst/>
          </a:prstGeom>
        </p:spPr>
        <p:txBody>
          <a:bodyPr wrap="square">
            <a:spAutoFit/>
          </a:bodyPr>
          <a:lstStyle/>
          <a:p>
            <a:pPr algn="r"/>
            <a:r>
              <a:rPr lang="en-US" dirty="0">
                <a:solidFill>
                  <a:srgbClr val="222222"/>
                </a:solidFill>
                <a:latin typeface="Arial" panose="020B0604020202020204" pitchFamily="34" charset="0"/>
              </a:rPr>
              <a:t>There are multiple types of fairness and they are mutually exclusive</a:t>
            </a:r>
            <a:endParaRPr lang="en-US" dirty="0"/>
          </a:p>
        </p:txBody>
      </p:sp>
      <p:sp>
        <p:nvSpPr>
          <p:cNvPr id="17" name="TextBox 16">
            <a:extLst>
              <a:ext uri="{FF2B5EF4-FFF2-40B4-BE49-F238E27FC236}">
                <a16:creationId xmlns:a16="http://schemas.microsoft.com/office/drawing/2014/main" id="{7D5FEE7A-9842-4D9F-8286-A5A224E91B12}"/>
              </a:ext>
            </a:extLst>
          </p:cNvPr>
          <p:cNvSpPr txBox="1"/>
          <p:nvPr/>
        </p:nvSpPr>
        <p:spPr>
          <a:xfrm>
            <a:off x="2555594" y="4856394"/>
            <a:ext cx="2787805" cy="246221"/>
          </a:xfrm>
          <a:prstGeom prst="rect">
            <a:avLst/>
          </a:prstGeom>
          <a:noFill/>
        </p:spPr>
        <p:txBody>
          <a:bodyPr wrap="square" rtlCol="0">
            <a:spAutoFit/>
          </a:bodyPr>
          <a:lstStyle/>
          <a:p>
            <a:r>
              <a:rPr lang="en-US" sz="1000" dirty="0"/>
              <a:t>r/</a:t>
            </a:r>
            <a:r>
              <a:rPr lang="en-US" sz="1000" dirty="0" err="1"/>
              <a:t>coolguides</a:t>
            </a:r>
            <a:r>
              <a:rPr lang="en-US" sz="1000" dirty="0"/>
              <a:t> original artist unknown</a:t>
            </a:r>
          </a:p>
        </p:txBody>
      </p:sp>
    </p:spTree>
    <p:extLst>
      <p:ext uri="{BB962C8B-B14F-4D97-AF65-F5344CB8AC3E}">
        <p14:creationId xmlns:p14="http://schemas.microsoft.com/office/powerpoint/2010/main" val="3748801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4CD166-38EC-48BA-9357-BBA5D4E6E5D1}"/>
              </a:ext>
            </a:extLst>
          </p:cNvPr>
          <p:cNvSpPr/>
          <p:nvPr/>
        </p:nvSpPr>
        <p:spPr>
          <a:xfrm>
            <a:off x="765191" y="1409702"/>
            <a:ext cx="2863834" cy="4514848"/>
          </a:xfrm>
          <a:prstGeom prst="rect">
            <a:avLst/>
          </a:prstGeom>
        </p:spPr>
        <p:txBody>
          <a:bodyPr wrap="square">
            <a:spAutoFit/>
          </a:bodyPr>
          <a:lstStyle/>
          <a:p>
            <a:endParaRPr lang="en-US" dirty="0"/>
          </a:p>
        </p:txBody>
      </p:sp>
      <p:sp>
        <p:nvSpPr>
          <p:cNvPr id="14" name="Rectangle 13">
            <a:extLst>
              <a:ext uri="{FF2B5EF4-FFF2-40B4-BE49-F238E27FC236}">
                <a16:creationId xmlns:a16="http://schemas.microsoft.com/office/drawing/2014/main" id="{BDEF04CC-937E-4D00-A8EE-7B874C37351F}"/>
              </a:ext>
            </a:extLst>
          </p:cNvPr>
          <p:cNvSpPr/>
          <p:nvPr/>
        </p:nvSpPr>
        <p:spPr>
          <a:xfrm>
            <a:off x="765189" y="1524685"/>
            <a:ext cx="2711436" cy="369332"/>
          </a:xfrm>
          <a:prstGeom prst="rect">
            <a:avLst/>
          </a:prstGeom>
        </p:spPr>
        <p:txBody>
          <a:bodyPr wrap="square">
            <a:spAutoFit/>
          </a:bodyPr>
          <a:lstStyle/>
          <a:p>
            <a:endParaRPr lang="en-US" u="sng" dirty="0"/>
          </a:p>
        </p:txBody>
      </p:sp>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361951"/>
            <a:ext cx="7886700"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Some concrete recommendations</a:t>
            </a:r>
          </a:p>
          <a:p>
            <a:endParaRPr lang="en-US" sz="2800" b="1" dirty="0">
              <a:latin typeface="Franklin Gothic Book" panose="020B0503020102020204" pitchFamily="34" charset="0"/>
            </a:endParaRPr>
          </a:p>
          <a:p>
            <a:endParaRPr lang="en-US" sz="2800" b="1" dirty="0">
              <a:latin typeface="Franklin Gothic Book" panose="020B0503020102020204" pitchFamily="34" charset="0"/>
            </a:endParaRPr>
          </a:p>
        </p:txBody>
      </p:sp>
      <p:grpSp>
        <p:nvGrpSpPr>
          <p:cNvPr id="35" name="Group 34">
            <a:extLst>
              <a:ext uri="{FF2B5EF4-FFF2-40B4-BE49-F238E27FC236}">
                <a16:creationId xmlns:a16="http://schemas.microsoft.com/office/drawing/2014/main" id="{D0301290-39CF-451E-B99C-2464199F2786}"/>
              </a:ext>
            </a:extLst>
          </p:cNvPr>
          <p:cNvGrpSpPr/>
          <p:nvPr/>
        </p:nvGrpSpPr>
        <p:grpSpPr>
          <a:xfrm>
            <a:off x="589851" y="2535174"/>
            <a:ext cx="2091741" cy="2913124"/>
            <a:chOff x="589851" y="2535174"/>
            <a:chExt cx="2091741" cy="2913124"/>
          </a:xfrm>
        </p:grpSpPr>
        <p:sp>
          <p:nvSpPr>
            <p:cNvPr id="30" name="Rectangle 29">
              <a:extLst>
                <a:ext uri="{FF2B5EF4-FFF2-40B4-BE49-F238E27FC236}">
                  <a16:creationId xmlns:a16="http://schemas.microsoft.com/office/drawing/2014/main" id="{9A8C2AF7-5643-49A0-B3D4-12AA44B9D72E}"/>
                </a:ext>
              </a:extLst>
            </p:cNvPr>
            <p:cNvSpPr/>
            <p:nvPr/>
          </p:nvSpPr>
          <p:spPr>
            <a:xfrm>
              <a:off x="783771" y="3886921"/>
              <a:ext cx="1670290" cy="15613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D7435BD-9DF3-47EF-A88C-66F1E69BD8BC}"/>
                </a:ext>
              </a:extLst>
            </p:cNvPr>
            <p:cNvGrpSpPr/>
            <p:nvPr/>
          </p:nvGrpSpPr>
          <p:grpSpPr>
            <a:xfrm>
              <a:off x="589851" y="2535174"/>
              <a:ext cx="2091741" cy="2459743"/>
              <a:chOff x="733544" y="2535174"/>
              <a:chExt cx="2091741" cy="2459743"/>
            </a:xfrm>
          </p:grpSpPr>
          <p:sp>
            <p:nvSpPr>
              <p:cNvPr id="21" name="Rectangle 20">
                <a:extLst>
                  <a:ext uri="{FF2B5EF4-FFF2-40B4-BE49-F238E27FC236}">
                    <a16:creationId xmlns:a16="http://schemas.microsoft.com/office/drawing/2014/main" id="{56333DDD-D708-45B9-BDC7-9129F917EF94}"/>
                  </a:ext>
                </a:extLst>
              </p:cNvPr>
              <p:cNvSpPr/>
              <p:nvPr/>
            </p:nvSpPr>
            <p:spPr>
              <a:xfrm>
                <a:off x="733544" y="3886921"/>
                <a:ext cx="2091741" cy="1107996"/>
              </a:xfrm>
              <a:prstGeom prst="rect">
                <a:avLst/>
              </a:prstGeom>
            </p:spPr>
            <p:txBody>
              <a:bodyPr wrap="square">
                <a:spAutoFit/>
              </a:bodyPr>
              <a:lstStyle/>
              <a:p>
                <a:pPr algn="ctr"/>
                <a:r>
                  <a:rPr lang="en-US" sz="2200" dirty="0">
                    <a:solidFill>
                      <a:schemeClr val="bg1"/>
                    </a:solidFill>
                  </a:rPr>
                  <a:t>Publish a shared HSI glossary </a:t>
                </a:r>
              </a:p>
            </p:txBody>
          </p:sp>
          <p:pic>
            <p:nvPicPr>
              <p:cNvPr id="4" name="Picture 3">
                <a:extLst>
                  <a:ext uri="{FF2B5EF4-FFF2-40B4-BE49-F238E27FC236}">
                    <a16:creationId xmlns:a16="http://schemas.microsoft.com/office/drawing/2014/main" id="{01E31391-A42E-4031-BD9C-2E5E1B348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14" y="2535174"/>
                <a:ext cx="1219200" cy="1219200"/>
              </a:xfrm>
              <a:prstGeom prst="rect">
                <a:avLst/>
              </a:prstGeom>
            </p:spPr>
          </p:pic>
        </p:grpSp>
      </p:grpSp>
      <p:grpSp>
        <p:nvGrpSpPr>
          <p:cNvPr id="36" name="Group 35">
            <a:extLst>
              <a:ext uri="{FF2B5EF4-FFF2-40B4-BE49-F238E27FC236}">
                <a16:creationId xmlns:a16="http://schemas.microsoft.com/office/drawing/2014/main" id="{54CC52B2-C28D-4D9A-8A34-D27E854C2D47}"/>
              </a:ext>
            </a:extLst>
          </p:cNvPr>
          <p:cNvGrpSpPr/>
          <p:nvPr/>
        </p:nvGrpSpPr>
        <p:grpSpPr>
          <a:xfrm>
            <a:off x="2548904" y="2495985"/>
            <a:ext cx="2107134" cy="2969200"/>
            <a:chOff x="2548904" y="2495985"/>
            <a:chExt cx="2107134" cy="2969200"/>
          </a:xfrm>
        </p:grpSpPr>
        <p:sp>
          <p:nvSpPr>
            <p:cNvPr id="31" name="Rectangle 30">
              <a:extLst>
                <a:ext uri="{FF2B5EF4-FFF2-40B4-BE49-F238E27FC236}">
                  <a16:creationId xmlns:a16="http://schemas.microsoft.com/office/drawing/2014/main" id="{14AF3C09-99F2-4102-8DE1-546B0C28F535}"/>
                </a:ext>
              </a:extLst>
            </p:cNvPr>
            <p:cNvSpPr/>
            <p:nvPr/>
          </p:nvSpPr>
          <p:spPr>
            <a:xfrm>
              <a:off x="2583326" y="3903808"/>
              <a:ext cx="1977193" cy="15613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6E70379-7726-4EBA-BCE2-38C73DD4A42E}"/>
                </a:ext>
              </a:extLst>
            </p:cNvPr>
            <p:cNvGrpSpPr/>
            <p:nvPr/>
          </p:nvGrpSpPr>
          <p:grpSpPr>
            <a:xfrm>
              <a:off x="2548904" y="2495985"/>
              <a:ext cx="2107134" cy="2459743"/>
              <a:chOff x="2601156" y="2535174"/>
              <a:chExt cx="2107134" cy="2459743"/>
            </a:xfrm>
          </p:grpSpPr>
          <p:pic>
            <p:nvPicPr>
              <p:cNvPr id="6" name="Picture 5">
                <a:extLst>
                  <a:ext uri="{FF2B5EF4-FFF2-40B4-BE49-F238E27FC236}">
                    <a16:creationId xmlns:a16="http://schemas.microsoft.com/office/drawing/2014/main" id="{6FD8D079-DEF5-4A10-9E31-55217918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123" y="2535174"/>
                <a:ext cx="1219200" cy="1219200"/>
              </a:xfrm>
              <a:prstGeom prst="rect">
                <a:avLst/>
              </a:prstGeom>
            </p:spPr>
          </p:pic>
          <p:sp>
            <p:nvSpPr>
              <p:cNvPr id="20" name="Rectangle 19">
                <a:extLst>
                  <a:ext uri="{FF2B5EF4-FFF2-40B4-BE49-F238E27FC236}">
                    <a16:creationId xmlns:a16="http://schemas.microsoft.com/office/drawing/2014/main" id="{EE9FAD3E-68CF-4859-BFA4-7771F162E176}"/>
                  </a:ext>
                </a:extLst>
              </p:cNvPr>
              <p:cNvSpPr/>
              <p:nvPr/>
            </p:nvSpPr>
            <p:spPr>
              <a:xfrm>
                <a:off x="2601156" y="3886921"/>
                <a:ext cx="2107134" cy="1107996"/>
              </a:xfrm>
              <a:prstGeom prst="rect">
                <a:avLst/>
              </a:prstGeom>
            </p:spPr>
            <p:txBody>
              <a:bodyPr wrap="square">
                <a:spAutoFit/>
              </a:bodyPr>
              <a:lstStyle/>
              <a:p>
                <a:pPr algn="ctr"/>
                <a:r>
                  <a:rPr lang="en-US" sz="2200" dirty="0">
                    <a:solidFill>
                      <a:schemeClr val="bg1"/>
                    </a:solidFill>
                    <a:latin typeface="Arial" panose="020B0604020202020204" pitchFamily="34" charset="0"/>
                  </a:rPr>
                  <a:t>E</a:t>
                </a:r>
                <a:r>
                  <a:rPr lang="en-US" sz="2200" dirty="0">
                    <a:solidFill>
                      <a:schemeClr val="bg1"/>
                    </a:solidFill>
                  </a:rPr>
                  <a:t>ncourage the use of quality trust surveys</a:t>
                </a:r>
              </a:p>
            </p:txBody>
          </p:sp>
        </p:grpSp>
      </p:grpSp>
      <p:grpSp>
        <p:nvGrpSpPr>
          <p:cNvPr id="38" name="Group 37">
            <a:extLst>
              <a:ext uri="{FF2B5EF4-FFF2-40B4-BE49-F238E27FC236}">
                <a16:creationId xmlns:a16="http://schemas.microsoft.com/office/drawing/2014/main" id="{197768C8-87DA-4231-8E12-B0909C4C2939}"/>
              </a:ext>
            </a:extLst>
          </p:cNvPr>
          <p:cNvGrpSpPr/>
          <p:nvPr/>
        </p:nvGrpSpPr>
        <p:grpSpPr>
          <a:xfrm>
            <a:off x="6223472" y="2469859"/>
            <a:ext cx="2711436" cy="2984535"/>
            <a:chOff x="6223472" y="2469859"/>
            <a:chExt cx="2711436" cy="2984535"/>
          </a:xfrm>
        </p:grpSpPr>
        <p:sp>
          <p:nvSpPr>
            <p:cNvPr id="33" name="Rectangle 32">
              <a:extLst>
                <a:ext uri="{FF2B5EF4-FFF2-40B4-BE49-F238E27FC236}">
                  <a16:creationId xmlns:a16="http://schemas.microsoft.com/office/drawing/2014/main" id="{EBF4BD99-E285-4781-A80A-E7015D19D7F6}"/>
                </a:ext>
              </a:extLst>
            </p:cNvPr>
            <p:cNvSpPr/>
            <p:nvPr/>
          </p:nvSpPr>
          <p:spPr>
            <a:xfrm>
              <a:off x="6588549" y="3893017"/>
              <a:ext cx="1977193" cy="15613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161B420-AA96-47BC-9304-47260807B731}"/>
                </a:ext>
              </a:extLst>
            </p:cNvPr>
            <p:cNvGrpSpPr/>
            <p:nvPr/>
          </p:nvGrpSpPr>
          <p:grpSpPr>
            <a:xfrm>
              <a:off x="6223472" y="2469859"/>
              <a:ext cx="2711436" cy="2798297"/>
              <a:chOff x="6367165" y="2535174"/>
              <a:chExt cx="2711436" cy="2798297"/>
            </a:xfrm>
          </p:grpSpPr>
          <p:grpSp>
            <p:nvGrpSpPr>
              <p:cNvPr id="18" name="Group 17">
                <a:extLst>
                  <a:ext uri="{FF2B5EF4-FFF2-40B4-BE49-F238E27FC236}">
                    <a16:creationId xmlns:a16="http://schemas.microsoft.com/office/drawing/2014/main" id="{EE5C0CA4-450F-4968-99FD-0870DCB9DCF7}"/>
                  </a:ext>
                </a:extLst>
              </p:cNvPr>
              <p:cNvGrpSpPr/>
              <p:nvPr/>
            </p:nvGrpSpPr>
            <p:grpSpPr>
              <a:xfrm>
                <a:off x="7045884" y="2535174"/>
                <a:ext cx="1353998" cy="1219200"/>
                <a:chOff x="6834112" y="1998617"/>
                <a:chExt cx="1353998" cy="1219200"/>
              </a:xfrm>
            </p:grpSpPr>
            <p:pic>
              <p:nvPicPr>
                <p:cNvPr id="13" name="Picture 12">
                  <a:extLst>
                    <a:ext uri="{FF2B5EF4-FFF2-40B4-BE49-F238E27FC236}">
                      <a16:creationId xmlns:a16="http://schemas.microsoft.com/office/drawing/2014/main" id="{C16C60D4-3CD5-4E15-BB1D-772F576A8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112" y="1998617"/>
                  <a:ext cx="1219200" cy="1219200"/>
                </a:xfrm>
                <a:prstGeom prst="rect">
                  <a:avLst/>
                </a:prstGeom>
              </p:spPr>
            </p:pic>
            <p:grpSp>
              <p:nvGrpSpPr>
                <p:cNvPr id="17" name="Group 16">
                  <a:extLst>
                    <a:ext uri="{FF2B5EF4-FFF2-40B4-BE49-F238E27FC236}">
                      <a16:creationId xmlns:a16="http://schemas.microsoft.com/office/drawing/2014/main" id="{5BDEBC6E-16B4-46CA-8A6C-0B3704480B4D}"/>
                    </a:ext>
                  </a:extLst>
                </p:cNvPr>
                <p:cNvGrpSpPr/>
                <p:nvPr/>
              </p:nvGrpSpPr>
              <p:grpSpPr>
                <a:xfrm>
                  <a:off x="7430464" y="2560273"/>
                  <a:ext cx="757646" cy="483266"/>
                  <a:chOff x="7430464" y="2560273"/>
                  <a:chExt cx="757646" cy="483266"/>
                </a:xfrm>
              </p:grpSpPr>
              <p:sp>
                <p:nvSpPr>
                  <p:cNvPr id="15" name="Rectangle 14">
                    <a:extLst>
                      <a:ext uri="{FF2B5EF4-FFF2-40B4-BE49-F238E27FC236}">
                        <a16:creationId xmlns:a16="http://schemas.microsoft.com/office/drawing/2014/main" id="{355F298F-7C69-44B4-BD92-CDAE2700EC28}"/>
                      </a:ext>
                    </a:extLst>
                  </p:cNvPr>
                  <p:cNvSpPr/>
                  <p:nvPr/>
                </p:nvSpPr>
                <p:spPr>
                  <a:xfrm rot="19858087">
                    <a:off x="7430464" y="2560273"/>
                    <a:ext cx="757646" cy="256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pic>
                <p:nvPicPr>
                  <p:cNvPr id="11" name="Picture 10">
                    <a:extLst>
                      <a:ext uri="{FF2B5EF4-FFF2-40B4-BE49-F238E27FC236}">
                        <a16:creationId xmlns:a16="http://schemas.microsoft.com/office/drawing/2014/main" id="{37FFF467-91E8-4491-8BF2-D8BBA1643002}"/>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85767" y="2596499"/>
                    <a:ext cx="447040" cy="447040"/>
                  </a:xfrm>
                  <a:prstGeom prst="rect">
                    <a:avLst/>
                  </a:prstGeom>
                </p:spPr>
              </p:pic>
            </p:grpSp>
          </p:grpSp>
          <p:sp>
            <p:nvSpPr>
              <p:cNvPr id="23" name="Rectangle 22">
                <a:extLst>
                  <a:ext uri="{FF2B5EF4-FFF2-40B4-BE49-F238E27FC236}">
                    <a16:creationId xmlns:a16="http://schemas.microsoft.com/office/drawing/2014/main" id="{A102BFFD-8139-485C-872B-076FC7661A1F}"/>
                  </a:ext>
                </a:extLst>
              </p:cNvPr>
              <p:cNvSpPr/>
              <p:nvPr/>
            </p:nvSpPr>
            <p:spPr>
              <a:xfrm>
                <a:off x="6367165" y="3886921"/>
                <a:ext cx="2711436" cy="1446550"/>
              </a:xfrm>
              <a:prstGeom prst="rect">
                <a:avLst/>
              </a:prstGeom>
            </p:spPr>
            <p:txBody>
              <a:bodyPr wrap="square">
                <a:spAutoFit/>
              </a:bodyPr>
              <a:lstStyle/>
              <a:p>
                <a:pPr algn="ctr"/>
                <a:r>
                  <a:rPr lang="en-US" sz="2200" dirty="0">
                    <a:solidFill>
                      <a:schemeClr val="bg1"/>
                    </a:solidFill>
                  </a:rPr>
                  <a:t>Research measuring contextual trust calibration</a:t>
                </a:r>
              </a:p>
            </p:txBody>
          </p:sp>
        </p:grpSp>
      </p:grpSp>
      <p:grpSp>
        <p:nvGrpSpPr>
          <p:cNvPr id="37" name="Group 36">
            <a:extLst>
              <a:ext uri="{FF2B5EF4-FFF2-40B4-BE49-F238E27FC236}">
                <a16:creationId xmlns:a16="http://schemas.microsoft.com/office/drawing/2014/main" id="{04BFE6C3-34BE-4DC4-82E8-182AB9231C95}"/>
              </a:ext>
            </a:extLst>
          </p:cNvPr>
          <p:cNvGrpSpPr/>
          <p:nvPr/>
        </p:nvGrpSpPr>
        <p:grpSpPr>
          <a:xfrm>
            <a:off x="4549476" y="2535174"/>
            <a:ext cx="2107134" cy="2924666"/>
            <a:chOff x="4549476" y="2535174"/>
            <a:chExt cx="2107134" cy="2924666"/>
          </a:xfrm>
        </p:grpSpPr>
        <p:sp>
          <p:nvSpPr>
            <p:cNvPr id="32" name="Rectangle 31">
              <a:extLst>
                <a:ext uri="{FF2B5EF4-FFF2-40B4-BE49-F238E27FC236}">
                  <a16:creationId xmlns:a16="http://schemas.microsoft.com/office/drawing/2014/main" id="{CCDE4158-86DF-420F-B9C1-8F2CF68B7C92}"/>
                </a:ext>
              </a:extLst>
            </p:cNvPr>
            <p:cNvSpPr/>
            <p:nvPr/>
          </p:nvSpPr>
          <p:spPr>
            <a:xfrm>
              <a:off x="4689784" y="3898463"/>
              <a:ext cx="1795627" cy="15613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3BC8095-A372-44E8-88AD-09356964A75E}"/>
                </a:ext>
              </a:extLst>
            </p:cNvPr>
            <p:cNvGrpSpPr/>
            <p:nvPr/>
          </p:nvGrpSpPr>
          <p:grpSpPr>
            <a:xfrm>
              <a:off x="4549476" y="2535174"/>
              <a:ext cx="2107134" cy="2459743"/>
              <a:chOff x="4484161" y="2535174"/>
              <a:chExt cx="2107134" cy="2459743"/>
            </a:xfrm>
          </p:grpSpPr>
          <p:pic>
            <p:nvPicPr>
              <p:cNvPr id="9" name="Picture 8">
                <a:extLst>
                  <a:ext uri="{FF2B5EF4-FFF2-40B4-BE49-F238E27FC236}">
                    <a16:creationId xmlns:a16="http://schemas.microsoft.com/office/drawing/2014/main" id="{CC7B90F0-F792-4EAC-824C-57D5B99FD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8128" y="2535174"/>
                <a:ext cx="1219200" cy="1219200"/>
              </a:xfrm>
              <a:prstGeom prst="rect">
                <a:avLst/>
              </a:prstGeom>
            </p:spPr>
          </p:pic>
          <p:sp>
            <p:nvSpPr>
              <p:cNvPr id="22" name="Rectangle 21">
                <a:extLst>
                  <a:ext uri="{FF2B5EF4-FFF2-40B4-BE49-F238E27FC236}">
                    <a16:creationId xmlns:a16="http://schemas.microsoft.com/office/drawing/2014/main" id="{22895660-A3EE-4921-B94A-F29625987FDE}"/>
                  </a:ext>
                </a:extLst>
              </p:cNvPr>
              <p:cNvSpPr/>
              <p:nvPr/>
            </p:nvSpPr>
            <p:spPr>
              <a:xfrm>
                <a:off x="4484161" y="3886921"/>
                <a:ext cx="2107134" cy="1107996"/>
              </a:xfrm>
              <a:prstGeom prst="rect">
                <a:avLst/>
              </a:prstGeom>
            </p:spPr>
            <p:txBody>
              <a:bodyPr wrap="square">
                <a:spAutoFit/>
              </a:bodyPr>
              <a:lstStyle/>
              <a:p>
                <a:pPr algn="ctr"/>
                <a:r>
                  <a:rPr lang="en-US" sz="2200" dirty="0">
                    <a:solidFill>
                      <a:schemeClr val="bg1"/>
                    </a:solidFill>
                  </a:rPr>
                  <a:t>Validate new measures for triangulation</a:t>
                </a:r>
              </a:p>
            </p:txBody>
          </p:sp>
        </p:grpSp>
        <p:pic>
          <p:nvPicPr>
            <p:cNvPr id="34" name="Picture 33">
              <a:extLst>
                <a:ext uri="{FF2B5EF4-FFF2-40B4-BE49-F238E27FC236}">
                  <a16:creationId xmlns:a16="http://schemas.microsoft.com/office/drawing/2014/main" id="{CEBF4285-DB9D-4AF6-9499-1382C4F75D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3594" y1="18034" x2="51237" y2="18620"/>
                          <a14:foregroundMark x1="51237" y1="18620" x2="58789" y2="17253"/>
                          <a14:foregroundMark x1="58789" y1="17253" x2="51237" y2="16667"/>
                          <a14:foregroundMark x1="51237" y1="16667" x2="36263" y2="23047"/>
                          <a14:foregroundMark x1="36263" y1="23047" x2="43034" y2="25586"/>
                          <a14:foregroundMark x1="43034" y1="25586" x2="51107" y2="25781"/>
                          <a14:foregroundMark x1="51107" y1="25781" x2="58724" y2="24609"/>
                          <a14:foregroundMark x1="58724" y1="24609" x2="61393" y2="25260"/>
                          <a14:foregroundMark x1="48177" y1="56250" x2="56576" y2="55664"/>
                          <a14:foregroundMark x1="56576" y1="55664" x2="58333" y2="55664"/>
                          <a14:foregroundMark x1="40820" y1="83919" x2="40820" y2="83919"/>
                          <a14:foregroundMark x1="73893" y1="78776" x2="73893" y2="78776"/>
                          <a14:foregroundMark x1="49414" y1="77799" x2="49414" y2="77799"/>
                          <a14:foregroundMark x1="48503" y1="79297" x2="48503" y2="79297"/>
                          <a14:foregroundMark x1="65690" y1="83594" x2="65690" y2="83594"/>
                          <a14:backgroundMark x1="15299" y1="21549" x2="20573" y2="68815"/>
                          <a14:backgroundMark x1="20573" y1="68815" x2="20833" y2="69466"/>
                          <a14:backgroundMark x1="85286" y1="45247" x2="88216" y2="70573"/>
                        </a14:backgroundRemoval>
                      </a14:imgEffect>
                    </a14:imgLayer>
                  </a14:imgProps>
                </a:ext>
              </a:extLst>
            </a:blip>
            <a:stretch>
              <a:fillRect/>
            </a:stretch>
          </p:blipFill>
          <p:spPr>
            <a:xfrm>
              <a:off x="5141577" y="2707378"/>
              <a:ext cx="606938" cy="493021"/>
            </a:xfrm>
            <a:prstGeom prst="rect">
              <a:avLst/>
            </a:prstGeom>
            <a:solidFill>
              <a:schemeClr val="bg1"/>
            </a:solidFill>
          </p:spPr>
        </p:pic>
      </p:grpSp>
    </p:spTree>
    <p:extLst>
      <p:ext uri="{BB962C8B-B14F-4D97-AF65-F5344CB8AC3E}">
        <p14:creationId xmlns:p14="http://schemas.microsoft.com/office/powerpoint/2010/main" val="30387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4CD166-38EC-48BA-9357-BBA5D4E6E5D1}"/>
              </a:ext>
            </a:extLst>
          </p:cNvPr>
          <p:cNvSpPr/>
          <p:nvPr/>
        </p:nvSpPr>
        <p:spPr>
          <a:xfrm>
            <a:off x="899421" y="1524685"/>
            <a:ext cx="2863834" cy="4514848"/>
          </a:xfrm>
          <a:prstGeom prst="rect">
            <a:avLst/>
          </a:prstGeom>
        </p:spPr>
        <p:txBody>
          <a:bodyPr wrap="square">
            <a:spAutoFit/>
          </a:bodyPr>
          <a:lstStyle/>
          <a:p>
            <a:endParaRPr lang="en-US" dirty="0"/>
          </a:p>
        </p:txBody>
      </p:sp>
      <p:sp>
        <p:nvSpPr>
          <p:cNvPr id="14" name="Rectangle 13">
            <a:extLst>
              <a:ext uri="{FF2B5EF4-FFF2-40B4-BE49-F238E27FC236}">
                <a16:creationId xmlns:a16="http://schemas.microsoft.com/office/drawing/2014/main" id="{BDEF04CC-937E-4D00-A8EE-7B874C37351F}"/>
              </a:ext>
            </a:extLst>
          </p:cNvPr>
          <p:cNvSpPr/>
          <p:nvPr/>
        </p:nvSpPr>
        <p:spPr>
          <a:xfrm>
            <a:off x="765189" y="1524685"/>
            <a:ext cx="2711436" cy="369332"/>
          </a:xfrm>
          <a:prstGeom prst="rect">
            <a:avLst/>
          </a:prstGeom>
        </p:spPr>
        <p:txBody>
          <a:bodyPr wrap="square">
            <a:spAutoFit/>
          </a:bodyPr>
          <a:lstStyle/>
          <a:p>
            <a:endParaRPr lang="en-US" u="sng" dirty="0"/>
          </a:p>
        </p:txBody>
      </p:sp>
      <p:sp>
        <p:nvSpPr>
          <p:cNvPr id="8" name="Title 1">
            <a:extLst>
              <a:ext uri="{FF2B5EF4-FFF2-40B4-BE49-F238E27FC236}">
                <a16:creationId xmlns:a16="http://schemas.microsoft.com/office/drawing/2014/main" id="{DDF29291-C06F-4395-AB0E-A23EFC4A4F2F}"/>
              </a:ext>
            </a:extLst>
          </p:cNvPr>
          <p:cNvSpPr txBox="1">
            <a:spLocks/>
          </p:cNvSpPr>
          <p:nvPr/>
        </p:nvSpPr>
        <p:spPr>
          <a:xfrm>
            <a:off x="765190" y="361951"/>
            <a:ext cx="7886700" cy="1485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Some concrete recommendations</a:t>
            </a:r>
          </a:p>
          <a:p>
            <a:endParaRPr lang="en-US" sz="2800" b="1" dirty="0">
              <a:latin typeface="Franklin Gothic Book" panose="020B0503020102020204" pitchFamily="34" charset="0"/>
            </a:endParaRPr>
          </a:p>
          <a:p>
            <a:endParaRPr lang="en-US" sz="2800" b="1" dirty="0">
              <a:latin typeface="Franklin Gothic Book" panose="020B0503020102020204" pitchFamily="34" charset="0"/>
            </a:endParaRPr>
          </a:p>
        </p:txBody>
      </p:sp>
      <p:grpSp>
        <p:nvGrpSpPr>
          <p:cNvPr id="53" name="Group 52">
            <a:extLst>
              <a:ext uri="{FF2B5EF4-FFF2-40B4-BE49-F238E27FC236}">
                <a16:creationId xmlns:a16="http://schemas.microsoft.com/office/drawing/2014/main" id="{3339725D-E389-4AA2-9766-7D72DB28D2DE}"/>
              </a:ext>
            </a:extLst>
          </p:cNvPr>
          <p:cNvGrpSpPr/>
          <p:nvPr/>
        </p:nvGrpSpPr>
        <p:grpSpPr>
          <a:xfrm>
            <a:off x="4774283" y="2222862"/>
            <a:ext cx="2055345" cy="3221875"/>
            <a:chOff x="4774283" y="2222862"/>
            <a:chExt cx="2055345" cy="3221875"/>
          </a:xfrm>
        </p:grpSpPr>
        <p:pic>
          <p:nvPicPr>
            <p:cNvPr id="47" name="Picture 46">
              <a:extLst>
                <a:ext uri="{FF2B5EF4-FFF2-40B4-BE49-F238E27FC236}">
                  <a16:creationId xmlns:a16="http://schemas.microsoft.com/office/drawing/2014/main" id="{3C887221-7448-44E1-96DD-4DC1F9E69C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3594" y1="18034" x2="51237" y2="18620"/>
                          <a14:foregroundMark x1="51237" y1="18620" x2="58789" y2="17253"/>
                          <a14:foregroundMark x1="58789" y1="17253" x2="51237" y2="16667"/>
                          <a14:foregroundMark x1="51237" y1="16667" x2="36263" y2="23047"/>
                          <a14:foregroundMark x1="36263" y1="23047" x2="43034" y2="25586"/>
                          <a14:foregroundMark x1="43034" y1="25586" x2="51107" y2="25781"/>
                          <a14:foregroundMark x1="51107" y1="25781" x2="58724" y2="24609"/>
                          <a14:foregroundMark x1="58724" y1="24609" x2="61393" y2="25260"/>
                          <a14:foregroundMark x1="48177" y1="56250" x2="56576" y2="55664"/>
                          <a14:foregroundMark x1="56576" y1="55664" x2="58333" y2="55664"/>
                          <a14:foregroundMark x1="40820" y1="83919" x2="40820" y2="83919"/>
                          <a14:foregroundMark x1="73893" y1="78776" x2="73893" y2="78776"/>
                          <a14:foregroundMark x1="49414" y1="77799" x2="49414" y2="77799"/>
                          <a14:foregroundMark x1="48503" y1="79297" x2="48503" y2="79297"/>
                          <a14:foregroundMark x1="65690" y1="83594" x2="65690" y2="83594"/>
                          <a14:backgroundMark x1="15299" y1="21549" x2="20573" y2="68815"/>
                          <a14:backgroundMark x1="20573" y1="68815" x2="20833" y2="69466"/>
                          <a14:backgroundMark x1="85286" y1="45247" x2="88216" y2="70573"/>
                        </a14:backgroundRemoval>
                      </a14:imgEffect>
                    </a14:imgLayer>
                  </a14:imgProps>
                </a:ext>
              </a:extLst>
            </a:blip>
            <a:srcRect t="1" b="47499"/>
            <a:stretch/>
          </p:blipFill>
          <p:spPr>
            <a:xfrm>
              <a:off x="5034494" y="2222862"/>
              <a:ext cx="1500906" cy="640080"/>
            </a:xfrm>
            <a:prstGeom prst="rect">
              <a:avLst/>
            </a:prstGeom>
          </p:spPr>
        </p:pic>
        <p:grpSp>
          <p:nvGrpSpPr>
            <p:cNvPr id="12" name="Group 11">
              <a:extLst>
                <a:ext uri="{FF2B5EF4-FFF2-40B4-BE49-F238E27FC236}">
                  <a16:creationId xmlns:a16="http://schemas.microsoft.com/office/drawing/2014/main" id="{673CE824-C856-47B4-8FCB-CCF83AB40B4F}"/>
                </a:ext>
              </a:extLst>
            </p:cNvPr>
            <p:cNvGrpSpPr/>
            <p:nvPr/>
          </p:nvGrpSpPr>
          <p:grpSpPr>
            <a:xfrm>
              <a:off x="4774283" y="2537152"/>
              <a:ext cx="2055345" cy="2907585"/>
              <a:chOff x="4779923" y="2537152"/>
              <a:chExt cx="2055345" cy="2907585"/>
            </a:xfrm>
          </p:grpSpPr>
          <p:sp>
            <p:nvSpPr>
              <p:cNvPr id="39" name="Rectangle 38">
                <a:extLst>
                  <a:ext uri="{FF2B5EF4-FFF2-40B4-BE49-F238E27FC236}">
                    <a16:creationId xmlns:a16="http://schemas.microsoft.com/office/drawing/2014/main" id="{2243B074-B3AE-4EAD-8204-BA695ABE6AB1}"/>
                  </a:ext>
                </a:extLst>
              </p:cNvPr>
              <p:cNvSpPr/>
              <p:nvPr/>
            </p:nvSpPr>
            <p:spPr>
              <a:xfrm>
                <a:off x="4909782" y="3883360"/>
                <a:ext cx="1795627" cy="15613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7E2ECD1-BC3C-4B44-968E-CD7033B377CE}"/>
                  </a:ext>
                </a:extLst>
              </p:cNvPr>
              <p:cNvGrpSpPr/>
              <p:nvPr/>
            </p:nvGrpSpPr>
            <p:grpSpPr>
              <a:xfrm>
                <a:off x="4991989" y="2537152"/>
                <a:ext cx="1631212" cy="1225156"/>
                <a:chOff x="4964816" y="2525745"/>
                <a:chExt cx="1631212" cy="1225156"/>
              </a:xfrm>
            </p:grpSpPr>
            <p:pic>
              <p:nvPicPr>
                <p:cNvPr id="43" name="Picture 42">
                  <a:extLst>
                    <a:ext uri="{FF2B5EF4-FFF2-40B4-BE49-F238E27FC236}">
                      <a16:creationId xmlns:a16="http://schemas.microsoft.com/office/drawing/2014/main" id="{52E24889-8240-4AC9-A6BE-C528ACE03AA4}"/>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871368" y="2525745"/>
                  <a:ext cx="724660" cy="709018"/>
                </a:xfrm>
                <a:prstGeom prst="rect">
                  <a:avLst/>
                </a:prstGeom>
              </p:spPr>
            </p:pic>
            <p:pic>
              <p:nvPicPr>
                <p:cNvPr id="32" name="Picture 31">
                  <a:extLst>
                    <a:ext uri="{FF2B5EF4-FFF2-40B4-BE49-F238E27FC236}">
                      <a16:creationId xmlns:a16="http://schemas.microsoft.com/office/drawing/2014/main" id="{2B47C5CE-1EDF-43E8-BA53-9EFA909C3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816" y="2531701"/>
                  <a:ext cx="1219200" cy="1219200"/>
                </a:xfrm>
                <a:prstGeom prst="rect">
                  <a:avLst/>
                </a:prstGeom>
              </p:spPr>
            </p:pic>
          </p:grpSp>
          <p:sp>
            <p:nvSpPr>
              <p:cNvPr id="42" name="Rectangle 41">
                <a:extLst>
                  <a:ext uri="{FF2B5EF4-FFF2-40B4-BE49-F238E27FC236}">
                    <a16:creationId xmlns:a16="http://schemas.microsoft.com/office/drawing/2014/main" id="{EEF59ED1-2661-49E3-9202-FBA8D38FC09B}"/>
                  </a:ext>
                </a:extLst>
              </p:cNvPr>
              <p:cNvSpPr/>
              <p:nvPr/>
            </p:nvSpPr>
            <p:spPr>
              <a:xfrm>
                <a:off x="4779923" y="3899595"/>
                <a:ext cx="2055345" cy="1446550"/>
              </a:xfrm>
              <a:prstGeom prst="rect">
                <a:avLst/>
              </a:prstGeom>
            </p:spPr>
            <p:txBody>
              <a:bodyPr wrap="square">
                <a:spAutoFit/>
              </a:bodyPr>
              <a:lstStyle/>
              <a:p>
                <a:pPr algn="ctr"/>
                <a:r>
                  <a:rPr lang="en-US" sz="2200" dirty="0">
                    <a:solidFill>
                      <a:schemeClr val="bg1"/>
                    </a:solidFill>
                  </a:rPr>
                  <a:t>Budgeting</a:t>
                </a:r>
              </a:p>
              <a:p>
                <a:pPr algn="ctr"/>
                <a:r>
                  <a:rPr lang="en-US" sz="2200" dirty="0">
                    <a:solidFill>
                      <a:schemeClr val="bg1"/>
                    </a:solidFill>
                  </a:rPr>
                  <a:t> for trust-related data collection</a:t>
                </a:r>
              </a:p>
            </p:txBody>
          </p:sp>
        </p:grpSp>
      </p:grpSp>
      <p:grpSp>
        <p:nvGrpSpPr>
          <p:cNvPr id="16" name="Group 15">
            <a:extLst>
              <a:ext uri="{FF2B5EF4-FFF2-40B4-BE49-F238E27FC236}">
                <a16:creationId xmlns:a16="http://schemas.microsoft.com/office/drawing/2014/main" id="{3CF2E491-493E-4107-A870-46ED232893F8}"/>
              </a:ext>
            </a:extLst>
          </p:cNvPr>
          <p:cNvGrpSpPr/>
          <p:nvPr/>
        </p:nvGrpSpPr>
        <p:grpSpPr>
          <a:xfrm>
            <a:off x="6717233" y="2525745"/>
            <a:ext cx="2178602" cy="2928649"/>
            <a:chOff x="6717233" y="2525745"/>
            <a:chExt cx="2178602" cy="2928649"/>
          </a:xfrm>
        </p:grpSpPr>
        <p:sp>
          <p:nvSpPr>
            <p:cNvPr id="38" name="Rectangle 37">
              <a:extLst>
                <a:ext uri="{FF2B5EF4-FFF2-40B4-BE49-F238E27FC236}">
                  <a16:creationId xmlns:a16="http://schemas.microsoft.com/office/drawing/2014/main" id="{E4EF60EE-2DE7-4307-8633-BBC0CB481681}"/>
                </a:ext>
              </a:extLst>
            </p:cNvPr>
            <p:cNvSpPr/>
            <p:nvPr/>
          </p:nvSpPr>
          <p:spPr>
            <a:xfrm>
              <a:off x="6804875" y="3893017"/>
              <a:ext cx="1977193" cy="15613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2A4272C-6D58-45D8-AA42-3B8778995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6934" y="2525745"/>
              <a:ext cx="1219200" cy="1219200"/>
            </a:xfrm>
            <a:prstGeom prst="rect">
              <a:avLst/>
            </a:prstGeom>
          </p:spPr>
        </p:pic>
        <p:sp>
          <p:nvSpPr>
            <p:cNvPr id="3" name="Rectangle 2">
              <a:extLst>
                <a:ext uri="{FF2B5EF4-FFF2-40B4-BE49-F238E27FC236}">
                  <a16:creationId xmlns:a16="http://schemas.microsoft.com/office/drawing/2014/main" id="{AB37F572-A263-4C26-8FEE-698A5D764EAA}"/>
                </a:ext>
              </a:extLst>
            </p:cNvPr>
            <p:cNvSpPr/>
            <p:nvPr/>
          </p:nvSpPr>
          <p:spPr>
            <a:xfrm>
              <a:off x="6717233" y="3909486"/>
              <a:ext cx="2178602" cy="1446550"/>
            </a:xfrm>
            <a:prstGeom prst="rect">
              <a:avLst/>
            </a:prstGeom>
          </p:spPr>
          <p:txBody>
            <a:bodyPr wrap="square">
              <a:spAutoFit/>
            </a:bodyPr>
            <a:lstStyle/>
            <a:p>
              <a:pPr algn="ctr"/>
              <a:r>
                <a:rPr lang="en-US" sz="2200" dirty="0">
                  <a:solidFill>
                    <a:schemeClr val="bg1"/>
                  </a:solidFill>
                </a:rPr>
                <a:t>Train operators, testers, and decision makers</a:t>
              </a:r>
            </a:p>
          </p:txBody>
        </p:sp>
      </p:grpSp>
      <p:grpSp>
        <p:nvGrpSpPr>
          <p:cNvPr id="51" name="Group 50">
            <a:extLst>
              <a:ext uri="{FF2B5EF4-FFF2-40B4-BE49-F238E27FC236}">
                <a16:creationId xmlns:a16="http://schemas.microsoft.com/office/drawing/2014/main" id="{AC49EEFA-C5D5-4667-B56B-0D90A1094D7C}"/>
              </a:ext>
            </a:extLst>
          </p:cNvPr>
          <p:cNvGrpSpPr/>
          <p:nvPr/>
        </p:nvGrpSpPr>
        <p:grpSpPr>
          <a:xfrm>
            <a:off x="698250" y="2531701"/>
            <a:ext cx="2122220" cy="2933484"/>
            <a:chOff x="698250" y="2531701"/>
            <a:chExt cx="2122220" cy="2933484"/>
          </a:xfrm>
        </p:grpSpPr>
        <p:grpSp>
          <p:nvGrpSpPr>
            <p:cNvPr id="7" name="Group 6">
              <a:extLst>
                <a:ext uri="{FF2B5EF4-FFF2-40B4-BE49-F238E27FC236}">
                  <a16:creationId xmlns:a16="http://schemas.microsoft.com/office/drawing/2014/main" id="{16BEFE4F-ECC2-4BCB-98CA-8E32E63D5CAD}"/>
                </a:ext>
              </a:extLst>
            </p:cNvPr>
            <p:cNvGrpSpPr/>
            <p:nvPr/>
          </p:nvGrpSpPr>
          <p:grpSpPr>
            <a:xfrm>
              <a:off x="698250" y="2531701"/>
              <a:ext cx="2122220" cy="2933484"/>
              <a:chOff x="698250" y="2531701"/>
              <a:chExt cx="2122220" cy="2933484"/>
            </a:xfrm>
          </p:grpSpPr>
          <p:sp>
            <p:nvSpPr>
              <p:cNvPr id="41" name="Rectangle 40">
                <a:extLst>
                  <a:ext uri="{FF2B5EF4-FFF2-40B4-BE49-F238E27FC236}">
                    <a16:creationId xmlns:a16="http://schemas.microsoft.com/office/drawing/2014/main" id="{686E4BDD-666F-4480-9024-B6C4D22B78B0}"/>
                  </a:ext>
                </a:extLst>
              </p:cNvPr>
              <p:cNvSpPr/>
              <p:nvPr/>
            </p:nvSpPr>
            <p:spPr>
              <a:xfrm>
                <a:off x="786177" y="3886920"/>
                <a:ext cx="1946366" cy="15782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B6A8EEFC-79C2-490C-BF47-ACA377E34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9760" y="2531701"/>
                <a:ext cx="1219200" cy="1219200"/>
              </a:xfrm>
              <a:prstGeom prst="rect">
                <a:avLst/>
              </a:prstGeom>
            </p:spPr>
          </p:pic>
          <p:sp>
            <p:nvSpPr>
              <p:cNvPr id="36" name="Rectangle 35">
                <a:extLst>
                  <a:ext uri="{FF2B5EF4-FFF2-40B4-BE49-F238E27FC236}">
                    <a16:creationId xmlns:a16="http://schemas.microsoft.com/office/drawing/2014/main" id="{6EB08DA1-965A-4168-87BF-C6AA7BAC1FFA}"/>
                  </a:ext>
                </a:extLst>
              </p:cNvPr>
              <p:cNvSpPr/>
              <p:nvPr/>
            </p:nvSpPr>
            <p:spPr>
              <a:xfrm>
                <a:off x="698250" y="3883360"/>
                <a:ext cx="2122220" cy="1446550"/>
              </a:xfrm>
              <a:prstGeom prst="rect">
                <a:avLst/>
              </a:prstGeom>
            </p:spPr>
            <p:txBody>
              <a:bodyPr wrap="square">
                <a:spAutoFit/>
              </a:bodyPr>
              <a:lstStyle/>
              <a:p>
                <a:pPr algn="ctr"/>
                <a:r>
                  <a:rPr lang="en-US" sz="2200" dirty="0">
                    <a:solidFill>
                      <a:schemeClr val="bg1"/>
                    </a:solidFill>
                  </a:rPr>
                  <a:t>Shift Left: </a:t>
                </a:r>
              </a:p>
              <a:p>
                <a:pPr algn="ctr"/>
                <a:r>
                  <a:rPr lang="en-US" sz="2200" dirty="0">
                    <a:solidFill>
                      <a:schemeClr val="bg1"/>
                    </a:solidFill>
                  </a:rPr>
                  <a:t>Bring operators and SMEs in earlier</a:t>
                </a:r>
              </a:p>
            </p:txBody>
          </p:sp>
        </p:grpSp>
        <p:pic>
          <p:nvPicPr>
            <p:cNvPr id="48" name="Picture 47">
              <a:extLst>
                <a:ext uri="{FF2B5EF4-FFF2-40B4-BE49-F238E27FC236}">
                  <a16:creationId xmlns:a16="http://schemas.microsoft.com/office/drawing/2014/main" id="{6BF20B7D-E247-4CC9-B070-A7148510B042}"/>
                </a:ext>
              </a:extLst>
            </p:cNvPr>
            <p:cNvPicPr>
              <a:picLocks noChangeAspect="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43584" y="2716746"/>
              <a:ext cx="793546" cy="793546"/>
            </a:xfrm>
            <a:prstGeom prst="rect">
              <a:avLst/>
            </a:prstGeom>
          </p:spPr>
        </p:pic>
      </p:grpSp>
      <p:grpSp>
        <p:nvGrpSpPr>
          <p:cNvPr id="52" name="Group 51">
            <a:extLst>
              <a:ext uri="{FF2B5EF4-FFF2-40B4-BE49-F238E27FC236}">
                <a16:creationId xmlns:a16="http://schemas.microsoft.com/office/drawing/2014/main" id="{433ED954-652D-49DB-9A05-EFE841755F3D}"/>
              </a:ext>
            </a:extLst>
          </p:cNvPr>
          <p:cNvGrpSpPr/>
          <p:nvPr/>
        </p:nvGrpSpPr>
        <p:grpSpPr>
          <a:xfrm>
            <a:off x="2721138" y="2525745"/>
            <a:ext cx="2178603" cy="2939440"/>
            <a:chOff x="2721138" y="2525745"/>
            <a:chExt cx="2178603" cy="2939440"/>
          </a:xfrm>
        </p:grpSpPr>
        <p:grpSp>
          <p:nvGrpSpPr>
            <p:cNvPr id="10" name="Group 9">
              <a:extLst>
                <a:ext uri="{FF2B5EF4-FFF2-40B4-BE49-F238E27FC236}">
                  <a16:creationId xmlns:a16="http://schemas.microsoft.com/office/drawing/2014/main" id="{FDB87067-EA5E-456F-874C-620D445F9D6F}"/>
                </a:ext>
              </a:extLst>
            </p:cNvPr>
            <p:cNvGrpSpPr/>
            <p:nvPr/>
          </p:nvGrpSpPr>
          <p:grpSpPr>
            <a:xfrm>
              <a:off x="2721138" y="2525745"/>
              <a:ext cx="2178603" cy="2939440"/>
              <a:chOff x="2720898" y="2525745"/>
              <a:chExt cx="2178603" cy="2939440"/>
            </a:xfrm>
          </p:grpSpPr>
          <p:sp>
            <p:nvSpPr>
              <p:cNvPr id="40" name="Rectangle 39">
                <a:extLst>
                  <a:ext uri="{FF2B5EF4-FFF2-40B4-BE49-F238E27FC236}">
                    <a16:creationId xmlns:a16="http://schemas.microsoft.com/office/drawing/2014/main" id="{4EB2B6C2-2B44-4EAA-B0DD-F033603E7B3F}"/>
                  </a:ext>
                </a:extLst>
              </p:cNvPr>
              <p:cNvSpPr/>
              <p:nvPr/>
            </p:nvSpPr>
            <p:spPr>
              <a:xfrm>
                <a:off x="2821603" y="3903808"/>
                <a:ext cx="1977193" cy="15613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6B22132-ABD9-4151-9CDC-25A1F8931B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3200599" y="2525745"/>
                <a:ext cx="1219200" cy="1219200"/>
              </a:xfrm>
              <a:prstGeom prst="rect">
                <a:avLst/>
              </a:prstGeom>
            </p:spPr>
          </p:pic>
          <p:sp>
            <p:nvSpPr>
              <p:cNvPr id="37" name="Rectangle 36">
                <a:extLst>
                  <a:ext uri="{FF2B5EF4-FFF2-40B4-BE49-F238E27FC236}">
                    <a16:creationId xmlns:a16="http://schemas.microsoft.com/office/drawing/2014/main" id="{31BC4D9C-E479-4FF7-AF00-7C0EBD1880D5}"/>
                  </a:ext>
                </a:extLst>
              </p:cNvPr>
              <p:cNvSpPr/>
              <p:nvPr/>
            </p:nvSpPr>
            <p:spPr>
              <a:xfrm>
                <a:off x="2720898" y="3883360"/>
                <a:ext cx="2178603" cy="1446550"/>
              </a:xfrm>
              <a:prstGeom prst="rect">
                <a:avLst/>
              </a:prstGeom>
            </p:spPr>
            <p:txBody>
              <a:bodyPr wrap="square">
                <a:spAutoFit/>
              </a:bodyPr>
              <a:lstStyle/>
              <a:p>
                <a:pPr algn="ctr"/>
                <a:r>
                  <a:rPr lang="en-US" sz="2200" dirty="0">
                    <a:solidFill>
                      <a:schemeClr val="bg1"/>
                    </a:solidFill>
                  </a:rPr>
                  <a:t>Shift Right: Testing iteratively into sustainment</a:t>
                </a:r>
              </a:p>
            </p:txBody>
          </p:sp>
        </p:grpSp>
        <p:pic>
          <p:nvPicPr>
            <p:cNvPr id="50" name="Picture 49">
              <a:extLst>
                <a:ext uri="{FF2B5EF4-FFF2-40B4-BE49-F238E27FC236}">
                  <a16:creationId xmlns:a16="http://schemas.microsoft.com/office/drawing/2014/main" id="{B03116CB-26FA-4B67-8B45-DE4EC54B803C}"/>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51585" y="2784544"/>
              <a:ext cx="701602" cy="701602"/>
            </a:xfrm>
            <a:prstGeom prst="rect">
              <a:avLst/>
            </a:prstGeom>
          </p:spPr>
        </p:pic>
      </p:grpSp>
    </p:spTree>
    <p:extLst>
      <p:ext uri="{BB962C8B-B14F-4D97-AF65-F5344CB8AC3E}">
        <p14:creationId xmlns:p14="http://schemas.microsoft.com/office/powerpoint/2010/main" val="5583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1228" y="1637127"/>
            <a:ext cx="8221544" cy="3441769"/>
          </a:xfrm>
        </p:spPr>
        <p:txBody>
          <a:bodyPr>
            <a:normAutofit/>
          </a:bodyPr>
          <a:lstStyle/>
          <a:p>
            <a:pPr algn="l"/>
            <a:r>
              <a:rPr lang="en-US" b="0" dirty="0"/>
              <a:t>For AI-enabled systems to be trusted </a:t>
            </a:r>
          </a:p>
          <a:p>
            <a:pPr marL="457200" indent="-457200" algn="l">
              <a:buFont typeface="Arial" panose="020B0604020202020204" pitchFamily="34" charset="0"/>
              <a:buChar char="•"/>
            </a:pPr>
            <a:r>
              <a:rPr lang="en-US" b="0" dirty="0"/>
              <a:t>They must be </a:t>
            </a:r>
            <a:r>
              <a:rPr lang="en-US" dirty="0"/>
              <a:t>designed</a:t>
            </a:r>
            <a:r>
              <a:rPr lang="en-US" b="0" dirty="0"/>
              <a:t> from the start to be </a:t>
            </a:r>
            <a:r>
              <a:rPr lang="en-US" i="1" dirty="0">
                <a:solidFill>
                  <a:srgbClr val="071488"/>
                </a:solidFill>
              </a:rPr>
              <a:t>trustworthy</a:t>
            </a:r>
            <a:r>
              <a:rPr lang="en-US" b="0" dirty="0"/>
              <a:t> </a:t>
            </a:r>
            <a:r>
              <a:rPr lang="en-US" b="0" i="1" dirty="0"/>
              <a:t>and</a:t>
            </a:r>
            <a:r>
              <a:rPr lang="en-US" b="0" dirty="0"/>
              <a:t> </a:t>
            </a:r>
            <a:r>
              <a:rPr lang="en-US" i="1" dirty="0">
                <a:solidFill>
                  <a:srgbClr val="1B9EA7"/>
                </a:solidFill>
                <a:latin typeface="Franklin Gothic Book" panose="020B0503020102020204" pitchFamily="34" charset="0"/>
              </a:rPr>
              <a:t>trusted</a:t>
            </a:r>
            <a:endParaRPr lang="en-US" b="0" dirty="0"/>
          </a:p>
          <a:p>
            <a:pPr marL="457200" indent="-457200" algn="l">
              <a:buFont typeface="Arial" panose="020B0604020202020204" pitchFamily="34" charset="0"/>
              <a:buChar char="•"/>
            </a:pPr>
            <a:r>
              <a:rPr lang="en-US" b="0" dirty="0"/>
              <a:t>And they cannot be fully </a:t>
            </a:r>
            <a:r>
              <a:rPr lang="en-US" dirty="0"/>
              <a:t>tested</a:t>
            </a:r>
          </a:p>
          <a:p>
            <a:pPr marL="628645" lvl="1" indent="-457200" algn="l">
              <a:buFont typeface="Arial" panose="020B0604020202020204" pitchFamily="34" charset="0"/>
              <a:buChar char="•"/>
            </a:pPr>
            <a:r>
              <a:rPr lang="en-US" sz="2200" dirty="0"/>
              <a:t>without their </a:t>
            </a:r>
            <a:r>
              <a:rPr lang="en-US" sz="2200" b="1" i="1" dirty="0"/>
              <a:t>operators</a:t>
            </a:r>
          </a:p>
          <a:p>
            <a:pPr marL="628645" lvl="1" indent="-457200" algn="l">
              <a:buFont typeface="Arial" panose="020B0604020202020204" pitchFamily="34" charset="0"/>
              <a:buChar char="•"/>
            </a:pPr>
            <a:r>
              <a:rPr lang="en-US" sz="2200" dirty="0"/>
              <a:t>without sufficient </a:t>
            </a:r>
            <a:r>
              <a:rPr lang="en-US" sz="2200" b="1" i="1" dirty="0"/>
              <a:t>time </a:t>
            </a:r>
            <a:r>
              <a:rPr lang="en-US" sz="2200" dirty="0"/>
              <a:t>and </a:t>
            </a:r>
            <a:r>
              <a:rPr lang="en-US" sz="2200" b="1" i="1" dirty="0"/>
              <a:t>resources </a:t>
            </a:r>
            <a:r>
              <a:rPr lang="en-US" sz="2200" dirty="0"/>
              <a:t>for instrumentation, familiarization, training, and end-to-end operational testing</a:t>
            </a:r>
          </a:p>
          <a:p>
            <a:pPr algn="l"/>
            <a:r>
              <a:rPr lang="en-US" b="0" dirty="0"/>
              <a:t>and such assessments need to be </a:t>
            </a:r>
            <a:r>
              <a:rPr lang="en-US" dirty="0"/>
              <a:t>ongoing</a:t>
            </a:r>
          </a:p>
        </p:txBody>
      </p:sp>
      <p:sp>
        <p:nvSpPr>
          <p:cNvPr id="3" name="Rectangle 2">
            <a:extLst>
              <a:ext uri="{FF2B5EF4-FFF2-40B4-BE49-F238E27FC236}">
                <a16:creationId xmlns:a16="http://schemas.microsoft.com/office/drawing/2014/main" id="{161340A9-9241-4063-8BD2-5DAC0E30C018}"/>
              </a:ext>
            </a:extLst>
          </p:cNvPr>
          <p:cNvSpPr/>
          <p:nvPr/>
        </p:nvSpPr>
        <p:spPr>
          <a:xfrm>
            <a:off x="352955" y="362223"/>
            <a:ext cx="8321040" cy="5855697"/>
          </a:xfrm>
          <a:prstGeom prst="rect">
            <a:avLst/>
          </a:prstGeom>
          <a:blipFill dpi="0" rotWithShape="1">
            <a:blip r:embed="rId3">
              <a:alphaModFix amt="15000"/>
            </a:blip>
            <a:srcRect/>
            <a:stretch>
              <a:fillRect l="-2" r="-313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646464"/>
              </a:solidFill>
            </a:endParaRPr>
          </a:p>
        </p:txBody>
      </p:sp>
      <p:sp>
        <p:nvSpPr>
          <p:cNvPr id="4" name="TextBox 3">
            <a:extLst>
              <a:ext uri="{FF2B5EF4-FFF2-40B4-BE49-F238E27FC236}">
                <a16:creationId xmlns:a16="http://schemas.microsoft.com/office/drawing/2014/main" id="{3E651684-98BF-42CC-BC50-296FCD1B4AC5}"/>
              </a:ext>
            </a:extLst>
          </p:cNvPr>
          <p:cNvSpPr txBox="1"/>
          <p:nvPr/>
        </p:nvSpPr>
        <p:spPr>
          <a:xfrm>
            <a:off x="6449418" y="6095405"/>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3814398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6B2E4-EFE7-4B2E-A67C-68C68B7DC5BA}"/>
              </a:ext>
            </a:extLst>
          </p:cNvPr>
          <p:cNvSpPr>
            <a:spLocks noGrp="1"/>
          </p:cNvSpPr>
          <p:nvPr>
            <p:ph type="body" sz="quarter" idx="10"/>
          </p:nvPr>
        </p:nvSpPr>
        <p:spPr/>
        <p:txBody>
          <a:bodyPr>
            <a:normAutofit/>
          </a:bodyPr>
          <a:lstStyle/>
          <a:p>
            <a:r>
              <a:rPr lang="en-US" sz="3200" dirty="0">
                <a:latin typeface="Franklin Gothic Book" panose="020B0503020102020204" pitchFamily="34" charset="0"/>
              </a:rPr>
              <a:t>Trust Me</a:t>
            </a:r>
          </a:p>
        </p:txBody>
      </p:sp>
      <p:sp>
        <p:nvSpPr>
          <p:cNvPr id="3" name="Subtitle 2">
            <a:extLst>
              <a:ext uri="{FF2B5EF4-FFF2-40B4-BE49-F238E27FC236}">
                <a16:creationId xmlns:a16="http://schemas.microsoft.com/office/drawing/2014/main" id="{862A44C4-6DE9-46CA-97B4-D6EAA823FFB9}"/>
              </a:ext>
            </a:extLst>
          </p:cNvPr>
          <p:cNvSpPr txBox="1">
            <a:spLocks/>
          </p:cNvSpPr>
          <p:nvPr/>
        </p:nvSpPr>
        <p:spPr>
          <a:xfrm>
            <a:off x="2928003" y="4628408"/>
            <a:ext cx="3234018"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Yosef S. Razin, IDA</a:t>
            </a:r>
          </a:p>
          <a:p>
            <a:r>
              <a:rPr lang="en-US" sz="1400" dirty="0"/>
              <a:t>yrazin@ida.org</a:t>
            </a:r>
          </a:p>
        </p:txBody>
      </p:sp>
    </p:spTree>
    <p:extLst>
      <p:ext uri="{BB962C8B-B14F-4D97-AF65-F5344CB8AC3E}">
        <p14:creationId xmlns:p14="http://schemas.microsoft.com/office/powerpoint/2010/main" val="264232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48E3-2E6F-4B0E-888D-2A418EA2904D}"/>
              </a:ext>
            </a:extLst>
          </p:cNvPr>
          <p:cNvSpPr>
            <a:spLocks noGrp="1"/>
          </p:cNvSpPr>
          <p:nvPr>
            <p:ph type="title"/>
          </p:nvPr>
        </p:nvSpPr>
        <p:spPr>
          <a:xfrm>
            <a:off x="569189" y="460262"/>
            <a:ext cx="8229600" cy="523220"/>
          </a:xfrm>
        </p:spPr>
        <p:txBody>
          <a:bodyPr>
            <a:noAutofit/>
          </a:bodyPr>
          <a:lstStyle/>
          <a:p>
            <a:r>
              <a:rPr lang="en-US" dirty="0"/>
              <a:t>In this presentation on T&amp;E of AI for trust, we…</a:t>
            </a:r>
            <a:br>
              <a:rPr lang="en-US" dirty="0"/>
            </a:br>
            <a:endParaRPr lang="en-US" dirty="0"/>
          </a:p>
        </p:txBody>
      </p:sp>
      <p:grpSp>
        <p:nvGrpSpPr>
          <p:cNvPr id="12" name="Group 11">
            <a:extLst>
              <a:ext uri="{FF2B5EF4-FFF2-40B4-BE49-F238E27FC236}">
                <a16:creationId xmlns:a16="http://schemas.microsoft.com/office/drawing/2014/main" id="{7DD3C1D7-370B-49A8-8FB4-FFAE6D9245D8}"/>
              </a:ext>
            </a:extLst>
          </p:cNvPr>
          <p:cNvGrpSpPr/>
          <p:nvPr/>
        </p:nvGrpSpPr>
        <p:grpSpPr>
          <a:xfrm flipH="1">
            <a:off x="-27852" y="1146105"/>
            <a:ext cx="8531319" cy="4565790"/>
            <a:chOff x="1533525" y="1255588"/>
            <a:chExt cx="8774881" cy="4683250"/>
          </a:xfrm>
        </p:grpSpPr>
        <p:grpSp>
          <p:nvGrpSpPr>
            <p:cNvPr id="13" name="Group 1">
              <a:extLst>
                <a:ext uri="{FF2B5EF4-FFF2-40B4-BE49-F238E27FC236}">
                  <a16:creationId xmlns:a16="http://schemas.microsoft.com/office/drawing/2014/main" id="{1D1578BF-C277-41FA-99B0-1F4FC638B389}"/>
                </a:ext>
              </a:extLst>
            </p:cNvPr>
            <p:cNvGrpSpPr>
              <a:grpSpLocks/>
            </p:cNvGrpSpPr>
            <p:nvPr/>
          </p:nvGrpSpPr>
          <p:grpSpPr bwMode="auto">
            <a:xfrm>
              <a:off x="1533525" y="1927225"/>
              <a:ext cx="4998828" cy="3611563"/>
              <a:chOff x="1533525" y="1927225"/>
              <a:chExt cx="4998828" cy="3611563"/>
            </a:xfrm>
          </p:grpSpPr>
          <p:sp>
            <p:nvSpPr>
              <p:cNvPr id="14" name="Freeform 9">
                <a:extLst>
                  <a:ext uri="{FF2B5EF4-FFF2-40B4-BE49-F238E27FC236}">
                    <a16:creationId xmlns:a16="http://schemas.microsoft.com/office/drawing/2014/main" id="{32911E37-F0F5-4FAF-9BAF-D8D83EB07568}"/>
                  </a:ext>
                </a:extLst>
              </p:cNvPr>
              <p:cNvSpPr>
                <a:spLocks/>
              </p:cNvSpPr>
              <p:nvPr/>
            </p:nvSpPr>
            <p:spPr bwMode="auto">
              <a:xfrm>
                <a:off x="2867025" y="3708400"/>
                <a:ext cx="2601913" cy="1830388"/>
              </a:xfrm>
              <a:custGeom>
                <a:avLst/>
                <a:gdLst/>
                <a:ahLst/>
                <a:cxnLst>
                  <a:cxn ang="0">
                    <a:pos x="1618" y="1153"/>
                  </a:cxn>
                  <a:cxn ang="0">
                    <a:pos x="0" y="31"/>
                  </a:cxn>
                  <a:cxn ang="0">
                    <a:pos x="21" y="0"/>
                  </a:cxn>
                  <a:cxn ang="0">
                    <a:pos x="1639" y="1120"/>
                  </a:cxn>
                  <a:cxn ang="0">
                    <a:pos x="1618" y="1153"/>
                  </a:cxn>
                </a:cxnLst>
                <a:rect l="0" t="0" r="r" b="b"/>
                <a:pathLst>
                  <a:path w="1639" h="1153">
                    <a:moveTo>
                      <a:pt x="1618" y="1153"/>
                    </a:moveTo>
                    <a:lnTo>
                      <a:pt x="0" y="31"/>
                    </a:lnTo>
                    <a:lnTo>
                      <a:pt x="21" y="0"/>
                    </a:lnTo>
                    <a:lnTo>
                      <a:pt x="1639" y="1120"/>
                    </a:lnTo>
                    <a:lnTo>
                      <a:pt x="1618"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5" name="Freeform 10">
                <a:extLst>
                  <a:ext uri="{FF2B5EF4-FFF2-40B4-BE49-F238E27FC236}">
                    <a16:creationId xmlns:a16="http://schemas.microsoft.com/office/drawing/2014/main" id="{944568AF-BD4B-47C5-BF43-1A586387508D}"/>
                  </a:ext>
                </a:extLst>
              </p:cNvPr>
              <p:cNvSpPr>
                <a:spLocks/>
              </p:cNvSpPr>
              <p:nvPr/>
            </p:nvSpPr>
            <p:spPr bwMode="auto">
              <a:xfrm rot="21280807">
                <a:off x="2873376" y="3705225"/>
                <a:ext cx="3275013" cy="1285875"/>
              </a:xfrm>
              <a:custGeom>
                <a:avLst/>
                <a:gdLst/>
                <a:ahLst/>
                <a:cxnLst>
                  <a:cxn ang="0">
                    <a:pos x="2051" y="810"/>
                  </a:cxn>
                  <a:cxn ang="0">
                    <a:pos x="0" y="35"/>
                  </a:cxn>
                  <a:cxn ang="0">
                    <a:pos x="12" y="0"/>
                  </a:cxn>
                  <a:cxn ang="0">
                    <a:pos x="2063" y="775"/>
                  </a:cxn>
                  <a:cxn ang="0">
                    <a:pos x="2051" y="810"/>
                  </a:cxn>
                </a:cxnLst>
                <a:rect l="0" t="0" r="r" b="b"/>
                <a:pathLst>
                  <a:path w="2063" h="810">
                    <a:moveTo>
                      <a:pt x="2051" y="810"/>
                    </a:moveTo>
                    <a:lnTo>
                      <a:pt x="0" y="35"/>
                    </a:lnTo>
                    <a:lnTo>
                      <a:pt x="12" y="0"/>
                    </a:lnTo>
                    <a:lnTo>
                      <a:pt x="2063" y="775"/>
                    </a:lnTo>
                    <a:lnTo>
                      <a:pt x="2051"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6" name="Freeform 11">
                <a:extLst>
                  <a:ext uri="{FF2B5EF4-FFF2-40B4-BE49-F238E27FC236}">
                    <a16:creationId xmlns:a16="http://schemas.microsoft.com/office/drawing/2014/main" id="{CEF5DD07-B42E-4D41-9560-F5399FA5FD49}"/>
                  </a:ext>
                </a:extLst>
              </p:cNvPr>
              <p:cNvSpPr>
                <a:spLocks/>
              </p:cNvSpPr>
              <p:nvPr/>
            </p:nvSpPr>
            <p:spPr bwMode="auto">
              <a:xfrm rot="21106766">
                <a:off x="2890628" y="3561959"/>
                <a:ext cx="3641725" cy="501650"/>
              </a:xfrm>
              <a:custGeom>
                <a:avLst/>
                <a:gdLst/>
                <a:ahLst/>
                <a:cxnLst>
                  <a:cxn ang="0">
                    <a:pos x="2289" y="316"/>
                  </a:cxn>
                  <a:cxn ang="0">
                    <a:pos x="0" y="37"/>
                  </a:cxn>
                  <a:cxn ang="0">
                    <a:pos x="5" y="0"/>
                  </a:cxn>
                  <a:cxn ang="0">
                    <a:pos x="2294" y="278"/>
                  </a:cxn>
                  <a:cxn ang="0">
                    <a:pos x="2289" y="316"/>
                  </a:cxn>
                </a:cxnLst>
                <a:rect l="0" t="0" r="r" b="b"/>
                <a:pathLst>
                  <a:path w="2294" h="316">
                    <a:moveTo>
                      <a:pt x="2289" y="316"/>
                    </a:moveTo>
                    <a:lnTo>
                      <a:pt x="0" y="37"/>
                    </a:lnTo>
                    <a:lnTo>
                      <a:pt x="5" y="0"/>
                    </a:lnTo>
                    <a:lnTo>
                      <a:pt x="2294" y="278"/>
                    </a:lnTo>
                    <a:lnTo>
                      <a:pt x="2289" y="316"/>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8" name="Freeform 13">
                <a:extLst>
                  <a:ext uri="{FF2B5EF4-FFF2-40B4-BE49-F238E27FC236}">
                    <a16:creationId xmlns:a16="http://schemas.microsoft.com/office/drawing/2014/main" id="{B8305211-4402-4972-8B01-BF81678D9CE4}"/>
                  </a:ext>
                </a:extLst>
              </p:cNvPr>
              <p:cNvSpPr>
                <a:spLocks/>
              </p:cNvSpPr>
              <p:nvPr/>
            </p:nvSpPr>
            <p:spPr bwMode="auto">
              <a:xfrm rot="455632">
                <a:off x="2873375" y="2474913"/>
                <a:ext cx="3278188" cy="1285875"/>
              </a:xfrm>
              <a:custGeom>
                <a:avLst/>
                <a:gdLst/>
                <a:ahLst/>
                <a:cxnLst>
                  <a:cxn ang="0">
                    <a:pos x="12" y="810"/>
                  </a:cxn>
                  <a:cxn ang="0">
                    <a:pos x="0" y="775"/>
                  </a:cxn>
                  <a:cxn ang="0">
                    <a:pos x="2051" y="0"/>
                  </a:cxn>
                  <a:cxn ang="0">
                    <a:pos x="2065" y="36"/>
                  </a:cxn>
                  <a:cxn ang="0">
                    <a:pos x="12" y="810"/>
                  </a:cxn>
                </a:cxnLst>
                <a:rect l="0" t="0" r="r" b="b"/>
                <a:pathLst>
                  <a:path w="2065" h="810">
                    <a:moveTo>
                      <a:pt x="12" y="810"/>
                    </a:moveTo>
                    <a:lnTo>
                      <a:pt x="0" y="775"/>
                    </a:lnTo>
                    <a:lnTo>
                      <a:pt x="2051" y="0"/>
                    </a:lnTo>
                    <a:lnTo>
                      <a:pt x="2065" y="36"/>
                    </a:lnTo>
                    <a:lnTo>
                      <a:pt x="12"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9" name="Freeform 14">
                <a:extLst>
                  <a:ext uri="{FF2B5EF4-FFF2-40B4-BE49-F238E27FC236}">
                    <a16:creationId xmlns:a16="http://schemas.microsoft.com/office/drawing/2014/main" id="{E5E5B817-1E3D-4018-95EF-704DFF5BB7CF}"/>
                  </a:ext>
                </a:extLst>
              </p:cNvPr>
              <p:cNvSpPr>
                <a:spLocks/>
              </p:cNvSpPr>
              <p:nvPr/>
            </p:nvSpPr>
            <p:spPr bwMode="auto">
              <a:xfrm>
                <a:off x="2867025" y="1927225"/>
                <a:ext cx="2605088" cy="1830388"/>
              </a:xfrm>
              <a:custGeom>
                <a:avLst/>
                <a:gdLst/>
                <a:ahLst/>
                <a:cxnLst>
                  <a:cxn ang="0">
                    <a:pos x="21" y="1153"/>
                  </a:cxn>
                  <a:cxn ang="0">
                    <a:pos x="0" y="1122"/>
                  </a:cxn>
                  <a:cxn ang="0">
                    <a:pos x="1618" y="0"/>
                  </a:cxn>
                  <a:cxn ang="0">
                    <a:pos x="1641" y="31"/>
                  </a:cxn>
                  <a:cxn ang="0">
                    <a:pos x="21" y="1153"/>
                  </a:cxn>
                </a:cxnLst>
                <a:rect l="0" t="0" r="r" b="b"/>
                <a:pathLst>
                  <a:path w="1641" h="1153">
                    <a:moveTo>
                      <a:pt x="21" y="1153"/>
                    </a:moveTo>
                    <a:lnTo>
                      <a:pt x="0" y="1122"/>
                    </a:lnTo>
                    <a:lnTo>
                      <a:pt x="1618" y="0"/>
                    </a:lnTo>
                    <a:lnTo>
                      <a:pt x="1641" y="31"/>
                    </a:lnTo>
                    <a:lnTo>
                      <a:pt x="21"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20" name="Oval 10">
                <a:extLst>
                  <a:ext uri="{FF2B5EF4-FFF2-40B4-BE49-F238E27FC236}">
                    <a16:creationId xmlns:a16="http://schemas.microsoft.com/office/drawing/2014/main" id="{738482E0-1746-4DF9-A3BE-704A27DF7AE3}"/>
                  </a:ext>
                </a:extLst>
              </p:cNvPr>
              <p:cNvSpPr>
                <a:spLocks noChangeArrowheads="1"/>
              </p:cNvSpPr>
              <p:nvPr/>
            </p:nvSpPr>
            <p:spPr bwMode="auto">
              <a:xfrm>
                <a:off x="1533525" y="2381250"/>
                <a:ext cx="2703513" cy="2703513"/>
              </a:xfrm>
              <a:prstGeom prst="ellipse">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grpSp>
        <p:grpSp>
          <p:nvGrpSpPr>
            <p:cNvPr id="21" name="Group 38">
              <a:extLst>
                <a:ext uri="{FF2B5EF4-FFF2-40B4-BE49-F238E27FC236}">
                  <a16:creationId xmlns:a16="http://schemas.microsoft.com/office/drawing/2014/main" id="{80F10867-4551-4E6E-92F2-28B84F550B79}"/>
                </a:ext>
              </a:extLst>
            </p:cNvPr>
            <p:cNvGrpSpPr>
              <a:grpSpLocks/>
            </p:cNvGrpSpPr>
            <p:nvPr/>
          </p:nvGrpSpPr>
          <p:grpSpPr bwMode="auto">
            <a:xfrm>
              <a:off x="5030788" y="1533525"/>
              <a:ext cx="839787" cy="839788"/>
              <a:chOff x="5030788" y="1533525"/>
              <a:chExt cx="839788" cy="839788"/>
            </a:xfrm>
          </p:grpSpPr>
          <p:sp>
            <p:nvSpPr>
              <p:cNvPr id="22" name="Oval 16">
                <a:extLst>
                  <a:ext uri="{FF2B5EF4-FFF2-40B4-BE49-F238E27FC236}">
                    <a16:creationId xmlns:a16="http://schemas.microsoft.com/office/drawing/2014/main" id="{EF0ED455-06BE-4ABC-9E6F-A0C25CD8B841}"/>
                  </a:ext>
                </a:extLst>
              </p:cNvPr>
              <p:cNvSpPr>
                <a:spLocks noChangeArrowheads="1"/>
              </p:cNvSpPr>
              <p:nvPr/>
            </p:nvSpPr>
            <p:spPr bwMode="auto">
              <a:xfrm>
                <a:off x="5030788" y="1533525"/>
                <a:ext cx="839788" cy="839788"/>
              </a:xfrm>
              <a:prstGeom prst="ellipse">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23" name="Freeform 22">
                <a:extLst>
                  <a:ext uri="{FF2B5EF4-FFF2-40B4-BE49-F238E27FC236}">
                    <a16:creationId xmlns:a16="http://schemas.microsoft.com/office/drawing/2014/main" id="{155F2DF2-DAAA-4EE1-AC87-DCC77F06359C}"/>
                  </a:ext>
                </a:extLst>
              </p:cNvPr>
              <p:cNvSpPr>
                <a:spLocks/>
              </p:cNvSpPr>
              <p:nvPr/>
            </p:nvSpPr>
            <p:spPr bwMode="auto">
              <a:xfrm>
                <a:off x="5154613" y="1657350"/>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27" name="Group 39">
              <a:extLst>
                <a:ext uri="{FF2B5EF4-FFF2-40B4-BE49-F238E27FC236}">
                  <a16:creationId xmlns:a16="http://schemas.microsoft.com/office/drawing/2014/main" id="{72B7B7B5-E862-49C6-92E5-74F71ACB3E26}"/>
                </a:ext>
              </a:extLst>
            </p:cNvPr>
            <p:cNvGrpSpPr>
              <a:grpSpLocks/>
            </p:cNvGrpSpPr>
            <p:nvPr/>
          </p:nvGrpSpPr>
          <p:grpSpPr bwMode="auto">
            <a:xfrm>
              <a:off x="5751151" y="2205038"/>
              <a:ext cx="844550" cy="846808"/>
              <a:chOff x="5751119" y="2205037"/>
              <a:chExt cx="843764" cy="846809"/>
            </a:xfrm>
          </p:grpSpPr>
          <p:sp>
            <p:nvSpPr>
              <p:cNvPr id="28" name="Oval 17">
                <a:extLst>
                  <a:ext uri="{FF2B5EF4-FFF2-40B4-BE49-F238E27FC236}">
                    <a16:creationId xmlns:a16="http://schemas.microsoft.com/office/drawing/2014/main" id="{7C75F973-40B9-4E3B-8179-99E7863102C6}"/>
                  </a:ext>
                </a:extLst>
              </p:cNvPr>
              <p:cNvSpPr>
                <a:spLocks noChangeArrowheads="1"/>
              </p:cNvSpPr>
              <p:nvPr/>
            </p:nvSpPr>
            <p:spPr bwMode="auto">
              <a:xfrm>
                <a:off x="5751119" y="2212058"/>
                <a:ext cx="843764" cy="839788"/>
              </a:xfrm>
              <a:prstGeom prst="ellipse">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29" name="Freeform 24">
                <a:extLst>
                  <a:ext uri="{FF2B5EF4-FFF2-40B4-BE49-F238E27FC236}">
                    <a16:creationId xmlns:a16="http://schemas.microsoft.com/office/drawing/2014/main" id="{6282DF54-C5E8-4DCD-A2FE-6098787FBA07}"/>
                  </a:ext>
                </a:extLst>
              </p:cNvPr>
              <p:cNvSpPr>
                <a:spLocks/>
              </p:cNvSpPr>
              <p:nvPr/>
            </p:nvSpPr>
            <p:spPr bwMode="auto">
              <a:xfrm>
                <a:off x="5845971" y="2205037"/>
                <a:ext cx="720725" cy="715963"/>
              </a:xfrm>
              <a:custGeom>
                <a:avLst/>
                <a:gdLst>
                  <a:gd name="T0" fmla="*/ 192 w 192"/>
                  <a:gd name="T1" fmla="*/ 79 h 191"/>
                  <a:gd name="T2" fmla="*/ 80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2" y="191"/>
                      <a:pt x="80" y="191"/>
                    </a:cubicBezTo>
                    <a:cubicBezTo>
                      <a:pt x="49" y="191"/>
                      <a:pt x="21" y="179"/>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0" name="Group 41">
              <a:extLst>
                <a:ext uri="{FF2B5EF4-FFF2-40B4-BE49-F238E27FC236}">
                  <a16:creationId xmlns:a16="http://schemas.microsoft.com/office/drawing/2014/main" id="{85F4DECA-E8E3-4D25-83BC-72DF647FE546}"/>
                </a:ext>
              </a:extLst>
            </p:cNvPr>
            <p:cNvGrpSpPr>
              <a:grpSpLocks/>
            </p:cNvGrpSpPr>
            <p:nvPr/>
          </p:nvGrpSpPr>
          <p:grpSpPr bwMode="auto">
            <a:xfrm>
              <a:off x="6030190" y="3396458"/>
              <a:ext cx="860355" cy="890437"/>
              <a:chOff x="6030190" y="3396456"/>
              <a:chExt cx="860355" cy="890438"/>
            </a:xfrm>
          </p:grpSpPr>
          <p:sp>
            <p:nvSpPr>
              <p:cNvPr id="31" name="Oval 19">
                <a:extLst>
                  <a:ext uri="{FF2B5EF4-FFF2-40B4-BE49-F238E27FC236}">
                    <a16:creationId xmlns:a16="http://schemas.microsoft.com/office/drawing/2014/main" id="{48E00BAD-7C4E-4571-8D34-B637B1C93A14}"/>
                  </a:ext>
                </a:extLst>
              </p:cNvPr>
              <p:cNvSpPr>
                <a:spLocks noChangeArrowheads="1"/>
              </p:cNvSpPr>
              <p:nvPr/>
            </p:nvSpPr>
            <p:spPr bwMode="auto">
              <a:xfrm>
                <a:off x="6030190" y="3396456"/>
                <a:ext cx="842963" cy="839788"/>
              </a:xfrm>
              <a:prstGeom prst="ellipse">
                <a:avLst/>
              </a:pr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2" name="Freeform 25">
                <a:extLst>
                  <a:ext uri="{FF2B5EF4-FFF2-40B4-BE49-F238E27FC236}">
                    <a16:creationId xmlns:a16="http://schemas.microsoft.com/office/drawing/2014/main" id="{1F383EC0-B038-4B95-9559-60041D3FDC0A}"/>
                  </a:ext>
                </a:extLst>
              </p:cNvPr>
              <p:cNvSpPr>
                <a:spLocks/>
              </p:cNvSpPr>
              <p:nvPr/>
            </p:nvSpPr>
            <p:spPr bwMode="auto">
              <a:xfrm>
                <a:off x="6171407" y="3570931"/>
                <a:ext cx="719138" cy="715963"/>
              </a:xfrm>
              <a:custGeom>
                <a:avLst/>
                <a:gdLst>
                  <a:gd name="T0" fmla="*/ 192 w 192"/>
                  <a:gd name="T1" fmla="*/ 79 h 191"/>
                  <a:gd name="T2" fmla="*/ 79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1" y="191"/>
                      <a:pt x="79" y="191"/>
                    </a:cubicBezTo>
                    <a:cubicBezTo>
                      <a:pt x="48" y="191"/>
                      <a:pt x="20" y="178"/>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3" name="Group 42">
              <a:extLst>
                <a:ext uri="{FF2B5EF4-FFF2-40B4-BE49-F238E27FC236}">
                  <a16:creationId xmlns:a16="http://schemas.microsoft.com/office/drawing/2014/main" id="{D3D1D86F-8D60-46BD-B168-2853A2F0112E}"/>
                </a:ext>
              </a:extLst>
            </p:cNvPr>
            <p:cNvGrpSpPr>
              <a:grpSpLocks/>
            </p:cNvGrpSpPr>
            <p:nvPr/>
          </p:nvGrpSpPr>
          <p:grpSpPr bwMode="auto">
            <a:xfrm>
              <a:off x="5772431" y="4383410"/>
              <a:ext cx="910944" cy="839786"/>
              <a:chOff x="5772431" y="4383408"/>
              <a:chExt cx="910944" cy="839787"/>
            </a:xfrm>
          </p:grpSpPr>
          <p:sp>
            <p:nvSpPr>
              <p:cNvPr id="34" name="Oval 20">
                <a:extLst>
                  <a:ext uri="{FF2B5EF4-FFF2-40B4-BE49-F238E27FC236}">
                    <a16:creationId xmlns:a16="http://schemas.microsoft.com/office/drawing/2014/main" id="{96A2A7AB-2867-4FB8-9E71-B987EE5F42BD}"/>
                  </a:ext>
                </a:extLst>
              </p:cNvPr>
              <p:cNvSpPr>
                <a:spLocks noChangeArrowheads="1"/>
              </p:cNvSpPr>
              <p:nvPr/>
            </p:nvSpPr>
            <p:spPr bwMode="auto">
              <a:xfrm>
                <a:off x="5772431" y="4383408"/>
                <a:ext cx="841375" cy="839787"/>
              </a:xfrm>
              <a:prstGeom prst="ellipse">
                <a:avLst/>
              </a:pr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5" name="Freeform 26">
                <a:extLst>
                  <a:ext uri="{FF2B5EF4-FFF2-40B4-BE49-F238E27FC236}">
                    <a16:creationId xmlns:a16="http://schemas.microsoft.com/office/drawing/2014/main" id="{9FFA8715-65DA-47F5-93E0-D3B314CD364E}"/>
                  </a:ext>
                </a:extLst>
              </p:cNvPr>
              <p:cNvSpPr>
                <a:spLocks/>
              </p:cNvSpPr>
              <p:nvPr/>
            </p:nvSpPr>
            <p:spPr bwMode="auto">
              <a:xfrm>
                <a:off x="5965825" y="4456921"/>
                <a:ext cx="717550"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8"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 name="Group 43">
              <a:extLst>
                <a:ext uri="{FF2B5EF4-FFF2-40B4-BE49-F238E27FC236}">
                  <a16:creationId xmlns:a16="http://schemas.microsoft.com/office/drawing/2014/main" id="{6C6DD6B0-B221-4069-898B-12465A1BC2E4}"/>
                </a:ext>
              </a:extLst>
            </p:cNvPr>
            <p:cNvGrpSpPr>
              <a:grpSpLocks/>
            </p:cNvGrpSpPr>
            <p:nvPr/>
          </p:nvGrpSpPr>
          <p:grpSpPr bwMode="auto">
            <a:xfrm>
              <a:off x="5033963" y="5092700"/>
              <a:ext cx="839787" cy="846138"/>
              <a:chOff x="5033963" y="5092700"/>
              <a:chExt cx="839788" cy="846931"/>
            </a:xfrm>
          </p:grpSpPr>
          <p:sp>
            <p:nvSpPr>
              <p:cNvPr id="37" name="Oval 21">
                <a:extLst>
                  <a:ext uri="{FF2B5EF4-FFF2-40B4-BE49-F238E27FC236}">
                    <a16:creationId xmlns:a16="http://schemas.microsoft.com/office/drawing/2014/main" id="{752B1C54-33A6-4EC8-8EDC-945624CEE93E}"/>
                  </a:ext>
                </a:extLst>
              </p:cNvPr>
              <p:cNvSpPr>
                <a:spLocks noChangeArrowheads="1"/>
              </p:cNvSpPr>
              <p:nvPr/>
            </p:nvSpPr>
            <p:spPr bwMode="auto">
              <a:xfrm>
                <a:off x="5033963" y="5092700"/>
                <a:ext cx="839788" cy="840575"/>
              </a:xfrm>
              <a:prstGeom prst="ellipse">
                <a:avLst/>
              </a:prstGeom>
              <a:solidFill>
                <a:srgbClr val="08D8E2"/>
              </a:solidFill>
              <a:ln w="9525" cap="flat" cmpd="sng" algn="ctr">
                <a:solidFill>
                  <a:srgbClr val="06CEC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38" name="Freeform 27">
                <a:extLst>
                  <a:ext uri="{FF2B5EF4-FFF2-40B4-BE49-F238E27FC236}">
                    <a16:creationId xmlns:a16="http://schemas.microsoft.com/office/drawing/2014/main" id="{D46B2C79-22F4-4564-9C4E-F5D57357A053}"/>
                  </a:ext>
                </a:extLst>
              </p:cNvPr>
              <p:cNvSpPr>
                <a:spLocks/>
              </p:cNvSpPr>
              <p:nvPr/>
            </p:nvSpPr>
            <p:spPr bwMode="auto">
              <a:xfrm>
                <a:off x="5157788" y="5223668"/>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cxnSp>
          <p:nvCxnSpPr>
            <p:cNvPr id="39" name="Straight Arrow Connector 38">
              <a:extLst>
                <a:ext uri="{FF2B5EF4-FFF2-40B4-BE49-F238E27FC236}">
                  <a16:creationId xmlns:a16="http://schemas.microsoft.com/office/drawing/2014/main" id="{DF6C1A99-1E33-4570-A783-1FD8A96FD865}"/>
                </a:ext>
              </a:extLst>
            </p:cNvPr>
            <p:cNvCxnSpPr/>
            <p:nvPr/>
          </p:nvCxnSpPr>
          <p:spPr bwMode="auto">
            <a:xfrm flipH="1">
              <a:off x="5638800" y="1917700"/>
              <a:ext cx="32766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0" name="TextBox 33">
              <a:extLst>
                <a:ext uri="{FF2B5EF4-FFF2-40B4-BE49-F238E27FC236}">
                  <a16:creationId xmlns:a16="http://schemas.microsoft.com/office/drawing/2014/main" id="{FBFD0940-5C7D-484E-9099-CC53CF7CD5BD}"/>
                </a:ext>
              </a:extLst>
            </p:cNvPr>
            <p:cNvSpPr txBox="1">
              <a:spLocks noChangeArrowheads="1"/>
            </p:cNvSpPr>
            <p:nvPr/>
          </p:nvSpPr>
          <p:spPr bwMode="auto">
            <a:xfrm>
              <a:off x="5920041" y="1255588"/>
              <a:ext cx="3625938"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Provide clear and more concrete understanding of terms</a:t>
              </a:r>
            </a:p>
          </p:txBody>
        </p:sp>
        <p:cxnSp>
          <p:nvCxnSpPr>
            <p:cNvPr id="41" name="Straight Arrow Connector 40">
              <a:extLst>
                <a:ext uri="{FF2B5EF4-FFF2-40B4-BE49-F238E27FC236}">
                  <a16:creationId xmlns:a16="http://schemas.microsoft.com/office/drawing/2014/main" id="{CF67573A-7263-4FBE-9F83-EF40E427BAE9}"/>
                </a:ext>
              </a:extLst>
            </p:cNvPr>
            <p:cNvCxnSpPr/>
            <p:nvPr/>
          </p:nvCxnSpPr>
          <p:spPr bwMode="auto">
            <a:xfrm flipH="1">
              <a:off x="6417836" y="2857287"/>
              <a:ext cx="25717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2" name="TextBox 36">
              <a:extLst>
                <a:ext uri="{FF2B5EF4-FFF2-40B4-BE49-F238E27FC236}">
                  <a16:creationId xmlns:a16="http://schemas.microsoft.com/office/drawing/2014/main" id="{4E0DA03E-190D-48C0-9CBD-231FBDCD97BD}"/>
                </a:ext>
              </a:extLst>
            </p:cNvPr>
            <p:cNvSpPr txBox="1">
              <a:spLocks noChangeArrowheads="1"/>
            </p:cNvSpPr>
            <p:nvPr/>
          </p:nvSpPr>
          <p:spPr bwMode="auto">
            <a:xfrm>
              <a:off x="6376162" y="5076505"/>
              <a:ext cx="3036952"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100" dirty="0">
                  <a:solidFill>
                    <a:srgbClr val="525252"/>
                  </a:solidFill>
                  <a:latin typeface="Calibri Light" panose="020F0302020204030204" pitchFamily="34" charset="0"/>
                  <a:cs typeface="Calibri Light" panose="020F0302020204030204" pitchFamily="34" charset="0"/>
                </a:rPr>
                <a:t>           Dispel confusion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and myths</a:t>
              </a:r>
            </a:p>
          </p:txBody>
        </p:sp>
        <p:cxnSp>
          <p:nvCxnSpPr>
            <p:cNvPr id="45" name="Straight Arrow Connector 44">
              <a:extLst>
                <a:ext uri="{FF2B5EF4-FFF2-40B4-BE49-F238E27FC236}">
                  <a16:creationId xmlns:a16="http://schemas.microsoft.com/office/drawing/2014/main" id="{2CFB5274-8693-4597-A005-CE2CE7B3D3B0}"/>
                </a:ext>
              </a:extLst>
            </p:cNvPr>
            <p:cNvCxnSpPr/>
            <p:nvPr/>
          </p:nvCxnSpPr>
          <p:spPr bwMode="auto">
            <a:xfrm flipH="1">
              <a:off x="6715262" y="3960727"/>
              <a:ext cx="2200275"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6" name="TextBox 49">
              <a:extLst>
                <a:ext uri="{FF2B5EF4-FFF2-40B4-BE49-F238E27FC236}">
                  <a16:creationId xmlns:a16="http://schemas.microsoft.com/office/drawing/2014/main" id="{C9A47E6C-BB55-4F0A-848C-5A335FEFEE10}"/>
                </a:ext>
              </a:extLst>
            </p:cNvPr>
            <p:cNvSpPr txBox="1">
              <a:spLocks noChangeArrowheads="1"/>
            </p:cNvSpPr>
            <p:nvPr/>
          </p:nvSpPr>
          <p:spPr bwMode="auto">
            <a:xfrm>
              <a:off x="6961259" y="3281772"/>
              <a:ext cx="3112903"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Specify T&amp;E of AI challenges as they relate to trust </a:t>
              </a:r>
            </a:p>
          </p:txBody>
        </p:sp>
        <p:cxnSp>
          <p:nvCxnSpPr>
            <p:cNvPr id="47" name="Straight Arrow Connector 46">
              <a:extLst>
                <a:ext uri="{FF2B5EF4-FFF2-40B4-BE49-F238E27FC236}">
                  <a16:creationId xmlns:a16="http://schemas.microsoft.com/office/drawing/2014/main" id="{1787D93D-117A-47EE-A00D-75DE844824D5}"/>
                </a:ext>
              </a:extLst>
            </p:cNvPr>
            <p:cNvCxnSpPr/>
            <p:nvPr/>
          </p:nvCxnSpPr>
          <p:spPr bwMode="auto">
            <a:xfrm flipH="1">
              <a:off x="6415483" y="4986695"/>
              <a:ext cx="25908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8" name="TextBox 52">
              <a:extLst>
                <a:ext uri="{FF2B5EF4-FFF2-40B4-BE49-F238E27FC236}">
                  <a16:creationId xmlns:a16="http://schemas.microsoft.com/office/drawing/2014/main" id="{1689DABF-1060-4683-A0B7-27AFC4667501}"/>
                </a:ext>
              </a:extLst>
            </p:cNvPr>
            <p:cNvSpPr txBox="1">
              <a:spLocks noChangeArrowheads="1"/>
            </p:cNvSpPr>
            <p:nvPr/>
          </p:nvSpPr>
          <p:spPr bwMode="auto">
            <a:xfrm>
              <a:off x="6690908" y="2180150"/>
              <a:ext cx="3369130"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Motivate the importance of designing and testing for trust</a:t>
              </a:r>
            </a:p>
          </p:txBody>
        </p:sp>
        <p:cxnSp>
          <p:nvCxnSpPr>
            <p:cNvPr id="49" name="Straight Arrow Connector 48">
              <a:extLst>
                <a:ext uri="{FF2B5EF4-FFF2-40B4-BE49-F238E27FC236}">
                  <a16:creationId xmlns:a16="http://schemas.microsoft.com/office/drawing/2014/main" id="{0E2FBF26-582A-418E-8E17-E911334A5764}"/>
                </a:ext>
              </a:extLst>
            </p:cNvPr>
            <p:cNvCxnSpPr/>
            <p:nvPr/>
          </p:nvCxnSpPr>
          <p:spPr bwMode="auto">
            <a:xfrm flipH="1">
              <a:off x="5543550" y="5746750"/>
              <a:ext cx="33718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50" name="TextBox 60">
              <a:extLst>
                <a:ext uri="{FF2B5EF4-FFF2-40B4-BE49-F238E27FC236}">
                  <a16:creationId xmlns:a16="http://schemas.microsoft.com/office/drawing/2014/main" id="{40FAD274-D846-40D0-8F9B-C258A6A77A05}"/>
                </a:ext>
              </a:extLst>
            </p:cNvPr>
            <p:cNvSpPr txBox="1">
              <a:spLocks noChangeArrowheads="1"/>
            </p:cNvSpPr>
            <p:nvPr/>
          </p:nvSpPr>
          <p:spPr bwMode="auto">
            <a:xfrm>
              <a:off x="6711380" y="4286895"/>
              <a:ext cx="3597026"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    Introduce validated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trust measurement</a:t>
              </a:r>
            </a:p>
          </p:txBody>
        </p:sp>
        <p:sp>
          <p:nvSpPr>
            <p:cNvPr id="51" name="TextBox 50">
              <a:extLst>
                <a:ext uri="{FF2B5EF4-FFF2-40B4-BE49-F238E27FC236}">
                  <a16:creationId xmlns:a16="http://schemas.microsoft.com/office/drawing/2014/main" id="{9CA1DAEA-0BB5-4E6B-A2D1-36AFAF074F9F}"/>
                </a:ext>
              </a:extLst>
            </p:cNvPr>
            <p:cNvSpPr txBox="1"/>
            <p:nvPr/>
          </p:nvSpPr>
          <p:spPr>
            <a:xfrm>
              <a:off x="1655764" y="3302120"/>
              <a:ext cx="2459037" cy="861775"/>
            </a:xfrm>
            <a:prstGeom prst="rect">
              <a:avLst/>
            </a:prstGeom>
            <a:noFill/>
            <a:effectLst>
              <a:outerShdw blurRad="38100" dist="25400" dir="5400000" algn="tl" rotWithShape="0">
                <a:srgbClr val="000000">
                  <a:alpha val="27000"/>
                </a:srgbClr>
              </a:outerShdw>
            </a:effectLst>
          </p:spPr>
          <p:txBody>
            <a:bodyPr lIns="0" tIns="0" rIns="0" bIns="0" anchor="ctr">
              <a:spAutoFit/>
            </a:bodyPr>
            <a:lstStyle>
              <a:defPPr>
                <a:defRPr lang="en-US"/>
              </a:defPPr>
              <a:lvl1pPr algn="ctr">
                <a:lnSpc>
                  <a:spcPts val="2100"/>
                </a:lnSpc>
                <a:defRPr b="0" i="0">
                  <a:solidFill>
                    <a:srgbClr val="FFFFFF"/>
                  </a:solidFill>
                  <a:latin typeface="Arial"/>
                  <a:cs typeface="Arial"/>
                </a:defRPr>
              </a:lvl1pPr>
            </a:lstStyle>
            <a:p>
              <a:pPr>
                <a:lnSpc>
                  <a:spcPct val="100000"/>
                </a:lnSpc>
                <a:defRPr/>
              </a:pPr>
              <a:r>
                <a:rPr lang="en-US" sz="2100" dirty="0">
                  <a:latin typeface="+mn-lt"/>
                </a:rPr>
                <a:t>Approaching</a:t>
              </a:r>
            </a:p>
            <a:p>
              <a:pPr>
                <a:lnSpc>
                  <a:spcPct val="100000"/>
                </a:lnSpc>
                <a:defRPr/>
              </a:pPr>
              <a:r>
                <a:rPr lang="en-US" sz="2100" dirty="0">
                  <a:latin typeface="+mn-lt"/>
                </a:rPr>
                <a:t>Trusted AI</a:t>
              </a:r>
            </a:p>
          </p:txBody>
        </p:sp>
      </p:grpSp>
      <p:grpSp>
        <p:nvGrpSpPr>
          <p:cNvPr id="5" name="Group 4">
            <a:extLst>
              <a:ext uri="{FF2B5EF4-FFF2-40B4-BE49-F238E27FC236}">
                <a16:creationId xmlns:a16="http://schemas.microsoft.com/office/drawing/2014/main" id="{2E197DF3-BEAA-46DA-8D0F-2E005A3CAA25}"/>
              </a:ext>
            </a:extLst>
          </p:cNvPr>
          <p:cNvGrpSpPr/>
          <p:nvPr/>
        </p:nvGrpSpPr>
        <p:grpSpPr>
          <a:xfrm>
            <a:off x="213623" y="1953194"/>
            <a:ext cx="5894084" cy="4539030"/>
            <a:chOff x="213623" y="1953194"/>
            <a:chExt cx="5894084" cy="4539030"/>
          </a:xfrm>
        </p:grpSpPr>
        <p:sp>
          <p:nvSpPr>
            <p:cNvPr id="43" name="Rectangle 42">
              <a:extLst>
                <a:ext uri="{FF2B5EF4-FFF2-40B4-BE49-F238E27FC236}">
                  <a16:creationId xmlns:a16="http://schemas.microsoft.com/office/drawing/2014/main" id="{5D9BB59E-1564-45AB-9E60-34A034DE8643}"/>
                </a:ext>
              </a:extLst>
            </p:cNvPr>
            <p:cNvSpPr/>
            <p:nvPr/>
          </p:nvSpPr>
          <p:spPr>
            <a:xfrm>
              <a:off x="4234484" y="2327732"/>
              <a:ext cx="970603" cy="3472177"/>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E026F4A-E30D-4234-A887-3D0B4BB5F4AB}"/>
                </a:ext>
              </a:extLst>
            </p:cNvPr>
            <p:cNvGrpSpPr/>
            <p:nvPr/>
          </p:nvGrpSpPr>
          <p:grpSpPr>
            <a:xfrm>
              <a:off x="213623" y="1953194"/>
              <a:ext cx="5894084" cy="4539030"/>
              <a:chOff x="213623" y="1953194"/>
              <a:chExt cx="5894084" cy="4539030"/>
            </a:xfrm>
          </p:grpSpPr>
          <p:sp>
            <p:nvSpPr>
              <p:cNvPr id="7" name="Rectangle: Rounded Corners 6">
                <a:extLst>
                  <a:ext uri="{FF2B5EF4-FFF2-40B4-BE49-F238E27FC236}">
                    <a16:creationId xmlns:a16="http://schemas.microsoft.com/office/drawing/2014/main" id="{7079BB6A-8C40-47A9-A625-9DC725C0E40D}"/>
                  </a:ext>
                </a:extLst>
              </p:cNvPr>
              <p:cNvSpPr/>
              <p:nvPr/>
            </p:nvSpPr>
            <p:spPr>
              <a:xfrm>
                <a:off x="2637065" y="5510893"/>
                <a:ext cx="277586" cy="20100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Rectangle 2">
                <a:extLst>
                  <a:ext uri="{FF2B5EF4-FFF2-40B4-BE49-F238E27FC236}">
                    <a16:creationId xmlns:a16="http://schemas.microsoft.com/office/drawing/2014/main" id="{6AB683AB-A060-443C-AAFB-577E08FF1265}"/>
                  </a:ext>
                </a:extLst>
              </p:cNvPr>
              <p:cNvSpPr/>
              <p:nvPr/>
            </p:nvSpPr>
            <p:spPr>
              <a:xfrm>
                <a:off x="213623" y="1953194"/>
                <a:ext cx="4025006" cy="453903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3AA0DF-8ECC-47CB-96CD-04FC59247BF9}"/>
                  </a:ext>
                </a:extLst>
              </p:cNvPr>
              <p:cNvSpPr/>
              <p:nvPr/>
            </p:nvSpPr>
            <p:spPr>
              <a:xfrm>
                <a:off x="5195951" y="2801993"/>
                <a:ext cx="684213" cy="2903711"/>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0C10BC-0391-4E22-9D97-642A611CCE87}"/>
                  </a:ext>
                </a:extLst>
              </p:cNvPr>
              <p:cNvSpPr/>
              <p:nvPr/>
            </p:nvSpPr>
            <p:spPr>
              <a:xfrm>
                <a:off x="5874995" y="4314851"/>
                <a:ext cx="232712"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8A0D746-0BEC-41E7-B83E-E80FF85FA03E}"/>
                  </a:ext>
                </a:extLst>
              </p:cNvPr>
              <p:cNvSpPr/>
              <p:nvPr/>
            </p:nvSpPr>
            <p:spPr>
              <a:xfrm>
                <a:off x="5881886" y="4026852"/>
                <a:ext cx="104926"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6FED3D-567C-4038-8C77-0E20448009FC}"/>
                  </a:ext>
                </a:extLst>
              </p:cNvPr>
              <p:cNvSpPr/>
              <p:nvPr/>
            </p:nvSpPr>
            <p:spPr>
              <a:xfrm>
                <a:off x="5874995" y="2801993"/>
                <a:ext cx="98754" cy="29457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32DC4A-56B2-4B6E-A812-EB8F9AC0F727}"/>
                  </a:ext>
                </a:extLst>
              </p:cNvPr>
              <p:cNvSpPr/>
              <p:nvPr/>
            </p:nvSpPr>
            <p:spPr>
              <a:xfrm>
                <a:off x="4233726" y="2155495"/>
                <a:ext cx="169700" cy="17507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9625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6B2E4-EFE7-4B2E-A67C-68C68B7DC5BA}"/>
              </a:ext>
            </a:extLst>
          </p:cNvPr>
          <p:cNvSpPr>
            <a:spLocks noGrp="1"/>
          </p:cNvSpPr>
          <p:nvPr>
            <p:ph type="body" sz="quarter" idx="10"/>
          </p:nvPr>
        </p:nvSpPr>
        <p:spPr/>
        <p:txBody>
          <a:bodyPr>
            <a:normAutofit/>
          </a:bodyPr>
          <a:lstStyle/>
          <a:p>
            <a:r>
              <a:rPr lang="en-US" sz="3200" dirty="0">
                <a:latin typeface="Franklin Gothic Book" panose="020B0503020102020204" pitchFamily="34" charset="0"/>
              </a:rPr>
              <a:t>Back up slides</a:t>
            </a:r>
          </a:p>
        </p:txBody>
      </p:sp>
    </p:spTree>
    <p:extLst>
      <p:ext uri="{BB962C8B-B14F-4D97-AF65-F5344CB8AC3E}">
        <p14:creationId xmlns:p14="http://schemas.microsoft.com/office/powerpoint/2010/main" val="3297917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3837" y="1722119"/>
            <a:ext cx="8696325" cy="1154113"/>
          </a:xfrm>
        </p:spPr>
        <p:txBody>
          <a:bodyPr>
            <a:normAutofit/>
          </a:bodyPr>
          <a:lstStyle/>
          <a:p>
            <a:r>
              <a:rPr lang="en-US" b="1" dirty="0"/>
              <a:t>Developing AI Trust: </a:t>
            </a:r>
            <a:br>
              <a:rPr lang="en-US" b="1" dirty="0"/>
            </a:br>
            <a:r>
              <a:rPr lang="en-US" b="1" dirty="0"/>
              <a:t>From Theory to Testing and the Myths in Between</a:t>
            </a:r>
            <a:endParaRPr lang="en-US" dirty="0"/>
          </a:p>
        </p:txBody>
      </p:sp>
      <p:sp>
        <p:nvSpPr>
          <p:cNvPr id="9" name="Subtitle 2">
            <a:extLst>
              <a:ext uri="{FF2B5EF4-FFF2-40B4-BE49-F238E27FC236}">
                <a16:creationId xmlns:a16="http://schemas.microsoft.com/office/drawing/2014/main" id="{216861B0-EAD7-4DD5-8048-31271352A8D8}"/>
              </a:ext>
            </a:extLst>
          </p:cNvPr>
          <p:cNvSpPr txBox="1">
            <a:spLocks/>
          </p:cNvSpPr>
          <p:nvPr/>
        </p:nvSpPr>
        <p:spPr>
          <a:xfrm>
            <a:off x="1045508" y="3429000"/>
            <a:ext cx="3234018"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100" b="1" dirty="0"/>
              <a:t>Yosef S. Razin, IDA</a:t>
            </a:r>
          </a:p>
          <a:p>
            <a:r>
              <a:rPr lang="en-US" sz="1800" dirty="0"/>
              <a:t>yrazin@ida.org</a:t>
            </a:r>
          </a:p>
        </p:txBody>
      </p:sp>
      <p:sp>
        <p:nvSpPr>
          <p:cNvPr id="11" name="Subtitle 2">
            <a:extLst>
              <a:ext uri="{FF2B5EF4-FFF2-40B4-BE49-F238E27FC236}">
                <a16:creationId xmlns:a16="http://schemas.microsoft.com/office/drawing/2014/main" id="{106DEC7F-0B43-4949-8076-0DD8A51DAB08}"/>
              </a:ext>
            </a:extLst>
          </p:cNvPr>
          <p:cNvSpPr txBox="1">
            <a:spLocks/>
          </p:cNvSpPr>
          <p:nvPr/>
        </p:nvSpPr>
        <p:spPr>
          <a:xfrm>
            <a:off x="5101241" y="3429000"/>
            <a:ext cx="3546659" cy="1241822"/>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400" kern="1200" baseline="0">
                <a:solidFill>
                  <a:schemeClr val="tx1"/>
                </a:solidFill>
                <a:latin typeface="Calibri Light" panose="020F0302020204030204" pitchFamily="34" charset="0"/>
                <a:ea typeface="+mn-ea"/>
                <a:cs typeface="Calibri Light" panose="020F0302020204030204" pitchFamily="34" charset="0"/>
              </a:defRPr>
            </a:lvl1pPr>
            <a:lvl2pPr marL="342891" indent="-171446" algn="l" defTabSz="685783" rtl="0" eaLnBrk="1" latinLnBrk="0" hangingPunct="1">
              <a:lnSpc>
                <a:spcPct val="90000"/>
              </a:lnSpc>
              <a:spcBef>
                <a:spcPts val="375"/>
              </a:spcBef>
              <a:buFont typeface="Franklin Gothic Book" panose="020B0503020102020204" pitchFamily="34" charset="0"/>
              <a:buChar char="–"/>
              <a:defRPr sz="2000" kern="1200">
                <a:solidFill>
                  <a:schemeClr val="tx1"/>
                </a:solidFill>
                <a:latin typeface="Calibri Light" panose="020F0302020204030204" pitchFamily="34" charset="0"/>
                <a:ea typeface="+mn-ea"/>
                <a:cs typeface="Calibri Light" panose="020F0302020204030204" pitchFamily="34" charset="0"/>
              </a:defRPr>
            </a:lvl2pPr>
            <a:lvl3pPr marL="514338" indent="-171446" algn="l" defTabSz="685783" rtl="0" eaLnBrk="1" latinLnBrk="0" hangingPunct="1">
              <a:lnSpc>
                <a:spcPct val="90000"/>
              </a:lnSpc>
              <a:spcBef>
                <a:spcPts val="375"/>
              </a:spcBef>
              <a:buFont typeface="Courier New" panose="02070309020205020404" pitchFamily="49" charset="0"/>
              <a:buChar char="o"/>
              <a:defRPr sz="1800" kern="1200">
                <a:solidFill>
                  <a:schemeClr val="tx1"/>
                </a:solidFill>
                <a:latin typeface="Calibri Light" panose="020F0302020204030204" pitchFamily="34" charset="0"/>
                <a:ea typeface="+mn-ea"/>
                <a:cs typeface="Calibri Light" panose="020F0302020204030204" pitchFamily="34" charset="0"/>
              </a:defRPr>
            </a:lvl3pPr>
            <a:lvl4pPr marL="685783" indent="-171446" algn="l" defTabSz="685783" rtl="0" eaLnBrk="1" latinLnBrk="0" hangingPunct="1">
              <a:lnSpc>
                <a:spcPct val="90000"/>
              </a:lnSpc>
              <a:spcBef>
                <a:spcPts val="375"/>
              </a:spcBef>
              <a:buFont typeface="Wingdings" panose="05000000000000000000" pitchFamily="2" charset="2"/>
              <a:buChar char="§"/>
              <a:defRPr sz="1600" kern="1200">
                <a:solidFill>
                  <a:schemeClr val="tx1"/>
                </a:solidFill>
                <a:latin typeface="Calibri Light" panose="020F0302020204030204" pitchFamily="34" charset="0"/>
                <a:ea typeface="+mn-ea"/>
                <a:cs typeface="Calibri Light" panose="020F0302020204030204" pitchFamily="34" charset="0"/>
              </a:defRPr>
            </a:lvl4pPr>
            <a:lvl5pPr marL="900091" indent="-214308" algn="l" defTabSz="685783" rtl="0" eaLnBrk="1" latinLnBrk="0" hangingPunct="1">
              <a:lnSpc>
                <a:spcPct val="90000"/>
              </a:lnSpc>
              <a:spcBef>
                <a:spcPts val="375"/>
              </a:spcBef>
              <a:buFont typeface="Wingdings" panose="05000000000000000000" pitchFamily="2" charset="2"/>
              <a:buChar char="Ø"/>
              <a:defRPr sz="12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a:buNone/>
            </a:pPr>
            <a:r>
              <a:rPr lang="en-US" sz="2100" b="1" dirty="0">
                <a:latin typeface="+mj-lt"/>
              </a:rPr>
              <a:t>Dr. Kristen Alexander, DOT&amp;E</a:t>
            </a:r>
          </a:p>
          <a:p>
            <a:pPr marL="0" indent="0" algn="ctr">
              <a:buNone/>
            </a:pPr>
            <a:r>
              <a:rPr lang="en-US" sz="1800" dirty="0">
                <a:latin typeface="+mn-lt"/>
              </a:rPr>
              <a:t>kristen.l.alexander5.civ@mail.mil</a:t>
            </a:r>
          </a:p>
        </p:txBody>
      </p:sp>
    </p:spTree>
    <p:extLst>
      <p:ext uri="{BB962C8B-B14F-4D97-AF65-F5344CB8AC3E}">
        <p14:creationId xmlns:p14="http://schemas.microsoft.com/office/powerpoint/2010/main" val="94869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76B2E4-EFE7-4B2E-A67C-68C68B7DC5BA}"/>
              </a:ext>
            </a:extLst>
          </p:cNvPr>
          <p:cNvSpPr>
            <a:spLocks noGrp="1"/>
          </p:cNvSpPr>
          <p:nvPr>
            <p:ph type="body" sz="quarter" idx="10"/>
          </p:nvPr>
        </p:nvSpPr>
        <p:spPr/>
        <p:txBody>
          <a:bodyPr>
            <a:normAutofit/>
          </a:bodyPr>
          <a:lstStyle/>
          <a:p>
            <a:r>
              <a:rPr lang="en-US" sz="3200" dirty="0">
                <a:latin typeface="Franklin Gothic Book" panose="020B0503020102020204" pitchFamily="34" charset="0"/>
              </a:rPr>
              <a:t>Why Trust for AI is Particularly Hard</a:t>
            </a:r>
          </a:p>
        </p:txBody>
      </p:sp>
    </p:spTree>
    <p:extLst>
      <p:ext uri="{BB962C8B-B14F-4D97-AF65-F5344CB8AC3E}">
        <p14:creationId xmlns:p14="http://schemas.microsoft.com/office/powerpoint/2010/main" val="454691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533405-8D73-44D6-B244-A19A4CB27003}"/>
              </a:ext>
            </a:extLst>
          </p:cNvPr>
          <p:cNvSpPr>
            <a:spLocks noGrp="1"/>
          </p:cNvSpPr>
          <p:nvPr>
            <p:ph type="title"/>
          </p:nvPr>
        </p:nvSpPr>
        <p:spPr>
          <a:xfrm>
            <a:off x="578714" y="470150"/>
            <a:ext cx="7886700" cy="938744"/>
          </a:xfrm>
        </p:spPr>
        <p:txBody>
          <a:bodyPr>
            <a:noAutofit/>
          </a:bodyPr>
          <a:lstStyle/>
          <a:p>
            <a:r>
              <a:rPr lang="en-US" b="1" i="1" dirty="0">
                <a:solidFill>
                  <a:srgbClr val="1B9EA7"/>
                </a:solidFill>
              </a:rPr>
              <a:t>Trust</a:t>
            </a:r>
            <a:r>
              <a:rPr lang="en-US" dirty="0"/>
              <a:t> is a </a:t>
            </a:r>
            <a:r>
              <a:rPr lang="en-US" i="1" dirty="0"/>
              <a:t>cognitive state </a:t>
            </a:r>
            <a:r>
              <a:rPr lang="en-US" dirty="0"/>
              <a:t>where a trustor is </a:t>
            </a:r>
            <a:br>
              <a:rPr lang="en-US" dirty="0"/>
            </a:br>
            <a:r>
              <a:rPr lang="en-US" b="1" i="1" dirty="0">
                <a:solidFill>
                  <a:srgbClr val="00B0F0"/>
                </a:solidFill>
              </a:rPr>
              <a:t>willing to delegate a goal</a:t>
            </a:r>
            <a:r>
              <a:rPr lang="en-US" dirty="0"/>
              <a:t> to a trustee</a:t>
            </a:r>
            <a:br>
              <a:rPr lang="en-US" dirty="0"/>
            </a:br>
            <a:endParaRPr lang="en-US" dirty="0"/>
          </a:p>
        </p:txBody>
      </p:sp>
      <p:sp>
        <p:nvSpPr>
          <p:cNvPr id="7" name="Rectangle 6">
            <a:extLst>
              <a:ext uri="{FF2B5EF4-FFF2-40B4-BE49-F238E27FC236}">
                <a16:creationId xmlns:a16="http://schemas.microsoft.com/office/drawing/2014/main" id="{C12373AD-8DF2-43B1-9678-6084C05208FB}"/>
              </a:ext>
            </a:extLst>
          </p:cNvPr>
          <p:cNvSpPr/>
          <p:nvPr/>
        </p:nvSpPr>
        <p:spPr>
          <a:xfrm>
            <a:off x="647700" y="1685925"/>
            <a:ext cx="7886700" cy="4514850"/>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Title 1">
            <a:extLst>
              <a:ext uri="{FF2B5EF4-FFF2-40B4-BE49-F238E27FC236}">
                <a16:creationId xmlns:a16="http://schemas.microsoft.com/office/drawing/2014/main" id="{EDC2825E-0710-40A3-A2B9-131EDD2256BA}"/>
              </a:ext>
            </a:extLst>
          </p:cNvPr>
          <p:cNvSpPr txBox="1">
            <a:spLocks/>
          </p:cNvSpPr>
          <p:nvPr/>
        </p:nvSpPr>
        <p:spPr>
          <a:xfrm rot="19342374">
            <a:off x="5705851" y="2941834"/>
            <a:ext cx="2636804"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071488"/>
                </a:solidFill>
              </a:rPr>
              <a:t>Trustworthiness</a:t>
            </a:r>
          </a:p>
        </p:txBody>
      </p:sp>
      <p:sp>
        <p:nvSpPr>
          <p:cNvPr id="11" name="Title 1">
            <a:extLst>
              <a:ext uri="{FF2B5EF4-FFF2-40B4-BE49-F238E27FC236}">
                <a16:creationId xmlns:a16="http://schemas.microsoft.com/office/drawing/2014/main" id="{5CA8D200-08BE-478E-8FA2-29011A62BA08}"/>
              </a:ext>
            </a:extLst>
          </p:cNvPr>
          <p:cNvSpPr txBox="1">
            <a:spLocks/>
          </p:cNvSpPr>
          <p:nvPr/>
        </p:nvSpPr>
        <p:spPr>
          <a:xfrm>
            <a:off x="1102659" y="4662249"/>
            <a:ext cx="984997"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i="1" dirty="0">
                <a:solidFill>
                  <a:srgbClr val="1B9EA7"/>
                </a:solidFill>
              </a:rPr>
              <a:t>Trust</a:t>
            </a:r>
          </a:p>
        </p:txBody>
      </p:sp>
      <p:grpSp>
        <p:nvGrpSpPr>
          <p:cNvPr id="15" name="Group 14">
            <a:extLst>
              <a:ext uri="{FF2B5EF4-FFF2-40B4-BE49-F238E27FC236}">
                <a16:creationId xmlns:a16="http://schemas.microsoft.com/office/drawing/2014/main" id="{C923F17B-D3AD-4CCB-BA59-5C137EF1617C}"/>
              </a:ext>
            </a:extLst>
          </p:cNvPr>
          <p:cNvGrpSpPr/>
          <p:nvPr/>
        </p:nvGrpSpPr>
        <p:grpSpPr>
          <a:xfrm>
            <a:off x="2795505" y="5058068"/>
            <a:ext cx="3336766" cy="376518"/>
            <a:chOff x="3079376" y="5174702"/>
            <a:chExt cx="4966447" cy="502024"/>
          </a:xfrm>
        </p:grpSpPr>
        <p:cxnSp>
          <p:nvCxnSpPr>
            <p:cNvPr id="12" name="Straight Connector 11">
              <a:extLst>
                <a:ext uri="{FF2B5EF4-FFF2-40B4-BE49-F238E27FC236}">
                  <a16:creationId xmlns:a16="http://schemas.microsoft.com/office/drawing/2014/main" id="{12B0D563-1DC4-4BF3-B600-F52303FECAB5}"/>
                </a:ext>
              </a:extLst>
            </p:cNvPr>
            <p:cNvCxnSpPr/>
            <p:nvPr/>
          </p:nvCxnSpPr>
          <p:spPr>
            <a:xfrm>
              <a:off x="3079376" y="5446059"/>
              <a:ext cx="4961965"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3BE8CE0-911A-4726-A674-EC383031B6BE}"/>
                </a:ext>
              </a:extLst>
            </p:cNvPr>
            <p:cNvCxnSpPr>
              <a:cxnSpLocks/>
            </p:cNvCxnSpPr>
            <p:nvPr/>
          </p:nvCxnSpPr>
          <p:spPr>
            <a:xfrm flipV="1">
              <a:off x="3079376" y="5174702"/>
              <a:ext cx="0" cy="502024"/>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4E79ADC-014B-4C9C-8B3B-8774DA25B615}"/>
                </a:ext>
              </a:extLst>
            </p:cNvPr>
            <p:cNvCxnSpPr>
              <a:cxnSpLocks/>
            </p:cNvCxnSpPr>
            <p:nvPr/>
          </p:nvCxnSpPr>
          <p:spPr>
            <a:xfrm flipV="1">
              <a:off x="8045823" y="5174702"/>
              <a:ext cx="0" cy="502024"/>
            </a:xfrm>
            <a:prstGeom prst="line">
              <a:avLst/>
            </a:prstGeom>
            <a:ln w="50800"/>
          </p:spPr>
          <p:style>
            <a:lnRef idx="1">
              <a:schemeClr val="accent2"/>
            </a:lnRef>
            <a:fillRef idx="0">
              <a:schemeClr val="accent2"/>
            </a:fillRef>
            <a:effectRef idx="0">
              <a:schemeClr val="accent2"/>
            </a:effectRef>
            <a:fontRef idx="minor">
              <a:schemeClr val="tx1"/>
            </a:fontRef>
          </p:style>
        </p:cxnSp>
      </p:grpSp>
      <p:sp>
        <p:nvSpPr>
          <p:cNvPr id="17" name="Title 1">
            <a:extLst>
              <a:ext uri="{FF2B5EF4-FFF2-40B4-BE49-F238E27FC236}">
                <a16:creationId xmlns:a16="http://schemas.microsoft.com/office/drawing/2014/main" id="{933AD7DE-A958-4B73-AB7B-2847DAE79E74}"/>
              </a:ext>
            </a:extLst>
          </p:cNvPr>
          <p:cNvSpPr txBox="1">
            <a:spLocks/>
          </p:cNvSpPr>
          <p:nvPr/>
        </p:nvSpPr>
        <p:spPr>
          <a:xfrm>
            <a:off x="2963594" y="5002256"/>
            <a:ext cx="3381937"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Vulnerability: </a:t>
            </a:r>
          </a:p>
          <a:p>
            <a:r>
              <a:rPr lang="en-US" sz="1800" dirty="0">
                <a:effectLst>
                  <a:outerShdw blurRad="38100" dist="38100" dir="2700000" algn="tl">
                    <a:srgbClr val="000000">
                      <a:alpha val="43137"/>
                    </a:srgbClr>
                  </a:outerShdw>
                </a:effectLst>
              </a:rPr>
              <a:t>Risk in the face of uncertainty</a:t>
            </a:r>
          </a:p>
        </p:txBody>
      </p:sp>
      <p:sp>
        <p:nvSpPr>
          <p:cNvPr id="19" name="Title 1">
            <a:extLst>
              <a:ext uri="{FF2B5EF4-FFF2-40B4-BE49-F238E27FC236}">
                <a16:creationId xmlns:a16="http://schemas.microsoft.com/office/drawing/2014/main" id="{099B4645-826B-42D6-BB23-5C44B2A4CC02}"/>
              </a:ext>
            </a:extLst>
          </p:cNvPr>
          <p:cNvSpPr txBox="1">
            <a:spLocks/>
          </p:cNvSpPr>
          <p:nvPr/>
        </p:nvSpPr>
        <p:spPr>
          <a:xfrm rot="19653532">
            <a:off x="3353104" y="3345474"/>
            <a:ext cx="956171" cy="27831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t>Goal</a:t>
            </a:r>
          </a:p>
        </p:txBody>
      </p:sp>
      <p:sp>
        <p:nvSpPr>
          <p:cNvPr id="21" name="Title 1">
            <a:extLst>
              <a:ext uri="{FF2B5EF4-FFF2-40B4-BE49-F238E27FC236}">
                <a16:creationId xmlns:a16="http://schemas.microsoft.com/office/drawing/2014/main" id="{23FAEA1F-00A0-47B1-A4DC-93FD1B453D3B}"/>
              </a:ext>
            </a:extLst>
          </p:cNvPr>
          <p:cNvSpPr txBox="1">
            <a:spLocks/>
          </p:cNvSpPr>
          <p:nvPr/>
        </p:nvSpPr>
        <p:spPr>
          <a:xfrm>
            <a:off x="853894" y="1835523"/>
            <a:ext cx="3775259"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Environmentally situated</a:t>
            </a:r>
          </a:p>
        </p:txBody>
      </p:sp>
      <p:cxnSp>
        <p:nvCxnSpPr>
          <p:cNvPr id="22" name="Straight Arrow Connector 21">
            <a:extLst>
              <a:ext uri="{FF2B5EF4-FFF2-40B4-BE49-F238E27FC236}">
                <a16:creationId xmlns:a16="http://schemas.microsoft.com/office/drawing/2014/main" id="{A79E9BE8-B7A2-48F6-82A6-6427A4535E87}"/>
              </a:ext>
            </a:extLst>
          </p:cNvPr>
          <p:cNvCxnSpPr>
            <a:cxnSpLocks/>
          </p:cNvCxnSpPr>
          <p:nvPr/>
        </p:nvCxnSpPr>
        <p:spPr>
          <a:xfrm>
            <a:off x="2506198" y="2294119"/>
            <a:ext cx="1026922" cy="1109489"/>
          </a:xfrm>
          <a:prstGeom prst="straightConnector1">
            <a:avLst/>
          </a:prstGeom>
          <a:ln w="63500">
            <a:tailEnd type="stealth"/>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3CDD2A6B-7B79-4989-A1AF-FE73D0F59FA6}"/>
              </a:ext>
            </a:extLst>
          </p:cNvPr>
          <p:cNvSpPr txBox="1">
            <a:spLocks/>
          </p:cNvSpPr>
          <p:nvPr/>
        </p:nvSpPr>
        <p:spPr>
          <a:xfrm>
            <a:off x="3808881" y="1786065"/>
            <a:ext cx="2314579"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Context-dependent</a:t>
            </a:r>
          </a:p>
        </p:txBody>
      </p:sp>
      <p:cxnSp>
        <p:nvCxnSpPr>
          <p:cNvPr id="25" name="Straight Arrow Connector 24">
            <a:extLst>
              <a:ext uri="{FF2B5EF4-FFF2-40B4-BE49-F238E27FC236}">
                <a16:creationId xmlns:a16="http://schemas.microsoft.com/office/drawing/2014/main" id="{6D1EEE86-87E8-4CC0-AB64-2A26E8E50A0C}"/>
              </a:ext>
            </a:extLst>
          </p:cNvPr>
          <p:cNvCxnSpPr>
            <a:cxnSpLocks/>
          </p:cNvCxnSpPr>
          <p:nvPr/>
        </p:nvCxnSpPr>
        <p:spPr>
          <a:xfrm flipH="1">
            <a:off x="3872754" y="2182125"/>
            <a:ext cx="699247" cy="1035084"/>
          </a:xfrm>
          <a:prstGeom prst="straightConnector1">
            <a:avLst/>
          </a:prstGeom>
          <a:ln w="63500">
            <a:tailEnd type="stealth"/>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D04E4B44-2D35-4DC2-9BE0-9F2565E65007}"/>
              </a:ext>
            </a:extLst>
          </p:cNvPr>
          <p:cNvSpPr txBox="1">
            <a:spLocks/>
          </p:cNvSpPr>
          <p:nvPr/>
        </p:nvSpPr>
        <p:spPr>
          <a:xfrm>
            <a:off x="3220698" y="4019177"/>
            <a:ext cx="1429018"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Relational</a:t>
            </a:r>
          </a:p>
        </p:txBody>
      </p:sp>
      <p:pic>
        <p:nvPicPr>
          <p:cNvPr id="37" name="Graphic 36" descr="Transfer">
            <a:extLst>
              <a:ext uri="{FF2B5EF4-FFF2-40B4-BE49-F238E27FC236}">
                <a16:creationId xmlns:a16="http://schemas.microsoft.com/office/drawing/2014/main" id="{09B6BA8D-1318-4502-A2DF-D7B3AE3971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129659">
            <a:off x="3024897" y="4258373"/>
            <a:ext cx="1677869" cy="685800"/>
          </a:xfrm>
          <a:prstGeom prst="rect">
            <a:avLst/>
          </a:prstGeom>
        </p:spPr>
      </p:pic>
      <p:grpSp>
        <p:nvGrpSpPr>
          <p:cNvPr id="2" name="Group 1">
            <a:extLst>
              <a:ext uri="{FF2B5EF4-FFF2-40B4-BE49-F238E27FC236}">
                <a16:creationId xmlns:a16="http://schemas.microsoft.com/office/drawing/2014/main" id="{1C08A7FA-1EAF-4751-AFE3-85E162631D5A}"/>
              </a:ext>
            </a:extLst>
          </p:cNvPr>
          <p:cNvGrpSpPr/>
          <p:nvPr/>
        </p:nvGrpSpPr>
        <p:grpSpPr>
          <a:xfrm>
            <a:off x="1133738" y="5829071"/>
            <a:ext cx="7029450" cy="447676"/>
            <a:chOff x="1133738" y="5829071"/>
            <a:chExt cx="7029450" cy="447676"/>
          </a:xfrm>
        </p:grpSpPr>
        <p:sp>
          <p:nvSpPr>
            <p:cNvPr id="20" name="Rectangle 19">
              <a:extLst>
                <a:ext uri="{FF2B5EF4-FFF2-40B4-BE49-F238E27FC236}">
                  <a16:creationId xmlns:a16="http://schemas.microsoft.com/office/drawing/2014/main" id="{C5C608EC-4356-4160-A506-D88A5E6EB57F}"/>
                </a:ext>
              </a:extLst>
            </p:cNvPr>
            <p:cNvSpPr/>
            <p:nvPr/>
          </p:nvSpPr>
          <p:spPr>
            <a:xfrm>
              <a:off x="1133738" y="5829072"/>
              <a:ext cx="2219325" cy="447675"/>
            </a:xfrm>
            <a:prstGeom prst="rect">
              <a:avLst/>
            </a:prstGeom>
            <a:pattFill prst="pct90">
              <a:fgClr>
                <a:srgbClr val="66A61E"/>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Trust</a:t>
              </a:r>
            </a:p>
          </p:txBody>
        </p:sp>
        <p:sp>
          <p:nvSpPr>
            <p:cNvPr id="23" name="Rectangle 22">
              <a:extLst>
                <a:ext uri="{FF2B5EF4-FFF2-40B4-BE49-F238E27FC236}">
                  <a16:creationId xmlns:a16="http://schemas.microsoft.com/office/drawing/2014/main" id="{4C6BE4ED-A281-4E93-A8CA-AADBE70395B0}"/>
                </a:ext>
              </a:extLst>
            </p:cNvPr>
            <p:cNvSpPr/>
            <p:nvPr/>
          </p:nvSpPr>
          <p:spPr>
            <a:xfrm>
              <a:off x="3286388" y="5829072"/>
              <a:ext cx="2837072" cy="447675"/>
            </a:xfrm>
            <a:prstGeom prst="rect">
              <a:avLst/>
            </a:prstGeom>
            <a:pattFill prst="pct50">
              <a:fgClr>
                <a:schemeClr val="bg1">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Uncertainty</a:t>
              </a:r>
            </a:p>
          </p:txBody>
        </p:sp>
        <p:sp>
          <p:nvSpPr>
            <p:cNvPr id="26" name="Rectangle 25">
              <a:extLst>
                <a:ext uri="{FF2B5EF4-FFF2-40B4-BE49-F238E27FC236}">
                  <a16:creationId xmlns:a16="http://schemas.microsoft.com/office/drawing/2014/main" id="{59A0EC8D-297D-4292-9ABF-C6A47334EE44}"/>
                </a:ext>
              </a:extLst>
            </p:cNvPr>
            <p:cNvSpPr/>
            <p:nvPr/>
          </p:nvSpPr>
          <p:spPr>
            <a:xfrm>
              <a:off x="6124838" y="5829071"/>
              <a:ext cx="2038350" cy="447675"/>
            </a:xfrm>
            <a:prstGeom prst="rect">
              <a:avLst/>
            </a:prstGeom>
            <a:pattFill prst="horzBrick">
              <a:fgClr>
                <a:srgbClr val="F12009"/>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Distrust</a:t>
              </a:r>
              <a:endParaRPr lang="en-US" b="1" dirty="0">
                <a:solidFill>
                  <a:schemeClr val="tx1"/>
                </a:solidFill>
              </a:endParaRPr>
            </a:p>
          </p:txBody>
        </p:sp>
      </p:grpSp>
      <p:sp>
        <p:nvSpPr>
          <p:cNvPr id="27" name="TextBox 26">
            <a:extLst>
              <a:ext uri="{FF2B5EF4-FFF2-40B4-BE49-F238E27FC236}">
                <a16:creationId xmlns:a16="http://schemas.microsoft.com/office/drawing/2014/main" id="{F3ED6473-B047-4E46-A085-E9DF1B242327}"/>
              </a:ext>
            </a:extLst>
          </p:cNvPr>
          <p:cNvSpPr txBox="1"/>
          <p:nvPr/>
        </p:nvSpPr>
        <p:spPr>
          <a:xfrm>
            <a:off x="6249556" y="1455439"/>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395132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E704447-8F15-481C-A68A-17EA933BF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021" y="5509913"/>
            <a:ext cx="672383" cy="672383"/>
          </a:xfrm>
          <a:prstGeom prst="rect">
            <a:avLst/>
          </a:prstGeom>
        </p:spPr>
      </p:pic>
      <p:sp>
        <p:nvSpPr>
          <p:cNvPr id="4" name="Title 1">
            <a:extLst>
              <a:ext uri="{FF2B5EF4-FFF2-40B4-BE49-F238E27FC236}">
                <a16:creationId xmlns:a16="http://schemas.microsoft.com/office/drawing/2014/main" id="{642C28BD-DC66-4638-A453-B6EE96FDAFB1}"/>
              </a:ext>
            </a:extLst>
          </p:cNvPr>
          <p:cNvSpPr txBox="1">
            <a:spLocks/>
          </p:cNvSpPr>
          <p:nvPr/>
        </p:nvSpPr>
        <p:spPr>
          <a:xfrm>
            <a:off x="781049" y="635103"/>
            <a:ext cx="7957705"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The new uncertainties that AI generates requires both</a:t>
            </a:r>
            <a:r>
              <a:rPr lang="en-US" sz="2800" dirty="0">
                <a:solidFill>
                  <a:srgbClr val="FF0000"/>
                </a:solidFill>
                <a:latin typeface="Franklin Gothic Book" panose="020B0503020102020204" pitchFamily="34" charset="0"/>
              </a:rPr>
              <a:t> </a:t>
            </a:r>
            <a:r>
              <a:rPr lang="en-US" sz="2800" dirty="0">
                <a:latin typeface="Franklin Gothic Book" panose="020B0503020102020204" pitchFamily="34" charset="0"/>
              </a:rPr>
              <a:t>higher assurance of </a:t>
            </a:r>
            <a:r>
              <a:rPr lang="en-US" sz="2800" b="1" i="1" dirty="0">
                <a:solidFill>
                  <a:srgbClr val="071488"/>
                </a:solidFill>
              </a:rPr>
              <a:t>trustworthiness</a:t>
            </a:r>
            <a:r>
              <a:rPr lang="en-US" sz="2800" dirty="0">
                <a:latin typeface="Franklin Gothic Book" panose="020B0503020102020204" pitchFamily="34" charset="0"/>
              </a:rPr>
              <a:t> </a:t>
            </a:r>
          </a:p>
          <a:p>
            <a:r>
              <a:rPr lang="en-US" sz="2800" dirty="0">
                <a:latin typeface="Franklin Gothic Book" panose="020B0503020102020204" pitchFamily="34" charset="0"/>
              </a:rPr>
              <a:t>and more </a:t>
            </a:r>
            <a:r>
              <a:rPr lang="en-US" sz="2800" b="1" i="1" dirty="0">
                <a:solidFill>
                  <a:srgbClr val="1B9EA7"/>
                </a:solidFill>
              </a:rPr>
              <a:t>trust</a:t>
            </a:r>
            <a:endParaRPr lang="en-US" sz="2800" dirty="0">
              <a:latin typeface="Franklin Gothic Book" panose="020B0503020102020204" pitchFamily="34" charset="0"/>
            </a:endParaRPr>
          </a:p>
        </p:txBody>
      </p:sp>
      <p:sp>
        <p:nvSpPr>
          <p:cNvPr id="5" name="Rectangle 4">
            <a:extLst>
              <a:ext uri="{FF2B5EF4-FFF2-40B4-BE49-F238E27FC236}">
                <a16:creationId xmlns:a16="http://schemas.microsoft.com/office/drawing/2014/main" id="{28CA4204-FF0C-49D8-B1C5-1AE442935521}"/>
              </a:ext>
            </a:extLst>
          </p:cNvPr>
          <p:cNvSpPr/>
          <p:nvPr/>
        </p:nvSpPr>
        <p:spPr>
          <a:xfrm>
            <a:off x="2912269" y="1895870"/>
            <a:ext cx="3624262" cy="2325012"/>
          </a:xfrm>
          <a:prstGeom prst="rect">
            <a:avLst/>
          </a:prstGeom>
          <a:blipFill dpi="0" rotWithShape="1">
            <a:blip r:embed="rId4">
              <a:alphaModFix amt="65000"/>
            </a:blip>
            <a:srcRect/>
            <a:stretch>
              <a:fillRect/>
            </a:stretch>
          </a:blipFill>
          <a:effectLst>
            <a:outerShdw blurRad="50800" dist="50800" dir="5400000" algn="ctr" rotWithShape="0">
              <a:srgbClr val="000000">
                <a:alpha val="9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B774971-45B6-4D6A-BA7A-3EE0E97D1D5D}"/>
              </a:ext>
            </a:extLst>
          </p:cNvPr>
          <p:cNvSpPr/>
          <p:nvPr/>
        </p:nvSpPr>
        <p:spPr>
          <a:xfrm>
            <a:off x="1162050" y="4906007"/>
            <a:ext cx="2219325" cy="447675"/>
          </a:xfrm>
          <a:prstGeom prst="rect">
            <a:avLst/>
          </a:prstGeom>
          <a:pattFill prst="pct90">
            <a:fgClr>
              <a:srgbClr val="66A61E"/>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Trust</a:t>
            </a:r>
          </a:p>
        </p:txBody>
      </p:sp>
      <p:sp>
        <p:nvSpPr>
          <p:cNvPr id="7" name="Rectangle 6">
            <a:extLst>
              <a:ext uri="{FF2B5EF4-FFF2-40B4-BE49-F238E27FC236}">
                <a16:creationId xmlns:a16="http://schemas.microsoft.com/office/drawing/2014/main" id="{D9EA93CA-A5C0-40F7-90AF-4B460B1D6AD2}"/>
              </a:ext>
            </a:extLst>
          </p:cNvPr>
          <p:cNvSpPr/>
          <p:nvPr/>
        </p:nvSpPr>
        <p:spPr>
          <a:xfrm>
            <a:off x="3314700" y="4906007"/>
            <a:ext cx="2844114" cy="445055"/>
          </a:xfrm>
          <a:prstGeom prst="rect">
            <a:avLst/>
          </a:prstGeom>
          <a:pattFill prst="pct50">
            <a:fgClr>
              <a:schemeClr val="bg1">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Uncertainty</a:t>
            </a:r>
          </a:p>
        </p:txBody>
      </p:sp>
      <p:cxnSp>
        <p:nvCxnSpPr>
          <p:cNvPr id="11" name="Straight Connector 10">
            <a:extLst>
              <a:ext uri="{FF2B5EF4-FFF2-40B4-BE49-F238E27FC236}">
                <a16:creationId xmlns:a16="http://schemas.microsoft.com/office/drawing/2014/main" id="{E285F2D2-966A-46BA-9E35-A1233A550931}"/>
              </a:ext>
            </a:extLst>
          </p:cNvPr>
          <p:cNvCxnSpPr>
            <a:cxnSpLocks/>
          </p:cNvCxnSpPr>
          <p:nvPr/>
        </p:nvCxnSpPr>
        <p:spPr>
          <a:xfrm>
            <a:off x="3314700" y="4906006"/>
            <a:ext cx="0" cy="742951"/>
          </a:xfrm>
          <a:prstGeom prst="line">
            <a:avLst/>
          </a:prstGeom>
          <a:ln w="3175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3" name="TextBox 33">
            <a:extLst>
              <a:ext uri="{FF2B5EF4-FFF2-40B4-BE49-F238E27FC236}">
                <a16:creationId xmlns:a16="http://schemas.microsoft.com/office/drawing/2014/main" id="{5D00DFDC-DF42-47E8-8E69-A393477A2AEE}"/>
              </a:ext>
            </a:extLst>
          </p:cNvPr>
          <p:cNvSpPr txBox="1">
            <a:spLocks noChangeArrowheads="1"/>
          </p:cNvSpPr>
          <p:nvPr/>
        </p:nvSpPr>
        <p:spPr bwMode="auto">
          <a:xfrm flipH="1">
            <a:off x="2166019" y="5648957"/>
            <a:ext cx="1554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“Zero-Trust”</a:t>
            </a:r>
            <a:endParaRPr lang="en-US" altLang="en-US" sz="2400" dirty="0">
              <a:solidFill>
                <a:srgbClr val="525252"/>
              </a:solidFill>
              <a:latin typeface="Calibri Light" panose="020F0302020204030204" pitchFamily="34" charset="0"/>
              <a:cs typeface="Calibri Light" panose="020F0302020204030204" pitchFamily="34" charset="0"/>
            </a:endParaRPr>
          </a:p>
        </p:txBody>
      </p:sp>
      <p:cxnSp>
        <p:nvCxnSpPr>
          <p:cNvPr id="14" name="Straight Connector 13">
            <a:extLst>
              <a:ext uri="{FF2B5EF4-FFF2-40B4-BE49-F238E27FC236}">
                <a16:creationId xmlns:a16="http://schemas.microsoft.com/office/drawing/2014/main" id="{C6FC275F-40AC-4618-885B-4C6CFBC858E5}"/>
              </a:ext>
            </a:extLst>
          </p:cNvPr>
          <p:cNvCxnSpPr>
            <a:cxnSpLocks/>
          </p:cNvCxnSpPr>
          <p:nvPr/>
        </p:nvCxnSpPr>
        <p:spPr>
          <a:xfrm>
            <a:off x="3894639" y="4610730"/>
            <a:ext cx="0" cy="742951"/>
          </a:xfrm>
          <a:prstGeom prst="line">
            <a:avLst/>
          </a:prstGeom>
          <a:ln w="3175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5" name="TextBox 33">
            <a:extLst>
              <a:ext uri="{FF2B5EF4-FFF2-40B4-BE49-F238E27FC236}">
                <a16:creationId xmlns:a16="http://schemas.microsoft.com/office/drawing/2014/main" id="{A608E250-34BB-42A9-8F0E-EBB42E151C7D}"/>
              </a:ext>
            </a:extLst>
          </p:cNvPr>
          <p:cNvSpPr txBox="1">
            <a:spLocks noChangeArrowheads="1"/>
          </p:cNvSpPr>
          <p:nvPr/>
        </p:nvSpPr>
        <p:spPr bwMode="auto">
          <a:xfrm flipH="1">
            <a:off x="3580314" y="4268902"/>
            <a:ext cx="2066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Safety Envelope</a:t>
            </a:r>
            <a:endParaRPr lang="en-US" altLang="en-US" sz="2400" dirty="0">
              <a:solidFill>
                <a:srgbClr val="525252"/>
              </a:solidFill>
              <a:latin typeface="Calibri Light" panose="020F0302020204030204" pitchFamily="34" charset="0"/>
              <a:cs typeface="Calibri Light" panose="020F0302020204030204" pitchFamily="34" charset="0"/>
            </a:endParaRPr>
          </a:p>
        </p:txBody>
      </p:sp>
      <p:cxnSp>
        <p:nvCxnSpPr>
          <p:cNvPr id="16" name="Straight Connector 15">
            <a:extLst>
              <a:ext uri="{FF2B5EF4-FFF2-40B4-BE49-F238E27FC236}">
                <a16:creationId xmlns:a16="http://schemas.microsoft.com/office/drawing/2014/main" id="{DDA18F17-3DB5-416F-9719-D252C603B895}"/>
              </a:ext>
            </a:extLst>
          </p:cNvPr>
          <p:cNvCxnSpPr>
            <a:cxnSpLocks/>
          </p:cNvCxnSpPr>
          <p:nvPr/>
        </p:nvCxnSpPr>
        <p:spPr>
          <a:xfrm flipH="1">
            <a:off x="5655096" y="4903387"/>
            <a:ext cx="7227" cy="884112"/>
          </a:xfrm>
          <a:prstGeom prst="line">
            <a:avLst/>
          </a:prstGeom>
          <a:ln w="3175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7" name="TextBox 33">
            <a:extLst>
              <a:ext uri="{FF2B5EF4-FFF2-40B4-BE49-F238E27FC236}">
                <a16:creationId xmlns:a16="http://schemas.microsoft.com/office/drawing/2014/main" id="{517931F3-6843-4EF1-B5B1-890B1BDE9CD7}"/>
              </a:ext>
            </a:extLst>
          </p:cNvPr>
          <p:cNvSpPr txBox="1">
            <a:spLocks noChangeArrowheads="1"/>
          </p:cNvSpPr>
          <p:nvPr/>
        </p:nvSpPr>
        <p:spPr bwMode="auto">
          <a:xfrm flipH="1">
            <a:off x="6323331" y="5705298"/>
            <a:ext cx="2066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Extensive Testing</a:t>
            </a:r>
            <a:endParaRPr lang="en-US" altLang="en-US" sz="2400" dirty="0">
              <a:solidFill>
                <a:srgbClr val="525252"/>
              </a:solidFill>
              <a:latin typeface="Calibri Light" panose="020F0302020204030204" pitchFamily="34" charset="0"/>
              <a:cs typeface="Calibri Light" panose="020F0302020204030204" pitchFamily="34" charset="0"/>
            </a:endParaRPr>
          </a:p>
        </p:txBody>
      </p:sp>
      <p:cxnSp>
        <p:nvCxnSpPr>
          <p:cNvPr id="18" name="Straight Connector 17">
            <a:extLst>
              <a:ext uri="{FF2B5EF4-FFF2-40B4-BE49-F238E27FC236}">
                <a16:creationId xmlns:a16="http://schemas.microsoft.com/office/drawing/2014/main" id="{3B5C04E2-1D36-4F9B-A5D3-684E9DC8E597}"/>
              </a:ext>
            </a:extLst>
          </p:cNvPr>
          <p:cNvCxnSpPr>
            <a:cxnSpLocks/>
          </p:cNvCxnSpPr>
          <p:nvPr/>
        </p:nvCxnSpPr>
        <p:spPr>
          <a:xfrm>
            <a:off x="5875657" y="4639017"/>
            <a:ext cx="0" cy="742951"/>
          </a:xfrm>
          <a:prstGeom prst="line">
            <a:avLst/>
          </a:prstGeom>
          <a:ln w="3175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9" name="TextBox 33">
            <a:extLst>
              <a:ext uri="{FF2B5EF4-FFF2-40B4-BE49-F238E27FC236}">
                <a16:creationId xmlns:a16="http://schemas.microsoft.com/office/drawing/2014/main" id="{E9A4C5AE-E389-4AA9-BB48-4E0312B2E5C9}"/>
              </a:ext>
            </a:extLst>
          </p:cNvPr>
          <p:cNvSpPr txBox="1">
            <a:spLocks noChangeArrowheads="1"/>
          </p:cNvSpPr>
          <p:nvPr/>
        </p:nvSpPr>
        <p:spPr bwMode="auto">
          <a:xfrm flipH="1">
            <a:off x="6323332" y="4324987"/>
            <a:ext cx="2066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eaLnBrk="1" hangingPunct="1"/>
            <a:r>
              <a:rPr lang="en-US" altLang="en-US" sz="2400" b="1" dirty="0">
                <a:solidFill>
                  <a:srgbClr val="525252"/>
                </a:solidFill>
                <a:latin typeface="Calibri Light" panose="020F0302020204030204" pitchFamily="34" charset="0"/>
                <a:cs typeface="Calibri Light" panose="020F0302020204030204" pitchFamily="34" charset="0"/>
              </a:rPr>
              <a:t>Assurance Cases</a:t>
            </a:r>
            <a:endParaRPr lang="en-US" altLang="en-US" sz="2400" dirty="0">
              <a:solidFill>
                <a:srgbClr val="525252"/>
              </a:solidFill>
              <a:latin typeface="Calibri Light" panose="020F0302020204030204" pitchFamily="34" charset="0"/>
              <a:cs typeface="Calibri Light" panose="020F0302020204030204" pitchFamily="34" charset="0"/>
            </a:endParaRPr>
          </a:p>
        </p:txBody>
      </p:sp>
      <p:sp>
        <p:nvSpPr>
          <p:cNvPr id="22" name="Rectangle 21">
            <a:extLst>
              <a:ext uri="{FF2B5EF4-FFF2-40B4-BE49-F238E27FC236}">
                <a16:creationId xmlns:a16="http://schemas.microsoft.com/office/drawing/2014/main" id="{899357D3-E0B3-4C26-912C-3DE49AFFC6D1}"/>
              </a:ext>
            </a:extLst>
          </p:cNvPr>
          <p:cNvSpPr/>
          <p:nvPr/>
        </p:nvSpPr>
        <p:spPr>
          <a:xfrm>
            <a:off x="6158826" y="4903387"/>
            <a:ext cx="2038350" cy="447675"/>
          </a:xfrm>
          <a:prstGeom prst="rect">
            <a:avLst/>
          </a:prstGeom>
          <a:pattFill prst="horzBrick">
            <a:fgClr>
              <a:srgbClr val="F12009"/>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Distrust</a:t>
            </a:r>
            <a:endParaRPr lang="en-US" b="1" dirty="0">
              <a:solidFill>
                <a:schemeClr val="tx1"/>
              </a:solidFill>
            </a:endParaRPr>
          </a:p>
        </p:txBody>
      </p:sp>
      <p:pic>
        <p:nvPicPr>
          <p:cNvPr id="3" name="Picture 2">
            <a:extLst>
              <a:ext uri="{FF2B5EF4-FFF2-40B4-BE49-F238E27FC236}">
                <a16:creationId xmlns:a16="http://schemas.microsoft.com/office/drawing/2014/main" id="{E167DFC9-F535-4E2F-AAE1-5F224D296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6474" y="5567163"/>
            <a:ext cx="514689" cy="574856"/>
          </a:xfrm>
          <a:prstGeom prst="rect">
            <a:avLst/>
          </a:prstGeom>
        </p:spPr>
      </p:pic>
      <p:pic>
        <p:nvPicPr>
          <p:cNvPr id="12" name="Picture 11">
            <a:extLst>
              <a:ext uri="{FF2B5EF4-FFF2-40B4-BE49-F238E27FC236}">
                <a16:creationId xmlns:a16="http://schemas.microsoft.com/office/drawing/2014/main" id="{4A1BDD12-20D4-4DB0-86D0-13C059DC6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395" y="4179894"/>
            <a:ext cx="544637" cy="544637"/>
          </a:xfrm>
          <a:prstGeom prst="rect">
            <a:avLst/>
          </a:prstGeom>
        </p:spPr>
      </p:pic>
      <p:grpSp>
        <p:nvGrpSpPr>
          <p:cNvPr id="25" name="Group 24">
            <a:extLst>
              <a:ext uri="{FF2B5EF4-FFF2-40B4-BE49-F238E27FC236}">
                <a16:creationId xmlns:a16="http://schemas.microsoft.com/office/drawing/2014/main" id="{D56F289D-E56C-4BEC-8AF5-ECFC18283AFD}"/>
              </a:ext>
            </a:extLst>
          </p:cNvPr>
          <p:cNvGrpSpPr/>
          <p:nvPr/>
        </p:nvGrpSpPr>
        <p:grpSpPr>
          <a:xfrm>
            <a:off x="2216487" y="4697429"/>
            <a:ext cx="4711027" cy="1848786"/>
            <a:chOff x="2216487" y="4697429"/>
            <a:chExt cx="4711027" cy="1848786"/>
          </a:xfrm>
        </p:grpSpPr>
        <p:sp>
          <p:nvSpPr>
            <p:cNvPr id="21" name="TextBox 33">
              <a:extLst>
                <a:ext uri="{FF2B5EF4-FFF2-40B4-BE49-F238E27FC236}">
                  <a16:creationId xmlns:a16="http://schemas.microsoft.com/office/drawing/2014/main" id="{28331755-C405-4B2D-9C05-DF884450EA87}"/>
                </a:ext>
              </a:extLst>
            </p:cNvPr>
            <p:cNvSpPr txBox="1">
              <a:spLocks noChangeArrowheads="1"/>
            </p:cNvSpPr>
            <p:nvPr/>
          </p:nvSpPr>
          <p:spPr bwMode="auto">
            <a:xfrm flipH="1">
              <a:off x="2216487" y="6115328"/>
              <a:ext cx="4711027" cy="430887"/>
            </a:xfrm>
            <a:prstGeom prst="rect">
              <a:avLst/>
            </a:prstGeom>
            <a:solidFill>
              <a:srgbClr val="FFC000"/>
            </a:solidFill>
            <a:ln>
              <a:noFill/>
            </a:ln>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800" b="1" dirty="0">
                  <a:latin typeface="Franklin Gothic Book" panose="020B0503020102020204" pitchFamily="34" charset="0"/>
                  <a:cs typeface="Calibri Light" panose="020F0302020204030204" pitchFamily="34" charset="0"/>
                </a:rPr>
                <a:t>Is the gap an acceptable risk?</a:t>
              </a:r>
              <a:endParaRPr lang="en-US" altLang="en-US" sz="2800" dirty="0">
                <a:latin typeface="Franklin Gothic Book" panose="020B0503020102020204" pitchFamily="34" charset="0"/>
                <a:cs typeface="Calibri Light" panose="020F0302020204030204" pitchFamily="34" charset="0"/>
              </a:endParaRPr>
            </a:p>
          </p:txBody>
        </p:sp>
        <p:sp>
          <p:nvSpPr>
            <p:cNvPr id="23" name="Arrow: Left-Right 22">
              <a:extLst>
                <a:ext uri="{FF2B5EF4-FFF2-40B4-BE49-F238E27FC236}">
                  <a16:creationId xmlns:a16="http://schemas.microsoft.com/office/drawing/2014/main" id="{40DCA357-B470-4E4B-A43F-63A205245B60}"/>
                </a:ext>
              </a:extLst>
            </p:cNvPr>
            <p:cNvSpPr/>
            <p:nvPr/>
          </p:nvSpPr>
          <p:spPr>
            <a:xfrm>
              <a:off x="3894639" y="4697429"/>
              <a:ext cx="2264167" cy="161172"/>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Right 23">
              <a:extLst>
                <a:ext uri="{FF2B5EF4-FFF2-40B4-BE49-F238E27FC236}">
                  <a16:creationId xmlns:a16="http://schemas.microsoft.com/office/drawing/2014/main" id="{B2C10240-1399-4606-82D4-B0BE9B580664}"/>
                </a:ext>
              </a:extLst>
            </p:cNvPr>
            <p:cNvSpPr/>
            <p:nvPr/>
          </p:nvSpPr>
          <p:spPr>
            <a:xfrm>
              <a:off x="5655096" y="5479007"/>
              <a:ext cx="496468" cy="16117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238385CB-9434-431D-86F6-9F054E3FAC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2023" y="4246644"/>
            <a:ext cx="447675" cy="447675"/>
          </a:xfrm>
          <a:prstGeom prst="rect">
            <a:avLst/>
          </a:prstGeom>
        </p:spPr>
      </p:pic>
      <p:sp>
        <p:nvSpPr>
          <p:cNvPr id="26" name="TextBox 25">
            <a:extLst>
              <a:ext uri="{FF2B5EF4-FFF2-40B4-BE49-F238E27FC236}">
                <a16:creationId xmlns:a16="http://schemas.microsoft.com/office/drawing/2014/main" id="{A6934FC9-82D8-4F21-9790-09DA39FA1885}"/>
              </a:ext>
            </a:extLst>
          </p:cNvPr>
          <p:cNvSpPr txBox="1"/>
          <p:nvPr/>
        </p:nvSpPr>
        <p:spPr>
          <a:xfrm>
            <a:off x="4301873" y="1681523"/>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65300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EFA977-ADBC-4B84-8AF7-9438A329A7A8}"/>
              </a:ext>
            </a:extLst>
          </p:cNvPr>
          <p:cNvSpPr/>
          <p:nvPr/>
        </p:nvSpPr>
        <p:spPr>
          <a:xfrm>
            <a:off x="843280" y="1675130"/>
            <a:ext cx="7640320" cy="4375047"/>
          </a:xfrm>
          <a:prstGeom prst="rect">
            <a:avLst/>
          </a:prstGeom>
          <a:blipFill dpi="0" rotWithShape="1">
            <a:blip r:embed="rId2">
              <a:alphaModFix amt="2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8130D10-A095-421D-8BB7-BB336F0B0F9A}"/>
              </a:ext>
            </a:extLst>
          </p:cNvPr>
          <p:cNvSpPr txBox="1">
            <a:spLocks/>
          </p:cNvSpPr>
          <p:nvPr/>
        </p:nvSpPr>
        <p:spPr>
          <a:xfrm>
            <a:off x="765190" y="635103"/>
            <a:ext cx="7886700" cy="121274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Testing trust in AI systems </a:t>
            </a:r>
            <a:r>
              <a:rPr lang="en-US" sz="2800" b="1" i="1" dirty="0">
                <a:solidFill>
                  <a:schemeClr val="accent1">
                    <a:lumMod val="60000"/>
                    <a:lumOff val="40000"/>
                  </a:schemeClr>
                </a:solidFill>
                <a:latin typeface="Franklin Gothic Book" panose="020B0503020102020204" pitchFamily="34" charset="0"/>
              </a:rPr>
              <a:t>cannot</a:t>
            </a:r>
            <a:r>
              <a:rPr lang="en-US" sz="2800" dirty="0">
                <a:latin typeface="Franklin Gothic Book" panose="020B0503020102020204" pitchFamily="34" charset="0"/>
              </a:rPr>
              <a:t> be ‘one-and-done’ or done without their operators</a:t>
            </a:r>
          </a:p>
          <a:p>
            <a:endParaRPr lang="en-US" sz="2800" dirty="0">
              <a:latin typeface="Franklin Gothic Book" panose="020B0503020102020204" pitchFamily="34" charset="0"/>
            </a:endParaRPr>
          </a:p>
        </p:txBody>
      </p:sp>
      <p:sp>
        <p:nvSpPr>
          <p:cNvPr id="4" name="Rectangle 3">
            <a:extLst>
              <a:ext uri="{FF2B5EF4-FFF2-40B4-BE49-F238E27FC236}">
                <a16:creationId xmlns:a16="http://schemas.microsoft.com/office/drawing/2014/main" id="{EF511812-924F-4982-9502-E5EC54019E91}"/>
              </a:ext>
            </a:extLst>
          </p:cNvPr>
          <p:cNvSpPr/>
          <p:nvPr/>
        </p:nvSpPr>
        <p:spPr>
          <a:xfrm>
            <a:off x="5720080" y="4131505"/>
            <a:ext cx="2791785" cy="1938992"/>
          </a:xfrm>
          <a:prstGeom prst="rect">
            <a:avLst/>
          </a:prstGeom>
          <a:noFill/>
        </p:spPr>
        <p:txBody>
          <a:bodyPr wrap="square">
            <a:spAutoFit/>
          </a:bodyPr>
          <a:lstStyle/>
          <a:p>
            <a:pPr algn="r"/>
            <a:r>
              <a:rPr lang="en-US" sz="2400" dirty="0">
                <a:latin typeface="Calibri" panose="020F0502020204030204" pitchFamily="34" charset="0"/>
                <a:ea typeface="Calibri" panose="020F0502020204030204" pitchFamily="34" charset="0"/>
                <a:cs typeface="Times New Roman" panose="02020603050405020304" pitchFamily="18" charset="0"/>
              </a:rPr>
              <a:t>Each stakeholder </a:t>
            </a:r>
          </a:p>
          <a:p>
            <a:pPr algn="r"/>
            <a:r>
              <a:rPr lang="en-US" sz="2400" dirty="0">
                <a:latin typeface="Calibri" panose="020F0502020204030204" pitchFamily="34" charset="0"/>
                <a:ea typeface="Calibri" panose="020F0502020204030204" pitchFamily="34" charset="0"/>
                <a:cs typeface="Times New Roman" panose="02020603050405020304" pitchFamily="18" charset="0"/>
              </a:rPr>
              <a:t>needs appropriate </a:t>
            </a:r>
          </a:p>
          <a:p>
            <a:pPr algn="r"/>
            <a:r>
              <a:rPr lang="en-US" sz="2400" dirty="0">
                <a:latin typeface="Calibri" panose="020F0502020204030204" pitchFamily="34" charset="0"/>
                <a:ea typeface="Calibri" panose="020F0502020204030204" pitchFamily="34" charset="0"/>
                <a:cs typeface="Times New Roman" panose="02020603050405020304" pitchFamily="18" charset="0"/>
              </a:rPr>
              <a:t>explainability,</a:t>
            </a:r>
          </a:p>
          <a:p>
            <a:pPr algn="r"/>
            <a:r>
              <a:rPr lang="en-US" sz="2400" dirty="0">
                <a:latin typeface="Calibri" panose="020F0502020204030204" pitchFamily="34" charset="0"/>
                <a:ea typeface="Calibri" panose="020F0502020204030204" pitchFamily="34" charset="0"/>
                <a:cs typeface="Times New Roman" panose="02020603050405020304" pitchFamily="18" charset="0"/>
              </a:rPr>
              <a:t> understandability, </a:t>
            </a:r>
          </a:p>
          <a:p>
            <a:pPr algn="r"/>
            <a:r>
              <a:rPr lang="en-US" sz="2400" dirty="0">
                <a:latin typeface="Calibri" panose="020F0502020204030204" pitchFamily="34" charset="0"/>
                <a:ea typeface="Calibri" panose="020F0502020204030204" pitchFamily="34" charset="0"/>
                <a:cs typeface="Times New Roman" panose="02020603050405020304" pitchFamily="18" charset="0"/>
              </a:rPr>
              <a:t>and transparency</a:t>
            </a:r>
            <a:endParaRPr lang="en-US" sz="2400" dirty="0"/>
          </a:p>
        </p:txBody>
      </p:sp>
      <p:sp>
        <p:nvSpPr>
          <p:cNvPr id="7" name="Rectangle 6">
            <a:extLst>
              <a:ext uri="{FF2B5EF4-FFF2-40B4-BE49-F238E27FC236}">
                <a16:creationId xmlns:a16="http://schemas.microsoft.com/office/drawing/2014/main" id="{4A76D872-584F-4364-902B-6E0FE2174A35}"/>
              </a:ext>
            </a:extLst>
          </p:cNvPr>
          <p:cNvSpPr/>
          <p:nvPr/>
        </p:nvSpPr>
        <p:spPr>
          <a:xfrm>
            <a:off x="4976185" y="1634447"/>
            <a:ext cx="3566160" cy="1569660"/>
          </a:xfrm>
          <a:prstGeom prst="rect">
            <a:avLst/>
          </a:prstGeom>
        </p:spPr>
        <p:txBody>
          <a:bodyPr wrap="square">
            <a:spAutoFit/>
          </a:bodyPr>
          <a:lstStyle/>
          <a:p>
            <a:pPr algn="r"/>
            <a:r>
              <a:rPr lang="en-US" sz="2400" dirty="0">
                <a:latin typeface="Calibri" panose="020F0502020204030204" pitchFamily="34" charset="0"/>
                <a:ea typeface="Calibri" panose="020F0502020204030204" pitchFamily="34" charset="0"/>
                <a:cs typeface="Times New Roman" panose="02020603050405020304" pitchFamily="18" charset="0"/>
              </a:rPr>
              <a:t>Testing system-operator  interaction requires sufficient time for </a:t>
            </a:r>
          </a:p>
          <a:p>
            <a:pPr algn="r"/>
            <a:r>
              <a:rPr lang="en-US" sz="2400" dirty="0">
                <a:latin typeface="Calibri" panose="020F0502020204030204" pitchFamily="34" charset="0"/>
                <a:ea typeface="Calibri" panose="020F0502020204030204" pitchFamily="34" charset="0"/>
                <a:cs typeface="Times New Roman" panose="02020603050405020304" pitchFamily="18" charset="0"/>
              </a:rPr>
              <a:t>trust to build</a:t>
            </a:r>
            <a:endParaRPr lang="en-US" sz="2400" dirty="0"/>
          </a:p>
        </p:txBody>
      </p:sp>
      <p:sp>
        <p:nvSpPr>
          <p:cNvPr id="8" name="Rectangle 7">
            <a:extLst>
              <a:ext uri="{FF2B5EF4-FFF2-40B4-BE49-F238E27FC236}">
                <a16:creationId xmlns:a16="http://schemas.microsoft.com/office/drawing/2014/main" id="{CA0EF764-C998-4D33-8B56-7456FF2CA638}"/>
              </a:ext>
            </a:extLst>
          </p:cNvPr>
          <p:cNvSpPr/>
          <p:nvPr/>
        </p:nvSpPr>
        <p:spPr>
          <a:xfrm>
            <a:off x="833120" y="1687548"/>
            <a:ext cx="3075290" cy="1200329"/>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AI already will require continuous monitoring and ongoing testing</a:t>
            </a:r>
            <a:endParaRPr lang="en-US" sz="2400" dirty="0"/>
          </a:p>
        </p:txBody>
      </p:sp>
      <p:sp>
        <p:nvSpPr>
          <p:cNvPr id="9" name="Rectangle 8">
            <a:extLst>
              <a:ext uri="{FF2B5EF4-FFF2-40B4-BE49-F238E27FC236}">
                <a16:creationId xmlns:a16="http://schemas.microsoft.com/office/drawing/2014/main" id="{7996E225-E9C3-47AE-8597-7D6E608F90D6}"/>
              </a:ext>
            </a:extLst>
          </p:cNvPr>
          <p:cNvSpPr/>
          <p:nvPr/>
        </p:nvSpPr>
        <p:spPr>
          <a:xfrm>
            <a:off x="843280" y="4152546"/>
            <a:ext cx="2976880" cy="1938992"/>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Trust, as dynamic, contextual, and relational, will also need to be iteratively reassessed </a:t>
            </a:r>
            <a:endParaRPr lang="en-US" sz="2400" dirty="0"/>
          </a:p>
        </p:txBody>
      </p:sp>
      <p:sp>
        <p:nvSpPr>
          <p:cNvPr id="10" name="TextBox 9">
            <a:extLst>
              <a:ext uri="{FF2B5EF4-FFF2-40B4-BE49-F238E27FC236}">
                <a16:creationId xmlns:a16="http://schemas.microsoft.com/office/drawing/2014/main" id="{2975B5C8-6360-44A2-8412-595FB9D484E2}"/>
              </a:ext>
            </a:extLst>
          </p:cNvPr>
          <p:cNvSpPr txBox="1"/>
          <p:nvPr/>
        </p:nvSpPr>
        <p:spPr>
          <a:xfrm>
            <a:off x="6293303" y="6061952"/>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2229145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533405-8D73-44D6-B244-A19A4CB27003}"/>
              </a:ext>
            </a:extLst>
          </p:cNvPr>
          <p:cNvSpPr>
            <a:spLocks noGrp="1"/>
          </p:cNvSpPr>
          <p:nvPr>
            <p:ph type="title"/>
          </p:nvPr>
        </p:nvSpPr>
        <p:spPr>
          <a:xfrm>
            <a:off x="578714" y="470150"/>
            <a:ext cx="7886700" cy="938744"/>
          </a:xfrm>
        </p:spPr>
        <p:txBody>
          <a:bodyPr>
            <a:noAutofit/>
          </a:bodyPr>
          <a:lstStyle/>
          <a:p>
            <a:r>
              <a:rPr lang="en-US" b="1" i="1" dirty="0">
                <a:solidFill>
                  <a:srgbClr val="1B9EA7"/>
                </a:solidFill>
              </a:rPr>
              <a:t>Trust</a:t>
            </a:r>
            <a:r>
              <a:rPr lang="en-US" dirty="0"/>
              <a:t> is a </a:t>
            </a:r>
            <a:r>
              <a:rPr lang="en-US" i="1" dirty="0"/>
              <a:t>cognitive state </a:t>
            </a:r>
            <a:r>
              <a:rPr lang="en-US" dirty="0"/>
              <a:t>where a trustor is </a:t>
            </a:r>
            <a:br>
              <a:rPr lang="en-US" dirty="0"/>
            </a:br>
            <a:r>
              <a:rPr lang="en-US" b="1" i="1" dirty="0">
                <a:solidFill>
                  <a:srgbClr val="00B0F0"/>
                </a:solidFill>
              </a:rPr>
              <a:t>willing to delegate a goal</a:t>
            </a:r>
            <a:r>
              <a:rPr lang="en-US" dirty="0"/>
              <a:t> to a trustee</a:t>
            </a:r>
            <a:br>
              <a:rPr lang="en-US" dirty="0"/>
            </a:br>
            <a:endParaRPr lang="en-US" dirty="0"/>
          </a:p>
        </p:txBody>
      </p:sp>
      <p:sp>
        <p:nvSpPr>
          <p:cNvPr id="7" name="Rectangle 6">
            <a:extLst>
              <a:ext uri="{FF2B5EF4-FFF2-40B4-BE49-F238E27FC236}">
                <a16:creationId xmlns:a16="http://schemas.microsoft.com/office/drawing/2014/main" id="{C12373AD-8DF2-43B1-9678-6084C05208FB}"/>
              </a:ext>
            </a:extLst>
          </p:cNvPr>
          <p:cNvSpPr/>
          <p:nvPr/>
        </p:nvSpPr>
        <p:spPr>
          <a:xfrm>
            <a:off x="647700" y="1685925"/>
            <a:ext cx="7886700" cy="4514850"/>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9" name="Title 1">
            <a:extLst>
              <a:ext uri="{FF2B5EF4-FFF2-40B4-BE49-F238E27FC236}">
                <a16:creationId xmlns:a16="http://schemas.microsoft.com/office/drawing/2014/main" id="{EDC2825E-0710-40A3-A2B9-131EDD2256BA}"/>
              </a:ext>
            </a:extLst>
          </p:cNvPr>
          <p:cNvSpPr txBox="1">
            <a:spLocks/>
          </p:cNvSpPr>
          <p:nvPr/>
        </p:nvSpPr>
        <p:spPr>
          <a:xfrm rot="19342374">
            <a:off x="5705851" y="2941834"/>
            <a:ext cx="2636804"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solidFill>
                  <a:srgbClr val="071488"/>
                </a:solidFill>
              </a:rPr>
              <a:t>Trustworthiness</a:t>
            </a:r>
          </a:p>
        </p:txBody>
      </p:sp>
      <p:sp>
        <p:nvSpPr>
          <p:cNvPr id="11" name="Title 1">
            <a:extLst>
              <a:ext uri="{FF2B5EF4-FFF2-40B4-BE49-F238E27FC236}">
                <a16:creationId xmlns:a16="http://schemas.microsoft.com/office/drawing/2014/main" id="{5CA8D200-08BE-478E-8FA2-29011A62BA08}"/>
              </a:ext>
            </a:extLst>
          </p:cNvPr>
          <p:cNvSpPr txBox="1">
            <a:spLocks/>
          </p:cNvSpPr>
          <p:nvPr/>
        </p:nvSpPr>
        <p:spPr>
          <a:xfrm>
            <a:off x="1102659" y="4662249"/>
            <a:ext cx="984997"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i="1" dirty="0">
                <a:solidFill>
                  <a:srgbClr val="1B9EA7"/>
                </a:solidFill>
              </a:rPr>
              <a:t>Trust</a:t>
            </a:r>
          </a:p>
        </p:txBody>
      </p:sp>
      <p:grpSp>
        <p:nvGrpSpPr>
          <p:cNvPr id="15" name="Group 14">
            <a:extLst>
              <a:ext uri="{FF2B5EF4-FFF2-40B4-BE49-F238E27FC236}">
                <a16:creationId xmlns:a16="http://schemas.microsoft.com/office/drawing/2014/main" id="{C923F17B-D3AD-4CCB-BA59-5C137EF1617C}"/>
              </a:ext>
            </a:extLst>
          </p:cNvPr>
          <p:cNvGrpSpPr/>
          <p:nvPr/>
        </p:nvGrpSpPr>
        <p:grpSpPr>
          <a:xfrm>
            <a:off x="2795505" y="5058068"/>
            <a:ext cx="3336766" cy="376518"/>
            <a:chOff x="3079376" y="5174702"/>
            <a:chExt cx="4966447" cy="502024"/>
          </a:xfrm>
        </p:grpSpPr>
        <p:cxnSp>
          <p:nvCxnSpPr>
            <p:cNvPr id="12" name="Straight Connector 11">
              <a:extLst>
                <a:ext uri="{FF2B5EF4-FFF2-40B4-BE49-F238E27FC236}">
                  <a16:creationId xmlns:a16="http://schemas.microsoft.com/office/drawing/2014/main" id="{12B0D563-1DC4-4BF3-B600-F52303FECAB5}"/>
                </a:ext>
              </a:extLst>
            </p:cNvPr>
            <p:cNvCxnSpPr/>
            <p:nvPr/>
          </p:nvCxnSpPr>
          <p:spPr>
            <a:xfrm>
              <a:off x="3079376" y="5446059"/>
              <a:ext cx="4961965"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3BE8CE0-911A-4726-A674-EC383031B6BE}"/>
                </a:ext>
              </a:extLst>
            </p:cNvPr>
            <p:cNvCxnSpPr>
              <a:cxnSpLocks/>
            </p:cNvCxnSpPr>
            <p:nvPr/>
          </p:nvCxnSpPr>
          <p:spPr>
            <a:xfrm flipV="1">
              <a:off x="3079376" y="5174702"/>
              <a:ext cx="0" cy="502024"/>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64E79ADC-014B-4C9C-8B3B-8774DA25B615}"/>
                </a:ext>
              </a:extLst>
            </p:cNvPr>
            <p:cNvCxnSpPr>
              <a:cxnSpLocks/>
            </p:cNvCxnSpPr>
            <p:nvPr/>
          </p:nvCxnSpPr>
          <p:spPr>
            <a:xfrm flipV="1">
              <a:off x="8045823" y="5174702"/>
              <a:ext cx="0" cy="502024"/>
            </a:xfrm>
            <a:prstGeom prst="line">
              <a:avLst/>
            </a:prstGeom>
            <a:ln w="50800"/>
          </p:spPr>
          <p:style>
            <a:lnRef idx="1">
              <a:schemeClr val="accent2"/>
            </a:lnRef>
            <a:fillRef idx="0">
              <a:schemeClr val="accent2"/>
            </a:fillRef>
            <a:effectRef idx="0">
              <a:schemeClr val="accent2"/>
            </a:effectRef>
            <a:fontRef idx="minor">
              <a:schemeClr val="tx1"/>
            </a:fontRef>
          </p:style>
        </p:cxnSp>
      </p:grpSp>
      <p:sp>
        <p:nvSpPr>
          <p:cNvPr id="17" name="Title 1">
            <a:extLst>
              <a:ext uri="{FF2B5EF4-FFF2-40B4-BE49-F238E27FC236}">
                <a16:creationId xmlns:a16="http://schemas.microsoft.com/office/drawing/2014/main" id="{933AD7DE-A958-4B73-AB7B-2847DAE79E74}"/>
              </a:ext>
            </a:extLst>
          </p:cNvPr>
          <p:cNvSpPr txBox="1">
            <a:spLocks/>
          </p:cNvSpPr>
          <p:nvPr/>
        </p:nvSpPr>
        <p:spPr>
          <a:xfrm>
            <a:off x="2963594" y="5002256"/>
            <a:ext cx="3381937"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Vulnerability: </a:t>
            </a:r>
          </a:p>
          <a:p>
            <a:r>
              <a:rPr lang="en-US" sz="1800" dirty="0">
                <a:effectLst>
                  <a:outerShdw blurRad="38100" dist="38100" dir="2700000" algn="tl">
                    <a:srgbClr val="000000">
                      <a:alpha val="43137"/>
                    </a:srgbClr>
                  </a:outerShdw>
                </a:effectLst>
              </a:rPr>
              <a:t>Risk in the face of uncertainty</a:t>
            </a:r>
          </a:p>
        </p:txBody>
      </p:sp>
      <p:sp>
        <p:nvSpPr>
          <p:cNvPr id="19" name="Title 1">
            <a:extLst>
              <a:ext uri="{FF2B5EF4-FFF2-40B4-BE49-F238E27FC236}">
                <a16:creationId xmlns:a16="http://schemas.microsoft.com/office/drawing/2014/main" id="{099B4645-826B-42D6-BB23-5C44B2A4CC02}"/>
              </a:ext>
            </a:extLst>
          </p:cNvPr>
          <p:cNvSpPr txBox="1">
            <a:spLocks/>
          </p:cNvSpPr>
          <p:nvPr/>
        </p:nvSpPr>
        <p:spPr>
          <a:xfrm rot="19653532">
            <a:off x="3353104" y="3345474"/>
            <a:ext cx="956171" cy="27831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b="1" dirty="0"/>
              <a:t>Goal</a:t>
            </a:r>
          </a:p>
        </p:txBody>
      </p:sp>
      <p:sp>
        <p:nvSpPr>
          <p:cNvPr id="21" name="Title 1">
            <a:extLst>
              <a:ext uri="{FF2B5EF4-FFF2-40B4-BE49-F238E27FC236}">
                <a16:creationId xmlns:a16="http://schemas.microsoft.com/office/drawing/2014/main" id="{23FAEA1F-00A0-47B1-A4DC-93FD1B453D3B}"/>
              </a:ext>
            </a:extLst>
          </p:cNvPr>
          <p:cNvSpPr txBox="1">
            <a:spLocks/>
          </p:cNvSpPr>
          <p:nvPr/>
        </p:nvSpPr>
        <p:spPr>
          <a:xfrm>
            <a:off x="853894" y="1835523"/>
            <a:ext cx="3775259"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Environmentally situated</a:t>
            </a:r>
          </a:p>
        </p:txBody>
      </p:sp>
      <p:cxnSp>
        <p:nvCxnSpPr>
          <p:cNvPr id="22" name="Straight Arrow Connector 21">
            <a:extLst>
              <a:ext uri="{FF2B5EF4-FFF2-40B4-BE49-F238E27FC236}">
                <a16:creationId xmlns:a16="http://schemas.microsoft.com/office/drawing/2014/main" id="{A79E9BE8-B7A2-48F6-82A6-6427A4535E87}"/>
              </a:ext>
            </a:extLst>
          </p:cNvPr>
          <p:cNvCxnSpPr>
            <a:cxnSpLocks/>
          </p:cNvCxnSpPr>
          <p:nvPr/>
        </p:nvCxnSpPr>
        <p:spPr>
          <a:xfrm>
            <a:off x="2506198" y="2294119"/>
            <a:ext cx="1026922" cy="1109489"/>
          </a:xfrm>
          <a:prstGeom prst="straightConnector1">
            <a:avLst/>
          </a:prstGeom>
          <a:ln w="63500">
            <a:tailEnd type="stealth"/>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3CDD2A6B-7B79-4989-A1AF-FE73D0F59FA6}"/>
              </a:ext>
            </a:extLst>
          </p:cNvPr>
          <p:cNvSpPr txBox="1">
            <a:spLocks/>
          </p:cNvSpPr>
          <p:nvPr/>
        </p:nvSpPr>
        <p:spPr>
          <a:xfrm>
            <a:off x="3808881" y="1786065"/>
            <a:ext cx="2314579"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Context-dependent</a:t>
            </a:r>
          </a:p>
        </p:txBody>
      </p:sp>
      <p:cxnSp>
        <p:nvCxnSpPr>
          <p:cNvPr id="25" name="Straight Arrow Connector 24">
            <a:extLst>
              <a:ext uri="{FF2B5EF4-FFF2-40B4-BE49-F238E27FC236}">
                <a16:creationId xmlns:a16="http://schemas.microsoft.com/office/drawing/2014/main" id="{6D1EEE86-87E8-4CC0-AB64-2A26E8E50A0C}"/>
              </a:ext>
            </a:extLst>
          </p:cNvPr>
          <p:cNvCxnSpPr>
            <a:cxnSpLocks/>
          </p:cNvCxnSpPr>
          <p:nvPr/>
        </p:nvCxnSpPr>
        <p:spPr>
          <a:xfrm flipH="1">
            <a:off x="3872754" y="2182125"/>
            <a:ext cx="699247" cy="1035084"/>
          </a:xfrm>
          <a:prstGeom prst="straightConnector1">
            <a:avLst/>
          </a:prstGeom>
          <a:ln w="63500">
            <a:tailEnd type="stealth"/>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D04E4B44-2D35-4DC2-9BE0-9F2565E65007}"/>
              </a:ext>
            </a:extLst>
          </p:cNvPr>
          <p:cNvSpPr txBox="1">
            <a:spLocks/>
          </p:cNvSpPr>
          <p:nvPr/>
        </p:nvSpPr>
        <p:spPr>
          <a:xfrm>
            <a:off x="3220698" y="4019177"/>
            <a:ext cx="1429018" cy="5186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effectLst>
                  <a:outerShdw blurRad="38100" dist="38100" dir="2700000" algn="tl">
                    <a:srgbClr val="000000">
                      <a:alpha val="43137"/>
                    </a:srgbClr>
                  </a:outerShdw>
                </a:effectLst>
              </a:rPr>
              <a:t>Relational</a:t>
            </a:r>
          </a:p>
        </p:txBody>
      </p:sp>
      <p:pic>
        <p:nvPicPr>
          <p:cNvPr id="37" name="Graphic 36" descr="Transfer">
            <a:extLst>
              <a:ext uri="{FF2B5EF4-FFF2-40B4-BE49-F238E27FC236}">
                <a16:creationId xmlns:a16="http://schemas.microsoft.com/office/drawing/2014/main" id="{09B6BA8D-1318-4502-A2DF-D7B3AE3971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129659">
            <a:off x="3024897" y="4258373"/>
            <a:ext cx="1677869" cy="685800"/>
          </a:xfrm>
          <a:prstGeom prst="rect">
            <a:avLst/>
          </a:prstGeom>
        </p:spPr>
      </p:pic>
      <p:sp>
        <p:nvSpPr>
          <p:cNvPr id="27" name="TextBox 26">
            <a:extLst>
              <a:ext uri="{FF2B5EF4-FFF2-40B4-BE49-F238E27FC236}">
                <a16:creationId xmlns:a16="http://schemas.microsoft.com/office/drawing/2014/main" id="{F3ED6473-B047-4E46-A085-E9DF1B242327}"/>
              </a:ext>
            </a:extLst>
          </p:cNvPr>
          <p:cNvSpPr txBox="1"/>
          <p:nvPr/>
        </p:nvSpPr>
        <p:spPr>
          <a:xfrm>
            <a:off x="6249556" y="1455439"/>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256216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E15CD65-DF30-4247-BDD7-6AA3B46936F4}"/>
              </a:ext>
            </a:extLst>
          </p:cNvPr>
          <p:cNvSpPr txBox="1">
            <a:spLocks/>
          </p:cNvSpPr>
          <p:nvPr/>
        </p:nvSpPr>
        <p:spPr>
          <a:xfrm>
            <a:off x="742950" y="2730933"/>
            <a:ext cx="2322978" cy="11442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50" b="1" dirty="0"/>
          </a:p>
        </p:txBody>
      </p:sp>
      <p:sp>
        <p:nvSpPr>
          <p:cNvPr id="5" name="Title 1">
            <a:extLst>
              <a:ext uri="{FF2B5EF4-FFF2-40B4-BE49-F238E27FC236}">
                <a16:creationId xmlns:a16="http://schemas.microsoft.com/office/drawing/2014/main" id="{0C415C2F-9098-487B-85B5-510799DF5345}"/>
              </a:ext>
            </a:extLst>
          </p:cNvPr>
          <p:cNvSpPr txBox="1">
            <a:spLocks/>
          </p:cNvSpPr>
          <p:nvPr/>
        </p:nvSpPr>
        <p:spPr>
          <a:xfrm>
            <a:off x="564286" y="436741"/>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Evidence from validated surveys demonstrates that there are three main components of </a:t>
            </a:r>
            <a:r>
              <a:rPr lang="en-US" sz="2800" b="1" i="1" dirty="0">
                <a:solidFill>
                  <a:srgbClr val="1B9EA7"/>
                </a:solidFill>
                <a:latin typeface="Franklin Gothic Book" panose="020B0503020102020204" pitchFamily="34" charset="0"/>
              </a:rPr>
              <a:t>trust</a:t>
            </a:r>
            <a:r>
              <a:rPr lang="en-US" sz="2800" dirty="0">
                <a:latin typeface="Franklin Gothic Book" panose="020B0503020102020204" pitchFamily="34" charset="0"/>
              </a:rPr>
              <a:t>.</a:t>
            </a:r>
          </a:p>
        </p:txBody>
      </p:sp>
      <p:sp>
        <p:nvSpPr>
          <p:cNvPr id="19" name="Rectangle 18">
            <a:extLst>
              <a:ext uri="{FF2B5EF4-FFF2-40B4-BE49-F238E27FC236}">
                <a16:creationId xmlns:a16="http://schemas.microsoft.com/office/drawing/2014/main" id="{1F5A234D-1B97-4F33-A366-F50F12CC7E0F}"/>
              </a:ext>
            </a:extLst>
          </p:cNvPr>
          <p:cNvSpPr/>
          <p:nvPr/>
        </p:nvSpPr>
        <p:spPr>
          <a:xfrm>
            <a:off x="4081520" y="2190229"/>
            <a:ext cx="2192316" cy="3631763"/>
          </a:xfrm>
          <a:prstGeom prst="rect">
            <a:avLst/>
          </a:prstGeom>
          <a:solidFill>
            <a:schemeClr val="accent5">
              <a:lumMod val="60000"/>
              <a:lumOff val="40000"/>
              <a:alpha val="48000"/>
            </a:schemeClr>
          </a:solidFill>
        </p:spPr>
        <p:txBody>
          <a:bodyPr wrap="square">
            <a:spAutoFit/>
          </a:bodyPr>
          <a:lstStyle/>
          <a:p>
            <a:pPr algn="ctr"/>
            <a:r>
              <a:rPr lang="en-US" sz="2000" b="1" dirty="0">
                <a:solidFill>
                  <a:srgbClr val="0070C0"/>
                </a:solidFill>
              </a:rPr>
              <a:t>Structural Trust/</a:t>
            </a:r>
          </a:p>
          <a:p>
            <a:pPr algn="ctr"/>
            <a:r>
              <a:rPr lang="en-US" sz="2100" b="1" dirty="0">
                <a:solidFill>
                  <a:srgbClr val="0070C0"/>
                </a:solidFill>
              </a:rPr>
              <a:t>Integrity</a:t>
            </a:r>
          </a:p>
          <a:p>
            <a:pPr algn="ctr"/>
            <a:endParaRPr lang="en-US" sz="2100" u="sng" dirty="0">
              <a:solidFill>
                <a:srgbClr val="0070C0"/>
              </a:solidFill>
            </a:endParaRPr>
          </a:p>
          <a:p>
            <a:pPr algn="ctr"/>
            <a:endParaRPr lang="en-US" sz="2100" dirty="0">
              <a:solidFill>
                <a:srgbClr val="0070C0"/>
              </a:solidFill>
            </a:endParaRPr>
          </a:p>
          <a:p>
            <a:endParaRPr lang="en-US" sz="2100" dirty="0">
              <a:solidFill>
                <a:srgbClr val="0070C0"/>
              </a:solidFill>
            </a:endParaRPr>
          </a:p>
          <a:p>
            <a:r>
              <a:rPr lang="en-US" sz="2100" dirty="0">
                <a:solidFill>
                  <a:srgbClr val="0070C0"/>
                </a:solidFill>
              </a:rPr>
              <a:t>will adhere to norms, morals, laws, standards, and ethics that align with the trustor’s values.</a:t>
            </a:r>
          </a:p>
        </p:txBody>
      </p:sp>
      <p:sp>
        <p:nvSpPr>
          <p:cNvPr id="40" name="Rectangle 39">
            <a:extLst>
              <a:ext uri="{FF2B5EF4-FFF2-40B4-BE49-F238E27FC236}">
                <a16:creationId xmlns:a16="http://schemas.microsoft.com/office/drawing/2014/main" id="{1374E368-C631-470A-AF15-05FB2E01DA44}"/>
              </a:ext>
            </a:extLst>
          </p:cNvPr>
          <p:cNvSpPr/>
          <p:nvPr/>
        </p:nvSpPr>
        <p:spPr>
          <a:xfrm>
            <a:off x="1809806" y="2184552"/>
            <a:ext cx="2194560" cy="3647152"/>
          </a:xfrm>
          <a:prstGeom prst="rect">
            <a:avLst/>
          </a:prstGeom>
          <a:solidFill>
            <a:srgbClr val="7030A0">
              <a:alpha val="16000"/>
            </a:srgbClr>
          </a:solidFill>
        </p:spPr>
        <p:txBody>
          <a:bodyPr wrap="square">
            <a:spAutoFit/>
          </a:bodyPr>
          <a:lstStyle/>
          <a:p>
            <a:pPr algn="ctr"/>
            <a:r>
              <a:rPr lang="en-US" sz="2100" b="1" dirty="0">
                <a:solidFill>
                  <a:srgbClr val="7030A0"/>
                </a:solidFill>
              </a:rPr>
              <a:t>Capability-based Trust/</a:t>
            </a:r>
          </a:p>
          <a:p>
            <a:pPr algn="ctr"/>
            <a:r>
              <a:rPr lang="en-US" sz="2100" b="1" dirty="0">
                <a:solidFill>
                  <a:srgbClr val="7030A0"/>
                </a:solidFill>
              </a:rPr>
              <a:t>Performance</a:t>
            </a:r>
          </a:p>
          <a:p>
            <a:pPr algn="ctr"/>
            <a:endParaRPr lang="en-US" sz="2100" dirty="0">
              <a:solidFill>
                <a:srgbClr val="7030A0"/>
              </a:solidFill>
            </a:endParaRPr>
          </a:p>
          <a:p>
            <a:pPr algn="ctr"/>
            <a:endParaRPr lang="en-US" sz="2100" dirty="0">
              <a:solidFill>
                <a:srgbClr val="7030A0"/>
              </a:solidFill>
            </a:endParaRPr>
          </a:p>
          <a:p>
            <a:r>
              <a:rPr lang="en-US" sz="2100" dirty="0">
                <a:solidFill>
                  <a:srgbClr val="7030A0"/>
                </a:solidFill>
              </a:rPr>
              <a:t>possesses the appropriate competence </a:t>
            </a:r>
          </a:p>
          <a:p>
            <a:r>
              <a:rPr lang="en-US" sz="2100" dirty="0">
                <a:solidFill>
                  <a:srgbClr val="7030A0"/>
                </a:solidFill>
              </a:rPr>
              <a:t>to accomplish the trustor’s goal.</a:t>
            </a:r>
          </a:p>
        </p:txBody>
      </p:sp>
      <p:sp>
        <p:nvSpPr>
          <p:cNvPr id="24" name="Rectangle 23">
            <a:extLst>
              <a:ext uri="{FF2B5EF4-FFF2-40B4-BE49-F238E27FC236}">
                <a16:creationId xmlns:a16="http://schemas.microsoft.com/office/drawing/2014/main" id="{93C0DFB4-0CEE-48AE-9D66-122ECCB51B90}"/>
              </a:ext>
            </a:extLst>
          </p:cNvPr>
          <p:cNvSpPr/>
          <p:nvPr/>
        </p:nvSpPr>
        <p:spPr>
          <a:xfrm>
            <a:off x="6351608" y="2190229"/>
            <a:ext cx="2192317" cy="3647152"/>
          </a:xfrm>
          <a:prstGeom prst="rect">
            <a:avLst/>
          </a:prstGeom>
          <a:solidFill>
            <a:srgbClr val="B5C8DB">
              <a:alpha val="16000"/>
            </a:srgbClr>
          </a:solidFill>
        </p:spPr>
        <p:txBody>
          <a:bodyPr wrap="square">
            <a:spAutoFit/>
          </a:bodyPr>
          <a:lstStyle/>
          <a:p>
            <a:pPr algn="ctr"/>
            <a:r>
              <a:rPr lang="en-US" sz="2100" b="1" dirty="0">
                <a:solidFill>
                  <a:schemeClr val="accent1">
                    <a:lumMod val="75000"/>
                  </a:schemeClr>
                </a:solidFill>
              </a:rPr>
              <a:t>Affective Trust/</a:t>
            </a:r>
          </a:p>
          <a:p>
            <a:pPr algn="ctr"/>
            <a:r>
              <a:rPr lang="en-US" sz="2100" b="1" dirty="0">
                <a:solidFill>
                  <a:schemeClr val="accent1">
                    <a:lumMod val="75000"/>
                  </a:schemeClr>
                </a:solidFill>
              </a:rPr>
              <a:t>Benevolence</a:t>
            </a:r>
          </a:p>
          <a:p>
            <a:pPr algn="ctr"/>
            <a:endParaRPr lang="en-US" sz="2100" dirty="0">
              <a:solidFill>
                <a:schemeClr val="accent1">
                  <a:lumMod val="75000"/>
                </a:schemeClr>
              </a:solidFill>
            </a:endParaRPr>
          </a:p>
          <a:p>
            <a:pPr algn="ctr"/>
            <a:endParaRPr lang="en-US" sz="2100" dirty="0">
              <a:solidFill>
                <a:schemeClr val="accent1">
                  <a:lumMod val="75000"/>
                </a:schemeClr>
              </a:solidFill>
            </a:endParaRPr>
          </a:p>
          <a:p>
            <a:pPr algn="ctr"/>
            <a:endParaRPr lang="en-US" sz="2100" dirty="0">
              <a:solidFill>
                <a:schemeClr val="accent1">
                  <a:lumMod val="75000"/>
                </a:schemeClr>
              </a:solidFill>
            </a:endParaRPr>
          </a:p>
          <a:p>
            <a:r>
              <a:rPr lang="en-US" sz="2100" dirty="0">
                <a:solidFill>
                  <a:schemeClr val="accent1">
                    <a:lumMod val="75000"/>
                  </a:schemeClr>
                </a:solidFill>
              </a:rPr>
              <a:t>supports the trustor’s goal and </a:t>
            </a:r>
            <a:r>
              <a:rPr lang="en-US" sz="2100" i="1" dirty="0">
                <a:solidFill>
                  <a:schemeClr val="accent1">
                    <a:lumMod val="75000"/>
                  </a:schemeClr>
                </a:solidFill>
              </a:rPr>
              <a:t>potentially</a:t>
            </a:r>
            <a:r>
              <a:rPr lang="en-US" sz="2100" dirty="0">
                <a:solidFill>
                  <a:schemeClr val="accent1">
                    <a:lumMod val="75000"/>
                  </a:schemeClr>
                </a:solidFill>
              </a:rPr>
              <a:t> values the trustor’s general well-being.</a:t>
            </a:r>
          </a:p>
        </p:txBody>
      </p:sp>
      <p:sp>
        <p:nvSpPr>
          <p:cNvPr id="11" name="Rectangle 10">
            <a:extLst>
              <a:ext uri="{FF2B5EF4-FFF2-40B4-BE49-F238E27FC236}">
                <a16:creationId xmlns:a16="http://schemas.microsoft.com/office/drawing/2014/main" id="{916DEABA-09A0-41FB-B324-15FA712DFED6}"/>
              </a:ext>
            </a:extLst>
          </p:cNvPr>
          <p:cNvSpPr/>
          <p:nvPr/>
        </p:nvSpPr>
        <p:spPr>
          <a:xfrm>
            <a:off x="240927" y="3813722"/>
            <a:ext cx="1549773" cy="2031325"/>
          </a:xfrm>
          <a:prstGeom prst="rect">
            <a:avLst/>
          </a:prstGeom>
          <a:noFill/>
        </p:spPr>
        <p:txBody>
          <a:bodyPr wrap="square">
            <a:spAutoFit/>
          </a:bodyPr>
          <a:lstStyle/>
          <a:p>
            <a:pPr algn="r"/>
            <a:r>
              <a:rPr lang="en-US" sz="2100" i="1" dirty="0"/>
              <a:t>The trustor’s expectation that the trustee</a:t>
            </a:r>
          </a:p>
          <a:p>
            <a:pPr algn="r"/>
            <a:endParaRPr lang="en-US" sz="2100" dirty="0"/>
          </a:p>
        </p:txBody>
      </p:sp>
    </p:spTree>
    <p:extLst>
      <p:ext uri="{BB962C8B-B14F-4D97-AF65-F5344CB8AC3E}">
        <p14:creationId xmlns:p14="http://schemas.microsoft.com/office/powerpoint/2010/main" val="3782267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EFB085-D361-4B1C-ACCA-95995CDC45EE}"/>
              </a:ext>
            </a:extLst>
          </p:cNvPr>
          <p:cNvSpPr/>
          <p:nvPr/>
        </p:nvSpPr>
        <p:spPr>
          <a:xfrm>
            <a:off x="618566" y="1685925"/>
            <a:ext cx="7886700" cy="4413911"/>
          </a:xfrm>
          <a:prstGeom prst="rect">
            <a:avLst/>
          </a:prstGeom>
          <a:blipFill dpi="0" rotWithShape="1">
            <a:blip r:embed="rId3">
              <a:alphaModFix amt="72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646464"/>
              </a:solidFill>
            </a:endParaRPr>
          </a:p>
        </p:txBody>
      </p:sp>
      <p:sp>
        <p:nvSpPr>
          <p:cNvPr id="5" name="Title 1">
            <a:extLst>
              <a:ext uri="{FF2B5EF4-FFF2-40B4-BE49-F238E27FC236}">
                <a16:creationId xmlns:a16="http://schemas.microsoft.com/office/drawing/2014/main" id="{0C415C2F-9098-487B-85B5-510799DF5345}"/>
              </a:ext>
            </a:extLst>
          </p:cNvPr>
          <p:cNvSpPr txBox="1">
            <a:spLocks/>
          </p:cNvSpPr>
          <p:nvPr/>
        </p:nvSpPr>
        <p:spPr>
          <a:xfrm>
            <a:off x="560857" y="589307"/>
            <a:ext cx="7944409"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Our goal is not</a:t>
            </a:r>
            <a:r>
              <a:rPr lang="en-US" sz="2800" i="1" dirty="0">
                <a:latin typeface="Franklin Gothic Book" panose="020B0503020102020204" pitchFamily="34" charset="0"/>
              </a:rPr>
              <a:t> </a:t>
            </a:r>
            <a:r>
              <a:rPr lang="en-US" sz="2800" dirty="0">
                <a:latin typeface="Franklin Gothic Book" panose="020B0503020102020204" pitchFamily="34" charset="0"/>
              </a:rPr>
              <a:t>to </a:t>
            </a:r>
            <a:r>
              <a:rPr lang="en-US" sz="2800" i="1" dirty="0">
                <a:latin typeface="Franklin Gothic Book" panose="020B0503020102020204" pitchFamily="34" charset="0"/>
              </a:rPr>
              <a:t>maximize</a:t>
            </a:r>
            <a:r>
              <a:rPr lang="en-US" sz="2800" dirty="0">
                <a:latin typeface="Franklin Gothic Book" panose="020B0503020102020204" pitchFamily="34" charset="0"/>
              </a:rPr>
              <a:t> trust but to achieve </a:t>
            </a:r>
            <a:r>
              <a:rPr lang="en-US" sz="2800" b="1" i="1" dirty="0">
                <a:solidFill>
                  <a:srgbClr val="00B0F0"/>
                </a:solidFill>
                <a:latin typeface="Franklin Gothic Book" panose="020B0503020102020204" pitchFamily="34" charset="0"/>
              </a:rPr>
              <a:t>calibrated trust</a:t>
            </a:r>
            <a:r>
              <a:rPr lang="en-US" sz="2800" dirty="0">
                <a:latin typeface="Franklin Gothic Book" panose="020B0503020102020204" pitchFamily="34" charset="0"/>
              </a:rPr>
              <a:t>, to </a:t>
            </a:r>
            <a:r>
              <a:rPr lang="en-US" sz="2800" b="1" i="1" dirty="0">
                <a:solidFill>
                  <a:srgbClr val="1B9EA7"/>
                </a:solidFill>
                <a:latin typeface="Franklin Gothic Book" panose="020B0503020102020204" pitchFamily="34" charset="0"/>
              </a:rPr>
              <a:t>trust</a:t>
            </a:r>
            <a:r>
              <a:rPr lang="en-US" sz="2800" dirty="0">
                <a:latin typeface="Franklin Gothic Book" panose="020B0503020102020204" pitchFamily="34" charset="0"/>
              </a:rPr>
              <a:t> as much as the other is </a:t>
            </a:r>
            <a:r>
              <a:rPr lang="en-US" sz="2800" b="1" i="1" dirty="0">
                <a:solidFill>
                  <a:srgbClr val="071488"/>
                </a:solidFill>
                <a:latin typeface="Franklin Gothic Book" panose="020B0503020102020204" pitchFamily="34" charset="0"/>
              </a:rPr>
              <a:t>trustworthy</a:t>
            </a:r>
          </a:p>
        </p:txBody>
      </p:sp>
      <p:sp>
        <p:nvSpPr>
          <p:cNvPr id="3" name="Content Placeholder 2">
            <a:extLst>
              <a:ext uri="{FF2B5EF4-FFF2-40B4-BE49-F238E27FC236}">
                <a16:creationId xmlns:a16="http://schemas.microsoft.com/office/drawing/2014/main" id="{6AA8B766-22E7-4188-9D63-6E4A3B403862}"/>
              </a:ext>
            </a:extLst>
          </p:cNvPr>
          <p:cNvSpPr>
            <a:spLocks noGrp="1"/>
          </p:cNvSpPr>
          <p:nvPr>
            <p:ph idx="1"/>
          </p:nvPr>
        </p:nvSpPr>
        <p:spPr>
          <a:xfrm>
            <a:off x="5946960" y="1782718"/>
            <a:ext cx="2558306" cy="3300272"/>
          </a:xfrm>
        </p:spPr>
        <p:txBody>
          <a:bodyPr>
            <a:normAutofit/>
          </a:bodyPr>
          <a:lstStyle/>
          <a:p>
            <a:pPr marL="0" indent="0">
              <a:buNone/>
            </a:pPr>
            <a:r>
              <a:rPr lang="en-US" sz="1800" dirty="0">
                <a:solidFill>
                  <a:schemeClr val="bg1"/>
                </a:solidFill>
                <a:latin typeface="+mn-lt"/>
              </a:rPr>
              <a:t>Trust too little and you </a:t>
            </a:r>
            <a:r>
              <a:rPr lang="en-US" sz="1800" b="1" i="1" dirty="0">
                <a:solidFill>
                  <a:srgbClr val="C02106"/>
                </a:solidFill>
                <a:latin typeface="+mn-lt"/>
              </a:rPr>
              <a:t>undertrust</a:t>
            </a:r>
            <a:r>
              <a:rPr lang="en-US" sz="1800" i="1" dirty="0">
                <a:solidFill>
                  <a:schemeClr val="bg1"/>
                </a:solidFill>
                <a:latin typeface="+mn-lt"/>
              </a:rPr>
              <a:t>, </a:t>
            </a:r>
            <a:r>
              <a:rPr lang="en-US" sz="1800" dirty="0">
                <a:solidFill>
                  <a:schemeClr val="bg1"/>
                </a:solidFill>
                <a:latin typeface="+mn-lt"/>
              </a:rPr>
              <a:t>meaning the other person or system could be doing more, which is inefficient</a:t>
            </a:r>
          </a:p>
        </p:txBody>
      </p:sp>
      <p:sp>
        <p:nvSpPr>
          <p:cNvPr id="7" name="Rectangle 6">
            <a:extLst>
              <a:ext uri="{FF2B5EF4-FFF2-40B4-BE49-F238E27FC236}">
                <a16:creationId xmlns:a16="http://schemas.microsoft.com/office/drawing/2014/main" id="{A115DED1-6961-43FA-BAA1-1B3920BEA94E}"/>
              </a:ext>
            </a:extLst>
          </p:cNvPr>
          <p:cNvSpPr/>
          <p:nvPr/>
        </p:nvSpPr>
        <p:spPr>
          <a:xfrm>
            <a:off x="774888" y="4550019"/>
            <a:ext cx="2190190" cy="1477328"/>
          </a:xfrm>
          <a:prstGeom prst="rect">
            <a:avLst/>
          </a:prstGeom>
        </p:spPr>
        <p:txBody>
          <a:bodyPr wrap="square">
            <a:spAutoFit/>
          </a:bodyPr>
          <a:lstStyle/>
          <a:p>
            <a:r>
              <a:rPr lang="en-US" dirty="0">
                <a:solidFill>
                  <a:schemeClr val="bg1"/>
                </a:solidFill>
              </a:rPr>
              <a:t>Trust too much and you </a:t>
            </a:r>
            <a:r>
              <a:rPr lang="en-US" b="1" i="1" dirty="0">
                <a:solidFill>
                  <a:srgbClr val="C02106"/>
                </a:solidFill>
              </a:rPr>
              <a:t>overtrus</a:t>
            </a:r>
            <a:r>
              <a:rPr lang="en-US" i="1" dirty="0">
                <a:solidFill>
                  <a:srgbClr val="C02106"/>
                </a:solidFill>
              </a:rPr>
              <a:t>t</a:t>
            </a:r>
            <a:r>
              <a:rPr lang="en-US" dirty="0">
                <a:solidFill>
                  <a:schemeClr val="bg1"/>
                </a:solidFill>
              </a:rPr>
              <a:t>, meaning the other person or system may fail you.  </a:t>
            </a:r>
          </a:p>
        </p:txBody>
      </p:sp>
      <p:sp>
        <p:nvSpPr>
          <p:cNvPr id="14" name="Rectangle 13">
            <a:extLst>
              <a:ext uri="{FF2B5EF4-FFF2-40B4-BE49-F238E27FC236}">
                <a16:creationId xmlns:a16="http://schemas.microsoft.com/office/drawing/2014/main" id="{B2E56925-B3AD-4E87-B894-4C3B47155AF3}"/>
              </a:ext>
            </a:extLst>
          </p:cNvPr>
          <p:cNvSpPr/>
          <p:nvPr/>
        </p:nvSpPr>
        <p:spPr>
          <a:xfrm>
            <a:off x="5163107" y="5172075"/>
            <a:ext cx="3980893" cy="923330"/>
          </a:xfrm>
          <a:prstGeom prst="rect">
            <a:avLst/>
          </a:prstGeom>
        </p:spPr>
        <p:txBody>
          <a:bodyPr wrap="square">
            <a:spAutoFit/>
          </a:bodyPr>
          <a:lstStyle/>
          <a:p>
            <a:r>
              <a:rPr lang="en-US" b="1" dirty="0">
                <a:solidFill>
                  <a:schemeClr val="bg1"/>
                </a:solidFill>
              </a:rPr>
              <a:t>Failure leaves your goals unfulfilled and can harm your future ability to </a:t>
            </a:r>
            <a:r>
              <a:rPr lang="en-US" b="1" dirty="0">
                <a:solidFill>
                  <a:srgbClr val="FFFFFF"/>
                </a:solidFill>
              </a:rPr>
              <a:t>trust</a:t>
            </a:r>
          </a:p>
        </p:txBody>
      </p:sp>
      <p:sp>
        <p:nvSpPr>
          <p:cNvPr id="2" name="TextBox 1">
            <a:extLst>
              <a:ext uri="{FF2B5EF4-FFF2-40B4-BE49-F238E27FC236}">
                <a16:creationId xmlns:a16="http://schemas.microsoft.com/office/drawing/2014/main" id="{592F35FC-539F-42B4-8561-EC53F898F950}"/>
              </a:ext>
            </a:extLst>
          </p:cNvPr>
          <p:cNvSpPr txBox="1"/>
          <p:nvPr/>
        </p:nvSpPr>
        <p:spPr>
          <a:xfrm>
            <a:off x="6293303" y="6061952"/>
            <a:ext cx="2787805" cy="261610"/>
          </a:xfrm>
          <a:prstGeom prst="rect">
            <a:avLst/>
          </a:prstGeom>
          <a:noFill/>
        </p:spPr>
        <p:txBody>
          <a:bodyPr wrap="square" rtlCol="0">
            <a:spAutoFit/>
          </a:bodyPr>
          <a:lstStyle/>
          <a:p>
            <a:r>
              <a:rPr lang="en-US" sz="1100" dirty="0"/>
              <a:t>This image generated by </a:t>
            </a:r>
            <a:r>
              <a:rPr lang="en-US" sz="1100" dirty="0" err="1"/>
              <a:t>ImageFX</a:t>
            </a:r>
            <a:endParaRPr lang="en-US" sz="1100" dirty="0"/>
          </a:p>
        </p:txBody>
      </p:sp>
    </p:spTree>
    <p:extLst>
      <p:ext uri="{BB962C8B-B14F-4D97-AF65-F5344CB8AC3E}">
        <p14:creationId xmlns:p14="http://schemas.microsoft.com/office/powerpoint/2010/main" val="563428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48E3-2E6F-4B0E-888D-2A418EA2904D}"/>
              </a:ext>
            </a:extLst>
          </p:cNvPr>
          <p:cNvSpPr>
            <a:spLocks noGrp="1"/>
          </p:cNvSpPr>
          <p:nvPr>
            <p:ph type="title"/>
          </p:nvPr>
        </p:nvSpPr>
        <p:spPr>
          <a:xfrm>
            <a:off x="569189" y="460262"/>
            <a:ext cx="8229600" cy="523220"/>
          </a:xfrm>
        </p:spPr>
        <p:txBody>
          <a:bodyPr>
            <a:noAutofit/>
          </a:bodyPr>
          <a:lstStyle/>
          <a:p>
            <a:r>
              <a:rPr lang="en-US" dirty="0"/>
              <a:t>In this presentation on T&amp;E of AI for trust, we…</a:t>
            </a:r>
            <a:br>
              <a:rPr lang="en-US" dirty="0"/>
            </a:br>
            <a:endParaRPr lang="en-US" dirty="0"/>
          </a:p>
        </p:txBody>
      </p:sp>
      <p:grpSp>
        <p:nvGrpSpPr>
          <p:cNvPr id="12" name="Group 11">
            <a:extLst>
              <a:ext uri="{FF2B5EF4-FFF2-40B4-BE49-F238E27FC236}">
                <a16:creationId xmlns:a16="http://schemas.microsoft.com/office/drawing/2014/main" id="{7DD3C1D7-370B-49A8-8FB4-FFAE6D9245D8}"/>
              </a:ext>
            </a:extLst>
          </p:cNvPr>
          <p:cNvGrpSpPr/>
          <p:nvPr/>
        </p:nvGrpSpPr>
        <p:grpSpPr>
          <a:xfrm flipH="1">
            <a:off x="-27852" y="1146105"/>
            <a:ext cx="8531319" cy="4565790"/>
            <a:chOff x="1533525" y="1255588"/>
            <a:chExt cx="8774881" cy="4683250"/>
          </a:xfrm>
        </p:grpSpPr>
        <p:grpSp>
          <p:nvGrpSpPr>
            <p:cNvPr id="13" name="Group 1">
              <a:extLst>
                <a:ext uri="{FF2B5EF4-FFF2-40B4-BE49-F238E27FC236}">
                  <a16:creationId xmlns:a16="http://schemas.microsoft.com/office/drawing/2014/main" id="{1D1578BF-C277-41FA-99B0-1F4FC638B389}"/>
                </a:ext>
              </a:extLst>
            </p:cNvPr>
            <p:cNvGrpSpPr>
              <a:grpSpLocks/>
            </p:cNvGrpSpPr>
            <p:nvPr/>
          </p:nvGrpSpPr>
          <p:grpSpPr bwMode="auto">
            <a:xfrm>
              <a:off x="1533525" y="1927225"/>
              <a:ext cx="4998828" cy="3611563"/>
              <a:chOff x="1533525" y="1927225"/>
              <a:chExt cx="4998828" cy="3611563"/>
            </a:xfrm>
          </p:grpSpPr>
          <p:sp>
            <p:nvSpPr>
              <p:cNvPr id="14" name="Freeform 9">
                <a:extLst>
                  <a:ext uri="{FF2B5EF4-FFF2-40B4-BE49-F238E27FC236}">
                    <a16:creationId xmlns:a16="http://schemas.microsoft.com/office/drawing/2014/main" id="{32911E37-F0F5-4FAF-9BAF-D8D83EB07568}"/>
                  </a:ext>
                </a:extLst>
              </p:cNvPr>
              <p:cNvSpPr>
                <a:spLocks/>
              </p:cNvSpPr>
              <p:nvPr/>
            </p:nvSpPr>
            <p:spPr bwMode="auto">
              <a:xfrm>
                <a:off x="2867025" y="3708400"/>
                <a:ext cx="2601913" cy="1830388"/>
              </a:xfrm>
              <a:custGeom>
                <a:avLst/>
                <a:gdLst/>
                <a:ahLst/>
                <a:cxnLst>
                  <a:cxn ang="0">
                    <a:pos x="1618" y="1153"/>
                  </a:cxn>
                  <a:cxn ang="0">
                    <a:pos x="0" y="31"/>
                  </a:cxn>
                  <a:cxn ang="0">
                    <a:pos x="21" y="0"/>
                  </a:cxn>
                  <a:cxn ang="0">
                    <a:pos x="1639" y="1120"/>
                  </a:cxn>
                  <a:cxn ang="0">
                    <a:pos x="1618" y="1153"/>
                  </a:cxn>
                </a:cxnLst>
                <a:rect l="0" t="0" r="r" b="b"/>
                <a:pathLst>
                  <a:path w="1639" h="1153">
                    <a:moveTo>
                      <a:pt x="1618" y="1153"/>
                    </a:moveTo>
                    <a:lnTo>
                      <a:pt x="0" y="31"/>
                    </a:lnTo>
                    <a:lnTo>
                      <a:pt x="21" y="0"/>
                    </a:lnTo>
                    <a:lnTo>
                      <a:pt x="1639" y="1120"/>
                    </a:lnTo>
                    <a:lnTo>
                      <a:pt x="1618"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5" name="Freeform 10">
                <a:extLst>
                  <a:ext uri="{FF2B5EF4-FFF2-40B4-BE49-F238E27FC236}">
                    <a16:creationId xmlns:a16="http://schemas.microsoft.com/office/drawing/2014/main" id="{944568AF-BD4B-47C5-BF43-1A586387508D}"/>
                  </a:ext>
                </a:extLst>
              </p:cNvPr>
              <p:cNvSpPr>
                <a:spLocks/>
              </p:cNvSpPr>
              <p:nvPr/>
            </p:nvSpPr>
            <p:spPr bwMode="auto">
              <a:xfrm rot="21280807">
                <a:off x="2873376" y="3705225"/>
                <a:ext cx="3275013" cy="1285875"/>
              </a:xfrm>
              <a:custGeom>
                <a:avLst/>
                <a:gdLst/>
                <a:ahLst/>
                <a:cxnLst>
                  <a:cxn ang="0">
                    <a:pos x="2051" y="810"/>
                  </a:cxn>
                  <a:cxn ang="0">
                    <a:pos x="0" y="35"/>
                  </a:cxn>
                  <a:cxn ang="0">
                    <a:pos x="12" y="0"/>
                  </a:cxn>
                  <a:cxn ang="0">
                    <a:pos x="2063" y="775"/>
                  </a:cxn>
                  <a:cxn ang="0">
                    <a:pos x="2051" y="810"/>
                  </a:cxn>
                </a:cxnLst>
                <a:rect l="0" t="0" r="r" b="b"/>
                <a:pathLst>
                  <a:path w="2063" h="810">
                    <a:moveTo>
                      <a:pt x="2051" y="810"/>
                    </a:moveTo>
                    <a:lnTo>
                      <a:pt x="0" y="35"/>
                    </a:lnTo>
                    <a:lnTo>
                      <a:pt x="12" y="0"/>
                    </a:lnTo>
                    <a:lnTo>
                      <a:pt x="2063" y="775"/>
                    </a:lnTo>
                    <a:lnTo>
                      <a:pt x="2051"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6" name="Freeform 11">
                <a:extLst>
                  <a:ext uri="{FF2B5EF4-FFF2-40B4-BE49-F238E27FC236}">
                    <a16:creationId xmlns:a16="http://schemas.microsoft.com/office/drawing/2014/main" id="{CEF5DD07-B42E-4D41-9560-F5399FA5FD49}"/>
                  </a:ext>
                </a:extLst>
              </p:cNvPr>
              <p:cNvSpPr>
                <a:spLocks/>
              </p:cNvSpPr>
              <p:nvPr/>
            </p:nvSpPr>
            <p:spPr bwMode="auto">
              <a:xfrm rot="21106766">
                <a:off x="2890628" y="3561959"/>
                <a:ext cx="3641725" cy="501650"/>
              </a:xfrm>
              <a:custGeom>
                <a:avLst/>
                <a:gdLst/>
                <a:ahLst/>
                <a:cxnLst>
                  <a:cxn ang="0">
                    <a:pos x="2289" y="316"/>
                  </a:cxn>
                  <a:cxn ang="0">
                    <a:pos x="0" y="37"/>
                  </a:cxn>
                  <a:cxn ang="0">
                    <a:pos x="5" y="0"/>
                  </a:cxn>
                  <a:cxn ang="0">
                    <a:pos x="2294" y="278"/>
                  </a:cxn>
                  <a:cxn ang="0">
                    <a:pos x="2289" y="316"/>
                  </a:cxn>
                </a:cxnLst>
                <a:rect l="0" t="0" r="r" b="b"/>
                <a:pathLst>
                  <a:path w="2294" h="316">
                    <a:moveTo>
                      <a:pt x="2289" y="316"/>
                    </a:moveTo>
                    <a:lnTo>
                      <a:pt x="0" y="37"/>
                    </a:lnTo>
                    <a:lnTo>
                      <a:pt x="5" y="0"/>
                    </a:lnTo>
                    <a:lnTo>
                      <a:pt x="2294" y="278"/>
                    </a:lnTo>
                    <a:lnTo>
                      <a:pt x="2289" y="316"/>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8" name="Freeform 13">
                <a:extLst>
                  <a:ext uri="{FF2B5EF4-FFF2-40B4-BE49-F238E27FC236}">
                    <a16:creationId xmlns:a16="http://schemas.microsoft.com/office/drawing/2014/main" id="{B8305211-4402-4972-8B01-BF81678D9CE4}"/>
                  </a:ext>
                </a:extLst>
              </p:cNvPr>
              <p:cNvSpPr>
                <a:spLocks/>
              </p:cNvSpPr>
              <p:nvPr/>
            </p:nvSpPr>
            <p:spPr bwMode="auto">
              <a:xfrm rot="455632">
                <a:off x="2873375" y="2474913"/>
                <a:ext cx="3278188" cy="1285875"/>
              </a:xfrm>
              <a:custGeom>
                <a:avLst/>
                <a:gdLst/>
                <a:ahLst/>
                <a:cxnLst>
                  <a:cxn ang="0">
                    <a:pos x="12" y="810"/>
                  </a:cxn>
                  <a:cxn ang="0">
                    <a:pos x="0" y="775"/>
                  </a:cxn>
                  <a:cxn ang="0">
                    <a:pos x="2051" y="0"/>
                  </a:cxn>
                  <a:cxn ang="0">
                    <a:pos x="2065" y="36"/>
                  </a:cxn>
                  <a:cxn ang="0">
                    <a:pos x="12" y="810"/>
                  </a:cxn>
                </a:cxnLst>
                <a:rect l="0" t="0" r="r" b="b"/>
                <a:pathLst>
                  <a:path w="2065" h="810">
                    <a:moveTo>
                      <a:pt x="12" y="810"/>
                    </a:moveTo>
                    <a:lnTo>
                      <a:pt x="0" y="775"/>
                    </a:lnTo>
                    <a:lnTo>
                      <a:pt x="2051" y="0"/>
                    </a:lnTo>
                    <a:lnTo>
                      <a:pt x="2065" y="36"/>
                    </a:lnTo>
                    <a:lnTo>
                      <a:pt x="12" y="81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19" name="Freeform 14">
                <a:extLst>
                  <a:ext uri="{FF2B5EF4-FFF2-40B4-BE49-F238E27FC236}">
                    <a16:creationId xmlns:a16="http://schemas.microsoft.com/office/drawing/2014/main" id="{E5E5B817-1E3D-4018-95EF-704DFF5BB7CF}"/>
                  </a:ext>
                </a:extLst>
              </p:cNvPr>
              <p:cNvSpPr>
                <a:spLocks/>
              </p:cNvSpPr>
              <p:nvPr/>
            </p:nvSpPr>
            <p:spPr bwMode="auto">
              <a:xfrm>
                <a:off x="2867025" y="1927225"/>
                <a:ext cx="2605088" cy="1830388"/>
              </a:xfrm>
              <a:custGeom>
                <a:avLst/>
                <a:gdLst/>
                <a:ahLst/>
                <a:cxnLst>
                  <a:cxn ang="0">
                    <a:pos x="21" y="1153"/>
                  </a:cxn>
                  <a:cxn ang="0">
                    <a:pos x="0" y="1122"/>
                  </a:cxn>
                  <a:cxn ang="0">
                    <a:pos x="1618" y="0"/>
                  </a:cxn>
                  <a:cxn ang="0">
                    <a:pos x="1641" y="31"/>
                  </a:cxn>
                  <a:cxn ang="0">
                    <a:pos x="21" y="1153"/>
                  </a:cxn>
                </a:cxnLst>
                <a:rect l="0" t="0" r="r" b="b"/>
                <a:pathLst>
                  <a:path w="1641" h="1153">
                    <a:moveTo>
                      <a:pt x="21" y="1153"/>
                    </a:moveTo>
                    <a:lnTo>
                      <a:pt x="0" y="1122"/>
                    </a:lnTo>
                    <a:lnTo>
                      <a:pt x="1618" y="0"/>
                    </a:lnTo>
                    <a:lnTo>
                      <a:pt x="1641" y="31"/>
                    </a:lnTo>
                    <a:lnTo>
                      <a:pt x="21" y="1153"/>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sp>
            <p:nvSpPr>
              <p:cNvPr id="20" name="Oval 10">
                <a:extLst>
                  <a:ext uri="{FF2B5EF4-FFF2-40B4-BE49-F238E27FC236}">
                    <a16:creationId xmlns:a16="http://schemas.microsoft.com/office/drawing/2014/main" id="{738482E0-1746-4DF9-A3BE-704A27DF7AE3}"/>
                  </a:ext>
                </a:extLst>
              </p:cNvPr>
              <p:cNvSpPr>
                <a:spLocks noChangeArrowheads="1"/>
              </p:cNvSpPr>
              <p:nvPr/>
            </p:nvSpPr>
            <p:spPr bwMode="auto">
              <a:xfrm>
                <a:off x="1533525" y="2381250"/>
                <a:ext cx="2703513" cy="2703513"/>
              </a:xfrm>
              <a:prstGeom prst="ellipse">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61593" tIns="30796" rIns="61593" bIns="30796" anchor="ctr"/>
              <a:lstStyle/>
              <a:p>
                <a:pPr algn="ctr" defTabSz="610791">
                  <a:lnSpc>
                    <a:spcPct val="90000"/>
                  </a:lnSpc>
                  <a:defRPr/>
                </a:pPr>
                <a:endParaRPr lang="en-US" sz="1350" dirty="0"/>
              </a:p>
            </p:txBody>
          </p:sp>
        </p:grpSp>
        <p:grpSp>
          <p:nvGrpSpPr>
            <p:cNvPr id="21" name="Group 38">
              <a:extLst>
                <a:ext uri="{FF2B5EF4-FFF2-40B4-BE49-F238E27FC236}">
                  <a16:creationId xmlns:a16="http://schemas.microsoft.com/office/drawing/2014/main" id="{80F10867-4551-4E6E-92F2-28B84F550B79}"/>
                </a:ext>
              </a:extLst>
            </p:cNvPr>
            <p:cNvGrpSpPr>
              <a:grpSpLocks/>
            </p:cNvGrpSpPr>
            <p:nvPr/>
          </p:nvGrpSpPr>
          <p:grpSpPr bwMode="auto">
            <a:xfrm>
              <a:off x="5030788" y="1533525"/>
              <a:ext cx="839787" cy="839788"/>
              <a:chOff x="5030788" y="1533525"/>
              <a:chExt cx="839788" cy="839788"/>
            </a:xfrm>
          </p:grpSpPr>
          <p:sp>
            <p:nvSpPr>
              <p:cNvPr id="22" name="Oval 16">
                <a:extLst>
                  <a:ext uri="{FF2B5EF4-FFF2-40B4-BE49-F238E27FC236}">
                    <a16:creationId xmlns:a16="http://schemas.microsoft.com/office/drawing/2014/main" id="{EF0ED455-06BE-4ABC-9E6F-A0C25CD8B841}"/>
                  </a:ext>
                </a:extLst>
              </p:cNvPr>
              <p:cNvSpPr>
                <a:spLocks noChangeArrowheads="1"/>
              </p:cNvSpPr>
              <p:nvPr/>
            </p:nvSpPr>
            <p:spPr bwMode="auto">
              <a:xfrm>
                <a:off x="5030788" y="1533525"/>
                <a:ext cx="839788" cy="839788"/>
              </a:xfrm>
              <a:prstGeom prst="ellipse">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23" name="Freeform 22">
                <a:extLst>
                  <a:ext uri="{FF2B5EF4-FFF2-40B4-BE49-F238E27FC236}">
                    <a16:creationId xmlns:a16="http://schemas.microsoft.com/office/drawing/2014/main" id="{155F2DF2-DAAA-4EE1-AC87-DCC77F06359C}"/>
                  </a:ext>
                </a:extLst>
              </p:cNvPr>
              <p:cNvSpPr>
                <a:spLocks/>
              </p:cNvSpPr>
              <p:nvPr/>
            </p:nvSpPr>
            <p:spPr bwMode="auto">
              <a:xfrm>
                <a:off x="5154613" y="1657350"/>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27" name="Group 39">
              <a:extLst>
                <a:ext uri="{FF2B5EF4-FFF2-40B4-BE49-F238E27FC236}">
                  <a16:creationId xmlns:a16="http://schemas.microsoft.com/office/drawing/2014/main" id="{72B7B7B5-E862-49C6-92E5-74F71ACB3E26}"/>
                </a:ext>
              </a:extLst>
            </p:cNvPr>
            <p:cNvGrpSpPr>
              <a:grpSpLocks/>
            </p:cNvGrpSpPr>
            <p:nvPr/>
          </p:nvGrpSpPr>
          <p:grpSpPr bwMode="auto">
            <a:xfrm>
              <a:off x="5751151" y="2205038"/>
              <a:ext cx="844550" cy="846808"/>
              <a:chOff x="5751119" y="2205037"/>
              <a:chExt cx="843764" cy="846809"/>
            </a:xfrm>
          </p:grpSpPr>
          <p:sp>
            <p:nvSpPr>
              <p:cNvPr id="28" name="Oval 17">
                <a:extLst>
                  <a:ext uri="{FF2B5EF4-FFF2-40B4-BE49-F238E27FC236}">
                    <a16:creationId xmlns:a16="http://schemas.microsoft.com/office/drawing/2014/main" id="{7C75F973-40B9-4E3B-8179-99E7863102C6}"/>
                  </a:ext>
                </a:extLst>
              </p:cNvPr>
              <p:cNvSpPr>
                <a:spLocks noChangeArrowheads="1"/>
              </p:cNvSpPr>
              <p:nvPr/>
            </p:nvSpPr>
            <p:spPr bwMode="auto">
              <a:xfrm>
                <a:off x="5751119" y="2212058"/>
                <a:ext cx="843764" cy="839788"/>
              </a:xfrm>
              <a:prstGeom prst="ellipse">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29" name="Freeform 24">
                <a:extLst>
                  <a:ext uri="{FF2B5EF4-FFF2-40B4-BE49-F238E27FC236}">
                    <a16:creationId xmlns:a16="http://schemas.microsoft.com/office/drawing/2014/main" id="{6282DF54-C5E8-4DCD-A2FE-6098787FBA07}"/>
                  </a:ext>
                </a:extLst>
              </p:cNvPr>
              <p:cNvSpPr>
                <a:spLocks/>
              </p:cNvSpPr>
              <p:nvPr/>
            </p:nvSpPr>
            <p:spPr bwMode="auto">
              <a:xfrm>
                <a:off x="5845971" y="2205037"/>
                <a:ext cx="720725" cy="715963"/>
              </a:xfrm>
              <a:custGeom>
                <a:avLst/>
                <a:gdLst>
                  <a:gd name="T0" fmla="*/ 192 w 192"/>
                  <a:gd name="T1" fmla="*/ 79 h 191"/>
                  <a:gd name="T2" fmla="*/ 80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2" y="191"/>
                      <a:pt x="80" y="191"/>
                    </a:cubicBezTo>
                    <a:cubicBezTo>
                      <a:pt x="49" y="191"/>
                      <a:pt x="21" y="179"/>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0" name="Group 41">
              <a:extLst>
                <a:ext uri="{FF2B5EF4-FFF2-40B4-BE49-F238E27FC236}">
                  <a16:creationId xmlns:a16="http://schemas.microsoft.com/office/drawing/2014/main" id="{85F4DECA-E8E3-4D25-83BC-72DF647FE546}"/>
                </a:ext>
              </a:extLst>
            </p:cNvPr>
            <p:cNvGrpSpPr>
              <a:grpSpLocks/>
            </p:cNvGrpSpPr>
            <p:nvPr/>
          </p:nvGrpSpPr>
          <p:grpSpPr bwMode="auto">
            <a:xfrm>
              <a:off x="6030190" y="3396458"/>
              <a:ext cx="860355" cy="890437"/>
              <a:chOff x="6030190" y="3396456"/>
              <a:chExt cx="860355" cy="890438"/>
            </a:xfrm>
          </p:grpSpPr>
          <p:sp>
            <p:nvSpPr>
              <p:cNvPr id="31" name="Oval 19">
                <a:extLst>
                  <a:ext uri="{FF2B5EF4-FFF2-40B4-BE49-F238E27FC236}">
                    <a16:creationId xmlns:a16="http://schemas.microsoft.com/office/drawing/2014/main" id="{48E00BAD-7C4E-4571-8D34-B637B1C93A14}"/>
                  </a:ext>
                </a:extLst>
              </p:cNvPr>
              <p:cNvSpPr>
                <a:spLocks noChangeArrowheads="1"/>
              </p:cNvSpPr>
              <p:nvPr/>
            </p:nvSpPr>
            <p:spPr bwMode="auto">
              <a:xfrm>
                <a:off x="6030190" y="3396456"/>
                <a:ext cx="842963" cy="839788"/>
              </a:xfrm>
              <a:prstGeom prst="ellipse">
                <a:avLst/>
              </a:prstGeom>
              <a:solidFill>
                <a:srgbClr val="025663"/>
              </a:solidFill>
              <a:ln w="9525" cap="flat" cmpd="sng" algn="ctr">
                <a:solidFill>
                  <a:srgbClr val="034543"/>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2" name="Freeform 25">
                <a:extLst>
                  <a:ext uri="{FF2B5EF4-FFF2-40B4-BE49-F238E27FC236}">
                    <a16:creationId xmlns:a16="http://schemas.microsoft.com/office/drawing/2014/main" id="{1F383EC0-B038-4B95-9559-60041D3FDC0A}"/>
                  </a:ext>
                </a:extLst>
              </p:cNvPr>
              <p:cNvSpPr>
                <a:spLocks/>
              </p:cNvSpPr>
              <p:nvPr/>
            </p:nvSpPr>
            <p:spPr bwMode="auto">
              <a:xfrm>
                <a:off x="6171407" y="3570931"/>
                <a:ext cx="719138" cy="715963"/>
              </a:xfrm>
              <a:custGeom>
                <a:avLst/>
                <a:gdLst>
                  <a:gd name="T0" fmla="*/ 192 w 192"/>
                  <a:gd name="T1" fmla="*/ 79 h 191"/>
                  <a:gd name="T2" fmla="*/ 79 w 192"/>
                  <a:gd name="T3" fmla="*/ 191 h 191"/>
                  <a:gd name="T4" fmla="*/ 0 w 192"/>
                  <a:gd name="T5" fmla="*/ 158 h 191"/>
                  <a:gd name="T6" fmla="*/ 159 w 192"/>
                  <a:gd name="T7" fmla="*/ 0 h 191"/>
                  <a:gd name="T8" fmla="*/ 192 w 192"/>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91">
                    <a:moveTo>
                      <a:pt x="192" y="79"/>
                    </a:moveTo>
                    <a:cubicBezTo>
                      <a:pt x="192" y="141"/>
                      <a:pt x="141" y="191"/>
                      <a:pt x="79" y="191"/>
                    </a:cubicBezTo>
                    <a:cubicBezTo>
                      <a:pt x="48" y="191"/>
                      <a:pt x="20" y="178"/>
                      <a:pt x="0" y="158"/>
                    </a:cubicBezTo>
                    <a:cubicBezTo>
                      <a:pt x="159" y="0"/>
                      <a:pt x="159" y="0"/>
                      <a:pt x="159" y="0"/>
                    </a:cubicBezTo>
                    <a:cubicBezTo>
                      <a:pt x="179" y="20"/>
                      <a:pt x="192" y="48"/>
                      <a:pt x="192"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3" name="Group 42">
              <a:extLst>
                <a:ext uri="{FF2B5EF4-FFF2-40B4-BE49-F238E27FC236}">
                  <a16:creationId xmlns:a16="http://schemas.microsoft.com/office/drawing/2014/main" id="{D3D1D86F-8D60-46BD-B168-2853A2F0112E}"/>
                </a:ext>
              </a:extLst>
            </p:cNvPr>
            <p:cNvGrpSpPr>
              <a:grpSpLocks/>
            </p:cNvGrpSpPr>
            <p:nvPr/>
          </p:nvGrpSpPr>
          <p:grpSpPr bwMode="auto">
            <a:xfrm>
              <a:off x="5772431" y="4383410"/>
              <a:ext cx="910944" cy="839786"/>
              <a:chOff x="5772431" y="4383408"/>
              <a:chExt cx="910944" cy="839787"/>
            </a:xfrm>
          </p:grpSpPr>
          <p:sp>
            <p:nvSpPr>
              <p:cNvPr id="34" name="Oval 20">
                <a:extLst>
                  <a:ext uri="{FF2B5EF4-FFF2-40B4-BE49-F238E27FC236}">
                    <a16:creationId xmlns:a16="http://schemas.microsoft.com/office/drawing/2014/main" id="{96A2A7AB-2867-4FB8-9E71-B987EE5F42BD}"/>
                  </a:ext>
                </a:extLst>
              </p:cNvPr>
              <p:cNvSpPr>
                <a:spLocks noChangeArrowheads="1"/>
              </p:cNvSpPr>
              <p:nvPr/>
            </p:nvSpPr>
            <p:spPr bwMode="auto">
              <a:xfrm>
                <a:off x="5772431" y="4383408"/>
                <a:ext cx="841375" cy="839787"/>
              </a:xfrm>
              <a:prstGeom prst="ellipse">
                <a:avLst/>
              </a:prstGeom>
              <a:solidFill>
                <a:srgbClr val="0199A1"/>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solidFill>
                    <a:srgbClr val="525252"/>
                  </a:solidFill>
                  <a:latin typeface="Arial" charset="0"/>
                </a:endParaRPr>
              </a:p>
            </p:txBody>
          </p:sp>
          <p:sp>
            <p:nvSpPr>
              <p:cNvPr id="35" name="Freeform 26">
                <a:extLst>
                  <a:ext uri="{FF2B5EF4-FFF2-40B4-BE49-F238E27FC236}">
                    <a16:creationId xmlns:a16="http://schemas.microsoft.com/office/drawing/2014/main" id="{9FFA8715-65DA-47F5-93E0-D3B314CD364E}"/>
                  </a:ext>
                </a:extLst>
              </p:cNvPr>
              <p:cNvSpPr>
                <a:spLocks/>
              </p:cNvSpPr>
              <p:nvPr/>
            </p:nvSpPr>
            <p:spPr bwMode="auto">
              <a:xfrm>
                <a:off x="5965825" y="4456921"/>
                <a:ext cx="717550"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8"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 name="Group 43">
              <a:extLst>
                <a:ext uri="{FF2B5EF4-FFF2-40B4-BE49-F238E27FC236}">
                  <a16:creationId xmlns:a16="http://schemas.microsoft.com/office/drawing/2014/main" id="{6C6DD6B0-B221-4069-898B-12465A1BC2E4}"/>
                </a:ext>
              </a:extLst>
            </p:cNvPr>
            <p:cNvGrpSpPr>
              <a:grpSpLocks/>
            </p:cNvGrpSpPr>
            <p:nvPr/>
          </p:nvGrpSpPr>
          <p:grpSpPr bwMode="auto">
            <a:xfrm>
              <a:off x="5033963" y="5092700"/>
              <a:ext cx="839787" cy="846138"/>
              <a:chOff x="5033963" y="5092700"/>
              <a:chExt cx="839788" cy="846931"/>
            </a:xfrm>
          </p:grpSpPr>
          <p:sp>
            <p:nvSpPr>
              <p:cNvPr id="37" name="Oval 21">
                <a:extLst>
                  <a:ext uri="{FF2B5EF4-FFF2-40B4-BE49-F238E27FC236}">
                    <a16:creationId xmlns:a16="http://schemas.microsoft.com/office/drawing/2014/main" id="{752B1C54-33A6-4EC8-8EDC-945624CEE93E}"/>
                  </a:ext>
                </a:extLst>
              </p:cNvPr>
              <p:cNvSpPr>
                <a:spLocks noChangeArrowheads="1"/>
              </p:cNvSpPr>
              <p:nvPr/>
            </p:nvSpPr>
            <p:spPr bwMode="auto">
              <a:xfrm>
                <a:off x="5033963" y="5092700"/>
                <a:ext cx="839788" cy="840575"/>
              </a:xfrm>
              <a:prstGeom prst="ellipse">
                <a:avLst/>
              </a:prstGeom>
              <a:solidFill>
                <a:srgbClr val="08D8E2"/>
              </a:solidFill>
              <a:ln w="9525" cap="flat" cmpd="sng" algn="ctr">
                <a:solidFill>
                  <a:srgbClr val="06CEC9"/>
                </a:solidFill>
                <a:prstDash val="solid"/>
                <a:round/>
                <a:headEnd type="none" w="med" len="med"/>
                <a:tailEnd type="none" w="med" len="med"/>
              </a:ln>
              <a:effectLst>
                <a:outerShdw blurRad="38100" dist="25400" dir="5400000" algn="t" rotWithShape="0">
                  <a:srgbClr val="000000">
                    <a:alpha val="26667"/>
                  </a:srgbClr>
                </a:outerShdw>
              </a:effectLst>
            </p:spPr>
            <p:txBody>
              <a:bodyPr lIns="61593" tIns="30796" rIns="61593" bIns="30796" anchor="ctr"/>
              <a:lstStyle/>
              <a:p>
                <a:pPr algn="ctr" defTabSz="610791">
                  <a:lnSpc>
                    <a:spcPct val="90000"/>
                  </a:lnSpc>
                  <a:defRPr/>
                </a:pPr>
                <a:endParaRPr lang="en-US" dirty="0">
                  <a:latin typeface="Arial" charset="0"/>
                </a:endParaRPr>
              </a:p>
            </p:txBody>
          </p:sp>
          <p:sp>
            <p:nvSpPr>
              <p:cNvPr id="38" name="Freeform 27">
                <a:extLst>
                  <a:ext uri="{FF2B5EF4-FFF2-40B4-BE49-F238E27FC236}">
                    <a16:creationId xmlns:a16="http://schemas.microsoft.com/office/drawing/2014/main" id="{D46B2C79-22F4-4564-9C4E-F5D57357A053}"/>
                  </a:ext>
                </a:extLst>
              </p:cNvPr>
              <p:cNvSpPr>
                <a:spLocks/>
              </p:cNvSpPr>
              <p:nvPr/>
            </p:nvSpPr>
            <p:spPr bwMode="auto">
              <a:xfrm>
                <a:off x="5157788" y="5223668"/>
                <a:ext cx="715963" cy="715963"/>
              </a:xfrm>
              <a:custGeom>
                <a:avLst/>
                <a:gdLst>
                  <a:gd name="T0" fmla="*/ 191 w 191"/>
                  <a:gd name="T1" fmla="*/ 79 h 191"/>
                  <a:gd name="T2" fmla="*/ 79 w 191"/>
                  <a:gd name="T3" fmla="*/ 191 h 191"/>
                  <a:gd name="T4" fmla="*/ 0 w 191"/>
                  <a:gd name="T5" fmla="*/ 158 h 191"/>
                  <a:gd name="T6" fmla="*/ 158 w 191"/>
                  <a:gd name="T7" fmla="*/ 0 h 191"/>
                  <a:gd name="T8" fmla="*/ 191 w 191"/>
                  <a:gd name="T9" fmla="*/ 79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91">
                    <a:moveTo>
                      <a:pt x="191" y="79"/>
                    </a:moveTo>
                    <a:cubicBezTo>
                      <a:pt x="191" y="141"/>
                      <a:pt x="141" y="191"/>
                      <a:pt x="79" y="191"/>
                    </a:cubicBezTo>
                    <a:cubicBezTo>
                      <a:pt x="48" y="191"/>
                      <a:pt x="20" y="178"/>
                      <a:pt x="0" y="158"/>
                    </a:cubicBezTo>
                    <a:cubicBezTo>
                      <a:pt x="158" y="0"/>
                      <a:pt x="158" y="0"/>
                      <a:pt x="158" y="0"/>
                    </a:cubicBezTo>
                    <a:cubicBezTo>
                      <a:pt x="179" y="20"/>
                      <a:pt x="191" y="48"/>
                      <a:pt x="191" y="79"/>
                    </a:cubicBezTo>
                    <a:close/>
                  </a:path>
                </a:pathLst>
              </a:custGeom>
              <a:gradFill rotWithShape="1">
                <a:gsLst>
                  <a:gs pos="0">
                    <a:srgbClr val="01315D">
                      <a:alpha val="28235"/>
                    </a:srgbClr>
                  </a:gs>
                  <a:gs pos="100000">
                    <a:schemeClr val="bg1">
                      <a:alpha val="0"/>
                    </a:scheme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cxnSp>
          <p:nvCxnSpPr>
            <p:cNvPr id="39" name="Straight Arrow Connector 38">
              <a:extLst>
                <a:ext uri="{FF2B5EF4-FFF2-40B4-BE49-F238E27FC236}">
                  <a16:creationId xmlns:a16="http://schemas.microsoft.com/office/drawing/2014/main" id="{DF6C1A99-1E33-4570-A783-1FD8A96FD865}"/>
                </a:ext>
              </a:extLst>
            </p:cNvPr>
            <p:cNvCxnSpPr/>
            <p:nvPr/>
          </p:nvCxnSpPr>
          <p:spPr bwMode="auto">
            <a:xfrm flipH="1">
              <a:off x="5638800" y="1917700"/>
              <a:ext cx="32766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0" name="TextBox 33">
              <a:extLst>
                <a:ext uri="{FF2B5EF4-FFF2-40B4-BE49-F238E27FC236}">
                  <a16:creationId xmlns:a16="http://schemas.microsoft.com/office/drawing/2014/main" id="{FBFD0940-5C7D-484E-9099-CC53CF7CD5BD}"/>
                </a:ext>
              </a:extLst>
            </p:cNvPr>
            <p:cNvSpPr txBox="1">
              <a:spLocks noChangeArrowheads="1"/>
            </p:cNvSpPr>
            <p:nvPr/>
          </p:nvSpPr>
          <p:spPr bwMode="auto">
            <a:xfrm>
              <a:off x="5920041" y="1255588"/>
              <a:ext cx="3625938"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Provide clear and more concrete understanding of terms</a:t>
              </a:r>
            </a:p>
          </p:txBody>
        </p:sp>
        <p:cxnSp>
          <p:nvCxnSpPr>
            <p:cNvPr id="41" name="Straight Arrow Connector 40">
              <a:extLst>
                <a:ext uri="{FF2B5EF4-FFF2-40B4-BE49-F238E27FC236}">
                  <a16:creationId xmlns:a16="http://schemas.microsoft.com/office/drawing/2014/main" id="{CF67573A-7263-4FBE-9F83-EF40E427BAE9}"/>
                </a:ext>
              </a:extLst>
            </p:cNvPr>
            <p:cNvCxnSpPr/>
            <p:nvPr/>
          </p:nvCxnSpPr>
          <p:spPr bwMode="auto">
            <a:xfrm flipH="1">
              <a:off x="6417836" y="2857287"/>
              <a:ext cx="25717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2" name="TextBox 36">
              <a:extLst>
                <a:ext uri="{FF2B5EF4-FFF2-40B4-BE49-F238E27FC236}">
                  <a16:creationId xmlns:a16="http://schemas.microsoft.com/office/drawing/2014/main" id="{4E0DA03E-190D-48C0-9CBD-231FBDCD97BD}"/>
                </a:ext>
              </a:extLst>
            </p:cNvPr>
            <p:cNvSpPr txBox="1">
              <a:spLocks noChangeArrowheads="1"/>
            </p:cNvSpPr>
            <p:nvPr/>
          </p:nvSpPr>
          <p:spPr bwMode="auto">
            <a:xfrm>
              <a:off x="6376162" y="5076505"/>
              <a:ext cx="3036952"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ctr" eaLnBrk="1" hangingPunct="1"/>
              <a:r>
                <a:rPr lang="en-US" altLang="en-US" sz="2100" dirty="0">
                  <a:solidFill>
                    <a:srgbClr val="525252"/>
                  </a:solidFill>
                  <a:latin typeface="Calibri Light" panose="020F0302020204030204" pitchFamily="34" charset="0"/>
                  <a:cs typeface="Calibri Light" panose="020F0302020204030204" pitchFamily="34" charset="0"/>
                </a:rPr>
                <a:t>           Dispel confusion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and myths</a:t>
              </a:r>
            </a:p>
          </p:txBody>
        </p:sp>
        <p:cxnSp>
          <p:nvCxnSpPr>
            <p:cNvPr id="45" name="Straight Arrow Connector 44">
              <a:extLst>
                <a:ext uri="{FF2B5EF4-FFF2-40B4-BE49-F238E27FC236}">
                  <a16:creationId xmlns:a16="http://schemas.microsoft.com/office/drawing/2014/main" id="{2CFB5274-8693-4597-A005-CE2CE7B3D3B0}"/>
                </a:ext>
              </a:extLst>
            </p:cNvPr>
            <p:cNvCxnSpPr/>
            <p:nvPr/>
          </p:nvCxnSpPr>
          <p:spPr bwMode="auto">
            <a:xfrm flipH="1">
              <a:off x="6715262" y="3960727"/>
              <a:ext cx="2200275"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6" name="TextBox 49">
              <a:extLst>
                <a:ext uri="{FF2B5EF4-FFF2-40B4-BE49-F238E27FC236}">
                  <a16:creationId xmlns:a16="http://schemas.microsoft.com/office/drawing/2014/main" id="{C9A47E6C-BB55-4F0A-848C-5A335FEFEE10}"/>
                </a:ext>
              </a:extLst>
            </p:cNvPr>
            <p:cNvSpPr txBox="1">
              <a:spLocks noChangeArrowheads="1"/>
            </p:cNvSpPr>
            <p:nvPr/>
          </p:nvSpPr>
          <p:spPr bwMode="auto">
            <a:xfrm>
              <a:off x="6961259" y="3281772"/>
              <a:ext cx="3112903"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Specify T&amp;E of AI challenges as they relate to trust </a:t>
              </a:r>
            </a:p>
          </p:txBody>
        </p:sp>
        <p:cxnSp>
          <p:nvCxnSpPr>
            <p:cNvPr id="47" name="Straight Arrow Connector 46">
              <a:extLst>
                <a:ext uri="{FF2B5EF4-FFF2-40B4-BE49-F238E27FC236}">
                  <a16:creationId xmlns:a16="http://schemas.microsoft.com/office/drawing/2014/main" id="{1787D93D-117A-47EE-A00D-75DE844824D5}"/>
                </a:ext>
              </a:extLst>
            </p:cNvPr>
            <p:cNvCxnSpPr/>
            <p:nvPr/>
          </p:nvCxnSpPr>
          <p:spPr bwMode="auto">
            <a:xfrm flipH="1">
              <a:off x="6415483" y="4986695"/>
              <a:ext cx="259080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48" name="TextBox 52">
              <a:extLst>
                <a:ext uri="{FF2B5EF4-FFF2-40B4-BE49-F238E27FC236}">
                  <a16:creationId xmlns:a16="http://schemas.microsoft.com/office/drawing/2014/main" id="{1689DABF-1060-4683-A0B7-27AFC4667501}"/>
                </a:ext>
              </a:extLst>
            </p:cNvPr>
            <p:cNvSpPr txBox="1">
              <a:spLocks noChangeArrowheads="1"/>
            </p:cNvSpPr>
            <p:nvPr/>
          </p:nvSpPr>
          <p:spPr bwMode="auto">
            <a:xfrm>
              <a:off x="6690908" y="2180150"/>
              <a:ext cx="3369130"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Motivate the importance of designing and testing for trust</a:t>
              </a:r>
            </a:p>
          </p:txBody>
        </p:sp>
        <p:cxnSp>
          <p:nvCxnSpPr>
            <p:cNvPr id="49" name="Straight Arrow Connector 48">
              <a:extLst>
                <a:ext uri="{FF2B5EF4-FFF2-40B4-BE49-F238E27FC236}">
                  <a16:creationId xmlns:a16="http://schemas.microsoft.com/office/drawing/2014/main" id="{0E2FBF26-582A-418E-8E17-E911334A5764}"/>
                </a:ext>
              </a:extLst>
            </p:cNvPr>
            <p:cNvCxnSpPr/>
            <p:nvPr/>
          </p:nvCxnSpPr>
          <p:spPr bwMode="auto">
            <a:xfrm flipH="1">
              <a:off x="5543550" y="5746750"/>
              <a:ext cx="3371850" cy="0"/>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50" name="TextBox 60">
              <a:extLst>
                <a:ext uri="{FF2B5EF4-FFF2-40B4-BE49-F238E27FC236}">
                  <a16:creationId xmlns:a16="http://schemas.microsoft.com/office/drawing/2014/main" id="{40FAD274-D846-40D0-8F9B-C258A6A77A05}"/>
                </a:ext>
              </a:extLst>
            </p:cNvPr>
            <p:cNvSpPr txBox="1">
              <a:spLocks noChangeArrowheads="1"/>
            </p:cNvSpPr>
            <p:nvPr/>
          </p:nvSpPr>
          <p:spPr bwMode="auto">
            <a:xfrm>
              <a:off x="6711380" y="4286895"/>
              <a:ext cx="3597026" cy="66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HelveticaNeueLT Std" pitchFamily="34" charset="0"/>
                  <a:cs typeface="Arial" panose="020B0604020202020204" pitchFamily="34" charset="0"/>
                </a:defRPr>
              </a:lvl1pPr>
              <a:lvl2pPr marL="742950" indent="-285750">
                <a:defRPr>
                  <a:solidFill>
                    <a:schemeClr val="tx1"/>
                  </a:solidFill>
                  <a:latin typeface="HelveticaNeueLT Std" pitchFamily="34" charset="0"/>
                  <a:cs typeface="Arial" panose="020B0604020202020204" pitchFamily="34" charset="0"/>
                </a:defRPr>
              </a:lvl2pPr>
              <a:lvl3pPr marL="1143000" indent="-228600">
                <a:defRPr>
                  <a:solidFill>
                    <a:schemeClr val="tx1"/>
                  </a:solidFill>
                  <a:latin typeface="HelveticaNeueLT Std" pitchFamily="34" charset="0"/>
                  <a:cs typeface="Arial" panose="020B0604020202020204" pitchFamily="34" charset="0"/>
                </a:defRPr>
              </a:lvl3pPr>
              <a:lvl4pPr marL="1600200" indent="-228600">
                <a:defRPr>
                  <a:solidFill>
                    <a:schemeClr val="tx1"/>
                  </a:solidFill>
                  <a:latin typeface="HelveticaNeueLT Std" pitchFamily="34" charset="0"/>
                  <a:cs typeface="Arial" panose="020B0604020202020204" pitchFamily="34" charset="0"/>
                </a:defRPr>
              </a:lvl4pPr>
              <a:lvl5pPr marL="2057400" indent="-228600">
                <a:defRPr>
                  <a:solidFill>
                    <a:schemeClr val="tx1"/>
                  </a:solidFill>
                  <a:latin typeface="HelveticaNeueLT Std" pitchFamily="34" charset="0"/>
                  <a:cs typeface="Arial" panose="020B0604020202020204" pitchFamily="34" charset="0"/>
                </a:defRPr>
              </a:lvl5pPr>
              <a:lvl6pPr marL="2514600" indent="-228600" fontAlgn="base">
                <a:spcBef>
                  <a:spcPct val="0"/>
                </a:spcBef>
                <a:spcAft>
                  <a:spcPct val="0"/>
                </a:spcAft>
                <a:defRPr>
                  <a:solidFill>
                    <a:schemeClr val="tx1"/>
                  </a:solidFill>
                  <a:latin typeface="HelveticaNeueLT Std" pitchFamily="34" charset="0"/>
                  <a:cs typeface="Arial" panose="020B0604020202020204" pitchFamily="34" charset="0"/>
                </a:defRPr>
              </a:lvl6pPr>
              <a:lvl7pPr marL="2971800" indent="-228600" fontAlgn="base">
                <a:spcBef>
                  <a:spcPct val="0"/>
                </a:spcBef>
                <a:spcAft>
                  <a:spcPct val="0"/>
                </a:spcAft>
                <a:defRPr>
                  <a:solidFill>
                    <a:schemeClr val="tx1"/>
                  </a:solidFill>
                  <a:latin typeface="HelveticaNeueLT Std" pitchFamily="34" charset="0"/>
                  <a:cs typeface="Arial" panose="020B0604020202020204" pitchFamily="34" charset="0"/>
                </a:defRPr>
              </a:lvl7pPr>
              <a:lvl8pPr marL="3429000" indent="-228600" fontAlgn="base">
                <a:spcBef>
                  <a:spcPct val="0"/>
                </a:spcBef>
                <a:spcAft>
                  <a:spcPct val="0"/>
                </a:spcAft>
                <a:defRPr>
                  <a:solidFill>
                    <a:schemeClr val="tx1"/>
                  </a:solidFill>
                  <a:latin typeface="HelveticaNeueLT Std" pitchFamily="34" charset="0"/>
                  <a:cs typeface="Arial" panose="020B0604020202020204" pitchFamily="34" charset="0"/>
                </a:defRPr>
              </a:lvl8pPr>
              <a:lvl9pPr marL="3886200" indent="-228600" fontAlgn="base">
                <a:spcBef>
                  <a:spcPct val="0"/>
                </a:spcBef>
                <a:spcAft>
                  <a:spcPct val="0"/>
                </a:spcAft>
                <a:defRPr>
                  <a:solidFill>
                    <a:schemeClr val="tx1"/>
                  </a:solidFill>
                  <a:latin typeface="HelveticaNeueLT Std" pitchFamily="34" charset="0"/>
                  <a:cs typeface="Arial" panose="020B0604020202020204" pitchFamily="34" charset="0"/>
                </a:defRPr>
              </a:lvl9pPr>
            </a:lstStyle>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    Introduce validated </a:t>
              </a:r>
            </a:p>
            <a:p>
              <a:pPr algn="r" eaLnBrk="1" hangingPunct="1"/>
              <a:r>
                <a:rPr lang="en-US" altLang="en-US" sz="2100" dirty="0">
                  <a:solidFill>
                    <a:srgbClr val="525252"/>
                  </a:solidFill>
                  <a:latin typeface="Calibri Light" panose="020F0302020204030204" pitchFamily="34" charset="0"/>
                  <a:cs typeface="Calibri Light" panose="020F0302020204030204" pitchFamily="34" charset="0"/>
                </a:rPr>
                <a:t>trust measurement</a:t>
              </a:r>
            </a:p>
          </p:txBody>
        </p:sp>
        <p:sp>
          <p:nvSpPr>
            <p:cNvPr id="51" name="TextBox 50">
              <a:extLst>
                <a:ext uri="{FF2B5EF4-FFF2-40B4-BE49-F238E27FC236}">
                  <a16:creationId xmlns:a16="http://schemas.microsoft.com/office/drawing/2014/main" id="{9CA1DAEA-0BB5-4E6B-A2D1-36AFAF074F9F}"/>
                </a:ext>
              </a:extLst>
            </p:cNvPr>
            <p:cNvSpPr txBox="1"/>
            <p:nvPr/>
          </p:nvSpPr>
          <p:spPr>
            <a:xfrm>
              <a:off x="1655764" y="3302120"/>
              <a:ext cx="2459037" cy="861775"/>
            </a:xfrm>
            <a:prstGeom prst="rect">
              <a:avLst/>
            </a:prstGeom>
            <a:noFill/>
            <a:effectLst>
              <a:outerShdw blurRad="38100" dist="25400" dir="5400000" algn="tl" rotWithShape="0">
                <a:srgbClr val="000000">
                  <a:alpha val="27000"/>
                </a:srgbClr>
              </a:outerShdw>
            </a:effectLst>
          </p:spPr>
          <p:txBody>
            <a:bodyPr lIns="0" tIns="0" rIns="0" bIns="0" anchor="ctr">
              <a:spAutoFit/>
            </a:bodyPr>
            <a:lstStyle>
              <a:defPPr>
                <a:defRPr lang="en-US"/>
              </a:defPPr>
              <a:lvl1pPr algn="ctr">
                <a:lnSpc>
                  <a:spcPts val="2100"/>
                </a:lnSpc>
                <a:defRPr b="0" i="0">
                  <a:solidFill>
                    <a:srgbClr val="FFFFFF"/>
                  </a:solidFill>
                  <a:latin typeface="Arial"/>
                  <a:cs typeface="Arial"/>
                </a:defRPr>
              </a:lvl1pPr>
            </a:lstStyle>
            <a:p>
              <a:pPr>
                <a:lnSpc>
                  <a:spcPct val="100000"/>
                </a:lnSpc>
                <a:defRPr/>
              </a:pPr>
              <a:r>
                <a:rPr lang="en-US" sz="2100" dirty="0">
                  <a:latin typeface="+mn-lt"/>
                </a:rPr>
                <a:t>Approaching</a:t>
              </a:r>
            </a:p>
            <a:p>
              <a:pPr>
                <a:lnSpc>
                  <a:spcPct val="100000"/>
                </a:lnSpc>
                <a:defRPr/>
              </a:pPr>
              <a:r>
                <a:rPr lang="en-US" sz="2100" dirty="0">
                  <a:latin typeface="+mn-lt"/>
                </a:rPr>
                <a:t>Trusted AI</a:t>
              </a:r>
            </a:p>
          </p:txBody>
        </p:sp>
      </p:grpSp>
      <p:grpSp>
        <p:nvGrpSpPr>
          <p:cNvPr id="6" name="Group 5">
            <a:extLst>
              <a:ext uri="{FF2B5EF4-FFF2-40B4-BE49-F238E27FC236}">
                <a16:creationId xmlns:a16="http://schemas.microsoft.com/office/drawing/2014/main" id="{11E06A9A-D047-43DF-A43A-FD5A2D962916}"/>
              </a:ext>
            </a:extLst>
          </p:cNvPr>
          <p:cNvGrpSpPr/>
          <p:nvPr/>
        </p:nvGrpSpPr>
        <p:grpSpPr>
          <a:xfrm>
            <a:off x="213623" y="1070993"/>
            <a:ext cx="5997668" cy="5421231"/>
            <a:chOff x="213623" y="1070993"/>
            <a:chExt cx="5997668" cy="5421231"/>
          </a:xfrm>
        </p:grpSpPr>
        <p:sp>
          <p:nvSpPr>
            <p:cNvPr id="43" name="Rectangle 42">
              <a:extLst>
                <a:ext uri="{FF2B5EF4-FFF2-40B4-BE49-F238E27FC236}">
                  <a16:creationId xmlns:a16="http://schemas.microsoft.com/office/drawing/2014/main" id="{5D9BB59E-1564-45AB-9E60-34A034DE8643}"/>
                </a:ext>
              </a:extLst>
            </p:cNvPr>
            <p:cNvSpPr/>
            <p:nvPr/>
          </p:nvSpPr>
          <p:spPr>
            <a:xfrm>
              <a:off x="4234484" y="3029840"/>
              <a:ext cx="970603" cy="2770069"/>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079BB6A-8C40-47A9-A625-9DC725C0E40D}"/>
                </a:ext>
              </a:extLst>
            </p:cNvPr>
            <p:cNvSpPr/>
            <p:nvPr/>
          </p:nvSpPr>
          <p:spPr>
            <a:xfrm>
              <a:off x="2637065" y="5510893"/>
              <a:ext cx="277586" cy="201002"/>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Rectangle 2">
              <a:extLst>
                <a:ext uri="{FF2B5EF4-FFF2-40B4-BE49-F238E27FC236}">
                  <a16:creationId xmlns:a16="http://schemas.microsoft.com/office/drawing/2014/main" id="{6AB683AB-A060-443C-AAFB-577E08FF1265}"/>
                </a:ext>
              </a:extLst>
            </p:cNvPr>
            <p:cNvSpPr/>
            <p:nvPr/>
          </p:nvSpPr>
          <p:spPr>
            <a:xfrm>
              <a:off x="213623" y="3107886"/>
              <a:ext cx="4025006" cy="3384338"/>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3AA0DF-8ECC-47CB-96CD-04FC59247BF9}"/>
                </a:ext>
              </a:extLst>
            </p:cNvPr>
            <p:cNvSpPr/>
            <p:nvPr/>
          </p:nvSpPr>
          <p:spPr>
            <a:xfrm>
              <a:off x="5195951" y="3229094"/>
              <a:ext cx="684213" cy="247661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00C10BC-0391-4E22-9D97-642A611CCE87}"/>
                </a:ext>
              </a:extLst>
            </p:cNvPr>
            <p:cNvSpPr/>
            <p:nvPr/>
          </p:nvSpPr>
          <p:spPr>
            <a:xfrm>
              <a:off x="5979499" y="4314851"/>
              <a:ext cx="175273"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8A0D746-0BEC-41E7-B83E-E80FF85FA03E}"/>
                </a:ext>
              </a:extLst>
            </p:cNvPr>
            <p:cNvSpPr/>
            <p:nvPr/>
          </p:nvSpPr>
          <p:spPr>
            <a:xfrm>
              <a:off x="5881886" y="4026852"/>
              <a:ext cx="104926" cy="5528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D6FED3D-567C-4038-8C77-0E20448009FC}"/>
                </a:ext>
              </a:extLst>
            </p:cNvPr>
            <p:cNvSpPr/>
            <p:nvPr/>
          </p:nvSpPr>
          <p:spPr>
            <a:xfrm rot="2251135" flipV="1">
              <a:off x="4938706" y="2316927"/>
              <a:ext cx="1272585" cy="24661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532DC4A-56B2-4B6E-A812-EB8F9AC0F727}"/>
                </a:ext>
              </a:extLst>
            </p:cNvPr>
            <p:cNvSpPr/>
            <p:nvPr/>
          </p:nvSpPr>
          <p:spPr>
            <a:xfrm>
              <a:off x="417001" y="1070993"/>
              <a:ext cx="4899582" cy="99007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480B0B6-F67A-4D4D-8A31-703CAD70BE0C}"/>
                </a:ext>
              </a:extLst>
            </p:cNvPr>
            <p:cNvSpPr/>
            <p:nvPr/>
          </p:nvSpPr>
          <p:spPr>
            <a:xfrm>
              <a:off x="4382220" y="2061673"/>
              <a:ext cx="698258" cy="25321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4252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415C2F-9098-487B-85B5-510799DF5345}"/>
              </a:ext>
            </a:extLst>
          </p:cNvPr>
          <p:cNvSpPr txBox="1">
            <a:spLocks/>
          </p:cNvSpPr>
          <p:nvPr/>
        </p:nvSpPr>
        <p:spPr>
          <a:xfrm>
            <a:off x="631452" y="582568"/>
            <a:ext cx="7886700"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Book" panose="020B0503020102020204" pitchFamily="34" charset="0"/>
              </a:rPr>
              <a:t>If we do not consider the relationship between </a:t>
            </a:r>
            <a:r>
              <a:rPr lang="en-US" sz="2800" b="1" i="1" dirty="0">
                <a:solidFill>
                  <a:srgbClr val="1B9EA7"/>
                </a:solidFill>
                <a:latin typeface="Franklin Gothic Book" panose="020B0503020102020204" pitchFamily="34" charset="0"/>
              </a:rPr>
              <a:t>trust</a:t>
            </a:r>
            <a:r>
              <a:rPr lang="en-US" sz="2800" dirty="0">
                <a:latin typeface="Franklin Gothic Book" panose="020B0503020102020204" pitchFamily="34" charset="0"/>
              </a:rPr>
              <a:t> and </a:t>
            </a:r>
            <a:r>
              <a:rPr lang="en-US" sz="2800" b="1" i="1" dirty="0">
                <a:solidFill>
                  <a:srgbClr val="071488"/>
                </a:solidFill>
                <a:latin typeface="Franklin Gothic Book" panose="020B0503020102020204" pitchFamily="34" charset="0"/>
              </a:rPr>
              <a:t>trustworthiness</a:t>
            </a:r>
            <a:r>
              <a:rPr lang="en-US" sz="2800" dirty="0">
                <a:latin typeface="Franklin Gothic Book" panose="020B0503020102020204" pitchFamily="34" charset="0"/>
              </a:rPr>
              <a:t>, </a:t>
            </a:r>
            <a:r>
              <a:rPr lang="en-US" sz="2800" b="1" i="1" dirty="0">
                <a:solidFill>
                  <a:srgbClr val="C00000"/>
                </a:solidFill>
                <a:latin typeface="Franklin Gothic Book" panose="020B0503020102020204" pitchFamily="34" charset="0"/>
              </a:rPr>
              <a:t>mis-calibrated trust </a:t>
            </a:r>
            <a:r>
              <a:rPr lang="en-US" sz="2800" dirty="0">
                <a:latin typeface="Franklin Gothic Book" panose="020B0503020102020204" pitchFamily="34" charset="0"/>
              </a:rPr>
              <a:t>can become a major, even fatal, threat.</a:t>
            </a:r>
          </a:p>
        </p:txBody>
      </p:sp>
      <p:sp>
        <p:nvSpPr>
          <p:cNvPr id="15" name="Rectangle 14">
            <a:extLst>
              <a:ext uri="{FF2B5EF4-FFF2-40B4-BE49-F238E27FC236}">
                <a16:creationId xmlns:a16="http://schemas.microsoft.com/office/drawing/2014/main" id="{719BF1B1-AA02-4955-9AA4-4E6EA00E3E8C}"/>
              </a:ext>
            </a:extLst>
          </p:cNvPr>
          <p:cNvSpPr/>
          <p:nvPr/>
        </p:nvSpPr>
        <p:spPr>
          <a:xfrm>
            <a:off x="615204" y="1685926"/>
            <a:ext cx="7906869" cy="4413910"/>
          </a:xfrm>
          <a:prstGeom prst="rect">
            <a:avLst/>
          </a:prstGeom>
          <a:blipFill dpi="0" rotWithShape="1">
            <a:blip r:embed="rId2">
              <a:alphaModFix amt="21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 name="Content Placeholder 2">
            <a:extLst>
              <a:ext uri="{FF2B5EF4-FFF2-40B4-BE49-F238E27FC236}">
                <a16:creationId xmlns:a16="http://schemas.microsoft.com/office/drawing/2014/main" id="{2E15CD65-DF30-4247-BDD7-6AA3B46936F4}"/>
              </a:ext>
            </a:extLst>
          </p:cNvPr>
          <p:cNvSpPr txBox="1">
            <a:spLocks/>
          </p:cNvSpPr>
          <p:nvPr/>
        </p:nvSpPr>
        <p:spPr>
          <a:xfrm>
            <a:off x="742950" y="2730933"/>
            <a:ext cx="2322978" cy="114429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50" b="1" dirty="0"/>
          </a:p>
        </p:txBody>
      </p:sp>
      <p:sp>
        <p:nvSpPr>
          <p:cNvPr id="16" name="Rectangle 15">
            <a:extLst>
              <a:ext uri="{FF2B5EF4-FFF2-40B4-BE49-F238E27FC236}">
                <a16:creationId xmlns:a16="http://schemas.microsoft.com/office/drawing/2014/main" id="{88054B0C-DA4E-4203-A1F5-0DA5DE99AE66}"/>
              </a:ext>
            </a:extLst>
          </p:cNvPr>
          <p:cNvSpPr/>
          <p:nvPr/>
        </p:nvSpPr>
        <p:spPr>
          <a:xfrm>
            <a:off x="5230276" y="2920454"/>
            <a:ext cx="3160058" cy="1708160"/>
          </a:xfrm>
          <a:prstGeom prst="rect">
            <a:avLst/>
          </a:prstGeom>
          <a:solidFill>
            <a:schemeClr val="bg1">
              <a:alpha val="41000"/>
            </a:schemeClr>
          </a:solidFill>
        </p:spPr>
        <p:txBody>
          <a:bodyPr wrap="square">
            <a:spAutoFit/>
          </a:bodyPr>
          <a:lstStyle/>
          <a:p>
            <a:pPr algn="ctr"/>
            <a:r>
              <a:rPr lang="en-US" sz="2100" b="1" dirty="0">
                <a:solidFill>
                  <a:srgbClr val="071488"/>
                </a:solidFill>
                <a:latin typeface="Calibri Light" panose="020F0302020204030204" pitchFamily="34" charset="0"/>
                <a:cs typeface="Calibri Light" panose="020F0302020204030204" pitchFamily="34" charset="0"/>
              </a:rPr>
              <a:t>(Un)Trustworthiness</a:t>
            </a:r>
          </a:p>
          <a:p>
            <a:r>
              <a:rPr lang="en-US" sz="2100" dirty="0">
                <a:solidFill>
                  <a:srgbClr val="071488"/>
                </a:solidFill>
                <a:latin typeface="Calibri Light" panose="020F0302020204030204" pitchFamily="34" charset="0"/>
                <a:cs typeface="Calibri Light" panose="020F0302020204030204" pitchFamily="34" charset="0"/>
              </a:rPr>
              <a:t>Notwithstanding known issues, close calls, and warnings with the semi-autonomous mode.</a:t>
            </a:r>
          </a:p>
        </p:txBody>
      </p:sp>
      <p:sp>
        <p:nvSpPr>
          <p:cNvPr id="9" name="Content Placeholder 2">
            <a:extLst>
              <a:ext uri="{FF2B5EF4-FFF2-40B4-BE49-F238E27FC236}">
                <a16:creationId xmlns:a16="http://schemas.microsoft.com/office/drawing/2014/main" id="{E3D3CB9E-3130-4409-AF8E-B2C1EB73BF20}"/>
              </a:ext>
            </a:extLst>
          </p:cNvPr>
          <p:cNvSpPr>
            <a:spLocks noGrp="1"/>
          </p:cNvSpPr>
          <p:nvPr>
            <p:ph idx="1"/>
          </p:nvPr>
        </p:nvSpPr>
        <p:spPr>
          <a:xfrm>
            <a:off x="663948" y="2920454"/>
            <a:ext cx="4146177" cy="2778219"/>
          </a:xfrm>
          <a:solidFill>
            <a:schemeClr val="bg1">
              <a:alpha val="24000"/>
            </a:schemeClr>
          </a:solidFill>
        </p:spPr>
        <p:txBody>
          <a:bodyPr>
            <a:noAutofit/>
          </a:bodyPr>
          <a:lstStyle/>
          <a:p>
            <a:pPr marL="0" indent="0" algn="ctr">
              <a:buNone/>
            </a:pPr>
            <a:r>
              <a:rPr lang="en-US" sz="2100" b="1" dirty="0">
                <a:solidFill>
                  <a:srgbClr val="1B9EA7"/>
                </a:solidFill>
              </a:rPr>
              <a:t>Evidence-based Trust vs. Hype</a:t>
            </a:r>
          </a:p>
          <a:p>
            <a:pPr marL="0" indent="0">
              <a:buNone/>
            </a:pPr>
            <a:r>
              <a:rPr lang="en-US" sz="2100" dirty="0">
                <a:solidFill>
                  <a:srgbClr val="1B9EA7"/>
                </a:solidFill>
              </a:rPr>
              <a:t>The Patriot Missile System’s reported success against the majority of Iraqi ballistic missiles during Operation Desert Storm created a perception of reliability and effectiveness</a:t>
            </a:r>
            <a:r>
              <a:rPr lang="en-US" sz="2100" dirty="0"/>
              <a:t>.</a:t>
            </a:r>
          </a:p>
          <a:p>
            <a:pPr marL="0" indent="0">
              <a:buNone/>
            </a:pPr>
            <a:r>
              <a:rPr lang="en-US" sz="2100" dirty="0">
                <a:solidFill>
                  <a:srgbClr val="1B9EA7"/>
                </a:solidFill>
              </a:rPr>
              <a:t>The system's performance was widely praised by the Army and its primary contractor, leading to a misplaced trust in its capabilities.</a:t>
            </a:r>
          </a:p>
          <a:p>
            <a:pPr marL="0" indent="0">
              <a:buNone/>
            </a:pPr>
            <a:endParaRPr lang="en-US" sz="2100" dirty="0"/>
          </a:p>
          <a:p>
            <a:pPr marL="0" indent="0">
              <a:buNone/>
            </a:pPr>
            <a:br>
              <a:rPr lang="en-US" sz="2100" dirty="0"/>
            </a:br>
            <a:endParaRPr lang="en-US" sz="2100" dirty="0"/>
          </a:p>
        </p:txBody>
      </p:sp>
      <p:sp>
        <p:nvSpPr>
          <p:cNvPr id="46" name="Rectangle 45">
            <a:extLst>
              <a:ext uri="{FF2B5EF4-FFF2-40B4-BE49-F238E27FC236}">
                <a16:creationId xmlns:a16="http://schemas.microsoft.com/office/drawing/2014/main" id="{0EFBBF6D-5D1C-4457-82E9-85F0D7B68842}"/>
              </a:ext>
            </a:extLst>
          </p:cNvPr>
          <p:cNvSpPr/>
          <p:nvPr/>
        </p:nvSpPr>
        <p:spPr>
          <a:xfrm>
            <a:off x="2207069" y="1833571"/>
            <a:ext cx="4716415" cy="923330"/>
          </a:xfrm>
          <a:prstGeom prst="rect">
            <a:avLst/>
          </a:prstGeom>
          <a:solidFill>
            <a:schemeClr val="accent5">
              <a:lumMod val="60000"/>
              <a:lumOff val="40000"/>
              <a:alpha val="48000"/>
            </a:schemeClr>
          </a:solidFill>
        </p:spPr>
        <p:txBody>
          <a:bodyPr wrap="square">
            <a:spAutoFit/>
          </a:bodyPr>
          <a:lstStyle/>
          <a:p>
            <a:pPr algn="just"/>
            <a:r>
              <a:rPr lang="en-US" dirty="0">
                <a:solidFill>
                  <a:srgbClr val="8E1904"/>
                </a:solidFill>
              </a:rPr>
              <a:t>Patriot </a:t>
            </a:r>
            <a:r>
              <a:rPr lang="en-US" b="1" dirty="0">
                <a:solidFill>
                  <a:srgbClr val="8E1904"/>
                </a:solidFill>
              </a:rPr>
              <a:t>shot</a:t>
            </a:r>
            <a:r>
              <a:rPr lang="en-US" dirty="0">
                <a:solidFill>
                  <a:srgbClr val="8E1904"/>
                </a:solidFill>
              </a:rPr>
              <a:t> down a Royal Air Force Tornado</a:t>
            </a:r>
          </a:p>
          <a:p>
            <a:pPr algn="just"/>
            <a:r>
              <a:rPr lang="en-US" dirty="0">
                <a:solidFill>
                  <a:srgbClr val="8E1904"/>
                </a:solidFill>
              </a:rPr>
              <a:t>and a U.S. Navy F/A-18C, </a:t>
            </a:r>
            <a:r>
              <a:rPr lang="en-US" b="1" dirty="0">
                <a:solidFill>
                  <a:srgbClr val="8E1904"/>
                </a:solidFill>
              </a:rPr>
              <a:t>killing</a:t>
            </a:r>
            <a:r>
              <a:rPr lang="en-US" dirty="0">
                <a:solidFill>
                  <a:srgbClr val="8E1904"/>
                </a:solidFill>
              </a:rPr>
              <a:t> two allied airmen and one U.S. Navy personnel </a:t>
            </a:r>
          </a:p>
        </p:txBody>
      </p:sp>
      <p:sp>
        <p:nvSpPr>
          <p:cNvPr id="10" name="TextBox 9">
            <a:extLst>
              <a:ext uri="{FF2B5EF4-FFF2-40B4-BE49-F238E27FC236}">
                <a16:creationId xmlns:a16="http://schemas.microsoft.com/office/drawing/2014/main" id="{D850BF18-F96F-4EF6-9786-85EF8636EE87}"/>
              </a:ext>
            </a:extLst>
          </p:cNvPr>
          <p:cNvSpPr txBox="1"/>
          <p:nvPr/>
        </p:nvSpPr>
        <p:spPr>
          <a:xfrm>
            <a:off x="7380683" y="6039112"/>
            <a:ext cx="4572000" cy="261610"/>
          </a:xfrm>
          <a:prstGeom prst="rect">
            <a:avLst/>
          </a:prstGeom>
          <a:noFill/>
        </p:spPr>
        <p:txBody>
          <a:bodyPr wrap="square">
            <a:spAutoFit/>
          </a:bodyPr>
          <a:lstStyle/>
          <a:p>
            <a:r>
              <a:rPr lang="en-US" sz="1100" b="0" i="0" dirty="0">
                <a:effectLst/>
                <a:latin typeface="Roboto" panose="02000000000000000000" pitchFamily="2" charset="0"/>
              </a:rPr>
              <a:t>Source Unknown</a:t>
            </a:r>
            <a:endParaRPr lang="en-US" sz="1100" dirty="0"/>
          </a:p>
        </p:txBody>
      </p:sp>
    </p:spTree>
    <p:extLst>
      <p:ext uri="{BB962C8B-B14F-4D97-AF65-F5344CB8AC3E}">
        <p14:creationId xmlns:p14="http://schemas.microsoft.com/office/powerpoint/2010/main" val="357556389"/>
      </p:ext>
    </p:extLst>
  </p:cSld>
  <p:clrMapOvr>
    <a:masterClrMapping/>
  </p:clrMapOvr>
</p:sld>
</file>

<file path=ppt/theme/theme1.xml><?xml version="1.0" encoding="utf-8"?>
<a:theme xmlns:a="http://schemas.openxmlformats.org/drawingml/2006/main" name="Office Theme">
  <a:themeElements>
    <a:clrScheme name="IDA OED">
      <a:dk1>
        <a:sysClr val="windowText" lastClr="000000"/>
      </a:dk1>
      <a:lt1>
        <a:sysClr val="window" lastClr="FFFFFF"/>
      </a:lt1>
      <a:dk2>
        <a:srgbClr val="17375E"/>
      </a:dk2>
      <a:lt2>
        <a:srgbClr val="C4BD97"/>
      </a:lt2>
      <a:accent1>
        <a:srgbClr val="900001"/>
      </a:accent1>
      <a:accent2>
        <a:srgbClr val="1C3F6E"/>
      </a:accent2>
      <a:accent3>
        <a:srgbClr val="EDAE49"/>
      </a:accent3>
      <a:accent4>
        <a:srgbClr val="D1495B"/>
      </a:accent4>
      <a:accent5>
        <a:srgbClr val="00798C"/>
      </a:accent5>
      <a:accent6>
        <a:srgbClr val="404040"/>
      </a:accent6>
      <a:hlink>
        <a:srgbClr val="0000FF"/>
      </a:hlink>
      <a:folHlink>
        <a:srgbClr val="800080"/>
      </a:folHlink>
    </a:clrScheme>
    <a:fontScheme name="IDA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1A7F3BC-526D-422C-8FC3-15CA1C5045F7}" vid="{F689AA87-30E4-454F-B589-6D00A9B8845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DATAWorks Presentation - Standard</Template>
  <TotalTime>15086</TotalTime>
  <Words>2761</Words>
  <Application>Microsoft Office PowerPoint</Application>
  <PresentationFormat>On-screen Show (4:3)</PresentationFormat>
  <Paragraphs>472</Paragraphs>
  <Slides>45</Slides>
  <Notes>29</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45</vt:i4>
      </vt:variant>
    </vt:vector>
  </HeadingPairs>
  <TitlesOfParts>
    <vt:vector size="60" baseType="lpstr">
      <vt:lpstr>Adobe Devanagari</vt:lpstr>
      <vt:lpstr>Arial</vt:lpstr>
      <vt:lpstr>Berlin Sans FB</vt:lpstr>
      <vt:lpstr>Calibri</vt:lpstr>
      <vt:lpstr>Calibri Light</vt:lpstr>
      <vt:lpstr>Courier New</vt:lpstr>
      <vt:lpstr>Franklin Gothic Book</vt:lpstr>
      <vt:lpstr>Franklin Gothic Medium</vt:lpstr>
      <vt:lpstr>HelveticaNeueLT Std</vt:lpstr>
      <vt:lpstr>Roboto</vt:lpstr>
      <vt:lpstr>Segoe UI</vt:lpstr>
      <vt:lpstr>Times New Roman</vt:lpstr>
      <vt:lpstr>Wingdings</vt:lpstr>
      <vt:lpstr>Office Theme</vt:lpstr>
      <vt:lpstr>Custom Design</vt:lpstr>
      <vt:lpstr>PowerPoint Presentation</vt:lpstr>
      <vt:lpstr>If trusted AI is the DoD’s goal, it is critical to improve the T&amp;E community’s understanding of what trust and trustworthiness mean. </vt:lpstr>
      <vt:lpstr>If trusted AI is the DoD’s goal, it is critical to improve the T&amp;E community’s understanding of what trust and trustworthiness mean. </vt:lpstr>
      <vt:lpstr>In this presentation on T&amp;E of AI for trust, we… </vt:lpstr>
      <vt:lpstr>Trust is a cognitive state where a trustor is  willing to delegate a goal to a trustee </vt:lpstr>
      <vt:lpstr>PowerPoint Presentation</vt:lpstr>
      <vt:lpstr>PowerPoint Presentation</vt:lpstr>
      <vt:lpstr>In this presentation on T&amp;E of AI for trust, we…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this presentation on T&amp;E of AI for trust, 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this presentation on T&amp;E of AI for trust, we…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this presentation on T&amp;E of AI for trust we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 is a cognitive state where a trustor is  willing to delegate a goal to a trustee </vt:lpstr>
      <vt:lpstr>PowerPoint Presentation</vt:lpstr>
      <vt:lpstr>PowerPoint Presentation</vt:lpstr>
    </vt:vector>
  </TitlesOfParts>
  <Company>Institute for Defense Analyses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Razin, Yosef S</dc:creator>
  <cp:lastModifiedBy>Razin, Yosef S</cp:lastModifiedBy>
  <cp:revision>182</cp:revision>
  <dcterms:created xsi:type="dcterms:W3CDTF">2024-02-14T21:40:21Z</dcterms:created>
  <dcterms:modified xsi:type="dcterms:W3CDTF">2024-04-17T02:45:46Z</dcterms:modified>
</cp:coreProperties>
</file>