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 id="2147483661" r:id="rId5"/>
    <p:sldMasterId id="2147483709" r:id="rId6"/>
  </p:sldMasterIdLst>
  <p:notesMasterIdLst>
    <p:notesMasterId r:id="rId25"/>
  </p:notesMasterIdLst>
  <p:sldIdLst>
    <p:sldId id="395" r:id="rId7"/>
    <p:sldId id="409" r:id="rId8"/>
    <p:sldId id="417" r:id="rId9"/>
    <p:sldId id="416" r:id="rId10"/>
    <p:sldId id="442" r:id="rId11"/>
    <p:sldId id="443" r:id="rId12"/>
    <p:sldId id="438" r:id="rId13"/>
    <p:sldId id="439" r:id="rId14"/>
    <p:sldId id="440" r:id="rId15"/>
    <p:sldId id="426" r:id="rId16"/>
    <p:sldId id="433" r:id="rId17"/>
    <p:sldId id="435" r:id="rId18"/>
    <p:sldId id="436" r:id="rId19"/>
    <p:sldId id="434" r:id="rId20"/>
    <p:sldId id="437" r:id="rId21"/>
    <p:sldId id="441" r:id="rId22"/>
    <p:sldId id="429" r:id="rId23"/>
    <p:sldId id="415"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CE0E899F-3276-43B7-B760-045DD7136CEF}">
          <p14:sldIdLst>
            <p14:sldId id="395"/>
            <p14:sldId id="409"/>
            <p14:sldId id="417"/>
            <p14:sldId id="416"/>
            <p14:sldId id="442"/>
            <p14:sldId id="443"/>
            <p14:sldId id="438"/>
            <p14:sldId id="439"/>
            <p14:sldId id="440"/>
            <p14:sldId id="426"/>
            <p14:sldId id="433"/>
            <p14:sldId id="435"/>
            <p14:sldId id="436"/>
            <p14:sldId id="434"/>
            <p14:sldId id="437"/>
            <p14:sldId id="441"/>
            <p14:sldId id="429"/>
            <p14:sldId id="415"/>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829953-3070-32D6-52C3-EF4BA8198316}" name="THEIMER, JAMES P CTR USAF AETC AFIT/CZ" initials="JT" userId="S::james.theimer.1.ctr@us.af.mil::5a5b82ef-d3a8-42c7-b29e-1121bf4597a2" providerId="AD"/>
  <p188:author id="{F4EF9E66-18F1-2F3D-7268-3D56FE32240E}" name="FISCHER, BRITTANY CTR USAF AETC AFIT/CZ" initials="BF" userId="S::brittany.fischer.ctr@us.af.mil::cbbd4cef-6f7d-4864-90c4-275e30614840" providerId="AD"/>
  <p188:author id="{21BC8694-D2E4-3AA8-606B-EB285A8151F7}" name="OIMOEN, STEVEN C CTR USAF AETC AFIT/CZ" initials="SO" userId="S::steven.oimoen.1.ctr@us.af.mil::d01124cd-c4e4-44e4-9d6d-2817a71bd63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56"/>
    <a:srgbClr val="0C0C0C"/>
    <a:srgbClr val="A42135"/>
    <a:srgbClr val="134F78"/>
    <a:srgbClr val="DBD9D9"/>
    <a:srgbClr val="DAD9D9"/>
    <a:srgbClr val="D9D9D9"/>
    <a:srgbClr val="FFFFFF"/>
    <a:srgbClr val="5C6A71"/>
    <a:srgbClr val="CAD3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73BC9B-0031-48F4-B0E3-BAE6BB1757C8}" v="2" dt="2024-02-26T12:07:18.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77" autoAdjust="0"/>
    <p:restoredTop sz="87589" autoAdjust="0"/>
  </p:normalViewPr>
  <p:slideViewPr>
    <p:cSldViewPr snapToGrid="0">
      <p:cViewPr varScale="1">
        <p:scale>
          <a:sx n="140" d="100"/>
          <a:sy n="140" d="100"/>
        </p:scale>
        <p:origin x="1356" y="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7F2E1544-D440-4344-87CD-C8577C5DA411}" type="datetimeFigureOut">
              <a:rPr lang="en-US"/>
              <a:pPr>
                <a:defRPr/>
              </a:pPr>
              <a:t>4/11/2024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BB684875-57AD-4F50-BF08-792F1BDFDBF5}" type="slidenum">
              <a:rPr lang="en-US"/>
              <a:pPr>
                <a:defRPr/>
              </a:pPr>
              <a:t>‹#›</a:t>
            </a:fld>
            <a:endParaRPr lang="en-US" dirty="0"/>
          </a:p>
        </p:txBody>
      </p:sp>
    </p:spTree>
    <p:extLst>
      <p:ext uri="{BB962C8B-B14F-4D97-AF65-F5344CB8AC3E}">
        <p14:creationId xmlns:p14="http://schemas.microsoft.com/office/powerpoint/2010/main" val="20388597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pPr defTabSz="931774">
              <a:defRPr/>
            </a:pPr>
            <a:r>
              <a:rPr lang="en-US" b="1" dirty="0"/>
              <a:t>Identify the following</a:t>
            </a:r>
            <a:br>
              <a:rPr lang="en-US" dirty="0"/>
            </a:br>
            <a:r>
              <a:rPr lang="en-US" dirty="0"/>
              <a:t>Purpose of Meeting:</a:t>
            </a:r>
            <a:br>
              <a:rPr lang="en-US" dirty="0"/>
            </a:br>
            <a:r>
              <a:rPr lang="en-US" dirty="0"/>
              <a:t>Participating</a:t>
            </a:r>
            <a:r>
              <a:rPr lang="en-US" baseline="0" dirty="0"/>
              <a:t> Organizations:</a:t>
            </a:r>
            <a:br>
              <a:rPr lang="en-US" baseline="0" dirty="0"/>
            </a:br>
            <a:r>
              <a:rPr lang="en-US" baseline="0" dirty="0"/>
              <a:t>Briefers:</a:t>
            </a:r>
            <a:endParaRPr lang="en-US" dirty="0"/>
          </a:p>
          <a:p>
            <a:endParaRPr lang="en-US" dirty="0">
              <a:cs typeface="Calibri"/>
            </a:endParaRPr>
          </a:p>
          <a:p>
            <a:r>
              <a:rPr lang="en-US" dirty="0"/>
              <a:t>DISTRIBUTION STATEMENT x. Approved for public release; distribution is unlimited. CLEARED on DD MMM YYYY. Case Number: 88ABW-####-## </a:t>
            </a:r>
            <a:endParaRPr lang="en-US" dirty="0">
              <a:cs typeface="Calibri"/>
            </a:endParaRPr>
          </a:p>
          <a:p>
            <a:endParaRPr lang="en-US" dirty="0"/>
          </a:p>
          <a:p>
            <a:r>
              <a:rPr lang="en-US" dirty="0"/>
              <a:t>Choosing the right Distro Statement: Reference </a:t>
            </a:r>
            <a:r>
              <a:rPr lang="en-US" i="1" dirty="0"/>
              <a:t>DoDI 5230.24, August 23, 2012 p. 14</a:t>
            </a:r>
            <a:endParaRPr lang="en-US" i="1" dirty="0">
              <a:cs typeface="Calibri"/>
            </a:endParaRPr>
          </a:p>
          <a:p>
            <a:r>
              <a:rPr lang="en-US" b="1" dirty="0"/>
              <a:t>“DISTRIBUTION STATEMENT A. Approved for public release. Distribution is unlimited.” </a:t>
            </a:r>
            <a:endParaRPr lang="en-US" dirty="0"/>
          </a:p>
          <a:p>
            <a:r>
              <a:rPr lang="en-US" dirty="0"/>
              <a:t>(1) This statement may be used only on unclassified technical documents that have been cleared for public release by competent authority in accordance with References (j) and (k). Technical documents resulting from contracted fundamental research efforts will normally be assigned Distribution Statement A, except for those rare and exceptional circumstances where there is a high likelihood of disclosing performance characteristics of military systems or of manufacturing technologies that are unique and critical to defense, and agreement on this situation has been recorded in the contract or grant. </a:t>
            </a:r>
            <a:endParaRPr lang="en-US" dirty="0">
              <a:cs typeface="Calibri"/>
            </a:endParaRPr>
          </a:p>
          <a:p>
            <a:r>
              <a:rPr lang="en-US" dirty="0"/>
              <a:t>(2) Technical documents with this statement may be made available or sold to the public and foreign nationals, companies, and governments, including adversary governments, and may be exported. </a:t>
            </a:r>
            <a:endParaRPr lang="en-US" dirty="0">
              <a:cs typeface="Calibri"/>
            </a:endParaRPr>
          </a:p>
          <a:p>
            <a:r>
              <a:rPr lang="en-US" dirty="0"/>
              <a:t>(3) This statement shall not be used on classified technical documents or documents containing export-controlled technical data as provided in Reference (d). </a:t>
            </a:r>
            <a:endParaRPr lang="en-US" dirty="0">
              <a:cs typeface="Calibri"/>
            </a:endParaRPr>
          </a:p>
          <a:p>
            <a:r>
              <a:rPr lang="en-US" dirty="0"/>
              <a:t>(4) This statement may not be used on technical documents that formerly were classified unless such documents are cleared for public release in accordance with References (j) and (k). </a:t>
            </a:r>
            <a:endParaRPr lang="en-US" dirty="0">
              <a:cs typeface="Calibri"/>
            </a:endParaRPr>
          </a:p>
          <a:p>
            <a:r>
              <a:rPr lang="en-US" b="1" dirty="0"/>
              <a:t>“DISTRIBUTION STATEMENT B. (Secondary [optional]) Distribution authorized to U.S. Government agencies only (fill in reason) (date of determination). Other requests for this document shall be referred to (insert controlling DoD office).” </a:t>
            </a:r>
            <a:endParaRPr lang="en-US" dirty="0"/>
          </a:p>
          <a:p>
            <a:r>
              <a:rPr lang="en-US" dirty="0"/>
              <a:t>(1) This statement may be used on unclassified and classified technical documents. </a:t>
            </a:r>
            <a:endParaRPr lang="en-US" dirty="0">
              <a:cs typeface="Calibri"/>
            </a:endParaRPr>
          </a:p>
          <a:p>
            <a:r>
              <a:rPr lang="en-US" dirty="0"/>
              <a:t>(2) Reasons for assigning Distribution Statement B are listed in Table 1. </a:t>
            </a:r>
            <a:endParaRPr lang="en-US" dirty="0">
              <a:cs typeface="Calibri"/>
            </a:endParaRPr>
          </a:p>
          <a:p>
            <a:r>
              <a:rPr lang="en-US" b="1" dirty="0"/>
              <a:t>“DISTRIBUTION STATEMENT C. (Secondary [optional]) Distribution authorized to U.S. Government agencies and their contractors (fill in reason) (date of determination). Other requests for this document shall be referred to (insert controlling DoD office).” </a:t>
            </a:r>
            <a:endParaRPr lang="en-US" dirty="0"/>
          </a:p>
          <a:p>
            <a:r>
              <a:rPr lang="en-US" dirty="0"/>
              <a:t>(1) Distribution Statement C may be used on unclassified and classified technical documents. </a:t>
            </a:r>
            <a:endParaRPr lang="en-US" dirty="0">
              <a:cs typeface="Calibri"/>
            </a:endParaRPr>
          </a:p>
          <a:p>
            <a:r>
              <a:rPr lang="en-US" dirty="0"/>
              <a:t>(2) Reasons for assigning Distribution Statement C are listed in Table 2. </a:t>
            </a:r>
            <a:endParaRPr lang="en-US" dirty="0">
              <a:cs typeface="Calibri"/>
            </a:endParaRPr>
          </a:p>
          <a:p>
            <a:r>
              <a:rPr lang="en-US" b="1" dirty="0"/>
              <a:t>“DISTRIBUTION STATEMENT D. (Secondary [optional]) Distribution authorized to the Department of Defense and U.S. DoD contractors only (fill in reason) (date of determination). Other requests shall be referred to (insert controlling DoD office).” </a:t>
            </a:r>
            <a:endParaRPr lang="en-US" dirty="0"/>
          </a:p>
          <a:p>
            <a:r>
              <a:rPr lang="en-US" dirty="0"/>
              <a:t>(1) Distribution Statement D may be used on unclassified and classified technical documents. </a:t>
            </a:r>
            <a:endParaRPr lang="en-US" dirty="0">
              <a:cs typeface="Calibri"/>
            </a:endParaRPr>
          </a:p>
          <a:p>
            <a:r>
              <a:rPr lang="en-US" dirty="0"/>
              <a:t>(2) Reasons for assigning Distribution Statement D are listed in Table 3. </a:t>
            </a:r>
            <a:endParaRPr lang="en-US" dirty="0">
              <a:cs typeface="Calibri"/>
            </a:endParaRPr>
          </a:p>
          <a:p>
            <a:r>
              <a:rPr lang="en-US" b="1" dirty="0"/>
              <a:t>“DISTRIBUTION STATEMENT E. (Secondary [optional]) Distribution authorized to DoD Components only (fill in reason) (date of determination). Other requests shall be referred to (insert controlling DoD office).” </a:t>
            </a:r>
            <a:endParaRPr lang="en-US" dirty="0"/>
          </a:p>
          <a:p>
            <a:r>
              <a:rPr lang="en-US" dirty="0"/>
              <a:t>(1) Distribution Statement E may be used on unclassified and classified technical documents. </a:t>
            </a:r>
            <a:endParaRPr lang="en-US" dirty="0">
              <a:cs typeface="Calibri"/>
            </a:endParaRPr>
          </a:p>
          <a:p>
            <a:r>
              <a:rPr lang="en-US" dirty="0"/>
              <a:t>(2) Any document delivered to DTIC or any other Component information center without a distribution statement automatically will be assigned Distribution Statement E. </a:t>
            </a:r>
            <a:endParaRPr lang="en-US" dirty="0">
              <a:cs typeface="Calibri"/>
            </a:endParaRPr>
          </a:p>
          <a:p>
            <a:r>
              <a:rPr lang="en-US" dirty="0"/>
              <a:t>(3) Reasons for assigning Distribution Statement E are listed in Table 4.</a:t>
            </a:r>
            <a:endParaRPr lang="en-US" dirty="0">
              <a:cs typeface="Calibri"/>
            </a:endParaRPr>
          </a:p>
          <a:p>
            <a:r>
              <a:rPr lang="en-US" b="1" dirty="0"/>
              <a:t>“DISTRIBUTION STATEMENT F. Further dissemination only as directed by (inserting controlling DoD office) (date of determination) or higher DoD authority.” </a:t>
            </a:r>
            <a:endParaRPr lang="en-US" dirty="0"/>
          </a:p>
          <a:p>
            <a:r>
              <a:rPr lang="en-US" dirty="0"/>
              <a:t>Distribution Statement F may be applied under rare and exceptional circumstances when specific authority exists or when need-to-know must be verified. </a:t>
            </a:r>
            <a:endParaRPr lang="en-US" dirty="0">
              <a:cs typeface="Calibri"/>
            </a:endParaRPr>
          </a:p>
          <a:p>
            <a:r>
              <a:rPr lang="en-US" dirty="0"/>
              <a:t>(1) To promote the free flow of information within DoD, Distribution Statement F will not be used on classified or unclassified scientific and technical documents governed by the DoD Scientific and Technical Information Program described in Reference (e). </a:t>
            </a:r>
            <a:endParaRPr lang="en-US" dirty="0">
              <a:cs typeface="Calibri"/>
            </a:endParaRPr>
          </a:p>
          <a:p>
            <a:r>
              <a:rPr lang="en-US" dirty="0"/>
              <a:t>(2) Other technical documents (e.g., technical manuals and orders or weapons and munitions documents) may be assigned Distribution Statement F under the condition that the documents will be reviewed on a 5-year cycle to consider a wider secondary distribution audience. </a:t>
            </a:r>
            <a:endParaRPr lang="en-US" dirty="0">
              <a:cs typeface="Calibri"/>
            </a:endParaRPr>
          </a:p>
          <a:p>
            <a:r>
              <a:rPr lang="en-US" dirty="0"/>
              <a:t>(3) The controlling DoD office must respond within 30 days to a request for release of documents marked with Distribution Statement F. If there is no response, or if the controlling DoD office agrees, the document may be released to any DoD Component as Distribution Statement E. </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pPr>
              <a:defRPr/>
            </a:pPr>
            <a:fld id="{BB684875-57AD-4F50-BF08-792F1BDFDBF5}" type="slidenum">
              <a:rPr lang="en-US" smtClean="0"/>
              <a:pPr>
                <a:defRPr/>
              </a:pPr>
              <a:t>1</a:t>
            </a:fld>
            <a:endParaRPr lang="en-US" dirty="0"/>
          </a:p>
        </p:txBody>
      </p:sp>
    </p:spTree>
    <p:extLst>
      <p:ext uri="{BB962C8B-B14F-4D97-AF65-F5344CB8AC3E}">
        <p14:creationId xmlns:p14="http://schemas.microsoft.com/office/powerpoint/2010/main" val="269764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mailto:AFIT.ENS.HSCOBP@us.af.mil"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2149" y="3080922"/>
            <a:ext cx="7772400" cy="1470025"/>
          </a:xfrm>
          <a:prstGeom prst="rect">
            <a:avLst/>
          </a:prstGeom>
        </p:spPr>
        <p:txBody>
          <a:bodyPr/>
          <a:lstStyle>
            <a:lvl1pPr algn="ctr">
              <a:defRPr>
                <a:latin typeface="Century Gothic" panose="020B0502020202020204" pitchFamily="34" charset="0"/>
              </a:defRPr>
            </a:lvl1pPr>
          </a:lstStyle>
          <a:p>
            <a:r>
              <a:rPr lang="en-US" dirty="0"/>
              <a:t>Click to edit Master title style</a:t>
            </a:r>
          </a:p>
        </p:txBody>
      </p:sp>
      <p:sp>
        <p:nvSpPr>
          <p:cNvPr id="5" name="TextBox 4">
            <a:extLst>
              <a:ext uri="{FF2B5EF4-FFF2-40B4-BE49-F238E27FC236}">
                <a16:creationId xmlns:a16="http://schemas.microsoft.com/office/drawing/2014/main" id="{C8D0843F-5261-DD47-ACD4-66DB6E059F1B}"/>
              </a:ext>
            </a:extLst>
          </p:cNvPr>
          <p:cNvSpPr txBox="1"/>
          <p:nvPr userDrawn="1"/>
        </p:nvSpPr>
        <p:spPr>
          <a:xfrm>
            <a:off x="1775637" y="6096894"/>
            <a:ext cx="2729251" cy="553998"/>
          </a:xfrm>
          <a:prstGeom prst="rect">
            <a:avLst/>
          </a:prstGeom>
          <a:noFill/>
        </p:spPr>
        <p:txBody>
          <a:bodyPr wrap="square">
            <a:spAutoFit/>
          </a:bodyPr>
          <a:lstStyle/>
          <a:p>
            <a:pPr algn="l">
              <a:defRPr/>
            </a:pPr>
            <a:br>
              <a:rPr lang="en-US" altLang="en-US" sz="1000" b="1" dirty="0">
                <a:latin typeface="Georgia" panose="02040502050405020303" pitchFamily="18" charset="0"/>
                <a:cs typeface="Arial" panose="020B0604020202020204" pitchFamily="34" charset="0"/>
              </a:rPr>
            </a:br>
            <a:r>
              <a:rPr lang="en-US" altLang="en-US" sz="1000" b="1" dirty="0">
                <a:latin typeface="Georgia" panose="02040502050405020303" pitchFamily="18" charset="0"/>
                <a:cs typeface="Arial" panose="020B0604020202020204" pitchFamily="34" charset="0"/>
              </a:rPr>
              <a:t>Director: Kyle F.</a:t>
            </a:r>
            <a:r>
              <a:rPr lang="en-US" altLang="en-US" sz="1000" b="1" baseline="0" dirty="0">
                <a:latin typeface="Georgia" panose="02040502050405020303" pitchFamily="18" charset="0"/>
                <a:cs typeface="Arial" panose="020B0604020202020204" pitchFamily="34" charset="0"/>
              </a:rPr>
              <a:t> </a:t>
            </a:r>
            <a:r>
              <a:rPr lang="en-US" altLang="en-US" sz="1000" b="1" baseline="0" dirty="0" err="1">
                <a:latin typeface="Georgia" panose="02040502050405020303" pitchFamily="18" charset="0"/>
                <a:cs typeface="Arial" panose="020B0604020202020204" pitchFamily="34" charset="0"/>
              </a:rPr>
              <a:t>Kolsti</a:t>
            </a:r>
            <a:r>
              <a:rPr lang="en-US" altLang="en-US" sz="1000" b="1" baseline="0" dirty="0">
                <a:latin typeface="Georgia" panose="02040502050405020303" pitchFamily="18" charset="0"/>
                <a:cs typeface="Arial" panose="020B0604020202020204" pitchFamily="34" charset="0"/>
              </a:rPr>
              <a:t>, PhD</a:t>
            </a:r>
            <a:endParaRPr lang="en-US" sz="1000" b="1" dirty="0">
              <a:latin typeface="Georgia" panose="02040502050405020303" pitchFamily="18" charset="0"/>
              <a:cs typeface="Arial" panose="020B0604020202020204" pitchFamily="34" charset="0"/>
            </a:endParaRPr>
          </a:p>
          <a:p>
            <a:pPr algn="l">
              <a:defRPr/>
            </a:pPr>
            <a:r>
              <a:rPr lang="en-US" sz="1000" b="0" i="0" u="sng" strike="noStrike" kern="1200" dirty="0">
                <a:solidFill>
                  <a:schemeClr val="tx1"/>
                </a:solidFill>
                <a:effectLst/>
                <a:latin typeface="Century" panose="02040604050505020304" pitchFamily="18" charset="0"/>
                <a:ea typeface="Tahoma" panose="020B0604030504040204" pitchFamily="34" charset="0"/>
                <a:cs typeface="Tahoma" panose="020B0604030504040204" pitchFamily="34" charset="0"/>
                <a:hlinkClick r:id="rId2"/>
              </a:rPr>
              <a:t>AFIT.ENS.HSCOBP@us.af.mil</a:t>
            </a:r>
            <a:endParaRPr lang="en-US" sz="1000" b="0" dirty="0">
              <a:latin typeface="Century" panose="02040604050505020304"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99452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176D258-C231-43C0-A2EA-FC8FE715666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1738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01168" y="1600202"/>
            <a:ext cx="8726424"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66133"/>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8595360" y="6366133"/>
            <a:ext cx="466344" cy="365126"/>
          </a:xfrm>
          <a:prstGeom prst="rect">
            <a:avLst/>
          </a:prstGeom>
        </p:spPr>
        <p:txBody>
          <a:bodyPr/>
          <a:lstStyle>
            <a:lvl1pPr>
              <a:defRPr>
                <a:latin typeface="+mn-lt"/>
              </a:defRPr>
            </a:lvl1pPr>
          </a:lstStyle>
          <a:p>
            <a:pPr>
              <a:defRPr/>
            </a:pPr>
            <a:fld id="{BAD537CA-A400-4C48-B1BB-83AA21EB2245}"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592" y="1600202"/>
            <a:ext cx="4331208"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279392"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11"/>
          </p:nvPr>
        </p:nvSpPr>
        <p:spPr>
          <a:xfrm>
            <a:off x="3124200" y="6356352"/>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8625840" y="6356351"/>
            <a:ext cx="411480" cy="365125"/>
          </a:xfrm>
          <a:prstGeom prst="rect">
            <a:avLst/>
          </a:prstGeom>
        </p:spPr>
        <p:txBody>
          <a:bodyPr/>
          <a:lstStyle>
            <a:lvl1pPr>
              <a:defRPr>
                <a:latin typeface="+mn-lt"/>
              </a:defRPr>
            </a:lvl1pPr>
          </a:lstStyle>
          <a:p>
            <a:pPr>
              <a:defRPr/>
            </a:pPr>
            <a:fld id="{BAD537CA-A400-4C48-B1BB-83AA21EB2245}"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a:defRPr/>
            </a:pPr>
            <a:fld id="{BAD537CA-A400-4C48-B1BB-83AA21EB2245}" type="slidenum">
              <a:rPr lang="en-US" smtClean="0"/>
              <a:pPr>
                <a:defRPr/>
              </a:pPr>
              <a:t>‹#›</a:t>
            </a:fld>
            <a:endParaRPr lang="en-US" dirty="0"/>
          </a:p>
        </p:txBody>
      </p:sp>
    </p:spTree>
    <p:extLst>
      <p:ext uri="{BB962C8B-B14F-4D97-AF65-F5344CB8AC3E}">
        <p14:creationId xmlns:p14="http://schemas.microsoft.com/office/powerpoint/2010/main" val="421337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775B3-0BF1-4791-90A2-8F0AD46B7B42}" type="datetimeFigureOut">
              <a:rPr lang="en-US" smtClean="0"/>
              <a:t>4/11/2024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A7756B-9E3A-48F9-AF98-C7CD02F4A07F}" type="slidenum">
              <a:rPr lang="en-US" smtClean="0"/>
              <a:t>‹#›</a:t>
            </a:fld>
            <a:endParaRPr lang="en-US" dirty="0"/>
          </a:p>
        </p:txBody>
      </p:sp>
    </p:spTree>
    <p:extLst>
      <p:ext uri="{BB962C8B-B14F-4D97-AF65-F5344CB8AC3E}">
        <p14:creationId xmlns:p14="http://schemas.microsoft.com/office/powerpoint/2010/main" val="1945816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9200" y="59356"/>
            <a:ext cx="6705600" cy="1143000"/>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457200" y="6356352"/>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defRPr>
            </a:lvl1pPr>
          </a:lstStyle>
          <a:p>
            <a:pPr fontAlgn="base">
              <a:spcBef>
                <a:spcPct val="0"/>
              </a:spcBef>
              <a:spcAft>
                <a:spcPct val="0"/>
              </a:spcAft>
              <a:defRPr/>
            </a:pPr>
            <a:fld id="{EBA4F913-2997-49A6-A9CD-593C228A5886}" type="datetime1">
              <a:rPr lang="en-US">
                <a:solidFill>
                  <a:prstClr val="black"/>
                </a:solidFill>
                <a:cs typeface="Arial" charset="0"/>
              </a:rPr>
              <a:pPr fontAlgn="base">
                <a:spcBef>
                  <a:spcPct val="0"/>
                </a:spcBef>
                <a:spcAft>
                  <a:spcPct val="0"/>
                </a:spcAft>
                <a:defRPr/>
              </a:pPr>
              <a:t>4/11/2024</a:t>
            </a:fld>
            <a:endParaRPr lang="en-US" dirty="0">
              <a:solidFill>
                <a:prstClr val="black"/>
              </a:solidFill>
              <a:cs typeface="Arial" charset="0"/>
            </a:endParaRP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176D258-C231-43C0-A2EA-FC8FE715666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9465041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a:spLocks noChangeArrowheads="1"/>
          </p:cNvSpPr>
          <p:nvPr userDrawn="1"/>
        </p:nvSpPr>
        <p:spPr bwMode="auto">
          <a:xfrm flipV="1">
            <a:off x="-3" y="1588676"/>
            <a:ext cx="9144000" cy="68199"/>
          </a:xfrm>
          <a:prstGeom prst="rect">
            <a:avLst/>
          </a:prstGeom>
          <a:solidFill>
            <a:srgbClr val="A42135"/>
          </a:solidFill>
          <a:ln w="9525">
            <a:noFill/>
            <a:miter lim="800000"/>
            <a:headEnd/>
            <a:tailEnd/>
          </a:ln>
          <a:effectLst/>
        </p:spPr>
        <p:txBody>
          <a:bodyPr wrap="none" lIns="68282" tIns="34140" rIns="68282" bIns="34140" anchor="ctr"/>
          <a:lstStyle/>
          <a:p>
            <a:pPr fontAlgn="auto">
              <a:spcBef>
                <a:spcPts val="0"/>
              </a:spcBef>
              <a:spcAft>
                <a:spcPts val="0"/>
              </a:spcAft>
              <a:defRPr/>
            </a:pPr>
            <a:endParaRPr lang="en-US" dirty="0">
              <a:solidFill>
                <a:srgbClr val="000000"/>
              </a:solidFill>
              <a:latin typeface="+mn-lt"/>
              <a:cs typeface="+mn-cs"/>
            </a:endParaRPr>
          </a:p>
        </p:txBody>
      </p:sp>
      <p:sp>
        <p:nvSpPr>
          <p:cNvPr id="10" name="Rectangle 10"/>
          <p:cNvSpPr>
            <a:spLocks noChangeArrowheads="1"/>
          </p:cNvSpPr>
          <p:nvPr userDrawn="1"/>
        </p:nvSpPr>
        <p:spPr bwMode="auto">
          <a:xfrm flipV="1">
            <a:off x="0" y="1247860"/>
            <a:ext cx="9144000" cy="213662"/>
          </a:xfrm>
          <a:prstGeom prst="rect">
            <a:avLst/>
          </a:prstGeom>
          <a:solidFill>
            <a:srgbClr val="CAD3D9"/>
          </a:solidFill>
          <a:ln w="9525">
            <a:noFill/>
            <a:miter lim="800000"/>
            <a:headEnd/>
            <a:tailEnd/>
          </a:ln>
          <a:effectLst/>
        </p:spPr>
        <p:txBody>
          <a:bodyPr wrap="none" lIns="68282" tIns="34140" rIns="68282" bIns="34140" anchor="ctr"/>
          <a:lstStyle/>
          <a:p>
            <a:pPr fontAlgn="auto">
              <a:spcBef>
                <a:spcPts val="0"/>
              </a:spcBef>
              <a:spcAft>
                <a:spcPts val="0"/>
              </a:spcAft>
              <a:defRPr/>
            </a:pPr>
            <a:endParaRPr lang="en-US" dirty="0">
              <a:solidFill>
                <a:srgbClr val="000000"/>
              </a:solidFill>
              <a:latin typeface="+mn-lt"/>
              <a:cs typeface="+mn-cs"/>
            </a:endParaRPr>
          </a:p>
        </p:txBody>
      </p:sp>
      <p:sp>
        <p:nvSpPr>
          <p:cNvPr id="17" name="Rectangle 10"/>
          <p:cNvSpPr>
            <a:spLocks noChangeArrowheads="1"/>
          </p:cNvSpPr>
          <p:nvPr userDrawn="1"/>
        </p:nvSpPr>
        <p:spPr bwMode="auto">
          <a:xfrm flipV="1">
            <a:off x="0" y="655781"/>
            <a:ext cx="9144000" cy="592079"/>
          </a:xfrm>
          <a:prstGeom prst="rect">
            <a:avLst/>
          </a:prstGeom>
          <a:solidFill>
            <a:srgbClr val="192C56"/>
          </a:solidFill>
          <a:ln w="9525">
            <a:solidFill>
              <a:srgbClr val="192C56"/>
            </a:solidFill>
            <a:miter lim="800000"/>
            <a:headEnd/>
            <a:tailEnd/>
          </a:ln>
          <a:effectLst/>
        </p:spPr>
        <p:txBody>
          <a:bodyPr wrap="none" lIns="68282" tIns="34140" rIns="68282" bIns="34140" anchor="ctr"/>
          <a:lstStyle/>
          <a:p>
            <a:pPr fontAlgn="auto">
              <a:spcBef>
                <a:spcPts val="0"/>
              </a:spcBef>
              <a:spcAft>
                <a:spcPts val="0"/>
              </a:spcAft>
              <a:defRPr/>
            </a:pPr>
            <a:endParaRPr lang="en-US" dirty="0">
              <a:solidFill>
                <a:srgbClr val="000000"/>
              </a:solidFill>
              <a:latin typeface="+mn-lt"/>
              <a:cs typeface="+mn-cs"/>
            </a:endParaRPr>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345585" y="252548"/>
            <a:ext cx="2452824" cy="2451462"/>
          </a:xfrm>
          <a:prstGeom prst="rect">
            <a:avLst/>
          </a:prstGeom>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01338" y="6034202"/>
            <a:ext cx="1585517" cy="675087"/>
          </a:xfrm>
          <a:prstGeom prst="rect">
            <a:avLst/>
          </a:prstGeom>
        </p:spPr>
      </p:pic>
    </p:spTree>
    <p:extLst>
      <p:ext uri="{BB962C8B-B14F-4D97-AF65-F5344CB8AC3E}">
        <p14:creationId xmlns:p14="http://schemas.microsoft.com/office/powerpoint/2010/main" val="1593359239"/>
      </p:ext>
    </p:extLst>
  </p:cSld>
  <p:clrMap bg1="lt1" tx1="dk1" bg2="lt2" tx2="dk2" accent1="accent1" accent2="accent2" accent3="accent3" accent4="accent4" accent5="accent5" accent6="accent6" hlink="hlink" folHlink="folHlink"/>
  <p:sldLayoutIdLst>
    <p:sldLayoutId id="2147483687" r:id="rId1"/>
    <p:sldLayoutId id="2147483707" r:id="rId2"/>
  </p:sldLayoutIdLst>
  <p:hf hdr="0" ftr="0" dt="0"/>
  <p:txStyles>
    <p:titleStyle>
      <a:lvl1pPr algn="ctr" rtl="0" eaLnBrk="0" fontAlgn="base" hangingPunct="0">
        <a:spcBef>
          <a:spcPct val="0"/>
        </a:spcBef>
        <a:spcAft>
          <a:spcPct val="0"/>
        </a:spcAft>
        <a:defRPr sz="3000" kern="1200">
          <a:solidFill>
            <a:schemeClr val="tx1"/>
          </a:solidFill>
          <a:latin typeface="+mj-lt"/>
          <a:ea typeface="+mj-ea"/>
          <a:cs typeface="+mj-cs"/>
        </a:defRPr>
      </a:lvl1pPr>
      <a:lvl2pPr algn="ctr" rtl="0" eaLnBrk="0" fontAlgn="base" hangingPunct="0">
        <a:spcBef>
          <a:spcPct val="0"/>
        </a:spcBef>
        <a:spcAft>
          <a:spcPct val="0"/>
        </a:spcAft>
        <a:defRPr sz="3000">
          <a:solidFill>
            <a:schemeClr val="tx1"/>
          </a:solidFill>
          <a:latin typeface="Calibri" pitchFamily="34" charset="0"/>
        </a:defRPr>
      </a:lvl2pPr>
      <a:lvl3pPr algn="ctr" rtl="0" eaLnBrk="0" fontAlgn="base" hangingPunct="0">
        <a:spcBef>
          <a:spcPct val="0"/>
        </a:spcBef>
        <a:spcAft>
          <a:spcPct val="0"/>
        </a:spcAft>
        <a:defRPr sz="3000">
          <a:solidFill>
            <a:schemeClr val="tx1"/>
          </a:solidFill>
          <a:latin typeface="Calibri" pitchFamily="34" charset="0"/>
        </a:defRPr>
      </a:lvl3pPr>
      <a:lvl4pPr algn="ctr" rtl="0" eaLnBrk="0" fontAlgn="base" hangingPunct="0">
        <a:spcBef>
          <a:spcPct val="0"/>
        </a:spcBef>
        <a:spcAft>
          <a:spcPct val="0"/>
        </a:spcAft>
        <a:defRPr sz="3000">
          <a:solidFill>
            <a:schemeClr val="tx1"/>
          </a:solidFill>
          <a:latin typeface="Calibri" pitchFamily="34" charset="0"/>
        </a:defRPr>
      </a:lvl4pPr>
      <a:lvl5pPr algn="ctr" rtl="0" eaLnBrk="0" fontAlgn="base" hangingPunct="0">
        <a:spcBef>
          <a:spcPct val="0"/>
        </a:spcBef>
        <a:spcAft>
          <a:spcPct val="0"/>
        </a:spcAft>
        <a:defRPr sz="3000">
          <a:solidFill>
            <a:schemeClr val="tx1"/>
          </a:solidFill>
          <a:latin typeface="Calibri" pitchFamily="34" charset="0"/>
        </a:defRPr>
      </a:lvl5pPr>
      <a:lvl6pPr marL="342900" algn="ctr" rtl="0" eaLnBrk="1" fontAlgn="base" hangingPunct="1">
        <a:spcBef>
          <a:spcPct val="0"/>
        </a:spcBef>
        <a:spcAft>
          <a:spcPct val="0"/>
        </a:spcAft>
        <a:defRPr sz="3000">
          <a:solidFill>
            <a:schemeClr val="tx1"/>
          </a:solidFill>
          <a:latin typeface="Calibri" pitchFamily="34" charset="0"/>
        </a:defRPr>
      </a:lvl6pPr>
      <a:lvl7pPr marL="685800" algn="ctr" rtl="0" eaLnBrk="1" fontAlgn="base" hangingPunct="1">
        <a:spcBef>
          <a:spcPct val="0"/>
        </a:spcBef>
        <a:spcAft>
          <a:spcPct val="0"/>
        </a:spcAft>
        <a:defRPr sz="3000">
          <a:solidFill>
            <a:schemeClr val="tx1"/>
          </a:solidFill>
          <a:latin typeface="Calibri" pitchFamily="34" charset="0"/>
        </a:defRPr>
      </a:lvl7pPr>
      <a:lvl8pPr marL="1028700" algn="ctr" rtl="0" eaLnBrk="1" fontAlgn="base" hangingPunct="1">
        <a:spcBef>
          <a:spcPct val="0"/>
        </a:spcBef>
        <a:spcAft>
          <a:spcPct val="0"/>
        </a:spcAft>
        <a:defRPr sz="3000">
          <a:solidFill>
            <a:schemeClr val="tx1"/>
          </a:solidFill>
          <a:latin typeface="Calibri" pitchFamily="34" charset="0"/>
        </a:defRPr>
      </a:lvl8pPr>
      <a:lvl9pPr marL="1371600" algn="ctr" rtl="0" eaLnBrk="1" fontAlgn="base" hangingPunct="1">
        <a:spcBef>
          <a:spcPct val="0"/>
        </a:spcBef>
        <a:spcAft>
          <a:spcPct val="0"/>
        </a:spcAft>
        <a:defRPr sz="30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0"/>
          <p:cNvSpPr>
            <a:spLocks noChangeArrowheads="1"/>
          </p:cNvSpPr>
          <p:nvPr userDrawn="1"/>
        </p:nvSpPr>
        <p:spPr bwMode="auto">
          <a:xfrm flipV="1">
            <a:off x="0" y="1326102"/>
            <a:ext cx="9144000" cy="76200"/>
          </a:xfrm>
          <a:prstGeom prst="rect">
            <a:avLst/>
          </a:prstGeom>
          <a:solidFill>
            <a:srgbClr val="A42135"/>
          </a:solidFill>
          <a:ln w="9525">
            <a:noFill/>
            <a:miter lim="800000"/>
            <a:headEnd/>
            <a:tailEnd/>
          </a:ln>
          <a:effectLst>
            <a:outerShdw blurRad="50800" dist="38100" dir="5400000" algn="t" rotWithShape="0">
              <a:prstClr val="black">
                <a:alpha val="40000"/>
              </a:prstClr>
            </a:outerShdw>
          </a:effectLst>
        </p:spPr>
        <p:txBody>
          <a:bodyPr wrap="none" lIns="68282" tIns="34140" rIns="68282" bIns="34140" anchor="ctr"/>
          <a:lstStyle/>
          <a:p>
            <a:pPr marL="0" marR="0" lvl="0" indent="0"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000000"/>
              </a:solidFill>
              <a:effectLst/>
              <a:uLnTx/>
              <a:uFillTx/>
              <a:latin typeface="Calibri"/>
            </a:endParaRPr>
          </a:p>
        </p:txBody>
      </p:sp>
      <p:sp>
        <p:nvSpPr>
          <p:cNvPr id="1029" name="Title Placeholder 1"/>
          <p:cNvSpPr>
            <a:spLocks noGrp="1"/>
          </p:cNvSpPr>
          <p:nvPr>
            <p:ph type="title"/>
          </p:nvPr>
        </p:nvSpPr>
        <p:spPr bwMode="auto">
          <a:xfrm>
            <a:off x="1617451" y="166003"/>
            <a:ext cx="5854403" cy="100524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30" name="Text Placeholder 2"/>
          <p:cNvSpPr>
            <a:spLocks noGrp="1"/>
          </p:cNvSpPr>
          <p:nvPr>
            <p:ph type="body" idx="1"/>
          </p:nvPr>
        </p:nvSpPr>
        <p:spPr bwMode="auto">
          <a:xfrm>
            <a:off x="201339" y="1484006"/>
            <a:ext cx="8686629" cy="4642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 name="Text Box 5"/>
          <p:cNvSpPr txBox="1">
            <a:spLocks noChangeArrowheads="1"/>
          </p:cNvSpPr>
          <p:nvPr userDrawn="1"/>
        </p:nvSpPr>
        <p:spPr bwMode="auto">
          <a:xfrm>
            <a:off x="3600875" y="1244398"/>
            <a:ext cx="1887604" cy="268462"/>
          </a:xfrm>
          <a:prstGeom prst="rect">
            <a:avLst/>
          </a:prstGeom>
          <a:solidFill>
            <a:schemeClr val="bg1"/>
          </a:solidFill>
          <a:ln w="9525">
            <a:noFill/>
            <a:miter lim="800000"/>
            <a:headEnd/>
            <a:tailEnd/>
          </a:ln>
          <a:effectLst>
            <a:softEdge rad="63500"/>
          </a:effectLst>
        </p:spPr>
        <p:txBody>
          <a:bodyPr wrap="none" lIns="82981" tIns="41493" rIns="82981" bIns="41493">
            <a:spAutoFit/>
          </a:bodyPr>
          <a:lstStyle/>
          <a:p>
            <a:pPr algn="ctr" defTabSz="829923" fontAlgn="auto">
              <a:spcBef>
                <a:spcPts val="0"/>
              </a:spcBef>
              <a:spcAft>
                <a:spcPts val="0"/>
              </a:spcAft>
              <a:defRPr/>
            </a:pPr>
            <a:r>
              <a:rPr lang="en-US" sz="1200" b="1" i="0" baseline="0" dirty="0">
                <a:solidFill>
                  <a:srgbClr val="000066"/>
                </a:solidFill>
                <a:latin typeface="Century Gothic" panose="020B0502020202020204" pitchFamily="34" charset="0"/>
                <a:cs typeface="Arial" panose="020B0604020202020204" pitchFamily="34" charset="0"/>
              </a:rPr>
              <a:t>THEORY </a:t>
            </a:r>
            <a:r>
              <a:rPr lang="en-US" sz="1200" b="0" i="1" baseline="0" dirty="0">
                <a:solidFill>
                  <a:srgbClr val="000066"/>
                </a:solidFill>
                <a:latin typeface="Century Gothic" panose="020B0502020202020204" pitchFamily="34" charset="0"/>
                <a:cs typeface="Arial" panose="020B0604020202020204" pitchFamily="34" charset="0"/>
              </a:rPr>
              <a:t>INTO</a:t>
            </a:r>
            <a:r>
              <a:rPr lang="en-US" sz="1200" b="1" i="0" baseline="0" dirty="0">
                <a:solidFill>
                  <a:srgbClr val="000066"/>
                </a:solidFill>
                <a:latin typeface="Century Gothic" panose="020B0502020202020204" pitchFamily="34" charset="0"/>
                <a:cs typeface="Arial" panose="020B0604020202020204" pitchFamily="34" charset="0"/>
              </a:rPr>
              <a:t> PRACTICE</a:t>
            </a:r>
            <a:endParaRPr lang="en-US" sz="1200" b="1" i="0" dirty="0">
              <a:solidFill>
                <a:srgbClr val="000066"/>
              </a:solidFill>
              <a:latin typeface="Century Gothic" panose="020B0502020202020204" pitchFamily="34" charset="0"/>
              <a:cs typeface="Arial" panose="020B0604020202020204" pitchFamily="34" charset="0"/>
            </a:endParaRP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01339" y="6303885"/>
            <a:ext cx="914230" cy="389264"/>
          </a:xfrm>
          <a:prstGeom prst="rect">
            <a:avLst/>
          </a:prstGeom>
        </p:spPr>
      </p:pic>
      <p:sp>
        <p:nvSpPr>
          <p:cNvPr id="9" name="Slide Number Placeholder 5"/>
          <p:cNvSpPr>
            <a:spLocks noGrp="1"/>
          </p:cNvSpPr>
          <p:nvPr>
            <p:ph type="sldNum" sz="quarter" idx="4"/>
          </p:nvPr>
        </p:nvSpPr>
        <p:spPr>
          <a:xfrm>
            <a:off x="8476488" y="6348277"/>
            <a:ext cx="438912" cy="300480"/>
          </a:xfrm>
          <a:prstGeom prst="rect">
            <a:avLst/>
          </a:prstGeom>
        </p:spPr>
        <p:txBody>
          <a:bodyPr/>
          <a:lstStyle>
            <a:lvl1pPr>
              <a:defRPr sz="1400">
                <a:latin typeface="Arial" panose="020B0604020202020204" pitchFamily="34" charset="0"/>
                <a:cs typeface="Arial" panose="020B0604020202020204" pitchFamily="34" charset="0"/>
              </a:defRPr>
            </a:lvl1pPr>
          </a:lstStyle>
          <a:p>
            <a:pPr>
              <a:defRPr/>
            </a:pPr>
            <a:fld id="{BAD537CA-A400-4C48-B1BB-83AA21EB2245}" type="slidenum">
              <a:rPr lang="en-US" smtClean="0"/>
              <a:pPr>
                <a:defRPr/>
              </a:pPr>
              <a:t>‹#›</a:t>
            </a:fld>
            <a:endParaRPr lang="en-US" dirty="0"/>
          </a:p>
        </p:txBody>
      </p:sp>
      <p:pic>
        <p:nvPicPr>
          <p:cNvPr id="12" name="Picture 1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01997" y="59954"/>
            <a:ext cx="1188720" cy="1188720"/>
          </a:xfrm>
          <a:prstGeom prst="rect">
            <a:avLst/>
          </a:prstGeom>
        </p:spPr>
      </p:pic>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98588" y="52785"/>
            <a:ext cx="1189380" cy="1188720"/>
          </a:xfrm>
          <a:prstGeom prst="rect">
            <a:avLst/>
          </a:prstGeom>
        </p:spPr>
      </p:pic>
    </p:spTree>
  </p:cSld>
  <p:clrMap bg1="lt1" tx1="dk1" bg2="lt2" tx2="dk2" accent1="accent1" accent2="accent2" accent3="accent3" accent4="accent4" accent5="accent5" accent6="accent6" hlink="hlink" folHlink="folHlink"/>
  <p:sldLayoutIdLst>
    <p:sldLayoutId id="2147483681" r:id="rId1"/>
    <p:sldLayoutId id="2147483682" r:id="rId2"/>
    <p:sldLayoutId id="2147483708" r:id="rId3"/>
  </p:sldLayoutIdLst>
  <p:hf hdr="0" ftr="0" dt="0"/>
  <p:txStyles>
    <p:titleStyle>
      <a:lvl1pPr algn="ctr" rtl="0" eaLnBrk="0" fontAlgn="base" hangingPunct="0">
        <a:spcBef>
          <a:spcPct val="0"/>
        </a:spcBef>
        <a:spcAft>
          <a:spcPct val="0"/>
        </a:spcAft>
        <a:defRPr sz="3000" kern="1200">
          <a:solidFill>
            <a:schemeClr val="tx1"/>
          </a:solidFill>
          <a:latin typeface="Century Gothic" panose="020B0502020202020204" pitchFamily="34" charset="0"/>
          <a:ea typeface="+mj-ea"/>
          <a:cs typeface="Arial" panose="020B0604020202020204" pitchFamily="34" charset="0"/>
        </a:defRPr>
      </a:lvl1pPr>
      <a:lvl2pPr algn="ctr" rtl="0" eaLnBrk="0" fontAlgn="base" hangingPunct="0">
        <a:spcBef>
          <a:spcPct val="0"/>
        </a:spcBef>
        <a:spcAft>
          <a:spcPct val="0"/>
        </a:spcAft>
        <a:defRPr sz="3000">
          <a:solidFill>
            <a:schemeClr val="tx1"/>
          </a:solidFill>
          <a:latin typeface="Calibri" pitchFamily="34" charset="0"/>
        </a:defRPr>
      </a:lvl2pPr>
      <a:lvl3pPr algn="ctr" rtl="0" eaLnBrk="0" fontAlgn="base" hangingPunct="0">
        <a:spcBef>
          <a:spcPct val="0"/>
        </a:spcBef>
        <a:spcAft>
          <a:spcPct val="0"/>
        </a:spcAft>
        <a:defRPr sz="3000">
          <a:solidFill>
            <a:schemeClr val="tx1"/>
          </a:solidFill>
          <a:latin typeface="Calibri" pitchFamily="34" charset="0"/>
        </a:defRPr>
      </a:lvl3pPr>
      <a:lvl4pPr algn="ctr" rtl="0" eaLnBrk="0" fontAlgn="base" hangingPunct="0">
        <a:spcBef>
          <a:spcPct val="0"/>
        </a:spcBef>
        <a:spcAft>
          <a:spcPct val="0"/>
        </a:spcAft>
        <a:defRPr sz="3000">
          <a:solidFill>
            <a:schemeClr val="tx1"/>
          </a:solidFill>
          <a:latin typeface="Calibri" pitchFamily="34" charset="0"/>
        </a:defRPr>
      </a:lvl4pPr>
      <a:lvl5pPr algn="ctr" rtl="0" eaLnBrk="0" fontAlgn="base" hangingPunct="0">
        <a:spcBef>
          <a:spcPct val="0"/>
        </a:spcBef>
        <a:spcAft>
          <a:spcPct val="0"/>
        </a:spcAft>
        <a:defRPr sz="3000">
          <a:solidFill>
            <a:schemeClr val="tx1"/>
          </a:solidFill>
          <a:latin typeface="Calibri" pitchFamily="34" charset="0"/>
        </a:defRPr>
      </a:lvl5pPr>
      <a:lvl6pPr marL="342900" algn="ctr" rtl="0" eaLnBrk="1" fontAlgn="base" hangingPunct="1">
        <a:spcBef>
          <a:spcPct val="0"/>
        </a:spcBef>
        <a:spcAft>
          <a:spcPct val="0"/>
        </a:spcAft>
        <a:defRPr sz="3000">
          <a:solidFill>
            <a:schemeClr val="tx1"/>
          </a:solidFill>
          <a:latin typeface="Calibri" pitchFamily="34" charset="0"/>
        </a:defRPr>
      </a:lvl6pPr>
      <a:lvl7pPr marL="685800" algn="ctr" rtl="0" eaLnBrk="1" fontAlgn="base" hangingPunct="1">
        <a:spcBef>
          <a:spcPct val="0"/>
        </a:spcBef>
        <a:spcAft>
          <a:spcPct val="0"/>
        </a:spcAft>
        <a:defRPr sz="3000">
          <a:solidFill>
            <a:schemeClr val="tx1"/>
          </a:solidFill>
          <a:latin typeface="Calibri" pitchFamily="34" charset="0"/>
        </a:defRPr>
      </a:lvl7pPr>
      <a:lvl8pPr marL="1028700" algn="ctr" rtl="0" eaLnBrk="1" fontAlgn="base" hangingPunct="1">
        <a:spcBef>
          <a:spcPct val="0"/>
        </a:spcBef>
        <a:spcAft>
          <a:spcPct val="0"/>
        </a:spcAft>
        <a:defRPr sz="3000">
          <a:solidFill>
            <a:schemeClr val="tx1"/>
          </a:solidFill>
          <a:latin typeface="Calibri" pitchFamily="34" charset="0"/>
        </a:defRPr>
      </a:lvl8pPr>
      <a:lvl9pPr marL="1371600" algn="ctr" rtl="0" eaLnBrk="1" fontAlgn="base" hangingPunct="1">
        <a:spcBef>
          <a:spcPct val="0"/>
        </a:spcBef>
        <a:spcAft>
          <a:spcPct val="0"/>
        </a:spcAft>
        <a:defRPr sz="30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371600" indent="0" algn="l" rtl="0" eaLnBrk="0" fontAlgn="base" hangingPunct="0">
        <a:spcBef>
          <a:spcPct val="20000"/>
        </a:spcBef>
        <a:spcAft>
          <a:spcPct val="0"/>
        </a:spcAft>
        <a:buFontTx/>
        <a:buNone/>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775B3-0BF1-4791-90A2-8F0AD46B7B42}" type="datetimeFigureOut">
              <a:rPr lang="en-US" smtClean="0"/>
              <a:t>4/11/2024</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400">
                <a:solidFill>
                  <a:schemeClr val="tx1">
                    <a:tint val="75000"/>
                  </a:schemeClr>
                </a:solidFill>
                <a:latin typeface="Arial" panose="020B0604020202020204" pitchFamily="34" charset="0"/>
                <a:cs typeface="Arial" panose="020B0604020202020204" pitchFamily="34" charset="0"/>
              </a:defRPr>
            </a:lvl1pPr>
          </a:lstStyle>
          <a:p>
            <a:fld id="{96A7756B-9E3A-48F9-AF98-C7CD02F4A07F}" type="slidenum">
              <a:rPr lang="en-US" smtClean="0"/>
              <a:pPr/>
              <a:t>‹#›</a:t>
            </a:fld>
            <a:endParaRPr lang="en-US" dirty="0"/>
          </a:p>
        </p:txBody>
      </p:sp>
    </p:spTree>
    <p:extLst>
      <p:ext uri="{BB962C8B-B14F-4D97-AF65-F5344CB8AC3E}">
        <p14:creationId xmlns:p14="http://schemas.microsoft.com/office/powerpoint/2010/main" val="2991105584"/>
      </p:ext>
    </p:extLst>
  </p:cSld>
  <p:clrMap bg1="lt1" tx1="dk1" bg2="lt2" tx2="dk2" accent1="accent1" accent2="accent2" accent3="accent3" accent4="accent4" accent5="accent5" accent6="accent6" hlink="hlink" folHlink="folHlink"/>
  <p:sldLayoutIdLst>
    <p:sldLayoutId id="2147483716" r:id="rId1"/>
    <p:sldLayoutId id="2147483717" r:id="rId2"/>
  </p:sldLayoutIdLst>
  <p:txStyles>
    <p:titleStyle>
      <a:lvl1pPr algn="l" defTabSz="914400" rtl="0" eaLnBrk="1" latinLnBrk="0" hangingPunct="1">
        <a:lnSpc>
          <a:spcPct val="90000"/>
        </a:lnSpc>
        <a:spcBef>
          <a:spcPct val="0"/>
        </a:spcBef>
        <a:buNone/>
        <a:defRPr sz="4000" kern="1200">
          <a:solidFill>
            <a:schemeClr val="tx1"/>
          </a:solidFill>
          <a:latin typeface="Century" panose="020406040505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5.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www.afit.edu/STAT" TargetMode="External"/><Relationship Id="rId2" Type="http://schemas.openxmlformats.org/officeDocument/2006/relationships/image" Target="../media/image28.pn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mailto:AFIT.ENS.HSCOBP@us.af.mi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1.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778933" y="2928741"/>
            <a:ext cx="5586132" cy="1371166"/>
          </a:xfrm>
        </p:spPr>
        <p:txBody>
          <a:bodyPr/>
          <a:lstStyle/>
          <a:p>
            <a:pPr marL="0" marR="0" algn="ctr">
              <a:spcBef>
                <a:spcPts val="0"/>
              </a:spcBef>
              <a:spcAft>
                <a:spcPts val="0"/>
              </a:spcAft>
            </a:pPr>
            <a:r>
              <a:rPr lang="en-US" sz="2400" dirty="0">
                <a:solidFill>
                  <a:srgbClr val="231F20"/>
                </a:solidFill>
                <a:effectLst/>
                <a:ea typeface="Calibri" panose="020F0502020204030204" pitchFamily="34" charset="0"/>
                <a:cs typeface="Arial" panose="020B0604020202020204" pitchFamily="34" charset="0"/>
              </a:rPr>
              <a:t>Using a Bayesian Network of Subsystem Statistical Models to Assess System Behavior</a:t>
            </a:r>
          </a:p>
        </p:txBody>
      </p:sp>
      <p:sp>
        <p:nvSpPr>
          <p:cNvPr id="2" name="TextBox 1"/>
          <p:cNvSpPr txBox="1"/>
          <p:nvPr/>
        </p:nvSpPr>
        <p:spPr>
          <a:xfrm>
            <a:off x="1900516" y="4299907"/>
            <a:ext cx="5342965" cy="369332"/>
          </a:xfrm>
          <a:prstGeom prst="rect">
            <a:avLst/>
          </a:prstGeom>
          <a:noFill/>
        </p:spPr>
        <p:txBody>
          <a:bodyPr wrap="square" rtlCol="0">
            <a:spAutoFit/>
          </a:bodyPr>
          <a:lstStyle/>
          <a:p>
            <a:pPr algn="ctr"/>
            <a:r>
              <a:rPr lang="en-US" dirty="0">
                <a:latin typeface="Century Gothic" panose="020B0502020202020204" pitchFamily="34" charset="0"/>
              </a:rPr>
              <a:t>James P. </a:t>
            </a:r>
            <a:r>
              <a:rPr lang="en-US" dirty="0" err="1">
                <a:latin typeface="Century Gothic" panose="020B0502020202020204" pitchFamily="34" charset="0"/>
              </a:rPr>
              <a:t>Theimer</a:t>
            </a:r>
            <a:r>
              <a:rPr lang="en-US" err="1">
                <a:latin typeface="Century Gothic" panose="020B0502020202020204" pitchFamily="34" charset="0"/>
              </a:rPr>
              <a:t>,</a:t>
            </a:r>
            <a:r>
              <a:rPr lang="en-US">
                <a:latin typeface="Century Gothic" panose="020B0502020202020204" pitchFamily="34" charset="0"/>
              </a:rPr>
              <a:t> PhD</a:t>
            </a:r>
            <a:endParaRPr lang="en-US" dirty="0">
              <a:latin typeface="Century Gothic" panose="020B0502020202020204" pitchFamily="34" charset="0"/>
            </a:endParaRPr>
          </a:p>
        </p:txBody>
      </p:sp>
      <p:sp>
        <p:nvSpPr>
          <p:cNvPr id="4" name="Rectangle 3"/>
          <p:cNvSpPr/>
          <p:nvPr/>
        </p:nvSpPr>
        <p:spPr>
          <a:xfrm>
            <a:off x="4690283" y="6241226"/>
            <a:ext cx="4334334" cy="400110"/>
          </a:xfrm>
          <a:prstGeom prst="rect">
            <a:avLst/>
          </a:prstGeom>
        </p:spPr>
        <p:txBody>
          <a:bodyPr wrap="square" lIns="91440" tIns="45720" rIns="91440" bIns="45720" anchor="t">
            <a:spAutoFit/>
          </a:bodyPr>
          <a:lstStyle/>
          <a:p>
            <a:r>
              <a:rPr lang="en-US" sz="1000" b="0" i="0" u="none" strike="noStrike" kern="1200" baseline="0" dirty="0">
                <a:latin typeface="+mn-lt"/>
                <a:cs typeface="Arial"/>
              </a:rPr>
              <a:t>DISTRIBUTION STATEMENT A. Approved for </a:t>
            </a:r>
            <a:r>
              <a:rPr lang="en-US" sz="1000" dirty="0">
                <a:latin typeface="+mn-lt"/>
                <a:cs typeface="Arial"/>
              </a:rPr>
              <a:t>public release; distribution unlimited.  Case number:  88ABW-2024-0272; CLEARED 10 Apr 2024 </a:t>
            </a:r>
            <a:endParaRPr lang="en-US" sz="1000" dirty="0">
              <a:latin typeface="+mn-lt"/>
            </a:endParaRPr>
          </a:p>
        </p:txBody>
      </p:sp>
    </p:spTree>
    <p:extLst>
      <p:ext uri="{BB962C8B-B14F-4D97-AF65-F5344CB8AC3E}">
        <p14:creationId xmlns:p14="http://schemas.microsoft.com/office/powerpoint/2010/main" val="2709073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5A0F-1C95-30E7-F2F3-0B502F7E0E30}"/>
              </a:ext>
            </a:extLst>
          </p:cNvPr>
          <p:cNvSpPr>
            <a:spLocks noGrp="1"/>
          </p:cNvSpPr>
          <p:nvPr>
            <p:ph type="title"/>
          </p:nvPr>
        </p:nvSpPr>
        <p:spPr/>
        <p:txBody>
          <a:bodyPr/>
          <a:lstStyle/>
          <a:p>
            <a:r>
              <a:rPr lang="en-US" dirty="0"/>
              <a:t>Results of Propagation </a:t>
            </a:r>
          </a:p>
        </p:txBody>
      </p:sp>
      <p:sp>
        <p:nvSpPr>
          <p:cNvPr id="3" name="Slide Number Placeholder 2">
            <a:extLst>
              <a:ext uri="{FF2B5EF4-FFF2-40B4-BE49-F238E27FC236}">
                <a16:creationId xmlns:a16="http://schemas.microsoft.com/office/drawing/2014/main" id="{594F07F4-B74E-0113-EE2F-092A1B4612AB}"/>
              </a:ext>
            </a:extLst>
          </p:cNvPr>
          <p:cNvSpPr>
            <a:spLocks noGrp="1"/>
          </p:cNvSpPr>
          <p:nvPr>
            <p:ph type="sldNum" sz="quarter" idx="10"/>
          </p:nvPr>
        </p:nvSpPr>
        <p:spPr/>
        <p:txBody>
          <a:bodyPr/>
          <a:lstStyle/>
          <a:p>
            <a:pPr>
              <a:defRPr/>
            </a:pPr>
            <a:fld id="{BAD537CA-A400-4C48-B1BB-83AA21EB2245}" type="slidenum">
              <a:rPr lang="en-US" smtClean="0"/>
              <a:pPr>
                <a:defRPr/>
              </a:pPr>
              <a:t>10</a:t>
            </a:fld>
            <a:endParaRPr lang="en-US" dirty="0"/>
          </a:p>
        </p:txBody>
      </p:sp>
      <p:grpSp>
        <p:nvGrpSpPr>
          <p:cNvPr id="4" name="Group 3">
            <a:extLst>
              <a:ext uri="{FF2B5EF4-FFF2-40B4-BE49-F238E27FC236}">
                <a16:creationId xmlns:a16="http://schemas.microsoft.com/office/drawing/2014/main" id="{F81FC0F6-A7E8-21C0-BF53-E1B4ED25541B}"/>
              </a:ext>
            </a:extLst>
          </p:cNvPr>
          <p:cNvGrpSpPr/>
          <p:nvPr/>
        </p:nvGrpSpPr>
        <p:grpSpPr>
          <a:xfrm>
            <a:off x="237812" y="1525361"/>
            <a:ext cx="2144949" cy="1897982"/>
            <a:chOff x="447871" y="1642886"/>
            <a:chExt cx="2144949" cy="1897982"/>
          </a:xfrm>
        </p:grpSpPr>
        <p:pic>
          <p:nvPicPr>
            <p:cNvPr id="15" name="Picture 14" descr="Chart, histogram&#10;&#10;Description automatically generated">
              <a:extLst>
                <a:ext uri="{FF2B5EF4-FFF2-40B4-BE49-F238E27FC236}">
                  <a16:creationId xmlns:a16="http://schemas.microsoft.com/office/drawing/2014/main" id="{3954A9F2-6722-16ED-B697-81948DAC818D}"/>
                </a:ext>
              </a:extLst>
            </p:cNvPr>
            <p:cNvPicPr>
              <a:picLocks noChangeAspect="1"/>
            </p:cNvPicPr>
            <p:nvPr/>
          </p:nvPicPr>
          <p:blipFill rotWithShape="1">
            <a:blip r:embed="rId2">
              <a:extLst>
                <a:ext uri="{28A0092B-C50C-407E-A947-70E740481C1C}">
                  <a14:useLocalDpi xmlns:a14="http://schemas.microsoft.com/office/drawing/2010/main" val="0"/>
                </a:ext>
              </a:extLst>
            </a:blip>
            <a:srcRect t="11514"/>
            <a:stretch/>
          </p:blipFill>
          <p:spPr>
            <a:xfrm>
              <a:off x="447871" y="1642886"/>
              <a:ext cx="2144949" cy="1897982"/>
            </a:xfrm>
            <a:prstGeom prst="rect">
              <a:avLst/>
            </a:prstGeom>
          </p:spPr>
        </p:pic>
        <p:sp>
          <p:nvSpPr>
            <p:cNvPr id="20" name="TextBox 19">
              <a:extLst>
                <a:ext uri="{FF2B5EF4-FFF2-40B4-BE49-F238E27FC236}">
                  <a16:creationId xmlns:a16="http://schemas.microsoft.com/office/drawing/2014/main" id="{A4B2C703-840F-74E0-5093-B48E3D8B8E3A}"/>
                </a:ext>
              </a:extLst>
            </p:cNvPr>
            <p:cNvSpPr txBox="1"/>
            <p:nvPr/>
          </p:nvSpPr>
          <p:spPr>
            <a:xfrm>
              <a:off x="710119" y="1684144"/>
              <a:ext cx="301558" cy="369332"/>
            </a:xfrm>
            <a:prstGeom prst="rect">
              <a:avLst/>
            </a:prstGeom>
            <a:noFill/>
          </p:spPr>
          <p:txBody>
            <a:bodyPr wrap="square" rtlCol="0">
              <a:spAutoFit/>
            </a:bodyPr>
            <a:lstStyle/>
            <a:p>
              <a:r>
                <a:rPr lang="en-US" dirty="0"/>
                <a:t>1</a:t>
              </a:r>
            </a:p>
          </p:txBody>
        </p:sp>
      </p:grpSp>
      <p:grpSp>
        <p:nvGrpSpPr>
          <p:cNvPr id="6" name="Group 5">
            <a:extLst>
              <a:ext uri="{FF2B5EF4-FFF2-40B4-BE49-F238E27FC236}">
                <a16:creationId xmlns:a16="http://schemas.microsoft.com/office/drawing/2014/main" id="{065FDB3E-A4BC-8E9D-4FDA-CD810F7C56AC}"/>
              </a:ext>
            </a:extLst>
          </p:cNvPr>
          <p:cNvGrpSpPr/>
          <p:nvPr/>
        </p:nvGrpSpPr>
        <p:grpSpPr>
          <a:xfrm>
            <a:off x="2422591" y="1562406"/>
            <a:ext cx="2144949" cy="1897982"/>
            <a:chOff x="2649331" y="1642886"/>
            <a:chExt cx="2144949" cy="1897982"/>
          </a:xfrm>
        </p:grpSpPr>
        <p:pic>
          <p:nvPicPr>
            <p:cNvPr id="17" name="Picture 16" descr="Chart, line chart&#10;&#10;Description automatically generated">
              <a:extLst>
                <a:ext uri="{FF2B5EF4-FFF2-40B4-BE49-F238E27FC236}">
                  <a16:creationId xmlns:a16="http://schemas.microsoft.com/office/drawing/2014/main" id="{5CEBD2FD-CA33-2CF8-A807-932FDBF30CFF}"/>
                </a:ext>
              </a:extLst>
            </p:cNvPr>
            <p:cNvPicPr>
              <a:picLocks noChangeAspect="1"/>
            </p:cNvPicPr>
            <p:nvPr/>
          </p:nvPicPr>
          <p:blipFill rotWithShape="1">
            <a:blip r:embed="rId3">
              <a:extLst>
                <a:ext uri="{28A0092B-C50C-407E-A947-70E740481C1C}">
                  <a14:useLocalDpi xmlns:a14="http://schemas.microsoft.com/office/drawing/2010/main" val="0"/>
                </a:ext>
              </a:extLst>
            </a:blip>
            <a:srcRect t="11514"/>
            <a:stretch/>
          </p:blipFill>
          <p:spPr>
            <a:xfrm>
              <a:off x="2649331" y="1642886"/>
              <a:ext cx="2144949" cy="1897982"/>
            </a:xfrm>
            <a:prstGeom prst="rect">
              <a:avLst/>
            </a:prstGeom>
          </p:spPr>
        </p:pic>
        <p:sp>
          <p:nvSpPr>
            <p:cNvPr id="22" name="TextBox 21">
              <a:extLst>
                <a:ext uri="{FF2B5EF4-FFF2-40B4-BE49-F238E27FC236}">
                  <a16:creationId xmlns:a16="http://schemas.microsoft.com/office/drawing/2014/main" id="{5BAFBFBE-3882-D3B5-D8F8-5C81C4EDF3B8}"/>
                </a:ext>
              </a:extLst>
            </p:cNvPr>
            <p:cNvSpPr txBox="1"/>
            <p:nvPr/>
          </p:nvSpPr>
          <p:spPr>
            <a:xfrm>
              <a:off x="2931054" y="1676933"/>
              <a:ext cx="301558" cy="369332"/>
            </a:xfrm>
            <a:prstGeom prst="rect">
              <a:avLst/>
            </a:prstGeom>
            <a:noFill/>
          </p:spPr>
          <p:txBody>
            <a:bodyPr wrap="square" rtlCol="0">
              <a:spAutoFit/>
            </a:bodyPr>
            <a:lstStyle/>
            <a:p>
              <a:r>
                <a:rPr lang="en-US" dirty="0"/>
                <a:t>2</a:t>
              </a:r>
            </a:p>
          </p:txBody>
        </p:sp>
      </p:grpSp>
      <p:grpSp>
        <p:nvGrpSpPr>
          <p:cNvPr id="14" name="Group 13">
            <a:extLst>
              <a:ext uri="{FF2B5EF4-FFF2-40B4-BE49-F238E27FC236}">
                <a16:creationId xmlns:a16="http://schemas.microsoft.com/office/drawing/2014/main" id="{3E2ED45B-EAB4-27FB-FB12-DE28E8D19B33}"/>
              </a:ext>
            </a:extLst>
          </p:cNvPr>
          <p:cNvGrpSpPr/>
          <p:nvPr/>
        </p:nvGrpSpPr>
        <p:grpSpPr>
          <a:xfrm>
            <a:off x="4567540" y="1525361"/>
            <a:ext cx="2183944" cy="1901952"/>
            <a:chOff x="4630099" y="1642886"/>
            <a:chExt cx="2183944" cy="1901952"/>
          </a:xfrm>
        </p:grpSpPr>
        <p:pic>
          <p:nvPicPr>
            <p:cNvPr id="19" name="Picture 18" descr="Chart&#10;&#10;Description automatically generated">
              <a:extLst>
                <a:ext uri="{FF2B5EF4-FFF2-40B4-BE49-F238E27FC236}">
                  <a16:creationId xmlns:a16="http://schemas.microsoft.com/office/drawing/2014/main" id="{3E1EA369-F8D5-5A45-2272-3587C2B28C2B}"/>
                </a:ext>
              </a:extLst>
            </p:cNvPr>
            <p:cNvPicPr>
              <a:picLocks noChangeAspect="1"/>
            </p:cNvPicPr>
            <p:nvPr/>
          </p:nvPicPr>
          <p:blipFill rotWithShape="1">
            <a:blip r:embed="rId4">
              <a:extLst>
                <a:ext uri="{28A0092B-C50C-407E-A947-70E740481C1C}">
                  <a14:useLocalDpi xmlns:a14="http://schemas.microsoft.com/office/drawing/2010/main" val="0"/>
                </a:ext>
              </a:extLst>
            </a:blip>
            <a:srcRect t="11160" b="1753"/>
            <a:stretch/>
          </p:blipFill>
          <p:spPr>
            <a:xfrm>
              <a:off x="4630099" y="1642886"/>
              <a:ext cx="2183944" cy="1901952"/>
            </a:xfrm>
            <a:prstGeom prst="rect">
              <a:avLst/>
            </a:prstGeom>
          </p:spPr>
        </p:pic>
        <p:sp>
          <p:nvSpPr>
            <p:cNvPr id="24" name="TextBox 23">
              <a:extLst>
                <a:ext uri="{FF2B5EF4-FFF2-40B4-BE49-F238E27FC236}">
                  <a16:creationId xmlns:a16="http://schemas.microsoft.com/office/drawing/2014/main" id="{A7598484-6ECF-B771-851E-287009C0D6DD}"/>
                </a:ext>
              </a:extLst>
            </p:cNvPr>
            <p:cNvSpPr txBox="1"/>
            <p:nvPr/>
          </p:nvSpPr>
          <p:spPr>
            <a:xfrm>
              <a:off x="4911822" y="1642886"/>
              <a:ext cx="301558" cy="369332"/>
            </a:xfrm>
            <a:prstGeom prst="rect">
              <a:avLst/>
            </a:prstGeom>
            <a:noFill/>
          </p:spPr>
          <p:txBody>
            <a:bodyPr wrap="square" rtlCol="0">
              <a:spAutoFit/>
            </a:bodyPr>
            <a:lstStyle/>
            <a:p>
              <a:r>
                <a:rPr lang="en-US" dirty="0"/>
                <a:t>3</a:t>
              </a:r>
            </a:p>
          </p:txBody>
        </p:sp>
      </p:grpSp>
      <p:grpSp>
        <p:nvGrpSpPr>
          <p:cNvPr id="18" name="Group 17">
            <a:extLst>
              <a:ext uri="{FF2B5EF4-FFF2-40B4-BE49-F238E27FC236}">
                <a16:creationId xmlns:a16="http://schemas.microsoft.com/office/drawing/2014/main" id="{8158B8EE-F578-37E2-01CA-880BBA07B463}"/>
              </a:ext>
            </a:extLst>
          </p:cNvPr>
          <p:cNvGrpSpPr/>
          <p:nvPr/>
        </p:nvGrpSpPr>
        <p:grpSpPr>
          <a:xfrm>
            <a:off x="6712489" y="1527818"/>
            <a:ext cx="2144949" cy="1897982"/>
            <a:chOff x="6778895" y="1642885"/>
            <a:chExt cx="2144949" cy="1897982"/>
          </a:xfrm>
        </p:grpSpPr>
        <p:pic>
          <p:nvPicPr>
            <p:cNvPr id="5" name="Picture 4" descr="Chart, line chart&#10;&#10;Description automatically generated">
              <a:extLst>
                <a:ext uri="{FF2B5EF4-FFF2-40B4-BE49-F238E27FC236}">
                  <a16:creationId xmlns:a16="http://schemas.microsoft.com/office/drawing/2014/main" id="{F9FB79EB-B407-6CC7-A245-5B49A9335DA2}"/>
                </a:ext>
              </a:extLst>
            </p:cNvPr>
            <p:cNvPicPr>
              <a:picLocks noChangeAspect="1"/>
            </p:cNvPicPr>
            <p:nvPr/>
          </p:nvPicPr>
          <p:blipFill rotWithShape="1">
            <a:blip r:embed="rId5">
              <a:extLst>
                <a:ext uri="{28A0092B-C50C-407E-A947-70E740481C1C}">
                  <a14:useLocalDpi xmlns:a14="http://schemas.microsoft.com/office/drawing/2010/main" val="0"/>
                </a:ext>
              </a:extLst>
            </a:blip>
            <a:srcRect t="11514"/>
            <a:stretch/>
          </p:blipFill>
          <p:spPr>
            <a:xfrm>
              <a:off x="6778895" y="1642885"/>
              <a:ext cx="2144949" cy="1897982"/>
            </a:xfrm>
            <a:prstGeom prst="rect">
              <a:avLst/>
            </a:prstGeom>
          </p:spPr>
        </p:pic>
        <p:sp>
          <p:nvSpPr>
            <p:cNvPr id="25" name="TextBox 24">
              <a:extLst>
                <a:ext uri="{FF2B5EF4-FFF2-40B4-BE49-F238E27FC236}">
                  <a16:creationId xmlns:a16="http://schemas.microsoft.com/office/drawing/2014/main" id="{1DB49644-745D-C278-9A23-52CFC308EA91}"/>
                </a:ext>
              </a:extLst>
            </p:cNvPr>
            <p:cNvSpPr txBox="1"/>
            <p:nvPr/>
          </p:nvSpPr>
          <p:spPr>
            <a:xfrm>
              <a:off x="7040805" y="1675685"/>
              <a:ext cx="301558" cy="369332"/>
            </a:xfrm>
            <a:prstGeom prst="rect">
              <a:avLst/>
            </a:prstGeom>
            <a:noFill/>
          </p:spPr>
          <p:txBody>
            <a:bodyPr wrap="square" rtlCol="0">
              <a:spAutoFit/>
            </a:bodyPr>
            <a:lstStyle/>
            <a:p>
              <a:r>
                <a:rPr lang="en-US" dirty="0"/>
                <a:t>4</a:t>
              </a:r>
            </a:p>
          </p:txBody>
        </p:sp>
      </p:grpSp>
      <p:grpSp>
        <p:nvGrpSpPr>
          <p:cNvPr id="12" name="Group 11">
            <a:extLst>
              <a:ext uri="{FF2B5EF4-FFF2-40B4-BE49-F238E27FC236}">
                <a16:creationId xmlns:a16="http://schemas.microsoft.com/office/drawing/2014/main" id="{F62888C0-5AA7-85AA-508A-C74D7EFFED18}"/>
              </a:ext>
            </a:extLst>
          </p:cNvPr>
          <p:cNvGrpSpPr/>
          <p:nvPr/>
        </p:nvGrpSpPr>
        <p:grpSpPr>
          <a:xfrm>
            <a:off x="237811" y="3475589"/>
            <a:ext cx="2144949" cy="1910537"/>
            <a:chOff x="506946" y="3721780"/>
            <a:chExt cx="2144949" cy="1910537"/>
          </a:xfrm>
        </p:grpSpPr>
        <p:pic>
          <p:nvPicPr>
            <p:cNvPr id="8" name="Picture 7" descr="Chart, line chart&#10;&#10;Description automatically generated">
              <a:extLst>
                <a:ext uri="{FF2B5EF4-FFF2-40B4-BE49-F238E27FC236}">
                  <a16:creationId xmlns:a16="http://schemas.microsoft.com/office/drawing/2014/main" id="{5A8A6E23-07F1-2CFB-19C5-33531106D474}"/>
                </a:ext>
              </a:extLst>
            </p:cNvPr>
            <p:cNvPicPr>
              <a:picLocks noChangeAspect="1"/>
            </p:cNvPicPr>
            <p:nvPr/>
          </p:nvPicPr>
          <p:blipFill rotWithShape="1">
            <a:blip r:embed="rId6">
              <a:extLst>
                <a:ext uri="{28A0092B-C50C-407E-A947-70E740481C1C}">
                  <a14:useLocalDpi xmlns:a14="http://schemas.microsoft.com/office/drawing/2010/main" val="0"/>
                </a:ext>
              </a:extLst>
            </a:blip>
            <a:srcRect t="10929"/>
            <a:stretch/>
          </p:blipFill>
          <p:spPr>
            <a:xfrm>
              <a:off x="506946" y="3721780"/>
              <a:ext cx="2144949" cy="1910537"/>
            </a:xfrm>
            <a:prstGeom prst="rect">
              <a:avLst/>
            </a:prstGeom>
          </p:spPr>
        </p:pic>
        <p:sp>
          <p:nvSpPr>
            <p:cNvPr id="26" name="TextBox 25">
              <a:extLst>
                <a:ext uri="{FF2B5EF4-FFF2-40B4-BE49-F238E27FC236}">
                  <a16:creationId xmlns:a16="http://schemas.microsoft.com/office/drawing/2014/main" id="{F767E6AB-7CA7-942B-085D-89B4F4A3D057}"/>
                </a:ext>
              </a:extLst>
            </p:cNvPr>
            <p:cNvSpPr txBox="1"/>
            <p:nvPr/>
          </p:nvSpPr>
          <p:spPr>
            <a:xfrm>
              <a:off x="722957" y="3721780"/>
              <a:ext cx="301558" cy="369332"/>
            </a:xfrm>
            <a:prstGeom prst="rect">
              <a:avLst/>
            </a:prstGeom>
            <a:noFill/>
          </p:spPr>
          <p:txBody>
            <a:bodyPr wrap="square" rtlCol="0">
              <a:spAutoFit/>
            </a:bodyPr>
            <a:lstStyle/>
            <a:p>
              <a:r>
                <a:rPr lang="en-US" dirty="0"/>
                <a:t>5</a:t>
              </a:r>
            </a:p>
          </p:txBody>
        </p:sp>
      </p:grpSp>
      <p:grpSp>
        <p:nvGrpSpPr>
          <p:cNvPr id="10" name="Group 9">
            <a:extLst>
              <a:ext uri="{FF2B5EF4-FFF2-40B4-BE49-F238E27FC236}">
                <a16:creationId xmlns:a16="http://schemas.microsoft.com/office/drawing/2014/main" id="{27DEA560-8E4A-C118-A7F6-19CC7835B62A}"/>
              </a:ext>
            </a:extLst>
          </p:cNvPr>
          <p:cNvGrpSpPr/>
          <p:nvPr/>
        </p:nvGrpSpPr>
        <p:grpSpPr>
          <a:xfrm>
            <a:off x="2422591" y="3473722"/>
            <a:ext cx="2144949" cy="1938459"/>
            <a:chOff x="2655742" y="3721780"/>
            <a:chExt cx="2144949" cy="1938459"/>
          </a:xfrm>
        </p:grpSpPr>
        <p:pic>
          <p:nvPicPr>
            <p:cNvPr id="11" name="Picture 10" descr="Chart, line chart, histogram&#10;&#10;Description automatically generated">
              <a:extLst>
                <a:ext uri="{FF2B5EF4-FFF2-40B4-BE49-F238E27FC236}">
                  <a16:creationId xmlns:a16="http://schemas.microsoft.com/office/drawing/2014/main" id="{27CFA881-2B93-87A2-D317-96EDC8A2C5AF}"/>
                </a:ext>
              </a:extLst>
            </p:cNvPr>
            <p:cNvPicPr>
              <a:picLocks noChangeAspect="1"/>
            </p:cNvPicPr>
            <p:nvPr/>
          </p:nvPicPr>
          <p:blipFill rotWithShape="1">
            <a:blip r:embed="rId7">
              <a:extLst>
                <a:ext uri="{28A0092B-C50C-407E-A947-70E740481C1C}">
                  <a14:useLocalDpi xmlns:a14="http://schemas.microsoft.com/office/drawing/2010/main" val="0"/>
                </a:ext>
              </a:extLst>
            </a:blip>
            <a:srcRect t="10929"/>
            <a:stretch/>
          </p:blipFill>
          <p:spPr>
            <a:xfrm>
              <a:off x="2655742" y="3749702"/>
              <a:ext cx="2144949" cy="1910537"/>
            </a:xfrm>
            <a:prstGeom prst="rect">
              <a:avLst/>
            </a:prstGeom>
          </p:spPr>
        </p:pic>
        <p:sp>
          <p:nvSpPr>
            <p:cNvPr id="27" name="TextBox 26">
              <a:extLst>
                <a:ext uri="{FF2B5EF4-FFF2-40B4-BE49-F238E27FC236}">
                  <a16:creationId xmlns:a16="http://schemas.microsoft.com/office/drawing/2014/main" id="{C83320AF-1A78-0472-9C1D-7D1EFC6F4ECA}"/>
                </a:ext>
              </a:extLst>
            </p:cNvPr>
            <p:cNvSpPr txBox="1"/>
            <p:nvPr/>
          </p:nvSpPr>
          <p:spPr>
            <a:xfrm>
              <a:off x="2953620" y="3721780"/>
              <a:ext cx="301558" cy="369332"/>
            </a:xfrm>
            <a:prstGeom prst="rect">
              <a:avLst/>
            </a:prstGeom>
            <a:noFill/>
          </p:spPr>
          <p:txBody>
            <a:bodyPr wrap="square" rtlCol="0">
              <a:spAutoFit/>
            </a:bodyPr>
            <a:lstStyle/>
            <a:p>
              <a:r>
                <a:rPr lang="en-US" dirty="0"/>
                <a:t>6</a:t>
              </a:r>
            </a:p>
          </p:txBody>
        </p:sp>
      </p:grpSp>
      <p:grpSp>
        <p:nvGrpSpPr>
          <p:cNvPr id="9" name="Group 8">
            <a:extLst>
              <a:ext uri="{FF2B5EF4-FFF2-40B4-BE49-F238E27FC236}">
                <a16:creationId xmlns:a16="http://schemas.microsoft.com/office/drawing/2014/main" id="{68BE1688-3F5B-D152-A0AA-9D0C6AE66391}"/>
              </a:ext>
            </a:extLst>
          </p:cNvPr>
          <p:cNvGrpSpPr/>
          <p:nvPr/>
        </p:nvGrpSpPr>
        <p:grpSpPr>
          <a:xfrm>
            <a:off x="4563598" y="3473722"/>
            <a:ext cx="2144949" cy="1942067"/>
            <a:chOff x="4794280" y="3757084"/>
            <a:chExt cx="2144949" cy="1942067"/>
          </a:xfrm>
        </p:grpSpPr>
        <p:pic>
          <p:nvPicPr>
            <p:cNvPr id="13" name="Picture 12" descr="Chart, histogram&#10;&#10;Description automatically generated">
              <a:extLst>
                <a:ext uri="{FF2B5EF4-FFF2-40B4-BE49-F238E27FC236}">
                  <a16:creationId xmlns:a16="http://schemas.microsoft.com/office/drawing/2014/main" id="{9AEEC1A6-EDA6-FB1B-92FD-0E94F44BFE63}"/>
                </a:ext>
              </a:extLst>
            </p:cNvPr>
            <p:cNvPicPr>
              <a:picLocks noChangeAspect="1"/>
            </p:cNvPicPr>
            <p:nvPr/>
          </p:nvPicPr>
          <p:blipFill rotWithShape="1">
            <a:blip r:embed="rId8">
              <a:extLst>
                <a:ext uri="{28A0092B-C50C-407E-A947-70E740481C1C}">
                  <a14:useLocalDpi xmlns:a14="http://schemas.microsoft.com/office/drawing/2010/main" val="0"/>
                </a:ext>
              </a:extLst>
            </a:blip>
            <a:srcRect t="10929"/>
            <a:stretch/>
          </p:blipFill>
          <p:spPr>
            <a:xfrm>
              <a:off x="4794280" y="3788614"/>
              <a:ext cx="2144949" cy="1910537"/>
            </a:xfrm>
            <a:prstGeom prst="rect">
              <a:avLst/>
            </a:prstGeom>
          </p:spPr>
        </p:pic>
        <p:sp>
          <p:nvSpPr>
            <p:cNvPr id="28" name="TextBox 27">
              <a:extLst>
                <a:ext uri="{FF2B5EF4-FFF2-40B4-BE49-F238E27FC236}">
                  <a16:creationId xmlns:a16="http://schemas.microsoft.com/office/drawing/2014/main" id="{CF8C08D7-59D3-EF41-CE20-ED735904DD48}"/>
                </a:ext>
              </a:extLst>
            </p:cNvPr>
            <p:cNvSpPr txBox="1"/>
            <p:nvPr/>
          </p:nvSpPr>
          <p:spPr>
            <a:xfrm>
              <a:off x="5062601" y="3757084"/>
              <a:ext cx="301558" cy="369332"/>
            </a:xfrm>
            <a:prstGeom prst="rect">
              <a:avLst/>
            </a:prstGeom>
            <a:noFill/>
          </p:spPr>
          <p:txBody>
            <a:bodyPr wrap="square" rtlCol="0">
              <a:spAutoFit/>
            </a:bodyPr>
            <a:lstStyle/>
            <a:p>
              <a:r>
                <a:rPr lang="en-US" dirty="0"/>
                <a:t>7</a:t>
              </a:r>
            </a:p>
          </p:txBody>
        </p:sp>
      </p:grpSp>
      <p:grpSp>
        <p:nvGrpSpPr>
          <p:cNvPr id="7" name="Group 6">
            <a:extLst>
              <a:ext uri="{FF2B5EF4-FFF2-40B4-BE49-F238E27FC236}">
                <a16:creationId xmlns:a16="http://schemas.microsoft.com/office/drawing/2014/main" id="{E69130A5-2630-EDA9-02A1-12967F9382AC}"/>
              </a:ext>
            </a:extLst>
          </p:cNvPr>
          <p:cNvGrpSpPr/>
          <p:nvPr/>
        </p:nvGrpSpPr>
        <p:grpSpPr>
          <a:xfrm>
            <a:off x="6712489" y="3501644"/>
            <a:ext cx="2144949" cy="1920277"/>
            <a:chOff x="6836731" y="3765539"/>
            <a:chExt cx="2144949" cy="1920277"/>
          </a:xfrm>
        </p:grpSpPr>
        <p:pic>
          <p:nvPicPr>
            <p:cNvPr id="16" name="Picture 15" descr="Chart, histogram&#10;&#10;Description automatically generated">
              <a:extLst>
                <a:ext uri="{FF2B5EF4-FFF2-40B4-BE49-F238E27FC236}">
                  <a16:creationId xmlns:a16="http://schemas.microsoft.com/office/drawing/2014/main" id="{77245D23-78DE-58CA-5CA5-30A020034D5F}"/>
                </a:ext>
              </a:extLst>
            </p:cNvPr>
            <p:cNvPicPr>
              <a:picLocks noChangeAspect="1"/>
            </p:cNvPicPr>
            <p:nvPr/>
          </p:nvPicPr>
          <p:blipFill rotWithShape="1">
            <a:blip r:embed="rId9">
              <a:extLst>
                <a:ext uri="{28A0092B-C50C-407E-A947-70E740481C1C}">
                  <a14:useLocalDpi xmlns:a14="http://schemas.microsoft.com/office/drawing/2010/main" val="0"/>
                </a:ext>
              </a:extLst>
            </a:blip>
            <a:srcRect t="10474"/>
            <a:stretch/>
          </p:blipFill>
          <p:spPr>
            <a:xfrm>
              <a:off x="6836731" y="3765539"/>
              <a:ext cx="2144949" cy="1920277"/>
            </a:xfrm>
            <a:prstGeom prst="rect">
              <a:avLst/>
            </a:prstGeom>
          </p:spPr>
        </p:pic>
        <p:sp>
          <p:nvSpPr>
            <p:cNvPr id="29" name="TextBox 28">
              <a:extLst>
                <a:ext uri="{FF2B5EF4-FFF2-40B4-BE49-F238E27FC236}">
                  <a16:creationId xmlns:a16="http://schemas.microsoft.com/office/drawing/2014/main" id="{C5D13A03-C8D7-D38F-7CD7-C2F2E7E768FE}"/>
                </a:ext>
              </a:extLst>
            </p:cNvPr>
            <p:cNvSpPr txBox="1"/>
            <p:nvPr/>
          </p:nvSpPr>
          <p:spPr>
            <a:xfrm>
              <a:off x="7098641" y="3765539"/>
              <a:ext cx="301558" cy="369332"/>
            </a:xfrm>
            <a:prstGeom prst="rect">
              <a:avLst/>
            </a:prstGeom>
            <a:noFill/>
          </p:spPr>
          <p:txBody>
            <a:bodyPr wrap="square" rtlCol="0">
              <a:spAutoFit/>
            </a:bodyPr>
            <a:lstStyle/>
            <a:p>
              <a:r>
                <a:rPr lang="en-US" dirty="0"/>
                <a:t>8</a:t>
              </a:r>
            </a:p>
          </p:txBody>
        </p:sp>
      </p:grpSp>
      <p:sp>
        <p:nvSpPr>
          <p:cNvPr id="30" name="TextBox 29">
            <a:extLst>
              <a:ext uri="{FF2B5EF4-FFF2-40B4-BE49-F238E27FC236}">
                <a16:creationId xmlns:a16="http://schemas.microsoft.com/office/drawing/2014/main" id="{C442240C-4BBE-F5AB-1D63-914279420247}"/>
              </a:ext>
            </a:extLst>
          </p:cNvPr>
          <p:cNvSpPr txBox="1"/>
          <p:nvPr/>
        </p:nvSpPr>
        <p:spPr>
          <a:xfrm>
            <a:off x="1548053" y="5517280"/>
            <a:ext cx="660242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Bayesian probability of outputs for each node are shown</a:t>
            </a:r>
          </a:p>
          <a:p>
            <a:pPr marL="285750" indent="-285750">
              <a:buFont typeface="Arial" panose="020B0604020202020204" pitchFamily="34" charset="0"/>
              <a:buChar char="•"/>
            </a:pPr>
            <a:r>
              <a:rPr lang="en-US" sz="1600" dirty="0"/>
              <a:t>Approximate agreement between the methods</a:t>
            </a:r>
          </a:p>
          <a:p>
            <a:pPr marL="285750" indent="-285750">
              <a:buFont typeface="Arial" panose="020B0604020202020204" pitchFamily="34" charset="0"/>
              <a:buChar char="•"/>
            </a:pPr>
            <a:r>
              <a:rPr lang="en-US" sz="1600" dirty="0"/>
              <a:t>Black lines are simulated, red lines are from summation models </a:t>
            </a:r>
          </a:p>
        </p:txBody>
      </p:sp>
    </p:spTree>
    <p:extLst>
      <p:ext uri="{BB962C8B-B14F-4D97-AF65-F5344CB8AC3E}">
        <p14:creationId xmlns:p14="http://schemas.microsoft.com/office/powerpoint/2010/main" val="1834102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CEC29-0327-FEBE-BEE2-13908AA75A31}"/>
              </a:ext>
            </a:extLst>
          </p:cNvPr>
          <p:cNvSpPr>
            <a:spLocks noGrp="1"/>
          </p:cNvSpPr>
          <p:nvPr>
            <p:ph type="title"/>
          </p:nvPr>
        </p:nvSpPr>
        <p:spPr/>
        <p:txBody>
          <a:bodyPr/>
          <a:lstStyle/>
          <a:p>
            <a:r>
              <a:rPr lang="en-US" dirty="0"/>
              <a:t>Model Result</a:t>
            </a:r>
          </a:p>
        </p:txBody>
      </p:sp>
      <p:sp>
        <p:nvSpPr>
          <p:cNvPr id="4" name="Content Placeholder 3">
            <a:extLst>
              <a:ext uri="{FF2B5EF4-FFF2-40B4-BE49-F238E27FC236}">
                <a16:creationId xmlns:a16="http://schemas.microsoft.com/office/drawing/2014/main" id="{88DE5CD5-14D7-C28D-F6BA-F578DF3828DC}"/>
              </a:ext>
            </a:extLst>
          </p:cNvPr>
          <p:cNvSpPr>
            <a:spLocks noGrp="1"/>
          </p:cNvSpPr>
          <p:nvPr>
            <p:ph idx="1"/>
          </p:nvPr>
        </p:nvSpPr>
        <p:spPr/>
        <p:txBody>
          <a:bodyPr/>
          <a:lstStyle/>
          <a:p>
            <a:pPr marL="285750" indent="-285750">
              <a:buFont typeface="Arial" panose="020B0604020202020204" pitchFamily="34" charset="0"/>
              <a:buChar char="•"/>
            </a:pPr>
            <a:r>
              <a:rPr lang="en-US" sz="2100" dirty="0"/>
              <a:t>Model does not produce an estimate of </a:t>
            </a:r>
            <a:r>
              <a:rPr lang="en-US" sz="2100" i="1" dirty="0"/>
              <a:t>θ</a:t>
            </a:r>
            <a:r>
              <a:rPr lang="en-US" sz="2100" dirty="0"/>
              <a:t>, but of probability of seeing </a:t>
            </a:r>
            <a:r>
              <a:rPr lang="en-US" sz="2100" i="1" dirty="0"/>
              <a:t>y</a:t>
            </a:r>
            <a:r>
              <a:rPr lang="en-US" sz="2100" dirty="0"/>
              <a:t> successes out of </a:t>
            </a:r>
            <a:r>
              <a:rPr lang="en-US" sz="2100" i="1" dirty="0"/>
              <a:t>n</a:t>
            </a:r>
            <a:r>
              <a:rPr lang="en-US" sz="2100" dirty="0"/>
              <a:t> tests</a:t>
            </a:r>
          </a:p>
          <a:p>
            <a:pPr marL="285750" indent="-285750">
              <a:buFont typeface="Arial" panose="020B0604020202020204" pitchFamily="34" charset="0"/>
              <a:buChar char="•"/>
            </a:pPr>
            <a:r>
              <a:rPr lang="en-US" sz="2100" dirty="0"/>
              <a:t>There was no expected model of the PDF of the output, but a beta-binomial fit the data very well </a:t>
            </a:r>
          </a:p>
          <a:p>
            <a:pPr marL="285750" indent="-285750">
              <a:buFont typeface="Arial" panose="020B0604020202020204" pitchFamily="34" charset="0"/>
              <a:buChar char="•"/>
            </a:pPr>
            <a:r>
              <a:rPr lang="en-US" sz="2100" dirty="0"/>
              <a:t>Results are for simulated data</a:t>
            </a:r>
          </a:p>
        </p:txBody>
      </p:sp>
      <p:sp>
        <p:nvSpPr>
          <p:cNvPr id="3" name="Slide Number Placeholder 2">
            <a:extLst>
              <a:ext uri="{FF2B5EF4-FFF2-40B4-BE49-F238E27FC236}">
                <a16:creationId xmlns:a16="http://schemas.microsoft.com/office/drawing/2014/main" id="{39A2BB51-4F0F-B49B-F103-C6247DB1FFB5}"/>
              </a:ext>
            </a:extLst>
          </p:cNvPr>
          <p:cNvSpPr>
            <a:spLocks noGrp="1"/>
          </p:cNvSpPr>
          <p:nvPr>
            <p:ph type="sldNum" sz="quarter" idx="12"/>
          </p:nvPr>
        </p:nvSpPr>
        <p:spPr/>
        <p:txBody>
          <a:bodyPr/>
          <a:lstStyle/>
          <a:p>
            <a:pPr>
              <a:defRPr/>
            </a:pPr>
            <a:fld id="{BAD537CA-A400-4C48-B1BB-83AA21EB2245}" type="slidenum">
              <a:rPr lang="en-US" smtClean="0"/>
              <a:pPr>
                <a:defRPr/>
              </a:pPr>
              <a:t>11</a:t>
            </a:fld>
            <a:endParaRPr lang="en-US" dirty="0"/>
          </a:p>
        </p:txBody>
      </p:sp>
      <p:pic>
        <p:nvPicPr>
          <p:cNvPr id="5" name="Picture 4" descr="Diagram&#10;&#10;Description automatically generated with medium confidence">
            <a:extLst>
              <a:ext uri="{FF2B5EF4-FFF2-40B4-BE49-F238E27FC236}">
                <a16:creationId xmlns:a16="http://schemas.microsoft.com/office/drawing/2014/main" id="{DCD634BA-284E-CC79-69B2-E6CEAAEC9AAC}"/>
              </a:ext>
            </a:extLst>
          </p:cNvPr>
          <p:cNvPicPr>
            <a:picLocks noChangeAspect="1"/>
          </p:cNvPicPr>
          <p:nvPr/>
        </p:nvPicPr>
        <p:blipFill rotWithShape="1">
          <a:blip r:embed="rId2">
            <a:extLst>
              <a:ext uri="{28A0092B-C50C-407E-A947-70E740481C1C}">
                <a14:useLocalDpi xmlns:a14="http://schemas.microsoft.com/office/drawing/2010/main" val="0"/>
              </a:ext>
            </a:extLst>
          </a:blip>
          <a:srcRect t="9766"/>
          <a:stretch/>
        </p:blipFill>
        <p:spPr>
          <a:xfrm>
            <a:off x="1301893" y="3497203"/>
            <a:ext cx="3242759" cy="2926080"/>
          </a:xfrm>
          <a:prstGeom prst="rect">
            <a:avLst/>
          </a:prstGeom>
        </p:spPr>
      </p:pic>
      <p:pic>
        <p:nvPicPr>
          <p:cNvPr id="7" name="Picture 6" descr="Diagram&#10;&#10;Description automatically generated">
            <a:extLst>
              <a:ext uri="{FF2B5EF4-FFF2-40B4-BE49-F238E27FC236}">
                <a16:creationId xmlns:a16="http://schemas.microsoft.com/office/drawing/2014/main" id="{00EE0405-47D4-D2B1-D910-B90161231F73}"/>
              </a:ext>
            </a:extLst>
          </p:cNvPr>
          <p:cNvPicPr>
            <a:picLocks noChangeAspect="1"/>
          </p:cNvPicPr>
          <p:nvPr/>
        </p:nvPicPr>
        <p:blipFill rotWithShape="1">
          <a:blip r:embed="rId3">
            <a:extLst>
              <a:ext uri="{28A0092B-C50C-407E-A947-70E740481C1C}">
                <a14:useLocalDpi xmlns:a14="http://schemas.microsoft.com/office/drawing/2010/main" val="0"/>
              </a:ext>
            </a:extLst>
          </a:blip>
          <a:srcRect t="9766"/>
          <a:stretch/>
        </p:blipFill>
        <p:spPr>
          <a:xfrm>
            <a:off x="4572000" y="3497203"/>
            <a:ext cx="3242759" cy="2926080"/>
          </a:xfrm>
          <a:prstGeom prst="rect">
            <a:avLst/>
          </a:prstGeom>
        </p:spPr>
      </p:pic>
    </p:spTree>
    <p:extLst>
      <p:ext uri="{BB962C8B-B14F-4D97-AF65-F5344CB8AC3E}">
        <p14:creationId xmlns:p14="http://schemas.microsoft.com/office/powerpoint/2010/main" val="849107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8996-8A85-2FA0-01C1-2855DF6AE832}"/>
              </a:ext>
            </a:extLst>
          </p:cNvPr>
          <p:cNvSpPr>
            <a:spLocks noGrp="1"/>
          </p:cNvSpPr>
          <p:nvPr>
            <p:ph type="title"/>
          </p:nvPr>
        </p:nvSpPr>
        <p:spPr/>
        <p:txBody>
          <a:bodyPr/>
          <a:lstStyle/>
          <a:p>
            <a:r>
              <a:rPr lang="en-US"/>
              <a:t>Analysis of Results</a:t>
            </a:r>
            <a:endParaRPr lang="en-US" dirty="0"/>
          </a:p>
        </p:txBody>
      </p:sp>
      <p:sp>
        <p:nvSpPr>
          <p:cNvPr id="6" name="Content Placeholder 5">
            <a:extLst>
              <a:ext uri="{FF2B5EF4-FFF2-40B4-BE49-F238E27FC236}">
                <a16:creationId xmlns:a16="http://schemas.microsoft.com/office/drawing/2014/main" id="{B9EC38C9-5453-9337-3251-FA91B4706FD0}"/>
              </a:ext>
            </a:extLst>
          </p:cNvPr>
          <p:cNvSpPr>
            <a:spLocks noGrp="1"/>
          </p:cNvSpPr>
          <p:nvPr>
            <p:ph idx="1"/>
          </p:nvPr>
        </p:nvSpPr>
        <p:spPr/>
        <p:txBody>
          <a:bodyPr/>
          <a:lstStyle/>
          <a:p>
            <a:pPr marL="285750" indent="-285750">
              <a:buFont typeface="Arial" panose="020B0604020202020204" pitchFamily="34" charset="0"/>
              <a:buChar char="•"/>
            </a:pPr>
            <a:r>
              <a:rPr lang="en-US" sz="2100" dirty="0"/>
              <a:t>The beta-binomial model was fit to estimate parameters</a:t>
            </a:r>
          </a:p>
          <a:p>
            <a:pPr marL="285750" indent="-285750">
              <a:buFont typeface="Arial" panose="020B0604020202020204" pitchFamily="34" charset="0"/>
              <a:buChar char="•"/>
            </a:pPr>
            <a:r>
              <a:rPr lang="en-US" sz="2100" dirty="0"/>
              <a:t>Beta-binomial is the predictive distribution for a beta prior distribution</a:t>
            </a:r>
          </a:p>
          <a:p>
            <a:pPr marL="285750" indent="-285750">
              <a:buFont typeface="Arial" panose="020B0604020202020204" pitchFamily="34" charset="0"/>
              <a:buChar char="•"/>
            </a:pPr>
            <a:r>
              <a:rPr lang="en-US" sz="2100" dirty="0"/>
              <a:t>Beta distribution with those parameters was used to estimate probabilities </a:t>
            </a:r>
          </a:p>
          <a:p>
            <a:pPr marL="285750" indent="-285750">
              <a:buFont typeface="Arial" panose="020B0604020202020204" pitchFamily="34" charset="0"/>
              <a:buChar char="•"/>
            </a:pPr>
            <a:r>
              <a:rPr lang="en-US" sz="2100" dirty="0"/>
              <a:t>Results for the beta distribution do not appear to depend on </a:t>
            </a:r>
            <a:r>
              <a:rPr lang="en-US" sz="2100" i="1" dirty="0"/>
              <a:t>n</a:t>
            </a:r>
          </a:p>
          <a:p>
            <a:endParaRPr lang="en-US" sz="2100" dirty="0"/>
          </a:p>
        </p:txBody>
      </p:sp>
      <p:sp>
        <p:nvSpPr>
          <p:cNvPr id="3" name="Slide Number Placeholder 2">
            <a:extLst>
              <a:ext uri="{FF2B5EF4-FFF2-40B4-BE49-F238E27FC236}">
                <a16:creationId xmlns:a16="http://schemas.microsoft.com/office/drawing/2014/main" id="{0DE6CA7C-2FA7-F21E-002A-31825304E71F}"/>
              </a:ext>
            </a:extLst>
          </p:cNvPr>
          <p:cNvSpPr>
            <a:spLocks noGrp="1"/>
          </p:cNvSpPr>
          <p:nvPr>
            <p:ph type="sldNum" sz="quarter" idx="12"/>
          </p:nvPr>
        </p:nvSpPr>
        <p:spPr/>
        <p:txBody>
          <a:bodyPr/>
          <a:lstStyle/>
          <a:p>
            <a:pPr>
              <a:defRPr/>
            </a:pPr>
            <a:fld id="{BAD537CA-A400-4C48-B1BB-83AA21EB2245}" type="slidenum">
              <a:rPr lang="en-US" smtClean="0"/>
              <a:pPr>
                <a:defRPr/>
              </a:pPr>
              <a:t>12</a:t>
            </a:fld>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B006381A-E803-27B6-1F4D-41AB891EE477}"/>
                  </a:ext>
                </a:extLst>
              </p:cNvPr>
              <p:cNvGraphicFramePr>
                <a:graphicFrameLocks noGrp="1"/>
              </p:cNvGraphicFramePr>
              <p:nvPr>
                <p:extLst>
                  <p:ext uri="{D42A27DB-BD31-4B8C-83A1-F6EECF244321}">
                    <p14:modId xmlns:p14="http://schemas.microsoft.com/office/powerpoint/2010/main" val="3516473144"/>
                  </p:ext>
                </p:extLst>
              </p:nvPr>
            </p:nvGraphicFramePr>
            <p:xfrm>
              <a:off x="1524000" y="4080918"/>
              <a:ext cx="6096000" cy="16306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612049331"/>
                        </a:ext>
                      </a:extLst>
                    </a:gridCol>
                    <a:gridCol w="1219200">
                      <a:extLst>
                        <a:ext uri="{9D8B030D-6E8A-4147-A177-3AD203B41FA5}">
                          <a16:colId xmlns:a16="http://schemas.microsoft.com/office/drawing/2014/main" val="2657048537"/>
                        </a:ext>
                      </a:extLst>
                    </a:gridCol>
                    <a:gridCol w="1219200">
                      <a:extLst>
                        <a:ext uri="{9D8B030D-6E8A-4147-A177-3AD203B41FA5}">
                          <a16:colId xmlns:a16="http://schemas.microsoft.com/office/drawing/2014/main" val="825350112"/>
                        </a:ext>
                      </a:extLst>
                    </a:gridCol>
                    <a:gridCol w="1219200">
                      <a:extLst>
                        <a:ext uri="{9D8B030D-6E8A-4147-A177-3AD203B41FA5}">
                          <a16:colId xmlns:a16="http://schemas.microsoft.com/office/drawing/2014/main" val="2476061647"/>
                        </a:ext>
                      </a:extLst>
                    </a:gridCol>
                    <a:gridCol w="1219200">
                      <a:extLst>
                        <a:ext uri="{9D8B030D-6E8A-4147-A177-3AD203B41FA5}">
                          <a16:colId xmlns:a16="http://schemas.microsoft.com/office/drawing/2014/main" val="1385790683"/>
                        </a:ext>
                      </a:extLst>
                    </a:gridCol>
                  </a:tblGrid>
                  <a:tr h="272639">
                    <a:tc>
                      <a:txBody>
                        <a:bodyPr/>
                        <a:lstStyle/>
                        <a:p>
                          <a:pPr algn="ctr"/>
                          <a:r>
                            <a:rPr lang="en-US" sz="1400" b="0" dirty="0"/>
                            <a:t>Number of Observations</a:t>
                          </a:r>
                        </a:p>
                      </a:txBody>
                      <a:tcPr anchor="ctr"/>
                    </a:tc>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≤0.7</m:t>
                                    </m:r>
                                  </m:e>
                                </m:d>
                              </m:oMath>
                            </m:oMathPara>
                          </a14:m>
                          <a:endParaRPr lang="en-US" sz="1400" b="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≤0.8</m:t>
                                    </m:r>
                                  </m:e>
                                </m:d>
                              </m:oMath>
                            </m:oMathPara>
                          </a14:m>
                          <a:endParaRPr lang="en-US" sz="1400" b="0" dirty="0"/>
                        </a:p>
                      </a:txBody>
                      <a:tcPr anchor="ctr"/>
                    </a:tc>
                    <a:extLst>
                      <a:ext uri="{0D108BD9-81ED-4DB2-BD59-A6C34878D82A}">
                        <a16:rowId xmlns:a16="http://schemas.microsoft.com/office/drawing/2014/main" val="1004993812"/>
                      </a:ext>
                    </a:extLst>
                  </a:tr>
                  <a:tr h="370840">
                    <a:tc>
                      <a:txBody>
                        <a:bodyPr/>
                        <a:lstStyle/>
                        <a:p>
                          <a:pPr algn="l"/>
                          <a:r>
                            <a:rPr lang="en-US" sz="1400" dirty="0"/>
                            <a:t>50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95.18162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18.14391</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0.000236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0.125917</a:t>
                          </a:r>
                        </a:p>
                      </a:txBody>
                      <a:tcPr marL="6350" marR="6350" marT="6350" marB="0" anchor="ctr"/>
                    </a:tc>
                    <a:extLst>
                      <a:ext uri="{0D108BD9-81ED-4DB2-BD59-A6C34878D82A}">
                        <a16:rowId xmlns:a16="http://schemas.microsoft.com/office/drawing/2014/main" val="2489328178"/>
                      </a:ext>
                    </a:extLst>
                  </a:tr>
                  <a:tr h="370840">
                    <a:tc>
                      <a:txBody>
                        <a:bodyPr/>
                        <a:lstStyle/>
                        <a:p>
                          <a:pPr algn="l"/>
                          <a:r>
                            <a:rPr lang="en-US" sz="1400" dirty="0"/>
                            <a:t>100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96.69142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18.38437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0.000206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0.12226</a:t>
                          </a:r>
                        </a:p>
                      </a:txBody>
                      <a:tcPr marL="6350" marR="6350" marT="6350" marB="0" anchor="ctr"/>
                    </a:tc>
                    <a:extLst>
                      <a:ext uri="{0D108BD9-81ED-4DB2-BD59-A6C34878D82A}">
                        <a16:rowId xmlns:a16="http://schemas.microsoft.com/office/drawing/2014/main" val="2718072764"/>
                      </a:ext>
                    </a:extLst>
                  </a:tr>
                  <a:tr h="370840">
                    <a:tc>
                      <a:txBody>
                        <a:bodyPr/>
                        <a:lstStyle/>
                        <a:p>
                          <a:pPr algn="l"/>
                          <a:r>
                            <a:rPr lang="en-US" sz="1400" dirty="0"/>
                            <a:t>200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98.96376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18.89685</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0.000187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0.123052</a:t>
                          </a:r>
                        </a:p>
                      </a:txBody>
                      <a:tcPr marL="6350" marR="6350" marT="6350" marB="0" anchor="ctr"/>
                    </a:tc>
                    <a:extLst>
                      <a:ext uri="{0D108BD9-81ED-4DB2-BD59-A6C34878D82A}">
                        <a16:rowId xmlns:a16="http://schemas.microsoft.com/office/drawing/2014/main" val="2274827627"/>
                      </a:ext>
                    </a:extLst>
                  </a:tr>
                </a:tbl>
              </a:graphicData>
            </a:graphic>
          </p:graphicFrame>
        </mc:Choice>
        <mc:Fallback xmlns="">
          <p:graphicFrame>
            <p:nvGraphicFramePr>
              <p:cNvPr id="4" name="Table 3">
                <a:extLst>
                  <a:ext uri="{FF2B5EF4-FFF2-40B4-BE49-F238E27FC236}">
                    <a16:creationId xmlns:a16="http://schemas.microsoft.com/office/drawing/2014/main" id="{B006381A-E803-27B6-1F4D-41AB891EE477}"/>
                  </a:ext>
                </a:extLst>
              </p:cNvPr>
              <p:cNvGraphicFramePr>
                <a:graphicFrameLocks noGrp="1"/>
              </p:cNvGraphicFramePr>
              <p:nvPr>
                <p:extLst>
                  <p:ext uri="{D42A27DB-BD31-4B8C-83A1-F6EECF244321}">
                    <p14:modId xmlns:p14="http://schemas.microsoft.com/office/powerpoint/2010/main" val="3516473144"/>
                  </p:ext>
                </p:extLst>
              </p:nvPr>
            </p:nvGraphicFramePr>
            <p:xfrm>
              <a:off x="1524000" y="4080918"/>
              <a:ext cx="6096000" cy="16306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612049331"/>
                        </a:ext>
                      </a:extLst>
                    </a:gridCol>
                    <a:gridCol w="1219200">
                      <a:extLst>
                        <a:ext uri="{9D8B030D-6E8A-4147-A177-3AD203B41FA5}">
                          <a16:colId xmlns:a16="http://schemas.microsoft.com/office/drawing/2014/main" val="2657048537"/>
                        </a:ext>
                      </a:extLst>
                    </a:gridCol>
                    <a:gridCol w="1219200">
                      <a:extLst>
                        <a:ext uri="{9D8B030D-6E8A-4147-A177-3AD203B41FA5}">
                          <a16:colId xmlns:a16="http://schemas.microsoft.com/office/drawing/2014/main" val="825350112"/>
                        </a:ext>
                      </a:extLst>
                    </a:gridCol>
                    <a:gridCol w="1219200">
                      <a:extLst>
                        <a:ext uri="{9D8B030D-6E8A-4147-A177-3AD203B41FA5}">
                          <a16:colId xmlns:a16="http://schemas.microsoft.com/office/drawing/2014/main" val="2476061647"/>
                        </a:ext>
                      </a:extLst>
                    </a:gridCol>
                    <a:gridCol w="1219200">
                      <a:extLst>
                        <a:ext uri="{9D8B030D-6E8A-4147-A177-3AD203B41FA5}">
                          <a16:colId xmlns:a16="http://schemas.microsoft.com/office/drawing/2014/main" val="1385790683"/>
                        </a:ext>
                      </a:extLst>
                    </a:gridCol>
                  </a:tblGrid>
                  <a:tr h="518160">
                    <a:tc>
                      <a:txBody>
                        <a:bodyPr/>
                        <a:lstStyle/>
                        <a:p>
                          <a:pPr algn="ctr"/>
                          <a:r>
                            <a:rPr lang="en-US" sz="1400" b="0" dirty="0"/>
                            <a:t>Number of Observations</a:t>
                          </a:r>
                        </a:p>
                      </a:txBody>
                      <a:tcPr anchor="ctr"/>
                    </a:tc>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endParaRPr lang="en-US"/>
                        </a:p>
                      </a:txBody>
                      <a:tcPr anchor="ctr">
                        <a:blipFill>
                          <a:blip r:embed="rId3"/>
                          <a:stretch>
                            <a:fillRect l="-301000" t="-1176" r="-102500" b="-222353"/>
                          </a:stretch>
                        </a:blipFill>
                      </a:tcPr>
                    </a:tc>
                    <a:tc>
                      <a:txBody>
                        <a:bodyPr/>
                        <a:lstStyle/>
                        <a:p>
                          <a:endParaRPr lang="en-US"/>
                        </a:p>
                      </a:txBody>
                      <a:tcPr anchor="ctr">
                        <a:blipFill>
                          <a:blip r:embed="rId3"/>
                          <a:stretch>
                            <a:fillRect l="-401000" t="-1176" r="-2500" b="-222353"/>
                          </a:stretch>
                        </a:blipFill>
                      </a:tcPr>
                    </a:tc>
                    <a:extLst>
                      <a:ext uri="{0D108BD9-81ED-4DB2-BD59-A6C34878D82A}">
                        <a16:rowId xmlns:a16="http://schemas.microsoft.com/office/drawing/2014/main" val="1004993812"/>
                      </a:ext>
                    </a:extLst>
                  </a:tr>
                  <a:tr h="370840">
                    <a:tc>
                      <a:txBody>
                        <a:bodyPr/>
                        <a:lstStyle/>
                        <a:p>
                          <a:pPr algn="l"/>
                          <a:r>
                            <a:rPr lang="en-US" sz="1400" dirty="0"/>
                            <a:t>50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95.18162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18.14391</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0.000236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0.125917</a:t>
                          </a:r>
                        </a:p>
                      </a:txBody>
                      <a:tcPr marL="6350" marR="6350" marT="6350" marB="0" anchor="ctr"/>
                    </a:tc>
                    <a:extLst>
                      <a:ext uri="{0D108BD9-81ED-4DB2-BD59-A6C34878D82A}">
                        <a16:rowId xmlns:a16="http://schemas.microsoft.com/office/drawing/2014/main" val="2489328178"/>
                      </a:ext>
                    </a:extLst>
                  </a:tr>
                  <a:tr h="370840">
                    <a:tc>
                      <a:txBody>
                        <a:bodyPr/>
                        <a:lstStyle/>
                        <a:p>
                          <a:pPr algn="l"/>
                          <a:r>
                            <a:rPr lang="en-US" sz="1400" dirty="0"/>
                            <a:t>100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96.69142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18.38437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0.000206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0.12226</a:t>
                          </a:r>
                        </a:p>
                      </a:txBody>
                      <a:tcPr marL="6350" marR="6350" marT="6350" marB="0" anchor="ctr"/>
                    </a:tc>
                    <a:extLst>
                      <a:ext uri="{0D108BD9-81ED-4DB2-BD59-A6C34878D82A}">
                        <a16:rowId xmlns:a16="http://schemas.microsoft.com/office/drawing/2014/main" val="2718072764"/>
                      </a:ext>
                    </a:extLst>
                  </a:tr>
                  <a:tr h="370840">
                    <a:tc>
                      <a:txBody>
                        <a:bodyPr/>
                        <a:lstStyle/>
                        <a:p>
                          <a:pPr algn="l"/>
                          <a:r>
                            <a:rPr lang="en-US" sz="1400" dirty="0"/>
                            <a:t>200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98.96376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18.89685</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0.000187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0.123052</a:t>
                          </a:r>
                        </a:p>
                      </a:txBody>
                      <a:tcPr marL="6350" marR="6350" marT="6350" marB="0" anchor="ctr"/>
                    </a:tc>
                    <a:extLst>
                      <a:ext uri="{0D108BD9-81ED-4DB2-BD59-A6C34878D82A}">
                        <a16:rowId xmlns:a16="http://schemas.microsoft.com/office/drawing/2014/main" val="2274827627"/>
                      </a:ext>
                    </a:extLst>
                  </a:tr>
                </a:tbl>
              </a:graphicData>
            </a:graphic>
          </p:graphicFrame>
        </mc:Fallback>
      </mc:AlternateContent>
    </p:spTree>
    <p:extLst>
      <p:ext uri="{BB962C8B-B14F-4D97-AF65-F5344CB8AC3E}">
        <p14:creationId xmlns:p14="http://schemas.microsoft.com/office/powerpoint/2010/main" val="3470204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0D84D-345D-6B77-6C2B-AAC84D57FFF3}"/>
              </a:ext>
            </a:extLst>
          </p:cNvPr>
          <p:cNvSpPr>
            <a:spLocks noGrp="1"/>
          </p:cNvSpPr>
          <p:nvPr>
            <p:ph type="title"/>
          </p:nvPr>
        </p:nvSpPr>
        <p:spPr/>
        <p:txBody>
          <a:bodyPr/>
          <a:lstStyle/>
          <a:p>
            <a:r>
              <a:rPr lang="en-US" dirty="0"/>
              <a:t>Decision Based on Result</a:t>
            </a:r>
          </a:p>
        </p:txBody>
      </p:sp>
      <p:sp>
        <p:nvSpPr>
          <p:cNvPr id="6" name="Content Placeholder 5">
            <a:extLst>
              <a:ext uri="{FF2B5EF4-FFF2-40B4-BE49-F238E27FC236}">
                <a16:creationId xmlns:a16="http://schemas.microsoft.com/office/drawing/2014/main" id="{5C270367-5776-DF4A-60EE-7DBA0DDBC0E7}"/>
              </a:ext>
            </a:extLst>
          </p:cNvPr>
          <p:cNvSpPr>
            <a:spLocks noGrp="1"/>
          </p:cNvSpPr>
          <p:nvPr>
            <p:ph idx="1"/>
          </p:nvPr>
        </p:nvSpPr>
        <p:spPr/>
        <p:txBody>
          <a:bodyPr/>
          <a:lstStyle/>
          <a:p>
            <a:r>
              <a:rPr lang="en-US" sz="2100" dirty="0"/>
              <a:t>Risk of low values of </a:t>
            </a:r>
            <a:r>
              <a:rPr lang="en-US" sz="2100" i="1" dirty="0"/>
              <a:t>θ</a:t>
            </a:r>
            <a:r>
              <a:rPr lang="en-US" sz="2100" dirty="0"/>
              <a:t> are estimated by the model</a:t>
            </a:r>
          </a:p>
          <a:p>
            <a:pPr lvl="1"/>
            <a:r>
              <a:rPr lang="en-US" dirty="0"/>
              <a:t>Risk captures uncertainty reflected in the models of the nodes </a:t>
            </a:r>
          </a:p>
          <a:p>
            <a:r>
              <a:rPr lang="en-US" sz="2100" dirty="0"/>
              <a:t>Results are from different random samples and vary</a:t>
            </a:r>
          </a:p>
          <a:p>
            <a:r>
              <a:rPr lang="en-US" sz="2100" dirty="0"/>
              <a:t>Results conflate</a:t>
            </a:r>
          </a:p>
          <a:p>
            <a:r>
              <a:rPr lang="en-US" sz="2100" dirty="0"/>
              <a:t>Is the model good enough?</a:t>
            </a:r>
          </a:p>
          <a:p>
            <a:r>
              <a:rPr lang="en-US" sz="2100" dirty="0"/>
              <a:t>Is the system good enough?</a:t>
            </a:r>
          </a:p>
        </p:txBody>
      </p:sp>
      <p:sp>
        <p:nvSpPr>
          <p:cNvPr id="3" name="Slide Number Placeholder 2">
            <a:extLst>
              <a:ext uri="{FF2B5EF4-FFF2-40B4-BE49-F238E27FC236}">
                <a16:creationId xmlns:a16="http://schemas.microsoft.com/office/drawing/2014/main" id="{7F3018CA-2109-2597-2BD8-E691497E13E8}"/>
              </a:ext>
            </a:extLst>
          </p:cNvPr>
          <p:cNvSpPr>
            <a:spLocks noGrp="1"/>
          </p:cNvSpPr>
          <p:nvPr>
            <p:ph type="sldNum" sz="quarter" idx="12"/>
          </p:nvPr>
        </p:nvSpPr>
        <p:spPr/>
        <p:txBody>
          <a:bodyPr/>
          <a:lstStyle/>
          <a:p>
            <a:pPr>
              <a:defRPr/>
            </a:pPr>
            <a:fld id="{BAD537CA-A400-4C48-B1BB-83AA21EB2245}" type="slidenum">
              <a:rPr lang="en-US" smtClean="0"/>
              <a:pPr>
                <a:defRPr/>
              </a:pPr>
              <a:t>13</a:t>
            </a:fld>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EB1FF5F4-3EAA-5306-72DC-5F5571634F7D}"/>
                  </a:ext>
                </a:extLst>
              </p:cNvPr>
              <p:cNvGraphicFramePr>
                <a:graphicFrameLocks noGrp="1"/>
              </p:cNvGraphicFramePr>
              <p:nvPr>
                <p:extLst>
                  <p:ext uri="{D42A27DB-BD31-4B8C-83A1-F6EECF244321}">
                    <p14:modId xmlns:p14="http://schemas.microsoft.com/office/powerpoint/2010/main" val="3909655308"/>
                  </p:ext>
                </p:extLst>
              </p:nvPr>
            </p:nvGraphicFramePr>
            <p:xfrm>
              <a:off x="1524000" y="4224103"/>
              <a:ext cx="6096000" cy="16306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612049331"/>
                        </a:ext>
                      </a:extLst>
                    </a:gridCol>
                    <a:gridCol w="1219200">
                      <a:extLst>
                        <a:ext uri="{9D8B030D-6E8A-4147-A177-3AD203B41FA5}">
                          <a16:colId xmlns:a16="http://schemas.microsoft.com/office/drawing/2014/main" val="2657048537"/>
                        </a:ext>
                      </a:extLst>
                    </a:gridCol>
                    <a:gridCol w="1219200">
                      <a:extLst>
                        <a:ext uri="{9D8B030D-6E8A-4147-A177-3AD203B41FA5}">
                          <a16:colId xmlns:a16="http://schemas.microsoft.com/office/drawing/2014/main" val="825350112"/>
                        </a:ext>
                      </a:extLst>
                    </a:gridCol>
                    <a:gridCol w="1219200">
                      <a:extLst>
                        <a:ext uri="{9D8B030D-6E8A-4147-A177-3AD203B41FA5}">
                          <a16:colId xmlns:a16="http://schemas.microsoft.com/office/drawing/2014/main" val="2476061647"/>
                        </a:ext>
                      </a:extLst>
                    </a:gridCol>
                    <a:gridCol w="1219200">
                      <a:extLst>
                        <a:ext uri="{9D8B030D-6E8A-4147-A177-3AD203B41FA5}">
                          <a16:colId xmlns:a16="http://schemas.microsoft.com/office/drawing/2014/main" val="1385790683"/>
                        </a:ext>
                      </a:extLst>
                    </a:gridCol>
                  </a:tblGrid>
                  <a:tr h="370840">
                    <a:tc>
                      <a:txBody>
                        <a:bodyPr/>
                        <a:lstStyle/>
                        <a:p>
                          <a:pPr algn="ctr"/>
                          <a:r>
                            <a:rPr lang="en-US" sz="1400" b="0" dirty="0"/>
                            <a:t>Number of Observations</a:t>
                          </a:r>
                        </a:p>
                      </a:txBody>
                      <a:tcPr anchor="ctr"/>
                    </a:tc>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≤0.7</m:t>
                                    </m:r>
                                  </m:e>
                                </m:d>
                              </m:oMath>
                            </m:oMathPara>
                          </a14:m>
                          <a:endParaRPr lang="en-US" sz="1400" b="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≤0.8</m:t>
                                    </m:r>
                                  </m:e>
                                </m:d>
                              </m:oMath>
                            </m:oMathPara>
                          </a14:m>
                          <a:endParaRPr lang="en-US" sz="1400" b="0" dirty="0"/>
                        </a:p>
                      </a:txBody>
                      <a:tcPr anchor="ctr"/>
                    </a:tc>
                    <a:extLst>
                      <a:ext uri="{0D108BD9-81ED-4DB2-BD59-A6C34878D82A}">
                        <a16:rowId xmlns:a16="http://schemas.microsoft.com/office/drawing/2014/main" val="1004993812"/>
                      </a:ext>
                    </a:extLst>
                  </a:tr>
                  <a:tr h="370840">
                    <a:tc>
                      <a:txBody>
                        <a:bodyPr/>
                        <a:lstStyle/>
                        <a:p>
                          <a:r>
                            <a:rPr lang="en-US" sz="1400" dirty="0"/>
                            <a:t>50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95.18162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18.14391</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0.000236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0.125917</a:t>
                          </a:r>
                        </a:p>
                      </a:txBody>
                      <a:tcPr marL="6350" marR="6350" marT="6350" marB="0" anchor="ctr"/>
                    </a:tc>
                    <a:extLst>
                      <a:ext uri="{0D108BD9-81ED-4DB2-BD59-A6C34878D82A}">
                        <a16:rowId xmlns:a16="http://schemas.microsoft.com/office/drawing/2014/main" val="2489328178"/>
                      </a:ext>
                    </a:extLst>
                  </a:tr>
                  <a:tr h="370840">
                    <a:tc>
                      <a:txBody>
                        <a:bodyPr/>
                        <a:lstStyle/>
                        <a:p>
                          <a:r>
                            <a:rPr lang="en-US" sz="1400" dirty="0"/>
                            <a:t>100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96.69142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18.38437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0.000206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0.12226</a:t>
                          </a:r>
                        </a:p>
                      </a:txBody>
                      <a:tcPr marL="6350" marR="6350" marT="6350" marB="0" anchor="ctr"/>
                    </a:tc>
                    <a:extLst>
                      <a:ext uri="{0D108BD9-81ED-4DB2-BD59-A6C34878D82A}">
                        <a16:rowId xmlns:a16="http://schemas.microsoft.com/office/drawing/2014/main" val="2718072764"/>
                      </a:ext>
                    </a:extLst>
                  </a:tr>
                  <a:tr h="370840">
                    <a:tc>
                      <a:txBody>
                        <a:bodyPr/>
                        <a:lstStyle/>
                        <a:p>
                          <a:r>
                            <a:rPr lang="en-US" sz="1400" dirty="0"/>
                            <a:t>200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98.96376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18.89685</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0.000187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0.123052</a:t>
                          </a:r>
                        </a:p>
                      </a:txBody>
                      <a:tcPr marL="6350" marR="6350" marT="6350" marB="0" anchor="ctr"/>
                    </a:tc>
                    <a:extLst>
                      <a:ext uri="{0D108BD9-81ED-4DB2-BD59-A6C34878D82A}">
                        <a16:rowId xmlns:a16="http://schemas.microsoft.com/office/drawing/2014/main" val="2274827627"/>
                      </a:ext>
                    </a:extLst>
                  </a:tr>
                </a:tbl>
              </a:graphicData>
            </a:graphic>
          </p:graphicFrame>
        </mc:Choice>
        <mc:Fallback xmlns="">
          <p:graphicFrame>
            <p:nvGraphicFramePr>
              <p:cNvPr id="4" name="Table 3">
                <a:extLst>
                  <a:ext uri="{FF2B5EF4-FFF2-40B4-BE49-F238E27FC236}">
                    <a16:creationId xmlns:a16="http://schemas.microsoft.com/office/drawing/2014/main" id="{EB1FF5F4-3EAA-5306-72DC-5F5571634F7D}"/>
                  </a:ext>
                </a:extLst>
              </p:cNvPr>
              <p:cNvGraphicFramePr>
                <a:graphicFrameLocks noGrp="1"/>
              </p:cNvGraphicFramePr>
              <p:nvPr>
                <p:extLst>
                  <p:ext uri="{D42A27DB-BD31-4B8C-83A1-F6EECF244321}">
                    <p14:modId xmlns:p14="http://schemas.microsoft.com/office/powerpoint/2010/main" val="3909655308"/>
                  </p:ext>
                </p:extLst>
              </p:nvPr>
            </p:nvGraphicFramePr>
            <p:xfrm>
              <a:off x="1524000" y="4224103"/>
              <a:ext cx="6096000" cy="16306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612049331"/>
                        </a:ext>
                      </a:extLst>
                    </a:gridCol>
                    <a:gridCol w="1219200">
                      <a:extLst>
                        <a:ext uri="{9D8B030D-6E8A-4147-A177-3AD203B41FA5}">
                          <a16:colId xmlns:a16="http://schemas.microsoft.com/office/drawing/2014/main" val="2657048537"/>
                        </a:ext>
                      </a:extLst>
                    </a:gridCol>
                    <a:gridCol w="1219200">
                      <a:extLst>
                        <a:ext uri="{9D8B030D-6E8A-4147-A177-3AD203B41FA5}">
                          <a16:colId xmlns:a16="http://schemas.microsoft.com/office/drawing/2014/main" val="825350112"/>
                        </a:ext>
                      </a:extLst>
                    </a:gridCol>
                    <a:gridCol w="1219200">
                      <a:extLst>
                        <a:ext uri="{9D8B030D-6E8A-4147-A177-3AD203B41FA5}">
                          <a16:colId xmlns:a16="http://schemas.microsoft.com/office/drawing/2014/main" val="2476061647"/>
                        </a:ext>
                      </a:extLst>
                    </a:gridCol>
                    <a:gridCol w="1219200">
                      <a:extLst>
                        <a:ext uri="{9D8B030D-6E8A-4147-A177-3AD203B41FA5}">
                          <a16:colId xmlns:a16="http://schemas.microsoft.com/office/drawing/2014/main" val="1385790683"/>
                        </a:ext>
                      </a:extLst>
                    </a:gridCol>
                  </a:tblGrid>
                  <a:tr h="518160">
                    <a:tc>
                      <a:txBody>
                        <a:bodyPr/>
                        <a:lstStyle/>
                        <a:p>
                          <a:pPr algn="ctr"/>
                          <a:r>
                            <a:rPr lang="en-US" sz="1400" b="0" dirty="0"/>
                            <a:t>Number of Observations</a:t>
                          </a:r>
                        </a:p>
                      </a:txBody>
                      <a:tcPr anchor="ctr"/>
                    </a:tc>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endParaRPr lang="en-US"/>
                        </a:p>
                      </a:txBody>
                      <a:tcPr anchor="ctr">
                        <a:blipFill>
                          <a:blip r:embed="rId3"/>
                          <a:stretch>
                            <a:fillRect l="-301000" t="-1176" r="-102500" b="-222353"/>
                          </a:stretch>
                        </a:blipFill>
                      </a:tcPr>
                    </a:tc>
                    <a:tc>
                      <a:txBody>
                        <a:bodyPr/>
                        <a:lstStyle/>
                        <a:p>
                          <a:endParaRPr lang="en-US"/>
                        </a:p>
                      </a:txBody>
                      <a:tcPr anchor="ctr">
                        <a:blipFill>
                          <a:blip r:embed="rId3"/>
                          <a:stretch>
                            <a:fillRect l="-401000" t="-1176" r="-2500" b="-222353"/>
                          </a:stretch>
                        </a:blipFill>
                      </a:tcPr>
                    </a:tc>
                    <a:extLst>
                      <a:ext uri="{0D108BD9-81ED-4DB2-BD59-A6C34878D82A}">
                        <a16:rowId xmlns:a16="http://schemas.microsoft.com/office/drawing/2014/main" val="1004993812"/>
                      </a:ext>
                    </a:extLst>
                  </a:tr>
                  <a:tr h="370840">
                    <a:tc>
                      <a:txBody>
                        <a:bodyPr/>
                        <a:lstStyle/>
                        <a:p>
                          <a:r>
                            <a:rPr lang="en-US" sz="1400" dirty="0"/>
                            <a:t>50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95.18162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18.14391</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0.000236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0.125917</a:t>
                          </a:r>
                        </a:p>
                      </a:txBody>
                      <a:tcPr marL="6350" marR="6350" marT="6350" marB="0" anchor="ctr"/>
                    </a:tc>
                    <a:extLst>
                      <a:ext uri="{0D108BD9-81ED-4DB2-BD59-A6C34878D82A}">
                        <a16:rowId xmlns:a16="http://schemas.microsoft.com/office/drawing/2014/main" val="2489328178"/>
                      </a:ext>
                    </a:extLst>
                  </a:tr>
                  <a:tr h="370840">
                    <a:tc>
                      <a:txBody>
                        <a:bodyPr/>
                        <a:lstStyle/>
                        <a:p>
                          <a:r>
                            <a:rPr lang="en-US" sz="1400" dirty="0"/>
                            <a:t>100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96.69142</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18.38437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0.000206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0.12226</a:t>
                          </a:r>
                        </a:p>
                      </a:txBody>
                      <a:tcPr marL="6350" marR="6350" marT="6350" marB="0" anchor="ctr"/>
                    </a:tc>
                    <a:extLst>
                      <a:ext uri="{0D108BD9-81ED-4DB2-BD59-A6C34878D82A}">
                        <a16:rowId xmlns:a16="http://schemas.microsoft.com/office/drawing/2014/main" val="2718072764"/>
                      </a:ext>
                    </a:extLst>
                  </a:tr>
                  <a:tr h="370840">
                    <a:tc>
                      <a:txBody>
                        <a:bodyPr/>
                        <a:lstStyle/>
                        <a:p>
                          <a:r>
                            <a:rPr lang="en-US" sz="1400" dirty="0"/>
                            <a:t>200</a:t>
                          </a:r>
                        </a:p>
                      </a:txBody>
                      <a:tcPr anchor="ctr"/>
                    </a:tc>
                    <a:tc>
                      <a:txBody>
                        <a:bodyPr/>
                        <a:lstStyle/>
                        <a:p>
                          <a:pPr algn="r" fontAlgn="b"/>
                          <a:r>
                            <a:rPr lang="en-US" sz="1400" b="0" i="0" u="none" strike="noStrike" dirty="0">
                              <a:solidFill>
                                <a:srgbClr val="000000"/>
                              </a:solidFill>
                              <a:effectLst/>
                              <a:latin typeface="Calibri" panose="020F0502020204030204" pitchFamily="34" charset="0"/>
                            </a:rPr>
                            <a:t>98.96376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18.89685</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0.000187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0.123052</a:t>
                          </a:r>
                        </a:p>
                      </a:txBody>
                      <a:tcPr marL="6350" marR="6350" marT="6350" marB="0" anchor="ctr"/>
                    </a:tc>
                    <a:extLst>
                      <a:ext uri="{0D108BD9-81ED-4DB2-BD59-A6C34878D82A}">
                        <a16:rowId xmlns:a16="http://schemas.microsoft.com/office/drawing/2014/main" val="2274827627"/>
                      </a:ext>
                    </a:extLst>
                  </a:tr>
                </a:tbl>
              </a:graphicData>
            </a:graphic>
          </p:graphicFrame>
        </mc:Fallback>
      </mc:AlternateContent>
    </p:spTree>
    <p:extLst>
      <p:ext uri="{BB962C8B-B14F-4D97-AF65-F5344CB8AC3E}">
        <p14:creationId xmlns:p14="http://schemas.microsoft.com/office/powerpoint/2010/main" val="104069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CD8B3-19BA-3891-8E07-D4D6683CF4CB}"/>
              </a:ext>
            </a:extLst>
          </p:cNvPr>
          <p:cNvSpPr>
            <a:spLocks noGrp="1"/>
          </p:cNvSpPr>
          <p:nvPr>
            <p:ph type="title"/>
          </p:nvPr>
        </p:nvSpPr>
        <p:spPr/>
        <p:txBody>
          <a:bodyPr/>
          <a:lstStyle/>
          <a:p>
            <a:r>
              <a:rPr lang="en-US" dirty="0"/>
              <a:t>Validation</a:t>
            </a:r>
          </a:p>
        </p:txBody>
      </p:sp>
      <p:sp>
        <p:nvSpPr>
          <p:cNvPr id="5" name="Content Placeholder 4">
            <a:extLst>
              <a:ext uri="{FF2B5EF4-FFF2-40B4-BE49-F238E27FC236}">
                <a16:creationId xmlns:a16="http://schemas.microsoft.com/office/drawing/2014/main" id="{FF39E842-B1CC-ABF2-BDA1-4F45F3FACC90}"/>
              </a:ext>
            </a:extLst>
          </p:cNvPr>
          <p:cNvSpPr>
            <a:spLocks noGrp="1"/>
          </p:cNvSpPr>
          <p:nvPr>
            <p:ph idx="1"/>
          </p:nvPr>
        </p:nvSpPr>
        <p:spPr/>
        <p:txBody>
          <a:bodyPr/>
          <a:lstStyle/>
          <a:p>
            <a:r>
              <a:rPr lang="en-US" sz="2100" dirty="0"/>
              <a:t>Model can be run to get the CDF of number of successes out of </a:t>
            </a:r>
            <a:r>
              <a:rPr lang="en-US" sz="2100" i="1" dirty="0"/>
              <a:t>n</a:t>
            </a:r>
          </a:p>
          <a:p>
            <a:r>
              <a:rPr lang="en-US" sz="2100" dirty="0"/>
              <a:t>One can estimate the probability of seeing a given number of successes, or fewer</a:t>
            </a:r>
          </a:p>
          <a:p>
            <a:r>
              <a:rPr lang="en-US" sz="2100" dirty="0"/>
              <a:t>If the number of observed successes is the value shown in the table, or below, one would say that the testing does not support the model</a:t>
            </a:r>
          </a:p>
          <a:p>
            <a:r>
              <a:rPr lang="en-US" sz="2100" b="1" dirty="0"/>
              <a:t>Do the data support the model?</a:t>
            </a:r>
          </a:p>
        </p:txBody>
      </p:sp>
      <p:sp>
        <p:nvSpPr>
          <p:cNvPr id="3" name="Slide Number Placeholder 2">
            <a:extLst>
              <a:ext uri="{FF2B5EF4-FFF2-40B4-BE49-F238E27FC236}">
                <a16:creationId xmlns:a16="http://schemas.microsoft.com/office/drawing/2014/main" id="{886D76A5-0B80-70AB-3FF2-9440DF9F67A4}"/>
              </a:ext>
            </a:extLst>
          </p:cNvPr>
          <p:cNvSpPr>
            <a:spLocks noGrp="1"/>
          </p:cNvSpPr>
          <p:nvPr>
            <p:ph type="sldNum" sz="quarter" idx="12"/>
          </p:nvPr>
        </p:nvSpPr>
        <p:spPr/>
        <p:txBody>
          <a:bodyPr/>
          <a:lstStyle/>
          <a:p>
            <a:pPr>
              <a:defRPr/>
            </a:pPr>
            <a:fld id="{BAD537CA-A400-4C48-B1BB-83AA21EB2245}" type="slidenum">
              <a:rPr lang="en-US" smtClean="0"/>
              <a:pPr>
                <a:defRPr/>
              </a:pPr>
              <a:t>14</a:t>
            </a:fld>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2B416B77-AF50-62A6-8D06-F6729D959005}"/>
                  </a:ext>
                </a:extLst>
              </p:cNvPr>
              <p:cNvGraphicFramePr>
                <a:graphicFrameLocks noGrp="1"/>
              </p:cNvGraphicFramePr>
              <p:nvPr>
                <p:extLst>
                  <p:ext uri="{D42A27DB-BD31-4B8C-83A1-F6EECF244321}">
                    <p14:modId xmlns:p14="http://schemas.microsoft.com/office/powerpoint/2010/main" val="1692466255"/>
                  </p:ext>
                </p:extLst>
              </p:nvPr>
            </p:nvGraphicFramePr>
            <p:xfrm>
              <a:off x="2122576" y="4138434"/>
              <a:ext cx="4898847" cy="1752600"/>
            </p:xfrm>
            <a:graphic>
              <a:graphicData uri="http://schemas.openxmlformats.org/drawingml/2006/table">
                <a:tbl>
                  <a:tblPr firstRow="1" bandRow="1">
                    <a:tableStyleId>{5C22544A-7EE6-4342-B048-85BDC9FD1C3A}</a:tableStyleId>
                  </a:tblPr>
                  <a:tblGrid>
                    <a:gridCol w="1632949">
                      <a:extLst>
                        <a:ext uri="{9D8B030D-6E8A-4147-A177-3AD203B41FA5}">
                          <a16:colId xmlns:a16="http://schemas.microsoft.com/office/drawing/2014/main" val="1685018333"/>
                        </a:ext>
                      </a:extLst>
                    </a:gridCol>
                    <a:gridCol w="1632949">
                      <a:extLst>
                        <a:ext uri="{9D8B030D-6E8A-4147-A177-3AD203B41FA5}">
                          <a16:colId xmlns:a16="http://schemas.microsoft.com/office/drawing/2014/main" val="468987659"/>
                        </a:ext>
                      </a:extLst>
                    </a:gridCol>
                    <a:gridCol w="1632949">
                      <a:extLst>
                        <a:ext uri="{9D8B030D-6E8A-4147-A177-3AD203B41FA5}">
                          <a16:colId xmlns:a16="http://schemas.microsoft.com/office/drawing/2014/main" val="3048070882"/>
                        </a:ext>
                      </a:extLst>
                    </a:gridCol>
                  </a:tblGrid>
                  <a:tr h="640080">
                    <a:tc>
                      <a:txBody>
                        <a:bodyPr/>
                        <a:lstStyle/>
                        <a:p>
                          <a:pPr algn="ctr" fontAlgn="b"/>
                          <a:r>
                            <a:rPr lang="en-US" sz="1600" b="0" i="0" u="none" strike="noStrike" baseline="0" dirty="0">
                              <a:solidFill>
                                <a:schemeClr val="bg1"/>
                              </a:solidFill>
                              <a:effectLst/>
                              <a:latin typeface="+mn-lt"/>
                            </a:rPr>
                            <a:t>n</a:t>
                          </a:r>
                        </a:p>
                      </a:txBody>
                      <a:tcPr marL="6350" marR="6350" marT="6350" marB="0" anchor="ctr"/>
                    </a:tc>
                    <a:tc>
                      <a:txBody>
                        <a:bodyPr/>
                        <a:lstStyle/>
                        <a:p>
                          <a:pPr algn="ctr" fontAlgn="b"/>
                          <a14:m>
                            <m:oMathPara xmlns:m="http://schemas.openxmlformats.org/officeDocument/2006/math">
                              <m:oMathParaPr>
                                <m:jc m:val="centerGroup"/>
                              </m:oMathParaPr>
                              <m:oMath xmlns:m="http://schemas.openxmlformats.org/officeDocument/2006/math">
                                <m:r>
                                  <a:rPr lang="en-US" sz="1600" b="0" i="1" u="none" strike="noStrike" baseline="0" smtClean="0">
                                    <a:solidFill>
                                      <a:schemeClr val="bg1"/>
                                    </a:solidFill>
                                    <a:effectLst/>
                                    <a:latin typeface="Cambria Math" panose="02040503050406030204" pitchFamily="18" charset="0"/>
                                  </a:rPr>
                                  <m:t>𝑦</m:t>
                                </m:r>
                                <m:r>
                                  <a:rPr lang="en-US" sz="1600" b="0" i="1" u="none" strike="noStrike" baseline="0" smtClean="0">
                                    <a:solidFill>
                                      <a:schemeClr val="bg1"/>
                                    </a:solidFill>
                                    <a:effectLst/>
                                    <a:latin typeface="Cambria Math" panose="02040503050406030204" pitchFamily="18" charset="0"/>
                                  </a:rPr>
                                  <m:t> </m:t>
                                </m:r>
                                <m:r>
                                  <a:rPr lang="en-US" sz="1600" b="0" i="1" u="none" strike="noStrike" baseline="0" smtClean="0">
                                    <a:solidFill>
                                      <a:schemeClr val="bg1"/>
                                    </a:solidFill>
                                    <a:effectLst/>
                                    <a:latin typeface="Cambria Math" panose="02040503050406030204" pitchFamily="18" charset="0"/>
                                  </a:rPr>
                                  <m:t>𝑠𝑢𝑐h</m:t>
                                </m:r>
                                <m:r>
                                  <a:rPr lang="en-US" sz="1600" b="0" i="1" u="none" strike="noStrike" baseline="0" smtClean="0">
                                    <a:solidFill>
                                      <a:schemeClr val="bg1"/>
                                    </a:solidFill>
                                    <a:effectLst/>
                                    <a:latin typeface="Cambria Math" panose="02040503050406030204" pitchFamily="18" charset="0"/>
                                  </a:rPr>
                                  <m:t> </m:t>
                                </m:r>
                                <m:r>
                                  <a:rPr lang="en-US" sz="1600" b="0" i="1" u="none" strike="noStrike" baseline="0" smtClean="0">
                                    <a:solidFill>
                                      <a:schemeClr val="bg1"/>
                                    </a:solidFill>
                                    <a:effectLst/>
                                    <a:latin typeface="Cambria Math" panose="02040503050406030204" pitchFamily="18" charset="0"/>
                                  </a:rPr>
                                  <m:t>𝑡h𝑎𝑡</m:t>
                                </m:r>
                                <m:r>
                                  <a:rPr lang="en-US" sz="1600" b="0" i="1" u="none" strike="noStrike" baseline="0" smtClean="0">
                                    <a:solidFill>
                                      <a:schemeClr val="bg1"/>
                                    </a:solidFill>
                                    <a:effectLst/>
                                    <a:latin typeface="Cambria Math" panose="02040503050406030204" pitchFamily="18" charset="0"/>
                                  </a:rPr>
                                  <m:t> </m:t>
                                </m:r>
                              </m:oMath>
                            </m:oMathPara>
                          </a14:m>
                          <a:endParaRPr lang="en-US" sz="1600" b="0" i="1" u="none" strike="noStrike" baseline="0" dirty="0">
                            <a:solidFill>
                              <a:schemeClr val="bg1"/>
                            </a:solidFill>
                            <a:effectLst/>
                            <a:latin typeface="Cambria Math" panose="02040503050406030204" pitchFamily="18" charset="0"/>
                          </a:endParaRPr>
                        </a:p>
                        <a:p>
                          <a:pPr algn="ctr" fontAlgn="b"/>
                          <a14:m>
                            <m:oMathPara xmlns:m="http://schemas.openxmlformats.org/officeDocument/2006/math">
                              <m:oMathParaPr>
                                <m:jc m:val="centerGroup"/>
                              </m:oMathParaPr>
                              <m:oMath xmlns:m="http://schemas.openxmlformats.org/officeDocument/2006/math">
                                <m:r>
                                  <a:rPr lang="en-US" sz="1600" b="0" i="1" u="none" strike="noStrike" baseline="0" smtClean="0">
                                    <a:solidFill>
                                      <a:schemeClr val="bg1"/>
                                    </a:solidFill>
                                    <a:effectLst/>
                                    <a:latin typeface="Cambria Math" panose="02040503050406030204" pitchFamily="18" charset="0"/>
                                  </a:rPr>
                                  <m:t>𝐹</m:t>
                                </m:r>
                                <m:d>
                                  <m:dPr>
                                    <m:ctrlPr>
                                      <a:rPr lang="en-US" sz="1600" b="0" i="1" u="none" strike="noStrike" baseline="0" smtClean="0">
                                        <a:solidFill>
                                          <a:schemeClr val="bg1"/>
                                        </a:solidFill>
                                        <a:effectLst/>
                                        <a:latin typeface="Cambria Math" panose="02040503050406030204" pitchFamily="18" charset="0"/>
                                      </a:rPr>
                                    </m:ctrlPr>
                                  </m:dPr>
                                  <m:e>
                                    <m:r>
                                      <a:rPr lang="en-US" sz="1600" b="0" i="1" u="none" strike="noStrike" baseline="0" smtClean="0">
                                        <a:solidFill>
                                          <a:schemeClr val="bg1"/>
                                        </a:solidFill>
                                        <a:effectLst/>
                                        <a:latin typeface="Cambria Math" panose="02040503050406030204" pitchFamily="18" charset="0"/>
                                      </a:rPr>
                                      <m:t>𝑦</m:t>
                                    </m:r>
                                  </m:e>
                                </m:d>
                                <m:r>
                                  <a:rPr lang="en-US" sz="1600" b="0" i="1" u="none" strike="noStrike" baseline="0" smtClean="0">
                                    <a:solidFill>
                                      <a:schemeClr val="bg1"/>
                                    </a:solidFill>
                                    <a:effectLst/>
                                    <a:latin typeface="Cambria Math" panose="02040503050406030204" pitchFamily="18" charset="0"/>
                                    <a:ea typeface="Cambria Math" panose="02040503050406030204" pitchFamily="18" charset="0"/>
                                  </a:rPr>
                                  <m:t>≤0.1</m:t>
                                </m:r>
                              </m:oMath>
                            </m:oMathPara>
                          </a14:m>
                          <a:endParaRPr lang="en-US" sz="1600" b="0" i="0" u="none" strike="noStrike" baseline="0" dirty="0">
                            <a:solidFill>
                              <a:schemeClr val="bg1"/>
                            </a:solidFill>
                            <a:effectLst/>
                            <a:latin typeface="Arial" panose="020B0604020202020204" pitchFamily="34" charset="0"/>
                          </a:endParaRP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600" b="0" i="1" u="none" strike="noStrike" baseline="0" smtClean="0">
                                    <a:solidFill>
                                      <a:schemeClr val="bg1"/>
                                    </a:solidFill>
                                    <a:effectLst/>
                                    <a:latin typeface="Cambria Math" panose="02040503050406030204" pitchFamily="18" charset="0"/>
                                  </a:rPr>
                                  <m:t>𝑦</m:t>
                                </m:r>
                                <m:r>
                                  <a:rPr lang="en-US" sz="1600" b="0" i="1" u="none" strike="noStrike" baseline="0" smtClean="0">
                                    <a:solidFill>
                                      <a:schemeClr val="bg1"/>
                                    </a:solidFill>
                                    <a:effectLst/>
                                    <a:latin typeface="Cambria Math" panose="02040503050406030204" pitchFamily="18" charset="0"/>
                                  </a:rPr>
                                  <m:t> </m:t>
                                </m:r>
                                <m:r>
                                  <a:rPr lang="en-US" sz="1600" b="0" i="1" u="none" strike="noStrike" baseline="0" smtClean="0">
                                    <a:solidFill>
                                      <a:schemeClr val="bg1"/>
                                    </a:solidFill>
                                    <a:effectLst/>
                                    <a:latin typeface="Cambria Math" panose="02040503050406030204" pitchFamily="18" charset="0"/>
                                  </a:rPr>
                                  <m:t>𝑠𝑢𝑐h</m:t>
                                </m:r>
                                <m:r>
                                  <a:rPr lang="en-US" sz="1600" b="0" i="1" u="none" strike="noStrike" baseline="0" smtClean="0">
                                    <a:solidFill>
                                      <a:schemeClr val="bg1"/>
                                    </a:solidFill>
                                    <a:effectLst/>
                                    <a:latin typeface="Cambria Math" panose="02040503050406030204" pitchFamily="18" charset="0"/>
                                  </a:rPr>
                                  <m:t> </m:t>
                                </m:r>
                                <m:r>
                                  <a:rPr lang="en-US" sz="1600" b="0" i="1" u="none" strike="noStrike" baseline="0" smtClean="0">
                                    <a:solidFill>
                                      <a:schemeClr val="bg1"/>
                                    </a:solidFill>
                                    <a:effectLst/>
                                    <a:latin typeface="Cambria Math" panose="02040503050406030204" pitchFamily="18" charset="0"/>
                                  </a:rPr>
                                  <m:t>𝑡h𝑎𝑡</m:t>
                                </m:r>
                                <m:r>
                                  <a:rPr lang="en-US" sz="1600" b="0" i="1" u="none" strike="noStrike" baseline="0" smtClean="0">
                                    <a:solidFill>
                                      <a:schemeClr val="bg1"/>
                                    </a:solidFill>
                                    <a:effectLst/>
                                    <a:latin typeface="Cambria Math" panose="02040503050406030204" pitchFamily="18" charset="0"/>
                                  </a:rPr>
                                  <m:t> </m:t>
                                </m:r>
                              </m:oMath>
                            </m:oMathPara>
                          </a14:m>
                          <a:endParaRPr lang="en-US" sz="1600" b="0" i="1" u="none" strike="noStrike" baseline="0" dirty="0">
                            <a:solidFill>
                              <a:schemeClr val="bg1"/>
                            </a:solidFill>
                            <a:effectLst/>
                            <a:latin typeface="Cambria Math" panose="02040503050406030204" pitchFamily="18" charset="0"/>
                          </a:endParaRPr>
                        </a:p>
                        <a:p>
                          <a:pPr marL="0" marR="0" lvl="0" indent="0" algn="ctr" defTabSz="6858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600" b="0" i="1" u="none" strike="noStrike" baseline="0" smtClean="0">
                                    <a:solidFill>
                                      <a:schemeClr val="bg1"/>
                                    </a:solidFill>
                                    <a:effectLst/>
                                    <a:latin typeface="Cambria Math" panose="02040503050406030204" pitchFamily="18" charset="0"/>
                                  </a:rPr>
                                  <m:t>𝐹</m:t>
                                </m:r>
                                <m:d>
                                  <m:dPr>
                                    <m:ctrlPr>
                                      <a:rPr lang="en-US" sz="1600" b="0" i="1" u="none" strike="noStrike" baseline="0" smtClean="0">
                                        <a:solidFill>
                                          <a:schemeClr val="bg1"/>
                                        </a:solidFill>
                                        <a:effectLst/>
                                        <a:latin typeface="Cambria Math" panose="02040503050406030204" pitchFamily="18" charset="0"/>
                                      </a:rPr>
                                    </m:ctrlPr>
                                  </m:dPr>
                                  <m:e>
                                    <m:r>
                                      <a:rPr lang="en-US" sz="1600" b="0" i="1" u="none" strike="noStrike" baseline="0" smtClean="0">
                                        <a:solidFill>
                                          <a:schemeClr val="bg1"/>
                                        </a:solidFill>
                                        <a:effectLst/>
                                        <a:latin typeface="Cambria Math" panose="02040503050406030204" pitchFamily="18" charset="0"/>
                                      </a:rPr>
                                      <m:t>𝑦</m:t>
                                    </m:r>
                                  </m:e>
                                </m:d>
                                <m:r>
                                  <a:rPr lang="en-US" sz="1600" b="0" i="1" u="none" strike="noStrike" baseline="0" smtClean="0">
                                    <a:solidFill>
                                      <a:schemeClr val="bg1"/>
                                    </a:solidFill>
                                    <a:effectLst/>
                                    <a:latin typeface="Cambria Math" panose="02040503050406030204" pitchFamily="18" charset="0"/>
                                    <a:ea typeface="Cambria Math" panose="02040503050406030204" pitchFamily="18" charset="0"/>
                                  </a:rPr>
                                  <m:t>≤0.2</m:t>
                                </m:r>
                              </m:oMath>
                            </m:oMathPara>
                          </a14:m>
                          <a:endParaRPr lang="en-US" sz="1600" b="0" i="0" u="none" strike="noStrike" baseline="0" dirty="0">
                            <a:solidFill>
                              <a:schemeClr val="bg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957342506"/>
                      </a:ext>
                    </a:extLst>
                  </a:tr>
                  <a:tr h="370840">
                    <a:tc>
                      <a:txBody>
                        <a:bodyPr/>
                        <a:lstStyle/>
                        <a:p>
                          <a:pPr algn="l" fontAlgn="b"/>
                          <a:r>
                            <a:rPr lang="en-US" sz="1600" b="0" i="0" u="none" strike="noStrike" baseline="0" dirty="0">
                              <a:solidFill>
                                <a:srgbClr val="000000"/>
                              </a:solidFill>
                              <a:effectLst/>
                              <a:latin typeface="+mn-lt"/>
                            </a:rPr>
                            <a:t>50</a:t>
                          </a:r>
                        </a:p>
                      </a:txBody>
                      <a:tcPr marL="6350" marR="6350" marT="6350" marB="0" anchor="ctr"/>
                    </a:tc>
                    <a:tc>
                      <a:txBody>
                        <a:bodyPr/>
                        <a:lstStyle/>
                        <a:p>
                          <a:pPr algn="r" fontAlgn="b"/>
                          <a:r>
                            <a:rPr lang="en-US" sz="1600" b="0" i="0" u="none" strike="noStrike" baseline="0" dirty="0">
                              <a:solidFill>
                                <a:srgbClr val="000000"/>
                              </a:solidFill>
                              <a:effectLst/>
                              <a:latin typeface="+mn-lt"/>
                            </a:rPr>
                            <a:t>37</a:t>
                          </a:r>
                        </a:p>
                      </a:txBody>
                      <a:tcPr marL="6350" marR="6350" marT="6350" marB="0" anchor="ctr"/>
                    </a:tc>
                    <a:tc>
                      <a:txBody>
                        <a:bodyPr/>
                        <a:lstStyle/>
                        <a:p>
                          <a:pPr algn="r" fontAlgn="b"/>
                          <a:r>
                            <a:rPr lang="en-US" sz="1600" b="0" i="0" u="none" strike="noStrike" baseline="0" dirty="0">
                              <a:solidFill>
                                <a:srgbClr val="000000"/>
                              </a:solidFill>
                              <a:effectLst/>
                              <a:latin typeface="+mn-lt"/>
                            </a:rPr>
                            <a:t>38</a:t>
                          </a:r>
                        </a:p>
                      </a:txBody>
                      <a:tcPr marL="6350" marR="6350" marT="6350" marB="0" anchor="ctr"/>
                    </a:tc>
                    <a:extLst>
                      <a:ext uri="{0D108BD9-81ED-4DB2-BD59-A6C34878D82A}">
                        <a16:rowId xmlns:a16="http://schemas.microsoft.com/office/drawing/2014/main" val="654513583"/>
                      </a:ext>
                    </a:extLst>
                  </a:tr>
                  <a:tr h="370840">
                    <a:tc>
                      <a:txBody>
                        <a:bodyPr/>
                        <a:lstStyle/>
                        <a:p>
                          <a:pPr algn="l" fontAlgn="b"/>
                          <a:r>
                            <a:rPr lang="en-US" sz="1600" b="0" i="0" u="none" strike="noStrike" baseline="0" dirty="0">
                              <a:solidFill>
                                <a:srgbClr val="000000"/>
                              </a:solidFill>
                              <a:effectLst/>
                              <a:latin typeface="+mn-lt"/>
                            </a:rPr>
                            <a:t>100</a:t>
                          </a:r>
                        </a:p>
                      </a:txBody>
                      <a:tcPr marL="6350" marR="6350" marT="6350" marB="0" anchor="ctr"/>
                    </a:tc>
                    <a:tc>
                      <a:txBody>
                        <a:bodyPr/>
                        <a:lstStyle/>
                        <a:p>
                          <a:pPr algn="r" fontAlgn="b"/>
                          <a:r>
                            <a:rPr lang="en-US" sz="1600" b="0" i="0" u="none" strike="noStrike" baseline="0" dirty="0">
                              <a:solidFill>
                                <a:srgbClr val="000000"/>
                              </a:solidFill>
                              <a:effectLst/>
                              <a:latin typeface="+mn-lt"/>
                            </a:rPr>
                            <a:t>76</a:t>
                          </a:r>
                        </a:p>
                      </a:txBody>
                      <a:tcPr marL="6350" marR="6350" marT="6350" marB="0" anchor="ctr"/>
                    </a:tc>
                    <a:tc>
                      <a:txBody>
                        <a:bodyPr/>
                        <a:lstStyle/>
                        <a:p>
                          <a:pPr algn="r" fontAlgn="b"/>
                          <a:r>
                            <a:rPr lang="en-US" sz="1600" b="0" i="0" u="none" strike="noStrike" baseline="0" dirty="0">
                              <a:solidFill>
                                <a:srgbClr val="000000"/>
                              </a:solidFill>
                              <a:effectLst/>
                              <a:latin typeface="+mn-lt"/>
                            </a:rPr>
                            <a:t>79</a:t>
                          </a:r>
                        </a:p>
                      </a:txBody>
                      <a:tcPr marL="6350" marR="6350" marT="6350" marB="0" anchor="ctr"/>
                    </a:tc>
                    <a:extLst>
                      <a:ext uri="{0D108BD9-81ED-4DB2-BD59-A6C34878D82A}">
                        <a16:rowId xmlns:a16="http://schemas.microsoft.com/office/drawing/2014/main" val="2285226637"/>
                      </a:ext>
                    </a:extLst>
                  </a:tr>
                  <a:tr h="370840">
                    <a:tc>
                      <a:txBody>
                        <a:bodyPr/>
                        <a:lstStyle/>
                        <a:p>
                          <a:pPr algn="l" fontAlgn="b"/>
                          <a:r>
                            <a:rPr lang="en-US" sz="1600" b="0" i="0" u="none" strike="noStrike" baseline="0" dirty="0">
                              <a:solidFill>
                                <a:srgbClr val="000000"/>
                              </a:solidFill>
                              <a:effectLst/>
                              <a:latin typeface="+mn-lt"/>
                            </a:rPr>
                            <a:t>200</a:t>
                          </a:r>
                        </a:p>
                      </a:txBody>
                      <a:tcPr marL="6350" marR="6350" marT="6350" marB="0" anchor="ctr"/>
                    </a:tc>
                    <a:tc>
                      <a:txBody>
                        <a:bodyPr/>
                        <a:lstStyle/>
                        <a:p>
                          <a:pPr algn="r" fontAlgn="b"/>
                          <a:r>
                            <a:rPr lang="en-US" sz="1600" b="0" i="0" u="none" strike="noStrike" baseline="0">
                              <a:solidFill>
                                <a:srgbClr val="000000"/>
                              </a:solidFill>
                              <a:effectLst/>
                              <a:latin typeface="+mn-lt"/>
                            </a:rPr>
                            <a:t>156</a:t>
                          </a:r>
                        </a:p>
                      </a:txBody>
                      <a:tcPr marL="6350" marR="6350" marT="6350" marB="0" anchor="ctr"/>
                    </a:tc>
                    <a:tc>
                      <a:txBody>
                        <a:bodyPr/>
                        <a:lstStyle/>
                        <a:p>
                          <a:pPr algn="r" fontAlgn="b"/>
                          <a:r>
                            <a:rPr lang="en-US" sz="1600" b="0" i="0" u="none" strike="noStrike" baseline="0" dirty="0">
                              <a:solidFill>
                                <a:srgbClr val="000000"/>
                              </a:solidFill>
                              <a:effectLst/>
                              <a:latin typeface="+mn-lt"/>
                            </a:rPr>
                            <a:t>160</a:t>
                          </a:r>
                        </a:p>
                      </a:txBody>
                      <a:tcPr marL="6350" marR="6350" marT="6350" marB="0" anchor="ctr"/>
                    </a:tc>
                    <a:extLst>
                      <a:ext uri="{0D108BD9-81ED-4DB2-BD59-A6C34878D82A}">
                        <a16:rowId xmlns:a16="http://schemas.microsoft.com/office/drawing/2014/main" val="403117691"/>
                      </a:ext>
                    </a:extLst>
                  </a:tr>
                </a:tbl>
              </a:graphicData>
            </a:graphic>
          </p:graphicFrame>
        </mc:Choice>
        <mc:Fallback xmlns="">
          <p:graphicFrame>
            <p:nvGraphicFramePr>
              <p:cNvPr id="4" name="Table 3">
                <a:extLst>
                  <a:ext uri="{FF2B5EF4-FFF2-40B4-BE49-F238E27FC236}">
                    <a16:creationId xmlns:a16="http://schemas.microsoft.com/office/drawing/2014/main" id="{2B416B77-AF50-62A6-8D06-F6729D959005}"/>
                  </a:ext>
                </a:extLst>
              </p:cNvPr>
              <p:cNvGraphicFramePr>
                <a:graphicFrameLocks noGrp="1"/>
              </p:cNvGraphicFramePr>
              <p:nvPr>
                <p:extLst>
                  <p:ext uri="{D42A27DB-BD31-4B8C-83A1-F6EECF244321}">
                    <p14:modId xmlns:p14="http://schemas.microsoft.com/office/powerpoint/2010/main" val="1692466255"/>
                  </p:ext>
                </p:extLst>
              </p:nvPr>
            </p:nvGraphicFramePr>
            <p:xfrm>
              <a:off x="2122576" y="4138434"/>
              <a:ext cx="4898847" cy="1752600"/>
            </p:xfrm>
            <a:graphic>
              <a:graphicData uri="http://schemas.openxmlformats.org/drawingml/2006/table">
                <a:tbl>
                  <a:tblPr firstRow="1" bandRow="1">
                    <a:tableStyleId>{5C22544A-7EE6-4342-B048-85BDC9FD1C3A}</a:tableStyleId>
                  </a:tblPr>
                  <a:tblGrid>
                    <a:gridCol w="1632949">
                      <a:extLst>
                        <a:ext uri="{9D8B030D-6E8A-4147-A177-3AD203B41FA5}">
                          <a16:colId xmlns:a16="http://schemas.microsoft.com/office/drawing/2014/main" val="1685018333"/>
                        </a:ext>
                      </a:extLst>
                    </a:gridCol>
                    <a:gridCol w="1632949">
                      <a:extLst>
                        <a:ext uri="{9D8B030D-6E8A-4147-A177-3AD203B41FA5}">
                          <a16:colId xmlns:a16="http://schemas.microsoft.com/office/drawing/2014/main" val="468987659"/>
                        </a:ext>
                      </a:extLst>
                    </a:gridCol>
                    <a:gridCol w="1632949">
                      <a:extLst>
                        <a:ext uri="{9D8B030D-6E8A-4147-A177-3AD203B41FA5}">
                          <a16:colId xmlns:a16="http://schemas.microsoft.com/office/drawing/2014/main" val="3048070882"/>
                        </a:ext>
                      </a:extLst>
                    </a:gridCol>
                  </a:tblGrid>
                  <a:tr h="640080">
                    <a:tc>
                      <a:txBody>
                        <a:bodyPr/>
                        <a:lstStyle/>
                        <a:p>
                          <a:pPr algn="ctr" fontAlgn="b"/>
                          <a:r>
                            <a:rPr lang="en-US" sz="1600" b="0" i="0" u="none" strike="noStrike" baseline="0" dirty="0">
                              <a:solidFill>
                                <a:schemeClr val="bg1"/>
                              </a:solidFill>
                              <a:effectLst/>
                              <a:latin typeface="+mn-lt"/>
                            </a:rPr>
                            <a:t>n</a:t>
                          </a:r>
                        </a:p>
                      </a:txBody>
                      <a:tcPr marL="6350" marR="6350" marT="6350" marB="0" anchor="ctr"/>
                    </a:tc>
                    <a:tc>
                      <a:txBody>
                        <a:bodyPr/>
                        <a:lstStyle/>
                        <a:p>
                          <a:endParaRPr lang="en-US"/>
                        </a:p>
                      </a:txBody>
                      <a:tcPr marL="6350" marR="6350" marT="6350" marB="0" anchor="ctr">
                        <a:blipFill>
                          <a:blip r:embed="rId3"/>
                          <a:stretch>
                            <a:fillRect l="-100373" t="-943" r="-101493" b="-183019"/>
                          </a:stretch>
                        </a:blipFill>
                      </a:tcPr>
                    </a:tc>
                    <a:tc>
                      <a:txBody>
                        <a:bodyPr/>
                        <a:lstStyle/>
                        <a:p>
                          <a:endParaRPr lang="en-US"/>
                        </a:p>
                      </a:txBody>
                      <a:tcPr marL="6350" marR="6350" marT="6350" marB="0" anchor="ctr">
                        <a:blipFill>
                          <a:blip r:embed="rId3"/>
                          <a:stretch>
                            <a:fillRect l="-200373" t="-943" r="-1493" b="-183019"/>
                          </a:stretch>
                        </a:blipFill>
                      </a:tcPr>
                    </a:tc>
                    <a:extLst>
                      <a:ext uri="{0D108BD9-81ED-4DB2-BD59-A6C34878D82A}">
                        <a16:rowId xmlns:a16="http://schemas.microsoft.com/office/drawing/2014/main" val="3957342506"/>
                      </a:ext>
                    </a:extLst>
                  </a:tr>
                  <a:tr h="370840">
                    <a:tc>
                      <a:txBody>
                        <a:bodyPr/>
                        <a:lstStyle/>
                        <a:p>
                          <a:pPr algn="l" fontAlgn="b"/>
                          <a:r>
                            <a:rPr lang="en-US" sz="1600" b="0" i="0" u="none" strike="noStrike" baseline="0" dirty="0">
                              <a:solidFill>
                                <a:srgbClr val="000000"/>
                              </a:solidFill>
                              <a:effectLst/>
                              <a:latin typeface="+mn-lt"/>
                            </a:rPr>
                            <a:t>50</a:t>
                          </a:r>
                        </a:p>
                      </a:txBody>
                      <a:tcPr marL="6350" marR="6350" marT="6350" marB="0" anchor="ctr"/>
                    </a:tc>
                    <a:tc>
                      <a:txBody>
                        <a:bodyPr/>
                        <a:lstStyle/>
                        <a:p>
                          <a:pPr algn="r" fontAlgn="b"/>
                          <a:r>
                            <a:rPr lang="en-US" sz="1600" b="0" i="0" u="none" strike="noStrike" baseline="0" dirty="0">
                              <a:solidFill>
                                <a:srgbClr val="000000"/>
                              </a:solidFill>
                              <a:effectLst/>
                              <a:latin typeface="+mn-lt"/>
                            </a:rPr>
                            <a:t>37</a:t>
                          </a:r>
                        </a:p>
                      </a:txBody>
                      <a:tcPr marL="6350" marR="6350" marT="6350" marB="0" anchor="ctr"/>
                    </a:tc>
                    <a:tc>
                      <a:txBody>
                        <a:bodyPr/>
                        <a:lstStyle/>
                        <a:p>
                          <a:pPr algn="r" fontAlgn="b"/>
                          <a:r>
                            <a:rPr lang="en-US" sz="1600" b="0" i="0" u="none" strike="noStrike" baseline="0" dirty="0">
                              <a:solidFill>
                                <a:srgbClr val="000000"/>
                              </a:solidFill>
                              <a:effectLst/>
                              <a:latin typeface="+mn-lt"/>
                            </a:rPr>
                            <a:t>38</a:t>
                          </a:r>
                        </a:p>
                      </a:txBody>
                      <a:tcPr marL="6350" marR="6350" marT="6350" marB="0" anchor="ctr"/>
                    </a:tc>
                    <a:extLst>
                      <a:ext uri="{0D108BD9-81ED-4DB2-BD59-A6C34878D82A}">
                        <a16:rowId xmlns:a16="http://schemas.microsoft.com/office/drawing/2014/main" val="654513583"/>
                      </a:ext>
                    </a:extLst>
                  </a:tr>
                  <a:tr h="370840">
                    <a:tc>
                      <a:txBody>
                        <a:bodyPr/>
                        <a:lstStyle/>
                        <a:p>
                          <a:pPr algn="l" fontAlgn="b"/>
                          <a:r>
                            <a:rPr lang="en-US" sz="1600" b="0" i="0" u="none" strike="noStrike" baseline="0" dirty="0">
                              <a:solidFill>
                                <a:srgbClr val="000000"/>
                              </a:solidFill>
                              <a:effectLst/>
                              <a:latin typeface="+mn-lt"/>
                            </a:rPr>
                            <a:t>100</a:t>
                          </a:r>
                        </a:p>
                      </a:txBody>
                      <a:tcPr marL="6350" marR="6350" marT="6350" marB="0" anchor="ctr"/>
                    </a:tc>
                    <a:tc>
                      <a:txBody>
                        <a:bodyPr/>
                        <a:lstStyle/>
                        <a:p>
                          <a:pPr algn="r" fontAlgn="b"/>
                          <a:r>
                            <a:rPr lang="en-US" sz="1600" b="0" i="0" u="none" strike="noStrike" baseline="0" dirty="0">
                              <a:solidFill>
                                <a:srgbClr val="000000"/>
                              </a:solidFill>
                              <a:effectLst/>
                              <a:latin typeface="+mn-lt"/>
                            </a:rPr>
                            <a:t>76</a:t>
                          </a:r>
                        </a:p>
                      </a:txBody>
                      <a:tcPr marL="6350" marR="6350" marT="6350" marB="0" anchor="ctr"/>
                    </a:tc>
                    <a:tc>
                      <a:txBody>
                        <a:bodyPr/>
                        <a:lstStyle/>
                        <a:p>
                          <a:pPr algn="r" fontAlgn="b"/>
                          <a:r>
                            <a:rPr lang="en-US" sz="1600" b="0" i="0" u="none" strike="noStrike" baseline="0" dirty="0">
                              <a:solidFill>
                                <a:srgbClr val="000000"/>
                              </a:solidFill>
                              <a:effectLst/>
                              <a:latin typeface="+mn-lt"/>
                            </a:rPr>
                            <a:t>79</a:t>
                          </a:r>
                        </a:p>
                      </a:txBody>
                      <a:tcPr marL="6350" marR="6350" marT="6350" marB="0" anchor="ctr"/>
                    </a:tc>
                    <a:extLst>
                      <a:ext uri="{0D108BD9-81ED-4DB2-BD59-A6C34878D82A}">
                        <a16:rowId xmlns:a16="http://schemas.microsoft.com/office/drawing/2014/main" val="2285226637"/>
                      </a:ext>
                    </a:extLst>
                  </a:tr>
                  <a:tr h="370840">
                    <a:tc>
                      <a:txBody>
                        <a:bodyPr/>
                        <a:lstStyle/>
                        <a:p>
                          <a:pPr algn="l" fontAlgn="b"/>
                          <a:r>
                            <a:rPr lang="en-US" sz="1600" b="0" i="0" u="none" strike="noStrike" baseline="0" dirty="0">
                              <a:solidFill>
                                <a:srgbClr val="000000"/>
                              </a:solidFill>
                              <a:effectLst/>
                              <a:latin typeface="+mn-lt"/>
                            </a:rPr>
                            <a:t>200</a:t>
                          </a:r>
                        </a:p>
                      </a:txBody>
                      <a:tcPr marL="6350" marR="6350" marT="6350" marB="0" anchor="ctr"/>
                    </a:tc>
                    <a:tc>
                      <a:txBody>
                        <a:bodyPr/>
                        <a:lstStyle/>
                        <a:p>
                          <a:pPr algn="r" fontAlgn="b"/>
                          <a:r>
                            <a:rPr lang="en-US" sz="1600" b="0" i="0" u="none" strike="noStrike" baseline="0">
                              <a:solidFill>
                                <a:srgbClr val="000000"/>
                              </a:solidFill>
                              <a:effectLst/>
                              <a:latin typeface="+mn-lt"/>
                            </a:rPr>
                            <a:t>156</a:t>
                          </a:r>
                        </a:p>
                      </a:txBody>
                      <a:tcPr marL="6350" marR="6350" marT="6350" marB="0" anchor="ctr"/>
                    </a:tc>
                    <a:tc>
                      <a:txBody>
                        <a:bodyPr/>
                        <a:lstStyle/>
                        <a:p>
                          <a:pPr algn="r" fontAlgn="b"/>
                          <a:r>
                            <a:rPr lang="en-US" sz="1600" b="0" i="0" u="none" strike="noStrike" baseline="0" dirty="0">
                              <a:solidFill>
                                <a:srgbClr val="000000"/>
                              </a:solidFill>
                              <a:effectLst/>
                              <a:latin typeface="+mn-lt"/>
                            </a:rPr>
                            <a:t>160</a:t>
                          </a:r>
                        </a:p>
                      </a:txBody>
                      <a:tcPr marL="6350" marR="6350" marT="6350" marB="0" anchor="ctr"/>
                    </a:tc>
                    <a:extLst>
                      <a:ext uri="{0D108BD9-81ED-4DB2-BD59-A6C34878D82A}">
                        <a16:rowId xmlns:a16="http://schemas.microsoft.com/office/drawing/2014/main" val="403117691"/>
                      </a:ext>
                    </a:extLst>
                  </a:tr>
                </a:tbl>
              </a:graphicData>
            </a:graphic>
          </p:graphicFrame>
        </mc:Fallback>
      </mc:AlternateContent>
    </p:spTree>
    <p:extLst>
      <p:ext uri="{BB962C8B-B14F-4D97-AF65-F5344CB8AC3E}">
        <p14:creationId xmlns:p14="http://schemas.microsoft.com/office/powerpoint/2010/main" val="2827274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FC9C-80F7-BB73-035E-5BC1F958C5EC}"/>
              </a:ext>
            </a:extLst>
          </p:cNvPr>
          <p:cNvSpPr>
            <a:spLocks noGrp="1"/>
          </p:cNvSpPr>
          <p:nvPr>
            <p:ph type="title"/>
          </p:nvPr>
        </p:nvSpPr>
        <p:spPr/>
        <p:txBody>
          <a:bodyPr/>
          <a:lstStyle/>
          <a:p>
            <a:r>
              <a:rPr lang="en-US" dirty="0"/>
              <a:t>What If You Can Only Run One Test? </a:t>
            </a:r>
          </a:p>
        </p:txBody>
      </p:sp>
      <p:sp>
        <p:nvSpPr>
          <p:cNvPr id="6" name="Content Placeholder 5">
            <a:extLst>
              <a:ext uri="{FF2B5EF4-FFF2-40B4-BE49-F238E27FC236}">
                <a16:creationId xmlns:a16="http://schemas.microsoft.com/office/drawing/2014/main" id="{16112A7D-FAAD-6294-07B3-BD3F5AD03652}"/>
              </a:ext>
            </a:extLst>
          </p:cNvPr>
          <p:cNvSpPr>
            <a:spLocks noGrp="1"/>
          </p:cNvSpPr>
          <p:nvPr>
            <p:ph idx="1"/>
          </p:nvPr>
        </p:nvSpPr>
        <p:spPr/>
        <p:txBody>
          <a:bodyPr/>
          <a:lstStyle/>
          <a:p>
            <a:r>
              <a:rPr lang="en-US" dirty="0"/>
              <a:t>The model will still produce estimates of system performance if we fit a beta-binomial to estimate parameters of the beta distribution</a:t>
            </a:r>
          </a:p>
          <a:p>
            <a:r>
              <a:rPr lang="en-US" dirty="0"/>
              <a:t>Model validation comes down to the probability of seeing any failures</a:t>
            </a:r>
          </a:p>
          <a:p>
            <a:pPr lvl="1"/>
            <a:r>
              <a:rPr lang="en-US" dirty="0"/>
              <a:t>There is 16% chance of seeing a failure</a:t>
            </a:r>
          </a:p>
          <a:p>
            <a:pPr lvl="1"/>
            <a:r>
              <a:rPr lang="en-US" dirty="0"/>
              <a:t>If we see a failure, would we reject the model?</a:t>
            </a:r>
          </a:p>
        </p:txBody>
      </p:sp>
      <p:sp>
        <p:nvSpPr>
          <p:cNvPr id="3" name="Slide Number Placeholder 2">
            <a:extLst>
              <a:ext uri="{FF2B5EF4-FFF2-40B4-BE49-F238E27FC236}">
                <a16:creationId xmlns:a16="http://schemas.microsoft.com/office/drawing/2014/main" id="{57982897-1148-BF48-F16D-2B36B827466A}"/>
              </a:ext>
            </a:extLst>
          </p:cNvPr>
          <p:cNvSpPr>
            <a:spLocks noGrp="1"/>
          </p:cNvSpPr>
          <p:nvPr>
            <p:ph type="sldNum" sz="quarter" idx="12"/>
          </p:nvPr>
        </p:nvSpPr>
        <p:spPr/>
        <p:txBody>
          <a:bodyPr/>
          <a:lstStyle/>
          <a:p>
            <a:pPr>
              <a:defRPr/>
            </a:pPr>
            <a:fld id="{BAD537CA-A400-4C48-B1BB-83AA21EB2245}" type="slidenum">
              <a:rPr lang="en-US" smtClean="0"/>
              <a:pPr>
                <a:defRPr/>
              </a:pPr>
              <a:t>15</a:t>
            </a:fld>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2C9D8E01-BF68-9464-868B-59792A094F25}"/>
                  </a:ext>
                </a:extLst>
              </p:cNvPr>
              <p:cNvGraphicFramePr>
                <a:graphicFrameLocks noGrp="1"/>
              </p:cNvGraphicFramePr>
              <p:nvPr>
                <p:extLst>
                  <p:ext uri="{D42A27DB-BD31-4B8C-83A1-F6EECF244321}">
                    <p14:modId xmlns:p14="http://schemas.microsoft.com/office/powerpoint/2010/main" val="2475165224"/>
                  </p:ext>
                </p:extLst>
              </p:nvPr>
            </p:nvGraphicFramePr>
            <p:xfrm>
              <a:off x="1332222" y="4866929"/>
              <a:ext cx="6479556" cy="919480"/>
            </p:xfrm>
            <a:graphic>
              <a:graphicData uri="http://schemas.openxmlformats.org/drawingml/2006/table">
                <a:tbl>
                  <a:tblPr firstRow="1" bandRow="1">
                    <a:tableStyleId>{5C22544A-7EE6-4342-B048-85BDC9FD1C3A}</a:tableStyleId>
                  </a:tblPr>
                  <a:tblGrid>
                    <a:gridCol w="1079926">
                      <a:extLst>
                        <a:ext uri="{9D8B030D-6E8A-4147-A177-3AD203B41FA5}">
                          <a16:colId xmlns:a16="http://schemas.microsoft.com/office/drawing/2014/main" val="612049331"/>
                        </a:ext>
                      </a:extLst>
                    </a:gridCol>
                    <a:gridCol w="1079926">
                      <a:extLst>
                        <a:ext uri="{9D8B030D-6E8A-4147-A177-3AD203B41FA5}">
                          <a16:colId xmlns:a16="http://schemas.microsoft.com/office/drawing/2014/main" val="2657048537"/>
                        </a:ext>
                      </a:extLst>
                    </a:gridCol>
                    <a:gridCol w="1079926">
                      <a:extLst>
                        <a:ext uri="{9D8B030D-6E8A-4147-A177-3AD203B41FA5}">
                          <a16:colId xmlns:a16="http://schemas.microsoft.com/office/drawing/2014/main" val="825350112"/>
                        </a:ext>
                      </a:extLst>
                    </a:gridCol>
                    <a:gridCol w="1079926">
                      <a:extLst>
                        <a:ext uri="{9D8B030D-6E8A-4147-A177-3AD203B41FA5}">
                          <a16:colId xmlns:a16="http://schemas.microsoft.com/office/drawing/2014/main" val="2476061647"/>
                        </a:ext>
                      </a:extLst>
                    </a:gridCol>
                    <a:gridCol w="1079926">
                      <a:extLst>
                        <a:ext uri="{9D8B030D-6E8A-4147-A177-3AD203B41FA5}">
                          <a16:colId xmlns:a16="http://schemas.microsoft.com/office/drawing/2014/main" val="1385790683"/>
                        </a:ext>
                      </a:extLst>
                    </a:gridCol>
                    <a:gridCol w="1079926">
                      <a:extLst>
                        <a:ext uri="{9D8B030D-6E8A-4147-A177-3AD203B41FA5}">
                          <a16:colId xmlns:a16="http://schemas.microsoft.com/office/drawing/2014/main" val="506153358"/>
                        </a:ext>
                      </a:extLst>
                    </a:gridCol>
                  </a:tblGrid>
                  <a:tr h="548640">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≤0.7</m:t>
                                    </m:r>
                                  </m:e>
                                </m:d>
                              </m:oMath>
                            </m:oMathPara>
                          </a14:m>
                          <a:endParaRPr lang="en-US" sz="1400" b="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𝑃</m:t>
                                </m:r>
                                <m:d>
                                  <m:dPr>
                                    <m:ctrlPr>
                                      <a:rPr lang="en-US" sz="1400" b="0" i="1" smtClean="0">
                                        <a:latin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𝜃</m:t>
                                    </m:r>
                                    <m:r>
                                      <a:rPr lang="en-US" sz="1400" b="0" i="1" smtClean="0">
                                        <a:latin typeface="Cambria Math" panose="02040503050406030204" pitchFamily="18" charset="0"/>
                                        <a:ea typeface="Cambria Math" panose="02040503050406030204" pitchFamily="18" charset="0"/>
                                      </a:rPr>
                                      <m:t>≤0.8</m:t>
                                    </m:r>
                                  </m:e>
                                </m:d>
                              </m:oMath>
                            </m:oMathPara>
                          </a14:m>
                          <a:endParaRPr lang="en-US" sz="1400" b="0" dirty="0"/>
                        </a:p>
                      </a:txBody>
                      <a:tcPr anchor="ctr"/>
                    </a:tc>
                    <a:tc>
                      <a:txBody>
                        <a:bodyPr/>
                        <a:lstStyle/>
                        <a:p>
                          <a:pPr algn="ctr"/>
                          <a:r>
                            <a:rPr lang="en-US" sz="1400" b="0" dirty="0"/>
                            <a:t>Probability of success</a:t>
                          </a:r>
                        </a:p>
                      </a:txBody>
                      <a:tcPr anchor="ctr"/>
                    </a:tc>
                    <a:tc>
                      <a:txBody>
                        <a:bodyPr/>
                        <a:lstStyle/>
                        <a:p>
                          <a:pPr algn="ctr"/>
                          <a:r>
                            <a:rPr lang="en-US" sz="1400" b="0" dirty="0"/>
                            <a:t>Probability of failure</a:t>
                          </a:r>
                        </a:p>
                      </a:txBody>
                      <a:tcPr anchor="ctr"/>
                    </a:tc>
                    <a:extLst>
                      <a:ext uri="{0D108BD9-81ED-4DB2-BD59-A6C34878D82A}">
                        <a16:rowId xmlns:a16="http://schemas.microsoft.com/office/drawing/2014/main" val="1004993812"/>
                      </a:ext>
                    </a:extLst>
                  </a:tr>
                  <a:tr h="370840">
                    <a:tc>
                      <a:txBody>
                        <a:bodyPr/>
                        <a:lstStyle/>
                        <a:p>
                          <a:pPr algn="r" fontAlgn="b"/>
                          <a:r>
                            <a:rPr lang="en-US" sz="1400" b="0" i="0" u="none" strike="noStrike" dirty="0">
                              <a:solidFill>
                                <a:srgbClr val="000000"/>
                              </a:solidFill>
                              <a:effectLst/>
                              <a:latin typeface="Calibri" panose="020F0502020204030204" pitchFamily="34" charset="0"/>
                            </a:rPr>
                            <a:t>95.24798</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18.12366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0.000229</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0.124447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0.84239</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0.15761</a:t>
                          </a:r>
                        </a:p>
                      </a:txBody>
                      <a:tcPr marL="6350" marR="6350" marT="6350" marB="0" anchor="ctr"/>
                    </a:tc>
                    <a:extLst>
                      <a:ext uri="{0D108BD9-81ED-4DB2-BD59-A6C34878D82A}">
                        <a16:rowId xmlns:a16="http://schemas.microsoft.com/office/drawing/2014/main" val="2489328178"/>
                      </a:ext>
                    </a:extLst>
                  </a:tr>
                </a:tbl>
              </a:graphicData>
            </a:graphic>
          </p:graphicFrame>
        </mc:Choice>
        <mc:Fallback xmlns="">
          <p:graphicFrame>
            <p:nvGraphicFramePr>
              <p:cNvPr id="4" name="Table 3">
                <a:extLst>
                  <a:ext uri="{FF2B5EF4-FFF2-40B4-BE49-F238E27FC236}">
                    <a16:creationId xmlns:a16="http://schemas.microsoft.com/office/drawing/2014/main" id="{2C9D8E01-BF68-9464-868B-59792A094F25}"/>
                  </a:ext>
                </a:extLst>
              </p:cNvPr>
              <p:cNvGraphicFramePr>
                <a:graphicFrameLocks noGrp="1"/>
              </p:cNvGraphicFramePr>
              <p:nvPr>
                <p:extLst>
                  <p:ext uri="{D42A27DB-BD31-4B8C-83A1-F6EECF244321}">
                    <p14:modId xmlns:p14="http://schemas.microsoft.com/office/powerpoint/2010/main" val="2475165224"/>
                  </p:ext>
                </p:extLst>
              </p:nvPr>
            </p:nvGraphicFramePr>
            <p:xfrm>
              <a:off x="1332222" y="4866929"/>
              <a:ext cx="6479556" cy="919480"/>
            </p:xfrm>
            <a:graphic>
              <a:graphicData uri="http://schemas.openxmlformats.org/drawingml/2006/table">
                <a:tbl>
                  <a:tblPr firstRow="1" bandRow="1">
                    <a:tableStyleId>{5C22544A-7EE6-4342-B048-85BDC9FD1C3A}</a:tableStyleId>
                  </a:tblPr>
                  <a:tblGrid>
                    <a:gridCol w="1079926">
                      <a:extLst>
                        <a:ext uri="{9D8B030D-6E8A-4147-A177-3AD203B41FA5}">
                          <a16:colId xmlns:a16="http://schemas.microsoft.com/office/drawing/2014/main" val="612049331"/>
                        </a:ext>
                      </a:extLst>
                    </a:gridCol>
                    <a:gridCol w="1079926">
                      <a:extLst>
                        <a:ext uri="{9D8B030D-6E8A-4147-A177-3AD203B41FA5}">
                          <a16:colId xmlns:a16="http://schemas.microsoft.com/office/drawing/2014/main" val="2657048537"/>
                        </a:ext>
                      </a:extLst>
                    </a:gridCol>
                    <a:gridCol w="1079926">
                      <a:extLst>
                        <a:ext uri="{9D8B030D-6E8A-4147-A177-3AD203B41FA5}">
                          <a16:colId xmlns:a16="http://schemas.microsoft.com/office/drawing/2014/main" val="825350112"/>
                        </a:ext>
                      </a:extLst>
                    </a:gridCol>
                    <a:gridCol w="1079926">
                      <a:extLst>
                        <a:ext uri="{9D8B030D-6E8A-4147-A177-3AD203B41FA5}">
                          <a16:colId xmlns:a16="http://schemas.microsoft.com/office/drawing/2014/main" val="2476061647"/>
                        </a:ext>
                      </a:extLst>
                    </a:gridCol>
                    <a:gridCol w="1079926">
                      <a:extLst>
                        <a:ext uri="{9D8B030D-6E8A-4147-A177-3AD203B41FA5}">
                          <a16:colId xmlns:a16="http://schemas.microsoft.com/office/drawing/2014/main" val="1385790683"/>
                        </a:ext>
                      </a:extLst>
                    </a:gridCol>
                    <a:gridCol w="1079926">
                      <a:extLst>
                        <a:ext uri="{9D8B030D-6E8A-4147-A177-3AD203B41FA5}">
                          <a16:colId xmlns:a16="http://schemas.microsoft.com/office/drawing/2014/main" val="506153358"/>
                        </a:ext>
                      </a:extLst>
                    </a:gridCol>
                  </a:tblGrid>
                  <a:tr h="548640">
                    <a:tc>
                      <a:txBody>
                        <a:bodyPr/>
                        <a:lstStyle/>
                        <a:p>
                          <a:pPr algn="ctr"/>
                          <a:r>
                            <a:rPr lang="en-US" sz="1400" b="0" dirty="0"/>
                            <a:t>Estimated a</a:t>
                          </a:r>
                        </a:p>
                      </a:txBody>
                      <a:tcPr anchor="ctr"/>
                    </a:tc>
                    <a:tc>
                      <a:txBody>
                        <a:bodyPr/>
                        <a:lstStyle/>
                        <a:p>
                          <a:pPr algn="ctr"/>
                          <a:r>
                            <a:rPr lang="en-US" sz="1400" b="0" dirty="0"/>
                            <a:t>Estimated b</a:t>
                          </a:r>
                        </a:p>
                      </a:txBody>
                      <a:tcPr anchor="ctr"/>
                    </a:tc>
                    <a:tc>
                      <a:txBody>
                        <a:bodyPr/>
                        <a:lstStyle/>
                        <a:p>
                          <a:endParaRPr lang="en-US"/>
                        </a:p>
                      </a:txBody>
                      <a:tcPr anchor="ctr">
                        <a:blipFill>
                          <a:blip r:embed="rId3"/>
                          <a:stretch>
                            <a:fillRect l="-201130" t="-1099" r="-302825" b="-72527"/>
                          </a:stretch>
                        </a:blipFill>
                      </a:tcPr>
                    </a:tc>
                    <a:tc>
                      <a:txBody>
                        <a:bodyPr/>
                        <a:lstStyle/>
                        <a:p>
                          <a:endParaRPr lang="en-US"/>
                        </a:p>
                      </a:txBody>
                      <a:tcPr anchor="ctr">
                        <a:blipFill>
                          <a:blip r:embed="rId3"/>
                          <a:stretch>
                            <a:fillRect l="-301130" t="-1099" r="-202825" b="-72527"/>
                          </a:stretch>
                        </a:blipFill>
                      </a:tcPr>
                    </a:tc>
                    <a:tc>
                      <a:txBody>
                        <a:bodyPr/>
                        <a:lstStyle/>
                        <a:p>
                          <a:pPr algn="ctr"/>
                          <a:r>
                            <a:rPr lang="en-US" sz="1400" b="0" dirty="0"/>
                            <a:t>Probability of success</a:t>
                          </a:r>
                        </a:p>
                      </a:txBody>
                      <a:tcPr anchor="ctr"/>
                    </a:tc>
                    <a:tc>
                      <a:txBody>
                        <a:bodyPr/>
                        <a:lstStyle/>
                        <a:p>
                          <a:pPr algn="ctr"/>
                          <a:r>
                            <a:rPr lang="en-US" sz="1400" b="0" dirty="0"/>
                            <a:t>Probability of failure</a:t>
                          </a:r>
                        </a:p>
                      </a:txBody>
                      <a:tcPr anchor="ctr"/>
                    </a:tc>
                    <a:extLst>
                      <a:ext uri="{0D108BD9-81ED-4DB2-BD59-A6C34878D82A}">
                        <a16:rowId xmlns:a16="http://schemas.microsoft.com/office/drawing/2014/main" val="1004993812"/>
                      </a:ext>
                    </a:extLst>
                  </a:tr>
                  <a:tr h="370840">
                    <a:tc>
                      <a:txBody>
                        <a:bodyPr/>
                        <a:lstStyle/>
                        <a:p>
                          <a:pPr algn="r" fontAlgn="b"/>
                          <a:r>
                            <a:rPr lang="en-US" sz="1400" b="0" i="0" u="none" strike="noStrike" dirty="0">
                              <a:solidFill>
                                <a:srgbClr val="000000"/>
                              </a:solidFill>
                              <a:effectLst/>
                              <a:latin typeface="Calibri" panose="020F0502020204030204" pitchFamily="34" charset="0"/>
                            </a:rPr>
                            <a:t>95.24798</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18.12366</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0.000229</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0.124447</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0.84239</a:t>
                          </a:r>
                        </a:p>
                      </a:txBody>
                      <a:tcPr marL="6350" marR="6350" marT="6350" marB="0" anchor="ctr"/>
                    </a:tc>
                    <a:tc>
                      <a:txBody>
                        <a:bodyPr/>
                        <a:lstStyle/>
                        <a:p>
                          <a:pPr algn="r" fontAlgn="b"/>
                          <a:r>
                            <a:rPr lang="en-US" sz="1400" b="0" i="0" u="none" strike="noStrike" dirty="0">
                              <a:solidFill>
                                <a:srgbClr val="000000"/>
                              </a:solidFill>
                              <a:effectLst/>
                              <a:latin typeface="Calibri" panose="020F0502020204030204" pitchFamily="34" charset="0"/>
                            </a:rPr>
                            <a:t>0.15761</a:t>
                          </a:r>
                        </a:p>
                      </a:txBody>
                      <a:tcPr marL="6350" marR="6350" marT="6350" marB="0" anchor="ctr"/>
                    </a:tc>
                    <a:extLst>
                      <a:ext uri="{0D108BD9-81ED-4DB2-BD59-A6C34878D82A}">
                        <a16:rowId xmlns:a16="http://schemas.microsoft.com/office/drawing/2014/main" val="2489328178"/>
                      </a:ext>
                    </a:extLst>
                  </a:tr>
                </a:tbl>
              </a:graphicData>
            </a:graphic>
          </p:graphicFrame>
        </mc:Fallback>
      </mc:AlternateContent>
    </p:spTree>
    <p:extLst>
      <p:ext uri="{BB962C8B-B14F-4D97-AF65-F5344CB8AC3E}">
        <p14:creationId xmlns:p14="http://schemas.microsoft.com/office/powerpoint/2010/main" val="4240556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CCD9A5-6AFE-A2C6-DBEC-06AA116A913B}"/>
              </a:ext>
            </a:extLst>
          </p:cNvPr>
          <p:cNvSpPr>
            <a:spLocks noGrp="1"/>
          </p:cNvSpPr>
          <p:nvPr>
            <p:ph type="title"/>
          </p:nvPr>
        </p:nvSpPr>
        <p:spPr/>
        <p:txBody>
          <a:bodyPr/>
          <a:lstStyle/>
          <a:p>
            <a:r>
              <a:rPr lang="en-US" dirty="0"/>
              <a:t>What If You Can’t Test the Total System?</a:t>
            </a:r>
          </a:p>
        </p:txBody>
      </p:sp>
      <mc:AlternateContent xmlns:mc="http://schemas.openxmlformats.org/markup-compatibility/2006" xmlns:a14="http://schemas.microsoft.com/office/drawing/2010/main">
        <mc:Choice Requires="a14">
          <p:sp>
            <p:nvSpPr>
              <p:cNvPr id="5" name="Content Placeholder 4">
                <a:extLst>
                  <a:ext uri="{FF2B5EF4-FFF2-40B4-BE49-F238E27FC236}">
                    <a16:creationId xmlns:a16="http://schemas.microsoft.com/office/drawing/2014/main" id="{1315544C-7E39-28FD-E107-629F54B5FB1A}"/>
                  </a:ext>
                </a:extLst>
              </p:cNvPr>
              <p:cNvSpPr>
                <a:spLocks noGrp="1"/>
              </p:cNvSpPr>
              <p:nvPr>
                <p:ph idx="1"/>
              </p:nvPr>
            </p:nvSpPr>
            <p:spPr/>
            <p:txBody>
              <a:bodyPr/>
              <a:lstStyle/>
              <a:p>
                <a:r>
                  <a:rPr lang="en-US" dirty="0"/>
                  <a:t>The model produces </a:t>
                </a:r>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e>
                    </m:d>
                    <m:r>
                      <a:rPr lang="en-US" b="0" i="0" smtClean="0">
                        <a:latin typeface="Cambria Math" panose="02040503050406030204" pitchFamily="18" charset="0"/>
                      </a:rPr>
                      <m:t> </m:t>
                    </m:r>
                  </m:oMath>
                </a14:m>
                <a:r>
                  <a:rPr lang="en-US" dirty="0"/>
                  <a:t>for the total system</a:t>
                </a:r>
              </a:p>
              <a:p>
                <a:r>
                  <a:rPr lang="en-US" dirty="0"/>
                  <a:t>The beta distribution can be fit to obtain </a:t>
                </a:r>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𝜃</m:t>
                        </m:r>
                      </m:e>
                    </m:d>
                  </m:oMath>
                </a14:m>
                <a:r>
                  <a:rPr lang="en-US" dirty="0"/>
                  <a:t> </a:t>
                </a:r>
              </a:p>
              <a:p>
                <a:r>
                  <a:rPr lang="en-US" dirty="0"/>
                  <a:t>Individual nodes can be tested and node models validated</a:t>
                </a:r>
              </a:p>
            </p:txBody>
          </p:sp>
        </mc:Choice>
        <mc:Fallback xmlns="">
          <p:sp>
            <p:nvSpPr>
              <p:cNvPr id="5" name="Content Placeholder 4">
                <a:extLst>
                  <a:ext uri="{FF2B5EF4-FFF2-40B4-BE49-F238E27FC236}">
                    <a16:creationId xmlns:a16="http://schemas.microsoft.com/office/drawing/2014/main" id="{1315544C-7E39-28FD-E107-629F54B5FB1A}"/>
                  </a:ext>
                </a:extLst>
              </p:cNvPr>
              <p:cNvSpPr>
                <a:spLocks noGrp="1" noRot="1" noChangeAspect="1" noMove="1" noResize="1" noEditPoints="1" noAdjustHandles="1" noChangeArrowheads="1" noChangeShapeType="1" noTextEdit="1"/>
              </p:cNvSpPr>
              <p:nvPr>
                <p:ph idx="1"/>
              </p:nvPr>
            </p:nvSpPr>
            <p:spPr>
              <a:blipFill>
                <a:blip r:embed="rId3"/>
                <a:stretch>
                  <a:fillRect l="-908" t="-1752"/>
                </a:stretch>
              </a:blipFill>
            </p:spPr>
            <p:txBody>
              <a:bodyPr/>
              <a:lstStyle/>
              <a:p>
                <a:r>
                  <a:rPr lang="en-US">
                    <a:noFill/>
                  </a:rPr>
                  <a:t> </a:t>
                </a:r>
              </a:p>
            </p:txBody>
          </p:sp>
        </mc:Fallback>
      </mc:AlternateContent>
      <p:sp>
        <p:nvSpPr>
          <p:cNvPr id="3" name="Slide Number Placeholder 2">
            <a:extLst>
              <a:ext uri="{FF2B5EF4-FFF2-40B4-BE49-F238E27FC236}">
                <a16:creationId xmlns:a16="http://schemas.microsoft.com/office/drawing/2014/main" id="{DB067402-FC32-E5D3-DBF2-E0233809D46A}"/>
              </a:ext>
            </a:extLst>
          </p:cNvPr>
          <p:cNvSpPr>
            <a:spLocks noGrp="1"/>
          </p:cNvSpPr>
          <p:nvPr>
            <p:ph type="sldNum" sz="quarter" idx="12"/>
          </p:nvPr>
        </p:nvSpPr>
        <p:spPr/>
        <p:txBody>
          <a:bodyPr/>
          <a:lstStyle/>
          <a:p>
            <a:pPr>
              <a:defRPr/>
            </a:pPr>
            <a:fld id="{BAD537CA-A400-4C48-B1BB-83AA21EB2245}" type="slidenum">
              <a:rPr lang="en-US" smtClean="0"/>
              <a:pPr>
                <a:defRPr/>
              </a:pPr>
              <a:t>16</a:t>
            </a:fld>
            <a:endParaRPr lang="en-US" dirty="0"/>
          </a:p>
        </p:txBody>
      </p:sp>
    </p:spTree>
    <p:extLst>
      <p:ext uri="{BB962C8B-B14F-4D97-AF65-F5344CB8AC3E}">
        <p14:creationId xmlns:p14="http://schemas.microsoft.com/office/powerpoint/2010/main" val="403846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19CE7-A97F-DDCF-8577-DECD2C65C1CB}"/>
              </a:ext>
            </a:extLst>
          </p:cNvPr>
          <p:cNvSpPr>
            <a:spLocks noGrp="1"/>
          </p:cNvSpPr>
          <p:nvPr>
            <p:ph type="title"/>
          </p:nvPr>
        </p:nvSpPr>
        <p:spPr/>
        <p:txBody>
          <a:bodyPr/>
          <a:lstStyle/>
          <a:p>
            <a:r>
              <a:rPr lang="en-US" dirty="0"/>
              <a:t>What is Not Here?</a:t>
            </a:r>
          </a:p>
        </p:txBody>
      </p:sp>
      <p:sp>
        <p:nvSpPr>
          <p:cNvPr id="4" name="Content Placeholder 3">
            <a:extLst>
              <a:ext uri="{FF2B5EF4-FFF2-40B4-BE49-F238E27FC236}">
                <a16:creationId xmlns:a16="http://schemas.microsoft.com/office/drawing/2014/main" id="{BC32E6D5-3244-44D7-6099-166778533A7A}"/>
              </a:ext>
            </a:extLst>
          </p:cNvPr>
          <p:cNvSpPr>
            <a:spLocks noGrp="1"/>
          </p:cNvSpPr>
          <p:nvPr>
            <p:ph idx="1"/>
          </p:nvPr>
        </p:nvSpPr>
        <p:spPr/>
        <p:txBody>
          <a:bodyPr/>
          <a:lstStyle/>
          <a:p>
            <a:r>
              <a:rPr lang="en-US" dirty="0"/>
              <a:t>Unknown unknowns, lurking variables, latent variables…</a:t>
            </a:r>
          </a:p>
          <a:p>
            <a:r>
              <a:rPr lang="en-US" dirty="0"/>
              <a:t>We are assuming that the DAG reasonably captures cause and effect relationships</a:t>
            </a:r>
          </a:p>
          <a:p>
            <a:r>
              <a:rPr lang="en-US" dirty="0"/>
              <a:t>Possible fixes</a:t>
            </a:r>
          </a:p>
          <a:p>
            <a:pPr lvl="1"/>
            <a:r>
              <a:rPr lang="en-US" dirty="0"/>
              <a:t>Look at how responses change with time and at different locations</a:t>
            </a:r>
          </a:p>
          <a:p>
            <a:pPr lvl="1"/>
            <a:r>
              <a:rPr lang="en-US" dirty="0"/>
              <a:t>SMEs will have to be continuously asked for insight into new models</a:t>
            </a:r>
          </a:p>
        </p:txBody>
      </p:sp>
      <p:sp>
        <p:nvSpPr>
          <p:cNvPr id="3" name="Slide Number Placeholder 2">
            <a:extLst>
              <a:ext uri="{FF2B5EF4-FFF2-40B4-BE49-F238E27FC236}">
                <a16:creationId xmlns:a16="http://schemas.microsoft.com/office/drawing/2014/main" id="{8F3C7F9E-34B6-702F-9EA6-2B2937CBF1EC}"/>
              </a:ext>
            </a:extLst>
          </p:cNvPr>
          <p:cNvSpPr>
            <a:spLocks noGrp="1"/>
          </p:cNvSpPr>
          <p:nvPr>
            <p:ph type="sldNum" sz="quarter" idx="12"/>
          </p:nvPr>
        </p:nvSpPr>
        <p:spPr/>
        <p:txBody>
          <a:bodyPr/>
          <a:lstStyle/>
          <a:p>
            <a:pPr>
              <a:defRPr/>
            </a:pPr>
            <a:fld id="{BAD537CA-A400-4C48-B1BB-83AA21EB2245}" type="slidenum">
              <a:rPr lang="en-US" smtClean="0"/>
              <a:pPr>
                <a:defRPr/>
              </a:pPr>
              <a:t>17</a:t>
            </a:fld>
            <a:endParaRPr lang="en-US" dirty="0"/>
          </a:p>
        </p:txBody>
      </p:sp>
    </p:spTree>
    <p:extLst>
      <p:ext uri="{BB962C8B-B14F-4D97-AF65-F5344CB8AC3E}">
        <p14:creationId xmlns:p14="http://schemas.microsoft.com/office/powerpoint/2010/main" val="3291192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176D258-C231-43C0-A2EA-FC8FE715666B}" type="slidenum">
              <a:rPr lang="en-US" smtClean="0">
                <a:solidFill>
                  <a:prstClr val="black">
                    <a:tint val="75000"/>
                  </a:prstClr>
                </a:solidFill>
              </a:rPr>
              <a:pPr>
                <a:defRPr/>
              </a:pPr>
              <a:t>18</a:t>
            </a:fld>
            <a:endParaRPr lang="en-US" dirty="0">
              <a:solidFill>
                <a:prstClr val="black">
                  <a:tint val="75000"/>
                </a:prst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298" y="1331970"/>
            <a:ext cx="2908524" cy="2246815"/>
          </a:xfrm>
          <a:prstGeom prst="rect">
            <a:avLst/>
          </a:prstGeom>
        </p:spPr>
      </p:pic>
      <p:cxnSp>
        <p:nvCxnSpPr>
          <p:cNvPr id="7" name="Straight Connector 6"/>
          <p:cNvCxnSpPr/>
          <p:nvPr/>
        </p:nvCxnSpPr>
        <p:spPr>
          <a:xfrm>
            <a:off x="3591822" y="1331970"/>
            <a:ext cx="0" cy="2246815"/>
          </a:xfrm>
          <a:prstGeom prst="line">
            <a:avLst/>
          </a:prstGeom>
          <a:ln>
            <a:solidFill>
              <a:schemeClr val="tx1"/>
            </a:solidFill>
          </a:ln>
        </p:spPr>
        <p:style>
          <a:lnRef idx="1">
            <a:schemeClr val="accent6"/>
          </a:lnRef>
          <a:fillRef idx="0">
            <a:schemeClr val="accent6"/>
          </a:fillRef>
          <a:effectRef idx="0">
            <a:schemeClr val="accent6"/>
          </a:effectRef>
          <a:fontRef idx="minor">
            <a:schemeClr val="tx1"/>
          </a:fontRef>
        </p:style>
      </p:cxnSp>
      <p:sp>
        <p:nvSpPr>
          <p:cNvPr id="8" name="TextBox 7"/>
          <p:cNvSpPr txBox="1"/>
          <p:nvPr/>
        </p:nvSpPr>
        <p:spPr>
          <a:xfrm>
            <a:off x="3997412" y="1487996"/>
            <a:ext cx="4380873" cy="1938992"/>
          </a:xfrm>
          <a:prstGeom prst="rect">
            <a:avLst/>
          </a:prstGeom>
          <a:noFill/>
        </p:spPr>
        <p:txBody>
          <a:bodyPr wrap="square" lIns="91440" tIns="45720" rIns="91440" bIns="45720" rtlCol="0" anchor="t">
            <a:spAutoFit/>
          </a:bodyPr>
          <a:lstStyle/>
          <a:p>
            <a:r>
              <a:rPr lang="en-US" sz="2000" dirty="0">
                <a:latin typeface="Century Gothic" panose="020B0502020202020204" pitchFamily="34" charset="0"/>
              </a:rPr>
              <a:t>To enhance T&amp;E science through multidisciplinary collaboration and deliver it to the DHS workforce through independent consultation and tailored resources.</a:t>
            </a:r>
            <a:endParaRPr lang="en-US" sz="2000" dirty="0">
              <a:latin typeface="Century Gothic" panose="020B0502020202020204" pitchFamily="34" charset="0"/>
              <a:ea typeface="Tahoma" panose="020B0604030504040204" pitchFamily="34" charset="0"/>
              <a:cs typeface="Tahoma" panose="020B0604030504040204" pitchFamily="34" charset="0"/>
            </a:endParaRPr>
          </a:p>
        </p:txBody>
      </p:sp>
      <p:sp>
        <p:nvSpPr>
          <p:cNvPr id="9" name="TextBox 8"/>
          <p:cNvSpPr txBox="1"/>
          <p:nvPr/>
        </p:nvSpPr>
        <p:spPr>
          <a:xfrm>
            <a:off x="2282269" y="4040448"/>
            <a:ext cx="4409124" cy="707886"/>
          </a:xfrm>
          <a:prstGeom prst="rect">
            <a:avLst/>
          </a:prstGeom>
          <a:noFill/>
        </p:spPr>
        <p:txBody>
          <a:bodyPr wrap="square" lIns="91440" tIns="45720" rIns="91440" bIns="45720" rtlCol="0" anchor="t">
            <a:spAutoFit/>
          </a:bodyPr>
          <a:lstStyle/>
          <a:p>
            <a:pPr algn="ctr"/>
            <a:r>
              <a:rPr lang="en-US" sz="2000" dirty="0">
                <a:latin typeface="Century Gothic" panose="020B0502020202020204" pitchFamily="34" charset="0"/>
                <a:ea typeface="Tahoma" panose="020B0604030504040204" pitchFamily="34" charset="0"/>
                <a:cs typeface="Tahoma" panose="020B0604030504040204" pitchFamily="34" charset="0"/>
              </a:rPr>
              <a:t>Visit, </a:t>
            </a:r>
            <a:r>
              <a:rPr lang="en-US" sz="2000" dirty="0">
                <a:latin typeface="Century Gothic" panose="020B0502020202020204" pitchFamily="34" charset="0"/>
                <a:ea typeface="Tahoma" panose="020B0604030504040204" pitchFamily="34" charset="0"/>
                <a:cs typeface="Tahoma" panose="020B0604030504040204" pitchFamily="34" charset="0"/>
                <a:hlinkClick r:id="rId3"/>
              </a:rPr>
              <a:t>www.AFIT.edu/STAT</a:t>
            </a:r>
            <a:endParaRPr lang="en-US" sz="2000" dirty="0">
              <a:latin typeface="Century Gothic" panose="020B0502020202020204" pitchFamily="34" charset="0"/>
              <a:ea typeface="Tahoma" panose="020B0604030504040204" pitchFamily="34" charset="0"/>
              <a:cs typeface="Tahoma" panose="020B0604030504040204" pitchFamily="34" charset="0"/>
            </a:endParaRPr>
          </a:p>
          <a:p>
            <a:pPr algn="ctr"/>
            <a:r>
              <a:rPr lang="en-US" sz="2000" dirty="0">
                <a:latin typeface="Century Gothic" panose="020B0502020202020204" pitchFamily="34" charset="0"/>
                <a:ea typeface="Tahoma"/>
                <a:cs typeface="Tahoma"/>
              </a:rPr>
              <a:t>Email, </a:t>
            </a:r>
            <a:r>
              <a:rPr lang="en-US" sz="2000" dirty="0">
                <a:latin typeface="Century Gothic" panose="020B0502020202020204" pitchFamily="34" charset="0"/>
                <a:ea typeface="Tahoma"/>
                <a:cs typeface="Tahoma"/>
                <a:hlinkClick r:id="rId4"/>
              </a:rPr>
              <a:t>AFIT.ENS.HSCOBP@us.af.mil</a:t>
            </a:r>
            <a:r>
              <a:rPr lang="en-US" sz="2000" dirty="0">
                <a:latin typeface="Century Gothic" panose="020B0502020202020204" pitchFamily="34" charset="0"/>
                <a:ea typeface="Tahoma"/>
                <a:cs typeface="Tahoma"/>
              </a:rPr>
              <a:t> </a:t>
            </a:r>
            <a:endParaRPr lang="en-US" sz="2000" dirty="0">
              <a:latin typeface="Century Gothic" panose="020B0502020202020204" pitchFamily="34" charset="0"/>
              <a:ea typeface="Tahoma" panose="020B0604030504040204" pitchFamily="34" charset="0"/>
              <a:cs typeface="Tahoma" panose="020B0604030504040204" pitchFamily="34" charset="0"/>
            </a:endParaRPr>
          </a:p>
        </p:txBody>
      </p:sp>
      <p:sp>
        <p:nvSpPr>
          <p:cNvPr id="10" name="TextBox 9"/>
          <p:cNvSpPr txBox="1"/>
          <p:nvPr/>
        </p:nvSpPr>
        <p:spPr>
          <a:xfrm>
            <a:off x="461678" y="5709630"/>
            <a:ext cx="8050305" cy="707886"/>
          </a:xfrm>
          <a:prstGeom prst="rect">
            <a:avLst/>
          </a:prstGeom>
          <a:noFill/>
        </p:spPr>
        <p:txBody>
          <a:bodyPr wrap="square" lIns="91440" tIns="45720" rIns="91440" bIns="45720" rtlCol="0" anchor="t">
            <a:spAutoFit/>
          </a:bodyPr>
          <a:lstStyle/>
          <a:p>
            <a:pPr algn="ctr"/>
            <a:r>
              <a:rPr lang="en-US" sz="4000" b="1" dirty="0">
                <a:solidFill>
                  <a:srgbClr val="A42135"/>
                </a:solidFill>
                <a:latin typeface="Century"/>
                <a:cs typeface="Arial"/>
              </a:rPr>
              <a:t>THEORY into PRACTICE</a:t>
            </a:r>
          </a:p>
        </p:txBody>
      </p:sp>
      <p:sp>
        <p:nvSpPr>
          <p:cNvPr id="2" name="TextBox 1"/>
          <p:cNvSpPr txBox="1"/>
          <p:nvPr/>
        </p:nvSpPr>
        <p:spPr>
          <a:xfrm>
            <a:off x="1443314" y="203751"/>
            <a:ext cx="6087035" cy="707886"/>
          </a:xfrm>
          <a:prstGeom prst="rect">
            <a:avLst/>
          </a:prstGeom>
          <a:noFill/>
        </p:spPr>
        <p:txBody>
          <a:bodyPr wrap="square" rtlCol="0">
            <a:spAutoFit/>
          </a:bodyPr>
          <a:lstStyle/>
          <a:p>
            <a:pPr algn="ctr"/>
            <a:r>
              <a:rPr lang="en-US" sz="4000" dirty="0">
                <a:latin typeface="Century Gothic" panose="020B0502020202020204" pitchFamily="34" charset="0"/>
                <a:ea typeface="Tahoma" panose="020B0604030504040204" pitchFamily="34" charset="0"/>
                <a:cs typeface="Tahoma" panose="020B0604030504040204" pitchFamily="34" charset="0"/>
              </a:rPr>
              <a:t>QUESTIONS?</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7533" y="1299996"/>
            <a:ext cx="2280055" cy="2278789"/>
          </a:xfrm>
          <a:prstGeom prst="rect">
            <a:avLst/>
          </a:prstGeom>
        </p:spPr>
      </p:pic>
    </p:spTree>
    <p:extLst>
      <p:ext uri="{BB962C8B-B14F-4D97-AF65-F5344CB8AC3E}">
        <p14:creationId xmlns:p14="http://schemas.microsoft.com/office/powerpoint/2010/main" val="260058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Statement </a:t>
            </a:r>
          </a:p>
        </p:txBody>
      </p:sp>
      <p:sp>
        <p:nvSpPr>
          <p:cNvPr id="4" name="Slide Number Placeholder 3"/>
          <p:cNvSpPr>
            <a:spLocks noGrp="1"/>
          </p:cNvSpPr>
          <p:nvPr>
            <p:ph type="sldNum" sz="quarter" idx="12"/>
          </p:nvPr>
        </p:nvSpPr>
        <p:spPr/>
        <p:txBody>
          <a:bodyPr/>
          <a:lstStyle/>
          <a:p>
            <a:pPr>
              <a:defRPr/>
            </a:pPr>
            <a:fld id="{BAD537CA-A400-4C48-B1BB-83AA21EB2245}" type="slidenum">
              <a:rPr lang="en-US" smtClean="0"/>
              <a:pPr>
                <a:defRPr/>
              </a:pPr>
              <a:t>2</a:t>
            </a:fld>
            <a:endParaRPr lang="en-US" dirty="0"/>
          </a:p>
        </p:txBody>
      </p:sp>
      <p:sp>
        <p:nvSpPr>
          <p:cNvPr id="6" name="Content Placeholder 5"/>
          <p:cNvSpPr>
            <a:spLocks noGrp="1"/>
          </p:cNvSpPr>
          <p:nvPr>
            <p:ph idx="1"/>
          </p:nvPr>
        </p:nvSpPr>
        <p:spPr/>
        <p:txBody>
          <a:bodyPr/>
          <a:lstStyle/>
          <a:p>
            <a:r>
              <a:rPr lang="en-US" dirty="0">
                <a:solidFill>
                  <a:srgbClr val="231F20"/>
                </a:solidFill>
                <a:effectLst/>
                <a:latin typeface="Tahoma" panose="020B0604030504040204" pitchFamily="34" charset="0"/>
                <a:ea typeface="Calibri" panose="020F0502020204030204" pitchFamily="34" charset="0"/>
                <a:cs typeface="Arial" panose="020B0604020202020204" pitchFamily="34" charset="0"/>
              </a:rPr>
              <a:t>There are situations where a total system cannot be tested, or only rarely tested</a:t>
            </a:r>
          </a:p>
          <a:p>
            <a:endParaRPr lang="en-US" dirty="0">
              <a:solidFill>
                <a:srgbClr val="231F20"/>
              </a:solidFill>
              <a:effectLst/>
              <a:latin typeface="Tahoma" panose="020B0604030504040204" pitchFamily="34" charset="0"/>
              <a:ea typeface="Calibri" panose="020F0502020204030204" pitchFamily="34" charset="0"/>
              <a:cs typeface="Arial" panose="020B0604020202020204" pitchFamily="34" charset="0"/>
            </a:endParaRPr>
          </a:p>
          <a:p>
            <a:r>
              <a:rPr lang="en-US" dirty="0">
                <a:solidFill>
                  <a:srgbClr val="231F20"/>
                </a:solidFill>
                <a:effectLst/>
                <a:latin typeface="Tahoma" panose="020B0604030504040204" pitchFamily="34" charset="0"/>
                <a:ea typeface="Calibri" panose="020F0502020204030204" pitchFamily="34" charset="0"/>
                <a:cs typeface="Arial" panose="020B0604020202020204" pitchFamily="34" charset="0"/>
              </a:rPr>
              <a:t>We have been asked to investigate approaches </a:t>
            </a:r>
            <a:r>
              <a:rPr lang="en-US" dirty="0">
                <a:solidFill>
                  <a:srgbClr val="231F20"/>
                </a:solidFill>
                <a:ea typeface="Calibri" panose="020F0502020204030204" pitchFamily="34" charset="0"/>
                <a:cs typeface="Arial" panose="020B0604020202020204" pitchFamily="34" charset="0"/>
              </a:rPr>
              <a:t>that </a:t>
            </a:r>
            <a:r>
              <a:rPr lang="en-US" dirty="0">
                <a:solidFill>
                  <a:srgbClr val="231F20"/>
                </a:solidFill>
                <a:effectLst/>
                <a:latin typeface="Tahoma" panose="020B0604030504040204" pitchFamily="34" charset="0"/>
                <a:ea typeface="Calibri" panose="020F0502020204030204" pitchFamily="34" charset="0"/>
                <a:cs typeface="Arial" panose="020B0604020202020204" pitchFamily="34" charset="0"/>
              </a:rPr>
              <a:t>would allow decision makers to trust their knowledge of the behavior of the system when only subsystems can be tested</a:t>
            </a:r>
          </a:p>
          <a:p>
            <a:pPr lvl="1"/>
            <a:r>
              <a:rPr lang="en-US" dirty="0"/>
              <a:t>Bayesian networks (BNs) compute the subjective probability of the output of a system based on a model of the subsystems</a:t>
            </a:r>
          </a:p>
          <a:p>
            <a:pPr lvl="1"/>
            <a:r>
              <a:rPr lang="en-US" dirty="0"/>
              <a:t>Subjective probability, as determined by Bayesian methods, captures the degree of trust in knowledge</a:t>
            </a:r>
          </a:p>
        </p:txBody>
      </p:sp>
    </p:spTree>
    <p:extLst>
      <p:ext uri="{BB962C8B-B14F-4D97-AF65-F5344CB8AC3E}">
        <p14:creationId xmlns:p14="http://schemas.microsoft.com/office/powerpoint/2010/main" val="1996146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7">
                <a:extLst>
                  <a:ext uri="{FF2B5EF4-FFF2-40B4-BE49-F238E27FC236}">
                    <a16:creationId xmlns:a16="http://schemas.microsoft.com/office/drawing/2014/main" id="{723EA0F7-F36B-E2A8-CF02-709698043808}"/>
                  </a:ext>
                </a:extLst>
              </p:cNvPr>
              <p:cNvSpPr txBox="1">
                <a:spLocks/>
              </p:cNvSpPr>
              <p:nvPr/>
            </p:nvSpPr>
            <p:spPr bwMode="auto">
              <a:xfrm>
                <a:off x="164591" y="3828422"/>
                <a:ext cx="8728199" cy="22977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57175" indent="-257175" algn="l" rtl="0" eaLnBrk="0" fontAlgn="base" hangingPunct="0">
                  <a:spcBef>
                    <a:spcPct val="20000"/>
                  </a:spcBef>
                  <a:spcAft>
                    <a:spcPct val="0"/>
                  </a:spcAft>
                  <a:buFont typeface="Arial" charset="0"/>
                  <a:buChar char="•"/>
                  <a:defRPr sz="21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57213" indent="-214313" algn="l" rtl="0" eaLnBrk="0" fontAlgn="base" hangingPunct="0">
                  <a:spcBef>
                    <a:spcPct val="20000"/>
                  </a:spcBef>
                  <a:spcAft>
                    <a:spcPct val="0"/>
                  </a:spcAft>
                  <a:buFont typeface="Arial"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857250" indent="-171450" algn="l" rtl="0" eaLnBrk="0" fontAlgn="base" hangingPunct="0">
                  <a:spcBef>
                    <a:spcPct val="20000"/>
                  </a:spcBef>
                  <a:spcAft>
                    <a:spcPct val="0"/>
                  </a:spcAft>
                  <a:buFont typeface="Arial"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200150" indent="-171450" algn="l" rtl="0" eaLnBrk="0" fontAlgn="base" hangingPunct="0">
                  <a:spcBef>
                    <a:spcPct val="20000"/>
                  </a:spcBef>
                  <a:spcAft>
                    <a:spcPct val="0"/>
                  </a:spcAft>
                  <a:buFont typeface="Arial" charset="0"/>
                  <a:buChar char="–"/>
                  <a:defRPr sz="135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371600" indent="0" algn="l" rtl="0" eaLnBrk="0" fontAlgn="base" hangingPunct="0">
                  <a:spcBef>
                    <a:spcPct val="20000"/>
                  </a:spcBef>
                  <a:spcAft>
                    <a:spcPct val="0"/>
                  </a:spcAft>
                  <a:buFontTx/>
                  <a:buNone/>
                  <a:defRPr sz="135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885950" indent="-171450" algn="l" defTabSz="685800" rtl="0" eaLnBrk="1" latinLnBrk="0" hangingPunct="1">
                  <a:spcBef>
                    <a:spcPct val="20000"/>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350" kern="1200">
                    <a:solidFill>
                      <a:schemeClr val="tx1"/>
                    </a:solidFill>
                    <a:latin typeface="+mn-lt"/>
                    <a:ea typeface="+mn-ea"/>
                    <a:cs typeface="+mn-cs"/>
                  </a:defRPr>
                </a:lvl9pPr>
              </a:lstStyle>
              <a:p>
                <a:r>
                  <a:rPr lang="en-US" dirty="0"/>
                  <a:t>Subjective probability is how plausible it is that something is true, which is often the question programs wish to answer</a:t>
                </a:r>
              </a:p>
              <a:p>
                <a:pPr lvl="1"/>
                <a:r>
                  <a:rPr lang="en-US" dirty="0"/>
                  <a:t>Area under the curve is the probability of success </a:t>
                </a:r>
                <a:r>
                  <a:rPr lang="en-US" i="1" dirty="0">
                    <a:latin typeface="Cambria Math" panose="02040503050406030204" pitchFamily="18" charset="0"/>
                    <a:ea typeface="Cambria Math" panose="02040503050406030204" pitchFamily="18" charset="0"/>
                  </a:rPr>
                  <a:t>θ</a:t>
                </a:r>
                <a:r>
                  <a:rPr lang="en-US" dirty="0"/>
                  <a:t> in a test with a binary outcome</a:t>
                </a:r>
              </a:p>
              <a:p>
                <a:pPr lvl="1"/>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𝜃</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𝑝</m:t>
                            </m:r>
                          </m:e>
                          <m:sub>
                            <m:r>
                              <a:rPr lang="en-US" b="0" i="1" smtClean="0">
                                <a:latin typeface="Cambria Math" panose="02040503050406030204" pitchFamily="18" charset="0"/>
                                <a:ea typeface="Cambria Math" panose="02040503050406030204" pitchFamily="18" charset="0"/>
                              </a:rPr>
                              <m:t>1</m:t>
                            </m:r>
                          </m:sub>
                        </m:sSub>
                      </m:e>
                    </m:d>
                  </m:oMath>
                </a14:m>
                <a:r>
                  <a:rPr lang="en-US" dirty="0"/>
                  <a:t> or </a:t>
                </a:r>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𝜃</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𝑝</m:t>
                            </m:r>
                          </m:e>
                          <m:sub>
                            <m:r>
                              <a:rPr lang="en-US" b="0" i="1" smtClean="0">
                                <a:latin typeface="Cambria Math" panose="02040503050406030204" pitchFamily="18" charset="0"/>
                                <a:ea typeface="Cambria Math" panose="02040503050406030204" pitchFamily="18" charset="0"/>
                              </a:rPr>
                              <m:t>0</m:t>
                            </m:r>
                          </m:sub>
                        </m:sSub>
                      </m:e>
                    </m:d>
                  </m:oMath>
                </a14:m>
                <a:r>
                  <a:rPr lang="en-US" dirty="0"/>
                  <a:t> are shaded areas</a:t>
                </a:r>
              </a:p>
              <a:p>
                <a:pPr lvl="1"/>
                <a:r>
                  <a:rPr lang="en-US" dirty="0"/>
                  <a:t>Example is a beta distribution characterized by shape parameters </a:t>
                </a:r>
                <a:r>
                  <a:rPr lang="en-US" i="1" dirty="0"/>
                  <a:t>a</a:t>
                </a:r>
                <a:r>
                  <a:rPr lang="en-US" dirty="0"/>
                  <a:t> and </a:t>
                </a:r>
                <a:r>
                  <a:rPr lang="en-US" i="1" dirty="0"/>
                  <a:t>b</a:t>
                </a:r>
              </a:p>
            </p:txBody>
          </p:sp>
        </mc:Choice>
        <mc:Fallback xmlns="">
          <p:sp>
            <p:nvSpPr>
              <p:cNvPr id="3" name="Content Placeholder 7">
                <a:extLst>
                  <a:ext uri="{FF2B5EF4-FFF2-40B4-BE49-F238E27FC236}">
                    <a16:creationId xmlns:a16="http://schemas.microsoft.com/office/drawing/2014/main" id="{723EA0F7-F36B-E2A8-CF02-709698043808}"/>
                  </a:ext>
                </a:extLst>
              </p:cNvPr>
              <p:cNvSpPr txBox="1">
                <a:spLocks noRot="1" noChangeAspect="1" noMove="1" noResize="1" noEditPoints="1" noAdjustHandles="1" noChangeArrowheads="1" noChangeShapeType="1" noTextEdit="1"/>
              </p:cNvSpPr>
              <p:nvPr/>
            </p:nvSpPr>
            <p:spPr bwMode="auto">
              <a:xfrm>
                <a:off x="164591" y="3828422"/>
                <a:ext cx="8728199" cy="2297743"/>
              </a:xfrm>
              <a:prstGeom prst="rect">
                <a:avLst/>
              </a:prstGeom>
              <a:blipFill>
                <a:blip r:embed="rId3"/>
                <a:stretch>
                  <a:fillRect l="-698" t="-1592"/>
                </a:stretch>
              </a:blipFill>
              <a:ln w="9525">
                <a:noFill/>
                <a:miter lim="800000"/>
                <a:headEnd/>
                <a:tailEnd/>
              </a:ln>
            </p:spPr>
            <p:txBody>
              <a:bodyPr/>
              <a:lstStyle/>
              <a:p>
                <a:r>
                  <a:rPr lang="en-US">
                    <a:noFill/>
                  </a:rPr>
                  <a:t> </a:t>
                </a:r>
              </a:p>
            </p:txBody>
          </p:sp>
        </mc:Fallback>
      </mc:AlternateContent>
      <p:sp>
        <p:nvSpPr>
          <p:cNvPr id="2" name="Title 1">
            <a:extLst>
              <a:ext uri="{FF2B5EF4-FFF2-40B4-BE49-F238E27FC236}">
                <a16:creationId xmlns:a16="http://schemas.microsoft.com/office/drawing/2014/main" id="{2BBCF99A-1052-62ED-5DFA-048493C4A5C7}"/>
              </a:ext>
            </a:extLst>
          </p:cNvPr>
          <p:cNvSpPr>
            <a:spLocks noGrp="1"/>
          </p:cNvSpPr>
          <p:nvPr>
            <p:ph type="title"/>
          </p:nvPr>
        </p:nvSpPr>
        <p:spPr/>
        <p:txBody>
          <a:bodyPr/>
          <a:lstStyle/>
          <a:p>
            <a:r>
              <a:rPr lang="en-US" dirty="0"/>
              <a:t>Subjective Probability</a:t>
            </a:r>
          </a:p>
        </p:txBody>
      </p:sp>
      <p:pic>
        <p:nvPicPr>
          <p:cNvPr id="9" name="Content Placeholder 8" descr="Chart, histogram&#10;&#10;Description automatically generated">
            <a:extLst>
              <a:ext uri="{FF2B5EF4-FFF2-40B4-BE49-F238E27FC236}">
                <a16:creationId xmlns:a16="http://schemas.microsoft.com/office/drawing/2014/main" id="{1B4F0C8A-B2C7-F369-C95C-51FA8A72EBD3}"/>
              </a:ext>
            </a:extLst>
          </p:cNvPr>
          <p:cNvPicPr>
            <a:picLocks noGrp="1" noChangeAspect="1"/>
          </p:cNvPicPr>
          <p:nvPr>
            <p:ph sz="half" idx="1"/>
          </p:nvPr>
        </p:nvPicPr>
        <p:blipFill rotWithShape="1">
          <a:blip r:embed="rId4">
            <a:extLst>
              <a:ext uri="{28A0092B-C50C-407E-A947-70E740481C1C}">
                <a14:useLocalDpi xmlns:a14="http://schemas.microsoft.com/office/drawing/2010/main" val="0"/>
              </a:ext>
            </a:extLst>
          </a:blip>
          <a:srcRect t="15879" r="2807" b="2803"/>
          <a:stretch/>
        </p:blipFill>
        <p:spPr>
          <a:xfrm>
            <a:off x="2386836" y="1739874"/>
            <a:ext cx="4283708" cy="2011680"/>
          </a:xfrm>
        </p:spPr>
      </p:pic>
      <p:sp>
        <p:nvSpPr>
          <p:cNvPr id="5" name="Slide Number Placeholder 4">
            <a:extLst>
              <a:ext uri="{FF2B5EF4-FFF2-40B4-BE49-F238E27FC236}">
                <a16:creationId xmlns:a16="http://schemas.microsoft.com/office/drawing/2014/main" id="{6940237E-5E9D-829A-AE51-92FB3D0D77CA}"/>
              </a:ext>
            </a:extLst>
          </p:cNvPr>
          <p:cNvSpPr>
            <a:spLocks noGrp="1"/>
          </p:cNvSpPr>
          <p:nvPr>
            <p:ph type="sldNum" sz="quarter" idx="12"/>
          </p:nvPr>
        </p:nvSpPr>
        <p:spPr/>
        <p:txBody>
          <a:bodyPr/>
          <a:lstStyle/>
          <a:p>
            <a:pPr>
              <a:defRPr/>
            </a:pPr>
            <a:fld id="{BAD537CA-A400-4C48-B1BB-83AA21EB2245}" type="slidenum">
              <a:rPr lang="en-US" smtClean="0"/>
              <a:pPr>
                <a:defRPr/>
              </a:pPr>
              <a:t>3</a:t>
            </a:fld>
            <a:endParaRPr lang="en-US" dirty="0"/>
          </a:p>
        </p:txBody>
      </p:sp>
    </p:spTree>
    <p:extLst>
      <p:ext uri="{BB962C8B-B14F-4D97-AF65-F5344CB8AC3E}">
        <p14:creationId xmlns:p14="http://schemas.microsoft.com/office/powerpoint/2010/main" val="301486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13AE082-1699-3241-BA56-2319C0B6CB72}"/>
              </a:ext>
            </a:extLst>
          </p:cNvPr>
          <p:cNvSpPr>
            <a:spLocks noGrp="1"/>
          </p:cNvSpPr>
          <p:nvPr>
            <p:ph type="title"/>
          </p:nvPr>
        </p:nvSpPr>
        <p:spPr/>
        <p:txBody>
          <a:bodyPr/>
          <a:lstStyle/>
          <a:p>
            <a:r>
              <a:rPr lang="en-US" dirty="0"/>
              <a:t>What is a BN?</a:t>
            </a:r>
          </a:p>
        </p:txBody>
      </p:sp>
      <p:sp>
        <p:nvSpPr>
          <p:cNvPr id="8" name="Content Placeholder 7">
            <a:extLst>
              <a:ext uri="{FF2B5EF4-FFF2-40B4-BE49-F238E27FC236}">
                <a16:creationId xmlns:a16="http://schemas.microsoft.com/office/drawing/2014/main" id="{5650080A-4204-B85D-BC1D-161C0F057DD3}"/>
              </a:ext>
            </a:extLst>
          </p:cNvPr>
          <p:cNvSpPr>
            <a:spLocks noGrp="1"/>
          </p:cNvSpPr>
          <p:nvPr>
            <p:ph idx="1"/>
          </p:nvPr>
        </p:nvSpPr>
        <p:spPr>
          <a:xfrm>
            <a:off x="201168" y="1600203"/>
            <a:ext cx="8726424" cy="2818592"/>
          </a:xfrm>
        </p:spPr>
        <p:txBody>
          <a:bodyPr/>
          <a:lstStyle/>
          <a:p>
            <a:r>
              <a:rPr lang="en-US" sz="2400" dirty="0"/>
              <a:t>BN is a directed acyclic graph (DAG) with models of the nodes</a:t>
            </a:r>
          </a:p>
          <a:p>
            <a:r>
              <a:rPr lang="en-US" sz="2400" dirty="0"/>
              <a:t>DAG describes model interactions through nodes and edges</a:t>
            </a:r>
          </a:p>
          <a:p>
            <a:pPr lvl="1"/>
            <a:r>
              <a:rPr lang="en-US" sz="2100" dirty="0"/>
              <a:t>Directed edges indicate cause and effect</a:t>
            </a:r>
          </a:p>
          <a:p>
            <a:pPr lvl="1"/>
            <a:r>
              <a:rPr lang="en-US" sz="2100" dirty="0"/>
              <a:t>Acyclic paths can’t loop back on themselves</a:t>
            </a:r>
          </a:p>
          <a:p>
            <a:pPr lvl="1"/>
            <a:r>
              <a:rPr lang="en-US" sz="2100" dirty="0"/>
              <a:t>Nodes can be described by the conditional probability of the outputs given the inputs </a:t>
            </a:r>
          </a:p>
        </p:txBody>
      </p:sp>
      <p:sp>
        <p:nvSpPr>
          <p:cNvPr id="5" name="Slide Number Placeholder 4">
            <a:extLst>
              <a:ext uri="{FF2B5EF4-FFF2-40B4-BE49-F238E27FC236}">
                <a16:creationId xmlns:a16="http://schemas.microsoft.com/office/drawing/2014/main" id="{5B0B9D2C-F895-E54E-0CF6-27D8BC2E54EB}"/>
              </a:ext>
            </a:extLst>
          </p:cNvPr>
          <p:cNvSpPr>
            <a:spLocks noGrp="1"/>
          </p:cNvSpPr>
          <p:nvPr>
            <p:ph type="sldNum" sz="quarter" idx="12"/>
          </p:nvPr>
        </p:nvSpPr>
        <p:spPr/>
        <p:txBody>
          <a:bodyPr/>
          <a:lstStyle/>
          <a:p>
            <a:pPr>
              <a:defRPr/>
            </a:pPr>
            <a:fld id="{BAD537CA-A400-4C48-B1BB-83AA21EB2245}" type="slidenum">
              <a:rPr lang="en-US" smtClean="0"/>
              <a:pPr>
                <a:defRPr/>
              </a:pPr>
              <a:t>4</a:t>
            </a:fld>
            <a:endParaRPr lang="en-US" dirty="0"/>
          </a:p>
        </p:txBody>
      </p:sp>
      <p:grpSp>
        <p:nvGrpSpPr>
          <p:cNvPr id="68" name="Group 67">
            <a:extLst>
              <a:ext uri="{FF2B5EF4-FFF2-40B4-BE49-F238E27FC236}">
                <a16:creationId xmlns:a16="http://schemas.microsoft.com/office/drawing/2014/main" id="{DD755A79-CEE7-3DDE-776C-09E4C04036D0}"/>
              </a:ext>
            </a:extLst>
          </p:cNvPr>
          <p:cNvGrpSpPr/>
          <p:nvPr/>
        </p:nvGrpSpPr>
        <p:grpSpPr>
          <a:xfrm>
            <a:off x="2521281" y="4694686"/>
            <a:ext cx="4101438" cy="1126222"/>
            <a:chOff x="4911535" y="4875580"/>
            <a:chExt cx="3571309" cy="1126222"/>
          </a:xfrm>
        </p:grpSpPr>
        <p:sp>
          <p:nvSpPr>
            <p:cNvPr id="26" name="TextBox 25">
              <a:extLst>
                <a:ext uri="{FF2B5EF4-FFF2-40B4-BE49-F238E27FC236}">
                  <a16:creationId xmlns:a16="http://schemas.microsoft.com/office/drawing/2014/main" id="{409EC159-B83B-3A3A-60DD-E36D5AC6746B}"/>
                </a:ext>
              </a:extLst>
            </p:cNvPr>
            <p:cNvSpPr txBox="1"/>
            <p:nvPr/>
          </p:nvSpPr>
          <p:spPr>
            <a:xfrm>
              <a:off x="4911535" y="5525731"/>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2</a:t>
              </a:r>
            </a:p>
          </p:txBody>
        </p:sp>
        <p:sp>
          <p:nvSpPr>
            <p:cNvPr id="27" name="TextBox 26">
              <a:extLst>
                <a:ext uri="{FF2B5EF4-FFF2-40B4-BE49-F238E27FC236}">
                  <a16:creationId xmlns:a16="http://schemas.microsoft.com/office/drawing/2014/main" id="{E65C4DF8-A6CA-49CF-0A0C-ED5649FE1329}"/>
                </a:ext>
              </a:extLst>
            </p:cNvPr>
            <p:cNvSpPr txBox="1"/>
            <p:nvPr/>
          </p:nvSpPr>
          <p:spPr>
            <a:xfrm>
              <a:off x="4911535" y="4875580"/>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1</a:t>
              </a:r>
            </a:p>
          </p:txBody>
        </p:sp>
        <p:sp>
          <p:nvSpPr>
            <p:cNvPr id="28" name="TextBox 27">
              <a:extLst>
                <a:ext uri="{FF2B5EF4-FFF2-40B4-BE49-F238E27FC236}">
                  <a16:creationId xmlns:a16="http://schemas.microsoft.com/office/drawing/2014/main" id="{3DF5B8E6-6442-11A1-75D7-2BF78E1A8D3A}"/>
                </a:ext>
              </a:extLst>
            </p:cNvPr>
            <p:cNvSpPr txBox="1"/>
            <p:nvPr/>
          </p:nvSpPr>
          <p:spPr>
            <a:xfrm>
              <a:off x="6177590" y="5187119"/>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4</a:t>
              </a:r>
            </a:p>
          </p:txBody>
        </p:sp>
        <p:sp>
          <p:nvSpPr>
            <p:cNvPr id="29" name="TextBox 28">
              <a:extLst>
                <a:ext uri="{FF2B5EF4-FFF2-40B4-BE49-F238E27FC236}">
                  <a16:creationId xmlns:a16="http://schemas.microsoft.com/office/drawing/2014/main" id="{1B81F7D2-F351-6E91-E0CD-D93664E5AF41}"/>
                </a:ext>
              </a:extLst>
            </p:cNvPr>
            <p:cNvSpPr txBox="1"/>
            <p:nvPr/>
          </p:nvSpPr>
          <p:spPr>
            <a:xfrm>
              <a:off x="6778713" y="5525731"/>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latin typeface="Arial"/>
                  <a:cs typeface="Arial"/>
                </a:rPr>
                <a:t>6</a:t>
              </a:r>
              <a:endParaRPr lang="en-US" sz="1600" dirty="0"/>
            </a:p>
          </p:txBody>
        </p:sp>
        <p:sp>
          <p:nvSpPr>
            <p:cNvPr id="30" name="TextBox 29">
              <a:extLst>
                <a:ext uri="{FF2B5EF4-FFF2-40B4-BE49-F238E27FC236}">
                  <a16:creationId xmlns:a16="http://schemas.microsoft.com/office/drawing/2014/main" id="{45C67DD4-A48D-7CED-BCD1-3F89ACDA62FC}"/>
                </a:ext>
              </a:extLst>
            </p:cNvPr>
            <p:cNvSpPr txBox="1"/>
            <p:nvPr/>
          </p:nvSpPr>
          <p:spPr>
            <a:xfrm>
              <a:off x="6778713" y="4875580"/>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5</a:t>
              </a:r>
            </a:p>
          </p:txBody>
        </p:sp>
        <p:sp>
          <p:nvSpPr>
            <p:cNvPr id="31" name="TextBox 30">
              <a:extLst>
                <a:ext uri="{FF2B5EF4-FFF2-40B4-BE49-F238E27FC236}">
                  <a16:creationId xmlns:a16="http://schemas.microsoft.com/office/drawing/2014/main" id="{133A1A68-727D-B76F-0652-AE513183411F}"/>
                </a:ext>
              </a:extLst>
            </p:cNvPr>
            <p:cNvSpPr txBox="1"/>
            <p:nvPr/>
          </p:nvSpPr>
          <p:spPr>
            <a:xfrm>
              <a:off x="8071364" y="5187119"/>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8</a:t>
              </a:r>
            </a:p>
          </p:txBody>
        </p:sp>
        <p:cxnSp>
          <p:nvCxnSpPr>
            <p:cNvPr id="32" name="Straight Arrow Connector 31">
              <a:extLst>
                <a:ext uri="{FF2B5EF4-FFF2-40B4-BE49-F238E27FC236}">
                  <a16:creationId xmlns:a16="http://schemas.microsoft.com/office/drawing/2014/main" id="{A9DE5927-9F6F-96DD-7485-29BDB969C5D2}"/>
                </a:ext>
              </a:extLst>
            </p:cNvPr>
            <p:cNvCxnSpPr>
              <a:cxnSpLocks/>
              <a:stCxn id="27" idx="6"/>
              <a:endCxn id="38" idx="1"/>
            </p:cNvCxnSpPr>
            <p:nvPr/>
          </p:nvCxnSpPr>
          <p:spPr>
            <a:xfrm>
              <a:off x="5323015" y="5113616"/>
              <a:ext cx="284607" cy="143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B5E1CDE2-4955-59DB-74A4-8F40C1796B52}"/>
                </a:ext>
              </a:extLst>
            </p:cNvPr>
            <p:cNvCxnSpPr>
              <a:cxnSpLocks/>
              <a:stCxn id="26" idx="6"/>
              <a:endCxn id="38" idx="3"/>
            </p:cNvCxnSpPr>
            <p:nvPr/>
          </p:nvCxnSpPr>
          <p:spPr>
            <a:xfrm flipV="1">
              <a:off x="5323015" y="5593471"/>
              <a:ext cx="284607" cy="1702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75AB5C1-07CB-5429-E99A-65C2AE2EBB3D}"/>
                </a:ext>
              </a:extLst>
            </p:cNvPr>
            <p:cNvCxnSpPr>
              <a:cxnSpLocks/>
              <a:stCxn id="28" idx="5"/>
              <a:endCxn id="29" idx="2"/>
            </p:cNvCxnSpPr>
            <p:nvPr/>
          </p:nvCxnSpPr>
          <p:spPr>
            <a:xfrm>
              <a:off x="6528810" y="5593471"/>
              <a:ext cx="249903" cy="1702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1E2E17D-B337-5FB4-A5DE-EC274FECB94E}"/>
                </a:ext>
              </a:extLst>
            </p:cNvPr>
            <p:cNvCxnSpPr>
              <a:cxnSpLocks/>
              <a:stCxn id="30" idx="6"/>
              <a:endCxn id="25" idx="1"/>
            </p:cNvCxnSpPr>
            <p:nvPr/>
          </p:nvCxnSpPr>
          <p:spPr>
            <a:xfrm>
              <a:off x="7190193" y="5113616"/>
              <a:ext cx="307476" cy="143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62C83686-F0DD-CADA-3B6F-10E8D520D09C}"/>
                </a:ext>
              </a:extLst>
            </p:cNvPr>
            <p:cNvCxnSpPr>
              <a:cxnSpLocks/>
              <a:stCxn id="28" idx="7"/>
              <a:endCxn id="30" idx="2"/>
            </p:cNvCxnSpPr>
            <p:nvPr/>
          </p:nvCxnSpPr>
          <p:spPr>
            <a:xfrm flipV="1">
              <a:off x="6528810" y="5113616"/>
              <a:ext cx="249903" cy="143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B9860258-6829-ACE4-8770-B4D2DEBE94B1}"/>
                </a:ext>
              </a:extLst>
            </p:cNvPr>
            <p:cNvCxnSpPr>
              <a:cxnSpLocks/>
              <a:stCxn id="29" idx="6"/>
              <a:endCxn id="25" idx="3"/>
            </p:cNvCxnSpPr>
            <p:nvPr/>
          </p:nvCxnSpPr>
          <p:spPr>
            <a:xfrm flipV="1">
              <a:off x="7190193" y="5593471"/>
              <a:ext cx="307476" cy="1702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D72CF1DD-66EC-B10E-E088-9B19C0F30CB9}"/>
                </a:ext>
              </a:extLst>
            </p:cNvPr>
            <p:cNvSpPr txBox="1"/>
            <p:nvPr/>
          </p:nvSpPr>
          <p:spPr>
            <a:xfrm>
              <a:off x="5547362" y="5187119"/>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3</a:t>
              </a:r>
            </a:p>
          </p:txBody>
        </p:sp>
        <p:cxnSp>
          <p:nvCxnSpPr>
            <p:cNvPr id="39" name="Straight Arrow Connector 38">
              <a:extLst>
                <a:ext uri="{FF2B5EF4-FFF2-40B4-BE49-F238E27FC236}">
                  <a16:creationId xmlns:a16="http://schemas.microsoft.com/office/drawing/2014/main" id="{6682FFE3-DAD6-BAC3-7E3F-2859659CF16A}"/>
                </a:ext>
              </a:extLst>
            </p:cNvPr>
            <p:cNvCxnSpPr>
              <a:cxnSpLocks/>
              <a:stCxn id="38" idx="6"/>
              <a:endCxn id="28" idx="2"/>
            </p:cNvCxnSpPr>
            <p:nvPr/>
          </p:nvCxnSpPr>
          <p:spPr>
            <a:xfrm>
              <a:off x="5958842" y="5425155"/>
              <a:ext cx="2187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1E72B27E-8090-0CF6-1724-D3291D362D0B}"/>
                </a:ext>
              </a:extLst>
            </p:cNvPr>
            <p:cNvCxnSpPr>
              <a:cxnSpLocks/>
              <a:stCxn id="25" idx="6"/>
              <a:endCxn id="31" idx="2"/>
            </p:cNvCxnSpPr>
            <p:nvPr/>
          </p:nvCxnSpPr>
          <p:spPr>
            <a:xfrm>
              <a:off x="7848889" y="5425155"/>
              <a:ext cx="2224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577EC7A-A5DC-08D0-C7B2-85EAA150611F}"/>
                </a:ext>
              </a:extLst>
            </p:cNvPr>
            <p:cNvSpPr txBox="1"/>
            <p:nvPr/>
          </p:nvSpPr>
          <p:spPr>
            <a:xfrm>
              <a:off x="7437409" y="5187119"/>
              <a:ext cx="411480" cy="476071"/>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600" dirty="0"/>
                <a:t>7</a:t>
              </a:r>
            </a:p>
          </p:txBody>
        </p:sp>
      </p:grpSp>
    </p:spTree>
    <p:extLst>
      <p:ext uri="{BB962C8B-B14F-4D97-AF65-F5344CB8AC3E}">
        <p14:creationId xmlns:p14="http://schemas.microsoft.com/office/powerpoint/2010/main" val="380969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43B4-11CE-A3EF-6A83-AC1DF567D30D}"/>
              </a:ext>
            </a:extLst>
          </p:cNvPr>
          <p:cNvSpPr>
            <a:spLocks noGrp="1"/>
          </p:cNvSpPr>
          <p:nvPr>
            <p:ph type="title"/>
          </p:nvPr>
        </p:nvSpPr>
        <p:spPr/>
        <p:txBody>
          <a:bodyPr/>
          <a:lstStyle/>
          <a:p>
            <a:r>
              <a:rPr lang="en-US" dirty="0"/>
              <a:t>Notional System Explained</a:t>
            </a:r>
          </a:p>
        </p:txBody>
      </p:sp>
      <p:sp>
        <p:nvSpPr>
          <p:cNvPr id="3" name="Content Placeholder 2">
            <a:extLst>
              <a:ext uri="{FF2B5EF4-FFF2-40B4-BE49-F238E27FC236}">
                <a16:creationId xmlns:a16="http://schemas.microsoft.com/office/drawing/2014/main" id="{6C6FAB41-C299-12DE-95CE-FAD38A4303D6}"/>
              </a:ext>
            </a:extLst>
          </p:cNvPr>
          <p:cNvSpPr>
            <a:spLocks noGrp="1"/>
          </p:cNvSpPr>
          <p:nvPr>
            <p:ph idx="1"/>
          </p:nvPr>
        </p:nvSpPr>
        <p:spPr/>
        <p:txBody>
          <a:bodyPr/>
          <a:lstStyle/>
          <a:p>
            <a:r>
              <a:rPr lang="en-US" dirty="0"/>
              <a:t>Reliability is the probability that the subsystem performs as it is intended (i.e. the node is working)</a:t>
            </a:r>
          </a:p>
          <a:p>
            <a:r>
              <a:rPr lang="en-US" dirty="0"/>
              <a:t>OR nodes declare the system works if either previous node worked</a:t>
            </a:r>
          </a:p>
          <a:p>
            <a:pPr lvl="1"/>
            <a:r>
              <a:rPr lang="en-US" dirty="0"/>
              <a:t>Previous nodes behave as two subsystems in parallel</a:t>
            </a:r>
          </a:p>
          <a:p>
            <a:r>
              <a:rPr lang="en-US" dirty="0"/>
              <a:t>Node output data coded “1” for success and “0” for failure</a:t>
            </a:r>
          </a:p>
          <a:p>
            <a:pPr lvl="1"/>
            <a:r>
              <a:rPr lang="en-US" dirty="0"/>
              <a:t>Order of 1s and 0s matters because of how OR nodes work</a:t>
            </a:r>
          </a:p>
          <a:p>
            <a:pPr lvl="1"/>
            <a:r>
              <a:rPr lang="en-US" dirty="0"/>
              <a:t>Tests are assumed to be a set of </a:t>
            </a:r>
            <a:r>
              <a:rPr lang="en-US" i="1" dirty="0"/>
              <a:t>n</a:t>
            </a:r>
            <a:r>
              <a:rPr lang="en-US" dirty="0"/>
              <a:t> tests with </a:t>
            </a:r>
            <a:r>
              <a:rPr lang="en-US" i="1" dirty="0"/>
              <a:t>y</a:t>
            </a:r>
            <a:r>
              <a:rPr lang="en-US" dirty="0"/>
              <a:t> successes</a:t>
            </a:r>
          </a:p>
        </p:txBody>
      </p:sp>
    </p:spTree>
    <p:extLst>
      <p:ext uri="{BB962C8B-B14F-4D97-AF65-F5344CB8AC3E}">
        <p14:creationId xmlns:p14="http://schemas.microsoft.com/office/powerpoint/2010/main" val="2839153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13AE082-1699-3241-BA56-2319C0B6CB72}"/>
              </a:ext>
            </a:extLst>
          </p:cNvPr>
          <p:cNvSpPr>
            <a:spLocks noGrp="1"/>
          </p:cNvSpPr>
          <p:nvPr>
            <p:ph type="title"/>
          </p:nvPr>
        </p:nvSpPr>
        <p:spPr/>
        <p:txBody>
          <a:bodyPr/>
          <a:lstStyle/>
          <a:p>
            <a:r>
              <a:rPr lang="en-US" dirty="0"/>
              <a:t>Simple Model</a:t>
            </a:r>
          </a:p>
        </p:txBody>
      </p:sp>
      <mc:AlternateContent xmlns:mc="http://schemas.openxmlformats.org/markup-compatibility/2006" xmlns:a14="http://schemas.microsoft.com/office/drawing/2010/main">
        <mc:Choice Requires="a14">
          <p:sp>
            <p:nvSpPr>
              <p:cNvPr id="8" name="Content Placeholder 7">
                <a:extLst>
                  <a:ext uri="{FF2B5EF4-FFF2-40B4-BE49-F238E27FC236}">
                    <a16:creationId xmlns:a16="http://schemas.microsoft.com/office/drawing/2014/main" id="{5650080A-4204-B85D-BC1D-161C0F057DD3}"/>
                  </a:ext>
                </a:extLst>
              </p:cNvPr>
              <p:cNvSpPr>
                <a:spLocks noGrp="1"/>
              </p:cNvSpPr>
              <p:nvPr>
                <p:ph idx="1"/>
              </p:nvPr>
            </p:nvSpPr>
            <p:spPr>
              <a:xfrm>
                <a:off x="201168" y="2423160"/>
                <a:ext cx="8726424" cy="3703006"/>
              </a:xfrm>
            </p:spPr>
            <p:txBody>
              <a:bodyPr/>
              <a:lstStyle/>
              <a:p>
                <a:r>
                  <a:rPr lang="en-US" sz="2100" dirty="0"/>
                  <a:t>Reliability Node (e.g. node 1)</a:t>
                </a:r>
              </a:p>
              <a:p>
                <a:pPr lvl="1"/>
                <a:r>
                  <a:rPr lang="en-US" sz="1800" dirty="0"/>
                  <a:t>If input is 1, output is Bernoulli process and the probability of success </a:t>
                </a:r>
                <a:r>
                  <a:rPr lang="el-GR" sz="1800" i="1" dirty="0">
                    <a:latin typeface="Cambria Math" panose="02040503050406030204" pitchFamily="18" charset="0"/>
                    <a:ea typeface="Cambria Math" panose="02040503050406030204" pitchFamily="18" charset="0"/>
                  </a:rPr>
                  <a:t>θ</a:t>
                </a:r>
                <a:r>
                  <a:rPr lang="en-US" sz="1800" dirty="0"/>
                  <a:t> has a beta distribution</a:t>
                </a:r>
              </a:p>
              <a:p>
                <a:pPr lvl="1"/>
                <a:r>
                  <a:rPr lang="en-US" sz="1800" dirty="0"/>
                  <a:t>Otherwise, output is zero</a:t>
                </a:r>
              </a:p>
              <a:p>
                <a:r>
                  <a:rPr lang="en-US" sz="2100" dirty="0"/>
                  <a:t>OR Node (e.g. node 3)</a:t>
                </a:r>
              </a:p>
              <a:p>
                <a:pPr lvl="1"/>
                <a:r>
                  <a:rPr lang="en-US" sz="1800" dirty="0"/>
                  <a:t>Output is 1 when at least one input (nodes 1 and 2) is 1</a:t>
                </a:r>
              </a:p>
              <a:p>
                <a:r>
                  <a:rPr lang="en-US" sz="2100" dirty="0"/>
                  <a:t>Simulated Results</a:t>
                </a:r>
              </a:p>
              <a:p>
                <a:pPr lvl="1"/>
                <a:r>
                  <a:rPr lang="en-US" sz="1800" dirty="0"/>
                  <a:t>Produced many sets of size </a:t>
                </a:r>
                <a:r>
                  <a:rPr lang="en-US" sz="1800" i="1" dirty="0"/>
                  <a:t>n</a:t>
                </a:r>
                <a:r>
                  <a:rPr lang="en-US" sz="1800" dirty="0"/>
                  <a:t> with results coded as 1 or 0</a:t>
                </a:r>
              </a:p>
              <a:p>
                <a:pPr lvl="1"/>
                <a:r>
                  <a:rPr lang="en-US" sz="1800" dirty="0"/>
                  <a:t>New random draw of parameter </a:t>
                </a:r>
                <a:r>
                  <a:rPr lang="el-GR" sz="1800" i="1" dirty="0">
                    <a:latin typeface="Cambria Math" panose="02040503050406030204" pitchFamily="18" charset="0"/>
                    <a:ea typeface="Cambria Math" panose="02040503050406030204" pitchFamily="18" charset="0"/>
                  </a:rPr>
                  <a:t>θ</a:t>
                </a:r>
                <a:r>
                  <a:rPr lang="en-US" sz="1800" dirty="0"/>
                  <a:t> was calculated for each set</a:t>
                </a:r>
              </a:p>
              <a:p>
                <a:pPr lvl="1"/>
                <a:r>
                  <a:rPr lang="en-US" sz="1800" dirty="0"/>
                  <a:t>Output of each node is </a:t>
                </a:r>
                <a14:m>
                  <m:oMath xmlns:m="http://schemas.openxmlformats.org/officeDocument/2006/math">
                    <m:r>
                      <a:rPr lang="en-US" sz="1800" b="0" i="1" smtClean="0">
                        <a:latin typeface="Cambria Math" panose="02040503050406030204" pitchFamily="18" charset="0"/>
                      </a:rPr>
                      <m:t>𝑝</m:t>
                    </m:r>
                    <m:d>
                      <m:dPr>
                        <m:ctrlPr>
                          <a:rPr lang="en-US" sz="1800" b="0" i="1" smtClean="0">
                            <a:latin typeface="Cambria Math" panose="02040503050406030204" pitchFamily="18" charset="0"/>
                          </a:rPr>
                        </m:ctrlPr>
                      </m:dPr>
                      <m:e>
                        <m:acc>
                          <m:accPr>
                            <m:chr m:val="⃗"/>
                            <m:ctrlPr>
                              <a:rPr lang="en-US" sz="1800" b="0" i="1" smtClean="0">
                                <a:latin typeface="Cambria Math" panose="02040503050406030204" pitchFamily="18" charset="0"/>
                              </a:rPr>
                            </m:ctrlPr>
                          </m:accPr>
                          <m:e>
                            <m:r>
                              <a:rPr lang="en-US" sz="1800" b="0" i="1" smtClean="0">
                                <a:latin typeface="Cambria Math" panose="02040503050406030204" pitchFamily="18" charset="0"/>
                              </a:rPr>
                              <m:t>𝑦</m:t>
                            </m:r>
                          </m:e>
                        </m:acc>
                      </m:e>
                    </m:d>
                  </m:oMath>
                </a14:m>
                <a:r>
                  <a:rPr lang="en-US" sz="1800" dirty="0"/>
                  <a:t>, where </a:t>
                </a:r>
                <a14:m>
                  <m:oMath xmlns:m="http://schemas.openxmlformats.org/officeDocument/2006/math">
                    <m:acc>
                      <m:accPr>
                        <m:chr m:val="⃗"/>
                        <m:ctrlPr>
                          <a:rPr lang="en-US" sz="1800" i="1">
                            <a:latin typeface="Cambria Math" panose="02040503050406030204" pitchFamily="18" charset="0"/>
                            <a:ea typeface="Cambria Math" panose="02040503050406030204" pitchFamily="18" charset="0"/>
                          </a:rPr>
                        </m:ctrlPr>
                      </m:accPr>
                      <m:e>
                        <m:r>
                          <a:rPr lang="en-US" sz="1800" i="1">
                            <a:latin typeface="Cambria Math" panose="02040503050406030204" pitchFamily="18" charset="0"/>
                            <a:ea typeface="Cambria Math" panose="02040503050406030204" pitchFamily="18" charset="0"/>
                          </a:rPr>
                          <m:t>𝑦</m:t>
                        </m:r>
                      </m:e>
                    </m:acc>
                  </m:oMath>
                </a14:m>
                <a:r>
                  <a:rPr lang="en-US" sz="1800" dirty="0"/>
                  <a:t> is the vector with values 0 to </a:t>
                </a:r>
                <a:r>
                  <a:rPr lang="en-US" sz="1800" i="1" dirty="0"/>
                  <a:t>n</a:t>
                </a:r>
              </a:p>
              <a:p>
                <a:r>
                  <a:rPr lang="en-US" sz="2100" dirty="0"/>
                  <a:t>This turned out to not be a DAG</a:t>
                </a:r>
              </a:p>
            </p:txBody>
          </p:sp>
        </mc:Choice>
        <mc:Fallback xmlns="">
          <p:sp>
            <p:nvSpPr>
              <p:cNvPr id="8" name="Content Placeholder 7">
                <a:extLst>
                  <a:ext uri="{FF2B5EF4-FFF2-40B4-BE49-F238E27FC236}">
                    <a16:creationId xmlns:a16="http://schemas.microsoft.com/office/drawing/2014/main" id="{5650080A-4204-B85D-BC1D-161C0F057DD3}"/>
                  </a:ext>
                </a:extLst>
              </p:cNvPr>
              <p:cNvSpPr>
                <a:spLocks noGrp="1" noRot="1" noChangeAspect="1" noMove="1" noResize="1" noEditPoints="1" noAdjustHandles="1" noChangeArrowheads="1" noChangeShapeType="1" noTextEdit="1"/>
              </p:cNvSpPr>
              <p:nvPr>
                <p:ph idx="1"/>
              </p:nvPr>
            </p:nvSpPr>
            <p:spPr>
              <a:xfrm>
                <a:off x="201168" y="2423160"/>
                <a:ext cx="8726424" cy="3703006"/>
              </a:xfrm>
              <a:blipFill>
                <a:blip r:embed="rId3"/>
                <a:stretch>
                  <a:fillRect l="-698" t="-1153" b="-6260"/>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5B0B9D2C-F895-E54E-0CF6-27D8BC2E54EB}"/>
              </a:ext>
            </a:extLst>
          </p:cNvPr>
          <p:cNvSpPr>
            <a:spLocks noGrp="1"/>
          </p:cNvSpPr>
          <p:nvPr>
            <p:ph type="sldNum" sz="quarter" idx="12"/>
          </p:nvPr>
        </p:nvSpPr>
        <p:spPr/>
        <p:txBody>
          <a:bodyPr/>
          <a:lstStyle/>
          <a:p>
            <a:pPr>
              <a:defRPr/>
            </a:pPr>
            <a:fld id="{BAD537CA-A400-4C48-B1BB-83AA21EB2245}" type="slidenum">
              <a:rPr lang="en-US" smtClean="0"/>
              <a:pPr>
                <a:defRPr/>
              </a:pPr>
              <a:t>6</a:t>
            </a:fld>
            <a:endParaRPr lang="en-US" dirty="0"/>
          </a:p>
        </p:txBody>
      </p:sp>
      <p:grpSp>
        <p:nvGrpSpPr>
          <p:cNvPr id="41" name="Group 40">
            <a:extLst>
              <a:ext uri="{FF2B5EF4-FFF2-40B4-BE49-F238E27FC236}">
                <a16:creationId xmlns:a16="http://schemas.microsoft.com/office/drawing/2014/main" id="{FD892557-89EB-AC34-B1B0-9A587A57A67A}"/>
              </a:ext>
            </a:extLst>
          </p:cNvPr>
          <p:cNvGrpSpPr/>
          <p:nvPr/>
        </p:nvGrpSpPr>
        <p:grpSpPr>
          <a:xfrm>
            <a:off x="4572000" y="1641721"/>
            <a:ext cx="3726181" cy="1082943"/>
            <a:chOff x="2786345" y="1781445"/>
            <a:chExt cx="3571309" cy="1082943"/>
          </a:xfrm>
        </p:grpSpPr>
        <p:grpSp>
          <p:nvGrpSpPr>
            <p:cNvPr id="68" name="Group 67">
              <a:extLst>
                <a:ext uri="{FF2B5EF4-FFF2-40B4-BE49-F238E27FC236}">
                  <a16:creationId xmlns:a16="http://schemas.microsoft.com/office/drawing/2014/main" id="{DD755A79-CEE7-3DDE-776C-09E4C04036D0}"/>
                </a:ext>
              </a:extLst>
            </p:cNvPr>
            <p:cNvGrpSpPr/>
            <p:nvPr/>
          </p:nvGrpSpPr>
          <p:grpSpPr>
            <a:xfrm>
              <a:off x="2786345" y="1781445"/>
              <a:ext cx="3571309" cy="1082943"/>
              <a:chOff x="4911535" y="4897219"/>
              <a:chExt cx="3571309" cy="1082943"/>
            </a:xfrm>
          </p:grpSpPr>
          <p:sp>
            <p:nvSpPr>
              <p:cNvPr id="26" name="TextBox 25">
                <a:extLst>
                  <a:ext uri="{FF2B5EF4-FFF2-40B4-BE49-F238E27FC236}">
                    <a16:creationId xmlns:a16="http://schemas.microsoft.com/office/drawing/2014/main" id="{409EC159-B83B-3A3A-60DD-E36D5AC6746B}"/>
                  </a:ext>
                </a:extLst>
              </p:cNvPr>
              <p:cNvSpPr txBox="1"/>
              <p:nvPr/>
            </p:nvSpPr>
            <p:spPr>
              <a:xfrm>
                <a:off x="4911535" y="5547370"/>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2</a:t>
                </a:r>
              </a:p>
            </p:txBody>
          </p:sp>
          <p:sp>
            <p:nvSpPr>
              <p:cNvPr id="27" name="TextBox 26">
                <a:extLst>
                  <a:ext uri="{FF2B5EF4-FFF2-40B4-BE49-F238E27FC236}">
                    <a16:creationId xmlns:a16="http://schemas.microsoft.com/office/drawing/2014/main" id="{E65C4DF8-A6CA-49CF-0A0C-ED5649FE1329}"/>
                  </a:ext>
                </a:extLst>
              </p:cNvPr>
              <p:cNvSpPr txBox="1"/>
              <p:nvPr/>
            </p:nvSpPr>
            <p:spPr>
              <a:xfrm>
                <a:off x="4911535" y="4897219"/>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1</a:t>
                </a:r>
              </a:p>
            </p:txBody>
          </p:sp>
          <p:sp>
            <p:nvSpPr>
              <p:cNvPr id="28" name="TextBox 27">
                <a:extLst>
                  <a:ext uri="{FF2B5EF4-FFF2-40B4-BE49-F238E27FC236}">
                    <a16:creationId xmlns:a16="http://schemas.microsoft.com/office/drawing/2014/main" id="{3DF5B8E6-6442-11A1-75D7-2BF78E1A8D3A}"/>
                  </a:ext>
                </a:extLst>
              </p:cNvPr>
              <p:cNvSpPr txBox="1"/>
              <p:nvPr/>
            </p:nvSpPr>
            <p:spPr>
              <a:xfrm>
                <a:off x="6177590" y="5208758"/>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4</a:t>
                </a:r>
              </a:p>
            </p:txBody>
          </p:sp>
          <p:sp>
            <p:nvSpPr>
              <p:cNvPr id="29" name="TextBox 28">
                <a:extLst>
                  <a:ext uri="{FF2B5EF4-FFF2-40B4-BE49-F238E27FC236}">
                    <a16:creationId xmlns:a16="http://schemas.microsoft.com/office/drawing/2014/main" id="{1B81F7D2-F351-6E91-E0CD-D93664E5AF41}"/>
                  </a:ext>
                </a:extLst>
              </p:cNvPr>
              <p:cNvSpPr txBox="1"/>
              <p:nvPr/>
            </p:nvSpPr>
            <p:spPr>
              <a:xfrm>
                <a:off x="6778713" y="5547370"/>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latin typeface="Arial"/>
                    <a:cs typeface="Arial"/>
                  </a:rPr>
                  <a:t>6</a:t>
                </a:r>
                <a:endParaRPr lang="en-US" sz="1400" dirty="0"/>
              </a:p>
            </p:txBody>
          </p:sp>
          <p:sp>
            <p:nvSpPr>
              <p:cNvPr id="30" name="TextBox 29">
                <a:extLst>
                  <a:ext uri="{FF2B5EF4-FFF2-40B4-BE49-F238E27FC236}">
                    <a16:creationId xmlns:a16="http://schemas.microsoft.com/office/drawing/2014/main" id="{45C67DD4-A48D-7CED-BCD1-3F89ACDA62FC}"/>
                  </a:ext>
                </a:extLst>
              </p:cNvPr>
              <p:cNvSpPr txBox="1"/>
              <p:nvPr/>
            </p:nvSpPr>
            <p:spPr>
              <a:xfrm>
                <a:off x="6778713" y="4897219"/>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5</a:t>
                </a:r>
              </a:p>
            </p:txBody>
          </p:sp>
          <p:sp>
            <p:nvSpPr>
              <p:cNvPr id="31" name="TextBox 30">
                <a:extLst>
                  <a:ext uri="{FF2B5EF4-FFF2-40B4-BE49-F238E27FC236}">
                    <a16:creationId xmlns:a16="http://schemas.microsoft.com/office/drawing/2014/main" id="{133A1A68-727D-B76F-0652-AE513183411F}"/>
                  </a:ext>
                </a:extLst>
              </p:cNvPr>
              <p:cNvSpPr txBox="1"/>
              <p:nvPr/>
            </p:nvSpPr>
            <p:spPr>
              <a:xfrm>
                <a:off x="8071364" y="5208758"/>
                <a:ext cx="411480" cy="432792"/>
              </a:xfrm>
              <a:prstGeom prst="flowChartConnector">
                <a:avLst/>
              </a:prstGeom>
              <a:noFill/>
              <a:ln>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8</a:t>
                </a:r>
              </a:p>
            </p:txBody>
          </p:sp>
          <p:cxnSp>
            <p:nvCxnSpPr>
              <p:cNvPr id="32" name="Straight Arrow Connector 31">
                <a:extLst>
                  <a:ext uri="{FF2B5EF4-FFF2-40B4-BE49-F238E27FC236}">
                    <a16:creationId xmlns:a16="http://schemas.microsoft.com/office/drawing/2014/main" id="{A9DE5927-9F6F-96DD-7485-29BDB969C5D2}"/>
                  </a:ext>
                </a:extLst>
              </p:cNvPr>
              <p:cNvCxnSpPr>
                <a:cxnSpLocks/>
                <a:stCxn id="27" idx="6"/>
                <a:endCxn id="38" idx="1"/>
              </p:cNvCxnSpPr>
              <p:nvPr/>
            </p:nvCxnSpPr>
            <p:spPr>
              <a:xfrm>
                <a:off x="5323015" y="5113615"/>
                <a:ext cx="284607" cy="158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B5E1CDE2-4955-59DB-74A4-8F40C1796B52}"/>
                  </a:ext>
                </a:extLst>
              </p:cNvPr>
              <p:cNvCxnSpPr>
                <a:cxnSpLocks/>
                <a:stCxn id="26" idx="6"/>
                <a:endCxn id="38" idx="3"/>
              </p:cNvCxnSpPr>
              <p:nvPr/>
            </p:nvCxnSpPr>
            <p:spPr>
              <a:xfrm flipV="1">
                <a:off x="5323015" y="5578169"/>
                <a:ext cx="284607" cy="1855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75AB5C1-07CB-5429-E99A-65C2AE2EBB3D}"/>
                  </a:ext>
                </a:extLst>
              </p:cNvPr>
              <p:cNvCxnSpPr>
                <a:cxnSpLocks/>
                <a:stCxn id="28" idx="5"/>
                <a:endCxn id="29" idx="2"/>
              </p:cNvCxnSpPr>
              <p:nvPr/>
            </p:nvCxnSpPr>
            <p:spPr>
              <a:xfrm>
                <a:off x="6528810" y="5578169"/>
                <a:ext cx="249903" cy="1855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1E2E17D-B337-5FB4-A5DE-EC274FECB94E}"/>
                  </a:ext>
                </a:extLst>
              </p:cNvPr>
              <p:cNvCxnSpPr>
                <a:cxnSpLocks/>
                <a:stCxn id="30" idx="6"/>
                <a:endCxn id="25" idx="1"/>
              </p:cNvCxnSpPr>
              <p:nvPr/>
            </p:nvCxnSpPr>
            <p:spPr>
              <a:xfrm>
                <a:off x="7190193" y="5113615"/>
                <a:ext cx="307476" cy="158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62C83686-F0DD-CADA-3B6F-10E8D520D09C}"/>
                  </a:ext>
                </a:extLst>
              </p:cNvPr>
              <p:cNvCxnSpPr>
                <a:cxnSpLocks/>
                <a:stCxn id="28" idx="7"/>
                <a:endCxn id="30" idx="2"/>
              </p:cNvCxnSpPr>
              <p:nvPr/>
            </p:nvCxnSpPr>
            <p:spPr>
              <a:xfrm flipV="1">
                <a:off x="6528810" y="5113615"/>
                <a:ext cx="249903" cy="158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B9860258-6829-ACE4-8770-B4D2DEBE94B1}"/>
                  </a:ext>
                </a:extLst>
              </p:cNvPr>
              <p:cNvCxnSpPr>
                <a:cxnSpLocks/>
                <a:stCxn id="29" idx="6"/>
                <a:endCxn id="25" idx="3"/>
              </p:cNvCxnSpPr>
              <p:nvPr/>
            </p:nvCxnSpPr>
            <p:spPr>
              <a:xfrm flipV="1">
                <a:off x="7190193" y="5578169"/>
                <a:ext cx="307476" cy="1855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D72CF1DD-66EC-B10E-E088-9B19C0F30CB9}"/>
                  </a:ext>
                </a:extLst>
              </p:cNvPr>
              <p:cNvSpPr txBox="1"/>
              <p:nvPr/>
            </p:nvSpPr>
            <p:spPr>
              <a:xfrm>
                <a:off x="5547362" y="5208758"/>
                <a:ext cx="411480" cy="432792"/>
              </a:xfrm>
              <a:prstGeom prst="flowChartConnector">
                <a:avLst/>
              </a:prstGeom>
              <a:noFill/>
              <a:ln w="28575">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3</a:t>
                </a:r>
              </a:p>
            </p:txBody>
          </p:sp>
          <p:cxnSp>
            <p:nvCxnSpPr>
              <p:cNvPr id="39" name="Straight Arrow Connector 38">
                <a:extLst>
                  <a:ext uri="{FF2B5EF4-FFF2-40B4-BE49-F238E27FC236}">
                    <a16:creationId xmlns:a16="http://schemas.microsoft.com/office/drawing/2014/main" id="{6682FFE3-DAD6-BAC3-7E3F-2859659CF16A}"/>
                  </a:ext>
                </a:extLst>
              </p:cNvPr>
              <p:cNvCxnSpPr>
                <a:cxnSpLocks/>
                <a:stCxn id="38" idx="6"/>
                <a:endCxn id="28" idx="2"/>
              </p:cNvCxnSpPr>
              <p:nvPr/>
            </p:nvCxnSpPr>
            <p:spPr>
              <a:xfrm>
                <a:off x="5958842" y="5425154"/>
                <a:ext cx="2187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1E72B27E-8090-0CF6-1724-D3291D362D0B}"/>
                  </a:ext>
                </a:extLst>
              </p:cNvPr>
              <p:cNvCxnSpPr>
                <a:cxnSpLocks/>
                <a:stCxn id="25" idx="6"/>
                <a:endCxn id="31" idx="2"/>
              </p:cNvCxnSpPr>
              <p:nvPr/>
            </p:nvCxnSpPr>
            <p:spPr>
              <a:xfrm>
                <a:off x="7848889" y="5425154"/>
                <a:ext cx="2224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577EC7A-A5DC-08D0-C7B2-85EAA150611F}"/>
                  </a:ext>
                </a:extLst>
              </p:cNvPr>
              <p:cNvSpPr txBox="1"/>
              <p:nvPr/>
            </p:nvSpPr>
            <p:spPr>
              <a:xfrm>
                <a:off x="7437409" y="5208758"/>
                <a:ext cx="411480" cy="432792"/>
              </a:xfrm>
              <a:prstGeom prst="flowChartConnector">
                <a:avLst/>
              </a:prstGeom>
              <a:noFill/>
              <a:ln w="28575">
                <a:solidFill>
                  <a:srgbClr val="0C0C0C"/>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dirty="0"/>
                  <a:t>7</a:t>
                </a:r>
              </a:p>
            </p:txBody>
          </p:sp>
        </p:grpSp>
        <p:sp>
          <p:nvSpPr>
            <p:cNvPr id="23" name="TextBox 22">
              <a:extLst>
                <a:ext uri="{FF2B5EF4-FFF2-40B4-BE49-F238E27FC236}">
                  <a16:creationId xmlns:a16="http://schemas.microsoft.com/office/drawing/2014/main" id="{23C83B77-60DF-D823-10DB-F107FB9B5874}"/>
                </a:ext>
              </a:extLst>
            </p:cNvPr>
            <p:cNvSpPr txBox="1"/>
            <p:nvPr/>
          </p:nvSpPr>
          <p:spPr>
            <a:xfrm>
              <a:off x="3376855" y="1838835"/>
              <a:ext cx="502751" cy="307777"/>
            </a:xfrm>
            <a:prstGeom prst="rect">
              <a:avLst/>
            </a:prstGeom>
            <a:noFill/>
          </p:spPr>
          <p:txBody>
            <a:bodyPr wrap="square" rtlCol="0">
              <a:spAutoFit/>
            </a:bodyPr>
            <a:lstStyle/>
            <a:p>
              <a:pPr algn="ctr"/>
              <a:r>
                <a:rPr lang="en-US" sz="1400" b="1" dirty="0"/>
                <a:t>OR</a:t>
              </a:r>
            </a:p>
          </p:txBody>
        </p:sp>
        <p:sp>
          <p:nvSpPr>
            <p:cNvPr id="24" name="TextBox 23">
              <a:extLst>
                <a:ext uri="{FF2B5EF4-FFF2-40B4-BE49-F238E27FC236}">
                  <a16:creationId xmlns:a16="http://schemas.microsoft.com/office/drawing/2014/main" id="{F177D8B9-964C-9BC8-66B8-89E2AAC740BE}"/>
                </a:ext>
              </a:extLst>
            </p:cNvPr>
            <p:cNvSpPr txBox="1"/>
            <p:nvPr/>
          </p:nvSpPr>
          <p:spPr>
            <a:xfrm>
              <a:off x="5266583" y="1837837"/>
              <a:ext cx="502751" cy="307777"/>
            </a:xfrm>
            <a:prstGeom prst="rect">
              <a:avLst/>
            </a:prstGeom>
            <a:noFill/>
          </p:spPr>
          <p:txBody>
            <a:bodyPr wrap="square" rtlCol="0">
              <a:spAutoFit/>
            </a:bodyPr>
            <a:lstStyle/>
            <a:p>
              <a:pPr algn="ctr"/>
              <a:r>
                <a:rPr lang="en-US" sz="1400" b="1" dirty="0"/>
                <a:t>OR</a:t>
              </a:r>
            </a:p>
          </p:txBody>
        </p:sp>
      </p:grpSp>
    </p:spTree>
    <p:extLst>
      <p:ext uri="{BB962C8B-B14F-4D97-AF65-F5344CB8AC3E}">
        <p14:creationId xmlns:p14="http://schemas.microsoft.com/office/powerpoint/2010/main" val="3435537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00468-DBC2-4EAB-D531-250D3A4ABF5C}"/>
              </a:ext>
            </a:extLst>
          </p:cNvPr>
          <p:cNvSpPr>
            <a:spLocks noGrp="1"/>
          </p:cNvSpPr>
          <p:nvPr>
            <p:ph type="title"/>
          </p:nvPr>
        </p:nvSpPr>
        <p:spPr/>
        <p:txBody>
          <a:bodyPr/>
          <a:lstStyle/>
          <a:p>
            <a:r>
              <a:rPr lang="en-US" dirty="0"/>
              <a:t>Summation Model</a:t>
            </a:r>
          </a:p>
        </p:txBody>
      </p:sp>
      <p:sp>
        <p:nvSpPr>
          <p:cNvPr id="3" name="Slide Number Placeholder 2">
            <a:extLst>
              <a:ext uri="{FF2B5EF4-FFF2-40B4-BE49-F238E27FC236}">
                <a16:creationId xmlns:a16="http://schemas.microsoft.com/office/drawing/2014/main" id="{EC3B4B77-B781-B2A8-BAB0-102119834F79}"/>
              </a:ext>
            </a:extLst>
          </p:cNvPr>
          <p:cNvSpPr>
            <a:spLocks noGrp="1"/>
          </p:cNvSpPr>
          <p:nvPr>
            <p:ph type="sldNum" sz="quarter" idx="10"/>
          </p:nvPr>
        </p:nvSpPr>
        <p:spPr/>
        <p:txBody>
          <a:bodyPr/>
          <a:lstStyle/>
          <a:p>
            <a:pPr>
              <a:defRPr/>
            </a:pPr>
            <a:fld id="{BAD537CA-A400-4C48-B1BB-83AA21EB2245}" type="slidenum">
              <a:rPr lang="en-US" smtClean="0"/>
              <a:pPr>
                <a:defRPr/>
              </a:pPr>
              <a:t>7</a:t>
            </a:fld>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421135C-512C-E95C-2003-9626556C9523}"/>
                  </a:ext>
                </a:extLst>
              </p:cNvPr>
              <p:cNvSpPr txBox="1"/>
              <p:nvPr/>
            </p:nvSpPr>
            <p:spPr>
              <a:xfrm>
                <a:off x="2198451" y="2189484"/>
                <a:ext cx="4630366" cy="100854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𝑝</m:t>
                      </m:r>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𝑜𝑢𝑡</m:t>
                              </m:r>
                            </m:sub>
                          </m:sSub>
                        </m:e>
                      </m:d>
                      <m:r>
                        <a:rPr lang="en-US" sz="2400" b="0" i="1" smtClean="0">
                          <a:latin typeface="Cambria Math" panose="02040503050406030204" pitchFamily="18" charset="0"/>
                        </a:rPr>
                        <m:t>=</m:t>
                      </m:r>
                      <m:nary>
                        <m:naryPr>
                          <m:chr m:val="∑"/>
                          <m:ctrlPr>
                            <a:rPr lang="en-US" sz="2400" b="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=0</m:t>
                          </m:r>
                        </m:sub>
                        <m:sup>
                          <m:r>
                            <a:rPr lang="en-US" sz="2400" b="0" i="1" smtClean="0">
                              <a:latin typeface="Cambria Math" panose="02040503050406030204" pitchFamily="18" charset="0"/>
                            </a:rPr>
                            <m:t>𝑛</m:t>
                          </m:r>
                        </m:sup>
                        <m:e>
                          <m:r>
                            <a:rPr lang="en-US" sz="2400" b="0" i="1" smtClean="0">
                              <a:latin typeface="Cambria Math" panose="02040503050406030204" pitchFamily="18" charset="0"/>
                            </a:rPr>
                            <m:t>𝑓</m:t>
                          </m:r>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𝑜𝑢𝑡</m:t>
                                  </m:r>
                                </m:sub>
                              </m:sSub>
                            </m:e>
                            <m:e>
                              <m:r>
                                <a:rPr lang="en-US" sz="2400" b="0" i="1" smtClean="0">
                                  <a:latin typeface="Cambria Math" panose="02040503050406030204" pitchFamily="18" charset="0"/>
                                </a:rPr>
                                <m:t>𝑖</m:t>
                              </m:r>
                            </m:e>
                          </m:d>
                          <m:r>
                            <a:rPr lang="en-US" sz="2400" b="0" i="1" smtClean="0">
                              <a:latin typeface="Cambria Math" panose="02040503050406030204" pitchFamily="18" charset="0"/>
                            </a:rPr>
                            <m:t>𝑝</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𝑖</m:t>
                              </m:r>
                            </m:e>
                          </m:d>
                        </m:e>
                      </m:nary>
                    </m:oMath>
                  </m:oMathPara>
                </a14:m>
                <a:endParaRPr lang="en-US" sz="2400" dirty="0"/>
              </a:p>
            </p:txBody>
          </p:sp>
        </mc:Choice>
        <mc:Fallback xmlns="">
          <p:sp>
            <p:nvSpPr>
              <p:cNvPr id="4" name="TextBox 3">
                <a:extLst>
                  <a:ext uri="{FF2B5EF4-FFF2-40B4-BE49-F238E27FC236}">
                    <a16:creationId xmlns:a16="http://schemas.microsoft.com/office/drawing/2014/main" id="{3421135C-512C-E95C-2003-9626556C9523}"/>
                  </a:ext>
                </a:extLst>
              </p:cNvPr>
              <p:cNvSpPr txBox="1">
                <a:spLocks noRot="1" noChangeAspect="1" noMove="1" noResize="1" noEditPoints="1" noAdjustHandles="1" noChangeArrowheads="1" noChangeShapeType="1" noTextEdit="1"/>
              </p:cNvSpPr>
              <p:nvPr/>
            </p:nvSpPr>
            <p:spPr>
              <a:xfrm>
                <a:off x="2198451" y="2189484"/>
                <a:ext cx="4630366" cy="1008546"/>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4B0FA3D-071A-5C21-217F-1B4CECB4213F}"/>
                  </a:ext>
                </a:extLst>
              </p:cNvPr>
              <p:cNvSpPr txBox="1"/>
              <p:nvPr/>
            </p:nvSpPr>
            <p:spPr>
              <a:xfrm>
                <a:off x="1055077" y="3566499"/>
                <a:ext cx="7181285" cy="2492990"/>
              </a:xfrm>
              <a:prstGeom prst="rect">
                <a:avLst/>
              </a:prstGeom>
              <a:noFill/>
            </p:spPr>
            <p:txBody>
              <a:bodyPr wrap="square" lIns="0" tIns="0" rIns="0" bIns="0" rtlCol="0">
                <a:spAutoFit/>
              </a:bodyPr>
              <a:lstStyle/>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𝑜𝑢𝑡</m:t>
                              </m:r>
                            </m:sub>
                          </m:sSub>
                        </m:e>
                        <m:e>
                          <m:r>
                            <a:rPr lang="en-US" b="0" i="1" smtClean="0">
                              <a:latin typeface="Cambria Math" panose="02040503050406030204" pitchFamily="18" charset="0"/>
                            </a:rPr>
                            <m:t>𝑖</m:t>
                          </m:r>
                        </m:e>
                      </m:d>
                      <m:r>
                        <a:rPr lang="en-US" b="0" i="1" smtClean="0">
                          <a:latin typeface="Cambria Math" panose="02040503050406030204" pitchFamily="18" charset="0"/>
                        </a:rPr>
                        <m:t>=0      </m:t>
                      </m:r>
                      <m:r>
                        <a:rPr lang="en-US" b="0" i="1" smtClean="0">
                          <a:latin typeface="Cambria Math" panose="02040503050406030204" pitchFamily="18" charset="0"/>
                        </a:rPr>
                        <m:t>𝑖</m:t>
                      </m:r>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𝑖𝑛</m:t>
                          </m:r>
                        </m:sub>
                      </m:sSub>
                    </m:oMath>
                  </m:oMathPara>
                </a14:m>
                <a:endParaRPr lang="en-US" b="0" i="1"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𝑜𝑢𝑡</m:t>
                              </m:r>
                            </m:sub>
                          </m:sSub>
                        </m:e>
                        <m:e>
                          <m:r>
                            <a:rPr lang="en-US" b="0" i="1" smtClean="0">
                              <a:latin typeface="Cambria Math" panose="02040503050406030204" pitchFamily="18" charset="0"/>
                            </a:rPr>
                            <m:t>𝑖</m:t>
                          </m:r>
                        </m:e>
                      </m:d>
                      <m:r>
                        <a:rPr lang="en-US" b="0" i="1" smtClean="0">
                          <a:latin typeface="Cambria Math" panose="02040503050406030204" pitchFamily="18" charset="0"/>
                        </a:rPr>
                        <m:t> </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𝐵𝑒𝑡𝑎𝑏𝑖𝑛𝑜𝑚</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𝑎</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𝑏</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𝑦</m:t>
                              </m:r>
                            </m:e>
                            <m:sub>
                              <m:r>
                                <a:rPr lang="en-US" b="0" i="1" smtClean="0">
                                  <a:latin typeface="Cambria Math" panose="02040503050406030204" pitchFamily="18" charset="0"/>
                                  <a:ea typeface="Cambria Math" panose="02040503050406030204" pitchFamily="18" charset="0"/>
                                </a:rPr>
                                <m:t>𝑖𝑛</m:t>
                              </m:r>
                            </m:sub>
                          </m:sSub>
                        </m:e>
                      </m:d>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𝑖</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𝑦</m:t>
                          </m:r>
                        </m:e>
                        <m:sub>
                          <m:r>
                            <a:rPr lang="en-US" b="0" i="1" smtClean="0">
                              <a:latin typeface="Cambria Math" panose="02040503050406030204" pitchFamily="18" charset="0"/>
                              <a:ea typeface="Cambria Math" panose="02040503050406030204" pitchFamily="18" charset="0"/>
                            </a:rPr>
                            <m:t>𝑖𝑛</m:t>
                          </m:r>
                        </m:sub>
                      </m:sSub>
                    </m:oMath>
                  </m:oMathPara>
                </a14:m>
                <a:endParaRPr lang="en-US" b="0" i="1" dirty="0">
                  <a:latin typeface="Cambria Math" panose="02040503050406030204" pitchFamily="18" charset="0"/>
                  <a:ea typeface="Cambria Math" panose="02040503050406030204" pitchFamily="18" charset="0"/>
                </a:endParaRPr>
              </a:p>
              <a:p>
                <a:r>
                  <a:rPr lang="en-US" b="0" dirty="0">
                    <a:latin typeface="Tahoma" panose="020B0604030504040204" pitchFamily="34" charset="0"/>
                    <a:ea typeface="Tahoma" panose="020B0604030504040204" pitchFamily="34" charset="0"/>
                    <a:cs typeface="Tahoma" panose="020B0604030504040204" pitchFamily="34" charset="0"/>
                  </a:rPr>
                  <a:t>The input to the network is always a success</a:t>
                </a:r>
              </a:p>
              <a:p>
                <a:pPr lvl="1"/>
                <a14:m>
                  <m:oMath xmlns:m="http://schemas.openxmlformats.org/officeDocument/2006/math">
                    <m:r>
                      <a:rPr lang="en-US" b="0" i="1" smtClean="0">
                        <a:latin typeface="Cambria Math" panose="02040503050406030204" pitchFamily="18" charset="0"/>
                        <a:ea typeface="Cambria Math" panose="02040503050406030204" pitchFamily="18" charset="0"/>
                      </a:rPr>
                      <m:t>𝑝</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𝑛</m:t>
                        </m:r>
                      </m:e>
                    </m:d>
                    <m:r>
                      <a:rPr lang="en-US" b="0" i="1" smtClean="0">
                        <a:latin typeface="Cambria Math" panose="02040503050406030204" pitchFamily="18" charset="0"/>
                        <a:ea typeface="Cambria Math" panose="02040503050406030204" pitchFamily="18" charset="0"/>
                      </a:rPr>
                      <m:t>=1 </m:t>
                    </m:r>
                  </m:oMath>
                </a14:m>
                <a:r>
                  <a:rPr lang="en-US" dirty="0"/>
                  <a:t> for input to nodes 1 and 2</a:t>
                </a:r>
              </a:p>
              <a:p>
                <a:pPr lvl="1"/>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r>
                          <a:rPr lang="en-US" b="0" i="1" smtClean="0">
                            <a:latin typeface="Cambria Math" panose="02040503050406030204" pitchFamily="18" charset="0"/>
                          </a:rPr>
                          <m:t>𝑖</m:t>
                        </m:r>
                      </m:e>
                    </m:d>
                    <m:r>
                      <a:rPr lang="en-US" b="0" i="1" smtClean="0">
                        <a:latin typeface="Cambria Math" panose="02040503050406030204" pitchFamily="18" charset="0"/>
                      </a:rPr>
                      <m:t>=0   </m:t>
                    </m:r>
                    <m:r>
                      <a:rPr lang="en-US" b="0" i="1" smtClean="0">
                        <a:latin typeface="Cambria Math" panose="02040503050406030204" pitchFamily="18" charset="0"/>
                      </a:rPr>
                      <m:t>𝑖</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𝑛</m:t>
                    </m:r>
                  </m:oMath>
                </a14:m>
                <a:r>
                  <a:rPr lang="en-US" dirty="0"/>
                  <a:t>  for input to nodes 1 and 2</a:t>
                </a:r>
              </a:p>
              <a:p>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r>
                          <a:rPr lang="en-US" b="0" i="1" smtClean="0">
                            <a:latin typeface="Cambria Math" panose="02040503050406030204" pitchFamily="18" charset="0"/>
                          </a:rPr>
                          <m:t>𝑖</m:t>
                        </m:r>
                      </m:e>
                    </m:d>
                  </m:oMath>
                </a14:m>
                <a:r>
                  <a:rPr lang="en-US" dirty="0"/>
                  <a:t>  is the output of previous nodes for the input to other nodes</a:t>
                </a:r>
              </a:p>
              <a:p>
                <a:r>
                  <a:rPr lang="en-US" i="1" dirty="0" err="1">
                    <a:latin typeface="Cambria Math" panose="02040503050406030204" pitchFamily="18" charset="0"/>
                    <a:ea typeface="Cambria Math" panose="02040503050406030204" pitchFamily="18" charset="0"/>
                  </a:rPr>
                  <a:t>y</a:t>
                </a:r>
                <a:r>
                  <a:rPr lang="en-US" i="1" baseline="-25000" dirty="0" err="1">
                    <a:latin typeface="Cambria Math" panose="02040503050406030204" pitchFamily="18" charset="0"/>
                    <a:ea typeface="Cambria Math" panose="02040503050406030204" pitchFamily="18" charset="0"/>
                  </a:rPr>
                  <a:t>out</a:t>
                </a:r>
                <a:r>
                  <a:rPr lang="en-US" baseline="-25000" dirty="0"/>
                  <a:t> </a:t>
                </a:r>
                <a:r>
                  <a:rPr lang="en-US" dirty="0"/>
                  <a:t>is the number of success out of </a:t>
                </a:r>
                <a:r>
                  <a:rPr lang="en-US" i="1" dirty="0"/>
                  <a:t>n</a:t>
                </a:r>
                <a:r>
                  <a:rPr lang="en-US" dirty="0"/>
                  <a:t> trials in output</a:t>
                </a:r>
              </a:p>
              <a:p>
                <a:r>
                  <a:rPr lang="en-US" i="1" dirty="0">
                    <a:latin typeface="Cambria Math" panose="02040503050406030204" pitchFamily="18" charset="0"/>
                    <a:ea typeface="Cambria Math" panose="02040503050406030204" pitchFamily="18" charset="0"/>
                    <a:cs typeface="Calibri" panose="020F0502020204030204" pitchFamily="34" charset="0"/>
                  </a:rPr>
                  <a:t>y</a:t>
                </a:r>
                <a:r>
                  <a:rPr lang="en-US" i="1" baseline="-25000" dirty="0">
                    <a:latin typeface="Cambria Math" panose="02040503050406030204" pitchFamily="18" charset="0"/>
                    <a:ea typeface="Cambria Math" panose="02040503050406030204" pitchFamily="18" charset="0"/>
                    <a:cs typeface="Calibri" panose="020F0502020204030204" pitchFamily="34" charset="0"/>
                  </a:rPr>
                  <a:t>in</a:t>
                </a:r>
                <a:r>
                  <a:rPr lang="en-US" i="1" baseline="-25000" dirty="0">
                    <a:latin typeface="Cambria Math" panose="02040503050406030204" pitchFamily="18" charset="0"/>
                    <a:ea typeface="Cambria Math" panose="02040503050406030204" pitchFamily="18" charset="0"/>
                  </a:rPr>
                  <a:t> </a:t>
                </a:r>
                <a:r>
                  <a:rPr lang="en-US" dirty="0"/>
                  <a:t> is the number of success out of </a:t>
                </a:r>
                <a:r>
                  <a:rPr lang="en-US" i="1" dirty="0"/>
                  <a:t>n</a:t>
                </a:r>
                <a:r>
                  <a:rPr lang="en-US" dirty="0"/>
                  <a:t> trials in input</a:t>
                </a:r>
              </a:p>
              <a:p>
                <a:r>
                  <a:rPr lang="en-US" dirty="0"/>
                  <a:t> </a:t>
                </a:r>
              </a:p>
            </p:txBody>
          </p:sp>
        </mc:Choice>
        <mc:Fallback xmlns="">
          <p:sp>
            <p:nvSpPr>
              <p:cNvPr id="8" name="TextBox 7">
                <a:extLst>
                  <a:ext uri="{FF2B5EF4-FFF2-40B4-BE49-F238E27FC236}">
                    <a16:creationId xmlns:a16="http://schemas.microsoft.com/office/drawing/2014/main" id="{E4B0FA3D-071A-5C21-217F-1B4CECB4213F}"/>
                  </a:ext>
                </a:extLst>
              </p:cNvPr>
              <p:cNvSpPr txBox="1">
                <a:spLocks noRot="1" noChangeAspect="1" noMove="1" noResize="1" noEditPoints="1" noAdjustHandles="1" noChangeArrowheads="1" noChangeShapeType="1" noTextEdit="1"/>
              </p:cNvSpPr>
              <p:nvPr/>
            </p:nvSpPr>
            <p:spPr>
              <a:xfrm>
                <a:off x="1055077" y="3566499"/>
                <a:ext cx="7181285" cy="2492990"/>
              </a:xfrm>
              <a:prstGeom prst="rect">
                <a:avLst/>
              </a:prstGeom>
              <a:blipFill>
                <a:blip r:embed="rId4"/>
                <a:stretch>
                  <a:fillRect l="-1952"/>
                </a:stretch>
              </a:blipFill>
            </p:spPr>
            <p:txBody>
              <a:bodyPr/>
              <a:lstStyle/>
              <a:p>
                <a:r>
                  <a:rPr lang="en-US">
                    <a:noFill/>
                  </a:rPr>
                  <a:t> </a:t>
                </a:r>
              </a:p>
            </p:txBody>
          </p:sp>
        </mc:Fallback>
      </mc:AlternateContent>
    </p:spTree>
    <p:extLst>
      <p:ext uri="{BB962C8B-B14F-4D97-AF65-F5344CB8AC3E}">
        <p14:creationId xmlns:p14="http://schemas.microsoft.com/office/powerpoint/2010/main" val="1918588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E0E6B-8892-94A8-9B56-44B59861CF32}"/>
              </a:ext>
            </a:extLst>
          </p:cNvPr>
          <p:cNvSpPr>
            <a:spLocks noGrp="1"/>
          </p:cNvSpPr>
          <p:nvPr>
            <p:ph type="title"/>
          </p:nvPr>
        </p:nvSpPr>
        <p:spPr/>
        <p:txBody>
          <a:bodyPr/>
          <a:lstStyle/>
          <a:p>
            <a:r>
              <a:rPr lang="en-US" dirty="0"/>
              <a:t>Summation Model of OR Nodes</a:t>
            </a:r>
          </a:p>
        </p:txBody>
      </p:sp>
      <p:sp>
        <p:nvSpPr>
          <p:cNvPr id="4" name="Content Placeholder 3">
            <a:extLst>
              <a:ext uri="{FF2B5EF4-FFF2-40B4-BE49-F238E27FC236}">
                <a16:creationId xmlns:a16="http://schemas.microsoft.com/office/drawing/2014/main" id="{89EF835F-8FDA-1671-76EC-4B62B176248C}"/>
              </a:ext>
            </a:extLst>
          </p:cNvPr>
          <p:cNvSpPr>
            <a:spLocks noGrp="1"/>
          </p:cNvSpPr>
          <p:nvPr>
            <p:ph idx="1"/>
          </p:nvPr>
        </p:nvSpPr>
        <p:spPr>
          <a:xfrm>
            <a:off x="201169" y="1600202"/>
            <a:ext cx="4765132" cy="4525963"/>
          </a:xfrm>
        </p:spPr>
        <p:txBody>
          <a:bodyPr/>
          <a:lstStyle/>
          <a:p>
            <a:r>
              <a:rPr lang="en-US" sz="2000" dirty="0"/>
              <a:t>Model shown above needed to change to make it a Bayesian network</a:t>
            </a:r>
          </a:p>
          <a:p>
            <a:r>
              <a:rPr lang="en-US" sz="2000" dirty="0"/>
              <a:t>Output of the OR nodes depended on number of 1s in the input of the preceding node</a:t>
            </a:r>
          </a:p>
          <a:p>
            <a:pPr lvl="1"/>
            <a:r>
              <a:rPr lang="en-US" sz="1600" dirty="0"/>
              <a:t>The method developed counted number of times both preceding nodes would produce a failure</a:t>
            </a:r>
          </a:p>
          <a:p>
            <a:pPr lvl="1"/>
            <a:r>
              <a:rPr lang="en-US" sz="1600" dirty="0"/>
              <a:t>It was assumed the test had been a success prior to the preceding nodes</a:t>
            </a:r>
          </a:p>
          <a:p>
            <a:r>
              <a:rPr lang="en-US" sz="2000" dirty="0"/>
              <a:t>Diagram on the right is the DAG for the model</a:t>
            </a:r>
          </a:p>
          <a:p>
            <a:r>
              <a:rPr lang="en-US" sz="2000" dirty="0"/>
              <a:t>Nodes A and B are a composite shown in the lower figure </a:t>
            </a:r>
          </a:p>
        </p:txBody>
      </p:sp>
      <p:sp>
        <p:nvSpPr>
          <p:cNvPr id="3" name="Slide Number Placeholder 2">
            <a:extLst>
              <a:ext uri="{FF2B5EF4-FFF2-40B4-BE49-F238E27FC236}">
                <a16:creationId xmlns:a16="http://schemas.microsoft.com/office/drawing/2014/main" id="{3DDA4606-6FE1-D063-D49F-C114EAFBEF92}"/>
              </a:ext>
            </a:extLst>
          </p:cNvPr>
          <p:cNvSpPr>
            <a:spLocks noGrp="1"/>
          </p:cNvSpPr>
          <p:nvPr>
            <p:ph type="sldNum" sz="quarter" idx="12"/>
          </p:nvPr>
        </p:nvSpPr>
        <p:spPr/>
        <p:txBody>
          <a:bodyPr/>
          <a:lstStyle/>
          <a:p>
            <a:pPr>
              <a:defRPr/>
            </a:pPr>
            <a:fld id="{BAD537CA-A400-4C48-B1BB-83AA21EB2245}" type="slidenum">
              <a:rPr lang="en-US" smtClean="0"/>
              <a:pPr>
                <a:defRPr/>
              </a:pPr>
              <a:t>8</a:t>
            </a:fld>
            <a:endParaRPr lang="en-US" dirty="0"/>
          </a:p>
        </p:txBody>
      </p:sp>
      <p:grpSp>
        <p:nvGrpSpPr>
          <p:cNvPr id="38" name="Group 37">
            <a:extLst>
              <a:ext uri="{FF2B5EF4-FFF2-40B4-BE49-F238E27FC236}">
                <a16:creationId xmlns:a16="http://schemas.microsoft.com/office/drawing/2014/main" id="{B680E84F-01C9-689B-8E21-DE8D483A492C}"/>
              </a:ext>
            </a:extLst>
          </p:cNvPr>
          <p:cNvGrpSpPr/>
          <p:nvPr/>
        </p:nvGrpSpPr>
        <p:grpSpPr>
          <a:xfrm>
            <a:off x="5382565" y="3138196"/>
            <a:ext cx="3304308" cy="596170"/>
            <a:chOff x="5392876" y="3130010"/>
            <a:chExt cx="3304308" cy="596170"/>
          </a:xfrm>
        </p:grpSpPr>
        <p:sp>
          <p:nvSpPr>
            <p:cNvPr id="39" name="Oval 38">
              <a:extLst>
                <a:ext uri="{FF2B5EF4-FFF2-40B4-BE49-F238E27FC236}">
                  <a16:creationId xmlns:a16="http://schemas.microsoft.com/office/drawing/2014/main" id="{D4F37B17-C4EA-3E86-A5F2-22BED28FEEC6}"/>
                </a:ext>
              </a:extLst>
            </p:cNvPr>
            <p:cNvSpPr/>
            <p:nvPr/>
          </p:nvSpPr>
          <p:spPr>
            <a:xfrm>
              <a:off x="5392876" y="3131820"/>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a:solidFill>
                      <a:schemeClr val="tx1"/>
                    </a:solidFill>
                  </a:ln>
                  <a:solidFill>
                    <a:schemeClr val="bg1">
                      <a:alpha val="99000"/>
                    </a:schemeClr>
                  </a:solidFill>
                </a:rPr>
                <a:t>A</a:t>
              </a:r>
            </a:p>
          </p:txBody>
        </p:sp>
        <p:sp>
          <p:nvSpPr>
            <p:cNvPr id="40" name="Oval 39">
              <a:extLst>
                <a:ext uri="{FF2B5EF4-FFF2-40B4-BE49-F238E27FC236}">
                  <a16:creationId xmlns:a16="http://schemas.microsoft.com/office/drawing/2014/main" id="{D3E5DEAB-0F56-31BE-7D10-1B25BECC763F}"/>
                </a:ext>
              </a:extLst>
            </p:cNvPr>
            <p:cNvSpPr/>
            <p:nvPr/>
          </p:nvSpPr>
          <p:spPr>
            <a:xfrm>
              <a:off x="6296192" y="3130010"/>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a:solidFill>
                      <a:schemeClr val="tx1"/>
                    </a:solidFill>
                  </a:ln>
                  <a:solidFill>
                    <a:schemeClr val="bg1">
                      <a:alpha val="99000"/>
                    </a:schemeClr>
                  </a:solidFill>
                </a:rPr>
                <a:t>4</a:t>
              </a:r>
            </a:p>
          </p:txBody>
        </p:sp>
        <p:sp>
          <p:nvSpPr>
            <p:cNvPr id="41" name="Oval 40">
              <a:extLst>
                <a:ext uri="{FF2B5EF4-FFF2-40B4-BE49-F238E27FC236}">
                  <a16:creationId xmlns:a16="http://schemas.microsoft.com/office/drawing/2014/main" id="{2CEA1D85-883D-4AB5-A565-9647FA7A10D2}"/>
                </a:ext>
              </a:extLst>
            </p:cNvPr>
            <p:cNvSpPr/>
            <p:nvPr/>
          </p:nvSpPr>
          <p:spPr>
            <a:xfrm>
              <a:off x="7199508" y="3130010"/>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a:solidFill>
                      <a:schemeClr val="tx1"/>
                    </a:solidFill>
                  </a:ln>
                  <a:solidFill>
                    <a:schemeClr val="bg1">
                      <a:alpha val="99000"/>
                    </a:schemeClr>
                  </a:solidFill>
                </a:rPr>
                <a:t>B</a:t>
              </a:r>
            </a:p>
          </p:txBody>
        </p:sp>
        <p:sp>
          <p:nvSpPr>
            <p:cNvPr id="42" name="Oval 41">
              <a:extLst>
                <a:ext uri="{FF2B5EF4-FFF2-40B4-BE49-F238E27FC236}">
                  <a16:creationId xmlns:a16="http://schemas.microsoft.com/office/drawing/2014/main" id="{BA3F74C5-F7DA-B9A6-5267-047E796B7A57}"/>
                </a:ext>
              </a:extLst>
            </p:cNvPr>
            <p:cNvSpPr/>
            <p:nvPr/>
          </p:nvSpPr>
          <p:spPr>
            <a:xfrm>
              <a:off x="8102824" y="3130010"/>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a:solidFill>
                      <a:schemeClr val="tx1"/>
                    </a:solidFill>
                  </a:ln>
                  <a:solidFill>
                    <a:schemeClr val="bg1">
                      <a:alpha val="99000"/>
                    </a:schemeClr>
                  </a:solidFill>
                </a:rPr>
                <a:t>8</a:t>
              </a:r>
            </a:p>
          </p:txBody>
        </p:sp>
        <p:cxnSp>
          <p:nvCxnSpPr>
            <p:cNvPr id="60" name="Straight Arrow Connector 59">
              <a:extLst>
                <a:ext uri="{FF2B5EF4-FFF2-40B4-BE49-F238E27FC236}">
                  <a16:creationId xmlns:a16="http://schemas.microsoft.com/office/drawing/2014/main" id="{91A333E2-B84C-0BBD-420E-817BBB5032AB}"/>
                </a:ext>
              </a:extLst>
            </p:cNvPr>
            <p:cNvCxnSpPr>
              <a:stCxn id="39" idx="6"/>
              <a:endCxn id="40" idx="2"/>
            </p:cNvCxnSpPr>
            <p:nvPr/>
          </p:nvCxnSpPr>
          <p:spPr>
            <a:xfrm flipV="1">
              <a:off x="5987236" y="3427190"/>
              <a:ext cx="308956" cy="18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71E38E89-164D-2303-B785-79D10E1D10AA}"/>
                </a:ext>
              </a:extLst>
            </p:cNvPr>
            <p:cNvCxnSpPr>
              <a:stCxn id="40" idx="6"/>
              <a:endCxn id="41" idx="2"/>
            </p:cNvCxnSpPr>
            <p:nvPr/>
          </p:nvCxnSpPr>
          <p:spPr>
            <a:xfrm>
              <a:off x="6890552" y="3427190"/>
              <a:ext cx="3089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35C1ECA6-CC45-0906-2357-03F1B384DC02}"/>
                </a:ext>
              </a:extLst>
            </p:cNvPr>
            <p:cNvCxnSpPr>
              <a:stCxn id="41" idx="6"/>
              <a:endCxn id="42" idx="2"/>
            </p:cNvCxnSpPr>
            <p:nvPr/>
          </p:nvCxnSpPr>
          <p:spPr>
            <a:xfrm>
              <a:off x="7793868" y="3427190"/>
              <a:ext cx="3089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CB9FC053-2FAB-B4DB-5201-BE68D3B1AA46}"/>
              </a:ext>
            </a:extLst>
          </p:cNvPr>
          <p:cNvGrpSpPr/>
          <p:nvPr/>
        </p:nvGrpSpPr>
        <p:grpSpPr>
          <a:xfrm>
            <a:off x="5269225" y="4138693"/>
            <a:ext cx="3568673" cy="1791928"/>
            <a:chOff x="5187770" y="4222550"/>
            <a:chExt cx="3568673" cy="1791928"/>
          </a:xfrm>
        </p:grpSpPr>
        <p:sp>
          <p:nvSpPr>
            <p:cNvPr id="79" name="TextBox 78">
              <a:extLst>
                <a:ext uri="{FF2B5EF4-FFF2-40B4-BE49-F238E27FC236}">
                  <a16:creationId xmlns:a16="http://schemas.microsoft.com/office/drawing/2014/main" id="{1342E75B-AD2B-4ACB-BF51-BBFE159C91EC}"/>
                </a:ext>
              </a:extLst>
            </p:cNvPr>
            <p:cNvSpPr txBox="1"/>
            <p:nvPr/>
          </p:nvSpPr>
          <p:spPr>
            <a:xfrm>
              <a:off x="8131219" y="4964626"/>
              <a:ext cx="594361" cy="338554"/>
            </a:xfrm>
            <a:prstGeom prst="rect">
              <a:avLst/>
            </a:prstGeom>
            <a:noFill/>
          </p:spPr>
          <p:txBody>
            <a:bodyPr wrap="square" rtlCol="0" anchor="ctr">
              <a:spAutoFit/>
            </a:bodyPr>
            <a:lstStyle/>
            <a:p>
              <a:pPr algn="ctr"/>
              <a:r>
                <a:rPr lang="en-US" sz="1600" dirty="0" err="1"/>
                <a:t>y</a:t>
              </a:r>
              <a:r>
                <a:rPr lang="en-US" sz="1600" baseline="-25000" dirty="0" err="1"/>
                <a:t>out</a:t>
              </a:r>
              <a:endParaRPr lang="en-US" sz="1600" dirty="0"/>
            </a:p>
          </p:txBody>
        </p:sp>
        <p:sp>
          <p:nvSpPr>
            <p:cNvPr id="70" name="Oval 69">
              <a:extLst>
                <a:ext uri="{FF2B5EF4-FFF2-40B4-BE49-F238E27FC236}">
                  <a16:creationId xmlns:a16="http://schemas.microsoft.com/office/drawing/2014/main" id="{A27CBDEC-03F2-952D-A1F4-9C002020E370}"/>
                </a:ext>
              </a:extLst>
            </p:cNvPr>
            <p:cNvSpPr/>
            <p:nvPr/>
          </p:nvSpPr>
          <p:spPr>
            <a:xfrm>
              <a:off x="6119976" y="4419077"/>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solidFill>
                  <a:schemeClr val="bg1">
                    <a:alpha val="99000"/>
                  </a:schemeClr>
                </a:solidFill>
              </a:endParaRPr>
            </a:p>
          </p:txBody>
        </p:sp>
        <p:sp>
          <p:nvSpPr>
            <p:cNvPr id="71" name="Oval 70">
              <a:extLst>
                <a:ext uri="{FF2B5EF4-FFF2-40B4-BE49-F238E27FC236}">
                  <a16:creationId xmlns:a16="http://schemas.microsoft.com/office/drawing/2014/main" id="{980C8069-8F7A-6A1E-B66D-F689506E85F3}"/>
                </a:ext>
              </a:extLst>
            </p:cNvPr>
            <p:cNvSpPr/>
            <p:nvPr/>
          </p:nvSpPr>
          <p:spPr>
            <a:xfrm>
              <a:off x="6121913" y="5281495"/>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solidFill>
                  <a:schemeClr val="bg1">
                    <a:alpha val="99000"/>
                  </a:schemeClr>
                </a:solidFill>
              </a:endParaRPr>
            </a:p>
          </p:txBody>
        </p:sp>
        <p:sp>
          <p:nvSpPr>
            <p:cNvPr id="72" name="Oval 71">
              <a:extLst>
                <a:ext uri="{FF2B5EF4-FFF2-40B4-BE49-F238E27FC236}">
                  <a16:creationId xmlns:a16="http://schemas.microsoft.com/office/drawing/2014/main" id="{14598A17-EBBC-D2E4-F86C-EFF1FCC62943}"/>
                </a:ext>
              </a:extLst>
            </p:cNvPr>
            <p:cNvSpPr/>
            <p:nvPr/>
          </p:nvSpPr>
          <p:spPr>
            <a:xfrm>
              <a:off x="7105150" y="4832723"/>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6350" cmpd="sng">
                  <a:solidFill>
                    <a:schemeClr val="tx1"/>
                  </a:solidFill>
                </a:ln>
                <a:solidFill>
                  <a:schemeClr val="bg1">
                    <a:alpha val="99000"/>
                  </a:schemeClr>
                </a:solidFill>
              </a:endParaRPr>
            </a:p>
          </p:txBody>
        </p:sp>
        <p:cxnSp>
          <p:nvCxnSpPr>
            <p:cNvPr id="74" name="Straight Arrow Connector 73">
              <a:extLst>
                <a:ext uri="{FF2B5EF4-FFF2-40B4-BE49-F238E27FC236}">
                  <a16:creationId xmlns:a16="http://schemas.microsoft.com/office/drawing/2014/main" id="{E7A7CD16-D6CC-ABD3-C59F-3FC2BCA4C264}"/>
                </a:ext>
              </a:extLst>
            </p:cNvPr>
            <p:cNvCxnSpPr>
              <a:cxnSpLocks/>
              <a:stCxn id="70" idx="6"/>
              <a:endCxn id="72" idx="1"/>
            </p:cNvCxnSpPr>
            <p:nvPr/>
          </p:nvCxnSpPr>
          <p:spPr>
            <a:xfrm>
              <a:off x="6714336" y="4716257"/>
              <a:ext cx="477856" cy="203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94611D60-57F5-130C-B245-DB73CF16AA61}"/>
                </a:ext>
              </a:extLst>
            </p:cNvPr>
            <p:cNvCxnSpPr>
              <a:cxnSpLocks/>
              <a:stCxn id="71" idx="6"/>
              <a:endCxn id="72" idx="3"/>
            </p:cNvCxnSpPr>
            <p:nvPr/>
          </p:nvCxnSpPr>
          <p:spPr>
            <a:xfrm flipV="1">
              <a:off x="6716273" y="5340041"/>
              <a:ext cx="475919" cy="2386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D6F053C5-0A20-3BCB-261E-DD06890FBA0B}"/>
                </a:ext>
              </a:extLst>
            </p:cNvPr>
            <p:cNvCxnSpPr>
              <a:cxnSpLocks/>
              <a:stCxn id="72" idx="6"/>
            </p:cNvCxnSpPr>
            <p:nvPr/>
          </p:nvCxnSpPr>
          <p:spPr>
            <a:xfrm>
              <a:off x="7699510" y="5129903"/>
              <a:ext cx="439995" cy="4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DDC868C0-213F-918C-D2DB-EA25106AFB91}"/>
                </a:ext>
              </a:extLst>
            </p:cNvPr>
            <p:cNvSpPr txBox="1"/>
            <p:nvPr/>
          </p:nvSpPr>
          <p:spPr>
            <a:xfrm>
              <a:off x="6598878" y="4488124"/>
              <a:ext cx="746458" cy="338554"/>
            </a:xfrm>
            <a:prstGeom prst="rect">
              <a:avLst/>
            </a:prstGeom>
            <a:noFill/>
          </p:spPr>
          <p:txBody>
            <a:bodyPr wrap="square" rtlCol="0" anchor="ctr">
              <a:spAutoFit/>
            </a:bodyPr>
            <a:lstStyle/>
            <a:p>
              <a:pPr algn="ctr"/>
              <a:r>
                <a:rPr lang="en-US" sz="1600" dirty="0"/>
                <a:t>y</a:t>
              </a:r>
              <a:r>
                <a:rPr lang="en-US" sz="1600" baseline="-25000" dirty="0"/>
                <a:t>1</a:t>
              </a:r>
              <a:endParaRPr lang="en-US" sz="1600" dirty="0"/>
            </a:p>
          </p:txBody>
        </p:sp>
        <p:sp>
          <p:nvSpPr>
            <p:cNvPr id="82" name="TextBox 81">
              <a:extLst>
                <a:ext uri="{FF2B5EF4-FFF2-40B4-BE49-F238E27FC236}">
                  <a16:creationId xmlns:a16="http://schemas.microsoft.com/office/drawing/2014/main" id="{127C822D-51BB-50A8-0DC3-9D296F01E7B7}"/>
                </a:ext>
              </a:extLst>
            </p:cNvPr>
            <p:cNvSpPr txBox="1"/>
            <p:nvPr/>
          </p:nvSpPr>
          <p:spPr>
            <a:xfrm>
              <a:off x="6598878" y="5409398"/>
              <a:ext cx="746458" cy="338554"/>
            </a:xfrm>
            <a:prstGeom prst="rect">
              <a:avLst/>
            </a:prstGeom>
            <a:noFill/>
          </p:spPr>
          <p:txBody>
            <a:bodyPr wrap="square" rtlCol="0" anchor="ctr">
              <a:spAutoFit/>
            </a:bodyPr>
            <a:lstStyle/>
            <a:p>
              <a:pPr algn="ctr"/>
              <a:r>
                <a:rPr lang="en-US" sz="1600" dirty="0"/>
                <a:t>y</a:t>
              </a:r>
              <a:r>
                <a:rPr lang="en-US" sz="1600" baseline="-25000" dirty="0"/>
                <a:t>2</a:t>
              </a:r>
              <a:endParaRPr lang="en-US" sz="1600" dirty="0"/>
            </a:p>
          </p:txBody>
        </p:sp>
        <p:cxnSp>
          <p:nvCxnSpPr>
            <p:cNvPr id="84" name="Straight Arrow Connector 83">
              <a:extLst>
                <a:ext uri="{FF2B5EF4-FFF2-40B4-BE49-F238E27FC236}">
                  <a16:creationId xmlns:a16="http://schemas.microsoft.com/office/drawing/2014/main" id="{7D3B8746-DDBF-73FE-186A-D5096DB2E538}"/>
                </a:ext>
              </a:extLst>
            </p:cNvPr>
            <p:cNvCxnSpPr>
              <a:cxnSpLocks/>
              <a:stCxn id="91" idx="3"/>
              <a:endCxn id="70" idx="2"/>
            </p:cNvCxnSpPr>
            <p:nvPr/>
          </p:nvCxnSpPr>
          <p:spPr>
            <a:xfrm flipV="1">
              <a:off x="5674744" y="4716257"/>
              <a:ext cx="445232" cy="4192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A6720729-1575-6240-8451-405CD154DAC3}"/>
                </a:ext>
              </a:extLst>
            </p:cNvPr>
            <p:cNvCxnSpPr>
              <a:cxnSpLocks/>
              <a:stCxn id="91" idx="3"/>
              <a:endCxn id="71" idx="2"/>
            </p:cNvCxnSpPr>
            <p:nvPr/>
          </p:nvCxnSpPr>
          <p:spPr>
            <a:xfrm>
              <a:off x="5674744" y="5135459"/>
              <a:ext cx="447169" cy="443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9B2F4A05-A5D5-FA22-CF03-9C5C8347EBEA}"/>
                </a:ext>
              </a:extLst>
            </p:cNvPr>
            <p:cNvSpPr txBox="1"/>
            <p:nvPr/>
          </p:nvSpPr>
          <p:spPr>
            <a:xfrm>
              <a:off x="5240878" y="4966182"/>
              <a:ext cx="433866" cy="338554"/>
            </a:xfrm>
            <a:prstGeom prst="rect">
              <a:avLst/>
            </a:prstGeom>
            <a:noFill/>
          </p:spPr>
          <p:txBody>
            <a:bodyPr wrap="square" rtlCol="0" anchor="ctr">
              <a:spAutoFit/>
            </a:bodyPr>
            <a:lstStyle/>
            <a:p>
              <a:pPr algn="ctr"/>
              <a:r>
                <a:rPr lang="en-US" sz="1600" dirty="0"/>
                <a:t>y</a:t>
              </a:r>
              <a:r>
                <a:rPr lang="en-US" sz="1600" baseline="-25000" dirty="0"/>
                <a:t>in</a:t>
              </a:r>
              <a:endParaRPr lang="en-US" sz="1600" dirty="0"/>
            </a:p>
          </p:txBody>
        </p:sp>
        <p:sp>
          <p:nvSpPr>
            <p:cNvPr id="6" name="Rectangle 5">
              <a:extLst>
                <a:ext uri="{FF2B5EF4-FFF2-40B4-BE49-F238E27FC236}">
                  <a16:creationId xmlns:a16="http://schemas.microsoft.com/office/drawing/2014/main" id="{62CFA1F9-3674-558F-BA9C-E932ACC1A929}"/>
                </a:ext>
              </a:extLst>
            </p:cNvPr>
            <p:cNvSpPr/>
            <p:nvPr/>
          </p:nvSpPr>
          <p:spPr>
            <a:xfrm>
              <a:off x="5187770" y="4222550"/>
              <a:ext cx="3568673" cy="17919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a:extLst>
                <a:ext uri="{FF2B5EF4-FFF2-40B4-BE49-F238E27FC236}">
                  <a16:creationId xmlns:a16="http://schemas.microsoft.com/office/drawing/2014/main" id="{42B35E15-3C5B-9A7C-D5C1-BE9DB45A11F1}"/>
                </a:ext>
              </a:extLst>
            </p:cNvPr>
            <p:cNvSpPr txBox="1"/>
            <p:nvPr/>
          </p:nvSpPr>
          <p:spPr>
            <a:xfrm>
              <a:off x="7141967" y="4933848"/>
              <a:ext cx="524553" cy="369332"/>
            </a:xfrm>
            <a:prstGeom prst="rect">
              <a:avLst/>
            </a:prstGeom>
            <a:noFill/>
          </p:spPr>
          <p:txBody>
            <a:bodyPr wrap="square" rtlCol="0" anchor="ctr">
              <a:spAutoFit/>
            </a:bodyPr>
            <a:lstStyle/>
            <a:p>
              <a:pPr algn="ctr"/>
              <a:r>
                <a:rPr lang="en-US" dirty="0">
                  <a:ln>
                    <a:solidFill>
                      <a:schemeClr val="tx1"/>
                    </a:solidFill>
                  </a:ln>
                  <a:solidFill>
                    <a:schemeClr val="bg1">
                      <a:alpha val="99000"/>
                    </a:schemeClr>
                  </a:solidFill>
                  <a:latin typeface="+mn-lt"/>
                  <a:cs typeface="+mn-cs"/>
                </a:rPr>
                <a:t>OR</a:t>
              </a:r>
            </a:p>
          </p:txBody>
        </p:sp>
      </p:grpSp>
    </p:spTree>
    <p:extLst>
      <p:ext uri="{BB962C8B-B14F-4D97-AF65-F5344CB8AC3E}">
        <p14:creationId xmlns:p14="http://schemas.microsoft.com/office/powerpoint/2010/main" val="3932138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82440F-977E-1679-2FE5-4FCBDFBF5FC2}"/>
              </a:ext>
            </a:extLst>
          </p:cNvPr>
          <p:cNvSpPr>
            <a:spLocks noGrp="1"/>
          </p:cNvSpPr>
          <p:nvPr>
            <p:ph type="title"/>
          </p:nvPr>
        </p:nvSpPr>
        <p:spPr/>
        <p:txBody>
          <a:bodyPr/>
          <a:lstStyle/>
          <a:p>
            <a:r>
              <a:rPr lang="en-US" dirty="0"/>
              <a:t>Model of OR Node</a:t>
            </a:r>
          </a:p>
        </p:txBody>
      </p:sp>
      <p:sp>
        <p:nvSpPr>
          <p:cNvPr id="5" name="Slide Number Placeholder 4">
            <a:extLst>
              <a:ext uri="{FF2B5EF4-FFF2-40B4-BE49-F238E27FC236}">
                <a16:creationId xmlns:a16="http://schemas.microsoft.com/office/drawing/2014/main" id="{C3F4C28F-822E-5F00-289B-3A6ADE93026B}"/>
              </a:ext>
            </a:extLst>
          </p:cNvPr>
          <p:cNvSpPr>
            <a:spLocks noGrp="1"/>
          </p:cNvSpPr>
          <p:nvPr>
            <p:ph type="sldNum" sz="quarter" idx="12"/>
          </p:nvPr>
        </p:nvSpPr>
        <p:spPr/>
        <p:txBody>
          <a:bodyPr/>
          <a:lstStyle/>
          <a:p>
            <a:pPr>
              <a:defRPr/>
            </a:pPr>
            <a:fld id="{BAD537CA-A400-4C48-B1BB-83AA21EB2245}" type="slidenum">
              <a:rPr lang="en-US" smtClean="0"/>
              <a:pPr>
                <a:defRPr/>
              </a:pPr>
              <a:t>9</a:t>
            </a:fld>
            <a:endParaRPr lang="en-US"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48FB30A-AF6F-4F0B-8D17-5A4BCAF726EC}"/>
                  </a:ext>
                </a:extLst>
              </p:cNvPr>
              <p:cNvSpPr txBox="1"/>
              <p:nvPr/>
            </p:nvSpPr>
            <p:spPr>
              <a:xfrm>
                <a:off x="382484" y="3391412"/>
                <a:ext cx="8379032" cy="1068690"/>
              </a:xfrm>
              <a:prstGeom prst="rect">
                <a:avLst/>
              </a:prstGeom>
              <a:noFill/>
            </p:spPr>
            <p:txBody>
              <a:bodyPr wrap="square">
                <a:spAutoFit/>
              </a:bodyPr>
              <a:lstStyle/>
              <a:p>
                <a:pPr>
                  <a:spcAft>
                    <a:spcPts val="1200"/>
                  </a:spcAft>
                </a:pPr>
                <a14:m>
                  <m:oMath xmlns:m="http://schemas.openxmlformats.org/officeDocument/2006/math">
                    <m:r>
                      <a:rPr lang="en-US" sz="2000" b="0" i="1" smtClean="0">
                        <a:latin typeface="Cambria Math" panose="02040503050406030204" pitchFamily="18" charset="0"/>
                      </a:rPr>
                      <m:t>𝑃</m:t>
                    </m:r>
                    <m:d>
                      <m:dPr>
                        <m:ctrlPr>
                          <a:rPr lang="en-US" sz="2000" b="0" i="1" smtClean="0">
                            <a:latin typeface="Cambria Math" panose="02040503050406030204" pitchFamily="18" charset="0"/>
                          </a:rPr>
                        </m:ctrlPr>
                      </m:dP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𝑜𝑢𝑡</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2</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𝑖𝑛</m:t>
                            </m:r>
                          </m:sub>
                        </m:sSub>
                      </m:e>
                    </m:d>
                    <m:r>
                      <a:rPr lang="en-US" sz="2000" b="0" i="1" smtClean="0">
                        <a:latin typeface="Cambria Math" panose="02040503050406030204" pitchFamily="18" charset="0"/>
                      </a:rPr>
                      <m:t>=</m:t>
                    </m:r>
                  </m:oMath>
                </a14:m>
                <a:r>
                  <a:rPr lang="en-US" sz="2000" b="0" dirty="0"/>
                  <a:t>	</a:t>
                </a:r>
                <a14:m>
                  <m:oMath xmlns:m="http://schemas.openxmlformats.org/officeDocument/2006/math">
                    <m:f>
                      <m:fPr>
                        <m:ctrlPr>
                          <a:rPr lang="en-US" sz="2000" b="0" i="1" smtClean="0">
                            <a:latin typeface="Cambria Math" panose="02040503050406030204" pitchFamily="18" charset="0"/>
                          </a:rPr>
                        </m:ctrlPr>
                      </m:fPr>
                      <m:num>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2</m:t>
                            </m:r>
                          </m:sub>
                        </m:sSub>
                        <m:r>
                          <a:rPr lang="en-US" sz="2000" b="0" i="1" smtClean="0">
                            <a:latin typeface="Cambria Math" panose="02040503050406030204" pitchFamily="18" charset="0"/>
                          </a:rPr>
                          <m:t>!</m:t>
                        </m:r>
                        <m:d>
                          <m:dPr>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2</m:t>
                                </m:r>
                              </m:sub>
                            </m:sSub>
                          </m:e>
                        </m:d>
                        <m:r>
                          <a:rPr lang="en-US" sz="2000" b="0" i="1" smtClean="0">
                            <a:latin typeface="Cambria Math" panose="02040503050406030204" pitchFamily="18" charset="0"/>
                          </a:rPr>
                          <m:t>!</m:t>
                        </m:r>
                      </m:num>
                      <m:den>
                        <m:r>
                          <a:rPr lang="en-US" sz="2000" b="0" i="1" smtClean="0">
                            <a:latin typeface="Cambria Math" panose="02040503050406030204" pitchFamily="18" charset="0"/>
                          </a:rPr>
                          <m:t>𝑛</m:t>
                        </m:r>
                        <m:r>
                          <a:rPr lang="en-US" sz="2000" b="0" i="1" smtClean="0">
                            <a:latin typeface="Cambria Math" panose="02040503050406030204" pitchFamily="18" charset="0"/>
                          </a:rPr>
                          <m:t>!</m:t>
                        </m:r>
                      </m:den>
                    </m:f>
                    <m:d>
                      <m:dPr>
                        <m:ctrlPr>
                          <a:rPr lang="en-US" sz="2000" b="0" i="1" smtClean="0">
                            <a:latin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rPr>
                            </m:ctrlPr>
                          </m:mPr>
                          <m:m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1</m:t>
                                  </m:r>
                                </m:sub>
                              </m:sSub>
                            </m:e>
                          </m:mr>
                          <m:m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𝑜𝑢𝑡</m:t>
                                  </m:r>
                                </m:sub>
                              </m:sSub>
                            </m:e>
                          </m:mr>
                        </m:m>
                      </m:e>
                    </m:d>
                    <m:d>
                      <m:dPr>
                        <m:ctrlPr>
                          <a:rPr lang="en-US" sz="2000" b="0" i="1" smtClean="0">
                            <a:latin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𝑛</m:t>
                              </m:r>
                              <m:r>
                                <a:rPr lang="en-US" sz="2000" b="0" i="1" smtClean="0">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b="0" i="1" smtClean="0">
                                      <a:latin typeface="Cambria Math" panose="02040503050406030204" pitchFamily="18" charset="0"/>
                                    </a:rPr>
                                    <m:t>1</m:t>
                                  </m:r>
                                </m:sub>
                              </m:sSub>
                            </m:e>
                          </m:mr>
                          <m:mr>
                            <m:e>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2</m:t>
                                  </m:r>
                                </m:sub>
                              </m:sSub>
                              <m:r>
                                <a:rPr lang="en-US" sz="2000" b="0" i="1" smtClean="0">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b="0" i="1" smtClean="0">
                                      <a:latin typeface="Cambria Math" panose="02040503050406030204" pitchFamily="18" charset="0"/>
                                    </a:rPr>
                                    <m:t>𝑜𝑢𝑡</m:t>
                                  </m:r>
                                </m:sub>
                              </m:sSub>
                            </m:e>
                          </m:mr>
                        </m:m>
                      </m:e>
                    </m:d>
                  </m:oMath>
                </a14:m>
                <a:r>
                  <a:rPr lang="en-US" sz="2000" b="0" dirty="0"/>
                  <a:t>	</a:t>
                </a:r>
                <a14:m>
                  <m:oMath xmlns:m="http://schemas.openxmlformats.org/officeDocument/2006/math">
                    <m:r>
                      <a:rPr lang="en-US" sz="2000" b="0" i="0" smtClean="0">
                        <a:latin typeface="Cambria Math" panose="02040503050406030204" pitchFamily="18" charset="0"/>
                      </a:rPr>
                      <m:t>0</m:t>
                    </m:r>
                    <m:r>
                      <a:rPr lang="en-US" sz="2000" b="0" i="1" smtClean="0">
                        <a:latin typeface="Cambria Math" panose="02040503050406030204" pitchFamily="18" charset="0"/>
                        <a:ea typeface="Cambria Math" panose="02040503050406030204" pitchFamily="18" charset="0"/>
                      </a:rPr>
                      <m:t>≤</m:t>
                    </m:r>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𝑦</m:t>
                        </m:r>
                      </m:e>
                      <m:sub>
                        <m:r>
                          <a:rPr lang="en-US" sz="2000" b="0" i="1" smtClean="0">
                            <a:latin typeface="Cambria Math" panose="02040503050406030204" pitchFamily="18" charset="0"/>
                            <a:ea typeface="Cambria Math" panose="02040503050406030204" pitchFamily="18" charset="0"/>
                          </a:rPr>
                          <m:t>𝑜𝑢𝑡</m:t>
                        </m:r>
                      </m:sub>
                    </m:sSub>
                    <m:r>
                      <a:rPr lang="en-US" sz="2000" b="0" i="1" smtClean="0">
                        <a:latin typeface="Cambria Math" panose="02040503050406030204" pitchFamily="18" charset="0"/>
                        <a:ea typeface="Cambria Math" panose="02040503050406030204" pitchFamily="18" charset="0"/>
                      </a:rPr>
                      <m:t>≤</m:t>
                    </m:r>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𝑦</m:t>
                        </m:r>
                      </m:e>
                      <m:sub>
                        <m:r>
                          <a:rPr lang="en-US" sz="2000" b="0" i="1" smtClean="0">
                            <a:latin typeface="Cambria Math" panose="02040503050406030204" pitchFamily="18" charset="0"/>
                            <a:ea typeface="Cambria Math" panose="02040503050406030204" pitchFamily="18" charset="0"/>
                          </a:rPr>
                          <m:t>𝑖𝑛</m:t>
                        </m:r>
                      </m:sub>
                    </m:sSub>
                  </m:oMath>
                </a14:m>
                <a:endParaRPr lang="en-US" sz="2000" b="0" dirty="0">
                  <a:ea typeface="Cambria Math" panose="02040503050406030204" pitchFamily="18" charset="0"/>
                </a:endParaRPr>
              </a:p>
              <a:p>
                <a:r>
                  <a:rPr lang="en-US" sz="2000" dirty="0">
                    <a:ea typeface="Cambria Math" panose="02040503050406030204" pitchFamily="18" charset="0"/>
                  </a:rPr>
                  <a:t>		</a:t>
                </a:r>
                <a:r>
                  <a:rPr lang="en-US" sz="2000" b="0" dirty="0"/>
                  <a:t>	</a:t>
                </a:r>
                <a14:m>
                  <m:oMath xmlns:m="http://schemas.openxmlformats.org/officeDocument/2006/math">
                    <m:r>
                      <a:rPr lang="en-US" sz="2000" b="0" i="1" smtClean="0">
                        <a:latin typeface="Cambria Math" panose="02040503050406030204" pitchFamily="18" charset="0"/>
                      </a:rPr>
                      <m:t>0</m:t>
                    </m:r>
                  </m:oMath>
                </a14:m>
                <a:r>
                  <a:rPr lang="en-US" sz="2000" dirty="0"/>
                  <a:t>				 </a:t>
                </a:r>
                <a14:m>
                  <m:oMath xmlns:m="http://schemas.openxmlformats.org/officeDocument/2006/math">
                    <m:r>
                      <a:rPr lang="en-US" sz="2000" i="1">
                        <a:latin typeface="Cambria Math" panose="02040503050406030204" pitchFamily="18" charset="0"/>
                      </a:rPr>
                      <m:t>𝑜𝑡h𝑒𝑟𝑤𝑖𝑠𝑒</m:t>
                    </m:r>
                  </m:oMath>
                </a14:m>
                <a:endParaRPr lang="en-US" sz="2000" dirty="0"/>
              </a:p>
            </p:txBody>
          </p:sp>
        </mc:Choice>
        <mc:Fallback xmlns="">
          <p:sp>
            <p:nvSpPr>
              <p:cNvPr id="9" name="TextBox 8">
                <a:extLst>
                  <a:ext uri="{FF2B5EF4-FFF2-40B4-BE49-F238E27FC236}">
                    <a16:creationId xmlns:a16="http://schemas.microsoft.com/office/drawing/2014/main" id="{B48FB30A-AF6F-4F0B-8D17-5A4BCAF726EC}"/>
                  </a:ext>
                </a:extLst>
              </p:cNvPr>
              <p:cNvSpPr txBox="1">
                <a:spLocks noRot="1" noChangeAspect="1" noMove="1" noResize="1" noEditPoints="1" noAdjustHandles="1" noChangeArrowheads="1" noChangeShapeType="1" noTextEdit="1"/>
              </p:cNvSpPr>
              <p:nvPr/>
            </p:nvSpPr>
            <p:spPr>
              <a:xfrm>
                <a:off x="382484" y="3391412"/>
                <a:ext cx="8379032" cy="106869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486044C-898E-EA7A-B76C-71B662EA032F}"/>
                  </a:ext>
                </a:extLst>
              </p:cNvPr>
              <p:cNvSpPr txBox="1"/>
              <p:nvPr/>
            </p:nvSpPr>
            <p:spPr>
              <a:xfrm>
                <a:off x="505898" y="4654506"/>
                <a:ext cx="8072274" cy="388248"/>
              </a:xfrm>
              <a:prstGeom prst="rect">
                <a:avLst/>
              </a:prstGeom>
              <a:noFill/>
            </p:spPr>
            <p:txBody>
              <a:bodyPr wrap="square" lIns="0" tIns="0" rIns="0" bIns="0" rtlCol="0">
                <a:spAutoFit/>
              </a:bodyPr>
              <a:lstStyle/>
              <a:p>
                <a14:m>
                  <m:oMath xmlns:m="http://schemas.openxmlformats.org/officeDocument/2006/math">
                    <m:r>
                      <a:rPr lang="en-US" sz="2000" b="0" i="1" smtClean="0">
                        <a:latin typeface="Cambria Math" panose="02040503050406030204" pitchFamily="18" charset="0"/>
                      </a:rPr>
                      <m:t>𝑃</m:t>
                    </m:r>
                    <m:d>
                      <m:dPr>
                        <m:ctrlPr>
                          <a:rPr lang="en-US" sz="2000" b="0" i="1" smtClean="0">
                            <a:latin typeface="Cambria Math" panose="02040503050406030204" pitchFamily="18" charset="0"/>
                          </a:rPr>
                        </m:ctrlPr>
                      </m:dP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𝑜𝑢𝑡</m:t>
                            </m:r>
                          </m:sub>
                        </m:sSub>
                        <m:r>
                          <a:rPr lang="en-US" sz="2000" b="0" i="1" smtClean="0">
                            <a:latin typeface="Cambria Math" panose="02040503050406030204" pitchFamily="18" charset="0"/>
                          </a:rPr>
                          <m:t>=</m:t>
                        </m:r>
                        <m:r>
                          <a:rPr lang="en-US" sz="2000" b="0" i="1" smtClean="0">
                            <a:latin typeface="Cambria Math" panose="02040503050406030204" pitchFamily="18" charset="0"/>
                          </a:rPr>
                          <m:t>𝑖</m:t>
                        </m:r>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𝑖𝑛</m:t>
                            </m:r>
                          </m:sub>
                        </m:sSub>
                      </m:e>
                    </m:d>
                  </m:oMath>
                </a14:m>
                <a:r>
                  <a:rPr lang="en-US" sz="2000" dirty="0"/>
                  <a:t>=</a:t>
                </a:r>
                <a14:m>
                  <m:oMath xmlns:m="http://schemas.openxmlformats.org/officeDocument/2006/math">
                    <m:nary>
                      <m:naryPr>
                        <m:chr m:val="∑"/>
                        <m:ctrlPr>
                          <a:rPr lang="en-US" sz="2000" i="1" dirty="0" smtClean="0">
                            <a:latin typeface="Cambria Math" panose="02040503050406030204" pitchFamily="18" charset="0"/>
                          </a:rPr>
                        </m:ctrlPr>
                      </m:naryPr>
                      <m:sub>
                        <m:r>
                          <m:rPr>
                            <m:brk m:alnAt="23"/>
                          </m:rPr>
                          <a:rPr lang="en-US" sz="2000" b="0" i="1" dirty="0" smtClean="0">
                            <a:latin typeface="Cambria Math" panose="02040503050406030204" pitchFamily="18" charset="0"/>
                          </a:rPr>
                          <m:t>𝑗</m:t>
                        </m:r>
                        <m:r>
                          <a:rPr lang="en-US" sz="2000" b="0" i="1" dirty="0" smtClean="0">
                            <a:latin typeface="Cambria Math" panose="02040503050406030204" pitchFamily="18" charset="0"/>
                          </a:rPr>
                          <m:t>=0</m:t>
                        </m:r>
                      </m:sub>
                      <m:sup>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𝑖𝑛</m:t>
                            </m:r>
                          </m:sub>
                        </m:sSub>
                      </m:sup>
                      <m:e>
                        <m:nary>
                          <m:naryPr>
                            <m:chr m:val="∑"/>
                            <m:ctrlPr>
                              <a:rPr lang="en-US" sz="2000" i="1" dirty="0" smtClean="0">
                                <a:latin typeface="Cambria Math" panose="02040503050406030204" pitchFamily="18" charset="0"/>
                              </a:rPr>
                            </m:ctrlPr>
                          </m:naryPr>
                          <m:sub>
                            <m:r>
                              <m:rPr>
                                <m:brk m:alnAt="23"/>
                              </m:rPr>
                              <a:rPr lang="en-US" sz="2000" b="0" i="1" dirty="0" smtClean="0">
                                <a:latin typeface="Cambria Math" panose="02040503050406030204" pitchFamily="18" charset="0"/>
                              </a:rPr>
                              <m:t>𝑘</m:t>
                            </m:r>
                            <m:r>
                              <a:rPr lang="en-US" sz="2000" b="0" i="1" dirty="0" smtClean="0">
                                <a:latin typeface="Cambria Math" panose="02040503050406030204" pitchFamily="18" charset="0"/>
                              </a:rPr>
                              <m:t>=0</m:t>
                            </m:r>
                          </m:sub>
                          <m:sup>
                            <m:sSub>
                              <m:sSubPr>
                                <m:ctrlPr>
                                  <a:rPr lang="en-US" sz="2000" i="1" dirty="0">
                                    <a:latin typeface="Cambria Math" panose="02040503050406030204" pitchFamily="18" charset="0"/>
                                  </a:rPr>
                                </m:ctrlPr>
                              </m:sSubPr>
                              <m:e>
                                <m:r>
                                  <a:rPr lang="en-US" sz="2000" i="1" dirty="0">
                                    <a:latin typeface="Cambria Math" panose="02040503050406030204" pitchFamily="18" charset="0"/>
                                  </a:rPr>
                                  <m:t>𝑦</m:t>
                                </m:r>
                              </m:e>
                              <m:sub>
                                <m:r>
                                  <a:rPr lang="en-US" sz="2000" i="1" dirty="0">
                                    <a:latin typeface="Cambria Math" panose="02040503050406030204" pitchFamily="18" charset="0"/>
                                  </a:rPr>
                                  <m:t>𝑖𝑛</m:t>
                                </m:r>
                              </m:sub>
                            </m:sSub>
                          </m:sup>
                          <m:e>
                            <m:r>
                              <a:rPr lang="en-US" sz="2000" b="0" i="1" dirty="0" smtClean="0">
                                <a:latin typeface="Cambria Math" panose="02040503050406030204" pitchFamily="18" charset="0"/>
                              </a:rPr>
                              <m:t>𝑃</m:t>
                            </m:r>
                            <m:d>
                              <m:dPr>
                                <m:ctrlPr>
                                  <a:rPr lang="en-US" sz="2000" b="0" i="1" dirty="0" smtClean="0">
                                    <a:latin typeface="Cambria Math" panose="02040503050406030204" pitchFamily="18" charset="0"/>
                                  </a:rPr>
                                </m:ctrlPr>
                              </m:dPr>
                              <m:e>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𝑜𝑢𝑡</m:t>
                                    </m:r>
                                    <m:r>
                                      <a:rPr lang="en-US" sz="2000" b="0" i="1" dirty="0" smtClean="0">
                                        <a:latin typeface="Cambria Math" panose="02040503050406030204" pitchFamily="18" charset="0"/>
                                      </a:rPr>
                                      <m:t>,</m:t>
                                    </m:r>
                                  </m:sub>
                                </m:sSub>
                                <m:r>
                                  <a:rPr lang="en-US" sz="2000" b="0" i="1" dirty="0" smtClean="0">
                                    <a:latin typeface="Cambria Math" panose="02040503050406030204" pitchFamily="18" charset="0"/>
                                  </a:rPr>
                                  <m:t>=</m:t>
                                </m:r>
                                <m:r>
                                  <a:rPr lang="en-US" sz="2000" b="0" i="1" dirty="0" smtClean="0">
                                    <a:latin typeface="Cambria Math" panose="02040503050406030204" pitchFamily="18" charset="0"/>
                                  </a:rPr>
                                  <m:t>𝑖</m:t>
                                </m:r>
                              </m:e>
                              <m:e>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2,</m:t>
                                    </m:r>
                                  </m:sub>
                                </m:sSub>
                                <m:r>
                                  <a:rPr lang="en-US" sz="2000" b="0" i="1" dirty="0" smtClean="0">
                                    <a:latin typeface="Cambria Math" panose="02040503050406030204" pitchFamily="18" charset="0"/>
                                  </a:rPr>
                                  <m:t>=</m:t>
                                </m:r>
                                <m:r>
                                  <a:rPr lang="en-US" sz="2000" b="0" i="1" dirty="0" smtClean="0">
                                    <a:latin typeface="Cambria Math" panose="02040503050406030204" pitchFamily="18" charset="0"/>
                                  </a:rPr>
                                  <m:t>𝑗</m:t>
                                </m:r>
                                <m:r>
                                  <a:rPr lang="en-US" sz="2000" b="0" i="1" dirty="0" smtClean="0">
                                    <a:latin typeface="Cambria Math" panose="02040503050406030204" pitchFamily="18" charset="0"/>
                                  </a:rPr>
                                  <m:t>,</m:t>
                                </m:r>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1</m:t>
                                    </m:r>
                                  </m:sub>
                                </m:sSub>
                                <m:r>
                                  <a:rPr lang="en-US" sz="2000" b="0" i="1" dirty="0" smtClean="0">
                                    <a:latin typeface="Cambria Math" panose="02040503050406030204" pitchFamily="18" charset="0"/>
                                  </a:rPr>
                                  <m:t>=</m:t>
                                </m:r>
                                <m:r>
                                  <a:rPr lang="en-US" sz="2000" b="0" i="1" dirty="0" smtClean="0">
                                    <a:latin typeface="Cambria Math" panose="02040503050406030204" pitchFamily="18" charset="0"/>
                                  </a:rPr>
                                  <m:t>𝑘</m:t>
                                </m:r>
                              </m:e>
                            </m:d>
                            <m:r>
                              <a:rPr lang="en-US" sz="2000" b="0" i="1" dirty="0" smtClean="0">
                                <a:latin typeface="Cambria Math" panose="02040503050406030204" pitchFamily="18" charset="0"/>
                              </a:rPr>
                              <m:t>𝑃</m:t>
                            </m:r>
                            <m:d>
                              <m:dPr>
                                <m:ctrlPr>
                                  <a:rPr lang="en-US" sz="2000" b="0" i="1" dirty="0" smtClean="0">
                                    <a:latin typeface="Cambria Math" panose="02040503050406030204" pitchFamily="18" charset="0"/>
                                  </a:rPr>
                                </m:ctrlPr>
                              </m:dPr>
                              <m:e>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2</m:t>
                                    </m:r>
                                  </m:sub>
                                </m:sSub>
                                <m:r>
                                  <a:rPr lang="en-US" sz="2000" b="0" i="1" dirty="0" smtClean="0">
                                    <a:latin typeface="Cambria Math" panose="02040503050406030204" pitchFamily="18" charset="0"/>
                                  </a:rPr>
                                  <m:t>=</m:t>
                                </m:r>
                                <m:r>
                                  <a:rPr lang="en-US" sz="2000" b="0" i="1" dirty="0" smtClean="0">
                                    <a:latin typeface="Cambria Math" panose="02040503050406030204" pitchFamily="18" charset="0"/>
                                  </a:rPr>
                                  <m:t>𝑗</m:t>
                                </m:r>
                              </m:e>
                            </m:d>
                            <m:r>
                              <a:rPr lang="en-US" sz="2000" b="0" i="1" dirty="0" smtClean="0">
                                <a:latin typeface="Cambria Math" panose="02040503050406030204" pitchFamily="18" charset="0"/>
                              </a:rPr>
                              <m:t>𝑃</m:t>
                            </m:r>
                            <m:d>
                              <m:dPr>
                                <m:ctrlPr>
                                  <a:rPr lang="en-US" sz="2000" b="0" i="1" dirty="0" smtClean="0">
                                    <a:latin typeface="Cambria Math" panose="02040503050406030204" pitchFamily="18" charset="0"/>
                                  </a:rPr>
                                </m:ctrlPr>
                              </m:dPr>
                              <m:e>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𝑦</m:t>
                                    </m:r>
                                  </m:e>
                                  <m:sub>
                                    <m:r>
                                      <a:rPr lang="en-US" sz="2000" b="0" i="1" dirty="0" smtClean="0">
                                        <a:latin typeface="Cambria Math" panose="02040503050406030204" pitchFamily="18" charset="0"/>
                                      </a:rPr>
                                      <m:t>1</m:t>
                                    </m:r>
                                  </m:sub>
                                </m:sSub>
                                <m:r>
                                  <a:rPr lang="en-US" sz="2000" b="0" i="1" dirty="0" smtClean="0">
                                    <a:latin typeface="Cambria Math" panose="02040503050406030204" pitchFamily="18" charset="0"/>
                                  </a:rPr>
                                  <m:t>=</m:t>
                                </m:r>
                                <m:r>
                                  <a:rPr lang="en-US" sz="2000" b="0" i="1" dirty="0" smtClean="0">
                                    <a:latin typeface="Cambria Math" panose="02040503050406030204" pitchFamily="18" charset="0"/>
                                  </a:rPr>
                                  <m:t>𝑖</m:t>
                                </m:r>
                              </m:e>
                            </m:d>
                          </m:e>
                        </m:nary>
                      </m:e>
                    </m:nary>
                  </m:oMath>
                </a14:m>
                <a:endParaRPr lang="en-US" sz="2000" dirty="0"/>
              </a:p>
            </p:txBody>
          </p:sp>
        </mc:Choice>
        <mc:Fallback xmlns="">
          <p:sp>
            <p:nvSpPr>
              <p:cNvPr id="10" name="TextBox 9">
                <a:extLst>
                  <a:ext uri="{FF2B5EF4-FFF2-40B4-BE49-F238E27FC236}">
                    <a16:creationId xmlns:a16="http://schemas.microsoft.com/office/drawing/2014/main" id="{A486044C-898E-EA7A-B76C-71B662EA032F}"/>
                  </a:ext>
                </a:extLst>
              </p:cNvPr>
              <p:cNvSpPr txBox="1">
                <a:spLocks noRot="1" noChangeAspect="1" noMove="1" noResize="1" noEditPoints="1" noAdjustHandles="1" noChangeArrowheads="1" noChangeShapeType="1" noTextEdit="1"/>
              </p:cNvSpPr>
              <p:nvPr/>
            </p:nvSpPr>
            <p:spPr>
              <a:xfrm>
                <a:off x="505898" y="4654506"/>
                <a:ext cx="8072274" cy="388248"/>
              </a:xfrm>
              <a:prstGeom prst="rect">
                <a:avLst/>
              </a:prstGeom>
              <a:blipFill>
                <a:blip r:embed="rId4"/>
                <a:stretch>
                  <a:fillRect l="-1133" t="-133333" b="-1904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DCAED235-CCFA-98CE-8EFC-F209342D71A5}"/>
                  </a:ext>
                </a:extLst>
              </p:cNvPr>
              <p:cNvSpPr txBox="1"/>
              <p:nvPr/>
            </p:nvSpPr>
            <p:spPr>
              <a:xfrm>
                <a:off x="382484" y="5231662"/>
                <a:ext cx="6798608" cy="923330"/>
              </a:xfrm>
              <a:prstGeom prst="rect">
                <a:avLst/>
              </a:prstGeom>
              <a:noFill/>
            </p:spPr>
            <p:txBody>
              <a:bodyPr wrap="square" rtlCol="0">
                <a:spAutoFit/>
              </a:bodyPr>
              <a:lstStyle/>
              <a:p>
                <a:pPr marL="285750" indent="-2857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𝑝</m:t>
                    </m:r>
                    <m:d>
                      <m:dPr>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1</m:t>
                                </m:r>
                              </m:sub>
                            </m:sSub>
                          </m:e>
                        </m:acc>
                      </m:e>
                    </m:d>
                  </m:oMath>
                </a14:m>
                <a:r>
                  <a:rPr lang="en-US" dirty="0">
                    <a:latin typeface="Tahoma" panose="020B0604030504040204" pitchFamily="34" charset="0"/>
                    <a:ea typeface="Tahoma" panose="020B0604030504040204" pitchFamily="34" charset="0"/>
                    <a:cs typeface="Tahoma" panose="020B0604030504040204" pitchFamily="34" charset="0"/>
                  </a:rPr>
                  <a:t> and </a:t>
                </a:r>
                <a14:m>
                  <m:oMath xmlns:m="http://schemas.openxmlformats.org/officeDocument/2006/math">
                    <m:r>
                      <a:rPr lang="en-US" i="1">
                        <a:latin typeface="Cambria Math" panose="02040503050406030204" pitchFamily="18" charset="0"/>
                      </a:rPr>
                      <m:t>𝑝</m:t>
                    </m:r>
                    <m:d>
                      <m:dPr>
                        <m:ctrlPr>
                          <a:rPr lang="en-US" i="1">
                            <a:latin typeface="Cambria Math" panose="02040503050406030204" pitchFamily="18" charset="0"/>
                          </a:rPr>
                        </m:ctrlPr>
                      </m:dPr>
                      <m:e>
                        <m:acc>
                          <m:accPr>
                            <m:chr m:val="⃗"/>
                            <m:ctrlPr>
                              <a:rPr lang="en-US" i="1">
                                <a:latin typeface="Cambria Math" panose="02040503050406030204" pitchFamily="18" charset="0"/>
                              </a:rPr>
                            </m:ctrlPr>
                          </m:accPr>
                          <m:e>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2</m:t>
                                </m:r>
                              </m:sub>
                            </m:sSub>
                          </m:e>
                        </m:acc>
                      </m:e>
                    </m:d>
                  </m:oMath>
                </a14:m>
                <a:r>
                  <a:rPr lang="en-US" dirty="0">
                    <a:latin typeface="Tahoma" panose="020B0604030504040204" pitchFamily="34" charset="0"/>
                    <a:ea typeface="Tahoma" panose="020B0604030504040204" pitchFamily="34" charset="0"/>
                    <a:cs typeface="Tahoma" panose="020B0604030504040204" pitchFamily="34" charset="0"/>
                  </a:rPr>
                  <a:t> computed as a reliability node</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Computation of all nodes treated as one unit, so it becomes one node in the Bayesian network  </a:t>
                </a:r>
              </a:p>
            </p:txBody>
          </p:sp>
        </mc:Choice>
        <mc:Fallback xmlns="">
          <p:sp>
            <p:nvSpPr>
              <p:cNvPr id="11" name="TextBox 10">
                <a:extLst>
                  <a:ext uri="{FF2B5EF4-FFF2-40B4-BE49-F238E27FC236}">
                    <a16:creationId xmlns:a16="http://schemas.microsoft.com/office/drawing/2014/main" id="{DCAED235-CCFA-98CE-8EFC-F209342D71A5}"/>
                  </a:ext>
                </a:extLst>
              </p:cNvPr>
              <p:cNvSpPr txBox="1">
                <a:spLocks noRot="1" noChangeAspect="1" noMove="1" noResize="1" noEditPoints="1" noAdjustHandles="1" noChangeArrowheads="1" noChangeShapeType="1" noTextEdit="1"/>
              </p:cNvSpPr>
              <p:nvPr/>
            </p:nvSpPr>
            <p:spPr>
              <a:xfrm>
                <a:off x="382484" y="5231662"/>
                <a:ext cx="6798608" cy="923330"/>
              </a:xfrm>
              <a:prstGeom prst="rect">
                <a:avLst/>
              </a:prstGeom>
              <a:blipFill>
                <a:blip r:embed="rId5"/>
                <a:stretch>
                  <a:fillRect l="-628" t="-3289" b="-9211"/>
                </a:stretch>
              </a:blipFill>
            </p:spPr>
            <p:txBody>
              <a:bodyPr/>
              <a:lstStyle/>
              <a:p>
                <a:r>
                  <a:rPr lang="en-US">
                    <a:noFill/>
                  </a:rPr>
                  <a:t> </a:t>
                </a:r>
              </a:p>
            </p:txBody>
          </p:sp>
        </mc:Fallback>
      </mc:AlternateContent>
      <p:grpSp>
        <p:nvGrpSpPr>
          <p:cNvPr id="3" name="Group 2">
            <a:extLst>
              <a:ext uri="{FF2B5EF4-FFF2-40B4-BE49-F238E27FC236}">
                <a16:creationId xmlns:a16="http://schemas.microsoft.com/office/drawing/2014/main" id="{581102B2-D711-0B72-B95A-EE8171C46892}"/>
              </a:ext>
            </a:extLst>
          </p:cNvPr>
          <p:cNvGrpSpPr/>
          <p:nvPr/>
        </p:nvGrpSpPr>
        <p:grpSpPr>
          <a:xfrm>
            <a:off x="2829649" y="1651335"/>
            <a:ext cx="3484702" cy="1456778"/>
            <a:chOff x="5240878" y="4419077"/>
            <a:chExt cx="3484702" cy="1456778"/>
          </a:xfrm>
        </p:grpSpPr>
        <p:sp>
          <p:nvSpPr>
            <p:cNvPr id="4" name="TextBox 3">
              <a:extLst>
                <a:ext uri="{FF2B5EF4-FFF2-40B4-BE49-F238E27FC236}">
                  <a16:creationId xmlns:a16="http://schemas.microsoft.com/office/drawing/2014/main" id="{CD372D2D-DBBB-A16B-2978-7A86A5C8556B}"/>
                </a:ext>
              </a:extLst>
            </p:cNvPr>
            <p:cNvSpPr txBox="1"/>
            <p:nvPr/>
          </p:nvSpPr>
          <p:spPr>
            <a:xfrm>
              <a:off x="8131219" y="4964626"/>
              <a:ext cx="594361" cy="338554"/>
            </a:xfrm>
            <a:prstGeom prst="rect">
              <a:avLst/>
            </a:prstGeom>
            <a:noFill/>
          </p:spPr>
          <p:txBody>
            <a:bodyPr wrap="square" rtlCol="0" anchor="ctr">
              <a:spAutoFit/>
            </a:bodyPr>
            <a:lstStyle/>
            <a:p>
              <a:pPr algn="ctr"/>
              <a:r>
                <a:rPr lang="en-US" sz="1600" dirty="0" err="1"/>
                <a:t>y</a:t>
              </a:r>
              <a:r>
                <a:rPr lang="en-US" sz="1600" baseline="-25000" dirty="0" err="1"/>
                <a:t>out</a:t>
              </a:r>
              <a:endParaRPr lang="en-US" sz="1600" dirty="0"/>
            </a:p>
          </p:txBody>
        </p:sp>
        <p:sp>
          <p:nvSpPr>
            <p:cNvPr id="7" name="Oval 6">
              <a:extLst>
                <a:ext uri="{FF2B5EF4-FFF2-40B4-BE49-F238E27FC236}">
                  <a16:creationId xmlns:a16="http://schemas.microsoft.com/office/drawing/2014/main" id="{A6B3A056-7641-F607-B6E3-085114F531DA}"/>
                </a:ext>
              </a:extLst>
            </p:cNvPr>
            <p:cNvSpPr/>
            <p:nvPr/>
          </p:nvSpPr>
          <p:spPr>
            <a:xfrm>
              <a:off x="6119976" y="4419077"/>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solidFill>
                  <a:schemeClr val="bg1">
                    <a:alpha val="99000"/>
                  </a:schemeClr>
                </a:solidFill>
              </a:endParaRPr>
            </a:p>
          </p:txBody>
        </p:sp>
        <p:sp>
          <p:nvSpPr>
            <p:cNvPr id="8" name="Oval 7">
              <a:extLst>
                <a:ext uri="{FF2B5EF4-FFF2-40B4-BE49-F238E27FC236}">
                  <a16:creationId xmlns:a16="http://schemas.microsoft.com/office/drawing/2014/main" id="{A6EE5C64-0DDB-8822-71CE-75052EA78F97}"/>
                </a:ext>
              </a:extLst>
            </p:cNvPr>
            <p:cNvSpPr/>
            <p:nvPr/>
          </p:nvSpPr>
          <p:spPr>
            <a:xfrm>
              <a:off x="6121913" y="5281495"/>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solidFill>
                  <a:schemeClr val="bg1">
                    <a:alpha val="99000"/>
                  </a:schemeClr>
                </a:solidFill>
              </a:endParaRPr>
            </a:p>
          </p:txBody>
        </p:sp>
        <p:sp>
          <p:nvSpPr>
            <p:cNvPr id="12" name="Oval 11">
              <a:extLst>
                <a:ext uri="{FF2B5EF4-FFF2-40B4-BE49-F238E27FC236}">
                  <a16:creationId xmlns:a16="http://schemas.microsoft.com/office/drawing/2014/main" id="{9A3054B0-720D-8570-A10C-27253280FD93}"/>
                </a:ext>
              </a:extLst>
            </p:cNvPr>
            <p:cNvSpPr/>
            <p:nvPr/>
          </p:nvSpPr>
          <p:spPr>
            <a:xfrm>
              <a:off x="7105150" y="4832723"/>
              <a:ext cx="594360" cy="5943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6350" cmpd="sng">
                  <a:solidFill>
                    <a:schemeClr val="tx1"/>
                  </a:solidFill>
                </a:ln>
                <a:solidFill>
                  <a:schemeClr val="bg1">
                    <a:alpha val="99000"/>
                  </a:schemeClr>
                </a:solidFill>
              </a:endParaRPr>
            </a:p>
          </p:txBody>
        </p:sp>
        <p:cxnSp>
          <p:nvCxnSpPr>
            <p:cNvPr id="13" name="Straight Arrow Connector 12">
              <a:extLst>
                <a:ext uri="{FF2B5EF4-FFF2-40B4-BE49-F238E27FC236}">
                  <a16:creationId xmlns:a16="http://schemas.microsoft.com/office/drawing/2014/main" id="{241B489B-8EBB-C74E-4701-6A14C8837026}"/>
                </a:ext>
              </a:extLst>
            </p:cNvPr>
            <p:cNvCxnSpPr>
              <a:cxnSpLocks/>
              <a:stCxn id="7" idx="6"/>
              <a:endCxn id="12" idx="1"/>
            </p:cNvCxnSpPr>
            <p:nvPr/>
          </p:nvCxnSpPr>
          <p:spPr>
            <a:xfrm>
              <a:off x="6714336" y="4716257"/>
              <a:ext cx="477856" cy="203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13EC269-36DF-A37E-70AB-1953C6ABBFE6}"/>
                </a:ext>
              </a:extLst>
            </p:cNvPr>
            <p:cNvCxnSpPr>
              <a:cxnSpLocks/>
              <a:stCxn id="8" idx="6"/>
              <a:endCxn id="12" idx="3"/>
            </p:cNvCxnSpPr>
            <p:nvPr/>
          </p:nvCxnSpPr>
          <p:spPr>
            <a:xfrm flipV="1">
              <a:off x="6716273" y="5340041"/>
              <a:ext cx="475919" cy="2386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AF81C98-660C-5A92-99A6-CD0875202B2B}"/>
                </a:ext>
              </a:extLst>
            </p:cNvPr>
            <p:cNvCxnSpPr>
              <a:cxnSpLocks/>
              <a:stCxn id="12" idx="6"/>
            </p:cNvCxnSpPr>
            <p:nvPr/>
          </p:nvCxnSpPr>
          <p:spPr>
            <a:xfrm>
              <a:off x="7699510" y="5129903"/>
              <a:ext cx="439995" cy="4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F00B04B-0A91-84D5-5B87-AA2182F0D522}"/>
                </a:ext>
              </a:extLst>
            </p:cNvPr>
            <p:cNvSpPr txBox="1"/>
            <p:nvPr/>
          </p:nvSpPr>
          <p:spPr>
            <a:xfrm>
              <a:off x="6598878" y="4488124"/>
              <a:ext cx="746458" cy="338554"/>
            </a:xfrm>
            <a:prstGeom prst="rect">
              <a:avLst/>
            </a:prstGeom>
            <a:noFill/>
          </p:spPr>
          <p:txBody>
            <a:bodyPr wrap="square" rtlCol="0" anchor="ctr">
              <a:spAutoFit/>
            </a:bodyPr>
            <a:lstStyle/>
            <a:p>
              <a:pPr algn="ctr"/>
              <a:r>
                <a:rPr lang="en-US" sz="1600" dirty="0"/>
                <a:t>y</a:t>
              </a:r>
              <a:r>
                <a:rPr lang="en-US" sz="1600" baseline="-25000" dirty="0"/>
                <a:t>1</a:t>
              </a:r>
              <a:endParaRPr lang="en-US" sz="1600" dirty="0"/>
            </a:p>
          </p:txBody>
        </p:sp>
        <p:sp>
          <p:nvSpPr>
            <p:cNvPr id="29" name="TextBox 28">
              <a:extLst>
                <a:ext uri="{FF2B5EF4-FFF2-40B4-BE49-F238E27FC236}">
                  <a16:creationId xmlns:a16="http://schemas.microsoft.com/office/drawing/2014/main" id="{8058A11F-2015-8E05-19DE-DB971637170A}"/>
                </a:ext>
              </a:extLst>
            </p:cNvPr>
            <p:cNvSpPr txBox="1"/>
            <p:nvPr/>
          </p:nvSpPr>
          <p:spPr>
            <a:xfrm>
              <a:off x="6598878" y="5409398"/>
              <a:ext cx="746458" cy="338554"/>
            </a:xfrm>
            <a:prstGeom prst="rect">
              <a:avLst/>
            </a:prstGeom>
            <a:noFill/>
          </p:spPr>
          <p:txBody>
            <a:bodyPr wrap="square" rtlCol="0" anchor="ctr">
              <a:spAutoFit/>
            </a:bodyPr>
            <a:lstStyle/>
            <a:p>
              <a:pPr algn="ctr"/>
              <a:r>
                <a:rPr lang="en-US" sz="1600" dirty="0"/>
                <a:t>y</a:t>
              </a:r>
              <a:r>
                <a:rPr lang="en-US" sz="1600" baseline="-25000" dirty="0"/>
                <a:t>2</a:t>
              </a:r>
              <a:endParaRPr lang="en-US" sz="1600" dirty="0"/>
            </a:p>
          </p:txBody>
        </p:sp>
        <p:cxnSp>
          <p:nvCxnSpPr>
            <p:cNvPr id="30" name="Straight Arrow Connector 29">
              <a:extLst>
                <a:ext uri="{FF2B5EF4-FFF2-40B4-BE49-F238E27FC236}">
                  <a16:creationId xmlns:a16="http://schemas.microsoft.com/office/drawing/2014/main" id="{DDE9E46B-E9F5-276C-F793-07DC3AFBBCE6}"/>
                </a:ext>
              </a:extLst>
            </p:cNvPr>
            <p:cNvCxnSpPr>
              <a:cxnSpLocks/>
              <a:stCxn id="32" idx="3"/>
              <a:endCxn id="7" idx="2"/>
            </p:cNvCxnSpPr>
            <p:nvPr/>
          </p:nvCxnSpPr>
          <p:spPr>
            <a:xfrm flipV="1">
              <a:off x="5674744" y="4716257"/>
              <a:ext cx="445232" cy="4192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0F44B000-8033-769D-A797-487658FCF44A}"/>
                </a:ext>
              </a:extLst>
            </p:cNvPr>
            <p:cNvCxnSpPr>
              <a:cxnSpLocks/>
              <a:stCxn id="32" idx="3"/>
              <a:endCxn id="8" idx="2"/>
            </p:cNvCxnSpPr>
            <p:nvPr/>
          </p:nvCxnSpPr>
          <p:spPr>
            <a:xfrm>
              <a:off x="5674744" y="5135459"/>
              <a:ext cx="447169" cy="443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E624E953-1FC5-2EE7-20B3-1E5BC091BA40}"/>
                </a:ext>
              </a:extLst>
            </p:cNvPr>
            <p:cNvSpPr txBox="1"/>
            <p:nvPr/>
          </p:nvSpPr>
          <p:spPr>
            <a:xfrm>
              <a:off x="5240878" y="4966182"/>
              <a:ext cx="433866" cy="338554"/>
            </a:xfrm>
            <a:prstGeom prst="rect">
              <a:avLst/>
            </a:prstGeom>
            <a:noFill/>
          </p:spPr>
          <p:txBody>
            <a:bodyPr wrap="square" rtlCol="0" anchor="ctr">
              <a:spAutoFit/>
            </a:bodyPr>
            <a:lstStyle/>
            <a:p>
              <a:pPr algn="ctr"/>
              <a:r>
                <a:rPr lang="en-US" sz="1600" dirty="0"/>
                <a:t>y</a:t>
              </a:r>
              <a:r>
                <a:rPr lang="en-US" sz="1600" baseline="-25000" dirty="0"/>
                <a:t>in</a:t>
              </a:r>
              <a:endParaRPr lang="en-US" sz="1600" dirty="0"/>
            </a:p>
          </p:txBody>
        </p:sp>
        <p:sp>
          <p:nvSpPr>
            <p:cNvPr id="34" name="TextBox 33">
              <a:extLst>
                <a:ext uri="{FF2B5EF4-FFF2-40B4-BE49-F238E27FC236}">
                  <a16:creationId xmlns:a16="http://schemas.microsoft.com/office/drawing/2014/main" id="{ACC9847B-7A96-325D-93E4-DB861C7DAE02}"/>
                </a:ext>
              </a:extLst>
            </p:cNvPr>
            <p:cNvSpPr txBox="1"/>
            <p:nvPr/>
          </p:nvSpPr>
          <p:spPr>
            <a:xfrm>
              <a:off x="7141967" y="4933848"/>
              <a:ext cx="524553" cy="369332"/>
            </a:xfrm>
            <a:prstGeom prst="rect">
              <a:avLst/>
            </a:prstGeom>
            <a:noFill/>
          </p:spPr>
          <p:txBody>
            <a:bodyPr wrap="square" rtlCol="0" anchor="ctr">
              <a:spAutoFit/>
            </a:bodyPr>
            <a:lstStyle/>
            <a:p>
              <a:pPr algn="ctr"/>
              <a:r>
                <a:rPr lang="en-US" dirty="0">
                  <a:ln>
                    <a:solidFill>
                      <a:schemeClr val="tx1"/>
                    </a:solidFill>
                  </a:ln>
                  <a:solidFill>
                    <a:schemeClr val="bg1">
                      <a:alpha val="99000"/>
                    </a:schemeClr>
                  </a:solidFill>
                  <a:latin typeface="+mn-lt"/>
                  <a:cs typeface="+mn-cs"/>
                </a:rPr>
                <a:t>OR</a:t>
              </a:r>
            </a:p>
          </p:txBody>
        </p:sp>
      </p:grpSp>
    </p:spTree>
    <p:extLst>
      <p:ext uri="{BB962C8B-B14F-4D97-AF65-F5344CB8AC3E}">
        <p14:creationId xmlns:p14="http://schemas.microsoft.com/office/powerpoint/2010/main" val="3981852079"/>
      </p:ext>
    </p:extLst>
  </p:cSld>
  <p:clrMapOvr>
    <a:masterClrMapping/>
  </p:clrMapOvr>
</p:sld>
</file>

<file path=ppt/theme/theme1.xml><?xml version="1.0" encoding="utf-8"?>
<a:theme xmlns:a="http://schemas.openxmlformats.org/drawingml/2006/main" name="1_STAT TE PPT Template">
  <a:themeElements>
    <a:clrScheme name="HS COBP Color Palette">
      <a:dk1>
        <a:srgbClr val="000000"/>
      </a:dk1>
      <a:lt1>
        <a:srgbClr val="FFFFFF"/>
      </a:lt1>
      <a:dk2>
        <a:srgbClr val="192C56"/>
      </a:dk2>
      <a:lt2>
        <a:srgbClr val="134F78"/>
      </a:lt2>
      <a:accent1>
        <a:srgbClr val="192C56"/>
      </a:accent1>
      <a:accent2>
        <a:srgbClr val="134F78"/>
      </a:accent2>
      <a:accent3>
        <a:srgbClr val="A42135"/>
      </a:accent3>
      <a:accent4>
        <a:srgbClr val="CAD3D9"/>
      </a:accent4>
      <a:accent5>
        <a:srgbClr val="0C0C0C"/>
      </a:accent5>
      <a:accent6>
        <a:srgbClr val="5C6A71"/>
      </a:accent6>
      <a:hlink>
        <a:srgbClr val="134F78"/>
      </a:hlink>
      <a:folHlink>
        <a:srgbClr val="5C6A71"/>
      </a:folHlink>
    </a:clrScheme>
    <a:fontScheme name="HS COBP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7030A0"/>
        </a:solidFill>
        <a:ln>
          <a:solidFill>
            <a:schemeClr val="tx1"/>
          </a:solidFill>
        </a:ln>
      </a:spPr>
      <a:bodyPr rtlCol="0" anchor="ct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STAT TE PPT Template">
  <a:themeElements>
    <a:clrScheme name="HS Presentation Template">
      <a:dk1>
        <a:sysClr val="windowText" lastClr="000000"/>
      </a:dk1>
      <a:lt1>
        <a:sysClr val="window" lastClr="FFFFFF"/>
      </a:lt1>
      <a:dk2>
        <a:srgbClr val="1B1E3D"/>
      </a:dk2>
      <a:lt2>
        <a:srgbClr val="ACCBF9"/>
      </a:lt2>
      <a:accent1>
        <a:srgbClr val="4A66AC"/>
      </a:accent1>
      <a:accent2>
        <a:srgbClr val="629DD1"/>
      </a:accent2>
      <a:accent3>
        <a:srgbClr val="498DF1"/>
      </a:accent3>
      <a:accent4>
        <a:srgbClr val="143F6A"/>
      </a:accent4>
      <a:accent5>
        <a:srgbClr val="ACCBF9"/>
      </a:accent5>
      <a:accent6>
        <a:srgbClr val="3477B2"/>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7030A0"/>
        </a:solidFill>
        <a:ln>
          <a:solidFill>
            <a:schemeClr val="tx1"/>
          </a:solidFill>
        </a:ln>
      </a:spPr>
      <a:bodyPr rtlCol="0" anchor="ct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TaxCatchAll xmlns="bac4e3eb-747f-43bc-bf10-c1bbb893ecac" xsi:nil="true"/>
    <lcf76f155ced4ddcb4097134ff3c332f xmlns="c664e493-2004-4c7f-b31a-af7258fdc4e6">
      <Terms xmlns="http://schemas.microsoft.com/office/infopath/2007/PartnerControls"/>
    </lcf76f155ced4ddcb4097134ff3c332f>
    <Author_x0028_s_x0029_ xmlns="c664e493-2004-4c7f-b31a-af7258fdc4e6">
      <Value>Fitch</Value>
    </Author_x0028_s_x0029_>
    <Year xmlns="c664e493-2004-4c7f-b31a-af7258fdc4e6">2023</Year>
    <Audience xmlns="c664e493-2004-4c7f-b31a-af7258fdc4e6">
      <Value>Internal</Value>
    </Audience>
    <Distribution xmlns="c664e493-2004-4c7f-b31a-af7258fdc4e6">Distro C</Distribution>
    <STICategory xmlns="c664e493-2004-4c7f-b31a-af7258fdc4e6">Non-categorized</STICategory>
    <Author0 xmlns="c664e493-2004-4c7f-b31a-af7258fdc4e6">
      <UserInfo>
        <DisplayName/>
        <AccountId xsi:nil="true"/>
        <AccountType/>
      </UserInfo>
    </Author0>
    <CoreyThrush xmlns="c664e493-2004-4c7f-b31a-af7258fdc4e6">
      <UserInfo>
        <DisplayName/>
        <AccountId xsi:nil="true"/>
        <AccountType/>
      </UserInfo>
    </CoreyThrush>
    <ProductType xmlns="c664e493-2004-4c7f-b31a-af7258fdc4e6">Template</ProductType>
    <Progress xmlns="c664e493-2004-4c7f-b31a-af7258fdc4e6" xsi:nil="true"/>
    <IsCorrupted_x003f_ xmlns="c664e493-2004-4c7f-b31a-af7258fdc4e6">false</IsCorrupted_x003f_>
    <Duplicate_x003f_ xmlns="c664e493-2004-4c7f-b31a-af7258fdc4e6">false</Duplicate_x003f_>
    <AnticipatedDistribution xmlns="c664e493-2004-4c7f-b31a-af7258fdc4e6" xsi:nil="true"/>
    <PAApprovalRequired_x003f_ xmlns="c664e493-2004-4c7f-b31a-af7258fdc4e6">true</PAApprovalRequired_x003f_>
    <PWSDT_x0023_ xmlns="c664e493-2004-4c7f-b31a-af7258fdc4e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C582A90B485B47B861B75E39F0172D" ma:contentTypeVersion="34" ma:contentTypeDescription="Create a new document." ma:contentTypeScope="" ma:versionID="8b52f6f18b1cff1617e81f17e81587ff">
  <xsd:schema xmlns:xsd="http://www.w3.org/2001/XMLSchema" xmlns:xs="http://www.w3.org/2001/XMLSchema" xmlns:p="http://schemas.microsoft.com/office/2006/metadata/properties" xmlns:ns2="c664e493-2004-4c7f-b31a-af7258fdc4e6" xmlns:ns3="e2e68d15-cd08-43e2-9a83-a1327ba2869c" xmlns:ns4="bac4e3eb-747f-43bc-bf10-c1bbb893ecac" targetNamespace="http://schemas.microsoft.com/office/2006/metadata/properties" ma:root="true" ma:fieldsID="7c7915c605e939fd88b66748ed9ea500" ns2:_="" ns3:_="" ns4:_="">
    <xsd:import namespace="c664e493-2004-4c7f-b31a-af7258fdc4e6"/>
    <xsd:import namespace="e2e68d15-cd08-43e2-9a83-a1327ba2869c"/>
    <xsd:import namespace="bac4e3eb-747f-43bc-bf10-c1bbb893ecac"/>
    <xsd:element name="properties">
      <xsd:complexType>
        <xsd:sequence>
          <xsd:element name="documentManagement">
            <xsd:complexType>
              <xsd:all>
                <xsd:element ref="ns2:Author_x0028_s_x0029_" minOccurs="0"/>
                <xsd:element ref="ns2:Year" minOccurs="0"/>
                <xsd:element ref="ns2:Distribution" minOccurs="0"/>
                <xsd:element ref="ns2:ProductType" minOccurs="0"/>
                <xsd:element ref="ns2:Audience" minOccurs="0"/>
                <xsd:element ref="ns2:STICategory" minOccurs="0"/>
                <xsd:element ref="ns2:AnticipatedDistribution" minOccurs="0"/>
                <xsd:element ref="ns2:MediaServiceDateTaken" minOccurs="0"/>
                <xsd:element ref="ns2:MediaLengthInSeconds" minOccurs="0"/>
                <xsd:element ref="ns3:SharedWithUsers" minOccurs="0"/>
                <xsd:element ref="ns3:SharedWithDetail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CoreyThrush" minOccurs="0"/>
                <xsd:element ref="ns2:Author0" minOccurs="0"/>
                <xsd:element ref="ns2:MediaServiceMetadata" minOccurs="0"/>
                <xsd:element ref="ns2:MediaServiceFastMetadata" minOccurs="0"/>
                <xsd:element ref="ns2:MediaServiceObjectDetectorVersions" minOccurs="0"/>
                <xsd:element ref="ns2:IsCorrupted_x003f_" minOccurs="0"/>
                <xsd:element ref="ns2:Duplicate_x003f_" minOccurs="0"/>
                <xsd:element ref="ns2:Progress" minOccurs="0"/>
                <xsd:element ref="ns2:PWSDT_x0023_" minOccurs="0"/>
                <xsd:element ref="ns2:PAApprovalRequir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64e493-2004-4c7f-b31a-af7258fdc4e6" elementFormDefault="qualified">
    <xsd:import namespace="http://schemas.microsoft.com/office/2006/documentManagement/types"/>
    <xsd:import namespace="http://schemas.microsoft.com/office/infopath/2007/PartnerControls"/>
    <xsd:element name="Author_x0028_s_x0029_" ma:index="2" nillable="true" ma:displayName="Author(s)" ma:format="Dropdown" ma:internalName="Author_x0028_s_x0029_">
      <xsd:complexType>
        <xsd:complexContent>
          <xsd:extension base="dms:MultiChoiceFillIn">
            <xsd:sequence>
              <xsd:element name="Value" maxOccurs="unbounded" minOccurs="0" nillable="true">
                <xsd:simpleType>
                  <xsd:union memberTypes="dms:Text">
                    <xsd:simpleType>
                      <xsd:restriction base="dms:Choice">
                        <xsd:enumeration value="Kolsti"/>
                        <xsd:enumeration value="Lazarus"/>
                        <xsd:enumeration value="Greenbaum"/>
                        <xsd:enumeration value="Fountain"/>
                        <xsd:enumeration value="Weeks"/>
                        <xsd:enumeration value="Jones, N"/>
                        <xsd:enumeration value="Sgambellone"/>
                        <xsd:enumeration value="Fischer"/>
                        <xsd:enumeration value="Thrush"/>
                        <xsd:enumeration value="Provost"/>
                        <xsd:enumeration value="Sigler"/>
                        <xsd:enumeration value="Truett"/>
                        <xsd:enumeration value="Adams"/>
                        <xsd:enumeration value="Theimer"/>
                        <xsd:enumeration value="Natoli"/>
                        <xsd:enumeration value="Ramert"/>
                        <xsd:enumeration value="Kensler"/>
                        <xsd:enumeration value="Ortiz"/>
                        <xsd:enumeration value="Cordeiro"/>
                        <xsd:enumeration value="Cortes"/>
                        <xsd:enumeration value="Harman"/>
                        <xsd:enumeration value="Rowell"/>
                        <xsd:enumeration value="Burke"/>
                        <xsd:enumeration value="Sieck"/>
                        <xsd:enumeration value="Middleton"/>
                        <xsd:enumeration value="Oimoen"/>
                        <xsd:enumeration value="Divis"/>
                        <xsd:enumeration value="Thorsen"/>
                        <xsd:enumeration value="Marshall"/>
                        <xsd:enumeration value="Mott"/>
                        <xsd:enumeration value="Ahner"/>
                        <xsd:enumeration value="Jones, K"/>
                        <xsd:enumeration value="Simpson"/>
                        <xsd:enumeration value="Parson"/>
                        <xsd:enumeration value="Key"/>
                        <xsd:enumeration value="Wurscher"/>
                        <xsd:enumeration value="Tomlin"/>
                        <xsd:enumeration value="Wisnowski"/>
                        <xsd:enumeration value="Pollner"/>
                        <xsd:enumeration value="Pestak"/>
                        <xsd:enumeration value="Westphal"/>
                        <xsd:enumeration value="Choo"/>
                        <xsd:enumeration value="Freeman"/>
                        <xsd:enumeration value="Splinter"/>
                        <xsd:enumeration value="Hill"/>
                        <xsd:enumeration value="Bush"/>
                        <xsd:enumeration value="Paschal"/>
                        <xsd:enumeration value="Missing"/>
                        <xsd:enumeration value="Guldin"/>
                        <xsd:enumeration value="Helwig"/>
                        <xsd:enumeration value="Wolfe"/>
                        <xsd:enumeration value="Kershner"/>
                        <xsd:enumeration value="Beers"/>
                        <xsd:enumeration value="Thomas"/>
                        <xsd:enumeration value="Mosser-Kerner"/>
                        <xsd:enumeration value="Bergstrom"/>
                        <xsd:enumeration value="Duff"/>
                        <xsd:enumeration value="Anderson-Cook"/>
                        <xsd:enumeration value="Montgomery"/>
                        <xsd:enumeration value="Klein"/>
                        <xsd:enumeration value="Vining"/>
                        <xsd:enumeration value="Rogal"/>
                        <xsd:enumeration value="Fitch"/>
                        <xsd:enumeration value="McBride"/>
                        <xsd:enumeration value="Quilter"/>
                        <xsd:enumeration value="Chase"/>
                        <xsd:enumeration value="Welker"/>
                        <xsd:enumeration value="Burns"/>
                        <xsd:enumeration value="Koerner"/>
                        <xsd:enumeration value="Ponack"/>
                        <xsd:enumeration value="Marshall"/>
                        <xsd:enumeration value="Shelton"/>
                        <xsd:enumeration value="Garay"/>
                        <xsd:enumeration value="Bambakidis"/>
                        <xsd:enumeration value="Christoffers"/>
                      </xsd:restriction>
                    </xsd:simpleType>
                  </xsd:union>
                </xsd:simpleType>
              </xsd:element>
            </xsd:sequence>
          </xsd:extension>
        </xsd:complexContent>
      </xsd:complexType>
    </xsd:element>
    <xsd:element name="Year" ma:index="3" nillable="true" ma:displayName="Year" ma:description="What year was this produced?" ma:format="Dropdown" ma:internalName="Year">
      <xsd:simpleType>
        <xsd:restriction base="dms:Choice">
          <xsd:enumeration value="2023"/>
          <xsd:enumeration value="2022"/>
          <xsd:enumeration value="2021"/>
          <xsd:enumeration value="2020"/>
          <xsd:enumeration value="2019"/>
          <xsd:enumeration value="2018"/>
          <xsd:enumeration value="2006"/>
          <xsd:enumeration value="2017"/>
          <xsd:enumeration value="2016"/>
          <xsd:enumeration value="2015"/>
          <xsd:enumeration value="2014"/>
          <xsd:enumeration value="2013"/>
          <xsd:enumeration value="2012"/>
          <xsd:enumeration value="2011"/>
          <xsd:enumeration value="2010"/>
        </xsd:restriction>
      </xsd:simpleType>
    </xsd:element>
    <xsd:element name="Distribution" ma:index="4" nillable="true" ma:displayName="Distribution" ma:description="Was this PA approved or not?" ma:format="Dropdown" ma:internalName="Distribution" ma:readOnly="false">
      <xsd:simpleType>
        <xsd:restriction base="dms:Choice">
          <xsd:enumeration value="N/A"/>
          <xsd:enumeration value="Distro A"/>
          <xsd:enumeration value="Distro C"/>
          <xsd:enumeration value="Distro D"/>
          <xsd:enumeration value="FOUO"/>
          <xsd:enumeration value="CUI"/>
          <xsd:enumeration value="Missing Distro Statement"/>
        </xsd:restriction>
      </xsd:simpleType>
    </xsd:element>
    <xsd:element name="ProductType" ma:index="5" nillable="true" ma:displayName="Product Type" ma:description="What is it?" ma:format="Dropdown" ma:internalName="ProductType" ma:readOnly="false">
      <xsd:simpleType>
        <xsd:restriction base="dms:Choice">
          <xsd:enumeration value="Best Practice"/>
          <xsd:enumeration value="Case Study"/>
          <xsd:enumeration value="Newsletter"/>
          <xsd:enumeration value="Lessons Learned"/>
          <xsd:enumeration value="Marketing"/>
          <xsd:enumeration value="Test Planning Guide"/>
          <xsd:enumeration value="Abstract"/>
          <xsd:enumeration value="Critical Area Article"/>
          <xsd:enumeration value="Tool"/>
          <xsd:enumeration value="Conference Presentation"/>
          <xsd:enumeration value="Briefing"/>
          <xsd:enumeration value="Journal Article"/>
          <xsd:enumeration value="Roundtable Proceedings"/>
          <xsd:enumeration value="Research Initiative Product"/>
          <xsd:enumeration value="Course Material"/>
          <xsd:enumeration value="Other"/>
          <xsd:enumeration value="Internal/Admin Document"/>
          <xsd:enumeration value="Software Program"/>
          <xsd:enumeration value="Tool Guide"/>
          <xsd:enumeration value="Scholarly Contribution"/>
          <xsd:enumeration value="Worksheet"/>
          <xsd:enumeration value="Technical Communication Guidance"/>
          <xsd:enumeration value="Template"/>
          <xsd:enumeration value="Graphic"/>
        </xsd:restriction>
      </xsd:simpleType>
    </xsd:element>
    <xsd:element name="Audience" ma:index="6" nillable="true" ma:displayName="Audience" ma:description="Who is this intended for?" ma:format="Dropdown" ma:internalName="Audience" ma:readOnly="false">
      <xsd:complexType>
        <xsd:complexContent>
          <xsd:extension base="dms:MultiChoiceFillIn">
            <xsd:sequence>
              <xsd:element name="Value" maxOccurs="unbounded" minOccurs="0" nillable="true">
                <xsd:simpleType>
                  <xsd:union memberTypes="dms:Text">
                    <xsd:simpleType>
                      <xsd:restriction base="dms:Choice">
                        <xsd:enumeration value="Executives"/>
                        <xsd:enumeration value="Managers"/>
                        <xsd:enumeration value="Practitioners"/>
                        <xsd:enumeration value="Internal"/>
                        <xsd:enumeration value="Everyone"/>
                        <xsd:enumeration value="Partner"/>
                        <xsd:enumeration value="Customer"/>
                      </xsd:restriction>
                    </xsd:simpleType>
                  </xsd:union>
                </xsd:simpleType>
              </xsd:element>
            </xsd:sequence>
          </xsd:extension>
        </xsd:complexContent>
      </xsd:complexType>
    </xsd:element>
    <xsd:element name="STICategory" ma:index="8" nillable="true" ma:displayName="PWS DT# " ma:description="Category of STI under contract to upload to DTIC, or to add to the Contract Deliverables Summary Report." ma:format="Dropdown" ma:internalName="STICategory">
      <xsd:simpleType>
        <xsd:restriction base="dms:Choice">
          <xsd:enumeration value="3.4-12 Test Planning Guide &amp; Action Officer Guide"/>
          <xsd:enumeration value="3.4-2 Applied Research Products"/>
          <xsd:enumeration value="3.4-3 Case Studies"/>
          <xsd:enumeration value="3.4-4 Tech Reports"/>
          <xsd:enumeration value="3.4-5 Best Practices"/>
          <xsd:enumeration value="3.4-6 Lessons Learned"/>
          <xsd:enumeration value="3.4-7 Program Integration"/>
          <xsd:enumeration value="3.4-8 Course Development"/>
          <xsd:enumeration value="3.1-11 Miscellaneous Non-technical Reports"/>
          <xsd:enumeration value="3.1-12 Marketing Materials"/>
          <xsd:enumeration value="3.1-18 Newsletter"/>
          <xsd:enumeration value="3.4-4 External Deliverables (OSD, etc.)"/>
          <xsd:enumeration value="Non-categorized"/>
        </xsd:restriction>
      </xsd:simpleType>
    </xsd:element>
    <xsd:element name="AnticipatedDistribution" ma:index="9" nillable="true" ma:displayName="Anticipated Distribution " ma:description="The distribution you expect to be placed on the document following review and/or PA approval." ma:format="Dropdown" ma:internalName="AnticipatedDistribution">
      <xsd:simpleType>
        <xsd:restriction base="dms:Choice">
          <xsd:enumeration value="Distribution A (Public Release)"/>
          <xsd:enumeration value="Distribution C (U.S. Gov Agencies and their Contractors)"/>
          <xsd:enumeration value="Distribution D (DoD/DoD Contractors)"/>
          <xsd:enumeration value="CUI"/>
          <xsd:enumeration value="FOUO"/>
          <xsd:enumeration value="N/A"/>
        </xsd:restriction>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5476efd-2625-4ffb-b020-68dbe4abf38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hidden="true" ma:internalName="MediaServiceOCR"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CoreyThrush" ma:index="20" nillable="true" ma:displayName="Corey Thrush" ma:format="Dropdown" ma:hidden="true" ma:list="UserInfo" ma:SharePointGroup="0" ma:internalName="CoreyThrush"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uthor0" ma:index="22" nillable="true" ma:displayName="Author" ma:format="Dropdown" ma:hidden="true" ma:list="UserInfo" ma:SharePointGroup="0" ma:internalName="Author0"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ObjectDetectorVersions" ma:index="30" nillable="true" ma:displayName="MediaServiceObjectDetectorVersions" ma:hidden="true" ma:indexed="true" ma:internalName="MediaServiceObjectDetectorVersions" ma:readOnly="true">
      <xsd:simpleType>
        <xsd:restriction base="dms:Text"/>
      </xsd:simpleType>
    </xsd:element>
    <xsd:element name="IsCorrupted_x003f_" ma:index="31" nillable="true" ma:displayName="Is Corrupted?" ma:default="0" ma:description="Is the file accessible or corrupted?" ma:format="Dropdown" ma:hidden="true" ma:internalName="IsCorrupted_x003f_" ma:readOnly="false">
      <xsd:simpleType>
        <xsd:restriction base="dms:Boolean"/>
      </xsd:simpleType>
    </xsd:element>
    <xsd:element name="Duplicate_x003f_" ma:index="32" nillable="true" ma:displayName="Is Duplicate?" ma:default="0" ma:format="Dropdown" ma:hidden="true" ma:internalName="Duplicate_x003f_" ma:readOnly="false">
      <xsd:simpleType>
        <xsd:restriction base="dms:Boolean"/>
      </xsd:simpleType>
    </xsd:element>
    <xsd:element name="Progress" ma:index="33" nillable="true" ma:displayName="Progress" ma:format="Dropdown" ma:hidden="true" ma:internalName="Progress" ma:readOnly="false">
      <xsd:simpleType>
        <xsd:restriction base="dms:Choice">
          <xsd:enumeration value="Not Started"/>
          <xsd:enumeration value="Under Review"/>
          <xsd:enumeration value="Ready for Web"/>
          <xsd:enumeration value="Complete"/>
          <xsd:enumeration value="Drafting"/>
          <xsd:enumeration value="Editing"/>
        </xsd:restriction>
      </xsd:simpleType>
    </xsd:element>
    <xsd:element name="PWSDT_x0023_" ma:index="34" nillable="true" ma:displayName="PWS DT#" ma:description="This number corresponds to the type of product you are making." ma:format="Dropdown" ma:internalName="PWSDT_x0023_">
      <xsd:simpleType>
        <xsd:restriction base="dms:Choice">
          <xsd:enumeration value="3.4-2 Research Products"/>
          <xsd:enumeration value="3.4-3 Case Studies"/>
          <xsd:enumeration value="3.4-4 Tech Reports"/>
          <xsd:enumeration value="3.4-5 Best Practices"/>
          <xsd:enumeration value="3.4-8 Courses"/>
          <xsd:enumeration value="3.1-12 Marketing Materials"/>
          <xsd:enumeration value="3.1-18 Newsletter"/>
          <xsd:enumeration value="3.4-12 Test Planning Guide"/>
        </xsd:restriction>
      </xsd:simpleType>
    </xsd:element>
    <xsd:element name="PAApprovalRequired_x003f_" ma:index="35" nillable="true" ma:displayName="PA Approval Required?" ma:default="1" ma:description="Is PA approval required for this document?" ma:format="Dropdown" ma:internalName="PAApprovalRequir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2e68d15-cd08-43e2-9a83-a1327ba2869c" elementFormDefault="qualified">
    <xsd:import namespace="http://schemas.microsoft.com/office/2006/documentManagement/types"/>
    <xsd:import namespace="http://schemas.microsoft.com/office/infopath/2007/PartnerControls"/>
    <xsd:element name="SharedWithUsers" ma:index="12"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ac4e3eb-747f-43bc-bf10-c1bbb893ecac"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0e404b5f-752f-4f81-bd1b-d66666b99173}" ma:internalName="TaxCatchAll" ma:readOnly="false" ma:showField="CatchAllData" ma:web="e2e68d15-cd08-43e2-9a83-a1327ba286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Document 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D216E-2328-46BE-B293-80CF446B4EC2}">
  <ds:schemaRefs>
    <ds:schemaRef ds:uri="http://purl.org/dc/terms/"/>
    <ds:schemaRef ds:uri="http://www.w3.org/XML/1998/namespace"/>
    <ds:schemaRef ds:uri="c664e493-2004-4c7f-b31a-af7258fdc4e6"/>
    <ds:schemaRef ds:uri="e2e68d15-cd08-43e2-9a83-a1327ba2869c"/>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bac4e3eb-747f-43bc-bf10-c1bbb893ecac"/>
    <ds:schemaRef ds:uri="http://schemas.microsoft.com/office/2006/metadata/properties"/>
  </ds:schemaRefs>
</ds:datastoreItem>
</file>

<file path=customXml/itemProps2.xml><?xml version="1.0" encoding="utf-8"?>
<ds:datastoreItem xmlns:ds="http://schemas.openxmlformats.org/officeDocument/2006/customXml" ds:itemID="{4BFEDAF1-DB0F-49BC-8B7F-163389EAE630}">
  <ds:schemaRefs>
    <ds:schemaRef ds:uri="http://schemas.microsoft.com/sharepoint/v3/contenttype/forms"/>
  </ds:schemaRefs>
</ds:datastoreItem>
</file>

<file path=customXml/itemProps3.xml><?xml version="1.0" encoding="utf-8"?>
<ds:datastoreItem xmlns:ds="http://schemas.openxmlformats.org/officeDocument/2006/customXml" ds:itemID="{2DF16D8B-B972-450A-AA70-7489BF83FD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64e493-2004-4c7f-b31a-af7258fdc4e6"/>
    <ds:schemaRef ds:uri="e2e68d15-cd08-43e2-9a83-a1327ba2869c"/>
    <ds:schemaRef ds:uri="bac4e3eb-747f-43bc-bf10-c1bbb893ec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331b18d-2d87-48ef-a35f-ac8818ebf9b4}" enabled="0" method="" siteId="{8331b18d-2d87-48ef-a35f-ac8818ebf9b4}" removed="1"/>
</clbl:labelList>
</file>

<file path=docProps/app.xml><?xml version="1.0" encoding="utf-8"?>
<Properties xmlns="http://schemas.openxmlformats.org/officeDocument/2006/extended-properties" xmlns:vt="http://schemas.openxmlformats.org/officeDocument/2006/docPropsVTypes">
  <Template>COE Overview Template</Template>
  <TotalTime>9349</TotalTime>
  <Words>2044</Words>
  <Application>Microsoft Office PowerPoint</Application>
  <PresentationFormat>On-screen Show (4:3)</PresentationFormat>
  <Paragraphs>258</Paragraphs>
  <Slides>18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18</vt:i4>
      </vt:variant>
    </vt:vector>
  </HeadingPairs>
  <TitlesOfParts>
    <vt:vector size="28" baseType="lpstr">
      <vt:lpstr>Arial</vt:lpstr>
      <vt:lpstr>Calibri</vt:lpstr>
      <vt:lpstr>Cambria Math</vt:lpstr>
      <vt:lpstr>Century</vt:lpstr>
      <vt:lpstr>Century Gothic</vt:lpstr>
      <vt:lpstr>Georgia</vt:lpstr>
      <vt:lpstr>Tahoma</vt:lpstr>
      <vt:lpstr>1_STAT TE PPT Template</vt:lpstr>
      <vt:lpstr>STAT TE PPT Template</vt:lpstr>
      <vt:lpstr>Custom Design</vt:lpstr>
      <vt:lpstr>Using a Bayesian Network of Subsystem Statistical Models to Assess System Behavior</vt:lpstr>
      <vt:lpstr>Problem Statement </vt:lpstr>
      <vt:lpstr>Subjective Probability</vt:lpstr>
      <vt:lpstr>What is a BN?</vt:lpstr>
      <vt:lpstr>Notional System Explained</vt:lpstr>
      <vt:lpstr>Simple Model</vt:lpstr>
      <vt:lpstr>Summation Model</vt:lpstr>
      <vt:lpstr>Summation Model of OR Nodes</vt:lpstr>
      <vt:lpstr>Model of OR Node</vt:lpstr>
      <vt:lpstr>Results of Propagation </vt:lpstr>
      <vt:lpstr>Model Result</vt:lpstr>
      <vt:lpstr>Analysis of Results</vt:lpstr>
      <vt:lpstr>Decision Based on Result</vt:lpstr>
      <vt:lpstr>Validation</vt:lpstr>
      <vt:lpstr>What If You Can Only Run One Test? </vt:lpstr>
      <vt:lpstr>What If You Can’t Test the Total System?</vt:lpstr>
      <vt:lpstr>What is Not Here?</vt:lpstr>
      <vt:lpstr>PowerPoint Presentation</vt:lpstr>
    </vt:vector>
  </TitlesOfParts>
  <Company>AFIT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 COBP Blank PP Template</dc:title>
  <dc:creator>Chester, Sheri J Ctr USAF AETC AFIT/ENS</dc:creator>
  <cp:lastModifiedBy>COOPER, JAMIE L CTR USAF AETC AFIT/CZ</cp:lastModifiedBy>
  <cp:revision>592</cp:revision>
  <cp:lastPrinted>2021-05-24T17:10:49Z</cp:lastPrinted>
  <dcterms:created xsi:type="dcterms:W3CDTF">2013-08-28T17:57:33Z</dcterms:created>
  <dcterms:modified xsi:type="dcterms:W3CDTF">2024-04-11T13:01:27Z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0x01010095C582A90B485B47B861B75E39F0172D</vt:lpwstr>
  </property>
  <property fmtid="{D5CDD505-2E9C-101B-9397-08002B2CF9AE}" pid="3" name="MediaServiceImageTags">
    <vt:lpwstr/>
  </property>
</Properties>
</file>