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25"/>
  </p:notesMasterIdLst>
  <p:sldIdLst>
    <p:sldId id="256" r:id="rId2"/>
    <p:sldId id="320" r:id="rId3"/>
    <p:sldId id="318" r:id="rId4"/>
    <p:sldId id="297" r:id="rId5"/>
    <p:sldId id="298" r:id="rId6"/>
    <p:sldId id="322" r:id="rId7"/>
    <p:sldId id="323" r:id="rId8"/>
    <p:sldId id="324" r:id="rId9"/>
    <p:sldId id="325" r:id="rId10"/>
    <p:sldId id="302" r:id="rId11"/>
    <p:sldId id="306" r:id="rId12"/>
    <p:sldId id="307" r:id="rId13"/>
    <p:sldId id="308" r:id="rId14"/>
    <p:sldId id="309" r:id="rId15"/>
    <p:sldId id="326" r:id="rId16"/>
    <p:sldId id="327" r:id="rId17"/>
    <p:sldId id="328" r:id="rId18"/>
    <p:sldId id="329" r:id="rId19"/>
    <p:sldId id="314" r:id="rId20"/>
    <p:sldId id="315" r:id="rId21"/>
    <p:sldId id="316" r:id="rId22"/>
    <p:sldId id="317" r:id="rId23"/>
    <p:sldId id="33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el, Dhruv K" initials="PDK" lastIdx="1" clrIdx="0">
    <p:extLst>
      <p:ext uri="{19B8F6BF-5375-455C-9EA6-DF929625EA0E}">
        <p15:presenceInfo xmlns:p15="http://schemas.microsoft.com/office/powerpoint/2012/main" userId="S-1-5-21-748114381-82326301-405542714-57991" providerId="AD"/>
      </p:ext>
    </p:extLst>
  </p:cmAuthor>
  <p:cmAuthor id="2" name="Wisniewski, Jon L" initials="WJL" lastIdx="4" clrIdx="1">
    <p:extLst>
      <p:ext uri="{19B8F6BF-5375-455C-9EA6-DF929625EA0E}">
        <p15:presenceInfo xmlns:p15="http://schemas.microsoft.com/office/powerpoint/2012/main" userId="S-1-5-21-748114381-82326301-405542714-555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BD97"/>
    <a:srgbClr val="E6AB02"/>
    <a:srgbClr val="66A61E"/>
    <a:srgbClr val="E7298A"/>
    <a:srgbClr val="7570B3"/>
    <a:srgbClr val="D95F02"/>
    <a:srgbClr val="1B9E77"/>
    <a:srgbClr val="112946"/>
    <a:srgbClr val="98012E"/>
    <a:srgbClr val="A1DA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72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Uncertainty in Trajectory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Uncertainty in Trajectory</c:v>
                </c:pt>
              </c:strCache>
            </c:strRef>
          </c:tx>
          <c:dPt>
            <c:idx val="0"/>
            <c:bubble3D val="0"/>
            <c:spPr>
              <a:solidFill>
                <a:srgbClr val="33CCFF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B55-4B33-98CF-74D3CEBFE962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B55-4B33-98CF-74D3CEBFE962}"/>
              </c:ext>
            </c:extLst>
          </c:dPt>
          <c:dPt>
            <c:idx val="2"/>
            <c:bubble3D val="0"/>
            <c:spPr>
              <a:solidFill>
                <a:srgbClr val="CC66FF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B55-4B33-98CF-74D3CEBFE962}"/>
              </c:ext>
            </c:extLst>
          </c:dPt>
          <c:dPt>
            <c:idx val="3"/>
            <c:bubble3D val="0"/>
            <c:spPr>
              <a:solidFill>
                <a:srgbClr val="003366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B55-4B33-98CF-74D3CEBFE962}"/>
              </c:ext>
            </c:extLst>
          </c:dPt>
          <c:dPt>
            <c:idx val="4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9B55-4B33-98CF-74D3CEBFE96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6 D.O.F.</c:v>
                </c:pt>
                <c:pt idx="1">
                  <c:v>Azimuth</c:v>
                </c:pt>
                <c:pt idx="2">
                  <c:v>Atmosphere</c:v>
                </c:pt>
                <c:pt idx="3">
                  <c:v>Gravity</c:v>
                </c:pt>
                <c:pt idx="4">
                  <c:v>Exogenous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0.61</c:v>
                </c:pt>
                <c:pt idx="1">
                  <c:v>0.14000000000000001</c:v>
                </c:pt>
                <c:pt idx="2">
                  <c:v>0.05</c:v>
                </c:pt>
                <c:pt idx="3">
                  <c:v>2.9000000000000001E-2</c:v>
                </c:pt>
                <c:pt idx="4">
                  <c:v>0.17100000000000001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B55-4B33-98CF-74D3CEBFE962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5A5677-5034-4FCD-98E7-7C51F64D4D5D}" type="doc">
      <dgm:prSet loTypeId="urn:microsoft.com/office/officeart/2009/layout/CircleArrowProcess" loCatId="process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357BC6F6-A0BE-4BA2-8380-A34650C4FC5D}">
      <dgm:prSet phldrT="[Text]" custT="1"/>
      <dgm:spPr/>
      <dgm:t>
        <a:bodyPr lIns="0" tIns="0" rIns="0" bIns="0"/>
        <a:lstStyle/>
        <a:p>
          <a:r>
            <a:rPr lang="en-US" sz="1100" b="1" dirty="0"/>
            <a:t>1:</a:t>
          </a:r>
          <a:r>
            <a:rPr lang="en-US" sz="1100" dirty="0"/>
            <a:t> Choose input parameter distributions</a:t>
          </a:r>
        </a:p>
      </dgm:t>
    </dgm:pt>
    <dgm:pt modelId="{65E96D3F-F287-4CD7-8731-000716EEC8B6}" type="parTrans" cxnId="{9FDDD843-2F0B-4211-9078-473FE31775EC}">
      <dgm:prSet/>
      <dgm:spPr/>
      <dgm:t>
        <a:bodyPr/>
        <a:lstStyle/>
        <a:p>
          <a:endParaRPr lang="en-US" sz="1100"/>
        </a:p>
      </dgm:t>
    </dgm:pt>
    <dgm:pt modelId="{62444C13-16A2-4FE5-89AA-B9262C16CAE1}" type="sibTrans" cxnId="{9FDDD843-2F0B-4211-9078-473FE31775EC}">
      <dgm:prSet/>
      <dgm:spPr/>
      <dgm:t>
        <a:bodyPr/>
        <a:lstStyle/>
        <a:p>
          <a:endParaRPr lang="en-US" sz="1100"/>
        </a:p>
      </dgm:t>
    </dgm:pt>
    <dgm:pt modelId="{B86890A7-EB0A-496A-A452-F3BB279799FC}">
      <dgm:prSet phldrT="[Text]" custT="1"/>
      <dgm:spPr/>
      <dgm:t>
        <a:bodyPr lIns="0" tIns="0" rIns="0" bIns="0"/>
        <a:lstStyle/>
        <a:p>
          <a:r>
            <a:rPr lang="en-US" sz="1100" b="1" dirty="0"/>
            <a:t>2:</a:t>
          </a:r>
          <a:r>
            <a:rPr lang="en-US" sz="1100" dirty="0"/>
            <a:t> Meta-modeling</a:t>
          </a:r>
        </a:p>
      </dgm:t>
    </dgm:pt>
    <dgm:pt modelId="{F82C4BFF-8B5B-49EF-AB78-3BE39B841BD3}" type="parTrans" cxnId="{65D2CC35-058C-4259-8931-02AF2E648306}">
      <dgm:prSet/>
      <dgm:spPr/>
      <dgm:t>
        <a:bodyPr/>
        <a:lstStyle/>
        <a:p>
          <a:endParaRPr lang="en-US" sz="1100"/>
        </a:p>
      </dgm:t>
    </dgm:pt>
    <dgm:pt modelId="{B0F45A4F-A5E5-44C4-A93C-53400F88440F}" type="sibTrans" cxnId="{65D2CC35-058C-4259-8931-02AF2E648306}">
      <dgm:prSet/>
      <dgm:spPr/>
      <dgm:t>
        <a:bodyPr/>
        <a:lstStyle/>
        <a:p>
          <a:endParaRPr lang="en-US" sz="1100"/>
        </a:p>
      </dgm:t>
    </dgm:pt>
    <dgm:pt modelId="{B14FD578-5E76-40C3-9FDB-253EF5496376}">
      <dgm:prSet phldrT="[Text]" custT="1"/>
      <dgm:spPr/>
      <dgm:t>
        <a:bodyPr lIns="0" tIns="0" rIns="0" bIns="0"/>
        <a:lstStyle/>
        <a:p>
          <a:r>
            <a:rPr lang="en-US" sz="1100" b="1" dirty="0"/>
            <a:t>3:</a:t>
          </a:r>
          <a:r>
            <a:rPr lang="en-US" sz="1100" dirty="0"/>
            <a:t> Uncertainty quantification</a:t>
          </a:r>
        </a:p>
      </dgm:t>
    </dgm:pt>
    <dgm:pt modelId="{41C7F7B4-FE59-44D1-9095-43D9C1C54E35}" type="parTrans" cxnId="{353C5A20-B71D-4543-A5D2-EB72D008EDD5}">
      <dgm:prSet/>
      <dgm:spPr/>
      <dgm:t>
        <a:bodyPr/>
        <a:lstStyle/>
        <a:p>
          <a:endParaRPr lang="en-US" sz="1100"/>
        </a:p>
      </dgm:t>
    </dgm:pt>
    <dgm:pt modelId="{71322DD2-6184-4CF3-ABAA-1E4B7635DF68}" type="sibTrans" cxnId="{353C5A20-B71D-4543-A5D2-EB72D008EDD5}">
      <dgm:prSet/>
      <dgm:spPr/>
      <dgm:t>
        <a:bodyPr/>
        <a:lstStyle/>
        <a:p>
          <a:endParaRPr lang="en-US" sz="1100"/>
        </a:p>
      </dgm:t>
    </dgm:pt>
    <dgm:pt modelId="{D28CA3CA-4B31-48C7-B501-993DDF988175}">
      <dgm:prSet phldrT="[Text]" custT="1"/>
      <dgm:spPr/>
      <dgm:t>
        <a:bodyPr lIns="0" tIns="0" rIns="0" bIns="0"/>
        <a:lstStyle/>
        <a:p>
          <a:r>
            <a:rPr lang="en-US" sz="1100" b="1" dirty="0"/>
            <a:t>4:</a:t>
          </a:r>
          <a:r>
            <a:rPr lang="en-US" sz="1100" dirty="0"/>
            <a:t> Propagate uncertainty through network</a:t>
          </a:r>
        </a:p>
      </dgm:t>
    </dgm:pt>
    <dgm:pt modelId="{BFA317AA-2A8E-44D8-B602-66E52B098984}" type="parTrans" cxnId="{43BF1060-8AD9-4A3D-A9A1-2277E325A870}">
      <dgm:prSet/>
      <dgm:spPr/>
      <dgm:t>
        <a:bodyPr/>
        <a:lstStyle/>
        <a:p>
          <a:endParaRPr lang="en-US" sz="1100"/>
        </a:p>
      </dgm:t>
    </dgm:pt>
    <dgm:pt modelId="{9F512648-90BA-41AE-A237-0991648C852C}" type="sibTrans" cxnId="{43BF1060-8AD9-4A3D-A9A1-2277E325A870}">
      <dgm:prSet/>
      <dgm:spPr/>
      <dgm:t>
        <a:bodyPr/>
        <a:lstStyle/>
        <a:p>
          <a:endParaRPr lang="en-US" sz="1100"/>
        </a:p>
      </dgm:t>
    </dgm:pt>
    <dgm:pt modelId="{6064445F-E3AD-4576-AB67-9A0F28874AD4}">
      <dgm:prSet phldrT="[Text]" custT="1"/>
      <dgm:spPr/>
      <dgm:t>
        <a:bodyPr lIns="0" tIns="0" rIns="0" bIns="0"/>
        <a:lstStyle/>
        <a:p>
          <a:r>
            <a:rPr lang="en-US" sz="1100" b="1" dirty="0"/>
            <a:t>5:</a:t>
          </a:r>
          <a:r>
            <a:rPr lang="en-US" sz="1100" dirty="0"/>
            <a:t> Allocate validation resources</a:t>
          </a:r>
        </a:p>
      </dgm:t>
    </dgm:pt>
    <dgm:pt modelId="{1F17DF72-F6AE-4DD3-B0A0-1D9CBCF4536C}" type="parTrans" cxnId="{6A4683AB-55A3-42C1-A5D3-4C2CCFBDF8FE}">
      <dgm:prSet/>
      <dgm:spPr/>
      <dgm:t>
        <a:bodyPr/>
        <a:lstStyle/>
        <a:p>
          <a:endParaRPr lang="en-US" sz="1100"/>
        </a:p>
      </dgm:t>
    </dgm:pt>
    <dgm:pt modelId="{EE9E40FF-4C62-4FBE-8609-81B7FD63F505}" type="sibTrans" cxnId="{6A4683AB-55A3-42C1-A5D3-4C2CCFBDF8FE}">
      <dgm:prSet/>
      <dgm:spPr/>
      <dgm:t>
        <a:bodyPr/>
        <a:lstStyle/>
        <a:p>
          <a:endParaRPr lang="en-US" sz="1100"/>
        </a:p>
      </dgm:t>
    </dgm:pt>
    <dgm:pt modelId="{4FCD3763-8937-49DD-B417-D530CAB633C9}" type="pres">
      <dgm:prSet presAssocID="{BE5A5677-5034-4FCD-98E7-7C51F64D4D5D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287768BB-1BB6-49D9-B4AB-AC89BD21F243}" type="pres">
      <dgm:prSet presAssocID="{357BC6F6-A0BE-4BA2-8380-A34650C4FC5D}" presName="Accent1" presStyleCnt="0"/>
      <dgm:spPr/>
    </dgm:pt>
    <dgm:pt modelId="{23F47592-DDF4-442E-84DC-7FE7C8AA550D}" type="pres">
      <dgm:prSet presAssocID="{357BC6F6-A0BE-4BA2-8380-A34650C4FC5D}" presName="Accent" presStyleLbl="node1" presStyleIdx="0" presStyleCnt="5"/>
      <dgm:spPr>
        <a:solidFill>
          <a:schemeClr val="accent2">
            <a:lumMod val="60000"/>
            <a:lumOff val="40000"/>
          </a:schemeClr>
        </a:solidFill>
      </dgm:spPr>
    </dgm:pt>
    <dgm:pt modelId="{C689158D-7B92-433E-87A9-6DF655EC042A}" type="pres">
      <dgm:prSet presAssocID="{357BC6F6-A0BE-4BA2-8380-A34650C4FC5D}" presName="Parent1" presStyleLbl="revTx" presStyleIdx="0" presStyleCnt="5">
        <dgm:presLayoutVars>
          <dgm:chMax val="1"/>
          <dgm:chPref val="1"/>
          <dgm:bulletEnabled val="1"/>
        </dgm:presLayoutVars>
      </dgm:prSet>
      <dgm:spPr/>
    </dgm:pt>
    <dgm:pt modelId="{1BDDFBF4-71BC-4CA4-BF6F-B8A3C89B4782}" type="pres">
      <dgm:prSet presAssocID="{B86890A7-EB0A-496A-A452-F3BB279799FC}" presName="Accent2" presStyleCnt="0"/>
      <dgm:spPr/>
    </dgm:pt>
    <dgm:pt modelId="{20114D29-ED8D-44EE-8963-EAB0D85EBB0B}" type="pres">
      <dgm:prSet presAssocID="{B86890A7-EB0A-496A-A452-F3BB279799FC}" presName="Accent" presStyleLbl="node1" presStyleIdx="1" presStyleCnt="5"/>
      <dgm:spPr>
        <a:solidFill>
          <a:srgbClr val="92D050"/>
        </a:solidFill>
      </dgm:spPr>
    </dgm:pt>
    <dgm:pt modelId="{92ACBC4A-57F1-4B2E-8D3D-79597ECE6891}" type="pres">
      <dgm:prSet presAssocID="{B86890A7-EB0A-496A-A452-F3BB279799FC}" presName="Parent2" presStyleLbl="revTx" presStyleIdx="1" presStyleCnt="5">
        <dgm:presLayoutVars>
          <dgm:chMax val="1"/>
          <dgm:chPref val="1"/>
          <dgm:bulletEnabled val="1"/>
        </dgm:presLayoutVars>
      </dgm:prSet>
      <dgm:spPr/>
    </dgm:pt>
    <dgm:pt modelId="{528F33D2-5287-4C64-950F-FF629E4148D2}" type="pres">
      <dgm:prSet presAssocID="{B14FD578-5E76-40C3-9FDB-253EF5496376}" presName="Accent3" presStyleCnt="0"/>
      <dgm:spPr/>
    </dgm:pt>
    <dgm:pt modelId="{98F8BC05-CC2B-46D4-B338-343B0A24E392}" type="pres">
      <dgm:prSet presAssocID="{B14FD578-5E76-40C3-9FDB-253EF5496376}" presName="Accent" presStyleLbl="node1" presStyleIdx="2" presStyleCnt="5"/>
      <dgm:spPr>
        <a:solidFill>
          <a:srgbClr val="33CCFF"/>
        </a:solidFill>
      </dgm:spPr>
    </dgm:pt>
    <dgm:pt modelId="{A963E3F0-CA80-4664-A970-91349EF31F19}" type="pres">
      <dgm:prSet presAssocID="{B14FD578-5E76-40C3-9FDB-253EF5496376}" presName="Parent3" presStyleLbl="revTx" presStyleIdx="2" presStyleCnt="5">
        <dgm:presLayoutVars>
          <dgm:chMax val="1"/>
          <dgm:chPref val="1"/>
          <dgm:bulletEnabled val="1"/>
        </dgm:presLayoutVars>
      </dgm:prSet>
      <dgm:spPr/>
    </dgm:pt>
    <dgm:pt modelId="{29F804CE-D99A-409E-A2DD-C5D324B6F4FE}" type="pres">
      <dgm:prSet presAssocID="{D28CA3CA-4B31-48C7-B501-993DDF988175}" presName="Accent4" presStyleCnt="0"/>
      <dgm:spPr/>
    </dgm:pt>
    <dgm:pt modelId="{E6834868-A894-44BD-92B0-01AE3457A87E}" type="pres">
      <dgm:prSet presAssocID="{D28CA3CA-4B31-48C7-B501-993DDF988175}" presName="Accent" presStyleLbl="node1" presStyleIdx="3" presStyleCnt="5"/>
      <dgm:spPr>
        <a:solidFill>
          <a:srgbClr val="7030A0"/>
        </a:solidFill>
      </dgm:spPr>
    </dgm:pt>
    <dgm:pt modelId="{ACEDDE48-04AE-487C-BA06-A99572BFDC2C}" type="pres">
      <dgm:prSet presAssocID="{D28CA3CA-4B31-48C7-B501-993DDF988175}" presName="Parent4" presStyleLbl="revTx" presStyleIdx="3" presStyleCnt="5">
        <dgm:presLayoutVars>
          <dgm:chMax val="1"/>
          <dgm:chPref val="1"/>
          <dgm:bulletEnabled val="1"/>
        </dgm:presLayoutVars>
      </dgm:prSet>
      <dgm:spPr/>
    </dgm:pt>
    <dgm:pt modelId="{792F7CAF-9C97-4309-A926-E70129F46641}" type="pres">
      <dgm:prSet presAssocID="{6064445F-E3AD-4576-AB67-9A0F28874AD4}" presName="Accent5" presStyleCnt="0"/>
      <dgm:spPr/>
    </dgm:pt>
    <dgm:pt modelId="{83C2AF4F-D70C-4B6B-A709-08CFDB33A78F}" type="pres">
      <dgm:prSet presAssocID="{6064445F-E3AD-4576-AB67-9A0F28874AD4}" presName="Accent" presStyleLbl="node1" presStyleIdx="4" presStyleCnt="5"/>
      <dgm:spPr>
        <a:solidFill>
          <a:srgbClr val="A50021"/>
        </a:solidFill>
      </dgm:spPr>
    </dgm:pt>
    <dgm:pt modelId="{836233D6-A152-4314-A5D3-B6703F5B483F}" type="pres">
      <dgm:prSet presAssocID="{6064445F-E3AD-4576-AB67-9A0F28874AD4}" presName="Parent5" presStyleLbl="revTx" presStyleIdx="4" presStyleCnt="5">
        <dgm:presLayoutVars>
          <dgm:chMax val="1"/>
          <dgm:chPref val="1"/>
          <dgm:bulletEnabled val="1"/>
        </dgm:presLayoutVars>
      </dgm:prSet>
      <dgm:spPr/>
    </dgm:pt>
  </dgm:ptLst>
  <dgm:cxnLst>
    <dgm:cxn modelId="{3134CD15-E04A-4310-B344-FA5543529271}" type="presOf" srcId="{D28CA3CA-4B31-48C7-B501-993DDF988175}" destId="{ACEDDE48-04AE-487C-BA06-A99572BFDC2C}" srcOrd="0" destOrd="0" presId="urn:microsoft.com/office/officeart/2009/layout/CircleArrowProcess"/>
    <dgm:cxn modelId="{353C5A20-B71D-4543-A5D2-EB72D008EDD5}" srcId="{BE5A5677-5034-4FCD-98E7-7C51F64D4D5D}" destId="{B14FD578-5E76-40C3-9FDB-253EF5496376}" srcOrd="2" destOrd="0" parTransId="{41C7F7B4-FE59-44D1-9095-43D9C1C54E35}" sibTransId="{71322DD2-6184-4CF3-ABAA-1E4B7635DF68}"/>
    <dgm:cxn modelId="{65D2CC35-058C-4259-8931-02AF2E648306}" srcId="{BE5A5677-5034-4FCD-98E7-7C51F64D4D5D}" destId="{B86890A7-EB0A-496A-A452-F3BB279799FC}" srcOrd="1" destOrd="0" parTransId="{F82C4BFF-8B5B-49EF-AB78-3BE39B841BD3}" sibTransId="{B0F45A4F-A5E5-44C4-A93C-53400F88440F}"/>
    <dgm:cxn modelId="{43BF1060-8AD9-4A3D-A9A1-2277E325A870}" srcId="{BE5A5677-5034-4FCD-98E7-7C51F64D4D5D}" destId="{D28CA3CA-4B31-48C7-B501-993DDF988175}" srcOrd="3" destOrd="0" parTransId="{BFA317AA-2A8E-44D8-B602-66E52B098984}" sibTransId="{9F512648-90BA-41AE-A237-0991648C852C}"/>
    <dgm:cxn modelId="{9FDDD843-2F0B-4211-9078-473FE31775EC}" srcId="{BE5A5677-5034-4FCD-98E7-7C51F64D4D5D}" destId="{357BC6F6-A0BE-4BA2-8380-A34650C4FC5D}" srcOrd="0" destOrd="0" parTransId="{65E96D3F-F287-4CD7-8731-000716EEC8B6}" sibTransId="{62444C13-16A2-4FE5-89AA-B9262C16CAE1}"/>
    <dgm:cxn modelId="{CEBE016E-25CF-41BC-8EFC-299719226B70}" type="presOf" srcId="{BE5A5677-5034-4FCD-98E7-7C51F64D4D5D}" destId="{4FCD3763-8937-49DD-B417-D530CAB633C9}" srcOrd="0" destOrd="0" presId="urn:microsoft.com/office/officeart/2009/layout/CircleArrowProcess"/>
    <dgm:cxn modelId="{57CB7953-574E-45A7-A212-33F9B8C4CB51}" type="presOf" srcId="{357BC6F6-A0BE-4BA2-8380-A34650C4FC5D}" destId="{C689158D-7B92-433E-87A9-6DF655EC042A}" srcOrd="0" destOrd="0" presId="urn:microsoft.com/office/officeart/2009/layout/CircleArrowProcess"/>
    <dgm:cxn modelId="{B9819B79-9155-4EE2-AE35-DAC11E8F9C56}" type="presOf" srcId="{B14FD578-5E76-40C3-9FDB-253EF5496376}" destId="{A963E3F0-CA80-4664-A970-91349EF31F19}" srcOrd="0" destOrd="0" presId="urn:microsoft.com/office/officeart/2009/layout/CircleArrowProcess"/>
    <dgm:cxn modelId="{6416238A-97A5-4260-A88E-EF4A4AB91D10}" type="presOf" srcId="{6064445F-E3AD-4576-AB67-9A0F28874AD4}" destId="{836233D6-A152-4314-A5D3-B6703F5B483F}" srcOrd="0" destOrd="0" presId="urn:microsoft.com/office/officeart/2009/layout/CircleArrowProcess"/>
    <dgm:cxn modelId="{6A4683AB-55A3-42C1-A5D3-4C2CCFBDF8FE}" srcId="{BE5A5677-5034-4FCD-98E7-7C51F64D4D5D}" destId="{6064445F-E3AD-4576-AB67-9A0F28874AD4}" srcOrd="4" destOrd="0" parTransId="{1F17DF72-F6AE-4DD3-B0A0-1D9CBCF4536C}" sibTransId="{EE9E40FF-4C62-4FBE-8609-81B7FD63F505}"/>
    <dgm:cxn modelId="{1EA88BE0-8939-4614-96BC-8A176FF18B89}" type="presOf" srcId="{B86890A7-EB0A-496A-A452-F3BB279799FC}" destId="{92ACBC4A-57F1-4B2E-8D3D-79597ECE6891}" srcOrd="0" destOrd="0" presId="urn:microsoft.com/office/officeart/2009/layout/CircleArrowProcess"/>
    <dgm:cxn modelId="{B99CBCF6-AA06-4509-8EF3-A8E07D1177B4}" type="presParOf" srcId="{4FCD3763-8937-49DD-B417-D530CAB633C9}" destId="{287768BB-1BB6-49D9-B4AB-AC89BD21F243}" srcOrd="0" destOrd="0" presId="urn:microsoft.com/office/officeart/2009/layout/CircleArrowProcess"/>
    <dgm:cxn modelId="{7779ED0B-09D1-4348-9870-A90C95279E32}" type="presParOf" srcId="{287768BB-1BB6-49D9-B4AB-AC89BD21F243}" destId="{23F47592-DDF4-442E-84DC-7FE7C8AA550D}" srcOrd="0" destOrd="0" presId="urn:microsoft.com/office/officeart/2009/layout/CircleArrowProcess"/>
    <dgm:cxn modelId="{F9D73BDE-C556-49B7-B6A9-64A555791E16}" type="presParOf" srcId="{4FCD3763-8937-49DD-B417-D530CAB633C9}" destId="{C689158D-7B92-433E-87A9-6DF655EC042A}" srcOrd="1" destOrd="0" presId="urn:microsoft.com/office/officeart/2009/layout/CircleArrowProcess"/>
    <dgm:cxn modelId="{B6778A5F-18DE-43CF-B6EA-51B4C26EE454}" type="presParOf" srcId="{4FCD3763-8937-49DD-B417-D530CAB633C9}" destId="{1BDDFBF4-71BC-4CA4-BF6F-B8A3C89B4782}" srcOrd="2" destOrd="0" presId="urn:microsoft.com/office/officeart/2009/layout/CircleArrowProcess"/>
    <dgm:cxn modelId="{9F09BF35-488A-4FA6-98F7-C28DC7B9F42A}" type="presParOf" srcId="{1BDDFBF4-71BC-4CA4-BF6F-B8A3C89B4782}" destId="{20114D29-ED8D-44EE-8963-EAB0D85EBB0B}" srcOrd="0" destOrd="0" presId="urn:microsoft.com/office/officeart/2009/layout/CircleArrowProcess"/>
    <dgm:cxn modelId="{5EB2DB0B-64B1-4E74-B4C1-565CC453FCE2}" type="presParOf" srcId="{4FCD3763-8937-49DD-B417-D530CAB633C9}" destId="{92ACBC4A-57F1-4B2E-8D3D-79597ECE6891}" srcOrd="3" destOrd="0" presId="urn:microsoft.com/office/officeart/2009/layout/CircleArrowProcess"/>
    <dgm:cxn modelId="{E463B4AE-BB5C-4A1B-95B1-4BB41721873B}" type="presParOf" srcId="{4FCD3763-8937-49DD-B417-D530CAB633C9}" destId="{528F33D2-5287-4C64-950F-FF629E4148D2}" srcOrd="4" destOrd="0" presId="urn:microsoft.com/office/officeart/2009/layout/CircleArrowProcess"/>
    <dgm:cxn modelId="{584C64F9-2A1F-42B0-9C63-4BE46E65A414}" type="presParOf" srcId="{528F33D2-5287-4C64-950F-FF629E4148D2}" destId="{98F8BC05-CC2B-46D4-B338-343B0A24E392}" srcOrd="0" destOrd="0" presId="urn:microsoft.com/office/officeart/2009/layout/CircleArrowProcess"/>
    <dgm:cxn modelId="{64D02A79-454A-4040-8C6E-97FA420C0B3B}" type="presParOf" srcId="{4FCD3763-8937-49DD-B417-D530CAB633C9}" destId="{A963E3F0-CA80-4664-A970-91349EF31F19}" srcOrd="5" destOrd="0" presId="urn:microsoft.com/office/officeart/2009/layout/CircleArrowProcess"/>
    <dgm:cxn modelId="{08040801-79B1-4B92-8814-5912B0A38127}" type="presParOf" srcId="{4FCD3763-8937-49DD-B417-D530CAB633C9}" destId="{29F804CE-D99A-409E-A2DD-C5D324B6F4FE}" srcOrd="6" destOrd="0" presId="urn:microsoft.com/office/officeart/2009/layout/CircleArrowProcess"/>
    <dgm:cxn modelId="{18E36B70-A5C3-4677-A403-43A11A569938}" type="presParOf" srcId="{29F804CE-D99A-409E-A2DD-C5D324B6F4FE}" destId="{E6834868-A894-44BD-92B0-01AE3457A87E}" srcOrd="0" destOrd="0" presId="urn:microsoft.com/office/officeart/2009/layout/CircleArrowProcess"/>
    <dgm:cxn modelId="{EB89061C-8D7E-40F7-90F9-8706807F08C7}" type="presParOf" srcId="{4FCD3763-8937-49DD-B417-D530CAB633C9}" destId="{ACEDDE48-04AE-487C-BA06-A99572BFDC2C}" srcOrd="7" destOrd="0" presId="urn:microsoft.com/office/officeart/2009/layout/CircleArrowProcess"/>
    <dgm:cxn modelId="{788994C2-C350-4E9E-AD99-C5FEC9A9C646}" type="presParOf" srcId="{4FCD3763-8937-49DD-B417-D530CAB633C9}" destId="{792F7CAF-9C97-4309-A926-E70129F46641}" srcOrd="8" destOrd="0" presId="urn:microsoft.com/office/officeart/2009/layout/CircleArrowProcess"/>
    <dgm:cxn modelId="{0FAD671D-1CD7-402A-BC37-C6140AA67BCA}" type="presParOf" srcId="{792F7CAF-9C97-4309-A926-E70129F46641}" destId="{83C2AF4F-D70C-4B6B-A709-08CFDB33A78F}" srcOrd="0" destOrd="0" presId="urn:microsoft.com/office/officeart/2009/layout/CircleArrowProcess"/>
    <dgm:cxn modelId="{540583A5-4C60-44FF-A1D9-3C7F08593E62}" type="presParOf" srcId="{4FCD3763-8937-49DD-B417-D530CAB633C9}" destId="{836233D6-A152-4314-A5D3-B6703F5B483F}" srcOrd="9" destOrd="0" presId="urn:microsoft.com/office/officeart/2009/layout/CircleArrowProcess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5A5677-5034-4FCD-98E7-7C51F64D4D5D}" type="doc">
      <dgm:prSet loTypeId="urn:microsoft.com/office/officeart/2009/layout/CircleArrowProcess" loCatId="process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357BC6F6-A0BE-4BA2-8380-A34650C4FC5D}">
      <dgm:prSet phldrT="[Text]" custT="1"/>
      <dgm:spPr/>
      <dgm:t>
        <a:bodyPr lIns="0" tIns="0" rIns="0" bIns="0"/>
        <a:lstStyle/>
        <a:p>
          <a:r>
            <a:rPr lang="en-US" sz="1100" b="1" dirty="0"/>
            <a:t>1:</a:t>
          </a:r>
          <a:r>
            <a:rPr lang="en-US" sz="1100" dirty="0"/>
            <a:t> Choose input parameter distributions</a:t>
          </a:r>
        </a:p>
      </dgm:t>
    </dgm:pt>
    <dgm:pt modelId="{65E96D3F-F287-4CD7-8731-000716EEC8B6}" type="parTrans" cxnId="{9FDDD843-2F0B-4211-9078-473FE31775EC}">
      <dgm:prSet/>
      <dgm:spPr/>
      <dgm:t>
        <a:bodyPr/>
        <a:lstStyle/>
        <a:p>
          <a:endParaRPr lang="en-US" sz="1100"/>
        </a:p>
      </dgm:t>
    </dgm:pt>
    <dgm:pt modelId="{62444C13-16A2-4FE5-89AA-B9262C16CAE1}" type="sibTrans" cxnId="{9FDDD843-2F0B-4211-9078-473FE31775EC}">
      <dgm:prSet/>
      <dgm:spPr/>
      <dgm:t>
        <a:bodyPr/>
        <a:lstStyle/>
        <a:p>
          <a:endParaRPr lang="en-US" sz="1100"/>
        </a:p>
      </dgm:t>
    </dgm:pt>
    <dgm:pt modelId="{B86890A7-EB0A-496A-A452-F3BB279799FC}">
      <dgm:prSet phldrT="[Text]" custT="1"/>
      <dgm:spPr/>
      <dgm:t>
        <a:bodyPr lIns="0" tIns="0" rIns="0" bIns="0"/>
        <a:lstStyle/>
        <a:p>
          <a:r>
            <a:rPr lang="en-US" sz="1100" b="1" dirty="0"/>
            <a:t>2:</a:t>
          </a:r>
          <a:r>
            <a:rPr lang="en-US" sz="1100" dirty="0"/>
            <a:t> Meta-modeling</a:t>
          </a:r>
        </a:p>
      </dgm:t>
    </dgm:pt>
    <dgm:pt modelId="{F82C4BFF-8B5B-49EF-AB78-3BE39B841BD3}" type="parTrans" cxnId="{65D2CC35-058C-4259-8931-02AF2E648306}">
      <dgm:prSet/>
      <dgm:spPr/>
      <dgm:t>
        <a:bodyPr/>
        <a:lstStyle/>
        <a:p>
          <a:endParaRPr lang="en-US" sz="1100"/>
        </a:p>
      </dgm:t>
    </dgm:pt>
    <dgm:pt modelId="{B0F45A4F-A5E5-44C4-A93C-53400F88440F}" type="sibTrans" cxnId="{65D2CC35-058C-4259-8931-02AF2E648306}">
      <dgm:prSet/>
      <dgm:spPr/>
      <dgm:t>
        <a:bodyPr/>
        <a:lstStyle/>
        <a:p>
          <a:endParaRPr lang="en-US" sz="1100"/>
        </a:p>
      </dgm:t>
    </dgm:pt>
    <dgm:pt modelId="{B14FD578-5E76-40C3-9FDB-253EF5496376}">
      <dgm:prSet phldrT="[Text]" custT="1"/>
      <dgm:spPr/>
      <dgm:t>
        <a:bodyPr lIns="0" tIns="0" rIns="0" bIns="0"/>
        <a:lstStyle/>
        <a:p>
          <a:r>
            <a:rPr lang="en-US" sz="1100" b="1" dirty="0"/>
            <a:t>3:</a:t>
          </a:r>
          <a:r>
            <a:rPr lang="en-US" sz="1100" dirty="0"/>
            <a:t> Uncertainty quantification</a:t>
          </a:r>
        </a:p>
      </dgm:t>
    </dgm:pt>
    <dgm:pt modelId="{41C7F7B4-FE59-44D1-9095-43D9C1C54E35}" type="parTrans" cxnId="{353C5A20-B71D-4543-A5D2-EB72D008EDD5}">
      <dgm:prSet/>
      <dgm:spPr/>
      <dgm:t>
        <a:bodyPr/>
        <a:lstStyle/>
        <a:p>
          <a:endParaRPr lang="en-US" sz="1100"/>
        </a:p>
      </dgm:t>
    </dgm:pt>
    <dgm:pt modelId="{71322DD2-6184-4CF3-ABAA-1E4B7635DF68}" type="sibTrans" cxnId="{353C5A20-B71D-4543-A5D2-EB72D008EDD5}">
      <dgm:prSet/>
      <dgm:spPr/>
      <dgm:t>
        <a:bodyPr/>
        <a:lstStyle/>
        <a:p>
          <a:endParaRPr lang="en-US" sz="1100"/>
        </a:p>
      </dgm:t>
    </dgm:pt>
    <dgm:pt modelId="{D28CA3CA-4B31-48C7-B501-993DDF988175}">
      <dgm:prSet phldrT="[Text]" custT="1"/>
      <dgm:spPr/>
      <dgm:t>
        <a:bodyPr lIns="0" tIns="0" rIns="0" bIns="0"/>
        <a:lstStyle/>
        <a:p>
          <a:r>
            <a:rPr lang="en-US" sz="1100" b="1" dirty="0"/>
            <a:t>4:</a:t>
          </a:r>
          <a:r>
            <a:rPr lang="en-US" sz="1100" dirty="0"/>
            <a:t> Propagate uncertainty through network</a:t>
          </a:r>
        </a:p>
      </dgm:t>
    </dgm:pt>
    <dgm:pt modelId="{BFA317AA-2A8E-44D8-B602-66E52B098984}" type="parTrans" cxnId="{43BF1060-8AD9-4A3D-A9A1-2277E325A870}">
      <dgm:prSet/>
      <dgm:spPr/>
      <dgm:t>
        <a:bodyPr/>
        <a:lstStyle/>
        <a:p>
          <a:endParaRPr lang="en-US" sz="1100"/>
        </a:p>
      </dgm:t>
    </dgm:pt>
    <dgm:pt modelId="{9F512648-90BA-41AE-A237-0991648C852C}" type="sibTrans" cxnId="{43BF1060-8AD9-4A3D-A9A1-2277E325A870}">
      <dgm:prSet/>
      <dgm:spPr/>
      <dgm:t>
        <a:bodyPr/>
        <a:lstStyle/>
        <a:p>
          <a:endParaRPr lang="en-US" sz="1100"/>
        </a:p>
      </dgm:t>
    </dgm:pt>
    <dgm:pt modelId="{6064445F-E3AD-4576-AB67-9A0F28874AD4}">
      <dgm:prSet phldrT="[Text]" custT="1"/>
      <dgm:spPr/>
      <dgm:t>
        <a:bodyPr lIns="0" tIns="0" rIns="0" bIns="0"/>
        <a:lstStyle/>
        <a:p>
          <a:r>
            <a:rPr lang="en-US" sz="1100" b="1" dirty="0"/>
            <a:t>5:</a:t>
          </a:r>
          <a:r>
            <a:rPr lang="en-US" sz="1100" dirty="0"/>
            <a:t> Allocate validation resources</a:t>
          </a:r>
        </a:p>
      </dgm:t>
    </dgm:pt>
    <dgm:pt modelId="{1F17DF72-F6AE-4DD3-B0A0-1D9CBCF4536C}" type="parTrans" cxnId="{6A4683AB-55A3-42C1-A5D3-4C2CCFBDF8FE}">
      <dgm:prSet/>
      <dgm:spPr/>
      <dgm:t>
        <a:bodyPr/>
        <a:lstStyle/>
        <a:p>
          <a:endParaRPr lang="en-US" sz="1100"/>
        </a:p>
      </dgm:t>
    </dgm:pt>
    <dgm:pt modelId="{EE9E40FF-4C62-4FBE-8609-81B7FD63F505}" type="sibTrans" cxnId="{6A4683AB-55A3-42C1-A5D3-4C2CCFBDF8FE}">
      <dgm:prSet/>
      <dgm:spPr/>
      <dgm:t>
        <a:bodyPr/>
        <a:lstStyle/>
        <a:p>
          <a:endParaRPr lang="en-US" sz="1100"/>
        </a:p>
      </dgm:t>
    </dgm:pt>
    <dgm:pt modelId="{4FCD3763-8937-49DD-B417-D530CAB633C9}" type="pres">
      <dgm:prSet presAssocID="{BE5A5677-5034-4FCD-98E7-7C51F64D4D5D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287768BB-1BB6-49D9-B4AB-AC89BD21F243}" type="pres">
      <dgm:prSet presAssocID="{357BC6F6-A0BE-4BA2-8380-A34650C4FC5D}" presName="Accent1" presStyleCnt="0"/>
      <dgm:spPr/>
    </dgm:pt>
    <dgm:pt modelId="{23F47592-DDF4-442E-84DC-7FE7C8AA550D}" type="pres">
      <dgm:prSet presAssocID="{357BC6F6-A0BE-4BA2-8380-A34650C4FC5D}" presName="Accent" presStyleLbl="node1" presStyleIdx="0" presStyleCnt="5"/>
      <dgm:spPr>
        <a:solidFill>
          <a:schemeClr val="accent2">
            <a:lumMod val="60000"/>
            <a:lumOff val="40000"/>
          </a:schemeClr>
        </a:solidFill>
      </dgm:spPr>
    </dgm:pt>
    <dgm:pt modelId="{C689158D-7B92-433E-87A9-6DF655EC042A}" type="pres">
      <dgm:prSet presAssocID="{357BC6F6-A0BE-4BA2-8380-A34650C4FC5D}" presName="Parent1" presStyleLbl="revTx" presStyleIdx="0" presStyleCnt="5">
        <dgm:presLayoutVars>
          <dgm:chMax val="1"/>
          <dgm:chPref val="1"/>
          <dgm:bulletEnabled val="1"/>
        </dgm:presLayoutVars>
      </dgm:prSet>
      <dgm:spPr/>
    </dgm:pt>
    <dgm:pt modelId="{1BDDFBF4-71BC-4CA4-BF6F-B8A3C89B4782}" type="pres">
      <dgm:prSet presAssocID="{B86890A7-EB0A-496A-A452-F3BB279799FC}" presName="Accent2" presStyleCnt="0"/>
      <dgm:spPr/>
    </dgm:pt>
    <dgm:pt modelId="{20114D29-ED8D-44EE-8963-EAB0D85EBB0B}" type="pres">
      <dgm:prSet presAssocID="{B86890A7-EB0A-496A-A452-F3BB279799FC}" presName="Accent" presStyleLbl="node1" presStyleIdx="1" presStyleCnt="5"/>
      <dgm:spPr>
        <a:solidFill>
          <a:srgbClr val="92D050"/>
        </a:solidFill>
      </dgm:spPr>
    </dgm:pt>
    <dgm:pt modelId="{92ACBC4A-57F1-4B2E-8D3D-79597ECE6891}" type="pres">
      <dgm:prSet presAssocID="{B86890A7-EB0A-496A-A452-F3BB279799FC}" presName="Parent2" presStyleLbl="revTx" presStyleIdx="1" presStyleCnt="5">
        <dgm:presLayoutVars>
          <dgm:chMax val="1"/>
          <dgm:chPref val="1"/>
          <dgm:bulletEnabled val="1"/>
        </dgm:presLayoutVars>
      </dgm:prSet>
      <dgm:spPr/>
    </dgm:pt>
    <dgm:pt modelId="{528F33D2-5287-4C64-950F-FF629E4148D2}" type="pres">
      <dgm:prSet presAssocID="{B14FD578-5E76-40C3-9FDB-253EF5496376}" presName="Accent3" presStyleCnt="0"/>
      <dgm:spPr/>
    </dgm:pt>
    <dgm:pt modelId="{98F8BC05-CC2B-46D4-B338-343B0A24E392}" type="pres">
      <dgm:prSet presAssocID="{B14FD578-5E76-40C3-9FDB-253EF5496376}" presName="Accent" presStyleLbl="node1" presStyleIdx="2" presStyleCnt="5"/>
      <dgm:spPr>
        <a:solidFill>
          <a:srgbClr val="33CCFF"/>
        </a:solidFill>
      </dgm:spPr>
    </dgm:pt>
    <dgm:pt modelId="{A963E3F0-CA80-4664-A970-91349EF31F19}" type="pres">
      <dgm:prSet presAssocID="{B14FD578-5E76-40C3-9FDB-253EF5496376}" presName="Parent3" presStyleLbl="revTx" presStyleIdx="2" presStyleCnt="5">
        <dgm:presLayoutVars>
          <dgm:chMax val="1"/>
          <dgm:chPref val="1"/>
          <dgm:bulletEnabled val="1"/>
        </dgm:presLayoutVars>
      </dgm:prSet>
      <dgm:spPr/>
    </dgm:pt>
    <dgm:pt modelId="{29F804CE-D99A-409E-A2DD-C5D324B6F4FE}" type="pres">
      <dgm:prSet presAssocID="{D28CA3CA-4B31-48C7-B501-993DDF988175}" presName="Accent4" presStyleCnt="0"/>
      <dgm:spPr/>
    </dgm:pt>
    <dgm:pt modelId="{E6834868-A894-44BD-92B0-01AE3457A87E}" type="pres">
      <dgm:prSet presAssocID="{D28CA3CA-4B31-48C7-B501-993DDF988175}" presName="Accent" presStyleLbl="node1" presStyleIdx="3" presStyleCnt="5"/>
      <dgm:spPr>
        <a:solidFill>
          <a:srgbClr val="7030A0"/>
        </a:solidFill>
      </dgm:spPr>
    </dgm:pt>
    <dgm:pt modelId="{ACEDDE48-04AE-487C-BA06-A99572BFDC2C}" type="pres">
      <dgm:prSet presAssocID="{D28CA3CA-4B31-48C7-B501-993DDF988175}" presName="Parent4" presStyleLbl="revTx" presStyleIdx="3" presStyleCnt="5">
        <dgm:presLayoutVars>
          <dgm:chMax val="1"/>
          <dgm:chPref val="1"/>
          <dgm:bulletEnabled val="1"/>
        </dgm:presLayoutVars>
      </dgm:prSet>
      <dgm:spPr/>
    </dgm:pt>
    <dgm:pt modelId="{792F7CAF-9C97-4309-A926-E70129F46641}" type="pres">
      <dgm:prSet presAssocID="{6064445F-E3AD-4576-AB67-9A0F28874AD4}" presName="Accent5" presStyleCnt="0"/>
      <dgm:spPr/>
    </dgm:pt>
    <dgm:pt modelId="{83C2AF4F-D70C-4B6B-A709-08CFDB33A78F}" type="pres">
      <dgm:prSet presAssocID="{6064445F-E3AD-4576-AB67-9A0F28874AD4}" presName="Accent" presStyleLbl="node1" presStyleIdx="4" presStyleCnt="5"/>
      <dgm:spPr>
        <a:solidFill>
          <a:srgbClr val="A50021"/>
        </a:solidFill>
      </dgm:spPr>
    </dgm:pt>
    <dgm:pt modelId="{836233D6-A152-4314-A5D3-B6703F5B483F}" type="pres">
      <dgm:prSet presAssocID="{6064445F-E3AD-4576-AB67-9A0F28874AD4}" presName="Parent5" presStyleLbl="revTx" presStyleIdx="4" presStyleCnt="5">
        <dgm:presLayoutVars>
          <dgm:chMax val="1"/>
          <dgm:chPref val="1"/>
          <dgm:bulletEnabled val="1"/>
        </dgm:presLayoutVars>
      </dgm:prSet>
      <dgm:spPr/>
    </dgm:pt>
  </dgm:ptLst>
  <dgm:cxnLst>
    <dgm:cxn modelId="{3134CD15-E04A-4310-B344-FA5543529271}" type="presOf" srcId="{D28CA3CA-4B31-48C7-B501-993DDF988175}" destId="{ACEDDE48-04AE-487C-BA06-A99572BFDC2C}" srcOrd="0" destOrd="0" presId="urn:microsoft.com/office/officeart/2009/layout/CircleArrowProcess"/>
    <dgm:cxn modelId="{353C5A20-B71D-4543-A5D2-EB72D008EDD5}" srcId="{BE5A5677-5034-4FCD-98E7-7C51F64D4D5D}" destId="{B14FD578-5E76-40C3-9FDB-253EF5496376}" srcOrd="2" destOrd="0" parTransId="{41C7F7B4-FE59-44D1-9095-43D9C1C54E35}" sibTransId="{71322DD2-6184-4CF3-ABAA-1E4B7635DF68}"/>
    <dgm:cxn modelId="{65D2CC35-058C-4259-8931-02AF2E648306}" srcId="{BE5A5677-5034-4FCD-98E7-7C51F64D4D5D}" destId="{B86890A7-EB0A-496A-A452-F3BB279799FC}" srcOrd="1" destOrd="0" parTransId="{F82C4BFF-8B5B-49EF-AB78-3BE39B841BD3}" sibTransId="{B0F45A4F-A5E5-44C4-A93C-53400F88440F}"/>
    <dgm:cxn modelId="{43BF1060-8AD9-4A3D-A9A1-2277E325A870}" srcId="{BE5A5677-5034-4FCD-98E7-7C51F64D4D5D}" destId="{D28CA3CA-4B31-48C7-B501-993DDF988175}" srcOrd="3" destOrd="0" parTransId="{BFA317AA-2A8E-44D8-B602-66E52B098984}" sibTransId="{9F512648-90BA-41AE-A237-0991648C852C}"/>
    <dgm:cxn modelId="{9FDDD843-2F0B-4211-9078-473FE31775EC}" srcId="{BE5A5677-5034-4FCD-98E7-7C51F64D4D5D}" destId="{357BC6F6-A0BE-4BA2-8380-A34650C4FC5D}" srcOrd="0" destOrd="0" parTransId="{65E96D3F-F287-4CD7-8731-000716EEC8B6}" sibTransId="{62444C13-16A2-4FE5-89AA-B9262C16CAE1}"/>
    <dgm:cxn modelId="{CEBE016E-25CF-41BC-8EFC-299719226B70}" type="presOf" srcId="{BE5A5677-5034-4FCD-98E7-7C51F64D4D5D}" destId="{4FCD3763-8937-49DD-B417-D530CAB633C9}" srcOrd="0" destOrd="0" presId="urn:microsoft.com/office/officeart/2009/layout/CircleArrowProcess"/>
    <dgm:cxn modelId="{57CB7953-574E-45A7-A212-33F9B8C4CB51}" type="presOf" srcId="{357BC6F6-A0BE-4BA2-8380-A34650C4FC5D}" destId="{C689158D-7B92-433E-87A9-6DF655EC042A}" srcOrd="0" destOrd="0" presId="urn:microsoft.com/office/officeart/2009/layout/CircleArrowProcess"/>
    <dgm:cxn modelId="{B9819B79-9155-4EE2-AE35-DAC11E8F9C56}" type="presOf" srcId="{B14FD578-5E76-40C3-9FDB-253EF5496376}" destId="{A963E3F0-CA80-4664-A970-91349EF31F19}" srcOrd="0" destOrd="0" presId="urn:microsoft.com/office/officeart/2009/layout/CircleArrowProcess"/>
    <dgm:cxn modelId="{6416238A-97A5-4260-A88E-EF4A4AB91D10}" type="presOf" srcId="{6064445F-E3AD-4576-AB67-9A0F28874AD4}" destId="{836233D6-A152-4314-A5D3-B6703F5B483F}" srcOrd="0" destOrd="0" presId="urn:microsoft.com/office/officeart/2009/layout/CircleArrowProcess"/>
    <dgm:cxn modelId="{6A4683AB-55A3-42C1-A5D3-4C2CCFBDF8FE}" srcId="{BE5A5677-5034-4FCD-98E7-7C51F64D4D5D}" destId="{6064445F-E3AD-4576-AB67-9A0F28874AD4}" srcOrd="4" destOrd="0" parTransId="{1F17DF72-F6AE-4DD3-B0A0-1D9CBCF4536C}" sibTransId="{EE9E40FF-4C62-4FBE-8609-81B7FD63F505}"/>
    <dgm:cxn modelId="{1EA88BE0-8939-4614-96BC-8A176FF18B89}" type="presOf" srcId="{B86890A7-EB0A-496A-A452-F3BB279799FC}" destId="{92ACBC4A-57F1-4B2E-8D3D-79597ECE6891}" srcOrd="0" destOrd="0" presId="urn:microsoft.com/office/officeart/2009/layout/CircleArrowProcess"/>
    <dgm:cxn modelId="{B99CBCF6-AA06-4509-8EF3-A8E07D1177B4}" type="presParOf" srcId="{4FCD3763-8937-49DD-B417-D530CAB633C9}" destId="{287768BB-1BB6-49D9-B4AB-AC89BD21F243}" srcOrd="0" destOrd="0" presId="urn:microsoft.com/office/officeart/2009/layout/CircleArrowProcess"/>
    <dgm:cxn modelId="{7779ED0B-09D1-4348-9870-A90C95279E32}" type="presParOf" srcId="{287768BB-1BB6-49D9-B4AB-AC89BD21F243}" destId="{23F47592-DDF4-442E-84DC-7FE7C8AA550D}" srcOrd="0" destOrd="0" presId="urn:microsoft.com/office/officeart/2009/layout/CircleArrowProcess"/>
    <dgm:cxn modelId="{F9D73BDE-C556-49B7-B6A9-64A555791E16}" type="presParOf" srcId="{4FCD3763-8937-49DD-B417-D530CAB633C9}" destId="{C689158D-7B92-433E-87A9-6DF655EC042A}" srcOrd="1" destOrd="0" presId="urn:microsoft.com/office/officeart/2009/layout/CircleArrowProcess"/>
    <dgm:cxn modelId="{B6778A5F-18DE-43CF-B6EA-51B4C26EE454}" type="presParOf" srcId="{4FCD3763-8937-49DD-B417-D530CAB633C9}" destId="{1BDDFBF4-71BC-4CA4-BF6F-B8A3C89B4782}" srcOrd="2" destOrd="0" presId="urn:microsoft.com/office/officeart/2009/layout/CircleArrowProcess"/>
    <dgm:cxn modelId="{9F09BF35-488A-4FA6-98F7-C28DC7B9F42A}" type="presParOf" srcId="{1BDDFBF4-71BC-4CA4-BF6F-B8A3C89B4782}" destId="{20114D29-ED8D-44EE-8963-EAB0D85EBB0B}" srcOrd="0" destOrd="0" presId="urn:microsoft.com/office/officeart/2009/layout/CircleArrowProcess"/>
    <dgm:cxn modelId="{5EB2DB0B-64B1-4E74-B4C1-565CC453FCE2}" type="presParOf" srcId="{4FCD3763-8937-49DD-B417-D530CAB633C9}" destId="{92ACBC4A-57F1-4B2E-8D3D-79597ECE6891}" srcOrd="3" destOrd="0" presId="urn:microsoft.com/office/officeart/2009/layout/CircleArrowProcess"/>
    <dgm:cxn modelId="{E463B4AE-BB5C-4A1B-95B1-4BB41721873B}" type="presParOf" srcId="{4FCD3763-8937-49DD-B417-D530CAB633C9}" destId="{528F33D2-5287-4C64-950F-FF629E4148D2}" srcOrd="4" destOrd="0" presId="urn:microsoft.com/office/officeart/2009/layout/CircleArrowProcess"/>
    <dgm:cxn modelId="{584C64F9-2A1F-42B0-9C63-4BE46E65A414}" type="presParOf" srcId="{528F33D2-5287-4C64-950F-FF629E4148D2}" destId="{98F8BC05-CC2B-46D4-B338-343B0A24E392}" srcOrd="0" destOrd="0" presId="urn:microsoft.com/office/officeart/2009/layout/CircleArrowProcess"/>
    <dgm:cxn modelId="{64D02A79-454A-4040-8C6E-97FA420C0B3B}" type="presParOf" srcId="{4FCD3763-8937-49DD-B417-D530CAB633C9}" destId="{A963E3F0-CA80-4664-A970-91349EF31F19}" srcOrd="5" destOrd="0" presId="urn:microsoft.com/office/officeart/2009/layout/CircleArrowProcess"/>
    <dgm:cxn modelId="{08040801-79B1-4B92-8814-5912B0A38127}" type="presParOf" srcId="{4FCD3763-8937-49DD-B417-D530CAB633C9}" destId="{29F804CE-D99A-409E-A2DD-C5D324B6F4FE}" srcOrd="6" destOrd="0" presId="urn:microsoft.com/office/officeart/2009/layout/CircleArrowProcess"/>
    <dgm:cxn modelId="{18E36B70-A5C3-4677-A403-43A11A569938}" type="presParOf" srcId="{29F804CE-D99A-409E-A2DD-C5D324B6F4FE}" destId="{E6834868-A894-44BD-92B0-01AE3457A87E}" srcOrd="0" destOrd="0" presId="urn:microsoft.com/office/officeart/2009/layout/CircleArrowProcess"/>
    <dgm:cxn modelId="{EB89061C-8D7E-40F7-90F9-8706807F08C7}" type="presParOf" srcId="{4FCD3763-8937-49DD-B417-D530CAB633C9}" destId="{ACEDDE48-04AE-487C-BA06-A99572BFDC2C}" srcOrd="7" destOrd="0" presId="urn:microsoft.com/office/officeart/2009/layout/CircleArrowProcess"/>
    <dgm:cxn modelId="{788994C2-C350-4E9E-AD99-C5FEC9A9C646}" type="presParOf" srcId="{4FCD3763-8937-49DD-B417-D530CAB633C9}" destId="{792F7CAF-9C97-4309-A926-E70129F46641}" srcOrd="8" destOrd="0" presId="urn:microsoft.com/office/officeart/2009/layout/CircleArrowProcess"/>
    <dgm:cxn modelId="{0FAD671D-1CD7-402A-BC37-C6140AA67BCA}" type="presParOf" srcId="{792F7CAF-9C97-4309-A926-E70129F46641}" destId="{83C2AF4F-D70C-4B6B-A709-08CFDB33A78F}" srcOrd="0" destOrd="0" presId="urn:microsoft.com/office/officeart/2009/layout/CircleArrowProcess"/>
    <dgm:cxn modelId="{540583A5-4C60-44FF-A1D9-3C7F08593E62}" type="presParOf" srcId="{4FCD3763-8937-49DD-B417-D530CAB633C9}" destId="{836233D6-A152-4314-A5D3-B6703F5B483F}" srcOrd="9" destOrd="0" presId="urn:microsoft.com/office/officeart/2009/layout/CircleArrowProcess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F47592-DDF4-442E-84DC-7FE7C8AA550D}">
      <dsp:nvSpPr>
        <dsp:cNvPr id="0" name=""/>
        <dsp:cNvSpPr/>
      </dsp:nvSpPr>
      <dsp:spPr>
        <a:xfrm>
          <a:off x="1332701" y="0"/>
          <a:ext cx="1653838" cy="1653922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689158D-7B92-433E-87A9-6DF655EC042A}">
      <dsp:nvSpPr>
        <dsp:cNvPr id="0" name=""/>
        <dsp:cNvSpPr/>
      </dsp:nvSpPr>
      <dsp:spPr>
        <a:xfrm>
          <a:off x="1697842" y="598999"/>
          <a:ext cx="922935" cy="461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1:</a:t>
          </a:r>
          <a:r>
            <a:rPr lang="en-US" sz="1100" kern="1200" dirty="0"/>
            <a:t> Choose input parameter distributions</a:t>
          </a:r>
        </a:p>
      </dsp:txBody>
      <dsp:txXfrm>
        <a:off x="1697842" y="598999"/>
        <a:ext cx="922935" cy="461261"/>
      </dsp:txXfrm>
    </dsp:sp>
    <dsp:sp modelId="{20114D29-ED8D-44EE-8963-EAB0D85EBB0B}">
      <dsp:nvSpPr>
        <dsp:cNvPr id="0" name=""/>
        <dsp:cNvSpPr/>
      </dsp:nvSpPr>
      <dsp:spPr>
        <a:xfrm>
          <a:off x="873249" y="950284"/>
          <a:ext cx="1653838" cy="1653922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92D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2ACBC4A-57F1-4B2E-8D3D-79597ECE6891}">
      <dsp:nvSpPr>
        <dsp:cNvPr id="0" name=""/>
        <dsp:cNvSpPr/>
      </dsp:nvSpPr>
      <dsp:spPr>
        <a:xfrm>
          <a:off x="1236529" y="1551419"/>
          <a:ext cx="922935" cy="461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2:</a:t>
          </a:r>
          <a:r>
            <a:rPr lang="en-US" sz="1100" kern="1200" dirty="0"/>
            <a:t> Meta-modeling</a:t>
          </a:r>
        </a:p>
      </dsp:txBody>
      <dsp:txXfrm>
        <a:off x="1236529" y="1551419"/>
        <a:ext cx="922935" cy="461261"/>
      </dsp:txXfrm>
    </dsp:sp>
    <dsp:sp modelId="{98F8BC05-CC2B-46D4-B338-343B0A24E392}">
      <dsp:nvSpPr>
        <dsp:cNvPr id="0" name=""/>
        <dsp:cNvSpPr/>
      </dsp:nvSpPr>
      <dsp:spPr>
        <a:xfrm>
          <a:off x="1332701" y="1904839"/>
          <a:ext cx="1653838" cy="1653922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rgbClr val="33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963E3F0-CA80-4664-A970-91349EF31F19}">
      <dsp:nvSpPr>
        <dsp:cNvPr id="0" name=""/>
        <dsp:cNvSpPr/>
      </dsp:nvSpPr>
      <dsp:spPr>
        <a:xfrm>
          <a:off x="1697842" y="2503305"/>
          <a:ext cx="922935" cy="461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3:</a:t>
          </a:r>
          <a:r>
            <a:rPr lang="en-US" sz="1100" kern="1200" dirty="0"/>
            <a:t> Uncertainty quantification</a:t>
          </a:r>
        </a:p>
      </dsp:txBody>
      <dsp:txXfrm>
        <a:off x="1697842" y="2503305"/>
        <a:ext cx="922935" cy="461261"/>
      </dsp:txXfrm>
    </dsp:sp>
    <dsp:sp modelId="{E6834868-A894-44BD-92B0-01AE3457A87E}">
      <dsp:nvSpPr>
        <dsp:cNvPr id="0" name=""/>
        <dsp:cNvSpPr/>
      </dsp:nvSpPr>
      <dsp:spPr>
        <a:xfrm>
          <a:off x="873249" y="2856726"/>
          <a:ext cx="1653838" cy="1653922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7030A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CEDDE48-04AE-487C-BA06-A99572BFDC2C}">
      <dsp:nvSpPr>
        <dsp:cNvPr id="0" name=""/>
        <dsp:cNvSpPr/>
      </dsp:nvSpPr>
      <dsp:spPr>
        <a:xfrm>
          <a:off x="1236529" y="3455725"/>
          <a:ext cx="922935" cy="461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4:</a:t>
          </a:r>
          <a:r>
            <a:rPr lang="en-US" sz="1100" kern="1200" dirty="0"/>
            <a:t> Propagate uncertainty through network</a:t>
          </a:r>
        </a:p>
      </dsp:txBody>
      <dsp:txXfrm>
        <a:off x="1236529" y="3455725"/>
        <a:ext cx="922935" cy="461261"/>
      </dsp:txXfrm>
    </dsp:sp>
    <dsp:sp modelId="{83C2AF4F-D70C-4B6B-A709-08CFDB33A78F}">
      <dsp:nvSpPr>
        <dsp:cNvPr id="0" name=""/>
        <dsp:cNvSpPr/>
      </dsp:nvSpPr>
      <dsp:spPr>
        <a:xfrm>
          <a:off x="1450278" y="3916987"/>
          <a:ext cx="1420855" cy="1421689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rgbClr val="A5002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36233D6-A152-4314-A5D3-B6703F5B483F}">
      <dsp:nvSpPr>
        <dsp:cNvPr id="0" name=""/>
        <dsp:cNvSpPr/>
      </dsp:nvSpPr>
      <dsp:spPr>
        <a:xfrm>
          <a:off x="1697842" y="4408145"/>
          <a:ext cx="922935" cy="461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5:</a:t>
          </a:r>
          <a:r>
            <a:rPr lang="en-US" sz="1100" kern="1200" dirty="0"/>
            <a:t> Allocate validation resources</a:t>
          </a:r>
        </a:p>
      </dsp:txBody>
      <dsp:txXfrm>
        <a:off x="1697842" y="4408145"/>
        <a:ext cx="922935" cy="4612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F47592-DDF4-442E-84DC-7FE7C8AA550D}">
      <dsp:nvSpPr>
        <dsp:cNvPr id="0" name=""/>
        <dsp:cNvSpPr/>
      </dsp:nvSpPr>
      <dsp:spPr>
        <a:xfrm>
          <a:off x="1332701" y="0"/>
          <a:ext cx="1653838" cy="1653922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689158D-7B92-433E-87A9-6DF655EC042A}">
      <dsp:nvSpPr>
        <dsp:cNvPr id="0" name=""/>
        <dsp:cNvSpPr/>
      </dsp:nvSpPr>
      <dsp:spPr>
        <a:xfrm>
          <a:off x="1697842" y="598999"/>
          <a:ext cx="922935" cy="461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1:</a:t>
          </a:r>
          <a:r>
            <a:rPr lang="en-US" sz="1100" kern="1200" dirty="0"/>
            <a:t> Choose input parameter distributions</a:t>
          </a:r>
        </a:p>
      </dsp:txBody>
      <dsp:txXfrm>
        <a:off x="1697842" y="598999"/>
        <a:ext cx="922935" cy="461261"/>
      </dsp:txXfrm>
    </dsp:sp>
    <dsp:sp modelId="{20114D29-ED8D-44EE-8963-EAB0D85EBB0B}">
      <dsp:nvSpPr>
        <dsp:cNvPr id="0" name=""/>
        <dsp:cNvSpPr/>
      </dsp:nvSpPr>
      <dsp:spPr>
        <a:xfrm>
          <a:off x="873249" y="950284"/>
          <a:ext cx="1653838" cy="1653922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92D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2ACBC4A-57F1-4B2E-8D3D-79597ECE6891}">
      <dsp:nvSpPr>
        <dsp:cNvPr id="0" name=""/>
        <dsp:cNvSpPr/>
      </dsp:nvSpPr>
      <dsp:spPr>
        <a:xfrm>
          <a:off x="1236529" y="1551419"/>
          <a:ext cx="922935" cy="461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2:</a:t>
          </a:r>
          <a:r>
            <a:rPr lang="en-US" sz="1100" kern="1200" dirty="0"/>
            <a:t> Meta-modeling</a:t>
          </a:r>
        </a:p>
      </dsp:txBody>
      <dsp:txXfrm>
        <a:off x="1236529" y="1551419"/>
        <a:ext cx="922935" cy="461261"/>
      </dsp:txXfrm>
    </dsp:sp>
    <dsp:sp modelId="{98F8BC05-CC2B-46D4-B338-343B0A24E392}">
      <dsp:nvSpPr>
        <dsp:cNvPr id="0" name=""/>
        <dsp:cNvSpPr/>
      </dsp:nvSpPr>
      <dsp:spPr>
        <a:xfrm>
          <a:off x="1332701" y="1904839"/>
          <a:ext cx="1653838" cy="1653922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rgbClr val="33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963E3F0-CA80-4664-A970-91349EF31F19}">
      <dsp:nvSpPr>
        <dsp:cNvPr id="0" name=""/>
        <dsp:cNvSpPr/>
      </dsp:nvSpPr>
      <dsp:spPr>
        <a:xfrm>
          <a:off x="1697842" y="2503305"/>
          <a:ext cx="922935" cy="461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3:</a:t>
          </a:r>
          <a:r>
            <a:rPr lang="en-US" sz="1100" kern="1200" dirty="0"/>
            <a:t> Uncertainty quantification</a:t>
          </a:r>
        </a:p>
      </dsp:txBody>
      <dsp:txXfrm>
        <a:off x="1697842" y="2503305"/>
        <a:ext cx="922935" cy="461261"/>
      </dsp:txXfrm>
    </dsp:sp>
    <dsp:sp modelId="{E6834868-A894-44BD-92B0-01AE3457A87E}">
      <dsp:nvSpPr>
        <dsp:cNvPr id="0" name=""/>
        <dsp:cNvSpPr/>
      </dsp:nvSpPr>
      <dsp:spPr>
        <a:xfrm>
          <a:off x="873249" y="2856726"/>
          <a:ext cx="1653838" cy="1653922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7030A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CEDDE48-04AE-487C-BA06-A99572BFDC2C}">
      <dsp:nvSpPr>
        <dsp:cNvPr id="0" name=""/>
        <dsp:cNvSpPr/>
      </dsp:nvSpPr>
      <dsp:spPr>
        <a:xfrm>
          <a:off x="1236529" y="3455725"/>
          <a:ext cx="922935" cy="461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4:</a:t>
          </a:r>
          <a:r>
            <a:rPr lang="en-US" sz="1100" kern="1200" dirty="0"/>
            <a:t> Propagate uncertainty through network</a:t>
          </a:r>
        </a:p>
      </dsp:txBody>
      <dsp:txXfrm>
        <a:off x="1236529" y="3455725"/>
        <a:ext cx="922935" cy="461261"/>
      </dsp:txXfrm>
    </dsp:sp>
    <dsp:sp modelId="{83C2AF4F-D70C-4B6B-A709-08CFDB33A78F}">
      <dsp:nvSpPr>
        <dsp:cNvPr id="0" name=""/>
        <dsp:cNvSpPr/>
      </dsp:nvSpPr>
      <dsp:spPr>
        <a:xfrm>
          <a:off x="1450278" y="3916987"/>
          <a:ext cx="1420855" cy="1421689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rgbClr val="A5002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36233D6-A152-4314-A5D3-B6703F5B483F}">
      <dsp:nvSpPr>
        <dsp:cNvPr id="0" name=""/>
        <dsp:cNvSpPr/>
      </dsp:nvSpPr>
      <dsp:spPr>
        <a:xfrm>
          <a:off x="1697842" y="4408145"/>
          <a:ext cx="922935" cy="461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5:</a:t>
          </a:r>
          <a:r>
            <a:rPr lang="en-US" sz="1100" kern="1200" dirty="0"/>
            <a:t> Allocate validation resources</a:t>
          </a:r>
        </a:p>
      </dsp:txBody>
      <dsp:txXfrm>
        <a:off x="1697842" y="4408145"/>
        <a:ext cx="922935" cy="461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6A6BD4-D9C7-4653-BCF1-E294D91A09A9}" type="datetimeFigureOut">
              <a:rPr lang="en-US" smtClean="0"/>
              <a:t>4/11/2024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7213F-F5DC-470A-A529-DCA4CC90B0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095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369347" y="1524000"/>
            <a:ext cx="8429625" cy="1295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 b="0">
                <a:latin typeface="Franklin Gothic Medium" panose="020B060302010202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69347" y="3124204"/>
            <a:ext cx="8429625" cy="147698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Click to add authors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369347" y="4706571"/>
            <a:ext cx="8429625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351"/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11" y="381002"/>
            <a:ext cx="1246076" cy="572089"/>
          </a:xfrm>
          <a:prstGeom prst="rect">
            <a:avLst/>
          </a:prstGeom>
        </p:spPr>
      </p:pic>
      <p:sp>
        <p:nvSpPr>
          <p:cNvPr id="7" name="Rectangle 22"/>
          <p:cNvSpPr>
            <a:spLocks noChangeArrowheads="1"/>
          </p:cNvSpPr>
          <p:nvPr userDrawn="1"/>
        </p:nvSpPr>
        <p:spPr bwMode="auto">
          <a:xfrm>
            <a:off x="2012409" y="5770125"/>
            <a:ext cx="5143500" cy="838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 b="1" kern="120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Institute for Defense</a:t>
            </a:r>
            <a:r>
              <a:rPr lang="en-US" sz="2400" b="1" kern="1200" baseline="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 Analyses</a:t>
            </a:r>
            <a:br>
              <a:rPr lang="en-US" sz="2400" b="1" kern="120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</a:br>
            <a:r>
              <a:rPr lang="en-US" sz="1400" kern="120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730 East Glebe Road </a:t>
            </a:r>
            <a:r>
              <a:rPr lang="en-US" sz="1200" kern="1200" dirty="0">
                <a:solidFill>
                  <a:srgbClr val="980038"/>
                </a:solidFill>
                <a:latin typeface="+mj-lt"/>
                <a:ea typeface="+mn-ea"/>
                <a:cs typeface="+mn-cs"/>
                <a:sym typeface="Wingdings" pitchFamily="2" charset="2"/>
              </a:rPr>
              <a:t></a:t>
            </a:r>
            <a:r>
              <a:rPr lang="en-US" sz="1051" kern="120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1400" kern="1200" dirty="0">
                <a:solidFill>
                  <a:srgbClr val="000000"/>
                </a:solidFill>
                <a:latin typeface="+mj-lt"/>
                <a:ea typeface="+mn-ea"/>
                <a:cs typeface="+mn-cs"/>
              </a:rPr>
              <a:t>Alexandria, Virginia 22305</a:t>
            </a:r>
          </a:p>
        </p:txBody>
      </p:sp>
    </p:spTree>
    <p:extLst>
      <p:ext uri="{BB962C8B-B14F-4D97-AF65-F5344CB8AC3E}">
        <p14:creationId xmlns:p14="http://schemas.microsoft.com/office/powerpoint/2010/main" val="4067638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3"/>
          <p:cNvSpPr>
            <a:spLocks noGrp="1"/>
          </p:cNvSpPr>
          <p:nvPr>
            <p:ph type="body" sz="half" idx="10" hasCustomPrompt="1"/>
          </p:nvPr>
        </p:nvSpPr>
        <p:spPr>
          <a:xfrm flipH="1">
            <a:off x="234682" y="1209477"/>
            <a:ext cx="3532895" cy="48463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500" baseline="0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3881438" y="1209477"/>
            <a:ext cx="5027884" cy="4846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Click to add bullet text.</a:t>
            </a:r>
          </a:p>
          <a:p>
            <a:pPr lvl="1"/>
            <a:r>
              <a:rPr lang="en-US" dirty="0"/>
              <a:t>Keep it short</a:t>
            </a:r>
          </a:p>
          <a:p>
            <a:pPr lvl="2"/>
            <a:r>
              <a:rPr lang="en-US" dirty="0"/>
              <a:t>Keep it to the point</a:t>
            </a:r>
          </a:p>
          <a:p>
            <a:pPr lvl="3"/>
            <a:r>
              <a:rPr lang="en-US" dirty="0"/>
              <a:t>Keep it under six items</a:t>
            </a:r>
          </a:p>
        </p:txBody>
      </p:sp>
      <p:sp>
        <p:nvSpPr>
          <p:cNvPr id="7" name="Title 10"/>
          <p:cNvSpPr>
            <a:spLocks noGrp="1"/>
          </p:cNvSpPr>
          <p:nvPr>
            <p:ph type="title" hasCustomPrompt="1"/>
          </p:nvPr>
        </p:nvSpPr>
        <p:spPr>
          <a:xfrm>
            <a:off x="234683" y="205099"/>
            <a:ext cx="8674639" cy="91844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 b="0" baseline="0">
                <a:latin typeface="Franklin Gothic Medium" panose="020B0603020102020204" pitchFamily="34" charset="0"/>
                <a:cs typeface="Adobe Devanagari" panose="02040503050201020203" pitchFamily="18" charset="0"/>
              </a:defRPr>
            </a:lvl1pPr>
          </a:lstStyle>
          <a:p>
            <a:r>
              <a:rPr lang="en-US" dirty="0"/>
              <a:t>“So what?” statement. No more than two lines detailing the ONE idea/topic for slide. (12-15 words)</a:t>
            </a:r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234682" y="6205538"/>
            <a:ext cx="7541991" cy="550862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Acronyms: </a:t>
            </a:r>
          </a:p>
        </p:txBody>
      </p:sp>
    </p:spTree>
    <p:extLst>
      <p:ext uri="{BB962C8B-B14F-4D97-AF65-F5344CB8AC3E}">
        <p14:creationId xmlns:p14="http://schemas.microsoft.com/office/powerpoint/2010/main" val="780438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34683" y="1209476"/>
            <a:ext cx="4263499" cy="640080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4683" y="1941333"/>
            <a:ext cx="4263499" cy="41603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2" y="1209477"/>
            <a:ext cx="4280170" cy="640080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1800" b="1" baseline="0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1941334"/>
            <a:ext cx="4280170" cy="41603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10"/>
          <p:cNvSpPr>
            <a:spLocks noGrp="1"/>
          </p:cNvSpPr>
          <p:nvPr>
            <p:ph type="title" hasCustomPrompt="1"/>
          </p:nvPr>
        </p:nvSpPr>
        <p:spPr>
          <a:xfrm>
            <a:off x="234683" y="205099"/>
            <a:ext cx="8674639" cy="91844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 b="0" baseline="0">
                <a:latin typeface="Franklin Gothic Medium" panose="020B0603020102020204" pitchFamily="34" charset="0"/>
                <a:cs typeface="Adobe Devanagari" panose="02040503050201020203" pitchFamily="18" charset="0"/>
              </a:defRPr>
            </a:lvl1pPr>
          </a:lstStyle>
          <a:p>
            <a:r>
              <a:rPr lang="en-US" dirty="0"/>
              <a:t>“So what?” statement. No more than two lines detailing the ONE idea/topic for slide. (12-15 words)</a:t>
            </a:r>
          </a:p>
        </p:txBody>
      </p:sp>
      <p:sp>
        <p:nvSpPr>
          <p:cNvPr id="7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34683" y="6205538"/>
            <a:ext cx="7541990" cy="550862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Acronyms: </a:t>
            </a:r>
          </a:p>
        </p:txBody>
      </p:sp>
    </p:spTree>
    <p:extLst>
      <p:ext uri="{BB962C8B-B14F-4D97-AF65-F5344CB8AC3E}">
        <p14:creationId xmlns:p14="http://schemas.microsoft.com/office/powerpoint/2010/main" val="2333392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Main Points +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4826" y="1895028"/>
            <a:ext cx="2395070" cy="457200"/>
          </a:xfrm>
        </p:spPr>
        <p:txBody>
          <a:bodyPr>
            <a:normAutofit/>
          </a:bodyPr>
          <a:lstStyle>
            <a:lvl1pPr marL="0" indent="0" algn="ctr">
              <a:lnSpc>
                <a:spcPct val="90000"/>
              </a:lnSpc>
              <a:buNone/>
              <a:defRPr sz="1800" b="1"/>
            </a:lvl1pPr>
            <a:lvl2pPr marL="347663" indent="0">
              <a:lnSpc>
                <a:spcPct val="90000"/>
              </a:lnSpc>
              <a:buNone/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Bullet point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half" idx="23" hasCustomPrompt="1"/>
          </p:nvPr>
        </p:nvSpPr>
        <p:spPr>
          <a:xfrm>
            <a:off x="454826" y="3442045"/>
            <a:ext cx="2395070" cy="457200"/>
          </a:xfrm>
        </p:spPr>
        <p:txBody>
          <a:bodyPr>
            <a:normAutofit/>
          </a:bodyPr>
          <a:lstStyle>
            <a:lvl1pPr marL="0" indent="0" algn="ctr">
              <a:lnSpc>
                <a:spcPct val="90000"/>
              </a:lnSpc>
              <a:buNone/>
              <a:defRPr sz="1800" b="1"/>
            </a:lvl1pPr>
            <a:lvl2pPr marL="347663" indent="0">
              <a:lnSpc>
                <a:spcPct val="90000"/>
              </a:lnSpc>
              <a:buNone/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Bullet point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25" hasCustomPrompt="1"/>
          </p:nvPr>
        </p:nvSpPr>
        <p:spPr>
          <a:xfrm>
            <a:off x="454826" y="5011781"/>
            <a:ext cx="2395070" cy="457200"/>
          </a:xfrm>
        </p:spPr>
        <p:txBody>
          <a:bodyPr>
            <a:normAutofit/>
          </a:bodyPr>
          <a:lstStyle>
            <a:lvl1pPr marL="0" indent="0" algn="ctr">
              <a:lnSpc>
                <a:spcPct val="90000"/>
              </a:lnSpc>
              <a:buNone/>
              <a:defRPr sz="1800" b="1" baseline="0"/>
            </a:lvl1pPr>
            <a:lvl2pPr marL="347663" indent="0">
              <a:lnSpc>
                <a:spcPct val="90000"/>
              </a:lnSpc>
              <a:buNone/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Bullet point</a:t>
            </a:r>
          </a:p>
        </p:txBody>
      </p:sp>
      <p:sp>
        <p:nvSpPr>
          <p:cNvPr id="17" name="Title 10"/>
          <p:cNvSpPr>
            <a:spLocks noGrp="1"/>
          </p:cNvSpPr>
          <p:nvPr>
            <p:ph type="title" hasCustomPrompt="1"/>
          </p:nvPr>
        </p:nvSpPr>
        <p:spPr>
          <a:xfrm>
            <a:off x="234683" y="205099"/>
            <a:ext cx="8674639" cy="91844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 b="0" baseline="0">
                <a:latin typeface="Franklin Gothic Medium" panose="020B0603020102020204" pitchFamily="34" charset="0"/>
                <a:cs typeface="Adobe Devanagari" panose="02040503050201020203" pitchFamily="18" charset="0"/>
              </a:defRPr>
            </a:lvl1pPr>
          </a:lstStyle>
          <a:p>
            <a:r>
              <a:rPr lang="en-US" dirty="0"/>
              <a:t>“So what?” statement. No more than two lines detailing the ONE idea/topic for slide. (12-15 words)</a:t>
            </a:r>
          </a:p>
        </p:txBody>
      </p:sp>
      <p:sp>
        <p:nvSpPr>
          <p:cNvPr id="18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34683" y="6205538"/>
            <a:ext cx="7541990" cy="550862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Acronyms: 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26" hasCustomPrompt="1"/>
          </p:nvPr>
        </p:nvSpPr>
        <p:spPr>
          <a:xfrm>
            <a:off x="4213082" y="2977938"/>
            <a:ext cx="4389120" cy="1373206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1800" baseline="0"/>
            </a:lvl1pPr>
            <a:lvl2pPr marL="576263" indent="-228600">
              <a:lnSpc>
                <a:spcPct val="90000"/>
              </a:lnSpc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 to elaborate 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27" hasCustomPrompt="1"/>
          </p:nvPr>
        </p:nvSpPr>
        <p:spPr>
          <a:xfrm>
            <a:off x="4213082" y="4553778"/>
            <a:ext cx="4389120" cy="1373206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1800" baseline="0"/>
            </a:lvl1pPr>
            <a:lvl2pPr marL="576263" indent="-228600">
              <a:lnSpc>
                <a:spcPct val="90000"/>
              </a:lnSpc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 to elaborate 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sz="half" idx="28" hasCustomPrompt="1"/>
          </p:nvPr>
        </p:nvSpPr>
        <p:spPr>
          <a:xfrm>
            <a:off x="4213082" y="1437025"/>
            <a:ext cx="4389120" cy="1373206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1800" baseline="0"/>
            </a:lvl1pPr>
            <a:lvl2pPr marL="576263" indent="-228600">
              <a:lnSpc>
                <a:spcPct val="90000"/>
              </a:lnSpc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 to elaborate </a:t>
            </a:r>
          </a:p>
        </p:txBody>
      </p:sp>
    </p:spTree>
    <p:extLst>
      <p:ext uri="{BB962C8B-B14F-4D97-AF65-F5344CB8AC3E}">
        <p14:creationId xmlns:p14="http://schemas.microsoft.com/office/powerpoint/2010/main" val="3461833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4684" y="1209477"/>
            <a:ext cx="8674638" cy="37224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572428" y="5007000"/>
            <a:ext cx="7999147" cy="1098505"/>
          </a:xfrm>
        </p:spPr>
        <p:txBody>
          <a:bodyPr/>
          <a:lstStyle>
            <a:lvl1pPr marL="0" indent="0">
              <a:buNone/>
              <a:defRPr/>
            </a:lvl1pPr>
            <a:lvl2pPr>
              <a:defRPr/>
            </a:lvl2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itle 10"/>
          <p:cNvSpPr>
            <a:spLocks noGrp="1"/>
          </p:cNvSpPr>
          <p:nvPr>
            <p:ph type="title" hasCustomPrompt="1"/>
          </p:nvPr>
        </p:nvSpPr>
        <p:spPr>
          <a:xfrm>
            <a:off x="234683" y="205099"/>
            <a:ext cx="8674639" cy="91844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 b="0" baseline="0">
                <a:latin typeface="Franklin Gothic Medium" panose="020B0603020102020204" pitchFamily="34" charset="0"/>
                <a:cs typeface="Adobe Devanagari" panose="02040503050201020203" pitchFamily="18" charset="0"/>
              </a:defRPr>
            </a:lvl1pPr>
          </a:lstStyle>
          <a:p>
            <a:r>
              <a:rPr lang="en-US" dirty="0"/>
              <a:t>“So what?” statement. No more than two lines detailing the ONE idea/topic for slide. (12-15 words)</a:t>
            </a:r>
          </a:p>
        </p:txBody>
      </p:sp>
      <p:sp>
        <p:nvSpPr>
          <p:cNvPr id="5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234683" y="6205538"/>
            <a:ext cx="7541990" cy="550862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Acronyms: </a:t>
            </a:r>
          </a:p>
        </p:txBody>
      </p:sp>
    </p:spTree>
    <p:extLst>
      <p:ext uri="{BB962C8B-B14F-4D97-AF65-F5344CB8AC3E}">
        <p14:creationId xmlns:p14="http://schemas.microsoft.com/office/powerpoint/2010/main" val="33855230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- 1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34682" y="1230172"/>
            <a:ext cx="4811281" cy="2286000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Title 10"/>
          <p:cNvSpPr>
            <a:spLocks noGrp="1"/>
          </p:cNvSpPr>
          <p:nvPr>
            <p:ph type="title" hasCustomPrompt="1"/>
          </p:nvPr>
        </p:nvSpPr>
        <p:spPr>
          <a:xfrm>
            <a:off x="234683" y="205099"/>
            <a:ext cx="8674639" cy="91844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 b="0" baseline="0">
                <a:latin typeface="Franklin Gothic Medium" panose="020B0603020102020204" pitchFamily="34" charset="0"/>
                <a:cs typeface="Adobe Devanagari" panose="02040503050201020203" pitchFamily="18" charset="0"/>
              </a:defRPr>
            </a:lvl1pPr>
          </a:lstStyle>
          <a:p>
            <a:r>
              <a:rPr lang="en-US" dirty="0"/>
              <a:t>“So what?” statement. No more than two lines detailing the ONE idea/topic for slide. (12-15 words)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234683" y="6205538"/>
            <a:ext cx="7541990" cy="550862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Acronyms: 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236923" y="3622800"/>
            <a:ext cx="4809041" cy="228600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1800"/>
            </a:lvl1pPr>
            <a:lvl2pPr marL="576263" indent="-228600">
              <a:lnSpc>
                <a:spcPct val="90000"/>
              </a:lnSpc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bullet text.</a:t>
            </a:r>
          </a:p>
          <a:p>
            <a:pPr lvl="1"/>
            <a:r>
              <a:rPr lang="en-US" dirty="0"/>
              <a:t>Keep it short</a:t>
            </a:r>
          </a:p>
          <a:p>
            <a:pPr lvl="2"/>
            <a:r>
              <a:rPr lang="en-US" dirty="0"/>
              <a:t>Keep it to the point</a:t>
            </a:r>
          </a:p>
          <a:p>
            <a:pPr lvl="3"/>
            <a:r>
              <a:rPr lang="en-US" dirty="0"/>
              <a:t>Keep it under six items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5264214" y="1230172"/>
            <a:ext cx="3645108" cy="2286000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5264214" y="3622800"/>
            <a:ext cx="3645108" cy="2286000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073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- 2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100281" y="1230172"/>
            <a:ext cx="4809041" cy="228600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1800"/>
            </a:lvl1pPr>
            <a:lvl2pPr marL="576263" indent="-228600">
              <a:lnSpc>
                <a:spcPct val="90000"/>
              </a:lnSpc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bullet text.</a:t>
            </a:r>
          </a:p>
          <a:p>
            <a:pPr lvl="1"/>
            <a:r>
              <a:rPr lang="en-US" dirty="0"/>
              <a:t>Keep it short</a:t>
            </a:r>
          </a:p>
          <a:p>
            <a:pPr lvl="2"/>
            <a:r>
              <a:rPr lang="en-US" dirty="0"/>
              <a:t>Keep it to the point</a:t>
            </a:r>
          </a:p>
          <a:p>
            <a:pPr lvl="3"/>
            <a:r>
              <a:rPr lang="en-US" dirty="0"/>
              <a:t>Keep it under six items</a:t>
            </a:r>
          </a:p>
        </p:txBody>
      </p:sp>
      <p:sp>
        <p:nvSpPr>
          <p:cNvPr id="4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34683" y="1230172"/>
            <a:ext cx="3645108" cy="2286000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Title 10"/>
          <p:cNvSpPr>
            <a:spLocks noGrp="1"/>
          </p:cNvSpPr>
          <p:nvPr>
            <p:ph type="title" hasCustomPrompt="1"/>
          </p:nvPr>
        </p:nvSpPr>
        <p:spPr>
          <a:xfrm>
            <a:off x="234683" y="205099"/>
            <a:ext cx="8674639" cy="91844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 b="0" baseline="0">
                <a:latin typeface="Franklin Gothic Medium" panose="020B0603020102020204" pitchFamily="34" charset="0"/>
                <a:cs typeface="Adobe Devanagari" panose="02040503050201020203" pitchFamily="18" charset="0"/>
              </a:defRPr>
            </a:lvl1pPr>
          </a:lstStyle>
          <a:p>
            <a:r>
              <a:rPr lang="en-US" dirty="0"/>
              <a:t>“So what?” statement. No more than two lines detailing the ONE idea/topic for slide. (12-15 words)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234683" y="6205538"/>
            <a:ext cx="7541990" cy="550862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Acronyms: 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4100280" y="3749757"/>
            <a:ext cx="4809041" cy="228600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1800"/>
            </a:lvl1pPr>
            <a:lvl2pPr marL="576263" indent="-228600">
              <a:lnSpc>
                <a:spcPct val="90000"/>
              </a:lnSpc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bullet text.</a:t>
            </a:r>
          </a:p>
          <a:p>
            <a:pPr lvl="1"/>
            <a:r>
              <a:rPr lang="en-US" dirty="0"/>
              <a:t>Keep it short</a:t>
            </a:r>
          </a:p>
          <a:p>
            <a:pPr lvl="2"/>
            <a:r>
              <a:rPr lang="en-US" dirty="0"/>
              <a:t>Keep it to the point</a:t>
            </a:r>
          </a:p>
          <a:p>
            <a:pPr lvl="3"/>
            <a:r>
              <a:rPr lang="en-US" dirty="0"/>
              <a:t>Keep it under six items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234683" y="3749757"/>
            <a:ext cx="3645108" cy="2286000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5200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9189" y="4366155"/>
            <a:ext cx="2395070" cy="457200"/>
          </a:xfrm>
        </p:spPr>
        <p:txBody>
          <a:bodyPr>
            <a:normAutofit/>
          </a:bodyPr>
          <a:lstStyle>
            <a:lvl1pPr marL="0" indent="0" algn="ctr">
              <a:lnSpc>
                <a:spcPct val="90000"/>
              </a:lnSpc>
              <a:buNone/>
              <a:defRPr sz="1400"/>
            </a:lvl1pPr>
            <a:lvl2pPr marL="347663" indent="0">
              <a:lnSpc>
                <a:spcPct val="90000"/>
              </a:lnSpc>
              <a:buNone/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09404" y="2336378"/>
            <a:ext cx="2834640" cy="2011680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23"/>
          </p:nvPr>
        </p:nvSpPr>
        <p:spPr>
          <a:xfrm>
            <a:off x="3390638" y="4366155"/>
            <a:ext cx="2395070" cy="457200"/>
          </a:xfrm>
        </p:spPr>
        <p:txBody>
          <a:bodyPr>
            <a:normAutofit/>
          </a:bodyPr>
          <a:lstStyle>
            <a:lvl1pPr marL="0" indent="0" algn="ctr">
              <a:lnSpc>
                <a:spcPct val="90000"/>
              </a:lnSpc>
              <a:buNone/>
              <a:defRPr sz="1400"/>
            </a:lvl1pPr>
            <a:lvl2pPr marL="347663" indent="0">
              <a:lnSpc>
                <a:spcPct val="90000"/>
              </a:lnSpc>
              <a:buNone/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24"/>
          </p:nvPr>
        </p:nvSpPr>
        <p:spPr>
          <a:xfrm>
            <a:off x="3170853" y="2318186"/>
            <a:ext cx="2834640" cy="2011680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25"/>
          </p:nvPr>
        </p:nvSpPr>
        <p:spPr>
          <a:xfrm>
            <a:off x="6352087" y="4366155"/>
            <a:ext cx="2395070" cy="457200"/>
          </a:xfrm>
        </p:spPr>
        <p:txBody>
          <a:bodyPr>
            <a:normAutofit/>
          </a:bodyPr>
          <a:lstStyle>
            <a:lvl1pPr marL="0" indent="0" algn="ctr">
              <a:lnSpc>
                <a:spcPct val="90000"/>
              </a:lnSpc>
              <a:buNone/>
              <a:defRPr sz="1400"/>
            </a:lvl1pPr>
            <a:lvl2pPr marL="347663" indent="0">
              <a:lnSpc>
                <a:spcPct val="90000"/>
              </a:lnSpc>
              <a:buNone/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8"/>
          <p:cNvSpPr>
            <a:spLocks noGrp="1"/>
          </p:cNvSpPr>
          <p:nvPr>
            <p:ph type="pic" sz="quarter" idx="26"/>
          </p:nvPr>
        </p:nvSpPr>
        <p:spPr>
          <a:xfrm>
            <a:off x="6132302" y="2318329"/>
            <a:ext cx="2834640" cy="2011680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Title 10"/>
          <p:cNvSpPr>
            <a:spLocks noGrp="1"/>
          </p:cNvSpPr>
          <p:nvPr>
            <p:ph type="title" hasCustomPrompt="1"/>
          </p:nvPr>
        </p:nvSpPr>
        <p:spPr>
          <a:xfrm>
            <a:off x="234683" y="205099"/>
            <a:ext cx="8674639" cy="91844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 b="0" baseline="0">
                <a:latin typeface="Franklin Gothic Medium" panose="020B0603020102020204" pitchFamily="34" charset="0"/>
                <a:cs typeface="Adobe Devanagari" panose="02040503050201020203" pitchFamily="18" charset="0"/>
              </a:defRPr>
            </a:lvl1pPr>
          </a:lstStyle>
          <a:p>
            <a:r>
              <a:rPr lang="en-US" dirty="0"/>
              <a:t>“So what?” statement. No more than two lines detailing the ONE idea/topic for slide. (12-15 words)</a:t>
            </a:r>
          </a:p>
        </p:txBody>
      </p:sp>
      <p:sp>
        <p:nvSpPr>
          <p:cNvPr id="18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34683" y="6205538"/>
            <a:ext cx="7541990" cy="550862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Acronyms: </a:t>
            </a:r>
          </a:p>
        </p:txBody>
      </p:sp>
    </p:spTree>
    <p:extLst>
      <p:ext uri="{BB962C8B-B14F-4D97-AF65-F5344CB8AC3E}">
        <p14:creationId xmlns:p14="http://schemas.microsoft.com/office/powerpoint/2010/main" val="17909413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Image - no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0"/>
          <p:cNvSpPr>
            <a:spLocks noGrp="1"/>
          </p:cNvSpPr>
          <p:nvPr>
            <p:ph type="title" hasCustomPrompt="1"/>
          </p:nvPr>
        </p:nvSpPr>
        <p:spPr>
          <a:xfrm>
            <a:off x="234683" y="205099"/>
            <a:ext cx="8674639" cy="91844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 b="0" baseline="0">
                <a:latin typeface="Franklin Gothic Medium" panose="020B0603020102020204" pitchFamily="34" charset="0"/>
                <a:cs typeface="Adobe Devanagari" panose="02040503050201020203" pitchFamily="18" charset="0"/>
              </a:defRPr>
            </a:lvl1pPr>
          </a:lstStyle>
          <a:p>
            <a:r>
              <a:rPr lang="en-US" dirty="0"/>
              <a:t>“So what?” statement. No more than two lines detailing the ONE idea/topic for slide. (12-15 words)</a:t>
            </a:r>
          </a:p>
        </p:txBody>
      </p:sp>
      <p:sp>
        <p:nvSpPr>
          <p:cNvPr id="18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34683" y="6205538"/>
            <a:ext cx="7541990" cy="550862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Acronyms: </a:t>
            </a:r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1059680" y="1500360"/>
            <a:ext cx="7024643" cy="4328362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219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- no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34683" y="1494075"/>
            <a:ext cx="3952756" cy="1941334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Title 10"/>
          <p:cNvSpPr>
            <a:spLocks noGrp="1"/>
          </p:cNvSpPr>
          <p:nvPr>
            <p:ph type="title" hasCustomPrompt="1"/>
          </p:nvPr>
        </p:nvSpPr>
        <p:spPr>
          <a:xfrm>
            <a:off x="234683" y="205099"/>
            <a:ext cx="8674639" cy="91844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 b="0" baseline="0">
                <a:latin typeface="Franklin Gothic Medium" panose="020B0603020102020204" pitchFamily="34" charset="0"/>
                <a:cs typeface="Adobe Devanagari" panose="02040503050201020203" pitchFamily="18" charset="0"/>
              </a:defRPr>
            </a:lvl1pPr>
          </a:lstStyle>
          <a:p>
            <a:r>
              <a:rPr lang="en-US" dirty="0"/>
              <a:t>“So what?” statement. No more than two lines detailing the ONE idea/topic for slide. (12-15 words)</a:t>
            </a:r>
          </a:p>
        </p:txBody>
      </p:sp>
      <p:sp>
        <p:nvSpPr>
          <p:cNvPr id="18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34683" y="6205538"/>
            <a:ext cx="7541990" cy="550862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Acronyms: </a:t>
            </a:r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4815230" y="1494075"/>
            <a:ext cx="4094092" cy="4328362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234683" y="3935422"/>
            <a:ext cx="3952756" cy="2004886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5520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ral Image - 4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676898" y="2315993"/>
            <a:ext cx="3747147" cy="2697095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Title 10"/>
          <p:cNvSpPr>
            <a:spLocks noGrp="1"/>
          </p:cNvSpPr>
          <p:nvPr>
            <p:ph type="title" hasCustomPrompt="1"/>
          </p:nvPr>
        </p:nvSpPr>
        <p:spPr>
          <a:xfrm>
            <a:off x="234683" y="205099"/>
            <a:ext cx="8674639" cy="91844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 b="0" baseline="0">
                <a:latin typeface="Franklin Gothic Medium" panose="020B0603020102020204" pitchFamily="34" charset="0"/>
                <a:cs typeface="Adobe Devanagari" panose="02040503050201020203" pitchFamily="18" charset="0"/>
              </a:defRPr>
            </a:lvl1pPr>
          </a:lstStyle>
          <a:p>
            <a:r>
              <a:rPr lang="en-US" dirty="0"/>
              <a:t>“So what?” statement. No more than two lines detailing the ONE idea/topic for slide. (12-15 words)</a:t>
            </a:r>
          </a:p>
        </p:txBody>
      </p:sp>
      <p:sp>
        <p:nvSpPr>
          <p:cNvPr id="18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34683" y="6205538"/>
            <a:ext cx="7541990" cy="550862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Acronyms: 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6730145" y="1283112"/>
            <a:ext cx="2179177" cy="1373206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1800" baseline="0"/>
            </a:lvl1pPr>
            <a:lvl2pPr marL="576263" indent="-228600">
              <a:lnSpc>
                <a:spcPct val="90000"/>
              </a:lnSpc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6" hasCustomPrompt="1"/>
          </p:nvPr>
        </p:nvSpPr>
        <p:spPr>
          <a:xfrm>
            <a:off x="234683" y="1283112"/>
            <a:ext cx="2179177" cy="1373206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1800" baseline="0"/>
            </a:lvl1pPr>
            <a:lvl2pPr marL="576263" indent="-228600">
              <a:lnSpc>
                <a:spcPct val="90000"/>
              </a:lnSpc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7" hasCustomPrompt="1"/>
          </p:nvPr>
        </p:nvSpPr>
        <p:spPr>
          <a:xfrm>
            <a:off x="234683" y="4651309"/>
            <a:ext cx="2179177" cy="1373206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1800" baseline="0"/>
            </a:lvl1pPr>
            <a:lvl2pPr marL="576263" indent="-228600">
              <a:lnSpc>
                <a:spcPct val="90000"/>
              </a:lnSpc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8" hasCustomPrompt="1"/>
          </p:nvPr>
        </p:nvSpPr>
        <p:spPr>
          <a:xfrm>
            <a:off x="6730145" y="4651309"/>
            <a:ext cx="2179177" cy="1373206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1800" baseline="0"/>
            </a:lvl1pPr>
            <a:lvl2pPr marL="576263" indent="-228600">
              <a:lnSpc>
                <a:spcPct val="90000"/>
              </a:lnSpc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text.</a:t>
            </a:r>
          </a:p>
        </p:txBody>
      </p:sp>
    </p:spTree>
    <p:extLst>
      <p:ext uri="{BB962C8B-B14F-4D97-AF65-F5344CB8AC3E}">
        <p14:creationId xmlns:p14="http://schemas.microsoft.com/office/powerpoint/2010/main" val="1357709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01588" y="6310709"/>
            <a:ext cx="3915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6FEF7D8D-2123-40E7-9174-E11C2FCE4FA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96850" y="2819400"/>
            <a:ext cx="8696325" cy="1154113"/>
          </a:xfrm>
        </p:spPr>
        <p:txBody>
          <a:bodyPr anchor="ctr"/>
          <a:lstStyle>
            <a:lvl1pPr marL="0" marR="0" indent="0" algn="ctr" defTabSz="685783" rtl="0" eaLnBrk="1" fontAlgn="auto" latinLnBrk="0" hangingPunct="1">
              <a:lnSpc>
                <a:spcPct val="90000"/>
              </a:lnSpc>
              <a:spcBef>
                <a:spcPts val="75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  <a:lvl2pPr marL="171445" indent="0">
              <a:buNone/>
              <a:defRPr/>
            </a:lvl2pPr>
            <a:lvl3pPr marL="342892" indent="0">
              <a:buNone/>
              <a:defRPr/>
            </a:lvl3pPr>
            <a:lvl4pPr marL="514337" indent="0">
              <a:buNone/>
              <a:defRPr/>
            </a:lvl4pPr>
            <a:lvl5pPr marL="685783" indent="0">
              <a:buNone/>
              <a:defRPr/>
            </a:lvl5pPr>
          </a:lstStyle>
          <a:p>
            <a:pPr marL="0" marR="0" lvl="0" indent="0" algn="ctr" defTabSz="685783" rtl="0" eaLnBrk="1" fontAlgn="auto" latinLnBrk="0" hangingPunct="1">
              <a:lnSpc>
                <a:spcPct val="90000"/>
              </a:lnSpc>
              <a:spcBef>
                <a:spcPts val="75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baseline="0" dirty="0">
                <a:solidFill>
                  <a:schemeClr val="tx2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Introduction statement. 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Zoom</a:t>
            </a:r>
            <a:r>
              <a:rPr lang="en-US" b="1" baseline="0" dirty="0">
                <a:solidFill>
                  <a:schemeClr val="tx2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in. What’s the focus here? </a:t>
            </a:r>
            <a:endParaRPr lang="en-US" b="1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5750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with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0"/>
          <p:cNvSpPr>
            <a:spLocks noGrp="1"/>
          </p:cNvSpPr>
          <p:nvPr>
            <p:ph type="title" hasCustomPrompt="1"/>
          </p:nvPr>
        </p:nvSpPr>
        <p:spPr>
          <a:xfrm>
            <a:off x="234683" y="205099"/>
            <a:ext cx="8674639" cy="91844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 b="0" baseline="0">
                <a:latin typeface="Franklin Gothic Medium" panose="020B0603020102020204" pitchFamily="34" charset="0"/>
                <a:cs typeface="Adobe Devanagari" panose="02040503050201020203" pitchFamily="18" charset="0"/>
              </a:defRPr>
            </a:lvl1pPr>
          </a:lstStyle>
          <a:p>
            <a:r>
              <a:rPr lang="en-US" dirty="0"/>
              <a:t>“So what?” statement. No more than two lines detailing the ONE idea/topic for slide. (12-15 words)</a:t>
            </a:r>
          </a:p>
        </p:txBody>
      </p:sp>
      <p:sp>
        <p:nvSpPr>
          <p:cNvPr id="18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34683" y="6205538"/>
            <a:ext cx="7541990" cy="550862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Acronyms: 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4777104" y="1393480"/>
            <a:ext cx="2640648" cy="2011680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1706311" y="1393480"/>
            <a:ext cx="2640648" cy="2011680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Content Placeholder 2"/>
          <p:cNvSpPr>
            <a:spLocks noGrp="1"/>
          </p:cNvSpPr>
          <p:nvPr>
            <p:ph sz="half" idx="17" hasCustomPrompt="1"/>
          </p:nvPr>
        </p:nvSpPr>
        <p:spPr>
          <a:xfrm>
            <a:off x="241801" y="1393480"/>
            <a:ext cx="1397564" cy="201168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1800" baseline="0"/>
            </a:lvl1pPr>
            <a:lvl2pPr marL="576263" indent="-228600">
              <a:lnSpc>
                <a:spcPct val="90000"/>
              </a:lnSpc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sp>
        <p:nvSpPr>
          <p:cNvPr id="28" name="Content Placeholder 2"/>
          <p:cNvSpPr>
            <a:spLocks noGrp="1"/>
          </p:cNvSpPr>
          <p:nvPr>
            <p:ph sz="half" idx="18" hasCustomPrompt="1"/>
          </p:nvPr>
        </p:nvSpPr>
        <p:spPr>
          <a:xfrm>
            <a:off x="7484698" y="1393480"/>
            <a:ext cx="1397564" cy="201168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1800" baseline="0"/>
            </a:lvl1pPr>
            <a:lvl2pPr marL="576263" indent="-228600">
              <a:lnSpc>
                <a:spcPct val="90000"/>
              </a:lnSpc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sp>
        <p:nvSpPr>
          <p:cNvPr id="29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1706311" y="3827618"/>
            <a:ext cx="2640648" cy="2011680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Content Placeholder 2"/>
          <p:cNvSpPr>
            <a:spLocks noGrp="1"/>
          </p:cNvSpPr>
          <p:nvPr>
            <p:ph sz="half" idx="20" hasCustomPrompt="1"/>
          </p:nvPr>
        </p:nvSpPr>
        <p:spPr>
          <a:xfrm>
            <a:off x="241801" y="3827618"/>
            <a:ext cx="1397564" cy="201168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1800" baseline="0"/>
            </a:lvl1pPr>
            <a:lvl2pPr marL="576263" indent="-228600">
              <a:lnSpc>
                <a:spcPct val="90000"/>
              </a:lnSpc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sp>
        <p:nvSpPr>
          <p:cNvPr id="31" name="Picture Placeholder 8"/>
          <p:cNvSpPr>
            <a:spLocks noGrp="1"/>
          </p:cNvSpPr>
          <p:nvPr>
            <p:ph type="pic" sz="quarter" idx="21"/>
          </p:nvPr>
        </p:nvSpPr>
        <p:spPr>
          <a:xfrm>
            <a:off x="4777104" y="3853246"/>
            <a:ext cx="2640648" cy="2011680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Content Placeholder 2"/>
          <p:cNvSpPr>
            <a:spLocks noGrp="1"/>
          </p:cNvSpPr>
          <p:nvPr>
            <p:ph sz="half" idx="22" hasCustomPrompt="1"/>
          </p:nvPr>
        </p:nvSpPr>
        <p:spPr>
          <a:xfrm>
            <a:off x="7484698" y="3853246"/>
            <a:ext cx="1397564" cy="201168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1800" baseline="0"/>
            </a:lvl1pPr>
            <a:lvl2pPr marL="576263" indent="-228600">
              <a:lnSpc>
                <a:spcPct val="90000"/>
              </a:lnSpc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text.</a:t>
            </a:r>
          </a:p>
        </p:txBody>
      </p:sp>
    </p:spTree>
    <p:extLst>
      <p:ext uri="{BB962C8B-B14F-4D97-AF65-F5344CB8AC3E}">
        <p14:creationId xmlns:p14="http://schemas.microsoft.com/office/powerpoint/2010/main" val="28674952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Text box over 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09404" y="3960083"/>
            <a:ext cx="2834640" cy="2011680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24"/>
          </p:nvPr>
        </p:nvSpPr>
        <p:spPr>
          <a:xfrm>
            <a:off x="3170853" y="3941891"/>
            <a:ext cx="2834640" cy="2011680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8"/>
          <p:cNvSpPr>
            <a:spLocks noGrp="1"/>
          </p:cNvSpPr>
          <p:nvPr>
            <p:ph type="pic" sz="quarter" idx="26"/>
          </p:nvPr>
        </p:nvSpPr>
        <p:spPr>
          <a:xfrm>
            <a:off x="6132302" y="3942034"/>
            <a:ext cx="2834640" cy="2011680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Title 10"/>
          <p:cNvSpPr>
            <a:spLocks noGrp="1"/>
          </p:cNvSpPr>
          <p:nvPr>
            <p:ph type="title" hasCustomPrompt="1"/>
          </p:nvPr>
        </p:nvSpPr>
        <p:spPr>
          <a:xfrm>
            <a:off x="234683" y="205099"/>
            <a:ext cx="8674639" cy="91844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 b="0" baseline="0">
                <a:latin typeface="Franklin Gothic Medium" panose="020B0603020102020204" pitchFamily="34" charset="0"/>
                <a:cs typeface="Adobe Devanagari" panose="02040503050201020203" pitchFamily="18" charset="0"/>
              </a:defRPr>
            </a:lvl1pPr>
          </a:lstStyle>
          <a:p>
            <a:r>
              <a:rPr lang="en-US" dirty="0"/>
              <a:t>“So what?” statement. No more than two lines detailing the ONE idea/topic for slide. (12-15 words)</a:t>
            </a:r>
          </a:p>
        </p:txBody>
      </p:sp>
      <p:sp>
        <p:nvSpPr>
          <p:cNvPr id="18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34683" y="6205538"/>
            <a:ext cx="7541990" cy="550862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Acronyms: 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09405" y="1230171"/>
            <a:ext cx="8699918" cy="26154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1800"/>
            </a:lvl1pPr>
            <a:lvl2pPr marL="576263" indent="-228600">
              <a:lnSpc>
                <a:spcPct val="90000"/>
              </a:lnSpc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bullet text.</a:t>
            </a:r>
          </a:p>
          <a:p>
            <a:pPr lvl="1"/>
            <a:r>
              <a:rPr lang="en-US" dirty="0"/>
              <a:t>Keep it short</a:t>
            </a:r>
          </a:p>
          <a:p>
            <a:pPr lvl="2"/>
            <a:r>
              <a:rPr lang="en-US" dirty="0"/>
              <a:t>Keep it to the point</a:t>
            </a:r>
          </a:p>
          <a:p>
            <a:pPr lvl="3"/>
            <a:r>
              <a:rPr lang="en-US" dirty="0"/>
              <a:t>Keep it under six items</a:t>
            </a:r>
          </a:p>
        </p:txBody>
      </p:sp>
    </p:spTree>
    <p:extLst>
      <p:ext uri="{BB962C8B-B14F-4D97-AF65-F5344CB8AC3E}">
        <p14:creationId xmlns:p14="http://schemas.microsoft.com/office/powerpoint/2010/main" val="5779458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mages - no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0"/>
          <p:cNvSpPr>
            <a:spLocks noGrp="1"/>
          </p:cNvSpPr>
          <p:nvPr>
            <p:ph type="title" hasCustomPrompt="1"/>
          </p:nvPr>
        </p:nvSpPr>
        <p:spPr>
          <a:xfrm>
            <a:off x="234683" y="205099"/>
            <a:ext cx="8674639" cy="91844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 b="0" baseline="0">
                <a:latin typeface="Franklin Gothic Medium" panose="020B0603020102020204" pitchFamily="34" charset="0"/>
                <a:cs typeface="Adobe Devanagari" panose="02040503050201020203" pitchFamily="18" charset="0"/>
              </a:defRPr>
            </a:lvl1pPr>
          </a:lstStyle>
          <a:p>
            <a:r>
              <a:rPr lang="en-US" dirty="0"/>
              <a:t>“So what?” statement. No more than two lines detailing the ONE idea/topic for slide. (12-15 words)</a:t>
            </a:r>
          </a:p>
        </p:txBody>
      </p:sp>
      <p:sp>
        <p:nvSpPr>
          <p:cNvPr id="18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34683" y="6205538"/>
            <a:ext cx="7541990" cy="550862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Acronyms: 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34683" y="3933016"/>
            <a:ext cx="2834640" cy="2011680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34683" y="1330538"/>
            <a:ext cx="2834640" cy="2011680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3154682" y="3933016"/>
            <a:ext cx="2834640" cy="2011680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6074682" y="3933016"/>
            <a:ext cx="2834640" cy="2011680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3154682" y="1330538"/>
            <a:ext cx="2834640" cy="2011680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6074682" y="1330538"/>
            <a:ext cx="2834640" cy="2011680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9218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470019" y="2998788"/>
            <a:ext cx="8221544" cy="1479550"/>
          </a:xfrm>
        </p:spPr>
        <p:txBody>
          <a:bodyPr anchor="ctr">
            <a:normAutofit/>
          </a:bodyPr>
          <a:lstStyle>
            <a:lvl1pPr marL="0" marR="0" indent="0" algn="ctr" defTabSz="685783" rtl="0" eaLnBrk="1" fontAlgn="auto" latinLnBrk="0" hangingPunct="1">
              <a:lnSpc>
                <a:spcPct val="90000"/>
              </a:lnSpc>
              <a:spcBef>
                <a:spcPts val="75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1"/>
            </a:lvl1pPr>
            <a:lvl2pPr marL="171445" indent="0" algn="ctr">
              <a:buNone/>
              <a:defRPr/>
            </a:lvl2pPr>
            <a:lvl3pPr marL="342892" indent="0" algn="ctr">
              <a:buNone/>
              <a:defRPr/>
            </a:lvl3pPr>
            <a:lvl4pPr marL="514337" indent="0" algn="ctr">
              <a:buNone/>
              <a:defRPr/>
            </a:lvl4pPr>
            <a:lvl5pPr marL="685783" indent="0" algn="ctr">
              <a:buNone/>
              <a:defRPr/>
            </a:lvl5pPr>
          </a:lstStyle>
          <a:p>
            <a:pPr marL="0" marR="0" lvl="0" indent="0" algn="ctr" defTabSz="685783" rtl="0" eaLnBrk="1" fontAlgn="auto" latinLnBrk="0" hangingPunct="1">
              <a:lnSpc>
                <a:spcPct val="90000"/>
              </a:lnSpc>
              <a:spcBef>
                <a:spcPts val="75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“So what?” statement. No more than two lines detailing the ONE idea/topic for slide. (12-15 words)</a:t>
            </a:r>
          </a:p>
        </p:txBody>
      </p:sp>
    </p:spTree>
    <p:extLst>
      <p:ext uri="{BB962C8B-B14F-4D97-AF65-F5344CB8AC3E}">
        <p14:creationId xmlns:p14="http://schemas.microsoft.com/office/powerpoint/2010/main" val="22631521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sion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39713" y="3033713"/>
            <a:ext cx="8639175" cy="1196975"/>
          </a:xfrm>
        </p:spPr>
        <p:txBody>
          <a:bodyPr anchor="ctr"/>
          <a:lstStyle>
            <a:lvl1pPr marL="0" marR="0" indent="0" algn="ctr" defTabSz="685783" rtl="0" eaLnBrk="1" fontAlgn="auto" latinLnBrk="0" hangingPunct="1">
              <a:lnSpc>
                <a:spcPct val="90000"/>
              </a:lnSpc>
              <a:spcBef>
                <a:spcPts val="75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  <a:lvl2pPr marL="171445" indent="0" algn="ctr">
              <a:buNone/>
              <a:defRPr/>
            </a:lvl2pPr>
            <a:lvl3pPr marL="342892" indent="0" algn="ctr">
              <a:buNone/>
              <a:defRPr/>
            </a:lvl3pPr>
            <a:lvl4pPr marL="514337" indent="0" algn="ctr">
              <a:buNone/>
              <a:defRPr/>
            </a:lvl4pPr>
            <a:lvl5pPr marL="685783" indent="0" algn="ctr">
              <a:buNone/>
              <a:defRPr/>
            </a:lvl5pPr>
          </a:lstStyle>
          <a:p>
            <a:pPr marL="0" marR="0" lvl="0" indent="0" algn="ctr" defTabSz="685783" rtl="0" eaLnBrk="1" fontAlgn="auto" latinLnBrk="0" hangingPunct="1">
              <a:lnSpc>
                <a:spcPct val="90000"/>
              </a:lnSpc>
              <a:spcBef>
                <a:spcPts val="75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i="0" dirty="0">
                <a:solidFill>
                  <a:schemeClr val="tx2">
                    <a:lumMod val="50000"/>
                  </a:schemeClr>
                </a:solidFill>
                <a:latin typeface="Franklin Gothic Book" panose="020B0503020102020204" pitchFamily="34" charset="0"/>
              </a:rPr>
              <a:t>Zoom</a:t>
            </a:r>
            <a:r>
              <a:rPr lang="en-US" b="1" i="0" baseline="0" dirty="0">
                <a:solidFill>
                  <a:schemeClr val="tx2">
                    <a:lumMod val="50000"/>
                  </a:schemeClr>
                </a:solidFill>
                <a:latin typeface="Franklin Gothic Book" panose="020B0503020102020204" pitchFamily="34" charset="0"/>
              </a:rPr>
              <a:t> out. Give a takeaway. Conclusion.</a:t>
            </a:r>
            <a:endParaRPr lang="en-US" b="1" i="0" dirty="0">
              <a:solidFill>
                <a:schemeClr val="tx2">
                  <a:lumMod val="50000"/>
                </a:schemeClr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2039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7842205" y="6254885"/>
            <a:ext cx="1006813" cy="603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1" rIns="68580" bIns="3429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1" dirty="0">
              <a:noFill/>
            </a:endParaRPr>
          </a:p>
        </p:txBody>
      </p:sp>
      <p:sp>
        <p:nvSpPr>
          <p:cNvPr id="4" name="Title 10"/>
          <p:cNvSpPr txBox="1">
            <a:spLocks/>
          </p:cNvSpPr>
          <p:nvPr userDrawn="1"/>
        </p:nvSpPr>
        <p:spPr bwMode="auto">
          <a:xfrm>
            <a:off x="234682" y="2597920"/>
            <a:ext cx="8674639" cy="918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l" defTabSz="685783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baseline="0">
                <a:solidFill>
                  <a:schemeClr val="tx1"/>
                </a:solidFill>
                <a:latin typeface="Franklin Gothic Medium" panose="020B0603020102020204" pitchFamily="34" charset="0"/>
                <a:ea typeface="+mj-ea"/>
                <a:cs typeface="Adobe Devanagari" panose="02040503050201020203" pitchFamily="18" charset="0"/>
              </a:defRPr>
            </a:lvl1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517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01588" y="6310709"/>
            <a:ext cx="3915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6FEF7D8D-2123-40E7-9174-E11C2FCE4FA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67777" y="364331"/>
            <a:ext cx="8229600" cy="954107"/>
          </a:xfrm>
        </p:spPr>
        <p:txBody>
          <a:bodyPr/>
          <a:lstStyle>
            <a:lvl1pPr>
              <a:defRPr/>
            </a:lvl1pPr>
          </a:lstStyle>
          <a:p>
            <a:br>
              <a:rPr lang="en-US" dirty="0"/>
            </a:br>
            <a:r>
              <a:rPr lang="en-US" dirty="0"/>
              <a:t>Contents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7777" y="1371600"/>
            <a:ext cx="8229600" cy="475488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baseline="0"/>
            </a:lvl1pPr>
            <a:lvl2pPr marL="347663" indent="0">
              <a:lnSpc>
                <a:spcPct val="90000"/>
              </a:lnSpc>
              <a:buFont typeface="Arial" panose="020B0604020202020204" pitchFamily="34" charset="0"/>
              <a:buNone/>
              <a:defRPr/>
            </a:lvl2pPr>
            <a:lvl3pPr marL="685800" indent="0">
              <a:lnSpc>
                <a:spcPct val="90000"/>
              </a:lnSpc>
              <a:buNone/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/>
              <a:t>Main Section</a:t>
            </a:r>
          </a:p>
          <a:p>
            <a:pPr lvl="1"/>
            <a:r>
              <a:rPr lang="en-US" dirty="0"/>
              <a:t>Subsection</a:t>
            </a:r>
          </a:p>
          <a:p>
            <a:pPr lvl="2"/>
            <a:r>
              <a:rPr lang="en-US" dirty="0"/>
              <a:t>Topic</a:t>
            </a:r>
          </a:p>
        </p:txBody>
      </p:sp>
      <p:sp>
        <p:nvSpPr>
          <p:cNvPr id="7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467777" y="6205538"/>
            <a:ext cx="7323981" cy="550862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aseline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Acronyms: </a:t>
            </a:r>
          </a:p>
        </p:txBody>
      </p:sp>
    </p:spTree>
    <p:extLst>
      <p:ext uri="{BB962C8B-B14F-4D97-AF65-F5344CB8AC3E}">
        <p14:creationId xmlns:p14="http://schemas.microsoft.com/office/powerpoint/2010/main" val="2977320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59216" y="1914258"/>
            <a:ext cx="8138160" cy="2217117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Section header</a:t>
            </a:r>
            <a:br>
              <a:rPr lang="en-US" dirty="0"/>
            </a:br>
            <a:endParaRPr lang="en-US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01588" y="6310709"/>
            <a:ext cx="3915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6FEF7D8D-2123-40E7-9174-E11C2FCE4FA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381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01588" y="6310709"/>
            <a:ext cx="3915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6FEF7D8D-2123-40E7-9174-E11C2FCE4FA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559216" y="1914258"/>
            <a:ext cx="8138160" cy="2217117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br>
              <a:rPr lang="en-US" dirty="0"/>
            </a:br>
            <a:r>
              <a:rPr lang="en-US" dirty="0"/>
              <a:t>Subsection header</a:t>
            </a:r>
          </a:p>
        </p:txBody>
      </p:sp>
    </p:spTree>
    <p:extLst>
      <p:ext uri="{BB962C8B-B14F-4D97-AF65-F5344CB8AC3E}">
        <p14:creationId xmlns:p14="http://schemas.microsoft.com/office/powerpoint/2010/main" val="1719012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39282" y="1219199"/>
            <a:ext cx="8670040" cy="4908136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baseline="0"/>
            </a:lvl1pPr>
          </a:lstStyle>
          <a:p>
            <a:pPr lvl="0"/>
            <a:r>
              <a:rPr lang="en-US" dirty="0"/>
              <a:t>Can you use a picture instead of words?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If you add text, be concise - avoid long, full sentences. </a:t>
            </a:r>
          </a:p>
          <a:p>
            <a:pPr lvl="1"/>
            <a:r>
              <a:rPr lang="en-US" dirty="0"/>
              <a:t>Use bullets sparingly and thoughtfully.</a:t>
            </a:r>
          </a:p>
          <a:p>
            <a:pPr lvl="0"/>
            <a:endParaRPr lang="en-US" dirty="0"/>
          </a:p>
        </p:txBody>
      </p:sp>
      <p:sp>
        <p:nvSpPr>
          <p:cNvPr id="5" name="Title 10"/>
          <p:cNvSpPr>
            <a:spLocks noGrp="1"/>
          </p:cNvSpPr>
          <p:nvPr>
            <p:ph type="title" hasCustomPrompt="1"/>
          </p:nvPr>
        </p:nvSpPr>
        <p:spPr>
          <a:xfrm>
            <a:off x="234683" y="205099"/>
            <a:ext cx="8674639" cy="91844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 b="0" baseline="0">
                <a:latin typeface="Franklin Gothic Medium" panose="020B0603020102020204" pitchFamily="34" charset="0"/>
                <a:cs typeface="Adobe Devanagari" panose="02040503050201020203" pitchFamily="18" charset="0"/>
              </a:defRPr>
            </a:lvl1pPr>
          </a:lstStyle>
          <a:p>
            <a:r>
              <a:rPr lang="en-US" dirty="0"/>
              <a:t>“So what?” statement. No more than two lines detailing the ONE idea/topic for slide. (12-15 words)</a:t>
            </a:r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234684" y="6222990"/>
            <a:ext cx="7459270" cy="550862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Acronyms: </a:t>
            </a:r>
          </a:p>
        </p:txBody>
      </p:sp>
    </p:spTree>
    <p:extLst>
      <p:ext uri="{BB962C8B-B14F-4D97-AF65-F5344CB8AC3E}">
        <p14:creationId xmlns:p14="http://schemas.microsoft.com/office/powerpoint/2010/main" val="3401268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34683" y="1209476"/>
            <a:ext cx="8674639" cy="4910328"/>
          </a:xfrm>
        </p:spPr>
        <p:txBody>
          <a:bodyPr/>
          <a:lstStyle>
            <a:lvl1pPr>
              <a:defRPr/>
            </a:lvl1pPr>
            <a:lvl2pPr>
              <a:defRPr baseline="0"/>
            </a:lvl2pPr>
            <a:lvl3pPr>
              <a:defRPr baseline="0"/>
            </a:lvl3pPr>
            <a:lvl4pPr marL="685783" indent="-171446">
              <a:buFont typeface="Wingdings" panose="05000000000000000000" pitchFamily="2" charset="2"/>
              <a:buChar char="§"/>
              <a:defRPr baseline="0"/>
            </a:lvl4pPr>
            <a:lvl5pPr>
              <a:defRPr/>
            </a:lvl5pPr>
          </a:lstStyle>
          <a:p>
            <a:pPr lvl="0"/>
            <a:r>
              <a:rPr lang="en-US" dirty="0"/>
              <a:t>Click to add bullet text.</a:t>
            </a:r>
          </a:p>
          <a:p>
            <a:pPr lvl="1"/>
            <a:r>
              <a:rPr lang="en-US" dirty="0"/>
              <a:t>Keep it short</a:t>
            </a:r>
          </a:p>
          <a:p>
            <a:pPr lvl="2"/>
            <a:r>
              <a:rPr lang="en-US" dirty="0"/>
              <a:t>Keep it to the point</a:t>
            </a:r>
          </a:p>
          <a:p>
            <a:pPr lvl="3"/>
            <a:r>
              <a:rPr lang="en-US" dirty="0"/>
              <a:t>Keep it under six items per slide</a:t>
            </a:r>
          </a:p>
        </p:txBody>
      </p:sp>
      <p:sp>
        <p:nvSpPr>
          <p:cNvPr id="5" name="Title 10"/>
          <p:cNvSpPr>
            <a:spLocks noGrp="1"/>
          </p:cNvSpPr>
          <p:nvPr>
            <p:ph type="title" hasCustomPrompt="1"/>
          </p:nvPr>
        </p:nvSpPr>
        <p:spPr>
          <a:xfrm>
            <a:off x="234683" y="205099"/>
            <a:ext cx="8674639" cy="91844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 b="0" baseline="0">
                <a:latin typeface="Franklin Gothic Medium" panose="020B0603020102020204" pitchFamily="34" charset="0"/>
                <a:cs typeface="Adobe Devanagari" panose="02040503050201020203" pitchFamily="18" charset="0"/>
              </a:defRPr>
            </a:lvl1pPr>
          </a:lstStyle>
          <a:p>
            <a:r>
              <a:rPr lang="en-US" dirty="0"/>
              <a:t>“So what?” statement. No more than two lines detailing the ONE idea/topic for slide. (12-15 words)</a:t>
            </a:r>
          </a:p>
        </p:txBody>
      </p:sp>
      <p:sp>
        <p:nvSpPr>
          <p:cNvPr id="7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234684" y="6222990"/>
            <a:ext cx="7459270" cy="550862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Acronyms: </a:t>
            </a:r>
          </a:p>
        </p:txBody>
      </p:sp>
    </p:spTree>
    <p:extLst>
      <p:ext uri="{BB962C8B-B14F-4D97-AF65-F5344CB8AC3E}">
        <p14:creationId xmlns:p14="http://schemas.microsoft.com/office/powerpoint/2010/main" val="2404743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34683" y="1209477"/>
            <a:ext cx="3995485" cy="4910328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685783" indent="-171446">
              <a:buFont typeface="Wingdings" panose="05000000000000000000" pitchFamily="2" charset="2"/>
              <a:buChar char="§"/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/>
            </a:lvl5pPr>
          </a:lstStyle>
          <a:p>
            <a:pPr lvl="0"/>
            <a:r>
              <a:rPr lang="en-US" dirty="0"/>
              <a:t>Click to add bullet text.</a:t>
            </a:r>
          </a:p>
          <a:p>
            <a:pPr lvl="1"/>
            <a:r>
              <a:rPr lang="en-US" dirty="0"/>
              <a:t>Keep it short</a:t>
            </a:r>
          </a:p>
          <a:p>
            <a:pPr lvl="2"/>
            <a:r>
              <a:rPr lang="en-US" dirty="0"/>
              <a:t>Keep it to the point</a:t>
            </a:r>
          </a:p>
          <a:p>
            <a:pPr lvl="3"/>
            <a:r>
              <a:rPr lang="en-US" dirty="0"/>
              <a:t>Keep it under six items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358355" y="1209475"/>
            <a:ext cx="4550967" cy="49103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Insert visual that compliments your topic statement.</a:t>
            </a:r>
          </a:p>
        </p:txBody>
      </p:sp>
      <p:sp>
        <p:nvSpPr>
          <p:cNvPr id="8" name="Title 10"/>
          <p:cNvSpPr>
            <a:spLocks noGrp="1"/>
          </p:cNvSpPr>
          <p:nvPr>
            <p:ph type="title" hasCustomPrompt="1"/>
          </p:nvPr>
        </p:nvSpPr>
        <p:spPr>
          <a:xfrm>
            <a:off x="234683" y="205099"/>
            <a:ext cx="8674639" cy="91844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 b="0" baseline="0">
                <a:latin typeface="Franklin Gothic Medium" panose="020B0603020102020204" pitchFamily="34" charset="0"/>
                <a:cs typeface="Adobe Devanagari" panose="02040503050201020203" pitchFamily="18" charset="0"/>
              </a:defRPr>
            </a:lvl1pPr>
          </a:lstStyle>
          <a:p>
            <a:r>
              <a:rPr lang="en-US" dirty="0"/>
              <a:t>“So what?” statement. No more than two lines detailing the ONE idea/topic for slide. (12-15 words)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234683" y="6238770"/>
            <a:ext cx="7515523" cy="550862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aseline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Acronyms: </a:t>
            </a:r>
          </a:p>
        </p:txBody>
      </p:sp>
    </p:spTree>
    <p:extLst>
      <p:ext uri="{BB962C8B-B14F-4D97-AF65-F5344CB8AC3E}">
        <p14:creationId xmlns:p14="http://schemas.microsoft.com/office/powerpoint/2010/main" val="4110452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947820" y="1264778"/>
            <a:ext cx="2961502" cy="4875461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1800"/>
            </a:lvl1pPr>
            <a:lvl2pPr marL="576263" indent="-228600">
              <a:lnSpc>
                <a:spcPct val="90000"/>
              </a:lnSpc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bullet text.</a:t>
            </a:r>
          </a:p>
          <a:p>
            <a:pPr lvl="1"/>
            <a:r>
              <a:rPr lang="en-US" dirty="0"/>
              <a:t>Keep it short.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234683" y="1264778"/>
            <a:ext cx="5610640" cy="4875143"/>
          </a:xfrm>
          <a:ln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 marL="0" marR="0" indent="0" algn="l" defTabSz="685783" rtl="0" eaLnBrk="1" fontAlgn="auto" latinLnBrk="0" hangingPunct="1">
              <a:lnSpc>
                <a:spcPct val="90000"/>
              </a:lnSpc>
              <a:spcBef>
                <a:spcPts val="75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685783" rtl="0" eaLnBrk="1" fontAlgn="auto" latinLnBrk="0" hangingPunct="1">
              <a:lnSpc>
                <a:spcPct val="90000"/>
              </a:lnSpc>
              <a:spcBef>
                <a:spcPts val="75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Insert visual that compliments your topic statement.</a:t>
            </a:r>
          </a:p>
          <a:p>
            <a:endParaRPr lang="en-US" dirty="0"/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34683" y="6205538"/>
            <a:ext cx="7541990" cy="550862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Acronyms: </a:t>
            </a:r>
          </a:p>
        </p:txBody>
      </p:sp>
      <p:sp>
        <p:nvSpPr>
          <p:cNvPr id="13" name="Title 10"/>
          <p:cNvSpPr>
            <a:spLocks noGrp="1"/>
          </p:cNvSpPr>
          <p:nvPr>
            <p:ph type="title" hasCustomPrompt="1"/>
          </p:nvPr>
        </p:nvSpPr>
        <p:spPr>
          <a:xfrm>
            <a:off x="234683" y="205099"/>
            <a:ext cx="8674639" cy="91844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 b="0" baseline="0">
                <a:latin typeface="Franklin Gothic Medium" panose="020B0603020102020204" pitchFamily="34" charset="0"/>
                <a:cs typeface="Adobe Devanagari" panose="02040503050201020203" pitchFamily="18" charset="0"/>
              </a:defRPr>
            </a:lvl1pPr>
          </a:lstStyle>
          <a:p>
            <a:r>
              <a:rPr lang="en-US" dirty="0"/>
              <a:t>“So what?” statement. No more than two lines detailing the ONE idea/topic for slide. (12-15 words)</a:t>
            </a:r>
          </a:p>
        </p:txBody>
      </p:sp>
    </p:spTree>
    <p:extLst>
      <p:ext uri="{BB962C8B-B14F-4D97-AF65-F5344CB8AC3E}">
        <p14:creationId xmlns:p14="http://schemas.microsoft.com/office/powerpoint/2010/main" val="1800016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"/>
          <p:cNvSpPr>
            <a:spLocks noGrp="1"/>
          </p:cNvSpPr>
          <p:nvPr>
            <p:ph type="body" idx="1"/>
          </p:nvPr>
        </p:nvSpPr>
        <p:spPr>
          <a:xfrm>
            <a:off x="452927" y="1312029"/>
            <a:ext cx="8229600" cy="4754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2" name="Slide Number Placeholder 2"/>
          <p:cNvSpPr txBox="1">
            <a:spLocks/>
          </p:cNvSpPr>
          <p:nvPr userDrawn="1"/>
        </p:nvSpPr>
        <p:spPr>
          <a:xfrm>
            <a:off x="8555503" y="6378700"/>
            <a:ext cx="359899" cy="2507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F8DDE87-FADA-4B92-9BFD-BF708B477B5D}" type="slidenum">
              <a:rPr lang="en-US" sz="900" b="0" smtClean="0"/>
              <a:pPr/>
              <a:t>‹#›</a:t>
            </a:fld>
            <a:endParaRPr lang="en-US" sz="900" b="0" dirty="0"/>
          </a:p>
        </p:txBody>
      </p:sp>
      <p:grpSp>
        <p:nvGrpSpPr>
          <p:cNvPr id="25" name="Group 24"/>
          <p:cNvGrpSpPr/>
          <p:nvPr userDrawn="1"/>
        </p:nvGrpSpPr>
        <p:grpSpPr>
          <a:xfrm>
            <a:off x="7894891" y="6324600"/>
            <a:ext cx="676963" cy="381000"/>
            <a:chOff x="7857438" y="6324600"/>
            <a:chExt cx="676962" cy="381000"/>
          </a:xfrm>
        </p:grpSpPr>
        <p:cxnSp>
          <p:nvCxnSpPr>
            <p:cNvPr id="26" name="Straight Connector 25"/>
            <p:cNvCxnSpPr/>
            <p:nvPr userDrawn="1"/>
          </p:nvCxnSpPr>
          <p:spPr>
            <a:xfrm>
              <a:off x="8534400" y="6324600"/>
              <a:ext cx="0" cy="381000"/>
            </a:xfrm>
            <a:prstGeom prst="line">
              <a:avLst/>
            </a:prstGeom>
            <a:ln w="2540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7" name="Picture 26"/>
            <p:cNvPicPr>
              <a:picLocks noChangeAspect="1"/>
            </p:cNvPicPr>
            <p:nvPr userDrawn="1"/>
          </p:nvPicPr>
          <p:blipFill>
            <a:blip r:embed="rId2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7438" y="6378700"/>
              <a:ext cx="594190" cy="272800"/>
            </a:xfrm>
            <a:prstGeom prst="rect">
              <a:avLst/>
            </a:prstGeom>
          </p:spPr>
        </p:pic>
      </p:grpSp>
      <p:sp>
        <p:nvSpPr>
          <p:cNvPr id="11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35839" y="307862"/>
            <a:ext cx="8229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br>
              <a:rPr lang="en-US" dirty="0"/>
            </a:br>
            <a:r>
              <a:rPr lang="en-US" dirty="0"/>
              <a:t>Put the takeaway here</a:t>
            </a:r>
          </a:p>
        </p:txBody>
      </p:sp>
    </p:spTree>
    <p:extLst>
      <p:ext uri="{BB962C8B-B14F-4D97-AF65-F5344CB8AC3E}">
        <p14:creationId xmlns:p14="http://schemas.microsoft.com/office/powerpoint/2010/main" val="208473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1" r:id="rId2"/>
    <p:sldLayoutId id="2147483683" r:id="rId3"/>
    <p:sldLayoutId id="2147483666" r:id="rId4"/>
    <p:sldLayoutId id="2147483677" r:id="rId5"/>
    <p:sldLayoutId id="2147483650" r:id="rId6"/>
    <p:sldLayoutId id="2147483663" r:id="rId7"/>
    <p:sldLayoutId id="2147483652" r:id="rId8"/>
    <p:sldLayoutId id="2147483678" r:id="rId9"/>
    <p:sldLayoutId id="2147483660" r:id="rId10"/>
    <p:sldLayoutId id="2147483653" r:id="rId11"/>
    <p:sldLayoutId id="2147483692" r:id="rId12"/>
    <p:sldLayoutId id="2147483657" r:id="rId13"/>
    <p:sldLayoutId id="2147483693" r:id="rId14"/>
    <p:sldLayoutId id="2147483685" r:id="rId15"/>
    <p:sldLayoutId id="2147483684" r:id="rId16"/>
    <p:sldLayoutId id="2147483691" r:id="rId17"/>
    <p:sldLayoutId id="2147483690" r:id="rId18"/>
    <p:sldLayoutId id="2147483689" r:id="rId19"/>
    <p:sldLayoutId id="2147483686" r:id="rId20"/>
    <p:sldLayoutId id="2147483688" r:id="rId21"/>
    <p:sldLayoutId id="2147483687" r:id="rId22"/>
    <p:sldLayoutId id="2147483654" r:id="rId23"/>
    <p:sldLayoutId id="2147483682" r:id="rId24"/>
    <p:sldLayoutId id="2147483661" r:id="rId25"/>
  </p:sldLayoutIdLst>
  <p:hf sldNum="0" hdr="0" ftr="0" dt="0"/>
  <p:txStyles>
    <p:titleStyle>
      <a:lvl1pPr algn="l" defTabSz="685783" rtl="0" eaLnBrk="1" latinLnBrk="0" hangingPunct="1">
        <a:lnSpc>
          <a:spcPct val="100000"/>
        </a:lnSpc>
        <a:spcBef>
          <a:spcPct val="0"/>
        </a:spcBef>
        <a:buNone/>
        <a:defRPr sz="2800" b="0" kern="1200" baseline="0">
          <a:solidFill>
            <a:schemeClr val="tx1"/>
          </a:solidFill>
          <a:latin typeface="Franklin Gothic Medium" panose="020B0603020102020204" pitchFamily="34" charset="0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342891" indent="-171446" algn="l" defTabSz="685783" rtl="0" eaLnBrk="1" latinLnBrk="0" hangingPunct="1">
        <a:lnSpc>
          <a:spcPct val="90000"/>
        </a:lnSpc>
        <a:spcBef>
          <a:spcPts val="375"/>
        </a:spcBef>
        <a:buFont typeface="Franklin Gothic Book" panose="020B0503020102020204" pitchFamily="34" charset="0"/>
        <a:buChar char="–"/>
        <a:defRPr sz="200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514338" indent="-171446" algn="l" defTabSz="685783" rtl="0" eaLnBrk="1" latinLnBrk="0" hangingPunct="1">
        <a:lnSpc>
          <a:spcPct val="90000"/>
        </a:lnSpc>
        <a:spcBef>
          <a:spcPts val="375"/>
        </a:spcBef>
        <a:buFont typeface="Courier New" panose="02070309020205020404" pitchFamily="49" charset="0"/>
        <a:buChar char="o"/>
        <a:defRPr sz="180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685783" indent="-171446" algn="l" defTabSz="685783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900091" indent="-214308" algn="l" defTabSz="685783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Ø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r>
              <a:rPr lang="en-US" sz="3200" b="0" i="0" dirty="0">
                <a:solidFill>
                  <a:srgbClr val="212529"/>
                </a:solidFill>
                <a:effectLst/>
                <a:latin typeface="+mj-lt"/>
              </a:rPr>
              <a:t>A Practitioner’s Framework for Federated Model Validation Resource Allocation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Dr. Dhruv Patel</a:t>
            </a:r>
          </a:p>
          <a:p>
            <a:r>
              <a:rPr lang="en-US" dirty="0"/>
              <a:t>Dr. Jo Anna Capp</a:t>
            </a:r>
          </a:p>
          <a:p>
            <a:r>
              <a:rPr lang="en-US" dirty="0"/>
              <a:t>Dr. John Haman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17 April 2024</a:t>
            </a:r>
          </a:p>
        </p:txBody>
      </p:sp>
    </p:spTree>
    <p:extLst>
      <p:ext uri="{BB962C8B-B14F-4D97-AF65-F5344CB8AC3E}">
        <p14:creationId xmlns:p14="http://schemas.microsoft.com/office/powerpoint/2010/main" val="3131319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07F60-9D13-4955-8908-311179968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77" y="364331"/>
            <a:ext cx="8229600" cy="954107"/>
          </a:xfrm>
        </p:spPr>
        <p:txBody>
          <a:bodyPr/>
          <a:lstStyle/>
          <a:p>
            <a:r>
              <a:rPr lang="en-US" sz="2800" dirty="0"/>
              <a:t>Step 1: Statistical expertise is needed to leverage SME judgement to carefully define distributions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BE5F3-920C-44C6-9361-A7D6CB27D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777" y="1371600"/>
            <a:ext cx="8229600" cy="3019926"/>
          </a:xfrm>
        </p:spPr>
        <p:txBody>
          <a:bodyPr>
            <a:normAutofit fontScale="850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When sufficient a priori data is available, use data to estimate distributions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Otherwise, combine SME judgement and statistical expertise to appropriately pick a distribution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Example: SME is 70% confident that the adversary seeker will lock onto missile between 6km and 10km. </a:t>
            </a:r>
          </a:p>
          <a:p>
            <a:pPr marL="690563" lvl="1" indent="-342900">
              <a:buFont typeface="Arial" panose="020B0604020202020204" pitchFamily="34" charset="0"/>
              <a:buChar char="•"/>
            </a:pPr>
            <a:r>
              <a:rPr lang="en-US" dirty="0"/>
              <a:t>We may choose a normal distribution such that 70% of the time we get a km between 6 and 10.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11AFF7-71F7-46C9-9A42-1A1F61E688D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SME: Subject Matter Expert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4FD68CA-012B-4DE1-9C76-C88E1F539B14}"/>
              </a:ext>
            </a:extLst>
          </p:cNvPr>
          <p:cNvGrpSpPr/>
          <p:nvPr/>
        </p:nvGrpSpPr>
        <p:grpSpPr>
          <a:xfrm>
            <a:off x="2372139" y="4268320"/>
            <a:ext cx="4399722" cy="2060425"/>
            <a:chOff x="-3312" y="805061"/>
            <a:chExt cx="9256642" cy="4368956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E1C276A1-1784-4C9B-AF2C-7C4B3F966566}"/>
                </a:ext>
              </a:extLst>
            </p:cNvPr>
            <p:cNvSpPr/>
            <p:nvPr/>
          </p:nvSpPr>
          <p:spPr>
            <a:xfrm>
              <a:off x="19878" y="805061"/>
              <a:ext cx="9124122" cy="3458826"/>
            </a:xfrm>
            <a:custGeom>
              <a:avLst/>
              <a:gdLst>
                <a:gd name="connsiteX0" fmla="*/ 0 w 9124122"/>
                <a:gd name="connsiteY0" fmla="*/ 3379313 h 3379313"/>
                <a:gd name="connsiteX1" fmla="*/ 2733261 w 9124122"/>
                <a:gd name="connsiteY1" fmla="*/ 2454974 h 3379313"/>
                <a:gd name="connsiteX2" fmla="*/ 4572000 w 9124122"/>
                <a:gd name="connsiteY2" fmla="*/ 9 h 3379313"/>
                <a:gd name="connsiteX3" fmla="*/ 6390861 w 9124122"/>
                <a:gd name="connsiteY3" fmla="*/ 2484791 h 3379313"/>
                <a:gd name="connsiteX4" fmla="*/ 9124122 w 9124122"/>
                <a:gd name="connsiteY4" fmla="*/ 3369374 h 337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24122" h="3379313">
                  <a:moveTo>
                    <a:pt x="0" y="3379313"/>
                  </a:moveTo>
                  <a:cubicBezTo>
                    <a:pt x="985630" y="3198752"/>
                    <a:pt x="1971261" y="3018191"/>
                    <a:pt x="2733261" y="2454974"/>
                  </a:cubicBezTo>
                  <a:cubicBezTo>
                    <a:pt x="3495261" y="1891757"/>
                    <a:pt x="3962400" y="-4960"/>
                    <a:pt x="4572000" y="9"/>
                  </a:cubicBezTo>
                  <a:cubicBezTo>
                    <a:pt x="5181600" y="4978"/>
                    <a:pt x="5632174" y="1923230"/>
                    <a:pt x="6390861" y="2484791"/>
                  </a:cubicBezTo>
                  <a:cubicBezTo>
                    <a:pt x="7149548" y="3046352"/>
                    <a:pt x="8136835" y="3207863"/>
                    <a:pt x="9124122" y="3369374"/>
                  </a:cubicBezTo>
                </a:path>
              </a:pathLst>
            </a:custGeom>
            <a:pattFill prst="pct40">
              <a:fgClr>
                <a:schemeClr val="accent2">
                  <a:lumMod val="75000"/>
                </a:schemeClr>
              </a:fgClr>
              <a:bgClr>
                <a:schemeClr val="bg1"/>
              </a:bgClr>
            </a:pattFill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50EB105-8825-4408-A962-A60CB48B4AF3}"/>
                </a:ext>
              </a:extLst>
            </p:cNvPr>
            <p:cNvCxnSpPr>
              <a:cxnSpLocks/>
              <a:stCxn id="6" idx="1"/>
            </p:cNvCxnSpPr>
            <p:nvPr/>
          </p:nvCxnSpPr>
          <p:spPr>
            <a:xfrm>
              <a:off x="2753140" y="3317799"/>
              <a:ext cx="0" cy="1025600"/>
            </a:xfrm>
            <a:prstGeom prst="line">
              <a:avLst/>
            </a:prstGeom>
            <a:ln w="19050" cap="flat" cmpd="sng" algn="ctr">
              <a:solidFill>
                <a:srgbClr val="0000CC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5E92709-4EA6-43E7-9E97-C17B10249893}"/>
                </a:ext>
              </a:extLst>
            </p:cNvPr>
            <p:cNvCxnSpPr/>
            <p:nvPr/>
          </p:nvCxnSpPr>
          <p:spPr>
            <a:xfrm>
              <a:off x="19878" y="4263887"/>
              <a:ext cx="923345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3378FDE-3D92-402D-915B-2B955A6BFAF3}"/>
                </a:ext>
              </a:extLst>
            </p:cNvPr>
            <p:cNvCxnSpPr>
              <a:cxnSpLocks/>
            </p:cNvCxnSpPr>
            <p:nvPr/>
          </p:nvCxnSpPr>
          <p:spPr>
            <a:xfrm>
              <a:off x="6404113" y="3317799"/>
              <a:ext cx="0" cy="1025601"/>
            </a:xfrm>
            <a:prstGeom prst="line">
              <a:avLst/>
            </a:prstGeom>
            <a:ln w="19050" cap="flat" cmpd="sng" algn="ctr">
              <a:solidFill>
                <a:srgbClr val="0000CC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3A6AC81-F102-4861-8CD2-B43690E84CC0}"/>
                </a:ext>
              </a:extLst>
            </p:cNvPr>
            <p:cNvSpPr txBox="1"/>
            <p:nvPr/>
          </p:nvSpPr>
          <p:spPr>
            <a:xfrm>
              <a:off x="3634412" y="2123031"/>
              <a:ext cx="1981196" cy="1036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0000FF"/>
                  </a:solidFill>
                </a:rPr>
                <a:t>70</a:t>
              </a:r>
              <a:r>
                <a:rPr lang="en-US" sz="1200" dirty="0">
                  <a:solidFill>
                    <a:srgbClr val="0000FF"/>
                  </a:solidFill>
                </a:rPr>
                <a:t>%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A400692-761C-4B7A-9E81-8D5A9D85FB61}"/>
                </a:ext>
              </a:extLst>
            </p:cNvPr>
            <p:cNvSpPr/>
            <p:nvPr/>
          </p:nvSpPr>
          <p:spPr>
            <a:xfrm>
              <a:off x="6427305" y="3349487"/>
              <a:ext cx="2716695" cy="914399"/>
            </a:xfrm>
            <a:custGeom>
              <a:avLst/>
              <a:gdLst>
                <a:gd name="connsiteX0" fmla="*/ 0 w 2723322"/>
                <a:gd name="connsiteY0" fmla="*/ 914400 h 914400"/>
                <a:gd name="connsiteX1" fmla="*/ 0 w 2723322"/>
                <a:gd name="connsiteY1" fmla="*/ 0 h 914400"/>
                <a:gd name="connsiteX2" fmla="*/ 188843 w 2723322"/>
                <a:gd name="connsiteY2" fmla="*/ 139148 h 914400"/>
                <a:gd name="connsiteX3" fmla="*/ 457200 w 2723322"/>
                <a:gd name="connsiteY3" fmla="*/ 298174 h 914400"/>
                <a:gd name="connsiteX4" fmla="*/ 824948 w 2723322"/>
                <a:gd name="connsiteY4" fmla="*/ 467139 h 914400"/>
                <a:gd name="connsiteX5" fmla="*/ 1232452 w 2723322"/>
                <a:gd name="connsiteY5" fmla="*/ 606287 h 914400"/>
                <a:gd name="connsiteX6" fmla="*/ 1739348 w 2723322"/>
                <a:gd name="connsiteY6" fmla="*/ 735495 h 914400"/>
                <a:gd name="connsiteX7" fmla="*/ 2077278 w 2723322"/>
                <a:gd name="connsiteY7" fmla="*/ 805069 h 914400"/>
                <a:gd name="connsiteX8" fmla="*/ 2385391 w 2723322"/>
                <a:gd name="connsiteY8" fmla="*/ 864704 h 914400"/>
                <a:gd name="connsiteX9" fmla="*/ 2723322 w 2723322"/>
                <a:gd name="connsiteY9" fmla="*/ 914400 h 914400"/>
                <a:gd name="connsiteX10" fmla="*/ 0 w 2723322"/>
                <a:gd name="connsiteY10" fmla="*/ 914400 h 914400"/>
                <a:gd name="connsiteX0" fmla="*/ 0 w 2723322"/>
                <a:gd name="connsiteY0" fmla="*/ 914400 h 914400"/>
                <a:gd name="connsiteX1" fmla="*/ 0 w 2723322"/>
                <a:gd name="connsiteY1" fmla="*/ 0 h 914400"/>
                <a:gd name="connsiteX2" fmla="*/ 188843 w 2723322"/>
                <a:gd name="connsiteY2" fmla="*/ 139148 h 914400"/>
                <a:gd name="connsiteX3" fmla="*/ 457200 w 2723322"/>
                <a:gd name="connsiteY3" fmla="*/ 298174 h 914400"/>
                <a:gd name="connsiteX4" fmla="*/ 824948 w 2723322"/>
                <a:gd name="connsiteY4" fmla="*/ 467139 h 914400"/>
                <a:gd name="connsiteX5" fmla="*/ 1232452 w 2723322"/>
                <a:gd name="connsiteY5" fmla="*/ 606287 h 914400"/>
                <a:gd name="connsiteX6" fmla="*/ 1739348 w 2723322"/>
                <a:gd name="connsiteY6" fmla="*/ 735495 h 914400"/>
                <a:gd name="connsiteX7" fmla="*/ 2126974 w 2723322"/>
                <a:gd name="connsiteY7" fmla="*/ 805069 h 914400"/>
                <a:gd name="connsiteX8" fmla="*/ 2385391 w 2723322"/>
                <a:gd name="connsiteY8" fmla="*/ 864704 h 914400"/>
                <a:gd name="connsiteX9" fmla="*/ 2723322 w 2723322"/>
                <a:gd name="connsiteY9" fmla="*/ 914400 h 914400"/>
                <a:gd name="connsiteX10" fmla="*/ 0 w 2723322"/>
                <a:gd name="connsiteY10" fmla="*/ 91440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723322" h="914400">
                  <a:moveTo>
                    <a:pt x="0" y="914400"/>
                  </a:moveTo>
                  <a:lnTo>
                    <a:pt x="0" y="0"/>
                  </a:lnTo>
                  <a:lnTo>
                    <a:pt x="188843" y="139148"/>
                  </a:lnTo>
                  <a:lnTo>
                    <a:pt x="457200" y="298174"/>
                  </a:lnTo>
                  <a:lnTo>
                    <a:pt x="824948" y="467139"/>
                  </a:lnTo>
                  <a:lnTo>
                    <a:pt x="1232452" y="606287"/>
                  </a:lnTo>
                  <a:lnTo>
                    <a:pt x="1739348" y="735495"/>
                  </a:lnTo>
                  <a:lnTo>
                    <a:pt x="2126974" y="805069"/>
                  </a:lnTo>
                  <a:lnTo>
                    <a:pt x="2385391" y="864704"/>
                  </a:lnTo>
                  <a:lnTo>
                    <a:pt x="2723322" y="914400"/>
                  </a:lnTo>
                  <a:lnTo>
                    <a:pt x="0" y="91440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F4B80533-C906-4094-B379-16E064F7CD87}"/>
                </a:ext>
              </a:extLst>
            </p:cNvPr>
            <p:cNvSpPr/>
            <p:nvPr/>
          </p:nvSpPr>
          <p:spPr>
            <a:xfrm flipH="1">
              <a:off x="-3312" y="3349487"/>
              <a:ext cx="2723322" cy="914400"/>
            </a:xfrm>
            <a:custGeom>
              <a:avLst/>
              <a:gdLst>
                <a:gd name="connsiteX0" fmla="*/ 0 w 2723322"/>
                <a:gd name="connsiteY0" fmla="*/ 914400 h 914400"/>
                <a:gd name="connsiteX1" fmla="*/ 0 w 2723322"/>
                <a:gd name="connsiteY1" fmla="*/ 0 h 914400"/>
                <a:gd name="connsiteX2" fmla="*/ 188843 w 2723322"/>
                <a:gd name="connsiteY2" fmla="*/ 139148 h 914400"/>
                <a:gd name="connsiteX3" fmla="*/ 457200 w 2723322"/>
                <a:gd name="connsiteY3" fmla="*/ 298174 h 914400"/>
                <a:gd name="connsiteX4" fmla="*/ 824948 w 2723322"/>
                <a:gd name="connsiteY4" fmla="*/ 467139 h 914400"/>
                <a:gd name="connsiteX5" fmla="*/ 1232452 w 2723322"/>
                <a:gd name="connsiteY5" fmla="*/ 606287 h 914400"/>
                <a:gd name="connsiteX6" fmla="*/ 1739348 w 2723322"/>
                <a:gd name="connsiteY6" fmla="*/ 735495 h 914400"/>
                <a:gd name="connsiteX7" fmla="*/ 2077278 w 2723322"/>
                <a:gd name="connsiteY7" fmla="*/ 805069 h 914400"/>
                <a:gd name="connsiteX8" fmla="*/ 2385391 w 2723322"/>
                <a:gd name="connsiteY8" fmla="*/ 864704 h 914400"/>
                <a:gd name="connsiteX9" fmla="*/ 2723322 w 2723322"/>
                <a:gd name="connsiteY9" fmla="*/ 914400 h 914400"/>
                <a:gd name="connsiteX10" fmla="*/ 0 w 2723322"/>
                <a:gd name="connsiteY10" fmla="*/ 914400 h 914400"/>
                <a:gd name="connsiteX0" fmla="*/ 0 w 2723322"/>
                <a:gd name="connsiteY0" fmla="*/ 914400 h 914400"/>
                <a:gd name="connsiteX1" fmla="*/ 0 w 2723322"/>
                <a:gd name="connsiteY1" fmla="*/ 0 h 914400"/>
                <a:gd name="connsiteX2" fmla="*/ 188843 w 2723322"/>
                <a:gd name="connsiteY2" fmla="*/ 139148 h 914400"/>
                <a:gd name="connsiteX3" fmla="*/ 457200 w 2723322"/>
                <a:gd name="connsiteY3" fmla="*/ 298174 h 914400"/>
                <a:gd name="connsiteX4" fmla="*/ 824948 w 2723322"/>
                <a:gd name="connsiteY4" fmla="*/ 467139 h 914400"/>
                <a:gd name="connsiteX5" fmla="*/ 1232452 w 2723322"/>
                <a:gd name="connsiteY5" fmla="*/ 606287 h 914400"/>
                <a:gd name="connsiteX6" fmla="*/ 1739348 w 2723322"/>
                <a:gd name="connsiteY6" fmla="*/ 735495 h 914400"/>
                <a:gd name="connsiteX7" fmla="*/ 2126974 w 2723322"/>
                <a:gd name="connsiteY7" fmla="*/ 805069 h 914400"/>
                <a:gd name="connsiteX8" fmla="*/ 2385391 w 2723322"/>
                <a:gd name="connsiteY8" fmla="*/ 864704 h 914400"/>
                <a:gd name="connsiteX9" fmla="*/ 2723322 w 2723322"/>
                <a:gd name="connsiteY9" fmla="*/ 914400 h 914400"/>
                <a:gd name="connsiteX10" fmla="*/ 0 w 2723322"/>
                <a:gd name="connsiteY10" fmla="*/ 914400 h 914400"/>
                <a:gd name="connsiteX0" fmla="*/ 0 w 2723322"/>
                <a:gd name="connsiteY0" fmla="*/ 914400 h 914400"/>
                <a:gd name="connsiteX1" fmla="*/ 0 w 2723322"/>
                <a:gd name="connsiteY1" fmla="*/ 0 h 914400"/>
                <a:gd name="connsiteX2" fmla="*/ 188843 w 2723322"/>
                <a:gd name="connsiteY2" fmla="*/ 139148 h 914400"/>
                <a:gd name="connsiteX3" fmla="*/ 457200 w 2723322"/>
                <a:gd name="connsiteY3" fmla="*/ 298174 h 914400"/>
                <a:gd name="connsiteX4" fmla="*/ 824948 w 2723322"/>
                <a:gd name="connsiteY4" fmla="*/ 467139 h 914400"/>
                <a:gd name="connsiteX5" fmla="*/ 1282147 w 2723322"/>
                <a:gd name="connsiteY5" fmla="*/ 606287 h 914400"/>
                <a:gd name="connsiteX6" fmla="*/ 1739348 w 2723322"/>
                <a:gd name="connsiteY6" fmla="*/ 735495 h 914400"/>
                <a:gd name="connsiteX7" fmla="*/ 2126974 w 2723322"/>
                <a:gd name="connsiteY7" fmla="*/ 805069 h 914400"/>
                <a:gd name="connsiteX8" fmla="*/ 2385391 w 2723322"/>
                <a:gd name="connsiteY8" fmla="*/ 864704 h 914400"/>
                <a:gd name="connsiteX9" fmla="*/ 2723322 w 2723322"/>
                <a:gd name="connsiteY9" fmla="*/ 914400 h 914400"/>
                <a:gd name="connsiteX10" fmla="*/ 0 w 2723322"/>
                <a:gd name="connsiteY10" fmla="*/ 914400 h 914400"/>
                <a:gd name="connsiteX0" fmla="*/ 0 w 2723322"/>
                <a:gd name="connsiteY0" fmla="*/ 914400 h 914400"/>
                <a:gd name="connsiteX1" fmla="*/ 0 w 2723322"/>
                <a:gd name="connsiteY1" fmla="*/ 0 h 914400"/>
                <a:gd name="connsiteX2" fmla="*/ 188843 w 2723322"/>
                <a:gd name="connsiteY2" fmla="*/ 139148 h 914400"/>
                <a:gd name="connsiteX3" fmla="*/ 457200 w 2723322"/>
                <a:gd name="connsiteY3" fmla="*/ 298174 h 914400"/>
                <a:gd name="connsiteX4" fmla="*/ 824948 w 2723322"/>
                <a:gd name="connsiteY4" fmla="*/ 467139 h 914400"/>
                <a:gd name="connsiteX5" fmla="*/ 1282147 w 2723322"/>
                <a:gd name="connsiteY5" fmla="*/ 606287 h 914400"/>
                <a:gd name="connsiteX6" fmla="*/ 1798983 w 2723322"/>
                <a:gd name="connsiteY6" fmla="*/ 725556 h 914400"/>
                <a:gd name="connsiteX7" fmla="*/ 2126974 w 2723322"/>
                <a:gd name="connsiteY7" fmla="*/ 805069 h 914400"/>
                <a:gd name="connsiteX8" fmla="*/ 2385391 w 2723322"/>
                <a:gd name="connsiteY8" fmla="*/ 864704 h 914400"/>
                <a:gd name="connsiteX9" fmla="*/ 2723322 w 2723322"/>
                <a:gd name="connsiteY9" fmla="*/ 914400 h 914400"/>
                <a:gd name="connsiteX10" fmla="*/ 0 w 2723322"/>
                <a:gd name="connsiteY10" fmla="*/ 914400 h 914400"/>
                <a:gd name="connsiteX0" fmla="*/ 0 w 2723322"/>
                <a:gd name="connsiteY0" fmla="*/ 914400 h 914400"/>
                <a:gd name="connsiteX1" fmla="*/ 0 w 2723322"/>
                <a:gd name="connsiteY1" fmla="*/ 0 h 914400"/>
                <a:gd name="connsiteX2" fmla="*/ 188843 w 2723322"/>
                <a:gd name="connsiteY2" fmla="*/ 139148 h 914400"/>
                <a:gd name="connsiteX3" fmla="*/ 457200 w 2723322"/>
                <a:gd name="connsiteY3" fmla="*/ 298174 h 914400"/>
                <a:gd name="connsiteX4" fmla="*/ 824948 w 2723322"/>
                <a:gd name="connsiteY4" fmla="*/ 437322 h 914400"/>
                <a:gd name="connsiteX5" fmla="*/ 1282147 w 2723322"/>
                <a:gd name="connsiteY5" fmla="*/ 606287 h 914400"/>
                <a:gd name="connsiteX6" fmla="*/ 1798983 w 2723322"/>
                <a:gd name="connsiteY6" fmla="*/ 725556 h 914400"/>
                <a:gd name="connsiteX7" fmla="*/ 2126974 w 2723322"/>
                <a:gd name="connsiteY7" fmla="*/ 805069 h 914400"/>
                <a:gd name="connsiteX8" fmla="*/ 2385391 w 2723322"/>
                <a:gd name="connsiteY8" fmla="*/ 864704 h 914400"/>
                <a:gd name="connsiteX9" fmla="*/ 2723322 w 2723322"/>
                <a:gd name="connsiteY9" fmla="*/ 914400 h 914400"/>
                <a:gd name="connsiteX10" fmla="*/ 0 w 2723322"/>
                <a:gd name="connsiteY10" fmla="*/ 914400 h 914400"/>
                <a:gd name="connsiteX0" fmla="*/ 0 w 2723322"/>
                <a:gd name="connsiteY0" fmla="*/ 914400 h 914400"/>
                <a:gd name="connsiteX1" fmla="*/ 0 w 2723322"/>
                <a:gd name="connsiteY1" fmla="*/ 0 h 914400"/>
                <a:gd name="connsiteX2" fmla="*/ 188843 w 2723322"/>
                <a:gd name="connsiteY2" fmla="*/ 139148 h 914400"/>
                <a:gd name="connsiteX3" fmla="*/ 457200 w 2723322"/>
                <a:gd name="connsiteY3" fmla="*/ 288234 h 914400"/>
                <a:gd name="connsiteX4" fmla="*/ 824948 w 2723322"/>
                <a:gd name="connsiteY4" fmla="*/ 437322 h 914400"/>
                <a:gd name="connsiteX5" fmla="*/ 1282147 w 2723322"/>
                <a:gd name="connsiteY5" fmla="*/ 606287 h 914400"/>
                <a:gd name="connsiteX6" fmla="*/ 1798983 w 2723322"/>
                <a:gd name="connsiteY6" fmla="*/ 725556 h 914400"/>
                <a:gd name="connsiteX7" fmla="*/ 2126974 w 2723322"/>
                <a:gd name="connsiteY7" fmla="*/ 805069 h 914400"/>
                <a:gd name="connsiteX8" fmla="*/ 2385391 w 2723322"/>
                <a:gd name="connsiteY8" fmla="*/ 864704 h 914400"/>
                <a:gd name="connsiteX9" fmla="*/ 2723322 w 2723322"/>
                <a:gd name="connsiteY9" fmla="*/ 914400 h 914400"/>
                <a:gd name="connsiteX10" fmla="*/ 0 w 2723322"/>
                <a:gd name="connsiteY10" fmla="*/ 91440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723322" h="914400">
                  <a:moveTo>
                    <a:pt x="0" y="914400"/>
                  </a:moveTo>
                  <a:lnTo>
                    <a:pt x="0" y="0"/>
                  </a:lnTo>
                  <a:lnTo>
                    <a:pt x="188843" y="139148"/>
                  </a:lnTo>
                  <a:lnTo>
                    <a:pt x="457200" y="288234"/>
                  </a:lnTo>
                  <a:lnTo>
                    <a:pt x="824948" y="437322"/>
                  </a:lnTo>
                  <a:lnTo>
                    <a:pt x="1282147" y="606287"/>
                  </a:lnTo>
                  <a:lnTo>
                    <a:pt x="1798983" y="725556"/>
                  </a:lnTo>
                  <a:lnTo>
                    <a:pt x="2126974" y="805069"/>
                  </a:lnTo>
                  <a:lnTo>
                    <a:pt x="2385391" y="864704"/>
                  </a:lnTo>
                  <a:lnTo>
                    <a:pt x="2723322" y="914400"/>
                  </a:lnTo>
                  <a:lnTo>
                    <a:pt x="0" y="91440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D2614DB-57D8-4FA9-9072-1AA45D4966E1}"/>
                </a:ext>
              </a:extLst>
            </p:cNvPr>
            <p:cNvSpPr txBox="1"/>
            <p:nvPr/>
          </p:nvSpPr>
          <p:spPr>
            <a:xfrm>
              <a:off x="4292930" y="4234070"/>
              <a:ext cx="687350" cy="717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8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ED7A725-9703-4D52-91D2-3B368581C3E9}"/>
                </a:ext>
              </a:extLst>
            </p:cNvPr>
            <p:cNvSpPr txBox="1"/>
            <p:nvPr/>
          </p:nvSpPr>
          <p:spPr>
            <a:xfrm>
              <a:off x="2492013" y="4254005"/>
              <a:ext cx="687349" cy="717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6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C4B7B0C-7EFD-467A-859C-A38827BCF55D}"/>
                </a:ext>
              </a:extLst>
            </p:cNvPr>
            <p:cNvSpPr txBox="1"/>
            <p:nvPr/>
          </p:nvSpPr>
          <p:spPr>
            <a:xfrm>
              <a:off x="6033795" y="4216815"/>
              <a:ext cx="903930" cy="717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10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425EBCF-2833-452E-9B7D-F870FEAF5468}"/>
                </a:ext>
              </a:extLst>
            </p:cNvPr>
            <p:cNvSpPr txBox="1"/>
            <p:nvPr/>
          </p:nvSpPr>
          <p:spPr>
            <a:xfrm>
              <a:off x="3668544" y="4586664"/>
              <a:ext cx="1912928" cy="5873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Kilometers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67A18E7-555D-4C83-A356-072C55B71801}"/>
              </a:ext>
            </a:extLst>
          </p:cNvPr>
          <p:cNvGrpSpPr/>
          <p:nvPr/>
        </p:nvGrpSpPr>
        <p:grpSpPr>
          <a:xfrm>
            <a:off x="7742050" y="5247323"/>
            <a:ext cx="934172" cy="968529"/>
            <a:chOff x="3745081" y="2602039"/>
            <a:chExt cx="1633743" cy="1611373"/>
          </a:xfrm>
        </p:grpSpPr>
        <p:sp>
          <p:nvSpPr>
            <p:cNvPr id="18" name="Arrow: Circular 17">
              <a:extLst>
                <a:ext uri="{FF2B5EF4-FFF2-40B4-BE49-F238E27FC236}">
                  <a16:creationId xmlns:a16="http://schemas.microsoft.com/office/drawing/2014/main" id="{BB7D3134-32D8-499C-B02C-2EEAA70818E8}"/>
                </a:ext>
              </a:extLst>
            </p:cNvPr>
            <p:cNvSpPr/>
            <p:nvPr/>
          </p:nvSpPr>
          <p:spPr>
            <a:xfrm>
              <a:off x="3745081" y="2602039"/>
              <a:ext cx="1633743" cy="1611373"/>
            </a:xfrm>
            <a:prstGeom prst="circularArrow">
              <a:avLst>
                <a:gd name="adj1" fmla="val 10980"/>
                <a:gd name="adj2" fmla="val 1142322"/>
                <a:gd name="adj3" fmla="val 4500000"/>
                <a:gd name="adj4" fmla="val 10800000"/>
                <a:gd name="adj5" fmla="val 12500"/>
              </a:avLst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F453FC6F-1122-4258-8704-C592AF8D0699}"/>
                </a:ext>
              </a:extLst>
            </p:cNvPr>
            <p:cNvGrpSpPr/>
            <p:nvPr/>
          </p:nvGrpSpPr>
          <p:grpSpPr>
            <a:xfrm>
              <a:off x="4110222" y="3201038"/>
              <a:ext cx="911721" cy="449395"/>
              <a:chOff x="1697842" y="598999"/>
              <a:chExt cx="922935" cy="461261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EE7A4C6-109D-4783-9452-6C62119EC8E9}"/>
                  </a:ext>
                </a:extLst>
              </p:cNvPr>
              <p:cNvSpPr/>
              <p:nvPr/>
            </p:nvSpPr>
            <p:spPr>
              <a:xfrm>
                <a:off x="1697842" y="598999"/>
                <a:ext cx="922935" cy="461261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DB1C624-B509-4308-B6DD-88D26B7177A3}"/>
                  </a:ext>
                </a:extLst>
              </p:cNvPr>
              <p:cNvSpPr txBox="1"/>
              <p:nvPr/>
            </p:nvSpPr>
            <p:spPr>
              <a:xfrm>
                <a:off x="1697842" y="598999"/>
                <a:ext cx="922935" cy="46126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600" b="1" kern="1200" dirty="0"/>
                  <a:t>1:</a:t>
                </a:r>
                <a:r>
                  <a:rPr lang="en-US" sz="600" kern="1200" dirty="0"/>
                  <a:t> Choose input parameter distributions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80309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E3032-0477-4F8E-AA1F-812E89995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77" y="364331"/>
            <a:ext cx="8229600" cy="954107"/>
          </a:xfrm>
        </p:spPr>
        <p:txBody>
          <a:bodyPr/>
          <a:lstStyle/>
          <a:p>
            <a:r>
              <a:rPr lang="en-US" dirty="0"/>
              <a:t>Step 2: Build meta-models to capture uncertainty and reduce 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B187F-D98E-4DD2-952F-9B05EB48C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For nodes requiring meta-models, use a space-filling design to characterize model output space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Use statistical modeling, e.g. Gaussian Processes, to develop a meta-model describing model output space and uncertainty</a:t>
            </a:r>
          </a:p>
          <a:p>
            <a:pPr marL="628641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The meta-model is necessary to decrease the complexity and dimensionality of the model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7E0C99-4752-4F07-BA41-E9D53F1C302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C3A99FE-B7C4-482D-ACD0-36DF95EE6A36}"/>
              </a:ext>
            </a:extLst>
          </p:cNvPr>
          <p:cNvCxnSpPr>
            <a:cxnSpLocks/>
          </p:cNvCxnSpPr>
          <p:nvPr/>
        </p:nvCxnSpPr>
        <p:spPr>
          <a:xfrm flipV="1">
            <a:off x="2654148" y="2981141"/>
            <a:ext cx="0" cy="2997437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FB7E882-B32D-48C5-A3E5-1101AC7CB4A4}"/>
              </a:ext>
            </a:extLst>
          </p:cNvPr>
          <p:cNvCxnSpPr>
            <a:cxnSpLocks/>
          </p:cNvCxnSpPr>
          <p:nvPr/>
        </p:nvCxnSpPr>
        <p:spPr>
          <a:xfrm>
            <a:off x="2651420" y="5969568"/>
            <a:ext cx="4120539" cy="9009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DB7CD50-09A0-43CC-B888-4F24DD4FF121}"/>
              </a:ext>
            </a:extLst>
          </p:cNvPr>
          <p:cNvSpPr/>
          <p:nvPr/>
        </p:nvSpPr>
        <p:spPr>
          <a:xfrm>
            <a:off x="2924758" y="6242205"/>
            <a:ext cx="3568783" cy="381166"/>
          </a:xfrm>
          <a:custGeom>
            <a:avLst/>
            <a:gdLst>
              <a:gd name="connsiteX0" fmla="*/ 0 w 3657600"/>
              <a:gd name="connsiteY0" fmla="*/ 87988 h 1002388"/>
              <a:gd name="connsiteX1" fmla="*/ 910698 w 3657600"/>
              <a:gd name="connsiteY1" fmla="*/ 87988 h 1002388"/>
              <a:gd name="connsiteX2" fmla="*/ 1825098 w 3657600"/>
              <a:gd name="connsiteY2" fmla="*/ 1002388 h 1002388"/>
              <a:gd name="connsiteX3" fmla="*/ 2739498 w 3657600"/>
              <a:gd name="connsiteY3" fmla="*/ 87988 h 1002388"/>
              <a:gd name="connsiteX4" fmla="*/ 3657600 w 3657600"/>
              <a:gd name="connsiteY4" fmla="*/ 87988 h 1002388"/>
              <a:gd name="connsiteX0" fmla="*/ 0 w 3657600"/>
              <a:gd name="connsiteY0" fmla="*/ 87988 h 1002388"/>
              <a:gd name="connsiteX1" fmla="*/ 910698 w 3657600"/>
              <a:gd name="connsiteY1" fmla="*/ 87988 h 1002388"/>
              <a:gd name="connsiteX2" fmla="*/ 1825098 w 3657600"/>
              <a:gd name="connsiteY2" fmla="*/ 1002388 h 1002388"/>
              <a:gd name="connsiteX3" fmla="*/ 2739498 w 3657600"/>
              <a:gd name="connsiteY3" fmla="*/ 87988 h 1002388"/>
              <a:gd name="connsiteX4" fmla="*/ 3657600 w 3657600"/>
              <a:gd name="connsiteY4" fmla="*/ 87988 h 1002388"/>
              <a:gd name="connsiteX0" fmla="*/ 0 w 3657600"/>
              <a:gd name="connsiteY0" fmla="*/ 68216 h 982616"/>
              <a:gd name="connsiteX1" fmla="*/ 910698 w 3657600"/>
              <a:gd name="connsiteY1" fmla="*/ 68216 h 982616"/>
              <a:gd name="connsiteX2" fmla="*/ 1825098 w 3657600"/>
              <a:gd name="connsiteY2" fmla="*/ 982616 h 982616"/>
              <a:gd name="connsiteX3" fmla="*/ 2739498 w 3657600"/>
              <a:gd name="connsiteY3" fmla="*/ 68216 h 982616"/>
              <a:gd name="connsiteX4" fmla="*/ 3657600 w 3657600"/>
              <a:gd name="connsiteY4" fmla="*/ 68216 h 982616"/>
              <a:gd name="connsiteX0" fmla="*/ 0 w 3657600"/>
              <a:gd name="connsiteY0" fmla="*/ 67392 h 981792"/>
              <a:gd name="connsiteX1" fmla="*/ 910698 w 3657600"/>
              <a:gd name="connsiteY1" fmla="*/ 67392 h 981792"/>
              <a:gd name="connsiteX2" fmla="*/ 1825098 w 3657600"/>
              <a:gd name="connsiteY2" fmla="*/ 981792 h 981792"/>
              <a:gd name="connsiteX3" fmla="*/ 2739498 w 3657600"/>
              <a:gd name="connsiteY3" fmla="*/ 67392 h 981792"/>
              <a:gd name="connsiteX4" fmla="*/ 3657600 w 3657600"/>
              <a:gd name="connsiteY4" fmla="*/ 67392 h 981792"/>
              <a:gd name="connsiteX0" fmla="*/ 0 w 3657600"/>
              <a:gd name="connsiteY0" fmla="*/ 8 h 914408"/>
              <a:gd name="connsiteX1" fmla="*/ 910698 w 3657600"/>
              <a:gd name="connsiteY1" fmla="*/ 8 h 914408"/>
              <a:gd name="connsiteX2" fmla="*/ 1825098 w 3657600"/>
              <a:gd name="connsiteY2" fmla="*/ 914408 h 914408"/>
              <a:gd name="connsiteX3" fmla="*/ 2739498 w 3657600"/>
              <a:gd name="connsiteY3" fmla="*/ 8 h 914408"/>
              <a:gd name="connsiteX4" fmla="*/ 3657600 w 3657600"/>
              <a:gd name="connsiteY4" fmla="*/ 8 h 914408"/>
              <a:gd name="connsiteX0" fmla="*/ 0 w 3657600"/>
              <a:gd name="connsiteY0" fmla="*/ 14253 h 928656"/>
              <a:gd name="connsiteX1" fmla="*/ 536071 w 3657600"/>
              <a:gd name="connsiteY1" fmla="*/ 0 h 928656"/>
              <a:gd name="connsiteX2" fmla="*/ 1825098 w 3657600"/>
              <a:gd name="connsiteY2" fmla="*/ 928653 h 928656"/>
              <a:gd name="connsiteX3" fmla="*/ 2739498 w 3657600"/>
              <a:gd name="connsiteY3" fmla="*/ 14253 h 928656"/>
              <a:gd name="connsiteX4" fmla="*/ 3657600 w 3657600"/>
              <a:gd name="connsiteY4" fmla="*/ 14253 h 928656"/>
              <a:gd name="connsiteX0" fmla="*/ 0 w 3657600"/>
              <a:gd name="connsiteY0" fmla="*/ 7126 h 921527"/>
              <a:gd name="connsiteX1" fmla="*/ 536071 w 3657600"/>
              <a:gd name="connsiteY1" fmla="*/ 0 h 921527"/>
              <a:gd name="connsiteX2" fmla="*/ 1825098 w 3657600"/>
              <a:gd name="connsiteY2" fmla="*/ 921526 h 921527"/>
              <a:gd name="connsiteX3" fmla="*/ 2739498 w 3657600"/>
              <a:gd name="connsiteY3" fmla="*/ 7126 h 921527"/>
              <a:gd name="connsiteX4" fmla="*/ 3657600 w 3657600"/>
              <a:gd name="connsiteY4" fmla="*/ 7126 h 921527"/>
              <a:gd name="connsiteX0" fmla="*/ 0 w 3657600"/>
              <a:gd name="connsiteY0" fmla="*/ 7126 h 921527"/>
              <a:gd name="connsiteX1" fmla="*/ 536071 w 3657600"/>
              <a:gd name="connsiteY1" fmla="*/ 0 h 921527"/>
              <a:gd name="connsiteX2" fmla="*/ 1825098 w 3657600"/>
              <a:gd name="connsiteY2" fmla="*/ 921526 h 921527"/>
              <a:gd name="connsiteX3" fmla="*/ 3099019 w 3657600"/>
              <a:gd name="connsiteY3" fmla="*/ 7126 h 921527"/>
              <a:gd name="connsiteX4" fmla="*/ 3657600 w 3657600"/>
              <a:gd name="connsiteY4" fmla="*/ 7126 h 921527"/>
              <a:gd name="connsiteX0" fmla="*/ 0 w 3657600"/>
              <a:gd name="connsiteY0" fmla="*/ 7126 h 921527"/>
              <a:gd name="connsiteX1" fmla="*/ 536071 w 3657600"/>
              <a:gd name="connsiteY1" fmla="*/ 0 h 921527"/>
              <a:gd name="connsiteX2" fmla="*/ 1825098 w 3657600"/>
              <a:gd name="connsiteY2" fmla="*/ 921526 h 921527"/>
              <a:gd name="connsiteX3" fmla="*/ 3099019 w 3657600"/>
              <a:gd name="connsiteY3" fmla="*/ 7126 h 921527"/>
              <a:gd name="connsiteX4" fmla="*/ 3657600 w 3657600"/>
              <a:gd name="connsiteY4" fmla="*/ 7126 h 921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0" h="921527">
                <a:moveTo>
                  <a:pt x="0" y="7126"/>
                </a:moveTo>
                <a:lnTo>
                  <a:pt x="536071" y="0"/>
                </a:lnTo>
                <a:cubicBezTo>
                  <a:pt x="910592" y="4319"/>
                  <a:pt x="1397940" y="920338"/>
                  <a:pt x="1825098" y="921526"/>
                </a:cubicBezTo>
                <a:cubicBezTo>
                  <a:pt x="2252256" y="922714"/>
                  <a:pt x="2738072" y="4041"/>
                  <a:pt x="3099019" y="7126"/>
                </a:cubicBezTo>
                <a:lnTo>
                  <a:pt x="3657600" y="7126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2D9A030-FE62-433B-8C09-4487A1722B01}"/>
              </a:ext>
            </a:extLst>
          </p:cNvPr>
          <p:cNvSpPr/>
          <p:nvPr/>
        </p:nvSpPr>
        <p:spPr>
          <a:xfrm rot="5400000">
            <a:off x="916028" y="4593575"/>
            <a:ext cx="2079229" cy="378221"/>
          </a:xfrm>
          <a:custGeom>
            <a:avLst/>
            <a:gdLst>
              <a:gd name="connsiteX0" fmla="*/ 0 w 3657600"/>
              <a:gd name="connsiteY0" fmla="*/ 87988 h 1002388"/>
              <a:gd name="connsiteX1" fmla="*/ 910698 w 3657600"/>
              <a:gd name="connsiteY1" fmla="*/ 87988 h 1002388"/>
              <a:gd name="connsiteX2" fmla="*/ 1825098 w 3657600"/>
              <a:gd name="connsiteY2" fmla="*/ 1002388 h 1002388"/>
              <a:gd name="connsiteX3" fmla="*/ 2739498 w 3657600"/>
              <a:gd name="connsiteY3" fmla="*/ 87988 h 1002388"/>
              <a:gd name="connsiteX4" fmla="*/ 3657600 w 3657600"/>
              <a:gd name="connsiteY4" fmla="*/ 87988 h 1002388"/>
              <a:gd name="connsiteX0" fmla="*/ 0 w 3657600"/>
              <a:gd name="connsiteY0" fmla="*/ 87988 h 1002388"/>
              <a:gd name="connsiteX1" fmla="*/ 910698 w 3657600"/>
              <a:gd name="connsiteY1" fmla="*/ 87988 h 1002388"/>
              <a:gd name="connsiteX2" fmla="*/ 1825098 w 3657600"/>
              <a:gd name="connsiteY2" fmla="*/ 1002388 h 1002388"/>
              <a:gd name="connsiteX3" fmla="*/ 2739498 w 3657600"/>
              <a:gd name="connsiteY3" fmla="*/ 87988 h 1002388"/>
              <a:gd name="connsiteX4" fmla="*/ 3657600 w 3657600"/>
              <a:gd name="connsiteY4" fmla="*/ 87988 h 1002388"/>
              <a:gd name="connsiteX0" fmla="*/ 0 w 3657600"/>
              <a:gd name="connsiteY0" fmla="*/ 68216 h 982616"/>
              <a:gd name="connsiteX1" fmla="*/ 910698 w 3657600"/>
              <a:gd name="connsiteY1" fmla="*/ 68216 h 982616"/>
              <a:gd name="connsiteX2" fmla="*/ 1825098 w 3657600"/>
              <a:gd name="connsiteY2" fmla="*/ 982616 h 982616"/>
              <a:gd name="connsiteX3" fmla="*/ 2739498 w 3657600"/>
              <a:gd name="connsiteY3" fmla="*/ 68216 h 982616"/>
              <a:gd name="connsiteX4" fmla="*/ 3657600 w 3657600"/>
              <a:gd name="connsiteY4" fmla="*/ 68216 h 982616"/>
              <a:gd name="connsiteX0" fmla="*/ 0 w 3657600"/>
              <a:gd name="connsiteY0" fmla="*/ 67392 h 981792"/>
              <a:gd name="connsiteX1" fmla="*/ 910698 w 3657600"/>
              <a:gd name="connsiteY1" fmla="*/ 67392 h 981792"/>
              <a:gd name="connsiteX2" fmla="*/ 1825098 w 3657600"/>
              <a:gd name="connsiteY2" fmla="*/ 981792 h 981792"/>
              <a:gd name="connsiteX3" fmla="*/ 2739498 w 3657600"/>
              <a:gd name="connsiteY3" fmla="*/ 67392 h 981792"/>
              <a:gd name="connsiteX4" fmla="*/ 3657600 w 3657600"/>
              <a:gd name="connsiteY4" fmla="*/ 67392 h 981792"/>
              <a:gd name="connsiteX0" fmla="*/ 0 w 3657600"/>
              <a:gd name="connsiteY0" fmla="*/ 8 h 914408"/>
              <a:gd name="connsiteX1" fmla="*/ 910698 w 3657600"/>
              <a:gd name="connsiteY1" fmla="*/ 8 h 914408"/>
              <a:gd name="connsiteX2" fmla="*/ 1825098 w 3657600"/>
              <a:gd name="connsiteY2" fmla="*/ 914408 h 914408"/>
              <a:gd name="connsiteX3" fmla="*/ 2739498 w 3657600"/>
              <a:gd name="connsiteY3" fmla="*/ 8 h 914408"/>
              <a:gd name="connsiteX4" fmla="*/ 3657600 w 3657600"/>
              <a:gd name="connsiteY4" fmla="*/ 8 h 914408"/>
              <a:gd name="connsiteX0" fmla="*/ 0 w 3657600"/>
              <a:gd name="connsiteY0" fmla="*/ 8 h 914408"/>
              <a:gd name="connsiteX1" fmla="*/ 542422 w 3657600"/>
              <a:gd name="connsiteY1" fmla="*/ 8 h 914408"/>
              <a:gd name="connsiteX2" fmla="*/ 1825098 w 3657600"/>
              <a:gd name="connsiteY2" fmla="*/ 914408 h 914408"/>
              <a:gd name="connsiteX3" fmla="*/ 2739498 w 3657600"/>
              <a:gd name="connsiteY3" fmla="*/ 8 h 914408"/>
              <a:gd name="connsiteX4" fmla="*/ 3657600 w 3657600"/>
              <a:gd name="connsiteY4" fmla="*/ 8 h 914408"/>
              <a:gd name="connsiteX0" fmla="*/ 0 w 3657600"/>
              <a:gd name="connsiteY0" fmla="*/ 7341 h 921743"/>
              <a:gd name="connsiteX1" fmla="*/ 542422 w 3657600"/>
              <a:gd name="connsiteY1" fmla="*/ 7341 h 921743"/>
              <a:gd name="connsiteX2" fmla="*/ 1825098 w 3657600"/>
              <a:gd name="connsiteY2" fmla="*/ 921741 h 921743"/>
              <a:gd name="connsiteX3" fmla="*/ 2990352 w 3657600"/>
              <a:gd name="connsiteY3" fmla="*/ 7 h 921743"/>
              <a:gd name="connsiteX4" fmla="*/ 3657600 w 3657600"/>
              <a:gd name="connsiteY4" fmla="*/ 7341 h 921743"/>
              <a:gd name="connsiteX0" fmla="*/ 0 w 3657600"/>
              <a:gd name="connsiteY0" fmla="*/ 6 h 914407"/>
              <a:gd name="connsiteX1" fmla="*/ 542422 w 3657600"/>
              <a:gd name="connsiteY1" fmla="*/ 6 h 914407"/>
              <a:gd name="connsiteX2" fmla="*/ 1825098 w 3657600"/>
              <a:gd name="connsiteY2" fmla="*/ 914406 h 914407"/>
              <a:gd name="connsiteX3" fmla="*/ 3006364 w 3657600"/>
              <a:gd name="connsiteY3" fmla="*/ 8 h 914407"/>
              <a:gd name="connsiteX4" fmla="*/ 3657600 w 3657600"/>
              <a:gd name="connsiteY4" fmla="*/ 6 h 914407"/>
              <a:gd name="connsiteX0" fmla="*/ 0 w 3657600"/>
              <a:gd name="connsiteY0" fmla="*/ 6 h 914405"/>
              <a:gd name="connsiteX1" fmla="*/ 542422 w 3657600"/>
              <a:gd name="connsiteY1" fmla="*/ 6 h 914405"/>
              <a:gd name="connsiteX2" fmla="*/ 1825098 w 3657600"/>
              <a:gd name="connsiteY2" fmla="*/ 914406 h 914405"/>
              <a:gd name="connsiteX3" fmla="*/ 3091764 w 3657600"/>
              <a:gd name="connsiteY3" fmla="*/ 7 h 914405"/>
              <a:gd name="connsiteX4" fmla="*/ 3657600 w 3657600"/>
              <a:gd name="connsiteY4" fmla="*/ 6 h 914405"/>
              <a:gd name="connsiteX0" fmla="*/ 0 w 3657600"/>
              <a:gd name="connsiteY0" fmla="*/ 6 h 914407"/>
              <a:gd name="connsiteX1" fmla="*/ 542422 w 3657600"/>
              <a:gd name="connsiteY1" fmla="*/ 6 h 914407"/>
              <a:gd name="connsiteX2" fmla="*/ 1825098 w 3657600"/>
              <a:gd name="connsiteY2" fmla="*/ 914406 h 914407"/>
              <a:gd name="connsiteX3" fmla="*/ 3097102 w 3657600"/>
              <a:gd name="connsiteY3" fmla="*/ 7 h 914407"/>
              <a:gd name="connsiteX4" fmla="*/ 3657600 w 3657600"/>
              <a:gd name="connsiteY4" fmla="*/ 6 h 914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0" h="914407">
                <a:moveTo>
                  <a:pt x="0" y="6"/>
                </a:moveTo>
                <a:lnTo>
                  <a:pt x="542422" y="6"/>
                </a:lnTo>
                <a:cubicBezTo>
                  <a:pt x="916943" y="4325"/>
                  <a:pt x="1399318" y="914406"/>
                  <a:pt x="1825098" y="914406"/>
                </a:cubicBezTo>
                <a:cubicBezTo>
                  <a:pt x="2250878" y="914406"/>
                  <a:pt x="2736155" y="-3078"/>
                  <a:pt x="3097102" y="7"/>
                </a:cubicBezTo>
                <a:lnTo>
                  <a:pt x="3657600" y="6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3DAE55-7E49-4899-B8DB-D2CA498E7CD3}"/>
              </a:ext>
            </a:extLst>
          </p:cNvPr>
          <p:cNvSpPr txBox="1"/>
          <p:nvPr/>
        </p:nvSpPr>
        <p:spPr>
          <a:xfrm rot="16200000">
            <a:off x="1598715" y="4614857"/>
            <a:ext cx="1454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+mj-lt"/>
              </a:rPr>
              <a:t>Propagated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62057F-9F91-421D-A654-CAA2DF364272}"/>
              </a:ext>
            </a:extLst>
          </p:cNvPr>
          <p:cNvSpPr txBox="1"/>
          <p:nvPr/>
        </p:nvSpPr>
        <p:spPr>
          <a:xfrm>
            <a:off x="4031789" y="6020915"/>
            <a:ext cx="1428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+mj-lt"/>
              </a:rPr>
              <a:t>Exogenous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5990BCF-6EE5-468C-9F40-54E2B7EF0605}"/>
              </a:ext>
            </a:extLst>
          </p:cNvPr>
          <p:cNvGrpSpPr/>
          <p:nvPr/>
        </p:nvGrpSpPr>
        <p:grpSpPr>
          <a:xfrm>
            <a:off x="7748147" y="5340826"/>
            <a:ext cx="934172" cy="962947"/>
            <a:chOff x="3745081" y="2602039"/>
            <a:chExt cx="1653838" cy="1653922"/>
          </a:xfrm>
        </p:grpSpPr>
        <p:sp>
          <p:nvSpPr>
            <p:cNvPr id="17" name="Shape 16">
              <a:extLst>
                <a:ext uri="{FF2B5EF4-FFF2-40B4-BE49-F238E27FC236}">
                  <a16:creationId xmlns:a16="http://schemas.microsoft.com/office/drawing/2014/main" id="{47B57D75-4948-4837-AE84-F2FF2E847DA6}"/>
                </a:ext>
              </a:extLst>
            </p:cNvPr>
            <p:cNvSpPr/>
            <p:nvPr/>
          </p:nvSpPr>
          <p:spPr>
            <a:xfrm>
              <a:off x="3745081" y="2602039"/>
              <a:ext cx="1653838" cy="1653922"/>
            </a:xfrm>
            <a:prstGeom prst="leftCircularArrow">
              <a:avLst>
                <a:gd name="adj1" fmla="val 10980"/>
                <a:gd name="adj2" fmla="val 1142322"/>
                <a:gd name="adj3" fmla="val 6300000"/>
                <a:gd name="adj4" fmla="val 18900000"/>
                <a:gd name="adj5" fmla="val 12500"/>
              </a:avLst>
            </a:prstGeom>
            <a:solidFill>
              <a:srgbClr val="92D05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4">
                <a:hueOff val="-2458740"/>
                <a:satOff val="10088"/>
                <a:lumOff val="-6961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DB832777-23E0-4713-9DCC-352D5AA899DB}"/>
                </a:ext>
              </a:extLst>
            </p:cNvPr>
            <p:cNvGrpSpPr/>
            <p:nvPr/>
          </p:nvGrpSpPr>
          <p:grpSpPr>
            <a:xfrm>
              <a:off x="4108361" y="3203174"/>
              <a:ext cx="922935" cy="461261"/>
              <a:chOff x="1236529" y="1551419"/>
              <a:chExt cx="922935" cy="461261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E97C18C6-F5FB-4A16-81FF-7514DBC4CCEE}"/>
                  </a:ext>
                </a:extLst>
              </p:cNvPr>
              <p:cNvSpPr/>
              <p:nvPr/>
            </p:nvSpPr>
            <p:spPr>
              <a:xfrm>
                <a:off x="1236529" y="1551419"/>
                <a:ext cx="922935" cy="461261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CF37DD4-F2B9-446C-8A57-2CD963F1E6D8}"/>
                  </a:ext>
                </a:extLst>
              </p:cNvPr>
              <p:cNvSpPr txBox="1"/>
              <p:nvPr/>
            </p:nvSpPr>
            <p:spPr>
              <a:xfrm>
                <a:off x="1236529" y="1551419"/>
                <a:ext cx="922935" cy="46126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600" b="1" kern="1200" dirty="0"/>
                  <a:t>2:</a:t>
                </a:r>
                <a:r>
                  <a:rPr lang="en-US" sz="600" kern="1200" dirty="0"/>
                  <a:t> Meta-modeling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60818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E3032-0477-4F8E-AA1F-812E89995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77" y="364331"/>
            <a:ext cx="8229600" cy="954107"/>
          </a:xfrm>
        </p:spPr>
        <p:txBody>
          <a:bodyPr/>
          <a:lstStyle/>
          <a:p>
            <a:r>
              <a:rPr lang="en-US" dirty="0"/>
              <a:t>Step 2: Build meta-models to capture uncertainty and reduce 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B187F-D98E-4DD2-952F-9B05EB48C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For nodes requiring meta-models, use a space-filling design to characterize model output space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Use statistical modeling, e.g. Gaussian Processes, to develop a meta-model describing model output space and uncertainty</a:t>
            </a:r>
          </a:p>
          <a:p>
            <a:pPr marL="628641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The meta-model is necessary to decrease the complexity and dimensionality of the model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7E0C99-4752-4F07-BA41-E9D53F1C302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C3A99FE-B7C4-482D-ACD0-36DF95EE6A36}"/>
              </a:ext>
            </a:extLst>
          </p:cNvPr>
          <p:cNvCxnSpPr>
            <a:cxnSpLocks/>
          </p:cNvCxnSpPr>
          <p:nvPr/>
        </p:nvCxnSpPr>
        <p:spPr>
          <a:xfrm flipV="1">
            <a:off x="2654148" y="2981141"/>
            <a:ext cx="0" cy="2997437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FB7E882-B32D-48C5-A3E5-1101AC7CB4A4}"/>
              </a:ext>
            </a:extLst>
          </p:cNvPr>
          <p:cNvCxnSpPr>
            <a:cxnSpLocks/>
          </p:cNvCxnSpPr>
          <p:nvPr/>
        </p:nvCxnSpPr>
        <p:spPr>
          <a:xfrm>
            <a:off x="2651420" y="5969568"/>
            <a:ext cx="4120539" cy="9009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DB7CD50-09A0-43CC-B888-4F24DD4FF121}"/>
              </a:ext>
            </a:extLst>
          </p:cNvPr>
          <p:cNvSpPr/>
          <p:nvPr/>
        </p:nvSpPr>
        <p:spPr>
          <a:xfrm>
            <a:off x="2924758" y="6242205"/>
            <a:ext cx="3568783" cy="381166"/>
          </a:xfrm>
          <a:custGeom>
            <a:avLst/>
            <a:gdLst>
              <a:gd name="connsiteX0" fmla="*/ 0 w 3657600"/>
              <a:gd name="connsiteY0" fmla="*/ 87988 h 1002388"/>
              <a:gd name="connsiteX1" fmla="*/ 910698 w 3657600"/>
              <a:gd name="connsiteY1" fmla="*/ 87988 h 1002388"/>
              <a:gd name="connsiteX2" fmla="*/ 1825098 w 3657600"/>
              <a:gd name="connsiteY2" fmla="*/ 1002388 h 1002388"/>
              <a:gd name="connsiteX3" fmla="*/ 2739498 w 3657600"/>
              <a:gd name="connsiteY3" fmla="*/ 87988 h 1002388"/>
              <a:gd name="connsiteX4" fmla="*/ 3657600 w 3657600"/>
              <a:gd name="connsiteY4" fmla="*/ 87988 h 1002388"/>
              <a:gd name="connsiteX0" fmla="*/ 0 w 3657600"/>
              <a:gd name="connsiteY0" fmla="*/ 87988 h 1002388"/>
              <a:gd name="connsiteX1" fmla="*/ 910698 w 3657600"/>
              <a:gd name="connsiteY1" fmla="*/ 87988 h 1002388"/>
              <a:gd name="connsiteX2" fmla="*/ 1825098 w 3657600"/>
              <a:gd name="connsiteY2" fmla="*/ 1002388 h 1002388"/>
              <a:gd name="connsiteX3" fmla="*/ 2739498 w 3657600"/>
              <a:gd name="connsiteY3" fmla="*/ 87988 h 1002388"/>
              <a:gd name="connsiteX4" fmla="*/ 3657600 w 3657600"/>
              <a:gd name="connsiteY4" fmla="*/ 87988 h 1002388"/>
              <a:gd name="connsiteX0" fmla="*/ 0 w 3657600"/>
              <a:gd name="connsiteY0" fmla="*/ 68216 h 982616"/>
              <a:gd name="connsiteX1" fmla="*/ 910698 w 3657600"/>
              <a:gd name="connsiteY1" fmla="*/ 68216 h 982616"/>
              <a:gd name="connsiteX2" fmla="*/ 1825098 w 3657600"/>
              <a:gd name="connsiteY2" fmla="*/ 982616 h 982616"/>
              <a:gd name="connsiteX3" fmla="*/ 2739498 w 3657600"/>
              <a:gd name="connsiteY3" fmla="*/ 68216 h 982616"/>
              <a:gd name="connsiteX4" fmla="*/ 3657600 w 3657600"/>
              <a:gd name="connsiteY4" fmla="*/ 68216 h 982616"/>
              <a:gd name="connsiteX0" fmla="*/ 0 w 3657600"/>
              <a:gd name="connsiteY0" fmla="*/ 67392 h 981792"/>
              <a:gd name="connsiteX1" fmla="*/ 910698 w 3657600"/>
              <a:gd name="connsiteY1" fmla="*/ 67392 h 981792"/>
              <a:gd name="connsiteX2" fmla="*/ 1825098 w 3657600"/>
              <a:gd name="connsiteY2" fmla="*/ 981792 h 981792"/>
              <a:gd name="connsiteX3" fmla="*/ 2739498 w 3657600"/>
              <a:gd name="connsiteY3" fmla="*/ 67392 h 981792"/>
              <a:gd name="connsiteX4" fmla="*/ 3657600 w 3657600"/>
              <a:gd name="connsiteY4" fmla="*/ 67392 h 981792"/>
              <a:gd name="connsiteX0" fmla="*/ 0 w 3657600"/>
              <a:gd name="connsiteY0" fmla="*/ 8 h 914408"/>
              <a:gd name="connsiteX1" fmla="*/ 910698 w 3657600"/>
              <a:gd name="connsiteY1" fmla="*/ 8 h 914408"/>
              <a:gd name="connsiteX2" fmla="*/ 1825098 w 3657600"/>
              <a:gd name="connsiteY2" fmla="*/ 914408 h 914408"/>
              <a:gd name="connsiteX3" fmla="*/ 2739498 w 3657600"/>
              <a:gd name="connsiteY3" fmla="*/ 8 h 914408"/>
              <a:gd name="connsiteX4" fmla="*/ 3657600 w 3657600"/>
              <a:gd name="connsiteY4" fmla="*/ 8 h 914408"/>
              <a:gd name="connsiteX0" fmla="*/ 0 w 3657600"/>
              <a:gd name="connsiteY0" fmla="*/ 14253 h 928656"/>
              <a:gd name="connsiteX1" fmla="*/ 536071 w 3657600"/>
              <a:gd name="connsiteY1" fmla="*/ 0 h 928656"/>
              <a:gd name="connsiteX2" fmla="*/ 1825098 w 3657600"/>
              <a:gd name="connsiteY2" fmla="*/ 928653 h 928656"/>
              <a:gd name="connsiteX3" fmla="*/ 2739498 w 3657600"/>
              <a:gd name="connsiteY3" fmla="*/ 14253 h 928656"/>
              <a:gd name="connsiteX4" fmla="*/ 3657600 w 3657600"/>
              <a:gd name="connsiteY4" fmla="*/ 14253 h 928656"/>
              <a:gd name="connsiteX0" fmla="*/ 0 w 3657600"/>
              <a:gd name="connsiteY0" fmla="*/ 7126 h 921527"/>
              <a:gd name="connsiteX1" fmla="*/ 536071 w 3657600"/>
              <a:gd name="connsiteY1" fmla="*/ 0 h 921527"/>
              <a:gd name="connsiteX2" fmla="*/ 1825098 w 3657600"/>
              <a:gd name="connsiteY2" fmla="*/ 921526 h 921527"/>
              <a:gd name="connsiteX3" fmla="*/ 2739498 w 3657600"/>
              <a:gd name="connsiteY3" fmla="*/ 7126 h 921527"/>
              <a:gd name="connsiteX4" fmla="*/ 3657600 w 3657600"/>
              <a:gd name="connsiteY4" fmla="*/ 7126 h 921527"/>
              <a:gd name="connsiteX0" fmla="*/ 0 w 3657600"/>
              <a:gd name="connsiteY0" fmla="*/ 7126 h 921527"/>
              <a:gd name="connsiteX1" fmla="*/ 536071 w 3657600"/>
              <a:gd name="connsiteY1" fmla="*/ 0 h 921527"/>
              <a:gd name="connsiteX2" fmla="*/ 1825098 w 3657600"/>
              <a:gd name="connsiteY2" fmla="*/ 921526 h 921527"/>
              <a:gd name="connsiteX3" fmla="*/ 3099019 w 3657600"/>
              <a:gd name="connsiteY3" fmla="*/ 7126 h 921527"/>
              <a:gd name="connsiteX4" fmla="*/ 3657600 w 3657600"/>
              <a:gd name="connsiteY4" fmla="*/ 7126 h 921527"/>
              <a:gd name="connsiteX0" fmla="*/ 0 w 3657600"/>
              <a:gd name="connsiteY0" fmla="*/ 7126 h 921527"/>
              <a:gd name="connsiteX1" fmla="*/ 536071 w 3657600"/>
              <a:gd name="connsiteY1" fmla="*/ 0 h 921527"/>
              <a:gd name="connsiteX2" fmla="*/ 1825098 w 3657600"/>
              <a:gd name="connsiteY2" fmla="*/ 921526 h 921527"/>
              <a:gd name="connsiteX3" fmla="*/ 3099019 w 3657600"/>
              <a:gd name="connsiteY3" fmla="*/ 7126 h 921527"/>
              <a:gd name="connsiteX4" fmla="*/ 3657600 w 3657600"/>
              <a:gd name="connsiteY4" fmla="*/ 7126 h 921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0" h="921527">
                <a:moveTo>
                  <a:pt x="0" y="7126"/>
                </a:moveTo>
                <a:lnTo>
                  <a:pt x="536071" y="0"/>
                </a:lnTo>
                <a:cubicBezTo>
                  <a:pt x="910592" y="4319"/>
                  <a:pt x="1397940" y="920338"/>
                  <a:pt x="1825098" y="921526"/>
                </a:cubicBezTo>
                <a:cubicBezTo>
                  <a:pt x="2252256" y="922714"/>
                  <a:pt x="2738072" y="4041"/>
                  <a:pt x="3099019" y="7126"/>
                </a:cubicBezTo>
                <a:lnTo>
                  <a:pt x="3657600" y="7126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2D9A030-FE62-433B-8C09-4487A1722B01}"/>
              </a:ext>
            </a:extLst>
          </p:cNvPr>
          <p:cNvSpPr/>
          <p:nvPr/>
        </p:nvSpPr>
        <p:spPr>
          <a:xfrm rot="5400000">
            <a:off x="916028" y="4593575"/>
            <a:ext cx="2079229" cy="378221"/>
          </a:xfrm>
          <a:custGeom>
            <a:avLst/>
            <a:gdLst>
              <a:gd name="connsiteX0" fmla="*/ 0 w 3657600"/>
              <a:gd name="connsiteY0" fmla="*/ 87988 h 1002388"/>
              <a:gd name="connsiteX1" fmla="*/ 910698 w 3657600"/>
              <a:gd name="connsiteY1" fmla="*/ 87988 h 1002388"/>
              <a:gd name="connsiteX2" fmla="*/ 1825098 w 3657600"/>
              <a:gd name="connsiteY2" fmla="*/ 1002388 h 1002388"/>
              <a:gd name="connsiteX3" fmla="*/ 2739498 w 3657600"/>
              <a:gd name="connsiteY3" fmla="*/ 87988 h 1002388"/>
              <a:gd name="connsiteX4" fmla="*/ 3657600 w 3657600"/>
              <a:gd name="connsiteY4" fmla="*/ 87988 h 1002388"/>
              <a:gd name="connsiteX0" fmla="*/ 0 w 3657600"/>
              <a:gd name="connsiteY0" fmla="*/ 87988 h 1002388"/>
              <a:gd name="connsiteX1" fmla="*/ 910698 w 3657600"/>
              <a:gd name="connsiteY1" fmla="*/ 87988 h 1002388"/>
              <a:gd name="connsiteX2" fmla="*/ 1825098 w 3657600"/>
              <a:gd name="connsiteY2" fmla="*/ 1002388 h 1002388"/>
              <a:gd name="connsiteX3" fmla="*/ 2739498 w 3657600"/>
              <a:gd name="connsiteY3" fmla="*/ 87988 h 1002388"/>
              <a:gd name="connsiteX4" fmla="*/ 3657600 w 3657600"/>
              <a:gd name="connsiteY4" fmla="*/ 87988 h 1002388"/>
              <a:gd name="connsiteX0" fmla="*/ 0 w 3657600"/>
              <a:gd name="connsiteY0" fmla="*/ 68216 h 982616"/>
              <a:gd name="connsiteX1" fmla="*/ 910698 w 3657600"/>
              <a:gd name="connsiteY1" fmla="*/ 68216 h 982616"/>
              <a:gd name="connsiteX2" fmla="*/ 1825098 w 3657600"/>
              <a:gd name="connsiteY2" fmla="*/ 982616 h 982616"/>
              <a:gd name="connsiteX3" fmla="*/ 2739498 w 3657600"/>
              <a:gd name="connsiteY3" fmla="*/ 68216 h 982616"/>
              <a:gd name="connsiteX4" fmla="*/ 3657600 w 3657600"/>
              <a:gd name="connsiteY4" fmla="*/ 68216 h 982616"/>
              <a:gd name="connsiteX0" fmla="*/ 0 w 3657600"/>
              <a:gd name="connsiteY0" fmla="*/ 67392 h 981792"/>
              <a:gd name="connsiteX1" fmla="*/ 910698 w 3657600"/>
              <a:gd name="connsiteY1" fmla="*/ 67392 h 981792"/>
              <a:gd name="connsiteX2" fmla="*/ 1825098 w 3657600"/>
              <a:gd name="connsiteY2" fmla="*/ 981792 h 981792"/>
              <a:gd name="connsiteX3" fmla="*/ 2739498 w 3657600"/>
              <a:gd name="connsiteY3" fmla="*/ 67392 h 981792"/>
              <a:gd name="connsiteX4" fmla="*/ 3657600 w 3657600"/>
              <a:gd name="connsiteY4" fmla="*/ 67392 h 981792"/>
              <a:gd name="connsiteX0" fmla="*/ 0 w 3657600"/>
              <a:gd name="connsiteY0" fmla="*/ 8 h 914408"/>
              <a:gd name="connsiteX1" fmla="*/ 910698 w 3657600"/>
              <a:gd name="connsiteY1" fmla="*/ 8 h 914408"/>
              <a:gd name="connsiteX2" fmla="*/ 1825098 w 3657600"/>
              <a:gd name="connsiteY2" fmla="*/ 914408 h 914408"/>
              <a:gd name="connsiteX3" fmla="*/ 2739498 w 3657600"/>
              <a:gd name="connsiteY3" fmla="*/ 8 h 914408"/>
              <a:gd name="connsiteX4" fmla="*/ 3657600 w 3657600"/>
              <a:gd name="connsiteY4" fmla="*/ 8 h 914408"/>
              <a:gd name="connsiteX0" fmla="*/ 0 w 3657600"/>
              <a:gd name="connsiteY0" fmla="*/ 8 h 914408"/>
              <a:gd name="connsiteX1" fmla="*/ 542422 w 3657600"/>
              <a:gd name="connsiteY1" fmla="*/ 8 h 914408"/>
              <a:gd name="connsiteX2" fmla="*/ 1825098 w 3657600"/>
              <a:gd name="connsiteY2" fmla="*/ 914408 h 914408"/>
              <a:gd name="connsiteX3" fmla="*/ 2739498 w 3657600"/>
              <a:gd name="connsiteY3" fmla="*/ 8 h 914408"/>
              <a:gd name="connsiteX4" fmla="*/ 3657600 w 3657600"/>
              <a:gd name="connsiteY4" fmla="*/ 8 h 914408"/>
              <a:gd name="connsiteX0" fmla="*/ 0 w 3657600"/>
              <a:gd name="connsiteY0" fmla="*/ 7341 h 921743"/>
              <a:gd name="connsiteX1" fmla="*/ 542422 w 3657600"/>
              <a:gd name="connsiteY1" fmla="*/ 7341 h 921743"/>
              <a:gd name="connsiteX2" fmla="*/ 1825098 w 3657600"/>
              <a:gd name="connsiteY2" fmla="*/ 921741 h 921743"/>
              <a:gd name="connsiteX3" fmla="*/ 2990352 w 3657600"/>
              <a:gd name="connsiteY3" fmla="*/ 7 h 921743"/>
              <a:gd name="connsiteX4" fmla="*/ 3657600 w 3657600"/>
              <a:gd name="connsiteY4" fmla="*/ 7341 h 921743"/>
              <a:gd name="connsiteX0" fmla="*/ 0 w 3657600"/>
              <a:gd name="connsiteY0" fmla="*/ 6 h 914407"/>
              <a:gd name="connsiteX1" fmla="*/ 542422 w 3657600"/>
              <a:gd name="connsiteY1" fmla="*/ 6 h 914407"/>
              <a:gd name="connsiteX2" fmla="*/ 1825098 w 3657600"/>
              <a:gd name="connsiteY2" fmla="*/ 914406 h 914407"/>
              <a:gd name="connsiteX3" fmla="*/ 3006364 w 3657600"/>
              <a:gd name="connsiteY3" fmla="*/ 8 h 914407"/>
              <a:gd name="connsiteX4" fmla="*/ 3657600 w 3657600"/>
              <a:gd name="connsiteY4" fmla="*/ 6 h 914407"/>
              <a:gd name="connsiteX0" fmla="*/ 0 w 3657600"/>
              <a:gd name="connsiteY0" fmla="*/ 6 h 914405"/>
              <a:gd name="connsiteX1" fmla="*/ 542422 w 3657600"/>
              <a:gd name="connsiteY1" fmla="*/ 6 h 914405"/>
              <a:gd name="connsiteX2" fmla="*/ 1825098 w 3657600"/>
              <a:gd name="connsiteY2" fmla="*/ 914406 h 914405"/>
              <a:gd name="connsiteX3" fmla="*/ 3091764 w 3657600"/>
              <a:gd name="connsiteY3" fmla="*/ 7 h 914405"/>
              <a:gd name="connsiteX4" fmla="*/ 3657600 w 3657600"/>
              <a:gd name="connsiteY4" fmla="*/ 6 h 914405"/>
              <a:gd name="connsiteX0" fmla="*/ 0 w 3657600"/>
              <a:gd name="connsiteY0" fmla="*/ 6 h 914407"/>
              <a:gd name="connsiteX1" fmla="*/ 542422 w 3657600"/>
              <a:gd name="connsiteY1" fmla="*/ 6 h 914407"/>
              <a:gd name="connsiteX2" fmla="*/ 1825098 w 3657600"/>
              <a:gd name="connsiteY2" fmla="*/ 914406 h 914407"/>
              <a:gd name="connsiteX3" fmla="*/ 3097102 w 3657600"/>
              <a:gd name="connsiteY3" fmla="*/ 7 h 914407"/>
              <a:gd name="connsiteX4" fmla="*/ 3657600 w 3657600"/>
              <a:gd name="connsiteY4" fmla="*/ 6 h 914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0" h="914407">
                <a:moveTo>
                  <a:pt x="0" y="6"/>
                </a:moveTo>
                <a:lnTo>
                  <a:pt x="542422" y="6"/>
                </a:lnTo>
                <a:cubicBezTo>
                  <a:pt x="916943" y="4325"/>
                  <a:pt x="1399318" y="914406"/>
                  <a:pt x="1825098" y="914406"/>
                </a:cubicBezTo>
                <a:cubicBezTo>
                  <a:pt x="2250878" y="914406"/>
                  <a:pt x="2736155" y="-3078"/>
                  <a:pt x="3097102" y="7"/>
                </a:cubicBezTo>
                <a:lnTo>
                  <a:pt x="3657600" y="6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3DAE55-7E49-4899-B8DB-D2CA498E7CD3}"/>
              </a:ext>
            </a:extLst>
          </p:cNvPr>
          <p:cNvSpPr txBox="1"/>
          <p:nvPr/>
        </p:nvSpPr>
        <p:spPr>
          <a:xfrm rot="16200000">
            <a:off x="1598715" y="4614857"/>
            <a:ext cx="1454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+mj-lt"/>
              </a:rPr>
              <a:t>Propagated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62057F-9F91-421D-A654-CAA2DF364272}"/>
              </a:ext>
            </a:extLst>
          </p:cNvPr>
          <p:cNvSpPr txBox="1"/>
          <p:nvPr/>
        </p:nvSpPr>
        <p:spPr>
          <a:xfrm>
            <a:off x="4031789" y="6020915"/>
            <a:ext cx="1428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+mj-lt"/>
              </a:rPr>
              <a:t>Exogenous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94D0B65-E44F-47A5-831C-9FA1F705ADE2}"/>
              </a:ext>
            </a:extLst>
          </p:cNvPr>
          <p:cNvGrpSpPr/>
          <p:nvPr/>
        </p:nvGrpSpPr>
        <p:grpSpPr>
          <a:xfrm>
            <a:off x="2814380" y="3423648"/>
            <a:ext cx="3478414" cy="2378090"/>
            <a:chOff x="1497093" y="1256219"/>
            <a:chExt cx="5113678" cy="3496072"/>
          </a:xfrm>
        </p:grpSpPr>
        <p:sp>
          <p:nvSpPr>
            <p:cNvPr id="12" name="Cross 11">
              <a:extLst>
                <a:ext uri="{FF2B5EF4-FFF2-40B4-BE49-F238E27FC236}">
                  <a16:creationId xmlns:a16="http://schemas.microsoft.com/office/drawing/2014/main" id="{6D64C4AF-F7DA-4447-B965-858D710529EB}"/>
                </a:ext>
              </a:extLst>
            </p:cNvPr>
            <p:cNvSpPr/>
            <p:nvPr/>
          </p:nvSpPr>
          <p:spPr>
            <a:xfrm rot="2700000">
              <a:off x="1689233" y="4283927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Cross 12">
              <a:extLst>
                <a:ext uri="{FF2B5EF4-FFF2-40B4-BE49-F238E27FC236}">
                  <a16:creationId xmlns:a16="http://schemas.microsoft.com/office/drawing/2014/main" id="{2FE7A332-11EC-4F82-896A-CEF5F917237B}"/>
                </a:ext>
              </a:extLst>
            </p:cNvPr>
            <p:cNvSpPr/>
            <p:nvPr/>
          </p:nvSpPr>
          <p:spPr>
            <a:xfrm rot="2700000">
              <a:off x="1497093" y="2653315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Cross 13">
              <a:extLst>
                <a:ext uri="{FF2B5EF4-FFF2-40B4-BE49-F238E27FC236}">
                  <a16:creationId xmlns:a16="http://schemas.microsoft.com/office/drawing/2014/main" id="{3991ACC1-09FE-41FD-8F03-1B336C2A4603}"/>
                </a:ext>
              </a:extLst>
            </p:cNvPr>
            <p:cNvSpPr/>
            <p:nvPr/>
          </p:nvSpPr>
          <p:spPr>
            <a:xfrm rot="2700000">
              <a:off x="3654605" y="4366111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Cross 14">
              <a:extLst>
                <a:ext uri="{FF2B5EF4-FFF2-40B4-BE49-F238E27FC236}">
                  <a16:creationId xmlns:a16="http://schemas.microsoft.com/office/drawing/2014/main" id="{EF03345F-924A-4B11-B03E-9C91AA85D039}"/>
                </a:ext>
              </a:extLst>
            </p:cNvPr>
            <p:cNvSpPr/>
            <p:nvPr/>
          </p:nvSpPr>
          <p:spPr>
            <a:xfrm rot="2700000">
              <a:off x="6187376" y="1332289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Cross 15">
              <a:extLst>
                <a:ext uri="{FF2B5EF4-FFF2-40B4-BE49-F238E27FC236}">
                  <a16:creationId xmlns:a16="http://schemas.microsoft.com/office/drawing/2014/main" id="{00F7B3C6-952B-4751-82FF-51401E1CCEAC}"/>
                </a:ext>
              </a:extLst>
            </p:cNvPr>
            <p:cNvSpPr/>
            <p:nvPr/>
          </p:nvSpPr>
          <p:spPr>
            <a:xfrm rot="2700000">
              <a:off x="2622028" y="3762009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Cross 16">
              <a:extLst>
                <a:ext uri="{FF2B5EF4-FFF2-40B4-BE49-F238E27FC236}">
                  <a16:creationId xmlns:a16="http://schemas.microsoft.com/office/drawing/2014/main" id="{C1AFC1A7-68FD-4CDC-8070-7CA4A3E4DE8D}"/>
                </a:ext>
              </a:extLst>
            </p:cNvPr>
            <p:cNvSpPr/>
            <p:nvPr/>
          </p:nvSpPr>
          <p:spPr>
            <a:xfrm rot="2700000">
              <a:off x="6336451" y="4477971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Cross 17">
              <a:extLst>
                <a:ext uri="{FF2B5EF4-FFF2-40B4-BE49-F238E27FC236}">
                  <a16:creationId xmlns:a16="http://schemas.microsoft.com/office/drawing/2014/main" id="{38899FB9-2C8C-4576-B3EE-91E3CC021A4D}"/>
                </a:ext>
              </a:extLst>
            </p:cNvPr>
            <p:cNvSpPr/>
            <p:nvPr/>
          </p:nvSpPr>
          <p:spPr>
            <a:xfrm rot="2700000">
              <a:off x="3178068" y="1394678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Cross 18">
              <a:extLst>
                <a:ext uri="{FF2B5EF4-FFF2-40B4-BE49-F238E27FC236}">
                  <a16:creationId xmlns:a16="http://schemas.microsoft.com/office/drawing/2014/main" id="{D8D487ED-DE67-40D3-8240-B0F0601EE555}"/>
                </a:ext>
              </a:extLst>
            </p:cNvPr>
            <p:cNvSpPr/>
            <p:nvPr/>
          </p:nvSpPr>
          <p:spPr>
            <a:xfrm rot="2700000">
              <a:off x="4626275" y="2202262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Cross 19">
              <a:extLst>
                <a:ext uri="{FF2B5EF4-FFF2-40B4-BE49-F238E27FC236}">
                  <a16:creationId xmlns:a16="http://schemas.microsoft.com/office/drawing/2014/main" id="{6DDF6E2C-2AFF-450F-A9F0-D85D12772127}"/>
                </a:ext>
              </a:extLst>
            </p:cNvPr>
            <p:cNvSpPr/>
            <p:nvPr/>
          </p:nvSpPr>
          <p:spPr>
            <a:xfrm rot="2700000">
              <a:off x="4301491" y="3545582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Cross 20">
              <a:extLst>
                <a:ext uri="{FF2B5EF4-FFF2-40B4-BE49-F238E27FC236}">
                  <a16:creationId xmlns:a16="http://schemas.microsoft.com/office/drawing/2014/main" id="{86C6EFFB-687F-46B2-A3E2-431F3732EC53}"/>
                </a:ext>
              </a:extLst>
            </p:cNvPr>
            <p:cNvSpPr/>
            <p:nvPr/>
          </p:nvSpPr>
          <p:spPr>
            <a:xfrm rot="2700000">
              <a:off x="4926334" y="2923032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Cross 21">
              <a:extLst>
                <a:ext uri="{FF2B5EF4-FFF2-40B4-BE49-F238E27FC236}">
                  <a16:creationId xmlns:a16="http://schemas.microsoft.com/office/drawing/2014/main" id="{9CCAAE9C-C41D-45E4-955D-16C32E5C311A}"/>
                </a:ext>
              </a:extLst>
            </p:cNvPr>
            <p:cNvSpPr/>
            <p:nvPr/>
          </p:nvSpPr>
          <p:spPr>
            <a:xfrm rot="2700000">
              <a:off x="2534487" y="4440243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Cross 22">
              <a:extLst>
                <a:ext uri="{FF2B5EF4-FFF2-40B4-BE49-F238E27FC236}">
                  <a16:creationId xmlns:a16="http://schemas.microsoft.com/office/drawing/2014/main" id="{91536945-9E5B-4D81-9F02-5B8F0686BF8B}"/>
                </a:ext>
              </a:extLst>
            </p:cNvPr>
            <p:cNvSpPr/>
            <p:nvPr/>
          </p:nvSpPr>
          <p:spPr>
            <a:xfrm rot="2700000">
              <a:off x="2512556" y="1972037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Cross 23">
              <a:extLst>
                <a:ext uri="{FF2B5EF4-FFF2-40B4-BE49-F238E27FC236}">
                  <a16:creationId xmlns:a16="http://schemas.microsoft.com/office/drawing/2014/main" id="{E6CC4811-8F7C-46C8-97BB-CD0F40E0E6B9}"/>
                </a:ext>
              </a:extLst>
            </p:cNvPr>
            <p:cNvSpPr/>
            <p:nvPr/>
          </p:nvSpPr>
          <p:spPr>
            <a:xfrm rot="2700000">
              <a:off x="5949634" y="3191270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Cross 24">
              <a:extLst>
                <a:ext uri="{FF2B5EF4-FFF2-40B4-BE49-F238E27FC236}">
                  <a16:creationId xmlns:a16="http://schemas.microsoft.com/office/drawing/2014/main" id="{8F56D647-D536-489B-89FC-E13D2A237FED}"/>
                </a:ext>
              </a:extLst>
            </p:cNvPr>
            <p:cNvSpPr/>
            <p:nvPr/>
          </p:nvSpPr>
          <p:spPr>
            <a:xfrm rot="2700000">
              <a:off x="2900629" y="2867023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Cross 25">
              <a:extLst>
                <a:ext uri="{FF2B5EF4-FFF2-40B4-BE49-F238E27FC236}">
                  <a16:creationId xmlns:a16="http://schemas.microsoft.com/office/drawing/2014/main" id="{B61A357C-BF67-4931-B3D1-5D1EEBDAB3C6}"/>
                </a:ext>
              </a:extLst>
            </p:cNvPr>
            <p:cNvSpPr/>
            <p:nvPr/>
          </p:nvSpPr>
          <p:spPr>
            <a:xfrm rot="2700000">
              <a:off x="4538388" y="4433076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Cross 26">
              <a:extLst>
                <a:ext uri="{FF2B5EF4-FFF2-40B4-BE49-F238E27FC236}">
                  <a16:creationId xmlns:a16="http://schemas.microsoft.com/office/drawing/2014/main" id="{F436EA43-6751-4619-A77A-B2E4C15CA387}"/>
                </a:ext>
              </a:extLst>
            </p:cNvPr>
            <p:cNvSpPr/>
            <p:nvPr/>
          </p:nvSpPr>
          <p:spPr>
            <a:xfrm rot="2700000">
              <a:off x="3372043" y="3490362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Cross 27">
              <a:extLst>
                <a:ext uri="{FF2B5EF4-FFF2-40B4-BE49-F238E27FC236}">
                  <a16:creationId xmlns:a16="http://schemas.microsoft.com/office/drawing/2014/main" id="{C7DDAFE6-45AA-4742-9F00-9B65B10E7CB5}"/>
                </a:ext>
              </a:extLst>
            </p:cNvPr>
            <p:cNvSpPr/>
            <p:nvPr/>
          </p:nvSpPr>
          <p:spPr>
            <a:xfrm rot="2700000">
              <a:off x="3738341" y="2712296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Cross 28">
              <a:extLst>
                <a:ext uri="{FF2B5EF4-FFF2-40B4-BE49-F238E27FC236}">
                  <a16:creationId xmlns:a16="http://schemas.microsoft.com/office/drawing/2014/main" id="{9E62007F-2904-402C-873A-7A6C312EE897}"/>
                </a:ext>
              </a:extLst>
            </p:cNvPr>
            <p:cNvSpPr/>
            <p:nvPr/>
          </p:nvSpPr>
          <p:spPr>
            <a:xfrm rot="2700000">
              <a:off x="5758964" y="2316305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Cross 29">
              <a:extLst>
                <a:ext uri="{FF2B5EF4-FFF2-40B4-BE49-F238E27FC236}">
                  <a16:creationId xmlns:a16="http://schemas.microsoft.com/office/drawing/2014/main" id="{3AE088AD-6305-4160-AA39-9C5A00C1E3FA}"/>
                </a:ext>
              </a:extLst>
            </p:cNvPr>
            <p:cNvSpPr/>
            <p:nvPr/>
          </p:nvSpPr>
          <p:spPr>
            <a:xfrm rot="2700000">
              <a:off x="5358254" y="3651392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Cross 30">
              <a:extLst>
                <a:ext uri="{FF2B5EF4-FFF2-40B4-BE49-F238E27FC236}">
                  <a16:creationId xmlns:a16="http://schemas.microsoft.com/office/drawing/2014/main" id="{A2330A2B-34B2-45FE-A889-FE5E6B266F0B}"/>
                </a:ext>
              </a:extLst>
            </p:cNvPr>
            <p:cNvSpPr/>
            <p:nvPr/>
          </p:nvSpPr>
          <p:spPr>
            <a:xfrm rot="2700000">
              <a:off x="5528498" y="4287911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Cross 31">
              <a:extLst>
                <a:ext uri="{FF2B5EF4-FFF2-40B4-BE49-F238E27FC236}">
                  <a16:creationId xmlns:a16="http://schemas.microsoft.com/office/drawing/2014/main" id="{85CE2239-EC08-4984-906D-6792B9F80F4A}"/>
                </a:ext>
              </a:extLst>
            </p:cNvPr>
            <p:cNvSpPr/>
            <p:nvPr/>
          </p:nvSpPr>
          <p:spPr>
            <a:xfrm rot="2700000">
              <a:off x="5254289" y="1326704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Cross 32">
              <a:extLst>
                <a:ext uri="{FF2B5EF4-FFF2-40B4-BE49-F238E27FC236}">
                  <a16:creationId xmlns:a16="http://schemas.microsoft.com/office/drawing/2014/main" id="{8A5BB518-F4B4-477A-9CFB-E55EB86FB988}"/>
                </a:ext>
              </a:extLst>
            </p:cNvPr>
            <p:cNvSpPr/>
            <p:nvPr/>
          </p:nvSpPr>
          <p:spPr>
            <a:xfrm rot="2700000">
              <a:off x="1869954" y="3280850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Cross 33">
              <a:extLst>
                <a:ext uri="{FF2B5EF4-FFF2-40B4-BE49-F238E27FC236}">
                  <a16:creationId xmlns:a16="http://schemas.microsoft.com/office/drawing/2014/main" id="{AECC5CFF-33B6-44D4-B51E-C36D39EB7507}"/>
                </a:ext>
              </a:extLst>
            </p:cNvPr>
            <p:cNvSpPr/>
            <p:nvPr/>
          </p:nvSpPr>
          <p:spPr>
            <a:xfrm rot="2700000">
              <a:off x="4258377" y="1624398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Cross 34">
              <a:extLst>
                <a:ext uri="{FF2B5EF4-FFF2-40B4-BE49-F238E27FC236}">
                  <a16:creationId xmlns:a16="http://schemas.microsoft.com/office/drawing/2014/main" id="{EBB8FEB9-4205-40E0-BF19-0E8CEF22B5E4}"/>
                </a:ext>
              </a:extLst>
            </p:cNvPr>
            <p:cNvSpPr/>
            <p:nvPr/>
          </p:nvSpPr>
          <p:spPr>
            <a:xfrm rot="2700000">
              <a:off x="2001674" y="1256219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1D8B1C6-398B-4D29-AFE2-8FED80A4831D}"/>
              </a:ext>
            </a:extLst>
          </p:cNvPr>
          <p:cNvGrpSpPr/>
          <p:nvPr/>
        </p:nvGrpSpPr>
        <p:grpSpPr>
          <a:xfrm>
            <a:off x="7742051" y="5278130"/>
            <a:ext cx="934172" cy="962947"/>
            <a:chOff x="3745081" y="2602039"/>
            <a:chExt cx="1653838" cy="1653922"/>
          </a:xfrm>
        </p:grpSpPr>
        <p:sp>
          <p:nvSpPr>
            <p:cNvPr id="37" name="Shape 36">
              <a:extLst>
                <a:ext uri="{FF2B5EF4-FFF2-40B4-BE49-F238E27FC236}">
                  <a16:creationId xmlns:a16="http://schemas.microsoft.com/office/drawing/2014/main" id="{8EB169A7-BF94-448E-8527-557A4D9ECDD3}"/>
                </a:ext>
              </a:extLst>
            </p:cNvPr>
            <p:cNvSpPr/>
            <p:nvPr/>
          </p:nvSpPr>
          <p:spPr>
            <a:xfrm>
              <a:off x="3745081" y="2602039"/>
              <a:ext cx="1653838" cy="1653922"/>
            </a:xfrm>
            <a:prstGeom prst="leftCircularArrow">
              <a:avLst>
                <a:gd name="adj1" fmla="val 10980"/>
                <a:gd name="adj2" fmla="val 1142322"/>
                <a:gd name="adj3" fmla="val 6300000"/>
                <a:gd name="adj4" fmla="val 18900000"/>
                <a:gd name="adj5" fmla="val 12500"/>
              </a:avLst>
            </a:prstGeom>
            <a:solidFill>
              <a:srgbClr val="92D05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4">
                <a:hueOff val="-2458740"/>
                <a:satOff val="10088"/>
                <a:lumOff val="-6961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7D197C3B-39A8-4735-82CC-ADC75AA84BC1}"/>
                </a:ext>
              </a:extLst>
            </p:cNvPr>
            <p:cNvGrpSpPr/>
            <p:nvPr/>
          </p:nvGrpSpPr>
          <p:grpSpPr>
            <a:xfrm>
              <a:off x="4108361" y="3203174"/>
              <a:ext cx="922935" cy="461261"/>
              <a:chOff x="1236529" y="1551419"/>
              <a:chExt cx="922935" cy="461261"/>
            </a:xfrm>
          </p:grpSpPr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78B838C8-D668-4ECA-928D-8FBB3ACDCBE6}"/>
                  </a:ext>
                </a:extLst>
              </p:cNvPr>
              <p:cNvSpPr/>
              <p:nvPr/>
            </p:nvSpPr>
            <p:spPr>
              <a:xfrm>
                <a:off x="1236529" y="1551419"/>
                <a:ext cx="922935" cy="461261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E25E5CBD-9656-4AC0-ACA9-EAFDBD12D641}"/>
                  </a:ext>
                </a:extLst>
              </p:cNvPr>
              <p:cNvSpPr txBox="1"/>
              <p:nvPr/>
            </p:nvSpPr>
            <p:spPr>
              <a:xfrm>
                <a:off x="1236529" y="1551419"/>
                <a:ext cx="922935" cy="46126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600" b="1" kern="1200" dirty="0"/>
                  <a:t>2:</a:t>
                </a:r>
                <a:r>
                  <a:rPr lang="en-US" sz="600" kern="1200" dirty="0"/>
                  <a:t> Meta-modeling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649026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E3032-0477-4F8E-AA1F-812E89995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77" y="364331"/>
            <a:ext cx="8229600" cy="954107"/>
          </a:xfrm>
        </p:spPr>
        <p:txBody>
          <a:bodyPr/>
          <a:lstStyle/>
          <a:p>
            <a:r>
              <a:rPr lang="en-US" dirty="0"/>
              <a:t>Step 2: Build meta-models to capture uncertainty and reduce 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B187F-D98E-4DD2-952F-9B05EB48C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For nodes requiring meta-models, use a space-filling design to characterize model output space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Use statistical modeling, e.g. Gaussian Processes, to develop a meta-model describing model output space and uncertainty</a:t>
            </a:r>
          </a:p>
          <a:p>
            <a:pPr marL="628641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The meta-model is necessary to decrease the complexity and dimensionality of the model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7E0C99-4752-4F07-BA41-E9D53F1C302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C3A99FE-B7C4-482D-ACD0-36DF95EE6A36}"/>
              </a:ext>
            </a:extLst>
          </p:cNvPr>
          <p:cNvCxnSpPr>
            <a:cxnSpLocks/>
          </p:cNvCxnSpPr>
          <p:nvPr/>
        </p:nvCxnSpPr>
        <p:spPr>
          <a:xfrm flipV="1">
            <a:off x="2654148" y="2981141"/>
            <a:ext cx="0" cy="2997437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FB7E882-B32D-48C5-A3E5-1101AC7CB4A4}"/>
              </a:ext>
            </a:extLst>
          </p:cNvPr>
          <p:cNvCxnSpPr>
            <a:cxnSpLocks/>
          </p:cNvCxnSpPr>
          <p:nvPr/>
        </p:nvCxnSpPr>
        <p:spPr>
          <a:xfrm>
            <a:off x="2651420" y="5969568"/>
            <a:ext cx="4120539" cy="9009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DB7CD50-09A0-43CC-B888-4F24DD4FF121}"/>
              </a:ext>
            </a:extLst>
          </p:cNvPr>
          <p:cNvSpPr/>
          <p:nvPr/>
        </p:nvSpPr>
        <p:spPr>
          <a:xfrm>
            <a:off x="2924758" y="6242205"/>
            <a:ext cx="3568783" cy="381166"/>
          </a:xfrm>
          <a:custGeom>
            <a:avLst/>
            <a:gdLst>
              <a:gd name="connsiteX0" fmla="*/ 0 w 3657600"/>
              <a:gd name="connsiteY0" fmla="*/ 87988 h 1002388"/>
              <a:gd name="connsiteX1" fmla="*/ 910698 w 3657600"/>
              <a:gd name="connsiteY1" fmla="*/ 87988 h 1002388"/>
              <a:gd name="connsiteX2" fmla="*/ 1825098 w 3657600"/>
              <a:gd name="connsiteY2" fmla="*/ 1002388 h 1002388"/>
              <a:gd name="connsiteX3" fmla="*/ 2739498 w 3657600"/>
              <a:gd name="connsiteY3" fmla="*/ 87988 h 1002388"/>
              <a:gd name="connsiteX4" fmla="*/ 3657600 w 3657600"/>
              <a:gd name="connsiteY4" fmla="*/ 87988 h 1002388"/>
              <a:gd name="connsiteX0" fmla="*/ 0 w 3657600"/>
              <a:gd name="connsiteY0" fmla="*/ 87988 h 1002388"/>
              <a:gd name="connsiteX1" fmla="*/ 910698 w 3657600"/>
              <a:gd name="connsiteY1" fmla="*/ 87988 h 1002388"/>
              <a:gd name="connsiteX2" fmla="*/ 1825098 w 3657600"/>
              <a:gd name="connsiteY2" fmla="*/ 1002388 h 1002388"/>
              <a:gd name="connsiteX3" fmla="*/ 2739498 w 3657600"/>
              <a:gd name="connsiteY3" fmla="*/ 87988 h 1002388"/>
              <a:gd name="connsiteX4" fmla="*/ 3657600 w 3657600"/>
              <a:gd name="connsiteY4" fmla="*/ 87988 h 1002388"/>
              <a:gd name="connsiteX0" fmla="*/ 0 w 3657600"/>
              <a:gd name="connsiteY0" fmla="*/ 68216 h 982616"/>
              <a:gd name="connsiteX1" fmla="*/ 910698 w 3657600"/>
              <a:gd name="connsiteY1" fmla="*/ 68216 h 982616"/>
              <a:gd name="connsiteX2" fmla="*/ 1825098 w 3657600"/>
              <a:gd name="connsiteY2" fmla="*/ 982616 h 982616"/>
              <a:gd name="connsiteX3" fmla="*/ 2739498 w 3657600"/>
              <a:gd name="connsiteY3" fmla="*/ 68216 h 982616"/>
              <a:gd name="connsiteX4" fmla="*/ 3657600 w 3657600"/>
              <a:gd name="connsiteY4" fmla="*/ 68216 h 982616"/>
              <a:gd name="connsiteX0" fmla="*/ 0 w 3657600"/>
              <a:gd name="connsiteY0" fmla="*/ 67392 h 981792"/>
              <a:gd name="connsiteX1" fmla="*/ 910698 w 3657600"/>
              <a:gd name="connsiteY1" fmla="*/ 67392 h 981792"/>
              <a:gd name="connsiteX2" fmla="*/ 1825098 w 3657600"/>
              <a:gd name="connsiteY2" fmla="*/ 981792 h 981792"/>
              <a:gd name="connsiteX3" fmla="*/ 2739498 w 3657600"/>
              <a:gd name="connsiteY3" fmla="*/ 67392 h 981792"/>
              <a:gd name="connsiteX4" fmla="*/ 3657600 w 3657600"/>
              <a:gd name="connsiteY4" fmla="*/ 67392 h 981792"/>
              <a:gd name="connsiteX0" fmla="*/ 0 w 3657600"/>
              <a:gd name="connsiteY0" fmla="*/ 8 h 914408"/>
              <a:gd name="connsiteX1" fmla="*/ 910698 w 3657600"/>
              <a:gd name="connsiteY1" fmla="*/ 8 h 914408"/>
              <a:gd name="connsiteX2" fmla="*/ 1825098 w 3657600"/>
              <a:gd name="connsiteY2" fmla="*/ 914408 h 914408"/>
              <a:gd name="connsiteX3" fmla="*/ 2739498 w 3657600"/>
              <a:gd name="connsiteY3" fmla="*/ 8 h 914408"/>
              <a:gd name="connsiteX4" fmla="*/ 3657600 w 3657600"/>
              <a:gd name="connsiteY4" fmla="*/ 8 h 914408"/>
              <a:gd name="connsiteX0" fmla="*/ 0 w 3657600"/>
              <a:gd name="connsiteY0" fmla="*/ 14253 h 928656"/>
              <a:gd name="connsiteX1" fmla="*/ 536071 w 3657600"/>
              <a:gd name="connsiteY1" fmla="*/ 0 h 928656"/>
              <a:gd name="connsiteX2" fmla="*/ 1825098 w 3657600"/>
              <a:gd name="connsiteY2" fmla="*/ 928653 h 928656"/>
              <a:gd name="connsiteX3" fmla="*/ 2739498 w 3657600"/>
              <a:gd name="connsiteY3" fmla="*/ 14253 h 928656"/>
              <a:gd name="connsiteX4" fmla="*/ 3657600 w 3657600"/>
              <a:gd name="connsiteY4" fmla="*/ 14253 h 928656"/>
              <a:gd name="connsiteX0" fmla="*/ 0 w 3657600"/>
              <a:gd name="connsiteY0" fmla="*/ 7126 h 921527"/>
              <a:gd name="connsiteX1" fmla="*/ 536071 w 3657600"/>
              <a:gd name="connsiteY1" fmla="*/ 0 h 921527"/>
              <a:gd name="connsiteX2" fmla="*/ 1825098 w 3657600"/>
              <a:gd name="connsiteY2" fmla="*/ 921526 h 921527"/>
              <a:gd name="connsiteX3" fmla="*/ 2739498 w 3657600"/>
              <a:gd name="connsiteY3" fmla="*/ 7126 h 921527"/>
              <a:gd name="connsiteX4" fmla="*/ 3657600 w 3657600"/>
              <a:gd name="connsiteY4" fmla="*/ 7126 h 921527"/>
              <a:gd name="connsiteX0" fmla="*/ 0 w 3657600"/>
              <a:gd name="connsiteY0" fmla="*/ 7126 h 921527"/>
              <a:gd name="connsiteX1" fmla="*/ 536071 w 3657600"/>
              <a:gd name="connsiteY1" fmla="*/ 0 h 921527"/>
              <a:gd name="connsiteX2" fmla="*/ 1825098 w 3657600"/>
              <a:gd name="connsiteY2" fmla="*/ 921526 h 921527"/>
              <a:gd name="connsiteX3" fmla="*/ 3099019 w 3657600"/>
              <a:gd name="connsiteY3" fmla="*/ 7126 h 921527"/>
              <a:gd name="connsiteX4" fmla="*/ 3657600 w 3657600"/>
              <a:gd name="connsiteY4" fmla="*/ 7126 h 921527"/>
              <a:gd name="connsiteX0" fmla="*/ 0 w 3657600"/>
              <a:gd name="connsiteY0" fmla="*/ 7126 h 921527"/>
              <a:gd name="connsiteX1" fmla="*/ 536071 w 3657600"/>
              <a:gd name="connsiteY1" fmla="*/ 0 h 921527"/>
              <a:gd name="connsiteX2" fmla="*/ 1825098 w 3657600"/>
              <a:gd name="connsiteY2" fmla="*/ 921526 h 921527"/>
              <a:gd name="connsiteX3" fmla="*/ 3099019 w 3657600"/>
              <a:gd name="connsiteY3" fmla="*/ 7126 h 921527"/>
              <a:gd name="connsiteX4" fmla="*/ 3657600 w 3657600"/>
              <a:gd name="connsiteY4" fmla="*/ 7126 h 921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0" h="921527">
                <a:moveTo>
                  <a:pt x="0" y="7126"/>
                </a:moveTo>
                <a:lnTo>
                  <a:pt x="536071" y="0"/>
                </a:lnTo>
                <a:cubicBezTo>
                  <a:pt x="910592" y="4319"/>
                  <a:pt x="1397940" y="920338"/>
                  <a:pt x="1825098" y="921526"/>
                </a:cubicBezTo>
                <a:cubicBezTo>
                  <a:pt x="2252256" y="922714"/>
                  <a:pt x="2738072" y="4041"/>
                  <a:pt x="3099019" y="7126"/>
                </a:cubicBezTo>
                <a:lnTo>
                  <a:pt x="3657600" y="7126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2D9A030-FE62-433B-8C09-4487A1722B01}"/>
              </a:ext>
            </a:extLst>
          </p:cNvPr>
          <p:cNvSpPr/>
          <p:nvPr/>
        </p:nvSpPr>
        <p:spPr>
          <a:xfrm rot="5400000">
            <a:off x="916028" y="4593575"/>
            <a:ext cx="2079229" cy="378221"/>
          </a:xfrm>
          <a:custGeom>
            <a:avLst/>
            <a:gdLst>
              <a:gd name="connsiteX0" fmla="*/ 0 w 3657600"/>
              <a:gd name="connsiteY0" fmla="*/ 87988 h 1002388"/>
              <a:gd name="connsiteX1" fmla="*/ 910698 w 3657600"/>
              <a:gd name="connsiteY1" fmla="*/ 87988 h 1002388"/>
              <a:gd name="connsiteX2" fmla="*/ 1825098 w 3657600"/>
              <a:gd name="connsiteY2" fmla="*/ 1002388 h 1002388"/>
              <a:gd name="connsiteX3" fmla="*/ 2739498 w 3657600"/>
              <a:gd name="connsiteY3" fmla="*/ 87988 h 1002388"/>
              <a:gd name="connsiteX4" fmla="*/ 3657600 w 3657600"/>
              <a:gd name="connsiteY4" fmla="*/ 87988 h 1002388"/>
              <a:gd name="connsiteX0" fmla="*/ 0 w 3657600"/>
              <a:gd name="connsiteY0" fmla="*/ 87988 h 1002388"/>
              <a:gd name="connsiteX1" fmla="*/ 910698 w 3657600"/>
              <a:gd name="connsiteY1" fmla="*/ 87988 h 1002388"/>
              <a:gd name="connsiteX2" fmla="*/ 1825098 w 3657600"/>
              <a:gd name="connsiteY2" fmla="*/ 1002388 h 1002388"/>
              <a:gd name="connsiteX3" fmla="*/ 2739498 w 3657600"/>
              <a:gd name="connsiteY3" fmla="*/ 87988 h 1002388"/>
              <a:gd name="connsiteX4" fmla="*/ 3657600 w 3657600"/>
              <a:gd name="connsiteY4" fmla="*/ 87988 h 1002388"/>
              <a:gd name="connsiteX0" fmla="*/ 0 w 3657600"/>
              <a:gd name="connsiteY0" fmla="*/ 68216 h 982616"/>
              <a:gd name="connsiteX1" fmla="*/ 910698 w 3657600"/>
              <a:gd name="connsiteY1" fmla="*/ 68216 h 982616"/>
              <a:gd name="connsiteX2" fmla="*/ 1825098 w 3657600"/>
              <a:gd name="connsiteY2" fmla="*/ 982616 h 982616"/>
              <a:gd name="connsiteX3" fmla="*/ 2739498 w 3657600"/>
              <a:gd name="connsiteY3" fmla="*/ 68216 h 982616"/>
              <a:gd name="connsiteX4" fmla="*/ 3657600 w 3657600"/>
              <a:gd name="connsiteY4" fmla="*/ 68216 h 982616"/>
              <a:gd name="connsiteX0" fmla="*/ 0 w 3657600"/>
              <a:gd name="connsiteY0" fmla="*/ 67392 h 981792"/>
              <a:gd name="connsiteX1" fmla="*/ 910698 w 3657600"/>
              <a:gd name="connsiteY1" fmla="*/ 67392 h 981792"/>
              <a:gd name="connsiteX2" fmla="*/ 1825098 w 3657600"/>
              <a:gd name="connsiteY2" fmla="*/ 981792 h 981792"/>
              <a:gd name="connsiteX3" fmla="*/ 2739498 w 3657600"/>
              <a:gd name="connsiteY3" fmla="*/ 67392 h 981792"/>
              <a:gd name="connsiteX4" fmla="*/ 3657600 w 3657600"/>
              <a:gd name="connsiteY4" fmla="*/ 67392 h 981792"/>
              <a:gd name="connsiteX0" fmla="*/ 0 w 3657600"/>
              <a:gd name="connsiteY0" fmla="*/ 8 h 914408"/>
              <a:gd name="connsiteX1" fmla="*/ 910698 w 3657600"/>
              <a:gd name="connsiteY1" fmla="*/ 8 h 914408"/>
              <a:gd name="connsiteX2" fmla="*/ 1825098 w 3657600"/>
              <a:gd name="connsiteY2" fmla="*/ 914408 h 914408"/>
              <a:gd name="connsiteX3" fmla="*/ 2739498 w 3657600"/>
              <a:gd name="connsiteY3" fmla="*/ 8 h 914408"/>
              <a:gd name="connsiteX4" fmla="*/ 3657600 w 3657600"/>
              <a:gd name="connsiteY4" fmla="*/ 8 h 914408"/>
              <a:gd name="connsiteX0" fmla="*/ 0 w 3657600"/>
              <a:gd name="connsiteY0" fmla="*/ 8 h 914408"/>
              <a:gd name="connsiteX1" fmla="*/ 542422 w 3657600"/>
              <a:gd name="connsiteY1" fmla="*/ 8 h 914408"/>
              <a:gd name="connsiteX2" fmla="*/ 1825098 w 3657600"/>
              <a:gd name="connsiteY2" fmla="*/ 914408 h 914408"/>
              <a:gd name="connsiteX3" fmla="*/ 2739498 w 3657600"/>
              <a:gd name="connsiteY3" fmla="*/ 8 h 914408"/>
              <a:gd name="connsiteX4" fmla="*/ 3657600 w 3657600"/>
              <a:gd name="connsiteY4" fmla="*/ 8 h 914408"/>
              <a:gd name="connsiteX0" fmla="*/ 0 w 3657600"/>
              <a:gd name="connsiteY0" fmla="*/ 7341 h 921743"/>
              <a:gd name="connsiteX1" fmla="*/ 542422 w 3657600"/>
              <a:gd name="connsiteY1" fmla="*/ 7341 h 921743"/>
              <a:gd name="connsiteX2" fmla="*/ 1825098 w 3657600"/>
              <a:gd name="connsiteY2" fmla="*/ 921741 h 921743"/>
              <a:gd name="connsiteX3" fmla="*/ 2990352 w 3657600"/>
              <a:gd name="connsiteY3" fmla="*/ 7 h 921743"/>
              <a:gd name="connsiteX4" fmla="*/ 3657600 w 3657600"/>
              <a:gd name="connsiteY4" fmla="*/ 7341 h 921743"/>
              <a:gd name="connsiteX0" fmla="*/ 0 w 3657600"/>
              <a:gd name="connsiteY0" fmla="*/ 6 h 914407"/>
              <a:gd name="connsiteX1" fmla="*/ 542422 w 3657600"/>
              <a:gd name="connsiteY1" fmla="*/ 6 h 914407"/>
              <a:gd name="connsiteX2" fmla="*/ 1825098 w 3657600"/>
              <a:gd name="connsiteY2" fmla="*/ 914406 h 914407"/>
              <a:gd name="connsiteX3" fmla="*/ 3006364 w 3657600"/>
              <a:gd name="connsiteY3" fmla="*/ 8 h 914407"/>
              <a:gd name="connsiteX4" fmla="*/ 3657600 w 3657600"/>
              <a:gd name="connsiteY4" fmla="*/ 6 h 914407"/>
              <a:gd name="connsiteX0" fmla="*/ 0 w 3657600"/>
              <a:gd name="connsiteY0" fmla="*/ 6 h 914405"/>
              <a:gd name="connsiteX1" fmla="*/ 542422 w 3657600"/>
              <a:gd name="connsiteY1" fmla="*/ 6 h 914405"/>
              <a:gd name="connsiteX2" fmla="*/ 1825098 w 3657600"/>
              <a:gd name="connsiteY2" fmla="*/ 914406 h 914405"/>
              <a:gd name="connsiteX3" fmla="*/ 3091764 w 3657600"/>
              <a:gd name="connsiteY3" fmla="*/ 7 h 914405"/>
              <a:gd name="connsiteX4" fmla="*/ 3657600 w 3657600"/>
              <a:gd name="connsiteY4" fmla="*/ 6 h 914405"/>
              <a:gd name="connsiteX0" fmla="*/ 0 w 3657600"/>
              <a:gd name="connsiteY0" fmla="*/ 6 h 914407"/>
              <a:gd name="connsiteX1" fmla="*/ 542422 w 3657600"/>
              <a:gd name="connsiteY1" fmla="*/ 6 h 914407"/>
              <a:gd name="connsiteX2" fmla="*/ 1825098 w 3657600"/>
              <a:gd name="connsiteY2" fmla="*/ 914406 h 914407"/>
              <a:gd name="connsiteX3" fmla="*/ 3097102 w 3657600"/>
              <a:gd name="connsiteY3" fmla="*/ 7 h 914407"/>
              <a:gd name="connsiteX4" fmla="*/ 3657600 w 3657600"/>
              <a:gd name="connsiteY4" fmla="*/ 6 h 914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0" h="914407">
                <a:moveTo>
                  <a:pt x="0" y="6"/>
                </a:moveTo>
                <a:lnTo>
                  <a:pt x="542422" y="6"/>
                </a:lnTo>
                <a:cubicBezTo>
                  <a:pt x="916943" y="4325"/>
                  <a:pt x="1399318" y="914406"/>
                  <a:pt x="1825098" y="914406"/>
                </a:cubicBezTo>
                <a:cubicBezTo>
                  <a:pt x="2250878" y="914406"/>
                  <a:pt x="2736155" y="-3078"/>
                  <a:pt x="3097102" y="7"/>
                </a:cubicBezTo>
                <a:lnTo>
                  <a:pt x="3657600" y="6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3DAE55-7E49-4899-B8DB-D2CA498E7CD3}"/>
              </a:ext>
            </a:extLst>
          </p:cNvPr>
          <p:cNvSpPr txBox="1"/>
          <p:nvPr/>
        </p:nvSpPr>
        <p:spPr>
          <a:xfrm rot="16200000">
            <a:off x="1598715" y="4614857"/>
            <a:ext cx="1454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+mj-lt"/>
              </a:rPr>
              <a:t>Propagated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62057F-9F91-421D-A654-CAA2DF364272}"/>
              </a:ext>
            </a:extLst>
          </p:cNvPr>
          <p:cNvSpPr txBox="1"/>
          <p:nvPr/>
        </p:nvSpPr>
        <p:spPr>
          <a:xfrm>
            <a:off x="4031789" y="6020915"/>
            <a:ext cx="1428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+mj-lt"/>
              </a:rPr>
              <a:t>Exogenous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94D0B65-E44F-47A5-831C-9FA1F705ADE2}"/>
              </a:ext>
            </a:extLst>
          </p:cNvPr>
          <p:cNvGrpSpPr/>
          <p:nvPr/>
        </p:nvGrpSpPr>
        <p:grpSpPr>
          <a:xfrm>
            <a:off x="2814380" y="3423648"/>
            <a:ext cx="3478414" cy="2378090"/>
            <a:chOff x="1497093" y="1256219"/>
            <a:chExt cx="5113678" cy="3496072"/>
          </a:xfrm>
        </p:grpSpPr>
        <p:sp>
          <p:nvSpPr>
            <p:cNvPr id="12" name="Cross 11">
              <a:extLst>
                <a:ext uri="{FF2B5EF4-FFF2-40B4-BE49-F238E27FC236}">
                  <a16:creationId xmlns:a16="http://schemas.microsoft.com/office/drawing/2014/main" id="{6D64C4AF-F7DA-4447-B965-858D710529EB}"/>
                </a:ext>
              </a:extLst>
            </p:cNvPr>
            <p:cNvSpPr/>
            <p:nvPr/>
          </p:nvSpPr>
          <p:spPr>
            <a:xfrm rot="2700000">
              <a:off x="1689233" y="4283927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Cross 12">
              <a:extLst>
                <a:ext uri="{FF2B5EF4-FFF2-40B4-BE49-F238E27FC236}">
                  <a16:creationId xmlns:a16="http://schemas.microsoft.com/office/drawing/2014/main" id="{2FE7A332-11EC-4F82-896A-CEF5F917237B}"/>
                </a:ext>
              </a:extLst>
            </p:cNvPr>
            <p:cNvSpPr/>
            <p:nvPr/>
          </p:nvSpPr>
          <p:spPr>
            <a:xfrm rot="2700000">
              <a:off x="1497093" y="2653315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Cross 13">
              <a:extLst>
                <a:ext uri="{FF2B5EF4-FFF2-40B4-BE49-F238E27FC236}">
                  <a16:creationId xmlns:a16="http://schemas.microsoft.com/office/drawing/2014/main" id="{3991ACC1-09FE-41FD-8F03-1B336C2A4603}"/>
                </a:ext>
              </a:extLst>
            </p:cNvPr>
            <p:cNvSpPr/>
            <p:nvPr/>
          </p:nvSpPr>
          <p:spPr>
            <a:xfrm rot="2700000">
              <a:off x="3654605" y="4366111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Cross 14">
              <a:extLst>
                <a:ext uri="{FF2B5EF4-FFF2-40B4-BE49-F238E27FC236}">
                  <a16:creationId xmlns:a16="http://schemas.microsoft.com/office/drawing/2014/main" id="{EF03345F-924A-4B11-B03E-9C91AA85D039}"/>
                </a:ext>
              </a:extLst>
            </p:cNvPr>
            <p:cNvSpPr/>
            <p:nvPr/>
          </p:nvSpPr>
          <p:spPr>
            <a:xfrm rot="2700000">
              <a:off x="6187376" y="1332289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Cross 15">
              <a:extLst>
                <a:ext uri="{FF2B5EF4-FFF2-40B4-BE49-F238E27FC236}">
                  <a16:creationId xmlns:a16="http://schemas.microsoft.com/office/drawing/2014/main" id="{00F7B3C6-952B-4751-82FF-51401E1CCEAC}"/>
                </a:ext>
              </a:extLst>
            </p:cNvPr>
            <p:cNvSpPr/>
            <p:nvPr/>
          </p:nvSpPr>
          <p:spPr>
            <a:xfrm rot="2700000">
              <a:off x="2622028" y="3762009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Cross 16">
              <a:extLst>
                <a:ext uri="{FF2B5EF4-FFF2-40B4-BE49-F238E27FC236}">
                  <a16:creationId xmlns:a16="http://schemas.microsoft.com/office/drawing/2014/main" id="{C1AFC1A7-68FD-4CDC-8070-7CA4A3E4DE8D}"/>
                </a:ext>
              </a:extLst>
            </p:cNvPr>
            <p:cNvSpPr/>
            <p:nvPr/>
          </p:nvSpPr>
          <p:spPr>
            <a:xfrm rot="2700000">
              <a:off x="6336451" y="4477971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Cross 17">
              <a:extLst>
                <a:ext uri="{FF2B5EF4-FFF2-40B4-BE49-F238E27FC236}">
                  <a16:creationId xmlns:a16="http://schemas.microsoft.com/office/drawing/2014/main" id="{38899FB9-2C8C-4576-B3EE-91E3CC021A4D}"/>
                </a:ext>
              </a:extLst>
            </p:cNvPr>
            <p:cNvSpPr/>
            <p:nvPr/>
          </p:nvSpPr>
          <p:spPr>
            <a:xfrm rot="2700000">
              <a:off x="3178068" y="1394678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Cross 18">
              <a:extLst>
                <a:ext uri="{FF2B5EF4-FFF2-40B4-BE49-F238E27FC236}">
                  <a16:creationId xmlns:a16="http://schemas.microsoft.com/office/drawing/2014/main" id="{D8D487ED-DE67-40D3-8240-B0F0601EE555}"/>
                </a:ext>
              </a:extLst>
            </p:cNvPr>
            <p:cNvSpPr/>
            <p:nvPr/>
          </p:nvSpPr>
          <p:spPr>
            <a:xfrm rot="2700000">
              <a:off x="4626275" y="2202262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Cross 19">
              <a:extLst>
                <a:ext uri="{FF2B5EF4-FFF2-40B4-BE49-F238E27FC236}">
                  <a16:creationId xmlns:a16="http://schemas.microsoft.com/office/drawing/2014/main" id="{6DDF6E2C-2AFF-450F-A9F0-D85D12772127}"/>
                </a:ext>
              </a:extLst>
            </p:cNvPr>
            <p:cNvSpPr/>
            <p:nvPr/>
          </p:nvSpPr>
          <p:spPr>
            <a:xfrm rot="2700000">
              <a:off x="4301491" y="3545582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Cross 20">
              <a:extLst>
                <a:ext uri="{FF2B5EF4-FFF2-40B4-BE49-F238E27FC236}">
                  <a16:creationId xmlns:a16="http://schemas.microsoft.com/office/drawing/2014/main" id="{86C6EFFB-687F-46B2-A3E2-431F3732EC53}"/>
                </a:ext>
              </a:extLst>
            </p:cNvPr>
            <p:cNvSpPr/>
            <p:nvPr/>
          </p:nvSpPr>
          <p:spPr>
            <a:xfrm rot="2700000">
              <a:off x="4926334" y="2923032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Cross 21">
              <a:extLst>
                <a:ext uri="{FF2B5EF4-FFF2-40B4-BE49-F238E27FC236}">
                  <a16:creationId xmlns:a16="http://schemas.microsoft.com/office/drawing/2014/main" id="{9CCAAE9C-C41D-45E4-955D-16C32E5C311A}"/>
                </a:ext>
              </a:extLst>
            </p:cNvPr>
            <p:cNvSpPr/>
            <p:nvPr/>
          </p:nvSpPr>
          <p:spPr>
            <a:xfrm rot="2700000">
              <a:off x="2534487" y="4440243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Cross 22">
              <a:extLst>
                <a:ext uri="{FF2B5EF4-FFF2-40B4-BE49-F238E27FC236}">
                  <a16:creationId xmlns:a16="http://schemas.microsoft.com/office/drawing/2014/main" id="{91536945-9E5B-4D81-9F02-5B8F0686BF8B}"/>
                </a:ext>
              </a:extLst>
            </p:cNvPr>
            <p:cNvSpPr/>
            <p:nvPr/>
          </p:nvSpPr>
          <p:spPr>
            <a:xfrm rot="2700000">
              <a:off x="2512556" y="1972037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Cross 23">
              <a:extLst>
                <a:ext uri="{FF2B5EF4-FFF2-40B4-BE49-F238E27FC236}">
                  <a16:creationId xmlns:a16="http://schemas.microsoft.com/office/drawing/2014/main" id="{E6CC4811-8F7C-46C8-97BB-CD0F40E0E6B9}"/>
                </a:ext>
              </a:extLst>
            </p:cNvPr>
            <p:cNvSpPr/>
            <p:nvPr/>
          </p:nvSpPr>
          <p:spPr>
            <a:xfrm rot="2700000">
              <a:off x="5949634" y="3191270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Cross 24">
              <a:extLst>
                <a:ext uri="{FF2B5EF4-FFF2-40B4-BE49-F238E27FC236}">
                  <a16:creationId xmlns:a16="http://schemas.microsoft.com/office/drawing/2014/main" id="{8F56D647-D536-489B-89FC-E13D2A237FED}"/>
                </a:ext>
              </a:extLst>
            </p:cNvPr>
            <p:cNvSpPr/>
            <p:nvPr/>
          </p:nvSpPr>
          <p:spPr>
            <a:xfrm rot="2700000">
              <a:off x="2900629" y="2867023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Cross 25">
              <a:extLst>
                <a:ext uri="{FF2B5EF4-FFF2-40B4-BE49-F238E27FC236}">
                  <a16:creationId xmlns:a16="http://schemas.microsoft.com/office/drawing/2014/main" id="{B61A357C-BF67-4931-B3D1-5D1EEBDAB3C6}"/>
                </a:ext>
              </a:extLst>
            </p:cNvPr>
            <p:cNvSpPr/>
            <p:nvPr/>
          </p:nvSpPr>
          <p:spPr>
            <a:xfrm rot="2700000">
              <a:off x="4538388" y="4433076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Cross 26">
              <a:extLst>
                <a:ext uri="{FF2B5EF4-FFF2-40B4-BE49-F238E27FC236}">
                  <a16:creationId xmlns:a16="http://schemas.microsoft.com/office/drawing/2014/main" id="{F436EA43-6751-4619-A77A-B2E4C15CA387}"/>
                </a:ext>
              </a:extLst>
            </p:cNvPr>
            <p:cNvSpPr/>
            <p:nvPr/>
          </p:nvSpPr>
          <p:spPr>
            <a:xfrm rot="2700000">
              <a:off x="3372043" y="3490362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Cross 27">
              <a:extLst>
                <a:ext uri="{FF2B5EF4-FFF2-40B4-BE49-F238E27FC236}">
                  <a16:creationId xmlns:a16="http://schemas.microsoft.com/office/drawing/2014/main" id="{C7DDAFE6-45AA-4742-9F00-9B65B10E7CB5}"/>
                </a:ext>
              </a:extLst>
            </p:cNvPr>
            <p:cNvSpPr/>
            <p:nvPr/>
          </p:nvSpPr>
          <p:spPr>
            <a:xfrm rot="2700000">
              <a:off x="3738341" y="2712296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Cross 28">
              <a:extLst>
                <a:ext uri="{FF2B5EF4-FFF2-40B4-BE49-F238E27FC236}">
                  <a16:creationId xmlns:a16="http://schemas.microsoft.com/office/drawing/2014/main" id="{9E62007F-2904-402C-873A-7A6C312EE897}"/>
                </a:ext>
              </a:extLst>
            </p:cNvPr>
            <p:cNvSpPr/>
            <p:nvPr/>
          </p:nvSpPr>
          <p:spPr>
            <a:xfrm rot="2700000">
              <a:off x="5758964" y="2316305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Cross 29">
              <a:extLst>
                <a:ext uri="{FF2B5EF4-FFF2-40B4-BE49-F238E27FC236}">
                  <a16:creationId xmlns:a16="http://schemas.microsoft.com/office/drawing/2014/main" id="{3AE088AD-6305-4160-AA39-9C5A00C1E3FA}"/>
                </a:ext>
              </a:extLst>
            </p:cNvPr>
            <p:cNvSpPr/>
            <p:nvPr/>
          </p:nvSpPr>
          <p:spPr>
            <a:xfrm rot="2700000">
              <a:off x="5358254" y="3651392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Cross 30">
              <a:extLst>
                <a:ext uri="{FF2B5EF4-FFF2-40B4-BE49-F238E27FC236}">
                  <a16:creationId xmlns:a16="http://schemas.microsoft.com/office/drawing/2014/main" id="{A2330A2B-34B2-45FE-A889-FE5E6B266F0B}"/>
                </a:ext>
              </a:extLst>
            </p:cNvPr>
            <p:cNvSpPr/>
            <p:nvPr/>
          </p:nvSpPr>
          <p:spPr>
            <a:xfrm rot="2700000">
              <a:off x="5528498" y="4287911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Cross 31">
              <a:extLst>
                <a:ext uri="{FF2B5EF4-FFF2-40B4-BE49-F238E27FC236}">
                  <a16:creationId xmlns:a16="http://schemas.microsoft.com/office/drawing/2014/main" id="{85CE2239-EC08-4984-906D-6792B9F80F4A}"/>
                </a:ext>
              </a:extLst>
            </p:cNvPr>
            <p:cNvSpPr/>
            <p:nvPr/>
          </p:nvSpPr>
          <p:spPr>
            <a:xfrm rot="2700000">
              <a:off x="5254289" y="1326704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Cross 32">
              <a:extLst>
                <a:ext uri="{FF2B5EF4-FFF2-40B4-BE49-F238E27FC236}">
                  <a16:creationId xmlns:a16="http://schemas.microsoft.com/office/drawing/2014/main" id="{8A5BB518-F4B4-477A-9CFB-E55EB86FB988}"/>
                </a:ext>
              </a:extLst>
            </p:cNvPr>
            <p:cNvSpPr/>
            <p:nvPr/>
          </p:nvSpPr>
          <p:spPr>
            <a:xfrm rot="2700000">
              <a:off x="1869954" y="3280850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Cross 33">
              <a:extLst>
                <a:ext uri="{FF2B5EF4-FFF2-40B4-BE49-F238E27FC236}">
                  <a16:creationId xmlns:a16="http://schemas.microsoft.com/office/drawing/2014/main" id="{AECC5CFF-33B6-44D4-B51E-C36D39EB7507}"/>
                </a:ext>
              </a:extLst>
            </p:cNvPr>
            <p:cNvSpPr/>
            <p:nvPr/>
          </p:nvSpPr>
          <p:spPr>
            <a:xfrm rot="2700000">
              <a:off x="4258377" y="1624398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Cross 34">
              <a:extLst>
                <a:ext uri="{FF2B5EF4-FFF2-40B4-BE49-F238E27FC236}">
                  <a16:creationId xmlns:a16="http://schemas.microsoft.com/office/drawing/2014/main" id="{EBB8FEB9-4205-40E0-BF19-0E8CEF22B5E4}"/>
                </a:ext>
              </a:extLst>
            </p:cNvPr>
            <p:cNvSpPr/>
            <p:nvPr/>
          </p:nvSpPr>
          <p:spPr>
            <a:xfrm rot="2700000">
              <a:off x="2001674" y="1256219"/>
              <a:ext cx="274320" cy="274320"/>
            </a:xfrm>
            <a:prstGeom prst="plus">
              <a:avLst>
                <a:gd name="adj" fmla="val 39831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0193D955-8CDD-428D-B99E-4601D5AE8C16}"/>
              </a:ext>
            </a:extLst>
          </p:cNvPr>
          <p:cNvGrpSpPr/>
          <p:nvPr/>
        </p:nvGrpSpPr>
        <p:grpSpPr>
          <a:xfrm>
            <a:off x="1766532" y="2981141"/>
            <a:ext cx="5610935" cy="3642230"/>
            <a:chOff x="1901057" y="2871811"/>
            <a:chExt cx="5610935" cy="3642230"/>
          </a:xfrm>
        </p:grpSpPr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E72969B0-F48E-4453-9111-C113DF2290F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73174" y="2980441"/>
              <a:ext cx="4541003" cy="3045744"/>
            </a:xfrm>
            <a:prstGeom prst="rect">
              <a:avLst/>
            </a:prstGeom>
          </p:spPr>
        </p:pic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996D1177-C170-4805-BDBB-F44F91161C1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88673" y="2871811"/>
              <a:ext cx="0" cy="2997437"/>
            </a:xfrm>
            <a:prstGeom prst="straightConnector1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0B5D8A0E-F0DC-4886-B229-82B0DA461002}"/>
                </a:ext>
              </a:extLst>
            </p:cNvPr>
            <p:cNvCxnSpPr>
              <a:cxnSpLocks/>
            </p:cNvCxnSpPr>
            <p:nvPr/>
          </p:nvCxnSpPr>
          <p:spPr>
            <a:xfrm>
              <a:off x="2785945" y="5860238"/>
              <a:ext cx="4120539" cy="9009"/>
            </a:xfrm>
            <a:prstGeom prst="straightConnector1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58F27D63-E11D-4145-BC6E-86E451BF03C7}"/>
                </a:ext>
              </a:extLst>
            </p:cNvPr>
            <p:cNvSpPr/>
            <p:nvPr/>
          </p:nvSpPr>
          <p:spPr>
            <a:xfrm>
              <a:off x="3059283" y="6132875"/>
              <a:ext cx="3568783" cy="381166"/>
            </a:xfrm>
            <a:custGeom>
              <a:avLst/>
              <a:gdLst>
                <a:gd name="connsiteX0" fmla="*/ 0 w 3657600"/>
                <a:gd name="connsiteY0" fmla="*/ 87988 h 1002388"/>
                <a:gd name="connsiteX1" fmla="*/ 910698 w 3657600"/>
                <a:gd name="connsiteY1" fmla="*/ 87988 h 1002388"/>
                <a:gd name="connsiteX2" fmla="*/ 1825098 w 3657600"/>
                <a:gd name="connsiteY2" fmla="*/ 1002388 h 1002388"/>
                <a:gd name="connsiteX3" fmla="*/ 2739498 w 3657600"/>
                <a:gd name="connsiteY3" fmla="*/ 87988 h 1002388"/>
                <a:gd name="connsiteX4" fmla="*/ 3657600 w 3657600"/>
                <a:gd name="connsiteY4" fmla="*/ 87988 h 1002388"/>
                <a:gd name="connsiteX0" fmla="*/ 0 w 3657600"/>
                <a:gd name="connsiteY0" fmla="*/ 87988 h 1002388"/>
                <a:gd name="connsiteX1" fmla="*/ 910698 w 3657600"/>
                <a:gd name="connsiteY1" fmla="*/ 87988 h 1002388"/>
                <a:gd name="connsiteX2" fmla="*/ 1825098 w 3657600"/>
                <a:gd name="connsiteY2" fmla="*/ 1002388 h 1002388"/>
                <a:gd name="connsiteX3" fmla="*/ 2739498 w 3657600"/>
                <a:gd name="connsiteY3" fmla="*/ 87988 h 1002388"/>
                <a:gd name="connsiteX4" fmla="*/ 3657600 w 3657600"/>
                <a:gd name="connsiteY4" fmla="*/ 87988 h 1002388"/>
                <a:gd name="connsiteX0" fmla="*/ 0 w 3657600"/>
                <a:gd name="connsiteY0" fmla="*/ 68216 h 982616"/>
                <a:gd name="connsiteX1" fmla="*/ 910698 w 3657600"/>
                <a:gd name="connsiteY1" fmla="*/ 68216 h 982616"/>
                <a:gd name="connsiteX2" fmla="*/ 1825098 w 3657600"/>
                <a:gd name="connsiteY2" fmla="*/ 982616 h 982616"/>
                <a:gd name="connsiteX3" fmla="*/ 2739498 w 3657600"/>
                <a:gd name="connsiteY3" fmla="*/ 68216 h 982616"/>
                <a:gd name="connsiteX4" fmla="*/ 3657600 w 3657600"/>
                <a:gd name="connsiteY4" fmla="*/ 68216 h 982616"/>
                <a:gd name="connsiteX0" fmla="*/ 0 w 3657600"/>
                <a:gd name="connsiteY0" fmla="*/ 67392 h 981792"/>
                <a:gd name="connsiteX1" fmla="*/ 910698 w 3657600"/>
                <a:gd name="connsiteY1" fmla="*/ 67392 h 981792"/>
                <a:gd name="connsiteX2" fmla="*/ 1825098 w 3657600"/>
                <a:gd name="connsiteY2" fmla="*/ 981792 h 981792"/>
                <a:gd name="connsiteX3" fmla="*/ 2739498 w 3657600"/>
                <a:gd name="connsiteY3" fmla="*/ 67392 h 981792"/>
                <a:gd name="connsiteX4" fmla="*/ 3657600 w 3657600"/>
                <a:gd name="connsiteY4" fmla="*/ 67392 h 981792"/>
                <a:gd name="connsiteX0" fmla="*/ 0 w 3657600"/>
                <a:gd name="connsiteY0" fmla="*/ 8 h 914408"/>
                <a:gd name="connsiteX1" fmla="*/ 910698 w 3657600"/>
                <a:gd name="connsiteY1" fmla="*/ 8 h 914408"/>
                <a:gd name="connsiteX2" fmla="*/ 1825098 w 3657600"/>
                <a:gd name="connsiteY2" fmla="*/ 914408 h 914408"/>
                <a:gd name="connsiteX3" fmla="*/ 2739498 w 3657600"/>
                <a:gd name="connsiteY3" fmla="*/ 8 h 914408"/>
                <a:gd name="connsiteX4" fmla="*/ 3657600 w 3657600"/>
                <a:gd name="connsiteY4" fmla="*/ 8 h 914408"/>
                <a:gd name="connsiteX0" fmla="*/ 0 w 3657600"/>
                <a:gd name="connsiteY0" fmla="*/ 14253 h 928656"/>
                <a:gd name="connsiteX1" fmla="*/ 536071 w 3657600"/>
                <a:gd name="connsiteY1" fmla="*/ 0 h 928656"/>
                <a:gd name="connsiteX2" fmla="*/ 1825098 w 3657600"/>
                <a:gd name="connsiteY2" fmla="*/ 928653 h 928656"/>
                <a:gd name="connsiteX3" fmla="*/ 2739498 w 3657600"/>
                <a:gd name="connsiteY3" fmla="*/ 14253 h 928656"/>
                <a:gd name="connsiteX4" fmla="*/ 3657600 w 3657600"/>
                <a:gd name="connsiteY4" fmla="*/ 14253 h 928656"/>
                <a:gd name="connsiteX0" fmla="*/ 0 w 3657600"/>
                <a:gd name="connsiteY0" fmla="*/ 7126 h 921527"/>
                <a:gd name="connsiteX1" fmla="*/ 536071 w 3657600"/>
                <a:gd name="connsiteY1" fmla="*/ 0 h 921527"/>
                <a:gd name="connsiteX2" fmla="*/ 1825098 w 3657600"/>
                <a:gd name="connsiteY2" fmla="*/ 921526 h 921527"/>
                <a:gd name="connsiteX3" fmla="*/ 2739498 w 3657600"/>
                <a:gd name="connsiteY3" fmla="*/ 7126 h 921527"/>
                <a:gd name="connsiteX4" fmla="*/ 3657600 w 3657600"/>
                <a:gd name="connsiteY4" fmla="*/ 7126 h 921527"/>
                <a:gd name="connsiteX0" fmla="*/ 0 w 3657600"/>
                <a:gd name="connsiteY0" fmla="*/ 7126 h 921527"/>
                <a:gd name="connsiteX1" fmla="*/ 536071 w 3657600"/>
                <a:gd name="connsiteY1" fmla="*/ 0 h 921527"/>
                <a:gd name="connsiteX2" fmla="*/ 1825098 w 3657600"/>
                <a:gd name="connsiteY2" fmla="*/ 921526 h 921527"/>
                <a:gd name="connsiteX3" fmla="*/ 3099019 w 3657600"/>
                <a:gd name="connsiteY3" fmla="*/ 7126 h 921527"/>
                <a:gd name="connsiteX4" fmla="*/ 3657600 w 3657600"/>
                <a:gd name="connsiteY4" fmla="*/ 7126 h 921527"/>
                <a:gd name="connsiteX0" fmla="*/ 0 w 3657600"/>
                <a:gd name="connsiteY0" fmla="*/ 7126 h 921527"/>
                <a:gd name="connsiteX1" fmla="*/ 536071 w 3657600"/>
                <a:gd name="connsiteY1" fmla="*/ 0 h 921527"/>
                <a:gd name="connsiteX2" fmla="*/ 1825098 w 3657600"/>
                <a:gd name="connsiteY2" fmla="*/ 921526 h 921527"/>
                <a:gd name="connsiteX3" fmla="*/ 3099019 w 3657600"/>
                <a:gd name="connsiteY3" fmla="*/ 7126 h 921527"/>
                <a:gd name="connsiteX4" fmla="*/ 3657600 w 3657600"/>
                <a:gd name="connsiteY4" fmla="*/ 7126 h 921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57600" h="921527">
                  <a:moveTo>
                    <a:pt x="0" y="7126"/>
                  </a:moveTo>
                  <a:lnTo>
                    <a:pt x="536071" y="0"/>
                  </a:lnTo>
                  <a:cubicBezTo>
                    <a:pt x="910592" y="4319"/>
                    <a:pt x="1397940" y="920338"/>
                    <a:pt x="1825098" y="921526"/>
                  </a:cubicBezTo>
                  <a:cubicBezTo>
                    <a:pt x="2252256" y="922714"/>
                    <a:pt x="2738072" y="4041"/>
                    <a:pt x="3099019" y="7126"/>
                  </a:cubicBezTo>
                  <a:lnTo>
                    <a:pt x="3657600" y="7126"/>
                  </a:ln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E5D3270E-2036-4C96-A8BD-EF2278E02B27}"/>
                </a:ext>
              </a:extLst>
            </p:cNvPr>
            <p:cNvSpPr/>
            <p:nvPr/>
          </p:nvSpPr>
          <p:spPr>
            <a:xfrm rot="5400000">
              <a:off x="1050553" y="4484245"/>
              <a:ext cx="2079229" cy="378221"/>
            </a:xfrm>
            <a:custGeom>
              <a:avLst/>
              <a:gdLst>
                <a:gd name="connsiteX0" fmla="*/ 0 w 3657600"/>
                <a:gd name="connsiteY0" fmla="*/ 87988 h 1002388"/>
                <a:gd name="connsiteX1" fmla="*/ 910698 w 3657600"/>
                <a:gd name="connsiteY1" fmla="*/ 87988 h 1002388"/>
                <a:gd name="connsiteX2" fmla="*/ 1825098 w 3657600"/>
                <a:gd name="connsiteY2" fmla="*/ 1002388 h 1002388"/>
                <a:gd name="connsiteX3" fmla="*/ 2739498 w 3657600"/>
                <a:gd name="connsiteY3" fmla="*/ 87988 h 1002388"/>
                <a:gd name="connsiteX4" fmla="*/ 3657600 w 3657600"/>
                <a:gd name="connsiteY4" fmla="*/ 87988 h 1002388"/>
                <a:gd name="connsiteX0" fmla="*/ 0 w 3657600"/>
                <a:gd name="connsiteY0" fmla="*/ 87988 h 1002388"/>
                <a:gd name="connsiteX1" fmla="*/ 910698 w 3657600"/>
                <a:gd name="connsiteY1" fmla="*/ 87988 h 1002388"/>
                <a:gd name="connsiteX2" fmla="*/ 1825098 w 3657600"/>
                <a:gd name="connsiteY2" fmla="*/ 1002388 h 1002388"/>
                <a:gd name="connsiteX3" fmla="*/ 2739498 w 3657600"/>
                <a:gd name="connsiteY3" fmla="*/ 87988 h 1002388"/>
                <a:gd name="connsiteX4" fmla="*/ 3657600 w 3657600"/>
                <a:gd name="connsiteY4" fmla="*/ 87988 h 1002388"/>
                <a:gd name="connsiteX0" fmla="*/ 0 w 3657600"/>
                <a:gd name="connsiteY0" fmla="*/ 68216 h 982616"/>
                <a:gd name="connsiteX1" fmla="*/ 910698 w 3657600"/>
                <a:gd name="connsiteY1" fmla="*/ 68216 h 982616"/>
                <a:gd name="connsiteX2" fmla="*/ 1825098 w 3657600"/>
                <a:gd name="connsiteY2" fmla="*/ 982616 h 982616"/>
                <a:gd name="connsiteX3" fmla="*/ 2739498 w 3657600"/>
                <a:gd name="connsiteY3" fmla="*/ 68216 h 982616"/>
                <a:gd name="connsiteX4" fmla="*/ 3657600 w 3657600"/>
                <a:gd name="connsiteY4" fmla="*/ 68216 h 982616"/>
                <a:gd name="connsiteX0" fmla="*/ 0 w 3657600"/>
                <a:gd name="connsiteY0" fmla="*/ 67392 h 981792"/>
                <a:gd name="connsiteX1" fmla="*/ 910698 w 3657600"/>
                <a:gd name="connsiteY1" fmla="*/ 67392 h 981792"/>
                <a:gd name="connsiteX2" fmla="*/ 1825098 w 3657600"/>
                <a:gd name="connsiteY2" fmla="*/ 981792 h 981792"/>
                <a:gd name="connsiteX3" fmla="*/ 2739498 w 3657600"/>
                <a:gd name="connsiteY3" fmla="*/ 67392 h 981792"/>
                <a:gd name="connsiteX4" fmla="*/ 3657600 w 3657600"/>
                <a:gd name="connsiteY4" fmla="*/ 67392 h 981792"/>
                <a:gd name="connsiteX0" fmla="*/ 0 w 3657600"/>
                <a:gd name="connsiteY0" fmla="*/ 8 h 914408"/>
                <a:gd name="connsiteX1" fmla="*/ 910698 w 3657600"/>
                <a:gd name="connsiteY1" fmla="*/ 8 h 914408"/>
                <a:gd name="connsiteX2" fmla="*/ 1825098 w 3657600"/>
                <a:gd name="connsiteY2" fmla="*/ 914408 h 914408"/>
                <a:gd name="connsiteX3" fmla="*/ 2739498 w 3657600"/>
                <a:gd name="connsiteY3" fmla="*/ 8 h 914408"/>
                <a:gd name="connsiteX4" fmla="*/ 3657600 w 3657600"/>
                <a:gd name="connsiteY4" fmla="*/ 8 h 914408"/>
                <a:gd name="connsiteX0" fmla="*/ 0 w 3657600"/>
                <a:gd name="connsiteY0" fmla="*/ 8 h 914408"/>
                <a:gd name="connsiteX1" fmla="*/ 542422 w 3657600"/>
                <a:gd name="connsiteY1" fmla="*/ 8 h 914408"/>
                <a:gd name="connsiteX2" fmla="*/ 1825098 w 3657600"/>
                <a:gd name="connsiteY2" fmla="*/ 914408 h 914408"/>
                <a:gd name="connsiteX3" fmla="*/ 2739498 w 3657600"/>
                <a:gd name="connsiteY3" fmla="*/ 8 h 914408"/>
                <a:gd name="connsiteX4" fmla="*/ 3657600 w 3657600"/>
                <a:gd name="connsiteY4" fmla="*/ 8 h 914408"/>
                <a:gd name="connsiteX0" fmla="*/ 0 w 3657600"/>
                <a:gd name="connsiteY0" fmla="*/ 7341 h 921743"/>
                <a:gd name="connsiteX1" fmla="*/ 542422 w 3657600"/>
                <a:gd name="connsiteY1" fmla="*/ 7341 h 921743"/>
                <a:gd name="connsiteX2" fmla="*/ 1825098 w 3657600"/>
                <a:gd name="connsiteY2" fmla="*/ 921741 h 921743"/>
                <a:gd name="connsiteX3" fmla="*/ 2990352 w 3657600"/>
                <a:gd name="connsiteY3" fmla="*/ 7 h 921743"/>
                <a:gd name="connsiteX4" fmla="*/ 3657600 w 3657600"/>
                <a:gd name="connsiteY4" fmla="*/ 7341 h 921743"/>
                <a:gd name="connsiteX0" fmla="*/ 0 w 3657600"/>
                <a:gd name="connsiteY0" fmla="*/ 6 h 914407"/>
                <a:gd name="connsiteX1" fmla="*/ 542422 w 3657600"/>
                <a:gd name="connsiteY1" fmla="*/ 6 h 914407"/>
                <a:gd name="connsiteX2" fmla="*/ 1825098 w 3657600"/>
                <a:gd name="connsiteY2" fmla="*/ 914406 h 914407"/>
                <a:gd name="connsiteX3" fmla="*/ 3006364 w 3657600"/>
                <a:gd name="connsiteY3" fmla="*/ 8 h 914407"/>
                <a:gd name="connsiteX4" fmla="*/ 3657600 w 3657600"/>
                <a:gd name="connsiteY4" fmla="*/ 6 h 914407"/>
                <a:gd name="connsiteX0" fmla="*/ 0 w 3657600"/>
                <a:gd name="connsiteY0" fmla="*/ 6 h 914405"/>
                <a:gd name="connsiteX1" fmla="*/ 542422 w 3657600"/>
                <a:gd name="connsiteY1" fmla="*/ 6 h 914405"/>
                <a:gd name="connsiteX2" fmla="*/ 1825098 w 3657600"/>
                <a:gd name="connsiteY2" fmla="*/ 914406 h 914405"/>
                <a:gd name="connsiteX3" fmla="*/ 3091764 w 3657600"/>
                <a:gd name="connsiteY3" fmla="*/ 7 h 914405"/>
                <a:gd name="connsiteX4" fmla="*/ 3657600 w 3657600"/>
                <a:gd name="connsiteY4" fmla="*/ 6 h 914405"/>
                <a:gd name="connsiteX0" fmla="*/ 0 w 3657600"/>
                <a:gd name="connsiteY0" fmla="*/ 6 h 914407"/>
                <a:gd name="connsiteX1" fmla="*/ 542422 w 3657600"/>
                <a:gd name="connsiteY1" fmla="*/ 6 h 914407"/>
                <a:gd name="connsiteX2" fmla="*/ 1825098 w 3657600"/>
                <a:gd name="connsiteY2" fmla="*/ 914406 h 914407"/>
                <a:gd name="connsiteX3" fmla="*/ 3097102 w 3657600"/>
                <a:gd name="connsiteY3" fmla="*/ 7 h 914407"/>
                <a:gd name="connsiteX4" fmla="*/ 3657600 w 3657600"/>
                <a:gd name="connsiteY4" fmla="*/ 6 h 914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57600" h="914407">
                  <a:moveTo>
                    <a:pt x="0" y="6"/>
                  </a:moveTo>
                  <a:lnTo>
                    <a:pt x="542422" y="6"/>
                  </a:lnTo>
                  <a:cubicBezTo>
                    <a:pt x="916943" y="4325"/>
                    <a:pt x="1399318" y="914406"/>
                    <a:pt x="1825098" y="914406"/>
                  </a:cubicBezTo>
                  <a:cubicBezTo>
                    <a:pt x="2250878" y="914406"/>
                    <a:pt x="2736155" y="-3078"/>
                    <a:pt x="3097102" y="7"/>
                  </a:cubicBezTo>
                  <a:lnTo>
                    <a:pt x="3657600" y="6"/>
                  </a:ln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8C20A793-A72B-4CFD-BFCF-1C0FBE73DEB2}"/>
                </a:ext>
              </a:extLst>
            </p:cNvPr>
            <p:cNvSpPr txBox="1"/>
            <p:nvPr/>
          </p:nvSpPr>
          <p:spPr>
            <a:xfrm rot="16200000">
              <a:off x="1733240" y="4505527"/>
              <a:ext cx="14542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+mj-lt"/>
                </a:rPr>
                <a:t>Propagated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8C417A46-D85A-4D13-B796-61B58125A59C}"/>
                </a:ext>
              </a:extLst>
            </p:cNvPr>
            <p:cNvSpPr txBox="1"/>
            <p:nvPr/>
          </p:nvSpPr>
          <p:spPr>
            <a:xfrm>
              <a:off x="4166314" y="5911585"/>
              <a:ext cx="14285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+mj-lt"/>
                </a:rPr>
                <a:t>Exogenous</a:t>
              </a:r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506EC9BB-C4F8-461C-ADCA-74FDE263B5E2}"/>
                </a:ext>
              </a:extLst>
            </p:cNvPr>
            <p:cNvGrpSpPr/>
            <p:nvPr/>
          </p:nvGrpSpPr>
          <p:grpSpPr>
            <a:xfrm>
              <a:off x="2948905" y="3314318"/>
              <a:ext cx="3478414" cy="2378090"/>
              <a:chOff x="1497093" y="1256219"/>
              <a:chExt cx="5113678" cy="3496072"/>
            </a:xfrm>
          </p:grpSpPr>
          <p:sp>
            <p:nvSpPr>
              <p:cNvPr id="46" name="Cross 45">
                <a:extLst>
                  <a:ext uri="{FF2B5EF4-FFF2-40B4-BE49-F238E27FC236}">
                    <a16:creationId xmlns:a16="http://schemas.microsoft.com/office/drawing/2014/main" id="{AF867AEF-A813-4A71-A7B0-B6BCD85FB035}"/>
                  </a:ext>
                </a:extLst>
              </p:cNvPr>
              <p:cNvSpPr/>
              <p:nvPr/>
            </p:nvSpPr>
            <p:spPr>
              <a:xfrm rot="2700000">
                <a:off x="1689233" y="4283927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Cross 46">
                <a:extLst>
                  <a:ext uri="{FF2B5EF4-FFF2-40B4-BE49-F238E27FC236}">
                    <a16:creationId xmlns:a16="http://schemas.microsoft.com/office/drawing/2014/main" id="{DD684FDE-B2DB-4410-AB0A-3A00DCDC4591}"/>
                  </a:ext>
                </a:extLst>
              </p:cNvPr>
              <p:cNvSpPr/>
              <p:nvPr/>
            </p:nvSpPr>
            <p:spPr>
              <a:xfrm rot="2700000">
                <a:off x="1497093" y="2653315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Cross 47">
                <a:extLst>
                  <a:ext uri="{FF2B5EF4-FFF2-40B4-BE49-F238E27FC236}">
                    <a16:creationId xmlns:a16="http://schemas.microsoft.com/office/drawing/2014/main" id="{E41DE531-8993-4A87-B099-EA5B8C147844}"/>
                  </a:ext>
                </a:extLst>
              </p:cNvPr>
              <p:cNvSpPr/>
              <p:nvPr/>
            </p:nvSpPr>
            <p:spPr>
              <a:xfrm rot="2700000">
                <a:off x="3654605" y="4366111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Cross 48">
                <a:extLst>
                  <a:ext uri="{FF2B5EF4-FFF2-40B4-BE49-F238E27FC236}">
                    <a16:creationId xmlns:a16="http://schemas.microsoft.com/office/drawing/2014/main" id="{D1F68B59-4EA3-4EFD-B4E1-36B6A1A9F872}"/>
                  </a:ext>
                </a:extLst>
              </p:cNvPr>
              <p:cNvSpPr/>
              <p:nvPr/>
            </p:nvSpPr>
            <p:spPr>
              <a:xfrm rot="2700000">
                <a:off x="6187376" y="1332289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Cross 49">
                <a:extLst>
                  <a:ext uri="{FF2B5EF4-FFF2-40B4-BE49-F238E27FC236}">
                    <a16:creationId xmlns:a16="http://schemas.microsoft.com/office/drawing/2014/main" id="{38DEDAAE-CFBE-4492-B7A3-78A481256A7E}"/>
                  </a:ext>
                </a:extLst>
              </p:cNvPr>
              <p:cNvSpPr/>
              <p:nvPr/>
            </p:nvSpPr>
            <p:spPr>
              <a:xfrm rot="2700000">
                <a:off x="2622028" y="3762009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Cross 50">
                <a:extLst>
                  <a:ext uri="{FF2B5EF4-FFF2-40B4-BE49-F238E27FC236}">
                    <a16:creationId xmlns:a16="http://schemas.microsoft.com/office/drawing/2014/main" id="{852AD6EB-49AD-4B7E-9B71-CCE1711FF89C}"/>
                  </a:ext>
                </a:extLst>
              </p:cNvPr>
              <p:cNvSpPr/>
              <p:nvPr/>
            </p:nvSpPr>
            <p:spPr>
              <a:xfrm rot="2700000">
                <a:off x="6336451" y="4477971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Cross 51">
                <a:extLst>
                  <a:ext uri="{FF2B5EF4-FFF2-40B4-BE49-F238E27FC236}">
                    <a16:creationId xmlns:a16="http://schemas.microsoft.com/office/drawing/2014/main" id="{B9FFABD5-9840-42B3-8C6D-9BAEF7DC5474}"/>
                  </a:ext>
                </a:extLst>
              </p:cNvPr>
              <p:cNvSpPr/>
              <p:nvPr/>
            </p:nvSpPr>
            <p:spPr>
              <a:xfrm rot="2700000">
                <a:off x="3178068" y="1394678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Cross 52">
                <a:extLst>
                  <a:ext uri="{FF2B5EF4-FFF2-40B4-BE49-F238E27FC236}">
                    <a16:creationId xmlns:a16="http://schemas.microsoft.com/office/drawing/2014/main" id="{9020826F-8409-47F2-920B-085F666FD998}"/>
                  </a:ext>
                </a:extLst>
              </p:cNvPr>
              <p:cNvSpPr/>
              <p:nvPr/>
            </p:nvSpPr>
            <p:spPr>
              <a:xfrm rot="2700000">
                <a:off x="4626275" y="2202262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Cross 53">
                <a:extLst>
                  <a:ext uri="{FF2B5EF4-FFF2-40B4-BE49-F238E27FC236}">
                    <a16:creationId xmlns:a16="http://schemas.microsoft.com/office/drawing/2014/main" id="{8E89D012-9A65-4F32-BE32-DA6D27C398E5}"/>
                  </a:ext>
                </a:extLst>
              </p:cNvPr>
              <p:cNvSpPr/>
              <p:nvPr/>
            </p:nvSpPr>
            <p:spPr>
              <a:xfrm rot="2700000">
                <a:off x="4301491" y="3545582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Cross 54">
                <a:extLst>
                  <a:ext uri="{FF2B5EF4-FFF2-40B4-BE49-F238E27FC236}">
                    <a16:creationId xmlns:a16="http://schemas.microsoft.com/office/drawing/2014/main" id="{0589038C-7FA9-4B71-9C40-C8F9480C7D49}"/>
                  </a:ext>
                </a:extLst>
              </p:cNvPr>
              <p:cNvSpPr/>
              <p:nvPr/>
            </p:nvSpPr>
            <p:spPr>
              <a:xfrm rot="2700000">
                <a:off x="4926334" y="2923032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Cross 55">
                <a:extLst>
                  <a:ext uri="{FF2B5EF4-FFF2-40B4-BE49-F238E27FC236}">
                    <a16:creationId xmlns:a16="http://schemas.microsoft.com/office/drawing/2014/main" id="{0C946F38-80CE-4248-8FE0-D6C0D4DAAB53}"/>
                  </a:ext>
                </a:extLst>
              </p:cNvPr>
              <p:cNvSpPr/>
              <p:nvPr/>
            </p:nvSpPr>
            <p:spPr>
              <a:xfrm rot="2700000">
                <a:off x="2534487" y="4440243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Cross 56">
                <a:extLst>
                  <a:ext uri="{FF2B5EF4-FFF2-40B4-BE49-F238E27FC236}">
                    <a16:creationId xmlns:a16="http://schemas.microsoft.com/office/drawing/2014/main" id="{EBDAF90C-0DF4-491B-8D9D-B24C9745DB6D}"/>
                  </a:ext>
                </a:extLst>
              </p:cNvPr>
              <p:cNvSpPr/>
              <p:nvPr/>
            </p:nvSpPr>
            <p:spPr>
              <a:xfrm rot="2700000">
                <a:off x="2512556" y="1972037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Cross 57">
                <a:extLst>
                  <a:ext uri="{FF2B5EF4-FFF2-40B4-BE49-F238E27FC236}">
                    <a16:creationId xmlns:a16="http://schemas.microsoft.com/office/drawing/2014/main" id="{50600E28-DAE3-4755-8C5B-5DF3678AA5A2}"/>
                  </a:ext>
                </a:extLst>
              </p:cNvPr>
              <p:cNvSpPr/>
              <p:nvPr/>
            </p:nvSpPr>
            <p:spPr>
              <a:xfrm rot="2700000">
                <a:off x="5949634" y="3191270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Cross 58">
                <a:extLst>
                  <a:ext uri="{FF2B5EF4-FFF2-40B4-BE49-F238E27FC236}">
                    <a16:creationId xmlns:a16="http://schemas.microsoft.com/office/drawing/2014/main" id="{279DD653-E3AC-417A-884B-B4808D1FB151}"/>
                  </a:ext>
                </a:extLst>
              </p:cNvPr>
              <p:cNvSpPr/>
              <p:nvPr/>
            </p:nvSpPr>
            <p:spPr>
              <a:xfrm rot="2700000">
                <a:off x="2900629" y="2867023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Cross 59">
                <a:extLst>
                  <a:ext uri="{FF2B5EF4-FFF2-40B4-BE49-F238E27FC236}">
                    <a16:creationId xmlns:a16="http://schemas.microsoft.com/office/drawing/2014/main" id="{90E929F5-0C42-4E96-ACA1-77328C2FF15F}"/>
                  </a:ext>
                </a:extLst>
              </p:cNvPr>
              <p:cNvSpPr/>
              <p:nvPr/>
            </p:nvSpPr>
            <p:spPr>
              <a:xfrm rot="2700000">
                <a:off x="4538388" y="4433076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Cross 60">
                <a:extLst>
                  <a:ext uri="{FF2B5EF4-FFF2-40B4-BE49-F238E27FC236}">
                    <a16:creationId xmlns:a16="http://schemas.microsoft.com/office/drawing/2014/main" id="{6C020739-4FE2-425D-A49C-740274A53BDD}"/>
                  </a:ext>
                </a:extLst>
              </p:cNvPr>
              <p:cNvSpPr/>
              <p:nvPr/>
            </p:nvSpPr>
            <p:spPr>
              <a:xfrm rot="2700000">
                <a:off x="3372043" y="3490362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Cross 61">
                <a:extLst>
                  <a:ext uri="{FF2B5EF4-FFF2-40B4-BE49-F238E27FC236}">
                    <a16:creationId xmlns:a16="http://schemas.microsoft.com/office/drawing/2014/main" id="{C606E5D1-2FA2-47FA-BBFE-875F0C39C8B7}"/>
                  </a:ext>
                </a:extLst>
              </p:cNvPr>
              <p:cNvSpPr/>
              <p:nvPr/>
            </p:nvSpPr>
            <p:spPr>
              <a:xfrm rot="2700000">
                <a:off x="3738341" y="2712296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Cross 62">
                <a:extLst>
                  <a:ext uri="{FF2B5EF4-FFF2-40B4-BE49-F238E27FC236}">
                    <a16:creationId xmlns:a16="http://schemas.microsoft.com/office/drawing/2014/main" id="{25BD6A76-2093-487A-8487-A379D378E69F}"/>
                  </a:ext>
                </a:extLst>
              </p:cNvPr>
              <p:cNvSpPr/>
              <p:nvPr/>
            </p:nvSpPr>
            <p:spPr>
              <a:xfrm rot="2700000">
                <a:off x="5758964" y="2316305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Cross 63">
                <a:extLst>
                  <a:ext uri="{FF2B5EF4-FFF2-40B4-BE49-F238E27FC236}">
                    <a16:creationId xmlns:a16="http://schemas.microsoft.com/office/drawing/2014/main" id="{20704FF3-F976-4354-ABDF-27A843B9A248}"/>
                  </a:ext>
                </a:extLst>
              </p:cNvPr>
              <p:cNvSpPr/>
              <p:nvPr/>
            </p:nvSpPr>
            <p:spPr>
              <a:xfrm rot="2700000">
                <a:off x="5358254" y="3651392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Cross 64">
                <a:extLst>
                  <a:ext uri="{FF2B5EF4-FFF2-40B4-BE49-F238E27FC236}">
                    <a16:creationId xmlns:a16="http://schemas.microsoft.com/office/drawing/2014/main" id="{A9E2FB17-FF96-4534-A841-AE474E26C3F1}"/>
                  </a:ext>
                </a:extLst>
              </p:cNvPr>
              <p:cNvSpPr/>
              <p:nvPr/>
            </p:nvSpPr>
            <p:spPr>
              <a:xfrm rot="2700000">
                <a:off x="5528498" y="4287911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Cross 65">
                <a:extLst>
                  <a:ext uri="{FF2B5EF4-FFF2-40B4-BE49-F238E27FC236}">
                    <a16:creationId xmlns:a16="http://schemas.microsoft.com/office/drawing/2014/main" id="{316DD976-B9E2-49A5-93A2-0D461EFE1E5C}"/>
                  </a:ext>
                </a:extLst>
              </p:cNvPr>
              <p:cNvSpPr/>
              <p:nvPr/>
            </p:nvSpPr>
            <p:spPr>
              <a:xfrm rot="2700000">
                <a:off x="5254289" y="1326704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Cross 66">
                <a:extLst>
                  <a:ext uri="{FF2B5EF4-FFF2-40B4-BE49-F238E27FC236}">
                    <a16:creationId xmlns:a16="http://schemas.microsoft.com/office/drawing/2014/main" id="{3B4ECA38-516C-4673-B5B5-9CF93E885D95}"/>
                  </a:ext>
                </a:extLst>
              </p:cNvPr>
              <p:cNvSpPr/>
              <p:nvPr/>
            </p:nvSpPr>
            <p:spPr>
              <a:xfrm rot="2700000">
                <a:off x="1869954" y="3280850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Cross 67">
                <a:extLst>
                  <a:ext uri="{FF2B5EF4-FFF2-40B4-BE49-F238E27FC236}">
                    <a16:creationId xmlns:a16="http://schemas.microsoft.com/office/drawing/2014/main" id="{2D803301-041F-46C3-A1C5-C8E69AE2C9D9}"/>
                  </a:ext>
                </a:extLst>
              </p:cNvPr>
              <p:cNvSpPr/>
              <p:nvPr/>
            </p:nvSpPr>
            <p:spPr>
              <a:xfrm rot="2700000">
                <a:off x="4258377" y="1624398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Cross 68">
                <a:extLst>
                  <a:ext uri="{FF2B5EF4-FFF2-40B4-BE49-F238E27FC236}">
                    <a16:creationId xmlns:a16="http://schemas.microsoft.com/office/drawing/2014/main" id="{2A71116A-D4F8-4200-A448-BFD43C48568B}"/>
                  </a:ext>
                </a:extLst>
              </p:cNvPr>
              <p:cNvSpPr/>
              <p:nvPr/>
            </p:nvSpPr>
            <p:spPr>
              <a:xfrm rot="2700000">
                <a:off x="2001674" y="1256219"/>
                <a:ext cx="274320" cy="274320"/>
              </a:xfrm>
              <a:prstGeom prst="plus">
                <a:avLst>
                  <a:gd name="adj" fmla="val 39831"/>
                </a:avLst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6DC045AC-CA44-4BA4-AC24-DE45978EC17C}"/>
                </a:ext>
              </a:extLst>
            </p:cNvPr>
            <p:cNvSpPr txBox="1"/>
            <p:nvPr/>
          </p:nvSpPr>
          <p:spPr>
            <a:xfrm rot="5400000">
              <a:off x="6600204" y="4173279"/>
              <a:ext cx="14542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+mj-lt"/>
                </a:rPr>
                <a:t>Output</a:t>
              </a: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3A8CAB7F-E759-45FE-964C-5C1564E65C51}"/>
              </a:ext>
            </a:extLst>
          </p:cNvPr>
          <p:cNvGrpSpPr/>
          <p:nvPr/>
        </p:nvGrpSpPr>
        <p:grpSpPr>
          <a:xfrm>
            <a:off x="7742051" y="5358910"/>
            <a:ext cx="934172" cy="962947"/>
            <a:chOff x="3745081" y="2602039"/>
            <a:chExt cx="1653838" cy="1653922"/>
          </a:xfrm>
        </p:grpSpPr>
        <p:sp>
          <p:nvSpPr>
            <p:cNvPr id="71" name="Shape 70">
              <a:extLst>
                <a:ext uri="{FF2B5EF4-FFF2-40B4-BE49-F238E27FC236}">
                  <a16:creationId xmlns:a16="http://schemas.microsoft.com/office/drawing/2014/main" id="{2D7FB28F-DF0A-4ECA-A390-4E2FA7988DC8}"/>
                </a:ext>
              </a:extLst>
            </p:cNvPr>
            <p:cNvSpPr/>
            <p:nvPr/>
          </p:nvSpPr>
          <p:spPr>
            <a:xfrm>
              <a:off x="3745081" y="2602039"/>
              <a:ext cx="1653838" cy="1653922"/>
            </a:xfrm>
            <a:prstGeom prst="leftCircularArrow">
              <a:avLst>
                <a:gd name="adj1" fmla="val 10980"/>
                <a:gd name="adj2" fmla="val 1142322"/>
                <a:gd name="adj3" fmla="val 6300000"/>
                <a:gd name="adj4" fmla="val 18900000"/>
                <a:gd name="adj5" fmla="val 12500"/>
              </a:avLst>
            </a:prstGeom>
            <a:solidFill>
              <a:srgbClr val="92D05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4">
                <a:hueOff val="-2458740"/>
                <a:satOff val="10088"/>
                <a:lumOff val="-6961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853E6440-3DFB-4761-BC45-D7CFE7FCAC9A}"/>
                </a:ext>
              </a:extLst>
            </p:cNvPr>
            <p:cNvGrpSpPr/>
            <p:nvPr/>
          </p:nvGrpSpPr>
          <p:grpSpPr>
            <a:xfrm>
              <a:off x="4108361" y="3203174"/>
              <a:ext cx="922935" cy="461261"/>
              <a:chOff x="1236529" y="1551419"/>
              <a:chExt cx="922935" cy="461261"/>
            </a:xfrm>
          </p:grpSpPr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7AEF80CF-B0D8-4FC8-AE51-A05EEE748B28}"/>
                  </a:ext>
                </a:extLst>
              </p:cNvPr>
              <p:cNvSpPr/>
              <p:nvPr/>
            </p:nvSpPr>
            <p:spPr>
              <a:xfrm>
                <a:off x="1236529" y="1551419"/>
                <a:ext cx="922935" cy="461261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FA967739-304C-4FC9-B530-84E4CEFC9902}"/>
                  </a:ext>
                </a:extLst>
              </p:cNvPr>
              <p:cNvSpPr txBox="1"/>
              <p:nvPr/>
            </p:nvSpPr>
            <p:spPr>
              <a:xfrm>
                <a:off x="1236529" y="1551419"/>
                <a:ext cx="922935" cy="46126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600" b="1" kern="1200" dirty="0"/>
                  <a:t>2:</a:t>
                </a:r>
                <a:r>
                  <a:rPr lang="en-US" sz="600" kern="1200" dirty="0"/>
                  <a:t> Meta-modeling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62470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14180-FD0D-4516-AF01-4CB30AD92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77" y="364331"/>
            <a:ext cx="8229600" cy="954107"/>
          </a:xfrm>
        </p:spPr>
        <p:txBody>
          <a:bodyPr/>
          <a:lstStyle/>
          <a:p>
            <a:r>
              <a:rPr lang="en-US" dirty="0"/>
              <a:t>Step 3: For each node, capture uncertainty using meta-model and network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A9E45-6AF4-440C-A708-5CEBD733C0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777" y="1318438"/>
            <a:ext cx="8229600" cy="475488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We choose to quantify uncertainty using variances</a:t>
            </a:r>
          </a:p>
          <a:p>
            <a:pPr marL="690563" lvl="1" indent="-342900">
              <a:buFont typeface="Arial" panose="020B0604020202020204" pitchFamily="34" charset="0"/>
              <a:buChar char="•"/>
            </a:pPr>
            <a:r>
              <a:rPr lang="en-US" dirty="0"/>
              <a:t>The variances of each meta-model can be decomposed based on input parameters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20D18E-D8E7-4C94-A4AC-7BFA546937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6 D.O.F.: 6 Degrees of Freedom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725FE7B-F34D-4D10-BE4C-E566EB1708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3308436"/>
              </p:ext>
            </p:extLst>
          </p:nvPr>
        </p:nvGraphicFramePr>
        <p:xfrm>
          <a:off x="3561522" y="2526815"/>
          <a:ext cx="5582478" cy="3678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33" name="Group 32">
            <a:extLst>
              <a:ext uri="{FF2B5EF4-FFF2-40B4-BE49-F238E27FC236}">
                <a16:creationId xmlns:a16="http://schemas.microsoft.com/office/drawing/2014/main" id="{D81535EE-B9B9-439E-8176-36CB853C5274}"/>
              </a:ext>
            </a:extLst>
          </p:cNvPr>
          <p:cNvGrpSpPr/>
          <p:nvPr/>
        </p:nvGrpSpPr>
        <p:grpSpPr>
          <a:xfrm>
            <a:off x="446623" y="2526815"/>
            <a:ext cx="3673953" cy="3241232"/>
            <a:chOff x="4560037" y="1077701"/>
            <a:chExt cx="3673953" cy="3241232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440A6DFA-E1FC-42EE-B3B4-DB1232E9C4C4}"/>
                </a:ext>
              </a:extLst>
            </p:cNvPr>
            <p:cNvSpPr/>
            <p:nvPr/>
          </p:nvSpPr>
          <p:spPr>
            <a:xfrm>
              <a:off x="5149271" y="3208628"/>
              <a:ext cx="1393315" cy="654007"/>
            </a:xfrm>
            <a:prstGeom prst="roundRect">
              <a:avLst/>
            </a:prstGeom>
            <a:solidFill>
              <a:srgbClr val="92D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Gravity</a:t>
              </a: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DFF0A73E-D664-45FC-BD12-2F9293EC68BC}"/>
                </a:ext>
              </a:extLst>
            </p:cNvPr>
            <p:cNvSpPr/>
            <p:nvPr/>
          </p:nvSpPr>
          <p:spPr>
            <a:xfrm>
              <a:off x="6650009" y="3249785"/>
              <a:ext cx="1393315" cy="654007"/>
            </a:xfrm>
            <a:prstGeom prst="roundRect">
              <a:avLst/>
            </a:prstGeom>
            <a:solidFill>
              <a:srgbClr val="92D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Atmosphere</a:t>
              </a: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7E380418-C7C1-47B6-A64C-BACB363DD63F}"/>
                </a:ext>
              </a:extLst>
            </p:cNvPr>
            <p:cNvSpPr/>
            <p:nvPr/>
          </p:nvSpPr>
          <p:spPr>
            <a:xfrm>
              <a:off x="6840675" y="2213468"/>
              <a:ext cx="1393315" cy="654007"/>
            </a:xfrm>
            <a:prstGeom prst="roundRect">
              <a:avLst/>
            </a:prstGeom>
            <a:solidFill>
              <a:srgbClr val="92D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Azimuth</a:t>
              </a:r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9C1E37E9-346C-4CD6-9DF2-7236A9D26483}"/>
                </a:ext>
              </a:extLst>
            </p:cNvPr>
            <p:cNvCxnSpPr>
              <a:cxnSpLocks/>
              <a:stCxn id="27" idx="1"/>
            </p:cNvCxnSpPr>
            <p:nvPr/>
          </p:nvCxnSpPr>
          <p:spPr>
            <a:xfrm flipH="1">
              <a:off x="5845928" y="1774033"/>
              <a:ext cx="298834" cy="274491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91D13BEA-B944-444F-864D-113A33957FA0}"/>
                </a:ext>
              </a:extLst>
            </p:cNvPr>
            <p:cNvCxnSpPr>
              <a:cxnSpLocks/>
              <a:stCxn id="21" idx="1"/>
              <a:endCxn id="26" idx="3"/>
            </p:cNvCxnSpPr>
            <p:nvPr/>
          </p:nvCxnSpPr>
          <p:spPr>
            <a:xfrm flipH="1" flipV="1">
              <a:off x="5953352" y="2425326"/>
              <a:ext cx="887323" cy="115145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06533042-B7F3-4AA0-BF83-3F3BB056CB13}"/>
                </a:ext>
              </a:extLst>
            </p:cNvPr>
            <p:cNvCxnSpPr>
              <a:cxnSpLocks/>
              <a:stCxn id="20" idx="0"/>
            </p:cNvCxnSpPr>
            <p:nvPr/>
          </p:nvCxnSpPr>
          <p:spPr>
            <a:xfrm flipH="1" flipV="1">
              <a:off x="5915337" y="2703312"/>
              <a:ext cx="1431330" cy="546473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1C7671F3-28F5-4080-9444-F0C1599A5AF4}"/>
                </a:ext>
              </a:extLst>
            </p:cNvPr>
            <p:cNvCxnSpPr>
              <a:cxnSpLocks/>
              <a:stCxn id="19" idx="0"/>
              <a:endCxn id="26" idx="2"/>
            </p:cNvCxnSpPr>
            <p:nvPr/>
          </p:nvCxnSpPr>
          <p:spPr>
            <a:xfrm flipH="1" flipV="1">
              <a:off x="5256695" y="2752329"/>
              <a:ext cx="589233" cy="456298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32AE73E6-0225-40B9-A7EE-49011D7CA43B}"/>
                </a:ext>
              </a:extLst>
            </p:cNvPr>
            <p:cNvSpPr/>
            <p:nvPr/>
          </p:nvSpPr>
          <p:spPr>
            <a:xfrm>
              <a:off x="4560037" y="2098323"/>
              <a:ext cx="1393315" cy="654007"/>
            </a:xfrm>
            <a:prstGeom prst="roundRect">
              <a:avLst/>
            </a:prstGeom>
            <a:solidFill>
              <a:srgbClr val="00B0F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Trajectory</a:t>
              </a:r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E38F111B-A840-4573-A673-1DC98064B031}"/>
                </a:ext>
              </a:extLst>
            </p:cNvPr>
            <p:cNvSpPr/>
            <p:nvPr/>
          </p:nvSpPr>
          <p:spPr>
            <a:xfrm>
              <a:off x="6144762" y="1447030"/>
              <a:ext cx="1393315" cy="654007"/>
            </a:xfrm>
            <a:prstGeom prst="roundRect">
              <a:avLst/>
            </a:prstGeom>
            <a:solidFill>
              <a:srgbClr val="00B0F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6 D.O.F.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4D54E0D5-F83B-4D13-8CAE-4F1C02F52A91}"/>
                </a:ext>
              </a:extLst>
            </p:cNvPr>
            <p:cNvCxnSpPr>
              <a:cxnSpLocks/>
              <a:endCxn id="26" idx="0"/>
            </p:cNvCxnSpPr>
            <p:nvPr/>
          </p:nvCxnSpPr>
          <p:spPr>
            <a:xfrm>
              <a:off x="5256694" y="1669040"/>
              <a:ext cx="0" cy="429282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1AC1CB63-05AA-490D-9613-BDDBF1470754}"/>
                </a:ext>
              </a:extLst>
            </p:cNvPr>
            <p:cNvCxnSpPr>
              <a:cxnSpLocks/>
            </p:cNvCxnSpPr>
            <p:nvPr/>
          </p:nvCxnSpPr>
          <p:spPr>
            <a:xfrm>
              <a:off x="6840676" y="1077701"/>
              <a:ext cx="0" cy="375139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881D0ABD-83C7-4640-8056-9484DFCEDC79}"/>
                </a:ext>
              </a:extLst>
            </p:cNvPr>
            <p:cNvCxnSpPr>
              <a:cxnSpLocks/>
            </p:cNvCxnSpPr>
            <p:nvPr/>
          </p:nvCxnSpPr>
          <p:spPr>
            <a:xfrm>
              <a:off x="8043324" y="1811356"/>
              <a:ext cx="0" cy="375139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410E6F9B-5A94-4D91-AEAE-2AB1217846F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537333" y="3951927"/>
              <a:ext cx="0" cy="367006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79B4BF65-3CCD-482B-910F-8CF4C6D921C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15337" y="3845707"/>
              <a:ext cx="1" cy="473226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D551516-BAB8-42D2-8B07-2102DF709CF4}"/>
              </a:ext>
            </a:extLst>
          </p:cNvPr>
          <p:cNvGrpSpPr/>
          <p:nvPr/>
        </p:nvGrpSpPr>
        <p:grpSpPr>
          <a:xfrm>
            <a:off x="8000421" y="141076"/>
            <a:ext cx="934170" cy="968529"/>
            <a:chOff x="3745081" y="2602039"/>
            <a:chExt cx="1653838" cy="1653922"/>
          </a:xfrm>
        </p:grpSpPr>
        <p:sp>
          <p:nvSpPr>
            <p:cNvPr id="35" name="Arrow: Circular 34">
              <a:extLst>
                <a:ext uri="{FF2B5EF4-FFF2-40B4-BE49-F238E27FC236}">
                  <a16:creationId xmlns:a16="http://schemas.microsoft.com/office/drawing/2014/main" id="{5BC230AE-B71F-49B4-8352-8CE180D0A065}"/>
                </a:ext>
              </a:extLst>
            </p:cNvPr>
            <p:cNvSpPr/>
            <p:nvPr/>
          </p:nvSpPr>
          <p:spPr>
            <a:xfrm>
              <a:off x="3745081" y="2602039"/>
              <a:ext cx="1653838" cy="1653922"/>
            </a:xfrm>
            <a:prstGeom prst="circularArrow">
              <a:avLst>
                <a:gd name="adj1" fmla="val 10980"/>
                <a:gd name="adj2" fmla="val 1142322"/>
                <a:gd name="adj3" fmla="val 4500000"/>
                <a:gd name="adj4" fmla="val 13500000"/>
                <a:gd name="adj5" fmla="val 12500"/>
              </a:avLst>
            </a:prstGeom>
            <a:solidFill>
              <a:srgbClr val="33CCFF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4">
                <a:hueOff val="-4917480"/>
                <a:satOff val="20175"/>
                <a:lumOff val="-13922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CF33C293-5484-448B-B236-BF9DA2DDDBA7}"/>
                </a:ext>
              </a:extLst>
            </p:cNvPr>
            <p:cNvGrpSpPr/>
            <p:nvPr/>
          </p:nvGrpSpPr>
          <p:grpSpPr>
            <a:xfrm>
              <a:off x="4110222" y="3200505"/>
              <a:ext cx="922935" cy="461261"/>
              <a:chOff x="1697842" y="2503305"/>
              <a:chExt cx="922935" cy="461261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2595E1D9-EE0F-4751-B97A-A0F5B4D5C9C0}"/>
                  </a:ext>
                </a:extLst>
              </p:cNvPr>
              <p:cNvSpPr/>
              <p:nvPr/>
            </p:nvSpPr>
            <p:spPr>
              <a:xfrm>
                <a:off x="1697842" y="2503305"/>
                <a:ext cx="922935" cy="461261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D123904B-342A-4150-83B7-BDC331BFC82F}"/>
                  </a:ext>
                </a:extLst>
              </p:cNvPr>
              <p:cNvSpPr txBox="1"/>
              <p:nvPr/>
            </p:nvSpPr>
            <p:spPr>
              <a:xfrm>
                <a:off x="1697842" y="2503305"/>
                <a:ext cx="922935" cy="46126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600" b="1" kern="1200" dirty="0"/>
                  <a:t>3:</a:t>
                </a:r>
                <a:r>
                  <a:rPr lang="en-US" sz="600" kern="1200" dirty="0"/>
                  <a:t> Uncertainty quantification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692280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DB640-B76E-4E37-BEE8-7E6C949C8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77" y="364331"/>
            <a:ext cx="8229600" cy="954107"/>
          </a:xfrm>
        </p:spPr>
        <p:txBody>
          <a:bodyPr/>
          <a:lstStyle/>
          <a:p>
            <a:r>
              <a:rPr lang="en-US" dirty="0"/>
              <a:t>Iterate meta-model and conduct uncertainty quantification through network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BEA9AD-9180-4DD6-94A2-577BF4BD3B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7777" y="6205538"/>
            <a:ext cx="7196169" cy="550862"/>
          </a:xfrm>
        </p:spPr>
        <p:txBody>
          <a:bodyPr/>
          <a:lstStyle/>
          <a:p>
            <a:r>
              <a:rPr lang="en-US" dirty="0"/>
              <a:t>6 D.O.F.: 6 Degrees of Freedom; ABM: Anti-Ballistic Missile; BMEWS: Ballistic Missile Early Warning System; C2: Command and Control; RV: Reentry Vehicle</a:t>
            </a:r>
          </a:p>
          <a:p>
            <a:endParaRPr lang="en-US" dirty="0"/>
          </a:p>
        </p:txBody>
      </p:sp>
      <p:sp>
        <p:nvSpPr>
          <p:cNvPr id="172" name="Arc 171">
            <a:extLst>
              <a:ext uri="{FF2B5EF4-FFF2-40B4-BE49-F238E27FC236}">
                <a16:creationId xmlns:a16="http://schemas.microsoft.com/office/drawing/2014/main" id="{FB72C624-A4C4-4594-B8EB-A7EF17E92FEA}"/>
              </a:ext>
            </a:extLst>
          </p:cNvPr>
          <p:cNvSpPr/>
          <p:nvPr/>
        </p:nvSpPr>
        <p:spPr>
          <a:xfrm rot="16200000">
            <a:off x="1032252" y="2461570"/>
            <a:ext cx="4367367" cy="5081809"/>
          </a:xfrm>
          <a:prstGeom prst="arc">
            <a:avLst>
              <a:gd name="adj1" fmla="val 16849929"/>
              <a:gd name="adj2" fmla="val 21058521"/>
            </a:avLst>
          </a:prstGeom>
          <a:ln w="25400">
            <a:solidFill>
              <a:srgbClr val="00B05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4493F58-E33D-4232-9D62-3CAA0C038DE4}"/>
              </a:ext>
            </a:extLst>
          </p:cNvPr>
          <p:cNvGrpSpPr/>
          <p:nvPr/>
        </p:nvGrpSpPr>
        <p:grpSpPr>
          <a:xfrm>
            <a:off x="201115" y="1441144"/>
            <a:ext cx="8805242" cy="4682052"/>
            <a:chOff x="201115" y="1441144"/>
            <a:chExt cx="8805242" cy="4682052"/>
          </a:xfrm>
        </p:grpSpPr>
        <p:sp>
          <p:nvSpPr>
            <p:cNvPr id="148" name="Isosceles Triangle 147">
              <a:extLst>
                <a:ext uri="{FF2B5EF4-FFF2-40B4-BE49-F238E27FC236}">
                  <a16:creationId xmlns:a16="http://schemas.microsoft.com/office/drawing/2014/main" id="{371B84EA-E8D4-4DAD-9E0D-893ED88CBCDB}"/>
                </a:ext>
              </a:extLst>
            </p:cNvPr>
            <p:cNvSpPr/>
            <p:nvPr/>
          </p:nvSpPr>
          <p:spPr>
            <a:xfrm rot="5647886">
              <a:off x="3854869" y="1016113"/>
              <a:ext cx="835744" cy="7280599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Isosceles Triangle 148">
              <a:extLst>
                <a:ext uri="{FF2B5EF4-FFF2-40B4-BE49-F238E27FC236}">
                  <a16:creationId xmlns:a16="http://schemas.microsoft.com/office/drawing/2014/main" id="{EF72993A-95E9-43EB-AA81-BA317F35B648}"/>
                </a:ext>
              </a:extLst>
            </p:cNvPr>
            <p:cNvSpPr/>
            <p:nvPr/>
          </p:nvSpPr>
          <p:spPr>
            <a:xfrm rot="6902161">
              <a:off x="5753667" y="2145844"/>
              <a:ext cx="750403" cy="3904620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Isosceles Triangle 149">
              <a:extLst>
                <a:ext uri="{FF2B5EF4-FFF2-40B4-BE49-F238E27FC236}">
                  <a16:creationId xmlns:a16="http://schemas.microsoft.com/office/drawing/2014/main" id="{4D462BE1-673A-4A12-AC75-0B9B937C612D}"/>
                </a:ext>
              </a:extLst>
            </p:cNvPr>
            <p:cNvSpPr/>
            <p:nvPr/>
          </p:nvSpPr>
          <p:spPr>
            <a:xfrm rot="6389901">
              <a:off x="6000733" y="2921925"/>
              <a:ext cx="778420" cy="3109693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78966DB8-F2C4-46A6-9E94-7CF0C821F923}"/>
                </a:ext>
              </a:extLst>
            </p:cNvPr>
            <p:cNvGrpSpPr/>
            <p:nvPr/>
          </p:nvGrpSpPr>
          <p:grpSpPr>
            <a:xfrm>
              <a:off x="7402291" y="4835286"/>
              <a:ext cx="1468736" cy="1277452"/>
              <a:chOff x="3658918" y="4042401"/>
              <a:chExt cx="2018212" cy="1755366"/>
            </a:xfrm>
          </p:grpSpPr>
          <p:sp>
            <p:nvSpPr>
              <p:cNvPr id="152" name="Isosceles Triangle 151">
                <a:extLst>
                  <a:ext uri="{FF2B5EF4-FFF2-40B4-BE49-F238E27FC236}">
                    <a16:creationId xmlns:a16="http://schemas.microsoft.com/office/drawing/2014/main" id="{DF8D2DF3-314E-451B-B541-285512FCDD13}"/>
                  </a:ext>
                </a:extLst>
              </p:cNvPr>
              <p:cNvSpPr/>
              <p:nvPr/>
            </p:nvSpPr>
            <p:spPr>
              <a:xfrm>
                <a:off x="4373349" y="5449349"/>
                <a:ext cx="1108602" cy="348418"/>
              </a:xfrm>
              <a:prstGeom prst="triangle">
                <a:avLst/>
              </a:prstGeom>
              <a:solidFill>
                <a:srgbClr val="FF8181"/>
              </a:solidFill>
              <a:ln w="38100" cap="rnd">
                <a:solidFill>
                  <a:srgbClr val="FF818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Rectangle: Rounded Corners 152">
                <a:extLst>
                  <a:ext uri="{FF2B5EF4-FFF2-40B4-BE49-F238E27FC236}">
                    <a16:creationId xmlns:a16="http://schemas.microsoft.com/office/drawing/2014/main" id="{9E3018B4-A080-4078-ABF0-5F4E704E16C9}"/>
                  </a:ext>
                </a:extLst>
              </p:cNvPr>
              <p:cNvSpPr/>
              <p:nvPr/>
            </p:nvSpPr>
            <p:spPr>
              <a:xfrm>
                <a:off x="4592517" y="5031388"/>
                <a:ext cx="628750" cy="618904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4" name="Group 153">
                <a:extLst>
                  <a:ext uri="{FF2B5EF4-FFF2-40B4-BE49-F238E27FC236}">
                    <a16:creationId xmlns:a16="http://schemas.microsoft.com/office/drawing/2014/main" id="{75AE92B3-DFED-47DE-9DDB-32A30134FF99}"/>
                  </a:ext>
                </a:extLst>
              </p:cNvPr>
              <p:cNvGrpSpPr/>
              <p:nvPr/>
            </p:nvGrpSpPr>
            <p:grpSpPr>
              <a:xfrm rot="19882359">
                <a:off x="3658918" y="4042401"/>
                <a:ext cx="2018212" cy="1433670"/>
                <a:chOff x="4175775" y="4049802"/>
                <a:chExt cx="2018212" cy="1433670"/>
              </a:xfrm>
            </p:grpSpPr>
            <p:sp>
              <p:nvSpPr>
                <p:cNvPr id="155" name="Chord 154">
                  <a:extLst>
                    <a:ext uri="{FF2B5EF4-FFF2-40B4-BE49-F238E27FC236}">
                      <a16:creationId xmlns:a16="http://schemas.microsoft.com/office/drawing/2014/main" id="{074A05DC-E1BA-4F42-8E89-0797EF2542B9}"/>
                    </a:ext>
                  </a:extLst>
                </p:cNvPr>
                <p:cNvSpPr/>
                <p:nvPr/>
              </p:nvSpPr>
              <p:spPr>
                <a:xfrm>
                  <a:off x="4351817" y="4771862"/>
                  <a:ext cx="1666128" cy="711610"/>
                </a:xfrm>
                <a:prstGeom prst="chord">
                  <a:avLst>
                    <a:gd name="adj1" fmla="val 20902441"/>
                    <a:gd name="adj2" fmla="val 11499612"/>
                  </a:avLst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6" name="Oval 155">
                  <a:extLst>
                    <a:ext uri="{FF2B5EF4-FFF2-40B4-BE49-F238E27FC236}">
                      <a16:creationId xmlns:a16="http://schemas.microsoft.com/office/drawing/2014/main" id="{078ED369-5219-48CD-A0E8-DECEA86AA209}"/>
                    </a:ext>
                  </a:extLst>
                </p:cNvPr>
                <p:cNvSpPr/>
                <p:nvPr/>
              </p:nvSpPr>
              <p:spPr>
                <a:xfrm>
                  <a:off x="4175775" y="4601177"/>
                  <a:ext cx="2018212" cy="77278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  <a:scene3d>
                  <a:camera prst="orthographicFront">
                    <a:rot lat="19199991" lon="0" rev="0"/>
                  </a:camera>
                  <a:lightRig rig="threePt" dir="t"/>
                </a:scene3d>
                <a:sp3d prstMaterial="dkEdge">
                  <a:bevelT prst="relaxedInset"/>
                  <a:bevelB w="1524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6A7F6DE-69A1-459E-AB93-CDF7293184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26194" y="4204884"/>
                  <a:ext cx="174819" cy="709472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2DB90334-3A84-4E10-A880-F5291FF6C2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715627" y="4204884"/>
                  <a:ext cx="421857" cy="749253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id="{7687053B-EF0A-479C-8669-83198EC86043}"/>
                    </a:ext>
                  </a:extLst>
                </p:cNvPr>
                <p:cNvGrpSpPr/>
                <p:nvPr/>
              </p:nvGrpSpPr>
              <p:grpSpPr>
                <a:xfrm>
                  <a:off x="5106227" y="4049802"/>
                  <a:ext cx="146304" cy="190122"/>
                  <a:chOff x="5100575" y="3830069"/>
                  <a:chExt cx="146304" cy="190122"/>
                </a:xfrm>
              </p:grpSpPr>
              <p:sp>
                <p:nvSpPr>
                  <p:cNvPr id="162" name="Rectangle: Rounded Corners 161">
                    <a:extLst>
                      <a:ext uri="{FF2B5EF4-FFF2-40B4-BE49-F238E27FC236}">
                        <a16:creationId xmlns:a16="http://schemas.microsoft.com/office/drawing/2014/main" id="{7D657773-FEEE-4A2F-A38E-36006E2D68FE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5114291" y="3852929"/>
                    <a:ext cx="118872" cy="73152"/>
                  </a:xfrm>
                  <a:prstGeom prst="roundRect">
                    <a:avLst/>
                  </a:prstGeom>
                  <a:solidFill>
                    <a:srgbClr val="FF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3" name="Rectangle: Rounded Corners 162">
                    <a:extLst>
                      <a:ext uri="{FF2B5EF4-FFF2-40B4-BE49-F238E27FC236}">
                        <a16:creationId xmlns:a16="http://schemas.microsoft.com/office/drawing/2014/main" id="{738709F5-13E9-45E1-8DDA-2F52F0C06C72}"/>
                      </a:ext>
                    </a:extLst>
                  </p:cNvPr>
                  <p:cNvSpPr/>
                  <p:nvPr/>
                </p:nvSpPr>
                <p:spPr>
                  <a:xfrm>
                    <a:off x="5100575" y="3910463"/>
                    <a:ext cx="146304" cy="109728"/>
                  </a:xfrm>
                  <a:prstGeom prst="roundRect">
                    <a:avLst/>
                  </a:prstGeom>
                  <a:solidFill>
                    <a:srgbClr val="C0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160" name="Straight Connector 159">
                  <a:extLst>
                    <a:ext uri="{FF2B5EF4-FFF2-40B4-BE49-F238E27FC236}">
                      <a16:creationId xmlns:a16="http://schemas.microsoft.com/office/drawing/2014/main" id="{2F85A373-07EF-4DEE-BA63-1AD2D09A7D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880353" y="4211763"/>
                  <a:ext cx="266277" cy="922783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FCCE0C2D-A1CC-42E2-AC42-C81120D679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38798" y="4209704"/>
                  <a:ext cx="507630" cy="869594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702DDAA1-1040-4DB8-89F3-61606F252F46}"/>
                </a:ext>
              </a:extLst>
            </p:cNvPr>
            <p:cNvGrpSpPr/>
            <p:nvPr/>
          </p:nvGrpSpPr>
          <p:grpSpPr>
            <a:xfrm>
              <a:off x="5646818" y="5488475"/>
              <a:ext cx="600120" cy="605404"/>
              <a:chOff x="8263470" y="5500487"/>
              <a:chExt cx="862730" cy="862730"/>
            </a:xfrm>
          </p:grpSpPr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C0E30443-9C94-42B1-B516-8F3448432A4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263470" y="5500487"/>
                <a:ext cx="862730" cy="862730"/>
              </a:xfrm>
              <a:prstGeom prst="ellipse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Oval 175">
                <a:extLst>
                  <a:ext uri="{FF2B5EF4-FFF2-40B4-BE49-F238E27FC236}">
                    <a16:creationId xmlns:a16="http://schemas.microsoft.com/office/drawing/2014/main" id="{CC6F01AE-B9BC-4305-959C-997155BF7F7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453271" y="5690288"/>
                <a:ext cx="483128" cy="483128"/>
              </a:xfrm>
              <a:prstGeom prst="ellipse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D266D9E4-D1CC-4F01-BFE3-76D2A6C65E3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603395" y="5840412"/>
                <a:ext cx="182880" cy="18288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1" name="Group 180">
              <a:extLst>
                <a:ext uri="{FF2B5EF4-FFF2-40B4-BE49-F238E27FC236}">
                  <a16:creationId xmlns:a16="http://schemas.microsoft.com/office/drawing/2014/main" id="{3E2DC310-7987-4119-9FA2-43144268EFA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64243" y="4216978"/>
              <a:ext cx="351914" cy="1906218"/>
              <a:chOff x="1599114" y="4233975"/>
              <a:chExt cx="234017" cy="1267593"/>
            </a:xfrm>
          </p:grpSpPr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45167A42-20F5-4B17-9995-D81DE2A35DAA}"/>
                  </a:ext>
                </a:extLst>
              </p:cNvPr>
              <p:cNvGrpSpPr/>
              <p:nvPr/>
            </p:nvGrpSpPr>
            <p:grpSpPr>
              <a:xfrm>
                <a:off x="1599114" y="5404060"/>
                <a:ext cx="234017" cy="97508"/>
                <a:chOff x="2608857" y="4643504"/>
                <a:chExt cx="234017" cy="97508"/>
              </a:xfrm>
            </p:grpSpPr>
            <p:cxnSp>
              <p:nvCxnSpPr>
                <p:cNvPr id="188" name="Straight Connector 187">
                  <a:extLst>
                    <a:ext uri="{FF2B5EF4-FFF2-40B4-BE49-F238E27FC236}">
                      <a16:creationId xmlns:a16="http://schemas.microsoft.com/office/drawing/2014/main" id="{F365B9EC-0EB9-4659-9AEC-D70BDB430D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38867" y="4643505"/>
                  <a:ext cx="28169" cy="97507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>
                  <a:extLst>
                    <a:ext uri="{FF2B5EF4-FFF2-40B4-BE49-F238E27FC236}">
                      <a16:creationId xmlns:a16="http://schemas.microsoft.com/office/drawing/2014/main" id="{D4099AE1-D6AF-40C1-9C05-39E1B112E6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608857" y="4643505"/>
                  <a:ext cx="125676" cy="4875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>
                  <a:extLst>
                    <a:ext uri="{FF2B5EF4-FFF2-40B4-BE49-F238E27FC236}">
                      <a16:creationId xmlns:a16="http://schemas.microsoft.com/office/drawing/2014/main" id="{939C41B9-DEE3-413B-828B-687BCBDFB8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28033" y="4643504"/>
                  <a:ext cx="114841" cy="7313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Straight Connector 190">
                  <a:extLst>
                    <a:ext uri="{FF2B5EF4-FFF2-40B4-BE49-F238E27FC236}">
                      <a16:creationId xmlns:a16="http://schemas.microsoft.com/office/drawing/2014/main" id="{4364905C-F365-46BC-8499-4EBA05298E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82529" y="4643504"/>
                  <a:ext cx="56338" cy="9750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24F07C93-6A22-46A6-91DC-98EF5B9B210B}"/>
                  </a:ext>
                </a:extLst>
              </p:cNvPr>
              <p:cNvSpPr/>
              <p:nvPr/>
            </p:nvSpPr>
            <p:spPr>
              <a:xfrm>
                <a:off x="1661953" y="4914357"/>
                <a:ext cx="117009" cy="5027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B426C6E1-DB87-4038-AD0E-592CA968C2B3}"/>
                  </a:ext>
                </a:extLst>
              </p:cNvPr>
              <p:cNvSpPr/>
              <p:nvPr/>
            </p:nvSpPr>
            <p:spPr>
              <a:xfrm>
                <a:off x="1661953" y="4676008"/>
                <a:ext cx="117009" cy="238349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C486A18C-0FF7-426F-8BAE-B8AB92731869}"/>
                  </a:ext>
                </a:extLst>
              </p:cNvPr>
              <p:cNvSpPr/>
              <p:nvPr/>
            </p:nvSpPr>
            <p:spPr>
              <a:xfrm>
                <a:off x="1661953" y="4611003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ectangle 185">
                <a:extLst>
                  <a:ext uri="{FF2B5EF4-FFF2-40B4-BE49-F238E27FC236}">
                    <a16:creationId xmlns:a16="http://schemas.microsoft.com/office/drawing/2014/main" id="{587D5E4B-2D94-40EF-9120-E2FB2D546DCD}"/>
                  </a:ext>
                </a:extLst>
              </p:cNvPr>
              <p:cNvSpPr/>
              <p:nvPr/>
            </p:nvSpPr>
            <p:spPr>
              <a:xfrm>
                <a:off x="1661953" y="4545998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Isosceles Triangle 186">
                <a:extLst>
                  <a:ext uri="{FF2B5EF4-FFF2-40B4-BE49-F238E27FC236}">
                    <a16:creationId xmlns:a16="http://schemas.microsoft.com/office/drawing/2014/main" id="{DFFD1BDE-130D-438D-BE18-78100D86460C}"/>
                  </a:ext>
                </a:extLst>
              </p:cNvPr>
              <p:cNvSpPr/>
              <p:nvPr/>
            </p:nvSpPr>
            <p:spPr>
              <a:xfrm>
                <a:off x="1661953" y="4233975"/>
                <a:ext cx="117009" cy="312023"/>
              </a:xfrm>
              <a:prstGeom prst="triangle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F5166FAD-8CCF-4E46-A2E6-CBBE3EBB6560}"/>
                </a:ext>
              </a:extLst>
            </p:cNvPr>
            <p:cNvGrpSpPr>
              <a:grpSpLocks noChangeAspect="1"/>
            </p:cNvGrpSpPr>
            <p:nvPr/>
          </p:nvGrpSpPr>
          <p:grpSpPr>
            <a:xfrm rot="4958909">
              <a:off x="2793852" y="2452878"/>
              <a:ext cx="351913" cy="783105"/>
              <a:chOff x="1288973" y="1559974"/>
              <a:chExt cx="234017" cy="520747"/>
            </a:xfrm>
          </p:grpSpPr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id="{A7F9EEF5-AA2E-4F80-A56F-5DD8D11702DD}"/>
                  </a:ext>
                </a:extLst>
              </p:cNvPr>
              <p:cNvGrpSpPr/>
              <p:nvPr/>
            </p:nvGrpSpPr>
            <p:grpSpPr>
              <a:xfrm rot="497224">
                <a:off x="1288973" y="1983213"/>
                <a:ext cx="234017" cy="97508"/>
                <a:chOff x="2608857" y="4643504"/>
                <a:chExt cx="234017" cy="97508"/>
              </a:xfrm>
            </p:grpSpPr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680C3FD9-A81C-4376-92DF-DAB72E24A5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38867" y="4643505"/>
                  <a:ext cx="28169" cy="97507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>
                  <a:extLst>
                    <a:ext uri="{FF2B5EF4-FFF2-40B4-BE49-F238E27FC236}">
                      <a16:creationId xmlns:a16="http://schemas.microsoft.com/office/drawing/2014/main" id="{F0948354-BD60-414F-A087-986DE955968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608857" y="4643505"/>
                  <a:ext cx="125676" cy="4875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>
                  <a:extLst>
                    <a:ext uri="{FF2B5EF4-FFF2-40B4-BE49-F238E27FC236}">
                      <a16:creationId xmlns:a16="http://schemas.microsoft.com/office/drawing/2014/main" id="{F30DF0D5-EFD8-46D6-8C5A-B33292D0C7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28033" y="4643504"/>
                  <a:ext cx="114841" cy="7313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Connector 199">
                  <a:extLst>
                    <a:ext uri="{FF2B5EF4-FFF2-40B4-BE49-F238E27FC236}">
                      <a16:creationId xmlns:a16="http://schemas.microsoft.com/office/drawing/2014/main" id="{07039BE6-4A6F-468A-A33C-6BFBAFB396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82529" y="4643504"/>
                  <a:ext cx="56338" cy="9750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4" name="Rectangle 193">
                <a:extLst>
                  <a:ext uri="{FF2B5EF4-FFF2-40B4-BE49-F238E27FC236}">
                    <a16:creationId xmlns:a16="http://schemas.microsoft.com/office/drawing/2014/main" id="{1E0C7E49-B2B2-42AF-8182-9C0F40DDACA3}"/>
                  </a:ext>
                </a:extLst>
              </p:cNvPr>
              <p:cNvSpPr/>
              <p:nvPr/>
            </p:nvSpPr>
            <p:spPr>
              <a:xfrm rot="497224">
                <a:off x="1353371" y="1934355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C3CF485A-48AC-4157-8B0B-F93738825364}"/>
                  </a:ext>
                </a:extLst>
              </p:cNvPr>
              <p:cNvSpPr/>
              <p:nvPr/>
            </p:nvSpPr>
            <p:spPr>
              <a:xfrm rot="497224">
                <a:off x="1362740" y="1870028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6" name="Isosceles Triangle 195">
                <a:extLst>
                  <a:ext uri="{FF2B5EF4-FFF2-40B4-BE49-F238E27FC236}">
                    <a16:creationId xmlns:a16="http://schemas.microsoft.com/office/drawing/2014/main" id="{42B47534-4021-466E-B421-EA58B0DBF834}"/>
                  </a:ext>
                </a:extLst>
              </p:cNvPr>
              <p:cNvSpPr/>
              <p:nvPr/>
            </p:nvSpPr>
            <p:spPr>
              <a:xfrm rot="497224">
                <a:off x="1389911" y="1559974"/>
                <a:ext cx="117009" cy="312023"/>
              </a:xfrm>
              <a:prstGeom prst="triangle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30" name="Straight Arrow Connector 229">
              <a:extLst>
                <a:ext uri="{FF2B5EF4-FFF2-40B4-BE49-F238E27FC236}">
                  <a16:creationId xmlns:a16="http://schemas.microsoft.com/office/drawing/2014/main" id="{B36C14E4-9D75-4269-B2AC-B35145311340}"/>
                </a:ext>
              </a:extLst>
            </p:cNvPr>
            <p:cNvCxnSpPr>
              <a:cxnSpLocks/>
              <a:endCxn id="239" idx="1"/>
            </p:cNvCxnSpPr>
            <p:nvPr/>
          </p:nvCxnSpPr>
          <p:spPr>
            <a:xfrm flipV="1">
              <a:off x="227515" y="2364262"/>
              <a:ext cx="183932" cy="326958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2" name="Rectangle: Rounded Corners 231">
              <a:extLst>
                <a:ext uri="{FF2B5EF4-FFF2-40B4-BE49-F238E27FC236}">
                  <a16:creationId xmlns:a16="http://schemas.microsoft.com/office/drawing/2014/main" id="{E6B0E9BD-CB7F-416E-BDA1-6E57D1745FF1}"/>
                </a:ext>
              </a:extLst>
            </p:cNvPr>
            <p:cNvSpPr/>
            <p:nvPr/>
          </p:nvSpPr>
          <p:spPr>
            <a:xfrm>
              <a:off x="7924207" y="3099766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BMEWS</a:t>
              </a:r>
            </a:p>
          </p:txBody>
        </p:sp>
        <p:sp>
          <p:nvSpPr>
            <p:cNvPr id="233" name="Rectangle: Rounded Corners 232">
              <a:extLst>
                <a:ext uri="{FF2B5EF4-FFF2-40B4-BE49-F238E27FC236}">
                  <a16:creationId xmlns:a16="http://schemas.microsoft.com/office/drawing/2014/main" id="{FB9BF01B-4027-4643-BF6F-488D19BD0BA0}"/>
                </a:ext>
              </a:extLst>
            </p:cNvPr>
            <p:cNvSpPr/>
            <p:nvPr/>
          </p:nvSpPr>
          <p:spPr>
            <a:xfrm>
              <a:off x="6777758" y="3099766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Close-in BMEWS</a:t>
              </a:r>
            </a:p>
          </p:txBody>
        </p:sp>
        <p:sp>
          <p:nvSpPr>
            <p:cNvPr id="234" name="Rectangle: Rounded Corners 233">
              <a:extLst>
                <a:ext uri="{FF2B5EF4-FFF2-40B4-BE49-F238E27FC236}">
                  <a16:creationId xmlns:a16="http://schemas.microsoft.com/office/drawing/2014/main" id="{B0072882-F923-465A-B482-9E28548F509E}"/>
                </a:ext>
              </a:extLst>
            </p:cNvPr>
            <p:cNvSpPr/>
            <p:nvPr/>
          </p:nvSpPr>
          <p:spPr>
            <a:xfrm>
              <a:off x="7345678" y="2262039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C2</a:t>
              </a:r>
            </a:p>
          </p:txBody>
        </p:sp>
        <p:sp>
          <p:nvSpPr>
            <p:cNvPr id="237" name="Rectangle: Rounded Corners 236">
              <a:extLst>
                <a:ext uri="{FF2B5EF4-FFF2-40B4-BE49-F238E27FC236}">
                  <a16:creationId xmlns:a16="http://schemas.microsoft.com/office/drawing/2014/main" id="{57933A2B-395F-4AB3-B3A8-3A12DB6B2B08}"/>
                </a:ext>
              </a:extLst>
            </p:cNvPr>
            <p:cNvSpPr/>
            <p:nvPr/>
          </p:nvSpPr>
          <p:spPr>
            <a:xfrm>
              <a:off x="411447" y="3387539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Gravity</a:t>
              </a:r>
            </a:p>
          </p:txBody>
        </p:sp>
        <p:sp>
          <p:nvSpPr>
            <p:cNvPr id="238" name="Rectangle: Rounded Corners 237">
              <a:extLst>
                <a:ext uri="{FF2B5EF4-FFF2-40B4-BE49-F238E27FC236}">
                  <a16:creationId xmlns:a16="http://schemas.microsoft.com/office/drawing/2014/main" id="{3AA91C1E-A77E-4789-96E7-D2D7CFD4CD6E}"/>
                </a:ext>
              </a:extLst>
            </p:cNvPr>
            <p:cNvSpPr/>
            <p:nvPr/>
          </p:nvSpPr>
          <p:spPr>
            <a:xfrm>
              <a:off x="411447" y="2738740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Atmosphere</a:t>
              </a:r>
            </a:p>
          </p:txBody>
        </p:sp>
        <p:sp>
          <p:nvSpPr>
            <p:cNvPr id="239" name="Rectangle: Rounded Corners 238">
              <a:extLst>
                <a:ext uri="{FF2B5EF4-FFF2-40B4-BE49-F238E27FC236}">
                  <a16:creationId xmlns:a16="http://schemas.microsoft.com/office/drawing/2014/main" id="{6D870AEE-4F13-402B-A5AF-7BBC729C360B}"/>
                </a:ext>
              </a:extLst>
            </p:cNvPr>
            <p:cNvSpPr/>
            <p:nvPr/>
          </p:nvSpPr>
          <p:spPr>
            <a:xfrm>
              <a:off x="411447" y="2089942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Azimuth</a:t>
              </a:r>
            </a:p>
          </p:txBody>
        </p:sp>
        <p:cxnSp>
          <p:nvCxnSpPr>
            <p:cNvPr id="243" name="Straight Arrow Connector 242">
              <a:extLst>
                <a:ext uri="{FF2B5EF4-FFF2-40B4-BE49-F238E27FC236}">
                  <a16:creationId xmlns:a16="http://schemas.microsoft.com/office/drawing/2014/main" id="{0ABE46CD-1057-407F-91F2-AE0A67EBD54C}"/>
                </a:ext>
              </a:extLst>
            </p:cNvPr>
            <p:cNvCxnSpPr>
              <a:cxnSpLocks/>
              <a:stCxn id="232" idx="0"/>
              <a:endCxn id="234" idx="2"/>
            </p:cNvCxnSpPr>
            <p:nvPr/>
          </p:nvCxnSpPr>
          <p:spPr>
            <a:xfrm flipH="1" flipV="1">
              <a:off x="7886753" y="2810679"/>
              <a:ext cx="578529" cy="289087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6" name="Straight Arrow Connector 245">
              <a:extLst>
                <a:ext uri="{FF2B5EF4-FFF2-40B4-BE49-F238E27FC236}">
                  <a16:creationId xmlns:a16="http://schemas.microsoft.com/office/drawing/2014/main" id="{D67DE1E0-8B9E-40B2-BBC4-B99D72A7D7B9}"/>
                </a:ext>
              </a:extLst>
            </p:cNvPr>
            <p:cNvCxnSpPr>
              <a:cxnSpLocks/>
              <a:stCxn id="252" idx="3"/>
              <a:endCxn id="251" idx="1"/>
            </p:cNvCxnSpPr>
            <p:nvPr/>
          </p:nvCxnSpPr>
          <p:spPr>
            <a:xfrm>
              <a:off x="1493597" y="1715464"/>
              <a:ext cx="808278" cy="284122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7" name="Straight Arrow Connector 246">
              <a:extLst>
                <a:ext uri="{FF2B5EF4-FFF2-40B4-BE49-F238E27FC236}">
                  <a16:creationId xmlns:a16="http://schemas.microsoft.com/office/drawing/2014/main" id="{ED575EA7-57AC-4708-B634-24BEF3986118}"/>
                </a:ext>
              </a:extLst>
            </p:cNvPr>
            <p:cNvCxnSpPr>
              <a:cxnSpLocks/>
              <a:stCxn id="239" idx="3"/>
              <a:endCxn id="251" idx="1"/>
            </p:cNvCxnSpPr>
            <p:nvPr/>
          </p:nvCxnSpPr>
          <p:spPr>
            <a:xfrm flipV="1">
              <a:off x="1493597" y="1999586"/>
              <a:ext cx="808278" cy="364676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8" name="Straight Arrow Connector 247">
              <a:extLst>
                <a:ext uri="{FF2B5EF4-FFF2-40B4-BE49-F238E27FC236}">
                  <a16:creationId xmlns:a16="http://schemas.microsoft.com/office/drawing/2014/main" id="{82E40230-365F-4A53-B4C2-68D8783D8DEA}"/>
                </a:ext>
              </a:extLst>
            </p:cNvPr>
            <p:cNvCxnSpPr>
              <a:cxnSpLocks/>
              <a:stCxn id="238" idx="3"/>
              <a:endCxn id="251" idx="1"/>
            </p:cNvCxnSpPr>
            <p:nvPr/>
          </p:nvCxnSpPr>
          <p:spPr>
            <a:xfrm flipV="1">
              <a:off x="1493597" y="1999586"/>
              <a:ext cx="808278" cy="1013474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9" name="Straight Arrow Connector 248">
              <a:extLst>
                <a:ext uri="{FF2B5EF4-FFF2-40B4-BE49-F238E27FC236}">
                  <a16:creationId xmlns:a16="http://schemas.microsoft.com/office/drawing/2014/main" id="{6149B142-79A2-4208-88B8-8F9E6DE9A353}"/>
                </a:ext>
              </a:extLst>
            </p:cNvPr>
            <p:cNvCxnSpPr>
              <a:cxnSpLocks/>
              <a:stCxn id="237" idx="3"/>
              <a:endCxn id="251" idx="1"/>
            </p:cNvCxnSpPr>
            <p:nvPr/>
          </p:nvCxnSpPr>
          <p:spPr>
            <a:xfrm flipV="1">
              <a:off x="1493597" y="1999586"/>
              <a:ext cx="808278" cy="1662273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50" name="Straight Arrow Connector 249">
              <a:extLst>
                <a:ext uri="{FF2B5EF4-FFF2-40B4-BE49-F238E27FC236}">
                  <a16:creationId xmlns:a16="http://schemas.microsoft.com/office/drawing/2014/main" id="{1380CDEE-4A8A-43EB-94E0-A01224B450AB}"/>
                </a:ext>
              </a:extLst>
            </p:cNvPr>
            <p:cNvCxnSpPr>
              <a:cxnSpLocks/>
              <a:stCxn id="233" idx="0"/>
              <a:endCxn id="234" idx="2"/>
            </p:cNvCxnSpPr>
            <p:nvPr/>
          </p:nvCxnSpPr>
          <p:spPr>
            <a:xfrm flipV="1">
              <a:off x="7318833" y="2810679"/>
              <a:ext cx="567920" cy="289087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251" name="Rectangle: Rounded Corners 250">
              <a:extLst>
                <a:ext uri="{FF2B5EF4-FFF2-40B4-BE49-F238E27FC236}">
                  <a16:creationId xmlns:a16="http://schemas.microsoft.com/office/drawing/2014/main" id="{9297B4FC-6434-460B-B6F6-D363BC4D5193}"/>
                </a:ext>
              </a:extLst>
            </p:cNvPr>
            <p:cNvSpPr/>
            <p:nvPr/>
          </p:nvSpPr>
          <p:spPr>
            <a:xfrm>
              <a:off x="2301875" y="1725266"/>
              <a:ext cx="1082150" cy="548640"/>
            </a:xfrm>
            <a:prstGeom prst="roundRect">
              <a:avLst/>
            </a:prstGeom>
            <a:solidFill>
              <a:srgbClr val="00B0F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Trajectory</a:t>
              </a:r>
            </a:p>
          </p:txBody>
        </p:sp>
        <p:sp>
          <p:nvSpPr>
            <p:cNvPr id="252" name="Rectangle: Rounded Corners 251">
              <a:extLst>
                <a:ext uri="{FF2B5EF4-FFF2-40B4-BE49-F238E27FC236}">
                  <a16:creationId xmlns:a16="http://schemas.microsoft.com/office/drawing/2014/main" id="{5F8037C3-3665-4526-8FBB-0467760A9377}"/>
                </a:ext>
              </a:extLst>
            </p:cNvPr>
            <p:cNvSpPr/>
            <p:nvPr/>
          </p:nvSpPr>
          <p:spPr>
            <a:xfrm>
              <a:off x="411447" y="1441144"/>
              <a:ext cx="1082150" cy="548640"/>
            </a:xfrm>
            <a:prstGeom prst="roundRect">
              <a:avLst/>
            </a:prstGeom>
            <a:solidFill>
              <a:srgbClr val="00B0F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6 D.O.F.</a:t>
              </a:r>
            </a:p>
          </p:txBody>
        </p:sp>
        <p:cxnSp>
          <p:nvCxnSpPr>
            <p:cNvPr id="256" name="Straight Arrow Connector 255">
              <a:extLst>
                <a:ext uri="{FF2B5EF4-FFF2-40B4-BE49-F238E27FC236}">
                  <a16:creationId xmlns:a16="http://schemas.microsoft.com/office/drawing/2014/main" id="{4047E97E-D0E5-4170-AB6D-BFE6E1A32703}"/>
                </a:ext>
              </a:extLst>
            </p:cNvPr>
            <p:cNvCxnSpPr>
              <a:cxnSpLocks/>
              <a:endCxn id="251" idx="2"/>
            </p:cNvCxnSpPr>
            <p:nvPr/>
          </p:nvCxnSpPr>
          <p:spPr>
            <a:xfrm flipH="1" flipV="1">
              <a:off x="2842950" y="2273906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Arrow Connector 256">
              <a:extLst>
                <a:ext uri="{FF2B5EF4-FFF2-40B4-BE49-F238E27FC236}">
                  <a16:creationId xmlns:a16="http://schemas.microsoft.com/office/drawing/2014/main" id="{A28B5DD4-3122-499E-8978-0C0AA0CABDD6}"/>
                </a:ext>
              </a:extLst>
            </p:cNvPr>
            <p:cNvCxnSpPr>
              <a:cxnSpLocks/>
              <a:endCxn id="238" idx="1"/>
            </p:cNvCxnSpPr>
            <p:nvPr/>
          </p:nvCxnSpPr>
          <p:spPr>
            <a:xfrm flipV="1">
              <a:off x="249073" y="3013060"/>
              <a:ext cx="162374" cy="320605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Arrow Connector 257">
              <a:extLst>
                <a:ext uri="{FF2B5EF4-FFF2-40B4-BE49-F238E27FC236}">
                  <a16:creationId xmlns:a16="http://schemas.microsoft.com/office/drawing/2014/main" id="{75FDA18B-D639-4557-9777-9661CC512DD8}"/>
                </a:ext>
              </a:extLst>
            </p:cNvPr>
            <p:cNvCxnSpPr>
              <a:cxnSpLocks/>
              <a:endCxn id="252" idx="1"/>
            </p:cNvCxnSpPr>
            <p:nvPr/>
          </p:nvCxnSpPr>
          <p:spPr>
            <a:xfrm flipV="1">
              <a:off x="201115" y="1715464"/>
              <a:ext cx="210332" cy="320604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Arrow Connector 258">
              <a:extLst>
                <a:ext uri="{FF2B5EF4-FFF2-40B4-BE49-F238E27FC236}">
                  <a16:creationId xmlns:a16="http://schemas.microsoft.com/office/drawing/2014/main" id="{EDCB52F0-CFF4-4B13-A711-7B7DBB8F73AE}"/>
                </a:ext>
              </a:extLst>
            </p:cNvPr>
            <p:cNvCxnSpPr>
              <a:cxnSpLocks/>
              <a:endCxn id="237" idx="2"/>
            </p:cNvCxnSpPr>
            <p:nvPr/>
          </p:nvCxnSpPr>
          <p:spPr>
            <a:xfrm flipV="1">
              <a:off x="952522" y="3936179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Straight Arrow Connector 262">
              <a:extLst>
                <a:ext uri="{FF2B5EF4-FFF2-40B4-BE49-F238E27FC236}">
                  <a16:creationId xmlns:a16="http://schemas.microsoft.com/office/drawing/2014/main" id="{EF78F158-A89B-404E-847F-23DC5EE96572}"/>
                </a:ext>
              </a:extLst>
            </p:cNvPr>
            <p:cNvCxnSpPr>
              <a:cxnSpLocks/>
              <a:endCxn id="233" idx="2"/>
            </p:cNvCxnSpPr>
            <p:nvPr/>
          </p:nvCxnSpPr>
          <p:spPr>
            <a:xfrm flipV="1">
              <a:off x="7318833" y="3648406"/>
              <a:ext cx="0" cy="39264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Arrow Connector 263">
              <a:extLst>
                <a:ext uri="{FF2B5EF4-FFF2-40B4-BE49-F238E27FC236}">
                  <a16:creationId xmlns:a16="http://schemas.microsoft.com/office/drawing/2014/main" id="{34658912-C18D-4D3E-8A6D-BD81743FD59C}"/>
                </a:ext>
              </a:extLst>
            </p:cNvPr>
            <p:cNvCxnSpPr>
              <a:cxnSpLocks/>
              <a:endCxn id="232" idx="2"/>
            </p:cNvCxnSpPr>
            <p:nvPr/>
          </p:nvCxnSpPr>
          <p:spPr>
            <a:xfrm flipV="1">
              <a:off x="8465282" y="3648406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TextBox 66">
            <a:extLst>
              <a:ext uri="{FF2B5EF4-FFF2-40B4-BE49-F238E27FC236}">
                <a16:creationId xmlns:a16="http://schemas.microsoft.com/office/drawing/2014/main" id="{04EF81AB-9D86-464D-9F87-F22129A36390}"/>
              </a:ext>
            </a:extLst>
          </p:cNvPr>
          <p:cNvSpPr txBox="1"/>
          <p:nvPr/>
        </p:nvSpPr>
        <p:spPr>
          <a:xfrm>
            <a:off x="1645102" y="147058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.61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0538985-DDD4-433C-89E8-570F598BA3DF}"/>
              </a:ext>
            </a:extLst>
          </p:cNvPr>
          <p:cNvSpPr txBox="1"/>
          <p:nvPr/>
        </p:nvSpPr>
        <p:spPr>
          <a:xfrm>
            <a:off x="1397356" y="195010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.14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9A7CE19-FF34-48A1-B714-60F451FCDF8A}"/>
              </a:ext>
            </a:extLst>
          </p:cNvPr>
          <p:cNvSpPr txBox="1"/>
          <p:nvPr/>
        </p:nvSpPr>
        <p:spPr>
          <a:xfrm>
            <a:off x="1292436" y="2494575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.05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1F38CF6-5690-4F43-872D-612C770D6B65}"/>
              </a:ext>
            </a:extLst>
          </p:cNvPr>
          <p:cNvSpPr txBox="1"/>
          <p:nvPr/>
        </p:nvSpPr>
        <p:spPr>
          <a:xfrm>
            <a:off x="1463246" y="342968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.03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796B5CF-6E02-430F-9480-C37B4342282C}"/>
              </a:ext>
            </a:extLst>
          </p:cNvPr>
          <p:cNvSpPr txBox="1"/>
          <p:nvPr/>
        </p:nvSpPr>
        <p:spPr>
          <a:xfrm>
            <a:off x="8311927" y="277055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.38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B4083D4-AD77-4774-B6BA-984EDB00AE49}"/>
              </a:ext>
            </a:extLst>
          </p:cNvPr>
          <p:cNvSpPr txBox="1"/>
          <p:nvPr/>
        </p:nvSpPr>
        <p:spPr>
          <a:xfrm>
            <a:off x="6927006" y="277469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.43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40045E1-2A63-4A1B-AC57-14B0E2B78567}"/>
              </a:ext>
            </a:extLst>
          </p:cNvPr>
          <p:cNvSpPr txBox="1"/>
          <p:nvPr/>
        </p:nvSpPr>
        <p:spPr>
          <a:xfrm>
            <a:off x="2913517" y="2294085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4BD97"/>
                </a:solidFill>
              </a:rPr>
              <a:t>.17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E04D8A1-AB7C-458F-8757-9BE33575D96B}"/>
              </a:ext>
            </a:extLst>
          </p:cNvPr>
          <p:cNvSpPr txBox="1"/>
          <p:nvPr/>
        </p:nvSpPr>
        <p:spPr>
          <a:xfrm>
            <a:off x="8604379" y="200972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4BD97"/>
                </a:solidFill>
              </a:rPr>
              <a:t>.62</a:t>
            </a:r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93374EB9-15AC-4601-8243-BD4BDC6E0944}"/>
              </a:ext>
            </a:extLst>
          </p:cNvPr>
          <p:cNvCxnSpPr>
            <a:cxnSpLocks/>
          </p:cNvCxnSpPr>
          <p:nvPr/>
        </p:nvCxnSpPr>
        <p:spPr>
          <a:xfrm flipH="1">
            <a:off x="8427828" y="2325421"/>
            <a:ext cx="362495" cy="210938"/>
          </a:xfrm>
          <a:prstGeom prst="straightConnector1">
            <a:avLst/>
          </a:prstGeom>
          <a:ln w="38100">
            <a:solidFill>
              <a:srgbClr val="C4BD97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6" name="Group 75">
            <a:extLst>
              <a:ext uri="{FF2B5EF4-FFF2-40B4-BE49-F238E27FC236}">
                <a16:creationId xmlns:a16="http://schemas.microsoft.com/office/drawing/2014/main" id="{079EC436-4C27-4324-8B7D-78E05D689FCD}"/>
              </a:ext>
            </a:extLst>
          </p:cNvPr>
          <p:cNvGrpSpPr/>
          <p:nvPr/>
        </p:nvGrpSpPr>
        <p:grpSpPr>
          <a:xfrm>
            <a:off x="7998197" y="85128"/>
            <a:ext cx="934170" cy="968529"/>
            <a:chOff x="3745081" y="2602039"/>
            <a:chExt cx="1653838" cy="1653922"/>
          </a:xfrm>
        </p:grpSpPr>
        <p:sp>
          <p:nvSpPr>
            <p:cNvPr id="77" name="Arrow: Circular 76">
              <a:extLst>
                <a:ext uri="{FF2B5EF4-FFF2-40B4-BE49-F238E27FC236}">
                  <a16:creationId xmlns:a16="http://schemas.microsoft.com/office/drawing/2014/main" id="{2CA15921-DB4C-45FE-9A9E-9E2F87601352}"/>
                </a:ext>
              </a:extLst>
            </p:cNvPr>
            <p:cNvSpPr/>
            <p:nvPr/>
          </p:nvSpPr>
          <p:spPr>
            <a:xfrm>
              <a:off x="3745081" y="2602039"/>
              <a:ext cx="1653838" cy="1653922"/>
            </a:xfrm>
            <a:prstGeom prst="circularArrow">
              <a:avLst>
                <a:gd name="adj1" fmla="val 10980"/>
                <a:gd name="adj2" fmla="val 1142322"/>
                <a:gd name="adj3" fmla="val 4500000"/>
                <a:gd name="adj4" fmla="val 13500000"/>
                <a:gd name="adj5" fmla="val 12500"/>
              </a:avLst>
            </a:prstGeom>
            <a:solidFill>
              <a:srgbClr val="33CCFF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4">
                <a:hueOff val="-4917480"/>
                <a:satOff val="20175"/>
                <a:lumOff val="-13922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40EF66C4-9647-40EE-A1F8-9D240C28BD1C}"/>
                </a:ext>
              </a:extLst>
            </p:cNvPr>
            <p:cNvGrpSpPr/>
            <p:nvPr/>
          </p:nvGrpSpPr>
          <p:grpSpPr>
            <a:xfrm>
              <a:off x="4110222" y="3200505"/>
              <a:ext cx="922935" cy="461261"/>
              <a:chOff x="1697842" y="2503305"/>
              <a:chExt cx="922935" cy="461261"/>
            </a:xfrm>
          </p:grpSpPr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709BDAA0-079F-48B7-9148-24D10800F95C}"/>
                  </a:ext>
                </a:extLst>
              </p:cNvPr>
              <p:cNvSpPr/>
              <p:nvPr/>
            </p:nvSpPr>
            <p:spPr>
              <a:xfrm>
                <a:off x="1697842" y="2503305"/>
                <a:ext cx="922935" cy="461261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D2AC2114-93AA-4A75-90BD-756C2A723249}"/>
                  </a:ext>
                </a:extLst>
              </p:cNvPr>
              <p:cNvSpPr txBox="1"/>
              <p:nvPr/>
            </p:nvSpPr>
            <p:spPr>
              <a:xfrm>
                <a:off x="1697842" y="2503305"/>
                <a:ext cx="922935" cy="46126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600" b="1" kern="1200" dirty="0"/>
                  <a:t>3:</a:t>
                </a:r>
                <a:r>
                  <a:rPr lang="en-US" sz="600" kern="1200" dirty="0"/>
                  <a:t> Uncertainty quantification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310673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DB640-B76E-4E37-BEE8-7E6C949C8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77" y="364331"/>
            <a:ext cx="8229600" cy="954107"/>
          </a:xfrm>
        </p:spPr>
        <p:txBody>
          <a:bodyPr/>
          <a:lstStyle/>
          <a:p>
            <a:r>
              <a:rPr lang="en-US" dirty="0"/>
              <a:t>Iterate meta-model and conduct uncertainty quantification through network</a:t>
            </a:r>
          </a:p>
        </p:txBody>
      </p:sp>
      <p:sp>
        <p:nvSpPr>
          <p:cNvPr id="172" name="Arc 171">
            <a:extLst>
              <a:ext uri="{FF2B5EF4-FFF2-40B4-BE49-F238E27FC236}">
                <a16:creationId xmlns:a16="http://schemas.microsoft.com/office/drawing/2014/main" id="{FB72C624-A4C4-4594-B8EB-A7EF17E92FEA}"/>
              </a:ext>
            </a:extLst>
          </p:cNvPr>
          <p:cNvSpPr/>
          <p:nvPr/>
        </p:nvSpPr>
        <p:spPr>
          <a:xfrm rot="16200000">
            <a:off x="1032252" y="2461570"/>
            <a:ext cx="4367367" cy="5081809"/>
          </a:xfrm>
          <a:prstGeom prst="arc">
            <a:avLst>
              <a:gd name="adj1" fmla="val 16849929"/>
              <a:gd name="adj2" fmla="val 21058521"/>
            </a:avLst>
          </a:prstGeom>
          <a:ln w="25400">
            <a:solidFill>
              <a:srgbClr val="00B05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Arc 172">
            <a:extLst>
              <a:ext uri="{FF2B5EF4-FFF2-40B4-BE49-F238E27FC236}">
                <a16:creationId xmlns:a16="http://schemas.microsoft.com/office/drawing/2014/main" id="{C8981900-88A1-43B3-8AFF-344AC408D025}"/>
              </a:ext>
            </a:extLst>
          </p:cNvPr>
          <p:cNvSpPr>
            <a:spLocks/>
          </p:cNvSpPr>
          <p:nvPr/>
        </p:nvSpPr>
        <p:spPr>
          <a:xfrm>
            <a:off x="-219840" y="2855881"/>
            <a:ext cx="6314783" cy="8286045"/>
          </a:xfrm>
          <a:prstGeom prst="arc">
            <a:avLst>
              <a:gd name="adj1" fmla="val 16427475"/>
              <a:gd name="adj2" fmla="val 20221085"/>
            </a:avLst>
          </a:prstGeom>
          <a:ln w="2540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4493F58-E33D-4232-9D62-3CAA0C038DE4}"/>
              </a:ext>
            </a:extLst>
          </p:cNvPr>
          <p:cNvGrpSpPr/>
          <p:nvPr/>
        </p:nvGrpSpPr>
        <p:grpSpPr>
          <a:xfrm>
            <a:off x="201115" y="1432185"/>
            <a:ext cx="8805242" cy="4691011"/>
            <a:chOff x="201115" y="1432185"/>
            <a:chExt cx="8805242" cy="4691011"/>
          </a:xfrm>
        </p:grpSpPr>
        <p:sp>
          <p:nvSpPr>
            <p:cNvPr id="148" name="Isosceles Triangle 147">
              <a:extLst>
                <a:ext uri="{FF2B5EF4-FFF2-40B4-BE49-F238E27FC236}">
                  <a16:creationId xmlns:a16="http://schemas.microsoft.com/office/drawing/2014/main" id="{371B84EA-E8D4-4DAD-9E0D-893ED88CBCDB}"/>
                </a:ext>
              </a:extLst>
            </p:cNvPr>
            <p:cNvSpPr/>
            <p:nvPr/>
          </p:nvSpPr>
          <p:spPr>
            <a:xfrm rot="5647886">
              <a:off x="3854869" y="1016113"/>
              <a:ext cx="835744" cy="7280599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Isosceles Triangle 148">
              <a:extLst>
                <a:ext uri="{FF2B5EF4-FFF2-40B4-BE49-F238E27FC236}">
                  <a16:creationId xmlns:a16="http://schemas.microsoft.com/office/drawing/2014/main" id="{EF72993A-95E9-43EB-AA81-BA317F35B648}"/>
                </a:ext>
              </a:extLst>
            </p:cNvPr>
            <p:cNvSpPr/>
            <p:nvPr/>
          </p:nvSpPr>
          <p:spPr>
            <a:xfrm rot="6902161">
              <a:off x="5753667" y="2145844"/>
              <a:ext cx="750403" cy="3904620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Isosceles Triangle 149">
              <a:extLst>
                <a:ext uri="{FF2B5EF4-FFF2-40B4-BE49-F238E27FC236}">
                  <a16:creationId xmlns:a16="http://schemas.microsoft.com/office/drawing/2014/main" id="{4D462BE1-673A-4A12-AC75-0B9B937C612D}"/>
                </a:ext>
              </a:extLst>
            </p:cNvPr>
            <p:cNvSpPr/>
            <p:nvPr/>
          </p:nvSpPr>
          <p:spPr>
            <a:xfrm rot="6389901">
              <a:off x="6000733" y="2921925"/>
              <a:ext cx="778420" cy="3109693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78966DB8-F2C4-46A6-9E94-7CF0C821F923}"/>
                </a:ext>
              </a:extLst>
            </p:cNvPr>
            <p:cNvGrpSpPr/>
            <p:nvPr/>
          </p:nvGrpSpPr>
          <p:grpSpPr>
            <a:xfrm>
              <a:off x="7402291" y="4835286"/>
              <a:ext cx="1468736" cy="1277452"/>
              <a:chOff x="3658918" y="4042401"/>
              <a:chExt cx="2018212" cy="1755366"/>
            </a:xfrm>
          </p:grpSpPr>
          <p:sp>
            <p:nvSpPr>
              <p:cNvPr id="152" name="Isosceles Triangle 151">
                <a:extLst>
                  <a:ext uri="{FF2B5EF4-FFF2-40B4-BE49-F238E27FC236}">
                    <a16:creationId xmlns:a16="http://schemas.microsoft.com/office/drawing/2014/main" id="{DF8D2DF3-314E-451B-B541-285512FCDD13}"/>
                  </a:ext>
                </a:extLst>
              </p:cNvPr>
              <p:cNvSpPr/>
              <p:nvPr/>
            </p:nvSpPr>
            <p:spPr>
              <a:xfrm>
                <a:off x="4373349" y="5449349"/>
                <a:ext cx="1108602" cy="348418"/>
              </a:xfrm>
              <a:prstGeom prst="triangle">
                <a:avLst/>
              </a:prstGeom>
              <a:solidFill>
                <a:srgbClr val="FF8181"/>
              </a:solidFill>
              <a:ln w="38100" cap="rnd">
                <a:solidFill>
                  <a:srgbClr val="FF818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Rectangle: Rounded Corners 152">
                <a:extLst>
                  <a:ext uri="{FF2B5EF4-FFF2-40B4-BE49-F238E27FC236}">
                    <a16:creationId xmlns:a16="http://schemas.microsoft.com/office/drawing/2014/main" id="{9E3018B4-A080-4078-ABF0-5F4E704E16C9}"/>
                  </a:ext>
                </a:extLst>
              </p:cNvPr>
              <p:cNvSpPr/>
              <p:nvPr/>
            </p:nvSpPr>
            <p:spPr>
              <a:xfrm>
                <a:off x="4592517" y="5031388"/>
                <a:ext cx="628750" cy="618904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4" name="Group 153">
                <a:extLst>
                  <a:ext uri="{FF2B5EF4-FFF2-40B4-BE49-F238E27FC236}">
                    <a16:creationId xmlns:a16="http://schemas.microsoft.com/office/drawing/2014/main" id="{75AE92B3-DFED-47DE-9DDB-32A30134FF99}"/>
                  </a:ext>
                </a:extLst>
              </p:cNvPr>
              <p:cNvGrpSpPr/>
              <p:nvPr/>
            </p:nvGrpSpPr>
            <p:grpSpPr>
              <a:xfrm rot="19882359">
                <a:off x="3658918" y="4042401"/>
                <a:ext cx="2018212" cy="1433670"/>
                <a:chOff x="4175775" y="4049802"/>
                <a:chExt cx="2018212" cy="1433670"/>
              </a:xfrm>
            </p:grpSpPr>
            <p:sp>
              <p:nvSpPr>
                <p:cNvPr id="155" name="Chord 154">
                  <a:extLst>
                    <a:ext uri="{FF2B5EF4-FFF2-40B4-BE49-F238E27FC236}">
                      <a16:creationId xmlns:a16="http://schemas.microsoft.com/office/drawing/2014/main" id="{074A05DC-E1BA-4F42-8E89-0797EF2542B9}"/>
                    </a:ext>
                  </a:extLst>
                </p:cNvPr>
                <p:cNvSpPr/>
                <p:nvPr/>
              </p:nvSpPr>
              <p:spPr>
                <a:xfrm>
                  <a:off x="4351817" y="4771862"/>
                  <a:ext cx="1666128" cy="711610"/>
                </a:xfrm>
                <a:prstGeom prst="chord">
                  <a:avLst>
                    <a:gd name="adj1" fmla="val 20902441"/>
                    <a:gd name="adj2" fmla="val 11499612"/>
                  </a:avLst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6" name="Oval 155">
                  <a:extLst>
                    <a:ext uri="{FF2B5EF4-FFF2-40B4-BE49-F238E27FC236}">
                      <a16:creationId xmlns:a16="http://schemas.microsoft.com/office/drawing/2014/main" id="{078ED369-5219-48CD-A0E8-DECEA86AA209}"/>
                    </a:ext>
                  </a:extLst>
                </p:cNvPr>
                <p:cNvSpPr/>
                <p:nvPr/>
              </p:nvSpPr>
              <p:spPr>
                <a:xfrm>
                  <a:off x="4175775" y="4601177"/>
                  <a:ext cx="2018212" cy="77278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  <a:scene3d>
                  <a:camera prst="orthographicFront">
                    <a:rot lat="19199991" lon="0" rev="0"/>
                  </a:camera>
                  <a:lightRig rig="threePt" dir="t"/>
                </a:scene3d>
                <a:sp3d prstMaterial="dkEdge">
                  <a:bevelT prst="relaxedInset"/>
                  <a:bevelB w="1524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6A7F6DE-69A1-459E-AB93-CDF7293184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26194" y="4204884"/>
                  <a:ext cx="174819" cy="709472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2DB90334-3A84-4E10-A880-F5291FF6C2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715627" y="4204884"/>
                  <a:ext cx="421857" cy="749253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id="{7687053B-EF0A-479C-8669-83198EC86043}"/>
                    </a:ext>
                  </a:extLst>
                </p:cNvPr>
                <p:cNvGrpSpPr/>
                <p:nvPr/>
              </p:nvGrpSpPr>
              <p:grpSpPr>
                <a:xfrm>
                  <a:off x="5106227" y="4049802"/>
                  <a:ext cx="146304" cy="190122"/>
                  <a:chOff x="5100575" y="3830069"/>
                  <a:chExt cx="146304" cy="190122"/>
                </a:xfrm>
              </p:grpSpPr>
              <p:sp>
                <p:nvSpPr>
                  <p:cNvPr id="162" name="Rectangle: Rounded Corners 161">
                    <a:extLst>
                      <a:ext uri="{FF2B5EF4-FFF2-40B4-BE49-F238E27FC236}">
                        <a16:creationId xmlns:a16="http://schemas.microsoft.com/office/drawing/2014/main" id="{7D657773-FEEE-4A2F-A38E-36006E2D68FE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5114291" y="3852929"/>
                    <a:ext cx="118872" cy="73152"/>
                  </a:xfrm>
                  <a:prstGeom prst="roundRect">
                    <a:avLst/>
                  </a:prstGeom>
                  <a:solidFill>
                    <a:srgbClr val="FF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3" name="Rectangle: Rounded Corners 162">
                    <a:extLst>
                      <a:ext uri="{FF2B5EF4-FFF2-40B4-BE49-F238E27FC236}">
                        <a16:creationId xmlns:a16="http://schemas.microsoft.com/office/drawing/2014/main" id="{738709F5-13E9-45E1-8DDA-2F52F0C06C72}"/>
                      </a:ext>
                    </a:extLst>
                  </p:cNvPr>
                  <p:cNvSpPr/>
                  <p:nvPr/>
                </p:nvSpPr>
                <p:spPr>
                  <a:xfrm>
                    <a:off x="5100575" y="3910463"/>
                    <a:ext cx="146304" cy="109728"/>
                  </a:xfrm>
                  <a:prstGeom prst="roundRect">
                    <a:avLst/>
                  </a:prstGeom>
                  <a:solidFill>
                    <a:srgbClr val="C0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160" name="Straight Connector 159">
                  <a:extLst>
                    <a:ext uri="{FF2B5EF4-FFF2-40B4-BE49-F238E27FC236}">
                      <a16:creationId xmlns:a16="http://schemas.microsoft.com/office/drawing/2014/main" id="{2F85A373-07EF-4DEE-BA63-1AD2D09A7D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880353" y="4211763"/>
                  <a:ext cx="266277" cy="922783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FCCE0C2D-A1CC-42E2-AC42-C81120D679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38798" y="4209704"/>
                  <a:ext cx="507630" cy="869594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79F894B3-3359-4B8F-9EE0-EF1506DD1605}"/>
                </a:ext>
              </a:extLst>
            </p:cNvPr>
            <p:cNvGrpSpPr/>
            <p:nvPr/>
          </p:nvGrpSpPr>
          <p:grpSpPr>
            <a:xfrm rot="323350">
              <a:off x="6862988" y="4158001"/>
              <a:ext cx="933434" cy="385590"/>
              <a:chOff x="10358113" y="4003371"/>
              <a:chExt cx="933434" cy="385590"/>
            </a:xfrm>
          </p:grpSpPr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386C6838-8AFA-400C-BDB6-9990E5277AC1}"/>
                  </a:ext>
                </a:extLst>
              </p:cNvPr>
              <p:cNvGrpSpPr/>
              <p:nvPr/>
            </p:nvGrpSpPr>
            <p:grpSpPr>
              <a:xfrm rot="16697224">
                <a:off x="11042271" y="4139684"/>
                <a:ext cx="351920" cy="146633"/>
                <a:chOff x="2608857" y="4643504"/>
                <a:chExt cx="234017" cy="97508"/>
              </a:xfrm>
            </p:grpSpPr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F59B8902-1E82-4EAE-8C59-4CF543FEE7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38867" y="4643505"/>
                  <a:ext cx="28169" cy="97507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>
                  <a:extLst>
                    <a:ext uri="{FF2B5EF4-FFF2-40B4-BE49-F238E27FC236}">
                      <a16:creationId xmlns:a16="http://schemas.microsoft.com/office/drawing/2014/main" id="{C112EBFF-E44F-4EC1-B05B-2049F596DD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608857" y="4643505"/>
                  <a:ext cx="125676" cy="4875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>
                  <a:extLst>
                    <a:ext uri="{FF2B5EF4-FFF2-40B4-BE49-F238E27FC236}">
                      <a16:creationId xmlns:a16="http://schemas.microsoft.com/office/drawing/2014/main" id="{6FDE9CAA-42EE-4122-93CA-B9EB6B695D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28033" y="4643504"/>
                  <a:ext cx="114841" cy="7313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>
                  <a:extLst>
                    <a:ext uri="{FF2B5EF4-FFF2-40B4-BE49-F238E27FC236}">
                      <a16:creationId xmlns:a16="http://schemas.microsoft.com/office/drawing/2014/main" id="{9EFB1BDC-B631-4BD2-B485-60974D4970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82529" y="4643504"/>
                  <a:ext cx="56338" cy="9750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51DA4C33-14DD-4C9D-AFD0-850839782213}"/>
                  </a:ext>
                </a:extLst>
              </p:cNvPr>
              <p:cNvSpPr/>
              <p:nvPr/>
            </p:nvSpPr>
            <p:spPr>
              <a:xfrm rot="16697224">
                <a:off x="10805959" y="3882940"/>
                <a:ext cx="175961" cy="538419"/>
              </a:xfrm>
              <a:prstGeom prst="rect">
                <a:avLst/>
              </a:prstGeom>
              <a:gradFill flip="none" rotWithShape="1">
                <a:gsLst>
                  <a:gs pos="16000">
                    <a:srgbClr val="C00000"/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7" name="Isosceles Triangle 166">
                <a:extLst>
                  <a:ext uri="{FF2B5EF4-FFF2-40B4-BE49-F238E27FC236}">
                    <a16:creationId xmlns:a16="http://schemas.microsoft.com/office/drawing/2014/main" id="{E7EE1583-1990-4081-B724-659BC4DDE1FF}"/>
                  </a:ext>
                </a:extLst>
              </p:cNvPr>
              <p:cNvSpPr/>
              <p:nvPr/>
            </p:nvSpPr>
            <p:spPr>
              <a:xfrm rot="16697224">
                <a:off x="10403251" y="3958233"/>
                <a:ext cx="175961" cy="266238"/>
              </a:xfrm>
              <a:prstGeom prst="triangle">
                <a:avLst/>
              </a:prstGeom>
              <a:gradFill flip="none" rotWithShape="1">
                <a:gsLst>
                  <a:gs pos="16000">
                    <a:srgbClr val="C00000"/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702DDAA1-1040-4DB8-89F3-61606F252F46}"/>
                </a:ext>
              </a:extLst>
            </p:cNvPr>
            <p:cNvGrpSpPr/>
            <p:nvPr/>
          </p:nvGrpSpPr>
          <p:grpSpPr>
            <a:xfrm>
              <a:off x="5646818" y="5488475"/>
              <a:ext cx="600120" cy="605404"/>
              <a:chOff x="8263470" y="5500487"/>
              <a:chExt cx="862730" cy="862730"/>
            </a:xfrm>
          </p:grpSpPr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C0E30443-9C94-42B1-B516-8F3448432A4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263470" y="5500487"/>
                <a:ext cx="862730" cy="862730"/>
              </a:xfrm>
              <a:prstGeom prst="ellipse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Oval 175">
                <a:extLst>
                  <a:ext uri="{FF2B5EF4-FFF2-40B4-BE49-F238E27FC236}">
                    <a16:creationId xmlns:a16="http://schemas.microsoft.com/office/drawing/2014/main" id="{CC6F01AE-B9BC-4305-959C-997155BF7F7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453271" y="5690288"/>
                <a:ext cx="483128" cy="483128"/>
              </a:xfrm>
              <a:prstGeom prst="ellipse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D266D9E4-D1CC-4F01-BFE3-76D2A6C65E3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603395" y="5840412"/>
                <a:ext cx="182880" cy="18288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8" name="Explosion: 8 Points 177">
              <a:extLst>
                <a:ext uri="{FF2B5EF4-FFF2-40B4-BE49-F238E27FC236}">
                  <a16:creationId xmlns:a16="http://schemas.microsoft.com/office/drawing/2014/main" id="{38F8A680-8D36-476F-9C9F-649A8F8AD83E}"/>
                </a:ext>
              </a:extLst>
            </p:cNvPr>
            <p:cNvSpPr/>
            <p:nvPr/>
          </p:nvSpPr>
          <p:spPr>
            <a:xfrm>
              <a:off x="3207852" y="2665915"/>
              <a:ext cx="438918" cy="429445"/>
            </a:xfrm>
            <a:prstGeom prst="irregularSeal1">
              <a:avLst/>
            </a:prstGeom>
            <a:solidFill>
              <a:srgbClr val="00B0F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Explosion: 8 Points 178">
              <a:extLst>
                <a:ext uri="{FF2B5EF4-FFF2-40B4-BE49-F238E27FC236}">
                  <a16:creationId xmlns:a16="http://schemas.microsoft.com/office/drawing/2014/main" id="{F03F67A5-F8A0-4A0A-9CC3-C46C7F40E8B2}"/>
                </a:ext>
              </a:extLst>
            </p:cNvPr>
            <p:cNvSpPr/>
            <p:nvPr/>
          </p:nvSpPr>
          <p:spPr>
            <a:xfrm>
              <a:off x="4202698" y="3138364"/>
              <a:ext cx="438918" cy="429445"/>
            </a:xfrm>
            <a:prstGeom prst="irregularSeal1">
              <a:avLst/>
            </a:prstGeom>
            <a:solidFill>
              <a:srgbClr val="00B0F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1" name="Group 180">
              <a:extLst>
                <a:ext uri="{FF2B5EF4-FFF2-40B4-BE49-F238E27FC236}">
                  <a16:creationId xmlns:a16="http://schemas.microsoft.com/office/drawing/2014/main" id="{3E2DC310-7987-4119-9FA2-43144268EFA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64243" y="4216978"/>
              <a:ext cx="351914" cy="1906218"/>
              <a:chOff x="1599114" y="4233975"/>
              <a:chExt cx="234017" cy="1267593"/>
            </a:xfrm>
          </p:grpSpPr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45167A42-20F5-4B17-9995-D81DE2A35DAA}"/>
                  </a:ext>
                </a:extLst>
              </p:cNvPr>
              <p:cNvGrpSpPr/>
              <p:nvPr/>
            </p:nvGrpSpPr>
            <p:grpSpPr>
              <a:xfrm>
                <a:off x="1599114" y="5404060"/>
                <a:ext cx="234017" cy="97508"/>
                <a:chOff x="2608857" y="4643504"/>
                <a:chExt cx="234017" cy="97508"/>
              </a:xfrm>
            </p:grpSpPr>
            <p:cxnSp>
              <p:nvCxnSpPr>
                <p:cNvPr id="188" name="Straight Connector 187">
                  <a:extLst>
                    <a:ext uri="{FF2B5EF4-FFF2-40B4-BE49-F238E27FC236}">
                      <a16:creationId xmlns:a16="http://schemas.microsoft.com/office/drawing/2014/main" id="{F365B9EC-0EB9-4659-9AEC-D70BDB430D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38867" y="4643505"/>
                  <a:ext cx="28169" cy="97507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>
                  <a:extLst>
                    <a:ext uri="{FF2B5EF4-FFF2-40B4-BE49-F238E27FC236}">
                      <a16:creationId xmlns:a16="http://schemas.microsoft.com/office/drawing/2014/main" id="{D4099AE1-D6AF-40C1-9C05-39E1B112E6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608857" y="4643505"/>
                  <a:ext cx="125676" cy="4875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>
                  <a:extLst>
                    <a:ext uri="{FF2B5EF4-FFF2-40B4-BE49-F238E27FC236}">
                      <a16:creationId xmlns:a16="http://schemas.microsoft.com/office/drawing/2014/main" id="{939C41B9-DEE3-413B-828B-687BCBDFB8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28033" y="4643504"/>
                  <a:ext cx="114841" cy="7313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Straight Connector 190">
                  <a:extLst>
                    <a:ext uri="{FF2B5EF4-FFF2-40B4-BE49-F238E27FC236}">
                      <a16:creationId xmlns:a16="http://schemas.microsoft.com/office/drawing/2014/main" id="{4364905C-F365-46BC-8499-4EBA05298E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82529" y="4643504"/>
                  <a:ext cx="56338" cy="9750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24F07C93-6A22-46A6-91DC-98EF5B9B210B}"/>
                  </a:ext>
                </a:extLst>
              </p:cNvPr>
              <p:cNvSpPr/>
              <p:nvPr/>
            </p:nvSpPr>
            <p:spPr>
              <a:xfrm>
                <a:off x="1661953" y="4914357"/>
                <a:ext cx="117009" cy="5027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B426C6E1-DB87-4038-AD0E-592CA968C2B3}"/>
                  </a:ext>
                </a:extLst>
              </p:cNvPr>
              <p:cNvSpPr/>
              <p:nvPr/>
            </p:nvSpPr>
            <p:spPr>
              <a:xfrm>
                <a:off x="1661953" y="4676008"/>
                <a:ext cx="117009" cy="238349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C486A18C-0FF7-426F-8BAE-B8AB92731869}"/>
                  </a:ext>
                </a:extLst>
              </p:cNvPr>
              <p:cNvSpPr/>
              <p:nvPr/>
            </p:nvSpPr>
            <p:spPr>
              <a:xfrm>
                <a:off x="1661953" y="4611003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ectangle 185">
                <a:extLst>
                  <a:ext uri="{FF2B5EF4-FFF2-40B4-BE49-F238E27FC236}">
                    <a16:creationId xmlns:a16="http://schemas.microsoft.com/office/drawing/2014/main" id="{587D5E4B-2D94-40EF-9120-E2FB2D546DCD}"/>
                  </a:ext>
                </a:extLst>
              </p:cNvPr>
              <p:cNvSpPr/>
              <p:nvPr/>
            </p:nvSpPr>
            <p:spPr>
              <a:xfrm>
                <a:off x="1661953" y="4545998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Isosceles Triangle 186">
                <a:extLst>
                  <a:ext uri="{FF2B5EF4-FFF2-40B4-BE49-F238E27FC236}">
                    <a16:creationId xmlns:a16="http://schemas.microsoft.com/office/drawing/2014/main" id="{DFFD1BDE-130D-438D-BE18-78100D86460C}"/>
                  </a:ext>
                </a:extLst>
              </p:cNvPr>
              <p:cNvSpPr/>
              <p:nvPr/>
            </p:nvSpPr>
            <p:spPr>
              <a:xfrm>
                <a:off x="1661953" y="4233975"/>
                <a:ext cx="117009" cy="312023"/>
              </a:xfrm>
              <a:prstGeom prst="triangle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F5166FAD-8CCF-4E46-A2E6-CBBE3EBB6560}"/>
                </a:ext>
              </a:extLst>
            </p:cNvPr>
            <p:cNvGrpSpPr>
              <a:grpSpLocks noChangeAspect="1"/>
            </p:cNvGrpSpPr>
            <p:nvPr/>
          </p:nvGrpSpPr>
          <p:grpSpPr>
            <a:xfrm rot="4958909">
              <a:off x="2793852" y="2452878"/>
              <a:ext cx="351913" cy="783105"/>
              <a:chOff x="1288973" y="1559974"/>
              <a:chExt cx="234017" cy="520747"/>
            </a:xfrm>
          </p:grpSpPr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id="{A7F9EEF5-AA2E-4F80-A56F-5DD8D11702DD}"/>
                  </a:ext>
                </a:extLst>
              </p:cNvPr>
              <p:cNvGrpSpPr/>
              <p:nvPr/>
            </p:nvGrpSpPr>
            <p:grpSpPr>
              <a:xfrm rot="497224">
                <a:off x="1288973" y="1983213"/>
                <a:ext cx="234017" cy="97508"/>
                <a:chOff x="2608857" y="4643504"/>
                <a:chExt cx="234017" cy="97508"/>
              </a:xfrm>
            </p:grpSpPr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680C3FD9-A81C-4376-92DF-DAB72E24A5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38867" y="4643505"/>
                  <a:ext cx="28169" cy="97507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>
                  <a:extLst>
                    <a:ext uri="{FF2B5EF4-FFF2-40B4-BE49-F238E27FC236}">
                      <a16:creationId xmlns:a16="http://schemas.microsoft.com/office/drawing/2014/main" id="{F0948354-BD60-414F-A087-986DE955968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608857" y="4643505"/>
                  <a:ext cx="125676" cy="4875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>
                  <a:extLst>
                    <a:ext uri="{FF2B5EF4-FFF2-40B4-BE49-F238E27FC236}">
                      <a16:creationId xmlns:a16="http://schemas.microsoft.com/office/drawing/2014/main" id="{F30DF0D5-EFD8-46D6-8C5A-B33292D0C7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28033" y="4643504"/>
                  <a:ext cx="114841" cy="7313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Connector 199">
                  <a:extLst>
                    <a:ext uri="{FF2B5EF4-FFF2-40B4-BE49-F238E27FC236}">
                      <a16:creationId xmlns:a16="http://schemas.microsoft.com/office/drawing/2014/main" id="{07039BE6-4A6F-468A-A33C-6BFBAFB396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82529" y="4643504"/>
                  <a:ext cx="56338" cy="9750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4" name="Rectangle 193">
                <a:extLst>
                  <a:ext uri="{FF2B5EF4-FFF2-40B4-BE49-F238E27FC236}">
                    <a16:creationId xmlns:a16="http://schemas.microsoft.com/office/drawing/2014/main" id="{1E0C7E49-B2B2-42AF-8182-9C0F40DDACA3}"/>
                  </a:ext>
                </a:extLst>
              </p:cNvPr>
              <p:cNvSpPr/>
              <p:nvPr/>
            </p:nvSpPr>
            <p:spPr>
              <a:xfrm rot="497224">
                <a:off x="1353371" y="1934355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C3CF485A-48AC-4157-8B0B-F93738825364}"/>
                  </a:ext>
                </a:extLst>
              </p:cNvPr>
              <p:cNvSpPr/>
              <p:nvPr/>
            </p:nvSpPr>
            <p:spPr>
              <a:xfrm rot="497224">
                <a:off x="1362740" y="1870028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6" name="Isosceles Triangle 195">
                <a:extLst>
                  <a:ext uri="{FF2B5EF4-FFF2-40B4-BE49-F238E27FC236}">
                    <a16:creationId xmlns:a16="http://schemas.microsoft.com/office/drawing/2014/main" id="{42B47534-4021-466E-B421-EA58B0DBF834}"/>
                  </a:ext>
                </a:extLst>
              </p:cNvPr>
              <p:cNvSpPr/>
              <p:nvPr/>
            </p:nvSpPr>
            <p:spPr>
              <a:xfrm rot="497224">
                <a:off x="1389911" y="1559974"/>
                <a:ext cx="117009" cy="312023"/>
              </a:xfrm>
              <a:prstGeom prst="triangle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1" name="Explosion: 8 Points 200">
              <a:extLst>
                <a:ext uri="{FF2B5EF4-FFF2-40B4-BE49-F238E27FC236}">
                  <a16:creationId xmlns:a16="http://schemas.microsoft.com/office/drawing/2014/main" id="{DC868060-4A74-416C-A998-5F7ED5D60E8A}"/>
                </a:ext>
              </a:extLst>
            </p:cNvPr>
            <p:cNvSpPr/>
            <p:nvPr/>
          </p:nvSpPr>
          <p:spPr>
            <a:xfrm>
              <a:off x="4981190" y="3912475"/>
              <a:ext cx="438918" cy="429445"/>
            </a:xfrm>
            <a:prstGeom prst="irregularSeal1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0" name="Straight Arrow Connector 229">
              <a:extLst>
                <a:ext uri="{FF2B5EF4-FFF2-40B4-BE49-F238E27FC236}">
                  <a16:creationId xmlns:a16="http://schemas.microsoft.com/office/drawing/2014/main" id="{B36C14E4-9D75-4269-B2AC-B35145311340}"/>
                </a:ext>
              </a:extLst>
            </p:cNvPr>
            <p:cNvCxnSpPr>
              <a:cxnSpLocks/>
              <a:endCxn id="239" idx="1"/>
            </p:cNvCxnSpPr>
            <p:nvPr/>
          </p:nvCxnSpPr>
          <p:spPr>
            <a:xfrm flipV="1">
              <a:off x="227515" y="2364262"/>
              <a:ext cx="183932" cy="326958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2" name="Rectangle: Rounded Corners 231">
              <a:extLst>
                <a:ext uri="{FF2B5EF4-FFF2-40B4-BE49-F238E27FC236}">
                  <a16:creationId xmlns:a16="http://schemas.microsoft.com/office/drawing/2014/main" id="{E6B0E9BD-CB7F-416E-BDA1-6E57D1745FF1}"/>
                </a:ext>
              </a:extLst>
            </p:cNvPr>
            <p:cNvSpPr/>
            <p:nvPr/>
          </p:nvSpPr>
          <p:spPr>
            <a:xfrm>
              <a:off x="7924207" y="3099766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BMEWS</a:t>
              </a:r>
            </a:p>
          </p:txBody>
        </p:sp>
        <p:sp>
          <p:nvSpPr>
            <p:cNvPr id="233" name="Rectangle: Rounded Corners 232">
              <a:extLst>
                <a:ext uri="{FF2B5EF4-FFF2-40B4-BE49-F238E27FC236}">
                  <a16:creationId xmlns:a16="http://schemas.microsoft.com/office/drawing/2014/main" id="{FB9BF01B-4027-4643-BF6F-488D19BD0BA0}"/>
                </a:ext>
              </a:extLst>
            </p:cNvPr>
            <p:cNvSpPr/>
            <p:nvPr/>
          </p:nvSpPr>
          <p:spPr>
            <a:xfrm>
              <a:off x="6777758" y="3099766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Close-in BMEWS</a:t>
              </a:r>
            </a:p>
          </p:txBody>
        </p:sp>
        <p:sp>
          <p:nvSpPr>
            <p:cNvPr id="234" name="Rectangle: Rounded Corners 233">
              <a:extLst>
                <a:ext uri="{FF2B5EF4-FFF2-40B4-BE49-F238E27FC236}">
                  <a16:creationId xmlns:a16="http://schemas.microsoft.com/office/drawing/2014/main" id="{B0072882-F923-465A-B482-9E28548F509E}"/>
                </a:ext>
              </a:extLst>
            </p:cNvPr>
            <p:cNvSpPr/>
            <p:nvPr/>
          </p:nvSpPr>
          <p:spPr>
            <a:xfrm>
              <a:off x="7345678" y="2262039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C2</a:t>
              </a:r>
            </a:p>
          </p:txBody>
        </p:sp>
        <p:sp>
          <p:nvSpPr>
            <p:cNvPr id="235" name="Rectangle: Rounded Corners 234">
              <a:extLst>
                <a:ext uri="{FF2B5EF4-FFF2-40B4-BE49-F238E27FC236}">
                  <a16:creationId xmlns:a16="http://schemas.microsoft.com/office/drawing/2014/main" id="{EB7591CE-554B-4834-937A-58171BE119DC}"/>
                </a:ext>
              </a:extLst>
            </p:cNvPr>
            <p:cNvSpPr/>
            <p:nvPr/>
          </p:nvSpPr>
          <p:spPr>
            <a:xfrm>
              <a:off x="6750645" y="1432185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ABM</a:t>
              </a:r>
            </a:p>
          </p:txBody>
        </p:sp>
        <p:sp>
          <p:nvSpPr>
            <p:cNvPr id="237" name="Rectangle: Rounded Corners 236">
              <a:extLst>
                <a:ext uri="{FF2B5EF4-FFF2-40B4-BE49-F238E27FC236}">
                  <a16:creationId xmlns:a16="http://schemas.microsoft.com/office/drawing/2014/main" id="{57933A2B-395F-4AB3-B3A8-3A12DB6B2B08}"/>
                </a:ext>
              </a:extLst>
            </p:cNvPr>
            <p:cNvSpPr/>
            <p:nvPr/>
          </p:nvSpPr>
          <p:spPr>
            <a:xfrm>
              <a:off x="411447" y="3387539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Gravity</a:t>
              </a:r>
            </a:p>
          </p:txBody>
        </p:sp>
        <p:sp>
          <p:nvSpPr>
            <p:cNvPr id="238" name="Rectangle: Rounded Corners 237">
              <a:extLst>
                <a:ext uri="{FF2B5EF4-FFF2-40B4-BE49-F238E27FC236}">
                  <a16:creationId xmlns:a16="http://schemas.microsoft.com/office/drawing/2014/main" id="{3AA91C1E-A77E-4789-96E7-D2D7CFD4CD6E}"/>
                </a:ext>
              </a:extLst>
            </p:cNvPr>
            <p:cNvSpPr/>
            <p:nvPr/>
          </p:nvSpPr>
          <p:spPr>
            <a:xfrm>
              <a:off x="411447" y="2738740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Atmosphere</a:t>
              </a:r>
            </a:p>
          </p:txBody>
        </p:sp>
        <p:sp>
          <p:nvSpPr>
            <p:cNvPr id="239" name="Rectangle: Rounded Corners 238">
              <a:extLst>
                <a:ext uri="{FF2B5EF4-FFF2-40B4-BE49-F238E27FC236}">
                  <a16:creationId xmlns:a16="http://schemas.microsoft.com/office/drawing/2014/main" id="{6D870AEE-4F13-402B-A5AF-7BBC729C360B}"/>
                </a:ext>
              </a:extLst>
            </p:cNvPr>
            <p:cNvSpPr/>
            <p:nvPr/>
          </p:nvSpPr>
          <p:spPr>
            <a:xfrm>
              <a:off x="411447" y="2089942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Azimuth</a:t>
              </a:r>
            </a:p>
          </p:txBody>
        </p:sp>
        <p:cxnSp>
          <p:nvCxnSpPr>
            <p:cNvPr id="242" name="Straight Arrow Connector 241">
              <a:extLst>
                <a:ext uri="{FF2B5EF4-FFF2-40B4-BE49-F238E27FC236}">
                  <a16:creationId xmlns:a16="http://schemas.microsoft.com/office/drawing/2014/main" id="{2D121850-429D-4542-8CD0-1E704ADBB229}"/>
                </a:ext>
              </a:extLst>
            </p:cNvPr>
            <p:cNvCxnSpPr>
              <a:cxnSpLocks/>
              <a:stCxn id="234" idx="0"/>
              <a:endCxn id="235" idx="2"/>
            </p:cNvCxnSpPr>
            <p:nvPr/>
          </p:nvCxnSpPr>
          <p:spPr>
            <a:xfrm flipH="1" flipV="1">
              <a:off x="7291720" y="1980825"/>
              <a:ext cx="595033" cy="281214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3" name="Straight Arrow Connector 242">
              <a:extLst>
                <a:ext uri="{FF2B5EF4-FFF2-40B4-BE49-F238E27FC236}">
                  <a16:creationId xmlns:a16="http://schemas.microsoft.com/office/drawing/2014/main" id="{0ABE46CD-1057-407F-91F2-AE0A67EBD54C}"/>
                </a:ext>
              </a:extLst>
            </p:cNvPr>
            <p:cNvCxnSpPr>
              <a:cxnSpLocks/>
              <a:stCxn id="232" idx="0"/>
              <a:endCxn id="234" idx="2"/>
            </p:cNvCxnSpPr>
            <p:nvPr/>
          </p:nvCxnSpPr>
          <p:spPr>
            <a:xfrm flipH="1" flipV="1">
              <a:off x="7886753" y="2810679"/>
              <a:ext cx="578529" cy="289087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5" name="Straight Arrow Connector 244">
              <a:extLst>
                <a:ext uri="{FF2B5EF4-FFF2-40B4-BE49-F238E27FC236}">
                  <a16:creationId xmlns:a16="http://schemas.microsoft.com/office/drawing/2014/main" id="{49465468-CCBF-4375-BBEE-DEA3727C66A4}"/>
                </a:ext>
              </a:extLst>
            </p:cNvPr>
            <p:cNvCxnSpPr>
              <a:cxnSpLocks/>
              <a:stCxn id="251" idx="3"/>
              <a:endCxn id="254" idx="1"/>
            </p:cNvCxnSpPr>
            <p:nvPr/>
          </p:nvCxnSpPr>
          <p:spPr>
            <a:xfrm>
              <a:off x="3384025" y="1999586"/>
              <a:ext cx="309124" cy="1575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6" name="Straight Arrow Connector 245">
              <a:extLst>
                <a:ext uri="{FF2B5EF4-FFF2-40B4-BE49-F238E27FC236}">
                  <a16:creationId xmlns:a16="http://schemas.microsoft.com/office/drawing/2014/main" id="{D67DE1E0-8B9E-40B2-BBC4-B99D72A7D7B9}"/>
                </a:ext>
              </a:extLst>
            </p:cNvPr>
            <p:cNvCxnSpPr>
              <a:cxnSpLocks/>
              <a:stCxn id="252" idx="3"/>
              <a:endCxn id="251" idx="1"/>
            </p:cNvCxnSpPr>
            <p:nvPr/>
          </p:nvCxnSpPr>
          <p:spPr>
            <a:xfrm>
              <a:off x="1493597" y="1715464"/>
              <a:ext cx="808278" cy="284122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7" name="Straight Arrow Connector 246">
              <a:extLst>
                <a:ext uri="{FF2B5EF4-FFF2-40B4-BE49-F238E27FC236}">
                  <a16:creationId xmlns:a16="http://schemas.microsoft.com/office/drawing/2014/main" id="{ED575EA7-57AC-4708-B634-24BEF3986118}"/>
                </a:ext>
              </a:extLst>
            </p:cNvPr>
            <p:cNvCxnSpPr>
              <a:cxnSpLocks/>
              <a:stCxn id="239" idx="3"/>
              <a:endCxn id="251" idx="1"/>
            </p:cNvCxnSpPr>
            <p:nvPr/>
          </p:nvCxnSpPr>
          <p:spPr>
            <a:xfrm flipV="1">
              <a:off x="1493597" y="1999586"/>
              <a:ext cx="808278" cy="364676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8" name="Straight Arrow Connector 247">
              <a:extLst>
                <a:ext uri="{FF2B5EF4-FFF2-40B4-BE49-F238E27FC236}">
                  <a16:creationId xmlns:a16="http://schemas.microsoft.com/office/drawing/2014/main" id="{82E40230-365F-4A53-B4C2-68D8783D8DEA}"/>
                </a:ext>
              </a:extLst>
            </p:cNvPr>
            <p:cNvCxnSpPr>
              <a:cxnSpLocks/>
              <a:stCxn id="238" idx="3"/>
              <a:endCxn id="251" idx="1"/>
            </p:cNvCxnSpPr>
            <p:nvPr/>
          </p:nvCxnSpPr>
          <p:spPr>
            <a:xfrm flipV="1">
              <a:off x="1493597" y="1999586"/>
              <a:ext cx="808278" cy="1013474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9" name="Straight Arrow Connector 248">
              <a:extLst>
                <a:ext uri="{FF2B5EF4-FFF2-40B4-BE49-F238E27FC236}">
                  <a16:creationId xmlns:a16="http://schemas.microsoft.com/office/drawing/2014/main" id="{6149B142-79A2-4208-88B8-8F9E6DE9A353}"/>
                </a:ext>
              </a:extLst>
            </p:cNvPr>
            <p:cNvCxnSpPr>
              <a:cxnSpLocks/>
              <a:stCxn id="237" idx="3"/>
              <a:endCxn id="251" idx="1"/>
            </p:cNvCxnSpPr>
            <p:nvPr/>
          </p:nvCxnSpPr>
          <p:spPr>
            <a:xfrm flipV="1">
              <a:off x="1493597" y="1999586"/>
              <a:ext cx="808278" cy="1662273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50" name="Straight Arrow Connector 249">
              <a:extLst>
                <a:ext uri="{FF2B5EF4-FFF2-40B4-BE49-F238E27FC236}">
                  <a16:creationId xmlns:a16="http://schemas.microsoft.com/office/drawing/2014/main" id="{1380CDEE-4A8A-43EB-94E0-A01224B450AB}"/>
                </a:ext>
              </a:extLst>
            </p:cNvPr>
            <p:cNvCxnSpPr>
              <a:cxnSpLocks/>
              <a:stCxn id="233" idx="0"/>
              <a:endCxn id="234" idx="2"/>
            </p:cNvCxnSpPr>
            <p:nvPr/>
          </p:nvCxnSpPr>
          <p:spPr>
            <a:xfrm flipV="1">
              <a:off x="7318833" y="2810679"/>
              <a:ext cx="567920" cy="289087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251" name="Rectangle: Rounded Corners 250">
              <a:extLst>
                <a:ext uri="{FF2B5EF4-FFF2-40B4-BE49-F238E27FC236}">
                  <a16:creationId xmlns:a16="http://schemas.microsoft.com/office/drawing/2014/main" id="{9297B4FC-6434-460B-B6F6-D363BC4D5193}"/>
                </a:ext>
              </a:extLst>
            </p:cNvPr>
            <p:cNvSpPr/>
            <p:nvPr/>
          </p:nvSpPr>
          <p:spPr>
            <a:xfrm>
              <a:off x="2301875" y="1725266"/>
              <a:ext cx="1082150" cy="548640"/>
            </a:xfrm>
            <a:prstGeom prst="roundRect">
              <a:avLst/>
            </a:prstGeom>
            <a:solidFill>
              <a:srgbClr val="00B0F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Trajectory</a:t>
              </a:r>
            </a:p>
          </p:txBody>
        </p:sp>
        <p:sp>
          <p:nvSpPr>
            <p:cNvPr id="252" name="Rectangle: Rounded Corners 251">
              <a:extLst>
                <a:ext uri="{FF2B5EF4-FFF2-40B4-BE49-F238E27FC236}">
                  <a16:creationId xmlns:a16="http://schemas.microsoft.com/office/drawing/2014/main" id="{5F8037C3-3665-4526-8FBB-0467760A9377}"/>
                </a:ext>
              </a:extLst>
            </p:cNvPr>
            <p:cNvSpPr/>
            <p:nvPr/>
          </p:nvSpPr>
          <p:spPr>
            <a:xfrm>
              <a:off x="411447" y="1441144"/>
              <a:ext cx="1082150" cy="548640"/>
            </a:xfrm>
            <a:prstGeom prst="roundRect">
              <a:avLst/>
            </a:prstGeom>
            <a:solidFill>
              <a:srgbClr val="00B0F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6 D.O.F.</a:t>
              </a:r>
            </a:p>
          </p:txBody>
        </p:sp>
        <p:grpSp>
          <p:nvGrpSpPr>
            <p:cNvPr id="253" name="Group 252">
              <a:extLst>
                <a:ext uri="{FF2B5EF4-FFF2-40B4-BE49-F238E27FC236}">
                  <a16:creationId xmlns:a16="http://schemas.microsoft.com/office/drawing/2014/main" id="{1DC4DD6B-C152-42EF-A26D-EEF49EF2C258}"/>
                </a:ext>
              </a:extLst>
            </p:cNvPr>
            <p:cNvGrpSpPr/>
            <p:nvPr/>
          </p:nvGrpSpPr>
          <p:grpSpPr>
            <a:xfrm>
              <a:off x="3693149" y="1726841"/>
              <a:ext cx="1082150" cy="548640"/>
              <a:chOff x="3856976" y="736716"/>
              <a:chExt cx="1082150" cy="548640"/>
            </a:xfrm>
          </p:grpSpPr>
          <p:sp>
            <p:nvSpPr>
              <p:cNvPr id="254" name="Rectangle: Rounded Corners 253">
                <a:extLst>
                  <a:ext uri="{FF2B5EF4-FFF2-40B4-BE49-F238E27FC236}">
                    <a16:creationId xmlns:a16="http://schemas.microsoft.com/office/drawing/2014/main" id="{53D03FE2-1B47-4A72-A5A1-EEB360E1BBFC}"/>
                  </a:ext>
                </a:extLst>
              </p:cNvPr>
              <p:cNvSpPr/>
              <p:nvPr/>
            </p:nvSpPr>
            <p:spPr>
              <a:xfrm>
                <a:off x="3856976" y="736716"/>
                <a:ext cx="1082150" cy="548640"/>
              </a:xfrm>
              <a:prstGeom prst="roundRect">
                <a:avLst/>
              </a:prstGeom>
              <a:solidFill>
                <a:srgbClr val="00B0F0"/>
              </a:solidFill>
              <a:ln w="38100"/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r>
                  <a:rPr lang="en-US" sz="1400" dirty="0">
                    <a:ln w="0">
                      <a:noFill/>
                    </a:ln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    RV     </a:t>
                </a:r>
              </a:p>
            </p:txBody>
          </p:sp>
          <p:sp>
            <p:nvSpPr>
              <p:cNvPr id="255" name="Explosion: 8 Points 254">
                <a:extLst>
                  <a:ext uri="{FF2B5EF4-FFF2-40B4-BE49-F238E27FC236}">
                    <a16:creationId xmlns:a16="http://schemas.microsoft.com/office/drawing/2014/main" id="{0FAA3A66-4C26-46FF-9FE7-90DE1E0E6C07}"/>
                  </a:ext>
                </a:extLst>
              </p:cNvPr>
              <p:cNvSpPr/>
              <p:nvPr/>
            </p:nvSpPr>
            <p:spPr>
              <a:xfrm>
                <a:off x="4420066" y="810594"/>
                <a:ext cx="438918" cy="429445"/>
              </a:xfrm>
              <a:prstGeom prst="irregularSeal1">
                <a:avLst/>
              </a:prstGeom>
              <a:solidFill>
                <a:srgbClr val="00B0F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56" name="Straight Arrow Connector 255">
              <a:extLst>
                <a:ext uri="{FF2B5EF4-FFF2-40B4-BE49-F238E27FC236}">
                  <a16:creationId xmlns:a16="http://schemas.microsoft.com/office/drawing/2014/main" id="{4047E97E-D0E5-4170-AB6D-BFE6E1A32703}"/>
                </a:ext>
              </a:extLst>
            </p:cNvPr>
            <p:cNvCxnSpPr>
              <a:cxnSpLocks/>
              <a:endCxn id="251" idx="2"/>
            </p:cNvCxnSpPr>
            <p:nvPr/>
          </p:nvCxnSpPr>
          <p:spPr>
            <a:xfrm flipH="1" flipV="1">
              <a:off x="2842950" y="2273906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Arrow Connector 256">
              <a:extLst>
                <a:ext uri="{FF2B5EF4-FFF2-40B4-BE49-F238E27FC236}">
                  <a16:creationId xmlns:a16="http://schemas.microsoft.com/office/drawing/2014/main" id="{A28B5DD4-3122-499E-8978-0C0AA0CABDD6}"/>
                </a:ext>
              </a:extLst>
            </p:cNvPr>
            <p:cNvCxnSpPr>
              <a:cxnSpLocks/>
              <a:endCxn id="238" idx="1"/>
            </p:cNvCxnSpPr>
            <p:nvPr/>
          </p:nvCxnSpPr>
          <p:spPr>
            <a:xfrm flipV="1">
              <a:off x="249073" y="3013060"/>
              <a:ext cx="162374" cy="320605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Arrow Connector 257">
              <a:extLst>
                <a:ext uri="{FF2B5EF4-FFF2-40B4-BE49-F238E27FC236}">
                  <a16:creationId xmlns:a16="http://schemas.microsoft.com/office/drawing/2014/main" id="{75FDA18B-D639-4557-9777-9661CC512DD8}"/>
                </a:ext>
              </a:extLst>
            </p:cNvPr>
            <p:cNvCxnSpPr>
              <a:cxnSpLocks/>
              <a:endCxn id="252" idx="1"/>
            </p:cNvCxnSpPr>
            <p:nvPr/>
          </p:nvCxnSpPr>
          <p:spPr>
            <a:xfrm flipV="1">
              <a:off x="201115" y="1715464"/>
              <a:ext cx="210332" cy="320604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Arrow Connector 258">
              <a:extLst>
                <a:ext uri="{FF2B5EF4-FFF2-40B4-BE49-F238E27FC236}">
                  <a16:creationId xmlns:a16="http://schemas.microsoft.com/office/drawing/2014/main" id="{EDCB52F0-CFF4-4B13-A711-7B7DBB8F73AE}"/>
                </a:ext>
              </a:extLst>
            </p:cNvPr>
            <p:cNvCxnSpPr>
              <a:cxnSpLocks/>
              <a:endCxn id="237" idx="2"/>
            </p:cNvCxnSpPr>
            <p:nvPr/>
          </p:nvCxnSpPr>
          <p:spPr>
            <a:xfrm flipV="1">
              <a:off x="952522" y="3936179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Arrow Connector 259">
              <a:extLst>
                <a:ext uri="{FF2B5EF4-FFF2-40B4-BE49-F238E27FC236}">
                  <a16:creationId xmlns:a16="http://schemas.microsoft.com/office/drawing/2014/main" id="{18F45937-ACB3-4634-9EF2-EC377AC2BD8B}"/>
                </a:ext>
              </a:extLst>
            </p:cNvPr>
            <p:cNvCxnSpPr>
              <a:cxnSpLocks/>
              <a:endCxn id="254" idx="2"/>
            </p:cNvCxnSpPr>
            <p:nvPr/>
          </p:nvCxnSpPr>
          <p:spPr>
            <a:xfrm flipH="1" flipV="1">
              <a:off x="4234224" y="2275481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Straight Arrow Connector 262">
              <a:extLst>
                <a:ext uri="{FF2B5EF4-FFF2-40B4-BE49-F238E27FC236}">
                  <a16:creationId xmlns:a16="http://schemas.microsoft.com/office/drawing/2014/main" id="{EF78F158-A89B-404E-847F-23DC5EE96572}"/>
                </a:ext>
              </a:extLst>
            </p:cNvPr>
            <p:cNvCxnSpPr>
              <a:cxnSpLocks/>
              <a:endCxn id="233" idx="2"/>
            </p:cNvCxnSpPr>
            <p:nvPr/>
          </p:nvCxnSpPr>
          <p:spPr>
            <a:xfrm flipV="1">
              <a:off x="7318833" y="3648406"/>
              <a:ext cx="0" cy="39264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Arrow Connector 263">
              <a:extLst>
                <a:ext uri="{FF2B5EF4-FFF2-40B4-BE49-F238E27FC236}">
                  <a16:creationId xmlns:a16="http://schemas.microsoft.com/office/drawing/2014/main" id="{34658912-C18D-4D3E-8A6D-BD81743FD59C}"/>
                </a:ext>
              </a:extLst>
            </p:cNvPr>
            <p:cNvCxnSpPr>
              <a:cxnSpLocks/>
              <a:endCxn id="232" idx="2"/>
            </p:cNvCxnSpPr>
            <p:nvPr/>
          </p:nvCxnSpPr>
          <p:spPr>
            <a:xfrm flipV="1">
              <a:off x="8465282" y="3648406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Arrow Connector 264">
              <a:extLst>
                <a:ext uri="{FF2B5EF4-FFF2-40B4-BE49-F238E27FC236}">
                  <a16:creationId xmlns:a16="http://schemas.microsoft.com/office/drawing/2014/main" id="{32361CF9-BAD0-42D9-9157-0A2E44FD23A9}"/>
                </a:ext>
              </a:extLst>
            </p:cNvPr>
            <p:cNvCxnSpPr>
              <a:cxnSpLocks/>
              <a:endCxn id="234" idx="3"/>
            </p:cNvCxnSpPr>
            <p:nvPr/>
          </p:nvCxnSpPr>
          <p:spPr>
            <a:xfrm flipH="1">
              <a:off x="8427828" y="2325421"/>
              <a:ext cx="362495" cy="210938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6" name="Straight Arrow Connector 265">
            <a:extLst>
              <a:ext uri="{FF2B5EF4-FFF2-40B4-BE49-F238E27FC236}">
                <a16:creationId xmlns:a16="http://schemas.microsoft.com/office/drawing/2014/main" id="{A39E7C77-C793-4255-9FEF-2DF901CF8ABC}"/>
              </a:ext>
            </a:extLst>
          </p:cNvPr>
          <p:cNvCxnSpPr>
            <a:cxnSpLocks/>
            <a:endCxn id="235" idx="0"/>
          </p:cNvCxnSpPr>
          <p:nvPr/>
        </p:nvCxnSpPr>
        <p:spPr>
          <a:xfrm>
            <a:off x="7291720" y="1033289"/>
            <a:ext cx="0" cy="398896"/>
          </a:xfrm>
          <a:prstGeom prst="straightConnector1">
            <a:avLst/>
          </a:prstGeom>
          <a:ln w="38100">
            <a:solidFill>
              <a:srgbClr val="C4BD97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>
            <a:extLst>
              <a:ext uri="{FF2B5EF4-FFF2-40B4-BE49-F238E27FC236}">
                <a16:creationId xmlns:a16="http://schemas.microsoft.com/office/drawing/2014/main" id="{82F39406-47F3-4867-B099-3B6C748757B7}"/>
              </a:ext>
            </a:extLst>
          </p:cNvPr>
          <p:cNvSpPr txBox="1"/>
          <p:nvPr/>
        </p:nvSpPr>
        <p:spPr>
          <a:xfrm>
            <a:off x="1645102" y="147058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.61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25CAE567-E9CA-45AA-8B94-F9A5EC4A2941}"/>
              </a:ext>
            </a:extLst>
          </p:cNvPr>
          <p:cNvSpPr txBox="1"/>
          <p:nvPr/>
        </p:nvSpPr>
        <p:spPr>
          <a:xfrm>
            <a:off x="1397356" y="195010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.14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9C2281EE-6DD6-4A31-9B8E-9ED1403E19DD}"/>
              </a:ext>
            </a:extLst>
          </p:cNvPr>
          <p:cNvSpPr txBox="1"/>
          <p:nvPr/>
        </p:nvSpPr>
        <p:spPr>
          <a:xfrm>
            <a:off x="1292436" y="2494575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.05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09922619-EB79-4A93-A9FF-5B5AD210D641}"/>
              </a:ext>
            </a:extLst>
          </p:cNvPr>
          <p:cNvSpPr txBox="1"/>
          <p:nvPr/>
        </p:nvSpPr>
        <p:spPr>
          <a:xfrm>
            <a:off x="1463246" y="342968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.03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2B96CB6A-3985-41F5-A813-23A8E3E3C8C6}"/>
              </a:ext>
            </a:extLst>
          </p:cNvPr>
          <p:cNvSpPr txBox="1"/>
          <p:nvPr/>
        </p:nvSpPr>
        <p:spPr>
          <a:xfrm>
            <a:off x="8311927" y="277055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.38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56DF358B-6A9D-46A8-9EFB-3856BDF8107F}"/>
              </a:ext>
            </a:extLst>
          </p:cNvPr>
          <p:cNvSpPr txBox="1"/>
          <p:nvPr/>
        </p:nvSpPr>
        <p:spPr>
          <a:xfrm>
            <a:off x="6927006" y="277469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.43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AC608F4-9CA3-487E-9D03-F6BA6C4EE76C}"/>
              </a:ext>
            </a:extLst>
          </p:cNvPr>
          <p:cNvSpPr txBox="1"/>
          <p:nvPr/>
        </p:nvSpPr>
        <p:spPr>
          <a:xfrm>
            <a:off x="2913517" y="2294085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4BD97"/>
                </a:solidFill>
              </a:rPr>
              <a:t>.17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77314D23-3B11-4D01-AE7C-0073BCFE55FF}"/>
              </a:ext>
            </a:extLst>
          </p:cNvPr>
          <p:cNvSpPr txBox="1"/>
          <p:nvPr/>
        </p:nvSpPr>
        <p:spPr>
          <a:xfrm>
            <a:off x="8604379" y="200972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4BD97"/>
                </a:solidFill>
              </a:rPr>
              <a:t>.62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4D4E6B5C-9471-4B8C-8691-6952F0C85901}"/>
              </a:ext>
            </a:extLst>
          </p:cNvPr>
          <p:cNvSpPr txBox="1"/>
          <p:nvPr/>
        </p:nvSpPr>
        <p:spPr>
          <a:xfrm>
            <a:off x="3295856" y="158830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.76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EA658238-DA72-45CF-8A10-829317CD83EB}"/>
              </a:ext>
            </a:extLst>
          </p:cNvPr>
          <p:cNvSpPr txBox="1"/>
          <p:nvPr/>
        </p:nvSpPr>
        <p:spPr>
          <a:xfrm>
            <a:off x="7755111" y="1859675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.62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750D970C-5C38-4D7A-8CA9-0256D0A6F307}"/>
              </a:ext>
            </a:extLst>
          </p:cNvPr>
          <p:cNvSpPr txBox="1"/>
          <p:nvPr/>
        </p:nvSpPr>
        <p:spPr>
          <a:xfrm>
            <a:off x="4288183" y="233430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4BD97"/>
                </a:solidFill>
              </a:rPr>
              <a:t>.24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65EAD842-BC15-455C-BE7A-55DE2DA9434E}"/>
              </a:ext>
            </a:extLst>
          </p:cNvPr>
          <p:cNvSpPr txBox="1"/>
          <p:nvPr/>
        </p:nvSpPr>
        <p:spPr>
          <a:xfrm>
            <a:off x="7282457" y="93560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4BD97"/>
                </a:solidFill>
              </a:rPr>
              <a:t>.38</a:t>
            </a:r>
          </a:p>
        </p:txBody>
      </p:sp>
      <p:sp>
        <p:nvSpPr>
          <p:cNvPr id="103" name="Text Placeholder 3">
            <a:extLst>
              <a:ext uri="{FF2B5EF4-FFF2-40B4-BE49-F238E27FC236}">
                <a16:creationId xmlns:a16="http://schemas.microsoft.com/office/drawing/2014/main" id="{7D26CF01-9DE0-4977-B9DA-1C88F2152E1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7777" y="6205538"/>
            <a:ext cx="7196169" cy="550862"/>
          </a:xfrm>
        </p:spPr>
        <p:txBody>
          <a:bodyPr/>
          <a:lstStyle/>
          <a:p>
            <a:r>
              <a:rPr lang="en-US" dirty="0"/>
              <a:t>6 D.O.F.: 6 Degrees of Freedom; ABM: Anti-Ballistic Missile; BMEWS: Ballistic Missile Early Warning System; C2: Command and Control; RV: Reentry Vehicle</a:t>
            </a:r>
          </a:p>
          <a:p>
            <a:endParaRPr lang="en-US" dirty="0"/>
          </a:p>
        </p:txBody>
      </p: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E0BA31EA-98FA-4FB9-A5D0-E62109295F8A}"/>
              </a:ext>
            </a:extLst>
          </p:cNvPr>
          <p:cNvGrpSpPr/>
          <p:nvPr/>
        </p:nvGrpSpPr>
        <p:grpSpPr>
          <a:xfrm>
            <a:off x="7952449" y="15504"/>
            <a:ext cx="934170" cy="968529"/>
            <a:chOff x="3745081" y="2602039"/>
            <a:chExt cx="1653838" cy="1653922"/>
          </a:xfrm>
        </p:grpSpPr>
        <p:sp>
          <p:nvSpPr>
            <p:cNvPr id="102" name="Arrow: Circular 101">
              <a:extLst>
                <a:ext uri="{FF2B5EF4-FFF2-40B4-BE49-F238E27FC236}">
                  <a16:creationId xmlns:a16="http://schemas.microsoft.com/office/drawing/2014/main" id="{4350CC2B-E827-4486-B6E5-87FA4F51FD66}"/>
                </a:ext>
              </a:extLst>
            </p:cNvPr>
            <p:cNvSpPr/>
            <p:nvPr/>
          </p:nvSpPr>
          <p:spPr>
            <a:xfrm>
              <a:off x="3745081" y="2602039"/>
              <a:ext cx="1653838" cy="1653922"/>
            </a:xfrm>
            <a:prstGeom prst="circularArrow">
              <a:avLst>
                <a:gd name="adj1" fmla="val 10980"/>
                <a:gd name="adj2" fmla="val 1142322"/>
                <a:gd name="adj3" fmla="val 4500000"/>
                <a:gd name="adj4" fmla="val 13500000"/>
                <a:gd name="adj5" fmla="val 12500"/>
              </a:avLst>
            </a:prstGeom>
            <a:solidFill>
              <a:srgbClr val="33CCFF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4">
                <a:hueOff val="-4917480"/>
                <a:satOff val="20175"/>
                <a:lumOff val="-13922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8A96AB67-D5C1-4CDF-A9DF-8721C802EC34}"/>
                </a:ext>
              </a:extLst>
            </p:cNvPr>
            <p:cNvGrpSpPr/>
            <p:nvPr/>
          </p:nvGrpSpPr>
          <p:grpSpPr>
            <a:xfrm>
              <a:off x="4110222" y="3200505"/>
              <a:ext cx="922935" cy="461261"/>
              <a:chOff x="1697842" y="2503305"/>
              <a:chExt cx="922935" cy="461261"/>
            </a:xfrm>
          </p:grpSpPr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8F363D61-22A2-47CB-BB6D-8C112E6F0C6B}"/>
                  </a:ext>
                </a:extLst>
              </p:cNvPr>
              <p:cNvSpPr/>
              <p:nvPr/>
            </p:nvSpPr>
            <p:spPr>
              <a:xfrm>
                <a:off x="1697842" y="2503305"/>
                <a:ext cx="922935" cy="461261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E15F327B-18F8-45E8-ACB4-0CFF5F423BB1}"/>
                  </a:ext>
                </a:extLst>
              </p:cNvPr>
              <p:cNvSpPr txBox="1"/>
              <p:nvPr/>
            </p:nvSpPr>
            <p:spPr>
              <a:xfrm>
                <a:off x="1697842" y="2503305"/>
                <a:ext cx="922935" cy="46126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600" b="1" kern="1200" dirty="0"/>
                  <a:t>3:</a:t>
                </a:r>
                <a:r>
                  <a:rPr lang="en-US" sz="600" kern="1200" dirty="0"/>
                  <a:t> Uncertainty quantification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515761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DB640-B76E-4E37-BEE8-7E6C949C8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77" y="364331"/>
            <a:ext cx="8229600" cy="954107"/>
          </a:xfrm>
        </p:spPr>
        <p:txBody>
          <a:bodyPr/>
          <a:lstStyle/>
          <a:p>
            <a:r>
              <a:rPr lang="en-US" dirty="0"/>
              <a:t>Iterate meta-model and conduct uncertainty quantification through network</a:t>
            </a:r>
          </a:p>
        </p:txBody>
      </p:sp>
      <p:sp>
        <p:nvSpPr>
          <p:cNvPr id="172" name="Arc 171">
            <a:extLst>
              <a:ext uri="{FF2B5EF4-FFF2-40B4-BE49-F238E27FC236}">
                <a16:creationId xmlns:a16="http://schemas.microsoft.com/office/drawing/2014/main" id="{FB72C624-A4C4-4594-B8EB-A7EF17E92FEA}"/>
              </a:ext>
            </a:extLst>
          </p:cNvPr>
          <p:cNvSpPr/>
          <p:nvPr/>
        </p:nvSpPr>
        <p:spPr>
          <a:xfrm rot="16200000">
            <a:off x="1032252" y="2461570"/>
            <a:ext cx="4367367" cy="5081809"/>
          </a:xfrm>
          <a:prstGeom prst="arc">
            <a:avLst>
              <a:gd name="adj1" fmla="val 16849929"/>
              <a:gd name="adj2" fmla="val 21058521"/>
            </a:avLst>
          </a:prstGeom>
          <a:ln w="25400">
            <a:solidFill>
              <a:srgbClr val="00B05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Arc 172">
            <a:extLst>
              <a:ext uri="{FF2B5EF4-FFF2-40B4-BE49-F238E27FC236}">
                <a16:creationId xmlns:a16="http://schemas.microsoft.com/office/drawing/2014/main" id="{C8981900-88A1-43B3-8AFF-344AC408D025}"/>
              </a:ext>
            </a:extLst>
          </p:cNvPr>
          <p:cNvSpPr>
            <a:spLocks/>
          </p:cNvSpPr>
          <p:nvPr/>
        </p:nvSpPr>
        <p:spPr>
          <a:xfrm>
            <a:off x="-219840" y="2855881"/>
            <a:ext cx="6314783" cy="8286045"/>
          </a:xfrm>
          <a:prstGeom prst="arc">
            <a:avLst>
              <a:gd name="adj1" fmla="val 16427475"/>
              <a:gd name="adj2" fmla="val 20221085"/>
            </a:avLst>
          </a:prstGeom>
          <a:ln w="2540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4493F58-E33D-4232-9D62-3CAA0C038DE4}"/>
              </a:ext>
            </a:extLst>
          </p:cNvPr>
          <p:cNvGrpSpPr/>
          <p:nvPr/>
        </p:nvGrpSpPr>
        <p:grpSpPr>
          <a:xfrm>
            <a:off x="201115" y="1432185"/>
            <a:ext cx="8805242" cy="4691011"/>
            <a:chOff x="201115" y="1432185"/>
            <a:chExt cx="8805242" cy="4691011"/>
          </a:xfrm>
        </p:grpSpPr>
        <p:sp>
          <p:nvSpPr>
            <p:cNvPr id="148" name="Isosceles Triangle 147">
              <a:extLst>
                <a:ext uri="{FF2B5EF4-FFF2-40B4-BE49-F238E27FC236}">
                  <a16:creationId xmlns:a16="http://schemas.microsoft.com/office/drawing/2014/main" id="{371B84EA-E8D4-4DAD-9E0D-893ED88CBCDB}"/>
                </a:ext>
              </a:extLst>
            </p:cNvPr>
            <p:cNvSpPr/>
            <p:nvPr/>
          </p:nvSpPr>
          <p:spPr>
            <a:xfrm rot="5647886">
              <a:off x="3854869" y="1016113"/>
              <a:ext cx="835744" cy="7280599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Isosceles Triangle 148">
              <a:extLst>
                <a:ext uri="{FF2B5EF4-FFF2-40B4-BE49-F238E27FC236}">
                  <a16:creationId xmlns:a16="http://schemas.microsoft.com/office/drawing/2014/main" id="{EF72993A-95E9-43EB-AA81-BA317F35B648}"/>
                </a:ext>
              </a:extLst>
            </p:cNvPr>
            <p:cNvSpPr/>
            <p:nvPr/>
          </p:nvSpPr>
          <p:spPr>
            <a:xfrm rot="6902161">
              <a:off x="5753667" y="2145844"/>
              <a:ext cx="750403" cy="3904620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Isosceles Triangle 149">
              <a:extLst>
                <a:ext uri="{FF2B5EF4-FFF2-40B4-BE49-F238E27FC236}">
                  <a16:creationId xmlns:a16="http://schemas.microsoft.com/office/drawing/2014/main" id="{4D462BE1-673A-4A12-AC75-0B9B937C612D}"/>
                </a:ext>
              </a:extLst>
            </p:cNvPr>
            <p:cNvSpPr/>
            <p:nvPr/>
          </p:nvSpPr>
          <p:spPr>
            <a:xfrm rot="6389901">
              <a:off x="6000733" y="2921925"/>
              <a:ext cx="778420" cy="3109693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78966DB8-F2C4-46A6-9E94-7CF0C821F923}"/>
                </a:ext>
              </a:extLst>
            </p:cNvPr>
            <p:cNvGrpSpPr/>
            <p:nvPr/>
          </p:nvGrpSpPr>
          <p:grpSpPr>
            <a:xfrm>
              <a:off x="7402291" y="4835286"/>
              <a:ext cx="1468736" cy="1277452"/>
              <a:chOff x="3658918" y="4042401"/>
              <a:chExt cx="2018212" cy="1755366"/>
            </a:xfrm>
          </p:grpSpPr>
          <p:sp>
            <p:nvSpPr>
              <p:cNvPr id="152" name="Isosceles Triangle 151">
                <a:extLst>
                  <a:ext uri="{FF2B5EF4-FFF2-40B4-BE49-F238E27FC236}">
                    <a16:creationId xmlns:a16="http://schemas.microsoft.com/office/drawing/2014/main" id="{DF8D2DF3-314E-451B-B541-285512FCDD13}"/>
                  </a:ext>
                </a:extLst>
              </p:cNvPr>
              <p:cNvSpPr/>
              <p:nvPr/>
            </p:nvSpPr>
            <p:spPr>
              <a:xfrm>
                <a:off x="4373349" y="5449349"/>
                <a:ext cx="1108602" cy="348418"/>
              </a:xfrm>
              <a:prstGeom prst="triangle">
                <a:avLst/>
              </a:prstGeom>
              <a:solidFill>
                <a:srgbClr val="FF8181"/>
              </a:solidFill>
              <a:ln w="38100" cap="rnd">
                <a:solidFill>
                  <a:srgbClr val="FF818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Rectangle: Rounded Corners 152">
                <a:extLst>
                  <a:ext uri="{FF2B5EF4-FFF2-40B4-BE49-F238E27FC236}">
                    <a16:creationId xmlns:a16="http://schemas.microsoft.com/office/drawing/2014/main" id="{9E3018B4-A080-4078-ABF0-5F4E704E16C9}"/>
                  </a:ext>
                </a:extLst>
              </p:cNvPr>
              <p:cNvSpPr/>
              <p:nvPr/>
            </p:nvSpPr>
            <p:spPr>
              <a:xfrm>
                <a:off x="4592517" y="5031388"/>
                <a:ext cx="628750" cy="618904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4" name="Group 153">
                <a:extLst>
                  <a:ext uri="{FF2B5EF4-FFF2-40B4-BE49-F238E27FC236}">
                    <a16:creationId xmlns:a16="http://schemas.microsoft.com/office/drawing/2014/main" id="{75AE92B3-DFED-47DE-9DDB-32A30134FF99}"/>
                  </a:ext>
                </a:extLst>
              </p:cNvPr>
              <p:cNvGrpSpPr/>
              <p:nvPr/>
            </p:nvGrpSpPr>
            <p:grpSpPr>
              <a:xfrm rot="19882359">
                <a:off x="3658918" y="4042401"/>
                <a:ext cx="2018212" cy="1433670"/>
                <a:chOff x="4175775" y="4049802"/>
                <a:chExt cx="2018212" cy="1433670"/>
              </a:xfrm>
            </p:grpSpPr>
            <p:sp>
              <p:nvSpPr>
                <p:cNvPr id="155" name="Chord 154">
                  <a:extLst>
                    <a:ext uri="{FF2B5EF4-FFF2-40B4-BE49-F238E27FC236}">
                      <a16:creationId xmlns:a16="http://schemas.microsoft.com/office/drawing/2014/main" id="{074A05DC-E1BA-4F42-8E89-0797EF2542B9}"/>
                    </a:ext>
                  </a:extLst>
                </p:cNvPr>
                <p:cNvSpPr/>
                <p:nvPr/>
              </p:nvSpPr>
              <p:spPr>
                <a:xfrm>
                  <a:off x="4351817" y="4771862"/>
                  <a:ext cx="1666128" cy="711610"/>
                </a:xfrm>
                <a:prstGeom prst="chord">
                  <a:avLst>
                    <a:gd name="adj1" fmla="val 20902441"/>
                    <a:gd name="adj2" fmla="val 11499612"/>
                  </a:avLst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6" name="Oval 155">
                  <a:extLst>
                    <a:ext uri="{FF2B5EF4-FFF2-40B4-BE49-F238E27FC236}">
                      <a16:creationId xmlns:a16="http://schemas.microsoft.com/office/drawing/2014/main" id="{078ED369-5219-48CD-A0E8-DECEA86AA209}"/>
                    </a:ext>
                  </a:extLst>
                </p:cNvPr>
                <p:cNvSpPr/>
                <p:nvPr/>
              </p:nvSpPr>
              <p:spPr>
                <a:xfrm>
                  <a:off x="4175775" y="4601177"/>
                  <a:ext cx="2018212" cy="77278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  <a:scene3d>
                  <a:camera prst="orthographicFront">
                    <a:rot lat="19199991" lon="0" rev="0"/>
                  </a:camera>
                  <a:lightRig rig="threePt" dir="t"/>
                </a:scene3d>
                <a:sp3d prstMaterial="dkEdge">
                  <a:bevelT prst="relaxedInset"/>
                  <a:bevelB w="1524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6A7F6DE-69A1-459E-AB93-CDF7293184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26194" y="4204884"/>
                  <a:ext cx="174819" cy="709472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2DB90334-3A84-4E10-A880-F5291FF6C2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715627" y="4204884"/>
                  <a:ext cx="421857" cy="749253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id="{7687053B-EF0A-479C-8669-83198EC86043}"/>
                    </a:ext>
                  </a:extLst>
                </p:cNvPr>
                <p:cNvGrpSpPr/>
                <p:nvPr/>
              </p:nvGrpSpPr>
              <p:grpSpPr>
                <a:xfrm>
                  <a:off x="5106227" y="4049802"/>
                  <a:ext cx="146304" cy="190122"/>
                  <a:chOff x="5100575" y="3830069"/>
                  <a:chExt cx="146304" cy="190122"/>
                </a:xfrm>
              </p:grpSpPr>
              <p:sp>
                <p:nvSpPr>
                  <p:cNvPr id="162" name="Rectangle: Rounded Corners 161">
                    <a:extLst>
                      <a:ext uri="{FF2B5EF4-FFF2-40B4-BE49-F238E27FC236}">
                        <a16:creationId xmlns:a16="http://schemas.microsoft.com/office/drawing/2014/main" id="{7D657773-FEEE-4A2F-A38E-36006E2D68FE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5114291" y="3852929"/>
                    <a:ext cx="118872" cy="73152"/>
                  </a:xfrm>
                  <a:prstGeom prst="roundRect">
                    <a:avLst/>
                  </a:prstGeom>
                  <a:solidFill>
                    <a:srgbClr val="FF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3" name="Rectangle: Rounded Corners 162">
                    <a:extLst>
                      <a:ext uri="{FF2B5EF4-FFF2-40B4-BE49-F238E27FC236}">
                        <a16:creationId xmlns:a16="http://schemas.microsoft.com/office/drawing/2014/main" id="{738709F5-13E9-45E1-8DDA-2F52F0C06C72}"/>
                      </a:ext>
                    </a:extLst>
                  </p:cNvPr>
                  <p:cNvSpPr/>
                  <p:nvPr/>
                </p:nvSpPr>
                <p:spPr>
                  <a:xfrm>
                    <a:off x="5100575" y="3910463"/>
                    <a:ext cx="146304" cy="109728"/>
                  </a:xfrm>
                  <a:prstGeom prst="roundRect">
                    <a:avLst/>
                  </a:prstGeom>
                  <a:solidFill>
                    <a:srgbClr val="C0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160" name="Straight Connector 159">
                  <a:extLst>
                    <a:ext uri="{FF2B5EF4-FFF2-40B4-BE49-F238E27FC236}">
                      <a16:creationId xmlns:a16="http://schemas.microsoft.com/office/drawing/2014/main" id="{2F85A373-07EF-4DEE-BA63-1AD2D09A7D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880353" y="4211763"/>
                  <a:ext cx="266277" cy="922783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FCCE0C2D-A1CC-42E2-AC42-C81120D679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38798" y="4209704"/>
                  <a:ext cx="507630" cy="869594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79F894B3-3359-4B8F-9EE0-EF1506DD1605}"/>
                </a:ext>
              </a:extLst>
            </p:cNvPr>
            <p:cNvGrpSpPr/>
            <p:nvPr/>
          </p:nvGrpSpPr>
          <p:grpSpPr>
            <a:xfrm rot="323350">
              <a:off x="6862988" y="4158001"/>
              <a:ext cx="933434" cy="385590"/>
              <a:chOff x="10358113" y="4003371"/>
              <a:chExt cx="933434" cy="385590"/>
            </a:xfrm>
          </p:grpSpPr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386C6838-8AFA-400C-BDB6-9990E5277AC1}"/>
                  </a:ext>
                </a:extLst>
              </p:cNvPr>
              <p:cNvGrpSpPr/>
              <p:nvPr/>
            </p:nvGrpSpPr>
            <p:grpSpPr>
              <a:xfrm rot="16697224">
                <a:off x="11042271" y="4139684"/>
                <a:ext cx="351920" cy="146633"/>
                <a:chOff x="2608857" y="4643504"/>
                <a:chExt cx="234017" cy="97508"/>
              </a:xfrm>
            </p:grpSpPr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F59B8902-1E82-4EAE-8C59-4CF543FEE7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38867" y="4643505"/>
                  <a:ext cx="28169" cy="97507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>
                  <a:extLst>
                    <a:ext uri="{FF2B5EF4-FFF2-40B4-BE49-F238E27FC236}">
                      <a16:creationId xmlns:a16="http://schemas.microsoft.com/office/drawing/2014/main" id="{C112EBFF-E44F-4EC1-B05B-2049F596DD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608857" y="4643505"/>
                  <a:ext cx="125676" cy="4875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>
                  <a:extLst>
                    <a:ext uri="{FF2B5EF4-FFF2-40B4-BE49-F238E27FC236}">
                      <a16:creationId xmlns:a16="http://schemas.microsoft.com/office/drawing/2014/main" id="{6FDE9CAA-42EE-4122-93CA-B9EB6B695D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28033" y="4643504"/>
                  <a:ext cx="114841" cy="7313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>
                  <a:extLst>
                    <a:ext uri="{FF2B5EF4-FFF2-40B4-BE49-F238E27FC236}">
                      <a16:creationId xmlns:a16="http://schemas.microsoft.com/office/drawing/2014/main" id="{9EFB1BDC-B631-4BD2-B485-60974D4970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82529" y="4643504"/>
                  <a:ext cx="56338" cy="9750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51DA4C33-14DD-4C9D-AFD0-850839782213}"/>
                  </a:ext>
                </a:extLst>
              </p:cNvPr>
              <p:cNvSpPr/>
              <p:nvPr/>
            </p:nvSpPr>
            <p:spPr>
              <a:xfrm rot="16697224">
                <a:off x="10805959" y="3882940"/>
                <a:ext cx="175961" cy="538419"/>
              </a:xfrm>
              <a:prstGeom prst="rect">
                <a:avLst/>
              </a:prstGeom>
              <a:gradFill flip="none" rotWithShape="1">
                <a:gsLst>
                  <a:gs pos="16000">
                    <a:srgbClr val="C00000"/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Isosceles Triangle 166">
                <a:extLst>
                  <a:ext uri="{FF2B5EF4-FFF2-40B4-BE49-F238E27FC236}">
                    <a16:creationId xmlns:a16="http://schemas.microsoft.com/office/drawing/2014/main" id="{E7EE1583-1990-4081-B724-659BC4DDE1FF}"/>
                  </a:ext>
                </a:extLst>
              </p:cNvPr>
              <p:cNvSpPr/>
              <p:nvPr/>
            </p:nvSpPr>
            <p:spPr>
              <a:xfrm rot="16697224">
                <a:off x="10403251" y="3958233"/>
                <a:ext cx="175961" cy="266238"/>
              </a:xfrm>
              <a:prstGeom prst="triangle">
                <a:avLst/>
              </a:prstGeom>
              <a:gradFill flip="none" rotWithShape="1">
                <a:gsLst>
                  <a:gs pos="16000">
                    <a:srgbClr val="C00000"/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702DDAA1-1040-4DB8-89F3-61606F252F46}"/>
                </a:ext>
              </a:extLst>
            </p:cNvPr>
            <p:cNvGrpSpPr/>
            <p:nvPr/>
          </p:nvGrpSpPr>
          <p:grpSpPr>
            <a:xfrm>
              <a:off x="5646818" y="5488475"/>
              <a:ext cx="600120" cy="605404"/>
              <a:chOff x="8263470" y="5500487"/>
              <a:chExt cx="862730" cy="862730"/>
            </a:xfrm>
          </p:grpSpPr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C0E30443-9C94-42B1-B516-8F3448432A4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263470" y="5500487"/>
                <a:ext cx="862730" cy="862730"/>
              </a:xfrm>
              <a:prstGeom prst="ellipse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Oval 175">
                <a:extLst>
                  <a:ext uri="{FF2B5EF4-FFF2-40B4-BE49-F238E27FC236}">
                    <a16:creationId xmlns:a16="http://schemas.microsoft.com/office/drawing/2014/main" id="{CC6F01AE-B9BC-4305-959C-997155BF7F7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453271" y="5690288"/>
                <a:ext cx="483128" cy="483128"/>
              </a:xfrm>
              <a:prstGeom prst="ellipse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D266D9E4-D1CC-4F01-BFE3-76D2A6C65E3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603395" y="5840412"/>
                <a:ext cx="182880" cy="18288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8" name="Explosion: 8 Points 177">
              <a:extLst>
                <a:ext uri="{FF2B5EF4-FFF2-40B4-BE49-F238E27FC236}">
                  <a16:creationId xmlns:a16="http://schemas.microsoft.com/office/drawing/2014/main" id="{38F8A680-8D36-476F-9C9F-649A8F8AD83E}"/>
                </a:ext>
              </a:extLst>
            </p:cNvPr>
            <p:cNvSpPr/>
            <p:nvPr/>
          </p:nvSpPr>
          <p:spPr>
            <a:xfrm>
              <a:off x="3207852" y="2665915"/>
              <a:ext cx="438918" cy="429445"/>
            </a:xfrm>
            <a:prstGeom prst="irregularSeal1">
              <a:avLst/>
            </a:prstGeom>
            <a:solidFill>
              <a:srgbClr val="00B0F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Explosion: 8 Points 178">
              <a:extLst>
                <a:ext uri="{FF2B5EF4-FFF2-40B4-BE49-F238E27FC236}">
                  <a16:creationId xmlns:a16="http://schemas.microsoft.com/office/drawing/2014/main" id="{F03F67A5-F8A0-4A0A-9CC3-C46C7F40E8B2}"/>
                </a:ext>
              </a:extLst>
            </p:cNvPr>
            <p:cNvSpPr/>
            <p:nvPr/>
          </p:nvSpPr>
          <p:spPr>
            <a:xfrm>
              <a:off x="4202698" y="3138364"/>
              <a:ext cx="438918" cy="429445"/>
            </a:xfrm>
            <a:prstGeom prst="irregularSeal1">
              <a:avLst/>
            </a:prstGeom>
            <a:solidFill>
              <a:srgbClr val="00B0F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Arc 179">
              <a:extLst>
                <a:ext uri="{FF2B5EF4-FFF2-40B4-BE49-F238E27FC236}">
                  <a16:creationId xmlns:a16="http://schemas.microsoft.com/office/drawing/2014/main" id="{3C9DE635-38E3-4403-9EDA-C9D49781FC05}"/>
                </a:ext>
              </a:extLst>
            </p:cNvPr>
            <p:cNvSpPr/>
            <p:nvPr/>
          </p:nvSpPr>
          <p:spPr>
            <a:xfrm>
              <a:off x="3998142" y="4057157"/>
              <a:ext cx="3587427" cy="1242011"/>
            </a:xfrm>
            <a:prstGeom prst="arc">
              <a:avLst>
                <a:gd name="adj1" fmla="val 13495163"/>
                <a:gd name="adj2" fmla="val 20103621"/>
              </a:avLst>
            </a:prstGeom>
            <a:ln w="25400">
              <a:solidFill>
                <a:srgbClr val="C00000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1" name="Group 180">
              <a:extLst>
                <a:ext uri="{FF2B5EF4-FFF2-40B4-BE49-F238E27FC236}">
                  <a16:creationId xmlns:a16="http://schemas.microsoft.com/office/drawing/2014/main" id="{3E2DC310-7987-4119-9FA2-43144268EFA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64243" y="4216978"/>
              <a:ext cx="351914" cy="1906218"/>
              <a:chOff x="1599114" y="4233975"/>
              <a:chExt cx="234017" cy="1267593"/>
            </a:xfrm>
          </p:grpSpPr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45167A42-20F5-4B17-9995-D81DE2A35DAA}"/>
                  </a:ext>
                </a:extLst>
              </p:cNvPr>
              <p:cNvGrpSpPr/>
              <p:nvPr/>
            </p:nvGrpSpPr>
            <p:grpSpPr>
              <a:xfrm>
                <a:off x="1599114" y="5404060"/>
                <a:ext cx="234017" cy="97508"/>
                <a:chOff x="2608857" y="4643504"/>
                <a:chExt cx="234017" cy="97508"/>
              </a:xfrm>
            </p:grpSpPr>
            <p:cxnSp>
              <p:nvCxnSpPr>
                <p:cNvPr id="188" name="Straight Connector 187">
                  <a:extLst>
                    <a:ext uri="{FF2B5EF4-FFF2-40B4-BE49-F238E27FC236}">
                      <a16:creationId xmlns:a16="http://schemas.microsoft.com/office/drawing/2014/main" id="{F365B9EC-0EB9-4659-9AEC-D70BDB430D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38867" y="4643505"/>
                  <a:ext cx="28169" cy="97507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>
                  <a:extLst>
                    <a:ext uri="{FF2B5EF4-FFF2-40B4-BE49-F238E27FC236}">
                      <a16:creationId xmlns:a16="http://schemas.microsoft.com/office/drawing/2014/main" id="{D4099AE1-D6AF-40C1-9C05-39E1B112E6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608857" y="4643505"/>
                  <a:ext cx="125676" cy="4875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>
                  <a:extLst>
                    <a:ext uri="{FF2B5EF4-FFF2-40B4-BE49-F238E27FC236}">
                      <a16:creationId xmlns:a16="http://schemas.microsoft.com/office/drawing/2014/main" id="{939C41B9-DEE3-413B-828B-687BCBDFB8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28033" y="4643504"/>
                  <a:ext cx="114841" cy="7313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Straight Connector 190">
                  <a:extLst>
                    <a:ext uri="{FF2B5EF4-FFF2-40B4-BE49-F238E27FC236}">
                      <a16:creationId xmlns:a16="http://schemas.microsoft.com/office/drawing/2014/main" id="{4364905C-F365-46BC-8499-4EBA05298E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82529" y="4643504"/>
                  <a:ext cx="56338" cy="9750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24F07C93-6A22-46A6-91DC-98EF5B9B210B}"/>
                  </a:ext>
                </a:extLst>
              </p:cNvPr>
              <p:cNvSpPr/>
              <p:nvPr/>
            </p:nvSpPr>
            <p:spPr>
              <a:xfrm>
                <a:off x="1661953" y="4914357"/>
                <a:ext cx="117009" cy="5027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B426C6E1-DB87-4038-AD0E-592CA968C2B3}"/>
                  </a:ext>
                </a:extLst>
              </p:cNvPr>
              <p:cNvSpPr/>
              <p:nvPr/>
            </p:nvSpPr>
            <p:spPr>
              <a:xfrm>
                <a:off x="1661953" y="4676008"/>
                <a:ext cx="117009" cy="238349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C486A18C-0FF7-426F-8BAE-B8AB92731869}"/>
                  </a:ext>
                </a:extLst>
              </p:cNvPr>
              <p:cNvSpPr/>
              <p:nvPr/>
            </p:nvSpPr>
            <p:spPr>
              <a:xfrm>
                <a:off x="1661953" y="4611003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ectangle 185">
                <a:extLst>
                  <a:ext uri="{FF2B5EF4-FFF2-40B4-BE49-F238E27FC236}">
                    <a16:creationId xmlns:a16="http://schemas.microsoft.com/office/drawing/2014/main" id="{587D5E4B-2D94-40EF-9120-E2FB2D546DCD}"/>
                  </a:ext>
                </a:extLst>
              </p:cNvPr>
              <p:cNvSpPr/>
              <p:nvPr/>
            </p:nvSpPr>
            <p:spPr>
              <a:xfrm>
                <a:off x="1661953" y="4545998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Isosceles Triangle 186">
                <a:extLst>
                  <a:ext uri="{FF2B5EF4-FFF2-40B4-BE49-F238E27FC236}">
                    <a16:creationId xmlns:a16="http://schemas.microsoft.com/office/drawing/2014/main" id="{DFFD1BDE-130D-438D-BE18-78100D86460C}"/>
                  </a:ext>
                </a:extLst>
              </p:cNvPr>
              <p:cNvSpPr/>
              <p:nvPr/>
            </p:nvSpPr>
            <p:spPr>
              <a:xfrm>
                <a:off x="1661953" y="4233975"/>
                <a:ext cx="117009" cy="312023"/>
              </a:xfrm>
              <a:prstGeom prst="triangle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F5166FAD-8CCF-4E46-A2E6-CBBE3EBB6560}"/>
                </a:ext>
              </a:extLst>
            </p:cNvPr>
            <p:cNvGrpSpPr>
              <a:grpSpLocks noChangeAspect="1"/>
            </p:cNvGrpSpPr>
            <p:nvPr/>
          </p:nvGrpSpPr>
          <p:grpSpPr>
            <a:xfrm rot="4958909">
              <a:off x="2793852" y="2452878"/>
              <a:ext cx="351913" cy="783105"/>
              <a:chOff x="1288973" y="1559974"/>
              <a:chExt cx="234017" cy="520747"/>
            </a:xfrm>
          </p:grpSpPr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id="{A7F9EEF5-AA2E-4F80-A56F-5DD8D11702DD}"/>
                  </a:ext>
                </a:extLst>
              </p:cNvPr>
              <p:cNvGrpSpPr/>
              <p:nvPr/>
            </p:nvGrpSpPr>
            <p:grpSpPr>
              <a:xfrm rot="497224">
                <a:off x="1288973" y="1983213"/>
                <a:ext cx="234017" cy="97508"/>
                <a:chOff x="2608857" y="4643504"/>
                <a:chExt cx="234017" cy="97508"/>
              </a:xfrm>
            </p:grpSpPr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680C3FD9-A81C-4376-92DF-DAB72E24A5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38867" y="4643505"/>
                  <a:ext cx="28169" cy="97507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>
                  <a:extLst>
                    <a:ext uri="{FF2B5EF4-FFF2-40B4-BE49-F238E27FC236}">
                      <a16:creationId xmlns:a16="http://schemas.microsoft.com/office/drawing/2014/main" id="{F0948354-BD60-414F-A087-986DE955968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608857" y="4643505"/>
                  <a:ext cx="125676" cy="4875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>
                  <a:extLst>
                    <a:ext uri="{FF2B5EF4-FFF2-40B4-BE49-F238E27FC236}">
                      <a16:creationId xmlns:a16="http://schemas.microsoft.com/office/drawing/2014/main" id="{F30DF0D5-EFD8-46D6-8C5A-B33292D0C7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28033" y="4643504"/>
                  <a:ext cx="114841" cy="7313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Connector 199">
                  <a:extLst>
                    <a:ext uri="{FF2B5EF4-FFF2-40B4-BE49-F238E27FC236}">
                      <a16:creationId xmlns:a16="http://schemas.microsoft.com/office/drawing/2014/main" id="{07039BE6-4A6F-468A-A33C-6BFBAFB396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82529" y="4643504"/>
                  <a:ext cx="56338" cy="9750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4" name="Rectangle 193">
                <a:extLst>
                  <a:ext uri="{FF2B5EF4-FFF2-40B4-BE49-F238E27FC236}">
                    <a16:creationId xmlns:a16="http://schemas.microsoft.com/office/drawing/2014/main" id="{1E0C7E49-B2B2-42AF-8182-9C0F40DDACA3}"/>
                  </a:ext>
                </a:extLst>
              </p:cNvPr>
              <p:cNvSpPr/>
              <p:nvPr/>
            </p:nvSpPr>
            <p:spPr>
              <a:xfrm rot="497224">
                <a:off x="1353371" y="1934355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C3CF485A-48AC-4157-8B0B-F93738825364}"/>
                  </a:ext>
                </a:extLst>
              </p:cNvPr>
              <p:cNvSpPr/>
              <p:nvPr/>
            </p:nvSpPr>
            <p:spPr>
              <a:xfrm rot="497224">
                <a:off x="1362740" y="1870028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6" name="Isosceles Triangle 195">
                <a:extLst>
                  <a:ext uri="{FF2B5EF4-FFF2-40B4-BE49-F238E27FC236}">
                    <a16:creationId xmlns:a16="http://schemas.microsoft.com/office/drawing/2014/main" id="{42B47534-4021-466E-B421-EA58B0DBF834}"/>
                  </a:ext>
                </a:extLst>
              </p:cNvPr>
              <p:cNvSpPr/>
              <p:nvPr/>
            </p:nvSpPr>
            <p:spPr>
              <a:xfrm rot="497224">
                <a:off x="1389911" y="1559974"/>
                <a:ext cx="117009" cy="312023"/>
              </a:xfrm>
              <a:prstGeom prst="triangle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1" name="Explosion: 8 Points 200">
              <a:extLst>
                <a:ext uri="{FF2B5EF4-FFF2-40B4-BE49-F238E27FC236}">
                  <a16:creationId xmlns:a16="http://schemas.microsoft.com/office/drawing/2014/main" id="{DC868060-4A74-416C-A998-5F7ED5D60E8A}"/>
                </a:ext>
              </a:extLst>
            </p:cNvPr>
            <p:cNvSpPr/>
            <p:nvPr/>
          </p:nvSpPr>
          <p:spPr>
            <a:xfrm>
              <a:off x="4981190" y="3912475"/>
              <a:ext cx="438918" cy="429445"/>
            </a:xfrm>
            <a:prstGeom prst="irregularSeal1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0" name="Straight Arrow Connector 229">
              <a:extLst>
                <a:ext uri="{FF2B5EF4-FFF2-40B4-BE49-F238E27FC236}">
                  <a16:creationId xmlns:a16="http://schemas.microsoft.com/office/drawing/2014/main" id="{B36C14E4-9D75-4269-B2AC-B35145311340}"/>
                </a:ext>
              </a:extLst>
            </p:cNvPr>
            <p:cNvCxnSpPr>
              <a:cxnSpLocks/>
              <a:endCxn id="239" idx="1"/>
            </p:cNvCxnSpPr>
            <p:nvPr/>
          </p:nvCxnSpPr>
          <p:spPr>
            <a:xfrm flipV="1">
              <a:off x="227515" y="2364262"/>
              <a:ext cx="183932" cy="326958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1" name="Rectangle: Rounded Corners 230">
              <a:extLst>
                <a:ext uri="{FF2B5EF4-FFF2-40B4-BE49-F238E27FC236}">
                  <a16:creationId xmlns:a16="http://schemas.microsoft.com/office/drawing/2014/main" id="{173A81A9-6E3E-49EC-B442-76A672F7B8A5}"/>
                </a:ext>
              </a:extLst>
            </p:cNvPr>
            <p:cNvSpPr/>
            <p:nvPr/>
          </p:nvSpPr>
          <p:spPr>
            <a:xfrm>
              <a:off x="4623708" y="2444124"/>
              <a:ext cx="1082150" cy="548640"/>
            </a:xfrm>
            <a:prstGeom prst="roundRect">
              <a:avLst/>
            </a:prstGeom>
            <a:ln w="38100"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Probability of Damage</a:t>
              </a:r>
            </a:p>
          </p:txBody>
        </p:sp>
        <p:sp>
          <p:nvSpPr>
            <p:cNvPr id="232" name="Rectangle: Rounded Corners 231">
              <a:extLst>
                <a:ext uri="{FF2B5EF4-FFF2-40B4-BE49-F238E27FC236}">
                  <a16:creationId xmlns:a16="http://schemas.microsoft.com/office/drawing/2014/main" id="{E6B0E9BD-CB7F-416E-BDA1-6E57D1745FF1}"/>
                </a:ext>
              </a:extLst>
            </p:cNvPr>
            <p:cNvSpPr/>
            <p:nvPr/>
          </p:nvSpPr>
          <p:spPr>
            <a:xfrm>
              <a:off x="7924207" y="3099766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BMEWS</a:t>
              </a:r>
            </a:p>
          </p:txBody>
        </p:sp>
        <p:sp>
          <p:nvSpPr>
            <p:cNvPr id="233" name="Rectangle: Rounded Corners 232">
              <a:extLst>
                <a:ext uri="{FF2B5EF4-FFF2-40B4-BE49-F238E27FC236}">
                  <a16:creationId xmlns:a16="http://schemas.microsoft.com/office/drawing/2014/main" id="{FB9BF01B-4027-4643-BF6F-488D19BD0BA0}"/>
                </a:ext>
              </a:extLst>
            </p:cNvPr>
            <p:cNvSpPr/>
            <p:nvPr/>
          </p:nvSpPr>
          <p:spPr>
            <a:xfrm>
              <a:off x="6777758" y="3099766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Close-in BMEWS</a:t>
              </a:r>
            </a:p>
          </p:txBody>
        </p:sp>
        <p:sp>
          <p:nvSpPr>
            <p:cNvPr id="234" name="Rectangle: Rounded Corners 233">
              <a:extLst>
                <a:ext uri="{FF2B5EF4-FFF2-40B4-BE49-F238E27FC236}">
                  <a16:creationId xmlns:a16="http://schemas.microsoft.com/office/drawing/2014/main" id="{B0072882-F923-465A-B482-9E28548F509E}"/>
                </a:ext>
              </a:extLst>
            </p:cNvPr>
            <p:cNvSpPr/>
            <p:nvPr/>
          </p:nvSpPr>
          <p:spPr>
            <a:xfrm>
              <a:off x="7345678" y="2262039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C2</a:t>
              </a:r>
            </a:p>
          </p:txBody>
        </p:sp>
        <p:sp>
          <p:nvSpPr>
            <p:cNvPr id="235" name="Rectangle: Rounded Corners 234">
              <a:extLst>
                <a:ext uri="{FF2B5EF4-FFF2-40B4-BE49-F238E27FC236}">
                  <a16:creationId xmlns:a16="http://schemas.microsoft.com/office/drawing/2014/main" id="{EB7591CE-554B-4834-937A-58171BE119DC}"/>
                </a:ext>
              </a:extLst>
            </p:cNvPr>
            <p:cNvSpPr/>
            <p:nvPr/>
          </p:nvSpPr>
          <p:spPr>
            <a:xfrm>
              <a:off x="6750645" y="1432185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ABM</a:t>
              </a:r>
            </a:p>
          </p:txBody>
        </p:sp>
        <p:sp>
          <p:nvSpPr>
            <p:cNvPr id="236" name="Rectangle: Rounded Corners 235">
              <a:extLst>
                <a:ext uri="{FF2B5EF4-FFF2-40B4-BE49-F238E27FC236}">
                  <a16:creationId xmlns:a16="http://schemas.microsoft.com/office/drawing/2014/main" id="{20EF9310-EB86-454C-9DC7-1DE1BB32A4EA}"/>
                </a:ext>
              </a:extLst>
            </p:cNvPr>
            <p:cNvSpPr/>
            <p:nvPr/>
          </p:nvSpPr>
          <p:spPr>
            <a:xfrm>
              <a:off x="6130133" y="2252100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Seeker</a:t>
              </a:r>
            </a:p>
          </p:txBody>
        </p:sp>
        <p:sp>
          <p:nvSpPr>
            <p:cNvPr id="237" name="Rectangle: Rounded Corners 236">
              <a:extLst>
                <a:ext uri="{FF2B5EF4-FFF2-40B4-BE49-F238E27FC236}">
                  <a16:creationId xmlns:a16="http://schemas.microsoft.com/office/drawing/2014/main" id="{57933A2B-395F-4AB3-B3A8-3A12DB6B2B08}"/>
                </a:ext>
              </a:extLst>
            </p:cNvPr>
            <p:cNvSpPr/>
            <p:nvPr/>
          </p:nvSpPr>
          <p:spPr>
            <a:xfrm>
              <a:off x="411447" y="3387539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Gravity</a:t>
              </a:r>
            </a:p>
          </p:txBody>
        </p:sp>
        <p:sp>
          <p:nvSpPr>
            <p:cNvPr id="238" name="Rectangle: Rounded Corners 237">
              <a:extLst>
                <a:ext uri="{FF2B5EF4-FFF2-40B4-BE49-F238E27FC236}">
                  <a16:creationId xmlns:a16="http://schemas.microsoft.com/office/drawing/2014/main" id="{3AA91C1E-A77E-4789-96E7-D2D7CFD4CD6E}"/>
                </a:ext>
              </a:extLst>
            </p:cNvPr>
            <p:cNvSpPr/>
            <p:nvPr/>
          </p:nvSpPr>
          <p:spPr>
            <a:xfrm>
              <a:off x="411447" y="2738740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Atmosphere</a:t>
              </a:r>
            </a:p>
          </p:txBody>
        </p:sp>
        <p:sp>
          <p:nvSpPr>
            <p:cNvPr id="239" name="Rectangle: Rounded Corners 238">
              <a:extLst>
                <a:ext uri="{FF2B5EF4-FFF2-40B4-BE49-F238E27FC236}">
                  <a16:creationId xmlns:a16="http://schemas.microsoft.com/office/drawing/2014/main" id="{6D870AEE-4F13-402B-A5AF-7BBC729C360B}"/>
                </a:ext>
              </a:extLst>
            </p:cNvPr>
            <p:cNvSpPr/>
            <p:nvPr/>
          </p:nvSpPr>
          <p:spPr>
            <a:xfrm>
              <a:off x="411447" y="2089942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Azimuth</a:t>
              </a:r>
            </a:p>
          </p:txBody>
        </p:sp>
        <p:cxnSp>
          <p:nvCxnSpPr>
            <p:cNvPr id="240" name="Straight Arrow Connector 239">
              <a:extLst>
                <a:ext uri="{FF2B5EF4-FFF2-40B4-BE49-F238E27FC236}">
                  <a16:creationId xmlns:a16="http://schemas.microsoft.com/office/drawing/2014/main" id="{E8F904BE-E071-4F70-AB65-6F97297136E7}"/>
                </a:ext>
              </a:extLst>
            </p:cNvPr>
            <p:cNvCxnSpPr>
              <a:cxnSpLocks/>
              <a:stCxn id="236" idx="1"/>
              <a:endCxn id="231" idx="3"/>
            </p:cNvCxnSpPr>
            <p:nvPr/>
          </p:nvCxnSpPr>
          <p:spPr>
            <a:xfrm flipH="1">
              <a:off x="5705858" y="2526420"/>
              <a:ext cx="424275" cy="192024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1" name="Straight Arrow Connector 240">
              <a:extLst>
                <a:ext uri="{FF2B5EF4-FFF2-40B4-BE49-F238E27FC236}">
                  <a16:creationId xmlns:a16="http://schemas.microsoft.com/office/drawing/2014/main" id="{2C9797C4-5B9E-45B5-AD2E-C9F27FCB7444}"/>
                </a:ext>
              </a:extLst>
            </p:cNvPr>
            <p:cNvCxnSpPr>
              <a:cxnSpLocks/>
              <a:stCxn id="235" idx="2"/>
              <a:endCxn id="236" idx="0"/>
            </p:cNvCxnSpPr>
            <p:nvPr/>
          </p:nvCxnSpPr>
          <p:spPr>
            <a:xfrm flipH="1">
              <a:off x="6671208" y="1980825"/>
              <a:ext cx="620512" cy="271275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2" name="Straight Arrow Connector 241">
              <a:extLst>
                <a:ext uri="{FF2B5EF4-FFF2-40B4-BE49-F238E27FC236}">
                  <a16:creationId xmlns:a16="http://schemas.microsoft.com/office/drawing/2014/main" id="{2D121850-429D-4542-8CD0-1E704ADBB229}"/>
                </a:ext>
              </a:extLst>
            </p:cNvPr>
            <p:cNvCxnSpPr>
              <a:cxnSpLocks/>
              <a:stCxn id="234" idx="0"/>
              <a:endCxn id="235" idx="2"/>
            </p:cNvCxnSpPr>
            <p:nvPr/>
          </p:nvCxnSpPr>
          <p:spPr>
            <a:xfrm flipH="1" flipV="1">
              <a:off x="7291720" y="1980825"/>
              <a:ext cx="595033" cy="281214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3" name="Straight Arrow Connector 242">
              <a:extLst>
                <a:ext uri="{FF2B5EF4-FFF2-40B4-BE49-F238E27FC236}">
                  <a16:creationId xmlns:a16="http://schemas.microsoft.com/office/drawing/2014/main" id="{0ABE46CD-1057-407F-91F2-AE0A67EBD54C}"/>
                </a:ext>
              </a:extLst>
            </p:cNvPr>
            <p:cNvCxnSpPr>
              <a:cxnSpLocks/>
              <a:stCxn id="232" idx="0"/>
              <a:endCxn id="234" idx="2"/>
            </p:cNvCxnSpPr>
            <p:nvPr/>
          </p:nvCxnSpPr>
          <p:spPr>
            <a:xfrm flipH="1" flipV="1">
              <a:off x="7886753" y="2810679"/>
              <a:ext cx="578529" cy="289087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4" name="Straight Arrow Connector 243">
              <a:extLst>
                <a:ext uri="{FF2B5EF4-FFF2-40B4-BE49-F238E27FC236}">
                  <a16:creationId xmlns:a16="http://schemas.microsoft.com/office/drawing/2014/main" id="{99B8F15C-ADA1-4F9E-B873-5AC3ECAF53CD}"/>
                </a:ext>
              </a:extLst>
            </p:cNvPr>
            <p:cNvCxnSpPr>
              <a:cxnSpLocks/>
              <a:stCxn id="254" idx="3"/>
              <a:endCxn id="231" idx="0"/>
            </p:cNvCxnSpPr>
            <p:nvPr/>
          </p:nvCxnSpPr>
          <p:spPr>
            <a:xfrm>
              <a:off x="4775299" y="2001161"/>
              <a:ext cx="389484" cy="442963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5" name="Straight Arrow Connector 244">
              <a:extLst>
                <a:ext uri="{FF2B5EF4-FFF2-40B4-BE49-F238E27FC236}">
                  <a16:creationId xmlns:a16="http://schemas.microsoft.com/office/drawing/2014/main" id="{49465468-CCBF-4375-BBEE-DEA3727C66A4}"/>
                </a:ext>
              </a:extLst>
            </p:cNvPr>
            <p:cNvCxnSpPr>
              <a:cxnSpLocks/>
              <a:stCxn id="251" idx="3"/>
              <a:endCxn id="254" idx="1"/>
            </p:cNvCxnSpPr>
            <p:nvPr/>
          </p:nvCxnSpPr>
          <p:spPr>
            <a:xfrm>
              <a:off x="3384025" y="1999586"/>
              <a:ext cx="309124" cy="1575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6" name="Straight Arrow Connector 245">
              <a:extLst>
                <a:ext uri="{FF2B5EF4-FFF2-40B4-BE49-F238E27FC236}">
                  <a16:creationId xmlns:a16="http://schemas.microsoft.com/office/drawing/2014/main" id="{D67DE1E0-8B9E-40B2-BBC4-B99D72A7D7B9}"/>
                </a:ext>
              </a:extLst>
            </p:cNvPr>
            <p:cNvCxnSpPr>
              <a:cxnSpLocks/>
              <a:stCxn id="252" idx="3"/>
              <a:endCxn id="251" idx="1"/>
            </p:cNvCxnSpPr>
            <p:nvPr/>
          </p:nvCxnSpPr>
          <p:spPr>
            <a:xfrm>
              <a:off x="1493597" y="1715464"/>
              <a:ext cx="808278" cy="284122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7" name="Straight Arrow Connector 246">
              <a:extLst>
                <a:ext uri="{FF2B5EF4-FFF2-40B4-BE49-F238E27FC236}">
                  <a16:creationId xmlns:a16="http://schemas.microsoft.com/office/drawing/2014/main" id="{ED575EA7-57AC-4708-B634-24BEF3986118}"/>
                </a:ext>
              </a:extLst>
            </p:cNvPr>
            <p:cNvCxnSpPr>
              <a:cxnSpLocks/>
              <a:stCxn id="239" idx="3"/>
              <a:endCxn id="251" idx="1"/>
            </p:cNvCxnSpPr>
            <p:nvPr/>
          </p:nvCxnSpPr>
          <p:spPr>
            <a:xfrm flipV="1">
              <a:off x="1493597" y="1999586"/>
              <a:ext cx="808278" cy="364676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8" name="Straight Arrow Connector 247">
              <a:extLst>
                <a:ext uri="{FF2B5EF4-FFF2-40B4-BE49-F238E27FC236}">
                  <a16:creationId xmlns:a16="http://schemas.microsoft.com/office/drawing/2014/main" id="{82E40230-365F-4A53-B4C2-68D8783D8DEA}"/>
                </a:ext>
              </a:extLst>
            </p:cNvPr>
            <p:cNvCxnSpPr>
              <a:cxnSpLocks/>
              <a:stCxn id="238" idx="3"/>
              <a:endCxn id="251" idx="1"/>
            </p:cNvCxnSpPr>
            <p:nvPr/>
          </p:nvCxnSpPr>
          <p:spPr>
            <a:xfrm flipV="1">
              <a:off x="1493597" y="1999586"/>
              <a:ext cx="808278" cy="1013474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9" name="Straight Arrow Connector 248">
              <a:extLst>
                <a:ext uri="{FF2B5EF4-FFF2-40B4-BE49-F238E27FC236}">
                  <a16:creationId xmlns:a16="http://schemas.microsoft.com/office/drawing/2014/main" id="{6149B142-79A2-4208-88B8-8F9E6DE9A353}"/>
                </a:ext>
              </a:extLst>
            </p:cNvPr>
            <p:cNvCxnSpPr>
              <a:cxnSpLocks/>
              <a:stCxn id="237" idx="3"/>
              <a:endCxn id="251" idx="1"/>
            </p:cNvCxnSpPr>
            <p:nvPr/>
          </p:nvCxnSpPr>
          <p:spPr>
            <a:xfrm flipV="1">
              <a:off x="1493597" y="1999586"/>
              <a:ext cx="808278" cy="1662273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50" name="Straight Arrow Connector 249">
              <a:extLst>
                <a:ext uri="{FF2B5EF4-FFF2-40B4-BE49-F238E27FC236}">
                  <a16:creationId xmlns:a16="http://schemas.microsoft.com/office/drawing/2014/main" id="{1380CDEE-4A8A-43EB-94E0-A01224B450AB}"/>
                </a:ext>
              </a:extLst>
            </p:cNvPr>
            <p:cNvCxnSpPr>
              <a:cxnSpLocks/>
              <a:stCxn id="233" idx="0"/>
              <a:endCxn id="234" idx="2"/>
            </p:cNvCxnSpPr>
            <p:nvPr/>
          </p:nvCxnSpPr>
          <p:spPr>
            <a:xfrm flipV="1">
              <a:off x="7318833" y="2810679"/>
              <a:ext cx="567920" cy="289087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251" name="Rectangle: Rounded Corners 250">
              <a:extLst>
                <a:ext uri="{FF2B5EF4-FFF2-40B4-BE49-F238E27FC236}">
                  <a16:creationId xmlns:a16="http://schemas.microsoft.com/office/drawing/2014/main" id="{9297B4FC-6434-460B-B6F6-D363BC4D5193}"/>
                </a:ext>
              </a:extLst>
            </p:cNvPr>
            <p:cNvSpPr/>
            <p:nvPr/>
          </p:nvSpPr>
          <p:spPr>
            <a:xfrm>
              <a:off x="2301875" y="1725266"/>
              <a:ext cx="1082150" cy="548640"/>
            </a:xfrm>
            <a:prstGeom prst="roundRect">
              <a:avLst/>
            </a:prstGeom>
            <a:solidFill>
              <a:srgbClr val="00B0F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Trajectory</a:t>
              </a:r>
            </a:p>
          </p:txBody>
        </p:sp>
        <p:sp>
          <p:nvSpPr>
            <p:cNvPr id="252" name="Rectangle: Rounded Corners 251">
              <a:extLst>
                <a:ext uri="{FF2B5EF4-FFF2-40B4-BE49-F238E27FC236}">
                  <a16:creationId xmlns:a16="http://schemas.microsoft.com/office/drawing/2014/main" id="{5F8037C3-3665-4526-8FBB-0467760A9377}"/>
                </a:ext>
              </a:extLst>
            </p:cNvPr>
            <p:cNvSpPr/>
            <p:nvPr/>
          </p:nvSpPr>
          <p:spPr>
            <a:xfrm>
              <a:off x="411447" y="1441144"/>
              <a:ext cx="1082150" cy="548640"/>
            </a:xfrm>
            <a:prstGeom prst="roundRect">
              <a:avLst/>
            </a:prstGeom>
            <a:solidFill>
              <a:srgbClr val="00B0F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6 D.O.F.</a:t>
              </a:r>
            </a:p>
          </p:txBody>
        </p:sp>
        <p:grpSp>
          <p:nvGrpSpPr>
            <p:cNvPr id="253" name="Group 252">
              <a:extLst>
                <a:ext uri="{FF2B5EF4-FFF2-40B4-BE49-F238E27FC236}">
                  <a16:creationId xmlns:a16="http://schemas.microsoft.com/office/drawing/2014/main" id="{1DC4DD6B-C152-42EF-A26D-EEF49EF2C258}"/>
                </a:ext>
              </a:extLst>
            </p:cNvPr>
            <p:cNvGrpSpPr/>
            <p:nvPr/>
          </p:nvGrpSpPr>
          <p:grpSpPr>
            <a:xfrm>
              <a:off x="3693149" y="1726841"/>
              <a:ext cx="1082150" cy="548640"/>
              <a:chOff x="3856976" y="736716"/>
              <a:chExt cx="1082150" cy="548640"/>
            </a:xfrm>
          </p:grpSpPr>
          <p:sp>
            <p:nvSpPr>
              <p:cNvPr id="254" name="Rectangle: Rounded Corners 253">
                <a:extLst>
                  <a:ext uri="{FF2B5EF4-FFF2-40B4-BE49-F238E27FC236}">
                    <a16:creationId xmlns:a16="http://schemas.microsoft.com/office/drawing/2014/main" id="{53D03FE2-1B47-4A72-A5A1-EEB360E1BBFC}"/>
                  </a:ext>
                </a:extLst>
              </p:cNvPr>
              <p:cNvSpPr/>
              <p:nvPr/>
            </p:nvSpPr>
            <p:spPr>
              <a:xfrm>
                <a:off x="3856976" y="736716"/>
                <a:ext cx="1082150" cy="548640"/>
              </a:xfrm>
              <a:prstGeom prst="roundRect">
                <a:avLst/>
              </a:prstGeom>
              <a:solidFill>
                <a:srgbClr val="00B0F0"/>
              </a:solidFill>
              <a:ln w="38100"/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r>
                  <a:rPr lang="en-US" sz="1400" dirty="0">
                    <a:ln w="0">
                      <a:noFill/>
                    </a:ln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    RV     </a:t>
                </a:r>
              </a:p>
            </p:txBody>
          </p:sp>
          <p:sp>
            <p:nvSpPr>
              <p:cNvPr id="255" name="Explosion: 8 Points 254">
                <a:extLst>
                  <a:ext uri="{FF2B5EF4-FFF2-40B4-BE49-F238E27FC236}">
                    <a16:creationId xmlns:a16="http://schemas.microsoft.com/office/drawing/2014/main" id="{0FAA3A66-4C26-46FF-9FE7-90DE1E0E6C07}"/>
                  </a:ext>
                </a:extLst>
              </p:cNvPr>
              <p:cNvSpPr/>
              <p:nvPr/>
            </p:nvSpPr>
            <p:spPr>
              <a:xfrm>
                <a:off x="4420066" y="810594"/>
                <a:ext cx="438918" cy="429445"/>
              </a:xfrm>
              <a:prstGeom prst="irregularSeal1">
                <a:avLst/>
              </a:prstGeom>
              <a:solidFill>
                <a:srgbClr val="00B0F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56" name="Straight Arrow Connector 255">
              <a:extLst>
                <a:ext uri="{FF2B5EF4-FFF2-40B4-BE49-F238E27FC236}">
                  <a16:creationId xmlns:a16="http://schemas.microsoft.com/office/drawing/2014/main" id="{4047E97E-D0E5-4170-AB6D-BFE6E1A32703}"/>
                </a:ext>
              </a:extLst>
            </p:cNvPr>
            <p:cNvCxnSpPr>
              <a:cxnSpLocks/>
              <a:endCxn id="251" idx="2"/>
            </p:cNvCxnSpPr>
            <p:nvPr/>
          </p:nvCxnSpPr>
          <p:spPr>
            <a:xfrm flipH="1" flipV="1">
              <a:off x="2842950" y="2273906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Arrow Connector 256">
              <a:extLst>
                <a:ext uri="{FF2B5EF4-FFF2-40B4-BE49-F238E27FC236}">
                  <a16:creationId xmlns:a16="http://schemas.microsoft.com/office/drawing/2014/main" id="{A28B5DD4-3122-499E-8978-0C0AA0CABDD6}"/>
                </a:ext>
              </a:extLst>
            </p:cNvPr>
            <p:cNvCxnSpPr>
              <a:cxnSpLocks/>
              <a:endCxn id="238" idx="1"/>
            </p:cNvCxnSpPr>
            <p:nvPr/>
          </p:nvCxnSpPr>
          <p:spPr>
            <a:xfrm flipV="1">
              <a:off x="249073" y="3013060"/>
              <a:ext cx="162374" cy="320605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Arrow Connector 257">
              <a:extLst>
                <a:ext uri="{FF2B5EF4-FFF2-40B4-BE49-F238E27FC236}">
                  <a16:creationId xmlns:a16="http://schemas.microsoft.com/office/drawing/2014/main" id="{75FDA18B-D639-4557-9777-9661CC512DD8}"/>
                </a:ext>
              </a:extLst>
            </p:cNvPr>
            <p:cNvCxnSpPr>
              <a:cxnSpLocks/>
              <a:endCxn id="252" idx="1"/>
            </p:cNvCxnSpPr>
            <p:nvPr/>
          </p:nvCxnSpPr>
          <p:spPr>
            <a:xfrm flipV="1">
              <a:off x="201115" y="1715464"/>
              <a:ext cx="210332" cy="320604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Arrow Connector 258">
              <a:extLst>
                <a:ext uri="{FF2B5EF4-FFF2-40B4-BE49-F238E27FC236}">
                  <a16:creationId xmlns:a16="http://schemas.microsoft.com/office/drawing/2014/main" id="{EDCB52F0-CFF4-4B13-A711-7B7DBB8F73AE}"/>
                </a:ext>
              </a:extLst>
            </p:cNvPr>
            <p:cNvCxnSpPr>
              <a:cxnSpLocks/>
              <a:endCxn id="237" idx="2"/>
            </p:cNvCxnSpPr>
            <p:nvPr/>
          </p:nvCxnSpPr>
          <p:spPr>
            <a:xfrm flipV="1">
              <a:off x="952522" y="3936179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Arrow Connector 259">
              <a:extLst>
                <a:ext uri="{FF2B5EF4-FFF2-40B4-BE49-F238E27FC236}">
                  <a16:creationId xmlns:a16="http://schemas.microsoft.com/office/drawing/2014/main" id="{18F45937-ACB3-4634-9EF2-EC377AC2BD8B}"/>
                </a:ext>
              </a:extLst>
            </p:cNvPr>
            <p:cNvCxnSpPr>
              <a:cxnSpLocks/>
              <a:endCxn id="254" idx="2"/>
            </p:cNvCxnSpPr>
            <p:nvPr/>
          </p:nvCxnSpPr>
          <p:spPr>
            <a:xfrm flipH="1" flipV="1">
              <a:off x="4234224" y="2275481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Arrow Connector 260">
              <a:extLst>
                <a:ext uri="{FF2B5EF4-FFF2-40B4-BE49-F238E27FC236}">
                  <a16:creationId xmlns:a16="http://schemas.microsoft.com/office/drawing/2014/main" id="{35F87137-4993-4C26-B5FA-AB0DF9FC0AB6}"/>
                </a:ext>
              </a:extLst>
            </p:cNvPr>
            <p:cNvCxnSpPr>
              <a:cxnSpLocks/>
              <a:endCxn id="231" idx="2"/>
            </p:cNvCxnSpPr>
            <p:nvPr/>
          </p:nvCxnSpPr>
          <p:spPr>
            <a:xfrm flipV="1">
              <a:off x="5164783" y="2992764"/>
              <a:ext cx="0" cy="36000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Arrow Connector 261">
              <a:extLst>
                <a:ext uri="{FF2B5EF4-FFF2-40B4-BE49-F238E27FC236}">
                  <a16:creationId xmlns:a16="http://schemas.microsoft.com/office/drawing/2014/main" id="{D970568F-0ACD-4B89-9850-281E377921C5}"/>
                </a:ext>
              </a:extLst>
            </p:cNvPr>
            <p:cNvCxnSpPr>
              <a:cxnSpLocks/>
              <a:endCxn id="236" idx="2"/>
            </p:cNvCxnSpPr>
            <p:nvPr/>
          </p:nvCxnSpPr>
          <p:spPr>
            <a:xfrm flipV="1">
              <a:off x="6485510" y="2800740"/>
              <a:ext cx="185698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Straight Arrow Connector 262">
              <a:extLst>
                <a:ext uri="{FF2B5EF4-FFF2-40B4-BE49-F238E27FC236}">
                  <a16:creationId xmlns:a16="http://schemas.microsoft.com/office/drawing/2014/main" id="{EF78F158-A89B-404E-847F-23DC5EE96572}"/>
                </a:ext>
              </a:extLst>
            </p:cNvPr>
            <p:cNvCxnSpPr>
              <a:cxnSpLocks/>
              <a:endCxn id="233" idx="2"/>
            </p:cNvCxnSpPr>
            <p:nvPr/>
          </p:nvCxnSpPr>
          <p:spPr>
            <a:xfrm flipV="1">
              <a:off x="7318833" y="3648406"/>
              <a:ext cx="0" cy="39264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Arrow Connector 263">
              <a:extLst>
                <a:ext uri="{FF2B5EF4-FFF2-40B4-BE49-F238E27FC236}">
                  <a16:creationId xmlns:a16="http://schemas.microsoft.com/office/drawing/2014/main" id="{34658912-C18D-4D3E-8A6D-BD81743FD59C}"/>
                </a:ext>
              </a:extLst>
            </p:cNvPr>
            <p:cNvCxnSpPr>
              <a:cxnSpLocks/>
              <a:endCxn id="232" idx="2"/>
            </p:cNvCxnSpPr>
            <p:nvPr/>
          </p:nvCxnSpPr>
          <p:spPr>
            <a:xfrm flipV="1">
              <a:off x="8465282" y="3648406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Arrow Connector 264">
              <a:extLst>
                <a:ext uri="{FF2B5EF4-FFF2-40B4-BE49-F238E27FC236}">
                  <a16:creationId xmlns:a16="http://schemas.microsoft.com/office/drawing/2014/main" id="{32361CF9-BAD0-42D9-9157-0A2E44FD23A9}"/>
                </a:ext>
              </a:extLst>
            </p:cNvPr>
            <p:cNvCxnSpPr>
              <a:cxnSpLocks/>
              <a:endCxn id="234" idx="3"/>
            </p:cNvCxnSpPr>
            <p:nvPr/>
          </p:nvCxnSpPr>
          <p:spPr>
            <a:xfrm flipH="1">
              <a:off x="8427828" y="2325421"/>
              <a:ext cx="362495" cy="210938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6" name="Straight Arrow Connector 265">
            <a:extLst>
              <a:ext uri="{FF2B5EF4-FFF2-40B4-BE49-F238E27FC236}">
                <a16:creationId xmlns:a16="http://schemas.microsoft.com/office/drawing/2014/main" id="{A39E7C77-C793-4255-9FEF-2DF901CF8ABC}"/>
              </a:ext>
            </a:extLst>
          </p:cNvPr>
          <p:cNvCxnSpPr>
            <a:cxnSpLocks/>
            <a:endCxn id="235" idx="0"/>
          </p:cNvCxnSpPr>
          <p:nvPr/>
        </p:nvCxnSpPr>
        <p:spPr>
          <a:xfrm>
            <a:off x="7291720" y="1033289"/>
            <a:ext cx="0" cy="398896"/>
          </a:xfrm>
          <a:prstGeom prst="straightConnector1">
            <a:avLst/>
          </a:prstGeom>
          <a:ln w="38100">
            <a:solidFill>
              <a:srgbClr val="C4BD97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>
            <a:extLst>
              <a:ext uri="{FF2B5EF4-FFF2-40B4-BE49-F238E27FC236}">
                <a16:creationId xmlns:a16="http://schemas.microsoft.com/office/drawing/2014/main" id="{6BC9EC0E-1D4D-4B37-B3AA-1203ADA8898D}"/>
              </a:ext>
            </a:extLst>
          </p:cNvPr>
          <p:cNvSpPr txBox="1"/>
          <p:nvPr/>
        </p:nvSpPr>
        <p:spPr>
          <a:xfrm>
            <a:off x="4889827" y="189445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.28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7569A97F-D5E8-4EF1-BD03-D665071F0CA4}"/>
              </a:ext>
            </a:extLst>
          </p:cNvPr>
          <p:cNvSpPr txBox="1"/>
          <p:nvPr/>
        </p:nvSpPr>
        <p:spPr>
          <a:xfrm>
            <a:off x="5642770" y="221712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.58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BAC8E025-4C2A-422A-B611-2D0660EF70A5}"/>
              </a:ext>
            </a:extLst>
          </p:cNvPr>
          <p:cNvSpPr txBox="1"/>
          <p:nvPr/>
        </p:nvSpPr>
        <p:spPr>
          <a:xfrm>
            <a:off x="6361311" y="1837155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.81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847235E5-BBBC-4463-A751-F091A02B7F12}"/>
              </a:ext>
            </a:extLst>
          </p:cNvPr>
          <p:cNvSpPr txBox="1"/>
          <p:nvPr/>
        </p:nvSpPr>
        <p:spPr>
          <a:xfrm>
            <a:off x="5209433" y="3014579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4BD97"/>
                </a:solidFill>
              </a:rPr>
              <a:t>.14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A1286D5B-3263-44FD-8011-82C137548347}"/>
              </a:ext>
            </a:extLst>
          </p:cNvPr>
          <p:cNvSpPr txBox="1"/>
          <p:nvPr/>
        </p:nvSpPr>
        <p:spPr>
          <a:xfrm>
            <a:off x="6067160" y="282664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4BD97"/>
                </a:solidFill>
              </a:rPr>
              <a:t>.19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522FC7C6-CCF2-408B-A0A5-88BB821D1E3F}"/>
              </a:ext>
            </a:extLst>
          </p:cNvPr>
          <p:cNvSpPr txBox="1"/>
          <p:nvPr/>
        </p:nvSpPr>
        <p:spPr>
          <a:xfrm>
            <a:off x="1645102" y="147058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.61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FAD2CEEE-C9B9-4635-B83C-2560C465FAC5}"/>
              </a:ext>
            </a:extLst>
          </p:cNvPr>
          <p:cNvSpPr txBox="1"/>
          <p:nvPr/>
        </p:nvSpPr>
        <p:spPr>
          <a:xfrm>
            <a:off x="1397356" y="195010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.14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E277329-8485-4437-9EB7-E1987DDA6B04}"/>
              </a:ext>
            </a:extLst>
          </p:cNvPr>
          <p:cNvSpPr txBox="1"/>
          <p:nvPr/>
        </p:nvSpPr>
        <p:spPr>
          <a:xfrm>
            <a:off x="1292436" y="2494575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.05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5BF3A1CA-9CA4-47C6-BEAC-C6BDCBFD1CA4}"/>
              </a:ext>
            </a:extLst>
          </p:cNvPr>
          <p:cNvSpPr txBox="1"/>
          <p:nvPr/>
        </p:nvSpPr>
        <p:spPr>
          <a:xfrm>
            <a:off x="1463246" y="342968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.03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5D8A8A96-F6C1-4ECE-9916-3A55EE8CB2AE}"/>
              </a:ext>
            </a:extLst>
          </p:cNvPr>
          <p:cNvSpPr txBox="1"/>
          <p:nvPr/>
        </p:nvSpPr>
        <p:spPr>
          <a:xfrm>
            <a:off x="8311927" y="277055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.38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AE373C4B-AAB8-45B9-8739-A0A91D352D62}"/>
              </a:ext>
            </a:extLst>
          </p:cNvPr>
          <p:cNvSpPr txBox="1"/>
          <p:nvPr/>
        </p:nvSpPr>
        <p:spPr>
          <a:xfrm>
            <a:off x="6927006" y="277469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.43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98E18FDE-49DB-4AAD-A779-4943EB4BCD46}"/>
              </a:ext>
            </a:extLst>
          </p:cNvPr>
          <p:cNvSpPr txBox="1"/>
          <p:nvPr/>
        </p:nvSpPr>
        <p:spPr>
          <a:xfrm>
            <a:off x="2913517" y="2294085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4BD97"/>
                </a:solidFill>
              </a:rPr>
              <a:t>.17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4BF64741-0E76-4B15-9D42-6FB8A0B01ADA}"/>
              </a:ext>
            </a:extLst>
          </p:cNvPr>
          <p:cNvSpPr txBox="1"/>
          <p:nvPr/>
        </p:nvSpPr>
        <p:spPr>
          <a:xfrm>
            <a:off x="8604379" y="200972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4BD97"/>
                </a:solidFill>
              </a:rPr>
              <a:t>.62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1449945A-C61D-44CF-9245-E717915C2322}"/>
              </a:ext>
            </a:extLst>
          </p:cNvPr>
          <p:cNvSpPr txBox="1"/>
          <p:nvPr/>
        </p:nvSpPr>
        <p:spPr>
          <a:xfrm>
            <a:off x="3295856" y="158830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.76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FFCE77F3-40EE-4C8A-9A67-CB73FDF75FCC}"/>
              </a:ext>
            </a:extLst>
          </p:cNvPr>
          <p:cNvSpPr txBox="1"/>
          <p:nvPr/>
        </p:nvSpPr>
        <p:spPr>
          <a:xfrm>
            <a:off x="7755111" y="1859675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.62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9321B0FE-5ED7-405D-9E96-AFD027BC2B55}"/>
              </a:ext>
            </a:extLst>
          </p:cNvPr>
          <p:cNvSpPr txBox="1"/>
          <p:nvPr/>
        </p:nvSpPr>
        <p:spPr>
          <a:xfrm>
            <a:off x="4203334" y="233353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4BD97"/>
                </a:solidFill>
              </a:rPr>
              <a:t>.24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F15EC99-ECC1-419B-9F72-85F70653DF8C}"/>
              </a:ext>
            </a:extLst>
          </p:cNvPr>
          <p:cNvSpPr txBox="1"/>
          <p:nvPr/>
        </p:nvSpPr>
        <p:spPr>
          <a:xfrm>
            <a:off x="7282457" y="93560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4BD97"/>
                </a:solidFill>
              </a:rPr>
              <a:t>.38</a:t>
            </a:r>
          </a:p>
        </p:txBody>
      </p:sp>
      <p:sp>
        <p:nvSpPr>
          <p:cNvPr id="115" name="Text Placeholder 3">
            <a:extLst>
              <a:ext uri="{FF2B5EF4-FFF2-40B4-BE49-F238E27FC236}">
                <a16:creationId xmlns:a16="http://schemas.microsoft.com/office/drawing/2014/main" id="{26847E49-93DC-41E6-A9CC-C4D2BC09F7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7777" y="6205538"/>
            <a:ext cx="7196169" cy="550862"/>
          </a:xfrm>
        </p:spPr>
        <p:txBody>
          <a:bodyPr/>
          <a:lstStyle/>
          <a:p>
            <a:r>
              <a:rPr lang="en-US" dirty="0"/>
              <a:t>6 D.O.F.: 6 Degrees of Freedom; ABM: Anti-Ballistic Missile; BMEWS: Ballistic Missile Early Warning System; C2: Command and Control; RV: Reentry Vehicle</a:t>
            </a:r>
          </a:p>
          <a:p>
            <a:endParaRPr lang="en-US" dirty="0"/>
          </a:p>
        </p:txBody>
      </p: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C1BD43AD-910D-4B9C-8828-BEC8C3BB651D}"/>
              </a:ext>
            </a:extLst>
          </p:cNvPr>
          <p:cNvGrpSpPr/>
          <p:nvPr/>
        </p:nvGrpSpPr>
        <p:grpSpPr>
          <a:xfrm>
            <a:off x="7922212" y="147575"/>
            <a:ext cx="934170" cy="968529"/>
            <a:chOff x="3745081" y="2602039"/>
            <a:chExt cx="1653838" cy="1653922"/>
          </a:xfrm>
        </p:grpSpPr>
        <p:sp>
          <p:nvSpPr>
            <p:cNvPr id="116" name="Arrow: Circular 115">
              <a:extLst>
                <a:ext uri="{FF2B5EF4-FFF2-40B4-BE49-F238E27FC236}">
                  <a16:creationId xmlns:a16="http://schemas.microsoft.com/office/drawing/2014/main" id="{18A6AA6D-8818-4BFA-A364-84682CB9F199}"/>
                </a:ext>
              </a:extLst>
            </p:cNvPr>
            <p:cNvSpPr/>
            <p:nvPr/>
          </p:nvSpPr>
          <p:spPr>
            <a:xfrm>
              <a:off x="3745081" y="2602039"/>
              <a:ext cx="1653838" cy="1653922"/>
            </a:xfrm>
            <a:prstGeom prst="circularArrow">
              <a:avLst>
                <a:gd name="adj1" fmla="val 10980"/>
                <a:gd name="adj2" fmla="val 1142322"/>
                <a:gd name="adj3" fmla="val 4500000"/>
                <a:gd name="adj4" fmla="val 13500000"/>
                <a:gd name="adj5" fmla="val 12500"/>
              </a:avLst>
            </a:prstGeom>
            <a:solidFill>
              <a:srgbClr val="33CCFF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4">
                <a:hueOff val="-4917480"/>
                <a:satOff val="20175"/>
                <a:lumOff val="-13922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6EBEFEC8-3CAA-442C-AB12-3E6CA4B8122C}"/>
                </a:ext>
              </a:extLst>
            </p:cNvPr>
            <p:cNvGrpSpPr/>
            <p:nvPr/>
          </p:nvGrpSpPr>
          <p:grpSpPr>
            <a:xfrm>
              <a:off x="4110222" y="3200505"/>
              <a:ext cx="922935" cy="461261"/>
              <a:chOff x="1697842" y="2503305"/>
              <a:chExt cx="922935" cy="461261"/>
            </a:xfrm>
          </p:grpSpPr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AF87249E-A1F3-43A5-B506-842BDD22BCD5}"/>
                  </a:ext>
                </a:extLst>
              </p:cNvPr>
              <p:cNvSpPr/>
              <p:nvPr/>
            </p:nvSpPr>
            <p:spPr>
              <a:xfrm>
                <a:off x="1697842" y="2503305"/>
                <a:ext cx="922935" cy="461261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53F95544-5415-494E-8B87-82E4B0869913}"/>
                  </a:ext>
                </a:extLst>
              </p:cNvPr>
              <p:cNvSpPr txBox="1"/>
              <p:nvPr/>
            </p:nvSpPr>
            <p:spPr>
              <a:xfrm>
                <a:off x="1697842" y="2503305"/>
                <a:ext cx="922935" cy="46126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600" b="1" kern="1200" dirty="0"/>
                  <a:t>3:</a:t>
                </a:r>
                <a:r>
                  <a:rPr lang="en-US" sz="600" kern="1200" dirty="0"/>
                  <a:t> Uncertainty quantification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312105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DB640-B76E-4E37-BEE8-7E6C949C8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77" y="364331"/>
            <a:ext cx="8229600" cy="523220"/>
          </a:xfrm>
        </p:spPr>
        <p:txBody>
          <a:bodyPr/>
          <a:lstStyle/>
          <a:p>
            <a:r>
              <a:rPr lang="en-US" dirty="0"/>
              <a:t>Step 4: Propagate uncertainty</a:t>
            </a:r>
          </a:p>
        </p:txBody>
      </p:sp>
      <p:sp>
        <p:nvSpPr>
          <p:cNvPr id="172" name="Arc 171">
            <a:extLst>
              <a:ext uri="{FF2B5EF4-FFF2-40B4-BE49-F238E27FC236}">
                <a16:creationId xmlns:a16="http://schemas.microsoft.com/office/drawing/2014/main" id="{FB72C624-A4C4-4594-B8EB-A7EF17E92FEA}"/>
              </a:ext>
            </a:extLst>
          </p:cNvPr>
          <p:cNvSpPr/>
          <p:nvPr/>
        </p:nvSpPr>
        <p:spPr>
          <a:xfrm rot="16200000">
            <a:off x="1032252" y="2461570"/>
            <a:ext cx="4367367" cy="5081809"/>
          </a:xfrm>
          <a:prstGeom prst="arc">
            <a:avLst>
              <a:gd name="adj1" fmla="val 16849929"/>
              <a:gd name="adj2" fmla="val 21058521"/>
            </a:avLst>
          </a:prstGeom>
          <a:ln w="25400">
            <a:solidFill>
              <a:srgbClr val="00B05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Arc 172">
            <a:extLst>
              <a:ext uri="{FF2B5EF4-FFF2-40B4-BE49-F238E27FC236}">
                <a16:creationId xmlns:a16="http://schemas.microsoft.com/office/drawing/2014/main" id="{C8981900-88A1-43B3-8AFF-344AC408D025}"/>
              </a:ext>
            </a:extLst>
          </p:cNvPr>
          <p:cNvSpPr>
            <a:spLocks/>
          </p:cNvSpPr>
          <p:nvPr/>
        </p:nvSpPr>
        <p:spPr>
          <a:xfrm>
            <a:off x="-219840" y="2855881"/>
            <a:ext cx="6314783" cy="8286045"/>
          </a:xfrm>
          <a:prstGeom prst="arc">
            <a:avLst>
              <a:gd name="adj1" fmla="val 16427475"/>
              <a:gd name="adj2" fmla="val 20221085"/>
            </a:avLst>
          </a:prstGeom>
          <a:ln w="2540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4493F58-E33D-4232-9D62-3CAA0C038DE4}"/>
              </a:ext>
            </a:extLst>
          </p:cNvPr>
          <p:cNvGrpSpPr/>
          <p:nvPr/>
        </p:nvGrpSpPr>
        <p:grpSpPr>
          <a:xfrm>
            <a:off x="201115" y="1432185"/>
            <a:ext cx="8805242" cy="4691011"/>
            <a:chOff x="201115" y="1432185"/>
            <a:chExt cx="8805242" cy="4691011"/>
          </a:xfrm>
        </p:grpSpPr>
        <p:sp>
          <p:nvSpPr>
            <p:cNvPr id="148" name="Isosceles Triangle 147">
              <a:extLst>
                <a:ext uri="{FF2B5EF4-FFF2-40B4-BE49-F238E27FC236}">
                  <a16:creationId xmlns:a16="http://schemas.microsoft.com/office/drawing/2014/main" id="{371B84EA-E8D4-4DAD-9E0D-893ED88CBCDB}"/>
                </a:ext>
              </a:extLst>
            </p:cNvPr>
            <p:cNvSpPr/>
            <p:nvPr/>
          </p:nvSpPr>
          <p:spPr>
            <a:xfrm rot="5647886">
              <a:off x="3854869" y="1016113"/>
              <a:ext cx="835744" cy="7280599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Isosceles Triangle 148">
              <a:extLst>
                <a:ext uri="{FF2B5EF4-FFF2-40B4-BE49-F238E27FC236}">
                  <a16:creationId xmlns:a16="http://schemas.microsoft.com/office/drawing/2014/main" id="{EF72993A-95E9-43EB-AA81-BA317F35B648}"/>
                </a:ext>
              </a:extLst>
            </p:cNvPr>
            <p:cNvSpPr/>
            <p:nvPr/>
          </p:nvSpPr>
          <p:spPr>
            <a:xfrm rot="6902161">
              <a:off x="5753667" y="2145844"/>
              <a:ext cx="750403" cy="3904620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Isosceles Triangle 149">
              <a:extLst>
                <a:ext uri="{FF2B5EF4-FFF2-40B4-BE49-F238E27FC236}">
                  <a16:creationId xmlns:a16="http://schemas.microsoft.com/office/drawing/2014/main" id="{4D462BE1-673A-4A12-AC75-0B9B937C612D}"/>
                </a:ext>
              </a:extLst>
            </p:cNvPr>
            <p:cNvSpPr/>
            <p:nvPr/>
          </p:nvSpPr>
          <p:spPr>
            <a:xfrm rot="6389901">
              <a:off x="6000733" y="2921925"/>
              <a:ext cx="778420" cy="3109693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78966DB8-F2C4-46A6-9E94-7CF0C821F923}"/>
                </a:ext>
              </a:extLst>
            </p:cNvPr>
            <p:cNvGrpSpPr/>
            <p:nvPr/>
          </p:nvGrpSpPr>
          <p:grpSpPr>
            <a:xfrm>
              <a:off x="7402291" y="4835286"/>
              <a:ext cx="1468736" cy="1277452"/>
              <a:chOff x="3658918" y="4042401"/>
              <a:chExt cx="2018212" cy="1755366"/>
            </a:xfrm>
          </p:grpSpPr>
          <p:sp>
            <p:nvSpPr>
              <p:cNvPr id="152" name="Isosceles Triangle 151">
                <a:extLst>
                  <a:ext uri="{FF2B5EF4-FFF2-40B4-BE49-F238E27FC236}">
                    <a16:creationId xmlns:a16="http://schemas.microsoft.com/office/drawing/2014/main" id="{DF8D2DF3-314E-451B-B541-285512FCDD13}"/>
                  </a:ext>
                </a:extLst>
              </p:cNvPr>
              <p:cNvSpPr/>
              <p:nvPr/>
            </p:nvSpPr>
            <p:spPr>
              <a:xfrm>
                <a:off x="4373349" y="5449349"/>
                <a:ext cx="1108602" cy="348418"/>
              </a:xfrm>
              <a:prstGeom prst="triangle">
                <a:avLst/>
              </a:prstGeom>
              <a:solidFill>
                <a:srgbClr val="FF8181"/>
              </a:solidFill>
              <a:ln w="38100" cap="rnd">
                <a:solidFill>
                  <a:srgbClr val="FF818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Rectangle: Rounded Corners 152">
                <a:extLst>
                  <a:ext uri="{FF2B5EF4-FFF2-40B4-BE49-F238E27FC236}">
                    <a16:creationId xmlns:a16="http://schemas.microsoft.com/office/drawing/2014/main" id="{9E3018B4-A080-4078-ABF0-5F4E704E16C9}"/>
                  </a:ext>
                </a:extLst>
              </p:cNvPr>
              <p:cNvSpPr/>
              <p:nvPr/>
            </p:nvSpPr>
            <p:spPr>
              <a:xfrm>
                <a:off x="4592517" y="5031388"/>
                <a:ext cx="628750" cy="618904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4" name="Group 153">
                <a:extLst>
                  <a:ext uri="{FF2B5EF4-FFF2-40B4-BE49-F238E27FC236}">
                    <a16:creationId xmlns:a16="http://schemas.microsoft.com/office/drawing/2014/main" id="{75AE92B3-DFED-47DE-9DDB-32A30134FF99}"/>
                  </a:ext>
                </a:extLst>
              </p:cNvPr>
              <p:cNvGrpSpPr/>
              <p:nvPr/>
            </p:nvGrpSpPr>
            <p:grpSpPr>
              <a:xfrm rot="19882359">
                <a:off x="3658918" y="4042401"/>
                <a:ext cx="2018212" cy="1433670"/>
                <a:chOff x="4175775" y="4049802"/>
                <a:chExt cx="2018212" cy="1433670"/>
              </a:xfrm>
            </p:grpSpPr>
            <p:sp>
              <p:nvSpPr>
                <p:cNvPr id="155" name="Chord 154">
                  <a:extLst>
                    <a:ext uri="{FF2B5EF4-FFF2-40B4-BE49-F238E27FC236}">
                      <a16:creationId xmlns:a16="http://schemas.microsoft.com/office/drawing/2014/main" id="{074A05DC-E1BA-4F42-8E89-0797EF2542B9}"/>
                    </a:ext>
                  </a:extLst>
                </p:cNvPr>
                <p:cNvSpPr/>
                <p:nvPr/>
              </p:nvSpPr>
              <p:spPr>
                <a:xfrm>
                  <a:off x="4351817" y="4771862"/>
                  <a:ext cx="1666128" cy="711610"/>
                </a:xfrm>
                <a:prstGeom prst="chord">
                  <a:avLst>
                    <a:gd name="adj1" fmla="val 20902441"/>
                    <a:gd name="adj2" fmla="val 11499612"/>
                  </a:avLst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6" name="Oval 155">
                  <a:extLst>
                    <a:ext uri="{FF2B5EF4-FFF2-40B4-BE49-F238E27FC236}">
                      <a16:creationId xmlns:a16="http://schemas.microsoft.com/office/drawing/2014/main" id="{078ED369-5219-48CD-A0E8-DECEA86AA209}"/>
                    </a:ext>
                  </a:extLst>
                </p:cNvPr>
                <p:cNvSpPr/>
                <p:nvPr/>
              </p:nvSpPr>
              <p:spPr>
                <a:xfrm>
                  <a:off x="4175775" y="4601177"/>
                  <a:ext cx="2018212" cy="77278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  <a:scene3d>
                  <a:camera prst="orthographicFront">
                    <a:rot lat="19199991" lon="0" rev="0"/>
                  </a:camera>
                  <a:lightRig rig="threePt" dir="t"/>
                </a:scene3d>
                <a:sp3d prstMaterial="dkEdge">
                  <a:bevelT prst="relaxedInset"/>
                  <a:bevelB w="1524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6A7F6DE-69A1-459E-AB93-CDF7293184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26194" y="4204884"/>
                  <a:ext cx="174819" cy="709472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2DB90334-3A84-4E10-A880-F5291FF6C2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715627" y="4204884"/>
                  <a:ext cx="421857" cy="749253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id="{7687053B-EF0A-479C-8669-83198EC86043}"/>
                    </a:ext>
                  </a:extLst>
                </p:cNvPr>
                <p:cNvGrpSpPr/>
                <p:nvPr/>
              </p:nvGrpSpPr>
              <p:grpSpPr>
                <a:xfrm>
                  <a:off x="5106227" y="4049802"/>
                  <a:ext cx="146304" cy="190122"/>
                  <a:chOff x="5100575" y="3830069"/>
                  <a:chExt cx="146304" cy="190122"/>
                </a:xfrm>
              </p:grpSpPr>
              <p:sp>
                <p:nvSpPr>
                  <p:cNvPr id="162" name="Rectangle: Rounded Corners 161">
                    <a:extLst>
                      <a:ext uri="{FF2B5EF4-FFF2-40B4-BE49-F238E27FC236}">
                        <a16:creationId xmlns:a16="http://schemas.microsoft.com/office/drawing/2014/main" id="{7D657773-FEEE-4A2F-A38E-36006E2D68FE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5114291" y="3852929"/>
                    <a:ext cx="118872" cy="73152"/>
                  </a:xfrm>
                  <a:prstGeom prst="roundRect">
                    <a:avLst/>
                  </a:prstGeom>
                  <a:solidFill>
                    <a:srgbClr val="FF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3" name="Rectangle: Rounded Corners 162">
                    <a:extLst>
                      <a:ext uri="{FF2B5EF4-FFF2-40B4-BE49-F238E27FC236}">
                        <a16:creationId xmlns:a16="http://schemas.microsoft.com/office/drawing/2014/main" id="{738709F5-13E9-45E1-8DDA-2F52F0C06C72}"/>
                      </a:ext>
                    </a:extLst>
                  </p:cNvPr>
                  <p:cNvSpPr/>
                  <p:nvPr/>
                </p:nvSpPr>
                <p:spPr>
                  <a:xfrm>
                    <a:off x="5100575" y="3910463"/>
                    <a:ext cx="146304" cy="109728"/>
                  </a:xfrm>
                  <a:prstGeom prst="roundRect">
                    <a:avLst/>
                  </a:prstGeom>
                  <a:solidFill>
                    <a:srgbClr val="C0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160" name="Straight Connector 159">
                  <a:extLst>
                    <a:ext uri="{FF2B5EF4-FFF2-40B4-BE49-F238E27FC236}">
                      <a16:creationId xmlns:a16="http://schemas.microsoft.com/office/drawing/2014/main" id="{2F85A373-07EF-4DEE-BA63-1AD2D09A7D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880353" y="4211763"/>
                  <a:ext cx="266277" cy="922783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FCCE0C2D-A1CC-42E2-AC42-C81120D679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38798" y="4209704"/>
                  <a:ext cx="507630" cy="869594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79F894B3-3359-4B8F-9EE0-EF1506DD1605}"/>
                </a:ext>
              </a:extLst>
            </p:cNvPr>
            <p:cNvGrpSpPr/>
            <p:nvPr/>
          </p:nvGrpSpPr>
          <p:grpSpPr>
            <a:xfrm rot="323350">
              <a:off x="6862988" y="4158001"/>
              <a:ext cx="933434" cy="385590"/>
              <a:chOff x="10358113" y="4003371"/>
              <a:chExt cx="933434" cy="385590"/>
            </a:xfrm>
          </p:grpSpPr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386C6838-8AFA-400C-BDB6-9990E5277AC1}"/>
                  </a:ext>
                </a:extLst>
              </p:cNvPr>
              <p:cNvGrpSpPr/>
              <p:nvPr/>
            </p:nvGrpSpPr>
            <p:grpSpPr>
              <a:xfrm rot="16697224">
                <a:off x="11042271" y="4139684"/>
                <a:ext cx="351920" cy="146633"/>
                <a:chOff x="2608857" y="4643504"/>
                <a:chExt cx="234017" cy="97508"/>
              </a:xfrm>
            </p:grpSpPr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F59B8902-1E82-4EAE-8C59-4CF543FEE7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38867" y="4643505"/>
                  <a:ext cx="28169" cy="97507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>
                  <a:extLst>
                    <a:ext uri="{FF2B5EF4-FFF2-40B4-BE49-F238E27FC236}">
                      <a16:creationId xmlns:a16="http://schemas.microsoft.com/office/drawing/2014/main" id="{C112EBFF-E44F-4EC1-B05B-2049F596DD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608857" y="4643505"/>
                  <a:ext cx="125676" cy="4875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>
                  <a:extLst>
                    <a:ext uri="{FF2B5EF4-FFF2-40B4-BE49-F238E27FC236}">
                      <a16:creationId xmlns:a16="http://schemas.microsoft.com/office/drawing/2014/main" id="{6FDE9CAA-42EE-4122-93CA-B9EB6B695D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28033" y="4643504"/>
                  <a:ext cx="114841" cy="7313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>
                  <a:extLst>
                    <a:ext uri="{FF2B5EF4-FFF2-40B4-BE49-F238E27FC236}">
                      <a16:creationId xmlns:a16="http://schemas.microsoft.com/office/drawing/2014/main" id="{9EFB1BDC-B631-4BD2-B485-60974D4970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82529" y="4643504"/>
                  <a:ext cx="56338" cy="9750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51DA4C33-14DD-4C9D-AFD0-850839782213}"/>
                  </a:ext>
                </a:extLst>
              </p:cNvPr>
              <p:cNvSpPr/>
              <p:nvPr/>
            </p:nvSpPr>
            <p:spPr>
              <a:xfrm rot="16697224">
                <a:off x="10805959" y="3882940"/>
                <a:ext cx="175961" cy="538419"/>
              </a:xfrm>
              <a:prstGeom prst="rect">
                <a:avLst/>
              </a:prstGeom>
              <a:gradFill flip="none" rotWithShape="1">
                <a:gsLst>
                  <a:gs pos="16000">
                    <a:srgbClr val="C00000"/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Isosceles Triangle 166">
                <a:extLst>
                  <a:ext uri="{FF2B5EF4-FFF2-40B4-BE49-F238E27FC236}">
                    <a16:creationId xmlns:a16="http://schemas.microsoft.com/office/drawing/2014/main" id="{E7EE1583-1990-4081-B724-659BC4DDE1FF}"/>
                  </a:ext>
                </a:extLst>
              </p:cNvPr>
              <p:cNvSpPr/>
              <p:nvPr/>
            </p:nvSpPr>
            <p:spPr>
              <a:xfrm rot="16697224">
                <a:off x="10403251" y="3958233"/>
                <a:ext cx="175961" cy="266238"/>
              </a:xfrm>
              <a:prstGeom prst="triangle">
                <a:avLst/>
              </a:prstGeom>
              <a:gradFill flip="none" rotWithShape="1">
                <a:gsLst>
                  <a:gs pos="16000">
                    <a:srgbClr val="C00000"/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702DDAA1-1040-4DB8-89F3-61606F252F46}"/>
                </a:ext>
              </a:extLst>
            </p:cNvPr>
            <p:cNvGrpSpPr/>
            <p:nvPr/>
          </p:nvGrpSpPr>
          <p:grpSpPr>
            <a:xfrm>
              <a:off x="5646818" y="5488475"/>
              <a:ext cx="600120" cy="605404"/>
              <a:chOff x="8263470" y="5500487"/>
              <a:chExt cx="862730" cy="862730"/>
            </a:xfrm>
          </p:grpSpPr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C0E30443-9C94-42B1-B516-8F3448432A4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263470" y="5500487"/>
                <a:ext cx="862730" cy="862730"/>
              </a:xfrm>
              <a:prstGeom prst="ellipse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Oval 175">
                <a:extLst>
                  <a:ext uri="{FF2B5EF4-FFF2-40B4-BE49-F238E27FC236}">
                    <a16:creationId xmlns:a16="http://schemas.microsoft.com/office/drawing/2014/main" id="{CC6F01AE-B9BC-4305-959C-997155BF7F7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453271" y="5690288"/>
                <a:ext cx="483128" cy="483128"/>
              </a:xfrm>
              <a:prstGeom prst="ellipse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D266D9E4-D1CC-4F01-BFE3-76D2A6C65E3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603395" y="5840412"/>
                <a:ext cx="182880" cy="18288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8" name="Explosion: 8 Points 177">
              <a:extLst>
                <a:ext uri="{FF2B5EF4-FFF2-40B4-BE49-F238E27FC236}">
                  <a16:creationId xmlns:a16="http://schemas.microsoft.com/office/drawing/2014/main" id="{38F8A680-8D36-476F-9C9F-649A8F8AD83E}"/>
                </a:ext>
              </a:extLst>
            </p:cNvPr>
            <p:cNvSpPr/>
            <p:nvPr/>
          </p:nvSpPr>
          <p:spPr>
            <a:xfrm>
              <a:off x="3207852" y="2665915"/>
              <a:ext cx="438918" cy="429445"/>
            </a:xfrm>
            <a:prstGeom prst="irregularSeal1">
              <a:avLst/>
            </a:prstGeom>
            <a:solidFill>
              <a:srgbClr val="00B0F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Explosion: 8 Points 178">
              <a:extLst>
                <a:ext uri="{FF2B5EF4-FFF2-40B4-BE49-F238E27FC236}">
                  <a16:creationId xmlns:a16="http://schemas.microsoft.com/office/drawing/2014/main" id="{F03F67A5-F8A0-4A0A-9CC3-C46C7F40E8B2}"/>
                </a:ext>
              </a:extLst>
            </p:cNvPr>
            <p:cNvSpPr/>
            <p:nvPr/>
          </p:nvSpPr>
          <p:spPr>
            <a:xfrm>
              <a:off x="4202698" y="3138364"/>
              <a:ext cx="438918" cy="429445"/>
            </a:xfrm>
            <a:prstGeom prst="irregularSeal1">
              <a:avLst/>
            </a:prstGeom>
            <a:solidFill>
              <a:srgbClr val="00B0F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Arc 179">
              <a:extLst>
                <a:ext uri="{FF2B5EF4-FFF2-40B4-BE49-F238E27FC236}">
                  <a16:creationId xmlns:a16="http://schemas.microsoft.com/office/drawing/2014/main" id="{3C9DE635-38E3-4403-9EDA-C9D49781FC05}"/>
                </a:ext>
              </a:extLst>
            </p:cNvPr>
            <p:cNvSpPr/>
            <p:nvPr/>
          </p:nvSpPr>
          <p:spPr>
            <a:xfrm>
              <a:off x="3998142" y="4057157"/>
              <a:ext cx="3587427" cy="1242011"/>
            </a:xfrm>
            <a:prstGeom prst="arc">
              <a:avLst>
                <a:gd name="adj1" fmla="val 13495163"/>
                <a:gd name="adj2" fmla="val 20103621"/>
              </a:avLst>
            </a:prstGeom>
            <a:ln w="25400">
              <a:solidFill>
                <a:srgbClr val="C00000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1" name="Group 180">
              <a:extLst>
                <a:ext uri="{FF2B5EF4-FFF2-40B4-BE49-F238E27FC236}">
                  <a16:creationId xmlns:a16="http://schemas.microsoft.com/office/drawing/2014/main" id="{3E2DC310-7987-4119-9FA2-43144268EFA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64243" y="4216978"/>
              <a:ext cx="351914" cy="1906218"/>
              <a:chOff x="1599114" y="4233975"/>
              <a:chExt cx="234017" cy="1267593"/>
            </a:xfrm>
          </p:grpSpPr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45167A42-20F5-4B17-9995-D81DE2A35DAA}"/>
                  </a:ext>
                </a:extLst>
              </p:cNvPr>
              <p:cNvGrpSpPr/>
              <p:nvPr/>
            </p:nvGrpSpPr>
            <p:grpSpPr>
              <a:xfrm>
                <a:off x="1599114" y="5404060"/>
                <a:ext cx="234017" cy="97508"/>
                <a:chOff x="2608857" y="4643504"/>
                <a:chExt cx="234017" cy="97508"/>
              </a:xfrm>
            </p:grpSpPr>
            <p:cxnSp>
              <p:nvCxnSpPr>
                <p:cNvPr id="188" name="Straight Connector 187">
                  <a:extLst>
                    <a:ext uri="{FF2B5EF4-FFF2-40B4-BE49-F238E27FC236}">
                      <a16:creationId xmlns:a16="http://schemas.microsoft.com/office/drawing/2014/main" id="{F365B9EC-0EB9-4659-9AEC-D70BDB430D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38867" y="4643505"/>
                  <a:ext cx="28169" cy="97507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>
                  <a:extLst>
                    <a:ext uri="{FF2B5EF4-FFF2-40B4-BE49-F238E27FC236}">
                      <a16:creationId xmlns:a16="http://schemas.microsoft.com/office/drawing/2014/main" id="{D4099AE1-D6AF-40C1-9C05-39E1B112E6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608857" y="4643505"/>
                  <a:ext cx="125676" cy="4875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>
                  <a:extLst>
                    <a:ext uri="{FF2B5EF4-FFF2-40B4-BE49-F238E27FC236}">
                      <a16:creationId xmlns:a16="http://schemas.microsoft.com/office/drawing/2014/main" id="{939C41B9-DEE3-413B-828B-687BCBDFB8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28033" y="4643504"/>
                  <a:ext cx="114841" cy="7313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Straight Connector 190">
                  <a:extLst>
                    <a:ext uri="{FF2B5EF4-FFF2-40B4-BE49-F238E27FC236}">
                      <a16:creationId xmlns:a16="http://schemas.microsoft.com/office/drawing/2014/main" id="{4364905C-F365-46BC-8499-4EBA05298E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82529" y="4643504"/>
                  <a:ext cx="56338" cy="9750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24F07C93-6A22-46A6-91DC-98EF5B9B210B}"/>
                  </a:ext>
                </a:extLst>
              </p:cNvPr>
              <p:cNvSpPr/>
              <p:nvPr/>
            </p:nvSpPr>
            <p:spPr>
              <a:xfrm>
                <a:off x="1661953" y="4914357"/>
                <a:ext cx="117009" cy="5027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B426C6E1-DB87-4038-AD0E-592CA968C2B3}"/>
                  </a:ext>
                </a:extLst>
              </p:cNvPr>
              <p:cNvSpPr/>
              <p:nvPr/>
            </p:nvSpPr>
            <p:spPr>
              <a:xfrm>
                <a:off x="1661953" y="4676008"/>
                <a:ext cx="117009" cy="238349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C486A18C-0FF7-426F-8BAE-B8AB92731869}"/>
                  </a:ext>
                </a:extLst>
              </p:cNvPr>
              <p:cNvSpPr/>
              <p:nvPr/>
            </p:nvSpPr>
            <p:spPr>
              <a:xfrm>
                <a:off x="1661953" y="4611003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ectangle 185">
                <a:extLst>
                  <a:ext uri="{FF2B5EF4-FFF2-40B4-BE49-F238E27FC236}">
                    <a16:creationId xmlns:a16="http://schemas.microsoft.com/office/drawing/2014/main" id="{587D5E4B-2D94-40EF-9120-E2FB2D546DCD}"/>
                  </a:ext>
                </a:extLst>
              </p:cNvPr>
              <p:cNvSpPr/>
              <p:nvPr/>
            </p:nvSpPr>
            <p:spPr>
              <a:xfrm>
                <a:off x="1661953" y="4545998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Isosceles Triangle 186">
                <a:extLst>
                  <a:ext uri="{FF2B5EF4-FFF2-40B4-BE49-F238E27FC236}">
                    <a16:creationId xmlns:a16="http://schemas.microsoft.com/office/drawing/2014/main" id="{DFFD1BDE-130D-438D-BE18-78100D86460C}"/>
                  </a:ext>
                </a:extLst>
              </p:cNvPr>
              <p:cNvSpPr/>
              <p:nvPr/>
            </p:nvSpPr>
            <p:spPr>
              <a:xfrm>
                <a:off x="1661953" y="4233975"/>
                <a:ext cx="117009" cy="312023"/>
              </a:xfrm>
              <a:prstGeom prst="triangle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F5166FAD-8CCF-4E46-A2E6-CBBE3EBB6560}"/>
                </a:ext>
              </a:extLst>
            </p:cNvPr>
            <p:cNvGrpSpPr>
              <a:grpSpLocks noChangeAspect="1"/>
            </p:cNvGrpSpPr>
            <p:nvPr/>
          </p:nvGrpSpPr>
          <p:grpSpPr>
            <a:xfrm rot="4958909">
              <a:off x="2793852" y="2452878"/>
              <a:ext cx="351913" cy="783105"/>
              <a:chOff x="1288973" y="1559974"/>
              <a:chExt cx="234017" cy="520747"/>
            </a:xfrm>
          </p:grpSpPr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id="{A7F9EEF5-AA2E-4F80-A56F-5DD8D11702DD}"/>
                  </a:ext>
                </a:extLst>
              </p:cNvPr>
              <p:cNvGrpSpPr/>
              <p:nvPr/>
            </p:nvGrpSpPr>
            <p:grpSpPr>
              <a:xfrm rot="497224">
                <a:off x="1288973" y="1983213"/>
                <a:ext cx="234017" cy="97508"/>
                <a:chOff x="2608857" y="4643504"/>
                <a:chExt cx="234017" cy="97508"/>
              </a:xfrm>
            </p:grpSpPr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680C3FD9-A81C-4376-92DF-DAB72E24A5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38867" y="4643505"/>
                  <a:ext cx="28169" cy="97507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>
                  <a:extLst>
                    <a:ext uri="{FF2B5EF4-FFF2-40B4-BE49-F238E27FC236}">
                      <a16:creationId xmlns:a16="http://schemas.microsoft.com/office/drawing/2014/main" id="{F0948354-BD60-414F-A087-986DE955968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608857" y="4643505"/>
                  <a:ext cx="125676" cy="4875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>
                  <a:extLst>
                    <a:ext uri="{FF2B5EF4-FFF2-40B4-BE49-F238E27FC236}">
                      <a16:creationId xmlns:a16="http://schemas.microsoft.com/office/drawing/2014/main" id="{F30DF0D5-EFD8-46D6-8C5A-B33292D0C7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28033" y="4643504"/>
                  <a:ext cx="114841" cy="7313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Connector 199">
                  <a:extLst>
                    <a:ext uri="{FF2B5EF4-FFF2-40B4-BE49-F238E27FC236}">
                      <a16:creationId xmlns:a16="http://schemas.microsoft.com/office/drawing/2014/main" id="{07039BE6-4A6F-468A-A33C-6BFBAFB396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82529" y="4643504"/>
                  <a:ext cx="56338" cy="9750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4" name="Rectangle 193">
                <a:extLst>
                  <a:ext uri="{FF2B5EF4-FFF2-40B4-BE49-F238E27FC236}">
                    <a16:creationId xmlns:a16="http://schemas.microsoft.com/office/drawing/2014/main" id="{1E0C7E49-B2B2-42AF-8182-9C0F40DDACA3}"/>
                  </a:ext>
                </a:extLst>
              </p:cNvPr>
              <p:cNvSpPr/>
              <p:nvPr/>
            </p:nvSpPr>
            <p:spPr>
              <a:xfrm rot="497224">
                <a:off x="1353371" y="1934355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C3CF485A-48AC-4157-8B0B-F93738825364}"/>
                  </a:ext>
                </a:extLst>
              </p:cNvPr>
              <p:cNvSpPr/>
              <p:nvPr/>
            </p:nvSpPr>
            <p:spPr>
              <a:xfrm rot="497224">
                <a:off x="1362740" y="1870028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6" name="Isosceles Triangle 195">
                <a:extLst>
                  <a:ext uri="{FF2B5EF4-FFF2-40B4-BE49-F238E27FC236}">
                    <a16:creationId xmlns:a16="http://schemas.microsoft.com/office/drawing/2014/main" id="{42B47534-4021-466E-B421-EA58B0DBF834}"/>
                  </a:ext>
                </a:extLst>
              </p:cNvPr>
              <p:cNvSpPr/>
              <p:nvPr/>
            </p:nvSpPr>
            <p:spPr>
              <a:xfrm rot="497224">
                <a:off x="1389911" y="1559974"/>
                <a:ext cx="117009" cy="312023"/>
              </a:xfrm>
              <a:prstGeom prst="triangle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1" name="Explosion: 8 Points 200">
              <a:extLst>
                <a:ext uri="{FF2B5EF4-FFF2-40B4-BE49-F238E27FC236}">
                  <a16:creationId xmlns:a16="http://schemas.microsoft.com/office/drawing/2014/main" id="{DC868060-4A74-416C-A998-5F7ED5D60E8A}"/>
                </a:ext>
              </a:extLst>
            </p:cNvPr>
            <p:cNvSpPr/>
            <p:nvPr/>
          </p:nvSpPr>
          <p:spPr>
            <a:xfrm>
              <a:off x="4981190" y="3912475"/>
              <a:ext cx="438918" cy="429445"/>
            </a:xfrm>
            <a:prstGeom prst="irregularSeal1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0" name="Straight Arrow Connector 229">
              <a:extLst>
                <a:ext uri="{FF2B5EF4-FFF2-40B4-BE49-F238E27FC236}">
                  <a16:creationId xmlns:a16="http://schemas.microsoft.com/office/drawing/2014/main" id="{B36C14E4-9D75-4269-B2AC-B35145311340}"/>
                </a:ext>
              </a:extLst>
            </p:cNvPr>
            <p:cNvCxnSpPr>
              <a:cxnSpLocks/>
              <a:endCxn id="239" idx="1"/>
            </p:cNvCxnSpPr>
            <p:nvPr/>
          </p:nvCxnSpPr>
          <p:spPr>
            <a:xfrm flipV="1">
              <a:off x="227515" y="2364262"/>
              <a:ext cx="183932" cy="326958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1" name="Rectangle: Rounded Corners 230">
              <a:extLst>
                <a:ext uri="{FF2B5EF4-FFF2-40B4-BE49-F238E27FC236}">
                  <a16:creationId xmlns:a16="http://schemas.microsoft.com/office/drawing/2014/main" id="{173A81A9-6E3E-49EC-B442-76A672F7B8A5}"/>
                </a:ext>
              </a:extLst>
            </p:cNvPr>
            <p:cNvSpPr/>
            <p:nvPr/>
          </p:nvSpPr>
          <p:spPr>
            <a:xfrm>
              <a:off x="4623708" y="2444124"/>
              <a:ext cx="1082150" cy="548640"/>
            </a:xfrm>
            <a:prstGeom prst="roundRect">
              <a:avLst/>
            </a:prstGeom>
            <a:ln w="76200">
              <a:solidFill>
                <a:srgbClr val="FFFF00"/>
              </a:solidFill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Probability of Damage</a:t>
              </a:r>
            </a:p>
          </p:txBody>
        </p:sp>
        <p:sp>
          <p:nvSpPr>
            <p:cNvPr id="232" name="Rectangle: Rounded Corners 231">
              <a:extLst>
                <a:ext uri="{FF2B5EF4-FFF2-40B4-BE49-F238E27FC236}">
                  <a16:creationId xmlns:a16="http://schemas.microsoft.com/office/drawing/2014/main" id="{E6B0E9BD-CB7F-416E-BDA1-6E57D1745FF1}"/>
                </a:ext>
              </a:extLst>
            </p:cNvPr>
            <p:cNvSpPr/>
            <p:nvPr/>
          </p:nvSpPr>
          <p:spPr>
            <a:xfrm>
              <a:off x="7924207" y="3099766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BMEWS</a:t>
              </a:r>
            </a:p>
          </p:txBody>
        </p:sp>
        <p:sp>
          <p:nvSpPr>
            <p:cNvPr id="233" name="Rectangle: Rounded Corners 232">
              <a:extLst>
                <a:ext uri="{FF2B5EF4-FFF2-40B4-BE49-F238E27FC236}">
                  <a16:creationId xmlns:a16="http://schemas.microsoft.com/office/drawing/2014/main" id="{FB9BF01B-4027-4643-BF6F-488D19BD0BA0}"/>
                </a:ext>
              </a:extLst>
            </p:cNvPr>
            <p:cNvSpPr/>
            <p:nvPr/>
          </p:nvSpPr>
          <p:spPr>
            <a:xfrm>
              <a:off x="6777758" y="3099766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Close-in BMEWS</a:t>
              </a:r>
            </a:p>
          </p:txBody>
        </p:sp>
        <p:sp>
          <p:nvSpPr>
            <p:cNvPr id="234" name="Rectangle: Rounded Corners 233">
              <a:extLst>
                <a:ext uri="{FF2B5EF4-FFF2-40B4-BE49-F238E27FC236}">
                  <a16:creationId xmlns:a16="http://schemas.microsoft.com/office/drawing/2014/main" id="{B0072882-F923-465A-B482-9E28548F509E}"/>
                </a:ext>
              </a:extLst>
            </p:cNvPr>
            <p:cNvSpPr/>
            <p:nvPr/>
          </p:nvSpPr>
          <p:spPr>
            <a:xfrm>
              <a:off x="7345678" y="2262039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C2</a:t>
              </a:r>
            </a:p>
          </p:txBody>
        </p:sp>
        <p:sp>
          <p:nvSpPr>
            <p:cNvPr id="235" name="Rectangle: Rounded Corners 234">
              <a:extLst>
                <a:ext uri="{FF2B5EF4-FFF2-40B4-BE49-F238E27FC236}">
                  <a16:creationId xmlns:a16="http://schemas.microsoft.com/office/drawing/2014/main" id="{EB7591CE-554B-4834-937A-58171BE119DC}"/>
                </a:ext>
              </a:extLst>
            </p:cNvPr>
            <p:cNvSpPr/>
            <p:nvPr/>
          </p:nvSpPr>
          <p:spPr>
            <a:xfrm>
              <a:off x="6750645" y="1432185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ABM</a:t>
              </a:r>
            </a:p>
          </p:txBody>
        </p:sp>
        <p:sp>
          <p:nvSpPr>
            <p:cNvPr id="236" name="Rectangle: Rounded Corners 235">
              <a:extLst>
                <a:ext uri="{FF2B5EF4-FFF2-40B4-BE49-F238E27FC236}">
                  <a16:creationId xmlns:a16="http://schemas.microsoft.com/office/drawing/2014/main" id="{20EF9310-EB86-454C-9DC7-1DE1BB32A4EA}"/>
                </a:ext>
              </a:extLst>
            </p:cNvPr>
            <p:cNvSpPr/>
            <p:nvPr/>
          </p:nvSpPr>
          <p:spPr>
            <a:xfrm>
              <a:off x="6130133" y="2252100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Seeker</a:t>
              </a:r>
            </a:p>
          </p:txBody>
        </p:sp>
        <p:sp>
          <p:nvSpPr>
            <p:cNvPr id="237" name="Rectangle: Rounded Corners 236">
              <a:extLst>
                <a:ext uri="{FF2B5EF4-FFF2-40B4-BE49-F238E27FC236}">
                  <a16:creationId xmlns:a16="http://schemas.microsoft.com/office/drawing/2014/main" id="{57933A2B-395F-4AB3-B3A8-3A12DB6B2B08}"/>
                </a:ext>
              </a:extLst>
            </p:cNvPr>
            <p:cNvSpPr/>
            <p:nvPr/>
          </p:nvSpPr>
          <p:spPr>
            <a:xfrm>
              <a:off x="411447" y="3387539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Gravity</a:t>
              </a:r>
            </a:p>
          </p:txBody>
        </p:sp>
        <p:sp>
          <p:nvSpPr>
            <p:cNvPr id="238" name="Rectangle: Rounded Corners 237">
              <a:extLst>
                <a:ext uri="{FF2B5EF4-FFF2-40B4-BE49-F238E27FC236}">
                  <a16:creationId xmlns:a16="http://schemas.microsoft.com/office/drawing/2014/main" id="{3AA91C1E-A77E-4789-96E7-D2D7CFD4CD6E}"/>
                </a:ext>
              </a:extLst>
            </p:cNvPr>
            <p:cNvSpPr/>
            <p:nvPr/>
          </p:nvSpPr>
          <p:spPr>
            <a:xfrm>
              <a:off x="411447" y="2738740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Atmosphere</a:t>
              </a:r>
            </a:p>
          </p:txBody>
        </p:sp>
        <p:sp>
          <p:nvSpPr>
            <p:cNvPr id="239" name="Rectangle: Rounded Corners 238">
              <a:extLst>
                <a:ext uri="{FF2B5EF4-FFF2-40B4-BE49-F238E27FC236}">
                  <a16:creationId xmlns:a16="http://schemas.microsoft.com/office/drawing/2014/main" id="{6D870AEE-4F13-402B-A5AF-7BBC729C360B}"/>
                </a:ext>
              </a:extLst>
            </p:cNvPr>
            <p:cNvSpPr/>
            <p:nvPr/>
          </p:nvSpPr>
          <p:spPr>
            <a:xfrm>
              <a:off x="411447" y="2089942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Azimuth</a:t>
              </a:r>
            </a:p>
          </p:txBody>
        </p:sp>
        <p:cxnSp>
          <p:nvCxnSpPr>
            <p:cNvPr id="240" name="Straight Arrow Connector 239">
              <a:extLst>
                <a:ext uri="{FF2B5EF4-FFF2-40B4-BE49-F238E27FC236}">
                  <a16:creationId xmlns:a16="http://schemas.microsoft.com/office/drawing/2014/main" id="{E8F904BE-E071-4F70-AB65-6F97297136E7}"/>
                </a:ext>
              </a:extLst>
            </p:cNvPr>
            <p:cNvCxnSpPr>
              <a:cxnSpLocks/>
              <a:stCxn id="236" idx="1"/>
              <a:endCxn id="231" idx="3"/>
            </p:cNvCxnSpPr>
            <p:nvPr/>
          </p:nvCxnSpPr>
          <p:spPr>
            <a:xfrm flipH="1">
              <a:off x="5705858" y="2526420"/>
              <a:ext cx="424275" cy="192024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1" name="Straight Arrow Connector 240">
              <a:extLst>
                <a:ext uri="{FF2B5EF4-FFF2-40B4-BE49-F238E27FC236}">
                  <a16:creationId xmlns:a16="http://schemas.microsoft.com/office/drawing/2014/main" id="{2C9797C4-5B9E-45B5-AD2E-C9F27FCB7444}"/>
                </a:ext>
              </a:extLst>
            </p:cNvPr>
            <p:cNvCxnSpPr>
              <a:cxnSpLocks/>
              <a:stCxn id="235" idx="2"/>
              <a:endCxn id="236" idx="0"/>
            </p:cNvCxnSpPr>
            <p:nvPr/>
          </p:nvCxnSpPr>
          <p:spPr>
            <a:xfrm flipH="1">
              <a:off x="6671208" y="1980825"/>
              <a:ext cx="620512" cy="271275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2" name="Straight Arrow Connector 241">
              <a:extLst>
                <a:ext uri="{FF2B5EF4-FFF2-40B4-BE49-F238E27FC236}">
                  <a16:creationId xmlns:a16="http://schemas.microsoft.com/office/drawing/2014/main" id="{2D121850-429D-4542-8CD0-1E704ADBB229}"/>
                </a:ext>
              </a:extLst>
            </p:cNvPr>
            <p:cNvCxnSpPr>
              <a:cxnSpLocks/>
              <a:stCxn id="234" idx="0"/>
              <a:endCxn id="235" idx="2"/>
            </p:cNvCxnSpPr>
            <p:nvPr/>
          </p:nvCxnSpPr>
          <p:spPr>
            <a:xfrm flipH="1" flipV="1">
              <a:off x="7291720" y="1980825"/>
              <a:ext cx="595033" cy="281214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3" name="Straight Arrow Connector 242">
              <a:extLst>
                <a:ext uri="{FF2B5EF4-FFF2-40B4-BE49-F238E27FC236}">
                  <a16:creationId xmlns:a16="http://schemas.microsoft.com/office/drawing/2014/main" id="{0ABE46CD-1057-407F-91F2-AE0A67EBD54C}"/>
                </a:ext>
              </a:extLst>
            </p:cNvPr>
            <p:cNvCxnSpPr>
              <a:cxnSpLocks/>
              <a:stCxn id="232" idx="0"/>
              <a:endCxn id="234" idx="2"/>
            </p:cNvCxnSpPr>
            <p:nvPr/>
          </p:nvCxnSpPr>
          <p:spPr>
            <a:xfrm flipH="1" flipV="1">
              <a:off x="7886753" y="2810679"/>
              <a:ext cx="578529" cy="289087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4" name="Straight Arrow Connector 243">
              <a:extLst>
                <a:ext uri="{FF2B5EF4-FFF2-40B4-BE49-F238E27FC236}">
                  <a16:creationId xmlns:a16="http://schemas.microsoft.com/office/drawing/2014/main" id="{99B8F15C-ADA1-4F9E-B873-5AC3ECAF53CD}"/>
                </a:ext>
              </a:extLst>
            </p:cNvPr>
            <p:cNvCxnSpPr>
              <a:cxnSpLocks/>
              <a:stCxn id="254" idx="3"/>
              <a:endCxn id="231" idx="0"/>
            </p:cNvCxnSpPr>
            <p:nvPr/>
          </p:nvCxnSpPr>
          <p:spPr>
            <a:xfrm>
              <a:off x="4775299" y="2001161"/>
              <a:ext cx="389484" cy="442963"/>
            </a:xfrm>
            <a:prstGeom prst="straightConnector1">
              <a:avLst/>
            </a:prstGeom>
            <a:ln w="381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5" name="Straight Arrow Connector 244">
              <a:extLst>
                <a:ext uri="{FF2B5EF4-FFF2-40B4-BE49-F238E27FC236}">
                  <a16:creationId xmlns:a16="http://schemas.microsoft.com/office/drawing/2014/main" id="{49465468-CCBF-4375-BBEE-DEA3727C66A4}"/>
                </a:ext>
              </a:extLst>
            </p:cNvPr>
            <p:cNvCxnSpPr>
              <a:cxnSpLocks/>
              <a:stCxn id="251" idx="3"/>
              <a:endCxn id="254" idx="1"/>
            </p:cNvCxnSpPr>
            <p:nvPr/>
          </p:nvCxnSpPr>
          <p:spPr>
            <a:xfrm>
              <a:off x="3384025" y="1999586"/>
              <a:ext cx="309124" cy="1575"/>
            </a:xfrm>
            <a:prstGeom prst="straightConnector1">
              <a:avLst/>
            </a:prstGeom>
            <a:ln w="381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6" name="Straight Arrow Connector 245">
              <a:extLst>
                <a:ext uri="{FF2B5EF4-FFF2-40B4-BE49-F238E27FC236}">
                  <a16:creationId xmlns:a16="http://schemas.microsoft.com/office/drawing/2014/main" id="{D67DE1E0-8B9E-40B2-BBC4-B99D72A7D7B9}"/>
                </a:ext>
              </a:extLst>
            </p:cNvPr>
            <p:cNvCxnSpPr>
              <a:cxnSpLocks/>
              <a:stCxn id="252" idx="3"/>
              <a:endCxn id="251" idx="1"/>
            </p:cNvCxnSpPr>
            <p:nvPr/>
          </p:nvCxnSpPr>
          <p:spPr>
            <a:xfrm>
              <a:off x="1493597" y="1715464"/>
              <a:ext cx="808278" cy="284122"/>
            </a:xfrm>
            <a:prstGeom prst="straightConnector1">
              <a:avLst/>
            </a:prstGeom>
            <a:ln w="381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7" name="Straight Arrow Connector 246">
              <a:extLst>
                <a:ext uri="{FF2B5EF4-FFF2-40B4-BE49-F238E27FC236}">
                  <a16:creationId xmlns:a16="http://schemas.microsoft.com/office/drawing/2014/main" id="{ED575EA7-57AC-4708-B634-24BEF3986118}"/>
                </a:ext>
              </a:extLst>
            </p:cNvPr>
            <p:cNvCxnSpPr>
              <a:cxnSpLocks/>
              <a:stCxn id="239" idx="3"/>
              <a:endCxn id="251" idx="1"/>
            </p:cNvCxnSpPr>
            <p:nvPr/>
          </p:nvCxnSpPr>
          <p:spPr>
            <a:xfrm flipV="1">
              <a:off x="1493597" y="1999586"/>
              <a:ext cx="808278" cy="364676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8" name="Straight Arrow Connector 247">
              <a:extLst>
                <a:ext uri="{FF2B5EF4-FFF2-40B4-BE49-F238E27FC236}">
                  <a16:creationId xmlns:a16="http://schemas.microsoft.com/office/drawing/2014/main" id="{82E40230-365F-4A53-B4C2-68D8783D8DEA}"/>
                </a:ext>
              </a:extLst>
            </p:cNvPr>
            <p:cNvCxnSpPr>
              <a:cxnSpLocks/>
              <a:stCxn id="238" idx="3"/>
              <a:endCxn id="251" idx="1"/>
            </p:cNvCxnSpPr>
            <p:nvPr/>
          </p:nvCxnSpPr>
          <p:spPr>
            <a:xfrm flipV="1">
              <a:off x="1493597" y="1999586"/>
              <a:ext cx="808278" cy="1013474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9" name="Straight Arrow Connector 248">
              <a:extLst>
                <a:ext uri="{FF2B5EF4-FFF2-40B4-BE49-F238E27FC236}">
                  <a16:creationId xmlns:a16="http://schemas.microsoft.com/office/drawing/2014/main" id="{6149B142-79A2-4208-88B8-8F9E6DE9A353}"/>
                </a:ext>
              </a:extLst>
            </p:cNvPr>
            <p:cNvCxnSpPr>
              <a:cxnSpLocks/>
              <a:stCxn id="237" idx="3"/>
              <a:endCxn id="251" idx="1"/>
            </p:cNvCxnSpPr>
            <p:nvPr/>
          </p:nvCxnSpPr>
          <p:spPr>
            <a:xfrm flipV="1">
              <a:off x="1493597" y="1999586"/>
              <a:ext cx="808278" cy="1662273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50" name="Straight Arrow Connector 249">
              <a:extLst>
                <a:ext uri="{FF2B5EF4-FFF2-40B4-BE49-F238E27FC236}">
                  <a16:creationId xmlns:a16="http://schemas.microsoft.com/office/drawing/2014/main" id="{1380CDEE-4A8A-43EB-94E0-A01224B450AB}"/>
                </a:ext>
              </a:extLst>
            </p:cNvPr>
            <p:cNvCxnSpPr>
              <a:cxnSpLocks/>
              <a:stCxn id="233" idx="0"/>
              <a:endCxn id="234" idx="2"/>
            </p:cNvCxnSpPr>
            <p:nvPr/>
          </p:nvCxnSpPr>
          <p:spPr>
            <a:xfrm flipV="1">
              <a:off x="7318833" y="2810679"/>
              <a:ext cx="567920" cy="289087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251" name="Rectangle: Rounded Corners 250">
              <a:extLst>
                <a:ext uri="{FF2B5EF4-FFF2-40B4-BE49-F238E27FC236}">
                  <a16:creationId xmlns:a16="http://schemas.microsoft.com/office/drawing/2014/main" id="{9297B4FC-6434-460B-B6F6-D363BC4D5193}"/>
                </a:ext>
              </a:extLst>
            </p:cNvPr>
            <p:cNvSpPr/>
            <p:nvPr/>
          </p:nvSpPr>
          <p:spPr>
            <a:xfrm>
              <a:off x="2301875" y="1725266"/>
              <a:ext cx="1082150" cy="548640"/>
            </a:xfrm>
            <a:prstGeom prst="roundRect">
              <a:avLst/>
            </a:prstGeom>
            <a:solidFill>
              <a:srgbClr val="00B0F0"/>
            </a:solidFill>
            <a:ln w="76200">
              <a:solidFill>
                <a:srgbClr val="FFFF00"/>
              </a:solidFill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Trajectory</a:t>
              </a:r>
            </a:p>
          </p:txBody>
        </p:sp>
        <p:sp>
          <p:nvSpPr>
            <p:cNvPr id="252" name="Rectangle: Rounded Corners 251">
              <a:extLst>
                <a:ext uri="{FF2B5EF4-FFF2-40B4-BE49-F238E27FC236}">
                  <a16:creationId xmlns:a16="http://schemas.microsoft.com/office/drawing/2014/main" id="{5F8037C3-3665-4526-8FBB-0467760A9377}"/>
                </a:ext>
              </a:extLst>
            </p:cNvPr>
            <p:cNvSpPr/>
            <p:nvPr/>
          </p:nvSpPr>
          <p:spPr>
            <a:xfrm>
              <a:off x="411447" y="1441144"/>
              <a:ext cx="1082150" cy="548640"/>
            </a:xfrm>
            <a:prstGeom prst="roundRect">
              <a:avLst/>
            </a:prstGeom>
            <a:solidFill>
              <a:srgbClr val="00B0F0"/>
            </a:solidFill>
            <a:ln w="76200">
              <a:solidFill>
                <a:srgbClr val="FFFF00"/>
              </a:solidFill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6 D.O.F.</a:t>
              </a:r>
            </a:p>
          </p:txBody>
        </p:sp>
        <p:grpSp>
          <p:nvGrpSpPr>
            <p:cNvPr id="253" name="Group 252">
              <a:extLst>
                <a:ext uri="{FF2B5EF4-FFF2-40B4-BE49-F238E27FC236}">
                  <a16:creationId xmlns:a16="http://schemas.microsoft.com/office/drawing/2014/main" id="{1DC4DD6B-C152-42EF-A26D-EEF49EF2C258}"/>
                </a:ext>
              </a:extLst>
            </p:cNvPr>
            <p:cNvGrpSpPr/>
            <p:nvPr/>
          </p:nvGrpSpPr>
          <p:grpSpPr>
            <a:xfrm>
              <a:off x="3693149" y="1726841"/>
              <a:ext cx="1082150" cy="548640"/>
              <a:chOff x="3856976" y="736716"/>
              <a:chExt cx="1082150" cy="548640"/>
            </a:xfrm>
          </p:grpSpPr>
          <p:sp>
            <p:nvSpPr>
              <p:cNvPr id="254" name="Rectangle: Rounded Corners 253">
                <a:extLst>
                  <a:ext uri="{FF2B5EF4-FFF2-40B4-BE49-F238E27FC236}">
                    <a16:creationId xmlns:a16="http://schemas.microsoft.com/office/drawing/2014/main" id="{53D03FE2-1B47-4A72-A5A1-EEB360E1BBFC}"/>
                  </a:ext>
                </a:extLst>
              </p:cNvPr>
              <p:cNvSpPr/>
              <p:nvPr/>
            </p:nvSpPr>
            <p:spPr>
              <a:xfrm>
                <a:off x="3856976" y="736716"/>
                <a:ext cx="1082150" cy="548640"/>
              </a:xfrm>
              <a:prstGeom prst="roundRect">
                <a:avLst/>
              </a:prstGeom>
              <a:solidFill>
                <a:srgbClr val="00B0F0"/>
              </a:solidFill>
              <a:ln w="76200">
                <a:solidFill>
                  <a:srgbClr val="FFFF00"/>
                </a:solidFill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r>
                  <a:rPr lang="en-US" sz="1400" dirty="0">
                    <a:ln w="0">
                      <a:noFill/>
                    </a:ln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    RV     </a:t>
                </a:r>
              </a:p>
            </p:txBody>
          </p:sp>
          <p:sp>
            <p:nvSpPr>
              <p:cNvPr id="255" name="Explosion: 8 Points 254">
                <a:extLst>
                  <a:ext uri="{FF2B5EF4-FFF2-40B4-BE49-F238E27FC236}">
                    <a16:creationId xmlns:a16="http://schemas.microsoft.com/office/drawing/2014/main" id="{0FAA3A66-4C26-46FF-9FE7-90DE1E0E6C07}"/>
                  </a:ext>
                </a:extLst>
              </p:cNvPr>
              <p:cNvSpPr/>
              <p:nvPr/>
            </p:nvSpPr>
            <p:spPr>
              <a:xfrm>
                <a:off x="4420066" y="810594"/>
                <a:ext cx="438918" cy="429445"/>
              </a:xfrm>
              <a:prstGeom prst="irregularSeal1">
                <a:avLst/>
              </a:prstGeom>
              <a:solidFill>
                <a:srgbClr val="00B0F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56" name="Straight Arrow Connector 255">
              <a:extLst>
                <a:ext uri="{FF2B5EF4-FFF2-40B4-BE49-F238E27FC236}">
                  <a16:creationId xmlns:a16="http://schemas.microsoft.com/office/drawing/2014/main" id="{4047E97E-D0E5-4170-AB6D-BFE6E1A32703}"/>
                </a:ext>
              </a:extLst>
            </p:cNvPr>
            <p:cNvCxnSpPr>
              <a:cxnSpLocks/>
              <a:endCxn id="251" idx="2"/>
            </p:cNvCxnSpPr>
            <p:nvPr/>
          </p:nvCxnSpPr>
          <p:spPr>
            <a:xfrm flipH="1" flipV="1">
              <a:off x="2842950" y="2273906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Arrow Connector 256">
              <a:extLst>
                <a:ext uri="{FF2B5EF4-FFF2-40B4-BE49-F238E27FC236}">
                  <a16:creationId xmlns:a16="http://schemas.microsoft.com/office/drawing/2014/main" id="{A28B5DD4-3122-499E-8978-0C0AA0CABDD6}"/>
                </a:ext>
              </a:extLst>
            </p:cNvPr>
            <p:cNvCxnSpPr>
              <a:cxnSpLocks/>
              <a:endCxn id="238" idx="1"/>
            </p:cNvCxnSpPr>
            <p:nvPr/>
          </p:nvCxnSpPr>
          <p:spPr>
            <a:xfrm flipV="1">
              <a:off x="249073" y="3013060"/>
              <a:ext cx="162374" cy="320605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Arrow Connector 257">
              <a:extLst>
                <a:ext uri="{FF2B5EF4-FFF2-40B4-BE49-F238E27FC236}">
                  <a16:creationId xmlns:a16="http://schemas.microsoft.com/office/drawing/2014/main" id="{75FDA18B-D639-4557-9777-9661CC512DD8}"/>
                </a:ext>
              </a:extLst>
            </p:cNvPr>
            <p:cNvCxnSpPr>
              <a:cxnSpLocks/>
              <a:endCxn id="252" idx="1"/>
            </p:cNvCxnSpPr>
            <p:nvPr/>
          </p:nvCxnSpPr>
          <p:spPr>
            <a:xfrm flipV="1">
              <a:off x="201115" y="1715464"/>
              <a:ext cx="210332" cy="320604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Arrow Connector 258">
              <a:extLst>
                <a:ext uri="{FF2B5EF4-FFF2-40B4-BE49-F238E27FC236}">
                  <a16:creationId xmlns:a16="http://schemas.microsoft.com/office/drawing/2014/main" id="{EDCB52F0-CFF4-4B13-A711-7B7DBB8F73AE}"/>
                </a:ext>
              </a:extLst>
            </p:cNvPr>
            <p:cNvCxnSpPr>
              <a:cxnSpLocks/>
              <a:endCxn id="237" idx="2"/>
            </p:cNvCxnSpPr>
            <p:nvPr/>
          </p:nvCxnSpPr>
          <p:spPr>
            <a:xfrm flipV="1">
              <a:off x="952522" y="3936179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Arrow Connector 259">
              <a:extLst>
                <a:ext uri="{FF2B5EF4-FFF2-40B4-BE49-F238E27FC236}">
                  <a16:creationId xmlns:a16="http://schemas.microsoft.com/office/drawing/2014/main" id="{18F45937-ACB3-4634-9EF2-EC377AC2BD8B}"/>
                </a:ext>
              </a:extLst>
            </p:cNvPr>
            <p:cNvCxnSpPr>
              <a:cxnSpLocks/>
              <a:endCxn id="254" idx="2"/>
            </p:cNvCxnSpPr>
            <p:nvPr/>
          </p:nvCxnSpPr>
          <p:spPr>
            <a:xfrm flipH="1" flipV="1">
              <a:off x="4234224" y="2275481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Arrow Connector 260">
              <a:extLst>
                <a:ext uri="{FF2B5EF4-FFF2-40B4-BE49-F238E27FC236}">
                  <a16:creationId xmlns:a16="http://schemas.microsoft.com/office/drawing/2014/main" id="{35F87137-4993-4C26-B5FA-AB0DF9FC0AB6}"/>
                </a:ext>
              </a:extLst>
            </p:cNvPr>
            <p:cNvCxnSpPr>
              <a:cxnSpLocks/>
              <a:endCxn id="231" idx="2"/>
            </p:cNvCxnSpPr>
            <p:nvPr/>
          </p:nvCxnSpPr>
          <p:spPr>
            <a:xfrm flipV="1">
              <a:off x="5164783" y="2992764"/>
              <a:ext cx="0" cy="36000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Arrow Connector 261">
              <a:extLst>
                <a:ext uri="{FF2B5EF4-FFF2-40B4-BE49-F238E27FC236}">
                  <a16:creationId xmlns:a16="http://schemas.microsoft.com/office/drawing/2014/main" id="{D970568F-0ACD-4B89-9850-281E377921C5}"/>
                </a:ext>
              </a:extLst>
            </p:cNvPr>
            <p:cNvCxnSpPr>
              <a:cxnSpLocks/>
              <a:endCxn id="236" idx="2"/>
            </p:cNvCxnSpPr>
            <p:nvPr/>
          </p:nvCxnSpPr>
          <p:spPr>
            <a:xfrm flipV="1">
              <a:off x="6485510" y="2800740"/>
              <a:ext cx="185698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Straight Arrow Connector 262">
              <a:extLst>
                <a:ext uri="{FF2B5EF4-FFF2-40B4-BE49-F238E27FC236}">
                  <a16:creationId xmlns:a16="http://schemas.microsoft.com/office/drawing/2014/main" id="{EF78F158-A89B-404E-847F-23DC5EE96572}"/>
                </a:ext>
              </a:extLst>
            </p:cNvPr>
            <p:cNvCxnSpPr>
              <a:cxnSpLocks/>
              <a:endCxn id="233" idx="2"/>
            </p:cNvCxnSpPr>
            <p:nvPr/>
          </p:nvCxnSpPr>
          <p:spPr>
            <a:xfrm flipV="1">
              <a:off x="7318833" y="3648406"/>
              <a:ext cx="0" cy="39264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Arrow Connector 263">
              <a:extLst>
                <a:ext uri="{FF2B5EF4-FFF2-40B4-BE49-F238E27FC236}">
                  <a16:creationId xmlns:a16="http://schemas.microsoft.com/office/drawing/2014/main" id="{34658912-C18D-4D3E-8A6D-BD81743FD59C}"/>
                </a:ext>
              </a:extLst>
            </p:cNvPr>
            <p:cNvCxnSpPr>
              <a:cxnSpLocks/>
              <a:endCxn id="232" idx="2"/>
            </p:cNvCxnSpPr>
            <p:nvPr/>
          </p:nvCxnSpPr>
          <p:spPr>
            <a:xfrm flipV="1">
              <a:off x="8465282" y="3648406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Arrow Connector 264">
              <a:extLst>
                <a:ext uri="{FF2B5EF4-FFF2-40B4-BE49-F238E27FC236}">
                  <a16:creationId xmlns:a16="http://schemas.microsoft.com/office/drawing/2014/main" id="{32361CF9-BAD0-42D9-9157-0A2E44FD23A9}"/>
                </a:ext>
              </a:extLst>
            </p:cNvPr>
            <p:cNvCxnSpPr>
              <a:cxnSpLocks/>
              <a:endCxn id="234" idx="3"/>
            </p:cNvCxnSpPr>
            <p:nvPr/>
          </p:nvCxnSpPr>
          <p:spPr>
            <a:xfrm flipH="1">
              <a:off x="8427828" y="2325421"/>
              <a:ext cx="362495" cy="210938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6" name="Straight Arrow Connector 265">
            <a:extLst>
              <a:ext uri="{FF2B5EF4-FFF2-40B4-BE49-F238E27FC236}">
                <a16:creationId xmlns:a16="http://schemas.microsoft.com/office/drawing/2014/main" id="{A39E7C77-C793-4255-9FEF-2DF901CF8ABC}"/>
              </a:ext>
            </a:extLst>
          </p:cNvPr>
          <p:cNvCxnSpPr>
            <a:cxnSpLocks/>
            <a:endCxn id="235" idx="0"/>
          </p:cNvCxnSpPr>
          <p:nvPr/>
        </p:nvCxnSpPr>
        <p:spPr>
          <a:xfrm>
            <a:off x="7291720" y="1033289"/>
            <a:ext cx="0" cy="398896"/>
          </a:xfrm>
          <a:prstGeom prst="straightConnector1">
            <a:avLst/>
          </a:prstGeom>
          <a:ln w="38100">
            <a:solidFill>
              <a:srgbClr val="C4BD97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>
            <a:extLst>
              <a:ext uri="{FF2B5EF4-FFF2-40B4-BE49-F238E27FC236}">
                <a16:creationId xmlns:a16="http://schemas.microsoft.com/office/drawing/2014/main" id="{6BC9EC0E-1D4D-4B37-B3AA-1203ADA8898D}"/>
              </a:ext>
            </a:extLst>
          </p:cNvPr>
          <p:cNvSpPr txBox="1"/>
          <p:nvPr/>
        </p:nvSpPr>
        <p:spPr>
          <a:xfrm>
            <a:off x="4889827" y="1894450"/>
            <a:ext cx="505267" cy="36933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.28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7569A97F-D5E8-4EF1-BD03-D665071F0CA4}"/>
              </a:ext>
            </a:extLst>
          </p:cNvPr>
          <p:cNvSpPr txBox="1"/>
          <p:nvPr/>
        </p:nvSpPr>
        <p:spPr>
          <a:xfrm>
            <a:off x="5642770" y="221712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.58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BAC8E025-4C2A-422A-B611-2D0660EF70A5}"/>
              </a:ext>
            </a:extLst>
          </p:cNvPr>
          <p:cNvSpPr txBox="1"/>
          <p:nvPr/>
        </p:nvSpPr>
        <p:spPr>
          <a:xfrm>
            <a:off x="6361311" y="1837155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.81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847235E5-BBBC-4463-A751-F091A02B7F12}"/>
              </a:ext>
            </a:extLst>
          </p:cNvPr>
          <p:cNvSpPr txBox="1"/>
          <p:nvPr/>
        </p:nvSpPr>
        <p:spPr>
          <a:xfrm>
            <a:off x="5209433" y="3014579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4BD97"/>
                </a:solidFill>
              </a:rPr>
              <a:t>.14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A1286D5B-3263-44FD-8011-82C137548347}"/>
              </a:ext>
            </a:extLst>
          </p:cNvPr>
          <p:cNvSpPr txBox="1"/>
          <p:nvPr/>
        </p:nvSpPr>
        <p:spPr>
          <a:xfrm>
            <a:off x="6067160" y="282664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4BD97"/>
                </a:solidFill>
              </a:rPr>
              <a:t>.19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522FC7C6-CCF2-408B-A0A5-88BB821D1E3F}"/>
              </a:ext>
            </a:extLst>
          </p:cNvPr>
          <p:cNvSpPr txBox="1"/>
          <p:nvPr/>
        </p:nvSpPr>
        <p:spPr>
          <a:xfrm>
            <a:off x="1645102" y="1470586"/>
            <a:ext cx="505267" cy="36933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.61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FAD2CEEE-C9B9-4635-B83C-2560C465FAC5}"/>
              </a:ext>
            </a:extLst>
          </p:cNvPr>
          <p:cNvSpPr txBox="1"/>
          <p:nvPr/>
        </p:nvSpPr>
        <p:spPr>
          <a:xfrm>
            <a:off x="1397356" y="195010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.14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E277329-8485-4437-9EB7-E1987DDA6B04}"/>
              </a:ext>
            </a:extLst>
          </p:cNvPr>
          <p:cNvSpPr txBox="1"/>
          <p:nvPr/>
        </p:nvSpPr>
        <p:spPr>
          <a:xfrm>
            <a:off x="1292436" y="2494575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.05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5BF3A1CA-9CA4-47C6-BEAC-C6BDCBFD1CA4}"/>
              </a:ext>
            </a:extLst>
          </p:cNvPr>
          <p:cNvSpPr txBox="1"/>
          <p:nvPr/>
        </p:nvSpPr>
        <p:spPr>
          <a:xfrm>
            <a:off x="1463246" y="342968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.03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5D8A8A96-F6C1-4ECE-9916-3A55EE8CB2AE}"/>
              </a:ext>
            </a:extLst>
          </p:cNvPr>
          <p:cNvSpPr txBox="1"/>
          <p:nvPr/>
        </p:nvSpPr>
        <p:spPr>
          <a:xfrm>
            <a:off x="8311927" y="277055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.38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AE373C4B-AAB8-45B9-8739-A0A91D352D62}"/>
              </a:ext>
            </a:extLst>
          </p:cNvPr>
          <p:cNvSpPr txBox="1"/>
          <p:nvPr/>
        </p:nvSpPr>
        <p:spPr>
          <a:xfrm>
            <a:off x="6927006" y="277469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.43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98E18FDE-49DB-4AAD-A779-4943EB4BCD46}"/>
              </a:ext>
            </a:extLst>
          </p:cNvPr>
          <p:cNvSpPr txBox="1"/>
          <p:nvPr/>
        </p:nvSpPr>
        <p:spPr>
          <a:xfrm>
            <a:off x="2913517" y="2294085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4BD97"/>
                </a:solidFill>
              </a:rPr>
              <a:t>.17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4BF64741-0E76-4B15-9D42-6FB8A0B01ADA}"/>
              </a:ext>
            </a:extLst>
          </p:cNvPr>
          <p:cNvSpPr txBox="1"/>
          <p:nvPr/>
        </p:nvSpPr>
        <p:spPr>
          <a:xfrm>
            <a:off x="8604379" y="200972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4BD97"/>
                </a:solidFill>
              </a:rPr>
              <a:t>.62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1449945A-C61D-44CF-9245-E717915C2322}"/>
              </a:ext>
            </a:extLst>
          </p:cNvPr>
          <p:cNvSpPr txBox="1"/>
          <p:nvPr/>
        </p:nvSpPr>
        <p:spPr>
          <a:xfrm>
            <a:off x="3295856" y="1588301"/>
            <a:ext cx="505267" cy="36933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.76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FFCE77F3-40EE-4C8A-9A67-CB73FDF75FCC}"/>
              </a:ext>
            </a:extLst>
          </p:cNvPr>
          <p:cNvSpPr txBox="1"/>
          <p:nvPr/>
        </p:nvSpPr>
        <p:spPr>
          <a:xfrm>
            <a:off x="7755111" y="1859675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.62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9321B0FE-5ED7-405D-9E96-AFD027BC2B55}"/>
              </a:ext>
            </a:extLst>
          </p:cNvPr>
          <p:cNvSpPr txBox="1"/>
          <p:nvPr/>
        </p:nvSpPr>
        <p:spPr>
          <a:xfrm>
            <a:off x="4185868" y="233353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4BD97"/>
                </a:solidFill>
              </a:rPr>
              <a:t>.24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F15EC99-ECC1-419B-9F72-85F70653DF8C}"/>
              </a:ext>
            </a:extLst>
          </p:cNvPr>
          <p:cNvSpPr txBox="1"/>
          <p:nvPr/>
        </p:nvSpPr>
        <p:spPr>
          <a:xfrm>
            <a:off x="7282457" y="93560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4BD97"/>
                </a:solidFill>
              </a:rPr>
              <a:t>.38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1C51015D-B9E7-4019-848E-8B8DF0DFDDFE}"/>
              </a:ext>
            </a:extLst>
          </p:cNvPr>
          <p:cNvSpPr txBox="1"/>
          <p:nvPr/>
        </p:nvSpPr>
        <p:spPr>
          <a:xfrm>
            <a:off x="708575" y="903167"/>
            <a:ext cx="8023607" cy="382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D.O.F. contributes 13% = .61*.76*.28 of the total uncertainty </a:t>
            </a:r>
          </a:p>
        </p:txBody>
      </p:sp>
      <p:sp>
        <p:nvSpPr>
          <p:cNvPr id="117" name="Text Placeholder 3">
            <a:extLst>
              <a:ext uri="{FF2B5EF4-FFF2-40B4-BE49-F238E27FC236}">
                <a16:creationId xmlns:a16="http://schemas.microsoft.com/office/drawing/2014/main" id="{05005B62-EB88-410F-8FD6-F6F59757D17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7777" y="6205538"/>
            <a:ext cx="7196169" cy="550862"/>
          </a:xfrm>
        </p:spPr>
        <p:txBody>
          <a:bodyPr/>
          <a:lstStyle/>
          <a:p>
            <a:r>
              <a:rPr lang="en-US" dirty="0"/>
              <a:t>6 D.O.F.: 6 Degrees of Freedom; ABM: Anti-Ballistic Missile; BMEWS: Ballistic Missile Early Warning System; C2: Command and Control; RV: Reentry Vehicle</a:t>
            </a:r>
          </a:p>
          <a:p>
            <a:endParaRPr lang="en-US" dirty="0"/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D0666846-D6C3-45A2-8E27-D6C77A025ED8}"/>
              </a:ext>
            </a:extLst>
          </p:cNvPr>
          <p:cNvGrpSpPr/>
          <p:nvPr/>
        </p:nvGrpSpPr>
        <p:grpSpPr>
          <a:xfrm>
            <a:off x="8046014" y="95900"/>
            <a:ext cx="934170" cy="968529"/>
            <a:chOff x="3745081" y="2602039"/>
            <a:chExt cx="1653838" cy="1653922"/>
          </a:xfrm>
        </p:grpSpPr>
        <p:sp>
          <p:nvSpPr>
            <p:cNvPr id="116" name="Shape 115">
              <a:extLst>
                <a:ext uri="{FF2B5EF4-FFF2-40B4-BE49-F238E27FC236}">
                  <a16:creationId xmlns:a16="http://schemas.microsoft.com/office/drawing/2014/main" id="{8B6E85F6-ACE2-4FF7-8FB9-4CEA3AD3E483}"/>
                </a:ext>
              </a:extLst>
            </p:cNvPr>
            <p:cNvSpPr/>
            <p:nvPr/>
          </p:nvSpPr>
          <p:spPr>
            <a:xfrm>
              <a:off x="3745081" y="2602039"/>
              <a:ext cx="1653838" cy="1653922"/>
            </a:xfrm>
            <a:prstGeom prst="leftCircularArrow">
              <a:avLst>
                <a:gd name="adj1" fmla="val 10980"/>
                <a:gd name="adj2" fmla="val 1142322"/>
                <a:gd name="adj3" fmla="val 6300000"/>
                <a:gd name="adj4" fmla="val 18900000"/>
                <a:gd name="adj5" fmla="val 12500"/>
              </a:avLst>
            </a:prstGeom>
            <a:solidFill>
              <a:srgbClr val="7030A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4">
                <a:hueOff val="-7376220"/>
                <a:satOff val="30263"/>
                <a:lumOff val="-20883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F4E96C1A-6AAC-46ED-B106-25F355851A6A}"/>
                </a:ext>
              </a:extLst>
            </p:cNvPr>
            <p:cNvGrpSpPr/>
            <p:nvPr/>
          </p:nvGrpSpPr>
          <p:grpSpPr>
            <a:xfrm>
              <a:off x="4108361" y="3201038"/>
              <a:ext cx="922935" cy="461261"/>
              <a:chOff x="1236529" y="3455725"/>
              <a:chExt cx="922935" cy="461261"/>
            </a:xfrm>
          </p:grpSpPr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36282D70-579C-453C-BAA2-8986C5634CD8}"/>
                  </a:ext>
                </a:extLst>
              </p:cNvPr>
              <p:cNvSpPr/>
              <p:nvPr/>
            </p:nvSpPr>
            <p:spPr>
              <a:xfrm>
                <a:off x="1236529" y="3455725"/>
                <a:ext cx="922935" cy="461261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CB45638E-21E3-4CCD-B8FB-1CA9A7582FC4}"/>
                  </a:ext>
                </a:extLst>
              </p:cNvPr>
              <p:cNvSpPr txBox="1"/>
              <p:nvPr/>
            </p:nvSpPr>
            <p:spPr>
              <a:xfrm>
                <a:off x="1236529" y="3455725"/>
                <a:ext cx="922935" cy="46126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600" b="1" kern="1200" dirty="0"/>
                  <a:t>4:</a:t>
                </a:r>
                <a:r>
                  <a:rPr lang="en-US" sz="600" kern="1200" dirty="0"/>
                  <a:t> Propagate uncertainty through network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665626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48597-329A-4C5C-B793-0DCF49394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77" y="364331"/>
            <a:ext cx="8229600" cy="954107"/>
          </a:xfrm>
        </p:spPr>
        <p:txBody>
          <a:bodyPr/>
          <a:lstStyle/>
          <a:p>
            <a:r>
              <a:rPr lang="en-US" dirty="0"/>
              <a:t>Identify models contributing most to overall uncertainty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AA4CF9-6043-4083-A61D-A1047C6221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6 D.O.F.: 6 Degrees of Freedom; ABM: Anti-Ballistic Missile; BMEWS: Ballistic Missile Early Warning System; C2: Command and Control; SME: Subject Matter Expert; TTPs: Tactics, Techniques, and Procedures</a:t>
            </a:r>
          </a:p>
          <a:p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025E541-53BC-4C4E-984F-29A1E4AB2F9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37391" y="1318438"/>
          <a:ext cx="6057350" cy="479767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28675">
                  <a:extLst>
                    <a:ext uri="{9D8B030D-6E8A-4147-A177-3AD203B41FA5}">
                      <a16:colId xmlns:a16="http://schemas.microsoft.com/office/drawing/2014/main" val="957139671"/>
                    </a:ext>
                  </a:extLst>
                </a:gridCol>
                <a:gridCol w="3028675">
                  <a:extLst>
                    <a:ext uri="{9D8B030D-6E8A-4147-A177-3AD203B41FA5}">
                      <a16:colId xmlns:a16="http://schemas.microsoft.com/office/drawing/2014/main" val="3051987727"/>
                    </a:ext>
                  </a:extLst>
                </a:gridCol>
              </a:tblGrid>
              <a:tr h="291327">
                <a:tc>
                  <a:txBody>
                    <a:bodyPr/>
                    <a:lstStyle/>
                    <a:p>
                      <a:r>
                        <a:rPr lang="en-US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Proportion of Total Uncertainty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908011"/>
                  </a:ext>
                </a:extLst>
              </a:tr>
              <a:tr h="363381">
                <a:tc>
                  <a:txBody>
                    <a:bodyPr/>
                    <a:lstStyle/>
                    <a:p>
                      <a:r>
                        <a:rPr lang="en-US" dirty="0"/>
                        <a:t>6 D.O.F.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.13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073746"/>
                  </a:ext>
                </a:extLst>
              </a:tr>
              <a:tr h="363381">
                <a:tc>
                  <a:txBody>
                    <a:bodyPr/>
                    <a:lstStyle/>
                    <a:p>
                      <a:r>
                        <a:rPr lang="en-US" dirty="0"/>
                        <a:t>Azimuth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919148"/>
                  </a:ext>
                </a:extLst>
              </a:tr>
              <a:tr h="363381">
                <a:tc>
                  <a:txBody>
                    <a:bodyPr/>
                    <a:lstStyle/>
                    <a:p>
                      <a:r>
                        <a:rPr lang="en-US" dirty="0"/>
                        <a:t>Atmosphere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978742"/>
                  </a:ext>
                </a:extLst>
              </a:tr>
              <a:tr h="363381">
                <a:tc>
                  <a:txBody>
                    <a:bodyPr/>
                    <a:lstStyle/>
                    <a:p>
                      <a:r>
                        <a:rPr lang="en-US" dirty="0"/>
                        <a:t>Gravity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0620318"/>
                  </a:ext>
                </a:extLst>
              </a:tr>
              <a:tr h="363381">
                <a:tc>
                  <a:txBody>
                    <a:bodyPr/>
                    <a:lstStyle/>
                    <a:p>
                      <a:r>
                        <a:rPr lang="en-US" dirty="0"/>
                        <a:t>Exogenous - Trajectory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8875971"/>
                  </a:ext>
                </a:extLst>
              </a:tr>
              <a:tr h="363381">
                <a:tc>
                  <a:txBody>
                    <a:bodyPr/>
                    <a:lstStyle/>
                    <a:p>
                      <a:r>
                        <a:rPr lang="en-US" dirty="0"/>
                        <a:t>Exogenous - RV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4400703"/>
                  </a:ext>
                </a:extLst>
              </a:tr>
              <a:tr h="363381">
                <a:tc>
                  <a:txBody>
                    <a:bodyPr/>
                    <a:lstStyle/>
                    <a:p>
                      <a:r>
                        <a:rPr lang="en-US" dirty="0"/>
                        <a:t>BMEWS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6029867"/>
                  </a:ext>
                </a:extLst>
              </a:tr>
              <a:tr h="493053">
                <a:tc>
                  <a:txBody>
                    <a:bodyPr/>
                    <a:lstStyle/>
                    <a:p>
                      <a:r>
                        <a:rPr lang="en-US" dirty="0"/>
                        <a:t>Close-in BMEWS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.13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236546"/>
                  </a:ext>
                </a:extLst>
              </a:tr>
              <a:tr h="363381">
                <a:tc>
                  <a:txBody>
                    <a:bodyPr/>
                    <a:lstStyle/>
                    <a:p>
                      <a:r>
                        <a:rPr lang="en-US" dirty="0"/>
                        <a:t>Exogenous – C2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4378047"/>
                  </a:ext>
                </a:extLst>
              </a:tr>
              <a:tr h="363381">
                <a:tc>
                  <a:txBody>
                    <a:bodyPr/>
                    <a:lstStyle/>
                    <a:p>
                      <a:r>
                        <a:rPr lang="en-US" dirty="0"/>
                        <a:t>Exogenous – ABM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.18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844617"/>
                  </a:ext>
                </a:extLst>
              </a:tr>
              <a:tr h="363381">
                <a:tc>
                  <a:txBody>
                    <a:bodyPr/>
                    <a:lstStyle/>
                    <a:p>
                      <a:r>
                        <a:rPr lang="en-US" dirty="0"/>
                        <a:t>Exogenous – Seeker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34482"/>
                  </a:ext>
                </a:extLst>
              </a:tr>
              <a:tr h="363381">
                <a:tc>
                  <a:txBody>
                    <a:bodyPr/>
                    <a:lstStyle/>
                    <a:p>
                      <a:r>
                        <a:rPr lang="en-US" dirty="0"/>
                        <a:t>Exogenous – Probability of Damage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.14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545883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1CAC5A29-213E-4F20-BC54-A727020A88BD}"/>
              </a:ext>
            </a:extLst>
          </p:cNvPr>
          <p:cNvGrpSpPr/>
          <p:nvPr/>
        </p:nvGrpSpPr>
        <p:grpSpPr>
          <a:xfrm>
            <a:off x="5588000" y="1612373"/>
            <a:ext cx="3109377" cy="355600"/>
            <a:chOff x="5588000" y="1544639"/>
            <a:chExt cx="3109377" cy="3556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07189AC-79BE-45D9-946E-A9CBAB920AA2}"/>
                </a:ext>
              </a:extLst>
            </p:cNvPr>
            <p:cNvSpPr/>
            <p:nvPr/>
          </p:nvSpPr>
          <p:spPr>
            <a:xfrm>
              <a:off x="6934200" y="1544639"/>
              <a:ext cx="1763177" cy="3556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Validate model with live data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64D1A924-357D-4AF4-90B7-0CB20A9A10A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588000" y="1722439"/>
              <a:ext cx="1346201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54B50DDC-738A-47B1-B772-E790E446AD9D}"/>
              </a:ext>
            </a:extLst>
          </p:cNvPr>
          <p:cNvGrpSpPr/>
          <p:nvPr/>
        </p:nvGrpSpPr>
        <p:grpSpPr>
          <a:xfrm>
            <a:off x="5588000" y="4071675"/>
            <a:ext cx="3109377" cy="550862"/>
            <a:chOff x="5588000" y="1447008"/>
            <a:chExt cx="3109377" cy="550862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721B975-83B4-4136-AFAE-5B37BEE55890}"/>
                </a:ext>
              </a:extLst>
            </p:cNvPr>
            <p:cNvSpPr/>
            <p:nvPr/>
          </p:nvSpPr>
          <p:spPr>
            <a:xfrm>
              <a:off x="6934200" y="1447008"/>
              <a:ext cx="1763177" cy="55086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Use engineering emulator to validate model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33974FF6-ABB4-4063-936F-353AEC4B45F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588000" y="1722439"/>
              <a:ext cx="1346201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A434BA5-B481-46DD-8C02-497AB0457F00}"/>
              </a:ext>
            </a:extLst>
          </p:cNvPr>
          <p:cNvGrpSpPr/>
          <p:nvPr/>
        </p:nvGrpSpPr>
        <p:grpSpPr>
          <a:xfrm>
            <a:off x="5636688" y="5082632"/>
            <a:ext cx="3109378" cy="954107"/>
            <a:chOff x="5588000" y="1245385"/>
            <a:chExt cx="3109378" cy="954107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D5290C8-7B00-47D6-B3DB-E6EF602F27FA}"/>
                </a:ext>
              </a:extLst>
            </p:cNvPr>
            <p:cNvSpPr/>
            <p:nvPr/>
          </p:nvSpPr>
          <p:spPr>
            <a:xfrm>
              <a:off x="6934201" y="1245385"/>
              <a:ext cx="1763177" cy="95410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Accept uncertainties as risk to model (uncertainties related to SME judgement on adversary TTPs.)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8BC7D5A-CAEA-4F75-B7EA-AC7B47C34B3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588000" y="1722439"/>
              <a:ext cx="1346201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086EACD-9287-4DFA-A0A1-728B55A9873D}"/>
              </a:ext>
            </a:extLst>
          </p:cNvPr>
          <p:cNvCxnSpPr>
            <a:cxnSpLocks/>
            <a:stCxn id="14" idx="1"/>
          </p:cNvCxnSpPr>
          <p:nvPr/>
        </p:nvCxnSpPr>
        <p:spPr>
          <a:xfrm flipH="1">
            <a:off x="5636689" y="5559686"/>
            <a:ext cx="1346200" cy="383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47FC0F6-DC38-4744-A44F-F77F64891877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5636689" y="5175774"/>
            <a:ext cx="1346200" cy="3839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0269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7777" y="364331"/>
            <a:ext cx="8229600" cy="523220"/>
          </a:xfrm>
        </p:spPr>
        <p:txBody>
          <a:bodyPr/>
          <a:lstStyle/>
          <a:p>
            <a:r>
              <a:rPr lang="en-US" sz="2800" dirty="0"/>
              <a:t>Federated model -- interconnected system of models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7777" y="5068582"/>
            <a:ext cx="8229600" cy="1057898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 federated model is used to test and evaluate end-to-end system performance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Goal: To better understand the uncertainty of the federation to make informed decisions about validation resource allocation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4BC4DB3B-4876-4AEF-B7D9-875A82C4FDCA}"/>
              </a:ext>
            </a:extLst>
          </p:cNvPr>
          <p:cNvSpPr/>
          <p:nvPr/>
        </p:nvSpPr>
        <p:spPr>
          <a:xfrm rot="5647886">
            <a:off x="3764228" y="-242020"/>
            <a:ext cx="835744" cy="7280599"/>
          </a:xfrm>
          <a:prstGeom prst="triangle">
            <a:avLst/>
          </a:prstGeom>
          <a:gradFill>
            <a:gsLst>
              <a:gs pos="31000">
                <a:srgbClr val="FF0000">
                  <a:alpha val="50000"/>
                </a:srgb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DF8F3BBD-575A-4095-9A61-1B2C4247AFCB}"/>
              </a:ext>
            </a:extLst>
          </p:cNvPr>
          <p:cNvSpPr/>
          <p:nvPr/>
        </p:nvSpPr>
        <p:spPr>
          <a:xfrm rot="7199171">
            <a:off x="5714656" y="726974"/>
            <a:ext cx="750403" cy="3904620"/>
          </a:xfrm>
          <a:prstGeom prst="triangle">
            <a:avLst/>
          </a:prstGeom>
          <a:gradFill>
            <a:gsLst>
              <a:gs pos="31000">
                <a:srgbClr val="FF0000">
                  <a:alpha val="50000"/>
                </a:srgb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BD87B568-E50B-4CCF-B363-6EC74759FBD7}"/>
              </a:ext>
            </a:extLst>
          </p:cNvPr>
          <p:cNvSpPr/>
          <p:nvPr/>
        </p:nvSpPr>
        <p:spPr>
          <a:xfrm rot="6650602">
            <a:off x="5966969" y="1561965"/>
            <a:ext cx="778420" cy="3109693"/>
          </a:xfrm>
          <a:prstGeom prst="triangle">
            <a:avLst/>
          </a:prstGeom>
          <a:gradFill>
            <a:gsLst>
              <a:gs pos="31000">
                <a:srgbClr val="FF0000">
                  <a:alpha val="50000"/>
                </a:srgb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F83C130-D2BE-4329-B94C-E191D6ADE9E2}"/>
              </a:ext>
            </a:extLst>
          </p:cNvPr>
          <p:cNvGrpSpPr/>
          <p:nvPr/>
        </p:nvGrpSpPr>
        <p:grpSpPr>
          <a:xfrm>
            <a:off x="7311650" y="3577153"/>
            <a:ext cx="1468736" cy="1277452"/>
            <a:chOff x="3658918" y="4042401"/>
            <a:chExt cx="2018212" cy="1755366"/>
          </a:xfrm>
        </p:grpSpPr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41184592-930D-4B29-A0DE-BC74B38CFD13}"/>
                </a:ext>
              </a:extLst>
            </p:cNvPr>
            <p:cNvSpPr/>
            <p:nvPr/>
          </p:nvSpPr>
          <p:spPr>
            <a:xfrm>
              <a:off x="4373349" y="5449349"/>
              <a:ext cx="1108602" cy="348418"/>
            </a:xfrm>
            <a:prstGeom prst="triangle">
              <a:avLst/>
            </a:prstGeom>
            <a:solidFill>
              <a:srgbClr val="FF8181"/>
            </a:solidFill>
            <a:ln w="38100" cap="rnd">
              <a:solidFill>
                <a:srgbClr val="FF818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FD9B3328-228E-4A3F-A412-3E60788233D3}"/>
                </a:ext>
              </a:extLst>
            </p:cNvPr>
            <p:cNvSpPr/>
            <p:nvPr/>
          </p:nvSpPr>
          <p:spPr>
            <a:xfrm>
              <a:off x="4592517" y="5031388"/>
              <a:ext cx="628750" cy="618904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7437F5DC-DC2F-4A6A-84C6-237AC37B8CA5}"/>
                </a:ext>
              </a:extLst>
            </p:cNvPr>
            <p:cNvGrpSpPr/>
            <p:nvPr/>
          </p:nvGrpSpPr>
          <p:grpSpPr>
            <a:xfrm rot="19882359">
              <a:off x="3658918" y="4042401"/>
              <a:ext cx="2018212" cy="1433670"/>
              <a:chOff x="4175775" y="4049802"/>
              <a:chExt cx="2018212" cy="1433670"/>
            </a:xfrm>
          </p:grpSpPr>
          <p:sp>
            <p:nvSpPr>
              <p:cNvPr id="26" name="Chord 25">
                <a:extLst>
                  <a:ext uri="{FF2B5EF4-FFF2-40B4-BE49-F238E27FC236}">
                    <a16:creationId xmlns:a16="http://schemas.microsoft.com/office/drawing/2014/main" id="{59192363-43AD-46D3-99A9-10DE40E734B0}"/>
                  </a:ext>
                </a:extLst>
              </p:cNvPr>
              <p:cNvSpPr/>
              <p:nvPr/>
            </p:nvSpPr>
            <p:spPr>
              <a:xfrm>
                <a:off x="4351817" y="4771862"/>
                <a:ext cx="1666128" cy="711610"/>
              </a:xfrm>
              <a:prstGeom prst="chord">
                <a:avLst>
                  <a:gd name="adj1" fmla="val 20902441"/>
                  <a:gd name="adj2" fmla="val 11499612"/>
                </a:avLst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4AD5C23A-E529-4E03-BDFB-449E69B5FE87}"/>
                  </a:ext>
                </a:extLst>
              </p:cNvPr>
              <p:cNvSpPr/>
              <p:nvPr/>
            </p:nvSpPr>
            <p:spPr>
              <a:xfrm>
                <a:off x="4175775" y="4601177"/>
                <a:ext cx="2018212" cy="77278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scene3d>
                <a:camera prst="orthographicFront">
                  <a:rot lat="19199991" lon="0" rev="0"/>
                </a:camera>
                <a:lightRig rig="threePt" dir="t"/>
              </a:scene3d>
              <a:sp3d prstMaterial="dkEdge">
                <a:bevelT prst="relaxedInset"/>
                <a:bevelB w="152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E7305157-6EA9-4AC3-9233-721B278269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26194" y="4204884"/>
                <a:ext cx="174819" cy="709472"/>
              </a:xfrm>
              <a:prstGeom prst="line">
                <a:avLst/>
              </a:prstGeom>
              <a:ln w="38100" cap="rnd">
                <a:solidFill>
                  <a:srgbClr val="FF818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DE748DCD-746A-4D52-BE89-0F863660713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15627" y="4204884"/>
                <a:ext cx="421857" cy="749253"/>
              </a:xfrm>
              <a:prstGeom prst="line">
                <a:avLst/>
              </a:prstGeom>
              <a:ln w="38100" cap="rnd">
                <a:solidFill>
                  <a:srgbClr val="FF818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96EA23B5-9313-426F-8B7B-341288CF95F9}"/>
                  </a:ext>
                </a:extLst>
              </p:cNvPr>
              <p:cNvGrpSpPr/>
              <p:nvPr/>
            </p:nvGrpSpPr>
            <p:grpSpPr>
              <a:xfrm>
                <a:off x="5106227" y="4049802"/>
                <a:ext cx="146304" cy="190122"/>
                <a:chOff x="5100575" y="3830069"/>
                <a:chExt cx="146304" cy="190122"/>
              </a:xfrm>
            </p:grpSpPr>
            <p:sp>
              <p:nvSpPr>
                <p:cNvPr id="33" name="Rectangle: Rounded Corners 32">
                  <a:extLst>
                    <a:ext uri="{FF2B5EF4-FFF2-40B4-BE49-F238E27FC236}">
                      <a16:creationId xmlns:a16="http://schemas.microsoft.com/office/drawing/2014/main" id="{C135BE3B-5876-43F4-B71F-F92BC4F367DA}"/>
                    </a:ext>
                  </a:extLst>
                </p:cNvPr>
                <p:cNvSpPr/>
                <p:nvPr/>
              </p:nvSpPr>
              <p:spPr>
                <a:xfrm rot="5400000">
                  <a:off x="5114291" y="3852929"/>
                  <a:ext cx="118872" cy="73152"/>
                </a:xfrm>
                <a:prstGeom prst="roundRect">
                  <a:avLst/>
                </a:prstGeom>
                <a:solidFill>
                  <a:srgbClr val="FF818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Rectangle: Rounded Corners 33">
                  <a:extLst>
                    <a:ext uri="{FF2B5EF4-FFF2-40B4-BE49-F238E27FC236}">
                      <a16:creationId xmlns:a16="http://schemas.microsoft.com/office/drawing/2014/main" id="{45FD5F7C-97DB-4823-95A7-0F9A59FCAA0C}"/>
                    </a:ext>
                  </a:extLst>
                </p:cNvPr>
                <p:cNvSpPr/>
                <p:nvPr/>
              </p:nvSpPr>
              <p:spPr>
                <a:xfrm>
                  <a:off x="5100575" y="3910463"/>
                  <a:ext cx="146304" cy="109728"/>
                </a:xfrm>
                <a:prstGeom prst="roundRect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4DB236E3-4F48-44CC-83C7-6F6C49AD06B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880353" y="4211763"/>
                <a:ext cx="266277" cy="922783"/>
              </a:xfrm>
              <a:prstGeom prst="line">
                <a:avLst/>
              </a:prstGeom>
              <a:ln w="38100" cap="rnd">
                <a:solidFill>
                  <a:srgbClr val="FF818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C69C5B2B-3B1A-459C-8F96-F72750ED8D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38798" y="4209704"/>
                <a:ext cx="507630" cy="869594"/>
              </a:xfrm>
              <a:prstGeom prst="line">
                <a:avLst/>
              </a:prstGeom>
              <a:ln w="38100" cap="rnd">
                <a:solidFill>
                  <a:srgbClr val="FF818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3A9DE374-0AAF-4AEC-96A1-865328951C1E}"/>
              </a:ext>
            </a:extLst>
          </p:cNvPr>
          <p:cNvGrpSpPr/>
          <p:nvPr/>
        </p:nvGrpSpPr>
        <p:grpSpPr>
          <a:xfrm rot="323350">
            <a:off x="6771995" y="2679359"/>
            <a:ext cx="933434" cy="385590"/>
            <a:chOff x="10358113" y="4003371"/>
            <a:chExt cx="933434" cy="385590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79FE982D-A381-4A09-973D-B48A19D7C386}"/>
                </a:ext>
              </a:extLst>
            </p:cNvPr>
            <p:cNvGrpSpPr/>
            <p:nvPr/>
          </p:nvGrpSpPr>
          <p:grpSpPr>
            <a:xfrm rot="16697224">
              <a:off x="11042271" y="4139684"/>
              <a:ext cx="351920" cy="146633"/>
              <a:chOff x="2608857" y="4643504"/>
              <a:chExt cx="234017" cy="97508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BBD3324E-91FA-41E3-B01B-8B770CD8FD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38867" y="4643505"/>
                <a:ext cx="28169" cy="97507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3AF51B38-A88C-44DB-8889-4A9A0D13350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608857" y="4643505"/>
                <a:ext cx="125676" cy="48753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8B182A8C-869B-48A7-98CB-89EB0D3426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28033" y="4643504"/>
                <a:ext cx="114841" cy="73132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0C44BEF6-B112-499F-BE27-3C89A69219F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682529" y="4643504"/>
                <a:ext cx="56338" cy="97508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93FE1BCB-75AB-4772-97BE-776AE786DEFA}"/>
                </a:ext>
              </a:extLst>
            </p:cNvPr>
            <p:cNvSpPr/>
            <p:nvPr/>
          </p:nvSpPr>
          <p:spPr>
            <a:xfrm rot="16697224">
              <a:off x="10805959" y="3882940"/>
              <a:ext cx="175961" cy="538419"/>
            </a:xfrm>
            <a:prstGeom prst="rect">
              <a:avLst/>
            </a:prstGeom>
            <a:gradFill flip="none" rotWithShape="1">
              <a:gsLst>
                <a:gs pos="16000">
                  <a:srgbClr val="C00000"/>
                </a:gs>
                <a:gs pos="100000">
                  <a:schemeClr val="bg1"/>
                </a:gs>
              </a:gsLst>
              <a:lin ang="10800000" scaled="0"/>
              <a:tileRect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Isosceles Triangle 37">
              <a:extLst>
                <a:ext uri="{FF2B5EF4-FFF2-40B4-BE49-F238E27FC236}">
                  <a16:creationId xmlns:a16="http://schemas.microsoft.com/office/drawing/2014/main" id="{B0486C31-F7BD-40CA-89D7-240E9F1AAEFA}"/>
                </a:ext>
              </a:extLst>
            </p:cNvPr>
            <p:cNvSpPr/>
            <p:nvPr/>
          </p:nvSpPr>
          <p:spPr>
            <a:xfrm rot="16697224">
              <a:off x="10403251" y="3958233"/>
              <a:ext cx="175961" cy="266238"/>
            </a:xfrm>
            <a:prstGeom prst="triangle">
              <a:avLst/>
            </a:prstGeom>
            <a:gradFill flip="none" rotWithShape="1">
              <a:gsLst>
                <a:gs pos="16000">
                  <a:srgbClr val="C00000"/>
                </a:gs>
                <a:gs pos="100000">
                  <a:schemeClr val="bg1"/>
                </a:gs>
              </a:gsLst>
              <a:lin ang="10800000" scaled="0"/>
              <a:tileRect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" name="Arc 42">
            <a:extLst>
              <a:ext uri="{FF2B5EF4-FFF2-40B4-BE49-F238E27FC236}">
                <a16:creationId xmlns:a16="http://schemas.microsoft.com/office/drawing/2014/main" id="{80EC6F50-A63A-407E-9CEE-7F33936E06A3}"/>
              </a:ext>
            </a:extLst>
          </p:cNvPr>
          <p:cNvSpPr/>
          <p:nvPr/>
        </p:nvSpPr>
        <p:spPr>
          <a:xfrm rot="16200000">
            <a:off x="725178" y="987006"/>
            <a:ext cx="4807635" cy="5074407"/>
          </a:xfrm>
          <a:prstGeom prst="arc">
            <a:avLst>
              <a:gd name="adj1" fmla="val 16200000"/>
              <a:gd name="adj2" fmla="val 21058521"/>
            </a:avLst>
          </a:prstGeom>
          <a:ln w="25400">
            <a:solidFill>
              <a:srgbClr val="00B05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Arc 43">
            <a:extLst>
              <a:ext uri="{FF2B5EF4-FFF2-40B4-BE49-F238E27FC236}">
                <a16:creationId xmlns:a16="http://schemas.microsoft.com/office/drawing/2014/main" id="{79CFD5AE-CC58-4303-A60A-1AA8A0E686F5}"/>
              </a:ext>
            </a:extLst>
          </p:cNvPr>
          <p:cNvSpPr>
            <a:spLocks/>
          </p:cNvSpPr>
          <p:nvPr/>
        </p:nvSpPr>
        <p:spPr>
          <a:xfrm>
            <a:off x="-310481" y="1154736"/>
            <a:ext cx="6252157" cy="8729057"/>
          </a:xfrm>
          <a:prstGeom prst="arc">
            <a:avLst>
              <a:gd name="adj1" fmla="val 16427475"/>
              <a:gd name="adj2" fmla="val 20503040"/>
            </a:avLst>
          </a:prstGeom>
          <a:ln w="2540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5EE6CE9A-D8F2-4725-85C7-4F2541031353}"/>
              </a:ext>
            </a:extLst>
          </p:cNvPr>
          <p:cNvGrpSpPr/>
          <p:nvPr/>
        </p:nvGrpSpPr>
        <p:grpSpPr>
          <a:xfrm>
            <a:off x="5556177" y="4230342"/>
            <a:ext cx="600120" cy="605404"/>
            <a:chOff x="8263470" y="5500487"/>
            <a:chExt cx="862730" cy="862730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574F5A2C-A162-4CC5-9F12-6259337F0B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263470" y="5500487"/>
              <a:ext cx="862730" cy="86273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BCD44A32-7D57-405E-A525-85C459F047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453271" y="5690288"/>
              <a:ext cx="483128" cy="483128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3D1F8852-6445-44AF-891C-CDC4880FF67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603395" y="5840412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Explosion: 8 Points 48">
            <a:extLst>
              <a:ext uri="{FF2B5EF4-FFF2-40B4-BE49-F238E27FC236}">
                <a16:creationId xmlns:a16="http://schemas.microsoft.com/office/drawing/2014/main" id="{9F978A9B-4295-4AC8-9183-820D86427AFA}"/>
              </a:ext>
            </a:extLst>
          </p:cNvPr>
          <p:cNvSpPr/>
          <p:nvPr/>
        </p:nvSpPr>
        <p:spPr>
          <a:xfrm>
            <a:off x="3083986" y="992774"/>
            <a:ext cx="438918" cy="429445"/>
          </a:xfrm>
          <a:prstGeom prst="irregularSeal1">
            <a:avLst/>
          </a:prstGeom>
          <a:solidFill>
            <a:srgbClr val="00B0F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Explosion: 8 Points 49">
            <a:extLst>
              <a:ext uri="{FF2B5EF4-FFF2-40B4-BE49-F238E27FC236}">
                <a16:creationId xmlns:a16="http://schemas.microsoft.com/office/drawing/2014/main" id="{61E75D8B-D94E-4806-A246-837755B259AD}"/>
              </a:ext>
            </a:extLst>
          </p:cNvPr>
          <p:cNvSpPr/>
          <p:nvPr/>
        </p:nvSpPr>
        <p:spPr>
          <a:xfrm>
            <a:off x="4064216" y="1464586"/>
            <a:ext cx="438918" cy="429445"/>
          </a:xfrm>
          <a:prstGeom prst="irregularSeal1">
            <a:avLst/>
          </a:prstGeom>
          <a:solidFill>
            <a:srgbClr val="00B0F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A4907189-A902-4913-BA20-58FE8E1FFD08}"/>
              </a:ext>
            </a:extLst>
          </p:cNvPr>
          <p:cNvGrpSpPr>
            <a:grpSpLocks noChangeAspect="1"/>
          </p:cNvGrpSpPr>
          <p:nvPr/>
        </p:nvGrpSpPr>
        <p:grpSpPr>
          <a:xfrm>
            <a:off x="473602" y="2958845"/>
            <a:ext cx="351914" cy="1906218"/>
            <a:chOff x="1599114" y="4233975"/>
            <a:chExt cx="234017" cy="1267593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5883EF55-BB47-4B5D-9DA8-327191F80E47}"/>
                </a:ext>
              </a:extLst>
            </p:cNvPr>
            <p:cNvGrpSpPr/>
            <p:nvPr/>
          </p:nvGrpSpPr>
          <p:grpSpPr>
            <a:xfrm>
              <a:off x="1599114" y="5404060"/>
              <a:ext cx="234017" cy="97508"/>
              <a:chOff x="2608857" y="4643504"/>
              <a:chExt cx="234017" cy="97508"/>
            </a:xfrm>
          </p:grpSpPr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975D86-3350-4272-B145-C40527B2AC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38867" y="4643505"/>
                <a:ext cx="28169" cy="97507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0E47E6C5-1A89-4C3E-9713-2A77B17D60C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608857" y="4643505"/>
                <a:ext cx="125676" cy="48753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44347B18-8D7B-4D3A-8331-146EFD3FA2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28033" y="4643504"/>
                <a:ext cx="114841" cy="73132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DA465EB5-893C-45DE-AB9A-58DE118E15F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682529" y="4643504"/>
                <a:ext cx="56338" cy="97508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71DBAF5-2D6E-4E1A-9427-93076DB27C1A}"/>
                </a:ext>
              </a:extLst>
            </p:cNvPr>
            <p:cNvSpPr/>
            <p:nvPr/>
          </p:nvSpPr>
          <p:spPr>
            <a:xfrm>
              <a:off x="1661953" y="4914357"/>
              <a:ext cx="117009" cy="502705"/>
            </a:xfrm>
            <a:prstGeom prst="rect">
              <a:avLst/>
            </a:prstGeom>
            <a:gradFill flip="none" rotWithShape="1">
              <a:gsLst>
                <a:gs pos="16000">
                  <a:schemeClr val="tx1">
                    <a:lumMod val="50000"/>
                    <a:lumOff val="50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F59548BE-04A6-44FB-BE17-1BDD6902C1C4}"/>
                </a:ext>
              </a:extLst>
            </p:cNvPr>
            <p:cNvSpPr/>
            <p:nvPr/>
          </p:nvSpPr>
          <p:spPr>
            <a:xfrm>
              <a:off x="1661953" y="4676008"/>
              <a:ext cx="117009" cy="238349"/>
            </a:xfrm>
            <a:prstGeom prst="rect">
              <a:avLst/>
            </a:prstGeom>
            <a:gradFill flip="none" rotWithShape="1">
              <a:gsLst>
                <a:gs pos="16000">
                  <a:schemeClr val="tx1">
                    <a:lumMod val="50000"/>
                    <a:lumOff val="50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1E701BD2-D300-4717-B0A8-CD2328E49E96}"/>
                </a:ext>
              </a:extLst>
            </p:cNvPr>
            <p:cNvSpPr/>
            <p:nvPr/>
          </p:nvSpPr>
          <p:spPr>
            <a:xfrm>
              <a:off x="1661953" y="4611003"/>
              <a:ext cx="117009" cy="65005"/>
            </a:xfrm>
            <a:prstGeom prst="rect">
              <a:avLst/>
            </a:prstGeom>
            <a:gradFill flip="none" rotWithShape="1">
              <a:gsLst>
                <a:gs pos="16000">
                  <a:schemeClr val="tx1">
                    <a:lumMod val="50000"/>
                    <a:lumOff val="50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0592BBD3-16D4-48E2-9CB1-8438FD67468B}"/>
                </a:ext>
              </a:extLst>
            </p:cNvPr>
            <p:cNvSpPr/>
            <p:nvPr/>
          </p:nvSpPr>
          <p:spPr>
            <a:xfrm>
              <a:off x="1661953" y="4545998"/>
              <a:ext cx="117009" cy="65005"/>
            </a:xfrm>
            <a:prstGeom prst="rect">
              <a:avLst/>
            </a:prstGeom>
            <a:gradFill flip="none" rotWithShape="1">
              <a:gsLst>
                <a:gs pos="16000">
                  <a:schemeClr val="tx1">
                    <a:lumMod val="50000"/>
                    <a:lumOff val="50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86F80A-576D-4025-8B24-FE4E04AA9904}"/>
                </a:ext>
              </a:extLst>
            </p:cNvPr>
            <p:cNvSpPr/>
            <p:nvPr/>
          </p:nvSpPr>
          <p:spPr>
            <a:xfrm>
              <a:off x="1661953" y="4233975"/>
              <a:ext cx="117009" cy="312023"/>
            </a:xfrm>
            <a:prstGeom prst="triangle">
              <a:avLst/>
            </a:prstGeom>
            <a:gradFill flip="none" rotWithShape="1">
              <a:gsLst>
                <a:gs pos="16000">
                  <a:schemeClr val="tx1">
                    <a:lumMod val="50000"/>
                    <a:lumOff val="50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1E0AFCD7-E654-4AC6-A2EC-9747688C74B3}"/>
              </a:ext>
            </a:extLst>
          </p:cNvPr>
          <p:cNvGrpSpPr>
            <a:grpSpLocks noChangeAspect="1"/>
          </p:cNvGrpSpPr>
          <p:nvPr/>
        </p:nvGrpSpPr>
        <p:grpSpPr>
          <a:xfrm rot="4958909">
            <a:off x="2703211" y="754478"/>
            <a:ext cx="351913" cy="783105"/>
            <a:chOff x="1288973" y="1559974"/>
            <a:chExt cx="234017" cy="520747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12ECFA18-0BA0-4A60-97B9-26D2B1AEA002}"/>
                </a:ext>
              </a:extLst>
            </p:cNvPr>
            <p:cNvGrpSpPr/>
            <p:nvPr/>
          </p:nvGrpSpPr>
          <p:grpSpPr>
            <a:xfrm rot="497224">
              <a:off x="1288973" y="1983213"/>
              <a:ext cx="234017" cy="97508"/>
              <a:chOff x="2608857" y="4643504"/>
              <a:chExt cx="234017" cy="97508"/>
            </a:xfrm>
          </p:grpSpPr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F9BF3AB8-2FAD-4E0F-B02B-E974DEEE74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38867" y="4643505"/>
                <a:ext cx="28169" cy="97507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4F1453E4-2F18-40D8-9314-07676CDB4CB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608857" y="4643505"/>
                <a:ext cx="125676" cy="48753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D5DE8BC0-D43C-4292-995A-1096079D92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28033" y="4643504"/>
                <a:ext cx="114841" cy="73132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7F93F57A-8891-4DBD-9E38-BC0B9B882CE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682529" y="4643504"/>
                <a:ext cx="56338" cy="97508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BF34A1AF-A0EC-40F9-AAC7-3895AB6F5263}"/>
                </a:ext>
              </a:extLst>
            </p:cNvPr>
            <p:cNvSpPr/>
            <p:nvPr/>
          </p:nvSpPr>
          <p:spPr>
            <a:xfrm rot="497224">
              <a:off x="1353371" y="1934355"/>
              <a:ext cx="117009" cy="65005"/>
            </a:xfrm>
            <a:prstGeom prst="rect">
              <a:avLst/>
            </a:prstGeom>
            <a:gradFill flip="none" rotWithShape="1">
              <a:gsLst>
                <a:gs pos="16000">
                  <a:schemeClr val="tx1">
                    <a:lumMod val="50000"/>
                    <a:lumOff val="50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DA65028F-4D49-4372-A87F-7F9B30CAF25C}"/>
                </a:ext>
              </a:extLst>
            </p:cNvPr>
            <p:cNvSpPr/>
            <p:nvPr/>
          </p:nvSpPr>
          <p:spPr>
            <a:xfrm rot="497224">
              <a:off x="1362740" y="1870028"/>
              <a:ext cx="117009" cy="65005"/>
            </a:xfrm>
            <a:prstGeom prst="rect">
              <a:avLst/>
            </a:prstGeom>
            <a:gradFill flip="none" rotWithShape="1">
              <a:gsLst>
                <a:gs pos="16000">
                  <a:schemeClr val="tx1">
                    <a:lumMod val="50000"/>
                    <a:lumOff val="50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Isosceles Triangle 65">
              <a:extLst>
                <a:ext uri="{FF2B5EF4-FFF2-40B4-BE49-F238E27FC236}">
                  <a16:creationId xmlns:a16="http://schemas.microsoft.com/office/drawing/2014/main" id="{94B984BE-6F92-4083-ADAB-9F19D7D1B4AE}"/>
                </a:ext>
              </a:extLst>
            </p:cNvPr>
            <p:cNvSpPr/>
            <p:nvPr/>
          </p:nvSpPr>
          <p:spPr>
            <a:xfrm rot="497224">
              <a:off x="1389911" y="1559974"/>
              <a:ext cx="117009" cy="312023"/>
            </a:xfrm>
            <a:prstGeom prst="triangle">
              <a:avLst/>
            </a:prstGeom>
            <a:gradFill flip="none" rotWithShape="1">
              <a:gsLst>
                <a:gs pos="16000">
                  <a:schemeClr val="tx1">
                    <a:lumMod val="50000"/>
                    <a:lumOff val="50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1" name="Explosion: 8 Points 70">
            <a:extLst>
              <a:ext uri="{FF2B5EF4-FFF2-40B4-BE49-F238E27FC236}">
                <a16:creationId xmlns:a16="http://schemas.microsoft.com/office/drawing/2014/main" id="{475A6C46-76E0-46E6-ACED-EE2231EFA955}"/>
              </a:ext>
            </a:extLst>
          </p:cNvPr>
          <p:cNvSpPr/>
          <p:nvPr/>
        </p:nvSpPr>
        <p:spPr>
          <a:xfrm>
            <a:off x="4921278" y="2410840"/>
            <a:ext cx="438918" cy="429445"/>
          </a:xfrm>
          <a:prstGeom prst="irregularSeal1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1382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D5873D3D-1A20-4631-84E1-05BEBEC3C492}"/>
              </a:ext>
            </a:extLst>
          </p:cNvPr>
          <p:cNvGrpSpPr/>
          <p:nvPr/>
        </p:nvGrpSpPr>
        <p:grpSpPr>
          <a:xfrm>
            <a:off x="467777" y="1458943"/>
            <a:ext cx="8250754" cy="4001560"/>
            <a:chOff x="201115" y="1432185"/>
            <a:chExt cx="8805242" cy="4691011"/>
          </a:xfrm>
        </p:grpSpPr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6ED111DB-CFC4-4970-BA54-1E1D97AAA445}"/>
                </a:ext>
              </a:extLst>
            </p:cNvPr>
            <p:cNvSpPr/>
            <p:nvPr/>
          </p:nvSpPr>
          <p:spPr>
            <a:xfrm rot="5647886">
              <a:off x="3854869" y="1016113"/>
              <a:ext cx="835744" cy="7280599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Isosceles Triangle 44">
              <a:extLst>
                <a:ext uri="{FF2B5EF4-FFF2-40B4-BE49-F238E27FC236}">
                  <a16:creationId xmlns:a16="http://schemas.microsoft.com/office/drawing/2014/main" id="{2B833324-763F-417A-9B61-1628A27D3701}"/>
                </a:ext>
              </a:extLst>
            </p:cNvPr>
            <p:cNvSpPr/>
            <p:nvPr/>
          </p:nvSpPr>
          <p:spPr>
            <a:xfrm rot="6902161">
              <a:off x="5753667" y="2145844"/>
              <a:ext cx="750403" cy="3904620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Isosceles Triangle 45">
              <a:extLst>
                <a:ext uri="{FF2B5EF4-FFF2-40B4-BE49-F238E27FC236}">
                  <a16:creationId xmlns:a16="http://schemas.microsoft.com/office/drawing/2014/main" id="{774B944B-5172-4528-AA73-5D2DAD156CCD}"/>
                </a:ext>
              </a:extLst>
            </p:cNvPr>
            <p:cNvSpPr/>
            <p:nvPr/>
          </p:nvSpPr>
          <p:spPr>
            <a:xfrm rot="6389901">
              <a:off x="6000733" y="2921925"/>
              <a:ext cx="778420" cy="3109693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E5AD43CC-90AB-4CD1-97B8-13C57EF3AAAD}"/>
                </a:ext>
              </a:extLst>
            </p:cNvPr>
            <p:cNvGrpSpPr/>
            <p:nvPr/>
          </p:nvGrpSpPr>
          <p:grpSpPr>
            <a:xfrm>
              <a:off x="7402291" y="4835286"/>
              <a:ext cx="1468736" cy="1277452"/>
              <a:chOff x="3658918" y="4042401"/>
              <a:chExt cx="2018212" cy="1755366"/>
            </a:xfrm>
          </p:grpSpPr>
          <p:sp>
            <p:nvSpPr>
              <p:cNvPr id="120" name="Isosceles Triangle 119">
                <a:extLst>
                  <a:ext uri="{FF2B5EF4-FFF2-40B4-BE49-F238E27FC236}">
                    <a16:creationId xmlns:a16="http://schemas.microsoft.com/office/drawing/2014/main" id="{1F326447-C028-4AF8-8D5E-ABF412DDA30D}"/>
                  </a:ext>
                </a:extLst>
              </p:cNvPr>
              <p:cNvSpPr/>
              <p:nvPr/>
            </p:nvSpPr>
            <p:spPr>
              <a:xfrm>
                <a:off x="4373349" y="5449349"/>
                <a:ext cx="1108602" cy="348418"/>
              </a:xfrm>
              <a:prstGeom prst="triangle">
                <a:avLst/>
              </a:prstGeom>
              <a:solidFill>
                <a:srgbClr val="FF8181"/>
              </a:solidFill>
              <a:ln w="38100" cap="rnd">
                <a:solidFill>
                  <a:srgbClr val="FF818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: Rounded Corners 120">
                <a:extLst>
                  <a:ext uri="{FF2B5EF4-FFF2-40B4-BE49-F238E27FC236}">
                    <a16:creationId xmlns:a16="http://schemas.microsoft.com/office/drawing/2014/main" id="{A74B0022-AE56-4AAF-AFEA-973D95BFB09A}"/>
                  </a:ext>
                </a:extLst>
              </p:cNvPr>
              <p:cNvSpPr/>
              <p:nvPr/>
            </p:nvSpPr>
            <p:spPr>
              <a:xfrm>
                <a:off x="4592517" y="5031388"/>
                <a:ext cx="628750" cy="618904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E4ABF9EC-4E86-456A-A4E3-D04097AA9514}"/>
                  </a:ext>
                </a:extLst>
              </p:cNvPr>
              <p:cNvGrpSpPr/>
              <p:nvPr/>
            </p:nvGrpSpPr>
            <p:grpSpPr>
              <a:xfrm rot="19882359">
                <a:off x="3658918" y="4042401"/>
                <a:ext cx="2018212" cy="1433670"/>
                <a:chOff x="4175775" y="4049802"/>
                <a:chExt cx="2018212" cy="1433670"/>
              </a:xfrm>
            </p:grpSpPr>
            <p:sp>
              <p:nvSpPr>
                <p:cNvPr id="123" name="Chord 122">
                  <a:extLst>
                    <a:ext uri="{FF2B5EF4-FFF2-40B4-BE49-F238E27FC236}">
                      <a16:creationId xmlns:a16="http://schemas.microsoft.com/office/drawing/2014/main" id="{029638EF-6911-43AC-9833-4EEFA63A84BB}"/>
                    </a:ext>
                  </a:extLst>
                </p:cNvPr>
                <p:cNvSpPr/>
                <p:nvPr/>
              </p:nvSpPr>
              <p:spPr>
                <a:xfrm>
                  <a:off x="4351817" y="4771862"/>
                  <a:ext cx="1666128" cy="711610"/>
                </a:xfrm>
                <a:prstGeom prst="chord">
                  <a:avLst>
                    <a:gd name="adj1" fmla="val 20902441"/>
                    <a:gd name="adj2" fmla="val 11499612"/>
                  </a:avLst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4" name="Oval 123">
                  <a:extLst>
                    <a:ext uri="{FF2B5EF4-FFF2-40B4-BE49-F238E27FC236}">
                      <a16:creationId xmlns:a16="http://schemas.microsoft.com/office/drawing/2014/main" id="{F27CD961-79B5-4CD2-AB59-2565BF3911CE}"/>
                    </a:ext>
                  </a:extLst>
                </p:cNvPr>
                <p:cNvSpPr/>
                <p:nvPr/>
              </p:nvSpPr>
              <p:spPr>
                <a:xfrm>
                  <a:off x="4175775" y="4601177"/>
                  <a:ext cx="2018212" cy="77278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  <a:scene3d>
                  <a:camera prst="orthographicFront">
                    <a:rot lat="19199991" lon="0" rev="0"/>
                  </a:camera>
                  <a:lightRig rig="threePt" dir="t"/>
                </a:scene3d>
                <a:sp3d prstMaterial="dkEdge">
                  <a:bevelT prst="relaxedInset"/>
                  <a:bevelB w="1524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2D61247E-7A3E-43A1-AD34-3D6AB019BD1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26194" y="4204884"/>
                  <a:ext cx="174819" cy="709472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BDE1C440-6276-441E-94FD-ADAD9AE8C62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715627" y="4204884"/>
                  <a:ext cx="421857" cy="749253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27" name="Group 126">
                  <a:extLst>
                    <a:ext uri="{FF2B5EF4-FFF2-40B4-BE49-F238E27FC236}">
                      <a16:creationId xmlns:a16="http://schemas.microsoft.com/office/drawing/2014/main" id="{744AD689-A8F9-4ECF-B46C-00C3021A1E3D}"/>
                    </a:ext>
                  </a:extLst>
                </p:cNvPr>
                <p:cNvGrpSpPr/>
                <p:nvPr/>
              </p:nvGrpSpPr>
              <p:grpSpPr>
                <a:xfrm>
                  <a:off x="5106227" y="4049802"/>
                  <a:ext cx="146304" cy="190122"/>
                  <a:chOff x="5100575" y="3830069"/>
                  <a:chExt cx="146304" cy="190122"/>
                </a:xfrm>
              </p:grpSpPr>
              <p:sp>
                <p:nvSpPr>
                  <p:cNvPr id="130" name="Rectangle: Rounded Corners 129">
                    <a:extLst>
                      <a:ext uri="{FF2B5EF4-FFF2-40B4-BE49-F238E27FC236}">
                        <a16:creationId xmlns:a16="http://schemas.microsoft.com/office/drawing/2014/main" id="{5D2BB3CB-EC65-4E13-8559-9C2B8B813016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5114291" y="3852929"/>
                    <a:ext cx="118872" cy="73152"/>
                  </a:xfrm>
                  <a:prstGeom prst="roundRect">
                    <a:avLst/>
                  </a:prstGeom>
                  <a:solidFill>
                    <a:srgbClr val="FF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1" name="Rectangle: Rounded Corners 130">
                    <a:extLst>
                      <a:ext uri="{FF2B5EF4-FFF2-40B4-BE49-F238E27FC236}">
                        <a16:creationId xmlns:a16="http://schemas.microsoft.com/office/drawing/2014/main" id="{DEFC0150-2AC0-490F-847A-4CAD5E653B2E}"/>
                      </a:ext>
                    </a:extLst>
                  </p:cNvPr>
                  <p:cNvSpPr/>
                  <p:nvPr/>
                </p:nvSpPr>
                <p:spPr>
                  <a:xfrm>
                    <a:off x="5100575" y="3910463"/>
                    <a:ext cx="146304" cy="109728"/>
                  </a:xfrm>
                  <a:prstGeom prst="roundRect">
                    <a:avLst/>
                  </a:prstGeom>
                  <a:solidFill>
                    <a:srgbClr val="C0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9538FFDF-8143-443E-AE32-3DCB2BF527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880353" y="4211763"/>
                  <a:ext cx="266277" cy="922783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B0D11C50-3101-4C3E-992B-CF614D3D06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38798" y="4209704"/>
                  <a:ext cx="507630" cy="869594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F03E5C58-36DB-49D8-8D43-6748A9551FAD}"/>
                </a:ext>
              </a:extLst>
            </p:cNvPr>
            <p:cNvGrpSpPr/>
            <p:nvPr/>
          </p:nvGrpSpPr>
          <p:grpSpPr>
            <a:xfrm rot="323350">
              <a:off x="6862988" y="4158001"/>
              <a:ext cx="933434" cy="385590"/>
              <a:chOff x="10358113" y="4003371"/>
              <a:chExt cx="933434" cy="385590"/>
            </a:xfrm>
          </p:grpSpPr>
          <p:grpSp>
            <p:nvGrpSpPr>
              <p:cNvPr id="113" name="Group 112">
                <a:extLst>
                  <a:ext uri="{FF2B5EF4-FFF2-40B4-BE49-F238E27FC236}">
                    <a16:creationId xmlns:a16="http://schemas.microsoft.com/office/drawing/2014/main" id="{E35B8242-36B5-4319-BB1F-1CCA8E34CA10}"/>
                  </a:ext>
                </a:extLst>
              </p:cNvPr>
              <p:cNvGrpSpPr/>
              <p:nvPr/>
            </p:nvGrpSpPr>
            <p:grpSpPr>
              <a:xfrm rot="16697224">
                <a:off x="11042271" y="4139684"/>
                <a:ext cx="351920" cy="146633"/>
                <a:chOff x="2608857" y="4643504"/>
                <a:chExt cx="234017" cy="97508"/>
              </a:xfrm>
            </p:grpSpPr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D6181954-8A46-4D6D-B08B-96A9EED3BBD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38867" y="4643505"/>
                  <a:ext cx="28169" cy="97507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349510F9-2514-4602-8D93-61FC92C4E81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608857" y="4643505"/>
                  <a:ext cx="125676" cy="4875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21105543-6D2A-4AF9-8227-E4ADCBD6F1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28033" y="4643504"/>
                  <a:ext cx="114841" cy="7313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>
                  <a:extLst>
                    <a:ext uri="{FF2B5EF4-FFF2-40B4-BE49-F238E27FC236}">
                      <a16:creationId xmlns:a16="http://schemas.microsoft.com/office/drawing/2014/main" id="{F2229E0B-DDFA-4172-A4C2-54A37DB529F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82529" y="4643504"/>
                  <a:ext cx="56338" cy="9750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88D0FA63-5098-44A2-B82C-9A6A84153777}"/>
                  </a:ext>
                </a:extLst>
              </p:cNvPr>
              <p:cNvSpPr/>
              <p:nvPr/>
            </p:nvSpPr>
            <p:spPr>
              <a:xfrm rot="16697224">
                <a:off x="10805959" y="3882940"/>
                <a:ext cx="175961" cy="538419"/>
              </a:xfrm>
              <a:prstGeom prst="rect">
                <a:avLst/>
              </a:prstGeom>
              <a:gradFill flip="none" rotWithShape="1">
                <a:gsLst>
                  <a:gs pos="16000">
                    <a:srgbClr val="C00000"/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Isosceles Triangle 114">
                <a:extLst>
                  <a:ext uri="{FF2B5EF4-FFF2-40B4-BE49-F238E27FC236}">
                    <a16:creationId xmlns:a16="http://schemas.microsoft.com/office/drawing/2014/main" id="{8FBF6ED3-89C1-4FBD-B318-7384EA66B965}"/>
                  </a:ext>
                </a:extLst>
              </p:cNvPr>
              <p:cNvSpPr/>
              <p:nvPr/>
            </p:nvSpPr>
            <p:spPr>
              <a:xfrm rot="16697224">
                <a:off x="10403251" y="3958233"/>
                <a:ext cx="175961" cy="266238"/>
              </a:xfrm>
              <a:prstGeom prst="triangle">
                <a:avLst/>
              </a:prstGeom>
              <a:gradFill flip="none" rotWithShape="1">
                <a:gsLst>
                  <a:gs pos="16000">
                    <a:srgbClr val="C00000"/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ADAC7B6E-E44A-4B37-8276-C897C9606386}"/>
                </a:ext>
              </a:extLst>
            </p:cNvPr>
            <p:cNvGrpSpPr/>
            <p:nvPr/>
          </p:nvGrpSpPr>
          <p:grpSpPr>
            <a:xfrm>
              <a:off x="5646818" y="5488475"/>
              <a:ext cx="600120" cy="605404"/>
              <a:chOff x="8263470" y="5500487"/>
              <a:chExt cx="862730" cy="862730"/>
            </a:xfrm>
          </p:grpSpPr>
          <p:sp>
            <p:nvSpPr>
              <p:cNvPr id="110" name="Oval 109">
                <a:extLst>
                  <a:ext uri="{FF2B5EF4-FFF2-40B4-BE49-F238E27FC236}">
                    <a16:creationId xmlns:a16="http://schemas.microsoft.com/office/drawing/2014/main" id="{FC2C8856-D8D2-4CC3-8E5A-1034574BD0E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263470" y="5500487"/>
                <a:ext cx="862730" cy="862730"/>
              </a:xfrm>
              <a:prstGeom prst="ellipse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Oval 110">
                <a:extLst>
                  <a:ext uri="{FF2B5EF4-FFF2-40B4-BE49-F238E27FC236}">
                    <a16:creationId xmlns:a16="http://schemas.microsoft.com/office/drawing/2014/main" id="{E5602FD0-D259-4A72-BA88-22FB264C11B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453271" y="5690288"/>
                <a:ext cx="483128" cy="483128"/>
              </a:xfrm>
              <a:prstGeom prst="ellipse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id="{0A99C500-EE1B-4D63-9D24-B84AA92D7DE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603395" y="5840412"/>
                <a:ext cx="182880" cy="18288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0" name="Explosion: 8 Points 49">
              <a:extLst>
                <a:ext uri="{FF2B5EF4-FFF2-40B4-BE49-F238E27FC236}">
                  <a16:creationId xmlns:a16="http://schemas.microsoft.com/office/drawing/2014/main" id="{17C43194-4D0D-4ED0-9BFF-B67DF110FEA4}"/>
                </a:ext>
              </a:extLst>
            </p:cNvPr>
            <p:cNvSpPr/>
            <p:nvPr/>
          </p:nvSpPr>
          <p:spPr>
            <a:xfrm>
              <a:off x="3207852" y="2665915"/>
              <a:ext cx="438918" cy="429445"/>
            </a:xfrm>
            <a:prstGeom prst="irregularSeal1">
              <a:avLst/>
            </a:prstGeom>
            <a:solidFill>
              <a:srgbClr val="00B0F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Explosion: 8 Points 50">
              <a:extLst>
                <a:ext uri="{FF2B5EF4-FFF2-40B4-BE49-F238E27FC236}">
                  <a16:creationId xmlns:a16="http://schemas.microsoft.com/office/drawing/2014/main" id="{6245EAB2-1DD2-4648-8F8F-E8EADC08BC4C}"/>
                </a:ext>
              </a:extLst>
            </p:cNvPr>
            <p:cNvSpPr/>
            <p:nvPr/>
          </p:nvSpPr>
          <p:spPr>
            <a:xfrm>
              <a:off x="4202698" y="3138364"/>
              <a:ext cx="438918" cy="429445"/>
            </a:xfrm>
            <a:prstGeom prst="irregularSeal1">
              <a:avLst/>
            </a:prstGeom>
            <a:solidFill>
              <a:srgbClr val="00B0F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Arc 51">
              <a:extLst>
                <a:ext uri="{FF2B5EF4-FFF2-40B4-BE49-F238E27FC236}">
                  <a16:creationId xmlns:a16="http://schemas.microsoft.com/office/drawing/2014/main" id="{FC1CBA41-B7D7-4976-8CA0-7DA5209F2B8F}"/>
                </a:ext>
              </a:extLst>
            </p:cNvPr>
            <p:cNvSpPr/>
            <p:nvPr/>
          </p:nvSpPr>
          <p:spPr>
            <a:xfrm>
              <a:off x="3998142" y="4057157"/>
              <a:ext cx="3587427" cy="1242011"/>
            </a:xfrm>
            <a:prstGeom prst="arc">
              <a:avLst>
                <a:gd name="adj1" fmla="val 13495163"/>
                <a:gd name="adj2" fmla="val 20103621"/>
              </a:avLst>
            </a:prstGeom>
            <a:ln w="25400">
              <a:solidFill>
                <a:srgbClr val="C00000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BA3CB970-71AA-4FA4-B129-03074C1DF2F5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64243" y="4216978"/>
              <a:ext cx="351914" cy="1906218"/>
              <a:chOff x="1599114" y="4233975"/>
              <a:chExt cx="234017" cy="1267593"/>
            </a:xfrm>
          </p:grpSpPr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A3C9A899-E4AA-4FB5-995A-4A7B88C380FE}"/>
                  </a:ext>
                </a:extLst>
              </p:cNvPr>
              <p:cNvGrpSpPr/>
              <p:nvPr/>
            </p:nvGrpSpPr>
            <p:grpSpPr>
              <a:xfrm>
                <a:off x="1599114" y="5404060"/>
                <a:ext cx="234017" cy="97508"/>
                <a:chOff x="2608857" y="4643504"/>
                <a:chExt cx="234017" cy="97508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F3B76788-4717-403E-9CD9-AA1D7E984E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38867" y="4643505"/>
                  <a:ext cx="28169" cy="97507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56BE86BA-14DF-4DB7-B67E-FF6B65878AB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608857" y="4643505"/>
                  <a:ext cx="125676" cy="4875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65D5D164-8BCA-4769-A8E8-4BC737432D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28033" y="4643504"/>
                  <a:ext cx="114841" cy="7313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274C15BB-A03D-451F-A696-6FB016E21A8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82529" y="4643504"/>
                  <a:ext cx="56338" cy="9750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7CBC6142-0560-4DEE-BAEC-7DE651BD1B2E}"/>
                  </a:ext>
                </a:extLst>
              </p:cNvPr>
              <p:cNvSpPr/>
              <p:nvPr/>
            </p:nvSpPr>
            <p:spPr>
              <a:xfrm>
                <a:off x="1661953" y="4914357"/>
                <a:ext cx="117009" cy="5027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DDCC3DD4-9304-42B5-8D9C-19DACE9FF246}"/>
                  </a:ext>
                </a:extLst>
              </p:cNvPr>
              <p:cNvSpPr/>
              <p:nvPr/>
            </p:nvSpPr>
            <p:spPr>
              <a:xfrm>
                <a:off x="1661953" y="4676008"/>
                <a:ext cx="117009" cy="238349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92CE1CAA-F7ED-4E6F-8305-15D2AC749B43}"/>
                  </a:ext>
                </a:extLst>
              </p:cNvPr>
              <p:cNvSpPr/>
              <p:nvPr/>
            </p:nvSpPr>
            <p:spPr>
              <a:xfrm>
                <a:off x="1661953" y="4611003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4992E84C-92AA-46EA-845E-D0B656F2A7FA}"/>
                  </a:ext>
                </a:extLst>
              </p:cNvPr>
              <p:cNvSpPr/>
              <p:nvPr/>
            </p:nvSpPr>
            <p:spPr>
              <a:xfrm>
                <a:off x="1661953" y="4545998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Isosceles Triangle 104">
                <a:extLst>
                  <a:ext uri="{FF2B5EF4-FFF2-40B4-BE49-F238E27FC236}">
                    <a16:creationId xmlns:a16="http://schemas.microsoft.com/office/drawing/2014/main" id="{0D41EFDC-F434-4474-A5AE-CBB379E645E2}"/>
                  </a:ext>
                </a:extLst>
              </p:cNvPr>
              <p:cNvSpPr/>
              <p:nvPr/>
            </p:nvSpPr>
            <p:spPr>
              <a:xfrm>
                <a:off x="1661953" y="4233975"/>
                <a:ext cx="117009" cy="312023"/>
              </a:xfrm>
              <a:prstGeom prst="triangle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68C5F993-AB6C-4621-BCDC-6D8AC31A2582}"/>
                </a:ext>
              </a:extLst>
            </p:cNvPr>
            <p:cNvGrpSpPr>
              <a:grpSpLocks noChangeAspect="1"/>
            </p:cNvGrpSpPr>
            <p:nvPr/>
          </p:nvGrpSpPr>
          <p:grpSpPr>
            <a:xfrm rot="4958909">
              <a:off x="2793852" y="2452878"/>
              <a:ext cx="351913" cy="783105"/>
              <a:chOff x="1288973" y="1559974"/>
              <a:chExt cx="234017" cy="520747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02D776F7-87D6-42B0-B402-8FDCEBFB253F}"/>
                  </a:ext>
                </a:extLst>
              </p:cNvPr>
              <p:cNvGrpSpPr/>
              <p:nvPr/>
            </p:nvGrpSpPr>
            <p:grpSpPr>
              <a:xfrm rot="497224">
                <a:off x="1288973" y="1983213"/>
                <a:ext cx="234017" cy="97508"/>
                <a:chOff x="2608857" y="4643504"/>
                <a:chExt cx="234017" cy="97508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63CC3F87-7795-47F4-9B4D-EE4A2A790A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38867" y="4643505"/>
                  <a:ext cx="28169" cy="97507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6AECEE21-429F-4400-B98D-6382C6CF9D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608857" y="4643505"/>
                  <a:ext cx="125676" cy="4875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49332304-EED7-4B03-8FC1-331AA4EE4F6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28033" y="4643504"/>
                  <a:ext cx="114841" cy="7313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B88BA668-6DBD-4D19-9217-10CC096148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82529" y="4643504"/>
                  <a:ext cx="56338" cy="9750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3425841D-542C-40E7-9CD2-BBFD770275DD}"/>
                  </a:ext>
                </a:extLst>
              </p:cNvPr>
              <p:cNvSpPr/>
              <p:nvPr/>
            </p:nvSpPr>
            <p:spPr>
              <a:xfrm rot="497224">
                <a:off x="1353371" y="1934355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B92A579B-51A5-4EAB-B7FA-2F7574177BB8}"/>
                  </a:ext>
                </a:extLst>
              </p:cNvPr>
              <p:cNvSpPr/>
              <p:nvPr/>
            </p:nvSpPr>
            <p:spPr>
              <a:xfrm rot="497224">
                <a:off x="1362740" y="1870028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5" name="Isosceles Triangle 94">
                <a:extLst>
                  <a:ext uri="{FF2B5EF4-FFF2-40B4-BE49-F238E27FC236}">
                    <a16:creationId xmlns:a16="http://schemas.microsoft.com/office/drawing/2014/main" id="{77AA58A9-B3A7-4E5A-AAE0-1C52E62E5A96}"/>
                  </a:ext>
                </a:extLst>
              </p:cNvPr>
              <p:cNvSpPr/>
              <p:nvPr/>
            </p:nvSpPr>
            <p:spPr>
              <a:xfrm rot="497224">
                <a:off x="1389911" y="1559974"/>
                <a:ext cx="117009" cy="312023"/>
              </a:xfrm>
              <a:prstGeom prst="triangle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5" name="Explosion: 8 Points 54">
              <a:extLst>
                <a:ext uri="{FF2B5EF4-FFF2-40B4-BE49-F238E27FC236}">
                  <a16:creationId xmlns:a16="http://schemas.microsoft.com/office/drawing/2014/main" id="{DDF07B0A-B956-4E0A-A22A-B13B9B41E46C}"/>
                </a:ext>
              </a:extLst>
            </p:cNvPr>
            <p:cNvSpPr/>
            <p:nvPr/>
          </p:nvSpPr>
          <p:spPr>
            <a:xfrm>
              <a:off x="4981190" y="3912475"/>
              <a:ext cx="438918" cy="429445"/>
            </a:xfrm>
            <a:prstGeom prst="irregularSeal1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2E6A6D2F-D4BF-4017-8A89-B9BF1931E0F1}"/>
                </a:ext>
              </a:extLst>
            </p:cNvPr>
            <p:cNvCxnSpPr>
              <a:cxnSpLocks/>
              <a:endCxn id="65" idx="1"/>
            </p:cNvCxnSpPr>
            <p:nvPr/>
          </p:nvCxnSpPr>
          <p:spPr>
            <a:xfrm flipV="1">
              <a:off x="227515" y="2364262"/>
              <a:ext cx="183932" cy="326958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96640A9B-E52A-45C8-9672-BFC9ABE76412}"/>
                </a:ext>
              </a:extLst>
            </p:cNvPr>
            <p:cNvSpPr/>
            <p:nvPr/>
          </p:nvSpPr>
          <p:spPr>
            <a:xfrm>
              <a:off x="4623708" y="2444124"/>
              <a:ext cx="1082150" cy="548640"/>
            </a:xfrm>
            <a:prstGeom prst="roundRect">
              <a:avLst/>
            </a:prstGeom>
            <a:ln w="38100"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Probability of Damage</a:t>
              </a:r>
            </a:p>
          </p:txBody>
        </p:sp>
        <p:sp>
          <p:nvSpPr>
            <p:cNvPr id="58" name="Rectangle: Rounded Corners 57">
              <a:extLst>
                <a:ext uri="{FF2B5EF4-FFF2-40B4-BE49-F238E27FC236}">
                  <a16:creationId xmlns:a16="http://schemas.microsoft.com/office/drawing/2014/main" id="{0954006E-EC5D-4A12-A94C-E2846B8877D8}"/>
                </a:ext>
              </a:extLst>
            </p:cNvPr>
            <p:cNvSpPr/>
            <p:nvPr/>
          </p:nvSpPr>
          <p:spPr>
            <a:xfrm>
              <a:off x="7924207" y="3099766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BMEWS</a:t>
              </a:r>
            </a:p>
          </p:txBody>
        </p:sp>
        <p:sp>
          <p:nvSpPr>
            <p:cNvPr id="59" name="Rectangle: Rounded Corners 58">
              <a:extLst>
                <a:ext uri="{FF2B5EF4-FFF2-40B4-BE49-F238E27FC236}">
                  <a16:creationId xmlns:a16="http://schemas.microsoft.com/office/drawing/2014/main" id="{0CC21997-020C-452C-8DC0-E24A2C39C4DB}"/>
                </a:ext>
              </a:extLst>
            </p:cNvPr>
            <p:cNvSpPr/>
            <p:nvPr/>
          </p:nvSpPr>
          <p:spPr>
            <a:xfrm>
              <a:off x="6777758" y="3099766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Close-in BMEWS</a:t>
              </a:r>
            </a:p>
          </p:txBody>
        </p:sp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446D9CD1-BF05-48B5-A7CE-906310C1F1AE}"/>
                </a:ext>
              </a:extLst>
            </p:cNvPr>
            <p:cNvSpPr/>
            <p:nvPr/>
          </p:nvSpPr>
          <p:spPr>
            <a:xfrm>
              <a:off x="7345678" y="2262039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C2</a:t>
              </a:r>
            </a:p>
          </p:txBody>
        </p:sp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id="{6531D31C-0A35-424B-9EDA-D93D46BD800E}"/>
                </a:ext>
              </a:extLst>
            </p:cNvPr>
            <p:cNvSpPr/>
            <p:nvPr/>
          </p:nvSpPr>
          <p:spPr>
            <a:xfrm>
              <a:off x="6750645" y="1432185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ABM</a:t>
              </a:r>
            </a:p>
          </p:txBody>
        </p:sp>
        <p:sp>
          <p:nvSpPr>
            <p:cNvPr id="62" name="Rectangle: Rounded Corners 61">
              <a:extLst>
                <a:ext uri="{FF2B5EF4-FFF2-40B4-BE49-F238E27FC236}">
                  <a16:creationId xmlns:a16="http://schemas.microsoft.com/office/drawing/2014/main" id="{9D488E03-CFAE-43C9-9708-0E52872A5244}"/>
                </a:ext>
              </a:extLst>
            </p:cNvPr>
            <p:cNvSpPr/>
            <p:nvPr/>
          </p:nvSpPr>
          <p:spPr>
            <a:xfrm>
              <a:off x="6130133" y="2252100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Seeker</a:t>
              </a:r>
            </a:p>
          </p:txBody>
        </p:sp>
        <p:sp>
          <p:nvSpPr>
            <p:cNvPr id="63" name="Rectangle: Rounded Corners 62">
              <a:extLst>
                <a:ext uri="{FF2B5EF4-FFF2-40B4-BE49-F238E27FC236}">
                  <a16:creationId xmlns:a16="http://schemas.microsoft.com/office/drawing/2014/main" id="{21D3854D-4288-4173-A336-67DB0D51F7A9}"/>
                </a:ext>
              </a:extLst>
            </p:cNvPr>
            <p:cNvSpPr/>
            <p:nvPr/>
          </p:nvSpPr>
          <p:spPr>
            <a:xfrm>
              <a:off x="411447" y="3387539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Gravity</a:t>
              </a:r>
            </a:p>
          </p:txBody>
        </p:sp>
        <p:sp>
          <p:nvSpPr>
            <p:cNvPr id="64" name="Rectangle: Rounded Corners 63">
              <a:extLst>
                <a:ext uri="{FF2B5EF4-FFF2-40B4-BE49-F238E27FC236}">
                  <a16:creationId xmlns:a16="http://schemas.microsoft.com/office/drawing/2014/main" id="{DF68F8FA-6CBE-4607-A649-E258C85AF39E}"/>
                </a:ext>
              </a:extLst>
            </p:cNvPr>
            <p:cNvSpPr/>
            <p:nvPr/>
          </p:nvSpPr>
          <p:spPr>
            <a:xfrm>
              <a:off x="411447" y="2738740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Atmosphere</a:t>
              </a:r>
            </a:p>
          </p:txBody>
        </p:sp>
        <p:sp>
          <p:nvSpPr>
            <p:cNvPr id="65" name="Rectangle: Rounded Corners 64">
              <a:extLst>
                <a:ext uri="{FF2B5EF4-FFF2-40B4-BE49-F238E27FC236}">
                  <a16:creationId xmlns:a16="http://schemas.microsoft.com/office/drawing/2014/main" id="{C0E0A64F-8047-4D6E-A307-67D77AA3B9CD}"/>
                </a:ext>
              </a:extLst>
            </p:cNvPr>
            <p:cNvSpPr/>
            <p:nvPr/>
          </p:nvSpPr>
          <p:spPr>
            <a:xfrm>
              <a:off x="411447" y="2089942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Azimuth</a:t>
              </a:r>
            </a:p>
          </p:txBody>
        </p: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1CD157DE-3BB0-47C1-A0AD-E5465A425149}"/>
                </a:ext>
              </a:extLst>
            </p:cNvPr>
            <p:cNvCxnSpPr>
              <a:cxnSpLocks/>
              <a:stCxn id="62" idx="1"/>
              <a:endCxn id="57" idx="3"/>
            </p:cNvCxnSpPr>
            <p:nvPr/>
          </p:nvCxnSpPr>
          <p:spPr>
            <a:xfrm flipH="1">
              <a:off x="5705858" y="2526420"/>
              <a:ext cx="424275" cy="192024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9CB62924-4561-41DD-9D7F-D40FC6D4A13F}"/>
                </a:ext>
              </a:extLst>
            </p:cNvPr>
            <p:cNvCxnSpPr>
              <a:cxnSpLocks/>
              <a:stCxn id="61" idx="2"/>
              <a:endCxn id="62" idx="0"/>
            </p:cNvCxnSpPr>
            <p:nvPr/>
          </p:nvCxnSpPr>
          <p:spPr>
            <a:xfrm flipH="1">
              <a:off x="6671208" y="1980825"/>
              <a:ext cx="620512" cy="271275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FA04BC29-214A-4CEA-931E-29C4112C0318}"/>
                </a:ext>
              </a:extLst>
            </p:cNvPr>
            <p:cNvCxnSpPr>
              <a:cxnSpLocks/>
              <a:stCxn id="60" idx="0"/>
              <a:endCxn id="61" idx="2"/>
            </p:cNvCxnSpPr>
            <p:nvPr/>
          </p:nvCxnSpPr>
          <p:spPr>
            <a:xfrm flipH="1" flipV="1">
              <a:off x="7291720" y="1980825"/>
              <a:ext cx="595033" cy="281214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0D038DCF-1978-4164-ADB7-984B22259736}"/>
                </a:ext>
              </a:extLst>
            </p:cNvPr>
            <p:cNvCxnSpPr>
              <a:cxnSpLocks/>
              <a:stCxn id="58" idx="0"/>
              <a:endCxn id="60" idx="2"/>
            </p:cNvCxnSpPr>
            <p:nvPr/>
          </p:nvCxnSpPr>
          <p:spPr>
            <a:xfrm flipH="1" flipV="1">
              <a:off x="7886753" y="2810679"/>
              <a:ext cx="578529" cy="289087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CFEC92DC-90A3-4F0D-9FB3-6D7C0791B948}"/>
                </a:ext>
              </a:extLst>
            </p:cNvPr>
            <p:cNvCxnSpPr>
              <a:cxnSpLocks/>
              <a:stCxn id="90" idx="3"/>
              <a:endCxn id="57" idx="0"/>
            </p:cNvCxnSpPr>
            <p:nvPr/>
          </p:nvCxnSpPr>
          <p:spPr>
            <a:xfrm>
              <a:off x="4775299" y="2001161"/>
              <a:ext cx="389484" cy="442963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20A56612-29CB-4ADE-8562-91909C09E95F}"/>
                </a:ext>
              </a:extLst>
            </p:cNvPr>
            <p:cNvCxnSpPr>
              <a:cxnSpLocks/>
              <a:stCxn id="77" idx="3"/>
              <a:endCxn id="90" idx="1"/>
            </p:cNvCxnSpPr>
            <p:nvPr/>
          </p:nvCxnSpPr>
          <p:spPr>
            <a:xfrm>
              <a:off x="3384025" y="1999586"/>
              <a:ext cx="309124" cy="1575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BA01F1C7-52B3-41A4-B59B-0A68C90228DF}"/>
                </a:ext>
              </a:extLst>
            </p:cNvPr>
            <p:cNvCxnSpPr>
              <a:cxnSpLocks/>
              <a:stCxn id="78" idx="3"/>
              <a:endCxn id="77" idx="1"/>
            </p:cNvCxnSpPr>
            <p:nvPr/>
          </p:nvCxnSpPr>
          <p:spPr>
            <a:xfrm>
              <a:off x="1493597" y="1715464"/>
              <a:ext cx="808278" cy="284122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3001FCEA-ACBC-4A3B-AEC3-3470374B182C}"/>
                </a:ext>
              </a:extLst>
            </p:cNvPr>
            <p:cNvCxnSpPr>
              <a:cxnSpLocks/>
              <a:stCxn id="65" idx="3"/>
              <a:endCxn id="77" idx="1"/>
            </p:cNvCxnSpPr>
            <p:nvPr/>
          </p:nvCxnSpPr>
          <p:spPr>
            <a:xfrm flipV="1">
              <a:off x="1493597" y="1999586"/>
              <a:ext cx="808278" cy="364676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8E1C5AE9-2489-44B0-B0FA-508665C1678D}"/>
                </a:ext>
              </a:extLst>
            </p:cNvPr>
            <p:cNvCxnSpPr>
              <a:cxnSpLocks/>
              <a:stCxn id="64" idx="3"/>
              <a:endCxn id="77" idx="1"/>
            </p:cNvCxnSpPr>
            <p:nvPr/>
          </p:nvCxnSpPr>
          <p:spPr>
            <a:xfrm flipV="1">
              <a:off x="1493597" y="1999586"/>
              <a:ext cx="808278" cy="1013474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EA9F08A2-5C2C-4424-954B-9E13DA27FD78}"/>
                </a:ext>
              </a:extLst>
            </p:cNvPr>
            <p:cNvCxnSpPr>
              <a:cxnSpLocks/>
              <a:stCxn id="63" idx="3"/>
              <a:endCxn id="77" idx="1"/>
            </p:cNvCxnSpPr>
            <p:nvPr/>
          </p:nvCxnSpPr>
          <p:spPr>
            <a:xfrm flipV="1">
              <a:off x="1493597" y="1999586"/>
              <a:ext cx="808278" cy="1662273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B1C1F09F-351E-43F9-B408-36E957B5CCC9}"/>
                </a:ext>
              </a:extLst>
            </p:cNvPr>
            <p:cNvCxnSpPr>
              <a:cxnSpLocks/>
              <a:stCxn id="59" idx="0"/>
              <a:endCxn id="60" idx="2"/>
            </p:cNvCxnSpPr>
            <p:nvPr/>
          </p:nvCxnSpPr>
          <p:spPr>
            <a:xfrm flipV="1">
              <a:off x="7318833" y="2810679"/>
              <a:ext cx="567920" cy="289087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77" name="Rectangle: Rounded Corners 76">
              <a:extLst>
                <a:ext uri="{FF2B5EF4-FFF2-40B4-BE49-F238E27FC236}">
                  <a16:creationId xmlns:a16="http://schemas.microsoft.com/office/drawing/2014/main" id="{0AD25D02-F0A8-4240-9956-024F54D8F408}"/>
                </a:ext>
              </a:extLst>
            </p:cNvPr>
            <p:cNvSpPr/>
            <p:nvPr/>
          </p:nvSpPr>
          <p:spPr>
            <a:xfrm>
              <a:off x="2301875" y="1725266"/>
              <a:ext cx="1082150" cy="548640"/>
            </a:xfrm>
            <a:prstGeom prst="roundRect">
              <a:avLst/>
            </a:prstGeom>
            <a:solidFill>
              <a:srgbClr val="00B0F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Trajectory</a:t>
              </a:r>
            </a:p>
          </p:txBody>
        </p:sp>
        <p:sp>
          <p:nvSpPr>
            <p:cNvPr id="78" name="Rectangle: Rounded Corners 77">
              <a:extLst>
                <a:ext uri="{FF2B5EF4-FFF2-40B4-BE49-F238E27FC236}">
                  <a16:creationId xmlns:a16="http://schemas.microsoft.com/office/drawing/2014/main" id="{A8CA5BCC-EAC2-4AA7-A0DC-1355A47E0EE0}"/>
                </a:ext>
              </a:extLst>
            </p:cNvPr>
            <p:cNvSpPr/>
            <p:nvPr/>
          </p:nvSpPr>
          <p:spPr>
            <a:xfrm>
              <a:off x="411447" y="1441144"/>
              <a:ext cx="1082150" cy="548640"/>
            </a:xfrm>
            <a:prstGeom prst="roundRect">
              <a:avLst/>
            </a:prstGeom>
            <a:solidFill>
              <a:srgbClr val="00B0F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6 D.O.F.</a:t>
              </a:r>
            </a:p>
          </p:txBody>
        </p: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0692260D-9161-40A0-B2C6-B33401B05592}"/>
                </a:ext>
              </a:extLst>
            </p:cNvPr>
            <p:cNvGrpSpPr/>
            <p:nvPr/>
          </p:nvGrpSpPr>
          <p:grpSpPr>
            <a:xfrm>
              <a:off x="3693149" y="1726841"/>
              <a:ext cx="1082150" cy="548640"/>
              <a:chOff x="3856976" y="736716"/>
              <a:chExt cx="1082150" cy="548640"/>
            </a:xfrm>
          </p:grpSpPr>
          <p:sp>
            <p:nvSpPr>
              <p:cNvPr id="90" name="Rectangle: Rounded Corners 89">
                <a:extLst>
                  <a:ext uri="{FF2B5EF4-FFF2-40B4-BE49-F238E27FC236}">
                    <a16:creationId xmlns:a16="http://schemas.microsoft.com/office/drawing/2014/main" id="{4E348F62-B85A-4B82-8257-E5CEDD2D4304}"/>
                  </a:ext>
                </a:extLst>
              </p:cNvPr>
              <p:cNvSpPr/>
              <p:nvPr/>
            </p:nvSpPr>
            <p:spPr>
              <a:xfrm>
                <a:off x="3856976" y="736716"/>
                <a:ext cx="1082150" cy="548640"/>
              </a:xfrm>
              <a:prstGeom prst="roundRect">
                <a:avLst/>
              </a:prstGeom>
              <a:solidFill>
                <a:srgbClr val="00B0F0"/>
              </a:solidFill>
              <a:ln w="38100"/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r>
                  <a:rPr lang="en-US" sz="1400" dirty="0">
                    <a:ln w="0">
                      <a:noFill/>
                    </a:ln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    RV     </a:t>
                </a:r>
              </a:p>
            </p:txBody>
          </p:sp>
          <p:sp>
            <p:nvSpPr>
              <p:cNvPr id="91" name="Explosion: 8 Points 90">
                <a:extLst>
                  <a:ext uri="{FF2B5EF4-FFF2-40B4-BE49-F238E27FC236}">
                    <a16:creationId xmlns:a16="http://schemas.microsoft.com/office/drawing/2014/main" id="{B6D370BC-313B-428B-8BF1-DD41829F33EC}"/>
                  </a:ext>
                </a:extLst>
              </p:cNvPr>
              <p:cNvSpPr/>
              <p:nvPr/>
            </p:nvSpPr>
            <p:spPr>
              <a:xfrm>
                <a:off x="4420066" y="810594"/>
                <a:ext cx="438918" cy="429445"/>
              </a:xfrm>
              <a:prstGeom prst="irregularSeal1">
                <a:avLst/>
              </a:prstGeom>
              <a:solidFill>
                <a:srgbClr val="00B0F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57205479-9C1E-434B-8E3F-070BB1D58D9C}"/>
                </a:ext>
              </a:extLst>
            </p:cNvPr>
            <p:cNvCxnSpPr>
              <a:cxnSpLocks/>
              <a:endCxn id="77" idx="2"/>
            </p:cNvCxnSpPr>
            <p:nvPr/>
          </p:nvCxnSpPr>
          <p:spPr>
            <a:xfrm flipH="1" flipV="1">
              <a:off x="2842950" y="2273906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EFC812D1-99FC-4F3E-9FEE-C643805EFF32}"/>
                </a:ext>
              </a:extLst>
            </p:cNvPr>
            <p:cNvCxnSpPr>
              <a:cxnSpLocks/>
              <a:endCxn id="64" idx="1"/>
            </p:cNvCxnSpPr>
            <p:nvPr/>
          </p:nvCxnSpPr>
          <p:spPr>
            <a:xfrm flipV="1">
              <a:off x="249073" y="3013060"/>
              <a:ext cx="162374" cy="320605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>
              <a:extLst>
                <a:ext uri="{FF2B5EF4-FFF2-40B4-BE49-F238E27FC236}">
                  <a16:creationId xmlns:a16="http://schemas.microsoft.com/office/drawing/2014/main" id="{C2D882FF-D3F6-4B7C-9792-95A770103342}"/>
                </a:ext>
              </a:extLst>
            </p:cNvPr>
            <p:cNvCxnSpPr>
              <a:cxnSpLocks/>
              <a:endCxn id="78" idx="1"/>
            </p:cNvCxnSpPr>
            <p:nvPr/>
          </p:nvCxnSpPr>
          <p:spPr>
            <a:xfrm flipV="1">
              <a:off x="201115" y="1715464"/>
              <a:ext cx="210332" cy="320604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240C9D3C-250D-4452-B655-44B96F857460}"/>
                </a:ext>
              </a:extLst>
            </p:cNvPr>
            <p:cNvCxnSpPr>
              <a:cxnSpLocks/>
              <a:endCxn id="63" idx="2"/>
            </p:cNvCxnSpPr>
            <p:nvPr/>
          </p:nvCxnSpPr>
          <p:spPr>
            <a:xfrm flipV="1">
              <a:off x="952522" y="3936179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9D8564B9-C44C-4610-BC12-B7248E3A7E0F}"/>
                </a:ext>
              </a:extLst>
            </p:cNvPr>
            <p:cNvCxnSpPr>
              <a:cxnSpLocks/>
              <a:endCxn id="90" idx="2"/>
            </p:cNvCxnSpPr>
            <p:nvPr/>
          </p:nvCxnSpPr>
          <p:spPr>
            <a:xfrm flipH="1" flipV="1">
              <a:off x="4234224" y="2275481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7CDC4126-9D36-4E19-B51A-E74592B5F836}"/>
                </a:ext>
              </a:extLst>
            </p:cNvPr>
            <p:cNvCxnSpPr>
              <a:cxnSpLocks/>
              <a:endCxn id="57" idx="2"/>
            </p:cNvCxnSpPr>
            <p:nvPr/>
          </p:nvCxnSpPr>
          <p:spPr>
            <a:xfrm flipV="1">
              <a:off x="5164783" y="2992764"/>
              <a:ext cx="0" cy="36000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>
              <a:extLst>
                <a:ext uri="{FF2B5EF4-FFF2-40B4-BE49-F238E27FC236}">
                  <a16:creationId xmlns:a16="http://schemas.microsoft.com/office/drawing/2014/main" id="{4720280B-7C8F-4C14-9582-75B33BFB89D5}"/>
                </a:ext>
              </a:extLst>
            </p:cNvPr>
            <p:cNvCxnSpPr>
              <a:cxnSpLocks/>
              <a:endCxn id="62" idx="2"/>
            </p:cNvCxnSpPr>
            <p:nvPr/>
          </p:nvCxnSpPr>
          <p:spPr>
            <a:xfrm flipV="1">
              <a:off x="6485510" y="2800740"/>
              <a:ext cx="185698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3CD46AB8-F3DF-4656-8778-0C01B40E609A}"/>
                </a:ext>
              </a:extLst>
            </p:cNvPr>
            <p:cNvCxnSpPr>
              <a:cxnSpLocks/>
              <a:endCxn id="59" idx="2"/>
            </p:cNvCxnSpPr>
            <p:nvPr/>
          </p:nvCxnSpPr>
          <p:spPr>
            <a:xfrm flipV="1">
              <a:off x="7318833" y="3648406"/>
              <a:ext cx="0" cy="39264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>
              <a:extLst>
                <a:ext uri="{FF2B5EF4-FFF2-40B4-BE49-F238E27FC236}">
                  <a16:creationId xmlns:a16="http://schemas.microsoft.com/office/drawing/2014/main" id="{43457E24-8871-4665-AC6A-0694167C71D4}"/>
                </a:ext>
              </a:extLst>
            </p:cNvPr>
            <p:cNvCxnSpPr>
              <a:cxnSpLocks/>
              <a:endCxn id="58" idx="2"/>
            </p:cNvCxnSpPr>
            <p:nvPr/>
          </p:nvCxnSpPr>
          <p:spPr>
            <a:xfrm flipV="1">
              <a:off x="8465282" y="3648406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1AFD9E32-A955-4258-BCDC-3DB4BAEE7FF6}"/>
                </a:ext>
              </a:extLst>
            </p:cNvPr>
            <p:cNvCxnSpPr>
              <a:cxnSpLocks/>
              <a:endCxn id="60" idx="3"/>
            </p:cNvCxnSpPr>
            <p:nvPr/>
          </p:nvCxnSpPr>
          <p:spPr>
            <a:xfrm flipH="1">
              <a:off x="8427828" y="2325421"/>
              <a:ext cx="362495" cy="210938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6C70258-61B5-4AA1-856E-CA7FAEC65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77" y="364331"/>
            <a:ext cx="8229600" cy="954107"/>
          </a:xfrm>
        </p:spPr>
        <p:txBody>
          <a:bodyPr/>
          <a:lstStyle/>
          <a:p>
            <a:r>
              <a:rPr lang="en-US" dirty="0"/>
              <a:t>Step 5: Allocate validation resources to models which contribute most to overall network uncertainty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C3A66-5143-44EA-9F17-8DB17E451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777" y="5485225"/>
            <a:ext cx="8229600" cy="77470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We assume models with high uncertainty have potential to improve. </a:t>
            </a:r>
            <a:r>
              <a:rPr lang="en-US" b="1" i="1" u="sng" dirty="0"/>
              <a:t>Testers should use common sense to ensure results of framework align with SME judgement.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7EBE67-74C8-401B-B57C-FC9B47E9AC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6 D.O.F.: 6 Degrees of Freedom; ABM: Anti-Ballistic Missile; BMEWS: Ballistic Missile Early Warning System; C2: Command and Control; SME: Subject Matter Expert; RV: Reentry Vehicle </a:t>
            </a:r>
          </a:p>
          <a:p>
            <a:endParaRPr lang="en-US" dirty="0"/>
          </a:p>
        </p:txBody>
      </p:sp>
      <p:pic>
        <p:nvPicPr>
          <p:cNvPr id="41" name="Graphic 40" descr="Star with solid fill">
            <a:extLst>
              <a:ext uri="{FF2B5EF4-FFF2-40B4-BE49-F238E27FC236}">
                <a16:creationId xmlns:a16="http://schemas.microsoft.com/office/drawing/2014/main" id="{B6AF1697-1049-4978-8271-2C337522A1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83537" y="1375953"/>
            <a:ext cx="392291" cy="392291"/>
          </a:xfrm>
          <a:prstGeom prst="rect">
            <a:avLst/>
          </a:prstGeom>
        </p:spPr>
      </p:pic>
      <p:pic>
        <p:nvPicPr>
          <p:cNvPr id="42" name="Graphic 41" descr="Star with solid fill">
            <a:extLst>
              <a:ext uri="{FF2B5EF4-FFF2-40B4-BE49-F238E27FC236}">
                <a16:creationId xmlns:a16="http://schemas.microsoft.com/office/drawing/2014/main" id="{B142210C-374C-4859-9F7E-5106933B65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48608" y="2765138"/>
            <a:ext cx="382883" cy="382883"/>
          </a:xfrm>
          <a:prstGeom prst="rect">
            <a:avLst/>
          </a:prstGeom>
        </p:spPr>
      </p:pic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348864F8-B098-4380-A911-181DD1D59E75}"/>
              </a:ext>
            </a:extLst>
          </p:cNvPr>
          <p:cNvCxnSpPr>
            <a:cxnSpLocks/>
            <a:endCxn id="61" idx="0"/>
          </p:cNvCxnSpPr>
          <p:nvPr/>
        </p:nvCxnSpPr>
        <p:spPr>
          <a:xfrm>
            <a:off x="7111869" y="1240750"/>
            <a:ext cx="0" cy="218193"/>
          </a:xfrm>
          <a:prstGeom prst="straightConnector1">
            <a:avLst/>
          </a:prstGeom>
          <a:ln w="38100">
            <a:solidFill>
              <a:srgbClr val="C4BD97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D24E74B2-BD7A-4088-9A2C-31A45889B7AB}"/>
              </a:ext>
            </a:extLst>
          </p:cNvPr>
          <p:cNvGrpSpPr/>
          <p:nvPr/>
        </p:nvGrpSpPr>
        <p:grpSpPr>
          <a:xfrm>
            <a:off x="8049015" y="85113"/>
            <a:ext cx="934171" cy="972266"/>
            <a:chOff x="3861572" y="2718156"/>
            <a:chExt cx="1420855" cy="1421689"/>
          </a:xfrm>
        </p:grpSpPr>
        <p:sp>
          <p:nvSpPr>
            <p:cNvPr id="134" name="Block Arc 133">
              <a:extLst>
                <a:ext uri="{FF2B5EF4-FFF2-40B4-BE49-F238E27FC236}">
                  <a16:creationId xmlns:a16="http://schemas.microsoft.com/office/drawing/2014/main" id="{0982E8B5-4244-4CE4-9374-DFE1CFBF0F79}"/>
                </a:ext>
              </a:extLst>
            </p:cNvPr>
            <p:cNvSpPr/>
            <p:nvPr/>
          </p:nvSpPr>
          <p:spPr>
            <a:xfrm>
              <a:off x="3861572" y="2718156"/>
              <a:ext cx="1420855" cy="1421689"/>
            </a:xfrm>
            <a:prstGeom prst="blockArc">
              <a:avLst>
                <a:gd name="adj1" fmla="val 13500000"/>
                <a:gd name="adj2" fmla="val 10800000"/>
                <a:gd name="adj3" fmla="val 12740"/>
              </a:avLst>
            </a:prstGeom>
            <a:solidFill>
              <a:srgbClr val="A50021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4">
                <a:hueOff val="-9834960"/>
                <a:satOff val="40351"/>
                <a:lumOff val="-27844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63198293-3202-49F7-830A-BF9C771B988E}"/>
                </a:ext>
              </a:extLst>
            </p:cNvPr>
            <p:cNvGrpSpPr/>
            <p:nvPr/>
          </p:nvGrpSpPr>
          <p:grpSpPr>
            <a:xfrm>
              <a:off x="4109136" y="3209314"/>
              <a:ext cx="922935" cy="461261"/>
              <a:chOff x="1697842" y="4408145"/>
              <a:chExt cx="922935" cy="461261"/>
            </a:xfrm>
          </p:grpSpPr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EADAE0CC-59F7-48B0-9084-8CD4A00107B9}"/>
                  </a:ext>
                </a:extLst>
              </p:cNvPr>
              <p:cNvSpPr/>
              <p:nvPr/>
            </p:nvSpPr>
            <p:spPr>
              <a:xfrm>
                <a:off x="1697842" y="4408145"/>
                <a:ext cx="922935" cy="461261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37" name="TextBox 136">
                <a:extLst>
                  <a:ext uri="{FF2B5EF4-FFF2-40B4-BE49-F238E27FC236}">
                    <a16:creationId xmlns:a16="http://schemas.microsoft.com/office/drawing/2014/main" id="{2BC30B78-D1C3-4C25-87A8-51AECADFC84F}"/>
                  </a:ext>
                </a:extLst>
              </p:cNvPr>
              <p:cNvSpPr txBox="1"/>
              <p:nvPr/>
            </p:nvSpPr>
            <p:spPr>
              <a:xfrm>
                <a:off x="1697842" y="4408145"/>
                <a:ext cx="922935" cy="46126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600" b="1" kern="1200" dirty="0"/>
                  <a:t>5:</a:t>
                </a:r>
                <a:r>
                  <a:rPr lang="en-US" sz="600" kern="1200" dirty="0"/>
                  <a:t> Allocate validation resources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25037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02FFA-5B66-4FD4-9516-B709E3792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77" y="364331"/>
            <a:ext cx="8229600" cy="523220"/>
          </a:xfrm>
        </p:spPr>
        <p:txBody>
          <a:bodyPr/>
          <a:lstStyle/>
          <a:p>
            <a:r>
              <a:rPr lang="en-US" sz="2800" dirty="0"/>
              <a:t>Summary of recommended framework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D7572-FBE1-4FE0-842E-F49E3F794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777" y="1371600"/>
            <a:ext cx="5556505" cy="4754880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AutoNum type="arabicPeriod"/>
            </a:pPr>
            <a:r>
              <a:rPr lang="en-US" dirty="0"/>
              <a:t>Appropriately choose distributions for input parameters</a:t>
            </a:r>
          </a:p>
          <a:p>
            <a:pPr marL="800091" lvl="1" indent="-457200">
              <a:buFont typeface="+mj-lt"/>
              <a:buAutoNum type="alphaLcPeriod"/>
            </a:pPr>
            <a:r>
              <a:rPr lang="en-US" dirty="0"/>
              <a:t>For parameters with a priori data, use data to estimate distribution</a:t>
            </a:r>
          </a:p>
          <a:p>
            <a:pPr marL="800091" lvl="1" indent="-457200">
              <a:buFont typeface="+mj-lt"/>
              <a:buAutoNum type="alphaLcPeriod"/>
            </a:pPr>
            <a:r>
              <a:rPr lang="en-US" dirty="0"/>
              <a:t>For parameters reliant on SME judgement, choose distribution in coordination with statistical expert</a:t>
            </a:r>
          </a:p>
          <a:p>
            <a:pPr marL="457200" indent="-457200">
              <a:buAutoNum type="arabicPeriod"/>
            </a:pPr>
            <a:r>
              <a:rPr lang="en-US" dirty="0"/>
              <a:t>Use Space-Filling Design to sample both exogenous and propagated input parameter space and build meta-models for each model (node)</a:t>
            </a:r>
          </a:p>
          <a:p>
            <a:pPr marL="457200" indent="-457200">
              <a:buAutoNum type="arabicPeriod"/>
            </a:pPr>
            <a:r>
              <a:rPr lang="en-US" dirty="0"/>
              <a:t>Quantify proportion of uncertainty explained in each model</a:t>
            </a:r>
          </a:p>
          <a:p>
            <a:pPr marL="457200" indent="-457200">
              <a:buAutoNum type="arabicPeriod"/>
            </a:pPr>
            <a:r>
              <a:rPr lang="en-US" dirty="0"/>
              <a:t>Use network structure to propagate uncertainties to determine which input parameters contribute most to total network uncertainty</a:t>
            </a:r>
          </a:p>
          <a:p>
            <a:pPr marL="457200" indent="-457200">
              <a:buAutoNum type="arabicPeriod"/>
            </a:pPr>
            <a:r>
              <a:rPr lang="en-US" dirty="0"/>
              <a:t>Allocate validation resources to models with highest contributions to network uncertainty</a:t>
            </a:r>
          </a:p>
          <a:p>
            <a:pPr marL="457200" indent="-457200">
              <a:buAutoNum type="arabicPeriod"/>
            </a:pPr>
            <a:r>
              <a:rPr lang="en-US" b="1" i="1" u="sng" dirty="0"/>
              <a:t>Use Common Sense!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8C18D-8973-425A-BFF2-0A304D9ECFB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SME: Subject Matter Expert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C0A4632-2931-4039-89A4-9A16CF00EA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0748734"/>
              </p:ext>
            </p:extLst>
          </p:nvPr>
        </p:nvGraphicFramePr>
        <p:xfrm>
          <a:off x="5284210" y="966609"/>
          <a:ext cx="3859790" cy="5338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49641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00959-C378-4E0A-9A1C-61616EA73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77" y="364331"/>
            <a:ext cx="8229600" cy="523220"/>
          </a:xfrm>
        </p:spPr>
        <p:txBody>
          <a:bodyPr/>
          <a:lstStyle/>
          <a:p>
            <a:r>
              <a:rPr lang="en-US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B6C655-48D6-4729-9EEE-9663A239F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Provide a class of distributions for exogenous input parameter distributions to account for different types of knowledge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Provide a collection of uncertainty quantification methodologies to allow practitioners to choose from based on needs of the system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Provide different ways to propagate uncertainty for all types of networks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Provide recommendations on how to make choices in each of the 5 steps 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856033-B92D-4FAA-B954-20517449C5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200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04DD39C-E697-4236-97AF-9C871CF777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Thank you! Any Questions?</a:t>
            </a:r>
          </a:p>
        </p:txBody>
      </p:sp>
    </p:spTree>
    <p:extLst>
      <p:ext uri="{BB962C8B-B14F-4D97-AF65-F5344CB8AC3E}">
        <p14:creationId xmlns:p14="http://schemas.microsoft.com/office/powerpoint/2010/main" val="3538033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65F1D-C9F5-4826-BC67-BB64012D8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77" y="364331"/>
            <a:ext cx="8229600" cy="1200329"/>
          </a:xfrm>
        </p:spPr>
        <p:txBody>
          <a:bodyPr/>
          <a:lstStyle/>
          <a:p>
            <a:r>
              <a:rPr lang="en-US" sz="2400" dirty="0"/>
              <a:t>IDA is extending the framework proposed by others to consider an operational test perspective for end-to-end federated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87B2A-710B-45B1-8B14-85612675D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777" y="1862666"/>
            <a:ext cx="8229600" cy="4263813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Uncertainty quantification of systems-of-systems has been studied extensively</a:t>
            </a:r>
          </a:p>
          <a:p>
            <a:pPr marL="690563" lvl="1" indent="-342900">
              <a:buFont typeface="Arial" panose="020B0604020202020204" pitchFamily="34" charset="0"/>
              <a:buChar char="•"/>
            </a:pPr>
            <a:r>
              <a:rPr lang="en-US" dirty="0"/>
              <a:t>Raz AK, Wood PC, </a:t>
            </a:r>
            <a:r>
              <a:rPr lang="en-US" dirty="0" err="1"/>
              <a:t>Mockus</a:t>
            </a:r>
            <a:r>
              <a:rPr lang="en-US" dirty="0"/>
              <a:t> L, DeLaurentis DA. System of systems uncertainty quantification using machine learning techniques with smart grid application. </a:t>
            </a:r>
            <a:r>
              <a:rPr lang="en-US" i="1" dirty="0"/>
              <a:t>Systems Engineering</a:t>
            </a:r>
            <a:r>
              <a:rPr lang="en-US" dirty="0"/>
              <a:t>. 2020; 23: 770–782. </a:t>
            </a:r>
          </a:p>
          <a:p>
            <a:pPr marL="690563" lvl="1" indent="-342900">
              <a:buFont typeface="Arial" panose="020B0604020202020204" pitchFamily="34" charset="0"/>
              <a:buChar char="•"/>
            </a:pPr>
            <a:r>
              <a:rPr lang="en-US" dirty="0" err="1"/>
              <a:t>Biltgen</a:t>
            </a:r>
            <a:r>
              <a:rPr lang="en-US" dirty="0"/>
              <a:t>, Patrick T. "Uncertainty quantification for capability-based systems-of-systems design." </a:t>
            </a:r>
            <a:r>
              <a:rPr lang="en-US" i="1" dirty="0"/>
              <a:t>26th International Congress of the Aeronautical Sciences, Anchorage USA, ICAS2008-1.3</a:t>
            </a:r>
            <a:r>
              <a:rPr lang="en-US" dirty="0"/>
              <a:t>. Vol. 3. 2008. </a:t>
            </a:r>
          </a:p>
          <a:p>
            <a:pPr marL="690563" lvl="1" indent="-342900">
              <a:buFont typeface="Arial" panose="020B0604020202020204" pitchFamily="34" charset="0"/>
              <a:buChar char="•"/>
            </a:pPr>
            <a:r>
              <a:rPr lang="en-US" dirty="0"/>
              <a:t>DeLaurentis, Daniel A., Kushal </a:t>
            </a:r>
            <a:r>
              <a:rPr lang="en-US" dirty="0" err="1"/>
              <a:t>Moolchandani</a:t>
            </a:r>
            <a:r>
              <a:rPr lang="en-US" dirty="0"/>
              <a:t>, and Cesare </a:t>
            </a:r>
            <a:r>
              <a:rPr lang="en-US" dirty="0" err="1"/>
              <a:t>Guariniello</a:t>
            </a:r>
            <a:r>
              <a:rPr lang="en-US" dirty="0"/>
              <a:t>. System of Systems Modeling and Analysis. CRC Press, 2022.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Network-based uncertainty quantification is not new </a:t>
            </a:r>
          </a:p>
          <a:p>
            <a:pPr marL="690563" lvl="1" indent="-342900">
              <a:buFont typeface="Arial" panose="020B0604020202020204" pitchFamily="34" charset="0"/>
              <a:buChar char="•"/>
            </a:pPr>
            <a:r>
              <a:rPr lang="en-US" dirty="0"/>
              <a:t>Carlberg, Kevin, et al. "The network uncertainty quantification method for propagating uncertainties in component-based systems." </a:t>
            </a:r>
            <a:r>
              <a:rPr lang="en-US" i="1" dirty="0" err="1"/>
              <a:t>arXiv</a:t>
            </a:r>
            <a:r>
              <a:rPr lang="en-US" i="1" dirty="0"/>
              <a:t> preprint arXiv:1908.11476</a:t>
            </a:r>
            <a:r>
              <a:rPr lang="en-US" dirty="0"/>
              <a:t> (2019). </a:t>
            </a:r>
          </a:p>
          <a:p>
            <a:pPr marL="690563" lvl="1" indent="-342900">
              <a:buFont typeface="Arial" panose="020B0604020202020204" pitchFamily="34" charset="0"/>
              <a:buChar char="•"/>
            </a:pPr>
            <a:r>
              <a:rPr lang="en-US" dirty="0" err="1"/>
              <a:t>Tencer</a:t>
            </a:r>
            <a:r>
              <a:rPr lang="en-US" dirty="0"/>
              <a:t>, John, Edward Rojas, and Benjamin B. Schroeder. "Network Uncertainty Quantification for Analysis of Multi-Component Systems." ASCE-ASME Journal of Risk and Uncertainty in Engineering Systems, Part B: Mechanical Engineering 9.2 (2023): 021203.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We take a DoD operational testing perspective</a:t>
            </a:r>
          </a:p>
          <a:p>
            <a:pPr marL="690563" lvl="1" indent="-342900">
              <a:buFont typeface="Arial" panose="020B0604020202020204" pitchFamily="34" charset="0"/>
              <a:buChar char="•"/>
            </a:pPr>
            <a:r>
              <a:rPr lang="en-US" dirty="0"/>
              <a:t>Limited test resources</a:t>
            </a:r>
          </a:p>
          <a:p>
            <a:pPr marL="690563" lvl="1" indent="-342900">
              <a:buFont typeface="Arial" panose="020B0604020202020204" pitchFamily="34" charset="0"/>
              <a:buChar char="•"/>
            </a:pPr>
            <a:r>
              <a:rPr lang="en-US" dirty="0"/>
              <a:t>Knowledge-based uncertainties</a:t>
            </a:r>
          </a:p>
          <a:p>
            <a:pPr marL="690563" lvl="1" indent="-342900">
              <a:buFont typeface="Arial" panose="020B0604020202020204" pitchFamily="34" charset="0"/>
              <a:buChar char="•"/>
            </a:pPr>
            <a:r>
              <a:rPr lang="en-US" dirty="0"/>
              <a:t>Validating operational realism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4E9FDA9-069C-457C-B04A-8CCACA95882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610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D3DA4-5ACF-4D79-A752-168E370FF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77" y="364331"/>
            <a:ext cx="8229600" cy="954107"/>
          </a:xfrm>
        </p:spPr>
        <p:txBody>
          <a:bodyPr/>
          <a:lstStyle/>
          <a:p>
            <a:r>
              <a:rPr lang="en-US" sz="2800" dirty="0">
                <a:cs typeface="Calibri Light" panose="020F0302020204030204" pitchFamily="34" charset="0"/>
              </a:rPr>
              <a:t>Main Idea:</a:t>
            </a:r>
            <a:r>
              <a:rPr lang="en-US" dirty="0">
                <a:cs typeface="Calibri Light" panose="020F0302020204030204" pitchFamily="34" charset="0"/>
              </a:rPr>
              <a:t> </a:t>
            </a:r>
            <a:r>
              <a:rPr lang="en-US" sz="2800" dirty="0">
                <a:cs typeface="Calibri Light" panose="020F0302020204030204" pitchFamily="34" charset="0"/>
              </a:rPr>
              <a:t>Propagate uncertainty and allocate resources leveraging inherent network structure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CC730-577A-47AA-B820-59360B116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777" y="1371600"/>
            <a:ext cx="4104223" cy="2141621"/>
          </a:xfrm>
        </p:spPr>
        <p:txBody>
          <a:bodyPr/>
          <a:lstStyle/>
          <a:p>
            <a:pPr algn="l">
              <a:spcBef>
                <a:spcPts val="1200"/>
              </a:spcBef>
            </a:pPr>
            <a:r>
              <a:rPr lang="en-US" sz="2000" dirty="0">
                <a:cs typeface="Calibri Light" panose="020F0302020204030204" pitchFamily="34" charset="0"/>
              </a:rPr>
              <a:t>A network is a collection of nodes and pairwise relationships between nodes called edges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Nodes: models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Edges: directed edges indicating model inputs are the outputs of another model</a:t>
            </a:r>
          </a:p>
          <a:p>
            <a:pPr marL="800092" lvl="2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1400" dirty="0">
              <a:cs typeface="Calibri Light" panose="020F0302020204030204" pitchFamily="34" charset="0"/>
            </a:endParaRP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15C91A-9C80-48D6-9B7F-29297B23548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15BA2BF1-D0A2-402E-B7DC-C91A2C01B3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4254397"/>
              </p:ext>
            </p:extLst>
          </p:nvPr>
        </p:nvGraphicFramePr>
        <p:xfrm>
          <a:off x="4793973" y="1227221"/>
          <a:ext cx="3859790" cy="5338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3" name="Group 22">
            <a:extLst>
              <a:ext uri="{FF2B5EF4-FFF2-40B4-BE49-F238E27FC236}">
                <a16:creationId xmlns:a16="http://schemas.microsoft.com/office/drawing/2014/main" id="{50FE1CD9-5202-4609-B341-0D4E80B7B4A9}"/>
              </a:ext>
            </a:extLst>
          </p:cNvPr>
          <p:cNvGrpSpPr/>
          <p:nvPr/>
        </p:nvGrpSpPr>
        <p:grpSpPr>
          <a:xfrm>
            <a:off x="1509223" y="3436994"/>
            <a:ext cx="2756754" cy="2658338"/>
            <a:chOff x="807146" y="2028233"/>
            <a:chExt cx="2014514" cy="1999482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3F5B6C68-5AF9-4D4E-A3ED-260695262A54}"/>
                </a:ext>
              </a:extLst>
            </p:cNvPr>
            <p:cNvSpPr/>
            <p:nvPr/>
          </p:nvSpPr>
          <p:spPr>
            <a:xfrm>
              <a:off x="1584648" y="2028233"/>
              <a:ext cx="214604" cy="21460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C657A47-0469-4376-B703-1E4BBF1C4C00}"/>
                </a:ext>
              </a:extLst>
            </p:cNvPr>
            <p:cNvSpPr/>
            <p:nvPr/>
          </p:nvSpPr>
          <p:spPr>
            <a:xfrm>
              <a:off x="976604" y="2326433"/>
              <a:ext cx="214604" cy="21460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EC0FB9E-4688-4E0D-AAEB-87FEBF26E0F8}"/>
                </a:ext>
              </a:extLst>
            </p:cNvPr>
            <p:cNvSpPr/>
            <p:nvPr/>
          </p:nvSpPr>
          <p:spPr>
            <a:xfrm>
              <a:off x="2607056" y="2446176"/>
              <a:ext cx="214604" cy="21460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ABB748EC-475C-4517-A287-5770BF91B55E}"/>
                </a:ext>
              </a:extLst>
            </p:cNvPr>
            <p:cNvSpPr/>
            <p:nvPr/>
          </p:nvSpPr>
          <p:spPr>
            <a:xfrm>
              <a:off x="1938410" y="2696548"/>
              <a:ext cx="214604" cy="21460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BACBA6E-5ED0-4B60-9EBA-03BC7BEB8228}"/>
                </a:ext>
              </a:extLst>
            </p:cNvPr>
            <p:cNvSpPr/>
            <p:nvPr/>
          </p:nvSpPr>
          <p:spPr>
            <a:xfrm>
              <a:off x="807146" y="3105539"/>
              <a:ext cx="214604" cy="21460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E8DE906-27C4-4D83-9E47-8A8CC26E1101}"/>
                </a:ext>
              </a:extLst>
            </p:cNvPr>
            <p:cNvSpPr/>
            <p:nvPr/>
          </p:nvSpPr>
          <p:spPr>
            <a:xfrm>
              <a:off x="1370044" y="3813111"/>
              <a:ext cx="214604" cy="21460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354A36FE-4C80-401E-8604-F74D2B4D2D34}"/>
                </a:ext>
              </a:extLst>
            </p:cNvPr>
            <p:cNvSpPr/>
            <p:nvPr/>
          </p:nvSpPr>
          <p:spPr>
            <a:xfrm>
              <a:off x="1904550" y="3429000"/>
              <a:ext cx="214604" cy="21460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46D368BA-82E2-4BA9-B9B2-B62C29F4CDBF}"/>
                </a:ext>
              </a:extLst>
            </p:cNvPr>
            <p:cNvSpPr/>
            <p:nvPr/>
          </p:nvSpPr>
          <p:spPr>
            <a:xfrm>
              <a:off x="2506776" y="3598507"/>
              <a:ext cx="214604" cy="21460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2B4BF353-20C7-4104-A809-5F0D9FB77028}"/>
                </a:ext>
              </a:extLst>
            </p:cNvPr>
            <p:cNvCxnSpPr>
              <a:cxnSpLocks/>
              <a:stCxn id="24" idx="2"/>
              <a:endCxn id="25" idx="7"/>
            </p:cNvCxnSpPr>
            <p:nvPr/>
          </p:nvCxnSpPr>
          <p:spPr>
            <a:xfrm flipH="1">
              <a:off x="1159780" y="2135535"/>
              <a:ext cx="424868" cy="222326"/>
            </a:xfrm>
            <a:prstGeom prst="line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A4FC7BC-BD25-4944-93A8-B676707CA936}"/>
                </a:ext>
              </a:extLst>
            </p:cNvPr>
            <p:cNvCxnSpPr>
              <a:cxnSpLocks/>
              <a:stCxn id="25" idx="4"/>
              <a:endCxn id="28" idx="0"/>
            </p:cNvCxnSpPr>
            <p:nvPr/>
          </p:nvCxnSpPr>
          <p:spPr>
            <a:xfrm flipH="1">
              <a:off x="914448" y="2541037"/>
              <a:ext cx="169458" cy="564502"/>
            </a:xfrm>
            <a:prstGeom prst="line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BC74619-DABD-4F2C-8C79-2DB28CAF8A3E}"/>
                </a:ext>
              </a:extLst>
            </p:cNvPr>
            <p:cNvCxnSpPr>
              <a:cxnSpLocks/>
              <a:stCxn id="24" idx="5"/>
              <a:endCxn id="27" idx="0"/>
            </p:cNvCxnSpPr>
            <p:nvPr/>
          </p:nvCxnSpPr>
          <p:spPr>
            <a:xfrm>
              <a:off x="1767824" y="2211409"/>
              <a:ext cx="277888" cy="485139"/>
            </a:xfrm>
            <a:prstGeom prst="line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983C6C7-3AE4-4E15-9437-FADB986299A6}"/>
                </a:ext>
              </a:extLst>
            </p:cNvPr>
            <p:cNvCxnSpPr>
              <a:cxnSpLocks/>
              <a:stCxn id="27" idx="2"/>
              <a:endCxn id="28" idx="6"/>
            </p:cNvCxnSpPr>
            <p:nvPr/>
          </p:nvCxnSpPr>
          <p:spPr>
            <a:xfrm flipH="1">
              <a:off x="1021750" y="2803850"/>
              <a:ext cx="916660" cy="408991"/>
            </a:xfrm>
            <a:prstGeom prst="line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68AC170-A112-4B67-9851-A118574C09EB}"/>
                </a:ext>
              </a:extLst>
            </p:cNvPr>
            <p:cNvCxnSpPr>
              <a:cxnSpLocks/>
              <a:stCxn id="27" idx="4"/>
              <a:endCxn id="30" idx="0"/>
            </p:cNvCxnSpPr>
            <p:nvPr/>
          </p:nvCxnSpPr>
          <p:spPr>
            <a:xfrm flipH="1">
              <a:off x="2011852" y="2911152"/>
              <a:ext cx="33860" cy="517848"/>
            </a:xfrm>
            <a:prstGeom prst="line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C18EB818-CDB7-44D1-B8D8-2C0CF66A4F09}"/>
                </a:ext>
              </a:extLst>
            </p:cNvPr>
            <p:cNvCxnSpPr>
              <a:cxnSpLocks/>
              <a:stCxn id="27" idx="6"/>
              <a:endCxn id="26" idx="2"/>
            </p:cNvCxnSpPr>
            <p:nvPr/>
          </p:nvCxnSpPr>
          <p:spPr>
            <a:xfrm flipV="1">
              <a:off x="2153014" y="2553478"/>
              <a:ext cx="454042" cy="250372"/>
            </a:xfrm>
            <a:prstGeom prst="line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E18DBB1-62F4-4371-AFB8-C5341893BC9D}"/>
                </a:ext>
              </a:extLst>
            </p:cNvPr>
            <p:cNvCxnSpPr>
              <a:cxnSpLocks/>
              <a:stCxn id="30" idx="3"/>
              <a:endCxn id="29" idx="7"/>
            </p:cNvCxnSpPr>
            <p:nvPr/>
          </p:nvCxnSpPr>
          <p:spPr>
            <a:xfrm flipH="1">
              <a:off x="1553220" y="3612176"/>
              <a:ext cx="382758" cy="232363"/>
            </a:xfrm>
            <a:prstGeom prst="line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A3429C2-9D11-41B6-BB27-A0E1D3EAB74D}"/>
                </a:ext>
              </a:extLst>
            </p:cNvPr>
            <p:cNvCxnSpPr>
              <a:cxnSpLocks/>
              <a:stCxn id="30" idx="6"/>
              <a:endCxn id="31" idx="2"/>
            </p:cNvCxnSpPr>
            <p:nvPr/>
          </p:nvCxnSpPr>
          <p:spPr>
            <a:xfrm>
              <a:off x="2119154" y="3536302"/>
              <a:ext cx="387622" cy="169507"/>
            </a:xfrm>
            <a:prstGeom prst="line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00616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01D1F-6EE7-44AA-B1B5-389D9303C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77" y="364331"/>
            <a:ext cx="8229600" cy="523220"/>
          </a:xfrm>
        </p:spPr>
        <p:txBody>
          <a:bodyPr/>
          <a:lstStyle/>
          <a:p>
            <a:r>
              <a:rPr lang="en-US" sz="2800" dirty="0"/>
              <a:t>Three types of uncertainties we consider: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8BAC1-F02D-4FED-B7A3-3DB9FD330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Exogenous: </a:t>
            </a:r>
            <a:r>
              <a:rPr lang="en-US" dirty="0"/>
              <a:t>uncertainty due to exogenous input parameter variations and errors</a:t>
            </a:r>
          </a:p>
          <a:p>
            <a:pPr marL="690563" lvl="1" indent="-342900">
              <a:buFont typeface="Arial" panose="020B0604020202020204" pitchFamily="34" charset="0"/>
              <a:buChar char="•"/>
            </a:pPr>
            <a:r>
              <a:rPr lang="en-US" dirty="0"/>
              <a:t>Example: parameters which are not the output of another model</a:t>
            </a:r>
          </a:p>
          <a:p>
            <a:pPr marL="690563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Propagated:</a:t>
            </a:r>
            <a:r>
              <a:rPr lang="en-US" dirty="0"/>
              <a:t> uncertainty arising from connecting models</a:t>
            </a:r>
            <a:endParaRPr lang="en-US" b="1" dirty="0"/>
          </a:p>
          <a:p>
            <a:pPr marL="690563" lvl="1" indent="-342900">
              <a:buFont typeface="Arial" panose="020B0604020202020204" pitchFamily="34" charset="0"/>
              <a:buChar char="•"/>
            </a:pPr>
            <a:r>
              <a:rPr lang="en-US" dirty="0"/>
              <a:t>Example: inputs and associated uncertainties from connecting models in the network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Knowledge: </a:t>
            </a:r>
            <a:r>
              <a:rPr lang="en-US" dirty="0"/>
              <a:t>pseudo-quantitative uncertainty arising from SME judgement of how well a model represents the real world</a:t>
            </a:r>
          </a:p>
          <a:p>
            <a:pPr marL="690563" lvl="1" indent="-342900">
              <a:buFont typeface="Arial" panose="020B0604020202020204" pitchFamily="34" charset="0"/>
              <a:buChar char="•"/>
            </a:pPr>
            <a:r>
              <a:rPr lang="en-US" dirty="0"/>
              <a:t>Example: intelligence models of adversary threats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401B7B-BE18-457F-A003-BD716B7C257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SME: Subject Matter Expert</a:t>
            </a:r>
          </a:p>
        </p:txBody>
      </p:sp>
    </p:spTree>
    <p:extLst>
      <p:ext uri="{BB962C8B-B14F-4D97-AF65-F5344CB8AC3E}">
        <p14:creationId xmlns:p14="http://schemas.microsoft.com/office/powerpoint/2010/main" val="76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D8FC4-C669-4664-B04E-18E554392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77" y="364331"/>
            <a:ext cx="8229600" cy="523220"/>
          </a:xfrm>
        </p:spPr>
        <p:txBody>
          <a:bodyPr/>
          <a:lstStyle/>
          <a:p>
            <a:r>
              <a:rPr lang="en-US" sz="2800" dirty="0"/>
              <a:t>Example: ballistic missile model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D18F8-C3EC-4278-BE6C-64FCA6235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444" y="1117600"/>
            <a:ext cx="7668690" cy="982133"/>
          </a:xfrm>
          <a:ln>
            <a:noFill/>
          </a:ln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Each node has two types of inputs</a:t>
            </a:r>
          </a:p>
          <a:p>
            <a:pPr marL="690563" lvl="1" indent="-342900">
              <a:buFont typeface="Arial" panose="020B0604020202020204" pitchFamily="34" charset="0"/>
              <a:buChar char="•"/>
            </a:pPr>
            <a:r>
              <a:rPr lang="en-US" dirty="0"/>
              <a:t>Propagated inputs from other models (black arrows)</a:t>
            </a:r>
          </a:p>
          <a:p>
            <a:pPr marL="690563" lvl="1" indent="-342900">
              <a:buFont typeface="Arial" panose="020B0604020202020204" pitchFamily="34" charset="0"/>
              <a:buChar char="•"/>
            </a:pPr>
            <a:r>
              <a:rPr lang="en-US" dirty="0"/>
              <a:t>Exogenous inputs (light brown arrows)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95B792-BFA6-4B20-B0D6-99B0B5556A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7778" y="6307138"/>
            <a:ext cx="7214162" cy="550862"/>
          </a:xfrm>
        </p:spPr>
        <p:txBody>
          <a:bodyPr/>
          <a:lstStyle/>
          <a:p>
            <a:r>
              <a:rPr lang="en-US" dirty="0"/>
              <a:t>6 D.O.F.: 6 Degrees of Freedom; ABM: Anti-Ballistic Missile; BMEWS: Ballistic Missile Early Warning System; C2: Command and Control; RV: Reentry Vehicle </a:t>
            </a:r>
          </a:p>
        </p:txBody>
      </p:sp>
      <p:sp>
        <p:nvSpPr>
          <p:cNvPr id="43" name="Isosceles Triangle 42">
            <a:extLst>
              <a:ext uri="{FF2B5EF4-FFF2-40B4-BE49-F238E27FC236}">
                <a16:creationId xmlns:a16="http://schemas.microsoft.com/office/drawing/2014/main" id="{32C71BD6-8DE0-4E1D-B3C5-B29D2098BB8D}"/>
              </a:ext>
            </a:extLst>
          </p:cNvPr>
          <p:cNvSpPr/>
          <p:nvPr/>
        </p:nvSpPr>
        <p:spPr>
          <a:xfrm rot="5647886">
            <a:off x="3904236" y="1462826"/>
            <a:ext cx="716815" cy="6804630"/>
          </a:xfrm>
          <a:prstGeom prst="triangle">
            <a:avLst/>
          </a:prstGeom>
          <a:gradFill>
            <a:gsLst>
              <a:gs pos="31000">
                <a:srgbClr val="FF0000">
                  <a:alpha val="50000"/>
                </a:srgb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B91A3366-24F1-429D-A813-118B7871B7EE}"/>
              </a:ext>
            </a:extLst>
          </p:cNvPr>
          <p:cNvSpPr/>
          <p:nvPr/>
        </p:nvSpPr>
        <p:spPr>
          <a:xfrm rot="6902161">
            <a:off x="5675618" y="2561647"/>
            <a:ext cx="643618" cy="3649356"/>
          </a:xfrm>
          <a:prstGeom prst="triangle">
            <a:avLst/>
          </a:prstGeom>
          <a:gradFill>
            <a:gsLst>
              <a:gs pos="31000">
                <a:srgbClr val="FF0000">
                  <a:alpha val="50000"/>
                </a:srgb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Isosceles Triangle 44">
            <a:extLst>
              <a:ext uri="{FF2B5EF4-FFF2-40B4-BE49-F238E27FC236}">
                <a16:creationId xmlns:a16="http://schemas.microsoft.com/office/drawing/2014/main" id="{B1AF0495-C0F2-4687-8FA2-AA20D9ED57C8}"/>
              </a:ext>
            </a:extLst>
          </p:cNvPr>
          <p:cNvSpPr/>
          <p:nvPr/>
        </p:nvSpPr>
        <p:spPr>
          <a:xfrm rot="6389901">
            <a:off x="5907610" y="3257865"/>
            <a:ext cx="667648" cy="2906397"/>
          </a:xfrm>
          <a:prstGeom prst="triangle">
            <a:avLst/>
          </a:prstGeom>
          <a:gradFill>
            <a:gsLst>
              <a:gs pos="31000">
                <a:srgbClr val="FF0000">
                  <a:alpha val="50000"/>
                </a:srgb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8D3216-1385-46C5-8E0E-4FE9B94CEEC3}"/>
              </a:ext>
            </a:extLst>
          </p:cNvPr>
          <p:cNvGrpSpPr/>
          <p:nvPr/>
        </p:nvGrpSpPr>
        <p:grpSpPr>
          <a:xfrm>
            <a:off x="7187600" y="5018560"/>
            <a:ext cx="1372718" cy="1095666"/>
            <a:chOff x="3658918" y="4042401"/>
            <a:chExt cx="2018212" cy="1755366"/>
          </a:xfrm>
        </p:grpSpPr>
        <p:sp>
          <p:nvSpPr>
            <p:cNvPr id="119" name="Isosceles Triangle 118">
              <a:extLst>
                <a:ext uri="{FF2B5EF4-FFF2-40B4-BE49-F238E27FC236}">
                  <a16:creationId xmlns:a16="http://schemas.microsoft.com/office/drawing/2014/main" id="{16FFCF66-4CBF-4896-8895-042B7734BF87}"/>
                </a:ext>
              </a:extLst>
            </p:cNvPr>
            <p:cNvSpPr/>
            <p:nvPr/>
          </p:nvSpPr>
          <p:spPr>
            <a:xfrm>
              <a:off x="4373349" y="5449349"/>
              <a:ext cx="1108602" cy="348418"/>
            </a:xfrm>
            <a:prstGeom prst="triangle">
              <a:avLst/>
            </a:prstGeom>
            <a:solidFill>
              <a:srgbClr val="FF8181"/>
            </a:solidFill>
            <a:ln w="38100" cap="rnd">
              <a:solidFill>
                <a:srgbClr val="FF818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: Rounded Corners 119">
              <a:extLst>
                <a:ext uri="{FF2B5EF4-FFF2-40B4-BE49-F238E27FC236}">
                  <a16:creationId xmlns:a16="http://schemas.microsoft.com/office/drawing/2014/main" id="{9B6C370A-BAE5-4E39-B393-39D7213A1AAB}"/>
                </a:ext>
              </a:extLst>
            </p:cNvPr>
            <p:cNvSpPr/>
            <p:nvPr/>
          </p:nvSpPr>
          <p:spPr>
            <a:xfrm>
              <a:off x="4592517" y="5031388"/>
              <a:ext cx="628750" cy="618904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75DF94AA-1D83-45E2-95B0-9DD9B3D849EF}"/>
                </a:ext>
              </a:extLst>
            </p:cNvPr>
            <p:cNvGrpSpPr/>
            <p:nvPr/>
          </p:nvGrpSpPr>
          <p:grpSpPr>
            <a:xfrm rot="19882359">
              <a:off x="3658918" y="4042401"/>
              <a:ext cx="2018212" cy="1433670"/>
              <a:chOff x="4175775" y="4049802"/>
              <a:chExt cx="2018212" cy="1433670"/>
            </a:xfrm>
          </p:grpSpPr>
          <p:sp>
            <p:nvSpPr>
              <p:cNvPr id="122" name="Chord 121">
                <a:extLst>
                  <a:ext uri="{FF2B5EF4-FFF2-40B4-BE49-F238E27FC236}">
                    <a16:creationId xmlns:a16="http://schemas.microsoft.com/office/drawing/2014/main" id="{4836E3A8-977A-4B59-9592-054488567224}"/>
                  </a:ext>
                </a:extLst>
              </p:cNvPr>
              <p:cNvSpPr/>
              <p:nvPr/>
            </p:nvSpPr>
            <p:spPr>
              <a:xfrm>
                <a:off x="4351817" y="4771862"/>
                <a:ext cx="1666128" cy="711610"/>
              </a:xfrm>
              <a:prstGeom prst="chord">
                <a:avLst>
                  <a:gd name="adj1" fmla="val 20902441"/>
                  <a:gd name="adj2" fmla="val 11499612"/>
                </a:avLst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Oval 122">
                <a:extLst>
                  <a:ext uri="{FF2B5EF4-FFF2-40B4-BE49-F238E27FC236}">
                    <a16:creationId xmlns:a16="http://schemas.microsoft.com/office/drawing/2014/main" id="{8B2CC7F5-39AA-424E-9D8A-F064FD2C08EB}"/>
                  </a:ext>
                </a:extLst>
              </p:cNvPr>
              <p:cNvSpPr/>
              <p:nvPr/>
            </p:nvSpPr>
            <p:spPr>
              <a:xfrm>
                <a:off x="4175775" y="4601177"/>
                <a:ext cx="2018212" cy="77278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  <a:scene3d>
                <a:camera prst="orthographicFront">
                  <a:rot lat="19199991" lon="0" rev="0"/>
                </a:camera>
                <a:lightRig rig="threePt" dir="t"/>
              </a:scene3d>
              <a:sp3d prstMaterial="dkEdge">
                <a:bevelT prst="relaxedInset"/>
                <a:bevelB w="152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D48930E9-0D5A-4F5A-B609-1FEFF79530A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26194" y="4204884"/>
                <a:ext cx="174819" cy="709472"/>
              </a:xfrm>
              <a:prstGeom prst="line">
                <a:avLst/>
              </a:prstGeom>
              <a:ln w="38100" cap="rnd">
                <a:solidFill>
                  <a:srgbClr val="FF818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F3A688A8-E239-4792-B7F7-AD4ABA2A07C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15627" y="4204884"/>
                <a:ext cx="421857" cy="749253"/>
              </a:xfrm>
              <a:prstGeom prst="line">
                <a:avLst/>
              </a:prstGeom>
              <a:ln w="38100" cap="rnd">
                <a:solidFill>
                  <a:srgbClr val="FF818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7232BD35-F7A8-412C-A66F-F7E5A2B4460F}"/>
                  </a:ext>
                </a:extLst>
              </p:cNvPr>
              <p:cNvGrpSpPr/>
              <p:nvPr/>
            </p:nvGrpSpPr>
            <p:grpSpPr>
              <a:xfrm>
                <a:off x="5106227" y="4049802"/>
                <a:ext cx="146304" cy="190122"/>
                <a:chOff x="5100575" y="3830069"/>
                <a:chExt cx="146304" cy="190122"/>
              </a:xfrm>
            </p:grpSpPr>
            <p:sp>
              <p:nvSpPr>
                <p:cNvPr id="166" name="Rectangle: Rounded Corners 165">
                  <a:extLst>
                    <a:ext uri="{FF2B5EF4-FFF2-40B4-BE49-F238E27FC236}">
                      <a16:creationId xmlns:a16="http://schemas.microsoft.com/office/drawing/2014/main" id="{1DCC2537-5E0E-4DAB-AC12-B9512445019D}"/>
                    </a:ext>
                  </a:extLst>
                </p:cNvPr>
                <p:cNvSpPr/>
                <p:nvPr/>
              </p:nvSpPr>
              <p:spPr>
                <a:xfrm rot="5400000">
                  <a:off x="5114291" y="3852929"/>
                  <a:ext cx="118872" cy="73152"/>
                </a:xfrm>
                <a:prstGeom prst="roundRect">
                  <a:avLst/>
                </a:prstGeom>
                <a:solidFill>
                  <a:srgbClr val="FF818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Rectangle: Rounded Corners 166">
                  <a:extLst>
                    <a:ext uri="{FF2B5EF4-FFF2-40B4-BE49-F238E27FC236}">
                      <a16:creationId xmlns:a16="http://schemas.microsoft.com/office/drawing/2014/main" id="{11EC33F4-6FAE-4BF9-9AD4-C603DA00CCD8}"/>
                    </a:ext>
                  </a:extLst>
                </p:cNvPr>
                <p:cNvSpPr/>
                <p:nvPr/>
              </p:nvSpPr>
              <p:spPr>
                <a:xfrm>
                  <a:off x="5100575" y="3910463"/>
                  <a:ext cx="146304" cy="109728"/>
                </a:xfrm>
                <a:prstGeom prst="roundRect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BA4DF048-3F54-4584-8D68-34F0D80B04F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880353" y="4211763"/>
                <a:ext cx="266277" cy="922783"/>
              </a:xfrm>
              <a:prstGeom prst="line">
                <a:avLst/>
              </a:prstGeom>
              <a:ln w="38100" cap="rnd">
                <a:solidFill>
                  <a:srgbClr val="FF818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ACE81363-2D9C-4A02-9891-61C10C6639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38798" y="4209704"/>
                <a:ext cx="507630" cy="869594"/>
              </a:xfrm>
              <a:prstGeom prst="line">
                <a:avLst/>
              </a:prstGeom>
              <a:ln w="38100" cap="rnd">
                <a:solidFill>
                  <a:srgbClr val="FF818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4741900E-8CEE-45ED-AACA-B5D5A57607F0}"/>
              </a:ext>
            </a:extLst>
          </p:cNvPr>
          <p:cNvGrpSpPr/>
          <p:nvPr/>
        </p:nvGrpSpPr>
        <p:grpSpPr>
          <a:xfrm rot="323350">
            <a:off x="6683554" y="4437655"/>
            <a:ext cx="872411" cy="330719"/>
            <a:chOff x="10358113" y="4003371"/>
            <a:chExt cx="933434" cy="385590"/>
          </a:xfrm>
        </p:grpSpPr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F99D809A-D57F-4552-A41E-B91F72A529A4}"/>
                </a:ext>
              </a:extLst>
            </p:cNvPr>
            <p:cNvGrpSpPr/>
            <p:nvPr/>
          </p:nvGrpSpPr>
          <p:grpSpPr>
            <a:xfrm rot="16697224">
              <a:off x="11042271" y="4139684"/>
              <a:ext cx="351920" cy="146633"/>
              <a:chOff x="2608857" y="4643504"/>
              <a:chExt cx="234017" cy="97508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665114FB-B4C8-4B12-A8F6-36D24D8396F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38867" y="4643505"/>
                <a:ext cx="28169" cy="97507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FE09D24B-CD63-41F9-A77B-0D2821D8EBA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608857" y="4643505"/>
                <a:ext cx="125676" cy="48753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2D1EE404-94E2-47A8-8BA2-168EA41366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28033" y="4643504"/>
                <a:ext cx="114841" cy="73132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718C335C-1303-4378-9050-9691641A1B5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682529" y="4643504"/>
                <a:ext cx="56338" cy="97508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CE2FC85C-D090-45B6-8E01-80779E7C021B}"/>
                </a:ext>
              </a:extLst>
            </p:cNvPr>
            <p:cNvSpPr/>
            <p:nvPr/>
          </p:nvSpPr>
          <p:spPr>
            <a:xfrm rot="16697224">
              <a:off x="10805959" y="3882940"/>
              <a:ext cx="175961" cy="538419"/>
            </a:xfrm>
            <a:prstGeom prst="rect">
              <a:avLst/>
            </a:prstGeom>
            <a:gradFill flip="none" rotWithShape="1">
              <a:gsLst>
                <a:gs pos="16000">
                  <a:srgbClr val="C00000"/>
                </a:gs>
                <a:gs pos="100000">
                  <a:schemeClr val="bg1"/>
                </a:gs>
              </a:gsLst>
              <a:lin ang="10800000" scaled="0"/>
              <a:tileRect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Isosceles Triangle 113">
              <a:extLst>
                <a:ext uri="{FF2B5EF4-FFF2-40B4-BE49-F238E27FC236}">
                  <a16:creationId xmlns:a16="http://schemas.microsoft.com/office/drawing/2014/main" id="{554C5576-7A5E-4F09-9A53-C8C5717E02D9}"/>
                </a:ext>
              </a:extLst>
            </p:cNvPr>
            <p:cNvSpPr/>
            <p:nvPr/>
          </p:nvSpPr>
          <p:spPr>
            <a:xfrm rot="16697224">
              <a:off x="10403251" y="3958233"/>
              <a:ext cx="175961" cy="266238"/>
            </a:xfrm>
            <a:prstGeom prst="triangle">
              <a:avLst/>
            </a:prstGeom>
            <a:gradFill flip="none" rotWithShape="1">
              <a:gsLst>
                <a:gs pos="16000">
                  <a:srgbClr val="C00000"/>
                </a:gs>
                <a:gs pos="100000">
                  <a:schemeClr val="bg1"/>
                </a:gs>
              </a:gsLst>
              <a:lin ang="10800000" scaled="0"/>
              <a:tileRect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6BC01BF-446B-493A-B5F5-C2A43D19BAFB}"/>
              </a:ext>
            </a:extLst>
          </p:cNvPr>
          <p:cNvGrpSpPr/>
          <p:nvPr/>
        </p:nvGrpSpPr>
        <p:grpSpPr>
          <a:xfrm>
            <a:off x="5546891" y="5578798"/>
            <a:ext cx="560887" cy="519253"/>
            <a:chOff x="8263470" y="5500487"/>
            <a:chExt cx="862730" cy="862730"/>
          </a:xfrm>
        </p:grpSpPr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A998DA7A-D40E-47B8-A94B-7A92ABA718C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263470" y="5500487"/>
              <a:ext cx="862730" cy="86273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72B2BCD4-DF87-48F9-B20F-481367E0DD3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453271" y="5690288"/>
              <a:ext cx="483128" cy="483128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D51BBACA-34B5-4970-9795-66DD9680F88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603395" y="5840412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Explosion: 8 Points 48">
            <a:extLst>
              <a:ext uri="{FF2B5EF4-FFF2-40B4-BE49-F238E27FC236}">
                <a16:creationId xmlns:a16="http://schemas.microsoft.com/office/drawing/2014/main" id="{82B8B64B-2044-4D3B-A55E-B2354B53661E}"/>
              </a:ext>
            </a:extLst>
          </p:cNvPr>
          <p:cNvSpPr/>
          <p:nvPr/>
        </p:nvSpPr>
        <p:spPr>
          <a:xfrm>
            <a:off x="3267372" y="3157899"/>
            <a:ext cx="410224" cy="368333"/>
          </a:xfrm>
          <a:prstGeom prst="irregularSeal1">
            <a:avLst/>
          </a:prstGeom>
          <a:solidFill>
            <a:srgbClr val="00B0F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Explosion: 8 Points 49">
            <a:extLst>
              <a:ext uri="{FF2B5EF4-FFF2-40B4-BE49-F238E27FC236}">
                <a16:creationId xmlns:a16="http://schemas.microsoft.com/office/drawing/2014/main" id="{93B63811-7B69-450E-A1A1-64EAFCAB41B9}"/>
              </a:ext>
            </a:extLst>
          </p:cNvPr>
          <p:cNvSpPr/>
          <p:nvPr/>
        </p:nvSpPr>
        <p:spPr>
          <a:xfrm>
            <a:off x="4197180" y="3563116"/>
            <a:ext cx="410224" cy="368333"/>
          </a:xfrm>
          <a:prstGeom prst="irregularSeal1">
            <a:avLst/>
          </a:prstGeom>
          <a:solidFill>
            <a:srgbClr val="00B0F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Arc 50">
            <a:extLst>
              <a:ext uri="{FF2B5EF4-FFF2-40B4-BE49-F238E27FC236}">
                <a16:creationId xmlns:a16="http://schemas.microsoft.com/office/drawing/2014/main" id="{58BAA7A9-6747-4B15-A707-9BBCF9D8328D}"/>
              </a:ext>
            </a:extLst>
          </p:cNvPr>
          <p:cNvSpPr/>
          <p:nvPr/>
        </p:nvSpPr>
        <p:spPr>
          <a:xfrm>
            <a:off x="4005997" y="4351162"/>
            <a:ext cx="3352899" cy="1065268"/>
          </a:xfrm>
          <a:prstGeom prst="arc">
            <a:avLst>
              <a:gd name="adj1" fmla="val 13495163"/>
              <a:gd name="adj2" fmla="val 20103621"/>
            </a:avLst>
          </a:prstGeom>
          <a:ln w="25400">
            <a:solidFill>
              <a:srgbClr val="C0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A25BC42A-C993-4A2A-93A8-37CA3ABDEF77}"/>
              </a:ext>
            </a:extLst>
          </p:cNvPr>
          <p:cNvGrpSpPr>
            <a:grpSpLocks noChangeAspect="1"/>
          </p:cNvGrpSpPr>
          <p:nvPr/>
        </p:nvGrpSpPr>
        <p:grpSpPr>
          <a:xfrm>
            <a:off x="796589" y="4488240"/>
            <a:ext cx="328908" cy="1634956"/>
            <a:chOff x="1599114" y="4233975"/>
            <a:chExt cx="234017" cy="1267593"/>
          </a:xfrm>
        </p:grpSpPr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4864F35E-22D2-47D7-BD07-E4EA5564AA0C}"/>
                </a:ext>
              </a:extLst>
            </p:cNvPr>
            <p:cNvGrpSpPr/>
            <p:nvPr/>
          </p:nvGrpSpPr>
          <p:grpSpPr>
            <a:xfrm>
              <a:off x="1599114" y="5404060"/>
              <a:ext cx="234017" cy="97508"/>
              <a:chOff x="2608857" y="4643504"/>
              <a:chExt cx="234017" cy="97508"/>
            </a:xfrm>
          </p:grpSpPr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FB3365F-A83D-4DFC-A156-E9D08D67A43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38867" y="4643505"/>
                <a:ext cx="28169" cy="97507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F8068EB6-5FFC-4D7F-8DE0-F45BE0FDF3E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608857" y="4643505"/>
                <a:ext cx="125676" cy="48753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66740DE2-F09E-4A25-88FB-2E3E243C670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28033" y="4643504"/>
                <a:ext cx="114841" cy="73132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B5889B19-048F-4CA7-9550-B19BA3A4713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682529" y="4643504"/>
                <a:ext cx="56338" cy="97508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9A782CBE-55E9-44D4-A7AC-C9D9B458B3A8}"/>
                </a:ext>
              </a:extLst>
            </p:cNvPr>
            <p:cNvSpPr/>
            <p:nvPr/>
          </p:nvSpPr>
          <p:spPr>
            <a:xfrm>
              <a:off x="1661953" y="4914357"/>
              <a:ext cx="117009" cy="502705"/>
            </a:xfrm>
            <a:prstGeom prst="rect">
              <a:avLst/>
            </a:prstGeom>
            <a:gradFill flip="none" rotWithShape="1">
              <a:gsLst>
                <a:gs pos="16000">
                  <a:schemeClr val="tx1">
                    <a:lumMod val="50000"/>
                    <a:lumOff val="50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2513AFE4-4B8E-423C-AC77-9F47EF4425E5}"/>
                </a:ext>
              </a:extLst>
            </p:cNvPr>
            <p:cNvSpPr/>
            <p:nvPr/>
          </p:nvSpPr>
          <p:spPr>
            <a:xfrm>
              <a:off x="1661953" y="4676008"/>
              <a:ext cx="117009" cy="238349"/>
            </a:xfrm>
            <a:prstGeom prst="rect">
              <a:avLst/>
            </a:prstGeom>
            <a:gradFill flip="none" rotWithShape="1">
              <a:gsLst>
                <a:gs pos="16000">
                  <a:schemeClr val="tx1">
                    <a:lumMod val="50000"/>
                    <a:lumOff val="50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25ED37D7-72F1-4AB2-B957-5D0C7BB24701}"/>
                </a:ext>
              </a:extLst>
            </p:cNvPr>
            <p:cNvSpPr/>
            <p:nvPr/>
          </p:nvSpPr>
          <p:spPr>
            <a:xfrm>
              <a:off x="1661953" y="4611003"/>
              <a:ext cx="117009" cy="65005"/>
            </a:xfrm>
            <a:prstGeom prst="rect">
              <a:avLst/>
            </a:prstGeom>
            <a:gradFill flip="none" rotWithShape="1">
              <a:gsLst>
                <a:gs pos="16000">
                  <a:schemeClr val="tx1">
                    <a:lumMod val="50000"/>
                    <a:lumOff val="50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2A8DCFC7-16E7-45B6-9524-FA6546990136}"/>
                </a:ext>
              </a:extLst>
            </p:cNvPr>
            <p:cNvSpPr/>
            <p:nvPr/>
          </p:nvSpPr>
          <p:spPr>
            <a:xfrm>
              <a:off x="1661953" y="4545998"/>
              <a:ext cx="117009" cy="65005"/>
            </a:xfrm>
            <a:prstGeom prst="rect">
              <a:avLst/>
            </a:prstGeom>
            <a:gradFill flip="none" rotWithShape="1">
              <a:gsLst>
                <a:gs pos="16000">
                  <a:schemeClr val="tx1">
                    <a:lumMod val="50000"/>
                    <a:lumOff val="50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CC4D9BC6-88D2-4A69-8031-DD9A1E835530}"/>
                </a:ext>
              </a:extLst>
            </p:cNvPr>
            <p:cNvSpPr/>
            <p:nvPr/>
          </p:nvSpPr>
          <p:spPr>
            <a:xfrm>
              <a:off x="1661953" y="4233975"/>
              <a:ext cx="117009" cy="312023"/>
            </a:xfrm>
            <a:prstGeom prst="triangle">
              <a:avLst/>
            </a:prstGeom>
            <a:gradFill flip="none" rotWithShape="1">
              <a:gsLst>
                <a:gs pos="16000">
                  <a:schemeClr val="tx1">
                    <a:lumMod val="50000"/>
                    <a:lumOff val="50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FB4E7530-B0E4-420A-AB24-5062BF8FAD5A}"/>
              </a:ext>
            </a:extLst>
          </p:cNvPr>
          <p:cNvGrpSpPr>
            <a:grpSpLocks noChangeAspect="1"/>
          </p:cNvGrpSpPr>
          <p:nvPr/>
        </p:nvGrpSpPr>
        <p:grpSpPr>
          <a:xfrm rot="4958909">
            <a:off x="2893973" y="2945056"/>
            <a:ext cx="301834" cy="731910"/>
            <a:chOff x="1288973" y="1559974"/>
            <a:chExt cx="234017" cy="520747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34CD0178-21FC-4133-BCC2-D3A0FB5E3EFC}"/>
                </a:ext>
              </a:extLst>
            </p:cNvPr>
            <p:cNvGrpSpPr/>
            <p:nvPr/>
          </p:nvGrpSpPr>
          <p:grpSpPr>
            <a:xfrm rot="497224">
              <a:off x="1288973" y="1983213"/>
              <a:ext cx="234017" cy="97508"/>
              <a:chOff x="2608857" y="4643504"/>
              <a:chExt cx="234017" cy="97508"/>
            </a:xfrm>
          </p:grpSpPr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604B5233-E951-42EF-A7F6-AD39DCA91B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38867" y="4643505"/>
                <a:ext cx="28169" cy="97507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263DF107-C6AD-44C6-96B5-E0444189137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608857" y="4643505"/>
                <a:ext cx="125676" cy="48753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40653FD7-EE9C-4E5E-B07F-2AD771D0EA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28033" y="4643504"/>
                <a:ext cx="114841" cy="73132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3A01969B-35E6-4C03-AC5F-382ECCD9278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682529" y="4643504"/>
                <a:ext cx="56338" cy="97508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3604F1A0-5599-4870-B69D-C09B0D2BF709}"/>
                </a:ext>
              </a:extLst>
            </p:cNvPr>
            <p:cNvSpPr/>
            <p:nvPr/>
          </p:nvSpPr>
          <p:spPr>
            <a:xfrm rot="497224">
              <a:off x="1353371" y="1934355"/>
              <a:ext cx="117009" cy="65005"/>
            </a:xfrm>
            <a:prstGeom prst="rect">
              <a:avLst/>
            </a:prstGeom>
            <a:gradFill flip="none" rotWithShape="1">
              <a:gsLst>
                <a:gs pos="16000">
                  <a:schemeClr val="tx1">
                    <a:lumMod val="50000"/>
                    <a:lumOff val="50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37CEC286-5EDA-4BCE-9C4B-509E8DCD99E0}"/>
                </a:ext>
              </a:extLst>
            </p:cNvPr>
            <p:cNvSpPr/>
            <p:nvPr/>
          </p:nvSpPr>
          <p:spPr>
            <a:xfrm rot="497224">
              <a:off x="1362740" y="1870028"/>
              <a:ext cx="117009" cy="65005"/>
            </a:xfrm>
            <a:prstGeom prst="rect">
              <a:avLst/>
            </a:prstGeom>
            <a:gradFill flip="none" rotWithShape="1">
              <a:gsLst>
                <a:gs pos="16000">
                  <a:schemeClr val="tx1">
                    <a:lumMod val="50000"/>
                    <a:lumOff val="50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Isosceles Triangle 93">
              <a:extLst>
                <a:ext uri="{FF2B5EF4-FFF2-40B4-BE49-F238E27FC236}">
                  <a16:creationId xmlns:a16="http://schemas.microsoft.com/office/drawing/2014/main" id="{FB75B2AD-5F62-47ED-9023-EB5F0DE421E4}"/>
                </a:ext>
              </a:extLst>
            </p:cNvPr>
            <p:cNvSpPr/>
            <p:nvPr/>
          </p:nvSpPr>
          <p:spPr>
            <a:xfrm rot="497224">
              <a:off x="1389911" y="1559974"/>
              <a:ext cx="117009" cy="312023"/>
            </a:xfrm>
            <a:prstGeom prst="triangle">
              <a:avLst/>
            </a:prstGeom>
            <a:gradFill flip="none" rotWithShape="1">
              <a:gsLst>
                <a:gs pos="16000">
                  <a:schemeClr val="tx1">
                    <a:lumMod val="50000"/>
                    <a:lumOff val="50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Explosion: 8 Points 53">
            <a:extLst>
              <a:ext uri="{FF2B5EF4-FFF2-40B4-BE49-F238E27FC236}">
                <a16:creationId xmlns:a16="http://schemas.microsoft.com/office/drawing/2014/main" id="{621D52C5-497D-4F48-B12A-8017E2AB7FEC}"/>
              </a:ext>
            </a:extLst>
          </p:cNvPr>
          <p:cNvSpPr/>
          <p:nvPr/>
        </p:nvSpPr>
        <p:spPr>
          <a:xfrm>
            <a:off x="4924778" y="4227069"/>
            <a:ext cx="410224" cy="368333"/>
          </a:xfrm>
          <a:prstGeom prst="irregularSeal1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627426B1-33A0-4C1D-BA28-B9A94AA582D7}"/>
              </a:ext>
            </a:extLst>
          </p:cNvPr>
          <p:cNvCxnSpPr>
            <a:cxnSpLocks/>
            <a:endCxn id="64" idx="1"/>
          </p:cNvCxnSpPr>
          <p:nvPr/>
        </p:nvCxnSpPr>
        <p:spPr>
          <a:xfrm flipV="1">
            <a:off x="481874" y="2899172"/>
            <a:ext cx="171907" cy="280431"/>
          </a:xfrm>
          <a:prstGeom prst="straightConnector1">
            <a:avLst/>
          </a:prstGeom>
          <a:ln w="38100">
            <a:solidFill>
              <a:srgbClr val="C4BD97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D8BD2C7A-ED0E-4AC7-9B51-523625BD04AD}"/>
              </a:ext>
            </a:extLst>
          </p:cNvPr>
          <p:cNvSpPr/>
          <p:nvPr/>
        </p:nvSpPr>
        <p:spPr>
          <a:xfrm>
            <a:off x="4590666" y="2967669"/>
            <a:ext cx="1011405" cy="470567"/>
          </a:xfrm>
          <a:prstGeom prst="roundRect">
            <a:avLst/>
          </a:prstGeom>
          <a:ln w="38100"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Probability of Damage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E40B8493-5B16-429C-B3A4-603A532C0E58}"/>
              </a:ext>
            </a:extLst>
          </p:cNvPr>
          <p:cNvSpPr/>
          <p:nvPr/>
        </p:nvSpPr>
        <p:spPr>
          <a:xfrm>
            <a:off x="7675395" y="3530011"/>
            <a:ext cx="1011405" cy="470567"/>
          </a:xfrm>
          <a:prstGeom prst="roundRect">
            <a:avLst/>
          </a:prstGeom>
          <a:solidFill>
            <a:srgbClr val="E20000"/>
          </a:solidFill>
          <a:ln w="38100"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BMEWS</a:t>
            </a: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53A1071B-EF24-4B3D-8C55-F452A1895683}"/>
              </a:ext>
            </a:extLst>
          </p:cNvPr>
          <p:cNvSpPr/>
          <p:nvPr/>
        </p:nvSpPr>
        <p:spPr>
          <a:xfrm>
            <a:off x="6603895" y="3530011"/>
            <a:ext cx="1011405" cy="470567"/>
          </a:xfrm>
          <a:prstGeom prst="roundRect">
            <a:avLst/>
          </a:prstGeom>
          <a:solidFill>
            <a:srgbClr val="E20000"/>
          </a:solidFill>
          <a:ln w="38100"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Close-in BMEWS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F8FC4E1F-C312-4A73-A12B-AD49EF3B31C5}"/>
              </a:ext>
            </a:extLst>
          </p:cNvPr>
          <p:cNvSpPr/>
          <p:nvPr/>
        </p:nvSpPr>
        <p:spPr>
          <a:xfrm>
            <a:off x="7134688" y="2811496"/>
            <a:ext cx="1011405" cy="470567"/>
          </a:xfrm>
          <a:prstGeom prst="roundRect">
            <a:avLst/>
          </a:prstGeom>
          <a:solidFill>
            <a:srgbClr val="E20000"/>
          </a:solidFill>
          <a:ln w="38100"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C2</a:t>
            </a:r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C3268F36-8C05-43AA-AC94-46CA1EF33FDA}"/>
              </a:ext>
            </a:extLst>
          </p:cNvPr>
          <p:cNvSpPr/>
          <p:nvPr/>
        </p:nvSpPr>
        <p:spPr>
          <a:xfrm>
            <a:off x="6578555" y="2099733"/>
            <a:ext cx="1011405" cy="470567"/>
          </a:xfrm>
          <a:prstGeom prst="roundRect">
            <a:avLst/>
          </a:prstGeom>
          <a:solidFill>
            <a:srgbClr val="E20000"/>
          </a:solidFill>
          <a:ln w="38100"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ABM</a:t>
            </a: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9CE599D2-0AC0-41BC-960C-C131DC3AB230}"/>
              </a:ext>
            </a:extLst>
          </p:cNvPr>
          <p:cNvSpPr/>
          <p:nvPr/>
        </p:nvSpPr>
        <p:spPr>
          <a:xfrm>
            <a:off x="5998609" y="2802971"/>
            <a:ext cx="1011405" cy="470567"/>
          </a:xfrm>
          <a:prstGeom prst="roundRect">
            <a:avLst/>
          </a:prstGeom>
          <a:solidFill>
            <a:srgbClr val="E20000"/>
          </a:solidFill>
          <a:ln w="38100"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Seeker</a:t>
            </a:r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6B7E9E23-9A7E-4B5C-B22B-B3BB1B7DAC02}"/>
              </a:ext>
            </a:extLst>
          </p:cNvPr>
          <p:cNvSpPr/>
          <p:nvPr/>
        </p:nvSpPr>
        <p:spPr>
          <a:xfrm>
            <a:off x="653782" y="3776833"/>
            <a:ext cx="1011405" cy="470567"/>
          </a:xfrm>
          <a:prstGeom prst="roundRect">
            <a:avLst/>
          </a:prstGeom>
          <a:solidFill>
            <a:srgbClr val="00B050"/>
          </a:solidFill>
          <a:ln w="38100"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Gravity</a:t>
            </a:r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C8AE37DF-E9B1-4C9C-9198-B2FB72643066}"/>
              </a:ext>
            </a:extLst>
          </p:cNvPr>
          <p:cNvSpPr/>
          <p:nvPr/>
        </p:nvSpPr>
        <p:spPr>
          <a:xfrm>
            <a:off x="653782" y="3220360"/>
            <a:ext cx="1011405" cy="470567"/>
          </a:xfrm>
          <a:prstGeom prst="roundRect">
            <a:avLst/>
          </a:prstGeom>
          <a:solidFill>
            <a:srgbClr val="00B050"/>
          </a:solidFill>
          <a:ln w="38100"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Atmosphere</a:t>
            </a:r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F77DDFB7-03DF-406F-A32C-D6CFE03C0EC7}"/>
              </a:ext>
            </a:extLst>
          </p:cNvPr>
          <p:cNvSpPr/>
          <p:nvPr/>
        </p:nvSpPr>
        <p:spPr>
          <a:xfrm>
            <a:off x="653782" y="2663889"/>
            <a:ext cx="1011405" cy="470567"/>
          </a:xfrm>
          <a:prstGeom prst="roundRect">
            <a:avLst/>
          </a:prstGeom>
          <a:solidFill>
            <a:srgbClr val="00B050"/>
          </a:solidFill>
          <a:ln w="38100"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Azimuth</a:t>
            </a:r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88862F85-BC50-45FB-BE0B-89A1287BF3A1}"/>
              </a:ext>
            </a:extLst>
          </p:cNvPr>
          <p:cNvCxnSpPr>
            <a:cxnSpLocks/>
            <a:stCxn id="61" idx="1"/>
            <a:endCxn id="56" idx="3"/>
          </p:cNvCxnSpPr>
          <p:nvPr/>
        </p:nvCxnSpPr>
        <p:spPr>
          <a:xfrm flipH="1">
            <a:off x="5602071" y="3038254"/>
            <a:ext cx="396538" cy="164698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BEBE78FE-5DA9-4935-8D47-052A41BACE15}"/>
              </a:ext>
            </a:extLst>
          </p:cNvPr>
          <p:cNvCxnSpPr>
            <a:cxnSpLocks/>
            <a:stCxn id="60" idx="2"/>
            <a:endCxn id="61" idx="0"/>
          </p:cNvCxnSpPr>
          <p:nvPr/>
        </p:nvCxnSpPr>
        <p:spPr>
          <a:xfrm flipH="1">
            <a:off x="6504311" y="2570300"/>
            <a:ext cx="579946" cy="232672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0C1D2A62-AF50-489A-AFA6-F0FF6AD5D3AD}"/>
              </a:ext>
            </a:extLst>
          </p:cNvPr>
          <p:cNvCxnSpPr>
            <a:cxnSpLocks/>
            <a:stCxn id="59" idx="0"/>
            <a:endCxn id="60" idx="2"/>
          </p:cNvCxnSpPr>
          <p:nvPr/>
        </p:nvCxnSpPr>
        <p:spPr>
          <a:xfrm flipH="1" flipV="1">
            <a:off x="7084257" y="2570300"/>
            <a:ext cx="556133" cy="241196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0C49ED69-D50D-43BD-B9A8-AEE16367D9A9}"/>
              </a:ext>
            </a:extLst>
          </p:cNvPr>
          <p:cNvCxnSpPr>
            <a:cxnSpLocks/>
            <a:stCxn id="57" idx="0"/>
            <a:endCxn id="59" idx="2"/>
          </p:cNvCxnSpPr>
          <p:nvPr/>
        </p:nvCxnSpPr>
        <p:spPr>
          <a:xfrm flipH="1" flipV="1">
            <a:off x="7640390" y="3282062"/>
            <a:ext cx="540708" cy="247949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AF36CA66-36DD-48D0-AEBF-02103F6F091F}"/>
              </a:ext>
            </a:extLst>
          </p:cNvPr>
          <p:cNvCxnSpPr>
            <a:cxnSpLocks/>
            <a:stCxn id="89" idx="3"/>
            <a:endCxn id="56" idx="0"/>
          </p:cNvCxnSpPr>
          <p:nvPr/>
        </p:nvCxnSpPr>
        <p:spPr>
          <a:xfrm>
            <a:off x="4732347" y="2587742"/>
            <a:ext cx="364022" cy="379928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06C5469C-01C3-4DDC-8A0F-A4AA6CF1CEEF}"/>
              </a:ext>
            </a:extLst>
          </p:cNvPr>
          <p:cNvCxnSpPr>
            <a:cxnSpLocks/>
            <a:stCxn id="76" idx="3"/>
            <a:endCxn id="89" idx="1"/>
          </p:cNvCxnSpPr>
          <p:nvPr/>
        </p:nvCxnSpPr>
        <p:spPr>
          <a:xfrm>
            <a:off x="3432028" y="2586391"/>
            <a:ext cx="288915" cy="1351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598D8F3E-1C98-46AE-B92D-13EB6FB3239F}"/>
              </a:ext>
            </a:extLst>
          </p:cNvPr>
          <p:cNvCxnSpPr>
            <a:cxnSpLocks/>
            <a:stCxn id="77" idx="3"/>
            <a:endCxn id="76" idx="1"/>
          </p:cNvCxnSpPr>
          <p:nvPr/>
        </p:nvCxnSpPr>
        <p:spPr>
          <a:xfrm>
            <a:off x="1665186" y="2342700"/>
            <a:ext cx="755437" cy="24369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E0B1AC78-D7DC-401B-9532-2BA714102F5A}"/>
              </a:ext>
            </a:extLst>
          </p:cNvPr>
          <p:cNvCxnSpPr>
            <a:cxnSpLocks/>
            <a:stCxn id="64" idx="3"/>
            <a:endCxn id="76" idx="1"/>
          </p:cNvCxnSpPr>
          <p:nvPr/>
        </p:nvCxnSpPr>
        <p:spPr>
          <a:xfrm flipV="1">
            <a:off x="1665186" y="2586391"/>
            <a:ext cx="755437" cy="312781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364C4F4B-4EF9-407E-997E-E79D0C92C49E}"/>
              </a:ext>
            </a:extLst>
          </p:cNvPr>
          <p:cNvCxnSpPr>
            <a:cxnSpLocks/>
            <a:stCxn id="63" idx="3"/>
            <a:endCxn id="76" idx="1"/>
          </p:cNvCxnSpPr>
          <p:nvPr/>
        </p:nvCxnSpPr>
        <p:spPr>
          <a:xfrm flipV="1">
            <a:off x="1665186" y="2586391"/>
            <a:ext cx="755437" cy="869253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46FA238E-4492-457F-BD10-006C66592CAD}"/>
              </a:ext>
            </a:extLst>
          </p:cNvPr>
          <p:cNvCxnSpPr>
            <a:cxnSpLocks/>
            <a:stCxn id="62" idx="3"/>
            <a:endCxn id="76" idx="1"/>
          </p:cNvCxnSpPr>
          <p:nvPr/>
        </p:nvCxnSpPr>
        <p:spPr>
          <a:xfrm flipV="1">
            <a:off x="1665186" y="2586391"/>
            <a:ext cx="755437" cy="1425725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B2091849-7B4D-402A-9810-2E19A82107C6}"/>
              </a:ext>
            </a:extLst>
          </p:cNvPr>
          <p:cNvCxnSpPr>
            <a:cxnSpLocks/>
            <a:stCxn id="58" idx="0"/>
            <a:endCxn id="59" idx="2"/>
          </p:cNvCxnSpPr>
          <p:nvPr/>
        </p:nvCxnSpPr>
        <p:spPr>
          <a:xfrm flipV="1">
            <a:off x="7109598" y="3282062"/>
            <a:ext cx="530792" cy="247949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6" name="Rectangle: Rounded Corners 75">
            <a:extLst>
              <a:ext uri="{FF2B5EF4-FFF2-40B4-BE49-F238E27FC236}">
                <a16:creationId xmlns:a16="http://schemas.microsoft.com/office/drawing/2014/main" id="{BFAF29CD-E176-435C-A8D1-9B21F6A82935}"/>
              </a:ext>
            </a:extLst>
          </p:cNvPr>
          <p:cNvSpPr/>
          <p:nvPr/>
        </p:nvSpPr>
        <p:spPr>
          <a:xfrm>
            <a:off x="2420623" y="2351108"/>
            <a:ext cx="1011405" cy="470567"/>
          </a:xfrm>
          <a:prstGeom prst="roundRect">
            <a:avLst/>
          </a:prstGeom>
          <a:solidFill>
            <a:srgbClr val="00B0F0"/>
          </a:solidFill>
          <a:ln w="38100"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Trajectory</a:t>
            </a:r>
          </a:p>
        </p:txBody>
      </p: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9694F8CF-19E9-48E0-BB80-31D0775E762E}"/>
              </a:ext>
            </a:extLst>
          </p:cNvPr>
          <p:cNvSpPr/>
          <p:nvPr/>
        </p:nvSpPr>
        <p:spPr>
          <a:xfrm>
            <a:off x="653782" y="2107417"/>
            <a:ext cx="1011405" cy="470567"/>
          </a:xfrm>
          <a:prstGeom prst="roundRect">
            <a:avLst/>
          </a:prstGeom>
          <a:solidFill>
            <a:srgbClr val="00B0F0"/>
          </a:solidFill>
          <a:ln w="38100"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 D.O.F.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BEEA2C12-50EF-40E3-86E7-A696877CDD74}"/>
              </a:ext>
            </a:extLst>
          </p:cNvPr>
          <p:cNvGrpSpPr/>
          <p:nvPr/>
        </p:nvGrpSpPr>
        <p:grpSpPr>
          <a:xfrm>
            <a:off x="3720943" y="2352458"/>
            <a:ext cx="1011405" cy="470567"/>
            <a:chOff x="3856976" y="736716"/>
            <a:chExt cx="1082150" cy="548640"/>
          </a:xfrm>
        </p:grpSpPr>
        <p:sp>
          <p:nvSpPr>
            <p:cNvPr id="89" name="Rectangle: Rounded Corners 88">
              <a:extLst>
                <a:ext uri="{FF2B5EF4-FFF2-40B4-BE49-F238E27FC236}">
                  <a16:creationId xmlns:a16="http://schemas.microsoft.com/office/drawing/2014/main" id="{68E68055-A101-4660-8BDC-BAD82B8A62D8}"/>
                </a:ext>
              </a:extLst>
            </p:cNvPr>
            <p:cNvSpPr/>
            <p:nvPr/>
          </p:nvSpPr>
          <p:spPr>
            <a:xfrm>
              <a:off x="3856976" y="736716"/>
              <a:ext cx="1082150" cy="548640"/>
            </a:xfrm>
            <a:prstGeom prst="roundRect">
              <a:avLst/>
            </a:prstGeom>
            <a:solidFill>
              <a:srgbClr val="00B0F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    RV     </a:t>
              </a:r>
            </a:p>
          </p:txBody>
        </p:sp>
        <p:sp>
          <p:nvSpPr>
            <p:cNvPr id="90" name="Explosion: 8 Points 89">
              <a:extLst>
                <a:ext uri="{FF2B5EF4-FFF2-40B4-BE49-F238E27FC236}">
                  <a16:creationId xmlns:a16="http://schemas.microsoft.com/office/drawing/2014/main" id="{0E4C3E0A-5FDE-4BE2-9B18-E1F52C3124A4}"/>
                </a:ext>
              </a:extLst>
            </p:cNvPr>
            <p:cNvSpPr/>
            <p:nvPr/>
          </p:nvSpPr>
          <p:spPr>
            <a:xfrm>
              <a:off x="4420066" y="810594"/>
              <a:ext cx="438918" cy="429445"/>
            </a:xfrm>
            <a:prstGeom prst="irregularSeal1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E634F45F-FC56-46A8-B765-64229D080EB4}"/>
              </a:ext>
            </a:extLst>
          </p:cNvPr>
          <p:cNvCxnSpPr>
            <a:cxnSpLocks/>
            <a:endCxn id="76" idx="2"/>
          </p:cNvCxnSpPr>
          <p:nvPr/>
        </p:nvCxnSpPr>
        <p:spPr>
          <a:xfrm flipH="1" flipV="1">
            <a:off x="2926325" y="2821674"/>
            <a:ext cx="0" cy="313711"/>
          </a:xfrm>
          <a:prstGeom prst="straightConnector1">
            <a:avLst/>
          </a:prstGeom>
          <a:ln w="38100">
            <a:solidFill>
              <a:srgbClr val="C4BD97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464215EE-6090-4932-A6AE-B3F1B292C34E}"/>
              </a:ext>
            </a:extLst>
          </p:cNvPr>
          <p:cNvCxnSpPr>
            <a:cxnSpLocks/>
            <a:endCxn id="63" idx="1"/>
          </p:cNvCxnSpPr>
          <p:nvPr/>
        </p:nvCxnSpPr>
        <p:spPr>
          <a:xfrm flipV="1">
            <a:off x="502023" y="3455644"/>
            <a:ext cx="151759" cy="274982"/>
          </a:xfrm>
          <a:prstGeom prst="straightConnector1">
            <a:avLst/>
          </a:prstGeom>
          <a:ln w="38100">
            <a:solidFill>
              <a:srgbClr val="C4BD97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29656F68-81FC-4856-897D-9C9155423497}"/>
              </a:ext>
            </a:extLst>
          </p:cNvPr>
          <p:cNvCxnSpPr>
            <a:cxnSpLocks/>
            <a:endCxn id="77" idx="1"/>
          </p:cNvCxnSpPr>
          <p:nvPr/>
        </p:nvCxnSpPr>
        <p:spPr>
          <a:xfrm flipV="1">
            <a:off x="457200" y="2342700"/>
            <a:ext cx="196582" cy="274981"/>
          </a:xfrm>
          <a:prstGeom prst="straightConnector1">
            <a:avLst/>
          </a:prstGeom>
          <a:ln w="38100">
            <a:solidFill>
              <a:srgbClr val="C4BD97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45833A15-8730-4A8F-A9FE-4C25DB91A73E}"/>
              </a:ext>
            </a:extLst>
          </p:cNvPr>
          <p:cNvCxnSpPr>
            <a:cxnSpLocks/>
            <a:endCxn id="62" idx="2"/>
          </p:cNvCxnSpPr>
          <p:nvPr/>
        </p:nvCxnSpPr>
        <p:spPr>
          <a:xfrm flipV="1">
            <a:off x="1159484" y="4247400"/>
            <a:ext cx="0" cy="313711"/>
          </a:xfrm>
          <a:prstGeom prst="straightConnector1">
            <a:avLst/>
          </a:prstGeom>
          <a:ln w="38100">
            <a:solidFill>
              <a:srgbClr val="C4BD97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8A4952F5-3A09-40A2-AC3E-628FF9CE60B5}"/>
              </a:ext>
            </a:extLst>
          </p:cNvPr>
          <p:cNvCxnSpPr>
            <a:cxnSpLocks/>
            <a:endCxn id="89" idx="2"/>
          </p:cNvCxnSpPr>
          <p:nvPr/>
        </p:nvCxnSpPr>
        <p:spPr>
          <a:xfrm flipH="1" flipV="1">
            <a:off x="4226645" y="2823025"/>
            <a:ext cx="0" cy="313711"/>
          </a:xfrm>
          <a:prstGeom prst="straightConnector1">
            <a:avLst/>
          </a:prstGeom>
          <a:ln w="38100">
            <a:solidFill>
              <a:srgbClr val="C4BD97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43F9D359-82B5-4401-9FCF-B5DFA31A44F6}"/>
              </a:ext>
            </a:extLst>
          </p:cNvPr>
          <p:cNvCxnSpPr>
            <a:cxnSpLocks/>
            <a:endCxn id="56" idx="2"/>
          </p:cNvCxnSpPr>
          <p:nvPr/>
        </p:nvCxnSpPr>
        <p:spPr>
          <a:xfrm flipV="1">
            <a:off x="5096369" y="3438236"/>
            <a:ext cx="0" cy="308771"/>
          </a:xfrm>
          <a:prstGeom prst="straightConnector1">
            <a:avLst/>
          </a:prstGeom>
          <a:ln w="38100">
            <a:solidFill>
              <a:srgbClr val="C4BD97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2384730D-FDD4-44BC-B4BB-9A4282DD0C9E}"/>
              </a:ext>
            </a:extLst>
          </p:cNvPr>
          <p:cNvCxnSpPr>
            <a:cxnSpLocks/>
            <a:endCxn id="61" idx="2"/>
          </p:cNvCxnSpPr>
          <p:nvPr/>
        </p:nvCxnSpPr>
        <p:spPr>
          <a:xfrm flipV="1">
            <a:off x="6330753" y="3273538"/>
            <a:ext cx="173558" cy="313711"/>
          </a:xfrm>
          <a:prstGeom prst="straightConnector1">
            <a:avLst/>
          </a:prstGeom>
          <a:ln w="38100">
            <a:solidFill>
              <a:srgbClr val="C4BD97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C49D545B-815A-4BE9-BF9E-340B99068A63}"/>
              </a:ext>
            </a:extLst>
          </p:cNvPr>
          <p:cNvCxnSpPr>
            <a:cxnSpLocks/>
            <a:endCxn id="58" idx="2"/>
          </p:cNvCxnSpPr>
          <p:nvPr/>
        </p:nvCxnSpPr>
        <p:spPr>
          <a:xfrm flipV="1">
            <a:off x="7109598" y="4000578"/>
            <a:ext cx="0" cy="336766"/>
          </a:xfrm>
          <a:prstGeom prst="straightConnector1">
            <a:avLst/>
          </a:prstGeom>
          <a:ln w="38100">
            <a:solidFill>
              <a:srgbClr val="C4BD97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B4E63A71-4B05-437D-98E6-741F8ECCD66E}"/>
              </a:ext>
            </a:extLst>
          </p:cNvPr>
          <p:cNvCxnSpPr>
            <a:cxnSpLocks/>
            <a:endCxn id="57" idx="2"/>
          </p:cNvCxnSpPr>
          <p:nvPr/>
        </p:nvCxnSpPr>
        <p:spPr>
          <a:xfrm flipV="1">
            <a:off x="8181098" y="4000578"/>
            <a:ext cx="0" cy="313711"/>
          </a:xfrm>
          <a:prstGeom prst="straightConnector1">
            <a:avLst/>
          </a:prstGeom>
          <a:ln w="38100">
            <a:solidFill>
              <a:srgbClr val="C4BD97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E07E0703-9773-4BB5-9FED-485F739C3C1B}"/>
              </a:ext>
            </a:extLst>
          </p:cNvPr>
          <p:cNvCxnSpPr>
            <a:cxnSpLocks/>
            <a:endCxn id="59" idx="3"/>
          </p:cNvCxnSpPr>
          <p:nvPr/>
        </p:nvCxnSpPr>
        <p:spPr>
          <a:xfrm flipH="1">
            <a:off x="8146092" y="2865858"/>
            <a:ext cx="338797" cy="180921"/>
          </a:xfrm>
          <a:prstGeom prst="straightConnector1">
            <a:avLst/>
          </a:prstGeom>
          <a:ln w="38100">
            <a:solidFill>
              <a:srgbClr val="C4BD97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Arrow Connector 167">
            <a:extLst>
              <a:ext uri="{FF2B5EF4-FFF2-40B4-BE49-F238E27FC236}">
                <a16:creationId xmlns:a16="http://schemas.microsoft.com/office/drawing/2014/main" id="{36F32062-B9E9-48EB-A3CD-96001F3F21E3}"/>
              </a:ext>
            </a:extLst>
          </p:cNvPr>
          <p:cNvCxnSpPr>
            <a:cxnSpLocks/>
          </p:cNvCxnSpPr>
          <p:nvPr/>
        </p:nvCxnSpPr>
        <p:spPr>
          <a:xfrm>
            <a:off x="7109597" y="1700837"/>
            <a:ext cx="0" cy="398896"/>
          </a:xfrm>
          <a:prstGeom prst="straightConnector1">
            <a:avLst/>
          </a:prstGeom>
          <a:ln w="38100">
            <a:solidFill>
              <a:srgbClr val="C4BD97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Arc 127">
            <a:extLst>
              <a:ext uri="{FF2B5EF4-FFF2-40B4-BE49-F238E27FC236}">
                <a16:creationId xmlns:a16="http://schemas.microsoft.com/office/drawing/2014/main" id="{954B3632-41B8-4576-9AD0-624214950870}"/>
              </a:ext>
            </a:extLst>
          </p:cNvPr>
          <p:cNvSpPr/>
          <p:nvPr/>
        </p:nvSpPr>
        <p:spPr>
          <a:xfrm rot="16200000">
            <a:off x="1588003" y="2643182"/>
            <a:ext cx="3825787" cy="5074407"/>
          </a:xfrm>
          <a:prstGeom prst="arc">
            <a:avLst>
              <a:gd name="adj1" fmla="val 16824002"/>
              <a:gd name="adj2" fmla="val 20319554"/>
            </a:avLst>
          </a:prstGeom>
          <a:ln w="25400">
            <a:solidFill>
              <a:srgbClr val="00B05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0" name="Arc 129">
            <a:extLst>
              <a:ext uri="{FF2B5EF4-FFF2-40B4-BE49-F238E27FC236}">
                <a16:creationId xmlns:a16="http://schemas.microsoft.com/office/drawing/2014/main" id="{EE417420-3D3D-42FF-BB22-1208CA6E26A4}"/>
              </a:ext>
            </a:extLst>
          </p:cNvPr>
          <p:cNvSpPr>
            <a:spLocks/>
          </p:cNvSpPr>
          <p:nvPr/>
        </p:nvSpPr>
        <p:spPr>
          <a:xfrm>
            <a:off x="-310481" y="3322570"/>
            <a:ext cx="6252157" cy="6561223"/>
          </a:xfrm>
          <a:prstGeom prst="arc">
            <a:avLst>
              <a:gd name="adj1" fmla="val 16786982"/>
              <a:gd name="adj2" fmla="val 20416136"/>
            </a:avLst>
          </a:prstGeom>
          <a:ln w="2540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957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DB640-B76E-4E37-BEE8-7E6C949C8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77" y="364331"/>
            <a:ext cx="8229600" cy="954107"/>
          </a:xfrm>
        </p:spPr>
        <p:txBody>
          <a:bodyPr/>
          <a:lstStyle/>
          <a:p>
            <a:r>
              <a:rPr lang="en-US" dirty="0"/>
              <a:t>Steps 1-3 need to be done iteratively through the network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BEA9AD-9180-4DD6-94A2-577BF4BD3B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7777" y="6205538"/>
            <a:ext cx="7173267" cy="550862"/>
          </a:xfrm>
        </p:spPr>
        <p:txBody>
          <a:bodyPr/>
          <a:lstStyle/>
          <a:p>
            <a:r>
              <a:rPr lang="en-US" dirty="0"/>
              <a:t>6 D.O.F.: 6 Degrees of Freedom; ABM: Anti-Ballistic Missile; BMEWS: Ballistic Missile Early Warning System; C2: Command and Control; RV: Reentry Vehicle</a:t>
            </a:r>
          </a:p>
          <a:p>
            <a:endParaRPr lang="en-US" dirty="0"/>
          </a:p>
        </p:txBody>
      </p:sp>
      <p:sp>
        <p:nvSpPr>
          <p:cNvPr id="172" name="Arc 171">
            <a:extLst>
              <a:ext uri="{FF2B5EF4-FFF2-40B4-BE49-F238E27FC236}">
                <a16:creationId xmlns:a16="http://schemas.microsoft.com/office/drawing/2014/main" id="{FB72C624-A4C4-4594-B8EB-A7EF17E92FEA}"/>
              </a:ext>
            </a:extLst>
          </p:cNvPr>
          <p:cNvSpPr/>
          <p:nvPr/>
        </p:nvSpPr>
        <p:spPr>
          <a:xfrm rot="16200000">
            <a:off x="1032252" y="2461570"/>
            <a:ext cx="4367367" cy="5081809"/>
          </a:xfrm>
          <a:prstGeom prst="arc">
            <a:avLst>
              <a:gd name="adj1" fmla="val 16849929"/>
              <a:gd name="adj2" fmla="val 21058521"/>
            </a:avLst>
          </a:prstGeom>
          <a:ln w="25400">
            <a:solidFill>
              <a:srgbClr val="00B05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4493F58-E33D-4232-9D62-3CAA0C038DE4}"/>
              </a:ext>
            </a:extLst>
          </p:cNvPr>
          <p:cNvGrpSpPr/>
          <p:nvPr/>
        </p:nvGrpSpPr>
        <p:grpSpPr>
          <a:xfrm>
            <a:off x="201115" y="1441144"/>
            <a:ext cx="8805242" cy="4682052"/>
            <a:chOff x="201115" y="1441144"/>
            <a:chExt cx="8805242" cy="4682052"/>
          </a:xfrm>
        </p:grpSpPr>
        <p:sp>
          <p:nvSpPr>
            <p:cNvPr id="148" name="Isosceles Triangle 147">
              <a:extLst>
                <a:ext uri="{FF2B5EF4-FFF2-40B4-BE49-F238E27FC236}">
                  <a16:creationId xmlns:a16="http://schemas.microsoft.com/office/drawing/2014/main" id="{371B84EA-E8D4-4DAD-9E0D-893ED88CBCDB}"/>
                </a:ext>
              </a:extLst>
            </p:cNvPr>
            <p:cNvSpPr/>
            <p:nvPr/>
          </p:nvSpPr>
          <p:spPr>
            <a:xfrm rot="5647886">
              <a:off x="3854869" y="1016113"/>
              <a:ext cx="835744" cy="7280599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Isosceles Triangle 148">
              <a:extLst>
                <a:ext uri="{FF2B5EF4-FFF2-40B4-BE49-F238E27FC236}">
                  <a16:creationId xmlns:a16="http://schemas.microsoft.com/office/drawing/2014/main" id="{EF72993A-95E9-43EB-AA81-BA317F35B648}"/>
                </a:ext>
              </a:extLst>
            </p:cNvPr>
            <p:cNvSpPr/>
            <p:nvPr/>
          </p:nvSpPr>
          <p:spPr>
            <a:xfrm rot="6902161">
              <a:off x="5753667" y="2145844"/>
              <a:ext cx="750403" cy="3904620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Isosceles Triangle 149">
              <a:extLst>
                <a:ext uri="{FF2B5EF4-FFF2-40B4-BE49-F238E27FC236}">
                  <a16:creationId xmlns:a16="http://schemas.microsoft.com/office/drawing/2014/main" id="{4D462BE1-673A-4A12-AC75-0B9B937C612D}"/>
                </a:ext>
              </a:extLst>
            </p:cNvPr>
            <p:cNvSpPr/>
            <p:nvPr/>
          </p:nvSpPr>
          <p:spPr>
            <a:xfrm rot="6389901">
              <a:off x="6000733" y="2921925"/>
              <a:ext cx="778420" cy="3109693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78966DB8-F2C4-46A6-9E94-7CF0C821F923}"/>
                </a:ext>
              </a:extLst>
            </p:cNvPr>
            <p:cNvGrpSpPr/>
            <p:nvPr/>
          </p:nvGrpSpPr>
          <p:grpSpPr>
            <a:xfrm>
              <a:off x="7402291" y="4835286"/>
              <a:ext cx="1468736" cy="1277452"/>
              <a:chOff x="3658918" y="4042401"/>
              <a:chExt cx="2018212" cy="1755366"/>
            </a:xfrm>
          </p:grpSpPr>
          <p:sp>
            <p:nvSpPr>
              <p:cNvPr id="152" name="Isosceles Triangle 151">
                <a:extLst>
                  <a:ext uri="{FF2B5EF4-FFF2-40B4-BE49-F238E27FC236}">
                    <a16:creationId xmlns:a16="http://schemas.microsoft.com/office/drawing/2014/main" id="{DF8D2DF3-314E-451B-B541-285512FCDD13}"/>
                  </a:ext>
                </a:extLst>
              </p:cNvPr>
              <p:cNvSpPr/>
              <p:nvPr/>
            </p:nvSpPr>
            <p:spPr>
              <a:xfrm>
                <a:off x="4373349" y="5449349"/>
                <a:ext cx="1108602" cy="348418"/>
              </a:xfrm>
              <a:prstGeom prst="triangle">
                <a:avLst/>
              </a:prstGeom>
              <a:solidFill>
                <a:srgbClr val="FF8181"/>
              </a:solidFill>
              <a:ln w="38100" cap="rnd">
                <a:solidFill>
                  <a:srgbClr val="FF818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Rectangle: Rounded Corners 152">
                <a:extLst>
                  <a:ext uri="{FF2B5EF4-FFF2-40B4-BE49-F238E27FC236}">
                    <a16:creationId xmlns:a16="http://schemas.microsoft.com/office/drawing/2014/main" id="{9E3018B4-A080-4078-ABF0-5F4E704E16C9}"/>
                  </a:ext>
                </a:extLst>
              </p:cNvPr>
              <p:cNvSpPr/>
              <p:nvPr/>
            </p:nvSpPr>
            <p:spPr>
              <a:xfrm>
                <a:off x="4592517" y="5031388"/>
                <a:ext cx="628750" cy="618904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4" name="Group 153">
                <a:extLst>
                  <a:ext uri="{FF2B5EF4-FFF2-40B4-BE49-F238E27FC236}">
                    <a16:creationId xmlns:a16="http://schemas.microsoft.com/office/drawing/2014/main" id="{75AE92B3-DFED-47DE-9DDB-32A30134FF99}"/>
                  </a:ext>
                </a:extLst>
              </p:cNvPr>
              <p:cNvGrpSpPr/>
              <p:nvPr/>
            </p:nvGrpSpPr>
            <p:grpSpPr>
              <a:xfrm rot="19882359">
                <a:off x="3658918" y="4042401"/>
                <a:ext cx="2018212" cy="1433670"/>
                <a:chOff x="4175775" y="4049802"/>
                <a:chExt cx="2018212" cy="1433670"/>
              </a:xfrm>
            </p:grpSpPr>
            <p:sp>
              <p:nvSpPr>
                <p:cNvPr id="155" name="Chord 154">
                  <a:extLst>
                    <a:ext uri="{FF2B5EF4-FFF2-40B4-BE49-F238E27FC236}">
                      <a16:creationId xmlns:a16="http://schemas.microsoft.com/office/drawing/2014/main" id="{074A05DC-E1BA-4F42-8E89-0797EF2542B9}"/>
                    </a:ext>
                  </a:extLst>
                </p:cNvPr>
                <p:cNvSpPr/>
                <p:nvPr/>
              </p:nvSpPr>
              <p:spPr>
                <a:xfrm>
                  <a:off x="4351817" y="4771862"/>
                  <a:ext cx="1666128" cy="711610"/>
                </a:xfrm>
                <a:prstGeom prst="chord">
                  <a:avLst>
                    <a:gd name="adj1" fmla="val 20902441"/>
                    <a:gd name="adj2" fmla="val 11499612"/>
                  </a:avLst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6" name="Oval 155">
                  <a:extLst>
                    <a:ext uri="{FF2B5EF4-FFF2-40B4-BE49-F238E27FC236}">
                      <a16:creationId xmlns:a16="http://schemas.microsoft.com/office/drawing/2014/main" id="{078ED369-5219-48CD-A0E8-DECEA86AA209}"/>
                    </a:ext>
                  </a:extLst>
                </p:cNvPr>
                <p:cNvSpPr/>
                <p:nvPr/>
              </p:nvSpPr>
              <p:spPr>
                <a:xfrm>
                  <a:off x="4175775" y="4601177"/>
                  <a:ext cx="2018212" cy="77278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  <a:scene3d>
                  <a:camera prst="orthographicFront">
                    <a:rot lat="19199991" lon="0" rev="0"/>
                  </a:camera>
                  <a:lightRig rig="threePt" dir="t"/>
                </a:scene3d>
                <a:sp3d prstMaterial="dkEdge">
                  <a:bevelT prst="relaxedInset"/>
                  <a:bevelB w="1524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6A7F6DE-69A1-459E-AB93-CDF7293184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26194" y="4204884"/>
                  <a:ext cx="174819" cy="709472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2DB90334-3A84-4E10-A880-F5291FF6C2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715627" y="4204884"/>
                  <a:ext cx="421857" cy="749253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id="{7687053B-EF0A-479C-8669-83198EC86043}"/>
                    </a:ext>
                  </a:extLst>
                </p:cNvPr>
                <p:cNvGrpSpPr/>
                <p:nvPr/>
              </p:nvGrpSpPr>
              <p:grpSpPr>
                <a:xfrm>
                  <a:off x="5106227" y="4049802"/>
                  <a:ext cx="146304" cy="190122"/>
                  <a:chOff x="5100575" y="3830069"/>
                  <a:chExt cx="146304" cy="190122"/>
                </a:xfrm>
              </p:grpSpPr>
              <p:sp>
                <p:nvSpPr>
                  <p:cNvPr id="162" name="Rectangle: Rounded Corners 161">
                    <a:extLst>
                      <a:ext uri="{FF2B5EF4-FFF2-40B4-BE49-F238E27FC236}">
                        <a16:creationId xmlns:a16="http://schemas.microsoft.com/office/drawing/2014/main" id="{7D657773-FEEE-4A2F-A38E-36006E2D68FE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5114291" y="3852929"/>
                    <a:ext cx="118872" cy="73152"/>
                  </a:xfrm>
                  <a:prstGeom prst="roundRect">
                    <a:avLst/>
                  </a:prstGeom>
                  <a:solidFill>
                    <a:srgbClr val="FF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3" name="Rectangle: Rounded Corners 162">
                    <a:extLst>
                      <a:ext uri="{FF2B5EF4-FFF2-40B4-BE49-F238E27FC236}">
                        <a16:creationId xmlns:a16="http://schemas.microsoft.com/office/drawing/2014/main" id="{738709F5-13E9-45E1-8DDA-2F52F0C06C72}"/>
                      </a:ext>
                    </a:extLst>
                  </p:cNvPr>
                  <p:cNvSpPr/>
                  <p:nvPr/>
                </p:nvSpPr>
                <p:spPr>
                  <a:xfrm>
                    <a:off x="5100575" y="3910463"/>
                    <a:ext cx="146304" cy="109728"/>
                  </a:xfrm>
                  <a:prstGeom prst="roundRect">
                    <a:avLst/>
                  </a:prstGeom>
                  <a:solidFill>
                    <a:srgbClr val="C0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160" name="Straight Connector 159">
                  <a:extLst>
                    <a:ext uri="{FF2B5EF4-FFF2-40B4-BE49-F238E27FC236}">
                      <a16:creationId xmlns:a16="http://schemas.microsoft.com/office/drawing/2014/main" id="{2F85A373-07EF-4DEE-BA63-1AD2D09A7D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880353" y="4211763"/>
                  <a:ext cx="266277" cy="922783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FCCE0C2D-A1CC-42E2-AC42-C81120D679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38798" y="4209704"/>
                  <a:ext cx="507630" cy="869594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702DDAA1-1040-4DB8-89F3-61606F252F46}"/>
                </a:ext>
              </a:extLst>
            </p:cNvPr>
            <p:cNvGrpSpPr/>
            <p:nvPr/>
          </p:nvGrpSpPr>
          <p:grpSpPr>
            <a:xfrm>
              <a:off x="5646818" y="5488475"/>
              <a:ext cx="600120" cy="605404"/>
              <a:chOff x="8263470" y="5500487"/>
              <a:chExt cx="862730" cy="862730"/>
            </a:xfrm>
          </p:grpSpPr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C0E30443-9C94-42B1-B516-8F3448432A4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263470" y="5500487"/>
                <a:ext cx="862730" cy="862730"/>
              </a:xfrm>
              <a:prstGeom prst="ellipse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Oval 175">
                <a:extLst>
                  <a:ext uri="{FF2B5EF4-FFF2-40B4-BE49-F238E27FC236}">
                    <a16:creationId xmlns:a16="http://schemas.microsoft.com/office/drawing/2014/main" id="{CC6F01AE-B9BC-4305-959C-997155BF7F7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453271" y="5690288"/>
                <a:ext cx="483128" cy="483128"/>
              </a:xfrm>
              <a:prstGeom prst="ellipse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D266D9E4-D1CC-4F01-BFE3-76D2A6C65E3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603395" y="5840412"/>
                <a:ext cx="182880" cy="18288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1" name="Group 180">
              <a:extLst>
                <a:ext uri="{FF2B5EF4-FFF2-40B4-BE49-F238E27FC236}">
                  <a16:creationId xmlns:a16="http://schemas.microsoft.com/office/drawing/2014/main" id="{3E2DC310-7987-4119-9FA2-43144268EFA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64243" y="4216978"/>
              <a:ext cx="351914" cy="1906218"/>
              <a:chOff x="1599114" y="4233975"/>
              <a:chExt cx="234017" cy="1267593"/>
            </a:xfrm>
          </p:grpSpPr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45167A42-20F5-4B17-9995-D81DE2A35DAA}"/>
                  </a:ext>
                </a:extLst>
              </p:cNvPr>
              <p:cNvGrpSpPr/>
              <p:nvPr/>
            </p:nvGrpSpPr>
            <p:grpSpPr>
              <a:xfrm>
                <a:off x="1599114" y="5404060"/>
                <a:ext cx="234017" cy="97508"/>
                <a:chOff x="2608857" y="4643504"/>
                <a:chExt cx="234017" cy="97508"/>
              </a:xfrm>
            </p:grpSpPr>
            <p:cxnSp>
              <p:nvCxnSpPr>
                <p:cNvPr id="188" name="Straight Connector 187">
                  <a:extLst>
                    <a:ext uri="{FF2B5EF4-FFF2-40B4-BE49-F238E27FC236}">
                      <a16:creationId xmlns:a16="http://schemas.microsoft.com/office/drawing/2014/main" id="{F365B9EC-0EB9-4659-9AEC-D70BDB430D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38867" y="4643505"/>
                  <a:ext cx="28169" cy="97507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>
                  <a:extLst>
                    <a:ext uri="{FF2B5EF4-FFF2-40B4-BE49-F238E27FC236}">
                      <a16:creationId xmlns:a16="http://schemas.microsoft.com/office/drawing/2014/main" id="{D4099AE1-D6AF-40C1-9C05-39E1B112E6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608857" y="4643505"/>
                  <a:ext cx="125676" cy="4875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>
                  <a:extLst>
                    <a:ext uri="{FF2B5EF4-FFF2-40B4-BE49-F238E27FC236}">
                      <a16:creationId xmlns:a16="http://schemas.microsoft.com/office/drawing/2014/main" id="{939C41B9-DEE3-413B-828B-687BCBDFB8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28033" y="4643504"/>
                  <a:ext cx="114841" cy="7313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Straight Connector 190">
                  <a:extLst>
                    <a:ext uri="{FF2B5EF4-FFF2-40B4-BE49-F238E27FC236}">
                      <a16:creationId xmlns:a16="http://schemas.microsoft.com/office/drawing/2014/main" id="{4364905C-F365-46BC-8499-4EBA05298E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82529" y="4643504"/>
                  <a:ext cx="56338" cy="9750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24F07C93-6A22-46A6-91DC-98EF5B9B210B}"/>
                  </a:ext>
                </a:extLst>
              </p:cNvPr>
              <p:cNvSpPr/>
              <p:nvPr/>
            </p:nvSpPr>
            <p:spPr>
              <a:xfrm>
                <a:off x="1661953" y="4914357"/>
                <a:ext cx="117009" cy="5027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B426C6E1-DB87-4038-AD0E-592CA968C2B3}"/>
                  </a:ext>
                </a:extLst>
              </p:cNvPr>
              <p:cNvSpPr/>
              <p:nvPr/>
            </p:nvSpPr>
            <p:spPr>
              <a:xfrm>
                <a:off x="1661953" y="4676008"/>
                <a:ext cx="117009" cy="238349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C486A18C-0FF7-426F-8BAE-B8AB92731869}"/>
                  </a:ext>
                </a:extLst>
              </p:cNvPr>
              <p:cNvSpPr/>
              <p:nvPr/>
            </p:nvSpPr>
            <p:spPr>
              <a:xfrm>
                <a:off x="1661953" y="4611003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ectangle 185">
                <a:extLst>
                  <a:ext uri="{FF2B5EF4-FFF2-40B4-BE49-F238E27FC236}">
                    <a16:creationId xmlns:a16="http://schemas.microsoft.com/office/drawing/2014/main" id="{587D5E4B-2D94-40EF-9120-E2FB2D546DCD}"/>
                  </a:ext>
                </a:extLst>
              </p:cNvPr>
              <p:cNvSpPr/>
              <p:nvPr/>
            </p:nvSpPr>
            <p:spPr>
              <a:xfrm>
                <a:off x="1661953" y="4545998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Isosceles Triangle 186">
                <a:extLst>
                  <a:ext uri="{FF2B5EF4-FFF2-40B4-BE49-F238E27FC236}">
                    <a16:creationId xmlns:a16="http://schemas.microsoft.com/office/drawing/2014/main" id="{DFFD1BDE-130D-438D-BE18-78100D86460C}"/>
                  </a:ext>
                </a:extLst>
              </p:cNvPr>
              <p:cNvSpPr/>
              <p:nvPr/>
            </p:nvSpPr>
            <p:spPr>
              <a:xfrm>
                <a:off x="1661953" y="4233975"/>
                <a:ext cx="117009" cy="312023"/>
              </a:xfrm>
              <a:prstGeom prst="triangle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F5166FAD-8CCF-4E46-A2E6-CBBE3EBB6560}"/>
                </a:ext>
              </a:extLst>
            </p:cNvPr>
            <p:cNvGrpSpPr>
              <a:grpSpLocks noChangeAspect="1"/>
            </p:cNvGrpSpPr>
            <p:nvPr/>
          </p:nvGrpSpPr>
          <p:grpSpPr>
            <a:xfrm rot="4958909">
              <a:off x="2793852" y="2452878"/>
              <a:ext cx="351913" cy="783105"/>
              <a:chOff x="1288973" y="1559974"/>
              <a:chExt cx="234017" cy="520747"/>
            </a:xfrm>
          </p:grpSpPr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id="{A7F9EEF5-AA2E-4F80-A56F-5DD8D11702DD}"/>
                  </a:ext>
                </a:extLst>
              </p:cNvPr>
              <p:cNvGrpSpPr/>
              <p:nvPr/>
            </p:nvGrpSpPr>
            <p:grpSpPr>
              <a:xfrm rot="497224">
                <a:off x="1288973" y="1983213"/>
                <a:ext cx="234017" cy="97508"/>
                <a:chOff x="2608857" y="4643504"/>
                <a:chExt cx="234017" cy="97508"/>
              </a:xfrm>
            </p:grpSpPr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680C3FD9-A81C-4376-92DF-DAB72E24A5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38867" y="4643505"/>
                  <a:ext cx="28169" cy="97507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>
                  <a:extLst>
                    <a:ext uri="{FF2B5EF4-FFF2-40B4-BE49-F238E27FC236}">
                      <a16:creationId xmlns:a16="http://schemas.microsoft.com/office/drawing/2014/main" id="{F0948354-BD60-414F-A087-986DE955968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608857" y="4643505"/>
                  <a:ext cx="125676" cy="4875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>
                  <a:extLst>
                    <a:ext uri="{FF2B5EF4-FFF2-40B4-BE49-F238E27FC236}">
                      <a16:creationId xmlns:a16="http://schemas.microsoft.com/office/drawing/2014/main" id="{F30DF0D5-EFD8-46D6-8C5A-B33292D0C7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28033" y="4643504"/>
                  <a:ext cx="114841" cy="7313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Connector 199">
                  <a:extLst>
                    <a:ext uri="{FF2B5EF4-FFF2-40B4-BE49-F238E27FC236}">
                      <a16:creationId xmlns:a16="http://schemas.microsoft.com/office/drawing/2014/main" id="{07039BE6-4A6F-468A-A33C-6BFBAFB396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82529" y="4643504"/>
                  <a:ext cx="56338" cy="9750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4" name="Rectangle 193">
                <a:extLst>
                  <a:ext uri="{FF2B5EF4-FFF2-40B4-BE49-F238E27FC236}">
                    <a16:creationId xmlns:a16="http://schemas.microsoft.com/office/drawing/2014/main" id="{1E0C7E49-B2B2-42AF-8182-9C0F40DDACA3}"/>
                  </a:ext>
                </a:extLst>
              </p:cNvPr>
              <p:cNvSpPr/>
              <p:nvPr/>
            </p:nvSpPr>
            <p:spPr>
              <a:xfrm rot="497224">
                <a:off x="1353371" y="1934355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C3CF485A-48AC-4157-8B0B-F93738825364}"/>
                  </a:ext>
                </a:extLst>
              </p:cNvPr>
              <p:cNvSpPr/>
              <p:nvPr/>
            </p:nvSpPr>
            <p:spPr>
              <a:xfrm rot="497224">
                <a:off x="1362740" y="1870028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6" name="Isosceles Triangle 195">
                <a:extLst>
                  <a:ext uri="{FF2B5EF4-FFF2-40B4-BE49-F238E27FC236}">
                    <a16:creationId xmlns:a16="http://schemas.microsoft.com/office/drawing/2014/main" id="{42B47534-4021-466E-B421-EA58B0DBF834}"/>
                  </a:ext>
                </a:extLst>
              </p:cNvPr>
              <p:cNvSpPr/>
              <p:nvPr/>
            </p:nvSpPr>
            <p:spPr>
              <a:xfrm rot="497224">
                <a:off x="1389911" y="1559974"/>
                <a:ext cx="117009" cy="312023"/>
              </a:xfrm>
              <a:prstGeom prst="triangle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30" name="Straight Arrow Connector 229">
              <a:extLst>
                <a:ext uri="{FF2B5EF4-FFF2-40B4-BE49-F238E27FC236}">
                  <a16:creationId xmlns:a16="http://schemas.microsoft.com/office/drawing/2014/main" id="{B36C14E4-9D75-4269-B2AC-B35145311340}"/>
                </a:ext>
              </a:extLst>
            </p:cNvPr>
            <p:cNvCxnSpPr>
              <a:cxnSpLocks/>
              <a:endCxn id="239" idx="1"/>
            </p:cNvCxnSpPr>
            <p:nvPr/>
          </p:nvCxnSpPr>
          <p:spPr>
            <a:xfrm flipV="1">
              <a:off x="227515" y="2364262"/>
              <a:ext cx="183932" cy="326958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2" name="Rectangle: Rounded Corners 231">
              <a:extLst>
                <a:ext uri="{FF2B5EF4-FFF2-40B4-BE49-F238E27FC236}">
                  <a16:creationId xmlns:a16="http://schemas.microsoft.com/office/drawing/2014/main" id="{E6B0E9BD-CB7F-416E-BDA1-6E57D1745FF1}"/>
                </a:ext>
              </a:extLst>
            </p:cNvPr>
            <p:cNvSpPr/>
            <p:nvPr/>
          </p:nvSpPr>
          <p:spPr>
            <a:xfrm>
              <a:off x="7924207" y="3099766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BMEWS</a:t>
              </a:r>
            </a:p>
          </p:txBody>
        </p:sp>
        <p:sp>
          <p:nvSpPr>
            <p:cNvPr id="233" name="Rectangle: Rounded Corners 232">
              <a:extLst>
                <a:ext uri="{FF2B5EF4-FFF2-40B4-BE49-F238E27FC236}">
                  <a16:creationId xmlns:a16="http://schemas.microsoft.com/office/drawing/2014/main" id="{FB9BF01B-4027-4643-BF6F-488D19BD0BA0}"/>
                </a:ext>
              </a:extLst>
            </p:cNvPr>
            <p:cNvSpPr/>
            <p:nvPr/>
          </p:nvSpPr>
          <p:spPr>
            <a:xfrm>
              <a:off x="6777758" y="3099766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Close-in BMEWS</a:t>
              </a:r>
            </a:p>
          </p:txBody>
        </p:sp>
        <p:sp>
          <p:nvSpPr>
            <p:cNvPr id="234" name="Rectangle: Rounded Corners 233">
              <a:extLst>
                <a:ext uri="{FF2B5EF4-FFF2-40B4-BE49-F238E27FC236}">
                  <a16:creationId xmlns:a16="http://schemas.microsoft.com/office/drawing/2014/main" id="{B0072882-F923-465A-B482-9E28548F509E}"/>
                </a:ext>
              </a:extLst>
            </p:cNvPr>
            <p:cNvSpPr/>
            <p:nvPr/>
          </p:nvSpPr>
          <p:spPr>
            <a:xfrm>
              <a:off x="7345678" y="2262039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C2</a:t>
              </a:r>
            </a:p>
          </p:txBody>
        </p:sp>
        <p:sp>
          <p:nvSpPr>
            <p:cNvPr id="237" name="Rectangle: Rounded Corners 236">
              <a:extLst>
                <a:ext uri="{FF2B5EF4-FFF2-40B4-BE49-F238E27FC236}">
                  <a16:creationId xmlns:a16="http://schemas.microsoft.com/office/drawing/2014/main" id="{57933A2B-395F-4AB3-B3A8-3A12DB6B2B08}"/>
                </a:ext>
              </a:extLst>
            </p:cNvPr>
            <p:cNvSpPr/>
            <p:nvPr/>
          </p:nvSpPr>
          <p:spPr>
            <a:xfrm>
              <a:off x="411447" y="3387539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Gravity</a:t>
              </a:r>
            </a:p>
          </p:txBody>
        </p:sp>
        <p:sp>
          <p:nvSpPr>
            <p:cNvPr id="238" name="Rectangle: Rounded Corners 237">
              <a:extLst>
                <a:ext uri="{FF2B5EF4-FFF2-40B4-BE49-F238E27FC236}">
                  <a16:creationId xmlns:a16="http://schemas.microsoft.com/office/drawing/2014/main" id="{3AA91C1E-A77E-4789-96E7-D2D7CFD4CD6E}"/>
                </a:ext>
              </a:extLst>
            </p:cNvPr>
            <p:cNvSpPr/>
            <p:nvPr/>
          </p:nvSpPr>
          <p:spPr>
            <a:xfrm>
              <a:off x="411447" y="2738740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Atmosphere</a:t>
              </a:r>
            </a:p>
          </p:txBody>
        </p:sp>
        <p:sp>
          <p:nvSpPr>
            <p:cNvPr id="239" name="Rectangle: Rounded Corners 238">
              <a:extLst>
                <a:ext uri="{FF2B5EF4-FFF2-40B4-BE49-F238E27FC236}">
                  <a16:creationId xmlns:a16="http://schemas.microsoft.com/office/drawing/2014/main" id="{6D870AEE-4F13-402B-A5AF-7BBC729C360B}"/>
                </a:ext>
              </a:extLst>
            </p:cNvPr>
            <p:cNvSpPr/>
            <p:nvPr/>
          </p:nvSpPr>
          <p:spPr>
            <a:xfrm>
              <a:off x="411447" y="2089942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Azimuth</a:t>
              </a:r>
            </a:p>
          </p:txBody>
        </p:sp>
        <p:cxnSp>
          <p:nvCxnSpPr>
            <p:cNvPr id="243" name="Straight Arrow Connector 242">
              <a:extLst>
                <a:ext uri="{FF2B5EF4-FFF2-40B4-BE49-F238E27FC236}">
                  <a16:creationId xmlns:a16="http://schemas.microsoft.com/office/drawing/2014/main" id="{0ABE46CD-1057-407F-91F2-AE0A67EBD54C}"/>
                </a:ext>
              </a:extLst>
            </p:cNvPr>
            <p:cNvCxnSpPr>
              <a:cxnSpLocks/>
              <a:stCxn id="232" idx="0"/>
              <a:endCxn id="234" idx="2"/>
            </p:cNvCxnSpPr>
            <p:nvPr/>
          </p:nvCxnSpPr>
          <p:spPr>
            <a:xfrm flipH="1" flipV="1">
              <a:off x="7886753" y="2810679"/>
              <a:ext cx="578529" cy="289087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6" name="Straight Arrow Connector 245">
              <a:extLst>
                <a:ext uri="{FF2B5EF4-FFF2-40B4-BE49-F238E27FC236}">
                  <a16:creationId xmlns:a16="http://schemas.microsoft.com/office/drawing/2014/main" id="{D67DE1E0-8B9E-40B2-BBC4-B99D72A7D7B9}"/>
                </a:ext>
              </a:extLst>
            </p:cNvPr>
            <p:cNvCxnSpPr>
              <a:cxnSpLocks/>
              <a:stCxn id="252" idx="3"/>
              <a:endCxn id="251" idx="1"/>
            </p:cNvCxnSpPr>
            <p:nvPr/>
          </p:nvCxnSpPr>
          <p:spPr>
            <a:xfrm>
              <a:off x="1493597" y="1715464"/>
              <a:ext cx="808278" cy="284122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7" name="Straight Arrow Connector 246">
              <a:extLst>
                <a:ext uri="{FF2B5EF4-FFF2-40B4-BE49-F238E27FC236}">
                  <a16:creationId xmlns:a16="http://schemas.microsoft.com/office/drawing/2014/main" id="{ED575EA7-57AC-4708-B634-24BEF3986118}"/>
                </a:ext>
              </a:extLst>
            </p:cNvPr>
            <p:cNvCxnSpPr>
              <a:cxnSpLocks/>
              <a:stCxn id="239" idx="3"/>
              <a:endCxn id="251" idx="1"/>
            </p:cNvCxnSpPr>
            <p:nvPr/>
          </p:nvCxnSpPr>
          <p:spPr>
            <a:xfrm flipV="1">
              <a:off x="1493597" y="1999586"/>
              <a:ext cx="808278" cy="364676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8" name="Straight Arrow Connector 247">
              <a:extLst>
                <a:ext uri="{FF2B5EF4-FFF2-40B4-BE49-F238E27FC236}">
                  <a16:creationId xmlns:a16="http://schemas.microsoft.com/office/drawing/2014/main" id="{82E40230-365F-4A53-B4C2-68D8783D8DEA}"/>
                </a:ext>
              </a:extLst>
            </p:cNvPr>
            <p:cNvCxnSpPr>
              <a:cxnSpLocks/>
              <a:stCxn id="238" idx="3"/>
              <a:endCxn id="251" idx="1"/>
            </p:cNvCxnSpPr>
            <p:nvPr/>
          </p:nvCxnSpPr>
          <p:spPr>
            <a:xfrm flipV="1">
              <a:off x="1493597" y="1999586"/>
              <a:ext cx="808278" cy="1013474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9" name="Straight Arrow Connector 248">
              <a:extLst>
                <a:ext uri="{FF2B5EF4-FFF2-40B4-BE49-F238E27FC236}">
                  <a16:creationId xmlns:a16="http://schemas.microsoft.com/office/drawing/2014/main" id="{6149B142-79A2-4208-88B8-8F9E6DE9A353}"/>
                </a:ext>
              </a:extLst>
            </p:cNvPr>
            <p:cNvCxnSpPr>
              <a:cxnSpLocks/>
              <a:stCxn id="237" idx="3"/>
              <a:endCxn id="251" idx="1"/>
            </p:cNvCxnSpPr>
            <p:nvPr/>
          </p:nvCxnSpPr>
          <p:spPr>
            <a:xfrm flipV="1">
              <a:off x="1493597" y="1999586"/>
              <a:ext cx="808278" cy="1662273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50" name="Straight Arrow Connector 249">
              <a:extLst>
                <a:ext uri="{FF2B5EF4-FFF2-40B4-BE49-F238E27FC236}">
                  <a16:creationId xmlns:a16="http://schemas.microsoft.com/office/drawing/2014/main" id="{1380CDEE-4A8A-43EB-94E0-A01224B450AB}"/>
                </a:ext>
              </a:extLst>
            </p:cNvPr>
            <p:cNvCxnSpPr>
              <a:cxnSpLocks/>
              <a:stCxn id="233" idx="0"/>
              <a:endCxn id="234" idx="2"/>
            </p:cNvCxnSpPr>
            <p:nvPr/>
          </p:nvCxnSpPr>
          <p:spPr>
            <a:xfrm flipV="1">
              <a:off x="7318833" y="2810679"/>
              <a:ext cx="567920" cy="289087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251" name="Rectangle: Rounded Corners 250">
              <a:extLst>
                <a:ext uri="{FF2B5EF4-FFF2-40B4-BE49-F238E27FC236}">
                  <a16:creationId xmlns:a16="http://schemas.microsoft.com/office/drawing/2014/main" id="{9297B4FC-6434-460B-B6F6-D363BC4D5193}"/>
                </a:ext>
              </a:extLst>
            </p:cNvPr>
            <p:cNvSpPr/>
            <p:nvPr/>
          </p:nvSpPr>
          <p:spPr>
            <a:xfrm>
              <a:off x="2301875" y="1725266"/>
              <a:ext cx="1082150" cy="548640"/>
            </a:xfrm>
            <a:prstGeom prst="roundRect">
              <a:avLst/>
            </a:prstGeom>
            <a:solidFill>
              <a:srgbClr val="00B0F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Trajectory</a:t>
              </a:r>
            </a:p>
          </p:txBody>
        </p:sp>
        <p:sp>
          <p:nvSpPr>
            <p:cNvPr id="252" name="Rectangle: Rounded Corners 251">
              <a:extLst>
                <a:ext uri="{FF2B5EF4-FFF2-40B4-BE49-F238E27FC236}">
                  <a16:creationId xmlns:a16="http://schemas.microsoft.com/office/drawing/2014/main" id="{5F8037C3-3665-4526-8FBB-0467760A9377}"/>
                </a:ext>
              </a:extLst>
            </p:cNvPr>
            <p:cNvSpPr/>
            <p:nvPr/>
          </p:nvSpPr>
          <p:spPr>
            <a:xfrm>
              <a:off x="411447" y="1441144"/>
              <a:ext cx="1082150" cy="548640"/>
            </a:xfrm>
            <a:prstGeom prst="roundRect">
              <a:avLst/>
            </a:prstGeom>
            <a:solidFill>
              <a:srgbClr val="00B0F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6 D.O.F.</a:t>
              </a:r>
            </a:p>
          </p:txBody>
        </p:sp>
        <p:cxnSp>
          <p:nvCxnSpPr>
            <p:cNvPr id="256" name="Straight Arrow Connector 255">
              <a:extLst>
                <a:ext uri="{FF2B5EF4-FFF2-40B4-BE49-F238E27FC236}">
                  <a16:creationId xmlns:a16="http://schemas.microsoft.com/office/drawing/2014/main" id="{4047E97E-D0E5-4170-AB6D-BFE6E1A32703}"/>
                </a:ext>
              </a:extLst>
            </p:cNvPr>
            <p:cNvCxnSpPr>
              <a:cxnSpLocks/>
              <a:endCxn id="251" idx="2"/>
            </p:cNvCxnSpPr>
            <p:nvPr/>
          </p:nvCxnSpPr>
          <p:spPr>
            <a:xfrm flipH="1" flipV="1">
              <a:off x="2842950" y="2273906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Arrow Connector 256">
              <a:extLst>
                <a:ext uri="{FF2B5EF4-FFF2-40B4-BE49-F238E27FC236}">
                  <a16:creationId xmlns:a16="http://schemas.microsoft.com/office/drawing/2014/main" id="{A28B5DD4-3122-499E-8978-0C0AA0CABDD6}"/>
                </a:ext>
              </a:extLst>
            </p:cNvPr>
            <p:cNvCxnSpPr>
              <a:cxnSpLocks/>
              <a:endCxn id="238" idx="1"/>
            </p:cNvCxnSpPr>
            <p:nvPr/>
          </p:nvCxnSpPr>
          <p:spPr>
            <a:xfrm flipV="1">
              <a:off x="249073" y="3013060"/>
              <a:ext cx="162374" cy="320605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Arrow Connector 257">
              <a:extLst>
                <a:ext uri="{FF2B5EF4-FFF2-40B4-BE49-F238E27FC236}">
                  <a16:creationId xmlns:a16="http://schemas.microsoft.com/office/drawing/2014/main" id="{75FDA18B-D639-4557-9777-9661CC512DD8}"/>
                </a:ext>
              </a:extLst>
            </p:cNvPr>
            <p:cNvCxnSpPr>
              <a:cxnSpLocks/>
              <a:endCxn id="252" idx="1"/>
            </p:cNvCxnSpPr>
            <p:nvPr/>
          </p:nvCxnSpPr>
          <p:spPr>
            <a:xfrm flipV="1">
              <a:off x="201115" y="1715464"/>
              <a:ext cx="210332" cy="320604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Arrow Connector 258">
              <a:extLst>
                <a:ext uri="{FF2B5EF4-FFF2-40B4-BE49-F238E27FC236}">
                  <a16:creationId xmlns:a16="http://schemas.microsoft.com/office/drawing/2014/main" id="{EDCB52F0-CFF4-4B13-A711-7B7DBB8F73AE}"/>
                </a:ext>
              </a:extLst>
            </p:cNvPr>
            <p:cNvCxnSpPr>
              <a:cxnSpLocks/>
              <a:endCxn id="237" idx="2"/>
            </p:cNvCxnSpPr>
            <p:nvPr/>
          </p:nvCxnSpPr>
          <p:spPr>
            <a:xfrm flipV="1">
              <a:off x="952522" y="3936179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Straight Arrow Connector 262">
              <a:extLst>
                <a:ext uri="{FF2B5EF4-FFF2-40B4-BE49-F238E27FC236}">
                  <a16:creationId xmlns:a16="http://schemas.microsoft.com/office/drawing/2014/main" id="{EF78F158-A89B-404E-847F-23DC5EE96572}"/>
                </a:ext>
              </a:extLst>
            </p:cNvPr>
            <p:cNvCxnSpPr>
              <a:cxnSpLocks/>
              <a:endCxn id="233" idx="2"/>
            </p:cNvCxnSpPr>
            <p:nvPr/>
          </p:nvCxnSpPr>
          <p:spPr>
            <a:xfrm flipV="1">
              <a:off x="7318833" y="3648406"/>
              <a:ext cx="0" cy="39264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Arrow Connector 263">
              <a:extLst>
                <a:ext uri="{FF2B5EF4-FFF2-40B4-BE49-F238E27FC236}">
                  <a16:creationId xmlns:a16="http://schemas.microsoft.com/office/drawing/2014/main" id="{34658912-C18D-4D3E-8A6D-BD81743FD59C}"/>
                </a:ext>
              </a:extLst>
            </p:cNvPr>
            <p:cNvCxnSpPr>
              <a:cxnSpLocks/>
              <a:endCxn id="232" idx="2"/>
            </p:cNvCxnSpPr>
            <p:nvPr/>
          </p:nvCxnSpPr>
          <p:spPr>
            <a:xfrm flipV="1">
              <a:off x="8465282" y="3648406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87200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DB640-B76E-4E37-BEE8-7E6C949C8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77" y="364331"/>
            <a:ext cx="8229600" cy="954107"/>
          </a:xfrm>
        </p:spPr>
        <p:txBody>
          <a:bodyPr/>
          <a:lstStyle/>
          <a:p>
            <a:r>
              <a:rPr lang="en-US" dirty="0"/>
              <a:t>Steps 1-3 need to be done iteratively through the network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BEA9AD-9180-4DD6-94A2-577BF4BD3B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7777" y="6205538"/>
            <a:ext cx="7181541" cy="550862"/>
          </a:xfrm>
        </p:spPr>
        <p:txBody>
          <a:bodyPr/>
          <a:lstStyle/>
          <a:p>
            <a:r>
              <a:rPr lang="en-US" dirty="0"/>
              <a:t>6 D.O.F.: 6 Degrees of Freedom; ABM: Anti-Ballistic Missile; BMEWS: Ballistic Missile Early Warning System; C2: Command and Control; RV: Reentry Vehicle</a:t>
            </a:r>
          </a:p>
          <a:p>
            <a:endParaRPr lang="en-US" dirty="0"/>
          </a:p>
        </p:txBody>
      </p:sp>
      <p:sp>
        <p:nvSpPr>
          <p:cNvPr id="172" name="Arc 171">
            <a:extLst>
              <a:ext uri="{FF2B5EF4-FFF2-40B4-BE49-F238E27FC236}">
                <a16:creationId xmlns:a16="http://schemas.microsoft.com/office/drawing/2014/main" id="{FB72C624-A4C4-4594-B8EB-A7EF17E92FEA}"/>
              </a:ext>
            </a:extLst>
          </p:cNvPr>
          <p:cNvSpPr/>
          <p:nvPr/>
        </p:nvSpPr>
        <p:spPr>
          <a:xfrm rot="16200000">
            <a:off x="1032252" y="2461570"/>
            <a:ext cx="4367367" cy="5081809"/>
          </a:xfrm>
          <a:prstGeom prst="arc">
            <a:avLst>
              <a:gd name="adj1" fmla="val 16849929"/>
              <a:gd name="adj2" fmla="val 21058521"/>
            </a:avLst>
          </a:prstGeom>
          <a:ln w="25400">
            <a:solidFill>
              <a:srgbClr val="00B05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Arc 172">
            <a:extLst>
              <a:ext uri="{FF2B5EF4-FFF2-40B4-BE49-F238E27FC236}">
                <a16:creationId xmlns:a16="http://schemas.microsoft.com/office/drawing/2014/main" id="{C8981900-88A1-43B3-8AFF-344AC408D025}"/>
              </a:ext>
            </a:extLst>
          </p:cNvPr>
          <p:cNvSpPr>
            <a:spLocks/>
          </p:cNvSpPr>
          <p:nvPr/>
        </p:nvSpPr>
        <p:spPr>
          <a:xfrm>
            <a:off x="-219840" y="2855881"/>
            <a:ext cx="6314783" cy="8286045"/>
          </a:xfrm>
          <a:prstGeom prst="arc">
            <a:avLst>
              <a:gd name="adj1" fmla="val 16427475"/>
              <a:gd name="adj2" fmla="val 20221085"/>
            </a:avLst>
          </a:prstGeom>
          <a:ln w="2540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4493F58-E33D-4232-9D62-3CAA0C038DE4}"/>
              </a:ext>
            </a:extLst>
          </p:cNvPr>
          <p:cNvGrpSpPr/>
          <p:nvPr/>
        </p:nvGrpSpPr>
        <p:grpSpPr>
          <a:xfrm>
            <a:off x="201115" y="1432185"/>
            <a:ext cx="8805242" cy="4691011"/>
            <a:chOff x="201115" y="1432185"/>
            <a:chExt cx="8805242" cy="4691011"/>
          </a:xfrm>
        </p:grpSpPr>
        <p:sp>
          <p:nvSpPr>
            <p:cNvPr id="148" name="Isosceles Triangle 147">
              <a:extLst>
                <a:ext uri="{FF2B5EF4-FFF2-40B4-BE49-F238E27FC236}">
                  <a16:creationId xmlns:a16="http://schemas.microsoft.com/office/drawing/2014/main" id="{371B84EA-E8D4-4DAD-9E0D-893ED88CBCDB}"/>
                </a:ext>
              </a:extLst>
            </p:cNvPr>
            <p:cNvSpPr/>
            <p:nvPr/>
          </p:nvSpPr>
          <p:spPr>
            <a:xfrm rot="5647886">
              <a:off x="3854869" y="1016113"/>
              <a:ext cx="835744" cy="7280599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Isosceles Triangle 148">
              <a:extLst>
                <a:ext uri="{FF2B5EF4-FFF2-40B4-BE49-F238E27FC236}">
                  <a16:creationId xmlns:a16="http://schemas.microsoft.com/office/drawing/2014/main" id="{EF72993A-95E9-43EB-AA81-BA317F35B648}"/>
                </a:ext>
              </a:extLst>
            </p:cNvPr>
            <p:cNvSpPr/>
            <p:nvPr/>
          </p:nvSpPr>
          <p:spPr>
            <a:xfrm rot="6902161">
              <a:off x="5753667" y="2145844"/>
              <a:ext cx="750403" cy="3904620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Isosceles Triangle 149">
              <a:extLst>
                <a:ext uri="{FF2B5EF4-FFF2-40B4-BE49-F238E27FC236}">
                  <a16:creationId xmlns:a16="http://schemas.microsoft.com/office/drawing/2014/main" id="{4D462BE1-673A-4A12-AC75-0B9B937C612D}"/>
                </a:ext>
              </a:extLst>
            </p:cNvPr>
            <p:cNvSpPr/>
            <p:nvPr/>
          </p:nvSpPr>
          <p:spPr>
            <a:xfrm rot="6389901">
              <a:off x="6000733" y="2921925"/>
              <a:ext cx="778420" cy="3109693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78966DB8-F2C4-46A6-9E94-7CF0C821F923}"/>
                </a:ext>
              </a:extLst>
            </p:cNvPr>
            <p:cNvGrpSpPr/>
            <p:nvPr/>
          </p:nvGrpSpPr>
          <p:grpSpPr>
            <a:xfrm>
              <a:off x="7402291" y="4835286"/>
              <a:ext cx="1468736" cy="1277452"/>
              <a:chOff x="3658918" y="4042401"/>
              <a:chExt cx="2018212" cy="1755366"/>
            </a:xfrm>
          </p:grpSpPr>
          <p:sp>
            <p:nvSpPr>
              <p:cNvPr id="152" name="Isosceles Triangle 151">
                <a:extLst>
                  <a:ext uri="{FF2B5EF4-FFF2-40B4-BE49-F238E27FC236}">
                    <a16:creationId xmlns:a16="http://schemas.microsoft.com/office/drawing/2014/main" id="{DF8D2DF3-314E-451B-B541-285512FCDD13}"/>
                  </a:ext>
                </a:extLst>
              </p:cNvPr>
              <p:cNvSpPr/>
              <p:nvPr/>
            </p:nvSpPr>
            <p:spPr>
              <a:xfrm>
                <a:off x="4373349" y="5449349"/>
                <a:ext cx="1108602" cy="348418"/>
              </a:xfrm>
              <a:prstGeom prst="triangle">
                <a:avLst/>
              </a:prstGeom>
              <a:solidFill>
                <a:srgbClr val="FF8181"/>
              </a:solidFill>
              <a:ln w="38100" cap="rnd">
                <a:solidFill>
                  <a:srgbClr val="FF818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Rectangle: Rounded Corners 152">
                <a:extLst>
                  <a:ext uri="{FF2B5EF4-FFF2-40B4-BE49-F238E27FC236}">
                    <a16:creationId xmlns:a16="http://schemas.microsoft.com/office/drawing/2014/main" id="{9E3018B4-A080-4078-ABF0-5F4E704E16C9}"/>
                  </a:ext>
                </a:extLst>
              </p:cNvPr>
              <p:cNvSpPr/>
              <p:nvPr/>
            </p:nvSpPr>
            <p:spPr>
              <a:xfrm>
                <a:off x="4592517" y="5031388"/>
                <a:ext cx="628750" cy="618904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4" name="Group 153">
                <a:extLst>
                  <a:ext uri="{FF2B5EF4-FFF2-40B4-BE49-F238E27FC236}">
                    <a16:creationId xmlns:a16="http://schemas.microsoft.com/office/drawing/2014/main" id="{75AE92B3-DFED-47DE-9DDB-32A30134FF99}"/>
                  </a:ext>
                </a:extLst>
              </p:cNvPr>
              <p:cNvGrpSpPr/>
              <p:nvPr/>
            </p:nvGrpSpPr>
            <p:grpSpPr>
              <a:xfrm rot="19882359">
                <a:off x="3658918" y="4042401"/>
                <a:ext cx="2018212" cy="1433670"/>
                <a:chOff x="4175775" y="4049802"/>
                <a:chExt cx="2018212" cy="1433670"/>
              </a:xfrm>
            </p:grpSpPr>
            <p:sp>
              <p:nvSpPr>
                <p:cNvPr id="155" name="Chord 154">
                  <a:extLst>
                    <a:ext uri="{FF2B5EF4-FFF2-40B4-BE49-F238E27FC236}">
                      <a16:creationId xmlns:a16="http://schemas.microsoft.com/office/drawing/2014/main" id="{074A05DC-E1BA-4F42-8E89-0797EF2542B9}"/>
                    </a:ext>
                  </a:extLst>
                </p:cNvPr>
                <p:cNvSpPr/>
                <p:nvPr/>
              </p:nvSpPr>
              <p:spPr>
                <a:xfrm>
                  <a:off x="4351817" y="4771862"/>
                  <a:ext cx="1666128" cy="711610"/>
                </a:xfrm>
                <a:prstGeom prst="chord">
                  <a:avLst>
                    <a:gd name="adj1" fmla="val 20902441"/>
                    <a:gd name="adj2" fmla="val 11499612"/>
                  </a:avLst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6" name="Oval 155">
                  <a:extLst>
                    <a:ext uri="{FF2B5EF4-FFF2-40B4-BE49-F238E27FC236}">
                      <a16:creationId xmlns:a16="http://schemas.microsoft.com/office/drawing/2014/main" id="{078ED369-5219-48CD-A0E8-DECEA86AA209}"/>
                    </a:ext>
                  </a:extLst>
                </p:cNvPr>
                <p:cNvSpPr/>
                <p:nvPr/>
              </p:nvSpPr>
              <p:spPr>
                <a:xfrm>
                  <a:off x="4175775" y="4601177"/>
                  <a:ext cx="2018212" cy="77278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  <a:scene3d>
                  <a:camera prst="orthographicFront">
                    <a:rot lat="19199991" lon="0" rev="0"/>
                  </a:camera>
                  <a:lightRig rig="threePt" dir="t"/>
                </a:scene3d>
                <a:sp3d prstMaterial="dkEdge">
                  <a:bevelT prst="relaxedInset"/>
                  <a:bevelB w="1524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6A7F6DE-69A1-459E-AB93-CDF7293184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26194" y="4204884"/>
                  <a:ext cx="174819" cy="709472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2DB90334-3A84-4E10-A880-F5291FF6C2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715627" y="4204884"/>
                  <a:ext cx="421857" cy="749253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id="{7687053B-EF0A-479C-8669-83198EC86043}"/>
                    </a:ext>
                  </a:extLst>
                </p:cNvPr>
                <p:cNvGrpSpPr/>
                <p:nvPr/>
              </p:nvGrpSpPr>
              <p:grpSpPr>
                <a:xfrm>
                  <a:off x="5106227" y="4049802"/>
                  <a:ext cx="146304" cy="190122"/>
                  <a:chOff x="5100575" y="3830069"/>
                  <a:chExt cx="146304" cy="190122"/>
                </a:xfrm>
              </p:grpSpPr>
              <p:sp>
                <p:nvSpPr>
                  <p:cNvPr id="162" name="Rectangle: Rounded Corners 161">
                    <a:extLst>
                      <a:ext uri="{FF2B5EF4-FFF2-40B4-BE49-F238E27FC236}">
                        <a16:creationId xmlns:a16="http://schemas.microsoft.com/office/drawing/2014/main" id="{7D657773-FEEE-4A2F-A38E-36006E2D68FE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5114291" y="3852929"/>
                    <a:ext cx="118872" cy="73152"/>
                  </a:xfrm>
                  <a:prstGeom prst="roundRect">
                    <a:avLst/>
                  </a:prstGeom>
                  <a:solidFill>
                    <a:srgbClr val="FF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3" name="Rectangle: Rounded Corners 162">
                    <a:extLst>
                      <a:ext uri="{FF2B5EF4-FFF2-40B4-BE49-F238E27FC236}">
                        <a16:creationId xmlns:a16="http://schemas.microsoft.com/office/drawing/2014/main" id="{738709F5-13E9-45E1-8DDA-2F52F0C06C72}"/>
                      </a:ext>
                    </a:extLst>
                  </p:cNvPr>
                  <p:cNvSpPr/>
                  <p:nvPr/>
                </p:nvSpPr>
                <p:spPr>
                  <a:xfrm>
                    <a:off x="5100575" y="3910463"/>
                    <a:ext cx="146304" cy="109728"/>
                  </a:xfrm>
                  <a:prstGeom prst="roundRect">
                    <a:avLst/>
                  </a:prstGeom>
                  <a:solidFill>
                    <a:srgbClr val="C0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160" name="Straight Connector 159">
                  <a:extLst>
                    <a:ext uri="{FF2B5EF4-FFF2-40B4-BE49-F238E27FC236}">
                      <a16:creationId xmlns:a16="http://schemas.microsoft.com/office/drawing/2014/main" id="{2F85A373-07EF-4DEE-BA63-1AD2D09A7D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880353" y="4211763"/>
                  <a:ext cx="266277" cy="922783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FCCE0C2D-A1CC-42E2-AC42-C81120D679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38798" y="4209704"/>
                  <a:ext cx="507630" cy="869594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79F894B3-3359-4B8F-9EE0-EF1506DD1605}"/>
                </a:ext>
              </a:extLst>
            </p:cNvPr>
            <p:cNvGrpSpPr/>
            <p:nvPr/>
          </p:nvGrpSpPr>
          <p:grpSpPr>
            <a:xfrm rot="323350">
              <a:off x="6862988" y="4158001"/>
              <a:ext cx="933434" cy="385590"/>
              <a:chOff x="10358113" y="4003371"/>
              <a:chExt cx="933434" cy="385590"/>
            </a:xfrm>
          </p:grpSpPr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386C6838-8AFA-400C-BDB6-9990E5277AC1}"/>
                  </a:ext>
                </a:extLst>
              </p:cNvPr>
              <p:cNvGrpSpPr/>
              <p:nvPr/>
            </p:nvGrpSpPr>
            <p:grpSpPr>
              <a:xfrm rot="16697224">
                <a:off x="11042271" y="4139684"/>
                <a:ext cx="351920" cy="146633"/>
                <a:chOff x="2608857" y="4643504"/>
                <a:chExt cx="234017" cy="97508"/>
              </a:xfrm>
            </p:grpSpPr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F59B8902-1E82-4EAE-8C59-4CF543FEE7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38867" y="4643505"/>
                  <a:ext cx="28169" cy="97507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>
                  <a:extLst>
                    <a:ext uri="{FF2B5EF4-FFF2-40B4-BE49-F238E27FC236}">
                      <a16:creationId xmlns:a16="http://schemas.microsoft.com/office/drawing/2014/main" id="{C112EBFF-E44F-4EC1-B05B-2049F596DD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608857" y="4643505"/>
                  <a:ext cx="125676" cy="4875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>
                  <a:extLst>
                    <a:ext uri="{FF2B5EF4-FFF2-40B4-BE49-F238E27FC236}">
                      <a16:creationId xmlns:a16="http://schemas.microsoft.com/office/drawing/2014/main" id="{6FDE9CAA-42EE-4122-93CA-B9EB6B695D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28033" y="4643504"/>
                  <a:ext cx="114841" cy="7313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>
                  <a:extLst>
                    <a:ext uri="{FF2B5EF4-FFF2-40B4-BE49-F238E27FC236}">
                      <a16:creationId xmlns:a16="http://schemas.microsoft.com/office/drawing/2014/main" id="{9EFB1BDC-B631-4BD2-B485-60974D4970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82529" y="4643504"/>
                  <a:ext cx="56338" cy="9750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51DA4C33-14DD-4C9D-AFD0-850839782213}"/>
                  </a:ext>
                </a:extLst>
              </p:cNvPr>
              <p:cNvSpPr/>
              <p:nvPr/>
            </p:nvSpPr>
            <p:spPr>
              <a:xfrm rot="16697224">
                <a:off x="10805959" y="3882940"/>
                <a:ext cx="175961" cy="538419"/>
              </a:xfrm>
              <a:prstGeom prst="rect">
                <a:avLst/>
              </a:prstGeom>
              <a:gradFill flip="none" rotWithShape="1">
                <a:gsLst>
                  <a:gs pos="16000">
                    <a:srgbClr val="C00000"/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7" name="Isosceles Triangle 166">
                <a:extLst>
                  <a:ext uri="{FF2B5EF4-FFF2-40B4-BE49-F238E27FC236}">
                    <a16:creationId xmlns:a16="http://schemas.microsoft.com/office/drawing/2014/main" id="{E7EE1583-1990-4081-B724-659BC4DDE1FF}"/>
                  </a:ext>
                </a:extLst>
              </p:cNvPr>
              <p:cNvSpPr/>
              <p:nvPr/>
            </p:nvSpPr>
            <p:spPr>
              <a:xfrm rot="16697224">
                <a:off x="10403251" y="3958233"/>
                <a:ext cx="175961" cy="266238"/>
              </a:xfrm>
              <a:prstGeom prst="triangle">
                <a:avLst/>
              </a:prstGeom>
              <a:gradFill flip="none" rotWithShape="1">
                <a:gsLst>
                  <a:gs pos="16000">
                    <a:srgbClr val="C00000"/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702DDAA1-1040-4DB8-89F3-61606F252F46}"/>
                </a:ext>
              </a:extLst>
            </p:cNvPr>
            <p:cNvGrpSpPr/>
            <p:nvPr/>
          </p:nvGrpSpPr>
          <p:grpSpPr>
            <a:xfrm>
              <a:off x="5646818" y="5488475"/>
              <a:ext cx="600120" cy="605404"/>
              <a:chOff x="8263470" y="5500487"/>
              <a:chExt cx="862730" cy="862730"/>
            </a:xfrm>
          </p:grpSpPr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C0E30443-9C94-42B1-B516-8F3448432A4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263470" y="5500487"/>
                <a:ext cx="862730" cy="862730"/>
              </a:xfrm>
              <a:prstGeom prst="ellipse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Oval 175">
                <a:extLst>
                  <a:ext uri="{FF2B5EF4-FFF2-40B4-BE49-F238E27FC236}">
                    <a16:creationId xmlns:a16="http://schemas.microsoft.com/office/drawing/2014/main" id="{CC6F01AE-B9BC-4305-959C-997155BF7F7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453271" y="5690288"/>
                <a:ext cx="483128" cy="483128"/>
              </a:xfrm>
              <a:prstGeom prst="ellipse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D266D9E4-D1CC-4F01-BFE3-76D2A6C65E3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603395" y="5840412"/>
                <a:ext cx="182880" cy="18288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8" name="Explosion: 8 Points 177">
              <a:extLst>
                <a:ext uri="{FF2B5EF4-FFF2-40B4-BE49-F238E27FC236}">
                  <a16:creationId xmlns:a16="http://schemas.microsoft.com/office/drawing/2014/main" id="{38F8A680-8D36-476F-9C9F-649A8F8AD83E}"/>
                </a:ext>
              </a:extLst>
            </p:cNvPr>
            <p:cNvSpPr/>
            <p:nvPr/>
          </p:nvSpPr>
          <p:spPr>
            <a:xfrm>
              <a:off x="3207852" y="2665915"/>
              <a:ext cx="438918" cy="429445"/>
            </a:xfrm>
            <a:prstGeom prst="irregularSeal1">
              <a:avLst/>
            </a:prstGeom>
            <a:solidFill>
              <a:srgbClr val="00B0F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Explosion: 8 Points 178">
              <a:extLst>
                <a:ext uri="{FF2B5EF4-FFF2-40B4-BE49-F238E27FC236}">
                  <a16:creationId xmlns:a16="http://schemas.microsoft.com/office/drawing/2014/main" id="{F03F67A5-F8A0-4A0A-9CC3-C46C7F40E8B2}"/>
                </a:ext>
              </a:extLst>
            </p:cNvPr>
            <p:cNvSpPr/>
            <p:nvPr/>
          </p:nvSpPr>
          <p:spPr>
            <a:xfrm>
              <a:off x="4202698" y="3138364"/>
              <a:ext cx="438918" cy="429445"/>
            </a:xfrm>
            <a:prstGeom prst="irregularSeal1">
              <a:avLst/>
            </a:prstGeom>
            <a:solidFill>
              <a:srgbClr val="00B0F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Arc 179">
              <a:extLst>
                <a:ext uri="{FF2B5EF4-FFF2-40B4-BE49-F238E27FC236}">
                  <a16:creationId xmlns:a16="http://schemas.microsoft.com/office/drawing/2014/main" id="{3C9DE635-38E3-4403-9EDA-C9D49781FC05}"/>
                </a:ext>
              </a:extLst>
            </p:cNvPr>
            <p:cNvSpPr/>
            <p:nvPr/>
          </p:nvSpPr>
          <p:spPr>
            <a:xfrm>
              <a:off x="3998142" y="4057157"/>
              <a:ext cx="3587427" cy="1242011"/>
            </a:xfrm>
            <a:prstGeom prst="arc">
              <a:avLst>
                <a:gd name="adj1" fmla="val 13495163"/>
                <a:gd name="adj2" fmla="val 20103621"/>
              </a:avLst>
            </a:prstGeom>
            <a:ln w="25400">
              <a:solidFill>
                <a:srgbClr val="C00000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1" name="Group 180">
              <a:extLst>
                <a:ext uri="{FF2B5EF4-FFF2-40B4-BE49-F238E27FC236}">
                  <a16:creationId xmlns:a16="http://schemas.microsoft.com/office/drawing/2014/main" id="{3E2DC310-7987-4119-9FA2-43144268EFA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64243" y="4216978"/>
              <a:ext cx="351914" cy="1906218"/>
              <a:chOff x="1599114" y="4233975"/>
              <a:chExt cx="234017" cy="1267593"/>
            </a:xfrm>
          </p:grpSpPr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45167A42-20F5-4B17-9995-D81DE2A35DAA}"/>
                  </a:ext>
                </a:extLst>
              </p:cNvPr>
              <p:cNvGrpSpPr/>
              <p:nvPr/>
            </p:nvGrpSpPr>
            <p:grpSpPr>
              <a:xfrm>
                <a:off x="1599114" y="5404060"/>
                <a:ext cx="234017" cy="97508"/>
                <a:chOff x="2608857" y="4643504"/>
                <a:chExt cx="234017" cy="97508"/>
              </a:xfrm>
            </p:grpSpPr>
            <p:cxnSp>
              <p:nvCxnSpPr>
                <p:cNvPr id="188" name="Straight Connector 187">
                  <a:extLst>
                    <a:ext uri="{FF2B5EF4-FFF2-40B4-BE49-F238E27FC236}">
                      <a16:creationId xmlns:a16="http://schemas.microsoft.com/office/drawing/2014/main" id="{F365B9EC-0EB9-4659-9AEC-D70BDB430D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38867" y="4643505"/>
                  <a:ext cx="28169" cy="97507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>
                  <a:extLst>
                    <a:ext uri="{FF2B5EF4-FFF2-40B4-BE49-F238E27FC236}">
                      <a16:creationId xmlns:a16="http://schemas.microsoft.com/office/drawing/2014/main" id="{D4099AE1-D6AF-40C1-9C05-39E1B112E6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608857" y="4643505"/>
                  <a:ext cx="125676" cy="4875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>
                  <a:extLst>
                    <a:ext uri="{FF2B5EF4-FFF2-40B4-BE49-F238E27FC236}">
                      <a16:creationId xmlns:a16="http://schemas.microsoft.com/office/drawing/2014/main" id="{939C41B9-DEE3-413B-828B-687BCBDFB8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28033" y="4643504"/>
                  <a:ext cx="114841" cy="7313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Straight Connector 190">
                  <a:extLst>
                    <a:ext uri="{FF2B5EF4-FFF2-40B4-BE49-F238E27FC236}">
                      <a16:creationId xmlns:a16="http://schemas.microsoft.com/office/drawing/2014/main" id="{4364905C-F365-46BC-8499-4EBA05298E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82529" y="4643504"/>
                  <a:ext cx="56338" cy="9750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24F07C93-6A22-46A6-91DC-98EF5B9B210B}"/>
                  </a:ext>
                </a:extLst>
              </p:cNvPr>
              <p:cNvSpPr/>
              <p:nvPr/>
            </p:nvSpPr>
            <p:spPr>
              <a:xfrm>
                <a:off x="1661953" y="4914357"/>
                <a:ext cx="117009" cy="5027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B426C6E1-DB87-4038-AD0E-592CA968C2B3}"/>
                  </a:ext>
                </a:extLst>
              </p:cNvPr>
              <p:cNvSpPr/>
              <p:nvPr/>
            </p:nvSpPr>
            <p:spPr>
              <a:xfrm>
                <a:off x="1661953" y="4676008"/>
                <a:ext cx="117009" cy="238349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C486A18C-0FF7-426F-8BAE-B8AB92731869}"/>
                  </a:ext>
                </a:extLst>
              </p:cNvPr>
              <p:cNvSpPr/>
              <p:nvPr/>
            </p:nvSpPr>
            <p:spPr>
              <a:xfrm>
                <a:off x="1661953" y="4611003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ectangle 185">
                <a:extLst>
                  <a:ext uri="{FF2B5EF4-FFF2-40B4-BE49-F238E27FC236}">
                    <a16:creationId xmlns:a16="http://schemas.microsoft.com/office/drawing/2014/main" id="{587D5E4B-2D94-40EF-9120-E2FB2D546DCD}"/>
                  </a:ext>
                </a:extLst>
              </p:cNvPr>
              <p:cNvSpPr/>
              <p:nvPr/>
            </p:nvSpPr>
            <p:spPr>
              <a:xfrm>
                <a:off x="1661953" y="4545998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Isosceles Triangle 186">
                <a:extLst>
                  <a:ext uri="{FF2B5EF4-FFF2-40B4-BE49-F238E27FC236}">
                    <a16:creationId xmlns:a16="http://schemas.microsoft.com/office/drawing/2014/main" id="{DFFD1BDE-130D-438D-BE18-78100D86460C}"/>
                  </a:ext>
                </a:extLst>
              </p:cNvPr>
              <p:cNvSpPr/>
              <p:nvPr/>
            </p:nvSpPr>
            <p:spPr>
              <a:xfrm>
                <a:off x="1661953" y="4233975"/>
                <a:ext cx="117009" cy="312023"/>
              </a:xfrm>
              <a:prstGeom prst="triangle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F5166FAD-8CCF-4E46-A2E6-CBBE3EBB6560}"/>
                </a:ext>
              </a:extLst>
            </p:cNvPr>
            <p:cNvGrpSpPr>
              <a:grpSpLocks noChangeAspect="1"/>
            </p:cNvGrpSpPr>
            <p:nvPr/>
          </p:nvGrpSpPr>
          <p:grpSpPr>
            <a:xfrm rot="4958909">
              <a:off x="2793852" y="2452878"/>
              <a:ext cx="351913" cy="783105"/>
              <a:chOff x="1288973" y="1559974"/>
              <a:chExt cx="234017" cy="520747"/>
            </a:xfrm>
          </p:grpSpPr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id="{A7F9EEF5-AA2E-4F80-A56F-5DD8D11702DD}"/>
                  </a:ext>
                </a:extLst>
              </p:cNvPr>
              <p:cNvGrpSpPr/>
              <p:nvPr/>
            </p:nvGrpSpPr>
            <p:grpSpPr>
              <a:xfrm rot="497224">
                <a:off x="1288973" y="1983213"/>
                <a:ext cx="234017" cy="97508"/>
                <a:chOff x="2608857" y="4643504"/>
                <a:chExt cx="234017" cy="97508"/>
              </a:xfrm>
            </p:grpSpPr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680C3FD9-A81C-4376-92DF-DAB72E24A5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38867" y="4643505"/>
                  <a:ext cx="28169" cy="97507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>
                  <a:extLst>
                    <a:ext uri="{FF2B5EF4-FFF2-40B4-BE49-F238E27FC236}">
                      <a16:creationId xmlns:a16="http://schemas.microsoft.com/office/drawing/2014/main" id="{F0948354-BD60-414F-A087-986DE955968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608857" y="4643505"/>
                  <a:ext cx="125676" cy="4875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>
                  <a:extLst>
                    <a:ext uri="{FF2B5EF4-FFF2-40B4-BE49-F238E27FC236}">
                      <a16:creationId xmlns:a16="http://schemas.microsoft.com/office/drawing/2014/main" id="{F30DF0D5-EFD8-46D6-8C5A-B33292D0C7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28033" y="4643504"/>
                  <a:ext cx="114841" cy="7313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Connector 199">
                  <a:extLst>
                    <a:ext uri="{FF2B5EF4-FFF2-40B4-BE49-F238E27FC236}">
                      <a16:creationId xmlns:a16="http://schemas.microsoft.com/office/drawing/2014/main" id="{07039BE6-4A6F-468A-A33C-6BFBAFB396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82529" y="4643504"/>
                  <a:ext cx="56338" cy="9750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4" name="Rectangle 193">
                <a:extLst>
                  <a:ext uri="{FF2B5EF4-FFF2-40B4-BE49-F238E27FC236}">
                    <a16:creationId xmlns:a16="http://schemas.microsoft.com/office/drawing/2014/main" id="{1E0C7E49-B2B2-42AF-8182-9C0F40DDACA3}"/>
                  </a:ext>
                </a:extLst>
              </p:cNvPr>
              <p:cNvSpPr/>
              <p:nvPr/>
            </p:nvSpPr>
            <p:spPr>
              <a:xfrm rot="497224">
                <a:off x="1353371" y="1934355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C3CF485A-48AC-4157-8B0B-F93738825364}"/>
                  </a:ext>
                </a:extLst>
              </p:cNvPr>
              <p:cNvSpPr/>
              <p:nvPr/>
            </p:nvSpPr>
            <p:spPr>
              <a:xfrm rot="497224">
                <a:off x="1362740" y="1870028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6" name="Isosceles Triangle 195">
                <a:extLst>
                  <a:ext uri="{FF2B5EF4-FFF2-40B4-BE49-F238E27FC236}">
                    <a16:creationId xmlns:a16="http://schemas.microsoft.com/office/drawing/2014/main" id="{42B47534-4021-466E-B421-EA58B0DBF834}"/>
                  </a:ext>
                </a:extLst>
              </p:cNvPr>
              <p:cNvSpPr/>
              <p:nvPr/>
            </p:nvSpPr>
            <p:spPr>
              <a:xfrm rot="497224">
                <a:off x="1389911" y="1559974"/>
                <a:ext cx="117009" cy="312023"/>
              </a:xfrm>
              <a:prstGeom prst="triangle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1" name="Explosion: 8 Points 200">
              <a:extLst>
                <a:ext uri="{FF2B5EF4-FFF2-40B4-BE49-F238E27FC236}">
                  <a16:creationId xmlns:a16="http://schemas.microsoft.com/office/drawing/2014/main" id="{DC868060-4A74-416C-A998-5F7ED5D60E8A}"/>
                </a:ext>
              </a:extLst>
            </p:cNvPr>
            <p:cNvSpPr/>
            <p:nvPr/>
          </p:nvSpPr>
          <p:spPr>
            <a:xfrm>
              <a:off x="4981190" y="3912475"/>
              <a:ext cx="438918" cy="429445"/>
            </a:xfrm>
            <a:prstGeom prst="irregularSeal1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0" name="Straight Arrow Connector 229">
              <a:extLst>
                <a:ext uri="{FF2B5EF4-FFF2-40B4-BE49-F238E27FC236}">
                  <a16:creationId xmlns:a16="http://schemas.microsoft.com/office/drawing/2014/main" id="{B36C14E4-9D75-4269-B2AC-B35145311340}"/>
                </a:ext>
              </a:extLst>
            </p:cNvPr>
            <p:cNvCxnSpPr>
              <a:cxnSpLocks/>
              <a:endCxn id="239" idx="1"/>
            </p:cNvCxnSpPr>
            <p:nvPr/>
          </p:nvCxnSpPr>
          <p:spPr>
            <a:xfrm flipV="1">
              <a:off x="227515" y="2364262"/>
              <a:ext cx="183932" cy="326958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2" name="Rectangle: Rounded Corners 231">
              <a:extLst>
                <a:ext uri="{FF2B5EF4-FFF2-40B4-BE49-F238E27FC236}">
                  <a16:creationId xmlns:a16="http://schemas.microsoft.com/office/drawing/2014/main" id="{E6B0E9BD-CB7F-416E-BDA1-6E57D1745FF1}"/>
                </a:ext>
              </a:extLst>
            </p:cNvPr>
            <p:cNvSpPr/>
            <p:nvPr/>
          </p:nvSpPr>
          <p:spPr>
            <a:xfrm>
              <a:off x="7924207" y="3099766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BMEWS</a:t>
              </a:r>
            </a:p>
          </p:txBody>
        </p:sp>
        <p:sp>
          <p:nvSpPr>
            <p:cNvPr id="233" name="Rectangle: Rounded Corners 232">
              <a:extLst>
                <a:ext uri="{FF2B5EF4-FFF2-40B4-BE49-F238E27FC236}">
                  <a16:creationId xmlns:a16="http://schemas.microsoft.com/office/drawing/2014/main" id="{FB9BF01B-4027-4643-BF6F-488D19BD0BA0}"/>
                </a:ext>
              </a:extLst>
            </p:cNvPr>
            <p:cNvSpPr/>
            <p:nvPr/>
          </p:nvSpPr>
          <p:spPr>
            <a:xfrm>
              <a:off x="6777758" y="3099766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Close-in BMEWS</a:t>
              </a:r>
            </a:p>
          </p:txBody>
        </p:sp>
        <p:sp>
          <p:nvSpPr>
            <p:cNvPr id="234" name="Rectangle: Rounded Corners 233">
              <a:extLst>
                <a:ext uri="{FF2B5EF4-FFF2-40B4-BE49-F238E27FC236}">
                  <a16:creationId xmlns:a16="http://schemas.microsoft.com/office/drawing/2014/main" id="{B0072882-F923-465A-B482-9E28548F509E}"/>
                </a:ext>
              </a:extLst>
            </p:cNvPr>
            <p:cNvSpPr/>
            <p:nvPr/>
          </p:nvSpPr>
          <p:spPr>
            <a:xfrm>
              <a:off x="7345678" y="2262039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C2</a:t>
              </a:r>
            </a:p>
          </p:txBody>
        </p:sp>
        <p:sp>
          <p:nvSpPr>
            <p:cNvPr id="235" name="Rectangle: Rounded Corners 234">
              <a:extLst>
                <a:ext uri="{FF2B5EF4-FFF2-40B4-BE49-F238E27FC236}">
                  <a16:creationId xmlns:a16="http://schemas.microsoft.com/office/drawing/2014/main" id="{EB7591CE-554B-4834-937A-58171BE119DC}"/>
                </a:ext>
              </a:extLst>
            </p:cNvPr>
            <p:cNvSpPr/>
            <p:nvPr/>
          </p:nvSpPr>
          <p:spPr>
            <a:xfrm>
              <a:off x="6750645" y="1432185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ABM</a:t>
              </a:r>
            </a:p>
          </p:txBody>
        </p:sp>
        <p:sp>
          <p:nvSpPr>
            <p:cNvPr id="237" name="Rectangle: Rounded Corners 236">
              <a:extLst>
                <a:ext uri="{FF2B5EF4-FFF2-40B4-BE49-F238E27FC236}">
                  <a16:creationId xmlns:a16="http://schemas.microsoft.com/office/drawing/2014/main" id="{57933A2B-395F-4AB3-B3A8-3A12DB6B2B08}"/>
                </a:ext>
              </a:extLst>
            </p:cNvPr>
            <p:cNvSpPr/>
            <p:nvPr/>
          </p:nvSpPr>
          <p:spPr>
            <a:xfrm>
              <a:off x="411447" y="3387539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Gravity</a:t>
              </a:r>
            </a:p>
          </p:txBody>
        </p:sp>
        <p:sp>
          <p:nvSpPr>
            <p:cNvPr id="238" name="Rectangle: Rounded Corners 237">
              <a:extLst>
                <a:ext uri="{FF2B5EF4-FFF2-40B4-BE49-F238E27FC236}">
                  <a16:creationId xmlns:a16="http://schemas.microsoft.com/office/drawing/2014/main" id="{3AA91C1E-A77E-4789-96E7-D2D7CFD4CD6E}"/>
                </a:ext>
              </a:extLst>
            </p:cNvPr>
            <p:cNvSpPr/>
            <p:nvPr/>
          </p:nvSpPr>
          <p:spPr>
            <a:xfrm>
              <a:off x="411447" y="2738740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Atmosphere</a:t>
              </a:r>
            </a:p>
          </p:txBody>
        </p:sp>
        <p:sp>
          <p:nvSpPr>
            <p:cNvPr id="239" name="Rectangle: Rounded Corners 238">
              <a:extLst>
                <a:ext uri="{FF2B5EF4-FFF2-40B4-BE49-F238E27FC236}">
                  <a16:creationId xmlns:a16="http://schemas.microsoft.com/office/drawing/2014/main" id="{6D870AEE-4F13-402B-A5AF-7BBC729C360B}"/>
                </a:ext>
              </a:extLst>
            </p:cNvPr>
            <p:cNvSpPr/>
            <p:nvPr/>
          </p:nvSpPr>
          <p:spPr>
            <a:xfrm>
              <a:off x="411447" y="2089942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Azimuth</a:t>
              </a:r>
            </a:p>
          </p:txBody>
        </p:sp>
        <p:cxnSp>
          <p:nvCxnSpPr>
            <p:cNvPr id="242" name="Straight Arrow Connector 241">
              <a:extLst>
                <a:ext uri="{FF2B5EF4-FFF2-40B4-BE49-F238E27FC236}">
                  <a16:creationId xmlns:a16="http://schemas.microsoft.com/office/drawing/2014/main" id="{2D121850-429D-4542-8CD0-1E704ADBB229}"/>
                </a:ext>
              </a:extLst>
            </p:cNvPr>
            <p:cNvCxnSpPr>
              <a:cxnSpLocks/>
              <a:stCxn id="234" idx="0"/>
              <a:endCxn id="235" idx="2"/>
            </p:cNvCxnSpPr>
            <p:nvPr/>
          </p:nvCxnSpPr>
          <p:spPr>
            <a:xfrm flipH="1" flipV="1">
              <a:off x="7291720" y="1980825"/>
              <a:ext cx="595033" cy="281214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3" name="Straight Arrow Connector 242">
              <a:extLst>
                <a:ext uri="{FF2B5EF4-FFF2-40B4-BE49-F238E27FC236}">
                  <a16:creationId xmlns:a16="http://schemas.microsoft.com/office/drawing/2014/main" id="{0ABE46CD-1057-407F-91F2-AE0A67EBD54C}"/>
                </a:ext>
              </a:extLst>
            </p:cNvPr>
            <p:cNvCxnSpPr>
              <a:cxnSpLocks/>
              <a:stCxn id="232" idx="0"/>
              <a:endCxn id="234" idx="2"/>
            </p:cNvCxnSpPr>
            <p:nvPr/>
          </p:nvCxnSpPr>
          <p:spPr>
            <a:xfrm flipH="1" flipV="1">
              <a:off x="7886753" y="2810679"/>
              <a:ext cx="578529" cy="289087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5" name="Straight Arrow Connector 244">
              <a:extLst>
                <a:ext uri="{FF2B5EF4-FFF2-40B4-BE49-F238E27FC236}">
                  <a16:creationId xmlns:a16="http://schemas.microsoft.com/office/drawing/2014/main" id="{49465468-CCBF-4375-BBEE-DEA3727C66A4}"/>
                </a:ext>
              </a:extLst>
            </p:cNvPr>
            <p:cNvCxnSpPr>
              <a:cxnSpLocks/>
              <a:stCxn id="251" idx="3"/>
              <a:endCxn id="254" idx="1"/>
            </p:cNvCxnSpPr>
            <p:nvPr/>
          </p:nvCxnSpPr>
          <p:spPr>
            <a:xfrm>
              <a:off x="3384025" y="1999586"/>
              <a:ext cx="309124" cy="1575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6" name="Straight Arrow Connector 245">
              <a:extLst>
                <a:ext uri="{FF2B5EF4-FFF2-40B4-BE49-F238E27FC236}">
                  <a16:creationId xmlns:a16="http://schemas.microsoft.com/office/drawing/2014/main" id="{D67DE1E0-8B9E-40B2-BBC4-B99D72A7D7B9}"/>
                </a:ext>
              </a:extLst>
            </p:cNvPr>
            <p:cNvCxnSpPr>
              <a:cxnSpLocks/>
              <a:stCxn id="252" idx="3"/>
              <a:endCxn id="251" idx="1"/>
            </p:cNvCxnSpPr>
            <p:nvPr/>
          </p:nvCxnSpPr>
          <p:spPr>
            <a:xfrm>
              <a:off x="1493597" y="1715464"/>
              <a:ext cx="808278" cy="284122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7" name="Straight Arrow Connector 246">
              <a:extLst>
                <a:ext uri="{FF2B5EF4-FFF2-40B4-BE49-F238E27FC236}">
                  <a16:creationId xmlns:a16="http://schemas.microsoft.com/office/drawing/2014/main" id="{ED575EA7-57AC-4708-B634-24BEF3986118}"/>
                </a:ext>
              </a:extLst>
            </p:cNvPr>
            <p:cNvCxnSpPr>
              <a:cxnSpLocks/>
              <a:stCxn id="239" idx="3"/>
              <a:endCxn id="251" idx="1"/>
            </p:cNvCxnSpPr>
            <p:nvPr/>
          </p:nvCxnSpPr>
          <p:spPr>
            <a:xfrm flipV="1">
              <a:off x="1493597" y="1999586"/>
              <a:ext cx="808278" cy="364676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8" name="Straight Arrow Connector 247">
              <a:extLst>
                <a:ext uri="{FF2B5EF4-FFF2-40B4-BE49-F238E27FC236}">
                  <a16:creationId xmlns:a16="http://schemas.microsoft.com/office/drawing/2014/main" id="{82E40230-365F-4A53-B4C2-68D8783D8DEA}"/>
                </a:ext>
              </a:extLst>
            </p:cNvPr>
            <p:cNvCxnSpPr>
              <a:cxnSpLocks/>
              <a:stCxn id="238" idx="3"/>
              <a:endCxn id="251" idx="1"/>
            </p:cNvCxnSpPr>
            <p:nvPr/>
          </p:nvCxnSpPr>
          <p:spPr>
            <a:xfrm flipV="1">
              <a:off x="1493597" y="1999586"/>
              <a:ext cx="808278" cy="1013474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9" name="Straight Arrow Connector 248">
              <a:extLst>
                <a:ext uri="{FF2B5EF4-FFF2-40B4-BE49-F238E27FC236}">
                  <a16:creationId xmlns:a16="http://schemas.microsoft.com/office/drawing/2014/main" id="{6149B142-79A2-4208-88B8-8F9E6DE9A353}"/>
                </a:ext>
              </a:extLst>
            </p:cNvPr>
            <p:cNvCxnSpPr>
              <a:cxnSpLocks/>
              <a:stCxn id="237" idx="3"/>
              <a:endCxn id="251" idx="1"/>
            </p:cNvCxnSpPr>
            <p:nvPr/>
          </p:nvCxnSpPr>
          <p:spPr>
            <a:xfrm flipV="1">
              <a:off x="1493597" y="1999586"/>
              <a:ext cx="808278" cy="1662273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50" name="Straight Arrow Connector 249">
              <a:extLst>
                <a:ext uri="{FF2B5EF4-FFF2-40B4-BE49-F238E27FC236}">
                  <a16:creationId xmlns:a16="http://schemas.microsoft.com/office/drawing/2014/main" id="{1380CDEE-4A8A-43EB-94E0-A01224B450AB}"/>
                </a:ext>
              </a:extLst>
            </p:cNvPr>
            <p:cNvCxnSpPr>
              <a:cxnSpLocks/>
              <a:stCxn id="233" idx="0"/>
              <a:endCxn id="234" idx="2"/>
            </p:cNvCxnSpPr>
            <p:nvPr/>
          </p:nvCxnSpPr>
          <p:spPr>
            <a:xfrm flipV="1">
              <a:off x="7318833" y="2810679"/>
              <a:ext cx="567920" cy="289087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251" name="Rectangle: Rounded Corners 250">
              <a:extLst>
                <a:ext uri="{FF2B5EF4-FFF2-40B4-BE49-F238E27FC236}">
                  <a16:creationId xmlns:a16="http://schemas.microsoft.com/office/drawing/2014/main" id="{9297B4FC-6434-460B-B6F6-D363BC4D5193}"/>
                </a:ext>
              </a:extLst>
            </p:cNvPr>
            <p:cNvSpPr/>
            <p:nvPr/>
          </p:nvSpPr>
          <p:spPr>
            <a:xfrm>
              <a:off x="2301875" y="1725266"/>
              <a:ext cx="1082150" cy="548640"/>
            </a:xfrm>
            <a:prstGeom prst="roundRect">
              <a:avLst/>
            </a:prstGeom>
            <a:solidFill>
              <a:srgbClr val="00B0F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Trajectory</a:t>
              </a:r>
            </a:p>
          </p:txBody>
        </p:sp>
        <p:sp>
          <p:nvSpPr>
            <p:cNvPr id="252" name="Rectangle: Rounded Corners 251">
              <a:extLst>
                <a:ext uri="{FF2B5EF4-FFF2-40B4-BE49-F238E27FC236}">
                  <a16:creationId xmlns:a16="http://schemas.microsoft.com/office/drawing/2014/main" id="{5F8037C3-3665-4526-8FBB-0467760A9377}"/>
                </a:ext>
              </a:extLst>
            </p:cNvPr>
            <p:cNvSpPr/>
            <p:nvPr/>
          </p:nvSpPr>
          <p:spPr>
            <a:xfrm>
              <a:off x="411447" y="1441144"/>
              <a:ext cx="1082150" cy="548640"/>
            </a:xfrm>
            <a:prstGeom prst="roundRect">
              <a:avLst/>
            </a:prstGeom>
            <a:solidFill>
              <a:srgbClr val="00B0F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6 D.O.F.</a:t>
              </a:r>
            </a:p>
          </p:txBody>
        </p:sp>
        <p:grpSp>
          <p:nvGrpSpPr>
            <p:cNvPr id="253" name="Group 252">
              <a:extLst>
                <a:ext uri="{FF2B5EF4-FFF2-40B4-BE49-F238E27FC236}">
                  <a16:creationId xmlns:a16="http://schemas.microsoft.com/office/drawing/2014/main" id="{1DC4DD6B-C152-42EF-A26D-EEF49EF2C258}"/>
                </a:ext>
              </a:extLst>
            </p:cNvPr>
            <p:cNvGrpSpPr/>
            <p:nvPr/>
          </p:nvGrpSpPr>
          <p:grpSpPr>
            <a:xfrm>
              <a:off x="3693149" y="1726841"/>
              <a:ext cx="1082150" cy="548640"/>
              <a:chOff x="3856976" y="736716"/>
              <a:chExt cx="1082150" cy="548640"/>
            </a:xfrm>
          </p:grpSpPr>
          <p:sp>
            <p:nvSpPr>
              <p:cNvPr id="254" name="Rectangle: Rounded Corners 253">
                <a:extLst>
                  <a:ext uri="{FF2B5EF4-FFF2-40B4-BE49-F238E27FC236}">
                    <a16:creationId xmlns:a16="http://schemas.microsoft.com/office/drawing/2014/main" id="{53D03FE2-1B47-4A72-A5A1-EEB360E1BBFC}"/>
                  </a:ext>
                </a:extLst>
              </p:cNvPr>
              <p:cNvSpPr/>
              <p:nvPr/>
            </p:nvSpPr>
            <p:spPr>
              <a:xfrm>
                <a:off x="3856976" y="736716"/>
                <a:ext cx="1082150" cy="548640"/>
              </a:xfrm>
              <a:prstGeom prst="roundRect">
                <a:avLst/>
              </a:prstGeom>
              <a:solidFill>
                <a:srgbClr val="00B0F0"/>
              </a:solidFill>
              <a:ln w="38100"/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r>
                  <a:rPr lang="en-US" sz="1400" dirty="0">
                    <a:ln w="0">
                      <a:noFill/>
                    </a:ln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    RV     </a:t>
                </a:r>
              </a:p>
            </p:txBody>
          </p:sp>
          <p:sp>
            <p:nvSpPr>
              <p:cNvPr id="255" name="Explosion: 8 Points 254">
                <a:extLst>
                  <a:ext uri="{FF2B5EF4-FFF2-40B4-BE49-F238E27FC236}">
                    <a16:creationId xmlns:a16="http://schemas.microsoft.com/office/drawing/2014/main" id="{0FAA3A66-4C26-46FF-9FE7-90DE1E0E6C07}"/>
                  </a:ext>
                </a:extLst>
              </p:cNvPr>
              <p:cNvSpPr/>
              <p:nvPr/>
            </p:nvSpPr>
            <p:spPr>
              <a:xfrm>
                <a:off x="4420066" y="810594"/>
                <a:ext cx="438918" cy="429445"/>
              </a:xfrm>
              <a:prstGeom prst="irregularSeal1">
                <a:avLst/>
              </a:prstGeom>
              <a:solidFill>
                <a:srgbClr val="00B0F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56" name="Straight Arrow Connector 255">
              <a:extLst>
                <a:ext uri="{FF2B5EF4-FFF2-40B4-BE49-F238E27FC236}">
                  <a16:creationId xmlns:a16="http://schemas.microsoft.com/office/drawing/2014/main" id="{4047E97E-D0E5-4170-AB6D-BFE6E1A32703}"/>
                </a:ext>
              </a:extLst>
            </p:cNvPr>
            <p:cNvCxnSpPr>
              <a:cxnSpLocks/>
              <a:endCxn id="251" idx="2"/>
            </p:cNvCxnSpPr>
            <p:nvPr/>
          </p:nvCxnSpPr>
          <p:spPr>
            <a:xfrm flipH="1" flipV="1">
              <a:off x="2842950" y="2273906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Arrow Connector 256">
              <a:extLst>
                <a:ext uri="{FF2B5EF4-FFF2-40B4-BE49-F238E27FC236}">
                  <a16:creationId xmlns:a16="http://schemas.microsoft.com/office/drawing/2014/main" id="{A28B5DD4-3122-499E-8978-0C0AA0CABDD6}"/>
                </a:ext>
              </a:extLst>
            </p:cNvPr>
            <p:cNvCxnSpPr>
              <a:cxnSpLocks/>
              <a:endCxn id="238" idx="1"/>
            </p:cNvCxnSpPr>
            <p:nvPr/>
          </p:nvCxnSpPr>
          <p:spPr>
            <a:xfrm flipV="1">
              <a:off x="249073" y="3013060"/>
              <a:ext cx="162374" cy="320605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Arrow Connector 257">
              <a:extLst>
                <a:ext uri="{FF2B5EF4-FFF2-40B4-BE49-F238E27FC236}">
                  <a16:creationId xmlns:a16="http://schemas.microsoft.com/office/drawing/2014/main" id="{75FDA18B-D639-4557-9777-9661CC512DD8}"/>
                </a:ext>
              </a:extLst>
            </p:cNvPr>
            <p:cNvCxnSpPr>
              <a:cxnSpLocks/>
              <a:endCxn id="252" idx="1"/>
            </p:cNvCxnSpPr>
            <p:nvPr/>
          </p:nvCxnSpPr>
          <p:spPr>
            <a:xfrm flipV="1">
              <a:off x="201115" y="1715464"/>
              <a:ext cx="210332" cy="320604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Arrow Connector 258">
              <a:extLst>
                <a:ext uri="{FF2B5EF4-FFF2-40B4-BE49-F238E27FC236}">
                  <a16:creationId xmlns:a16="http://schemas.microsoft.com/office/drawing/2014/main" id="{EDCB52F0-CFF4-4B13-A711-7B7DBB8F73AE}"/>
                </a:ext>
              </a:extLst>
            </p:cNvPr>
            <p:cNvCxnSpPr>
              <a:cxnSpLocks/>
              <a:endCxn id="237" idx="2"/>
            </p:cNvCxnSpPr>
            <p:nvPr/>
          </p:nvCxnSpPr>
          <p:spPr>
            <a:xfrm flipV="1">
              <a:off x="952522" y="3936179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Arrow Connector 259">
              <a:extLst>
                <a:ext uri="{FF2B5EF4-FFF2-40B4-BE49-F238E27FC236}">
                  <a16:creationId xmlns:a16="http://schemas.microsoft.com/office/drawing/2014/main" id="{18F45937-ACB3-4634-9EF2-EC377AC2BD8B}"/>
                </a:ext>
              </a:extLst>
            </p:cNvPr>
            <p:cNvCxnSpPr>
              <a:cxnSpLocks/>
              <a:endCxn id="254" idx="2"/>
            </p:cNvCxnSpPr>
            <p:nvPr/>
          </p:nvCxnSpPr>
          <p:spPr>
            <a:xfrm flipH="1" flipV="1">
              <a:off x="4234224" y="2275481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Straight Arrow Connector 262">
              <a:extLst>
                <a:ext uri="{FF2B5EF4-FFF2-40B4-BE49-F238E27FC236}">
                  <a16:creationId xmlns:a16="http://schemas.microsoft.com/office/drawing/2014/main" id="{EF78F158-A89B-404E-847F-23DC5EE96572}"/>
                </a:ext>
              </a:extLst>
            </p:cNvPr>
            <p:cNvCxnSpPr>
              <a:cxnSpLocks/>
              <a:endCxn id="233" idx="2"/>
            </p:cNvCxnSpPr>
            <p:nvPr/>
          </p:nvCxnSpPr>
          <p:spPr>
            <a:xfrm flipV="1">
              <a:off x="7318833" y="3648406"/>
              <a:ext cx="0" cy="39264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Arrow Connector 263">
              <a:extLst>
                <a:ext uri="{FF2B5EF4-FFF2-40B4-BE49-F238E27FC236}">
                  <a16:creationId xmlns:a16="http://schemas.microsoft.com/office/drawing/2014/main" id="{34658912-C18D-4D3E-8A6D-BD81743FD59C}"/>
                </a:ext>
              </a:extLst>
            </p:cNvPr>
            <p:cNvCxnSpPr>
              <a:cxnSpLocks/>
              <a:endCxn id="232" idx="2"/>
            </p:cNvCxnSpPr>
            <p:nvPr/>
          </p:nvCxnSpPr>
          <p:spPr>
            <a:xfrm flipV="1">
              <a:off x="8465282" y="3648406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Arrow Connector 264">
              <a:extLst>
                <a:ext uri="{FF2B5EF4-FFF2-40B4-BE49-F238E27FC236}">
                  <a16:creationId xmlns:a16="http://schemas.microsoft.com/office/drawing/2014/main" id="{32361CF9-BAD0-42D9-9157-0A2E44FD23A9}"/>
                </a:ext>
              </a:extLst>
            </p:cNvPr>
            <p:cNvCxnSpPr>
              <a:cxnSpLocks/>
              <a:endCxn id="234" idx="3"/>
            </p:cNvCxnSpPr>
            <p:nvPr/>
          </p:nvCxnSpPr>
          <p:spPr>
            <a:xfrm flipH="1">
              <a:off x="8427828" y="2325421"/>
              <a:ext cx="362495" cy="210938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6" name="Straight Arrow Connector 265">
            <a:extLst>
              <a:ext uri="{FF2B5EF4-FFF2-40B4-BE49-F238E27FC236}">
                <a16:creationId xmlns:a16="http://schemas.microsoft.com/office/drawing/2014/main" id="{A39E7C77-C793-4255-9FEF-2DF901CF8ABC}"/>
              </a:ext>
            </a:extLst>
          </p:cNvPr>
          <p:cNvCxnSpPr>
            <a:cxnSpLocks/>
            <a:endCxn id="235" idx="0"/>
          </p:cNvCxnSpPr>
          <p:nvPr/>
        </p:nvCxnSpPr>
        <p:spPr>
          <a:xfrm>
            <a:off x="7291720" y="1033289"/>
            <a:ext cx="0" cy="398896"/>
          </a:xfrm>
          <a:prstGeom prst="straightConnector1">
            <a:avLst/>
          </a:prstGeom>
          <a:ln w="38100">
            <a:solidFill>
              <a:srgbClr val="C4BD97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5891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DB640-B76E-4E37-BEE8-7E6C949C8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77" y="364331"/>
            <a:ext cx="8229600" cy="954107"/>
          </a:xfrm>
        </p:spPr>
        <p:txBody>
          <a:bodyPr/>
          <a:lstStyle/>
          <a:p>
            <a:r>
              <a:rPr lang="en-US" dirty="0"/>
              <a:t>Steps 1-3 need to be done iteratively through the network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BEA9AD-9180-4DD6-94A2-577BF4BD3B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7777" y="6205538"/>
            <a:ext cx="7212731" cy="550862"/>
          </a:xfrm>
        </p:spPr>
        <p:txBody>
          <a:bodyPr/>
          <a:lstStyle/>
          <a:p>
            <a:r>
              <a:rPr lang="en-US" dirty="0"/>
              <a:t>6 D.O.F.: 6 Degrees of Freedom; ABM: Anti-Ballistic Missile; BMEWS: Ballistic Missile Early Warning System; C2: Command and Control; RV: Reentry Vehicle</a:t>
            </a:r>
          </a:p>
          <a:p>
            <a:endParaRPr lang="en-US" dirty="0"/>
          </a:p>
        </p:txBody>
      </p:sp>
      <p:sp>
        <p:nvSpPr>
          <p:cNvPr id="172" name="Arc 171">
            <a:extLst>
              <a:ext uri="{FF2B5EF4-FFF2-40B4-BE49-F238E27FC236}">
                <a16:creationId xmlns:a16="http://schemas.microsoft.com/office/drawing/2014/main" id="{FB72C624-A4C4-4594-B8EB-A7EF17E92FEA}"/>
              </a:ext>
            </a:extLst>
          </p:cNvPr>
          <p:cNvSpPr/>
          <p:nvPr/>
        </p:nvSpPr>
        <p:spPr>
          <a:xfrm rot="16200000">
            <a:off x="1032252" y="2461570"/>
            <a:ext cx="4367367" cy="5081809"/>
          </a:xfrm>
          <a:prstGeom prst="arc">
            <a:avLst>
              <a:gd name="adj1" fmla="val 16849929"/>
              <a:gd name="adj2" fmla="val 21058521"/>
            </a:avLst>
          </a:prstGeom>
          <a:ln w="25400">
            <a:solidFill>
              <a:srgbClr val="00B05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Arc 172">
            <a:extLst>
              <a:ext uri="{FF2B5EF4-FFF2-40B4-BE49-F238E27FC236}">
                <a16:creationId xmlns:a16="http://schemas.microsoft.com/office/drawing/2014/main" id="{C8981900-88A1-43B3-8AFF-344AC408D025}"/>
              </a:ext>
            </a:extLst>
          </p:cNvPr>
          <p:cNvSpPr>
            <a:spLocks/>
          </p:cNvSpPr>
          <p:nvPr/>
        </p:nvSpPr>
        <p:spPr>
          <a:xfrm>
            <a:off x="-219840" y="2855881"/>
            <a:ext cx="6314783" cy="8286045"/>
          </a:xfrm>
          <a:prstGeom prst="arc">
            <a:avLst>
              <a:gd name="adj1" fmla="val 16427475"/>
              <a:gd name="adj2" fmla="val 20221085"/>
            </a:avLst>
          </a:prstGeom>
          <a:ln w="2540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4493F58-E33D-4232-9D62-3CAA0C038DE4}"/>
              </a:ext>
            </a:extLst>
          </p:cNvPr>
          <p:cNvGrpSpPr/>
          <p:nvPr/>
        </p:nvGrpSpPr>
        <p:grpSpPr>
          <a:xfrm>
            <a:off x="201115" y="1432185"/>
            <a:ext cx="8805242" cy="4691011"/>
            <a:chOff x="201115" y="1432185"/>
            <a:chExt cx="8805242" cy="4691011"/>
          </a:xfrm>
        </p:grpSpPr>
        <p:sp>
          <p:nvSpPr>
            <p:cNvPr id="148" name="Isosceles Triangle 147">
              <a:extLst>
                <a:ext uri="{FF2B5EF4-FFF2-40B4-BE49-F238E27FC236}">
                  <a16:creationId xmlns:a16="http://schemas.microsoft.com/office/drawing/2014/main" id="{371B84EA-E8D4-4DAD-9E0D-893ED88CBCDB}"/>
                </a:ext>
              </a:extLst>
            </p:cNvPr>
            <p:cNvSpPr/>
            <p:nvPr/>
          </p:nvSpPr>
          <p:spPr>
            <a:xfrm rot="5647886">
              <a:off x="3854869" y="1016113"/>
              <a:ext cx="835744" cy="7280599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Isosceles Triangle 148">
              <a:extLst>
                <a:ext uri="{FF2B5EF4-FFF2-40B4-BE49-F238E27FC236}">
                  <a16:creationId xmlns:a16="http://schemas.microsoft.com/office/drawing/2014/main" id="{EF72993A-95E9-43EB-AA81-BA317F35B648}"/>
                </a:ext>
              </a:extLst>
            </p:cNvPr>
            <p:cNvSpPr/>
            <p:nvPr/>
          </p:nvSpPr>
          <p:spPr>
            <a:xfrm rot="6902161">
              <a:off x="5753667" y="2145844"/>
              <a:ext cx="750403" cy="3904620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Isosceles Triangle 149">
              <a:extLst>
                <a:ext uri="{FF2B5EF4-FFF2-40B4-BE49-F238E27FC236}">
                  <a16:creationId xmlns:a16="http://schemas.microsoft.com/office/drawing/2014/main" id="{4D462BE1-673A-4A12-AC75-0B9B937C612D}"/>
                </a:ext>
              </a:extLst>
            </p:cNvPr>
            <p:cNvSpPr/>
            <p:nvPr/>
          </p:nvSpPr>
          <p:spPr>
            <a:xfrm rot="6389901">
              <a:off x="6000733" y="2921925"/>
              <a:ext cx="778420" cy="3109693"/>
            </a:xfrm>
            <a:prstGeom prst="triangle">
              <a:avLst/>
            </a:prstGeom>
            <a:gradFill>
              <a:gsLst>
                <a:gs pos="31000">
                  <a:srgbClr val="FF0000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78966DB8-F2C4-46A6-9E94-7CF0C821F923}"/>
                </a:ext>
              </a:extLst>
            </p:cNvPr>
            <p:cNvGrpSpPr/>
            <p:nvPr/>
          </p:nvGrpSpPr>
          <p:grpSpPr>
            <a:xfrm>
              <a:off x="7402291" y="4835286"/>
              <a:ext cx="1468736" cy="1277452"/>
              <a:chOff x="3658918" y="4042401"/>
              <a:chExt cx="2018212" cy="1755366"/>
            </a:xfrm>
          </p:grpSpPr>
          <p:sp>
            <p:nvSpPr>
              <p:cNvPr id="152" name="Isosceles Triangle 151">
                <a:extLst>
                  <a:ext uri="{FF2B5EF4-FFF2-40B4-BE49-F238E27FC236}">
                    <a16:creationId xmlns:a16="http://schemas.microsoft.com/office/drawing/2014/main" id="{DF8D2DF3-314E-451B-B541-285512FCDD13}"/>
                  </a:ext>
                </a:extLst>
              </p:cNvPr>
              <p:cNvSpPr/>
              <p:nvPr/>
            </p:nvSpPr>
            <p:spPr>
              <a:xfrm>
                <a:off x="4373349" y="5449349"/>
                <a:ext cx="1108602" cy="348418"/>
              </a:xfrm>
              <a:prstGeom prst="triangle">
                <a:avLst/>
              </a:prstGeom>
              <a:solidFill>
                <a:srgbClr val="FF8181"/>
              </a:solidFill>
              <a:ln w="38100" cap="rnd">
                <a:solidFill>
                  <a:srgbClr val="FF818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Rectangle: Rounded Corners 152">
                <a:extLst>
                  <a:ext uri="{FF2B5EF4-FFF2-40B4-BE49-F238E27FC236}">
                    <a16:creationId xmlns:a16="http://schemas.microsoft.com/office/drawing/2014/main" id="{9E3018B4-A080-4078-ABF0-5F4E704E16C9}"/>
                  </a:ext>
                </a:extLst>
              </p:cNvPr>
              <p:cNvSpPr/>
              <p:nvPr/>
            </p:nvSpPr>
            <p:spPr>
              <a:xfrm>
                <a:off x="4592517" y="5031388"/>
                <a:ext cx="628750" cy="618904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4" name="Group 153">
                <a:extLst>
                  <a:ext uri="{FF2B5EF4-FFF2-40B4-BE49-F238E27FC236}">
                    <a16:creationId xmlns:a16="http://schemas.microsoft.com/office/drawing/2014/main" id="{75AE92B3-DFED-47DE-9DDB-32A30134FF99}"/>
                  </a:ext>
                </a:extLst>
              </p:cNvPr>
              <p:cNvGrpSpPr/>
              <p:nvPr/>
            </p:nvGrpSpPr>
            <p:grpSpPr>
              <a:xfrm rot="19882359">
                <a:off x="3658918" y="4042401"/>
                <a:ext cx="2018212" cy="1433670"/>
                <a:chOff x="4175775" y="4049802"/>
                <a:chExt cx="2018212" cy="1433670"/>
              </a:xfrm>
            </p:grpSpPr>
            <p:sp>
              <p:nvSpPr>
                <p:cNvPr id="155" name="Chord 154">
                  <a:extLst>
                    <a:ext uri="{FF2B5EF4-FFF2-40B4-BE49-F238E27FC236}">
                      <a16:creationId xmlns:a16="http://schemas.microsoft.com/office/drawing/2014/main" id="{074A05DC-E1BA-4F42-8E89-0797EF2542B9}"/>
                    </a:ext>
                  </a:extLst>
                </p:cNvPr>
                <p:cNvSpPr/>
                <p:nvPr/>
              </p:nvSpPr>
              <p:spPr>
                <a:xfrm>
                  <a:off x="4351817" y="4771862"/>
                  <a:ext cx="1666128" cy="711610"/>
                </a:xfrm>
                <a:prstGeom prst="chord">
                  <a:avLst>
                    <a:gd name="adj1" fmla="val 20902441"/>
                    <a:gd name="adj2" fmla="val 11499612"/>
                  </a:avLst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6" name="Oval 155">
                  <a:extLst>
                    <a:ext uri="{FF2B5EF4-FFF2-40B4-BE49-F238E27FC236}">
                      <a16:creationId xmlns:a16="http://schemas.microsoft.com/office/drawing/2014/main" id="{078ED369-5219-48CD-A0E8-DECEA86AA209}"/>
                    </a:ext>
                  </a:extLst>
                </p:cNvPr>
                <p:cNvSpPr/>
                <p:nvPr/>
              </p:nvSpPr>
              <p:spPr>
                <a:xfrm>
                  <a:off x="4175775" y="4601177"/>
                  <a:ext cx="2018212" cy="77278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  <a:scene3d>
                  <a:camera prst="orthographicFront">
                    <a:rot lat="19199991" lon="0" rev="0"/>
                  </a:camera>
                  <a:lightRig rig="threePt" dir="t"/>
                </a:scene3d>
                <a:sp3d prstMaterial="dkEdge">
                  <a:bevelT prst="relaxedInset"/>
                  <a:bevelB w="1524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6A7F6DE-69A1-459E-AB93-CDF7293184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26194" y="4204884"/>
                  <a:ext cx="174819" cy="709472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2DB90334-3A84-4E10-A880-F5291FF6C2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715627" y="4204884"/>
                  <a:ext cx="421857" cy="749253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id="{7687053B-EF0A-479C-8669-83198EC86043}"/>
                    </a:ext>
                  </a:extLst>
                </p:cNvPr>
                <p:cNvGrpSpPr/>
                <p:nvPr/>
              </p:nvGrpSpPr>
              <p:grpSpPr>
                <a:xfrm>
                  <a:off x="5106227" y="4049802"/>
                  <a:ext cx="146304" cy="190122"/>
                  <a:chOff x="5100575" y="3830069"/>
                  <a:chExt cx="146304" cy="190122"/>
                </a:xfrm>
              </p:grpSpPr>
              <p:sp>
                <p:nvSpPr>
                  <p:cNvPr id="162" name="Rectangle: Rounded Corners 161">
                    <a:extLst>
                      <a:ext uri="{FF2B5EF4-FFF2-40B4-BE49-F238E27FC236}">
                        <a16:creationId xmlns:a16="http://schemas.microsoft.com/office/drawing/2014/main" id="{7D657773-FEEE-4A2F-A38E-36006E2D68FE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5114291" y="3852929"/>
                    <a:ext cx="118872" cy="73152"/>
                  </a:xfrm>
                  <a:prstGeom prst="roundRect">
                    <a:avLst/>
                  </a:prstGeom>
                  <a:solidFill>
                    <a:srgbClr val="FF818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3" name="Rectangle: Rounded Corners 162">
                    <a:extLst>
                      <a:ext uri="{FF2B5EF4-FFF2-40B4-BE49-F238E27FC236}">
                        <a16:creationId xmlns:a16="http://schemas.microsoft.com/office/drawing/2014/main" id="{738709F5-13E9-45E1-8DDA-2F52F0C06C72}"/>
                      </a:ext>
                    </a:extLst>
                  </p:cNvPr>
                  <p:cNvSpPr/>
                  <p:nvPr/>
                </p:nvSpPr>
                <p:spPr>
                  <a:xfrm>
                    <a:off x="5100575" y="3910463"/>
                    <a:ext cx="146304" cy="109728"/>
                  </a:xfrm>
                  <a:prstGeom prst="roundRect">
                    <a:avLst/>
                  </a:prstGeom>
                  <a:solidFill>
                    <a:srgbClr val="C0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160" name="Straight Connector 159">
                  <a:extLst>
                    <a:ext uri="{FF2B5EF4-FFF2-40B4-BE49-F238E27FC236}">
                      <a16:creationId xmlns:a16="http://schemas.microsoft.com/office/drawing/2014/main" id="{2F85A373-07EF-4DEE-BA63-1AD2D09A7D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880353" y="4211763"/>
                  <a:ext cx="266277" cy="922783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FCCE0C2D-A1CC-42E2-AC42-C81120D679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38798" y="4209704"/>
                  <a:ext cx="507630" cy="869594"/>
                </a:xfrm>
                <a:prstGeom prst="line">
                  <a:avLst/>
                </a:prstGeom>
                <a:ln w="38100" cap="rnd">
                  <a:solidFill>
                    <a:srgbClr val="FF818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79F894B3-3359-4B8F-9EE0-EF1506DD1605}"/>
                </a:ext>
              </a:extLst>
            </p:cNvPr>
            <p:cNvGrpSpPr/>
            <p:nvPr/>
          </p:nvGrpSpPr>
          <p:grpSpPr>
            <a:xfrm rot="323350">
              <a:off x="6862988" y="4158001"/>
              <a:ext cx="933434" cy="385590"/>
              <a:chOff x="10358113" y="4003371"/>
              <a:chExt cx="933434" cy="385590"/>
            </a:xfrm>
          </p:grpSpPr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386C6838-8AFA-400C-BDB6-9990E5277AC1}"/>
                  </a:ext>
                </a:extLst>
              </p:cNvPr>
              <p:cNvGrpSpPr/>
              <p:nvPr/>
            </p:nvGrpSpPr>
            <p:grpSpPr>
              <a:xfrm rot="16697224">
                <a:off x="11042271" y="4139684"/>
                <a:ext cx="351920" cy="146633"/>
                <a:chOff x="2608857" y="4643504"/>
                <a:chExt cx="234017" cy="97508"/>
              </a:xfrm>
            </p:grpSpPr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F59B8902-1E82-4EAE-8C59-4CF543FEE7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38867" y="4643505"/>
                  <a:ext cx="28169" cy="97507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>
                  <a:extLst>
                    <a:ext uri="{FF2B5EF4-FFF2-40B4-BE49-F238E27FC236}">
                      <a16:creationId xmlns:a16="http://schemas.microsoft.com/office/drawing/2014/main" id="{C112EBFF-E44F-4EC1-B05B-2049F596DD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608857" y="4643505"/>
                  <a:ext cx="125676" cy="4875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>
                  <a:extLst>
                    <a:ext uri="{FF2B5EF4-FFF2-40B4-BE49-F238E27FC236}">
                      <a16:creationId xmlns:a16="http://schemas.microsoft.com/office/drawing/2014/main" id="{6FDE9CAA-42EE-4122-93CA-B9EB6B695D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28033" y="4643504"/>
                  <a:ext cx="114841" cy="7313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>
                  <a:extLst>
                    <a:ext uri="{FF2B5EF4-FFF2-40B4-BE49-F238E27FC236}">
                      <a16:creationId xmlns:a16="http://schemas.microsoft.com/office/drawing/2014/main" id="{9EFB1BDC-B631-4BD2-B485-60974D4970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82529" y="4643504"/>
                  <a:ext cx="56338" cy="9750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51DA4C33-14DD-4C9D-AFD0-850839782213}"/>
                  </a:ext>
                </a:extLst>
              </p:cNvPr>
              <p:cNvSpPr/>
              <p:nvPr/>
            </p:nvSpPr>
            <p:spPr>
              <a:xfrm rot="16697224">
                <a:off x="10805959" y="3882940"/>
                <a:ext cx="175961" cy="538419"/>
              </a:xfrm>
              <a:prstGeom prst="rect">
                <a:avLst/>
              </a:prstGeom>
              <a:gradFill flip="none" rotWithShape="1">
                <a:gsLst>
                  <a:gs pos="16000">
                    <a:srgbClr val="C00000"/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Isosceles Triangle 166">
                <a:extLst>
                  <a:ext uri="{FF2B5EF4-FFF2-40B4-BE49-F238E27FC236}">
                    <a16:creationId xmlns:a16="http://schemas.microsoft.com/office/drawing/2014/main" id="{E7EE1583-1990-4081-B724-659BC4DDE1FF}"/>
                  </a:ext>
                </a:extLst>
              </p:cNvPr>
              <p:cNvSpPr/>
              <p:nvPr/>
            </p:nvSpPr>
            <p:spPr>
              <a:xfrm rot="16697224">
                <a:off x="10403251" y="3958233"/>
                <a:ext cx="175961" cy="266238"/>
              </a:xfrm>
              <a:prstGeom prst="triangle">
                <a:avLst/>
              </a:prstGeom>
              <a:gradFill flip="none" rotWithShape="1">
                <a:gsLst>
                  <a:gs pos="16000">
                    <a:srgbClr val="C00000"/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702DDAA1-1040-4DB8-89F3-61606F252F46}"/>
                </a:ext>
              </a:extLst>
            </p:cNvPr>
            <p:cNvGrpSpPr/>
            <p:nvPr/>
          </p:nvGrpSpPr>
          <p:grpSpPr>
            <a:xfrm>
              <a:off x="5646818" y="5488475"/>
              <a:ext cx="600120" cy="605404"/>
              <a:chOff x="8263470" y="5500487"/>
              <a:chExt cx="862730" cy="862730"/>
            </a:xfrm>
          </p:grpSpPr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C0E30443-9C94-42B1-B516-8F3448432A4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263470" y="5500487"/>
                <a:ext cx="862730" cy="862730"/>
              </a:xfrm>
              <a:prstGeom prst="ellipse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Oval 175">
                <a:extLst>
                  <a:ext uri="{FF2B5EF4-FFF2-40B4-BE49-F238E27FC236}">
                    <a16:creationId xmlns:a16="http://schemas.microsoft.com/office/drawing/2014/main" id="{CC6F01AE-B9BC-4305-959C-997155BF7F7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453271" y="5690288"/>
                <a:ext cx="483128" cy="483128"/>
              </a:xfrm>
              <a:prstGeom prst="ellipse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D266D9E4-D1CC-4F01-BFE3-76D2A6C65E3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603395" y="5840412"/>
                <a:ext cx="182880" cy="18288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8" name="Explosion: 8 Points 177">
              <a:extLst>
                <a:ext uri="{FF2B5EF4-FFF2-40B4-BE49-F238E27FC236}">
                  <a16:creationId xmlns:a16="http://schemas.microsoft.com/office/drawing/2014/main" id="{38F8A680-8D36-476F-9C9F-649A8F8AD83E}"/>
                </a:ext>
              </a:extLst>
            </p:cNvPr>
            <p:cNvSpPr/>
            <p:nvPr/>
          </p:nvSpPr>
          <p:spPr>
            <a:xfrm>
              <a:off x="3207852" y="2665915"/>
              <a:ext cx="438918" cy="429445"/>
            </a:xfrm>
            <a:prstGeom prst="irregularSeal1">
              <a:avLst/>
            </a:prstGeom>
            <a:solidFill>
              <a:srgbClr val="00B0F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Explosion: 8 Points 178">
              <a:extLst>
                <a:ext uri="{FF2B5EF4-FFF2-40B4-BE49-F238E27FC236}">
                  <a16:creationId xmlns:a16="http://schemas.microsoft.com/office/drawing/2014/main" id="{F03F67A5-F8A0-4A0A-9CC3-C46C7F40E8B2}"/>
                </a:ext>
              </a:extLst>
            </p:cNvPr>
            <p:cNvSpPr/>
            <p:nvPr/>
          </p:nvSpPr>
          <p:spPr>
            <a:xfrm>
              <a:off x="4202698" y="3138364"/>
              <a:ext cx="438918" cy="429445"/>
            </a:xfrm>
            <a:prstGeom prst="irregularSeal1">
              <a:avLst/>
            </a:prstGeom>
            <a:solidFill>
              <a:srgbClr val="00B0F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Arc 179">
              <a:extLst>
                <a:ext uri="{FF2B5EF4-FFF2-40B4-BE49-F238E27FC236}">
                  <a16:creationId xmlns:a16="http://schemas.microsoft.com/office/drawing/2014/main" id="{3C9DE635-38E3-4403-9EDA-C9D49781FC05}"/>
                </a:ext>
              </a:extLst>
            </p:cNvPr>
            <p:cNvSpPr/>
            <p:nvPr/>
          </p:nvSpPr>
          <p:spPr>
            <a:xfrm>
              <a:off x="3998142" y="4057157"/>
              <a:ext cx="3587427" cy="1242011"/>
            </a:xfrm>
            <a:prstGeom prst="arc">
              <a:avLst>
                <a:gd name="adj1" fmla="val 13495163"/>
                <a:gd name="adj2" fmla="val 20103621"/>
              </a:avLst>
            </a:prstGeom>
            <a:ln w="25400">
              <a:solidFill>
                <a:srgbClr val="C00000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1" name="Group 180">
              <a:extLst>
                <a:ext uri="{FF2B5EF4-FFF2-40B4-BE49-F238E27FC236}">
                  <a16:creationId xmlns:a16="http://schemas.microsoft.com/office/drawing/2014/main" id="{3E2DC310-7987-4119-9FA2-43144268EFA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64243" y="4216978"/>
              <a:ext cx="351914" cy="1906218"/>
              <a:chOff x="1599114" y="4233975"/>
              <a:chExt cx="234017" cy="1267593"/>
            </a:xfrm>
          </p:grpSpPr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45167A42-20F5-4B17-9995-D81DE2A35DAA}"/>
                  </a:ext>
                </a:extLst>
              </p:cNvPr>
              <p:cNvGrpSpPr/>
              <p:nvPr/>
            </p:nvGrpSpPr>
            <p:grpSpPr>
              <a:xfrm>
                <a:off x="1599114" y="5404060"/>
                <a:ext cx="234017" cy="97508"/>
                <a:chOff x="2608857" y="4643504"/>
                <a:chExt cx="234017" cy="97508"/>
              </a:xfrm>
            </p:grpSpPr>
            <p:cxnSp>
              <p:nvCxnSpPr>
                <p:cNvPr id="188" name="Straight Connector 187">
                  <a:extLst>
                    <a:ext uri="{FF2B5EF4-FFF2-40B4-BE49-F238E27FC236}">
                      <a16:creationId xmlns:a16="http://schemas.microsoft.com/office/drawing/2014/main" id="{F365B9EC-0EB9-4659-9AEC-D70BDB430D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38867" y="4643505"/>
                  <a:ext cx="28169" cy="97507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>
                  <a:extLst>
                    <a:ext uri="{FF2B5EF4-FFF2-40B4-BE49-F238E27FC236}">
                      <a16:creationId xmlns:a16="http://schemas.microsoft.com/office/drawing/2014/main" id="{D4099AE1-D6AF-40C1-9C05-39E1B112E6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608857" y="4643505"/>
                  <a:ext cx="125676" cy="4875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>
                  <a:extLst>
                    <a:ext uri="{FF2B5EF4-FFF2-40B4-BE49-F238E27FC236}">
                      <a16:creationId xmlns:a16="http://schemas.microsoft.com/office/drawing/2014/main" id="{939C41B9-DEE3-413B-828B-687BCBDFB8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28033" y="4643504"/>
                  <a:ext cx="114841" cy="7313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Straight Connector 190">
                  <a:extLst>
                    <a:ext uri="{FF2B5EF4-FFF2-40B4-BE49-F238E27FC236}">
                      <a16:creationId xmlns:a16="http://schemas.microsoft.com/office/drawing/2014/main" id="{4364905C-F365-46BC-8499-4EBA05298E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82529" y="4643504"/>
                  <a:ext cx="56338" cy="9750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24F07C93-6A22-46A6-91DC-98EF5B9B210B}"/>
                  </a:ext>
                </a:extLst>
              </p:cNvPr>
              <p:cNvSpPr/>
              <p:nvPr/>
            </p:nvSpPr>
            <p:spPr>
              <a:xfrm>
                <a:off x="1661953" y="4914357"/>
                <a:ext cx="117009" cy="5027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B426C6E1-DB87-4038-AD0E-592CA968C2B3}"/>
                  </a:ext>
                </a:extLst>
              </p:cNvPr>
              <p:cNvSpPr/>
              <p:nvPr/>
            </p:nvSpPr>
            <p:spPr>
              <a:xfrm>
                <a:off x="1661953" y="4676008"/>
                <a:ext cx="117009" cy="238349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C486A18C-0FF7-426F-8BAE-B8AB92731869}"/>
                  </a:ext>
                </a:extLst>
              </p:cNvPr>
              <p:cNvSpPr/>
              <p:nvPr/>
            </p:nvSpPr>
            <p:spPr>
              <a:xfrm>
                <a:off x="1661953" y="4611003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ectangle 185">
                <a:extLst>
                  <a:ext uri="{FF2B5EF4-FFF2-40B4-BE49-F238E27FC236}">
                    <a16:creationId xmlns:a16="http://schemas.microsoft.com/office/drawing/2014/main" id="{587D5E4B-2D94-40EF-9120-E2FB2D546DCD}"/>
                  </a:ext>
                </a:extLst>
              </p:cNvPr>
              <p:cNvSpPr/>
              <p:nvPr/>
            </p:nvSpPr>
            <p:spPr>
              <a:xfrm>
                <a:off x="1661953" y="4545998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Isosceles Triangle 186">
                <a:extLst>
                  <a:ext uri="{FF2B5EF4-FFF2-40B4-BE49-F238E27FC236}">
                    <a16:creationId xmlns:a16="http://schemas.microsoft.com/office/drawing/2014/main" id="{DFFD1BDE-130D-438D-BE18-78100D86460C}"/>
                  </a:ext>
                </a:extLst>
              </p:cNvPr>
              <p:cNvSpPr/>
              <p:nvPr/>
            </p:nvSpPr>
            <p:spPr>
              <a:xfrm>
                <a:off x="1661953" y="4233975"/>
                <a:ext cx="117009" cy="312023"/>
              </a:xfrm>
              <a:prstGeom prst="triangle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F5166FAD-8CCF-4E46-A2E6-CBBE3EBB6560}"/>
                </a:ext>
              </a:extLst>
            </p:cNvPr>
            <p:cNvGrpSpPr>
              <a:grpSpLocks noChangeAspect="1"/>
            </p:cNvGrpSpPr>
            <p:nvPr/>
          </p:nvGrpSpPr>
          <p:grpSpPr>
            <a:xfrm rot="4958909">
              <a:off x="2793852" y="2452878"/>
              <a:ext cx="351913" cy="783105"/>
              <a:chOff x="1288973" y="1559974"/>
              <a:chExt cx="234017" cy="520747"/>
            </a:xfrm>
          </p:grpSpPr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id="{A7F9EEF5-AA2E-4F80-A56F-5DD8D11702DD}"/>
                  </a:ext>
                </a:extLst>
              </p:cNvPr>
              <p:cNvGrpSpPr/>
              <p:nvPr/>
            </p:nvGrpSpPr>
            <p:grpSpPr>
              <a:xfrm rot="497224">
                <a:off x="1288973" y="1983213"/>
                <a:ext cx="234017" cy="97508"/>
                <a:chOff x="2608857" y="4643504"/>
                <a:chExt cx="234017" cy="97508"/>
              </a:xfrm>
            </p:grpSpPr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680C3FD9-A81C-4376-92DF-DAB72E24A5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38867" y="4643505"/>
                  <a:ext cx="28169" cy="97507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>
                  <a:extLst>
                    <a:ext uri="{FF2B5EF4-FFF2-40B4-BE49-F238E27FC236}">
                      <a16:creationId xmlns:a16="http://schemas.microsoft.com/office/drawing/2014/main" id="{F0948354-BD60-414F-A087-986DE955968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608857" y="4643505"/>
                  <a:ext cx="125676" cy="48753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>
                  <a:extLst>
                    <a:ext uri="{FF2B5EF4-FFF2-40B4-BE49-F238E27FC236}">
                      <a16:creationId xmlns:a16="http://schemas.microsoft.com/office/drawing/2014/main" id="{F30DF0D5-EFD8-46D6-8C5A-B33292D0C7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28033" y="4643504"/>
                  <a:ext cx="114841" cy="73132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Connector 199">
                  <a:extLst>
                    <a:ext uri="{FF2B5EF4-FFF2-40B4-BE49-F238E27FC236}">
                      <a16:creationId xmlns:a16="http://schemas.microsoft.com/office/drawing/2014/main" id="{07039BE6-4A6F-468A-A33C-6BFBAFB396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82529" y="4643504"/>
                  <a:ext cx="56338" cy="9750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4" name="Rectangle 193">
                <a:extLst>
                  <a:ext uri="{FF2B5EF4-FFF2-40B4-BE49-F238E27FC236}">
                    <a16:creationId xmlns:a16="http://schemas.microsoft.com/office/drawing/2014/main" id="{1E0C7E49-B2B2-42AF-8182-9C0F40DDACA3}"/>
                  </a:ext>
                </a:extLst>
              </p:cNvPr>
              <p:cNvSpPr/>
              <p:nvPr/>
            </p:nvSpPr>
            <p:spPr>
              <a:xfrm rot="497224">
                <a:off x="1353371" y="1934355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C3CF485A-48AC-4157-8B0B-F93738825364}"/>
                  </a:ext>
                </a:extLst>
              </p:cNvPr>
              <p:cNvSpPr/>
              <p:nvPr/>
            </p:nvSpPr>
            <p:spPr>
              <a:xfrm rot="497224">
                <a:off x="1362740" y="1870028"/>
                <a:ext cx="117009" cy="65005"/>
              </a:xfrm>
              <a:prstGeom prst="rect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6" name="Isosceles Triangle 195">
                <a:extLst>
                  <a:ext uri="{FF2B5EF4-FFF2-40B4-BE49-F238E27FC236}">
                    <a16:creationId xmlns:a16="http://schemas.microsoft.com/office/drawing/2014/main" id="{42B47534-4021-466E-B421-EA58B0DBF834}"/>
                  </a:ext>
                </a:extLst>
              </p:cNvPr>
              <p:cNvSpPr/>
              <p:nvPr/>
            </p:nvSpPr>
            <p:spPr>
              <a:xfrm rot="497224">
                <a:off x="1389911" y="1559974"/>
                <a:ext cx="117009" cy="312023"/>
              </a:xfrm>
              <a:prstGeom prst="triangle">
                <a:avLst/>
              </a:prstGeom>
              <a:gradFill flip="none" rotWithShape="1">
                <a:gsLst>
                  <a:gs pos="16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/>
                  </a:gs>
                </a:gsLst>
                <a:lin ang="10800000" scaled="0"/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1" name="Explosion: 8 Points 200">
              <a:extLst>
                <a:ext uri="{FF2B5EF4-FFF2-40B4-BE49-F238E27FC236}">
                  <a16:creationId xmlns:a16="http://schemas.microsoft.com/office/drawing/2014/main" id="{DC868060-4A74-416C-A998-5F7ED5D60E8A}"/>
                </a:ext>
              </a:extLst>
            </p:cNvPr>
            <p:cNvSpPr/>
            <p:nvPr/>
          </p:nvSpPr>
          <p:spPr>
            <a:xfrm>
              <a:off x="4981190" y="3912475"/>
              <a:ext cx="438918" cy="429445"/>
            </a:xfrm>
            <a:prstGeom prst="irregularSeal1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0" name="Straight Arrow Connector 229">
              <a:extLst>
                <a:ext uri="{FF2B5EF4-FFF2-40B4-BE49-F238E27FC236}">
                  <a16:creationId xmlns:a16="http://schemas.microsoft.com/office/drawing/2014/main" id="{B36C14E4-9D75-4269-B2AC-B35145311340}"/>
                </a:ext>
              </a:extLst>
            </p:cNvPr>
            <p:cNvCxnSpPr>
              <a:cxnSpLocks/>
              <a:endCxn id="239" idx="1"/>
            </p:cNvCxnSpPr>
            <p:nvPr/>
          </p:nvCxnSpPr>
          <p:spPr>
            <a:xfrm flipV="1">
              <a:off x="227515" y="2364262"/>
              <a:ext cx="183932" cy="326958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1" name="Rectangle: Rounded Corners 230">
              <a:extLst>
                <a:ext uri="{FF2B5EF4-FFF2-40B4-BE49-F238E27FC236}">
                  <a16:creationId xmlns:a16="http://schemas.microsoft.com/office/drawing/2014/main" id="{173A81A9-6E3E-49EC-B442-76A672F7B8A5}"/>
                </a:ext>
              </a:extLst>
            </p:cNvPr>
            <p:cNvSpPr/>
            <p:nvPr/>
          </p:nvSpPr>
          <p:spPr>
            <a:xfrm>
              <a:off x="4623708" y="2444124"/>
              <a:ext cx="1082150" cy="548640"/>
            </a:xfrm>
            <a:prstGeom prst="roundRect">
              <a:avLst/>
            </a:prstGeom>
            <a:ln w="38100"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Probability of Damage</a:t>
              </a:r>
            </a:p>
          </p:txBody>
        </p:sp>
        <p:sp>
          <p:nvSpPr>
            <p:cNvPr id="232" name="Rectangle: Rounded Corners 231">
              <a:extLst>
                <a:ext uri="{FF2B5EF4-FFF2-40B4-BE49-F238E27FC236}">
                  <a16:creationId xmlns:a16="http://schemas.microsoft.com/office/drawing/2014/main" id="{E6B0E9BD-CB7F-416E-BDA1-6E57D1745FF1}"/>
                </a:ext>
              </a:extLst>
            </p:cNvPr>
            <p:cNvSpPr/>
            <p:nvPr/>
          </p:nvSpPr>
          <p:spPr>
            <a:xfrm>
              <a:off x="7924207" y="3099766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BMEWS</a:t>
              </a:r>
            </a:p>
          </p:txBody>
        </p:sp>
        <p:sp>
          <p:nvSpPr>
            <p:cNvPr id="233" name="Rectangle: Rounded Corners 232">
              <a:extLst>
                <a:ext uri="{FF2B5EF4-FFF2-40B4-BE49-F238E27FC236}">
                  <a16:creationId xmlns:a16="http://schemas.microsoft.com/office/drawing/2014/main" id="{FB9BF01B-4027-4643-BF6F-488D19BD0BA0}"/>
                </a:ext>
              </a:extLst>
            </p:cNvPr>
            <p:cNvSpPr/>
            <p:nvPr/>
          </p:nvSpPr>
          <p:spPr>
            <a:xfrm>
              <a:off x="6777758" y="3099766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Close-in BMEWS</a:t>
              </a:r>
            </a:p>
          </p:txBody>
        </p:sp>
        <p:sp>
          <p:nvSpPr>
            <p:cNvPr id="234" name="Rectangle: Rounded Corners 233">
              <a:extLst>
                <a:ext uri="{FF2B5EF4-FFF2-40B4-BE49-F238E27FC236}">
                  <a16:creationId xmlns:a16="http://schemas.microsoft.com/office/drawing/2014/main" id="{B0072882-F923-465A-B482-9E28548F509E}"/>
                </a:ext>
              </a:extLst>
            </p:cNvPr>
            <p:cNvSpPr/>
            <p:nvPr/>
          </p:nvSpPr>
          <p:spPr>
            <a:xfrm>
              <a:off x="7345678" y="2262039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C2</a:t>
              </a:r>
            </a:p>
          </p:txBody>
        </p:sp>
        <p:sp>
          <p:nvSpPr>
            <p:cNvPr id="235" name="Rectangle: Rounded Corners 234">
              <a:extLst>
                <a:ext uri="{FF2B5EF4-FFF2-40B4-BE49-F238E27FC236}">
                  <a16:creationId xmlns:a16="http://schemas.microsoft.com/office/drawing/2014/main" id="{EB7591CE-554B-4834-937A-58171BE119DC}"/>
                </a:ext>
              </a:extLst>
            </p:cNvPr>
            <p:cNvSpPr/>
            <p:nvPr/>
          </p:nvSpPr>
          <p:spPr>
            <a:xfrm>
              <a:off x="6750645" y="1432185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ABM</a:t>
              </a:r>
            </a:p>
          </p:txBody>
        </p:sp>
        <p:sp>
          <p:nvSpPr>
            <p:cNvPr id="236" name="Rectangle: Rounded Corners 235">
              <a:extLst>
                <a:ext uri="{FF2B5EF4-FFF2-40B4-BE49-F238E27FC236}">
                  <a16:creationId xmlns:a16="http://schemas.microsoft.com/office/drawing/2014/main" id="{20EF9310-EB86-454C-9DC7-1DE1BB32A4EA}"/>
                </a:ext>
              </a:extLst>
            </p:cNvPr>
            <p:cNvSpPr/>
            <p:nvPr/>
          </p:nvSpPr>
          <p:spPr>
            <a:xfrm>
              <a:off x="6130133" y="2252100"/>
              <a:ext cx="1082150" cy="548640"/>
            </a:xfrm>
            <a:prstGeom prst="roundRect">
              <a:avLst/>
            </a:prstGeom>
            <a:solidFill>
              <a:srgbClr val="E2000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Seeker</a:t>
              </a:r>
            </a:p>
          </p:txBody>
        </p:sp>
        <p:sp>
          <p:nvSpPr>
            <p:cNvPr id="237" name="Rectangle: Rounded Corners 236">
              <a:extLst>
                <a:ext uri="{FF2B5EF4-FFF2-40B4-BE49-F238E27FC236}">
                  <a16:creationId xmlns:a16="http://schemas.microsoft.com/office/drawing/2014/main" id="{57933A2B-395F-4AB3-B3A8-3A12DB6B2B08}"/>
                </a:ext>
              </a:extLst>
            </p:cNvPr>
            <p:cNvSpPr/>
            <p:nvPr/>
          </p:nvSpPr>
          <p:spPr>
            <a:xfrm>
              <a:off x="411447" y="3387539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Gravity</a:t>
              </a:r>
            </a:p>
          </p:txBody>
        </p:sp>
        <p:sp>
          <p:nvSpPr>
            <p:cNvPr id="238" name="Rectangle: Rounded Corners 237">
              <a:extLst>
                <a:ext uri="{FF2B5EF4-FFF2-40B4-BE49-F238E27FC236}">
                  <a16:creationId xmlns:a16="http://schemas.microsoft.com/office/drawing/2014/main" id="{3AA91C1E-A77E-4789-96E7-D2D7CFD4CD6E}"/>
                </a:ext>
              </a:extLst>
            </p:cNvPr>
            <p:cNvSpPr/>
            <p:nvPr/>
          </p:nvSpPr>
          <p:spPr>
            <a:xfrm>
              <a:off x="411447" y="2738740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Atmosphere</a:t>
              </a:r>
            </a:p>
          </p:txBody>
        </p:sp>
        <p:sp>
          <p:nvSpPr>
            <p:cNvPr id="239" name="Rectangle: Rounded Corners 238">
              <a:extLst>
                <a:ext uri="{FF2B5EF4-FFF2-40B4-BE49-F238E27FC236}">
                  <a16:creationId xmlns:a16="http://schemas.microsoft.com/office/drawing/2014/main" id="{6D870AEE-4F13-402B-A5AF-7BBC729C360B}"/>
                </a:ext>
              </a:extLst>
            </p:cNvPr>
            <p:cNvSpPr/>
            <p:nvPr/>
          </p:nvSpPr>
          <p:spPr>
            <a:xfrm>
              <a:off x="411447" y="2089942"/>
              <a:ext cx="1082150" cy="548640"/>
            </a:xfrm>
            <a:prstGeom prst="roundRect">
              <a:avLst/>
            </a:prstGeom>
            <a:solidFill>
              <a:srgbClr val="00B05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Azimuth</a:t>
              </a:r>
            </a:p>
          </p:txBody>
        </p:sp>
        <p:cxnSp>
          <p:nvCxnSpPr>
            <p:cNvPr id="240" name="Straight Arrow Connector 239">
              <a:extLst>
                <a:ext uri="{FF2B5EF4-FFF2-40B4-BE49-F238E27FC236}">
                  <a16:creationId xmlns:a16="http://schemas.microsoft.com/office/drawing/2014/main" id="{E8F904BE-E071-4F70-AB65-6F97297136E7}"/>
                </a:ext>
              </a:extLst>
            </p:cNvPr>
            <p:cNvCxnSpPr>
              <a:cxnSpLocks/>
              <a:stCxn id="236" idx="1"/>
              <a:endCxn id="231" idx="3"/>
            </p:cNvCxnSpPr>
            <p:nvPr/>
          </p:nvCxnSpPr>
          <p:spPr>
            <a:xfrm flipH="1">
              <a:off x="5705858" y="2526420"/>
              <a:ext cx="424275" cy="192024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1" name="Straight Arrow Connector 240">
              <a:extLst>
                <a:ext uri="{FF2B5EF4-FFF2-40B4-BE49-F238E27FC236}">
                  <a16:creationId xmlns:a16="http://schemas.microsoft.com/office/drawing/2014/main" id="{2C9797C4-5B9E-45B5-AD2E-C9F27FCB7444}"/>
                </a:ext>
              </a:extLst>
            </p:cNvPr>
            <p:cNvCxnSpPr>
              <a:cxnSpLocks/>
              <a:stCxn id="235" idx="2"/>
              <a:endCxn id="236" idx="0"/>
            </p:cNvCxnSpPr>
            <p:nvPr/>
          </p:nvCxnSpPr>
          <p:spPr>
            <a:xfrm flipH="1">
              <a:off x="6671208" y="1980825"/>
              <a:ext cx="620512" cy="271275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2" name="Straight Arrow Connector 241">
              <a:extLst>
                <a:ext uri="{FF2B5EF4-FFF2-40B4-BE49-F238E27FC236}">
                  <a16:creationId xmlns:a16="http://schemas.microsoft.com/office/drawing/2014/main" id="{2D121850-429D-4542-8CD0-1E704ADBB229}"/>
                </a:ext>
              </a:extLst>
            </p:cNvPr>
            <p:cNvCxnSpPr>
              <a:cxnSpLocks/>
              <a:stCxn id="234" idx="0"/>
              <a:endCxn id="235" idx="2"/>
            </p:cNvCxnSpPr>
            <p:nvPr/>
          </p:nvCxnSpPr>
          <p:spPr>
            <a:xfrm flipH="1" flipV="1">
              <a:off x="7291720" y="1980825"/>
              <a:ext cx="595033" cy="281214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3" name="Straight Arrow Connector 242">
              <a:extLst>
                <a:ext uri="{FF2B5EF4-FFF2-40B4-BE49-F238E27FC236}">
                  <a16:creationId xmlns:a16="http://schemas.microsoft.com/office/drawing/2014/main" id="{0ABE46CD-1057-407F-91F2-AE0A67EBD54C}"/>
                </a:ext>
              </a:extLst>
            </p:cNvPr>
            <p:cNvCxnSpPr>
              <a:cxnSpLocks/>
              <a:stCxn id="232" idx="0"/>
              <a:endCxn id="234" idx="2"/>
            </p:cNvCxnSpPr>
            <p:nvPr/>
          </p:nvCxnSpPr>
          <p:spPr>
            <a:xfrm flipH="1" flipV="1">
              <a:off x="7886753" y="2810679"/>
              <a:ext cx="578529" cy="289087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4" name="Straight Arrow Connector 243">
              <a:extLst>
                <a:ext uri="{FF2B5EF4-FFF2-40B4-BE49-F238E27FC236}">
                  <a16:creationId xmlns:a16="http://schemas.microsoft.com/office/drawing/2014/main" id="{99B8F15C-ADA1-4F9E-B873-5AC3ECAF53CD}"/>
                </a:ext>
              </a:extLst>
            </p:cNvPr>
            <p:cNvCxnSpPr>
              <a:cxnSpLocks/>
              <a:stCxn id="254" idx="3"/>
              <a:endCxn id="231" idx="0"/>
            </p:cNvCxnSpPr>
            <p:nvPr/>
          </p:nvCxnSpPr>
          <p:spPr>
            <a:xfrm>
              <a:off x="4775299" y="2001161"/>
              <a:ext cx="389484" cy="442963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5" name="Straight Arrow Connector 244">
              <a:extLst>
                <a:ext uri="{FF2B5EF4-FFF2-40B4-BE49-F238E27FC236}">
                  <a16:creationId xmlns:a16="http://schemas.microsoft.com/office/drawing/2014/main" id="{49465468-CCBF-4375-BBEE-DEA3727C66A4}"/>
                </a:ext>
              </a:extLst>
            </p:cNvPr>
            <p:cNvCxnSpPr>
              <a:cxnSpLocks/>
              <a:stCxn id="251" idx="3"/>
              <a:endCxn id="254" idx="1"/>
            </p:cNvCxnSpPr>
            <p:nvPr/>
          </p:nvCxnSpPr>
          <p:spPr>
            <a:xfrm>
              <a:off x="3384025" y="1999586"/>
              <a:ext cx="309124" cy="1575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6" name="Straight Arrow Connector 245">
              <a:extLst>
                <a:ext uri="{FF2B5EF4-FFF2-40B4-BE49-F238E27FC236}">
                  <a16:creationId xmlns:a16="http://schemas.microsoft.com/office/drawing/2014/main" id="{D67DE1E0-8B9E-40B2-BBC4-B99D72A7D7B9}"/>
                </a:ext>
              </a:extLst>
            </p:cNvPr>
            <p:cNvCxnSpPr>
              <a:cxnSpLocks/>
              <a:stCxn id="252" idx="3"/>
              <a:endCxn id="251" idx="1"/>
            </p:cNvCxnSpPr>
            <p:nvPr/>
          </p:nvCxnSpPr>
          <p:spPr>
            <a:xfrm>
              <a:off x="1493597" y="1715464"/>
              <a:ext cx="808278" cy="284122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7" name="Straight Arrow Connector 246">
              <a:extLst>
                <a:ext uri="{FF2B5EF4-FFF2-40B4-BE49-F238E27FC236}">
                  <a16:creationId xmlns:a16="http://schemas.microsoft.com/office/drawing/2014/main" id="{ED575EA7-57AC-4708-B634-24BEF3986118}"/>
                </a:ext>
              </a:extLst>
            </p:cNvPr>
            <p:cNvCxnSpPr>
              <a:cxnSpLocks/>
              <a:stCxn id="239" idx="3"/>
              <a:endCxn id="251" idx="1"/>
            </p:cNvCxnSpPr>
            <p:nvPr/>
          </p:nvCxnSpPr>
          <p:spPr>
            <a:xfrm flipV="1">
              <a:off x="1493597" y="1999586"/>
              <a:ext cx="808278" cy="364676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8" name="Straight Arrow Connector 247">
              <a:extLst>
                <a:ext uri="{FF2B5EF4-FFF2-40B4-BE49-F238E27FC236}">
                  <a16:creationId xmlns:a16="http://schemas.microsoft.com/office/drawing/2014/main" id="{82E40230-365F-4A53-B4C2-68D8783D8DEA}"/>
                </a:ext>
              </a:extLst>
            </p:cNvPr>
            <p:cNvCxnSpPr>
              <a:cxnSpLocks/>
              <a:stCxn id="238" idx="3"/>
              <a:endCxn id="251" idx="1"/>
            </p:cNvCxnSpPr>
            <p:nvPr/>
          </p:nvCxnSpPr>
          <p:spPr>
            <a:xfrm flipV="1">
              <a:off x="1493597" y="1999586"/>
              <a:ext cx="808278" cy="1013474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9" name="Straight Arrow Connector 248">
              <a:extLst>
                <a:ext uri="{FF2B5EF4-FFF2-40B4-BE49-F238E27FC236}">
                  <a16:creationId xmlns:a16="http://schemas.microsoft.com/office/drawing/2014/main" id="{6149B142-79A2-4208-88B8-8F9E6DE9A353}"/>
                </a:ext>
              </a:extLst>
            </p:cNvPr>
            <p:cNvCxnSpPr>
              <a:cxnSpLocks/>
              <a:stCxn id="237" idx="3"/>
              <a:endCxn id="251" idx="1"/>
            </p:cNvCxnSpPr>
            <p:nvPr/>
          </p:nvCxnSpPr>
          <p:spPr>
            <a:xfrm flipV="1">
              <a:off x="1493597" y="1999586"/>
              <a:ext cx="808278" cy="1662273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50" name="Straight Arrow Connector 249">
              <a:extLst>
                <a:ext uri="{FF2B5EF4-FFF2-40B4-BE49-F238E27FC236}">
                  <a16:creationId xmlns:a16="http://schemas.microsoft.com/office/drawing/2014/main" id="{1380CDEE-4A8A-43EB-94E0-A01224B450AB}"/>
                </a:ext>
              </a:extLst>
            </p:cNvPr>
            <p:cNvCxnSpPr>
              <a:cxnSpLocks/>
              <a:stCxn id="233" idx="0"/>
              <a:endCxn id="234" idx="2"/>
            </p:cNvCxnSpPr>
            <p:nvPr/>
          </p:nvCxnSpPr>
          <p:spPr>
            <a:xfrm flipV="1">
              <a:off x="7318833" y="2810679"/>
              <a:ext cx="567920" cy="289087"/>
            </a:xfrm>
            <a:prstGeom prst="straightConnector1">
              <a:avLst/>
            </a:prstGeom>
            <a:ln w="3810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251" name="Rectangle: Rounded Corners 250">
              <a:extLst>
                <a:ext uri="{FF2B5EF4-FFF2-40B4-BE49-F238E27FC236}">
                  <a16:creationId xmlns:a16="http://schemas.microsoft.com/office/drawing/2014/main" id="{9297B4FC-6434-460B-B6F6-D363BC4D5193}"/>
                </a:ext>
              </a:extLst>
            </p:cNvPr>
            <p:cNvSpPr/>
            <p:nvPr/>
          </p:nvSpPr>
          <p:spPr>
            <a:xfrm>
              <a:off x="2301875" y="1725266"/>
              <a:ext cx="1082150" cy="548640"/>
            </a:xfrm>
            <a:prstGeom prst="roundRect">
              <a:avLst/>
            </a:prstGeom>
            <a:solidFill>
              <a:srgbClr val="00B0F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Trajectory</a:t>
              </a:r>
            </a:p>
          </p:txBody>
        </p:sp>
        <p:sp>
          <p:nvSpPr>
            <p:cNvPr id="252" name="Rectangle: Rounded Corners 251">
              <a:extLst>
                <a:ext uri="{FF2B5EF4-FFF2-40B4-BE49-F238E27FC236}">
                  <a16:creationId xmlns:a16="http://schemas.microsoft.com/office/drawing/2014/main" id="{5F8037C3-3665-4526-8FBB-0467760A9377}"/>
                </a:ext>
              </a:extLst>
            </p:cNvPr>
            <p:cNvSpPr/>
            <p:nvPr/>
          </p:nvSpPr>
          <p:spPr>
            <a:xfrm>
              <a:off x="411447" y="1441144"/>
              <a:ext cx="1082150" cy="548640"/>
            </a:xfrm>
            <a:prstGeom prst="roundRect">
              <a:avLst/>
            </a:prstGeom>
            <a:solidFill>
              <a:srgbClr val="00B0F0"/>
            </a:solidFill>
            <a:ln w="38100"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n w="0">
                    <a:noFill/>
                  </a:ln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6 D.O.F.</a:t>
              </a:r>
            </a:p>
          </p:txBody>
        </p:sp>
        <p:grpSp>
          <p:nvGrpSpPr>
            <p:cNvPr id="253" name="Group 252">
              <a:extLst>
                <a:ext uri="{FF2B5EF4-FFF2-40B4-BE49-F238E27FC236}">
                  <a16:creationId xmlns:a16="http://schemas.microsoft.com/office/drawing/2014/main" id="{1DC4DD6B-C152-42EF-A26D-EEF49EF2C258}"/>
                </a:ext>
              </a:extLst>
            </p:cNvPr>
            <p:cNvGrpSpPr/>
            <p:nvPr/>
          </p:nvGrpSpPr>
          <p:grpSpPr>
            <a:xfrm>
              <a:off x="3693149" y="1726841"/>
              <a:ext cx="1082150" cy="548640"/>
              <a:chOff x="3856976" y="736716"/>
              <a:chExt cx="1082150" cy="548640"/>
            </a:xfrm>
          </p:grpSpPr>
          <p:sp>
            <p:nvSpPr>
              <p:cNvPr id="254" name="Rectangle: Rounded Corners 253">
                <a:extLst>
                  <a:ext uri="{FF2B5EF4-FFF2-40B4-BE49-F238E27FC236}">
                    <a16:creationId xmlns:a16="http://schemas.microsoft.com/office/drawing/2014/main" id="{53D03FE2-1B47-4A72-A5A1-EEB360E1BBFC}"/>
                  </a:ext>
                </a:extLst>
              </p:cNvPr>
              <p:cNvSpPr/>
              <p:nvPr/>
            </p:nvSpPr>
            <p:spPr>
              <a:xfrm>
                <a:off x="3856976" y="736716"/>
                <a:ext cx="1082150" cy="548640"/>
              </a:xfrm>
              <a:prstGeom prst="roundRect">
                <a:avLst/>
              </a:prstGeom>
              <a:solidFill>
                <a:srgbClr val="00B0F0"/>
              </a:solidFill>
              <a:ln w="38100"/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r>
                  <a:rPr lang="en-US" sz="1400" dirty="0">
                    <a:ln w="0">
                      <a:noFill/>
                    </a:ln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    RV     </a:t>
                </a:r>
              </a:p>
            </p:txBody>
          </p:sp>
          <p:sp>
            <p:nvSpPr>
              <p:cNvPr id="255" name="Explosion: 8 Points 254">
                <a:extLst>
                  <a:ext uri="{FF2B5EF4-FFF2-40B4-BE49-F238E27FC236}">
                    <a16:creationId xmlns:a16="http://schemas.microsoft.com/office/drawing/2014/main" id="{0FAA3A66-4C26-46FF-9FE7-90DE1E0E6C07}"/>
                  </a:ext>
                </a:extLst>
              </p:cNvPr>
              <p:cNvSpPr/>
              <p:nvPr/>
            </p:nvSpPr>
            <p:spPr>
              <a:xfrm>
                <a:off x="4420066" y="810594"/>
                <a:ext cx="438918" cy="429445"/>
              </a:xfrm>
              <a:prstGeom prst="irregularSeal1">
                <a:avLst/>
              </a:prstGeom>
              <a:solidFill>
                <a:srgbClr val="00B0F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56" name="Straight Arrow Connector 255">
              <a:extLst>
                <a:ext uri="{FF2B5EF4-FFF2-40B4-BE49-F238E27FC236}">
                  <a16:creationId xmlns:a16="http://schemas.microsoft.com/office/drawing/2014/main" id="{4047E97E-D0E5-4170-AB6D-BFE6E1A32703}"/>
                </a:ext>
              </a:extLst>
            </p:cNvPr>
            <p:cNvCxnSpPr>
              <a:cxnSpLocks/>
              <a:endCxn id="251" idx="2"/>
            </p:cNvCxnSpPr>
            <p:nvPr/>
          </p:nvCxnSpPr>
          <p:spPr>
            <a:xfrm flipH="1" flipV="1">
              <a:off x="2842950" y="2273906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Arrow Connector 256">
              <a:extLst>
                <a:ext uri="{FF2B5EF4-FFF2-40B4-BE49-F238E27FC236}">
                  <a16:creationId xmlns:a16="http://schemas.microsoft.com/office/drawing/2014/main" id="{A28B5DD4-3122-499E-8978-0C0AA0CABDD6}"/>
                </a:ext>
              </a:extLst>
            </p:cNvPr>
            <p:cNvCxnSpPr>
              <a:cxnSpLocks/>
              <a:endCxn id="238" idx="1"/>
            </p:cNvCxnSpPr>
            <p:nvPr/>
          </p:nvCxnSpPr>
          <p:spPr>
            <a:xfrm flipV="1">
              <a:off x="249073" y="3013060"/>
              <a:ext cx="162374" cy="320605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Arrow Connector 257">
              <a:extLst>
                <a:ext uri="{FF2B5EF4-FFF2-40B4-BE49-F238E27FC236}">
                  <a16:creationId xmlns:a16="http://schemas.microsoft.com/office/drawing/2014/main" id="{75FDA18B-D639-4557-9777-9661CC512DD8}"/>
                </a:ext>
              </a:extLst>
            </p:cNvPr>
            <p:cNvCxnSpPr>
              <a:cxnSpLocks/>
              <a:endCxn id="252" idx="1"/>
            </p:cNvCxnSpPr>
            <p:nvPr/>
          </p:nvCxnSpPr>
          <p:spPr>
            <a:xfrm flipV="1">
              <a:off x="201115" y="1715464"/>
              <a:ext cx="210332" cy="320604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Arrow Connector 258">
              <a:extLst>
                <a:ext uri="{FF2B5EF4-FFF2-40B4-BE49-F238E27FC236}">
                  <a16:creationId xmlns:a16="http://schemas.microsoft.com/office/drawing/2014/main" id="{EDCB52F0-CFF4-4B13-A711-7B7DBB8F73AE}"/>
                </a:ext>
              </a:extLst>
            </p:cNvPr>
            <p:cNvCxnSpPr>
              <a:cxnSpLocks/>
              <a:endCxn id="237" idx="2"/>
            </p:cNvCxnSpPr>
            <p:nvPr/>
          </p:nvCxnSpPr>
          <p:spPr>
            <a:xfrm flipV="1">
              <a:off x="952522" y="3936179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Arrow Connector 259">
              <a:extLst>
                <a:ext uri="{FF2B5EF4-FFF2-40B4-BE49-F238E27FC236}">
                  <a16:creationId xmlns:a16="http://schemas.microsoft.com/office/drawing/2014/main" id="{18F45937-ACB3-4634-9EF2-EC377AC2BD8B}"/>
                </a:ext>
              </a:extLst>
            </p:cNvPr>
            <p:cNvCxnSpPr>
              <a:cxnSpLocks/>
              <a:endCxn id="254" idx="2"/>
            </p:cNvCxnSpPr>
            <p:nvPr/>
          </p:nvCxnSpPr>
          <p:spPr>
            <a:xfrm flipH="1" flipV="1">
              <a:off x="4234224" y="2275481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Arrow Connector 260">
              <a:extLst>
                <a:ext uri="{FF2B5EF4-FFF2-40B4-BE49-F238E27FC236}">
                  <a16:creationId xmlns:a16="http://schemas.microsoft.com/office/drawing/2014/main" id="{35F87137-4993-4C26-B5FA-AB0DF9FC0AB6}"/>
                </a:ext>
              </a:extLst>
            </p:cNvPr>
            <p:cNvCxnSpPr>
              <a:cxnSpLocks/>
              <a:endCxn id="231" idx="2"/>
            </p:cNvCxnSpPr>
            <p:nvPr/>
          </p:nvCxnSpPr>
          <p:spPr>
            <a:xfrm flipV="1">
              <a:off x="5164783" y="2992764"/>
              <a:ext cx="0" cy="36000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Arrow Connector 261">
              <a:extLst>
                <a:ext uri="{FF2B5EF4-FFF2-40B4-BE49-F238E27FC236}">
                  <a16:creationId xmlns:a16="http://schemas.microsoft.com/office/drawing/2014/main" id="{D970568F-0ACD-4B89-9850-281E377921C5}"/>
                </a:ext>
              </a:extLst>
            </p:cNvPr>
            <p:cNvCxnSpPr>
              <a:cxnSpLocks/>
              <a:endCxn id="236" idx="2"/>
            </p:cNvCxnSpPr>
            <p:nvPr/>
          </p:nvCxnSpPr>
          <p:spPr>
            <a:xfrm flipV="1">
              <a:off x="6485510" y="2800740"/>
              <a:ext cx="185698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Straight Arrow Connector 262">
              <a:extLst>
                <a:ext uri="{FF2B5EF4-FFF2-40B4-BE49-F238E27FC236}">
                  <a16:creationId xmlns:a16="http://schemas.microsoft.com/office/drawing/2014/main" id="{EF78F158-A89B-404E-847F-23DC5EE96572}"/>
                </a:ext>
              </a:extLst>
            </p:cNvPr>
            <p:cNvCxnSpPr>
              <a:cxnSpLocks/>
              <a:endCxn id="233" idx="2"/>
            </p:cNvCxnSpPr>
            <p:nvPr/>
          </p:nvCxnSpPr>
          <p:spPr>
            <a:xfrm flipV="1">
              <a:off x="7318833" y="3648406"/>
              <a:ext cx="0" cy="39264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Arrow Connector 263">
              <a:extLst>
                <a:ext uri="{FF2B5EF4-FFF2-40B4-BE49-F238E27FC236}">
                  <a16:creationId xmlns:a16="http://schemas.microsoft.com/office/drawing/2014/main" id="{34658912-C18D-4D3E-8A6D-BD81743FD59C}"/>
                </a:ext>
              </a:extLst>
            </p:cNvPr>
            <p:cNvCxnSpPr>
              <a:cxnSpLocks/>
              <a:endCxn id="232" idx="2"/>
            </p:cNvCxnSpPr>
            <p:nvPr/>
          </p:nvCxnSpPr>
          <p:spPr>
            <a:xfrm flipV="1">
              <a:off x="8465282" y="3648406"/>
              <a:ext cx="0" cy="365760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Arrow Connector 264">
              <a:extLst>
                <a:ext uri="{FF2B5EF4-FFF2-40B4-BE49-F238E27FC236}">
                  <a16:creationId xmlns:a16="http://schemas.microsoft.com/office/drawing/2014/main" id="{32361CF9-BAD0-42D9-9157-0A2E44FD23A9}"/>
                </a:ext>
              </a:extLst>
            </p:cNvPr>
            <p:cNvCxnSpPr>
              <a:cxnSpLocks/>
              <a:endCxn id="234" idx="3"/>
            </p:cNvCxnSpPr>
            <p:nvPr/>
          </p:nvCxnSpPr>
          <p:spPr>
            <a:xfrm flipH="1">
              <a:off x="8427828" y="2325421"/>
              <a:ext cx="362495" cy="210938"/>
            </a:xfrm>
            <a:prstGeom prst="straightConnector1">
              <a:avLst/>
            </a:prstGeom>
            <a:ln w="38100">
              <a:solidFill>
                <a:srgbClr val="C4BD9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6" name="Straight Arrow Connector 265">
            <a:extLst>
              <a:ext uri="{FF2B5EF4-FFF2-40B4-BE49-F238E27FC236}">
                <a16:creationId xmlns:a16="http://schemas.microsoft.com/office/drawing/2014/main" id="{A39E7C77-C793-4255-9FEF-2DF901CF8ABC}"/>
              </a:ext>
            </a:extLst>
          </p:cNvPr>
          <p:cNvCxnSpPr>
            <a:cxnSpLocks/>
            <a:endCxn id="235" idx="0"/>
          </p:cNvCxnSpPr>
          <p:nvPr/>
        </p:nvCxnSpPr>
        <p:spPr>
          <a:xfrm>
            <a:off x="7291720" y="1033289"/>
            <a:ext cx="0" cy="398896"/>
          </a:xfrm>
          <a:prstGeom prst="straightConnector1">
            <a:avLst/>
          </a:prstGeom>
          <a:ln w="38100">
            <a:solidFill>
              <a:srgbClr val="C4BD97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5859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DA OED">
      <a:dk1>
        <a:sysClr val="windowText" lastClr="000000"/>
      </a:dk1>
      <a:lt1>
        <a:sysClr val="window" lastClr="FFFFFF"/>
      </a:lt1>
      <a:dk2>
        <a:srgbClr val="17375E"/>
      </a:dk2>
      <a:lt2>
        <a:srgbClr val="C4BD97"/>
      </a:lt2>
      <a:accent1>
        <a:srgbClr val="900001"/>
      </a:accent1>
      <a:accent2>
        <a:srgbClr val="1C3F6E"/>
      </a:accent2>
      <a:accent3>
        <a:srgbClr val="EDAE49"/>
      </a:accent3>
      <a:accent4>
        <a:srgbClr val="D1495B"/>
      </a:accent4>
      <a:accent5>
        <a:srgbClr val="00798C"/>
      </a:accent5>
      <a:accent6>
        <a:srgbClr val="404040"/>
      </a:accent6>
      <a:hlink>
        <a:srgbClr val="0000FF"/>
      </a:hlink>
      <a:folHlink>
        <a:srgbClr val="800080"/>
      </a:folHlink>
    </a:clrScheme>
    <a:fontScheme name="IDA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E1A7F3BC-526D-422C-8FC3-15CA1C5045F7}" vid="{F689AA87-30E4-454F-B589-6D00A9B884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DATAWorks Presentation - Standard</Template>
  <TotalTime>1134</TotalTime>
  <Words>1884</Words>
  <Application>Microsoft Office PowerPoint</Application>
  <PresentationFormat>On-screen Show (4:3)</PresentationFormat>
  <Paragraphs>318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Arial</vt:lpstr>
      <vt:lpstr>Calibri</vt:lpstr>
      <vt:lpstr>Calibri Light</vt:lpstr>
      <vt:lpstr>Courier New</vt:lpstr>
      <vt:lpstr>Franklin Gothic Book</vt:lpstr>
      <vt:lpstr>Franklin Gothic Medium</vt:lpstr>
      <vt:lpstr>Segoe UI</vt:lpstr>
      <vt:lpstr>Wingdings</vt:lpstr>
      <vt:lpstr>Office Theme</vt:lpstr>
      <vt:lpstr>PowerPoint Presentation</vt:lpstr>
      <vt:lpstr>Federated model -- interconnected system of models</vt:lpstr>
      <vt:lpstr>IDA is extending the framework proposed by others to consider an operational test perspective for end-to-end federated models</vt:lpstr>
      <vt:lpstr>Main Idea: Propagate uncertainty and allocate resources leveraging inherent network structure</vt:lpstr>
      <vt:lpstr>Three types of uncertainties we consider:</vt:lpstr>
      <vt:lpstr>Example: ballistic missile model</vt:lpstr>
      <vt:lpstr>Steps 1-3 need to be done iteratively through the network</vt:lpstr>
      <vt:lpstr>Steps 1-3 need to be done iteratively through the network</vt:lpstr>
      <vt:lpstr>Steps 1-3 need to be done iteratively through the network</vt:lpstr>
      <vt:lpstr>Step 1: Statistical expertise is needed to leverage SME judgement to carefully define distributions</vt:lpstr>
      <vt:lpstr>Step 2: Build meta-models to capture uncertainty and reduce complexity</vt:lpstr>
      <vt:lpstr>Step 2: Build meta-models to capture uncertainty and reduce complexity</vt:lpstr>
      <vt:lpstr>Step 2: Build meta-models to capture uncertainty and reduce complexity</vt:lpstr>
      <vt:lpstr>Step 3: For each node, capture uncertainty using meta-model and network structure</vt:lpstr>
      <vt:lpstr>Iterate meta-model and conduct uncertainty quantification through network</vt:lpstr>
      <vt:lpstr>Iterate meta-model and conduct uncertainty quantification through network</vt:lpstr>
      <vt:lpstr>Iterate meta-model and conduct uncertainty quantification through network</vt:lpstr>
      <vt:lpstr>Step 4: Propagate uncertainty</vt:lpstr>
      <vt:lpstr>Identify models contributing most to overall uncertainty</vt:lpstr>
      <vt:lpstr>Step 5: Allocate validation resources to models which contribute most to overall network uncertainty</vt:lpstr>
      <vt:lpstr>Summary of recommended framework</vt:lpstr>
      <vt:lpstr>Future Work</vt:lpstr>
      <vt:lpstr>PowerPoint Presentation</vt:lpstr>
    </vt:vector>
  </TitlesOfParts>
  <Company>Institute for Defense Analyses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Patel, Dhruv K</dc:creator>
  <cp:lastModifiedBy>Patel, Dhruv K</cp:lastModifiedBy>
  <cp:revision>61</cp:revision>
  <dcterms:created xsi:type="dcterms:W3CDTF">2024-02-29T16:23:58Z</dcterms:created>
  <dcterms:modified xsi:type="dcterms:W3CDTF">2024-04-11T18:08:50Z</dcterms:modified>
</cp:coreProperties>
</file>