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58"/>
  </p:notesMasterIdLst>
  <p:sldIdLst>
    <p:sldId id="265" r:id="rId2"/>
    <p:sldId id="1454" r:id="rId3"/>
    <p:sldId id="1619" r:id="rId4"/>
    <p:sldId id="1630" r:id="rId5"/>
    <p:sldId id="1517" r:id="rId6"/>
    <p:sldId id="1621" r:id="rId7"/>
    <p:sldId id="1622" r:id="rId8"/>
    <p:sldId id="1631" r:id="rId9"/>
    <p:sldId id="1642" r:id="rId10"/>
    <p:sldId id="1620" r:id="rId11"/>
    <p:sldId id="1525" r:id="rId12"/>
    <p:sldId id="1623" r:id="rId13"/>
    <p:sldId id="1624" r:id="rId14"/>
    <p:sldId id="1625" r:id="rId15"/>
    <p:sldId id="1629" r:id="rId16"/>
    <p:sldId id="1628" r:id="rId17"/>
    <p:sldId id="1626" r:id="rId18"/>
    <p:sldId id="1645" r:id="rId19"/>
    <p:sldId id="1647" r:id="rId20"/>
    <p:sldId id="1632" r:id="rId21"/>
    <p:sldId id="1604" r:id="rId22"/>
    <p:sldId id="1606" r:id="rId23"/>
    <p:sldId id="1646" r:id="rId24"/>
    <p:sldId id="1633" r:id="rId25"/>
    <p:sldId id="1635" r:id="rId26"/>
    <p:sldId id="1636" r:id="rId27"/>
    <p:sldId id="1637" r:id="rId28"/>
    <p:sldId id="1638" r:id="rId29"/>
    <p:sldId id="1639" r:id="rId30"/>
    <p:sldId id="1641" r:id="rId31"/>
    <p:sldId id="1634" r:id="rId32"/>
    <p:sldId id="1643" r:id="rId33"/>
    <p:sldId id="298" r:id="rId34"/>
    <p:sldId id="1526" r:id="rId35"/>
    <p:sldId id="1509" r:id="rId36"/>
    <p:sldId id="1510" r:id="rId37"/>
    <p:sldId id="1511" r:id="rId38"/>
    <p:sldId id="1512" r:id="rId39"/>
    <p:sldId id="1513" r:id="rId40"/>
    <p:sldId id="1514" r:id="rId41"/>
    <p:sldId id="1515" r:id="rId42"/>
    <p:sldId id="1516" r:id="rId43"/>
    <p:sldId id="1521" r:id="rId44"/>
    <p:sldId id="1591" r:id="rId45"/>
    <p:sldId id="1592" r:id="rId46"/>
    <p:sldId id="1590" r:id="rId47"/>
    <p:sldId id="1612" r:id="rId48"/>
    <p:sldId id="1613" r:id="rId49"/>
    <p:sldId id="1614" r:id="rId50"/>
    <p:sldId id="1615" r:id="rId51"/>
    <p:sldId id="1616" r:id="rId52"/>
    <p:sldId id="1617" r:id="rId53"/>
    <p:sldId id="1618" r:id="rId54"/>
    <p:sldId id="1627" r:id="rId55"/>
    <p:sldId id="1644" r:id="rId56"/>
    <p:sldId id="1640" r:id="rId57"/>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513" indent="-189828" algn="l" rtl="0" fontAlgn="base">
      <a:spcBef>
        <a:spcPct val="0"/>
      </a:spcBef>
      <a:spcAft>
        <a:spcPct val="0"/>
      </a:spcAft>
      <a:defRPr kern="1200">
        <a:solidFill>
          <a:schemeClr val="tx1"/>
        </a:solidFill>
        <a:latin typeface="Arial" charset="0"/>
        <a:ea typeface="+mn-ea"/>
        <a:cs typeface="+mn-cs"/>
      </a:defRPr>
    </a:lvl2pPr>
    <a:lvl3pPr marL="913951" indent="-380582" algn="l" rtl="0" fontAlgn="base">
      <a:spcBef>
        <a:spcPct val="0"/>
      </a:spcBef>
      <a:spcAft>
        <a:spcPct val="0"/>
      </a:spcAft>
      <a:defRPr kern="1200">
        <a:solidFill>
          <a:schemeClr val="tx1"/>
        </a:solidFill>
        <a:latin typeface="Arial" charset="0"/>
        <a:ea typeface="+mn-ea"/>
        <a:cs typeface="+mn-cs"/>
      </a:defRPr>
    </a:lvl3pPr>
    <a:lvl4pPr marL="1371390" indent="-571335" algn="l" rtl="0" fontAlgn="base">
      <a:spcBef>
        <a:spcPct val="0"/>
      </a:spcBef>
      <a:spcAft>
        <a:spcPct val="0"/>
      </a:spcAft>
      <a:defRPr kern="1200">
        <a:solidFill>
          <a:schemeClr val="tx1"/>
        </a:solidFill>
        <a:latin typeface="Arial" charset="0"/>
        <a:ea typeface="+mn-ea"/>
        <a:cs typeface="+mn-cs"/>
      </a:defRPr>
    </a:lvl4pPr>
    <a:lvl5pPr marL="1827902" indent="-761163" algn="l" rtl="0" fontAlgn="base">
      <a:spcBef>
        <a:spcPct val="0"/>
      </a:spcBef>
      <a:spcAft>
        <a:spcPct val="0"/>
      </a:spcAft>
      <a:defRPr kern="1200">
        <a:solidFill>
          <a:schemeClr val="tx1"/>
        </a:solidFill>
        <a:latin typeface="Arial" charset="0"/>
        <a:ea typeface="+mn-ea"/>
        <a:cs typeface="+mn-cs"/>
      </a:defRPr>
    </a:lvl5pPr>
    <a:lvl6pPr marL="1333424" algn="l" defTabSz="533370" rtl="0" eaLnBrk="1" latinLnBrk="0" hangingPunct="1">
      <a:defRPr kern="1200">
        <a:solidFill>
          <a:schemeClr val="tx1"/>
        </a:solidFill>
        <a:latin typeface="Arial" charset="0"/>
        <a:ea typeface="+mn-ea"/>
        <a:cs typeface="+mn-cs"/>
      </a:defRPr>
    </a:lvl6pPr>
    <a:lvl7pPr marL="1600109" algn="l" defTabSz="533370" rtl="0" eaLnBrk="1" latinLnBrk="0" hangingPunct="1">
      <a:defRPr kern="1200">
        <a:solidFill>
          <a:schemeClr val="tx1"/>
        </a:solidFill>
        <a:latin typeface="Arial" charset="0"/>
        <a:ea typeface="+mn-ea"/>
        <a:cs typeface="+mn-cs"/>
      </a:defRPr>
    </a:lvl7pPr>
    <a:lvl8pPr marL="1866793" algn="l" defTabSz="533370" rtl="0" eaLnBrk="1" latinLnBrk="0" hangingPunct="1">
      <a:defRPr kern="1200">
        <a:solidFill>
          <a:schemeClr val="tx1"/>
        </a:solidFill>
        <a:latin typeface="Arial" charset="0"/>
        <a:ea typeface="+mn-ea"/>
        <a:cs typeface="+mn-cs"/>
      </a:defRPr>
    </a:lvl8pPr>
    <a:lvl9pPr marL="2133478" algn="l" defTabSz="53337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Ewoldt" initials="ME" lastIdx="1" clrIdx="0">
    <p:extLst>
      <p:ext uri="{19B8F6BF-5375-455C-9EA6-DF929625EA0E}">
        <p15:presenceInfo xmlns:p15="http://schemas.microsoft.com/office/powerpoint/2012/main" userId="S::matt.ewoldt@mtsi-va.com::2faa8d43-b3e3-4fd6-bdac-eadc9f7de6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9900"/>
    <a:srgbClr val="FFFFFF"/>
    <a:srgbClr val="FF0000"/>
    <a:srgbClr val="00B050"/>
    <a:srgbClr val="FFA7A7"/>
    <a:srgbClr val="797979"/>
    <a:srgbClr val="6F96BC"/>
    <a:srgbClr val="4597A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42" autoAdjust="0"/>
    <p:restoredTop sz="92229" autoAdjust="0"/>
  </p:normalViewPr>
  <p:slideViewPr>
    <p:cSldViewPr snapToGrid="0">
      <p:cViewPr varScale="1">
        <p:scale>
          <a:sx n="146" d="100"/>
          <a:sy n="146" d="100"/>
        </p:scale>
        <p:origin x="1432" y="3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Bryant" userId="4b65090a911e51b5" providerId="LiveId" clId="{B03CCCC3-2105-448F-9956-09F2827971DB}"/>
    <pc:docChg chg="undo custSel modSld">
      <pc:chgData name="Bill Bryant" userId="4b65090a911e51b5" providerId="LiveId" clId="{B03CCCC3-2105-448F-9956-09F2827971DB}" dt="2025-01-23T16:34:56.167" v="36" actId="12789"/>
      <pc:docMkLst>
        <pc:docMk/>
      </pc:docMkLst>
      <pc:sldChg chg="modSp mod">
        <pc:chgData name="Bill Bryant" userId="4b65090a911e51b5" providerId="LiveId" clId="{B03CCCC3-2105-448F-9956-09F2827971DB}" dt="2025-01-23T16:30:20.662" v="4" actId="12789"/>
        <pc:sldMkLst>
          <pc:docMk/>
          <pc:sldMk cId="3573374791" sldId="1624"/>
        </pc:sldMkLst>
        <pc:spChg chg="mod">
          <ac:chgData name="Bill Bryant" userId="4b65090a911e51b5" providerId="LiveId" clId="{B03CCCC3-2105-448F-9956-09F2827971DB}" dt="2025-01-23T16:30:20.662" v="4" actId="12789"/>
          <ac:spMkLst>
            <pc:docMk/>
            <pc:sldMk cId="3573374791" sldId="1624"/>
            <ac:spMk id="5" creationId="{263BBEEB-AD5A-3037-5F3E-97BB44F39B67}"/>
          </ac:spMkLst>
        </pc:spChg>
        <pc:spChg chg="mod">
          <ac:chgData name="Bill Bryant" userId="4b65090a911e51b5" providerId="LiveId" clId="{B03CCCC3-2105-448F-9956-09F2827971DB}" dt="2025-01-23T16:30:03.480" v="2" actId="12789"/>
          <ac:spMkLst>
            <pc:docMk/>
            <pc:sldMk cId="3573374791" sldId="1624"/>
            <ac:spMk id="17" creationId="{8BCB745E-C772-FBB3-6328-0008FC363811}"/>
          </ac:spMkLst>
        </pc:spChg>
        <pc:spChg chg="mod">
          <ac:chgData name="Bill Bryant" userId="4b65090a911e51b5" providerId="LiveId" clId="{B03CCCC3-2105-448F-9956-09F2827971DB}" dt="2025-01-23T16:30:03.480" v="2" actId="12789"/>
          <ac:spMkLst>
            <pc:docMk/>
            <pc:sldMk cId="3573374791" sldId="1624"/>
            <ac:spMk id="23" creationId="{F7FDACA6-671D-593C-08AA-29C143B634A9}"/>
          </ac:spMkLst>
        </pc:spChg>
        <pc:spChg chg="mod">
          <ac:chgData name="Bill Bryant" userId="4b65090a911e51b5" providerId="LiveId" clId="{B03CCCC3-2105-448F-9956-09F2827971DB}" dt="2025-01-23T16:30:03.480" v="2" actId="12789"/>
          <ac:spMkLst>
            <pc:docMk/>
            <pc:sldMk cId="3573374791" sldId="1624"/>
            <ac:spMk id="35" creationId="{90BB33E5-A639-ACA9-CFB6-0B792B816E89}"/>
          </ac:spMkLst>
        </pc:spChg>
        <pc:spChg chg="mod">
          <ac:chgData name="Bill Bryant" userId="4b65090a911e51b5" providerId="LiveId" clId="{B03CCCC3-2105-448F-9956-09F2827971DB}" dt="2025-01-23T16:30:03.480" v="2" actId="12789"/>
          <ac:spMkLst>
            <pc:docMk/>
            <pc:sldMk cId="3573374791" sldId="1624"/>
            <ac:spMk id="42" creationId="{787EFC7B-8BB0-AAF4-7D50-611687975091}"/>
          </ac:spMkLst>
        </pc:spChg>
        <pc:spChg chg="mod">
          <ac:chgData name="Bill Bryant" userId="4b65090a911e51b5" providerId="LiveId" clId="{B03CCCC3-2105-448F-9956-09F2827971DB}" dt="2025-01-23T16:30:03.480" v="2" actId="12789"/>
          <ac:spMkLst>
            <pc:docMk/>
            <pc:sldMk cId="3573374791" sldId="1624"/>
            <ac:spMk id="45" creationId="{69E07B65-365A-9550-D647-24FDF44B29CA}"/>
          </ac:spMkLst>
        </pc:spChg>
        <pc:spChg chg="mod">
          <ac:chgData name="Bill Bryant" userId="4b65090a911e51b5" providerId="LiveId" clId="{B03CCCC3-2105-448F-9956-09F2827971DB}" dt="2025-01-23T16:30:03.480" v="2" actId="12789"/>
          <ac:spMkLst>
            <pc:docMk/>
            <pc:sldMk cId="3573374791" sldId="1624"/>
            <ac:spMk id="47" creationId="{4AE76C0C-3410-79A4-EDE0-4DBAA559DD0B}"/>
          </ac:spMkLst>
        </pc:spChg>
        <pc:spChg chg="mod">
          <ac:chgData name="Bill Bryant" userId="4b65090a911e51b5" providerId="LiveId" clId="{B03CCCC3-2105-448F-9956-09F2827971DB}" dt="2025-01-23T16:30:03.480" v="2" actId="12789"/>
          <ac:spMkLst>
            <pc:docMk/>
            <pc:sldMk cId="3573374791" sldId="1624"/>
            <ac:spMk id="48" creationId="{7A04BFEA-D999-48E1-C9A0-51C9AAECA93F}"/>
          </ac:spMkLst>
        </pc:spChg>
        <pc:spChg chg="mod">
          <ac:chgData name="Bill Bryant" userId="4b65090a911e51b5" providerId="LiveId" clId="{B03CCCC3-2105-448F-9956-09F2827971DB}" dt="2025-01-23T16:30:20.662" v="4" actId="12789"/>
          <ac:spMkLst>
            <pc:docMk/>
            <pc:sldMk cId="3573374791" sldId="1624"/>
            <ac:spMk id="50" creationId="{F8C4186B-7BD9-2726-6FCE-AB3D4620F0AB}"/>
          </ac:spMkLst>
        </pc:spChg>
        <pc:spChg chg="mod">
          <ac:chgData name="Bill Bryant" userId="4b65090a911e51b5" providerId="LiveId" clId="{B03CCCC3-2105-448F-9956-09F2827971DB}" dt="2025-01-23T16:30:12.313" v="3" actId="12789"/>
          <ac:spMkLst>
            <pc:docMk/>
            <pc:sldMk cId="3573374791" sldId="1624"/>
            <ac:spMk id="51" creationId="{01426C36-0410-EB03-D5E8-F2D0022D6C1B}"/>
          </ac:spMkLst>
        </pc:spChg>
        <pc:spChg chg="mod">
          <ac:chgData name="Bill Bryant" userId="4b65090a911e51b5" providerId="LiveId" clId="{B03CCCC3-2105-448F-9956-09F2827971DB}" dt="2025-01-23T16:30:12.313" v="3" actId="12789"/>
          <ac:spMkLst>
            <pc:docMk/>
            <pc:sldMk cId="3573374791" sldId="1624"/>
            <ac:spMk id="53" creationId="{96CBEBF6-C4B7-C367-9EFE-1EDC5A486CC7}"/>
          </ac:spMkLst>
        </pc:spChg>
        <pc:spChg chg="mod">
          <ac:chgData name="Bill Bryant" userId="4b65090a911e51b5" providerId="LiveId" clId="{B03CCCC3-2105-448F-9956-09F2827971DB}" dt="2025-01-23T16:30:12.313" v="3" actId="12789"/>
          <ac:spMkLst>
            <pc:docMk/>
            <pc:sldMk cId="3573374791" sldId="1624"/>
            <ac:spMk id="54" creationId="{63110A41-9EC6-EB4B-69E4-A1874F44FFCE}"/>
          </ac:spMkLst>
        </pc:spChg>
        <pc:spChg chg="mod">
          <ac:chgData name="Bill Bryant" userId="4b65090a911e51b5" providerId="LiveId" clId="{B03CCCC3-2105-448F-9956-09F2827971DB}" dt="2025-01-23T16:30:12.313" v="3" actId="12789"/>
          <ac:spMkLst>
            <pc:docMk/>
            <pc:sldMk cId="3573374791" sldId="1624"/>
            <ac:spMk id="57" creationId="{8E972D58-CAD8-8895-301E-F3D0D7C85DF3}"/>
          </ac:spMkLst>
        </pc:spChg>
        <pc:spChg chg="mod">
          <ac:chgData name="Bill Bryant" userId="4b65090a911e51b5" providerId="LiveId" clId="{B03CCCC3-2105-448F-9956-09F2827971DB}" dt="2025-01-23T16:30:12.313" v="3" actId="12789"/>
          <ac:spMkLst>
            <pc:docMk/>
            <pc:sldMk cId="3573374791" sldId="1624"/>
            <ac:spMk id="58" creationId="{7F61F653-34CE-E53E-0C1F-A41BEA653087}"/>
          </ac:spMkLst>
        </pc:spChg>
        <pc:spChg chg="mod">
          <ac:chgData name="Bill Bryant" userId="4b65090a911e51b5" providerId="LiveId" clId="{B03CCCC3-2105-448F-9956-09F2827971DB}" dt="2025-01-23T16:30:20.662" v="4" actId="12789"/>
          <ac:spMkLst>
            <pc:docMk/>
            <pc:sldMk cId="3573374791" sldId="1624"/>
            <ac:spMk id="59" creationId="{2FA34A89-7E51-E336-2A10-5C51AA0B1E50}"/>
          </ac:spMkLst>
        </pc:spChg>
      </pc:sldChg>
      <pc:sldChg chg="modSp mod">
        <pc:chgData name="Bill Bryant" userId="4b65090a911e51b5" providerId="LiveId" clId="{B03CCCC3-2105-448F-9956-09F2827971DB}" dt="2025-01-23T16:31:33.727" v="10" actId="12789"/>
        <pc:sldMkLst>
          <pc:docMk/>
          <pc:sldMk cId="4188735452" sldId="1625"/>
        </pc:sldMkLst>
        <pc:spChg chg="mod">
          <ac:chgData name="Bill Bryant" userId="4b65090a911e51b5" providerId="LiveId" clId="{B03CCCC3-2105-448F-9956-09F2827971DB}" dt="2025-01-23T16:30:41.469" v="6" actId="12789"/>
          <ac:spMkLst>
            <pc:docMk/>
            <pc:sldMk cId="4188735452" sldId="1625"/>
            <ac:spMk id="5" creationId="{663A4E04-E597-2906-6DD4-16E1D67BDF6F}"/>
          </ac:spMkLst>
        </pc:spChg>
        <pc:spChg chg="mod">
          <ac:chgData name="Bill Bryant" userId="4b65090a911e51b5" providerId="LiveId" clId="{B03CCCC3-2105-448F-9956-09F2827971DB}" dt="2025-01-23T16:31:03.318" v="7" actId="12789"/>
          <ac:spMkLst>
            <pc:docMk/>
            <pc:sldMk cId="4188735452" sldId="1625"/>
            <ac:spMk id="23" creationId="{057BC8EF-1E0E-8CC3-E1A5-947062AF8492}"/>
          </ac:spMkLst>
        </pc:spChg>
        <pc:spChg chg="mod">
          <ac:chgData name="Bill Bryant" userId="4b65090a911e51b5" providerId="LiveId" clId="{B03CCCC3-2105-448F-9956-09F2827971DB}" dt="2025-01-23T16:31:03.318" v="7" actId="12789"/>
          <ac:spMkLst>
            <pc:docMk/>
            <pc:sldMk cId="4188735452" sldId="1625"/>
            <ac:spMk id="35" creationId="{3D7AF06D-C085-A3F0-0963-B2299F15C8B5}"/>
          </ac:spMkLst>
        </pc:spChg>
        <pc:spChg chg="mod">
          <ac:chgData name="Bill Bryant" userId="4b65090a911e51b5" providerId="LiveId" clId="{B03CCCC3-2105-448F-9956-09F2827971DB}" dt="2025-01-23T16:31:03.318" v="7" actId="12789"/>
          <ac:spMkLst>
            <pc:docMk/>
            <pc:sldMk cId="4188735452" sldId="1625"/>
            <ac:spMk id="41" creationId="{F078A2BD-38B6-5EE1-2E63-E4B47E990F21}"/>
          </ac:spMkLst>
        </pc:spChg>
        <pc:spChg chg="mod">
          <ac:chgData name="Bill Bryant" userId="4b65090a911e51b5" providerId="LiveId" clId="{B03CCCC3-2105-448F-9956-09F2827971DB}" dt="2025-01-23T16:31:03.318" v="7" actId="12789"/>
          <ac:spMkLst>
            <pc:docMk/>
            <pc:sldMk cId="4188735452" sldId="1625"/>
            <ac:spMk id="44" creationId="{D79FF96E-4005-C893-AA6F-8746B5002FF2}"/>
          </ac:spMkLst>
        </pc:spChg>
        <pc:spChg chg="mod">
          <ac:chgData name="Bill Bryant" userId="4b65090a911e51b5" providerId="LiveId" clId="{B03CCCC3-2105-448F-9956-09F2827971DB}" dt="2025-01-23T16:30:32.070" v="5" actId="12789"/>
          <ac:spMkLst>
            <pc:docMk/>
            <pc:sldMk cId="4188735452" sldId="1625"/>
            <ac:spMk id="54" creationId="{F88E556F-33EE-0E93-C1F8-FCC1BAB8A03A}"/>
          </ac:spMkLst>
        </pc:spChg>
        <pc:spChg chg="mod">
          <ac:chgData name="Bill Bryant" userId="4b65090a911e51b5" providerId="LiveId" clId="{B03CCCC3-2105-448F-9956-09F2827971DB}" dt="2025-01-23T16:31:03.318" v="7" actId="12789"/>
          <ac:spMkLst>
            <pc:docMk/>
            <pc:sldMk cId="4188735452" sldId="1625"/>
            <ac:spMk id="56" creationId="{6FBA7093-0C90-0E25-36FB-BCEF5227F7DD}"/>
          </ac:spMkLst>
        </pc:spChg>
        <pc:spChg chg="mod">
          <ac:chgData name="Bill Bryant" userId="4b65090a911e51b5" providerId="LiveId" clId="{B03CCCC3-2105-448F-9956-09F2827971DB}" dt="2025-01-23T16:30:32.070" v="5" actId="12789"/>
          <ac:spMkLst>
            <pc:docMk/>
            <pc:sldMk cId="4188735452" sldId="1625"/>
            <ac:spMk id="57" creationId="{1A3F6ABC-E523-033F-16AB-7399DC3D5D84}"/>
          </ac:spMkLst>
        </pc:spChg>
        <pc:spChg chg="mod">
          <ac:chgData name="Bill Bryant" userId="4b65090a911e51b5" providerId="LiveId" clId="{B03CCCC3-2105-448F-9956-09F2827971DB}" dt="2025-01-23T16:30:32.070" v="5" actId="12789"/>
          <ac:spMkLst>
            <pc:docMk/>
            <pc:sldMk cId="4188735452" sldId="1625"/>
            <ac:spMk id="58" creationId="{E6FCF49D-7ED0-FDE5-31A6-37511DE86D68}"/>
          </ac:spMkLst>
        </pc:spChg>
        <pc:spChg chg="mod">
          <ac:chgData name="Bill Bryant" userId="4b65090a911e51b5" providerId="LiveId" clId="{B03CCCC3-2105-448F-9956-09F2827971DB}" dt="2025-01-23T16:30:41.469" v="6" actId="12789"/>
          <ac:spMkLst>
            <pc:docMk/>
            <pc:sldMk cId="4188735452" sldId="1625"/>
            <ac:spMk id="59" creationId="{B1ABE151-FC92-DD83-C3C0-264F87DE7CF2}"/>
          </ac:spMkLst>
        </pc:spChg>
        <pc:spChg chg="mod">
          <ac:chgData name="Bill Bryant" userId="4b65090a911e51b5" providerId="LiveId" clId="{B03CCCC3-2105-448F-9956-09F2827971DB}" dt="2025-01-23T16:31:33.727" v="10" actId="12789"/>
          <ac:spMkLst>
            <pc:docMk/>
            <pc:sldMk cId="4188735452" sldId="1625"/>
            <ac:spMk id="61" creationId="{2D7A2FC6-6DE3-F507-7839-C5546CC2EDC3}"/>
          </ac:spMkLst>
        </pc:spChg>
        <pc:spChg chg="mod">
          <ac:chgData name="Bill Bryant" userId="4b65090a911e51b5" providerId="LiveId" clId="{B03CCCC3-2105-448F-9956-09F2827971DB}" dt="2025-01-23T16:31:33.727" v="10" actId="12789"/>
          <ac:spMkLst>
            <pc:docMk/>
            <pc:sldMk cId="4188735452" sldId="1625"/>
            <ac:spMk id="62" creationId="{72F96DBB-22DE-5901-0AA6-4F94A25894D2}"/>
          </ac:spMkLst>
        </pc:spChg>
        <pc:spChg chg="mod">
          <ac:chgData name="Bill Bryant" userId="4b65090a911e51b5" providerId="LiveId" clId="{B03CCCC3-2105-448F-9956-09F2827971DB}" dt="2025-01-23T16:31:03.318" v="7" actId="12789"/>
          <ac:spMkLst>
            <pc:docMk/>
            <pc:sldMk cId="4188735452" sldId="1625"/>
            <ac:spMk id="63" creationId="{B0C80F7C-2A71-0A23-BE83-6C7278EF403A}"/>
          </ac:spMkLst>
        </pc:spChg>
        <pc:spChg chg="mod">
          <ac:chgData name="Bill Bryant" userId="4b65090a911e51b5" providerId="LiveId" clId="{B03CCCC3-2105-448F-9956-09F2827971DB}" dt="2025-01-23T16:31:33.727" v="10" actId="12789"/>
          <ac:spMkLst>
            <pc:docMk/>
            <pc:sldMk cId="4188735452" sldId="1625"/>
            <ac:spMk id="71" creationId="{EB3BA58D-7DE6-4BB3-0317-02DB96185DD1}"/>
          </ac:spMkLst>
        </pc:spChg>
        <pc:spChg chg="mod">
          <ac:chgData name="Bill Bryant" userId="4b65090a911e51b5" providerId="LiveId" clId="{B03CCCC3-2105-448F-9956-09F2827971DB}" dt="2025-01-23T16:31:33.727" v="10" actId="12789"/>
          <ac:spMkLst>
            <pc:docMk/>
            <pc:sldMk cId="4188735452" sldId="1625"/>
            <ac:spMk id="73" creationId="{22CD5DD2-4EE9-E67C-8070-67C87254929D}"/>
          </ac:spMkLst>
        </pc:spChg>
        <pc:cxnChg chg="mod">
          <ac:chgData name="Bill Bryant" userId="4b65090a911e51b5" providerId="LiveId" clId="{B03CCCC3-2105-448F-9956-09F2827971DB}" dt="2025-01-23T16:31:33.727" v="10" actId="12789"/>
          <ac:cxnSpMkLst>
            <pc:docMk/>
            <pc:sldMk cId="4188735452" sldId="1625"/>
            <ac:cxnSpMk id="31" creationId="{479C3D94-8CD0-B846-9023-F66A9F28B853}"/>
          </ac:cxnSpMkLst>
        </pc:cxnChg>
        <pc:cxnChg chg="mod">
          <ac:chgData name="Bill Bryant" userId="4b65090a911e51b5" providerId="LiveId" clId="{B03CCCC3-2105-448F-9956-09F2827971DB}" dt="2025-01-23T16:31:33.727" v="10" actId="12789"/>
          <ac:cxnSpMkLst>
            <pc:docMk/>
            <pc:sldMk cId="4188735452" sldId="1625"/>
            <ac:cxnSpMk id="34" creationId="{0848D939-35FB-C2AA-04DA-C90072F843FE}"/>
          </ac:cxnSpMkLst>
        </pc:cxnChg>
        <pc:cxnChg chg="mod">
          <ac:chgData name="Bill Bryant" userId="4b65090a911e51b5" providerId="LiveId" clId="{B03CCCC3-2105-448F-9956-09F2827971DB}" dt="2025-01-23T16:31:33.727" v="10" actId="12789"/>
          <ac:cxnSpMkLst>
            <pc:docMk/>
            <pc:sldMk cId="4188735452" sldId="1625"/>
            <ac:cxnSpMk id="64" creationId="{03976E78-AA61-0737-1254-D21CDDD72737}"/>
          </ac:cxnSpMkLst>
        </pc:cxnChg>
        <pc:cxnChg chg="mod">
          <ac:chgData name="Bill Bryant" userId="4b65090a911e51b5" providerId="LiveId" clId="{B03CCCC3-2105-448F-9956-09F2827971DB}" dt="2025-01-23T16:31:25.531" v="9" actId="12789"/>
          <ac:cxnSpMkLst>
            <pc:docMk/>
            <pc:sldMk cId="4188735452" sldId="1625"/>
            <ac:cxnSpMk id="67" creationId="{D08EF4E1-B77B-935F-ED97-7303BC48355A}"/>
          </ac:cxnSpMkLst>
        </pc:cxnChg>
      </pc:sldChg>
      <pc:sldChg chg="modSp mod">
        <pc:chgData name="Bill Bryant" userId="4b65090a911e51b5" providerId="LiveId" clId="{B03CCCC3-2105-448F-9956-09F2827971DB}" dt="2025-01-23T16:34:09.006" v="31" actId="12789"/>
        <pc:sldMkLst>
          <pc:docMk/>
          <pc:sldMk cId="2748549599" sldId="1626"/>
        </pc:sldMkLst>
        <pc:spChg chg="mod">
          <ac:chgData name="Bill Bryant" userId="4b65090a911e51b5" providerId="LiveId" clId="{B03CCCC3-2105-448F-9956-09F2827971DB}" dt="2025-01-23T16:33:46.977" v="28" actId="12789"/>
          <ac:spMkLst>
            <pc:docMk/>
            <pc:sldMk cId="2748549599" sldId="1626"/>
            <ac:spMk id="5" creationId="{5FCA526A-9486-4D11-9AEF-CB3FFE87D6B4}"/>
          </ac:spMkLst>
        </pc:spChg>
        <pc:spChg chg="mod">
          <ac:chgData name="Bill Bryant" userId="4b65090a911e51b5" providerId="LiveId" clId="{B03CCCC3-2105-448F-9956-09F2827971DB}" dt="2025-01-23T16:33:53.321" v="29" actId="12789"/>
          <ac:spMkLst>
            <pc:docMk/>
            <pc:sldMk cId="2748549599" sldId="1626"/>
            <ac:spMk id="16" creationId="{00CE02D6-508C-F42D-783E-2CB8A011F7AD}"/>
          </ac:spMkLst>
        </pc:spChg>
        <pc:spChg chg="mod">
          <ac:chgData name="Bill Bryant" userId="4b65090a911e51b5" providerId="LiveId" clId="{B03CCCC3-2105-448F-9956-09F2827971DB}" dt="2025-01-23T16:34:02.494" v="30" actId="12789"/>
          <ac:spMkLst>
            <pc:docMk/>
            <pc:sldMk cId="2748549599" sldId="1626"/>
            <ac:spMk id="23" creationId="{49748732-7A23-1692-9434-3A448E5266B2}"/>
          </ac:spMkLst>
        </pc:spChg>
        <pc:spChg chg="mod">
          <ac:chgData name="Bill Bryant" userId="4b65090a911e51b5" providerId="LiveId" clId="{B03CCCC3-2105-448F-9956-09F2827971DB}" dt="2025-01-23T16:34:02.494" v="30" actId="12789"/>
          <ac:spMkLst>
            <pc:docMk/>
            <pc:sldMk cId="2748549599" sldId="1626"/>
            <ac:spMk id="35" creationId="{3706C942-C580-826D-DC2F-BBBE15E9FAB2}"/>
          </ac:spMkLst>
        </pc:spChg>
        <pc:spChg chg="mod">
          <ac:chgData name="Bill Bryant" userId="4b65090a911e51b5" providerId="LiveId" clId="{B03CCCC3-2105-448F-9956-09F2827971DB}" dt="2025-01-23T16:34:02.494" v="30" actId="12789"/>
          <ac:spMkLst>
            <pc:docMk/>
            <pc:sldMk cId="2748549599" sldId="1626"/>
            <ac:spMk id="41" creationId="{D5FCA841-B992-07E3-D733-E2AC4EFA75D8}"/>
          </ac:spMkLst>
        </pc:spChg>
        <pc:spChg chg="mod">
          <ac:chgData name="Bill Bryant" userId="4b65090a911e51b5" providerId="LiveId" clId="{B03CCCC3-2105-448F-9956-09F2827971DB}" dt="2025-01-23T16:34:02.494" v="30" actId="12789"/>
          <ac:spMkLst>
            <pc:docMk/>
            <pc:sldMk cId="2748549599" sldId="1626"/>
            <ac:spMk id="42" creationId="{327F4306-815D-172C-B842-90F330B2A0F3}"/>
          </ac:spMkLst>
        </pc:spChg>
        <pc:spChg chg="mod">
          <ac:chgData name="Bill Bryant" userId="4b65090a911e51b5" providerId="LiveId" clId="{B03CCCC3-2105-448F-9956-09F2827971DB}" dt="2025-01-23T16:34:09.006" v="31" actId="12789"/>
          <ac:spMkLst>
            <pc:docMk/>
            <pc:sldMk cId="2748549599" sldId="1626"/>
            <ac:spMk id="44" creationId="{954B56D7-9A05-9C4E-9F0C-B81099A6C877}"/>
          </ac:spMkLst>
        </pc:spChg>
        <pc:spChg chg="mod">
          <ac:chgData name="Bill Bryant" userId="4b65090a911e51b5" providerId="LiveId" clId="{B03CCCC3-2105-448F-9956-09F2827971DB}" dt="2025-01-23T16:34:02.494" v="30" actId="12789"/>
          <ac:spMkLst>
            <pc:docMk/>
            <pc:sldMk cId="2748549599" sldId="1626"/>
            <ac:spMk id="45" creationId="{3E1689E4-CBEB-19C1-FD3E-C6E887A28BBB}"/>
          </ac:spMkLst>
        </pc:spChg>
        <pc:spChg chg="mod">
          <ac:chgData name="Bill Bryant" userId="4b65090a911e51b5" providerId="LiveId" clId="{B03CCCC3-2105-448F-9956-09F2827971DB}" dt="2025-01-23T16:33:42.091" v="27" actId="12789"/>
          <ac:spMkLst>
            <pc:docMk/>
            <pc:sldMk cId="2748549599" sldId="1626"/>
            <ac:spMk id="54" creationId="{55F149A1-7552-CF18-261F-B52D0665B6E5}"/>
          </ac:spMkLst>
        </pc:spChg>
        <pc:spChg chg="mod">
          <ac:chgData name="Bill Bryant" userId="4b65090a911e51b5" providerId="LiveId" clId="{B03CCCC3-2105-448F-9956-09F2827971DB}" dt="2025-01-23T16:34:02.494" v="30" actId="12789"/>
          <ac:spMkLst>
            <pc:docMk/>
            <pc:sldMk cId="2748549599" sldId="1626"/>
            <ac:spMk id="56" creationId="{2D06019F-5685-33FF-ECA3-5870B06BB761}"/>
          </ac:spMkLst>
        </pc:spChg>
        <pc:spChg chg="mod">
          <ac:chgData name="Bill Bryant" userId="4b65090a911e51b5" providerId="LiveId" clId="{B03CCCC3-2105-448F-9956-09F2827971DB}" dt="2025-01-23T16:33:42.091" v="27" actId="12789"/>
          <ac:spMkLst>
            <pc:docMk/>
            <pc:sldMk cId="2748549599" sldId="1626"/>
            <ac:spMk id="57" creationId="{A08F5BEC-C555-F8AE-6264-2C888D1789FD}"/>
          </ac:spMkLst>
        </pc:spChg>
        <pc:spChg chg="mod">
          <ac:chgData name="Bill Bryant" userId="4b65090a911e51b5" providerId="LiveId" clId="{B03CCCC3-2105-448F-9956-09F2827971DB}" dt="2025-01-23T16:33:42.091" v="27" actId="12789"/>
          <ac:spMkLst>
            <pc:docMk/>
            <pc:sldMk cId="2748549599" sldId="1626"/>
            <ac:spMk id="58" creationId="{4359C606-382D-0FC9-D0BF-4F5D31DF03C7}"/>
          </ac:spMkLst>
        </pc:spChg>
        <pc:spChg chg="mod">
          <ac:chgData name="Bill Bryant" userId="4b65090a911e51b5" providerId="LiveId" clId="{B03CCCC3-2105-448F-9956-09F2827971DB}" dt="2025-01-23T16:33:46.977" v="28" actId="12789"/>
          <ac:spMkLst>
            <pc:docMk/>
            <pc:sldMk cId="2748549599" sldId="1626"/>
            <ac:spMk id="59" creationId="{AC86C0AC-8265-68B8-10CC-B4E3B2373449}"/>
          </ac:spMkLst>
        </pc:spChg>
        <pc:spChg chg="mod">
          <ac:chgData name="Bill Bryant" userId="4b65090a911e51b5" providerId="LiveId" clId="{B03CCCC3-2105-448F-9956-09F2827971DB}" dt="2025-01-23T16:33:53.321" v="29" actId="12789"/>
          <ac:spMkLst>
            <pc:docMk/>
            <pc:sldMk cId="2748549599" sldId="1626"/>
            <ac:spMk id="65" creationId="{65718E69-4BD6-C3CF-781B-237A2BDAF821}"/>
          </ac:spMkLst>
        </pc:spChg>
        <pc:spChg chg="mod">
          <ac:chgData name="Bill Bryant" userId="4b65090a911e51b5" providerId="LiveId" clId="{B03CCCC3-2105-448F-9956-09F2827971DB}" dt="2025-01-23T16:34:09.006" v="31" actId="12789"/>
          <ac:spMkLst>
            <pc:docMk/>
            <pc:sldMk cId="2748549599" sldId="1626"/>
            <ac:spMk id="71" creationId="{EB6387B9-6558-A613-B45A-8DDE97C8AC73}"/>
          </ac:spMkLst>
        </pc:spChg>
      </pc:sldChg>
      <pc:sldChg chg="modSp mod">
        <pc:chgData name="Bill Bryant" userId="4b65090a911e51b5" providerId="LiveId" clId="{B03CCCC3-2105-448F-9956-09F2827971DB}" dt="2025-01-23T16:33:32.900" v="26" actId="12789"/>
        <pc:sldMkLst>
          <pc:docMk/>
          <pc:sldMk cId="2742392641" sldId="1628"/>
        </pc:sldMkLst>
        <pc:spChg chg="mod">
          <ac:chgData name="Bill Bryant" userId="4b65090a911e51b5" providerId="LiveId" clId="{B03CCCC3-2105-448F-9956-09F2827971DB}" dt="2025-01-23T16:33:09.691" v="23" actId="12789"/>
          <ac:spMkLst>
            <pc:docMk/>
            <pc:sldMk cId="2742392641" sldId="1628"/>
            <ac:spMk id="5" creationId="{D4D7BF2B-1D87-BB61-C372-6FCF4387ADB8}"/>
          </ac:spMkLst>
        </pc:spChg>
        <pc:spChg chg="mod">
          <ac:chgData name="Bill Bryant" userId="4b65090a911e51b5" providerId="LiveId" clId="{B03CCCC3-2105-448F-9956-09F2827971DB}" dt="2025-01-23T16:33:16.297" v="24" actId="12789"/>
          <ac:spMkLst>
            <pc:docMk/>
            <pc:sldMk cId="2742392641" sldId="1628"/>
            <ac:spMk id="16" creationId="{A2D91BE7-AD8F-2A9A-8050-5E03E0DE31CE}"/>
          </ac:spMkLst>
        </pc:spChg>
        <pc:spChg chg="mod">
          <ac:chgData name="Bill Bryant" userId="4b65090a911e51b5" providerId="LiveId" clId="{B03CCCC3-2105-448F-9956-09F2827971DB}" dt="2025-01-23T16:33:25.790" v="25" actId="12789"/>
          <ac:spMkLst>
            <pc:docMk/>
            <pc:sldMk cId="2742392641" sldId="1628"/>
            <ac:spMk id="23" creationId="{FBF40667-451D-D761-338C-C59DA004B526}"/>
          </ac:spMkLst>
        </pc:spChg>
        <pc:spChg chg="mod">
          <ac:chgData name="Bill Bryant" userId="4b65090a911e51b5" providerId="LiveId" clId="{B03CCCC3-2105-448F-9956-09F2827971DB}" dt="2025-01-23T16:33:25.790" v="25" actId="12789"/>
          <ac:spMkLst>
            <pc:docMk/>
            <pc:sldMk cId="2742392641" sldId="1628"/>
            <ac:spMk id="35" creationId="{3A0F9DC7-0F07-1179-4B81-7CA476DC4CF9}"/>
          </ac:spMkLst>
        </pc:spChg>
        <pc:spChg chg="mod">
          <ac:chgData name="Bill Bryant" userId="4b65090a911e51b5" providerId="LiveId" clId="{B03CCCC3-2105-448F-9956-09F2827971DB}" dt="2025-01-23T16:33:25.790" v="25" actId="12789"/>
          <ac:spMkLst>
            <pc:docMk/>
            <pc:sldMk cId="2742392641" sldId="1628"/>
            <ac:spMk id="41" creationId="{D4A8E902-41B0-8C96-E794-760CBCCB589E}"/>
          </ac:spMkLst>
        </pc:spChg>
        <pc:spChg chg="mod">
          <ac:chgData name="Bill Bryant" userId="4b65090a911e51b5" providerId="LiveId" clId="{B03CCCC3-2105-448F-9956-09F2827971DB}" dt="2025-01-23T16:33:25.790" v="25" actId="12789"/>
          <ac:spMkLst>
            <pc:docMk/>
            <pc:sldMk cId="2742392641" sldId="1628"/>
            <ac:spMk id="42" creationId="{5934EA8C-6A06-DA7E-FEF3-15C69FA02FA3}"/>
          </ac:spMkLst>
        </pc:spChg>
        <pc:spChg chg="mod">
          <ac:chgData name="Bill Bryant" userId="4b65090a911e51b5" providerId="LiveId" clId="{B03CCCC3-2105-448F-9956-09F2827971DB}" dt="2025-01-23T16:33:32.900" v="26" actId="12789"/>
          <ac:spMkLst>
            <pc:docMk/>
            <pc:sldMk cId="2742392641" sldId="1628"/>
            <ac:spMk id="44" creationId="{3EE4C610-0FAB-9166-9A16-B8A1D3F4C146}"/>
          </ac:spMkLst>
        </pc:spChg>
        <pc:spChg chg="mod">
          <ac:chgData name="Bill Bryant" userId="4b65090a911e51b5" providerId="LiveId" clId="{B03CCCC3-2105-448F-9956-09F2827971DB}" dt="2025-01-23T16:33:25.790" v="25" actId="12789"/>
          <ac:spMkLst>
            <pc:docMk/>
            <pc:sldMk cId="2742392641" sldId="1628"/>
            <ac:spMk id="45" creationId="{1E104D74-00BE-33F3-6935-DE57701188FD}"/>
          </ac:spMkLst>
        </pc:spChg>
        <pc:spChg chg="mod">
          <ac:chgData name="Bill Bryant" userId="4b65090a911e51b5" providerId="LiveId" clId="{B03CCCC3-2105-448F-9956-09F2827971DB}" dt="2025-01-23T16:33:04.183" v="22" actId="12789"/>
          <ac:spMkLst>
            <pc:docMk/>
            <pc:sldMk cId="2742392641" sldId="1628"/>
            <ac:spMk id="54" creationId="{1CF34E65-BD53-F945-8F18-0641E09EFFDF}"/>
          </ac:spMkLst>
        </pc:spChg>
        <pc:spChg chg="mod">
          <ac:chgData name="Bill Bryant" userId="4b65090a911e51b5" providerId="LiveId" clId="{B03CCCC3-2105-448F-9956-09F2827971DB}" dt="2025-01-23T16:33:25.790" v="25" actId="12789"/>
          <ac:spMkLst>
            <pc:docMk/>
            <pc:sldMk cId="2742392641" sldId="1628"/>
            <ac:spMk id="56" creationId="{B0323850-1B67-305F-B26F-3EC59A4BDFAB}"/>
          </ac:spMkLst>
        </pc:spChg>
        <pc:spChg chg="mod">
          <ac:chgData name="Bill Bryant" userId="4b65090a911e51b5" providerId="LiveId" clId="{B03CCCC3-2105-448F-9956-09F2827971DB}" dt="2025-01-23T16:33:04.183" v="22" actId="12789"/>
          <ac:spMkLst>
            <pc:docMk/>
            <pc:sldMk cId="2742392641" sldId="1628"/>
            <ac:spMk id="57" creationId="{8DA38858-BC99-A460-A371-B45FA51400FE}"/>
          </ac:spMkLst>
        </pc:spChg>
        <pc:spChg chg="mod">
          <ac:chgData name="Bill Bryant" userId="4b65090a911e51b5" providerId="LiveId" clId="{B03CCCC3-2105-448F-9956-09F2827971DB}" dt="2025-01-23T16:33:04.183" v="22" actId="12789"/>
          <ac:spMkLst>
            <pc:docMk/>
            <pc:sldMk cId="2742392641" sldId="1628"/>
            <ac:spMk id="58" creationId="{8CE00A37-5CDA-214E-094A-49DF0C3BD369}"/>
          </ac:spMkLst>
        </pc:spChg>
        <pc:spChg chg="mod">
          <ac:chgData name="Bill Bryant" userId="4b65090a911e51b5" providerId="LiveId" clId="{B03CCCC3-2105-448F-9956-09F2827971DB}" dt="2025-01-23T16:33:09.691" v="23" actId="12789"/>
          <ac:spMkLst>
            <pc:docMk/>
            <pc:sldMk cId="2742392641" sldId="1628"/>
            <ac:spMk id="59" creationId="{89BF9143-3955-F332-C616-AAE12671EB06}"/>
          </ac:spMkLst>
        </pc:spChg>
        <pc:spChg chg="mod">
          <ac:chgData name="Bill Bryant" userId="4b65090a911e51b5" providerId="LiveId" clId="{B03CCCC3-2105-448F-9956-09F2827971DB}" dt="2025-01-23T16:33:16.297" v="24" actId="12789"/>
          <ac:spMkLst>
            <pc:docMk/>
            <pc:sldMk cId="2742392641" sldId="1628"/>
            <ac:spMk id="65" creationId="{675BA157-85F5-0C99-71B0-8A77EE16475E}"/>
          </ac:spMkLst>
        </pc:spChg>
        <pc:spChg chg="mod">
          <ac:chgData name="Bill Bryant" userId="4b65090a911e51b5" providerId="LiveId" clId="{B03CCCC3-2105-448F-9956-09F2827971DB}" dt="2025-01-23T16:33:32.900" v="26" actId="12789"/>
          <ac:spMkLst>
            <pc:docMk/>
            <pc:sldMk cId="2742392641" sldId="1628"/>
            <ac:spMk id="71" creationId="{6FE48506-5C74-7B3C-E547-80350A013646}"/>
          </ac:spMkLst>
        </pc:spChg>
      </pc:sldChg>
      <pc:sldChg chg="modSp mod">
        <pc:chgData name="Bill Bryant" userId="4b65090a911e51b5" providerId="LiveId" clId="{B03CCCC3-2105-448F-9956-09F2827971DB}" dt="2025-01-23T16:32:53.910" v="21" actId="12789"/>
        <pc:sldMkLst>
          <pc:docMk/>
          <pc:sldMk cId="1361245855" sldId="1629"/>
        </pc:sldMkLst>
        <pc:spChg chg="mod">
          <ac:chgData name="Bill Bryant" userId="4b65090a911e51b5" providerId="LiveId" clId="{B03CCCC3-2105-448F-9956-09F2827971DB}" dt="2025-01-23T16:32:27.324" v="18" actId="12789"/>
          <ac:spMkLst>
            <pc:docMk/>
            <pc:sldMk cId="1361245855" sldId="1629"/>
            <ac:spMk id="5" creationId="{11B0246A-9FD0-04FA-ADB5-FBE9FA738C5B}"/>
          </ac:spMkLst>
        </pc:spChg>
        <pc:spChg chg="mod">
          <ac:chgData name="Bill Bryant" userId="4b65090a911e51b5" providerId="LiveId" clId="{B03CCCC3-2105-448F-9956-09F2827971DB}" dt="2025-01-23T16:32:18.689" v="17" actId="1076"/>
          <ac:spMkLst>
            <pc:docMk/>
            <pc:sldMk cId="1361245855" sldId="1629"/>
            <ac:spMk id="15" creationId="{3920B7FF-296D-947F-8C26-D798356EBEBD}"/>
          </ac:spMkLst>
        </pc:spChg>
        <pc:spChg chg="mod">
          <ac:chgData name="Bill Bryant" userId="4b65090a911e51b5" providerId="LiveId" clId="{B03CCCC3-2105-448F-9956-09F2827971DB}" dt="2025-01-23T16:32:36.814" v="19" actId="12789"/>
          <ac:spMkLst>
            <pc:docMk/>
            <pc:sldMk cId="1361245855" sldId="1629"/>
            <ac:spMk id="16" creationId="{AFD520EA-B650-766D-6285-288DDCC6B030}"/>
          </ac:spMkLst>
        </pc:spChg>
        <pc:spChg chg="mod">
          <ac:chgData name="Bill Bryant" userId="4b65090a911e51b5" providerId="LiveId" clId="{B03CCCC3-2105-448F-9956-09F2827971DB}" dt="2025-01-23T16:32:46.631" v="20" actId="12789"/>
          <ac:spMkLst>
            <pc:docMk/>
            <pc:sldMk cId="1361245855" sldId="1629"/>
            <ac:spMk id="23" creationId="{674B0897-83C5-709D-AA52-84926C215436}"/>
          </ac:spMkLst>
        </pc:spChg>
        <pc:spChg chg="mod">
          <ac:chgData name="Bill Bryant" userId="4b65090a911e51b5" providerId="LiveId" clId="{B03CCCC3-2105-448F-9956-09F2827971DB}" dt="2025-01-23T16:32:46.631" v="20" actId="12789"/>
          <ac:spMkLst>
            <pc:docMk/>
            <pc:sldMk cId="1361245855" sldId="1629"/>
            <ac:spMk id="35" creationId="{E3131C51-2B2E-EFD4-1055-845DD078D5EF}"/>
          </ac:spMkLst>
        </pc:spChg>
        <pc:spChg chg="mod">
          <ac:chgData name="Bill Bryant" userId="4b65090a911e51b5" providerId="LiveId" clId="{B03CCCC3-2105-448F-9956-09F2827971DB}" dt="2025-01-23T16:32:46.631" v="20" actId="12789"/>
          <ac:spMkLst>
            <pc:docMk/>
            <pc:sldMk cId="1361245855" sldId="1629"/>
            <ac:spMk id="41" creationId="{AB0E2DB3-AD71-083F-A3AD-7680D3462880}"/>
          </ac:spMkLst>
        </pc:spChg>
        <pc:spChg chg="mod">
          <ac:chgData name="Bill Bryant" userId="4b65090a911e51b5" providerId="LiveId" clId="{B03CCCC3-2105-448F-9956-09F2827971DB}" dt="2025-01-23T16:32:46.631" v="20" actId="12789"/>
          <ac:spMkLst>
            <pc:docMk/>
            <pc:sldMk cId="1361245855" sldId="1629"/>
            <ac:spMk id="42" creationId="{7B521C65-BB15-0B6E-0F67-FE0799577D7B}"/>
          </ac:spMkLst>
        </pc:spChg>
        <pc:spChg chg="mod">
          <ac:chgData name="Bill Bryant" userId="4b65090a911e51b5" providerId="LiveId" clId="{B03CCCC3-2105-448F-9956-09F2827971DB}" dt="2025-01-23T16:32:53.910" v="21" actId="12789"/>
          <ac:spMkLst>
            <pc:docMk/>
            <pc:sldMk cId="1361245855" sldId="1629"/>
            <ac:spMk id="44" creationId="{A52B7A2E-B80C-7E50-454A-5C1EAF2E5A42}"/>
          </ac:spMkLst>
        </pc:spChg>
        <pc:spChg chg="mod">
          <ac:chgData name="Bill Bryant" userId="4b65090a911e51b5" providerId="LiveId" clId="{B03CCCC3-2105-448F-9956-09F2827971DB}" dt="2025-01-23T16:32:46.631" v="20" actId="12789"/>
          <ac:spMkLst>
            <pc:docMk/>
            <pc:sldMk cId="1361245855" sldId="1629"/>
            <ac:spMk id="45" creationId="{52DA3912-8527-B782-EB19-7EADEF871EEF}"/>
          </ac:spMkLst>
        </pc:spChg>
        <pc:spChg chg="mod">
          <ac:chgData name="Bill Bryant" userId="4b65090a911e51b5" providerId="LiveId" clId="{B03CCCC3-2105-448F-9956-09F2827971DB}" dt="2025-01-23T16:32:09.708" v="13" actId="12789"/>
          <ac:spMkLst>
            <pc:docMk/>
            <pc:sldMk cId="1361245855" sldId="1629"/>
            <ac:spMk id="54" creationId="{B4039FE3-79EF-55DA-03A4-88A78EB9BD2A}"/>
          </ac:spMkLst>
        </pc:spChg>
        <pc:spChg chg="mod">
          <ac:chgData name="Bill Bryant" userId="4b65090a911e51b5" providerId="LiveId" clId="{B03CCCC3-2105-448F-9956-09F2827971DB}" dt="2025-01-23T16:32:46.631" v="20" actId="12789"/>
          <ac:spMkLst>
            <pc:docMk/>
            <pc:sldMk cId="1361245855" sldId="1629"/>
            <ac:spMk id="56" creationId="{A46899D5-0FCC-ED1F-C688-A1B1361B8614}"/>
          </ac:spMkLst>
        </pc:spChg>
        <pc:spChg chg="mod">
          <ac:chgData name="Bill Bryant" userId="4b65090a911e51b5" providerId="LiveId" clId="{B03CCCC3-2105-448F-9956-09F2827971DB}" dt="2025-01-23T16:32:09.708" v="13" actId="12789"/>
          <ac:spMkLst>
            <pc:docMk/>
            <pc:sldMk cId="1361245855" sldId="1629"/>
            <ac:spMk id="57" creationId="{F1272B89-0893-686E-BF6F-30488B001302}"/>
          </ac:spMkLst>
        </pc:spChg>
        <pc:spChg chg="mod">
          <ac:chgData name="Bill Bryant" userId="4b65090a911e51b5" providerId="LiveId" clId="{B03CCCC3-2105-448F-9956-09F2827971DB}" dt="2025-01-23T16:32:09.708" v="13" actId="12789"/>
          <ac:spMkLst>
            <pc:docMk/>
            <pc:sldMk cId="1361245855" sldId="1629"/>
            <ac:spMk id="58" creationId="{DCCAE855-34D6-7146-4E01-AE7B2941737F}"/>
          </ac:spMkLst>
        </pc:spChg>
        <pc:spChg chg="mod">
          <ac:chgData name="Bill Bryant" userId="4b65090a911e51b5" providerId="LiveId" clId="{B03CCCC3-2105-448F-9956-09F2827971DB}" dt="2025-01-23T16:32:27.324" v="18" actId="12789"/>
          <ac:spMkLst>
            <pc:docMk/>
            <pc:sldMk cId="1361245855" sldId="1629"/>
            <ac:spMk id="59" creationId="{5B0D8BE6-CEB9-0BE6-DB65-AAFA55497F1A}"/>
          </ac:spMkLst>
        </pc:spChg>
        <pc:spChg chg="mod">
          <ac:chgData name="Bill Bryant" userId="4b65090a911e51b5" providerId="LiveId" clId="{B03CCCC3-2105-448F-9956-09F2827971DB}" dt="2025-01-23T16:32:36.814" v="19" actId="12789"/>
          <ac:spMkLst>
            <pc:docMk/>
            <pc:sldMk cId="1361245855" sldId="1629"/>
            <ac:spMk id="65" creationId="{B246B2FC-CA61-468B-FCF9-EDF9B36F71A6}"/>
          </ac:spMkLst>
        </pc:spChg>
        <pc:spChg chg="mod">
          <ac:chgData name="Bill Bryant" userId="4b65090a911e51b5" providerId="LiveId" clId="{B03CCCC3-2105-448F-9956-09F2827971DB}" dt="2025-01-23T16:32:53.910" v="21" actId="12789"/>
          <ac:spMkLst>
            <pc:docMk/>
            <pc:sldMk cId="1361245855" sldId="1629"/>
            <ac:spMk id="71" creationId="{11815AA3-92A6-C1EE-18D0-F17FC4E17F91}"/>
          </ac:spMkLst>
        </pc:spChg>
        <pc:cxnChg chg="mod">
          <ac:chgData name="Bill Bryant" userId="4b65090a911e51b5" providerId="LiveId" clId="{B03CCCC3-2105-448F-9956-09F2827971DB}" dt="2025-01-23T16:32:46.631" v="20" actId="12789"/>
          <ac:cxnSpMkLst>
            <pc:docMk/>
            <pc:sldMk cId="1361245855" sldId="1629"/>
            <ac:cxnSpMk id="43" creationId="{AB54666F-4F17-BCC5-6B62-37F7189CF056}"/>
          </ac:cxnSpMkLst>
        </pc:cxnChg>
        <pc:cxnChg chg="mod">
          <ac:chgData name="Bill Bryant" userId="4b65090a911e51b5" providerId="LiveId" clId="{B03CCCC3-2105-448F-9956-09F2827971DB}" dt="2025-01-23T16:32:46.631" v="20" actId="12789"/>
          <ac:cxnSpMkLst>
            <pc:docMk/>
            <pc:sldMk cId="1361245855" sldId="1629"/>
            <ac:cxnSpMk id="46" creationId="{314B5371-A574-CB1F-9B5F-E67374162348}"/>
          </ac:cxnSpMkLst>
        </pc:cxnChg>
      </pc:sldChg>
      <pc:sldChg chg="modSp mod">
        <pc:chgData name="Bill Bryant" userId="4b65090a911e51b5" providerId="LiveId" clId="{B03CCCC3-2105-448F-9956-09F2827971DB}" dt="2025-01-23T16:34:56.167" v="36" actId="12789"/>
        <pc:sldMkLst>
          <pc:docMk/>
          <pc:sldMk cId="3881146076" sldId="1645"/>
        </pc:sldMkLst>
        <pc:spChg chg="mod">
          <ac:chgData name="Bill Bryant" userId="4b65090a911e51b5" providerId="LiveId" clId="{B03CCCC3-2105-448F-9956-09F2827971DB}" dt="2025-01-23T16:34:30.849" v="33" actId="12789"/>
          <ac:spMkLst>
            <pc:docMk/>
            <pc:sldMk cId="3881146076" sldId="1645"/>
            <ac:spMk id="5" creationId="{663A4E04-E597-2906-6DD4-16E1D67BDF6F}"/>
          </ac:spMkLst>
        </pc:spChg>
        <pc:spChg chg="mod">
          <ac:chgData name="Bill Bryant" userId="4b65090a911e51b5" providerId="LiveId" clId="{B03CCCC3-2105-448F-9956-09F2827971DB}" dt="2025-01-23T16:34:40.561" v="34" actId="12789"/>
          <ac:spMkLst>
            <pc:docMk/>
            <pc:sldMk cId="3881146076" sldId="1645"/>
            <ac:spMk id="16" creationId="{9D9AF0ED-C109-5FDA-858E-C7FC8AB6DE04}"/>
          </ac:spMkLst>
        </pc:spChg>
        <pc:spChg chg="mod">
          <ac:chgData name="Bill Bryant" userId="4b65090a911e51b5" providerId="LiveId" clId="{B03CCCC3-2105-448F-9956-09F2827971DB}" dt="2025-01-23T16:34:49.556" v="35" actId="12789"/>
          <ac:spMkLst>
            <pc:docMk/>
            <pc:sldMk cId="3881146076" sldId="1645"/>
            <ac:spMk id="23" creationId="{057BC8EF-1E0E-8CC3-E1A5-947062AF8492}"/>
          </ac:spMkLst>
        </pc:spChg>
        <pc:spChg chg="mod">
          <ac:chgData name="Bill Bryant" userId="4b65090a911e51b5" providerId="LiveId" clId="{B03CCCC3-2105-448F-9956-09F2827971DB}" dt="2025-01-23T16:34:49.556" v="35" actId="12789"/>
          <ac:spMkLst>
            <pc:docMk/>
            <pc:sldMk cId="3881146076" sldId="1645"/>
            <ac:spMk id="35" creationId="{3D7AF06D-C085-A3F0-0963-B2299F15C8B5}"/>
          </ac:spMkLst>
        </pc:spChg>
        <pc:spChg chg="mod">
          <ac:chgData name="Bill Bryant" userId="4b65090a911e51b5" providerId="LiveId" clId="{B03CCCC3-2105-448F-9956-09F2827971DB}" dt="2025-01-23T16:34:49.556" v="35" actId="12789"/>
          <ac:spMkLst>
            <pc:docMk/>
            <pc:sldMk cId="3881146076" sldId="1645"/>
            <ac:spMk id="41" creationId="{F078A2BD-38B6-5EE1-2E63-E4B47E990F21}"/>
          </ac:spMkLst>
        </pc:spChg>
        <pc:spChg chg="mod">
          <ac:chgData name="Bill Bryant" userId="4b65090a911e51b5" providerId="LiveId" clId="{B03CCCC3-2105-448F-9956-09F2827971DB}" dt="2025-01-23T16:34:49.556" v="35" actId="12789"/>
          <ac:spMkLst>
            <pc:docMk/>
            <pc:sldMk cId="3881146076" sldId="1645"/>
            <ac:spMk id="45" creationId="{EB1AD249-7267-4606-3828-6D94DEA9A872}"/>
          </ac:spMkLst>
        </pc:spChg>
        <pc:spChg chg="mod">
          <ac:chgData name="Bill Bryant" userId="4b65090a911e51b5" providerId="LiveId" clId="{B03CCCC3-2105-448F-9956-09F2827971DB}" dt="2025-01-23T16:34:22.657" v="32" actId="12789"/>
          <ac:spMkLst>
            <pc:docMk/>
            <pc:sldMk cId="3881146076" sldId="1645"/>
            <ac:spMk id="54" creationId="{F88E556F-33EE-0E93-C1F8-FCC1BAB8A03A}"/>
          </ac:spMkLst>
        </pc:spChg>
        <pc:spChg chg="mod">
          <ac:chgData name="Bill Bryant" userId="4b65090a911e51b5" providerId="LiveId" clId="{B03CCCC3-2105-448F-9956-09F2827971DB}" dt="2025-01-23T16:34:49.556" v="35" actId="12789"/>
          <ac:spMkLst>
            <pc:docMk/>
            <pc:sldMk cId="3881146076" sldId="1645"/>
            <ac:spMk id="56" creationId="{6FBA7093-0C90-0E25-36FB-BCEF5227F7DD}"/>
          </ac:spMkLst>
        </pc:spChg>
        <pc:spChg chg="mod">
          <ac:chgData name="Bill Bryant" userId="4b65090a911e51b5" providerId="LiveId" clId="{B03CCCC3-2105-448F-9956-09F2827971DB}" dt="2025-01-23T16:34:22.657" v="32" actId="12789"/>
          <ac:spMkLst>
            <pc:docMk/>
            <pc:sldMk cId="3881146076" sldId="1645"/>
            <ac:spMk id="57" creationId="{1A3F6ABC-E523-033F-16AB-7399DC3D5D84}"/>
          </ac:spMkLst>
        </pc:spChg>
        <pc:spChg chg="mod">
          <ac:chgData name="Bill Bryant" userId="4b65090a911e51b5" providerId="LiveId" clId="{B03CCCC3-2105-448F-9956-09F2827971DB}" dt="2025-01-23T16:34:22.657" v="32" actId="12789"/>
          <ac:spMkLst>
            <pc:docMk/>
            <pc:sldMk cId="3881146076" sldId="1645"/>
            <ac:spMk id="58" creationId="{E6FCF49D-7ED0-FDE5-31A6-37511DE86D68}"/>
          </ac:spMkLst>
        </pc:spChg>
        <pc:spChg chg="mod">
          <ac:chgData name="Bill Bryant" userId="4b65090a911e51b5" providerId="LiveId" clId="{B03CCCC3-2105-448F-9956-09F2827971DB}" dt="2025-01-23T16:34:30.849" v="33" actId="12789"/>
          <ac:spMkLst>
            <pc:docMk/>
            <pc:sldMk cId="3881146076" sldId="1645"/>
            <ac:spMk id="59" creationId="{B1ABE151-FC92-DD83-C3C0-264F87DE7CF2}"/>
          </ac:spMkLst>
        </pc:spChg>
        <pc:spChg chg="mod">
          <ac:chgData name="Bill Bryant" userId="4b65090a911e51b5" providerId="LiveId" clId="{B03CCCC3-2105-448F-9956-09F2827971DB}" dt="2025-01-23T16:34:56.167" v="36" actId="12789"/>
          <ac:spMkLst>
            <pc:docMk/>
            <pc:sldMk cId="3881146076" sldId="1645"/>
            <ac:spMk id="61" creationId="{2D7A2FC6-6DE3-F507-7839-C5546CC2EDC3}"/>
          </ac:spMkLst>
        </pc:spChg>
        <pc:spChg chg="mod">
          <ac:chgData name="Bill Bryant" userId="4b65090a911e51b5" providerId="LiveId" clId="{B03CCCC3-2105-448F-9956-09F2827971DB}" dt="2025-01-23T16:34:40.561" v="34" actId="12789"/>
          <ac:spMkLst>
            <pc:docMk/>
            <pc:sldMk cId="3881146076" sldId="1645"/>
            <ac:spMk id="65" creationId="{AF088252-DD36-3A13-7E0D-CA9D605E887A}"/>
          </ac:spMkLst>
        </pc:spChg>
        <pc:spChg chg="mod">
          <ac:chgData name="Bill Bryant" userId="4b65090a911e51b5" providerId="LiveId" clId="{B03CCCC3-2105-448F-9956-09F2827971DB}" dt="2025-01-23T16:34:56.167" v="36" actId="12789"/>
          <ac:spMkLst>
            <pc:docMk/>
            <pc:sldMk cId="3881146076" sldId="1645"/>
            <ac:spMk id="71" creationId="{EB3BA58D-7DE6-4BB3-0317-02DB96185D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739A466-05D5-4782-BCCB-B61D571F733F}" type="datetimeFigureOut">
              <a:rPr lang="en-US" smtClean="0"/>
              <a:t>1/23/2025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C5D23A5-AB9D-4F58-8F83-B754E1BBD817}" type="slidenum">
              <a:rPr lang="en-US" smtClean="0"/>
              <a:t>‹#›</a:t>
            </a:fld>
            <a:endParaRPr lang="en-US"/>
          </a:p>
        </p:txBody>
      </p:sp>
    </p:spTree>
    <p:extLst>
      <p:ext uri="{BB962C8B-B14F-4D97-AF65-F5344CB8AC3E}">
        <p14:creationId xmlns:p14="http://schemas.microsoft.com/office/powerpoint/2010/main" val="242969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1145" indent="-471145">
              <a:buFont typeface="Arial" panose="020B0604020202020204" pitchFamily="34" charset="0"/>
              <a:buChar char="•"/>
            </a:pPr>
            <a:endParaRPr lang="en-US" sz="2500" kern="0" dirty="0"/>
          </a:p>
        </p:txBody>
      </p:sp>
      <p:sp>
        <p:nvSpPr>
          <p:cNvPr id="4" name="Slide Number Placeholder 3"/>
          <p:cNvSpPr>
            <a:spLocks noGrp="1"/>
          </p:cNvSpPr>
          <p:nvPr>
            <p:ph type="sldNum" sz="quarter" idx="5"/>
          </p:nvPr>
        </p:nvSpPr>
        <p:spPr/>
        <p:txBody>
          <a:bodyPr/>
          <a:lstStyle/>
          <a:p>
            <a:fld id="{6C5D23A5-AB9D-4F58-8F83-B754E1BBD817}" type="slidenum">
              <a:rPr lang="en-US" smtClean="0"/>
              <a:t>2</a:t>
            </a:fld>
            <a:endParaRPr lang="en-US"/>
          </a:p>
        </p:txBody>
      </p:sp>
    </p:spTree>
    <p:extLst>
      <p:ext uri="{BB962C8B-B14F-4D97-AF65-F5344CB8AC3E}">
        <p14:creationId xmlns:p14="http://schemas.microsoft.com/office/powerpoint/2010/main" val="412275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pPr>
            <a:r>
              <a:rPr lang="en-US" sz="2500" kern="0" dirty="0"/>
              <a:t>System-Theoretic Accident Model and Processes (STAMP) was developed by Dr. Nancy Leveson at MIT for the safety community</a:t>
            </a:r>
          </a:p>
          <a:p>
            <a:pPr marL="353358" indent="-353358">
              <a:buFont typeface="Arial" panose="020B0604020202020204" pitchFamily="34" charset="0"/>
              <a:buChar char="•"/>
            </a:pPr>
            <a:r>
              <a:rPr lang="en-US" sz="2500" kern="0" dirty="0"/>
              <a:t>System Theoretic Process Analysis (STPA) is based on the STAMP model</a:t>
            </a:r>
          </a:p>
          <a:p>
            <a:pPr marL="824503" lvl="1" indent="-353358">
              <a:buFont typeface="Arial" panose="020B0604020202020204" pitchFamily="34" charset="0"/>
              <a:buChar char="•"/>
            </a:pPr>
            <a:r>
              <a:rPr lang="en-US" sz="2100" kern="0" dirty="0"/>
              <a:t>STPA is based on systems thinking and focuses on safety as an emergent property of complex systems vs. only looking at the component level</a:t>
            </a:r>
          </a:p>
          <a:p>
            <a:pPr marL="824503" lvl="1" indent="-353358">
              <a:buFont typeface="Arial" panose="020B0604020202020204" pitchFamily="34" charset="0"/>
              <a:buChar char="•"/>
            </a:pPr>
            <a:r>
              <a:rPr lang="en-US" sz="2100" kern="0" dirty="0"/>
              <a:t>Many years of experience with very positive results when compared to traditional safety approaches</a:t>
            </a:r>
          </a:p>
          <a:p>
            <a:pPr marL="353358" indent="-353358">
              <a:buFont typeface="Arial" panose="020B0604020202020204" pitchFamily="34" charset="0"/>
              <a:buChar char="•"/>
            </a:pPr>
            <a:r>
              <a:rPr lang="en-US" sz="2500" kern="0" dirty="0"/>
              <a:t>System-Theoretic Process Analysis for Security </a:t>
            </a:r>
            <a:br>
              <a:rPr lang="en-US" sz="2500" kern="0" dirty="0"/>
            </a:br>
            <a:r>
              <a:rPr lang="en-US" sz="2500" kern="0" dirty="0"/>
              <a:t>(STPA-Sec) is a security extension of STPA developed by Dr. William Young</a:t>
            </a:r>
          </a:p>
          <a:p>
            <a:pPr marL="824503" lvl="1" indent="-353358">
              <a:buFont typeface="Arial" panose="020B0604020202020204" pitchFamily="34" charset="0"/>
              <a:buChar char="•"/>
            </a:pPr>
            <a:r>
              <a:rPr lang="en-US" sz="2100" kern="0" dirty="0"/>
              <a:t>Adds in a thinking adversary that can introduce unsecure control actions as well as the STPA unsafe control actions</a:t>
            </a:r>
          </a:p>
          <a:p>
            <a:pPr marL="824503" lvl="1" indent="-353358">
              <a:buFont typeface="Arial" panose="020B0604020202020204" pitchFamily="34" charset="0"/>
              <a:buChar char="•"/>
            </a:pPr>
            <a:r>
              <a:rPr lang="en-US" sz="2100" kern="0" dirty="0"/>
              <a:t>Includes wargaming as an important element</a:t>
            </a:r>
            <a:endParaRPr lang="en-US" b="1" dirty="0"/>
          </a:p>
        </p:txBody>
      </p:sp>
      <p:sp>
        <p:nvSpPr>
          <p:cNvPr id="4" name="Slide Number Placeholder 3"/>
          <p:cNvSpPr>
            <a:spLocks noGrp="1"/>
          </p:cNvSpPr>
          <p:nvPr>
            <p:ph type="sldNum" sz="quarter" idx="10"/>
          </p:nvPr>
        </p:nvSpPr>
        <p:spPr/>
        <p:txBody>
          <a:bodyPr/>
          <a:lstStyle/>
          <a:p>
            <a:pPr>
              <a:defRPr/>
            </a:pPr>
            <a:fld id="{C806D0B1-DA7D-42FE-A8BE-3E1A73AE6EA6}" type="slidenum">
              <a:rPr lang="en-US" smtClean="0"/>
              <a:pPr>
                <a:defRPr/>
              </a:pPr>
              <a:t>44</a:t>
            </a:fld>
            <a:endParaRPr lang="en-US"/>
          </a:p>
        </p:txBody>
      </p:sp>
    </p:spTree>
    <p:extLst>
      <p:ext uri="{BB962C8B-B14F-4D97-AF65-F5344CB8AC3E}">
        <p14:creationId xmlns:p14="http://schemas.microsoft.com/office/powerpoint/2010/main" val="2276899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i="1" kern="100" smtClean="0">
                          <a:effectLst/>
                          <a:latin typeface="Cambria Math" panose="02040503050406030204" pitchFamily="18" charset="0"/>
                          <a:ea typeface="Aptos" panose="020B0004020202020204" pitchFamily="34" charset="0"/>
                        </a:rPr>
                        <m:t>𝑃</m:t>
                      </m:r>
                      <m:d>
                        <m:dPr>
                          <m:ctrlPr>
                            <a:rPr lang="en-US" sz="1800" i="1" kern="100">
                              <a:effectLst/>
                              <a:latin typeface="Cambria Math" panose="02040503050406030204" pitchFamily="18" charset="0"/>
                              <a:ea typeface="Aptos" panose="020B0004020202020204" pitchFamily="34" charset="0"/>
                            </a:rPr>
                          </m:ctrlPr>
                        </m:dPr>
                        <m:e>
                          <m:r>
                            <a:rPr lang="en-US" sz="1800" i="1" kern="100">
                              <a:effectLst/>
                              <a:latin typeface="Cambria Math" panose="02040503050406030204" pitchFamily="18" charset="0"/>
                              <a:ea typeface="Aptos" panose="020B0004020202020204" pitchFamily="34" charset="0"/>
                            </a:rPr>
                            <m:t>𝑂𝑅</m:t>
                          </m:r>
                        </m:e>
                      </m:d>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=1−</m:t>
                      </m:r>
                      <m:nary>
                        <m:naryPr>
                          <m:chr m:val="∏"/>
                          <m:limLoc m:val="undOvr"/>
                          <m:ctrlPr>
                            <a:rPr lang="en-US" sz="1800" i="1" kern="100">
                              <a:effectLst/>
                              <a:latin typeface="Cambria Math" panose="02040503050406030204" pitchFamily="18" charset="0"/>
                              <a:ea typeface="Aptos" panose="020B0004020202020204" pitchFamily="34" charset="0"/>
                            </a:rPr>
                          </m:ctrlPr>
                        </m:naryPr>
                        <m:sub>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𝑖</m:t>
                          </m:r>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=1</m:t>
                          </m:r>
                        </m:sub>
                        <m:sup>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𝑛</m:t>
                          </m:r>
                        </m:sup>
                        <m:e>
                          <m:d>
                            <m:dPr>
                              <m:ctrlPr>
                                <a:rPr lang="en-US" sz="1800" i="1" kern="100">
                                  <a:effectLst/>
                                  <a:latin typeface="Cambria Math" panose="02040503050406030204" pitchFamily="18" charset="0"/>
                                  <a:ea typeface="Aptos" panose="020B0004020202020204" pitchFamily="34" charset="0"/>
                                </a:rPr>
                              </m:ctrlPr>
                            </m:dPr>
                            <m:e>
                              <m:r>
                                <a:rPr lang="en-US" sz="1800" i="1" kern="100">
                                  <a:effectLst/>
                                  <a:latin typeface="Cambria Math" panose="02040503050406030204" pitchFamily="18" charset="0"/>
                                  <a:ea typeface="Aptos" panose="020B0004020202020204" pitchFamily="34" charset="0"/>
                                </a:rPr>
                                <m:t>1−</m:t>
                              </m:r>
                              <m:sSub>
                                <m:sSubPr>
                                  <m:ctrlPr>
                                    <a:rPr lang="en-US" sz="1800" i="1" kern="100">
                                      <a:effectLst/>
                                      <a:latin typeface="Cambria Math" panose="02040503050406030204" pitchFamily="18" charset="0"/>
                                      <a:ea typeface="Aptos" panose="020B0004020202020204" pitchFamily="34" charset="0"/>
                                    </a:rPr>
                                  </m:ctrlPr>
                                </m:sSubPr>
                                <m:e>
                                  <m:r>
                                    <a:rPr lang="en-US" sz="1800" i="1" kern="100">
                                      <a:effectLst/>
                                      <a:latin typeface="Cambria Math" panose="02040503050406030204" pitchFamily="18" charset="0"/>
                                      <a:ea typeface="Aptos" panose="020B0004020202020204" pitchFamily="34" charset="0"/>
                                    </a:rPr>
                                    <m:t>𝑃</m:t>
                                  </m:r>
                                </m:e>
                                <m:sub>
                                  <m:r>
                                    <a:rPr lang="en-US" sz="1800" i="1" kern="100">
                                      <a:effectLst/>
                                      <a:latin typeface="Cambria Math" panose="02040503050406030204" pitchFamily="18" charset="0"/>
                                      <a:ea typeface="Aptos" panose="020B0004020202020204" pitchFamily="34" charset="0"/>
                                    </a:rPr>
                                    <m:t>𝑖</m:t>
                                  </m:r>
                                </m:sub>
                              </m:sSub>
                            </m:e>
                          </m:d>
                        </m:e>
                      </m:nary>
                    </m:oMath>
                  </m:oMathPara>
                </a14:m>
                <a:endParaRPr lang="en-US" sz="1800" kern="100" dirty="0">
                  <a:effectLst/>
                  <a:latin typeface="Times New Roman" panose="02020603050405020304" pitchFamily="18" charset="0"/>
                  <a:ea typeface="Aptos" panose="020B0004020202020204" pitchFamily="34" charset="0"/>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00">
                    <a:effectLst/>
                    <a:latin typeface="Cambria Math" panose="02040503050406030204" pitchFamily="18" charset="0"/>
                    <a:ea typeface="Aptos" panose="020B0004020202020204" pitchFamily="34" charset="0"/>
                  </a:rPr>
                  <a:t>𝑃</a:t>
                </a:r>
                <a:r>
                  <a:rPr lang="en-US" sz="1800" i="0" kern="100">
                    <a:effectLst/>
                    <a:latin typeface="Cambria Math" panose="02040503050406030204" pitchFamily="18" charset="0"/>
                  </a:rPr>
                  <a:t>(</a:t>
                </a:r>
                <a:r>
                  <a:rPr lang="en-US" sz="1800" i="0" kern="100">
                    <a:effectLst/>
                    <a:latin typeface="Cambria Math" panose="02040503050406030204" pitchFamily="18" charset="0"/>
                    <a:ea typeface="Aptos" panose="020B0004020202020204" pitchFamily="34" charset="0"/>
                  </a:rPr>
                  <a:t>𝑂𝑅)</a:t>
                </a:r>
                <a:r>
                  <a:rPr lang="en-US" sz="1800" i="0" kern="100">
                    <a:effectLst/>
                    <a:latin typeface="Cambria Math" panose="02040503050406030204" pitchFamily="18" charset="0"/>
                    <a:ea typeface="Cambria Math" panose="02040503050406030204" pitchFamily="18" charset="0"/>
                    <a:cs typeface="Cambria Math" panose="02040503050406030204" pitchFamily="18" charset="0"/>
                  </a:rPr>
                  <a:t>=1−</a:t>
                </a:r>
                <a:r>
                  <a:rPr lang="en-US" sz="1800" i="0" kern="100">
                    <a:effectLst/>
                    <a:latin typeface="Cambria Math" panose="02040503050406030204" pitchFamily="18" charset="0"/>
                  </a:rPr>
                  <a:t>∏1</a:t>
                </a:r>
                <a:r>
                  <a:rPr lang="en-US" sz="1800" i="0" kern="100">
                    <a:effectLst/>
                    <a:latin typeface="Cambria Math" panose="02040503050406030204" pitchFamily="18" charset="0"/>
                    <a:ea typeface="Cambria Math" panose="02040503050406030204" pitchFamily="18" charset="0"/>
                  </a:rPr>
                  <a:t>_(</a:t>
                </a:r>
                <a:r>
                  <a:rPr lang="en-US" sz="1800" i="0" kern="100">
                    <a:effectLst/>
                    <a:latin typeface="Cambria Math" panose="02040503050406030204" pitchFamily="18" charset="0"/>
                    <a:ea typeface="Cambria Math" panose="02040503050406030204" pitchFamily="18" charset="0"/>
                    <a:cs typeface="Cambria Math" panose="02040503050406030204" pitchFamily="18" charset="0"/>
                  </a:rPr>
                  <a:t>𝑖=1)^𝑛▒(</a:t>
                </a:r>
                <a:r>
                  <a:rPr lang="en-US" sz="1800" i="0" kern="100">
                    <a:effectLst/>
                    <a:latin typeface="Cambria Math" panose="02040503050406030204" pitchFamily="18" charset="0"/>
                    <a:ea typeface="Aptos" panose="020B0004020202020204" pitchFamily="34" charset="0"/>
                  </a:rPr>
                  <a:t>1−𝑃_𝑖 ) </a:t>
                </a:r>
                <a:endParaRPr lang="en-US" sz="1800" kern="100" dirty="0">
                  <a:effectLst/>
                  <a:latin typeface="Times New Roman" panose="02020603050405020304" pitchFamily="18" charset="0"/>
                  <a:ea typeface="Aptos" panose="020B0004020202020204" pitchFamily="34"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6C5D23A5-AB9D-4F58-8F83-B754E1BBD817}" type="slidenum">
              <a:rPr lang="en-US" smtClean="0"/>
              <a:t>55</a:t>
            </a:fld>
            <a:endParaRPr lang="en-US"/>
          </a:p>
        </p:txBody>
      </p:sp>
    </p:spTree>
    <p:extLst>
      <p:ext uri="{BB962C8B-B14F-4D97-AF65-F5344CB8AC3E}">
        <p14:creationId xmlns:p14="http://schemas.microsoft.com/office/powerpoint/2010/main" val="26908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B2217-D73C-F0A5-A964-94F27FFA3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0A948-928C-E7E3-A0BF-FA446315B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58F1A-5DA6-24E1-8942-459D4D8EE1C3}"/>
              </a:ext>
            </a:extLst>
          </p:cNvPr>
          <p:cNvSpPr>
            <a:spLocks noGrp="1"/>
          </p:cNvSpPr>
          <p:nvPr>
            <p:ph type="body" idx="1"/>
          </p:nvPr>
        </p:nvSpPr>
        <p:spPr/>
        <p:txBody>
          <a:bodyPr/>
          <a:lstStyle/>
          <a:p>
            <a:pPr marL="176679" indent="-176679">
              <a:buFont typeface="Arial" panose="020B0604020202020204" pitchFamily="34" charset="0"/>
              <a:buChar char="•"/>
            </a:pPr>
            <a:r>
              <a:rPr lang="en-US" dirty="0"/>
              <a:t>Analyze</a:t>
            </a:r>
          </a:p>
          <a:p>
            <a:pPr marL="590567" lvl="1" indent="-119423">
              <a:buFont typeface="Arial" panose="020B0604020202020204" pitchFamily="34" charset="0"/>
              <a:buChar char="•"/>
            </a:pPr>
            <a:r>
              <a:rPr lang="en-US" dirty="0"/>
              <a:t>Utilize System-Theoretic Process Analysis for Security (STPA-Sec) to analyze system</a:t>
            </a:r>
          </a:p>
          <a:p>
            <a:pPr marL="590567" lvl="1" indent="-119423">
              <a:buFont typeface="Arial" panose="020B0604020202020204" pitchFamily="34" charset="0"/>
              <a:buChar char="•"/>
            </a:pPr>
            <a:r>
              <a:rPr lang="en-US" dirty="0">
                <a:solidFill>
                  <a:srgbClr val="00B0F0"/>
                </a:solidFill>
              </a:rPr>
              <a:t>Inputs: System documentation, SME knowledge, architectures, potential threats, stakeholder concerns</a:t>
            </a:r>
          </a:p>
          <a:p>
            <a:pPr marL="590567" lvl="1" indent="-119423">
              <a:buFont typeface="Arial" panose="020B0604020202020204" pitchFamily="34" charset="0"/>
              <a:buChar char="•"/>
            </a:pPr>
            <a:r>
              <a:rPr lang="en-US" dirty="0">
                <a:solidFill>
                  <a:srgbClr val="00B050"/>
                </a:solidFill>
              </a:rPr>
              <a:t>Outputs: Unscored risk scenarios</a:t>
            </a:r>
          </a:p>
          <a:p>
            <a:pPr marL="119423" indent="-119423">
              <a:buFont typeface="Arial" panose="020B0604020202020204" pitchFamily="34" charset="0"/>
              <a:buChar char="•"/>
            </a:pPr>
            <a:r>
              <a:rPr lang="en-US" dirty="0">
                <a:solidFill>
                  <a:srgbClr val="00B050"/>
                </a:solidFill>
              </a:rPr>
              <a:t>Score</a:t>
            </a:r>
          </a:p>
          <a:p>
            <a:pPr marL="590567" lvl="1" indent="-119423">
              <a:buFont typeface="Arial" panose="020B0604020202020204" pitchFamily="34" charset="0"/>
              <a:buChar char="•"/>
            </a:pPr>
            <a:r>
              <a:rPr lang="en-US" dirty="0"/>
              <a:t>Score the risk from scenarios</a:t>
            </a:r>
          </a:p>
          <a:p>
            <a:pPr marL="590567" lvl="1" indent="-119423">
              <a:buFont typeface="Arial" panose="020B0604020202020204" pitchFamily="34" charset="0"/>
              <a:buChar char="•"/>
            </a:pPr>
            <a:r>
              <a:rPr lang="en-US" dirty="0"/>
              <a:t>Can utilize qualitative or quantitative risk assessment tools</a:t>
            </a:r>
          </a:p>
          <a:p>
            <a:pPr marL="590567" lvl="1" indent="-119423">
              <a:buFont typeface="Arial" panose="020B0604020202020204" pitchFamily="34" charset="0"/>
              <a:buChar char="•"/>
            </a:pPr>
            <a:r>
              <a:rPr lang="en-US" dirty="0"/>
              <a:t>Some tools include the capability to also score uncertainty</a:t>
            </a:r>
          </a:p>
          <a:p>
            <a:pPr marL="590567" lvl="1" indent="-119423">
              <a:buFont typeface="Arial" panose="020B0604020202020204" pitchFamily="34" charset="0"/>
              <a:buChar char="•"/>
            </a:pPr>
            <a:r>
              <a:rPr lang="en-US" dirty="0">
                <a:solidFill>
                  <a:srgbClr val="00B0F0"/>
                </a:solidFill>
              </a:rPr>
              <a:t>Inputs: Unscored risk scenarios</a:t>
            </a:r>
          </a:p>
          <a:p>
            <a:pPr marL="590567" lvl="1" indent="-119423">
              <a:buFont typeface="Arial" panose="020B0604020202020204" pitchFamily="34" charset="0"/>
              <a:buChar char="•"/>
            </a:pPr>
            <a:r>
              <a:rPr lang="en-US" dirty="0">
                <a:solidFill>
                  <a:srgbClr val="00B050"/>
                </a:solidFill>
              </a:rPr>
              <a:t>Outputs: Scored risk scenarios</a:t>
            </a:r>
          </a:p>
          <a:p>
            <a:pPr marL="119423" indent="-119423">
              <a:buFont typeface="Arial" panose="020B0604020202020204" pitchFamily="34" charset="0"/>
              <a:buChar char="•"/>
            </a:pPr>
            <a:r>
              <a:rPr lang="en-US" dirty="0">
                <a:solidFill>
                  <a:srgbClr val="00B050"/>
                </a:solidFill>
              </a:rPr>
              <a:t>Combine</a:t>
            </a:r>
          </a:p>
          <a:p>
            <a:pPr marL="590567" lvl="1" indent="-119423">
              <a:buFont typeface="Arial" panose="020B0604020202020204" pitchFamily="34" charset="0"/>
              <a:buChar char="•"/>
            </a:pPr>
            <a:r>
              <a:rPr lang="en-US" dirty="0"/>
              <a:t>Utilizes a range of tools to combine risks depending on what tools were used to score the risks</a:t>
            </a:r>
          </a:p>
          <a:p>
            <a:pPr marL="590567" lvl="1" indent="-119423">
              <a:buFont typeface="Arial" panose="020B0604020202020204" pitchFamily="34" charset="0"/>
              <a:buChar char="•"/>
            </a:pPr>
            <a:r>
              <a:rPr lang="en-US" dirty="0">
                <a:solidFill>
                  <a:srgbClr val="00B0F0"/>
                </a:solidFill>
              </a:rPr>
              <a:t>Inputs: Scored risk scenarios</a:t>
            </a:r>
          </a:p>
          <a:p>
            <a:pPr marL="590567" lvl="1" indent="-119423">
              <a:buFont typeface="Arial" panose="020B0604020202020204" pitchFamily="34" charset="0"/>
              <a:buChar char="•"/>
            </a:pPr>
            <a:r>
              <a:rPr lang="en-US" dirty="0">
                <a:solidFill>
                  <a:srgbClr val="00B050"/>
                </a:solidFill>
              </a:rPr>
              <a:t>Outputs: Scored system level or portfolio risk</a:t>
            </a:r>
          </a:p>
          <a:p>
            <a:pPr marL="119423" indent="-119423">
              <a:buFont typeface="Arial" panose="020B0604020202020204" pitchFamily="34" charset="0"/>
              <a:buChar char="•"/>
            </a:pPr>
            <a:r>
              <a:rPr lang="en-US" dirty="0">
                <a:solidFill>
                  <a:srgbClr val="00B050"/>
                </a:solidFill>
              </a:rPr>
              <a:t>Decide</a:t>
            </a:r>
          </a:p>
          <a:p>
            <a:pPr marL="119423" indent="-119423">
              <a:buFont typeface="Arial" panose="020B0604020202020204" pitchFamily="34" charset="0"/>
              <a:buChar char="•"/>
            </a:pPr>
            <a:r>
              <a:rPr lang="en-US" dirty="0"/>
              <a:t>Presents risk to decision makers in a clearly understandable way</a:t>
            </a:r>
          </a:p>
          <a:p>
            <a:pPr marL="119423" indent="-119423">
              <a:buFont typeface="Arial" panose="020B0604020202020204" pitchFamily="34" charset="0"/>
              <a:buChar char="•"/>
            </a:pPr>
            <a:r>
              <a:rPr lang="en-US" dirty="0"/>
              <a:t>Uses structured assurance cases</a:t>
            </a:r>
          </a:p>
          <a:p>
            <a:pPr marL="119423" indent="-119423">
              <a:buFont typeface="Arial" panose="020B0604020202020204" pitchFamily="34" charset="0"/>
              <a:buChar char="•"/>
            </a:pPr>
            <a:r>
              <a:rPr lang="en-US" dirty="0">
                <a:solidFill>
                  <a:srgbClr val="00B0F0"/>
                </a:solidFill>
              </a:rPr>
              <a:t>Inputs: Scored system level or portfolio risk</a:t>
            </a:r>
          </a:p>
          <a:p>
            <a:pPr marL="119423" indent="-119423">
              <a:buFont typeface="Arial" panose="020B0604020202020204" pitchFamily="34" charset="0"/>
              <a:buChar char="•"/>
            </a:pPr>
            <a:r>
              <a:rPr lang="en-US" dirty="0">
                <a:solidFill>
                  <a:srgbClr val="00B050"/>
                </a:solidFill>
              </a:rPr>
              <a:t>Outputs: Structured assurance case, decision documents, reports</a:t>
            </a:r>
          </a:p>
        </p:txBody>
      </p:sp>
      <p:sp>
        <p:nvSpPr>
          <p:cNvPr id="4" name="Slide Number Placeholder 3">
            <a:extLst>
              <a:ext uri="{FF2B5EF4-FFF2-40B4-BE49-F238E27FC236}">
                <a16:creationId xmlns:a16="http://schemas.microsoft.com/office/drawing/2014/main" id="{BAECFCFF-2849-5133-09A2-BF7875964B4B}"/>
              </a:ext>
            </a:extLst>
          </p:cNvPr>
          <p:cNvSpPr>
            <a:spLocks noGrp="1"/>
          </p:cNvSpPr>
          <p:nvPr>
            <p:ph type="sldNum" sz="quarter" idx="5"/>
          </p:nvPr>
        </p:nvSpPr>
        <p:spPr/>
        <p:txBody>
          <a:bodyPr/>
          <a:lstStyle/>
          <a:p>
            <a:fld id="{6C5D23A5-AB9D-4F58-8F83-B754E1BBD817}" type="slidenum">
              <a:rPr lang="en-US" smtClean="0"/>
              <a:t>3</a:t>
            </a:fld>
            <a:endParaRPr lang="en-US"/>
          </a:p>
        </p:txBody>
      </p:sp>
    </p:spTree>
    <p:extLst>
      <p:ext uri="{BB962C8B-B14F-4D97-AF65-F5344CB8AC3E}">
        <p14:creationId xmlns:p14="http://schemas.microsoft.com/office/powerpoint/2010/main" val="71406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Aptos" panose="020B0004020202020204" pitchFamily="34" charset="0"/>
              </a:rPr>
              <a:t>1. Stephanie L. Jaros, Katlin J. </a:t>
            </a:r>
            <a:r>
              <a:rPr lang="en-US" sz="1200" dirty="0" err="1">
                <a:effectLst/>
                <a:latin typeface="+mn-lt"/>
                <a:ea typeface="Aptos" panose="020B0004020202020204" pitchFamily="34" charset="0"/>
              </a:rPr>
              <a:t>Rhyner</a:t>
            </a:r>
            <a:r>
              <a:rPr lang="en-US" sz="1200" dirty="0">
                <a:effectLst/>
                <a:latin typeface="+mn-lt"/>
                <a:ea typeface="Aptos" panose="020B0004020202020204" pitchFamily="34" charset="0"/>
              </a:rPr>
              <a:t>, Shannen M. McGrath, and Erik R. Gregory, </a:t>
            </a:r>
            <a:r>
              <a:rPr lang="en-US" sz="1200" i="1" dirty="0">
                <a:effectLst/>
                <a:latin typeface="+mn-lt"/>
                <a:ea typeface="Aptos" panose="020B0004020202020204" pitchFamily="34" charset="0"/>
              </a:rPr>
              <a:t>The Resource Exfiltration Project: Findings from DoD Cases, 1985-2017</a:t>
            </a:r>
            <a:r>
              <a:rPr lang="en-US" sz="1200" dirty="0">
                <a:effectLst/>
                <a:latin typeface="+mn-lt"/>
                <a:ea typeface="Aptos" panose="020B0004020202020204" pitchFamily="34" charset="0"/>
              </a:rPr>
              <a:t>, Defense Personnel and Security Research Center, Office of People Analytics, March 2019.</a:t>
            </a:r>
            <a:endParaRPr lang="en-US" dirty="0"/>
          </a:p>
        </p:txBody>
      </p:sp>
      <p:sp>
        <p:nvSpPr>
          <p:cNvPr id="4" name="Slide Number Placeholder 3"/>
          <p:cNvSpPr>
            <a:spLocks noGrp="1"/>
          </p:cNvSpPr>
          <p:nvPr>
            <p:ph type="sldNum" sz="quarter" idx="5"/>
          </p:nvPr>
        </p:nvSpPr>
        <p:spPr/>
        <p:txBody>
          <a:bodyPr/>
          <a:lstStyle/>
          <a:p>
            <a:fld id="{6C5D23A5-AB9D-4F58-8F83-B754E1BBD817}" type="slidenum">
              <a:rPr lang="en-US" smtClean="0"/>
              <a:t>8</a:t>
            </a:fld>
            <a:endParaRPr lang="en-US"/>
          </a:p>
        </p:txBody>
      </p:sp>
    </p:spTree>
    <p:extLst>
      <p:ext uri="{BB962C8B-B14F-4D97-AF65-F5344CB8AC3E}">
        <p14:creationId xmlns:p14="http://schemas.microsoft.com/office/powerpoint/2010/main" val="352424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Robyn M. Dawes, “The Robust Beauty of Improper Linear Models in Decision Making”, (American Psychologist, Vol. 34, No7, July 1979), 571-582.</a:t>
            </a:r>
          </a:p>
          <a:p>
            <a:r>
              <a:rPr lang="en-US" dirty="0"/>
              <a:t>2. Brunswick, Egon. </a:t>
            </a:r>
            <a:r>
              <a:rPr lang="en-US" i="1" dirty="0"/>
              <a:t>Perception and the Representative Design of Psychological Experiments.</a:t>
            </a:r>
            <a:r>
              <a:rPr lang="en-US" i="0" dirty="0"/>
              <a:t> (Berkeley: University of California Press, 1956.)</a:t>
            </a:r>
            <a:endParaRPr lang="en-US" dirty="0"/>
          </a:p>
          <a:p>
            <a:r>
              <a:rPr lang="en-US" dirty="0"/>
              <a:t>3. Douglas W. Hubbard and Richard </a:t>
            </a:r>
            <a:r>
              <a:rPr lang="en-US" dirty="0" err="1"/>
              <a:t>Seiersen</a:t>
            </a:r>
            <a:r>
              <a:rPr lang="en-US" dirty="0"/>
              <a:t>. (</a:t>
            </a:r>
            <a:r>
              <a:rPr lang="en-US" i="1" dirty="0"/>
              <a:t>How to Measure Anything in Cybersecurity Risk </a:t>
            </a:r>
            <a:r>
              <a:rPr lang="en-US" i="0" dirty="0"/>
              <a:t>Hoboken, NJ, Wiley, 2016), 185.</a:t>
            </a:r>
            <a:endParaRPr lang="en-US" dirty="0"/>
          </a:p>
          <a:p>
            <a:endParaRPr lang="en-US" dirty="0"/>
          </a:p>
        </p:txBody>
      </p:sp>
      <p:sp>
        <p:nvSpPr>
          <p:cNvPr id="4" name="Slide Number Placeholder 3"/>
          <p:cNvSpPr>
            <a:spLocks noGrp="1"/>
          </p:cNvSpPr>
          <p:nvPr>
            <p:ph type="sldNum" sz="quarter" idx="5"/>
          </p:nvPr>
        </p:nvSpPr>
        <p:spPr/>
        <p:txBody>
          <a:bodyPr/>
          <a:lstStyle/>
          <a:p>
            <a:fld id="{6C5D23A5-AB9D-4F58-8F83-B754E1BBD817}" type="slidenum">
              <a:rPr lang="en-US" smtClean="0"/>
              <a:t>9</a:t>
            </a:fld>
            <a:endParaRPr lang="en-US"/>
          </a:p>
        </p:txBody>
      </p:sp>
    </p:spTree>
    <p:extLst>
      <p:ext uri="{BB962C8B-B14F-4D97-AF65-F5344CB8AC3E}">
        <p14:creationId xmlns:p14="http://schemas.microsoft.com/office/powerpoint/2010/main" val="4251089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i="1" kern="100" smtClean="0">
                          <a:effectLst/>
                          <a:latin typeface="Cambria Math" panose="02040503050406030204" pitchFamily="18" charset="0"/>
                          <a:ea typeface="Aptos" panose="020B0004020202020204" pitchFamily="34" charset="0"/>
                        </a:rPr>
                        <m:t>𝑃</m:t>
                      </m:r>
                      <m:d>
                        <m:dPr>
                          <m:ctrlPr>
                            <a:rPr lang="en-US" sz="1800" i="1" kern="100">
                              <a:effectLst/>
                              <a:latin typeface="Cambria Math" panose="02040503050406030204" pitchFamily="18" charset="0"/>
                              <a:ea typeface="Aptos" panose="020B0004020202020204" pitchFamily="34" charset="0"/>
                            </a:rPr>
                          </m:ctrlPr>
                        </m:dPr>
                        <m:e>
                          <m:r>
                            <a:rPr lang="en-US" sz="1800" i="1" kern="100">
                              <a:effectLst/>
                              <a:latin typeface="Cambria Math" panose="02040503050406030204" pitchFamily="18" charset="0"/>
                              <a:ea typeface="Aptos" panose="020B0004020202020204" pitchFamily="34" charset="0"/>
                            </a:rPr>
                            <m:t>𝑂𝑅</m:t>
                          </m:r>
                        </m:e>
                      </m:d>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=1−</m:t>
                      </m:r>
                      <m:nary>
                        <m:naryPr>
                          <m:chr m:val="∏"/>
                          <m:limLoc m:val="undOvr"/>
                          <m:ctrlPr>
                            <a:rPr lang="en-US" sz="1800" i="1" kern="100">
                              <a:effectLst/>
                              <a:latin typeface="Cambria Math" panose="02040503050406030204" pitchFamily="18" charset="0"/>
                              <a:ea typeface="Aptos" panose="020B0004020202020204" pitchFamily="34" charset="0"/>
                            </a:rPr>
                          </m:ctrlPr>
                        </m:naryPr>
                        <m:sub>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𝑖</m:t>
                          </m:r>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=1</m:t>
                          </m:r>
                        </m:sub>
                        <m:sup>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𝑛</m:t>
                          </m:r>
                        </m:sup>
                        <m:e>
                          <m:d>
                            <m:dPr>
                              <m:ctrlPr>
                                <a:rPr lang="en-US" sz="1800" i="1" kern="100">
                                  <a:effectLst/>
                                  <a:latin typeface="Cambria Math" panose="02040503050406030204" pitchFamily="18" charset="0"/>
                                  <a:ea typeface="Aptos" panose="020B0004020202020204" pitchFamily="34" charset="0"/>
                                </a:rPr>
                              </m:ctrlPr>
                            </m:dPr>
                            <m:e>
                              <m:r>
                                <a:rPr lang="en-US" sz="1800" i="1" kern="100">
                                  <a:effectLst/>
                                  <a:latin typeface="Cambria Math" panose="02040503050406030204" pitchFamily="18" charset="0"/>
                                  <a:ea typeface="Aptos" panose="020B0004020202020204" pitchFamily="34" charset="0"/>
                                </a:rPr>
                                <m:t>1−</m:t>
                              </m:r>
                              <m:sSub>
                                <m:sSubPr>
                                  <m:ctrlPr>
                                    <a:rPr lang="en-US" sz="1800" i="1" kern="100">
                                      <a:effectLst/>
                                      <a:latin typeface="Cambria Math" panose="02040503050406030204" pitchFamily="18" charset="0"/>
                                      <a:ea typeface="Aptos" panose="020B0004020202020204" pitchFamily="34" charset="0"/>
                                    </a:rPr>
                                  </m:ctrlPr>
                                </m:sSubPr>
                                <m:e>
                                  <m:r>
                                    <a:rPr lang="en-US" sz="1800" i="1" kern="100">
                                      <a:effectLst/>
                                      <a:latin typeface="Cambria Math" panose="02040503050406030204" pitchFamily="18" charset="0"/>
                                      <a:ea typeface="Aptos" panose="020B0004020202020204" pitchFamily="34" charset="0"/>
                                    </a:rPr>
                                    <m:t>𝑃</m:t>
                                  </m:r>
                                </m:e>
                                <m:sub>
                                  <m:r>
                                    <a:rPr lang="en-US" sz="1800" i="1" kern="100">
                                      <a:effectLst/>
                                      <a:latin typeface="Cambria Math" panose="02040503050406030204" pitchFamily="18" charset="0"/>
                                      <a:ea typeface="Aptos" panose="020B0004020202020204" pitchFamily="34" charset="0"/>
                                    </a:rPr>
                                    <m:t>𝑖</m:t>
                                  </m:r>
                                </m:sub>
                              </m:sSub>
                            </m:e>
                          </m:d>
                        </m:e>
                      </m:nary>
                    </m:oMath>
                  </m:oMathPara>
                </a14:m>
                <a:endParaRPr lang="en-US" sz="1800" kern="100" dirty="0">
                  <a:effectLst/>
                  <a:latin typeface="Times New Roman" panose="02020603050405020304" pitchFamily="18" charset="0"/>
                  <a:ea typeface="Aptos" panose="020B0004020202020204" pitchFamily="34" charset="0"/>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00">
                    <a:effectLst/>
                    <a:latin typeface="Cambria Math" panose="02040503050406030204" pitchFamily="18" charset="0"/>
                    <a:ea typeface="Aptos" panose="020B0004020202020204" pitchFamily="34" charset="0"/>
                  </a:rPr>
                  <a:t>𝑃</a:t>
                </a:r>
                <a:r>
                  <a:rPr lang="en-US" sz="1800" i="0" kern="100">
                    <a:effectLst/>
                    <a:latin typeface="Cambria Math" panose="02040503050406030204" pitchFamily="18" charset="0"/>
                  </a:rPr>
                  <a:t>(</a:t>
                </a:r>
                <a:r>
                  <a:rPr lang="en-US" sz="1800" i="0" kern="100">
                    <a:effectLst/>
                    <a:latin typeface="Cambria Math" panose="02040503050406030204" pitchFamily="18" charset="0"/>
                    <a:ea typeface="Aptos" panose="020B0004020202020204" pitchFamily="34" charset="0"/>
                  </a:rPr>
                  <a:t>𝑂𝑅)</a:t>
                </a:r>
                <a:r>
                  <a:rPr lang="en-US" sz="1800" i="0" kern="100">
                    <a:effectLst/>
                    <a:latin typeface="Cambria Math" panose="02040503050406030204" pitchFamily="18" charset="0"/>
                    <a:ea typeface="Cambria Math" panose="02040503050406030204" pitchFamily="18" charset="0"/>
                    <a:cs typeface="Cambria Math" panose="02040503050406030204" pitchFamily="18" charset="0"/>
                  </a:rPr>
                  <a:t>=1−</a:t>
                </a:r>
                <a:r>
                  <a:rPr lang="en-US" sz="1800" i="0" kern="100">
                    <a:effectLst/>
                    <a:latin typeface="Cambria Math" panose="02040503050406030204" pitchFamily="18" charset="0"/>
                  </a:rPr>
                  <a:t>∏1</a:t>
                </a:r>
                <a:r>
                  <a:rPr lang="en-US" sz="1800" i="0" kern="100">
                    <a:effectLst/>
                    <a:latin typeface="Cambria Math" panose="02040503050406030204" pitchFamily="18" charset="0"/>
                    <a:ea typeface="Cambria Math" panose="02040503050406030204" pitchFamily="18" charset="0"/>
                  </a:rPr>
                  <a:t>_(</a:t>
                </a:r>
                <a:r>
                  <a:rPr lang="en-US" sz="1800" i="0" kern="100">
                    <a:effectLst/>
                    <a:latin typeface="Cambria Math" panose="02040503050406030204" pitchFamily="18" charset="0"/>
                    <a:ea typeface="Cambria Math" panose="02040503050406030204" pitchFamily="18" charset="0"/>
                    <a:cs typeface="Cambria Math" panose="02040503050406030204" pitchFamily="18" charset="0"/>
                  </a:rPr>
                  <a:t>𝑖=1)^𝑛▒(</a:t>
                </a:r>
                <a:r>
                  <a:rPr lang="en-US" sz="1800" i="0" kern="100">
                    <a:effectLst/>
                    <a:latin typeface="Cambria Math" panose="02040503050406030204" pitchFamily="18" charset="0"/>
                    <a:ea typeface="Aptos" panose="020B0004020202020204" pitchFamily="34" charset="0"/>
                  </a:rPr>
                  <a:t>1−𝑃_𝑖 ) </a:t>
                </a:r>
                <a:endParaRPr lang="en-US" sz="1800" kern="100" dirty="0">
                  <a:effectLst/>
                  <a:latin typeface="Times New Roman" panose="02020603050405020304" pitchFamily="18" charset="0"/>
                  <a:ea typeface="Aptos" panose="020B0004020202020204" pitchFamily="34"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6C5D23A5-AB9D-4F58-8F83-B754E1BBD817}" type="slidenum">
              <a:rPr lang="en-US" smtClean="0"/>
              <a:t>14</a:t>
            </a:fld>
            <a:endParaRPr lang="en-US"/>
          </a:p>
        </p:txBody>
      </p:sp>
    </p:spTree>
    <p:extLst>
      <p:ext uri="{BB962C8B-B14F-4D97-AF65-F5344CB8AC3E}">
        <p14:creationId xmlns:p14="http://schemas.microsoft.com/office/powerpoint/2010/main" val="326535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i="1" kern="100" smtClean="0">
                          <a:effectLst/>
                          <a:latin typeface="Cambria Math" panose="02040503050406030204" pitchFamily="18" charset="0"/>
                          <a:ea typeface="Aptos" panose="020B0004020202020204" pitchFamily="34" charset="0"/>
                        </a:rPr>
                        <m:t>𝑃</m:t>
                      </m:r>
                      <m:d>
                        <m:dPr>
                          <m:ctrlPr>
                            <a:rPr lang="en-US" sz="1800" i="1" kern="100">
                              <a:effectLst/>
                              <a:latin typeface="Cambria Math" panose="02040503050406030204" pitchFamily="18" charset="0"/>
                              <a:ea typeface="Aptos" panose="020B0004020202020204" pitchFamily="34" charset="0"/>
                            </a:rPr>
                          </m:ctrlPr>
                        </m:dPr>
                        <m:e>
                          <m:r>
                            <a:rPr lang="en-US" sz="1800" i="1" kern="100">
                              <a:effectLst/>
                              <a:latin typeface="Cambria Math" panose="02040503050406030204" pitchFamily="18" charset="0"/>
                              <a:ea typeface="Aptos" panose="020B0004020202020204" pitchFamily="34" charset="0"/>
                            </a:rPr>
                            <m:t>𝑂𝑅</m:t>
                          </m:r>
                        </m:e>
                      </m:d>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=1−</m:t>
                      </m:r>
                      <m:nary>
                        <m:naryPr>
                          <m:chr m:val="∏"/>
                          <m:limLoc m:val="undOvr"/>
                          <m:ctrlPr>
                            <a:rPr lang="en-US" sz="1800" i="1" kern="100">
                              <a:effectLst/>
                              <a:latin typeface="Cambria Math" panose="02040503050406030204" pitchFamily="18" charset="0"/>
                              <a:ea typeface="Aptos" panose="020B0004020202020204" pitchFamily="34" charset="0"/>
                            </a:rPr>
                          </m:ctrlPr>
                        </m:naryPr>
                        <m:sub>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𝑖</m:t>
                          </m:r>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=1</m:t>
                          </m:r>
                        </m:sub>
                        <m:sup>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𝑛</m:t>
                          </m:r>
                        </m:sup>
                        <m:e>
                          <m:d>
                            <m:dPr>
                              <m:ctrlPr>
                                <a:rPr lang="en-US" sz="1800" i="1" kern="100">
                                  <a:effectLst/>
                                  <a:latin typeface="Cambria Math" panose="02040503050406030204" pitchFamily="18" charset="0"/>
                                  <a:ea typeface="Aptos" panose="020B0004020202020204" pitchFamily="34" charset="0"/>
                                </a:rPr>
                              </m:ctrlPr>
                            </m:dPr>
                            <m:e>
                              <m:r>
                                <a:rPr lang="en-US" sz="1800" i="1" kern="100">
                                  <a:effectLst/>
                                  <a:latin typeface="Cambria Math" panose="02040503050406030204" pitchFamily="18" charset="0"/>
                                  <a:ea typeface="Aptos" panose="020B0004020202020204" pitchFamily="34" charset="0"/>
                                </a:rPr>
                                <m:t>1−</m:t>
                              </m:r>
                              <m:sSub>
                                <m:sSubPr>
                                  <m:ctrlPr>
                                    <a:rPr lang="en-US" sz="1800" i="1" kern="100">
                                      <a:effectLst/>
                                      <a:latin typeface="Cambria Math" panose="02040503050406030204" pitchFamily="18" charset="0"/>
                                      <a:ea typeface="Aptos" panose="020B0004020202020204" pitchFamily="34" charset="0"/>
                                    </a:rPr>
                                  </m:ctrlPr>
                                </m:sSubPr>
                                <m:e>
                                  <m:r>
                                    <a:rPr lang="en-US" sz="1800" i="1" kern="100">
                                      <a:effectLst/>
                                      <a:latin typeface="Cambria Math" panose="02040503050406030204" pitchFamily="18" charset="0"/>
                                      <a:ea typeface="Aptos" panose="020B0004020202020204" pitchFamily="34" charset="0"/>
                                    </a:rPr>
                                    <m:t>𝑃</m:t>
                                  </m:r>
                                </m:e>
                                <m:sub>
                                  <m:r>
                                    <a:rPr lang="en-US" sz="1800" i="1" kern="100">
                                      <a:effectLst/>
                                      <a:latin typeface="Cambria Math" panose="02040503050406030204" pitchFamily="18" charset="0"/>
                                      <a:ea typeface="Aptos" panose="020B0004020202020204" pitchFamily="34" charset="0"/>
                                    </a:rPr>
                                    <m:t>𝑖</m:t>
                                  </m:r>
                                </m:sub>
                              </m:sSub>
                            </m:e>
                          </m:d>
                        </m:e>
                      </m:nary>
                    </m:oMath>
                  </m:oMathPara>
                </a14:m>
                <a:endParaRPr lang="en-US" sz="1800" kern="100" dirty="0">
                  <a:effectLst/>
                  <a:latin typeface="Times New Roman" panose="02020603050405020304" pitchFamily="18" charset="0"/>
                  <a:ea typeface="Aptos" panose="020B0004020202020204" pitchFamily="34" charset="0"/>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00">
                    <a:effectLst/>
                    <a:latin typeface="Cambria Math" panose="02040503050406030204" pitchFamily="18" charset="0"/>
                    <a:ea typeface="Aptos" panose="020B0004020202020204" pitchFamily="34" charset="0"/>
                  </a:rPr>
                  <a:t>𝑃</a:t>
                </a:r>
                <a:r>
                  <a:rPr lang="en-US" sz="1800" i="0" kern="100">
                    <a:effectLst/>
                    <a:latin typeface="Cambria Math" panose="02040503050406030204" pitchFamily="18" charset="0"/>
                  </a:rPr>
                  <a:t>(</a:t>
                </a:r>
                <a:r>
                  <a:rPr lang="en-US" sz="1800" i="0" kern="100">
                    <a:effectLst/>
                    <a:latin typeface="Cambria Math" panose="02040503050406030204" pitchFamily="18" charset="0"/>
                    <a:ea typeface="Aptos" panose="020B0004020202020204" pitchFamily="34" charset="0"/>
                  </a:rPr>
                  <a:t>𝑂𝑅)</a:t>
                </a:r>
                <a:r>
                  <a:rPr lang="en-US" sz="1800" i="0" kern="100">
                    <a:effectLst/>
                    <a:latin typeface="Cambria Math" panose="02040503050406030204" pitchFamily="18" charset="0"/>
                    <a:ea typeface="Cambria Math" panose="02040503050406030204" pitchFamily="18" charset="0"/>
                    <a:cs typeface="Cambria Math" panose="02040503050406030204" pitchFamily="18" charset="0"/>
                  </a:rPr>
                  <a:t>=1−</a:t>
                </a:r>
                <a:r>
                  <a:rPr lang="en-US" sz="1800" i="0" kern="100">
                    <a:effectLst/>
                    <a:latin typeface="Cambria Math" panose="02040503050406030204" pitchFamily="18" charset="0"/>
                  </a:rPr>
                  <a:t>∏1</a:t>
                </a:r>
                <a:r>
                  <a:rPr lang="en-US" sz="1800" i="0" kern="100">
                    <a:effectLst/>
                    <a:latin typeface="Cambria Math" panose="02040503050406030204" pitchFamily="18" charset="0"/>
                    <a:ea typeface="Cambria Math" panose="02040503050406030204" pitchFamily="18" charset="0"/>
                  </a:rPr>
                  <a:t>_(</a:t>
                </a:r>
                <a:r>
                  <a:rPr lang="en-US" sz="1800" i="0" kern="100">
                    <a:effectLst/>
                    <a:latin typeface="Cambria Math" panose="02040503050406030204" pitchFamily="18" charset="0"/>
                    <a:ea typeface="Cambria Math" panose="02040503050406030204" pitchFamily="18" charset="0"/>
                    <a:cs typeface="Cambria Math" panose="02040503050406030204" pitchFamily="18" charset="0"/>
                  </a:rPr>
                  <a:t>𝑖=1)^𝑛▒(</a:t>
                </a:r>
                <a:r>
                  <a:rPr lang="en-US" sz="1800" i="0" kern="100">
                    <a:effectLst/>
                    <a:latin typeface="Cambria Math" panose="02040503050406030204" pitchFamily="18" charset="0"/>
                    <a:ea typeface="Aptos" panose="020B0004020202020204" pitchFamily="34" charset="0"/>
                  </a:rPr>
                  <a:t>1−𝑃_𝑖 ) </a:t>
                </a:r>
                <a:endParaRPr lang="en-US" sz="1800" kern="100" dirty="0">
                  <a:effectLst/>
                  <a:latin typeface="Times New Roman" panose="02020603050405020304" pitchFamily="18" charset="0"/>
                  <a:ea typeface="Aptos" panose="020B0004020202020204" pitchFamily="34"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6C5D23A5-AB9D-4F58-8F83-B754E1BBD817}" type="slidenum">
              <a:rPr lang="en-US" smtClean="0"/>
              <a:t>18</a:t>
            </a:fld>
            <a:endParaRPr lang="en-US"/>
          </a:p>
        </p:txBody>
      </p:sp>
    </p:spTree>
    <p:extLst>
      <p:ext uri="{BB962C8B-B14F-4D97-AF65-F5344CB8AC3E}">
        <p14:creationId xmlns:p14="http://schemas.microsoft.com/office/powerpoint/2010/main" val="31225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6C010-5222-C3E2-29D1-E8251CCB63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0E719-44AB-F6A1-AFB3-97A35C4BBBE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4550A7F-4826-4223-BB60-1D7CB81C1D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i="1" kern="100" smtClean="0">
                          <a:effectLst/>
                          <a:latin typeface="Cambria Math" panose="02040503050406030204" pitchFamily="18" charset="0"/>
                          <a:ea typeface="Aptos" panose="020B0004020202020204" pitchFamily="34" charset="0"/>
                        </a:rPr>
                        <m:t>𝑃</m:t>
                      </m:r>
                      <m:d>
                        <m:dPr>
                          <m:ctrlPr>
                            <a:rPr lang="en-US" sz="1800" i="1" kern="100">
                              <a:effectLst/>
                              <a:latin typeface="Cambria Math" panose="02040503050406030204" pitchFamily="18" charset="0"/>
                              <a:ea typeface="Aptos" panose="020B0004020202020204" pitchFamily="34" charset="0"/>
                            </a:rPr>
                          </m:ctrlPr>
                        </m:dPr>
                        <m:e>
                          <m:r>
                            <a:rPr lang="en-US" sz="1800" i="1" kern="100">
                              <a:effectLst/>
                              <a:latin typeface="Cambria Math" panose="02040503050406030204" pitchFamily="18" charset="0"/>
                              <a:ea typeface="Aptos" panose="020B0004020202020204" pitchFamily="34" charset="0"/>
                            </a:rPr>
                            <m:t>𝑂𝑅</m:t>
                          </m:r>
                        </m:e>
                      </m:d>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=1−</m:t>
                      </m:r>
                      <m:nary>
                        <m:naryPr>
                          <m:chr m:val="∏"/>
                          <m:limLoc m:val="undOvr"/>
                          <m:ctrlPr>
                            <a:rPr lang="en-US" sz="1800" i="1" kern="100">
                              <a:effectLst/>
                              <a:latin typeface="Cambria Math" panose="02040503050406030204" pitchFamily="18" charset="0"/>
                              <a:ea typeface="Aptos" panose="020B0004020202020204" pitchFamily="34" charset="0"/>
                            </a:rPr>
                          </m:ctrlPr>
                        </m:naryPr>
                        <m:sub>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𝑖</m:t>
                          </m:r>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=1</m:t>
                          </m:r>
                        </m:sub>
                        <m:sup>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𝑛</m:t>
                          </m:r>
                        </m:sup>
                        <m:e>
                          <m:d>
                            <m:dPr>
                              <m:ctrlPr>
                                <a:rPr lang="en-US" sz="1800" i="1" kern="100">
                                  <a:effectLst/>
                                  <a:latin typeface="Cambria Math" panose="02040503050406030204" pitchFamily="18" charset="0"/>
                                  <a:ea typeface="Aptos" panose="020B0004020202020204" pitchFamily="34" charset="0"/>
                                </a:rPr>
                              </m:ctrlPr>
                            </m:dPr>
                            <m:e>
                              <m:r>
                                <a:rPr lang="en-US" sz="1800" i="1" kern="100">
                                  <a:effectLst/>
                                  <a:latin typeface="Cambria Math" panose="02040503050406030204" pitchFamily="18" charset="0"/>
                                  <a:ea typeface="Aptos" panose="020B0004020202020204" pitchFamily="34" charset="0"/>
                                </a:rPr>
                                <m:t>1−</m:t>
                              </m:r>
                              <m:sSub>
                                <m:sSubPr>
                                  <m:ctrlPr>
                                    <a:rPr lang="en-US" sz="1800" i="1" kern="100">
                                      <a:effectLst/>
                                      <a:latin typeface="Cambria Math" panose="02040503050406030204" pitchFamily="18" charset="0"/>
                                      <a:ea typeface="Aptos" panose="020B0004020202020204" pitchFamily="34" charset="0"/>
                                    </a:rPr>
                                  </m:ctrlPr>
                                </m:sSubPr>
                                <m:e>
                                  <m:r>
                                    <a:rPr lang="en-US" sz="1800" i="1" kern="100">
                                      <a:effectLst/>
                                      <a:latin typeface="Cambria Math" panose="02040503050406030204" pitchFamily="18" charset="0"/>
                                      <a:ea typeface="Aptos" panose="020B0004020202020204" pitchFamily="34" charset="0"/>
                                    </a:rPr>
                                    <m:t>𝑃</m:t>
                                  </m:r>
                                </m:e>
                                <m:sub>
                                  <m:r>
                                    <a:rPr lang="en-US" sz="1800" i="1" kern="100">
                                      <a:effectLst/>
                                      <a:latin typeface="Cambria Math" panose="02040503050406030204" pitchFamily="18" charset="0"/>
                                      <a:ea typeface="Aptos" panose="020B0004020202020204" pitchFamily="34" charset="0"/>
                                    </a:rPr>
                                    <m:t>𝑖</m:t>
                                  </m:r>
                                </m:sub>
                              </m:sSub>
                            </m:e>
                          </m:d>
                        </m:e>
                      </m:nary>
                    </m:oMath>
                  </m:oMathPara>
                </a14:m>
                <a:endParaRPr lang="en-US" sz="1800" kern="100" dirty="0">
                  <a:effectLst/>
                  <a:latin typeface="Times New Roman" panose="02020603050405020304" pitchFamily="18" charset="0"/>
                  <a:ea typeface="Aptos" panose="020B0004020202020204" pitchFamily="34" charset="0"/>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00">
                    <a:effectLst/>
                    <a:latin typeface="Cambria Math" panose="02040503050406030204" pitchFamily="18" charset="0"/>
                    <a:ea typeface="Aptos" panose="020B0004020202020204" pitchFamily="34" charset="0"/>
                  </a:rPr>
                  <a:t>𝑃</a:t>
                </a:r>
                <a:r>
                  <a:rPr lang="en-US" sz="1800" i="0" kern="100">
                    <a:effectLst/>
                    <a:latin typeface="Cambria Math" panose="02040503050406030204" pitchFamily="18" charset="0"/>
                  </a:rPr>
                  <a:t>(</a:t>
                </a:r>
                <a:r>
                  <a:rPr lang="en-US" sz="1800" i="0" kern="100">
                    <a:effectLst/>
                    <a:latin typeface="Cambria Math" panose="02040503050406030204" pitchFamily="18" charset="0"/>
                    <a:ea typeface="Aptos" panose="020B0004020202020204" pitchFamily="34" charset="0"/>
                  </a:rPr>
                  <a:t>𝑂𝑅)</a:t>
                </a:r>
                <a:r>
                  <a:rPr lang="en-US" sz="1800" i="0" kern="100">
                    <a:effectLst/>
                    <a:latin typeface="Cambria Math" panose="02040503050406030204" pitchFamily="18" charset="0"/>
                    <a:ea typeface="Cambria Math" panose="02040503050406030204" pitchFamily="18" charset="0"/>
                    <a:cs typeface="Cambria Math" panose="02040503050406030204" pitchFamily="18" charset="0"/>
                  </a:rPr>
                  <a:t>=1−</a:t>
                </a:r>
                <a:r>
                  <a:rPr lang="en-US" sz="1800" i="0" kern="100">
                    <a:effectLst/>
                    <a:latin typeface="Cambria Math" panose="02040503050406030204" pitchFamily="18" charset="0"/>
                  </a:rPr>
                  <a:t>∏1</a:t>
                </a:r>
                <a:r>
                  <a:rPr lang="en-US" sz="1800" i="0" kern="100">
                    <a:effectLst/>
                    <a:latin typeface="Cambria Math" panose="02040503050406030204" pitchFamily="18" charset="0"/>
                    <a:ea typeface="Cambria Math" panose="02040503050406030204" pitchFamily="18" charset="0"/>
                  </a:rPr>
                  <a:t>_(</a:t>
                </a:r>
                <a:r>
                  <a:rPr lang="en-US" sz="1800" i="0" kern="100">
                    <a:effectLst/>
                    <a:latin typeface="Cambria Math" panose="02040503050406030204" pitchFamily="18" charset="0"/>
                    <a:ea typeface="Cambria Math" panose="02040503050406030204" pitchFamily="18" charset="0"/>
                    <a:cs typeface="Cambria Math" panose="02040503050406030204" pitchFamily="18" charset="0"/>
                  </a:rPr>
                  <a:t>𝑖=1)^𝑛▒(</a:t>
                </a:r>
                <a:r>
                  <a:rPr lang="en-US" sz="1800" i="0" kern="100">
                    <a:effectLst/>
                    <a:latin typeface="Cambria Math" panose="02040503050406030204" pitchFamily="18" charset="0"/>
                    <a:ea typeface="Aptos" panose="020B0004020202020204" pitchFamily="34" charset="0"/>
                  </a:rPr>
                  <a:t>1−𝑃_𝑖 ) </a:t>
                </a:r>
                <a:endParaRPr lang="en-US" sz="1800" kern="100" dirty="0">
                  <a:effectLst/>
                  <a:latin typeface="Times New Roman" panose="02020603050405020304" pitchFamily="18" charset="0"/>
                  <a:ea typeface="Aptos" panose="020B0004020202020204" pitchFamily="34" charset="0"/>
                </a:endParaRPr>
              </a:p>
              <a:p>
                <a:endParaRPr lang="en-US" dirty="0"/>
              </a:p>
            </p:txBody>
          </p:sp>
        </mc:Fallback>
      </mc:AlternateContent>
      <p:sp>
        <p:nvSpPr>
          <p:cNvPr id="4" name="Slide Number Placeholder 3">
            <a:extLst>
              <a:ext uri="{FF2B5EF4-FFF2-40B4-BE49-F238E27FC236}">
                <a16:creationId xmlns:a16="http://schemas.microsoft.com/office/drawing/2014/main" id="{2F47B09C-4422-E43F-F3A8-FE63EF7639FA}"/>
              </a:ext>
            </a:extLst>
          </p:cNvPr>
          <p:cNvSpPr>
            <a:spLocks noGrp="1"/>
          </p:cNvSpPr>
          <p:nvPr>
            <p:ph type="sldNum" sz="quarter" idx="5"/>
          </p:nvPr>
        </p:nvSpPr>
        <p:spPr/>
        <p:txBody>
          <a:bodyPr/>
          <a:lstStyle/>
          <a:p>
            <a:fld id="{6C5D23A5-AB9D-4F58-8F83-B754E1BBD817}" type="slidenum">
              <a:rPr lang="en-US" smtClean="0"/>
              <a:t>19</a:t>
            </a:fld>
            <a:endParaRPr lang="en-US"/>
          </a:p>
        </p:txBody>
      </p:sp>
    </p:spTree>
    <p:extLst>
      <p:ext uri="{BB962C8B-B14F-4D97-AF65-F5344CB8AC3E}">
        <p14:creationId xmlns:p14="http://schemas.microsoft.com/office/powerpoint/2010/main" val="152585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i="1" kern="100" smtClean="0">
                          <a:effectLst/>
                          <a:latin typeface="Cambria Math" panose="02040503050406030204" pitchFamily="18" charset="0"/>
                          <a:ea typeface="Aptos" panose="020B0004020202020204" pitchFamily="34" charset="0"/>
                        </a:rPr>
                        <m:t>𝑃</m:t>
                      </m:r>
                      <m:d>
                        <m:dPr>
                          <m:ctrlPr>
                            <a:rPr lang="en-US" sz="1800" i="1" kern="100">
                              <a:effectLst/>
                              <a:latin typeface="Cambria Math" panose="02040503050406030204" pitchFamily="18" charset="0"/>
                              <a:ea typeface="Aptos" panose="020B0004020202020204" pitchFamily="34" charset="0"/>
                            </a:rPr>
                          </m:ctrlPr>
                        </m:dPr>
                        <m:e>
                          <m:r>
                            <a:rPr lang="en-US" sz="1800" i="1" kern="100">
                              <a:effectLst/>
                              <a:latin typeface="Cambria Math" panose="02040503050406030204" pitchFamily="18" charset="0"/>
                              <a:ea typeface="Aptos" panose="020B0004020202020204" pitchFamily="34" charset="0"/>
                            </a:rPr>
                            <m:t>𝑂𝑅</m:t>
                          </m:r>
                        </m:e>
                      </m:d>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=1−</m:t>
                      </m:r>
                      <m:nary>
                        <m:naryPr>
                          <m:chr m:val="∏"/>
                          <m:limLoc m:val="undOvr"/>
                          <m:ctrlPr>
                            <a:rPr lang="en-US" sz="1800" i="1" kern="100">
                              <a:effectLst/>
                              <a:latin typeface="Cambria Math" panose="02040503050406030204" pitchFamily="18" charset="0"/>
                              <a:ea typeface="Aptos" panose="020B0004020202020204" pitchFamily="34" charset="0"/>
                            </a:rPr>
                          </m:ctrlPr>
                        </m:naryPr>
                        <m:sub>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𝑖</m:t>
                          </m:r>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=1</m:t>
                          </m:r>
                        </m:sub>
                        <m:sup>
                          <m:r>
                            <a:rPr lang="en-US" sz="1800" i="1" kern="100">
                              <a:effectLst/>
                              <a:latin typeface="Cambria Math" panose="02040503050406030204" pitchFamily="18" charset="0"/>
                              <a:ea typeface="Cambria Math" panose="02040503050406030204" pitchFamily="18" charset="0"/>
                              <a:cs typeface="Cambria Math" panose="02040503050406030204" pitchFamily="18" charset="0"/>
                            </a:rPr>
                            <m:t>𝑛</m:t>
                          </m:r>
                        </m:sup>
                        <m:e>
                          <m:d>
                            <m:dPr>
                              <m:ctrlPr>
                                <a:rPr lang="en-US" sz="1800" i="1" kern="100">
                                  <a:effectLst/>
                                  <a:latin typeface="Cambria Math" panose="02040503050406030204" pitchFamily="18" charset="0"/>
                                  <a:ea typeface="Aptos" panose="020B0004020202020204" pitchFamily="34" charset="0"/>
                                </a:rPr>
                              </m:ctrlPr>
                            </m:dPr>
                            <m:e>
                              <m:r>
                                <a:rPr lang="en-US" sz="1800" i="1" kern="100">
                                  <a:effectLst/>
                                  <a:latin typeface="Cambria Math" panose="02040503050406030204" pitchFamily="18" charset="0"/>
                                  <a:ea typeface="Aptos" panose="020B0004020202020204" pitchFamily="34" charset="0"/>
                                </a:rPr>
                                <m:t>1−</m:t>
                              </m:r>
                              <m:sSub>
                                <m:sSubPr>
                                  <m:ctrlPr>
                                    <a:rPr lang="en-US" sz="1800" i="1" kern="100">
                                      <a:effectLst/>
                                      <a:latin typeface="Cambria Math" panose="02040503050406030204" pitchFamily="18" charset="0"/>
                                      <a:ea typeface="Aptos" panose="020B0004020202020204" pitchFamily="34" charset="0"/>
                                    </a:rPr>
                                  </m:ctrlPr>
                                </m:sSubPr>
                                <m:e>
                                  <m:r>
                                    <a:rPr lang="en-US" sz="1800" i="1" kern="100">
                                      <a:effectLst/>
                                      <a:latin typeface="Cambria Math" panose="02040503050406030204" pitchFamily="18" charset="0"/>
                                      <a:ea typeface="Aptos" panose="020B0004020202020204" pitchFamily="34" charset="0"/>
                                    </a:rPr>
                                    <m:t>𝑃</m:t>
                                  </m:r>
                                </m:e>
                                <m:sub>
                                  <m:r>
                                    <a:rPr lang="en-US" sz="1800" i="1" kern="100">
                                      <a:effectLst/>
                                      <a:latin typeface="Cambria Math" panose="02040503050406030204" pitchFamily="18" charset="0"/>
                                      <a:ea typeface="Aptos" panose="020B0004020202020204" pitchFamily="34" charset="0"/>
                                    </a:rPr>
                                    <m:t>𝑖</m:t>
                                  </m:r>
                                </m:sub>
                              </m:sSub>
                            </m:e>
                          </m:d>
                        </m:e>
                      </m:nary>
                    </m:oMath>
                  </m:oMathPara>
                </a14:m>
                <a:endParaRPr lang="en-US" sz="1800" kern="100" dirty="0">
                  <a:effectLst/>
                  <a:latin typeface="Times New Roman" panose="02020603050405020304" pitchFamily="18" charset="0"/>
                  <a:ea typeface="Aptos" panose="020B0004020202020204" pitchFamily="34" charset="0"/>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00">
                    <a:effectLst/>
                    <a:latin typeface="Cambria Math" panose="02040503050406030204" pitchFamily="18" charset="0"/>
                    <a:ea typeface="Aptos" panose="020B0004020202020204" pitchFamily="34" charset="0"/>
                  </a:rPr>
                  <a:t>𝑃</a:t>
                </a:r>
                <a:r>
                  <a:rPr lang="en-US" sz="1800" i="0" kern="100">
                    <a:effectLst/>
                    <a:latin typeface="Cambria Math" panose="02040503050406030204" pitchFamily="18" charset="0"/>
                  </a:rPr>
                  <a:t>(</a:t>
                </a:r>
                <a:r>
                  <a:rPr lang="en-US" sz="1800" i="0" kern="100">
                    <a:effectLst/>
                    <a:latin typeface="Cambria Math" panose="02040503050406030204" pitchFamily="18" charset="0"/>
                    <a:ea typeface="Aptos" panose="020B0004020202020204" pitchFamily="34" charset="0"/>
                  </a:rPr>
                  <a:t>𝑂𝑅)</a:t>
                </a:r>
                <a:r>
                  <a:rPr lang="en-US" sz="1800" i="0" kern="100">
                    <a:effectLst/>
                    <a:latin typeface="Cambria Math" panose="02040503050406030204" pitchFamily="18" charset="0"/>
                    <a:ea typeface="Cambria Math" panose="02040503050406030204" pitchFamily="18" charset="0"/>
                    <a:cs typeface="Cambria Math" panose="02040503050406030204" pitchFamily="18" charset="0"/>
                  </a:rPr>
                  <a:t>=1−</a:t>
                </a:r>
                <a:r>
                  <a:rPr lang="en-US" sz="1800" i="0" kern="100">
                    <a:effectLst/>
                    <a:latin typeface="Cambria Math" panose="02040503050406030204" pitchFamily="18" charset="0"/>
                  </a:rPr>
                  <a:t>∏1</a:t>
                </a:r>
                <a:r>
                  <a:rPr lang="en-US" sz="1800" i="0" kern="100">
                    <a:effectLst/>
                    <a:latin typeface="Cambria Math" panose="02040503050406030204" pitchFamily="18" charset="0"/>
                    <a:ea typeface="Cambria Math" panose="02040503050406030204" pitchFamily="18" charset="0"/>
                  </a:rPr>
                  <a:t>_(</a:t>
                </a:r>
                <a:r>
                  <a:rPr lang="en-US" sz="1800" i="0" kern="100">
                    <a:effectLst/>
                    <a:latin typeface="Cambria Math" panose="02040503050406030204" pitchFamily="18" charset="0"/>
                    <a:ea typeface="Cambria Math" panose="02040503050406030204" pitchFamily="18" charset="0"/>
                    <a:cs typeface="Cambria Math" panose="02040503050406030204" pitchFamily="18" charset="0"/>
                  </a:rPr>
                  <a:t>𝑖=1)^𝑛▒(</a:t>
                </a:r>
                <a:r>
                  <a:rPr lang="en-US" sz="1800" i="0" kern="100">
                    <a:effectLst/>
                    <a:latin typeface="Cambria Math" panose="02040503050406030204" pitchFamily="18" charset="0"/>
                    <a:ea typeface="Aptos" panose="020B0004020202020204" pitchFamily="34" charset="0"/>
                  </a:rPr>
                  <a:t>1−𝑃_𝑖 ) </a:t>
                </a:r>
                <a:endParaRPr lang="en-US" sz="1800" kern="100" dirty="0">
                  <a:effectLst/>
                  <a:latin typeface="Times New Roman" panose="02020603050405020304" pitchFamily="18" charset="0"/>
                  <a:ea typeface="Aptos" panose="020B0004020202020204" pitchFamily="34"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6C5D23A5-AB9D-4F58-8F83-B754E1BBD817}" type="slidenum">
              <a:rPr lang="en-US" smtClean="0"/>
              <a:t>32</a:t>
            </a:fld>
            <a:endParaRPr lang="en-US"/>
          </a:p>
        </p:txBody>
      </p:sp>
    </p:spTree>
    <p:extLst>
      <p:ext uri="{BB962C8B-B14F-4D97-AF65-F5344CB8AC3E}">
        <p14:creationId xmlns:p14="http://schemas.microsoft.com/office/powerpoint/2010/main" val="46318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1145" indent="-471145">
              <a:buFont typeface="Arial" panose="020B0604020202020204" pitchFamily="34" charset="0"/>
              <a:buChar char="•"/>
            </a:pPr>
            <a:endParaRPr lang="en-US" sz="2500" kern="0" dirty="0"/>
          </a:p>
        </p:txBody>
      </p:sp>
      <p:sp>
        <p:nvSpPr>
          <p:cNvPr id="4" name="Slide Number Placeholder 3"/>
          <p:cNvSpPr>
            <a:spLocks noGrp="1"/>
          </p:cNvSpPr>
          <p:nvPr>
            <p:ph type="sldNum" sz="quarter" idx="5"/>
          </p:nvPr>
        </p:nvSpPr>
        <p:spPr/>
        <p:txBody>
          <a:bodyPr/>
          <a:lstStyle/>
          <a:p>
            <a:fld id="{6C5D23A5-AB9D-4F58-8F83-B754E1BBD817}" type="slidenum">
              <a:rPr lang="en-US" smtClean="0"/>
              <a:t>34</a:t>
            </a:fld>
            <a:endParaRPr lang="en-US"/>
          </a:p>
        </p:txBody>
      </p:sp>
    </p:spTree>
    <p:extLst>
      <p:ext uri="{BB962C8B-B14F-4D97-AF65-F5344CB8AC3E}">
        <p14:creationId xmlns:p14="http://schemas.microsoft.com/office/powerpoint/2010/main" val="1263587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736225" y="2051160"/>
            <a:ext cx="8839200" cy="1470025"/>
          </a:xfrm>
          <a:prstGeom prst="rect">
            <a:avLst/>
          </a:prstGeom>
        </p:spPr>
        <p:txBody>
          <a:bodyPr anchor="ctr">
            <a:normAutofit/>
          </a:bodyPr>
          <a:lstStyle>
            <a:lvl1pPr>
              <a:defRPr kumimoji="0" lang="en-US" sz="3500" b="1" i="0" u="none" strike="noStrike" kern="0" cap="none" spc="0" normalizeH="0" baseline="0" noProof="0" dirty="0">
                <a:ln>
                  <a:noFill/>
                </a:ln>
                <a:solidFill>
                  <a:schemeClr val="accent1">
                    <a:lumMod val="50000"/>
                  </a:schemeClr>
                </a:solidFill>
                <a:effectLst/>
                <a:uLnTx/>
                <a:uFillTx/>
                <a:latin typeface="Arial" pitchFamily="34" charset="0"/>
                <a:ea typeface="+mj-ea"/>
                <a:cs typeface="Arial" pitchFamily="34" charset="0"/>
              </a:defRPr>
            </a:lvl1pPr>
          </a:lstStyle>
          <a:p>
            <a:r>
              <a:rPr lang="en-US" dirty="0"/>
              <a:t>Click to Edit Title</a:t>
            </a:r>
          </a:p>
        </p:txBody>
      </p:sp>
      <p:sp>
        <p:nvSpPr>
          <p:cNvPr id="8" name="Subtitle 2"/>
          <p:cNvSpPr>
            <a:spLocks noGrp="1"/>
          </p:cNvSpPr>
          <p:nvPr>
            <p:ph type="subTitle" idx="1" hasCustomPrompt="1"/>
          </p:nvPr>
        </p:nvSpPr>
        <p:spPr>
          <a:xfrm>
            <a:off x="1736225" y="3603891"/>
            <a:ext cx="8839200" cy="609600"/>
          </a:xfrm>
          <a:prstGeom prst="rect">
            <a:avLst/>
          </a:prstGeom>
        </p:spPr>
        <p:txBody>
          <a:bodyPr/>
          <a:lstStyle>
            <a:lvl1pPr marL="0" indent="0" algn="ctr">
              <a:buNone/>
              <a:defRPr sz="2800">
                <a:solidFill>
                  <a:schemeClr val="accent1">
                    <a:lumMod val="50000"/>
                  </a:schemeClr>
                </a:solidFill>
              </a:defRPr>
            </a:lvl1pPr>
            <a:lvl2pPr marL="457151" indent="0" algn="ctr">
              <a:buNone/>
              <a:defRPr/>
            </a:lvl2pPr>
            <a:lvl3pPr marL="914302" indent="0" algn="ctr">
              <a:buNone/>
              <a:defRPr/>
            </a:lvl3pPr>
            <a:lvl4pPr marL="1371453" indent="0" algn="ctr">
              <a:buNone/>
              <a:defRPr/>
            </a:lvl4pPr>
            <a:lvl5pPr marL="1828604" indent="0" algn="ctr">
              <a:buNone/>
              <a:defRPr/>
            </a:lvl5pPr>
            <a:lvl6pPr marL="2285755" indent="0" algn="ctr">
              <a:buNone/>
              <a:defRPr/>
            </a:lvl6pPr>
            <a:lvl7pPr marL="2742906" indent="0" algn="ctr">
              <a:buNone/>
              <a:defRPr/>
            </a:lvl7pPr>
            <a:lvl8pPr marL="3200057" indent="0" algn="ctr">
              <a:buNone/>
              <a:defRPr/>
            </a:lvl8pPr>
            <a:lvl9pPr marL="3657208" indent="0" algn="ctr">
              <a:buNone/>
              <a:defRPr/>
            </a:lvl9pPr>
          </a:lstStyle>
          <a:p>
            <a:r>
              <a:rPr lang="en-US" dirty="0"/>
              <a:t>Click to edit Date</a:t>
            </a:r>
          </a:p>
        </p:txBody>
      </p:sp>
    </p:spTree>
    <p:extLst>
      <p:ext uri="{BB962C8B-B14F-4D97-AF65-F5344CB8AC3E}">
        <p14:creationId xmlns:p14="http://schemas.microsoft.com/office/powerpoint/2010/main" val="350920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E67954-3F63-4602-A1EF-637D8771F4F4}" type="slidenum">
              <a:rPr lang="en-US" smtClean="0"/>
              <a:pPr>
                <a:defRPr/>
              </a:pPr>
              <a:t>‹#›</a:t>
            </a:fld>
            <a:endParaRPr lang="en-US"/>
          </a:p>
        </p:txBody>
      </p:sp>
      <p:sp>
        <p:nvSpPr>
          <p:cNvPr id="7" name="Title 6"/>
          <p:cNvSpPr>
            <a:spLocks noGrp="1"/>
          </p:cNvSpPr>
          <p:nvPr>
            <p:ph type="title" hasCustomPrompt="1"/>
          </p:nvPr>
        </p:nvSpPr>
        <p:spPr>
          <a:xfrm>
            <a:off x="2002421" y="0"/>
            <a:ext cx="8443732" cy="889082"/>
          </a:xfrm>
          <a:prstGeom prst="rect">
            <a:avLst/>
          </a:prstGeom>
        </p:spPr>
        <p:txBody>
          <a:bodyPr anchor="ctr">
            <a:normAutofit/>
          </a:bodyPr>
          <a:lstStyle>
            <a:lvl1pPr>
              <a:defRPr kumimoji="0" lang="en-US" sz="34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stStyle>
          <a:p>
            <a:r>
              <a:rPr lang="en-US" dirty="0"/>
              <a:t>Click to edit title</a:t>
            </a:r>
          </a:p>
        </p:txBody>
      </p:sp>
      <p:pic>
        <p:nvPicPr>
          <p:cNvPr id="8" name="Picture 7">
            <a:extLst>
              <a:ext uri="{FF2B5EF4-FFF2-40B4-BE49-F238E27FC236}">
                <a16:creationId xmlns:a16="http://schemas.microsoft.com/office/drawing/2014/main" id="{267495CF-795E-438F-8C34-14B2574DAD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4335" y="263884"/>
            <a:ext cx="1533257" cy="397389"/>
          </a:xfrm>
          <a:prstGeom prst="rect">
            <a:avLst/>
          </a:prstGeom>
        </p:spPr>
      </p:pic>
    </p:spTree>
    <p:extLst>
      <p:ext uri="{BB962C8B-B14F-4D97-AF65-F5344CB8AC3E}">
        <p14:creationId xmlns:p14="http://schemas.microsoft.com/office/powerpoint/2010/main" val="235028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E67954-3F63-4602-A1EF-637D8771F4F4}" type="slidenum">
              <a:rPr lang="en-US" smtClean="0"/>
              <a:pPr>
                <a:defRPr/>
              </a:pPr>
              <a:t>‹#›</a:t>
            </a:fld>
            <a:endParaRPr lang="en-US"/>
          </a:p>
        </p:txBody>
      </p:sp>
      <p:sp>
        <p:nvSpPr>
          <p:cNvPr id="10" name="Title 6"/>
          <p:cNvSpPr>
            <a:spLocks noGrp="1"/>
          </p:cNvSpPr>
          <p:nvPr>
            <p:ph type="title" hasCustomPrompt="1"/>
          </p:nvPr>
        </p:nvSpPr>
        <p:spPr>
          <a:xfrm>
            <a:off x="2089230" y="0"/>
            <a:ext cx="8374285" cy="889082"/>
          </a:xfrm>
          <a:prstGeom prst="rect">
            <a:avLst/>
          </a:prstGeom>
        </p:spPr>
        <p:txBody>
          <a:bodyPr anchor="ctr">
            <a:normAutofit/>
          </a:bodyPr>
          <a:lstStyle>
            <a:lvl1pPr>
              <a:defRPr kumimoji="0" lang="en-US" sz="34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stStyle>
          <a:p>
            <a:r>
              <a:rPr lang="en-US" dirty="0"/>
              <a:t>Click to edit title</a:t>
            </a:r>
          </a:p>
        </p:txBody>
      </p:sp>
      <p:pic>
        <p:nvPicPr>
          <p:cNvPr id="11" name="Picture 10">
            <a:extLst>
              <a:ext uri="{FF2B5EF4-FFF2-40B4-BE49-F238E27FC236}">
                <a16:creationId xmlns:a16="http://schemas.microsoft.com/office/drawing/2014/main" id="{EEB60916-EEB0-4D97-A3BB-E2813953B5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4335" y="263884"/>
            <a:ext cx="1533257" cy="397389"/>
          </a:xfrm>
          <a:prstGeom prst="rect">
            <a:avLst/>
          </a:prstGeom>
        </p:spPr>
      </p:pic>
    </p:spTree>
    <p:extLst>
      <p:ext uri="{BB962C8B-B14F-4D97-AF65-F5344CB8AC3E}">
        <p14:creationId xmlns:p14="http://schemas.microsoft.com/office/powerpoint/2010/main" val="22906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E67954-3F63-4602-A1EF-637D8771F4F4}" type="slidenum">
              <a:rPr lang="en-US" smtClean="0"/>
              <a:pPr>
                <a:defRPr/>
              </a:pPr>
              <a:t>‹#›</a:t>
            </a:fld>
            <a:endParaRPr lang="en-US"/>
          </a:p>
        </p:txBody>
      </p:sp>
      <p:sp>
        <p:nvSpPr>
          <p:cNvPr id="6" name="Title 6"/>
          <p:cNvSpPr>
            <a:spLocks noGrp="1"/>
          </p:cNvSpPr>
          <p:nvPr>
            <p:ph type="title" hasCustomPrompt="1"/>
          </p:nvPr>
        </p:nvSpPr>
        <p:spPr>
          <a:xfrm>
            <a:off x="2025571" y="0"/>
            <a:ext cx="8420582" cy="889082"/>
          </a:xfrm>
          <a:prstGeom prst="rect">
            <a:avLst/>
          </a:prstGeom>
        </p:spPr>
        <p:txBody>
          <a:bodyPr anchor="ctr">
            <a:normAutofit/>
          </a:bodyPr>
          <a:lstStyle>
            <a:lvl1pPr>
              <a:defRPr kumimoji="0" lang="en-US" sz="34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stStyle>
          <a:p>
            <a:r>
              <a:rPr lang="en-US" dirty="0"/>
              <a:t>Click to edit title</a:t>
            </a:r>
          </a:p>
        </p:txBody>
      </p:sp>
      <p:pic>
        <p:nvPicPr>
          <p:cNvPr id="7" name="Picture 6">
            <a:extLst>
              <a:ext uri="{FF2B5EF4-FFF2-40B4-BE49-F238E27FC236}">
                <a16:creationId xmlns:a16="http://schemas.microsoft.com/office/drawing/2014/main" id="{1A5D60BD-0BC1-43A4-85F1-D210F2E870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4335" y="263884"/>
            <a:ext cx="1533257" cy="397389"/>
          </a:xfrm>
          <a:prstGeom prst="rect">
            <a:avLst/>
          </a:prstGeom>
        </p:spPr>
      </p:pic>
    </p:spTree>
    <p:extLst>
      <p:ext uri="{BB962C8B-B14F-4D97-AF65-F5344CB8AC3E}">
        <p14:creationId xmlns:p14="http://schemas.microsoft.com/office/powerpoint/2010/main" val="3185680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609657" y="1206572"/>
            <a:ext cx="10972689" cy="491943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609655" y="6245069"/>
            <a:ext cx="2844323" cy="47623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059" y="6245069"/>
            <a:ext cx="3861884" cy="47623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8023" y="6245069"/>
            <a:ext cx="2844323" cy="47623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lvl1pPr>
          </a:lstStyle>
          <a:p>
            <a:pPr>
              <a:defRPr/>
            </a:pPr>
            <a:fld id="{78E67954-3F63-4602-A1EF-637D8771F4F4}" type="slidenum">
              <a:rPr lang="en-US" smtClean="0"/>
              <a:pPr>
                <a:defRPr/>
              </a:pPr>
              <a:t>‹#›</a:t>
            </a:fld>
            <a:endParaRPr lang="en-US"/>
          </a:p>
        </p:txBody>
      </p:sp>
      <p:sp>
        <p:nvSpPr>
          <p:cNvPr id="10" name="Title Placeholder 9"/>
          <p:cNvSpPr>
            <a:spLocks noGrp="1"/>
          </p:cNvSpPr>
          <p:nvPr>
            <p:ph type="title"/>
          </p:nvPr>
        </p:nvSpPr>
        <p:spPr>
          <a:xfrm>
            <a:off x="2013996" y="1"/>
            <a:ext cx="8426369" cy="888971"/>
          </a:xfrm>
          <a:prstGeom prst="rect">
            <a:avLst/>
          </a:prstGeom>
        </p:spPr>
        <p:txBody>
          <a:bodyPr vert="horz" lIns="53337" tIns="26668" rIns="53337" bIns="26668" rtlCol="0" anchor="ctr">
            <a:normAutofit/>
          </a:bodyPr>
          <a:lstStyle/>
          <a:p>
            <a:pPr marL="0" marR="0" lvl="0" indent="0" algn="ctr" defTabSz="533370" rtl="0" eaLnBrk="1" fontAlgn="base" latinLnBrk="0" hangingPunct="1">
              <a:lnSpc>
                <a:spcPct val="100000"/>
              </a:lnSpc>
              <a:spcBef>
                <a:spcPct val="0"/>
              </a:spcBef>
              <a:spcAft>
                <a:spcPct val="0"/>
              </a:spcAft>
              <a:buClrTx/>
              <a:buSzTx/>
              <a:buFontTx/>
              <a:buNone/>
              <a:tabLst/>
              <a:defRPr/>
            </a:pPr>
            <a:r>
              <a:rPr lang="en-US" dirty="0"/>
              <a:t>Click to edit title</a:t>
            </a:r>
          </a:p>
        </p:txBody>
      </p:sp>
      <p:pic>
        <p:nvPicPr>
          <p:cNvPr id="7" name="Picture 6">
            <a:extLst>
              <a:ext uri="{FF2B5EF4-FFF2-40B4-BE49-F238E27FC236}">
                <a16:creationId xmlns:a16="http://schemas.microsoft.com/office/drawing/2014/main" id="{0C547290-7E7F-4743-9949-B292E14F42D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24335" y="263884"/>
            <a:ext cx="1533257" cy="397389"/>
          </a:xfrm>
          <a:prstGeom prst="rect">
            <a:avLst/>
          </a:prstGeom>
        </p:spPr>
      </p:pic>
    </p:spTree>
    <p:extLst>
      <p:ext uri="{BB962C8B-B14F-4D97-AF65-F5344CB8AC3E}">
        <p14:creationId xmlns:p14="http://schemas.microsoft.com/office/powerpoint/2010/main" val="4638316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Lst>
  <p:hf hdr="0" ftr="0" dt="0"/>
  <p:txStyles>
    <p:titleStyle>
      <a:lvl1pPr algn="ctr" rtl="0" eaLnBrk="1" fontAlgn="base" hangingPunct="1">
        <a:spcBef>
          <a:spcPts val="0"/>
        </a:spcBef>
        <a:spcAft>
          <a:spcPct val="0"/>
        </a:spcAft>
        <a:defRPr kumimoji="0" lang="en-US" sz="3400" b="1" i="1" u="none" strike="noStrike" kern="100" cap="small" spc="0" normalizeH="0" baseline="0" noProof="0" dirty="0" smtClean="0">
          <a:ln>
            <a:noFill/>
          </a:ln>
          <a:solidFill>
            <a:schemeClr val="bg1"/>
          </a:solidFill>
          <a:effectLst/>
          <a:uLnTx/>
          <a:uFillTx/>
          <a:latin typeface="Arial" pitchFamily="34" charset="0"/>
          <a:ea typeface="+mj-ea"/>
          <a:cs typeface="Arial" pitchFamily="34" charset="0"/>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51" algn="ctr" rtl="0" eaLnBrk="1" fontAlgn="base" hangingPunct="1">
        <a:spcBef>
          <a:spcPct val="0"/>
        </a:spcBef>
        <a:spcAft>
          <a:spcPct val="0"/>
        </a:spcAft>
        <a:defRPr sz="4400">
          <a:solidFill>
            <a:schemeClr val="tx2"/>
          </a:solidFill>
          <a:latin typeface="Arial" charset="0"/>
        </a:defRPr>
      </a:lvl6pPr>
      <a:lvl7pPr marL="914302" algn="ctr" rtl="0" eaLnBrk="1" fontAlgn="base" hangingPunct="1">
        <a:spcBef>
          <a:spcPct val="0"/>
        </a:spcBef>
        <a:spcAft>
          <a:spcPct val="0"/>
        </a:spcAft>
        <a:defRPr sz="4400">
          <a:solidFill>
            <a:schemeClr val="tx2"/>
          </a:solidFill>
          <a:latin typeface="Arial" charset="0"/>
        </a:defRPr>
      </a:lvl7pPr>
      <a:lvl8pPr marL="1371453" algn="ctr" rtl="0" eaLnBrk="1" fontAlgn="base" hangingPunct="1">
        <a:spcBef>
          <a:spcPct val="0"/>
        </a:spcBef>
        <a:spcAft>
          <a:spcPct val="0"/>
        </a:spcAft>
        <a:defRPr sz="4400">
          <a:solidFill>
            <a:schemeClr val="tx2"/>
          </a:solidFill>
          <a:latin typeface="Arial" charset="0"/>
        </a:defRPr>
      </a:lvl8pPr>
      <a:lvl9pPr marL="1828604" algn="ctr" rtl="0" eaLnBrk="1" fontAlgn="base" hangingPunct="1">
        <a:spcBef>
          <a:spcPct val="0"/>
        </a:spcBef>
        <a:spcAft>
          <a:spcPct val="0"/>
        </a:spcAft>
        <a:defRPr sz="4400">
          <a:solidFill>
            <a:schemeClr val="tx2"/>
          </a:solidFill>
          <a:latin typeface="Arial" charset="0"/>
        </a:defRPr>
      </a:lvl9pPr>
    </p:titleStyle>
    <p:bodyStyle>
      <a:lvl1pPr marL="342616" indent="-342616" algn="l" rtl="0" eaLnBrk="1" fontAlgn="base" hangingPunct="1">
        <a:spcBef>
          <a:spcPct val="20000"/>
        </a:spcBef>
        <a:spcAft>
          <a:spcPct val="0"/>
        </a:spcAft>
        <a:buChar char="•"/>
        <a:defRPr sz="3000">
          <a:solidFill>
            <a:schemeClr val="tx1"/>
          </a:solidFill>
          <a:latin typeface="+mn-lt"/>
          <a:ea typeface="+mn-ea"/>
          <a:cs typeface="+mn-cs"/>
        </a:defRPr>
      </a:lvl1pPr>
      <a:lvl2pPr marL="742643" indent="-285205" algn="l" rtl="0" eaLnBrk="1" fontAlgn="base" hangingPunct="1">
        <a:spcBef>
          <a:spcPct val="20000"/>
        </a:spcBef>
        <a:spcAft>
          <a:spcPct val="0"/>
        </a:spcAft>
        <a:buChar char="–"/>
        <a:defRPr sz="2800">
          <a:solidFill>
            <a:schemeClr val="tx1"/>
          </a:solidFill>
          <a:latin typeface="+mn-lt"/>
        </a:defRPr>
      </a:lvl2pPr>
      <a:lvl3pPr marL="1142670" indent="-227793" algn="l" rtl="0" eaLnBrk="1" fontAlgn="base" hangingPunct="1">
        <a:spcBef>
          <a:spcPct val="20000"/>
        </a:spcBef>
        <a:spcAft>
          <a:spcPct val="0"/>
        </a:spcAft>
        <a:buChar char="•"/>
        <a:defRPr sz="2400">
          <a:solidFill>
            <a:schemeClr val="tx1"/>
          </a:solidFill>
          <a:latin typeface="+mn-lt"/>
        </a:defRPr>
      </a:lvl3pPr>
      <a:lvl4pPr marL="1599183" indent="-227793" algn="l" rtl="0" eaLnBrk="1" fontAlgn="base" hangingPunct="1">
        <a:spcBef>
          <a:spcPct val="20000"/>
        </a:spcBef>
        <a:spcAft>
          <a:spcPct val="0"/>
        </a:spcAft>
        <a:buChar char="–"/>
        <a:defRPr sz="2000">
          <a:solidFill>
            <a:schemeClr val="tx1"/>
          </a:solidFill>
          <a:latin typeface="+mn-lt"/>
        </a:defRPr>
      </a:lvl4pPr>
      <a:lvl5pPr marL="2056621" indent="-227793" algn="l" rtl="0" eaLnBrk="1" fontAlgn="base" hangingPunct="1">
        <a:spcBef>
          <a:spcPct val="20000"/>
        </a:spcBef>
        <a:spcAft>
          <a:spcPct val="0"/>
        </a:spcAft>
        <a:buChar char="»"/>
        <a:defRPr sz="2000">
          <a:solidFill>
            <a:schemeClr val="tx1"/>
          </a:solidFill>
          <a:latin typeface="+mn-lt"/>
        </a:defRPr>
      </a:lvl5pPr>
      <a:lvl6pPr marL="2514330" indent="-228575" algn="l" rtl="0" eaLnBrk="1" fontAlgn="base" hangingPunct="1">
        <a:spcBef>
          <a:spcPct val="20000"/>
        </a:spcBef>
        <a:spcAft>
          <a:spcPct val="0"/>
        </a:spcAft>
        <a:buChar char="»"/>
        <a:defRPr sz="2000">
          <a:solidFill>
            <a:schemeClr val="tx1"/>
          </a:solidFill>
          <a:latin typeface="+mn-lt"/>
        </a:defRPr>
      </a:lvl6pPr>
      <a:lvl7pPr marL="2971482" indent="-228575" algn="l" rtl="0" eaLnBrk="1" fontAlgn="base" hangingPunct="1">
        <a:spcBef>
          <a:spcPct val="20000"/>
        </a:spcBef>
        <a:spcAft>
          <a:spcPct val="0"/>
        </a:spcAft>
        <a:buChar char="»"/>
        <a:defRPr sz="2000">
          <a:solidFill>
            <a:schemeClr val="tx1"/>
          </a:solidFill>
          <a:latin typeface="+mn-lt"/>
        </a:defRPr>
      </a:lvl7pPr>
      <a:lvl8pPr marL="3428633" indent="-228575" algn="l" rtl="0" eaLnBrk="1" fontAlgn="base" hangingPunct="1">
        <a:spcBef>
          <a:spcPct val="20000"/>
        </a:spcBef>
        <a:spcAft>
          <a:spcPct val="0"/>
        </a:spcAft>
        <a:buChar char="»"/>
        <a:defRPr sz="2000">
          <a:solidFill>
            <a:schemeClr val="tx1"/>
          </a:solidFill>
          <a:latin typeface="+mn-lt"/>
        </a:defRPr>
      </a:lvl8pPr>
      <a:lvl9pPr marL="3885784" indent="-22857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5" algn="l" defTabSz="914302" rtl="0" eaLnBrk="1" latinLnBrk="0" hangingPunct="1">
        <a:defRPr sz="1800" kern="1200">
          <a:solidFill>
            <a:schemeClr val="tx1"/>
          </a:solidFill>
          <a:latin typeface="+mn-lt"/>
          <a:ea typeface="+mn-ea"/>
          <a:cs typeface="+mn-cs"/>
        </a:defRPr>
      </a:lvl6pPr>
      <a:lvl7pPr marL="2742906" algn="l" defTabSz="914302" rtl="0" eaLnBrk="1" latinLnBrk="0" hangingPunct="1">
        <a:defRPr sz="1800" kern="1200">
          <a:solidFill>
            <a:schemeClr val="tx1"/>
          </a:solidFill>
          <a:latin typeface="+mn-lt"/>
          <a:ea typeface="+mn-ea"/>
          <a:cs typeface="+mn-cs"/>
        </a:defRPr>
      </a:lvl7pPr>
      <a:lvl8pPr marL="3200057" algn="l" defTabSz="914302" rtl="0" eaLnBrk="1" latinLnBrk="0" hangingPunct="1">
        <a:defRPr sz="1800" kern="1200">
          <a:solidFill>
            <a:schemeClr val="tx1"/>
          </a:solidFill>
          <a:latin typeface="+mn-lt"/>
          <a:ea typeface="+mn-ea"/>
          <a:cs typeface="+mn-cs"/>
        </a:defRPr>
      </a:lvl8pPr>
      <a:lvl9pPr marL="3657208" algn="l" defTabSz="9143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mtsi-va.com/weapon-systems-cybersecurity/"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7958A9-4CB9-4FD1-8ECB-7F975067E374}"/>
              </a:ext>
            </a:extLst>
          </p:cNvPr>
          <p:cNvSpPr>
            <a:spLocks noGrp="1"/>
          </p:cNvSpPr>
          <p:nvPr>
            <p:ph type="ctrTitle"/>
          </p:nvPr>
        </p:nvSpPr>
        <p:spPr>
          <a:xfrm>
            <a:off x="991466" y="2720843"/>
            <a:ext cx="10455775" cy="1470025"/>
          </a:xfrm>
        </p:spPr>
        <p:txBody>
          <a:bodyPr>
            <a:normAutofit fontScale="90000"/>
          </a:bodyPr>
          <a:lstStyle/>
          <a:p>
            <a:r>
              <a:rPr lang="en-US" sz="4000" dirty="0">
                <a:solidFill>
                  <a:schemeClr val="tx1"/>
                </a:solidFill>
              </a:rPr>
              <a:t>Predicting Cyber Attack Likelihood using Probabilistic Attack Trees</a:t>
            </a:r>
            <a:br>
              <a:rPr lang="en-US" dirty="0">
                <a:solidFill>
                  <a:schemeClr val="tx1"/>
                </a:solidFill>
              </a:rPr>
            </a:br>
            <a:endParaRPr lang="en-US" dirty="0">
              <a:solidFill>
                <a:schemeClr val="tx1"/>
              </a:solidFill>
            </a:endParaRPr>
          </a:p>
        </p:txBody>
      </p:sp>
      <p:sp>
        <p:nvSpPr>
          <p:cNvPr id="5" name="Subtitle 4">
            <a:extLst>
              <a:ext uri="{FF2B5EF4-FFF2-40B4-BE49-F238E27FC236}">
                <a16:creationId xmlns:a16="http://schemas.microsoft.com/office/drawing/2014/main" id="{E058C4BC-942F-4910-BD42-43F5FF4EBFC0}"/>
              </a:ext>
            </a:extLst>
          </p:cNvPr>
          <p:cNvSpPr>
            <a:spLocks noGrp="1"/>
          </p:cNvSpPr>
          <p:nvPr>
            <p:ph type="subTitle" idx="1"/>
          </p:nvPr>
        </p:nvSpPr>
        <p:spPr>
          <a:xfrm>
            <a:off x="1736225" y="5676900"/>
            <a:ext cx="8839200" cy="886091"/>
          </a:xfrm>
        </p:spPr>
        <p:txBody>
          <a:bodyPr/>
          <a:lstStyle/>
          <a:p>
            <a:r>
              <a:rPr lang="en-US" dirty="0"/>
              <a:t>Dr. Bill “Data” Bryant</a:t>
            </a:r>
          </a:p>
          <a:p>
            <a:r>
              <a:rPr lang="en-US" sz="2000" dirty="0"/>
              <a:t>bill.bryant@mtsi-va.com</a:t>
            </a:r>
          </a:p>
        </p:txBody>
      </p:sp>
      <p:pic>
        <p:nvPicPr>
          <p:cNvPr id="3" name="Picture 2">
            <a:extLst>
              <a:ext uri="{FF2B5EF4-FFF2-40B4-BE49-F238E27FC236}">
                <a16:creationId xmlns:a16="http://schemas.microsoft.com/office/drawing/2014/main" id="{2BA7DC79-7BE9-469C-B9C9-3D0CF50BCD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9304" y="4175952"/>
            <a:ext cx="3213462" cy="832863"/>
          </a:xfrm>
          <a:prstGeom prst="rect">
            <a:avLst/>
          </a:prstGeom>
        </p:spPr>
      </p:pic>
      <p:sp>
        <p:nvSpPr>
          <p:cNvPr id="6" name="Title 3">
            <a:extLst>
              <a:ext uri="{FF2B5EF4-FFF2-40B4-BE49-F238E27FC236}">
                <a16:creationId xmlns:a16="http://schemas.microsoft.com/office/drawing/2014/main" id="{A2125C5B-5738-4519-99C7-1240B77B48B8}"/>
              </a:ext>
            </a:extLst>
          </p:cNvPr>
          <p:cNvSpPr txBox="1">
            <a:spLocks/>
          </p:cNvSpPr>
          <p:nvPr/>
        </p:nvSpPr>
        <p:spPr>
          <a:xfrm>
            <a:off x="7912766" y="4058254"/>
            <a:ext cx="569189" cy="534129"/>
          </a:xfrm>
          <a:prstGeom prst="rect">
            <a:avLst/>
          </a:prstGeom>
        </p:spPr>
        <p:txBody>
          <a:bodyPr vert="horz" lIns="53337" tIns="26668" rIns="53337" bIns="26668" rtlCol="0" anchor="ctr">
            <a:normAutofit fontScale="97500"/>
          </a:bodyPr>
          <a:lstStyle>
            <a:lvl1pPr algn="ctr" rtl="0" eaLnBrk="1" fontAlgn="base" hangingPunct="1">
              <a:spcBef>
                <a:spcPts val="0"/>
              </a:spcBef>
              <a:spcAft>
                <a:spcPct val="0"/>
              </a:spcAft>
              <a:defRPr kumimoji="0" lang="en-US" sz="3500" b="1" i="0" u="none" strike="noStrike" kern="0" cap="none" spc="0" normalizeH="0" baseline="0" noProof="0" dirty="0">
                <a:ln>
                  <a:noFill/>
                </a:ln>
                <a:solidFill>
                  <a:schemeClr val="accent1">
                    <a:lumMod val="50000"/>
                  </a:schemeClr>
                </a:solidFill>
                <a:effectLst/>
                <a:uLnTx/>
                <a:uFillTx/>
                <a:latin typeface="Arial" pitchFamily="34" charset="0"/>
                <a:ea typeface="+mj-ea"/>
                <a:cs typeface="Arial" pitchFamily="34" charset="0"/>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51" algn="ctr" rtl="0" eaLnBrk="1" fontAlgn="base" hangingPunct="1">
              <a:spcBef>
                <a:spcPct val="0"/>
              </a:spcBef>
              <a:spcAft>
                <a:spcPct val="0"/>
              </a:spcAft>
              <a:defRPr sz="4400">
                <a:solidFill>
                  <a:schemeClr val="tx2"/>
                </a:solidFill>
                <a:latin typeface="Arial" charset="0"/>
              </a:defRPr>
            </a:lvl6pPr>
            <a:lvl7pPr marL="914302" algn="ctr" rtl="0" eaLnBrk="1" fontAlgn="base" hangingPunct="1">
              <a:spcBef>
                <a:spcPct val="0"/>
              </a:spcBef>
              <a:spcAft>
                <a:spcPct val="0"/>
              </a:spcAft>
              <a:defRPr sz="4400">
                <a:solidFill>
                  <a:schemeClr val="tx2"/>
                </a:solidFill>
                <a:latin typeface="Arial" charset="0"/>
              </a:defRPr>
            </a:lvl7pPr>
            <a:lvl8pPr marL="1371453" algn="ctr" rtl="0" eaLnBrk="1" fontAlgn="base" hangingPunct="1">
              <a:spcBef>
                <a:spcPct val="0"/>
              </a:spcBef>
              <a:spcAft>
                <a:spcPct val="0"/>
              </a:spcAft>
              <a:defRPr sz="4400">
                <a:solidFill>
                  <a:schemeClr val="tx2"/>
                </a:solidFill>
                <a:latin typeface="Arial" charset="0"/>
              </a:defRPr>
            </a:lvl8pPr>
            <a:lvl9pPr marL="1828604" algn="ctr" rtl="0" eaLnBrk="1" fontAlgn="base" hangingPunct="1">
              <a:spcBef>
                <a:spcPct val="0"/>
              </a:spcBef>
              <a:spcAft>
                <a:spcPct val="0"/>
              </a:spcAft>
              <a:defRPr sz="4400">
                <a:solidFill>
                  <a:schemeClr val="tx2"/>
                </a:solidFill>
                <a:latin typeface="Arial" charset="0"/>
              </a:defRPr>
            </a:lvl9pPr>
          </a:lstStyle>
          <a:p>
            <a:r>
              <a:rPr lang="en-US" sz="2400" dirty="0">
                <a:solidFill>
                  <a:schemeClr val="bg1">
                    <a:lumMod val="10000"/>
                  </a:schemeClr>
                </a:solidFill>
              </a:rPr>
              <a:t>TM</a:t>
            </a:r>
            <a:endParaRPr lang="en-US" sz="2000" dirty="0">
              <a:solidFill>
                <a:schemeClr val="bg1">
                  <a:lumMod val="10000"/>
                </a:schemeClr>
              </a:solidFill>
            </a:endParaRPr>
          </a:p>
        </p:txBody>
      </p:sp>
    </p:spTree>
    <p:extLst>
      <p:ext uri="{BB962C8B-B14F-4D97-AF65-F5344CB8AC3E}">
        <p14:creationId xmlns:p14="http://schemas.microsoft.com/office/powerpoint/2010/main" val="114262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B41A3-ECDC-E631-AFDB-36EBE7622C9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A491BD-46B5-58B7-F574-B4919209D9F8}"/>
              </a:ext>
            </a:extLst>
          </p:cNvPr>
          <p:cNvSpPr>
            <a:spLocks noGrp="1"/>
          </p:cNvSpPr>
          <p:nvPr>
            <p:ph idx="1"/>
          </p:nvPr>
        </p:nvSpPr>
        <p:spPr>
          <a:xfrm>
            <a:off x="990310" y="3186163"/>
            <a:ext cx="5211887" cy="2712779"/>
          </a:xfrm>
        </p:spPr>
        <p:txBody>
          <a:bodyPr/>
          <a:lstStyle/>
          <a:p>
            <a:r>
              <a:rPr lang="en-US" sz="2000" dirty="0"/>
              <a:t>Attacker Goal</a:t>
            </a:r>
          </a:p>
          <a:p>
            <a:pPr lvl="1"/>
            <a:r>
              <a:rPr lang="en-US" sz="1800" dirty="0"/>
              <a:t>Write malicious data (including programs)</a:t>
            </a:r>
          </a:p>
          <a:p>
            <a:pPr lvl="1"/>
            <a:r>
              <a:rPr lang="en-US" sz="1800" dirty="0"/>
              <a:t>Execute malicious programs</a:t>
            </a:r>
          </a:p>
          <a:p>
            <a:pPr lvl="1"/>
            <a:r>
              <a:rPr lang="en-US" sz="1800" dirty="0"/>
              <a:t>Maliciously execute authorized programs</a:t>
            </a:r>
          </a:p>
          <a:p>
            <a:pPr lvl="1"/>
            <a:r>
              <a:rPr lang="en-US" sz="1800" dirty="0"/>
              <a:t>Deny authorized data</a:t>
            </a:r>
          </a:p>
          <a:p>
            <a:pPr lvl="1"/>
            <a:r>
              <a:rPr lang="en-US" sz="1800" dirty="0"/>
              <a:t>Obtain system data</a:t>
            </a:r>
          </a:p>
          <a:p>
            <a:pPr lvl="1"/>
            <a:endParaRPr lang="en-US" sz="1800" dirty="0"/>
          </a:p>
        </p:txBody>
      </p:sp>
      <p:sp>
        <p:nvSpPr>
          <p:cNvPr id="3" name="Slide Number Placeholder 2">
            <a:extLst>
              <a:ext uri="{FF2B5EF4-FFF2-40B4-BE49-F238E27FC236}">
                <a16:creationId xmlns:a16="http://schemas.microsoft.com/office/drawing/2014/main" id="{C08B7572-735D-B183-0D36-AF5D9EC440A1}"/>
              </a:ext>
            </a:extLst>
          </p:cNvPr>
          <p:cNvSpPr>
            <a:spLocks noGrp="1"/>
          </p:cNvSpPr>
          <p:nvPr>
            <p:ph type="sldNum" sz="quarter" idx="12"/>
          </p:nvPr>
        </p:nvSpPr>
        <p:spPr/>
        <p:txBody>
          <a:bodyPr/>
          <a:lstStyle/>
          <a:p>
            <a:pPr>
              <a:defRPr/>
            </a:pPr>
            <a:fld id="{78E67954-3F63-4602-A1EF-637D8771F4F4}" type="slidenum">
              <a:rPr lang="en-US" smtClean="0"/>
              <a:pPr>
                <a:defRPr/>
              </a:pPr>
              <a:t>10</a:t>
            </a:fld>
            <a:endParaRPr lang="en-US" dirty="0"/>
          </a:p>
        </p:txBody>
      </p:sp>
      <p:sp>
        <p:nvSpPr>
          <p:cNvPr id="4" name="Title 3">
            <a:extLst>
              <a:ext uri="{FF2B5EF4-FFF2-40B4-BE49-F238E27FC236}">
                <a16:creationId xmlns:a16="http://schemas.microsoft.com/office/drawing/2014/main" id="{291DED84-0903-1EBA-7B80-B7CFE898246F}"/>
              </a:ext>
            </a:extLst>
          </p:cNvPr>
          <p:cNvSpPr>
            <a:spLocks noGrp="1"/>
          </p:cNvSpPr>
          <p:nvPr>
            <p:ph type="title"/>
          </p:nvPr>
        </p:nvSpPr>
        <p:spPr/>
        <p:txBody>
          <a:bodyPr>
            <a:normAutofit/>
          </a:bodyPr>
          <a:lstStyle/>
          <a:p>
            <a:r>
              <a:rPr lang="en-US" dirty="0"/>
              <a:t>Example Atomic Component Model</a:t>
            </a:r>
          </a:p>
        </p:txBody>
      </p:sp>
      <p:cxnSp>
        <p:nvCxnSpPr>
          <p:cNvPr id="7" name="Straight Arrow Connector 6">
            <a:extLst>
              <a:ext uri="{FF2B5EF4-FFF2-40B4-BE49-F238E27FC236}">
                <a16:creationId xmlns:a16="http://schemas.microsoft.com/office/drawing/2014/main" id="{2E643132-7CBF-F907-BBBC-E046CC3C0FCE}"/>
              </a:ext>
            </a:extLst>
          </p:cNvPr>
          <p:cNvCxnSpPr>
            <a:cxnSpLocks/>
            <a:stCxn id="13" idx="3"/>
            <a:endCxn id="9" idx="1"/>
          </p:cNvCxnSpPr>
          <p:nvPr/>
        </p:nvCxnSpPr>
        <p:spPr>
          <a:xfrm>
            <a:off x="3806549" y="2328507"/>
            <a:ext cx="4221663" cy="1922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25EB5E8-F844-ECFC-AD99-A476B281D06D}"/>
              </a:ext>
            </a:extLst>
          </p:cNvPr>
          <p:cNvSpPr txBox="1"/>
          <p:nvPr/>
        </p:nvSpPr>
        <p:spPr>
          <a:xfrm>
            <a:off x="4816119" y="1932238"/>
            <a:ext cx="2035678" cy="369332"/>
          </a:xfrm>
          <a:prstGeom prst="rect">
            <a:avLst/>
          </a:prstGeom>
          <a:noFill/>
        </p:spPr>
        <p:txBody>
          <a:bodyPr wrap="square" rtlCol="0">
            <a:spAutoFit/>
          </a:bodyPr>
          <a:lstStyle/>
          <a:p>
            <a:pPr algn="ctr"/>
            <a:r>
              <a:rPr lang="en-US" dirty="0"/>
              <a:t>Connection</a:t>
            </a:r>
          </a:p>
        </p:txBody>
      </p:sp>
      <p:sp>
        <p:nvSpPr>
          <p:cNvPr id="9" name="Rectangle 8">
            <a:extLst>
              <a:ext uri="{FF2B5EF4-FFF2-40B4-BE49-F238E27FC236}">
                <a16:creationId xmlns:a16="http://schemas.microsoft.com/office/drawing/2014/main" id="{80807885-443E-A787-662E-F97822AF043F}"/>
              </a:ext>
            </a:extLst>
          </p:cNvPr>
          <p:cNvSpPr/>
          <p:nvPr/>
        </p:nvSpPr>
        <p:spPr>
          <a:xfrm>
            <a:off x="8028212" y="1861901"/>
            <a:ext cx="2481183" cy="9716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Component under attack</a:t>
            </a:r>
          </a:p>
        </p:txBody>
      </p:sp>
      <p:sp>
        <p:nvSpPr>
          <p:cNvPr id="12" name="Content Placeholder 1">
            <a:extLst>
              <a:ext uri="{FF2B5EF4-FFF2-40B4-BE49-F238E27FC236}">
                <a16:creationId xmlns:a16="http://schemas.microsoft.com/office/drawing/2014/main" id="{5B75CD42-14D5-D44E-B416-B11C6AD993BA}"/>
              </a:ext>
            </a:extLst>
          </p:cNvPr>
          <p:cNvSpPr txBox="1">
            <a:spLocks/>
          </p:cNvSpPr>
          <p:nvPr/>
        </p:nvSpPr>
        <p:spPr bwMode="auto">
          <a:xfrm>
            <a:off x="6789735" y="3151779"/>
            <a:ext cx="4083769" cy="2712779"/>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marL="342616" indent="-342616" algn="l" rtl="0" eaLnBrk="1" fontAlgn="base" hangingPunct="1">
              <a:spcBef>
                <a:spcPct val="20000"/>
              </a:spcBef>
              <a:spcAft>
                <a:spcPct val="0"/>
              </a:spcAft>
              <a:buChar char="•"/>
              <a:defRPr sz="3000">
                <a:solidFill>
                  <a:schemeClr val="tx1"/>
                </a:solidFill>
                <a:latin typeface="+mn-lt"/>
                <a:ea typeface="+mn-ea"/>
                <a:cs typeface="+mn-cs"/>
              </a:defRPr>
            </a:lvl1pPr>
            <a:lvl2pPr marL="742643" indent="-285205" algn="l" rtl="0" eaLnBrk="1" fontAlgn="base" hangingPunct="1">
              <a:spcBef>
                <a:spcPct val="20000"/>
              </a:spcBef>
              <a:spcAft>
                <a:spcPct val="0"/>
              </a:spcAft>
              <a:buChar char="–"/>
              <a:defRPr sz="2800">
                <a:solidFill>
                  <a:schemeClr val="tx1"/>
                </a:solidFill>
                <a:latin typeface="+mn-lt"/>
              </a:defRPr>
            </a:lvl2pPr>
            <a:lvl3pPr marL="1142670" indent="-227793" algn="l" rtl="0" eaLnBrk="1" fontAlgn="base" hangingPunct="1">
              <a:spcBef>
                <a:spcPct val="20000"/>
              </a:spcBef>
              <a:spcAft>
                <a:spcPct val="0"/>
              </a:spcAft>
              <a:buChar char="•"/>
              <a:defRPr sz="2400">
                <a:solidFill>
                  <a:schemeClr val="tx1"/>
                </a:solidFill>
                <a:latin typeface="+mn-lt"/>
              </a:defRPr>
            </a:lvl3pPr>
            <a:lvl4pPr marL="1599183" indent="-227793" algn="l" rtl="0" eaLnBrk="1" fontAlgn="base" hangingPunct="1">
              <a:spcBef>
                <a:spcPct val="20000"/>
              </a:spcBef>
              <a:spcAft>
                <a:spcPct val="0"/>
              </a:spcAft>
              <a:buChar char="–"/>
              <a:defRPr sz="2000">
                <a:solidFill>
                  <a:schemeClr val="tx1"/>
                </a:solidFill>
                <a:latin typeface="+mn-lt"/>
              </a:defRPr>
            </a:lvl4pPr>
            <a:lvl5pPr marL="2056621" indent="-227793" algn="l" rtl="0" eaLnBrk="1" fontAlgn="base" hangingPunct="1">
              <a:spcBef>
                <a:spcPct val="20000"/>
              </a:spcBef>
              <a:spcAft>
                <a:spcPct val="0"/>
              </a:spcAft>
              <a:buChar char="»"/>
              <a:defRPr sz="2000">
                <a:solidFill>
                  <a:schemeClr val="tx1"/>
                </a:solidFill>
                <a:latin typeface="+mn-lt"/>
              </a:defRPr>
            </a:lvl5pPr>
            <a:lvl6pPr marL="2514330" indent="-228575" algn="l" rtl="0" eaLnBrk="1" fontAlgn="base" hangingPunct="1">
              <a:spcBef>
                <a:spcPct val="20000"/>
              </a:spcBef>
              <a:spcAft>
                <a:spcPct val="0"/>
              </a:spcAft>
              <a:buChar char="»"/>
              <a:defRPr sz="2000">
                <a:solidFill>
                  <a:schemeClr val="tx1"/>
                </a:solidFill>
                <a:latin typeface="+mn-lt"/>
              </a:defRPr>
            </a:lvl6pPr>
            <a:lvl7pPr marL="2971482" indent="-228575" algn="l" rtl="0" eaLnBrk="1" fontAlgn="base" hangingPunct="1">
              <a:spcBef>
                <a:spcPct val="20000"/>
              </a:spcBef>
              <a:spcAft>
                <a:spcPct val="0"/>
              </a:spcAft>
              <a:buChar char="»"/>
              <a:defRPr sz="2000">
                <a:solidFill>
                  <a:schemeClr val="tx1"/>
                </a:solidFill>
                <a:latin typeface="+mn-lt"/>
              </a:defRPr>
            </a:lvl7pPr>
            <a:lvl8pPr marL="3428633" indent="-228575" algn="l" rtl="0" eaLnBrk="1" fontAlgn="base" hangingPunct="1">
              <a:spcBef>
                <a:spcPct val="20000"/>
              </a:spcBef>
              <a:spcAft>
                <a:spcPct val="0"/>
              </a:spcAft>
              <a:buChar char="»"/>
              <a:defRPr sz="2000">
                <a:solidFill>
                  <a:schemeClr val="tx1"/>
                </a:solidFill>
                <a:latin typeface="+mn-lt"/>
              </a:defRPr>
            </a:lvl8pPr>
            <a:lvl9pPr marL="3885784" indent="-228575" algn="l" rtl="0" eaLnBrk="1" fontAlgn="base" hangingPunct="1">
              <a:spcBef>
                <a:spcPct val="20000"/>
              </a:spcBef>
              <a:spcAft>
                <a:spcPct val="0"/>
              </a:spcAft>
              <a:buChar char="»"/>
              <a:defRPr sz="2000">
                <a:solidFill>
                  <a:schemeClr val="tx1"/>
                </a:solidFill>
                <a:latin typeface="+mn-lt"/>
              </a:defRPr>
            </a:lvl9pPr>
          </a:lstStyle>
          <a:p>
            <a:r>
              <a:rPr lang="en-US" sz="2000" kern="0" dirty="0"/>
              <a:t>Component Cyber Robustness</a:t>
            </a:r>
          </a:p>
          <a:p>
            <a:pPr lvl="1"/>
            <a:r>
              <a:rPr lang="en-US" sz="1800" kern="0" dirty="0"/>
              <a:t>Fragile</a:t>
            </a:r>
          </a:p>
          <a:p>
            <a:pPr lvl="1"/>
            <a:r>
              <a:rPr lang="en-US" sz="1800" kern="0" dirty="0"/>
              <a:t>Average</a:t>
            </a:r>
          </a:p>
          <a:p>
            <a:pPr lvl="1"/>
            <a:r>
              <a:rPr lang="en-US" sz="1800" kern="0" dirty="0"/>
              <a:t>Robust</a:t>
            </a:r>
          </a:p>
          <a:p>
            <a:r>
              <a:rPr lang="en-US" sz="2000" kern="0" dirty="0"/>
              <a:t>SSE Process Maturity</a:t>
            </a:r>
          </a:p>
          <a:p>
            <a:pPr lvl="1"/>
            <a:r>
              <a:rPr lang="en-US" sz="1800" kern="0" dirty="0"/>
              <a:t>None</a:t>
            </a:r>
          </a:p>
          <a:p>
            <a:pPr lvl="1"/>
            <a:r>
              <a:rPr lang="en-US" sz="1800" kern="0" dirty="0"/>
              <a:t>Compliance focus</a:t>
            </a:r>
          </a:p>
          <a:p>
            <a:pPr lvl="1"/>
            <a:r>
              <a:rPr lang="en-US" sz="1800" kern="0" dirty="0"/>
              <a:t>Robust SSE</a:t>
            </a:r>
          </a:p>
        </p:txBody>
      </p:sp>
      <p:sp>
        <p:nvSpPr>
          <p:cNvPr id="6" name="TextBox 5">
            <a:extLst>
              <a:ext uri="{FF2B5EF4-FFF2-40B4-BE49-F238E27FC236}">
                <a16:creationId xmlns:a16="http://schemas.microsoft.com/office/drawing/2014/main" id="{A50F7D13-D7BA-655D-8515-DE788EC4A53D}"/>
              </a:ext>
            </a:extLst>
          </p:cNvPr>
          <p:cNvSpPr txBox="1"/>
          <p:nvPr/>
        </p:nvSpPr>
        <p:spPr>
          <a:xfrm>
            <a:off x="4108595" y="6202686"/>
            <a:ext cx="3893907" cy="369332"/>
          </a:xfrm>
          <a:prstGeom prst="rect">
            <a:avLst/>
          </a:prstGeom>
          <a:noFill/>
        </p:spPr>
        <p:txBody>
          <a:bodyPr wrap="square" rtlCol="0">
            <a:spAutoFit/>
          </a:bodyPr>
          <a:lstStyle/>
          <a:p>
            <a:pPr algn="ctr"/>
            <a:r>
              <a:rPr lang="en-US" b="1" dirty="0">
                <a:solidFill>
                  <a:srgbClr val="FF0000"/>
                </a:solidFill>
              </a:rPr>
              <a:t>45 questions</a:t>
            </a:r>
          </a:p>
        </p:txBody>
      </p:sp>
      <p:sp>
        <p:nvSpPr>
          <p:cNvPr id="13" name="Rectangle 12">
            <a:extLst>
              <a:ext uri="{FF2B5EF4-FFF2-40B4-BE49-F238E27FC236}">
                <a16:creationId xmlns:a16="http://schemas.microsoft.com/office/drawing/2014/main" id="{005317D3-87D3-0538-1245-5981B8F51CED}"/>
              </a:ext>
            </a:extLst>
          </p:cNvPr>
          <p:cNvSpPr/>
          <p:nvPr/>
        </p:nvSpPr>
        <p:spPr>
          <a:xfrm>
            <a:off x="1325366" y="1842675"/>
            <a:ext cx="2481183" cy="97166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Adversary controlled component (privileged)</a:t>
            </a:r>
          </a:p>
        </p:txBody>
      </p:sp>
    </p:spTree>
    <p:extLst>
      <p:ext uri="{BB962C8B-B14F-4D97-AF65-F5344CB8AC3E}">
        <p14:creationId xmlns:p14="http://schemas.microsoft.com/office/powerpoint/2010/main" val="256840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02450-00F1-8F9F-FA85-46430644DFF0}"/>
              </a:ext>
            </a:extLst>
          </p:cNvPr>
          <p:cNvSpPr>
            <a:spLocks noGrp="1"/>
          </p:cNvSpPr>
          <p:nvPr>
            <p:ph idx="1"/>
          </p:nvPr>
        </p:nvSpPr>
        <p:spPr>
          <a:xfrm>
            <a:off x="609657" y="1206572"/>
            <a:ext cx="10972689" cy="2451028"/>
          </a:xfrm>
        </p:spPr>
        <p:txBody>
          <a:bodyPr/>
          <a:lstStyle/>
          <a:p>
            <a:r>
              <a:rPr lang="en-US" dirty="0"/>
              <a:t>A model can be built using Excel</a:t>
            </a:r>
          </a:p>
          <a:p>
            <a:pPr marL="971788" lvl="1" indent="-514350">
              <a:buFont typeface="+mj-lt"/>
              <a:buAutoNum type="arabicPeriod"/>
            </a:pPr>
            <a:r>
              <a:rPr lang="en-US" sz="2400" dirty="0"/>
              <a:t>Determine factors (minimize as able)</a:t>
            </a:r>
          </a:p>
          <a:p>
            <a:pPr marL="971788" lvl="1" indent="-514350">
              <a:buFont typeface="+mj-lt"/>
              <a:buAutoNum type="arabicPeriod"/>
            </a:pPr>
            <a:r>
              <a:rPr lang="en-US" sz="2400" dirty="0"/>
              <a:t>Build survey including all permutations of factors</a:t>
            </a:r>
          </a:p>
          <a:p>
            <a:pPr marL="971788" lvl="1" indent="-514350">
              <a:buFont typeface="+mj-lt"/>
              <a:buAutoNum type="arabicPeriod"/>
            </a:pPr>
            <a:r>
              <a:rPr lang="en-US" sz="2400" dirty="0"/>
              <a:t>Survey SMEs and average responses</a:t>
            </a:r>
          </a:p>
          <a:p>
            <a:pPr marL="971788" lvl="1" indent="-514350">
              <a:buFont typeface="+mj-lt"/>
              <a:buAutoNum type="arabicPeriod"/>
            </a:pPr>
            <a:r>
              <a:rPr lang="en-US" sz="2400" dirty="0"/>
              <a:t>Build model using multiple linear regression and check statistics</a:t>
            </a:r>
          </a:p>
        </p:txBody>
      </p:sp>
      <p:sp>
        <p:nvSpPr>
          <p:cNvPr id="3" name="Slide Number Placeholder 2">
            <a:extLst>
              <a:ext uri="{FF2B5EF4-FFF2-40B4-BE49-F238E27FC236}">
                <a16:creationId xmlns:a16="http://schemas.microsoft.com/office/drawing/2014/main" id="{5433AA72-D5D7-7CD6-25F6-92C36735A879}"/>
              </a:ext>
            </a:extLst>
          </p:cNvPr>
          <p:cNvSpPr>
            <a:spLocks noGrp="1"/>
          </p:cNvSpPr>
          <p:nvPr>
            <p:ph type="sldNum" sz="quarter" idx="12"/>
          </p:nvPr>
        </p:nvSpPr>
        <p:spPr/>
        <p:txBody>
          <a:bodyPr/>
          <a:lstStyle/>
          <a:p>
            <a:pPr>
              <a:defRPr/>
            </a:pPr>
            <a:fld id="{78E67954-3F63-4602-A1EF-637D8771F4F4}" type="slidenum">
              <a:rPr lang="en-US" smtClean="0"/>
              <a:pPr>
                <a:defRPr/>
              </a:pPr>
              <a:t>11</a:t>
            </a:fld>
            <a:endParaRPr lang="en-US"/>
          </a:p>
        </p:txBody>
      </p:sp>
      <p:sp>
        <p:nvSpPr>
          <p:cNvPr id="4" name="Title 3">
            <a:extLst>
              <a:ext uri="{FF2B5EF4-FFF2-40B4-BE49-F238E27FC236}">
                <a16:creationId xmlns:a16="http://schemas.microsoft.com/office/drawing/2014/main" id="{6E1A09AB-1526-D323-132C-84679E46A1ED}"/>
              </a:ext>
            </a:extLst>
          </p:cNvPr>
          <p:cNvSpPr>
            <a:spLocks noGrp="1"/>
          </p:cNvSpPr>
          <p:nvPr>
            <p:ph type="title"/>
          </p:nvPr>
        </p:nvSpPr>
        <p:spPr/>
        <p:txBody>
          <a:bodyPr>
            <a:normAutofit/>
          </a:bodyPr>
          <a:lstStyle/>
          <a:p>
            <a:r>
              <a:rPr lang="en-US" dirty="0"/>
              <a:t>Building a Model</a:t>
            </a:r>
          </a:p>
        </p:txBody>
      </p:sp>
      <p:pic>
        <p:nvPicPr>
          <p:cNvPr id="5" name="Picture 4">
            <a:extLst>
              <a:ext uri="{FF2B5EF4-FFF2-40B4-BE49-F238E27FC236}">
                <a16:creationId xmlns:a16="http://schemas.microsoft.com/office/drawing/2014/main" id="{7EE11CF1-BE51-45F4-3C70-49D646262CF8}"/>
              </a:ext>
            </a:extLst>
          </p:cNvPr>
          <p:cNvPicPr>
            <a:picLocks noChangeAspect="1"/>
          </p:cNvPicPr>
          <p:nvPr/>
        </p:nvPicPr>
        <p:blipFill>
          <a:blip r:embed="rId2"/>
          <a:stretch>
            <a:fillRect/>
          </a:stretch>
        </p:blipFill>
        <p:spPr>
          <a:xfrm>
            <a:off x="980601" y="3717269"/>
            <a:ext cx="3918467" cy="2892478"/>
          </a:xfrm>
          <a:prstGeom prst="rect">
            <a:avLst/>
          </a:prstGeom>
        </p:spPr>
      </p:pic>
      <p:pic>
        <p:nvPicPr>
          <p:cNvPr id="6" name="Picture 5">
            <a:extLst>
              <a:ext uri="{FF2B5EF4-FFF2-40B4-BE49-F238E27FC236}">
                <a16:creationId xmlns:a16="http://schemas.microsoft.com/office/drawing/2014/main" id="{E0145588-4F62-2D62-31F8-98D0004DC0CB}"/>
              </a:ext>
            </a:extLst>
          </p:cNvPr>
          <p:cNvPicPr>
            <a:picLocks noChangeAspect="1"/>
          </p:cNvPicPr>
          <p:nvPr/>
        </p:nvPicPr>
        <p:blipFill>
          <a:blip r:embed="rId3"/>
          <a:stretch>
            <a:fillRect/>
          </a:stretch>
        </p:blipFill>
        <p:spPr>
          <a:xfrm>
            <a:off x="5354000" y="3717269"/>
            <a:ext cx="5447324" cy="2881810"/>
          </a:xfrm>
          <a:prstGeom prst="rect">
            <a:avLst/>
          </a:prstGeom>
        </p:spPr>
      </p:pic>
    </p:spTree>
    <p:extLst>
      <p:ext uri="{BB962C8B-B14F-4D97-AF65-F5344CB8AC3E}">
        <p14:creationId xmlns:p14="http://schemas.microsoft.com/office/powerpoint/2010/main" val="4214293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5D705-9351-E848-9327-F633FD7A5F4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E3B6BE-C2ED-CD91-BD7E-5E503258B123}"/>
              </a:ext>
            </a:extLst>
          </p:cNvPr>
          <p:cNvSpPr>
            <a:spLocks noGrp="1"/>
          </p:cNvSpPr>
          <p:nvPr>
            <p:ph type="sldNum" sz="quarter" idx="12"/>
          </p:nvPr>
        </p:nvSpPr>
        <p:spPr/>
        <p:txBody>
          <a:bodyPr/>
          <a:lstStyle/>
          <a:p>
            <a:pPr>
              <a:defRPr/>
            </a:pPr>
            <a:fld id="{78E67954-3F63-4602-A1EF-637D8771F4F4}" type="slidenum">
              <a:rPr lang="en-US" smtClean="0"/>
              <a:pPr>
                <a:defRPr/>
              </a:pPr>
              <a:t>12</a:t>
            </a:fld>
            <a:endParaRPr lang="en-US" dirty="0"/>
          </a:p>
        </p:txBody>
      </p:sp>
      <p:sp>
        <p:nvSpPr>
          <p:cNvPr id="4" name="Title 3">
            <a:extLst>
              <a:ext uri="{FF2B5EF4-FFF2-40B4-BE49-F238E27FC236}">
                <a16:creationId xmlns:a16="http://schemas.microsoft.com/office/drawing/2014/main" id="{7209D97F-11BA-52FE-908B-CF6BCB1644B5}"/>
              </a:ext>
            </a:extLst>
          </p:cNvPr>
          <p:cNvSpPr>
            <a:spLocks noGrp="1"/>
          </p:cNvSpPr>
          <p:nvPr>
            <p:ph type="title"/>
          </p:nvPr>
        </p:nvSpPr>
        <p:spPr/>
        <p:txBody>
          <a:bodyPr/>
          <a:lstStyle/>
          <a:p>
            <a:r>
              <a:rPr lang="en-US" dirty="0"/>
              <a:t>2. Use Human Informed Models</a:t>
            </a:r>
          </a:p>
        </p:txBody>
      </p:sp>
      <p:sp>
        <p:nvSpPr>
          <p:cNvPr id="2" name="Rectangle 1">
            <a:extLst>
              <a:ext uri="{FF2B5EF4-FFF2-40B4-BE49-F238E27FC236}">
                <a16:creationId xmlns:a16="http://schemas.microsoft.com/office/drawing/2014/main" id="{8895512D-89C6-7E91-89F3-07E008AD3BA1}"/>
              </a:ext>
            </a:extLst>
          </p:cNvPr>
          <p:cNvSpPr/>
          <p:nvPr/>
        </p:nvSpPr>
        <p:spPr>
          <a:xfrm>
            <a:off x="1448344"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sends malicious navigation command to UAS</a:t>
            </a:r>
          </a:p>
        </p:txBody>
      </p:sp>
      <p:sp>
        <p:nvSpPr>
          <p:cNvPr id="6" name="Rectangle 5">
            <a:extLst>
              <a:ext uri="{FF2B5EF4-FFF2-40B4-BE49-F238E27FC236}">
                <a16:creationId xmlns:a16="http://schemas.microsoft.com/office/drawing/2014/main" id="{E6D89740-AA09-E018-5304-38A820C64F33}"/>
              </a:ext>
            </a:extLst>
          </p:cNvPr>
          <p:cNvSpPr/>
          <p:nvPr/>
        </p:nvSpPr>
        <p:spPr>
          <a:xfrm>
            <a:off x="222121"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gains control of ground station</a:t>
            </a:r>
          </a:p>
        </p:txBody>
      </p:sp>
      <p:sp>
        <p:nvSpPr>
          <p:cNvPr id="7" name="Rectangle 6">
            <a:extLst>
              <a:ext uri="{FF2B5EF4-FFF2-40B4-BE49-F238E27FC236}">
                <a16:creationId xmlns:a16="http://schemas.microsoft.com/office/drawing/2014/main" id="{A07C4857-E6B8-5EE3-6195-514BAFDB0B0F}"/>
              </a:ext>
            </a:extLst>
          </p:cNvPr>
          <p:cNvSpPr/>
          <p:nvPr/>
        </p:nvSpPr>
        <p:spPr>
          <a:xfrm>
            <a:off x="2921778" y="3134456"/>
            <a:ext cx="1771721"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into the middle of ground station &amp; UAS communications link</a:t>
            </a:r>
          </a:p>
        </p:txBody>
      </p:sp>
      <p:sp>
        <p:nvSpPr>
          <p:cNvPr id="8" name="Rectangle 7">
            <a:extLst>
              <a:ext uri="{FF2B5EF4-FFF2-40B4-BE49-F238E27FC236}">
                <a16:creationId xmlns:a16="http://schemas.microsoft.com/office/drawing/2014/main" id="{CA343522-2656-6BE9-A160-B95BCBB342DA}"/>
              </a:ext>
            </a:extLst>
          </p:cNvPr>
          <p:cNvSpPr/>
          <p:nvPr/>
        </p:nvSpPr>
        <p:spPr>
          <a:xfrm>
            <a:off x="2913073" y="409099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link to shift into unencrypted mode</a:t>
            </a:r>
          </a:p>
        </p:txBody>
      </p:sp>
      <p:sp>
        <p:nvSpPr>
          <p:cNvPr id="9" name="Rectangle 8">
            <a:extLst>
              <a:ext uri="{FF2B5EF4-FFF2-40B4-BE49-F238E27FC236}">
                <a16:creationId xmlns:a16="http://schemas.microsoft.com/office/drawing/2014/main" id="{A16CA55C-B5D7-6188-A70E-22D11C6E79A3}"/>
              </a:ext>
            </a:extLst>
          </p:cNvPr>
          <p:cNvSpPr/>
          <p:nvPr/>
        </p:nvSpPr>
        <p:spPr>
          <a:xfrm>
            <a:off x="4901790" y="411483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encryption key</a:t>
            </a:r>
          </a:p>
        </p:txBody>
      </p:sp>
      <p:sp>
        <p:nvSpPr>
          <p:cNvPr id="10" name="Rectangle 9">
            <a:extLst>
              <a:ext uri="{FF2B5EF4-FFF2-40B4-BE49-F238E27FC236}">
                <a16:creationId xmlns:a16="http://schemas.microsoft.com/office/drawing/2014/main" id="{CE2802B4-9AEC-A967-695B-9BB2DA22ACF1}"/>
              </a:ext>
            </a:extLst>
          </p:cNvPr>
          <p:cNvSpPr/>
          <p:nvPr/>
        </p:nvSpPr>
        <p:spPr>
          <a:xfrm>
            <a:off x="2965885"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insider to give them the key</a:t>
            </a:r>
          </a:p>
        </p:txBody>
      </p:sp>
      <p:sp>
        <p:nvSpPr>
          <p:cNvPr id="11" name="Rectangle 10">
            <a:extLst>
              <a:ext uri="{FF2B5EF4-FFF2-40B4-BE49-F238E27FC236}">
                <a16:creationId xmlns:a16="http://schemas.microsoft.com/office/drawing/2014/main" id="{FE426FB6-2A3E-12C0-FEEB-A7A11094E084}"/>
              </a:ext>
            </a:extLst>
          </p:cNvPr>
          <p:cNvSpPr/>
          <p:nvPr/>
        </p:nvSpPr>
        <p:spPr>
          <a:xfrm>
            <a:off x="4568631"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breaks encryption to determine the key</a:t>
            </a:r>
          </a:p>
        </p:txBody>
      </p:sp>
      <p:sp>
        <p:nvSpPr>
          <p:cNvPr id="12" name="Rectangle 11">
            <a:extLst>
              <a:ext uri="{FF2B5EF4-FFF2-40B4-BE49-F238E27FC236}">
                <a16:creationId xmlns:a16="http://schemas.microsoft.com/office/drawing/2014/main" id="{06057601-30E0-D6DD-4E5D-F4B5F14954F5}"/>
              </a:ext>
            </a:extLst>
          </p:cNvPr>
          <p:cNvSpPr/>
          <p:nvPr/>
        </p:nvSpPr>
        <p:spPr>
          <a:xfrm>
            <a:off x="6166454"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steals key from SIPR connected ground station</a:t>
            </a:r>
          </a:p>
        </p:txBody>
      </p:sp>
      <p:sp>
        <p:nvSpPr>
          <p:cNvPr id="13" name="Rectangle 12">
            <a:extLst>
              <a:ext uri="{FF2B5EF4-FFF2-40B4-BE49-F238E27FC236}">
                <a16:creationId xmlns:a16="http://schemas.microsoft.com/office/drawing/2014/main" id="{4B550C22-DF0E-A2E1-4EBF-F30688F73C10}"/>
              </a:ext>
            </a:extLst>
          </p:cNvPr>
          <p:cNvSpPr/>
          <p:nvPr/>
        </p:nvSpPr>
        <p:spPr>
          <a:xfrm>
            <a:off x="4604499" y="1221384"/>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UAS flies to adversary directed location</a:t>
            </a:r>
          </a:p>
        </p:txBody>
      </p:sp>
      <p:sp>
        <p:nvSpPr>
          <p:cNvPr id="14" name="Rectangle 13">
            <a:extLst>
              <a:ext uri="{FF2B5EF4-FFF2-40B4-BE49-F238E27FC236}">
                <a16:creationId xmlns:a16="http://schemas.microsoft.com/office/drawing/2014/main" id="{6D2C4141-06F0-3136-FD8F-0467624B45D3}"/>
              </a:ext>
            </a:extLst>
          </p:cNvPr>
          <p:cNvSpPr/>
          <p:nvPr/>
        </p:nvSpPr>
        <p:spPr>
          <a:xfrm>
            <a:off x="607231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sends adversary spoofed navigation message</a:t>
            </a:r>
          </a:p>
        </p:txBody>
      </p:sp>
      <p:sp>
        <p:nvSpPr>
          <p:cNvPr id="18" name="Rectangle 17">
            <a:extLst>
              <a:ext uri="{FF2B5EF4-FFF2-40B4-BE49-F238E27FC236}">
                <a16:creationId xmlns:a16="http://schemas.microsoft.com/office/drawing/2014/main" id="{9AF3A285-56D5-3A2A-93CD-134DD7547EA1}"/>
              </a:ext>
            </a:extLst>
          </p:cNvPr>
          <p:cNvSpPr/>
          <p:nvPr/>
        </p:nvSpPr>
        <p:spPr>
          <a:xfrm>
            <a:off x="887942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successfully spoofs nav solution</a:t>
            </a:r>
          </a:p>
        </p:txBody>
      </p:sp>
      <p:sp>
        <p:nvSpPr>
          <p:cNvPr id="19" name="Rectangle 18">
            <a:extLst>
              <a:ext uri="{FF2B5EF4-FFF2-40B4-BE49-F238E27FC236}">
                <a16:creationId xmlns:a16="http://schemas.microsoft.com/office/drawing/2014/main" id="{064BFCF9-3651-556B-8A34-83B602A3A4F5}"/>
              </a:ext>
            </a:extLst>
          </p:cNvPr>
          <p:cNvSpPr/>
          <p:nvPr/>
        </p:nvSpPr>
        <p:spPr>
          <a:xfrm>
            <a:off x="8559819"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MIL GPS spoofing</a:t>
            </a:r>
          </a:p>
        </p:txBody>
      </p:sp>
      <p:sp>
        <p:nvSpPr>
          <p:cNvPr id="20" name="Rectangle 19">
            <a:extLst>
              <a:ext uri="{FF2B5EF4-FFF2-40B4-BE49-F238E27FC236}">
                <a16:creationId xmlns:a16="http://schemas.microsoft.com/office/drawing/2014/main" id="{4627E2BC-0EDF-F691-B916-AA50C35D2254}"/>
              </a:ext>
            </a:extLst>
          </p:cNvPr>
          <p:cNvSpPr/>
          <p:nvPr/>
        </p:nvSpPr>
        <p:spPr>
          <a:xfrm>
            <a:off x="10245407"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Other NAV sensor spoofing</a:t>
            </a:r>
          </a:p>
        </p:txBody>
      </p:sp>
      <p:sp>
        <p:nvSpPr>
          <p:cNvPr id="21" name="Rectangle 20">
            <a:extLst>
              <a:ext uri="{FF2B5EF4-FFF2-40B4-BE49-F238E27FC236}">
                <a16:creationId xmlns:a16="http://schemas.microsoft.com/office/drawing/2014/main" id="{0BCC6FFF-AAFD-1EB0-E255-66C36F166A56}"/>
              </a:ext>
            </a:extLst>
          </p:cNvPr>
          <p:cNvSpPr/>
          <p:nvPr/>
        </p:nvSpPr>
        <p:spPr>
          <a:xfrm>
            <a:off x="115190"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Operator Insider</a:t>
            </a:r>
          </a:p>
        </p:txBody>
      </p:sp>
      <p:sp>
        <p:nvSpPr>
          <p:cNvPr id="22" name="Rectangle 21">
            <a:extLst>
              <a:ext uri="{FF2B5EF4-FFF2-40B4-BE49-F238E27FC236}">
                <a16:creationId xmlns:a16="http://schemas.microsoft.com/office/drawing/2014/main" id="{288CCA9E-4F33-4305-EC88-D22F5C4E6C3C}"/>
              </a:ext>
            </a:extLst>
          </p:cNvPr>
          <p:cNvSpPr/>
          <p:nvPr/>
        </p:nvSpPr>
        <p:spPr>
          <a:xfrm>
            <a:off x="1849254"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SIPR connected Traditional-IT cyber attack</a:t>
            </a:r>
          </a:p>
        </p:txBody>
      </p:sp>
      <p:cxnSp>
        <p:nvCxnSpPr>
          <p:cNvPr id="24" name="Straight Connector 23">
            <a:extLst>
              <a:ext uri="{FF2B5EF4-FFF2-40B4-BE49-F238E27FC236}">
                <a16:creationId xmlns:a16="http://schemas.microsoft.com/office/drawing/2014/main" id="{630DFAE2-E1F9-5595-8B04-68F6C2C67766}"/>
              </a:ext>
            </a:extLst>
          </p:cNvPr>
          <p:cNvCxnSpPr>
            <a:cxnSpLocks/>
            <a:stCxn id="13" idx="2"/>
            <a:endCxn id="2" idx="0"/>
          </p:cNvCxnSpPr>
          <p:nvPr/>
        </p:nvCxnSpPr>
        <p:spPr>
          <a:xfrm flipH="1">
            <a:off x="2222675" y="1922443"/>
            <a:ext cx="315615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006509-0C17-C713-1A05-5B337E464580}"/>
              </a:ext>
            </a:extLst>
          </p:cNvPr>
          <p:cNvCxnSpPr>
            <a:cxnSpLocks/>
            <a:stCxn id="13" idx="2"/>
            <a:endCxn id="14" idx="0"/>
          </p:cNvCxnSpPr>
          <p:nvPr/>
        </p:nvCxnSpPr>
        <p:spPr>
          <a:xfrm>
            <a:off x="5378830" y="1922443"/>
            <a:ext cx="146781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47B7C6-00FA-8693-585B-27B301DD1A12}"/>
              </a:ext>
            </a:extLst>
          </p:cNvPr>
          <p:cNvCxnSpPr>
            <a:cxnSpLocks/>
            <a:stCxn id="13" idx="2"/>
            <a:endCxn id="18" idx="0"/>
          </p:cNvCxnSpPr>
          <p:nvPr/>
        </p:nvCxnSpPr>
        <p:spPr>
          <a:xfrm>
            <a:off x="5378830" y="1922443"/>
            <a:ext cx="427492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986B593-58C1-55B1-862E-3C7D50C6B429}"/>
              </a:ext>
            </a:extLst>
          </p:cNvPr>
          <p:cNvCxnSpPr>
            <a:cxnSpLocks/>
            <a:stCxn id="6" idx="0"/>
            <a:endCxn id="2" idx="2"/>
          </p:cNvCxnSpPr>
          <p:nvPr/>
        </p:nvCxnSpPr>
        <p:spPr>
          <a:xfrm flipV="1">
            <a:off x="996452" y="2878979"/>
            <a:ext cx="1226223"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5965CD-6EE0-F4E6-8095-B518FE23BBE3}"/>
              </a:ext>
            </a:extLst>
          </p:cNvPr>
          <p:cNvCxnSpPr>
            <a:cxnSpLocks/>
            <a:stCxn id="7" idx="0"/>
            <a:endCxn id="2" idx="2"/>
          </p:cNvCxnSpPr>
          <p:nvPr/>
        </p:nvCxnSpPr>
        <p:spPr>
          <a:xfrm flipH="1" flipV="1">
            <a:off x="2222675" y="2878979"/>
            <a:ext cx="1584964"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0B32356-AF18-7E7E-238E-590E6772E252}"/>
              </a:ext>
            </a:extLst>
          </p:cNvPr>
          <p:cNvCxnSpPr>
            <a:cxnSpLocks/>
            <a:stCxn id="6" idx="2"/>
            <a:endCxn id="22" idx="0"/>
          </p:cNvCxnSpPr>
          <p:nvPr/>
        </p:nvCxnSpPr>
        <p:spPr>
          <a:xfrm>
            <a:off x="996452" y="3835515"/>
            <a:ext cx="1627133"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65DE0-988D-D25D-03A1-7261C347A25B}"/>
              </a:ext>
            </a:extLst>
          </p:cNvPr>
          <p:cNvCxnSpPr>
            <a:cxnSpLocks/>
            <a:stCxn id="6" idx="2"/>
            <a:endCxn id="21" idx="0"/>
          </p:cNvCxnSpPr>
          <p:nvPr/>
        </p:nvCxnSpPr>
        <p:spPr>
          <a:xfrm flipH="1">
            <a:off x="889521" y="3835515"/>
            <a:ext cx="106931"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130C0D7-1DA0-1B15-A06D-DC0C685C9714}"/>
              </a:ext>
            </a:extLst>
          </p:cNvPr>
          <p:cNvCxnSpPr>
            <a:cxnSpLocks/>
            <a:stCxn id="7" idx="2"/>
            <a:endCxn id="8" idx="0"/>
          </p:cNvCxnSpPr>
          <p:nvPr/>
        </p:nvCxnSpPr>
        <p:spPr>
          <a:xfrm flipH="1">
            <a:off x="3687404" y="3835515"/>
            <a:ext cx="12023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C392122-5252-4B72-659F-E035CD8F9345}"/>
              </a:ext>
            </a:extLst>
          </p:cNvPr>
          <p:cNvCxnSpPr>
            <a:cxnSpLocks/>
            <a:stCxn id="7" idx="2"/>
            <a:endCxn id="9" idx="0"/>
          </p:cNvCxnSpPr>
          <p:nvPr/>
        </p:nvCxnSpPr>
        <p:spPr>
          <a:xfrm>
            <a:off x="3807639" y="3835515"/>
            <a:ext cx="1868482" cy="279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2F8D2C0-2DC4-1271-3A86-76CDBFD8FD16}"/>
              </a:ext>
            </a:extLst>
          </p:cNvPr>
          <p:cNvCxnSpPr>
            <a:cxnSpLocks/>
            <a:stCxn id="9" idx="2"/>
            <a:endCxn id="11" idx="0"/>
          </p:cNvCxnSpPr>
          <p:nvPr/>
        </p:nvCxnSpPr>
        <p:spPr>
          <a:xfrm flipH="1">
            <a:off x="5342962" y="4815891"/>
            <a:ext cx="333159"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C981AEC-49E5-3A1E-99F8-25F59CF20B93}"/>
              </a:ext>
            </a:extLst>
          </p:cNvPr>
          <p:cNvCxnSpPr>
            <a:cxnSpLocks/>
            <a:stCxn id="10" idx="0"/>
            <a:endCxn id="9" idx="2"/>
          </p:cNvCxnSpPr>
          <p:nvPr/>
        </p:nvCxnSpPr>
        <p:spPr>
          <a:xfrm flipV="1">
            <a:off x="3740216" y="4815891"/>
            <a:ext cx="1935905"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F867BED-53BD-808A-FDDD-C58EB4705DAD}"/>
              </a:ext>
            </a:extLst>
          </p:cNvPr>
          <p:cNvCxnSpPr>
            <a:cxnSpLocks/>
            <a:stCxn id="12" idx="0"/>
            <a:endCxn id="9" idx="2"/>
          </p:cNvCxnSpPr>
          <p:nvPr/>
        </p:nvCxnSpPr>
        <p:spPr>
          <a:xfrm flipH="1" flipV="1">
            <a:off x="5676121" y="4815891"/>
            <a:ext cx="1264664"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BBDB827-DF41-1471-A812-1AD89DE22461}"/>
              </a:ext>
            </a:extLst>
          </p:cNvPr>
          <p:cNvCxnSpPr>
            <a:cxnSpLocks/>
            <a:stCxn id="18" idx="2"/>
            <a:endCxn id="19" idx="0"/>
          </p:cNvCxnSpPr>
          <p:nvPr/>
        </p:nvCxnSpPr>
        <p:spPr>
          <a:xfrm flipH="1">
            <a:off x="9334150" y="2878979"/>
            <a:ext cx="31960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764FB88-7E78-4E39-8305-4F8E75AFCB9E}"/>
              </a:ext>
            </a:extLst>
          </p:cNvPr>
          <p:cNvCxnSpPr>
            <a:cxnSpLocks/>
            <a:stCxn id="18" idx="2"/>
            <a:endCxn id="20" idx="0"/>
          </p:cNvCxnSpPr>
          <p:nvPr/>
        </p:nvCxnSpPr>
        <p:spPr>
          <a:xfrm>
            <a:off x="9653756" y="2878979"/>
            <a:ext cx="1365982" cy="255477"/>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D7B8D13-2FF3-6F63-0582-586BFB197922}"/>
              </a:ext>
            </a:extLst>
          </p:cNvPr>
          <p:cNvSpPr txBox="1"/>
          <p:nvPr/>
        </p:nvSpPr>
        <p:spPr>
          <a:xfrm>
            <a:off x="7900571" y="4377535"/>
            <a:ext cx="4041409"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Adversary was attempting to write malicious data</a:t>
            </a:r>
          </a:p>
          <a:p>
            <a:pPr marL="742263" lvl="1" indent="-285750">
              <a:buFont typeface="Arial" panose="020B0604020202020204" pitchFamily="34" charset="0"/>
              <a:buChar char="•"/>
            </a:pPr>
            <a:r>
              <a:rPr lang="en-US" dirty="0">
                <a:solidFill>
                  <a:srgbClr val="0070C0"/>
                </a:solidFill>
              </a:rPr>
              <a:t>Average component cyber robustness</a:t>
            </a:r>
          </a:p>
          <a:p>
            <a:pPr marL="742263" lvl="1" indent="-285750">
              <a:buFont typeface="Arial" panose="020B0604020202020204" pitchFamily="34" charset="0"/>
              <a:buChar char="•"/>
            </a:pPr>
            <a:r>
              <a:rPr lang="en-US" dirty="0">
                <a:solidFill>
                  <a:srgbClr val="0070C0"/>
                </a:solidFill>
              </a:rPr>
              <a:t>Compliance focused SSE process maturity</a:t>
            </a:r>
          </a:p>
        </p:txBody>
      </p:sp>
      <p:cxnSp>
        <p:nvCxnSpPr>
          <p:cNvPr id="27" name="Straight Connector 26">
            <a:extLst>
              <a:ext uri="{FF2B5EF4-FFF2-40B4-BE49-F238E27FC236}">
                <a16:creationId xmlns:a16="http://schemas.microsoft.com/office/drawing/2014/main" id="{002398DA-05A8-70F1-9D7E-BDD0B4C22336}"/>
              </a:ext>
            </a:extLst>
          </p:cNvPr>
          <p:cNvCxnSpPr>
            <a:cxnSpLocks/>
            <a:stCxn id="14" idx="2"/>
            <a:endCxn id="32" idx="0"/>
          </p:cNvCxnSpPr>
          <p:nvPr/>
        </p:nvCxnSpPr>
        <p:spPr>
          <a:xfrm flipH="1">
            <a:off x="5962976" y="2878979"/>
            <a:ext cx="883670"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30018C-05B3-B8BF-7558-6C981121012E}"/>
              </a:ext>
            </a:extLst>
          </p:cNvPr>
          <p:cNvCxnSpPr>
            <a:cxnSpLocks/>
            <a:stCxn id="14" idx="2"/>
            <a:endCxn id="33" idx="0"/>
          </p:cNvCxnSpPr>
          <p:nvPr/>
        </p:nvCxnSpPr>
        <p:spPr>
          <a:xfrm>
            <a:off x="6846646" y="2878979"/>
            <a:ext cx="801917"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BB56354-AA0B-133D-CA99-98560C33D261}"/>
              </a:ext>
            </a:extLst>
          </p:cNvPr>
          <p:cNvSpPr txBox="1"/>
          <p:nvPr/>
        </p:nvSpPr>
        <p:spPr>
          <a:xfrm>
            <a:off x="6531002" y="2834676"/>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32" name="Rectangle 31">
            <a:extLst>
              <a:ext uri="{FF2B5EF4-FFF2-40B4-BE49-F238E27FC236}">
                <a16:creationId xmlns:a16="http://schemas.microsoft.com/office/drawing/2014/main" id="{C94C98E9-65AC-4CEA-98DD-A329DAD59C2E}"/>
              </a:ext>
            </a:extLst>
          </p:cNvPr>
          <p:cNvSpPr/>
          <p:nvPr/>
        </p:nvSpPr>
        <p:spPr>
          <a:xfrm>
            <a:off x="5188645"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control of device on 1553 bus via supply chain</a:t>
            </a:r>
          </a:p>
        </p:txBody>
      </p:sp>
      <p:sp>
        <p:nvSpPr>
          <p:cNvPr id="33" name="Rectangle 32">
            <a:extLst>
              <a:ext uri="{FF2B5EF4-FFF2-40B4-BE49-F238E27FC236}">
                <a16:creationId xmlns:a16="http://schemas.microsoft.com/office/drawing/2014/main" id="{5EFF1C63-584C-6899-A1A5-80B280CCEB68}"/>
              </a:ext>
            </a:extLst>
          </p:cNvPr>
          <p:cNvSpPr/>
          <p:nvPr/>
        </p:nvSpPr>
        <p:spPr>
          <a:xfrm>
            <a:off x="6874232"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successfully sends adversary spoofed navigation message</a:t>
            </a:r>
          </a:p>
        </p:txBody>
      </p:sp>
      <p:cxnSp>
        <p:nvCxnSpPr>
          <p:cNvPr id="138" name="Straight Connector 137">
            <a:extLst>
              <a:ext uri="{FF2B5EF4-FFF2-40B4-BE49-F238E27FC236}">
                <a16:creationId xmlns:a16="http://schemas.microsoft.com/office/drawing/2014/main" id="{218250DD-DB37-FD23-4BC7-4136CE0C3A92}"/>
              </a:ext>
            </a:extLst>
          </p:cNvPr>
          <p:cNvCxnSpPr>
            <a:cxnSpLocks/>
          </p:cNvCxnSpPr>
          <p:nvPr/>
        </p:nvCxnSpPr>
        <p:spPr>
          <a:xfrm flipH="1">
            <a:off x="264290" y="1426175"/>
            <a:ext cx="4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65E8F59F-477E-DE7B-1073-CBB260C3AF4D}"/>
              </a:ext>
            </a:extLst>
          </p:cNvPr>
          <p:cNvSpPr txBox="1"/>
          <p:nvPr/>
        </p:nvSpPr>
        <p:spPr>
          <a:xfrm>
            <a:off x="162655" y="1494301"/>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141" name="TextBox 140">
            <a:extLst>
              <a:ext uri="{FF2B5EF4-FFF2-40B4-BE49-F238E27FC236}">
                <a16:creationId xmlns:a16="http://schemas.microsoft.com/office/drawing/2014/main" id="{B9BF6E0A-DC39-AD31-8C10-D0CC54B1484C}"/>
              </a:ext>
            </a:extLst>
          </p:cNvPr>
          <p:cNvSpPr txBox="1"/>
          <p:nvPr/>
        </p:nvSpPr>
        <p:spPr>
          <a:xfrm>
            <a:off x="150394" y="1230787"/>
            <a:ext cx="617537" cy="246221"/>
          </a:xfrm>
          <a:prstGeom prst="rect">
            <a:avLst/>
          </a:prstGeom>
          <a:noFill/>
        </p:spPr>
        <p:txBody>
          <a:bodyPr wrap="square" rtlCol="0">
            <a:spAutoFit/>
          </a:bodyPr>
          <a:lstStyle/>
          <a:p>
            <a:pPr algn="ctr"/>
            <a:r>
              <a:rPr lang="en-US" sz="1000" dirty="0">
                <a:solidFill>
                  <a:schemeClr val="accent1"/>
                </a:solidFill>
              </a:rPr>
              <a:t>or</a:t>
            </a:r>
          </a:p>
        </p:txBody>
      </p:sp>
      <p:cxnSp>
        <p:nvCxnSpPr>
          <p:cNvPr id="142" name="Straight Connector 141">
            <a:extLst>
              <a:ext uri="{FF2B5EF4-FFF2-40B4-BE49-F238E27FC236}">
                <a16:creationId xmlns:a16="http://schemas.microsoft.com/office/drawing/2014/main" id="{8891352F-C8E2-B042-7299-837DF92B9921}"/>
              </a:ext>
            </a:extLst>
          </p:cNvPr>
          <p:cNvCxnSpPr>
            <a:cxnSpLocks/>
          </p:cNvCxnSpPr>
          <p:nvPr/>
        </p:nvCxnSpPr>
        <p:spPr>
          <a:xfrm flipH="1">
            <a:off x="264290" y="1697045"/>
            <a:ext cx="414269" cy="552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F6152F5-E050-DD05-C6CF-E682E454E35C}"/>
              </a:ext>
            </a:extLst>
          </p:cNvPr>
          <p:cNvSpPr txBox="1"/>
          <p:nvPr/>
        </p:nvSpPr>
        <p:spPr>
          <a:xfrm>
            <a:off x="449122" y="5719211"/>
            <a:ext cx="828018" cy="276999"/>
          </a:xfrm>
          <a:prstGeom prst="rect">
            <a:avLst/>
          </a:prstGeom>
          <a:noFill/>
        </p:spPr>
        <p:txBody>
          <a:bodyPr wrap="square" rtlCol="0">
            <a:spAutoFit/>
          </a:bodyPr>
          <a:lstStyle/>
          <a:p>
            <a:pPr algn="ctr"/>
            <a:r>
              <a:rPr lang="en-US" sz="1200" b="1" dirty="0">
                <a:solidFill>
                  <a:srgbClr val="00B050"/>
                </a:solidFill>
              </a:rPr>
              <a:t>0.002</a:t>
            </a:r>
          </a:p>
        </p:txBody>
      </p:sp>
      <p:sp>
        <p:nvSpPr>
          <p:cNvPr id="16" name="TextBox 15">
            <a:extLst>
              <a:ext uri="{FF2B5EF4-FFF2-40B4-BE49-F238E27FC236}">
                <a16:creationId xmlns:a16="http://schemas.microsoft.com/office/drawing/2014/main" id="{A62A3068-D3AC-0F1C-ECC1-4260188F112B}"/>
              </a:ext>
            </a:extLst>
          </p:cNvPr>
          <p:cNvSpPr txBox="1"/>
          <p:nvPr/>
        </p:nvSpPr>
        <p:spPr>
          <a:xfrm>
            <a:off x="3243919" y="4736086"/>
            <a:ext cx="828018" cy="276999"/>
          </a:xfrm>
          <a:prstGeom prst="rect">
            <a:avLst/>
          </a:prstGeom>
          <a:noFill/>
        </p:spPr>
        <p:txBody>
          <a:bodyPr wrap="square" rtlCol="0">
            <a:spAutoFit/>
          </a:bodyPr>
          <a:lstStyle/>
          <a:p>
            <a:pPr algn="ctr"/>
            <a:r>
              <a:rPr lang="en-US" sz="1200" b="1" dirty="0">
                <a:solidFill>
                  <a:srgbClr val="00B050"/>
                </a:solidFill>
              </a:rPr>
              <a:t>0.0</a:t>
            </a:r>
          </a:p>
        </p:txBody>
      </p:sp>
      <p:grpSp>
        <p:nvGrpSpPr>
          <p:cNvPr id="39" name="Group 38">
            <a:extLst>
              <a:ext uri="{FF2B5EF4-FFF2-40B4-BE49-F238E27FC236}">
                <a16:creationId xmlns:a16="http://schemas.microsoft.com/office/drawing/2014/main" id="{D52DE2E2-0CD5-4ECD-A280-85D5D5876E22}"/>
              </a:ext>
            </a:extLst>
          </p:cNvPr>
          <p:cNvGrpSpPr/>
          <p:nvPr/>
        </p:nvGrpSpPr>
        <p:grpSpPr>
          <a:xfrm>
            <a:off x="20730" y="1813647"/>
            <a:ext cx="909662" cy="246221"/>
            <a:chOff x="16592" y="1776405"/>
            <a:chExt cx="909662" cy="246221"/>
          </a:xfrm>
        </p:grpSpPr>
        <p:sp>
          <p:nvSpPr>
            <p:cNvPr id="38" name="TextBox 37">
              <a:extLst>
                <a:ext uri="{FF2B5EF4-FFF2-40B4-BE49-F238E27FC236}">
                  <a16:creationId xmlns:a16="http://schemas.microsoft.com/office/drawing/2014/main" id="{3D704FBF-4A29-2ED6-6059-B78250395FCA}"/>
                </a:ext>
              </a:extLst>
            </p:cNvPr>
            <p:cNvSpPr txBox="1"/>
            <p:nvPr/>
          </p:nvSpPr>
          <p:spPr>
            <a:xfrm>
              <a:off x="16592" y="1776405"/>
              <a:ext cx="909662" cy="246221"/>
            </a:xfrm>
            <a:prstGeom prst="rect">
              <a:avLst/>
            </a:prstGeom>
            <a:noFill/>
          </p:spPr>
          <p:txBody>
            <a:bodyPr wrap="square" rtlCol="0">
              <a:spAutoFit/>
            </a:bodyPr>
            <a:lstStyle/>
            <a:p>
              <a:pPr algn="ctr"/>
              <a:r>
                <a:rPr lang="en-US" sz="1000" dirty="0"/>
                <a:t>Scored Leaf</a:t>
              </a:r>
            </a:p>
          </p:txBody>
        </p:sp>
        <p:sp>
          <p:nvSpPr>
            <p:cNvPr id="36" name="Rectangle 35">
              <a:extLst>
                <a:ext uri="{FF2B5EF4-FFF2-40B4-BE49-F238E27FC236}">
                  <a16:creationId xmlns:a16="http://schemas.microsoft.com/office/drawing/2014/main" id="{02004AA3-B222-0770-9E7A-ED75E11B3D2E}"/>
                </a:ext>
              </a:extLst>
            </p:cNvPr>
            <p:cNvSpPr/>
            <p:nvPr/>
          </p:nvSpPr>
          <p:spPr>
            <a:xfrm>
              <a:off x="100067" y="1796802"/>
              <a:ext cx="748131" cy="205425"/>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41" name="TextBox 40">
            <a:extLst>
              <a:ext uri="{FF2B5EF4-FFF2-40B4-BE49-F238E27FC236}">
                <a16:creationId xmlns:a16="http://schemas.microsoft.com/office/drawing/2014/main" id="{E5E1B1AA-7488-6DB0-AC88-CDD239EEECC1}"/>
              </a:ext>
            </a:extLst>
          </p:cNvPr>
          <p:cNvSpPr txBox="1"/>
          <p:nvPr/>
        </p:nvSpPr>
        <p:spPr>
          <a:xfrm>
            <a:off x="65367" y="6083711"/>
            <a:ext cx="1626892" cy="400110"/>
          </a:xfrm>
          <a:prstGeom prst="rect">
            <a:avLst/>
          </a:prstGeom>
          <a:noFill/>
          <a:ln>
            <a:solidFill>
              <a:schemeClr val="accent1"/>
            </a:solidFill>
          </a:ln>
        </p:spPr>
        <p:txBody>
          <a:bodyPr wrap="square" rtlCol="0">
            <a:spAutoFit/>
          </a:bodyPr>
          <a:lstStyle/>
          <a:p>
            <a:r>
              <a:rPr lang="en-US" sz="1000" b="1" dirty="0">
                <a:solidFill>
                  <a:srgbClr val="00B050"/>
                </a:solidFill>
              </a:rPr>
              <a:t>Derived from data</a:t>
            </a:r>
          </a:p>
          <a:p>
            <a:r>
              <a:rPr lang="en-US" sz="1000" b="1" dirty="0">
                <a:solidFill>
                  <a:srgbClr val="0070C0"/>
                </a:solidFill>
              </a:rPr>
              <a:t>Human informed model</a:t>
            </a:r>
          </a:p>
        </p:txBody>
      </p:sp>
      <p:sp>
        <p:nvSpPr>
          <p:cNvPr id="42" name="TextBox 41">
            <a:extLst>
              <a:ext uri="{FF2B5EF4-FFF2-40B4-BE49-F238E27FC236}">
                <a16:creationId xmlns:a16="http://schemas.microsoft.com/office/drawing/2014/main" id="{74E43ADD-6B69-3937-2DF7-3EF84A0668E1}"/>
              </a:ext>
            </a:extLst>
          </p:cNvPr>
          <p:cNvSpPr txBox="1"/>
          <p:nvPr/>
        </p:nvSpPr>
        <p:spPr>
          <a:xfrm>
            <a:off x="7232453" y="3835515"/>
            <a:ext cx="828018" cy="276999"/>
          </a:xfrm>
          <a:prstGeom prst="rect">
            <a:avLst/>
          </a:prstGeom>
          <a:noFill/>
        </p:spPr>
        <p:txBody>
          <a:bodyPr wrap="square" rtlCol="0">
            <a:spAutoFit/>
          </a:bodyPr>
          <a:lstStyle/>
          <a:p>
            <a:pPr algn="ctr"/>
            <a:r>
              <a:rPr lang="en-US" sz="1200" b="1" dirty="0">
                <a:solidFill>
                  <a:srgbClr val="0070C0"/>
                </a:solidFill>
              </a:rPr>
              <a:t>0.30</a:t>
            </a:r>
          </a:p>
        </p:txBody>
      </p:sp>
      <p:sp>
        <p:nvSpPr>
          <p:cNvPr id="44" name="Oval 43">
            <a:extLst>
              <a:ext uri="{FF2B5EF4-FFF2-40B4-BE49-F238E27FC236}">
                <a16:creationId xmlns:a16="http://schemas.microsoft.com/office/drawing/2014/main" id="{85E4E8B0-583A-6834-5ECB-45751B4892A0}"/>
              </a:ext>
            </a:extLst>
          </p:cNvPr>
          <p:cNvSpPr/>
          <p:nvPr/>
        </p:nvSpPr>
        <p:spPr>
          <a:xfrm>
            <a:off x="7328139" y="3858699"/>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66AF15A-2753-E2DA-FA4B-64B3FA96380A}"/>
              </a:ext>
            </a:extLst>
          </p:cNvPr>
          <p:cNvSpPr txBox="1"/>
          <p:nvPr/>
        </p:nvSpPr>
        <p:spPr>
          <a:xfrm>
            <a:off x="3307425" y="6542758"/>
            <a:ext cx="828018" cy="276999"/>
          </a:xfrm>
          <a:prstGeom prst="rect">
            <a:avLst/>
          </a:prstGeom>
          <a:noFill/>
        </p:spPr>
        <p:txBody>
          <a:bodyPr wrap="square" rtlCol="0">
            <a:spAutoFit/>
          </a:bodyPr>
          <a:lstStyle/>
          <a:p>
            <a:pPr algn="ctr"/>
            <a:r>
              <a:rPr lang="en-US" sz="1200" b="1" dirty="0">
                <a:solidFill>
                  <a:srgbClr val="00B050"/>
                </a:solidFill>
              </a:rPr>
              <a:t>0.0005</a:t>
            </a:r>
          </a:p>
        </p:txBody>
      </p:sp>
    </p:spTree>
    <p:extLst>
      <p:ext uri="{BB962C8B-B14F-4D97-AF65-F5344CB8AC3E}">
        <p14:creationId xmlns:p14="http://schemas.microsoft.com/office/powerpoint/2010/main" val="117287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FFBFB-6F60-DAC4-41A7-E188D99766A2}"/>
            </a:ext>
          </a:extLst>
        </p:cNvPr>
        <p:cNvGrpSpPr/>
        <p:nvPr/>
      </p:nvGrpSpPr>
      <p:grpSpPr>
        <a:xfrm>
          <a:off x="0" y="0"/>
          <a:ext cx="0" cy="0"/>
          <a:chOff x="0" y="0"/>
          <a:chExt cx="0" cy="0"/>
        </a:xfrm>
      </p:grpSpPr>
      <p:sp>
        <p:nvSpPr>
          <p:cNvPr id="59" name="TextBox 58">
            <a:extLst>
              <a:ext uri="{FF2B5EF4-FFF2-40B4-BE49-F238E27FC236}">
                <a16:creationId xmlns:a16="http://schemas.microsoft.com/office/drawing/2014/main" id="{2FA34A89-7E51-E336-2A10-5C51AA0B1E50}"/>
              </a:ext>
            </a:extLst>
          </p:cNvPr>
          <p:cNvSpPr txBox="1"/>
          <p:nvPr/>
        </p:nvSpPr>
        <p:spPr>
          <a:xfrm>
            <a:off x="2270017" y="5719211"/>
            <a:ext cx="828018" cy="276999"/>
          </a:xfrm>
          <a:prstGeom prst="rect">
            <a:avLst/>
          </a:prstGeom>
          <a:noFill/>
        </p:spPr>
        <p:txBody>
          <a:bodyPr wrap="square" rtlCol="0">
            <a:spAutoFit/>
          </a:bodyPr>
          <a:lstStyle/>
          <a:p>
            <a:pPr algn="ctr"/>
            <a:r>
              <a:rPr lang="en-US" sz="1200" b="1" dirty="0">
                <a:solidFill>
                  <a:srgbClr val="7030A0"/>
                </a:solidFill>
              </a:rPr>
              <a:t>0.07</a:t>
            </a:r>
          </a:p>
        </p:txBody>
      </p:sp>
      <p:sp>
        <p:nvSpPr>
          <p:cNvPr id="3" name="Slide Number Placeholder 2">
            <a:extLst>
              <a:ext uri="{FF2B5EF4-FFF2-40B4-BE49-F238E27FC236}">
                <a16:creationId xmlns:a16="http://schemas.microsoft.com/office/drawing/2014/main" id="{F1228B74-481B-5F69-A2C4-017865617182}"/>
              </a:ext>
            </a:extLst>
          </p:cNvPr>
          <p:cNvSpPr>
            <a:spLocks noGrp="1"/>
          </p:cNvSpPr>
          <p:nvPr>
            <p:ph type="sldNum" sz="quarter" idx="12"/>
          </p:nvPr>
        </p:nvSpPr>
        <p:spPr/>
        <p:txBody>
          <a:bodyPr/>
          <a:lstStyle/>
          <a:p>
            <a:pPr>
              <a:defRPr/>
            </a:pPr>
            <a:fld id="{78E67954-3F63-4602-A1EF-637D8771F4F4}" type="slidenum">
              <a:rPr lang="en-US" smtClean="0"/>
              <a:pPr>
                <a:defRPr/>
              </a:pPr>
              <a:t>13</a:t>
            </a:fld>
            <a:endParaRPr lang="en-US" dirty="0"/>
          </a:p>
        </p:txBody>
      </p:sp>
      <p:sp>
        <p:nvSpPr>
          <p:cNvPr id="4" name="Title 3">
            <a:extLst>
              <a:ext uri="{FF2B5EF4-FFF2-40B4-BE49-F238E27FC236}">
                <a16:creationId xmlns:a16="http://schemas.microsoft.com/office/drawing/2014/main" id="{7D5B8ECC-07FD-26E5-5C88-122E2FAE72AC}"/>
              </a:ext>
            </a:extLst>
          </p:cNvPr>
          <p:cNvSpPr>
            <a:spLocks noGrp="1"/>
          </p:cNvSpPr>
          <p:nvPr>
            <p:ph type="title"/>
          </p:nvPr>
        </p:nvSpPr>
        <p:spPr/>
        <p:txBody>
          <a:bodyPr/>
          <a:lstStyle/>
          <a:p>
            <a:r>
              <a:rPr lang="en-US" dirty="0"/>
              <a:t>3. Use SME Assessments</a:t>
            </a:r>
          </a:p>
        </p:txBody>
      </p:sp>
      <p:sp>
        <p:nvSpPr>
          <p:cNvPr id="2" name="Rectangle 1">
            <a:extLst>
              <a:ext uri="{FF2B5EF4-FFF2-40B4-BE49-F238E27FC236}">
                <a16:creationId xmlns:a16="http://schemas.microsoft.com/office/drawing/2014/main" id="{CE95FCD5-C8BD-82DB-ED0D-0D8B4A2F7978}"/>
              </a:ext>
            </a:extLst>
          </p:cNvPr>
          <p:cNvSpPr/>
          <p:nvPr/>
        </p:nvSpPr>
        <p:spPr>
          <a:xfrm>
            <a:off x="1448344"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sends malicious navigation command to UAS</a:t>
            </a:r>
          </a:p>
        </p:txBody>
      </p:sp>
      <p:sp>
        <p:nvSpPr>
          <p:cNvPr id="6" name="Rectangle 5">
            <a:extLst>
              <a:ext uri="{FF2B5EF4-FFF2-40B4-BE49-F238E27FC236}">
                <a16:creationId xmlns:a16="http://schemas.microsoft.com/office/drawing/2014/main" id="{64809FD5-3BEC-535A-6334-DEF591871513}"/>
              </a:ext>
            </a:extLst>
          </p:cNvPr>
          <p:cNvSpPr/>
          <p:nvPr/>
        </p:nvSpPr>
        <p:spPr>
          <a:xfrm>
            <a:off x="222121"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gains control of ground station</a:t>
            </a:r>
          </a:p>
        </p:txBody>
      </p:sp>
      <p:sp>
        <p:nvSpPr>
          <p:cNvPr id="7" name="Rectangle 6">
            <a:extLst>
              <a:ext uri="{FF2B5EF4-FFF2-40B4-BE49-F238E27FC236}">
                <a16:creationId xmlns:a16="http://schemas.microsoft.com/office/drawing/2014/main" id="{31FB536A-AA2A-869D-6BAC-2AF554F0FFBA}"/>
              </a:ext>
            </a:extLst>
          </p:cNvPr>
          <p:cNvSpPr/>
          <p:nvPr/>
        </p:nvSpPr>
        <p:spPr>
          <a:xfrm>
            <a:off x="2921778" y="3134456"/>
            <a:ext cx="1771721"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into the middle of ground station &amp; UAS communications link</a:t>
            </a:r>
          </a:p>
        </p:txBody>
      </p:sp>
      <p:sp>
        <p:nvSpPr>
          <p:cNvPr id="8" name="Rectangle 7">
            <a:extLst>
              <a:ext uri="{FF2B5EF4-FFF2-40B4-BE49-F238E27FC236}">
                <a16:creationId xmlns:a16="http://schemas.microsoft.com/office/drawing/2014/main" id="{B44B0E3F-3A8B-45CC-DC39-0D79EFD6D677}"/>
              </a:ext>
            </a:extLst>
          </p:cNvPr>
          <p:cNvSpPr/>
          <p:nvPr/>
        </p:nvSpPr>
        <p:spPr>
          <a:xfrm>
            <a:off x="2913073" y="409099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link to shift into unencrypted mode</a:t>
            </a:r>
          </a:p>
        </p:txBody>
      </p:sp>
      <p:sp>
        <p:nvSpPr>
          <p:cNvPr id="9" name="Rectangle 8">
            <a:extLst>
              <a:ext uri="{FF2B5EF4-FFF2-40B4-BE49-F238E27FC236}">
                <a16:creationId xmlns:a16="http://schemas.microsoft.com/office/drawing/2014/main" id="{D49FF963-80CF-C83A-6386-792052D2002A}"/>
              </a:ext>
            </a:extLst>
          </p:cNvPr>
          <p:cNvSpPr/>
          <p:nvPr/>
        </p:nvSpPr>
        <p:spPr>
          <a:xfrm>
            <a:off x="4901790" y="411483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encryption key</a:t>
            </a:r>
          </a:p>
        </p:txBody>
      </p:sp>
      <p:sp>
        <p:nvSpPr>
          <p:cNvPr id="10" name="Rectangle 9">
            <a:extLst>
              <a:ext uri="{FF2B5EF4-FFF2-40B4-BE49-F238E27FC236}">
                <a16:creationId xmlns:a16="http://schemas.microsoft.com/office/drawing/2014/main" id="{7B49E5EA-A6D3-D00B-5F58-0C7DBED6F35F}"/>
              </a:ext>
            </a:extLst>
          </p:cNvPr>
          <p:cNvSpPr/>
          <p:nvPr/>
        </p:nvSpPr>
        <p:spPr>
          <a:xfrm>
            <a:off x="2965885"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insider to give them the key</a:t>
            </a:r>
          </a:p>
        </p:txBody>
      </p:sp>
      <p:sp>
        <p:nvSpPr>
          <p:cNvPr id="11" name="Rectangle 10">
            <a:extLst>
              <a:ext uri="{FF2B5EF4-FFF2-40B4-BE49-F238E27FC236}">
                <a16:creationId xmlns:a16="http://schemas.microsoft.com/office/drawing/2014/main" id="{BF9F0418-C6DC-CDEB-87B4-42955B4395F7}"/>
              </a:ext>
            </a:extLst>
          </p:cNvPr>
          <p:cNvSpPr/>
          <p:nvPr/>
        </p:nvSpPr>
        <p:spPr>
          <a:xfrm>
            <a:off x="4568631"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breaks encryption to determine the key</a:t>
            </a:r>
          </a:p>
        </p:txBody>
      </p:sp>
      <p:sp>
        <p:nvSpPr>
          <p:cNvPr id="12" name="Rectangle 11">
            <a:extLst>
              <a:ext uri="{FF2B5EF4-FFF2-40B4-BE49-F238E27FC236}">
                <a16:creationId xmlns:a16="http://schemas.microsoft.com/office/drawing/2014/main" id="{27A0AE87-CA3D-A8E2-CE25-C2EFE6EF2AE7}"/>
              </a:ext>
            </a:extLst>
          </p:cNvPr>
          <p:cNvSpPr/>
          <p:nvPr/>
        </p:nvSpPr>
        <p:spPr>
          <a:xfrm>
            <a:off x="6166454"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steals key from SIPR connected ground station</a:t>
            </a:r>
          </a:p>
        </p:txBody>
      </p:sp>
      <p:sp>
        <p:nvSpPr>
          <p:cNvPr id="13" name="Rectangle 12">
            <a:extLst>
              <a:ext uri="{FF2B5EF4-FFF2-40B4-BE49-F238E27FC236}">
                <a16:creationId xmlns:a16="http://schemas.microsoft.com/office/drawing/2014/main" id="{FB76B37F-3A5C-F927-6A73-0652B4E18778}"/>
              </a:ext>
            </a:extLst>
          </p:cNvPr>
          <p:cNvSpPr/>
          <p:nvPr/>
        </p:nvSpPr>
        <p:spPr>
          <a:xfrm>
            <a:off x="4604499" y="1221384"/>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UAS flies to adversary directed location</a:t>
            </a:r>
          </a:p>
        </p:txBody>
      </p:sp>
      <p:sp>
        <p:nvSpPr>
          <p:cNvPr id="14" name="Rectangle 13">
            <a:extLst>
              <a:ext uri="{FF2B5EF4-FFF2-40B4-BE49-F238E27FC236}">
                <a16:creationId xmlns:a16="http://schemas.microsoft.com/office/drawing/2014/main" id="{CF337CA2-7C03-1617-CCDA-6530F46D1150}"/>
              </a:ext>
            </a:extLst>
          </p:cNvPr>
          <p:cNvSpPr/>
          <p:nvPr/>
        </p:nvSpPr>
        <p:spPr>
          <a:xfrm>
            <a:off x="607231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sends adversary spoofed navigation message</a:t>
            </a:r>
          </a:p>
        </p:txBody>
      </p:sp>
      <p:sp>
        <p:nvSpPr>
          <p:cNvPr id="18" name="Rectangle 17">
            <a:extLst>
              <a:ext uri="{FF2B5EF4-FFF2-40B4-BE49-F238E27FC236}">
                <a16:creationId xmlns:a16="http://schemas.microsoft.com/office/drawing/2014/main" id="{22C7420B-95DA-47C8-E90E-0EF0D91E9F9B}"/>
              </a:ext>
            </a:extLst>
          </p:cNvPr>
          <p:cNvSpPr/>
          <p:nvPr/>
        </p:nvSpPr>
        <p:spPr>
          <a:xfrm>
            <a:off x="887942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successfully spoofs nav solution</a:t>
            </a:r>
          </a:p>
        </p:txBody>
      </p:sp>
      <p:sp>
        <p:nvSpPr>
          <p:cNvPr id="19" name="Rectangle 18">
            <a:extLst>
              <a:ext uri="{FF2B5EF4-FFF2-40B4-BE49-F238E27FC236}">
                <a16:creationId xmlns:a16="http://schemas.microsoft.com/office/drawing/2014/main" id="{56CB4435-5884-A84A-B3CF-19EAA792A53C}"/>
              </a:ext>
            </a:extLst>
          </p:cNvPr>
          <p:cNvSpPr/>
          <p:nvPr/>
        </p:nvSpPr>
        <p:spPr>
          <a:xfrm>
            <a:off x="8559819"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MIL GPS spoofing</a:t>
            </a:r>
          </a:p>
        </p:txBody>
      </p:sp>
      <p:sp>
        <p:nvSpPr>
          <p:cNvPr id="20" name="Rectangle 19">
            <a:extLst>
              <a:ext uri="{FF2B5EF4-FFF2-40B4-BE49-F238E27FC236}">
                <a16:creationId xmlns:a16="http://schemas.microsoft.com/office/drawing/2014/main" id="{A5891B84-4B6F-B66A-647F-A7535D54B6EB}"/>
              </a:ext>
            </a:extLst>
          </p:cNvPr>
          <p:cNvSpPr/>
          <p:nvPr/>
        </p:nvSpPr>
        <p:spPr>
          <a:xfrm>
            <a:off x="10245407"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Other NAV sensor spoofing</a:t>
            </a:r>
          </a:p>
        </p:txBody>
      </p:sp>
      <p:sp>
        <p:nvSpPr>
          <p:cNvPr id="21" name="Rectangle 20">
            <a:extLst>
              <a:ext uri="{FF2B5EF4-FFF2-40B4-BE49-F238E27FC236}">
                <a16:creationId xmlns:a16="http://schemas.microsoft.com/office/drawing/2014/main" id="{12AD6ADE-4452-CB34-1EBF-21A91B915818}"/>
              </a:ext>
            </a:extLst>
          </p:cNvPr>
          <p:cNvSpPr/>
          <p:nvPr/>
        </p:nvSpPr>
        <p:spPr>
          <a:xfrm>
            <a:off x="115190"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Operator Insider</a:t>
            </a:r>
          </a:p>
        </p:txBody>
      </p:sp>
      <p:sp>
        <p:nvSpPr>
          <p:cNvPr id="22" name="Rectangle 21">
            <a:extLst>
              <a:ext uri="{FF2B5EF4-FFF2-40B4-BE49-F238E27FC236}">
                <a16:creationId xmlns:a16="http://schemas.microsoft.com/office/drawing/2014/main" id="{B4DCA98D-CF30-BE1B-9F51-38C67610B76C}"/>
              </a:ext>
            </a:extLst>
          </p:cNvPr>
          <p:cNvSpPr/>
          <p:nvPr/>
        </p:nvSpPr>
        <p:spPr>
          <a:xfrm>
            <a:off x="1849254"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SIPR connected Traditional-IT cyber attack</a:t>
            </a:r>
          </a:p>
        </p:txBody>
      </p:sp>
      <p:cxnSp>
        <p:nvCxnSpPr>
          <p:cNvPr id="24" name="Straight Connector 23">
            <a:extLst>
              <a:ext uri="{FF2B5EF4-FFF2-40B4-BE49-F238E27FC236}">
                <a16:creationId xmlns:a16="http://schemas.microsoft.com/office/drawing/2014/main" id="{62D74FAC-3D9E-2F33-0DCB-C1746951CD62}"/>
              </a:ext>
            </a:extLst>
          </p:cNvPr>
          <p:cNvCxnSpPr>
            <a:cxnSpLocks/>
            <a:stCxn id="13" idx="2"/>
            <a:endCxn id="2" idx="0"/>
          </p:cNvCxnSpPr>
          <p:nvPr/>
        </p:nvCxnSpPr>
        <p:spPr>
          <a:xfrm flipH="1">
            <a:off x="2222675" y="1922443"/>
            <a:ext cx="315615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5C5103C-6574-7347-F5ED-DABD6B3AE9C8}"/>
              </a:ext>
            </a:extLst>
          </p:cNvPr>
          <p:cNvCxnSpPr>
            <a:cxnSpLocks/>
            <a:stCxn id="13" idx="2"/>
            <a:endCxn id="14" idx="0"/>
          </p:cNvCxnSpPr>
          <p:nvPr/>
        </p:nvCxnSpPr>
        <p:spPr>
          <a:xfrm>
            <a:off x="5378830" y="1922443"/>
            <a:ext cx="146781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09E95C1-A357-3BC5-A05F-38E1C2BC6BC1}"/>
              </a:ext>
            </a:extLst>
          </p:cNvPr>
          <p:cNvCxnSpPr>
            <a:cxnSpLocks/>
            <a:stCxn id="13" idx="2"/>
            <a:endCxn id="18" idx="0"/>
          </p:cNvCxnSpPr>
          <p:nvPr/>
        </p:nvCxnSpPr>
        <p:spPr>
          <a:xfrm>
            <a:off x="5378830" y="1922443"/>
            <a:ext cx="427492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1B9D17-9F2B-F4EC-EC30-86C524E0F737}"/>
              </a:ext>
            </a:extLst>
          </p:cNvPr>
          <p:cNvCxnSpPr>
            <a:cxnSpLocks/>
            <a:stCxn id="6" idx="0"/>
            <a:endCxn id="2" idx="2"/>
          </p:cNvCxnSpPr>
          <p:nvPr/>
        </p:nvCxnSpPr>
        <p:spPr>
          <a:xfrm flipV="1">
            <a:off x="996452" y="2878979"/>
            <a:ext cx="1226223"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3BADC7-08EF-D45D-DF14-C63086169034}"/>
              </a:ext>
            </a:extLst>
          </p:cNvPr>
          <p:cNvCxnSpPr>
            <a:cxnSpLocks/>
            <a:stCxn id="7" idx="0"/>
            <a:endCxn id="2" idx="2"/>
          </p:cNvCxnSpPr>
          <p:nvPr/>
        </p:nvCxnSpPr>
        <p:spPr>
          <a:xfrm flipH="1" flipV="1">
            <a:off x="2222675" y="2878979"/>
            <a:ext cx="1584964"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1E4179E-CD8B-EBB7-55AC-E6F25351D4BA}"/>
              </a:ext>
            </a:extLst>
          </p:cNvPr>
          <p:cNvCxnSpPr>
            <a:cxnSpLocks/>
            <a:stCxn id="6" idx="2"/>
            <a:endCxn id="22" idx="0"/>
          </p:cNvCxnSpPr>
          <p:nvPr/>
        </p:nvCxnSpPr>
        <p:spPr>
          <a:xfrm>
            <a:off x="996452" y="3835515"/>
            <a:ext cx="1627133"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DE64729-B8F8-28E9-53D3-C0BA1164E12C}"/>
              </a:ext>
            </a:extLst>
          </p:cNvPr>
          <p:cNvCxnSpPr>
            <a:cxnSpLocks/>
            <a:stCxn id="6" idx="2"/>
            <a:endCxn id="21" idx="0"/>
          </p:cNvCxnSpPr>
          <p:nvPr/>
        </p:nvCxnSpPr>
        <p:spPr>
          <a:xfrm flipH="1">
            <a:off x="889521" y="3835515"/>
            <a:ext cx="106931"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F4BE06B-0BF6-B037-581E-2B0BE9279E99}"/>
              </a:ext>
            </a:extLst>
          </p:cNvPr>
          <p:cNvCxnSpPr>
            <a:cxnSpLocks/>
            <a:stCxn id="7" idx="2"/>
            <a:endCxn id="8" idx="0"/>
          </p:cNvCxnSpPr>
          <p:nvPr/>
        </p:nvCxnSpPr>
        <p:spPr>
          <a:xfrm flipH="1">
            <a:off x="3687404" y="3835515"/>
            <a:ext cx="12023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A171567-9DEA-0EB5-F385-CEFB3FEF7DA3}"/>
              </a:ext>
            </a:extLst>
          </p:cNvPr>
          <p:cNvCxnSpPr>
            <a:cxnSpLocks/>
            <a:stCxn id="7" idx="2"/>
            <a:endCxn id="9" idx="0"/>
          </p:cNvCxnSpPr>
          <p:nvPr/>
        </p:nvCxnSpPr>
        <p:spPr>
          <a:xfrm>
            <a:off x="3807639" y="3835515"/>
            <a:ext cx="1868482" cy="279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FBC91A2-82D9-D13B-7B3C-F6B772C2A904}"/>
              </a:ext>
            </a:extLst>
          </p:cNvPr>
          <p:cNvCxnSpPr>
            <a:cxnSpLocks/>
            <a:stCxn id="9" idx="2"/>
            <a:endCxn id="11" idx="0"/>
          </p:cNvCxnSpPr>
          <p:nvPr/>
        </p:nvCxnSpPr>
        <p:spPr>
          <a:xfrm flipH="1">
            <a:off x="5342962" y="4815891"/>
            <a:ext cx="333159"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310E470-96A7-753A-2EFC-2AB385335781}"/>
              </a:ext>
            </a:extLst>
          </p:cNvPr>
          <p:cNvCxnSpPr>
            <a:cxnSpLocks/>
            <a:stCxn id="10" idx="0"/>
            <a:endCxn id="9" idx="2"/>
          </p:cNvCxnSpPr>
          <p:nvPr/>
        </p:nvCxnSpPr>
        <p:spPr>
          <a:xfrm flipV="1">
            <a:off x="3740216" y="4815891"/>
            <a:ext cx="1935905"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C53897A-3FA2-3E84-8DCF-DF898E6CB2F8}"/>
              </a:ext>
            </a:extLst>
          </p:cNvPr>
          <p:cNvCxnSpPr>
            <a:cxnSpLocks/>
            <a:stCxn id="12" idx="0"/>
            <a:endCxn id="9" idx="2"/>
          </p:cNvCxnSpPr>
          <p:nvPr/>
        </p:nvCxnSpPr>
        <p:spPr>
          <a:xfrm flipH="1" flipV="1">
            <a:off x="5676121" y="4815891"/>
            <a:ext cx="1264664"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5810E57-A8A8-09FD-0103-718F43945F72}"/>
              </a:ext>
            </a:extLst>
          </p:cNvPr>
          <p:cNvCxnSpPr>
            <a:cxnSpLocks/>
            <a:stCxn id="18" idx="2"/>
            <a:endCxn id="19" idx="0"/>
          </p:cNvCxnSpPr>
          <p:nvPr/>
        </p:nvCxnSpPr>
        <p:spPr>
          <a:xfrm flipH="1">
            <a:off x="9334150" y="2878979"/>
            <a:ext cx="31960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D7F78FA-F5ED-CA4E-0D1F-8CA46DDCFE61}"/>
              </a:ext>
            </a:extLst>
          </p:cNvPr>
          <p:cNvCxnSpPr>
            <a:cxnSpLocks/>
            <a:stCxn id="18" idx="2"/>
            <a:endCxn id="20" idx="0"/>
          </p:cNvCxnSpPr>
          <p:nvPr/>
        </p:nvCxnSpPr>
        <p:spPr>
          <a:xfrm>
            <a:off x="9653756" y="2878979"/>
            <a:ext cx="1365982" cy="255477"/>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A00E713-5959-E20B-CD8F-8E5AA5D66187}"/>
              </a:ext>
            </a:extLst>
          </p:cNvPr>
          <p:cNvSpPr txBox="1"/>
          <p:nvPr/>
        </p:nvSpPr>
        <p:spPr>
          <a:xfrm>
            <a:off x="7900571" y="4377535"/>
            <a:ext cx="4041409"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All the normal issues with using SME assessment of probabilities apply</a:t>
            </a:r>
          </a:p>
          <a:p>
            <a:pPr marL="742263" lvl="1" indent="-285750">
              <a:buFont typeface="Arial" panose="020B0604020202020204" pitchFamily="34" charset="0"/>
              <a:buChar char="•"/>
            </a:pPr>
            <a:r>
              <a:rPr lang="en-US" dirty="0">
                <a:solidFill>
                  <a:srgbClr val="0070C0"/>
                </a:solidFill>
              </a:rPr>
              <a:t>Calibration</a:t>
            </a:r>
          </a:p>
          <a:p>
            <a:pPr marL="742263" lvl="1" indent="-285750">
              <a:buFont typeface="Arial" panose="020B0604020202020204" pitchFamily="34" charset="0"/>
              <a:buChar char="•"/>
            </a:pPr>
            <a:r>
              <a:rPr lang="en-US" dirty="0">
                <a:solidFill>
                  <a:srgbClr val="0070C0"/>
                </a:solidFill>
              </a:rPr>
              <a:t>Uncertainty</a:t>
            </a:r>
          </a:p>
          <a:p>
            <a:pPr marL="742263" lvl="1" indent="-285750">
              <a:buFont typeface="Arial" panose="020B0604020202020204" pitchFamily="34" charset="0"/>
              <a:buChar char="•"/>
            </a:pPr>
            <a:r>
              <a:rPr lang="en-US" dirty="0">
                <a:solidFill>
                  <a:srgbClr val="0070C0"/>
                </a:solidFill>
              </a:rPr>
              <a:t>Consistency</a:t>
            </a:r>
          </a:p>
          <a:p>
            <a:pPr marL="285750" indent="-285750">
              <a:buFont typeface="Arial" panose="020B0604020202020204" pitchFamily="34" charset="0"/>
              <a:buChar char="•"/>
            </a:pPr>
            <a:r>
              <a:rPr lang="en-US" dirty="0">
                <a:solidFill>
                  <a:srgbClr val="0070C0"/>
                </a:solidFill>
              </a:rPr>
              <a:t>Does allow for easier </a:t>
            </a:r>
            <a:br>
              <a:rPr lang="en-US" dirty="0">
                <a:solidFill>
                  <a:srgbClr val="0070C0"/>
                </a:solidFill>
              </a:rPr>
            </a:br>
            <a:r>
              <a:rPr lang="en-US" dirty="0">
                <a:solidFill>
                  <a:srgbClr val="0070C0"/>
                </a:solidFill>
              </a:rPr>
              <a:t>assessment of scoring</a:t>
            </a:r>
          </a:p>
        </p:txBody>
      </p:sp>
      <p:cxnSp>
        <p:nvCxnSpPr>
          <p:cNvPr id="27" name="Straight Connector 26">
            <a:extLst>
              <a:ext uri="{FF2B5EF4-FFF2-40B4-BE49-F238E27FC236}">
                <a16:creationId xmlns:a16="http://schemas.microsoft.com/office/drawing/2014/main" id="{8ECA4570-DD32-1E23-4280-067557F6A610}"/>
              </a:ext>
            </a:extLst>
          </p:cNvPr>
          <p:cNvCxnSpPr>
            <a:cxnSpLocks/>
            <a:stCxn id="14" idx="2"/>
            <a:endCxn id="32" idx="0"/>
          </p:cNvCxnSpPr>
          <p:nvPr/>
        </p:nvCxnSpPr>
        <p:spPr>
          <a:xfrm flipH="1">
            <a:off x="5962976" y="2878979"/>
            <a:ext cx="883670"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49CDE-53F6-516C-B2C0-6765BF70D077}"/>
              </a:ext>
            </a:extLst>
          </p:cNvPr>
          <p:cNvCxnSpPr>
            <a:cxnSpLocks/>
            <a:stCxn id="14" idx="2"/>
            <a:endCxn id="33" idx="0"/>
          </p:cNvCxnSpPr>
          <p:nvPr/>
        </p:nvCxnSpPr>
        <p:spPr>
          <a:xfrm>
            <a:off x="6846646" y="2878979"/>
            <a:ext cx="801917"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F85B2E-5409-0547-32B8-7E60EA40E153}"/>
              </a:ext>
            </a:extLst>
          </p:cNvPr>
          <p:cNvSpPr txBox="1"/>
          <p:nvPr/>
        </p:nvSpPr>
        <p:spPr>
          <a:xfrm>
            <a:off x="6531002" y="2834676"/>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32" name="Rectangle 31">
            <a:extLst>
              <a:ext uri="{FF2B5EF4-FFF2-40B4-BE49-F238E27FC236}">
                <a16:creationId xmlns:a16="http://schemas.microsoft.com/office/drawing/2014/main" id="{193E40D3-ED03-4B5C-9824-B7F9D6486454}"/>
              </a:ext>
            </a:extLst>
          </p:cNvPr>
          <p:cNvSpPr/>
          <p:nvPr/>
        </p:nvSpPr>
        <p:spPr>
          <a:xfrm>
            <a:off x="5188645"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control of device on 1553 bus via supply chain</a:t>
            </a:r>
          </a:p>
        </p:txBody>
      </p:sp>
      <p:sp>
        <p:nvSpPr>
          <p:cNvPr id="33" name="Rectangle 32">
            <a:extLst>
              <a:ext uri="{FF2B5EF4-FFF2-40B4-BE49-F238E27FC236}">
                <a16:creationId xmlns:a16="http://schemas.microsoft.com/office/drawing/2014/main" id="{18640B2B-7A0C-BF8B-DDAB-31B8D53B16D4}"/>
              </a:ext>
            </a:extLst>
          </p:cNvPr>
          <p:cNvSpPr/>
          <p:nvPr/>
        </p:nvSpPr>
        <p:spPr>
          <a:xfrm>
            <a:off x="6874232"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successfully sends adversary spoofed navigation message</a:t>
            </a:r>
          </a:p>
        </p:txBody>
      </p:sp>
      <p:cxnSp>
        <p:nvCxnSpPr>
          <p:cNvPr id="138" name="Straight Connector 137">
            <a:extLst>
              <a:ext uri="{FF2B5EF4-FFF2-40B4-BE49-F238E27FC236}">
                <a16:creationId xmlns:a16="http://schemas.microsoft.com/office/drawing/2014/main" id="{B18023E1-3308-59E7-C8F7-A2DBD4B43C77}"/>
              </a:ext>
            </a:extLst>
          </p:cNvPr>
          <p:cNvCxnSpPr>
            <a:cxnSpLocks/>
          </p:cNvCxnSpPr>
          <p:nvPr/>
        </p:nvCxnSpPr>
        <p:spPr>
          <a:xfrm flipH="1">
            <a:off x="264290" y="1426175"/>
            <a:ext cx="4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6BFEF1B8-BABF-2AC9-C66D-A1B226728CD1}"/>
              </a:ext>
            </a:extLst>
          </p:cNvPr>
          <p:cNvSpPr txBox="1"/>
          <p:nvPr/>
        </p:nvSpPr>
        <p:spPr>
          <a:xfrm>
            <a:off x="162655" y="1494301"/>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141" name="TextBox 140">
            <a:extLst>
              <a:ext uri="{FF2B5EF4-FFF2-40B4-BE49-F238E27FC236}">
                <a16:creationId xmlns:a16="http://schemas.microsoft.com/office/drawing/2014/main" id="{36F2D779-F40F-47A6-D8B7-C92010992915}"/>
              </a:ext>
            </a:extLst>
          </p:cNvPr>
          <p:cNvSpPr txBox="1"/>
          <p:nvPr/>
        </p:nvSpPr>
        <p:spPr>
          <a:xfrm>
            <a:off x="150394" y="1230787"/>
            <a:ext cx="617537" cy="246221"/>
          </a:xfrm>
          <a:prstGeom prst="rect">
            <a:avLst/>
          </a:prstGeom>
          <a:noFill/>
        </p:spPr>
        <p:txBody>
          <a:bodyPr wrap="square" rtlCol="0">
            <a:spAutoFit/>
          </a:bodyPr>
          <a:lstStyle/>
          <a:p>
            <a:pPr algn="ctr"/>
            <a:r>
              <a:rPr lang="en-US" sz="1000" dirty="0">
                <a:solidFill>
                  <a:schemeClr val="accent1"/>
                </a:solidFill>
              </a:rPr>
              <a:t>or</a:t>
            </a:r>
          </a:p>
        </p:txBody>
      </p:sp>
      <p:cxnSp>
        <p:nvCxnSpPr>
          <p:cNvPr id="142" name="Straight Connector 141">
            <a:extLst>
              <a:ext uri="{FF2B5EF4-FFF2-40B4-BE49-F238E27FC236}">
                <a16:creationId xmlns:a16="http://schemas.microsoft.com/office/drawing/2014/main" id="{E66EF6E1-CF01-7398-91BB-0E381186E8C2}"/>
              </a:ext>
            </a:extLst>
          </p:cNvPr>
          <p:cNvCxnSpPr>
            <a:cxnSpLocks/>
          </p:cNvCxnSpPr>
          <p:nvPr/>
        </p:nvCxnSpPr>
        <p:spPr>
          <a:xfrm flipH="1">
            <a:off x="264290" y="1697045"/>
            <a:ext cx="414269" cy="552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3BBEEB-AD5A-3037-5F3E-97BB44F39B67}"/>
              </a:ext>
            </a:extLst>
          </p:cNvPr>
          <p:cNvSpPr txBox="1"/>
          <p:nvPr/>
        </p:nvSpPr>
        <p:spPr>
          <a:xfrm>
            <a:off x="449122" y="5719211"/>
            <a:ext cx="828018" cy="276999"/>
          </a:xfrm>
          <a:prstGeom prst="rect">
            <a:avLst/>
          </a:prstGeom>
          <a:noFill/>
        </p:spPr>
        <p:txBody>
          <a:bodyPr wrap="square" rtlCol="0">
            <a:spAutoFit/>
          </a:bodyPr>
          <a:lstStyle/>
          <a:p>
            <a:pPr algn="ctr"/>
            <a:r>
              <a:rPr lang="en-US" sz="1200" b="1" dirty="0">
                <a:solidFill>
                  <a:srgbClr val="00B050"/>
                </a:solidFill>
              </a:rPr>
              <a:t>0.002</a:t>
            </a:r>
          </a:p>
        </p:txBody>
      </p:sp>
      <p:sp>
        <p:nvSpPr>
          <p:cNvPr id="16" name="TextBox 15">
            <a:extLst>
              <a:ext uri="{FF2B5EF4-FFF2-40B4-BE49-F238E27FC236}">
                <a16:creationId xmlns:a16="http://schemas.microsoft.com/office/drawing/2014/main" id="{8916252B-5660-FA22-B975-3D78936FC5DC}"/>
              </a:ext>
            </a:extLst>
          </p:cNvPr>
          <p:cNvSpPr txBox="1"/>
          <p:nvPr/>
        </p:nvSpPr>
        <p:spPr>
          <a:xfrm>
            <a:off x="3243919" y="4736086"/>
            <a:ext cx="828018" cy="276999"/>
          </a:xfrm>
          <a:prstGeom prst="rect">
            <a:avLst/>
          </a:prstGeom>
          <a:noFill/>
        </p:spPr>
        <p:txBody>
          <a:bodyPr wrap="square" rtlCol="0">
            <a:spAutoFit/>
          </a:bodyPr>
          <a:lstStyle/>
          <a:p>
            <a:pPr algn="ctr"/>
            <a:r>
              <a:rPr lang="en-US" sz="1200" b="1" dirty="0">
                <a:solidFill>
                  <a:srgbClr val="00B050"/>
                </a:solidFill>
              </a:rPr>
              <a:t>0.0</a:t>
            </a:r>
          </a:p>
        </p:txBody>
      </p:sp>
      <p:grpSp>
        <p:nvGrpSpPr>
          <p:cNvPr id="39" name="Group 38">
            <a:extLst>
              <a:ext uri="{FF2B5EF4-FFF2-40B4-BE49-F238E27FC236}">
                <a16:creationId xmlns:a16="http://schemas.microsoft.com/office/drawing/2014/main" id="{2B709007-6D2B-C64A-40C9-E62CA288F799}"/>
              </a:ext>
            </a:extLst>
          </p:cNvPr>
          <p:cNvGrpSpPr/>
          <p:nvPr/>
        </p:nvGrpSpPr>
        <p:grpSpPr>
          <a:xfrm>
            <a:off x="20730" y="1813647"/>
            <a:ext cx="909662" cy="246221"/>
            <a:chOff x="16592" y="1776405"/>
            <a:chExt cx="909662" cy="246221"/>
          </a:xfrm>
        </p:grpSpPr>
        <p:sp>
          <p:nvSpPr>
            <p:cNvPr id="38" name="TextBox 37">
              <a:extLst>
                <a:ext uri="{FF2B5EF4-FFF2-40B4-BE49-F238E27FC236}">
                  <a16:creationId xmlns:a16="http://schemas.microsoft.com/office/drawing/2014/main" id="{ACFD90EE-BAD0-8916-8664-5E00F2081D4D}"/>
                </a:ext>
              </a:extLst>
            </p:cNvPr>
            <p:cNvSpPr txBox="1"/>
            <p:nvPr/>
          </p:nvSpPr>
          <p:spPr>
            <a:xfrm>
              <a:off x="16592" y="1776405"/>
              <a:ext cx="909662" cy="246221"/>
            </a:xfrm>
            <a:prstGeom prst="rect">
              <a:avLst/>
            </a:prstGeom>
            <a:noFill/>
          </p:spPr>
          <p:txBody>
            <a:bodyPr wrap="square" rtlCol="0">
              <a:spAutoFit/>
            </a:bodyPr>
            <a:lstStyle/>
            <a:p>
              <a:pPr algn="ctr"/>
              <a:r>
                <a:rPr lang="en-US" sz="1000" dirty="0"/>
                <a:t>Scored Leaf</a:t>
              </a:r>
            </a:p>
          </p:txBody>
        </p:sp>
        <p:sp>
          <p:nvSpPr>
            <p:cNvPr id="36" name="Rectangle 35">
              <a:extLst>
                <a:ext uri="{FF2B5EF4-FFF2-40B4-BE49-F238E27FC236}">
                  <a16:creationId xmlns:a16="http://schemas.microsoft.com/office/drawing/2014/main" id="{E7798116-86E0-6AAD-1DC5-B048324F91F0}"/>
                </a:ext>
              </a:extLst>
            </p:cNvPr>
            <p:cNvSpPr/>
            <p:nvPr/>
          </p:nvSpPr>
          <p:spPr>
            <a:xfrm>
              <a:off x="100067" y="1796802"/>
              <a:ext cx="748131" cy="205425"/>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42" name="TextBox 41">
            <a:extLst>
              <a:ext uri="{FF2B5EF4-FFF2-40B4-BE49-F238E27FC236}">
                <a16:creationId xmlns:a16="http://schemas.microsoft.com/office/drawing/2014/main" id="{787EFC7B-8BB0-AAF4-7D50-611687975091}"/>
              </a:ext>
            </a:extLst>
          </p:cNvPr>
          <p:cNvSpPr txBox="1"/>
          <p:nvPr/>
        </p:nvSpPr>
        <p:spPr>
          <a:xfrm>
            <a:off x="7232453" y="3811980"/>
            <a:ext cx="828018" cy="276999"/>
          </a:xfrm>
          <a:prstGeom prst="rect">
            <a:avLst/>
          </a:prstGeom>
          <a:noFill/>
        </p:spPr>
        <p:txBody>
          <a:bodyPr wrap="square" rtlCol="0">
            <a:spAutoFit/>
          </a:bodyPr>
          <a:lstStyle/>
          <a:p>
            <a:pPr algn="ctr"/>
            <a:r>
              <a:rPr lang="en-US" sz="1200" b="1" dirty="0">
                <a:solidFill>
                  <a:srgbClr val="0070C0"/>
                </a:solidFill>
              </a:rPr>
              <a:t>0.30</a:t>
            </a:r>
          </a:p>
        </p:txBody>
      </p:sp>
      <p:sp>
        <p:nvSpPr>
          <p:cNvPr id="17" name="Oval 16">
            <a:extLst>
              <a:ext uri="{FF2B5EF4-FFF2-40B4-BE49-F238E27FC236}">
                <a16:creationId xmlns:a16="http://schemas.microsoft.com/office/drawing/2014/main" id="{8BCB745E-C772-FBB3-6328-0008FC363811}"/>
              </a:ext>
            </a:extLst>
          </p:cNvPr>
          <p:cNvSpPr/>
          <p:nvPr/>
        </p:nvSpPr>
        <p:spPr>
          <a:xfrm>
            <a:off x="5656420" y="3828094"/>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7FDACA6-671D-593C-08AA-29C143B634A9}"/>
              </a:ext>
            </a:extLst>
          </p:cNvPr>
          <p:cNvSpPr txBox="1"/>
          <p:nvPr/>
        </p:nvSpPr>
        <p:spPr>
          <a:xfrm>
            <a:off x="5548967" y="3811980"/>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35" name="TextBox 34">
            <a:extLst>
              <a:ext uri="{FF2B5EF4-FFF2-40B4-BE49-F238E27FC236}">
                <a16:creationId xmlns:a16="http://schemas.microsoft.com/office/drawing/2014/main" id="{90BB33E5-A639-ACA9-CFB6-0B792B816E89}"/>
              </a:ext>
            </a:extLst>
          </p:cNvPr>
          <p:cNvSpPr txBox="1"/>
          <p:nvPr/>
        </p:nvSpPr>
        <p:spPr>
          <a:xfrm>
            <a:off x="8923502" y="3811980"/>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45" name="TextBox 44">
            <a:extLst>
              <a:ext uri="{FF2B5EF4-FFF2-40B4-BE49-F238E27FC236}">
                <a16:creationId xmlns:a16="http://schemas.microsoft.com/office/drawing/2014/main" id="{69E07B65-365A-9550-D647-24FDF44B29CA}"/>
              </a:ext>
            </a:extLst>
          </p:cNvPr>
          <p:cNvSpPr txBox="1"/>
          <p:nvPr/>
        </p:nvSpPr>
        <p:spPr>
          <a:xfrm>
            <a:off x="10641462" y="3811980"/>
            <a:ext cx="828018" cy="276999"/>
          </a:xfrm>
          <a:prstGeom prst="rect">
            <a:avLst/>
          </a:prstGeom>
          <a:noFill/>
        </p:spPr>
        <p:txBody>
          <a:bodyPr wrap="square" rtlCol="0">
            <a:spAutoFit/>
          </a:bodyPr>
          <a:lstStyle/>
          <a:p>
            <a:pPr algn="ctr"/>
            <a:r>
              <a:rPr lang="en-US" sz="1200" b="1" dirty="0">
                <a:solidFill>
                  <a:srgbClr val="7030A0"/>
                </a:solidFill>
              </a:rPr>
              <a:t>0.005</a:t>
            </a:r>
          </a:p>
        </p:txBody>
      </p:sp>
      <p:sp>
        <p:nvSpPr>
          <p:cNvPr id="47" name="Oval 46">
            <a:extLst>
              <a:ext uri="{FF2B5EF4-FFF2-40B4-BE49-F238E27FC236}">
                <a16:creationId xmlns:a16="http://schemas.microsoft.com/office/drawing/2014/main" id="{4AE76C0C-3410-79A4-EDE0-4DBAA559DD0B}"/>
              </a:ext>
            </a:extLst>
          </p:cNvPr>
          <p:cNvSpPr/>
          <p:nvPr/>
        </p:nvSpPr>
        <p:spPr>
          <a:xfrm>
            <a:off x="9030955" y="3828094"/>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A04BFEA-D999-48E1-C9A0-51C9AAECA93F}"/>
              </a:ext>
            </a:extLst>
          </p:cNvPr>
          <p:cNvSpPr/>
          <p:nvPr/>
        </p:nvSpPr>
        <p:spPr>
          <a:xfrm>
            <a:off x="10746286" y="3828094"/>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8C4186B-7BD9-2726-6FCE-AB3D4620F0AB}"/>
              </a:ext>
            </a:extLst>
          </p:cNvPr>
          <p:cNvSpPr/>
          <p:nvPr/>
        </p:nvSpPr>
        <p:spPr>
          <a:xfrm>
            <a:off x="2362712" y="5735325"/>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1426C36-0410-EB03-D5E8-F2D0022D6C1B}"/>
              </a:ext>
            </a:extLst>
          </p:cNvPr>
          <p:cNvSpPr/>
          <p:nvPr/>
        </p:nvSpPr>
        <p:spPr>
          <a:xfrm>
            <a:off x="6646208" y="6561473"/>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6CBEBF6-C4B7-C367-9EFE-1EDC5A486CC7}"/>
              </a:ext>
            </a:extLst>
          </p:cNvPr>
          <p:cNvSpPr/>
          <p:nvPr/>
        </p:nvSpPr>
        <p:spPr>
          <a:xfrm>
            <a:off x="5023512" y="6561473"/>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63110A41-9EC6-EB4B-69E4-A1874F44FFCE}"/>
              </a:ext>
            </a:extLst>
          </p:cNvPr>
          <p:cNvSpPr txBox="1"/>
          <p:nvPr/>
        </p:nvSpPr>
        <p:spPr>
          <a:xfrm>
            <a:off x="3307425" y="6545359"/>
            <a:ext cx="828018" cy="276999"/>
          </a:xfrm>
          <a:prstGeom prst="rect">
            <a:avLst/>
          </a:prstGeom>
          <a:noFill/>
        </p:spPr>
        <p:txBody>
          <a:bodyPr wrap="square" rtlCol="0">
            <a:spAutoFit/>
          </a:bodyPr>
          <a:lstStyle/>
          <a:p>
            <a:pPr algn="ctr"/>
            <a:r>
              <a:rPr lang="en-US" sz="1200" b="1" dirty="0">
                <a:solidFill>
                  <a:srgbClr val="00B050"/>
                </a:solidFill>
              </a:rPr>
              <a:t>0.0005</a:t>
            </a:r>
          </a:p>
        </p:txBody>
      </p:sp>
      <p:sp>
        <p:nvSpPr>
          <p:cNvPr id="57" name="TextBox 56">
            <a:extLst>
              <a:ext uri="{FF2B5EF4-FFF2-40B4-BE49-F238E27FC236}">
                <a16:creationId xmlns:a16="http://schemas.microsoft.com/office/drawing/2014/main" id="{8E972D58-CAD8-8895-301E-F3D0D7C85DF3}"/>
              </a:ext>
            </a:extLst>
          </p:cNvPr>
          <p:cNvSpPr txBox="1"/>
          <p:nvPr/>
        </p:nvSpPr>
        <p:spPr>
          <a:xfrm>
            <a:off x="6546356" y="6545359"/>
            <a:ext cx="828018" cy="276999"/>
          </a:xfrm>
          <a:prstGeom prst="rect">
            <a:avLst/>
          </a:prstGeom>
          <a:noFill/>
        </p:spPr>
        <p:txBody>
          <a:bodyPr wrap="square" rtlCol="0">
            <a:spAutoFit/>
          </a:bodyPr>
          <a:lstStyle/>
          <a:p>
            <a:pPr algn="ctr"/>
            <a:r>
              <a:rPr lang="en-US" sz="1200" b="1" dirty="0">
                <a:solidFill>
                  <a:srgbClr val="7030A0"/>
                </a:solidFill>
              </a:rPr>
              <a:t>0.05</a:t>
            </a:r>
          </a:p>
        </p:txBody>
      </p:sp>
      <p:sp>
        <p:nvSpPr>
          <p:cNvPr id="58" name="TextBox 57">
            <a:extLst>
              <a:ext uri="{FF2B5EF4-FFF2-40B4-BE49-F238E27FC236}">
                <a16:creationId xmlns:a16="http://schemas.microsoft.com/office/drawing/2014/main" id="{7F61F653-34CE-E53E-0C1F-A41BEA653087}"/>
              </a:ext>
            </a:extLst>
          </p:cNvPr>
          <p:cNvSpPr txBox="1"/>
          <p:nvPr/>
        </p:nvSpPr>
        <p:spPr>
          <a:xfrm>
            <a:off x="4921595" y="6545359"/>
            <a:ext cx="828018" cy="276999"/>
          </a:xfrm>
          <a:prstGeom prst="rect">
            <a:avLst/>
          </a:prstGeom>
          <a:noFill/>
        </p:spPr>
        <p:txBody>
          <a:bodyPr wrap="square" rtlCol="0">
            <a:spAutoFit/>
          </a:bodyPr>
          <a:lstStyle/>
          <a:p>
            <a:pPr algn="ctr"/>
            <a:r>
              <a:rPr lang="en-US" sz="1200" b="1" dirty="0">
                <a:solidFill>
                  <a:srgbClr val="7030A0"/>
                </a:solidFill>
              </a:rPr>
              <a:t>0.02</a:t>
            </a:r>
          </a:p>
        </p:txBody>
      </p:sp>
      <p:sp>
        <p:nvSpPr>
          <p:cNvPr id="60" name="TextBox 59">
            <a:extLst>
              <a:ext uri="{FF2B5EF4-FFF2-40B4-BE49-F238E27FC236}">
                <a16:creationId xmlns:a16="http://schemas.microsoft.com/office/drawing/2014/main" id="{FEA263ED-1D60-6165-82B3-708F9586F7EA}"/>
              </a:ext>
            </a:extLst>
          </p:cNvPr>
          <p:cNvSpPr txBox="1"/>
          <p:nvPr/>
        </p:nvSpPr>
        <p:spPr>
          <a:xfrm>
            <a:off x="65367" y="6083711"/>
            <a:ext cx="1626892" cy="553998"/>
          </a:xfrm>
          <a:prstGeom prst="rect">
            <a:avLst/>
          </a:prstGeom>
          <a:noFill/>
          <a:ln>
            <a:solidFill>
              <a:schemeClr val="accent1"/>
            </a:solidFill>
          </a:ln>
        </p:spPr>
        <p:txBody>
          <a:bodyPr wrap="square" rtlCol="0">
            <a:spAutoFit/>
          </a:bodyPr>
          <a:lstStyle/>
          <a:p>
            <a:r>
              <a:rPr lang="en-US" sz="1000" b="1" dirty="0">
                <a:solidFill>
                  <a:srgbClr val="00B050"/>
                </a:solidFill>
              </a:rPr>
              <a:t>Derived from data</a:t>
            </a:r>
          </a:p>
          <a:p>
            <a:r>
              <a:rPr lang="en-US" sz="1000" b="1" dirty="0">
                <a:solidFill>
                  <a:srgbClr val="0070C0"/>
                </a:solidFill>
              </a:rPr>
              <a:t>Human informed model</a:t>
            </a:r>
          </a:p>
          <a:p>
            <a:r>
              <a:rPr lang="en-US" sz="1000" b="1" dirty="0">
                <a:solidFill>
                  <a:srgbClr val="7030A0"/>
                </a:solidFill>
              </a:rPr>
              <a:t>SME assessment</a:t>
            </a:r>
          </a:p>
        </p:txBody>
      </p:sp>
    </p:spTree>
    <p:extLst>
      <p:ext uri="{BB962C8B-B14F-4D97-AF65-F5344CB8AC3E}">
        <p14:creationId xmlns:p14="http://schemas.microsoft.com/office/powerpoint/2010/main" val="3573374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757E3-4E04-145B-512D-9F20C2488B90}"/>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057BC8EF-1E0E-8CC3-E1A5-947062AF8492}"/>
              </a:ext>
            </a:extLst>
          </p:cNvPr>
          <p:cNvSpPr txBox="1"/>
          <p:nvPr/>
        </p:nvSpPr>
        <p:spPr>
          <a:xfrm>
            <a:off x="5548967" y="3789113"/>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58" name="TextBox 57">
            <a:extLst>
              <a:ext uri="{FF2B5EF4-FFF2-40B4-BE49-F238E27FC236}">
                <a16:creationId xmlns:a16="http://schemas.microsoft.com/office/drawing/2014/main" id="{E6FCF49D-7ED0-FDE5-31A6-37511DE86D68}"/>
              </a:ext>
            </a:extLst>
          </p:cNvPr>
          <p:cNvSpPr txBox="1"/>
          <p:nvPr/>
        </p:nvSpPr>
        <p:spPr>
          <a:xfrm>
            <a:off x="4921595" y="6545359"/>
            <a:ext cx="828018" cy="276999"/>
          </a:xfrm>
          <a:prstGeom prst="rect">
            <a:avLst/>
          </a:prstGeom>
          <a:noFill/>
        </p:spPr>
        <p:txBody>
          <a:bodyPr wrap="square" rtlCol="0">
            <a:spAutoFit/>
          </a:bodyPr>
          <a:lstStyle/>
          <a:p>
            <a:pPr algn="ctr"/>
            <a:r>
              <a:rPr lang="en-US" sz="1200" b="1" dirty="0">
                <a:solidFill>
                  <a:srgbClr val="7030A0"/>
                </a:solidFill>
              </a:rPr>
              <a:t>0.02</a:t>
            </a:r>
          </a:p>
        </p:txBody>
      </p:sp>
      <p:sp>
        <p:nvSpPr>
          <p:cNvPr id="57" name="TextBox 56">
            <a:extLst>
              <a:ext uri="{FF2B5EF4-FFF2-40B4-BE49-F238E27FC236}">
                <a16:creationId xmlns:a16="http://schemas.microsoft.com/office/drawing/2014/main" id="{1A3F6ABC-E523-033F-16AB-7399DC3D5D84}"/>
              </a:ext>
            </a:extLst>
          </p:cNvPr>
          <p:cNvSpPr txBox="1"/>
          <p:nvPr/>
        </p:nvSpPr>
        <p:spPr>
          <a:xfrm>
            <a:off x="6546356" y="6545359"/>
            <a:ext cx="828018" cy="276999"/>
          </a:xfrm>
          <a:prstGeom prst="rect">
            <a:avLst/>
          </a:prstGeom>
          <a:noFill/>
        </p:spPr>
        <p:txBody>
          <a:bodyPr wrap="square" rtlCol="0">
            <a:spAutoFit/>
          </a:bodyPr>
          <a:lstStyle/>
          <a:p>
            <a:pPr algn="ctr"/>
            <a:r>
              <a:rPr lang="en-US" sz="1200" b="1" dirty="0">
                <a:solidFill>
                  <a:srgbClr val="7030A0"/>
                </a:solidFill>
              </a:rPr>
              <a:t>0.05</a:t>
            </a:r>
          </a:p>
        </p:txBody>
      </p:sp>
      <p:sp>
        <p:nvSpPr>
          <p:cNvPr id="59" name="TextBox 58">
            <a:extLst>
              <a:ext uri="{FF2B5EF4-FFF2-40B4-BE49-F238E27FC236}">
                <a16:creationId xmlns:a16="http://schemas.microsoft.com/office/drawing/2014/main" id="{B1ABE151-FC92-DD83-C3C0-264F87DE7CF2}"/>
              </a:ext>
            </a:extLst>
          </p:cNvPr>
          <p:cNvSpPr txBox="1"/>
          <p:nvPr/>
        </p:nvSpPr>
        <p:spPr>
          <a:xfrm>
            <a:off x="2270017" y="5719211"/>
            <a:ext cx="828018" cy="276999"/>
          </a:xfrm>
          <a:prstGeom prst="rect">
            <a:avLst/>
          </a:prstGeom>
          <a:noFill/>
        </p:spPr>
        <p:txBody>
          <a:bodyPr wrap="square" rtlCol="0">
            <a:spAutoFit/>
          </a:bodyPr>
          <a:lstStyle/>
          <a:p>
            <a:pPr algn="ctr"/>
            <a:r>
              <a:rPr lang="en-US" sz="1200" b="1" dirty="0">
                <a:solidFill>
                  <a:srgbClr val="7030A0"/>
                </a:solidFill>
              </a:rPr>
              <a:t>0.07</a:t>
            </a:r>
          </a:p>
        </p:txBody>
      </p:sp>
      <p:sp>
        <p:nvSpPr>
          <p:cNvPr id="3" name="Slide Number Placeholder 2">
            <a:extLst>
              <a:ext uri="{FF2B5EF4-FFF2-40B4-BE49-F238E27FC236}">
                <a16:creationId xmlns:a16="http://schemas.microsoft.com/office/drawing/2014/main" id="{735DEE22-72C6-A90A-56DB-36D596D8B31F}"/>
              </a:ext>
            </a:extLst>
          </p:cNvPr>
          <p:cNvSpPr>
            <a:spLocks noGrp="1"/>
          </p:cNvSpPr>
          <p:nvPr>
            <p:ph type="sldNum" sz="quarter" idx="12"/>
          </p:nvPr>
        </p:nvSpPr>
        <p:spPr/>
        <p:txBody>
          <a:bodyPr/>
          <a:lstStyle/>
          <a:p>
            <a:pPr>
              <a:defRPr/>
            </a:pPr>
            <a:fld id="{78E67954-3F63-4602-A1EF-637D8771F4F4}" type="slidenum">
              <a:rPr lang="en-US" smtClean="0"/>
              <a:pPr>
                <a:defRPr/>
              </a:pPr>
              <a:t>14</a:t>
            </a:fld>
            <a:endParaRPr lang="en-US" dirty="0"/>
          </a:p>
        </p:txBody>
      </p:sp>
      <p:sp>
        <p:nvSpPr>
          <p:cNvPr id="4" name="Title 3">
            <a:extLst>
              <a:ext uri="{FF2B5EF4-FFF2-40B4-BE49-F238E27FC236}">
                <a16:creationId xmlns:a16="http://schemas.microsoft.com/office/drawing/2014/main" id="{7951E68C-ACA2-4559-795C-74817120949E}"/>
              </a:ext>
            </a:extLst>
          </p:cNvPr>
          <p:cNvSpPr>
            <a:spLocks noGrp="1"/>
          </p:cNvSpPr>
          <p:nvPr>
            <p:ph type="title"/>
          </p:nvPr>
        </p:nvSpPr>
        <p:spPr/>
        <p:txBody>
          <a:bodyPr/>
          <a:lstStyle/>
          <a:p>
            <a:r>
              <a:rPr lang="en-US" dirty="0"/>
              <a:t>Calculate Results</a:t>
            </a:r>
          </a:p>
        </p:txBody>
      </p:sp>
      <p:sp>
        <p:nvSpPr>
          <p:cNvPr id="2" name="Rectangle 1">
            <a:extLst>
              <a:ext uri="{FF2B5EF4-FFF2-40B4-BE49-F238E27FC236}">
                <a16:creationId xmlns:a16="http://schemas.microsoft.com/office/drawing/2014/main" id="{F303DDE5-FBEF-090D-E509-EA92094562BD}"/>
              </a:ext>
            </a:extLst>
          </p:cNvPr>
          <p:cNvSpPr/>
          <p:nvPr/>
        </p:nvSpPr>
        <p:spPr>
          <a:xfrm>
            <a:off x="1448344"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sends malicious navigation command to UAS</a:t>
            </a:r>
          </a:p>
        </p:txBody>
      </p:sp>
      <p:sp>
        <p:nvSpPr>
          <p:cNvPr id="6" name="Rectangle 5">
            <a:extLst>
              <a:ext uri="{FF2B5EF4-FFF2-40B4-BE49-F238E27FC236}">
                <a16:creationId xmlns:a16="http://schemas.microsoft.com/office/drawing/2014/main" id="{65AD02FD-94E8-A189-3B29-F8438A13A9A3}"/>
              </a:ext>
            </a:extLst>
          </p:cNvPr>
          <p:cNvSpPr/>
          <p:nvPr/>
        </p:nvSpPr>
        <p:spPr>
          <a:xfrm>
            <a:off x="222121"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gains control of ground station</a:t>
            </a:r>
          </a:p>
        </p:txBody>
      </p:sp>
      <p:sp>
        <p:nvSpPr>
          <p:cNvPr id="7" name="Rectangle 6">
            <a:extLst>
              <a:ext uri="{FF2B5EF4-FFF2-40B4-BE49-F238E27FC236}">
                <a16:creationId xmlns:a16="http://schemas.microsoft.com/office/drawing/2014/main" id="{54541DC9-AA03-59F5-39D0-17AF2C9BB712}"/>
              </a:ext>
            </a:extLst>
          </p:cNvPr>
          <p:cNvSpPr/>
          <p:nvPr/>
        </p:nvSpPr>
        <p:spPr>
          <a:xfrm>
            <a:off x="2921778" y="3134456"/>
            <a:ext cx="1771721"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into the middle of ground station &amp; UAS communications link</a:t>
            </a:r>
          </a:p>
        </p:txBody>
      </p:sp>
      <p:sp>
        <p:nvSpPr>
          <p:cNvPr id="8" name="Rectangle 7">
            <a:extLst>
              <a:ext uri="{FF2B5EF4-FFF2-40B4-BE49-F238E27FC236}">
                <a16:creationId xmlns:a16="http://schemas.microsoft.com/office/drawing/2014/main" id="{43E23A19-5FA0-654A-D9CD-5FD16208250E}"/>
              </a:ext>
            </a:extLst>
          </p:cNvPr>
          <p:cNvSpPr/>
          <p:nvPr/>
        </p:nvSpPr>
        <p:spPr>
          <a:xfrm>
            <a:off x="2913073" y="409099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link to shift into unencrypted mode</a:t>
            </a:r>
          </a:p>
        </p:txBody>
      </p:sp>
      <p:sp>
        <p:nvSpPr>
          <p:cNvPr id="9" name="Rectangle 8">
            <a:extLst>
              <a:ext uri="{FF2B5EF4-FFF2-40B4-BE49-F238E27FC236}">
                <a16:creationId xmlns:a16="http://schemas.microsoft.com/office/drawing/2014/main" id="{03F76A8A-2EC5-E76F-80CA-C1D0DD4A6770}"/>
              </a:ext>
            </a:extLst>
          </p:cNvPr>
          <p:cNvSpPr/>
          <p:nvPr/>
        </p:nvSpPr>
        <p:spPr>
          <a:xfrm>
            <a:off x="4901790" y="411483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encryption key</a:t>
            </a:r>
          </a:p>
        </p:txBody>
      </p:sp>
      <p:sp>
        <p:nvSpPr>
          <p:cNvPr id="10" name="Rectangle 9">
            <a:extLst>
              <a:ext uri="{FF2B5EF4-FFF2-40B4-BE49-F238E27FC236}">
                <a16:creationId xmlns:a16="http://schemas.microsoft.com/office/drawing/2014/main" id="{E73AE6F5-400A-C9AA-AA73-3E41638CD902}"/>
              </a:ext>
            </a:extLst>
          </p:cNvPr>
          <p:cNvSpPr/>
          <p:nvPr/>
        </p:nvSpPr>
        <p:spPr>
          <a:xfrm>
            <a:off x="2965885"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insider to give them the key</a:t>
            </a:r>
          </a:p>
        </p:txBody>
      </p:sp>
      <p:sp>
        <p:nvSpPr>
          <p:cNvPr id="11" name="Rectangle 10">
            <a:extLst>
              <a:ext uri="{FF2B5EF4-FFF2-40B4-BE49-F238E27FC236}">
                <a16:creationId xmlns:a16="http://schemas.microsoft.com/office/drawing/2014/main" id="{D9FC5E14-4E1C-D360-0FE7-F82DD0B6F861}"/>
              </a:ext>
            </a:extLst>
          </p:cNvPr>
          <p:cNvSpPr/>
          <p:nvPr/>
        </p:nvSpPr>
        <p:spPr>
          <a:xfrm>
            <a:off x="4568631"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breaks encryption to determine the key</a:t>
            </a:r>
          </a:p>
        </p:txBody>
      </p:sp>
      <p:sp>
        <p:nvSpPr>
          <p:cNvPr id="12" name="Rectangle 11">
            <a:extLst>
              <a:ext uri="{FF2B5EF4-FFF2-40B4-BE49-F238E27FC236}">
                <a16:creationId xmlns:a16="http://schemas.microsoft.com/office/drawing/2014/main" id="{B459329C-E4A8-23AC-9932-B2CC7BE59FBA}"/>
              </a:ext>
            </a:extLst>
          </p:cNvPr>
          <p:cNvSpPr/>
          <p:nvPr/>
        </p:nvSpPr>
        <p:spPr>
          <a:xfrm>
            <a:off x="6166454"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steals key from SIPR connected ground station</a:t>
            </a:r>
          </a:p>
        </p:txBody>
      </p:sp>
      <p:sp>
        <p:nvSpPr>
          <p:cNvPr id="13" name="Rectangle 12">
            <a:extLst>
              <a:ext uri="{FF2B5EF4-FFF2-40B4-BE49-F238E27FC236}">
                <a16:creationId xmlns:a16="http://schemas.microsoft.com/office/drawing/2014/main" id="{D0868767-5A2F-658D-9D24-44E102356ED8}"/>
              </a:ext>
            </a:extLst>
          </p:cNvPr>
          <p:cNvSpPr/>
          <p:nvPr/>
        </p:nvSpPr>
        <p:spPr>
          <a:xfrm>
            <a:off x="4604499" y="1221384"/>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UAS flies to adversary directed location</a:t>
            </a:r>
          </a:p>
        </p:txBody>
      </p:sp>
      <p:sp>
        <p:nvSpPr>
          <p:cNvPr id="14" name="Rectangle 13">
            <a:extLst>
              <a:ext uri="{FF2B5EF4-FFF2-40B4-BE49-F238E27FC236}">
                <a16:creationId xmlns:a16="http://schemas.microsoft.com/office/drawing/2014/main" id="{5E29C1A7-9382-330D-2C34-84A711D82C8F}"/>
              </a:ext>
            </a:extLst>
          </p:cNvPr>
          <p:cNvSpPr/>
          <p:nvPr/>
        </p:nvSpPr>
        <p:spPr>
          <a:xfrm>
            <a:off x="607231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sends adversary spoofed navigation message</a:t>
            </a:r>
          </a:p>
        </p:txBody>
      </p:sp>
      <p:sp>
        <p:nvSpPr>
          <p:cNvPr id="18" name="Rectangle 17">
            <a:extLst>
              <a:ext uri="{FF2B5EF4-FFF2-40B4-BE49-F238E27FC236}">
                <a16:creationId xmlns:a16="http://schemas.microsoft.com/office/drawing/2014/main" id="{95F33B48-D9A3-3D14-2D6A-E388A70E2395}"/>
              </a:ext>
            </a:extLst>
          </p:cNvPr>
          <p:cNvSpPr/>
          <p:nvPr/>
        </p:nvSpPr>
        <p:spPr>
          <a:xfrm>
            <a:off x="887942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successfully spoofs nav solution</a:t>
            </a:r>
          </a:p>
        </p:txBody>
      </p:sp>
      <p:sp>
        <p:nvSpPr>
          <p:cNvPr id="19" name="Rectangle 18">
            <a:extLst>
              <a:ext uri="{FF2B5EF4-FFF2-40B4-BE49-F238E27FC236}">
                <a16:creationId xmlns:a16="http://schemas.microsoft.com/office/drawing/2014/main" id="{3EDE488F-FCFA-4908-0822-A57E32F99B11}"/>
              </a:ext>
            </a:extLst>
          </p:cNvPr>
          <p:cNvSpPr/>
          <p:nvPr/>
        </p:nvSpPr>
        <p:spPr>
          <a:xfrm>
            <a:off x="8559819"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MIL GPS spoofing</a:t>
            </a:r>
          </a:p>
        </p:txBody>
      </p:sp>
      <p:sp>
        <p:nvSpPr>
          <p:cNvPr id="20" name="Rectangle 19">
            <a:extLst>
              <a:ext uri="{FF2B5EF4-FFF2-40B4-BE49-F238E27FC236}">
                <a16:creationId xmlns:a16="http://schemas.microsoft.com/office/drawing/2014/main" id="{CDAD2793-35FF-BA0D-2EC4-45BE13111B83}"/>
              </a:ext>
            </a:extLst>
          </p:cNvPr>
          <p:cNvSpPr/>
          <p:nvPr/>
        </p:nvSpPr>
        <p:spPr>
          <a:xfrm>
            <a:off x="10245407"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Other NAV sensor spoofing</a:t>
            </a:r>
          </a:p>
        </p:txBody>
      </p:sp>
      <p:sp>
        <p:nvSpPr>
          <p:cNvPr id="21" name="Rectangle 20">
            <a:extLst>
              <a:ext uri="{FF2B5EF4-FFF2-40B4-BE49-F238E27FC236}">
                <a16:creationId xmlns:a16="http://schemas.microsoft.com/office/drawing/2014/main" id="{A8DF03B7-8790-5782-85A7-129E10F0B0E2}"/>
              </a:ext>
            </a:extLst>
          </p:cNvPr>
          <p:cNvSpPr/>
          <p:nvPr/>
        </p:nvSpPr>
        <p:spPr>
          <a:xfrm>
            <a:off x="115190"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Operator Insider</a:t>
            </a:r>
          </a:p>
        </p:txBody>
      </p:sp>
      <p:sp>
        <p:nvSpPr>
          <p:cNvPr id="22" name="Rectangle 21">
            <a:extLst>
              <a:ext uri="{FF2B5EF4-FFF2-40B4-BE49-F238E27FC236}">
                <a16:creationId xmlns:a16="http://schemas.microsoft.com/office/drawing/2014/main" id="{4BF20549-882F-6E39-C213-10E33EE0D4D3}"/>
              </a:ext>
            </a:extLst>
          </p:cNvPr>
          <p:cNvSpPr/>
          <p:nvPr/>
        </p:nvSpPr>
        <p:spPr>
          <a:xfrm>
            <a:off x="1849254"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SIPR connected Traditional-IT cyber attack</a:t>
            </a:r>
          </a:p>
        </p:txBody>
      </p:sp>
      <p:cxnSp>
        <p:nvCxnSpPr>
          <p:cNvPr id="24" name="Straight Connector 23">
            <a:extLst>
              <a:ext uri="{FF2B5EF4-FFF2-40B4-BE49-F238E27FC236}">
                <a16:creationId xmlns:a16="http://schemas.microsoft.com/office/drawing/2014/main" id="{EF35882C-12C2-F476-EA4E-B38B500BD025}"/>
              </a:ext>
            </a:extLst>
          </p:cNvPr>
          <p:cNvCxnSpPr>
            <a:cxnSpLocks/>
            <a:stCxn id="13" idx="2"/>
            <a:endCxn id="2" idx="0"/>
          </p:cNvCxnSpPr>
          <p:nvPr/>
        </p:nvCxnSpPr>
        <p:spPr>
          <a:xfrm flipH="1">
            <a:off x="2222675" y="1922443"/>
            <a:ext cx="315615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FA45844-6D09-3B06-D704-922DFB640253}"/>
              </a:ext>
            </a:extLst>
          </p:cNvPr>
          <p:cNvCxnSpPr>
            <a:cxnSpLocks/>
            <a:stCxn id="13" idx="2"/>
            <a:endCxn id="14" idx="0"/>
          </p:cNvCxnSpPr>
          <p:nvPr/>
        </p:nvCxnSpPr>
        <p:spPr>
          <a:xfrm>
            <a:off x="5378830" y="1922443"/>
            <a:ext cx="146781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66A8426-A148-082C-843C-FD78B13C63C3}"/>
              </a:ext>
            </a:extLst>
          </p:cNvPr>
          <p:cNvCxnSpPr>
            <a:cxnSpLocks/>
            <a:stCxn id="13" idx="2"/>
            <a:endCxn id="18" idx="0"/>
          </p:cNvCxnSpPr>
          <p:nvPr/>
        </p:nvCxnSpPr>
        <p:spPr>
          <a:xfrm>
            <a:off x="5378830" y="1922443"/>
            <a:ext cx="427492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79C3D94-8CD0-B846-9023-F66A9F28B853}"/>
              </a:ext>
            </a:extLst>
          </p:cNvPr>
          <p:cNvCxnSpPr>
            <a:cxnSpLocks/>
          </p:cNvCxnSpPr>
          <p:nvPr/>
        </p:nvCxnSpPr>
        <p:spPr>
          <a:xfrm flipV="1">
            <a:off x="996452" y="2855444"/>
            <a:ext cx="1226223"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848D939-35FB-C2AA-04DA-C90072F843FE}"/>
              </a:ext>
            </a:extLst>
          </p:cNvPr>
          <p:cNvCxnSpPr>
            <a:cxnSpLocks/>
          </p:cNvCxnSpPr>
          <p:nvPr/>
        </p:nvCxnSpPr>
        <p:spPr>
          <a:xfrm flipH="1" flipV="1">
            <a:off x="2222675" y="2855444"/>
            <a:ext cx="1584964"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A480C29-66FE-71ED-95A9-DB2861DA8D4B}"/>
              </a:ext>
            </a:extLst>
          </p:cNvPr>
          <p:cNvCxnSpPr>
            <a:cxnSpLocks/>
            <a:stCxn id="6" idx="2"/>
            <a:endCxn id="22" idx="0"/>
          </p:cNvCxnSpPr>
          <p:nvPr/>
        </p:nvCxnSpPr>
        <p:spPr>
          <a:xfrm>
            <a:off x="996452" y="3835515"/>
            <a:ext cx="1627133"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604D4F9-8846-FE4E-D4FA-0EF408810239}"/>
              </a:ext>
            </a:extLst>
          </p:cNvPr>
          <p:cNvCxnSpPr>
            <a:cxnSpLocks/>
            <a:stCxn id="6" idx="2"/>
            <a:endCxn id="21" idx="0"/>
          </p:cNvCxnSpPr>
          <p:nvPr/>
        </p:nvCxnSpPr>
        <p:spPr>
          <a:xfrm flipH="1">
            <a:off x="889521" y="3835515"/>
            <a:ext cx="106931"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8C406F3-3B00-2BF5-6C93-D7C97F68EF5C}"/>
              </a:ext>
            </a:extLst>
          </p:cNvPr>
          <p:cNvCxnSpPr>
            <a:cxnSpLocks/>
            <a:stCxn id="7" idx="2"/>
            <a:endCxn id="8" idx="0"/>
          </p:cNvCxnSpPr>
          <p:nvPr/>
        </p:nvCxnSpPr>
        <p:spPr>
          <a:xfrm flipH="1">
            <a:off x="3687404" y="3835515"/>
            <a:ext cx="12023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9E02036-2DC3-BEB0-3CDE-18B6226D1785}"/>
              </a:ext>
            </a:extLst>
          </p:cNvPr>
          <p:cNvCxnSpPr>
            <a:cxnSpLocks/>
            <a:stCxn id="7" idx="2"/>
            <a:endCxn id="9" idx="0"/>
          </p:cNvCxnSpPr>
          <p:nvPr/>
        </p:nvCxnSpPr>
        <p:spPr>
          <a:xfrm>
            <a:off x="3807639" y="3835515"/>
            <a:ext cx="1868482" cy="279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15747F-34ED-42FB-45F5-292CC9E97471}"/>
              </a:ext>
            </a:extLst>
          </p:cNvPr>
          <p:cNvCxnSpPr>
            <a:cxnSpLocks/>
            <a:stCxn id="9" idx="2"/>
            <a:endCxn id="11" idx="0"/>
          </p:cNvCxnSpPr>
          <p:nvPr/>
        </p:nvCxnSpPr>
        <p:spPr>
          <a:xfrm flipH="1">
            <a:off x="5342962" y="4815891"/>
            <a:ext cx="333159"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1F36B5A-554C-BED7-06FC-D2CCFF2448A9}"/>
              </a:ext>
            </a:extLst>
          </p:cNvPr>
          <p:cNvCxnSpPr>
            <a:cxnSpLocks/>
            <a:stCxn id="10" idx="0"/>
            <a:endCxn id="9" idx="2"/>
          </p:cNvCxnSpPr>
          <p:nvPr/>
        </p:nvCxnSpPr>
        <p:spPr>
          <a:xfrm flipV="1">
            <a:off x="3740216" y="4815891"/>
            <a:ext cx="1935905"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BECDC1C-BB83-33D7-6E77-E8B8D55ECDFA}"/>
              </a:ext>
            </a:extLst>
          </p:cNvPr>
          <p:cNvCxnSpPr>
            <a:cxnSpLocks/>
            <a:stCxn id="12" idx="0"/>
            <a:endCxn id="9" idx="2"/>
          </p:cNvCxnSpPr>
          <p:nvPr/>
        </p:nvCxnSpPr>
        <p:spPr>
          <a:xfrm flipH="1" flipV="1">
            <a:off x="5676121" y="4815891"/>
            <a:ext cx="1264664"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3976E78-AA61-0737-1254-D21CDDD72737}"/>
              </a:ext>
            </a:extLst>
          </p:cNvPr>
          <p:cNvCxnSpPr>
            <a:cxnSpLocks/>
          </p:cNvCxnSpPr>
          <p:nvPr/>
        </p:nvCxnSpPr>
        <p:spPr>
          <a:xfrm flipH="1">
            <a:off x="9334150" y="2855444"/>
            <a:ext cx="31960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08EF4E1-B77B-935F-ED97-7303BC48355A}"/>
              </a:ext>
            </a:extLst>
          </p:cNvPr>
          <p:cNvCxnSpPr>
            <a:cxnSpLocks/>
            <a:stCxn id="18" idx="2"/>
            <a:endCxn id="20" idx="0"/>
          </p:cNvCxnSpPr>
          <p:nvPr/>
        </p:nvCxnSpPr>
        <p:spPr>
          <a:xfrm>
            <a:off x="9653756" y="2878979"/>
            <a:ext cx="1365982" cy="25547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F872A32-0187-076E-B5B8-3D14476AE5F9}"/>
                  </a:ext>
                </a:extLst>
              </p:cNvPr>
              <p:cNvSpPr txBox="1"/>
              <p:nvPr/>
            </p:nvSpPr>
            <p:spPr>
              <a:xfrm>
                <a:off x="7900571" y="4377535"/>
                <a:ext cx="4041409" cy="203235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Calculation is simple and straightforward with the leaf values</a:t>
                </a:r>
              </a:p>
              <a:p>
                <a:pPr marL="742263" lvl="1" indent="-285750">
                  <a:buFont typeface="Arial" panose="020B0604020202020204" pitchFamily="34" charset="0"/>
                  <a:buChar char="•"/>
                </a:pPr>
                <a14:m>
                  <m:oMath xmlns:m="http://schemas.openxmlformats.org/officeDocument/2006/math">
                    <m:r>
                      <a:rPr lang="en-US" sz="1600" i="1" kern="100" smtClean="0">
                        <a:solidFill>
                          <a:srgbClr val="0070C0"/>
                        </a:solidFill>
                        <a:effectLst/>
                        <a:latin typeface="Cambria Math" panose="02040503050406030204" pitchFamily="18" charset="0"/>
                        <a:ea typeface="Aptos" panose="020B0004020202020204" pitchFamily="34" charset="0"/>
                      </a:rPr>
                      <m:t>𝑃</m:t>
                    </m:r>
                    <m:d>
                      <m:dPr>
                        <m:ctrlPr>
                          <a:rPr lang="en-US" sz="1600" i="1" kern="100">
                            <a:solidFill>
                              <a:srgbClr val="0070C0"/>
                            </a:solidFill>
                            <a:effectLst/>
                            <a:latin typeface="Cambria Math" panose="02040503050406030204" pitchFamily="18" charset="0"/>
                            <a:ea typeface="Aptos" panose="020B0004020202020204" pitchFamily="34" charset="0"/>
                          </a:rPr>
                        </m:ctrlPr>
                      </m:dPr>
                      <m:e>
                        <m:r>
                          <a:rPr lang="en-US" sz="1600" b="0" i="1" kern="100" smtClean="0">
                            <a:solidFill>
                              <a:srgbClr val="0070C0"/>
                            </a:solidFill>
                            <a:effectLst/>
                            <a:latin typeface="Cambria Math" panose="02040503050406030204" pitchFamily="18" charset="0"/>
                            <a:ea typeface="Aptos" panose="020B0004020202020204" pitchFamily="34" charset="0"/>
                          </a:rPr>
                          <m:t>𝐴𝑁𝐷</m:t>
                        </m:r>
                      </m:e>
                    </m:d>
                    <m:r>
                      <a:rPr lang="en-US" sz="1600" i="1" kern="100">
                        <a:solidFill>
                          <a:srgbClr val="0070C0"/>
                        </a:solidFill>
                        <a:effectLst/>
                        <a:latin typeface="Cambria Math" panose="02040503050406030204" pitchFamily="18" charset="0"/>
                        <a:ea typeface="Cambria Math" panose="02040503050406030204" pitchFamily="18" charset="0"/>
                        <a:cs typeface="Cambria Math" panose="02040503050406030204" pitchFamily="18" charset="0"/>
                      </a:rPr>
                      <m:t>=</m:t>
                    </m:r>
                    <m:nary>
                      <m:naryPr>
                        <m:chr m:val="∏"/>
                        <m:limLoc m:val="undOvr"/>
                        <m:ctrlPr>
                          <a:rPr lang="en-US" sz="1600" i="1" kern="100">
                            <a:solidFill>
                              <a:srgbClr val="0070C0"/>
                            </a:solidFill>
                            <a:effectLst/>
                            <a:latin typeface="Cambria Math" panose="02040503050406030204" pitchFamily="18" charset="0"/>
                            <a:ea typeface="Aptos" panose="020B0004020202020204" pitchFamily="34" charset="0"/>
                          </a:rPr>
                        </m:ctrlPr>
                      </m:naryPr>
                      <m:sub>
                        <m:r>
                          <a:rPr lang="en-US" sz="1600" i="1" kern="100">
                            <a:solidFill>
                              <a:srgbClr val="0070C0"/>
                            </a:solidFill>
                            <a:effectLst/>
                            <a:latin typeface="Cambria Math" panose="02040503050406030204" pitchFamily="18" charset="0"/>
                            <a:ea typeface="Cambria Math" panose="02040503050406030204" pitchFamily="18" charset="0"/>
                            <a:cs typeface="Cambria Math" panose="02040503050406030204" pitchFamily="18" charset="0"/>
                          </a:rPr>
                          <m:t>𝑖</m:t>
                        </m:r>
                        <m:r>
                          <a:rPr lang="en-US" sz="1600" i="1" kern="100">
                            <a:solidFill>
                              <a:srgbClr val="0070C0"/>
                            </a:solidFill>
                            <a:effectLst/>
                            <a:latin typeface="Cambria Math" panose="02040503050406030204" pitchFamily="18" charset="0"/>
                            <a:ea typeface="Cambria Math" panose="02040503050406030204" pitchFamily="18" charset="0"/>
                            <a:cs typeface="Cambria Math" panose="02040503050406030204" pitchFamily="18" charset="0"/>
                          </a:rPr>
                          <m:t>=1</m:t>
                        </m:r>
                      </m:sub>
                      <m:sup>
                        <m:r>
                          <a:rPr lang="en-US" sz="1600" i="1" kern="100">
                            <a:solidFill>
                              <a:srgbClr val="0070C0"/>
                            </a:solidFill>
                            <a:effectLst/>
                            <a:latin typeface="Cambria Math" panose="02040503050406030204" pitchFamily="18" charset="0"/>
                            <a:ea typeface="Cambria Math" panose="02040503050406030204" pitchFamily="18" charset="0"/>
                            <a:cs typeface="Cambria Math" panose="02040503050406030204" pitchFamily="18" charset="0"/>
                          </a:rPr>
                          <m:t>𝑛</m:t>
                        </m:r>
                      </m:sup>
                      <m:e>
                        <m:d>
                          <m:dPr>
                            <m:ctrlPr>
                              <a:rPr lang="en-US" sz="1600" i="1" kern="100">
                                <a:solidFill>
                                  <a:srgbClr val="0070C0"/>
                                </a:solidFill>
                                <a:effectLst/>
                                <a:latin typeface="Cambria Math" panose="02040503050406030204" pitchFamily="18" charset="0"/>
                                <a:ea typeface="Aptos" panose="020B0004020202020204" pitchFamily="34" charset="0"/>
                              </a:rPr>
                            </m:ctrlPr>
                          </m:dPr>
                          <m:e>
                            <m:sSub>
                              <m:sSubPr>
                                <m:ctrlPr>
                                  <a:rPr lang="en-US" sz="1600" i="1" kern="100">
                                    <a:solidFill>
                                      <a:srgbClr val="0070C0"/>
                                    </a:solidFill>
                                    <a:effectLst/>
                                    <a:latin typeface="Cambria Math" panose="02040503050406030204" pitchFamily="18" charset="0"/>
                                    <a:ea typeface="Aptos" panose="020B0004020202020204" pitchFamily="34" charset="0"/>
                                  </a:rPr>
                                </m:ctrlPr>
                              </m:sSubPr>
                              <m:e>
                                <m:r>
                                  <a:rPr lang="en-US" sz="1600" i="1" kern="100">
                                    <a:solidFill>
                                      <a:srgbClr val="0070C0"/>
                                    </a:solidFill>
                                    <a:effectLst/>
                                    <a:latin typeface="Cambria Math" panose="02040503050406030204" pitchFamily="18" charset="0"/>
                                    <a:ea typeface="Aptos" panose="020B0004020202020204" pitchFamily="34" charset="0"/>
                                  </a:rPr>
                                  <m:t>𝑃</m:t>
                                </m:r>
                              </m:e>
                              <m:sub>
                                <m:r>
                                  <a:rPr lang="en-US" sz="1600" i="1" kern="100">
                                    <a:solidFill>
                                      <a:srgbClr val="0070C0"/>
                                    </a:solidFill>
                                    <a:effectLst/>
                                    <a:latin typeface="Cambria Math" panose="02040503050406030204" pitchFamily="18" charset="0"/>
                                    <a:ea typeface="Aptos" panose="020B0004020202020204" pitchFamily="34" charset="0"/>
                                  </a:rPr>
                                  <m:t>𝑖</m:t>
                                </m:r>
                              </m:sub>
                            </m:sSub>
                          </m:e>
                        </m:d>
                      </m:e>
                    </m:nary>
                  </m:oMath>
                </a14:m>
                <a:endParaRPr lang="en-US" sz="1600" kern="100" dirty="0">
                  <a:solidFill>
                    <a:srgbClr val="0070C0"/>
                  </a:solidFill>
                  <a:effectLst/>
                  <a:latin typeface="Times New Roman" panose="02020603050405020304" pitchFamily="18" charset="0"/>
                  <a:ea typeface="Aptos" panose="020B0004020202020204" pitchFamily="34" charset="0"/>
                </a:endParaRPr>
              </a:p>
              <a:p>
                <a:pPr marL="742263" lvl="1" indent="-285750">
                  <a:buFont typeface="Arial" panose="020B0604020202020204" pitchFamily="34" charset="0"/>
                  <a:buChar char="•"/>
                </a:pPr>
                <a14:m>
                  <m:oMath xmlns:m="http://schemas.openxmlformats.org/officeDocument/2006/math">
                    <m:r>
                      <a:rPr lang="en-US" sz="1600" i="1" kern="100" smtClean="0">
                        <a:solidFill>
                          <a:srgbClr val="0070C0"/>
                        </a:solidFill>
                        <a:effectLst/>
                        <a:latin typeface="Cambria Math" panose="02040503050406030204" pitchFamily="18" charset="0"/>
                        <a:ea typeface="Aptos" panose="020B0004020202020204" pitchFamily="34" charset="0"/>
                      </a:rPr>
                      <m:t>𝑃</m:t>
                    </m:r>
                    <m:d>
                      <m:dPr>
                        <m:ctrlPr>
                          <a:rPr lang="en-US" sz="1600" i="1" kern="100">
                            <a:solidFill>
                              <a:srgbClr val="0070C0"/>
                            </a:solidFill>
                            <a:effectLst/>
                            <a:latin typeface="Cambria Math" panose="02040503050406030204" pitchFamily="18" charset="0"/>
                            <a:ea typeface="Aptos" panose="020B0004020202020204" pitchFamily="34" charset="0"/>
                          </a:rPr>
                        </m:ctrlPr>
                      </m:dPr>
                      <m:e>
                        <m:r>
                          <a:rPr lang="en-US" sz="1600" i="1" kern="100">
                            <a:solidFill>
                              <a:srgbClr val="0070C0"/>
                            </a:solidFill>
                            <a:effectLst/>
                            <a:latin typeface="Cambria Math" panose="02040503050406030204" pitchFamily="18" charset="0"/>
                            <a:ea typeface="Aptos" panose="020B0004020202020204" pitchFamily="34" charset="0"/>
                          </a:rPr>
                          <m:t>𝑂𝑅</m:t>
                        </m:r>
                      </m:e>
                    </m:d>
                    <m:r>
                      <a:rPr lang="en-US" sz="1600" i="1" kern="100">
                        <a:solidFill>
                          <a:srgbClr val="0070C0"/>
                        </a:solidFill>
                        <a:effectLst/>
                        <a:latin typeface="Cambria Math" panose="02040503050406030204" pitchFamily="18" charset="0"/>
                        <a:ea typeface="Cambria Math" panose="02040503050406030204" pitchFamily="18" charset="0"/>
                        <a:cs typeface="Cambria Math" panose="02040503050406030204" pitchFamily="18" charset="0"/>
                      </a:rPr>
                      <m:t>=1−</m:t>
                    </m:r>
                    <m:nary>
                      <m:naryPr>
                        <m:chr m:val="∏"/>
                        <m:limLoc m:val="undOvr"/>
                        <m:ctrlPr>
                          <a:rPr lang="en-US" sz="1600" i="1" kern="100">
                            <a:solidFill>
                              <a:srgbClr val="0070C0"/>
                            </a:solidFill>
                            <a:effectLst/>
                            <a:latin typeface="Cambria Math" panose="02040503050406030204" pitchFamily="18" charset="0"/>
                            <a:ea typeface="Aptos" panose="020B0004020202020204" pitchFamily="34" charset="0"/>
                          </a:rPr>
                        </m:ctrlPr>
                      </m:naryPr>
                      <m:sub>
                        <m:r>
                          <a:rPr lang="en-US" sz="1600" i="1" kern="100">
                            <a:solidFill>
                              <a:srgbClr val="0070C0"/>
                            </a:solidFill>
                            <a:effectLst/>
                            <a:latin typeface="Cambria Math" panose="02040503050406030204" pitchFamily="18" charset="0"/>
                            <a:ea typeface="Cambria Math" panose="02040503050406030204" pitchFamily="18" charset="0"/>
                            <a:cs typeface="Cambria Math" panose="02040503050406030204" pitchFamily="18" charset="0"/>
                          </a:rPr>
                          <m:t>𝑖</m:t>
                        </m:r>
                        <m:r>
                          <a:rPr lang="en-US" sz="1600" i="1" kern="100">
                            <a:solidFill>
                              <a:srgbClr val="0070C0"/>
                            </a:solidFill>
                            <a:effectLst/>
                            <a:latin typeface="Cambria Math" panose="02040503050406030204" pitchFamily="18" charset="0"/>
                            <a:ea typeface="Cambria Math" panose="02040503050406030204" pitchFamily="18" charset="0"/>
                            <a:cs typeface="Cambria Math" panose="02040503050406030204" pitchFamily="18" charset="0"/>
                          </a:rPr>
                          <m:t>=1</m:t>
                        </m:r>
                      </m:sub>
                      <m:sup>
                        <m:r>
                          <a:rPr lang="en-US" sz="1600" i="1" kern="100">
                            <a:solidFill>
                              <a:srgbClr val="0070C0"/>
                            </a:solidFill>
                            <a:effectLst/>
                            <a:latin typeface="Cambria Math" panose="02040503050406030204" pitchFamily="18" charset="0"/>
                            <a:ea typeface="Cambria Math" panose="02040503050406030204" pitchFamily="18" charset="0"/>
                            <a:cs typeface="Cambria Math" panose="02040503050406030204" pitchFamily="18" charset="0"/>
                          </a:rPr>
                          <m:t>𝑛</m:t>
                        </m:r>
                      </m:sup>
                      <m:e>
                        <m:d>
                          <m:dPr>
                            <m:ctrlPr>
                              <a:rPr lang="en-US" sz="1600" i="1" kern="100">
                                <a:solidFill>
                                  <a:srgbClr val="0070C0"/>
                                </a:solidFill>
                                <a:effectLst/>
                                <a:latin typeface="Cambria Math" panose="02040503050406030204" pitchFamily="18" charset="0"/>
                                <a:ea typeface="Aptos" panose="020B0004020202020204" pitchFamily="34" charset="0"/>
                              </a:rPr>
                            </m:ctrlPr>
                          </m:dPr>
                          <m:e>
                            <m:r>
                              <a:rPr lang="en-US" sz="1600" i="1" kern="100">
                                <a:solidFill>
                                  <a:srgbClr val="0070C0"/>
                                </a:solidFill>
                                <a:effectLst/>
                                <a:latin typeface="Cambria Math" panose="02040503050406030204" pitchFamily="18" charset="0"/>
                                <a:ea typeface="Aptos" panose="020B0004020202020204" pitchFamily="34" charset="0"/>
                              </a:rPr>
                              <m:t>1−</m:t>
                            </m:r>
                            <m:sSub>
                              <m:sSubPr>
                                <m:ctrlPr>
                                  <a:rPr lang="en-US" sz="1600" i="1" kern="100">
                                    <a:solidFill>
                                      <a:srgbClr val="0070C0"/>
                                    </a:solidFill>
                                    <a:effectLst/>
                                    <a:latin typeface="Cambria Math" panose="02040503050406030204" pitchFamily="18" charset="0"/>
                                    <a:ea typeface="Aptos" panose="020B0004020202020204" pitchFamily="34" charset="0"/>
                                  </a:rPr>
                                </m:ctrlPr>
                              </m:sSubPr>
                              <m:e>
                                <m:r>
                                  <a:rPr lang="en-US" sz="1600" i="1" kern="100">
                                    <a:solidFill>
                                      <a:srgbClr val="0070C0"/>
                                    </a:solidFill>
                                    <a:effectLst/>
                                    <a:latin typeface="Cambria Math" panose="02040503050406030204" pitchFamily="18" charset="0"/>
                                    <a:ea typeface="Aptos" panose="020B0004020202020204" pitchFamily="34" charset="0"/>
                                  </a:rPr>
                                  <m:t>𝑃</m:t>
                                </m:r>
                              </m:e>
                              <m:sub>
                                <m:r>
                                  <a:rPr lang="en-US" sz="1600" i="1" kern="100">
                                    <a:solidFill>
                                      <a:srgbClr val="0070C0"/>
                                    </a:solidFill>
                                    <a:effectLst/>
                                    <a:latin typeface="Cambria Math" panose="02040503050406030204" pitchFamily="18" charset="0"/>
                                    <a:ea typeface="Aptos" panose="020B0004020202020204" pitchFamily="34" charset="0"/>
                                  </a:rPr>
                                  <m:t>𝑖</m:t>
                                </m:r>
                              </m:sub>
                            </m:sSub>
                          </m:e>
                        </m:d>
                      </m:e>
                    </m:nary>
                  </m:oMath>
                </a14:m>
                <a:endParaRPr lang="en-US" dirty="0">
                  <a:solidFill>
                    <a:srgbClr val="0070C0"/>
                  </a:solidFill>
                </a:endParaRPr>
              </a:p>
              <a:p>
                <a:pPr marL="285750" indent="-285750">
                  <a:buFont typeface="Arial" panose="020B0604020202020204" pitchFamily="34" charset="0"/>
                  <a:buChar char="•"/>
                </a:pPr>
                <a:r>
                  <a:rPr lang="en-US" dirty="0">
                    <a:solidFill>
                      <a:srgbClr val="0070C0"/>
                    </a:solidFill>
                  </a:rPr>
                  <a:t>Looking at the various branches and leaves provides potential mitigation focus</a:t>
                </a:r>
              </a:p>
            </p:txBody>
          </p:sp>
        </mc:Choice>
        <mc:Fallback xmlns="">
          <p:sp>
            <p:nvSpPr>
              <p:cNvPr id="26" name="TextBox 25">
                <a:extLst>
                  <a:ext uri="{FF2B5EF4-FFF2-40B4-BE49-F238E27FC236}">
                    <a16:creationId xmlns:a16="http://schemas.microsoft.com/office/drawing/2014/main" id="{9F872A32-0187-076E-B5B8-3D14476AE5F9}"/>
                  </a:ext>
                </a:extLst>
              </p:cNvPr>
              <p:cNvSpPr txBox="1">
                <a:spLocks noRot="1" noChangeAspect="1" noMove="1" noResize="1" noEditPoints="1" noAdjustHandles="1" noChangeArrowheads="1" noChangeShapeType="1" noTextEdit="1"/>
              </p:cNvSpPr>
              <p:nvPr/>
            </p:nvSpPr>
            <p:spPr>
              <a:xfrm>
                <a:off x="7900571" y="4377535"/>
                <a:ext cx="4041409" cy="2032351"/>
              </a:xfrm>
              <a:prstGeom prst="rect">
                <a:avLst/>
              </a:prstGeom>
              <a:blipFill>
                <a:blip r:embed="rId3"/>
                <a:stretch>
                  <a:fillRect l="-905" t="-1502" r="-151" b="-1201"/>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B1CD0878-088B-D320-A99B-9FCFE1086A66}"/>
              </a:ext>
            </a:extLst>
          </p:cNvPr>
          <p:cNvCxnSpPr>
            <a:cxnSpLocks/>
            <a:stCxn id="14" idx="2"/>
            <a:endCxn id="32" idx="0"/>
          </p:cNvCxnSpPr>
          <p:nvPr/>
        </p:nvCxnSpPr>
        <p:spPr>
          <a:xfrm flipH="1">
            <a:off x="5962976" y="2878979"/>
            <a:ext cx="883670"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1045B8-A814-8D6F-E9A7-74696C4A99A9}"/>
              </a:ext>
            </a:extLst>
          </p:cNvPr>
          <p:cNvCxnSpPr>
            <a:cxnSpLocks/>
            <a:stCxn id="14" idx="2"/>
            <a:endCxn id="33" idx="0"/>
          </p:cNvCxnSpPr>
          <p:nvPr/>
        </p:nvCxnSpPr>
        <p:spPr>
          <a:xfrm>
            <a:off x="6846646" y="2878979"/>
            <a:ext cx="801917"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BBE37B8-E75A-62B9-BE4F-04773BE85FED}"/>
              </a:ext>
            </a:extLst>
          </p:cNvPr>
          <p:cNvSpPr txBox="1"/>
          <p:nvPr/>
        </p:nvSpPr>
        <p:spPr>
          <a:xfrm>
            <a:off x="6531002" y="2834676"/>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32" name="Rectangle 31">
            <a:extLst>
              <a:ext uri="{FF2B5EF4-FFF2-40B4-BE49-F238E27FC236}">
                <a16:creationId xmlns:a16="http://schemas.microsoft.com/office/drawing/2014/main" id="{B818B1A3-C32B-907C-11FA-3E35186CD5F3}"/>
              </a:ext>
            </a:extLst>
          </p:cNvPr>
          <p:cNvSpPr/>
          <p:nvPr/>
        </p:nvSpPr>
        <p:spPr>
          <a:xfrm>
            <a:off x="5188645"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control of device on 1553 bus via supply chain</a:t>
            </a:r>
          </a:p>
        </p:txBody>
      </p:sp>
      <p:sp>
        <p:nvSpPr>
          <p:cNvPr id="33" name="Rectangle 32">
            <a:extLst>
              <a:ext uri="{FF2B5EF4-FFF2-40B4-BE49-F238E27FC236}">
                <a16:creationId xmlns:a16="http://schemas.microsoft.com/office/drawing/2014/main" id="{B54E043D-CE3F-E31E-9B79-5AC2C2DE6291}"/>
              </a:ext>
            </a:extLst>
          </p:cNvPr>
          <p:cNvSpPr/>
          <p:nvPr/>
        </p:nvSpPr>
        <p:spPr>
          <a:xfrm>
            <a:off x="6874232"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successfully sends adversary spoofed navigation message</a:t>
            </a:r>
          </a:p>
        </p:txBody>
      </p:sp>
      <p:cxnSp>
        <p:nvCxnSpPr>
          <p:cNvPr id="138" name="Straight Connector 137">
            <a:extLst>
              <a:ext uri="{FF2B5EF4-FFF2-40B4-BE49-F238E27FC236}">
                <a16:creationId xmlns:a16="http://schemas.microsoft.com/office/drawing/2014/main" id="{FC8C2E7D-1A8D-3463-5DEB-434CDC6D4FDA}"/>
              </a:ext>
            </a:extLst>
          </p:cNvPr>
          <p:cNvCxnSpPr>
            <a:cxnSpLocks/>
          </p:cNvCxnSpPr>
          <p:nvPr/>
        </p:nvCxnSpPr>
        <p:spPr>
          <a:xfrm flipH="1">
            <a:off x="264290" y="1426175"/>
            <a:ext cx="4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9FC08B89-6ED3-1C88-FEBC-1343BB65F437}"/>
              </a:ext>
            </a:extLst>
          </p:cNvPr>
          <p:cNvSpPr txBox="1"/>
          <p:nvPr/>
        </p:nvSpPr>
        <p:spPr>
          <a:xfrm>
            <a:off x="162655" y="1494301"/>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141" name="TextBox 140">
            <a:extLst>
              <a:ext uri="{FF2B5EF4-FFF2-40B4-BE49-F238E27FC236}">
                <a16:creationId xmlns:a16="http://schemas.microsoft.com/office/drawing/2014/main" id="{D7C70841-3A7A-3021-DDAC-D2D210B27FA7}"/>
              </a:ext>
            </a:extLst>
          </p:cNvPr>
          <p:cNvSpPr txBox="1"/>
          <p:nvPr/>
        </p:nvSpPr>
        <p:spPr>
          <a:xfrm>
            <a:off x="150394" y="1230787"/>
            <a:ext cx="617537" cy="246221"/>
          </a:xfrm>
          <a:prstGeom prst="rect">
            <a:avLst/>
          </a:prstGeom>
          <a:noFill/>
        </p:spPr>
        <p:txBody>
          <a:bodyPr wrap="square" rtlCol="0">
            <a:spAutoFit/>
          </a:bodyPr>
          <a:lstStyle/>
          <a:p>
            <a:pPr algn="ctr"/>
            <a:r>
              <a:rPr lang="en-US" sz="1000" dirty="0">
                <a:solidFill>
                  <a:schemeClr val="accent1"/>
                </a:solidFill>
              </a:rPr>
              <a:t>or</a:t>
            </a:r>
          </a:p>
        </p:txBody>
      </p:sp>
      <p:cxnSp>
        <p:nvCxnSpPr>
          <p:cNvPr id="142" name="Straight Connector 141">
            <a:extLst>
              <a:ext uri="{FF2B5EF4-FFF2-40B4-BE49-F238E27FC236}">
                <a16:creationId xmlns:a16="http://schemas.microsoft.com/office/drawing/2014/main" id="{480CCD42-774F-2B64-1CFF-33A1E94103F6}"/>
              </a:ext>
            </a:extLst>
          </p:cNvPr>
          <p:cNvCxnSpPr>
            <a:cxnSpLocks/>
          </p:cNvCxnSpPr>
          <p:nvPr/>
        </p:nvCxnSpPr>
        <p:spPr>
          <a:xfrm flipH="1">
            <a:off x="264290" y="1697045"/>
            <a:ext cx="414269" cy="552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3A4E04-E597-2906-6DD4-16E1D67BDF6F}"/>
              </a:ext>
            </a:extLst>
          </p:cNvPr>
          <p:cNvSpPr txBox="1"/>
          <p:nvPr/>
        </p:nvSpPr>
        <p:spPr>
          <a:xfrm>
            <a:off x="449122" y="5719211"/>
            <a:ext cx="828018" cy="276999"/>
          </a:xfrm>
          <a:prstGeom prst="rect">
            <a:avLst/>
          </a:prstGeom>
          <a:noFill/>
        </p:spPr>
        <p:txBody>
          <a:bodyPr wrap="square" rtlCol="0">
            <a:spAutoFit/>
          </a:bodyPr>
          <a:lstStyle/>
          <a:p>
            <a:pPr algn="ctr"/>
            <a:r>
              <a:rPr lang="en-US" sz="1200" b="1" dirty="0">
                <a:solidFill>
                  <a:srgbClr val="00B050"/>
                </a:solidFill>
              </a:rPr>
              <a:t>0.002</a:t>
            </a:r>
          </a:p>
        </p:txBody>
      </p:sp>
      <p:sp>
        <p:nvSpPr>
          <p:cNvPr id="16" name="TextBox 15">
            <a:extLst>
              <a:ext uri="{FF2B5EF4-FFF2-40B4-BE49-F238E27FC236}">
                <a16:creationId xmlns:a16="http://schemas.microsoft.com/office/drawing/2014/main" id="{9D9AF0ED-C109-5FDA-858E-C7FC8AB6DE04}"/>
              </a:ext>
            </a:extLst>
          </p:cNvPr>
          <p:cNvSpPr txBox="1"/>
          <p:nvPr/>
        </p:nvSpPr>
        <p:spPr>
          <a:xfrm>
            <a:off x="3243919" y="4736086"/>
            <a:ext cx="828018" cy="276999"/>
          </a:xfrm>
          <a:prstGeom prst="rect">
            <a:avLst/>
          </a:prstGeom>
          <a:noFill/>
        </p:spPr>
        <p:txBody>
          <a:bodyPr wrap="square" rtlCol="0">
            <a:spAutoFit/>
          </a:bodyPr>
          <a:lstStyle/>
          <a:p>
            <a:pPr algn="ctr"/>
            <a:r>
              <a:rPr lang="en-US" sz="1200" b="1" dirty="0">
                <a:solidFill>
                  <a:srgbClr val="00B050"/>
                </a:solidFill>
              </a:rPr>
              <a:t>0.0</a:t>
            </a:r>
          </a:p>
        </p:txBody>
      </p:sp>
      <p:grpSp>
        <p:nvGrpSpPr>
          <p:cNvPr id="39" name="Group 38">
            <a:extLst>
              <a:ext uri="{FF2B5EF4-FFF2-40B4-BE49-F238E27FC236}">
                <a16:creationId xmlns:a16="http://schemas.microsoft.com/office/drawing/2014/main" id="{159E69CB-A628-0180-B56E-73E2D8F55D51}"/>
              </a:ext>
            </a:extLst>
          </p:cNvPr>
          <p:cNvGrpSpPr/>
          <p:nvPr/>
        </p:nvGrpSpPr>
        <p:grpSpPr>
          <a:xfrm>
            <a:off x="20730" y="1813647"/>
            <a:ext cx="909662" cy="246221"/>
            <a:chOff x="16592" y="1776405"/>
            <a:chExt cx="909662" cy="246221"/>
          </a:xfrm>
        </p:grpSpPr>
        <p:sp>
          <p:nvSpPr>
            <p:cNvPr id="38" name="TextBox 37">
              <a:extLst>
                <a:ext uri="{FF2B5EF4-FFF2-40B4-BE49-F238E27FC236}">
                  <a16:creationId xmlns:a16="http://schemas.microsoft.com/office/drawing/2014/main" id="{812603A9-5E8D-C5E5-BD10-AB584CC87263}"/>
                </a:ext>
              </a:extLst>
            </p:cNvPr>
            <p:cNvSpPr txBox="1"/>
            <p:nvPr/>
          </p:nvSpPr>
          <p:spPr>
            <a:xfrm>
              <a:off x="16592" y="1776405"/>
              <a:ext cx="909662" cy="246221"/>
            </a:xfrm>
            <a:prstGeom prst="rect">
              <a:avLst/>
            </a:prstGeom>
            <a:noFill/>
          </p:spPr>
          <p:txBody>
            <a:bodyPr wrap="square" rtlCol="0">
              <a:spAutoFit/>
            </a:bodyPr>
            <a:lstStyle/>
            <a:p>
              <a:pPr algn="ctr"/>
              <a:r>
                <a:rPr lang="en-US" sz="1000" dirty="0"/>
                <a:t>Scored Leaf</a:t>
              </a:r>
            </a:p>
          </p:txBody>
        </p:sp>
        <p:sp>
          <p:nvSpPr>
            <p:cNvPr id="36" name="Rectangle 35">
              <a:extLst>
                <a:ext uri="{FF2B5EF4-FFF2-40B4-BE49-F238E27FC236}">
                  <a16:creationId xmlns:a16="http://schemas.microsoft.com/office/drawing/2014/main" id="{15ED59FB-E242-6B9E-FF15-CE8222FE9EC0}"/>
                </a:ext>
              </a:extLst>
            </p:cNvPr>
            <p:cNvSpPr/>
            <p:nvPr/>
          </p:nvSpPr>
          <p:spPr>
            <a:xfrm>
              <a:off x="100067" y="1796802"/>
              <a:ext cx="748131" cy="205425"/>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42" name="TextBox 41">
            <a:extLst>
              <a:ext uri="{FF2B5EF4-FFF2-40B4-BE49-F238E27FC236}">
                <a16:creationId xmlns:a16="http://schemas.microsoft.com/office/drawing/2014/main" id="{2A71C22F-3C27-E228-7A85-3316D8BC4ACC}"/>
              </a:ext>
            </a:extLst>
          </p:cNvPr>
          <p:cNvSpPr txBox="1"/>
          <p:nvPr/>
        </p:nvSpPr>
        <p:spPr>
          <a:xfrm>
            <a:off x="7232453" y="3835515"/>
            <a:ext cx="828018" cy="276999"/>
          </a:xfrm>
          <a:prstGeom prst="rect">
            <a:avLst/>
          </a:prstGeom>
          <a:noFill/>
        </p:spPr>
        <p:txBody>
          <a:bodyPr wrap="square" rtlCol="0">
            <a:spAutoFit/>
          </a:bodyPr>
          <a:lstStyle/>
          <a:p>
            <a:pPr algn="ctr"/>
            <a:r>
              <a:rPr lang="en-US" sz="1200" b="1" dirty="0">
                <a:solidFill>
                  <a:srgbClr val="0070C0"/>
                </a:solidFill>
              </a:rPr>
              <a:t>0.30</a:t>
            </a:r>
          </a:p>
        </p:txBody>
      </p:sp>
      <p:sp>
        <p:nvSpPr>
          <p:cNvPr id="35" name="TextBox 34">
            <a:extLst>
              <a:ext uri="{FF2B5EF4-FFF2-40B4-BE49-F238E27FC236}">
                <a16:creationId xmlns:a16="http://schemas.microsoft.com/office/drawing/2014/main" id="{3D7AF06D-C085-A3F0-0963-B2299F15C8B5}"/>
              </a:ext>
            </a:extLst>
          </p:cNvPr>
          <p:cNvSpPr txBox="1"/>
          <p:nvPr/>
        </p:nvSpPr>
        <p:spPr>
          <a:xfrm>
            <a:off x="8923502" y="3789113"/>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45" name="TextBox 44">
            <a:extLst>
              <a:ext uri="{FF2B5EF4-FFF2-40B4-BE49-F238E27FC236}">
                <a16:creationId xmlns:a16="http://schemas.microsoft.com/office/drawing/2014/main" id="{EB1AD249-7267-4606-3828-6D94DEA9A872}"/>
              </a:ext>
            </a:extLst>
          </p:cNvPr>
          <p:cNvSpPr txBox="1"/>
          <p:nvPr/>
        </p:nvSpPr>
        <p:spPr>
          <a:xfrm>
            <a:off x="10641462" y="3803052"/>
            <a:ext cx="828018" cy="276999"/>
          </a:xfrm>
          <a:prstGeom prst="rect">
            <a:avLst/>
          </a:prstGeom>
          <a:noFill/>
        </p:spPr>
        <p:txBody>
          <a:bodyPr wrap="square" rtlCol="0">
            <a:spAutoFit/>
          </a:bodyPr>
          <a:lstStyle/>
          <a:p>
            <a:pPr algn="ctr"/>
            <a:r>
              <a:rPr lang="en-US" sz="1200" b="1" dirty="0">
                <a:solidFill>
                  <a:srgbClr val="7030A0"/>
                </a:solidFill>
              </a:rPr>
              <a:t>0.005</a:t>
            </a:r>
          </a:p>
        </p:txBody>
      </p:sp>
      <p:sp>
        <p:nvSpPr>
          <p:cNvPr id="54" name="TextBox 53">
            <a:extLst>
              <a:ext uri="{FF2B5EF4-FFF2-40B4-BE49-F238E27FC236}">
                <a16:creationId xmlns:a16="http://schemas.microsoft.com/office/drawing/2014/main" id="{F88E556F-33EE-0E93-C1F8-FCC1BAB8A03A}"/>
              </a:ext>
            </a:extLst>
          </p:cNvPr>
          <p:cNvSpPr txBox="1"/>
          <p:nvPr/>
        </p:nvSpPr>
        <p:spPr>
          <a:xfrm>
            <a:off x="3307425" y="6545359"/>
            <a:ext cx="828018" cy="276999"/>
          </a:xfrm>
          <a:prstGeom prst="rect">
            <a:avLst/>
          </a:prstGeom>
          <a:noFill/>
        </p:spPr>
        <p:txBody>
          <a:bodyPr wrap="square" rtlCol="0">
            <a:spAutoFit/>
          </a:bodyPr>
          <a:lstStyle/>
          <a:p>
            <a:pPr algn="ctr"/>
            <a:r>
              <a:rPr lang="en-US" sz="1200" b="1" dirty="0">
                <a:solidFill>
                  <a:srgbClr val="00B050"/>
                </a:solidFill>
              </a:rPr>
              <a:t>0.0005</a:t>
            </a:r>
          </a:p>
        </p:txBody>
      </p:sp>
      <p:sp>
        <p:nvSpPr>
          <p:cNvPr id="15" name="TextBox 14">
            <a:extLst>
              <a:ext uri="{FF2B5EF4-FFF2-40B4-BE49-F238E27FC236}">
                <a16:creationId xmlns:a16="http://schemas.microsoft.com/office/drawing/2014/main" id="{01ED1D86-6142-5A37-02A0-5BCD6A78C5FC}"/>
              </a:ext>
            </a:extLst>
          </p:cNvPr>
          <p:cNvSpPr txBox="1"/>
          <p:nvPr/>
        </p:nvSpPr>
        <p:spPr>
          <a:xfrm>
            <a:off x="65367" y="6083711"/>
            <a:ext cx="1626892" cy="707886"/>
          </a:xfrm>
          <a:prstGeom prst="rect">
            <a:avLst/>
          </a:prstGeom>
          <a:noFill/>
          <a:ln>
            <a:solidFill>
              <a:schemeClr val="accent1"/>
            </a:solidFill>
          </a:ln>
        </p:spPr>
        <p:txBody>
          <a:bodyPr wrap="square" rtlCol="0">
            <a:spAutoFit/>
          </a:bodyPr>
          <a:lstStyle/>
          <a:p>
            <a:r>
              <a:rPr lang="en-US" sz="1000" b="1" dirty="0">
                <a:solidFill>
                  <a:srgbClr val="00B050"/>
                </a:solidFill>
              </a:rPr>
              <a:t>Derived from data</a:t>
            </a:r>
          </a:p>
          <a:p>
            <a:r>
              <a:rPr lang="en-US" sz="1000" b="1" dirty="0">
                <a:solidFill>
                  <a:srgbClr val="0070C0"/>
                </a:solidFill>
              </a:rPr>
              <a:t>Human informed model</a:t>
            </a:r>
          </a:p>
          <a:p>
            <a:r>
              <a:rPr lang="en-US" sz="1000" b="1" dirty="0">
                <a:solidFill>
                  <a:srgbClr val="7030A0"/>
                </a:solidFill>
              </a:rPr>
              <a:t>SME assessment</a:t>
            </a:r>
          </a:p>
          <a:p>
            <a:r>
              <a:rPr lang="en-US" sz="1000" b="1" dirty="0"/>
              <a:t>Calculated</a:t>
            </a:r>
          </a:p>
        </p:txBody>
      </p:sp>
      <p:sp>
        <p:nvSpPr>
          <p:cNvPr id="41" name="TextBox 40">
            <a:extLst>
              <a:ext uri="{FF2B5EF4-FFF2-40B4-BE49-F238E27FC236}">
                <a16:creationId xmlns:a16="http://schemas.microsoft.com/office/drawing/2014/main" id="{F078A2BD-38B6-5EE1-2E63-E4B47E990F21}"/>
              </a:ext>
            </a:extLst>
          </p:cNvPr>
          <p:cNvSpPr txBox="1"/>
          <p:nvPr/>
        </p:nvSpPr>
        <p:spPr>
          <a:xfrm>
            <a:off x="561786" y="3789113"/>
            <a:ext cx="828018" cy="276999"/>
          </a:xfrm>
          <a:prstGeom prst="rect">
            <a:avLst/>
          </a:prstGeom>
          <a:noFill/>
        </p:spPr>
        <p:txBody>
          <a:bodyPr wrap="square" rtlCol="0">
            <a:spAutoFit/>
          </a:bodyPr>
          <a:lstStyle/>
          <a:p>
            <a:pPr algn="ctr"/>
            <a:r>
              <a:rPr lang="en-US" sz="1200" b="1" dirty="0"/>
              <a:t>0.071</a:t>
            </a:r>
          </a:p>
        </p:txBody>
      </p:sp>
      <p:sp>
        <p:nvSpPr>
          <p:cNvPr id="44" name="Oval 43">
            <a:extLst>
              <a:ext uri="{FF2B5EF4-FFF2-40B4-BE49-F238E27FC236}">
                <a16:creationId xmlns:a16="http://schemas.microsoft.com/office/drawing/2014/main" id="{D79FF96E-4005-C893-AA6F-8746B5002FF2}"/>
              </a:ext>
            </a:extLst>
          </p:cNvPr>
          <p:cNvSpPr/>
          <p:nvPr/>
        </p:nvSpPr>
        <p:spPr>
          <a:xfrm>
            <a:off x="671863" y="3805227"/>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FBA7093-0C90-0E25-36FB-BCEF5227F7DD}"/>
              </a:ext>
            </a:extLst>
          </p:cNvPr>
          <p:cNvSpPr txBox="1"/>
          <p:nvPr/>
        </p:nvSpPr>
        <p:spPr>
          <a:xfrm>
            <a:off x="3407804" y="3789113"/>
            <a:ext cx="828018" cy="276999"/>
          </a:xfrm>
          <a:prstGeom prst="rect">
            <a:avLst/>
          </a:prstGeom>
          <a:noFill/>
        </p:spPr>
        <p:txBody>
          <a:bodyPr wrap="square" rtlCol="0">
            <a:spAutoFit/>
          </a:bodyPr>
          <a:lstStyle/>
          <a:p>
            <a:pPr algn="ctr"/>
            <a:r>
              <a:rPr lang="en-US" sz="1200" b="1" dirty="0"/>
              <a:t>0.069</a:t>
            </a:r>
          </a:p>
        </p:txBody>
      </p:sp>
      <p:sp>
        <p:nvSpPr>
          <p:cNvPr id="61" name="TextBox 60">
            <a:extLst>
              <a:ext uri="{FF2B5EF4-FFF2-40B4-BE49-F238E27FC236}">
                <a16:creationId xmlns:a16="http://schemas.microsoft.com/office/drawing/2014/main" id="{2D7A2FC6-6DE3-F507-7839-C5546CC2EDC3}"/>
              </a:ext>
            </a:extLst>
          </p:cNvPr>
          <p:cNvSpPr txBox="1"/>
          <p:nvPr/>
        </p:nvSpPr>
        <p:spPr>
          <a:xfrm>
            <a:off x="1807009" y="2844683"/>
            <a:ext cx="828018" cy="276999"/>
          </a:xfrm>
          <a:prstGeom prst="rect">
            <a:avLst/>
          </a:prstGeom>
          <a:noFill/>
        </p:spPr>
        <p:txBody>
          <a:bodyPr wrap="square" rtlCol="0">
            <a:spAutoFit/>
          </a:bodyPr>
          <a:lstStyle/>
          <a:p>
            <a:pPr algn="ctr"/>
            <a:r>
              <a:rPr lang="en-US" sz="1200" b="1" dirty="0"/>
              <a:t>0.136</a:t>
            </a:r>
          </a:p>
        </p:txBody>
      </p:sp>
      <p:sp>
        <p:nvSpPr>
          <p:cNvPr id="62" name="Oval 61">
            <a:extLst>
              <a:ext uri="{FF2B5EF4-FFF2-40B4-BE49-F238E27FC236}">
                <a16:creationId xmlns:a16="http://schemas.microsoft.com/office/drawing/2014/main" id="{72F96DBB-22DE-5901-0AA6-4F94A25894D2}"/>
              </a:ext>
            </a:extLst>
          </p:cNvPr>
          <p:cNvSpPr/>
          <p:nvPr/>
        </p:nvSpPr>
        <p:spPr>
          <a:xfrm>
            <a:off x="1902790" y="2860797"/>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0C80F7C-2A71-0A23-BE83-6C7278EF403A}"/>
              </a:ext>
            </a:extLst>
          </p:cNvPr>
          <p:cNvSpPr/>
          <p:nvPr/>
        </p:nvSpPr>
        <p:spPr>
          <a:xfrm>
            <a:off x="3500071" y="3805227"/>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AF088252-DD36-3A13-7E0D-CA9D605E887A}"/>
              </a:ext>
            </a:extLst>
          </p:cNvPr>
          <p:cNvSpPr txBox="1"/>
          <p:nvPr/>
        </p:nvSpPr>
        <p:spPr>
          <a:xfrm>
            <a:off x="5259494" y="4786077"/>
            <a:ext cx="828018" cy="276999"/>
          </a:xfrm>
          <a:prstGeom prst="rect">
            <a:avLst/>
          </a:prstGeom>
          <a:noFill/>
        </p:spPr>
        <p:txBody>
          <a:bodyPr wrap="square" rtlCol="0">
            <a:spAutoFit/>
          </a:bodyPr>
          <a:lstStyle/>
          <a:p>
            <a:pPr algn="ctr"/>
            <a:r>
              <a:rPr lang="en-US" sz="1200" b="1" dirty="0"/>
              <a:t>0.069</a:t>
            </a:r>
          </a:p>
        </p:txBody>
      </p:sp>
      <p:sp>
        <p:nvSpPr>
          <p:cNvPr id="66" name="TextBox 65">
            <a:extLst>
              <a:ext uri="{FF2B5EF4-FFF2-40B4-BE49-F238E27FC236}">
                <a16:creationId xmlns:a16="http://schemas.microsoft.com/office/drawing/2014/main" id="{824A3A0F-AE5F-ED19-7A36-E98313E89325}"/>
              </a:ext>
            </a:extLst>
          </p:cNvPr>
          <p:cNvSpPr txBox="1"/>
          <p:nvPr/>
        </p:nvSpPr>
        <p:spPr>
          <a:xfrm>
            <a:off x="4945252" y="1887768"/>
            <a:ext cx="828018" cy="276999"/>
          </a:xfrm>
          <a:prstGeom prst="rect">
            <a:avLst/>
          </a:prstGeom>
          <a:noFill/>
        </p:spPr>
        <p:txBody>
          <a:bodyPr wrap="square" rtlCol="0">
            <a:spAutoFit/>
          </a:bodyPr>
          <a:lstStyle/>
          <a:p>
            <a:pPr algn="ctr"/>
            <a:r>
              <a:rPr lang="en-US" sz="1200" b="1" dirty="0"/>
              <a:t>0.15</a:t>
            </a:r>
          </a:p>
        </p:txBody>
      </p:sp>
      <p:sp>
        <p:nvSpPr>
          <p:cNvPr id="68" name="Oval 67">
            <a:extLst>
              <a:ext uri="{FF2B5EF4-FFF2-40B4-BE49-F238E27FC236}">
                <a16:creationId xmlns:a16="http://schemas.microsoft.com/office/drawing/2014/main" id="{230954AF-5C28-E40E-B747-19FB77795636}"/>
              </a:ext>
            </a:extLst>
          </p:cNvPr>
          <p:cNvSpPr/>
          <p:nvPr/>
        </p:nvSpPr>
        <p:spPr>
          <a:xfrm>
            <a:off x="5349865" y="4801048"/>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D4971201-869D-BB62-F713-2432473D0B8D}"/>
              </a:ext>
            </a:extLst>
          </p:cNvPr>
          <p:cNvSpPr/>
          <p:nvPr/>
        </p:nvSpPr>
        <p:spPr>
          <a:xfrm>
            <a:off x="5045431" y="1903881"/>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7355A96-DEBE-B7F2-5D68-57DA25FA15A7}"/>
              </a:ext>
            </a:extLst>
          </p:cNvPr>
          <p:cNvSpPr txBox="1"/>
          <p:nvPr/>
        </p:nvSpPr>
        <p:spPr>
          <a:xfrm>
            <a:off x="6412532" y="2926894"/>
            <a:ext cx="828018" cy="276999"/>
          </a:xfrm>
          <a:prstGeom prst="rect">
            <a:avLst/>
          </a:prstGeom>
          <a:noFill/>
        </p:spPr>
        <p:txBody>
          <a:bodyPr wrap="square" rtlCol="0">
            <a:spAutoFit/>
          </a:bodyPr>
          <a:lstStyle/>
          <a:p>
            <a:pPr algn="ctr"/>
            <a:r>
              <a:rPr lang="en-US" sz="1200" b="1" dirty="0"/>
              <a:t>0.003</a:t>
            </a:r>
          </a:p>
        </p:txBody>
      </p:sp>
      <p:sp>
        <p:nvSpPr>
          <p:cNvPr id="71" name="TextBox 70">
            <a:extLst>
              <a:ext uri="{FF2B5EF4-FFF2-40B4-BE49-F238E27FC236}">
                <a16:creationId xmlns:a16="http://schemas.microsoft.com/office/drawing/2014/main" id="{EB3BA58D-7DE6-4BB3-0317-02DB96185DD1}"/>
              </a:ext>
            </a:extLst>
          </p:cNvPr>
          <p:cNvSpPr txBox="1"/>
          <p:nvPr/>
        </p:nvSpPr>
        <p:spPr>
          <a:xfrm>
            <a:off x="9268160" y="2844683"/>
            <a:ext cx="828018" cy="276999"/>
          </a:xfrm>
          <a:prstGeom prst="rect">
            <a:avLst/>
          </a:prstGeom>
          <a:noFill/>
        </p:spPr>
        <p:txBody>
          <a:bodyPr wrap="square" rtlCol="0">
            <a:spAutoFit/>
          </a:bodyPr>
          <a:lstStyle/>
          <a:p>
            <a:pPr algn="ctr"/>
            <a:r>
              <a:rPr lang="en-US" sz="1200" b="1" dirty="0"/>
              <a:t>0.015</a:t>
            </a:r>
          </a:p>
        </p:txBody>
      </p:sp>
      <p:sp>
        <p:nvSpPr>
          <p:cNvPr id="72" name="Oval 71">
            <a:extLst>
              <a:ext uri="{FF2B5EF4-FFF2-40B4-BE49-F238E27FC236}">
                <a16:creationId xmlns:a16="http://schemas.microsoft.com/office/drawing/2014/main" id="{549DBF73-D158-607C-2037-75948B56F503}"/>
              </a:ext>
            </a:extLst>
          </p:cNvPr>
          <p:cNvSpPr/>
          <p:nvPr/>
        </p:nvSpPr>
        <p:spPr>
          <a:xfrm>
            <a:off x="6519985" y="2930429"/>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22CD5DD2-4EE9-E67C-8070-67C87254929D}"/>
              </a:ext>
            </a:extLst>
          </p:cNvPr>
          <p:cNvSpPr/>
          <p:nvPr/>
        </p:nvSpPr>
        <p:spPr>
          <a:xfrm>
            <a:off x="9362281" y="2860797"/>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735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5E75B-E304-45F1-2A75-BE6A729D530A}"/>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674B0897-83C5-709D-AA52-84926C215436}"/>
              </a:ext>
            </a:extLst>
          </p:cNvPr>
          <p:cNvSpPr txBox="1"/>
          <p:nvPr/>
        </p:nvSpPr>
        <p:spPr>
          <a:xfrm>
            <a:off x="5548967" y="3816296"/>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58" name="TextBox 57">
            <a:extLst>
              <a:ext uri="{FF2B5EF4-FFF2-40B4-BE49-F238E27FC236}">
                <a16:creationId xmlns:a16="http://schemas.microsoft.com/office/drawing/2014/main" id="{DCCAE855-34D6-7146-4E01-AE7B2941737F}"/>
              </a:ext>
            </a:extLst>
          </p:cNvPr>
          <p:cNvSpPr txBox="1"/>
          <p:nvPr/>
        </p:nvSpPr>
        <p:spPr>
          <a:xfrm>
            <a:off x="4921595" y="6545359"/>
            <a:ext cx="828018" cy="276999"/>
          </a:xfrm>
          <a:prstGeom prst="rect">
            <a:avLst/>
          </a:prstGeom>
          <a:noFill/>
        </p:spPr>
        <p:txBody>
          <a:bodyPr wrap="square" rtlCol="0">
            <a:spAutoFit/>
          </a:bodyPr>
          <a:lstStyle/>
          <a:p>
            <a:pPr algn="ctr"/>
            <a:r>
              <a:rPr lang="en-US" sz="1200" b="1" dirty="0">
                <a:solidFill>
                  <a:srgbClr val="7030A0"/>
                </a:solidFill>
              </a:rPr>
              <a:t>0.02</a:t>
            </a:r>
          </a:p>
        </p:txBody>
      </p:sp>
      <p:sp>
        <p:nvSpPr>
          <p:cNvPr id="57" name="TextBox 56">
            <a:extLst>
              <a:ext uri="{FF2B5EF4-FFF2-40B4-BE49-F238E27FC236}">
                <a16:creationId xmlns:a16="http://schemas.microsoft.com/office/drawing/2014/main" id="{F1272B89-0893-686E-BF6F-30488B001302}"/>
              </a:ext>
            </a:extLst>
          </p:cNvPr>
          <p:cNvSpPr txBox="1"/>
          <p:nvPr/>
        </p:nvSpPr>
        <p:spPr>
          <a:xfrm>
            <a:off x="6546356" y="6545359"/>
            <a:ext cx="828018" cy="276999"/>
          </a:xfrm>
          <a:prstGeom prst="rect">
            <a:avLst/>
          </a:prstGeom>
          <a:noFill/>
        </p:spPr>
        <p:txBody>
          <a:bodyPr wrap="square" rtlCol="0">
            <a:spAutoFit/>
          </a:bodyPr>
          <a:lstStyle/>
          <a:p>
            <a:pPr algn="ctr"/>
            <a:r>
              <a:rPr lang="en-US" sz="1200" b="1" dirty="0">
                <a:solidFill>
                  <a:srgbClr val="7030A0"/>
                </a:solidFill>
              </a:rPr>
              <a:t>0.05</a:t>
            </a:r>
          </a:p>
        </p:txBody>
      </p:sp>
      <p:sp>
        <p:nvSpPr>
          <p:cNvPr id="59" name="TextBox 58">
            <a:extLst>
              <a:ext uri="{FF2B5EF4-FFF2-40B4-BE49-F238E27FC236}">
                <a16:creationId xmlns:a16="http://schemas.microsoft.com/office/drawing/2014/main" id="{5B0D8BE6-CEB9-0BE6-DB65-AAFA55497F1A}"/>
              </a:ext>
            </a:extLst>
          </p:cNvPr>
          <p:cNvSpPr txBox="1"/>
          <p:nvPr/>
        </p:nvSpPr>
        <p:spPr>
          <a:xfrm>
            <a:off x="2270017" y="5719211"/>
            <a:ext cx="828018" cy="276999"/>
          </a:xfrm>
          <a:prstGeom prst="rect">
            <a:avLst/>
          </a:prstGeom>
          <a:noFill/>
        </p:spPr>
        <p:txBody>
          <a:bodyPr wrap="square" rtlCol="0">
            <a:spAutoFit/>
          </a:bodyPr>
          <a:lstStyle/>
          <a:p>
            <a:pPr algn="ctr"/>
            <a:r>
              <a:rPr lang="en-US" sz="1200" b="1" dirty="0">
                <a:solidFill>
                  <a:srgbClr val="7030A0"/>
                </a:solidFill>
              </a:rPr>
              <a:t>0.07</a:t>
            </a:r>
          </a:p>
        </p:txBody>
      </p:sp>
      <p:sp>
        <p:nvSpPr>
          <p:cNvPr id="3" name="Slide Number Placeholder 2">
            <a:extLst>
              <a:ext uri="{FF2B5EF4-FFF2-40B4-BE49-F238E27FC236}">
                <a16:creationId xmlns:a16="http://schemas.microsoft.com/office/drawing/2014/main" id="{6882E387-C6C1-AB16-9613-B1B03E7F990A}"/>
              </a:ext>
            </a:extLst>
          </p:cNvPr>
          <p:cNvSpPr>
            <a:spLocks noGrp="1"/>
          </p:cNvSpPr>
          <p:nvPr>
            <p:ph type="sldNum" sz="quarter" idx="12"/>
          </p:nvPr>
        </p:nvSpPr>
        <p:spPr/>
        <p:txBody>
          <a:bodyPr/>
          <a:lstStyle/>
          <a:p>
            <a:pPr>
              <a:defRPr/>
            </a:pPr>
            <a:fld id="{78E67954-3F63-4602-A1EF-637D8771F4F4}" type="slidenum">
              <a:rPr lang="en-US" smtClean="0"/>
              <a:pPr>
                <a:defRPr/>
              </a:pPr>
              <a:t>15</a:t>
            </a:fld>
            <a:endParaRPr lang="en-US" dirty="0"/>
          </a:p>
        </p:txBody>
      </p:sp>
      <p:sp>
        <p:nvSpPr>
          <p:cNvPr id="4" name="Title 3">
            <a:extLst>
              <a:ext uri="{FF2B5EF4-FFF2-40B4-BE49-F238E27FC236}">
                <a16:creationId xmlns:a16="http://schemas.microsoft.com/office/drawing/2014/main" id="{2E23D849-BDD3-ABB3-B165-D53A92AA02C9}"/>
              </a:ext>
            </a:extLst>
          </p:cNvPr>
          <p:cNvSpPr>
            <a:spLocks noGrp="1"/>
          </p:cNvSpPr>
          <p:nvPr>
            <p:ph type="title"/>
          </p:nvPr>
        </p:nvSpPr>
        <p:spPr/>
        <p:txBody>
          <a:bodyPr/>
          <a:lstStyle/>
          <a:p>
            <a:r>
              <a:rPr lang="en-US" dirty="0"/>
              <a:t>Look for Opportunities to Improve</a:t>
            </a:r>
          </a:p>
        </p:txBody>
      </p:sp>
      <p:sp>
        <p:nvSpPr>
          <p:cNvPr id="2" name="Rectangle 1">
            <a:extLst>
              <a:ext uri="{FF2B5EF4-FFF2-40B4-BE49-F238E27FC236}">
                <a16:creationId xmlns:a16="http://schemas.microsoft.com/office/drawing/2014/main" id="{D00493F5-4419-73CD-D926-E730B4AC8D44}"/>
              </a:ext>
            </a:extLst>
          </p:cNvPr>
          <p:cNvSpPr/>
          <p:nvPr/>
        </p:nvSpPr>
        <p:spPr>
          <a:xfrm>
            <a:off x="1448344"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sends malicious navigation command to UAS</a:t>
            </a:r>
          </a:p>
        </p:txBody>
      </p:sp>
      <p:sp>
        <p:nvSpPr>
          <p:cNvPr id="6" name="Rectangle 5">
            <a:extLst>
              <a:ext uri="{FF2B5EF4-FFF2-40B4-BE49-F238E27FC236}">
                <a16:creationId xmlns:a16="http://schemas.microsoft.com/office/drawing/2014/main" id="{1300608E-BAA9-8292-1335-04E4CE75CC39}"/>
              </a:ext>
            </a:extLst>
          </p:cNvPr>
          <p:cNvSpPr/>
          <p:nvPr/>
        </p:nvSpPr>
        <p:spPr>
          <a:xfrm>
            <a:off x="222121"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gains control of ground station</a:t>
            </a:r>
          </a:p>
        </p:txBody>
      </p:sp>
      <p:sp>
        <p:nvSpPr>
          <p:cNvPr id="7" name="Rectangle 6">
            <a:extLst>
              <a:ext uri="{FF2B5EF4-FFF2-40B4-BE49-F238E27FC236}">
                <a16:creationId xmlns:a16="http://schemas.microsoft.com/office/drawing/2014/main" id="{32A1500A-BDFE-B884-F553-359CE050C399}"/>
              </a:ext>
            </a:extLst>
          </p:cNvPr>
          <p:cNvSpPr/>
          <p:nvPr/>
        </p:nvSpPr>
        <p:spPr>
          <a:xfrm>
            <a:off x="2921778" y="3134456"/>
            <a:ext cx="1771721"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into the middle of ground station &amp; UAS communications link</a:t>
            </a:r>
          </a:p>
        </p:txBody>
      </p:sp>
      <p:sp>
        <p:nvSpPr>
          <p:cNvPr id="8" name="Rectangle 7">
            <a:extLst>
              <a:ext uri="{FF2B5EF4-FFF2-40B4-BE49-F238E27FC236}">
                <a16:creationId xmlns:a16="http://schemas.microsoft.com/office/drawing/2014/main" id="{F22BD04B-FB21-6FB7-09AF-FC741DE8DF04}"/>
              </a:ext>
            </a:extLst>
          </p:cNvPr>
          <p:cNvSpPr/>
          <p:nvPr/>
        </p:nvSpPr>
        <p:spPr>
          <a:xfrm>
            <a:off x="2913073" y="409099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link to shift into unencrypted mode</a:t>
            </a:r>
          </a:p>
        </p:txBody>
      </p:sp>
      <p:sp>
        <p:nvSpPr>
          <p:cNvPr id="9" name="Rectangle 8">
            <a:extLst>
              <a:ext uri="{FF2B5EF4-FFF2-40B4-BE49-F238E27FC236}">
                <a16:creationId xmlns:a16="http://schemas.microsoft.com/office/drawing/2014/main" id="{3294E39F-DD2B-B108-FB97-F93B55C93ACB}"/>
              </a:ext>
            </a:extLst>
          </p:cNvPr>
          <p:cNvSpPr/>
          <p:nvPr/>
        </p:nvSpPr>
        <p:spPr>
          <a:xfrm>
            <a:off x="4901790" y="411483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encryption key</a:t>
            </a:r>
          </a:p>
        </p:txBody>
      </p:sp>
      <p:sp>
        <p:nvSpPr>
          <p:cNvPr id="10" name="Rectangle 9">
            <a:extLst>
              <a:ext uri="{FF2B5EF4-FFF2-40B4-BE49-F238E27FC236}">
                <a16:creationId xmlns:a16="http://schemas.microsoft.com/office/drawing/2014/main" id="{ECFCD623-D6A6-2923-86C6-3F735E5CA48F}"/>
              </a:ext>
            </a:extLst>
          </p:cNvPr>
          <p:cNvSpPr/>
          <p:nvPr/>
        </p:nvSpPr>
        <p:spPr>
          <a:xfrm>
            <a:off x="2965885"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insider to give them the key</a:t>
            </a:r>
          </a:p>
        </p:txBody>
      </p:sp>
      <p:sp>
        <p:nvSpPr>
          <p:cNvPr id="11" name="Rectangle 10">
            <a:extLst>
              <a:ext uri="{FF2B5EF4-FFF2-40B4-BE49-F238E27FC236}">
                <a16:creationId xmlns:a16="http://schemas.microsoft.com/office/drawing/2014/main" id="{CD708CDF-EBBB-0094-BC71-D215B518F512}"/>
              </a:ext>
            </a:extLst>
          </p:cNvPr>
          <p:cNvSpPr/>
          <p:nvPr/>
        </p:nvSpPr>
        <p:spPr>
          <a:xfrm>
            <a:off x="4568631"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breaks encryption to determine the key</a:t>
            </a:r>
          </a:p>
        </p:txBody>
      </p:sp>
      <p:sp>
        <p:nvSpPr>
          <p:cNvPr id="12" name="Rectangle 11">
            <a:extLst>
              <a:ext uri="{FF2B5EF4-FFF2-40B4-BE49-F238E27FC236}">
                <a16:creationId xmlns:a16="http://schemas.microsoft.com/office/drawing/2014/main" id="{A43C66AA-CE85-B077-F80D-AFF5120BB1FF}"/>
              </a:ext>
            </a:extLst>
          </p:cNvPr>
          <p:cNvSpPr/>
          <p:nvPr/>
        </p:nvSpPr>
        <p:spPr>
          <a:xfrm>
            <a:off x="6166454"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steals key from SIPR connected ground station</a:t>
            </a:r>
          </a:p>
        </p:txBody>
      </p:sp>
      <p:sp>
        <p:nvSpPr>
          <p:cNvPr id="13" name="Rectangle 12">
            <a:extLst>
              <a:ext uri="{FF2B5EF4-FFF2-40B4-BE49-F238E27FC236}">
                <a16:creationId xmlns:a16="http://schemas.microsoft.com/office/drawing/2014/main" id="{6421FDD8-B497-E478-CF9D-B3C7CD448494}"/>
              </a:ext>
            </a:extLst>
          </p:cNvPr>
          <p:cNvSpPr/>
          <p:nvPr/>
        </p:nvSpPr>
        <p:spPr>
          <a:xfrm>
            <a:off x="4604499" y="1221384"/>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UAS flies to adversary directed location</a:t>
            </a:r>
          </a:p>
        </p:txBody>
      </p:sp>
      <p:sp>
        <p:nvSpPr>
          <p:cNvPr id="14" name="Rectangle 13">
            <a:extLst>
              <a:ext uri="{FF2B5EF4-FFF2-40B4-BE49-F238E27FC236}">
                <a16:creationId xmlns:a16="http://schemas.microsoft.com/office/drawing/2014/main" id="{F64A45C4-F018-5729-F5B8-E23A2F464DED}"/>
              </a:ext>
            </a:extLst>
          </p:cNvPr>
          <p:cNvSpPr/>
          <p:nvPr/>
        </p:nvSpPr>
        <p:spPr>
          <a:xfrm>
            <a:off x="607231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sends adversary spoofed navigation message</a:t>
            </a:r>
          </a:p>
        </p:txBody>
      </p:sp>
      <p:sp>
        <p:nvSpPr>
          <p:cNvPr id="18" name="Rectangle 17">
            <a:extLst>
              <a:ext uri="{FF2B5EF4-FFF2-40B4-BE49-F238E27FC236}">
                <a16:creationId xmlns:a16="http://schemas.microsoft.com/office/drawing/2014/main" id="{F126AEA3-AF45-512C-029B-94518C4E84B2}"/>
              </a:ext>
            </a:extLst>
          </p:cNvPr>
          <p:cNvSpPr/>
          <p:nvPr/>
        </p:nvSpPr>
        <p:spPr>
          <a:xfrm>
            <a:off x="887942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successfully spoofs nav solution</a:t>
            </a:r>
          </a:p>
        </p:txBody>
      </p:sp>
      <p:sp>
        <p:nvSpPr>
          <p:cNvPr id="19" name="Rectangle 18">
            <a:extLst>
              <a:ext uri="{FF2B5EF4-FFF2-40B4-BE49-F238E27FC236}">
                <a16:creationId xmlns:a16="http://schemas.microsoft.com/office/drawing/2014/main" id="{20A8F63A-0591-97E2-6178-56F367C3FB24}"/>
              </a:ext>
            </a:extLst>
          </p:cNvPr>
          <p:cNvSpPr/>
          <p:nvPr/>
        </p:nvSpPr>
        <p:spPr>
          <a:xfrm>
            <a:off x="8559819"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MIL GPS spoofing</a:t>
            </a:r>
          </a:p>
        </p:txBody>
      </p:sp>
      <p:sp>
        <p:nvSpPr>
          <p:cNvPr id="20" name="Rectangle 19">
            <a:extLst>
              <a:ext uri="{FF2B5EF4-FFF2-40B4-BE49-F238E27FC236}">
                <a16:creationId xmlns:a16="http://schemas.microsoft.com/office/drawing/2014/main" id="{465BDDB4-B26F-6AA0-A07F-D6948401F674}"/>
              </a:ext>
            </a:extLst>
          </p:cNvPr>
          <p:cNvSpPr/>
          <p:nvPr/>
        </p:nvSpPr>
        <p:spPr>
          <a:xfrm>
            <a:off x="10245407"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Other NAV sensor spoofing</a:t>
            </a:r>
          </a:p>
        </p:txBody>
      </p:sp>
      <p:sp>
        <p:nvSpPr>
          <p:cNvPr id="21" name="Rectangle 20">
            <a:extLst>
              <a:ext uri="{FF2B5EF4-FFF2-40B4-BE49-F238E27FC236}">
                <a16:creationId xmlns:a16="http://schemas.microsoft.com/office/drawing/2014/main" id="{55609EEA-4739-4C24-83A2-556510480AD8}"/>
              </a:ext>
            </a:extLst>
          </p:cNvPr>
          <p:cNvSpPr/>
          <p:nvPr/>
        </p:nvSpPr>
        <p:spPr>
          <a:xfrm>
            <a:off x="115190"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Operator Insider</a:t>
            </a:r>
          </a:p>
        </p:txBody>
      </p:sp>
      <p:sp>
        <p:nvSpPr>
          <p:cNvPr id="22" name="Rectangle 21">
            <a:extLst>
              <a:ext uri="{FF2B5EF4-FFF2-40B4-BE49-F238E27FC236}">
                <a16:creationId xmlns:a16="http://schemas.microsoft.com/office/drawing/2014/main" id="{8F08403F-5EC3-9F4E-837F-15C45AB693D7}"/>
              </a:ext>
            </a:extLst>
          </p:cNvPr>
          <p:cNvSpPr/>
          <p:nvPr/>
        </p:nvSpPr>
        <p:spPr>
          <a:xfrm>
            <a:off x="1849254"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SIPR connected Traditional-IT cyber attack</a:t>
            </a:r>
          </a:p>
        </p:txBody>
      </p:sp>
      <p:cxnSp>
        <p:nvCxnSpPr>
          <p:cNvPr id="24" name="Straight Connector 23">
            <a:extLst>
              <a:ext uri="{FF2B5EF4-FFF2-40B4-BE49-F238E27FC236}">
                <a16:creationId xmlns:a16="http://schemas.microsoft.com/office/drawing/2014/main" id="{A75FA507-98E9-5929-6160-97E3187946FC}"/>
              </a:ext>
            </a:extLst>
          </p:cNvPr>
          <p:cNvCxnSpPr>
            <a:cxnSpLocks/>
            <a:stCxn id="13" idx="2"/>
            <a:endCxn id="2" idx="0"/>
          </p:cNvCxnSpPr>
          <p:nvPr/>
        </p:nvCxnSpPr>
        <p:spPr>
          <a:xfrm flipH="1">
            <a:off x="2222675" y="1922443"/>
            <a:ext cx="315615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99FF2A-6DEF-9430-2BE9-D8C810D85F7F}"/>
              </a:ext>
            </a:extLst>
          </p:cNvPr>
          <p:cNvCxnSpPr>
            <a:cxnSpLocks/>
            <a:stCxn id="13" idx="2"/>
            <a:endCxn id="14" idx="0"/>
          </p:cNvCxnSpPr>
          <p:nvPr/>
        </p:nvCxnSpPr>
        <p:spPr>
          <a:xfrm>
            <a:off x="5378830" y="1922443"/>
            <a:ext cx="146781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D5EC02-4194-0993-F162-6A0A1FF6AC3C}"/>
              </a:ext>
            </a:extLst>
          </p:cNvPr>
          <p:cNvCxnSpPr>
            <a:cxnSpLocks/>
            <a:stCxn id="13" idx="2"/>
            <a:endCxn id="18" idx="0"/>
          </p:cNvCxnSpPr>
          <p:nvPr/>
        </p:nvCxnSpPr>
        <p:spPr>
          <a:xfrm>
            <a:off x="5378830" y="1922443"/>
            <a:ext cx="427492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8A96FE3-F000-2873-C542-1E225BCA9A9C}"/>
              </a:ext>
            </a:extLst>
          </p:cNvPr>
          <p:cNvCxnSpPr>
            <a:cxnSpLocks/>
            <a:stCxn id="6" idx="0"/>
            <a:endCxn id="2" idx="2"/>
          </p:cNvCxnSpPr>
          <p:nvPr/>
        </p:nvCxnSpPr>
        <p:spPr>
          <a:xfrm flipV="1">
            <a:off x="996452" y="2878979"/>
            <a:ext cx="1226223"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3600FF7-2BED-A47B-B16D-748030135123}"/>
              </a:ext>
            </a:extLst>
          </p:cNvPr>
          <p:cNvCxnSpPr>
            <a:cxnSpLocks/>
            <a:stCxn id="7" idx="0"/>
            <a:endCxn id="2" idx="2"/>
          </p:cNvCxnSpPr>
          <p:nvPr/>
        </p:nvCxnSpPr>
        <p:spPr>
          <a:xfrm flipH="1" flipV="1">
            <a:off x="2222675" y="2878979"/>
            <a:ext cx="1584964"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5C3D089-529D-2063-52F7-F4E9A3FACED4}"/>
              </a:ext>
            </a:extLst>
          </p:cNvPr>
          <p:cNvCxnSpPr>
            <a:cxnSpLocks/>
            <a:stCxn id="6" idx="2"/>
            <a:endCxn id="22" idx="0"/>
          </p:cNvCxnSpPr>
          <p:nvPr/>
        </p:nvCxnSpPr>
        <p:spPr>
          <a:xfrm>
            <a:off x="996452" y="3835515"/>
            <a:ext cx="1627133"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534B45F-9B4F-2651-2301-DD8A799C356C}"/>
              </a:ext>
            </a:extLst>
          </p:cNvPr>
          <p:cNvCxnSpPr>
            <a:cxnSpLocks/>
            <a:stCxn id="6" idx="2"/>
            <a:endCxn id="21" idx="0"/>
          </p:cNvCxnSpPr>
          <p:nvPr/>
        </p:nvCxnSpPr>
        <p:spPr>
          <a:xfrm flipH="1">
            <a:off x="889521" y="3835515"/>
            <a:ext cx="106931"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B54666F-4F17-BCC5-6B62-37F7189CF056}"/>
              </a:ext>
            </a:extLst>
          </p:cNvPr>
          <p:cNvCxnSpPr>
            <a:cxnSpLocks/>
          </p:cNvCxnSpPr>
          <p:nvPr/>
        </p:nvCxnSpPr>
        <p:spPr>
          <a:xfrm flipH="1">
            <a:off x="3687404" y="3827057"/>
            <a:ext cx="12023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14B5371-A574-CB1F-9B5F-E67374162348}"/>
              </a:ext>
            </a:extLst>
          </p:cNvPr>
          <p:cNvCxnSpPr>
            <a:cxnSpLocks/>
          </p:cNvCxnSpPr>
          <p:nvPr/>
        </p:nvCxnSpPr>
        <p:spPr>
          <a:xfrm>
            <a:off x="3807639" y="3815137"/>
            <a:ext cx="1868482" cy="279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CA3694B-A759-9D08-33EA-4EECA8911014}"/>
              </a:ext>
            </a:extLst>
          </p:cNvPr>
          <p:cNvCxnSpPr>
            <a:cxnSpLocks/>
            <a:stCxn id="9" idx="2"/>
            <a:endCxn id="11" idx="0"/>
          </p:cNvCxnSpPr>
          <p:nvPr/>
        </p:nvCxnSpPr>
        <p:spPr>
          <a:xfrm flipH="1">
            <a:off x="5342962" y="4815891"/>
            <a:ext cx="333159"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73711EB-B900-19CD-3BF7-50EF3A870C5C}"/>
              </a:ext>
            </a:extLst>
          </p:cNvPr>
          <p:cNvCxnSpPr>
            <a:cxnSpLocks/>
            <a:stCxn id="10" idx="0"/>
            <a:endCxn id="9" idx="2"/>
          </p:cNvCxnSpPr>
          <p:nvPr/>
        </p:nvCxnSpPr>
        <p:spPr>
          <a:xfrm flipV="1">
            <a:off x="3740216" y="4815891"/>
            <a:ext cx="1935905"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ED72F8C-A8C4-E346-9E9C-025E3B270469}"/>
              </a:ext>
            </a:extLst>
          </p:cNvPr>
          <p:cNvCxnSpPr>
            <a:cxnSpLocks/>
            <a:stCxn id="12" idx="0"/>
            <a:endCxn id="9" idx="2"/>
          </p:cNvCxnSpPr>
          <p:nvPr/>
        </p:nvCxnSpPr>
        <p:spPr>
          <a:xfrm flipH="1" flipV="1">
            <a:off x="5676121" y="4815891"/>
            <a:ext cx="1264664"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860E74F-2093-97BD-7D74-FB2D1C73236A}"/>
              </a:ext>
            </a:extLst>
          </p:cNvPr>
          <p:cNvCxnSpPr>
            <a:cxnSpLocks/>
            <a:stCxn id="18" idx="2"/>
            <a:endCxn id="19" idx="0"/>
          </p:cNvCxnSpPr>
          <p:nvPr/>
        </p:nvCxnSpPr>
        <p:spPr>
          <a:xfrm flipH="1">
            <a:off x="9334150" y="2878979"/>
            <a:ext cx="31960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4D86FE1-99F4-E02D-9497-74D8861556C1}"/>
              </a:ext>
            </a:extLst>
          </p:cNvPr>
          <p:cNvCxnSpPr>
            <a:cxnSpLocks/>
            <a:stCxn id="18" idx="2"/>
            <a:endCxn id="20" idx="0"/>
          </p:cNvCxnSpPr>
          <p:nvPr/>
        </p:nvCxnSpPr>
        <p:spPr>
          <a:xfrm>
            <a:off x="9653756" y="2878979"/>
            <a:ext cx="1365982" cy="255477"/>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9DCA13D-4770-7985-F477-6BEBA88FF9B3}"/>
              </a:ext>
            </a:extLst>
          </p:cNvPr>
          <p:cNvSpPr txBox="1"/>
          <p:nvPr/>
        </p:nvSpPr>
        <p:spPr>
          <a:xfrm>
            <a:off x="7900571" y="4377535"/>
            <a:ext cx="404140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70C0"/>
                </a:solidFill>
              </a:rPr>
              <a:t>Find data to answer questions</a:t>
            </a:r>
          </a:p>
        </p:txBody>
      </p:sp>
      <p:cxnSp>
        <p:nvCxnSpPr>
          <p:cNvPr id="27" name="Straight Connector 26">
            <a:extLst>
              <a:ext uri="{FF2B5EF4-FFF2-40B4-BE49-F238E27FC236}">
                <a16:creationId xmlns:a16="http://schemas.microsoft.com/office/drawing/2014/main" id="{7C18A338-FA34-47DD-1400-C139ECBBB002}"/>
              </a:ext>
            </a:extLst>
          </p:cNvPr>
          <p:cNvCxnSpPr>
            <a:cxnSpLocks/>
            <a:stCxn id="14" idx="2"/>
            <a:endCxn id="32" idx="0"/>
          </p:cNvCxnSpPr>
          <p:nvPr/>
        </p:nvCxnSpPr>
        <p:spPr>
          <a:xfrm flipH="1">
            <a:off x="5962976" y="2878979"/>
            <a:ext cx="883670"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48DA73-5383-20A3-C15D-3DB7DD7308F3}"/>
              </a:ext>
            </a:extLst>
          </p:cNvPr>
          <p:cNvCxnSpPr>
            <a:cxnSpLocks/>
            <a:stCxn id="14" idx="2"/>
            <a:endCxn id="33" idx="0"/>
          </p:cNvCxnSpPr>
          <p:nvPr/>
        </p:nvCxnSpPr>
        <p:spPr>
          <a:xfrm>
            <a:off x="6846646" y="2878979"/>
            <a:ext cx="801917"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E949766-7637-834B-D4BF-AE2589F18955}"/>
              </a:ext>
            </a:extLst>
          </p:cNvPr>
          <p:cNvSpPr txBox="1"/>
          <p:nvPr/>
        </p:nvSpPr>
        <p:spPr>
          <a:xfrm>
            <a:off x="6531002" y="2834676"/>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32" name="Rectangle 31">
            <a:extLst>
              <a:ext uri="{FF2B5EF4-FFF2-40B4-BE49-F238E27FC236}">
                <a16:creationId xmlns:a16="http://schemas.microsoft.com/office/drawing/2014/main" id="{3A23BD55-5BCE-15DF-E29A-2A1DD61F74DB}"/>
              </a:ext>
            </a:extLst>
          </p:cNvPr>
          <p:cNvSpPr/>
          <p:nvPr/>
        </p:nvSpPr>
        <p:spPr>
          <a:xfrm>
            <a:off x="5188645"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control of device on 1553 bus via supply chain</a:t>
            </a:r>
          </a:p>
        </p:txBody>
      </p:sp>
      <p:sp>
        <p:nvSpPr>
          <p:cNvPr id="33" name="Rectangle 32">
            <a:extLst>
              <a:ext uri="{FF2B5EF4-FFF2-40B4-BE49-F238E27FC236}">
                <a16:creationId xmlns:a16="http://schemas.microsoft.com/office/drawing/2014/main" id="{429A0D22-D084-2CE1-A70F-0A808E0597EA}"/>
              </a:ext>
            </a:extLst>
          </p:cNvPr>
          <p:cNvSpPr/>
          <p:nvPr/>
        </p:nvSpPr>
        <p:spPr>
          <a:xfrm>
            <a:off x="6874232"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successfully sends adversary spoofed navigation message</a:t>
            </a:r>
          </a:p>
        </p:txBody>
      </p:sp>
      <p:cxnSp>
        <p:nvCxnSpPr>
          <p:cNvPr id="138" name="Straight Connector 137">
            <a:extLst>
              <a:ext uri="{FF2B5EF4-FFF2-40B4-BE49-F238E27FC236}">
                <a16:creationId xmlns:a16="http://schemas.microsoft.com/office/drawing/2014/main" id="{37C8BDFB-7314-E82B-6712-535370C8CDDD}"/>
              </a:ext>
            </a:extLst>
          </p:cNvPr>
          <p:cNvCxnSpPr>
            <a:cxnSpLocks/>
          </p:cNvCxnSpPr>
          <p:nvPr/>
        </p:nvCxnSpPr>
        <p:spPr>
          <a:xfrm flipH="1">
            <a:off x="264290" y="1426175"/>
            <a:ext cx="4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035E2364-C3F8-C027-FEB0-57D70226BF6E}"/>
              </a:ext>
            </a:extLst>
          </p:cNvPr>
          <p:cNvSpPr txBox="1"/>
          <p:nvPr/>
        </p:nvSpPr>
        <p:spPr>
          <a:xfrm>
            <a:off x="162655" y="1494301"/>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141" name="TextBox 140">
            <a:extLst>
              <a:ext uri="{FF2B5EF4-FFF2-40B4-BE49-F238E27FC236}">
                <a16:creationId xmlns:a16="http://schemas.microsoft.com/office/drawing/2014/main" id="{CDB49B9E-4FCE-65C9-71AA-AF4FB25CD18D}"/>
              </a:ext>
            </a:extLst>
          </p:cNvPr>
          <p:cNvSpPr txBox="1"/>
          <p:nvPr/>
        </p:nvSpPr>
        <p:spPr>
          <a:xfrm>
            <a:off x="150394" y="1230787"/>
            <a:ext cx="617537" cy="246221"/>
          </a:xfrm>
          <a:prstGeom prst="rect">
            <a:avLst/>
          </a:prstGeom>
          <a:noFill/>
        </p:spPr>
        <p:txBody>
          <a:bodyPr wrap="square" rtlCol="0">
            <a:spAutoFit/>
          </a:bodyPr>
          <a:lstStyle/>
          <a:p>
            <a:pPr algn="ctr"/>
            <a:r>
              <a:rPr lang="en-US" sz="1000" dirty="0">
                <a:solidFill>
                  <a:schemeClr val="accent1"/>
                </a:solidFill>
              </a:rPr>
              <a:t>or</a:t>
            </a:r>
          </a:p>
        </p:txBody>
      </p:sp>
      <p:cxnSp>
        <p:nvCxnSpPr>
          <p:cNvPr id="142" name="Straight Connector 141">
            <a:extLst>
              <a:ext uri="{FF2B5EF4-FFF2-40B4-BE49-F238E27FC236}">
                <a16:creationId xmlns:a16="http://schemas.microsoft.com/office/drawing/2014/main" id="{0C3A73F0-5F58-3BBE-2BC6-E4F4FA5D438A}"/>
              </a:ext>
            </a:extLst>
          </p:cNvPr>
          <p:cNvCxnSpPr>
            <a:cxnSpLocks/>
          </p:cNvCxnSpPr>
          <p:nvPr/>
        </p:nvCxnSpPr>
        <p:spPr>
          <a:xfrm flipH="1">
            <a:off x="264290" y="1697045"/>
            <a:ext cx="414269" cy="552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1B0246A-9FD0-04FA-ADB5-FBE9FA738C5B}"/>
              </a:ext>
            </a:extLst>
          </p:cNvPr>
          <p:cNvSpPr txBox="1"/>
          <p:nvPr/>
        </p:nvSpPr>
        <p:spPr>
          <a:xfrm>
            <a:off x="449122" y="5719211"/>
            <a:ext cx="828018" cy="276999"/>
          </a:xfrm>
          <a:prstGeom prst="rect">
            <a:avLst/>
          </a:prstGeom>
          <a:noFill/>
        </p:spPr>
        <p:txBody>
          <a:bodyPr wrap="square" rtlCol="0">
            <a:spAutoFit/>
          </a:bodyPr>
          <a:lstStyle/>
          <a:p>
            <a:pPr algn="ctr"/>
            <a:r>
              <a:rPr lang="en-US" sz="1200" b="1" dirty="0">
                <a:solidFill>
                  <a:srgbClr val="00B050"/>
                </a:solidFill>
              </a:rPr>
              <a:t>0.002</a:t>
            </a:r>
          </a:p>
        </p:txBody>
      </p:sp>
      <p:sp>
        <p:nvSpPr>
          <p:cNvPr id="16" name="TextBox 15">
            <a:extLst>
              <a:ext uri="{FF2B5EF4-FFF2-40B4-BE49-F238E27FC236}">
                <a16:creationId xmlns:a16="http://schemas.microsoft.com/office/drawing/2014/main" id="{AFD520EA-B650-766D-6285-288DDCC6B030}"/>
              </a:ext>
            </a:extLst>
          </p:cNvPr>
          <p:cNvSpPr txBox="1"/>
          <p:nvPr/>
        </p:nvSpPr>
        <p:spPr>
          <a:xfrm>
            <a:off x="3243919" y="4761082"/>
            <a:ext cx="828018" cy="276999"/>
          </a:xfrm>
          <a:prstGeom prst="rect">
            <a:avLst/>
          </a:prstGeom>
          <a:noFill/>
        </p:spPr>
        <p:txBody>
          <a:bodyPr wrap="square" rtlCol="0">
            <a:spAutoFit/>
          </a:bodyPr>
          <a:lstStyle/>
          <a:p>
            <a:pPr algn="ctr"/>
            <a:r>
              <a:rPr lang="en-US" sz="1200" b="1" dirty="0">
                <a:solidFill>
                  <a:srgbClr val="00B050"/>
                </a:solidFill>
              </a:rPr>
              <a:t>0.0</a:t>
            </a:r>
          </a:p>
        </p:txBody>
      </p:sp>
      <p:grpSp>
        <p:nvGrpSpPr>
          <p:cNvPr id="39" name="Group 38">
            <a:extLst>
              <a:ext uri="{FF2B5EF4-FFF2-40B4-BE49-F238E27FC236}">
                <a16:creationId xmlns:a16="http://schemas.microsoft.com/office/drawing/2014/main" id="{C627E076-E03F-9401-1E7B-4A68989E7666}"/>
              </a:ext>
            </a:extLst>
          </p:cNvPr>
          <p:cNvGrpSpPr/>
          <p:nvPr/>
        </p:nvGrpSpPr>
        <p:grpSpPr>
          <a:xfrm>
            <a:off x="20730" y="1813647"/>
            <a:ext cx="909662" cy="246221"/>
            <a:chOff x="16592" y="1776405"/>
            <a:chExt cx="909662" cy="246221"/>
          </a:xfrm>
        </p:grpSpPr>
        <p:sp>
          <p:nvSpPr>
            <p:cNvPr id="38" name="TextBox 37">
              <a:extLst>
                <a:ext uri="{FF2B5EF4-FFF2-40B4-BE49-F238E27FC236}">
                  <a16:creationId xmlns:a16="http://schemas.microsoft.com/office/drawing/2014/main" id="{6E7358BB-68B4-74E5-BB22-FA892A87C96F}"/>
                </a:ext>
              </a:extLst>
            </p:cNvPr>
            <p:cNvSpPr txBox="1"/>
            <p:nvPr/>
          </p:nvSpPr>
          <p:spPr>
            <a:xfrm>
              <a:off x="16592" y="1776405"/>
              <a:ext cx="909662" cy="246221"/>
            </a:xfrm>
            <a:prstGeom prst="rect">
              <a:avLst/>
            </a:prstGeom>
            <a:noFill/>
          </p:spPr>
          <p:txBody>
            <a:bodyPr wrap="square" rtlCol="0">
              <a:spAutoFit/>
            </a:bodyPr>
            <a:lstStyle/>
            <a:p>
              <a:pPr algn="ctr"/>
              <a:r>
                <a:rPr lang="en-US" sz="1000" dirty="0"/>
                <a:t>Scored Leaf</a:t>
              </a:r>
            </a:p>
          </p:txBody>
        </p:sp>
        <p:sp>
          <p:nvSpPr>
            <p:cNvPr id="36" name="Rectangle 35">
              <a:extLst>
                <a:ext uri="{FF2B5EF4-FFF2-40B4-BE49-F238E27FC236}">
                  <a16:creationId xmlns:a16="http://schemas.microsoft.com/office/drawing/2014/main" id="{E07553CD-5418-935A-1D46-4D55821C4955}"/>
                </a:ext>
              </a:extLst>
            </p:cNvPr>
            <p:cNvSpPr/>
            <p:nvPr/>
          </p:nvSpPr>
          <p:spPr>
            <a:xfrm>
              <a:off x="100067" y="1796802"/>
              <a:ext cx="748131" cy="205425"/>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42" name="TextBox 41">
            <a:extLst>
              <a:ext uri="{FF2B5EF4-FFF2-40B4-BE49-F238E27FC236}">
                <a16:creationId xmlns:a16="http://schemas.microsoft.com/office/drawing/2014/main" id="{7B521C65-BB15-0B6E-0F67-FE0799577D7B}"/>
              </a:ext>
            </a:extLst>
          </p:cNvPr>
          <p:cNvSpPr txBox="1"/>
          <p:nvPr/>
        </p:nvSpPr>
        <p:spPr>
          <a:xfrm>
            <a:off x="7232453" y="3816296"/>
            <a:ext cx="828018" cy="276999"/>
          </a:xfrm>
          <a:prstGeom prst="rect">
            <a:avLst/>
          </a:prstGeom>
          <a:noFill/>
        </p:spPr>
        <p:txBody>
          <a:bodyPr wrap="square" rtlCol="0">
            <a:spAutoFit/>
          </a:bodyPr>
          <a:lstStyle/>
          <a:p>
            <a:pPr algn="ctr"/>
            <a:r>
              <a:rPr lang="en-US" sz="1200" b="1" dirty="0">
                <a:solidFill>
                  <a:srgbClr val="0070C0"/>
                </a:solidFill>
              </a:rPr>
              <a:t>0.30</a:t>
            </a:r>
          </a:p>
        </p:txBody>
      </p:sp>
      <p:sp>
        <p:nvSpPr>
          <p:cNvPr id="35" name="TextBox 34">
            <a:extLst>
              <a:ext uri="{FF2B5EF4-FFF2-40B4-BE49-F238E27FC236}">
                <a16:creationId xmlns:a16="http://schemas.microsoft.com/office/drawing/2014/main" id="{E3131C51-2B2E-EFD4-1055-845DD078D5EF}"/>
              </a:ext>
            </a:extLst>
          </p:cNvPr>
          <p:cNvSpPr txBox="1"/>
          <p:nvPr/>
        </p:nvSpPr>
        <p:spPr>
          <a:xfrm>
            <a:off x="8923502" y="3816296"/>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45" name="TextBox 44">
            <a:extLst>
              <a:ext uri="{FF2B5EF4-FFF2-40B4-BE49-F238E27FC236}">
                <a16:creationId xmlns:a16="http://schemas.microsoft.com/office/drawing/2014/main" id="{52DA3912-8527-B782-EB19-7EADEF871EEF}"/>
              </a:ext>
            </a:extLst>
          </p:cNvPr>
          <p:cNvSpPr txBox="1"/>
          <p:nvPr/>
        </p:nvSpPr>
        <p:spPr>
          <a:xfrm>
            <a:off x="10641462" y="3816296"/>
            <a:ext cx="828018" cy="276999"/>
          </a:xfrm>
          <a:prstGeom prst="rect">
            <a:avLst/>
          </a:prstGeom>
          <a:noFill/>
        </p:spPr>
        <p:txBody>
          <a:bodyPr wrap="square" rtlCol="0">
            <a:spAutoFit/>
          </a:bodyPr>
          <a:lstStyle/>
          <a:p>
            <a:pPr algn="ctr"/>
            <a:r>
              <a:rPr lang="en-US" sz="1200" b="1" dirty="0">
                <a:solidFill>
                  <a:srgbClr val="7030A0"/>
                </a:solidFill>
              </a:rPr>
              <a:t>0.005</a:t>
            </a:r>
          </a:p>
        </p:txBody>
      </p:sp>
      <p:sp>
        <p:nvSpPr>
          <p:cNvPr id="54" name="TextBox 53">
            <a:extLst>
              <a:ext uri="{FF2B5EF4-FFF2-40B4-BE49-F238E27FC236}">
                <a16:creationId xmlns:a16="http://schemas.microsoft.com/office/drawing/2014/main" id="{B4039FE3-79EF-55DA-03A4-88A78EB9BD2A}"/>
              </a:ext>
            </a:extLst>
          </p:cNvPr>
          <p:cNvSpPr txBox="1"/>
          <p:nvPr/>
        </p:nvSpPr>
        <p:spPr>
          <a:xfrm>
            <a:off x="3307425" y="6545359"/>
            <a:ext cx="828018" cy="276999"/>
          </a:xfrm>
          <a:prstGeom prst="rect">
            <a:avLst/>
          </a:prstGeom>
          <a:noFill/>
        </p:spPr>
        <p:txBody>
          <a:bodyPr wrap="square" rtlCol="0">
            <a:spAutoFit/>
          </a:bodyPr>
          <a:lstStyle/>
          <a:p>
            <a:pPr algn="ctr"/>
            <a:r>
              <a:rPr lang="en-US" sz="1200" b="1" dirty="0">
                <a:solidFill>
                  <a:srgbClr val="00B050"/>
                </a:solidFill>
              </a:rPr>
              <a:t>0.0005</a:t>
            </a:r>
          </a:p>
        </p:txBody>
      </p:sp>
      <p:sp>
        <p:nvSpPr>
          <p:cNvPr id="15" name="TextBox 14">
            <a:extLst>
              <a:ext uri="{FF2B5EF4-FFF2-40B4-BE49-F238E27FC236}">
                <a16:creationId xmlns:a16="http://schemas.microsoft.com/office/drawing/2014/main" id="{3920B7FF-296D-947F-8C26-D798356EBEBD}"/>
              </a:ext>
            </a:extLst>
          </p:cNvPr>
          <p:cNvSpPr txBox="1"/>
          <p:nvPr/>
        </p:nvSpPr>
        <p:spPr>
          <a:xfrm>
            <a:off x="65367" y="6083711"/>
            <a:ext cx="1626892" cy="707886"/>
          </a:xfrm>
          <a:prstGeom prst="rect">
            <a:avLst/>
          </a:prstGeom>
          <a:noFill/>
          <a:ln>
            <a:solidFill>
              <a:schemeClr val="accent1"/>
            </a:solidFill>
          </a:ln>
        </p:spPr>
        <p:txBody>
          <a:bodyPr wrap="square" rtlCol="0">
            <a:spAutoFit/>
          </a:bodyPr>
          <a:lstStyle/>
          <a:p>
            <a:r>
              <a:rPr lang="en-US" sz="1000" b="1" dirty="0">
                <a:solidFill>
                  <a:srgbClr val="00B050"/>
                </a:solidFill>
              </a:rPr>
              <a:t>Derived from data</a:t>
            </a:r>
          </a:p>
          <a:p>
            <a:r>
              <a:rPr lang="en-US" sz="1000" b="1" dirty="0">
                <a:solidFill>
                  <a:srgbClr val="0070C0"/>
                </a:solidFill>
              </a:rPr>
              <a:t>Human informed model</a:t>
            </a:r>
          </a:p>
          <a:p>
            <a:r>
              <a:rPr lang="en-US" sz="1000" b="1" dirty="0">
                <a:solidFill>
                  <a:srgbClr val="7030A0"/>
                </a:solidFill>
              </a:rPr>
              <a:t>SME assessment</a:t>
            </a:r>
          </a:p>
          <a:p>
            <a:r>
              <a:rPr lang="en-US" sz="1000" b="1" dirty="0"/>
              <a:t>Calculated</a:t>
            </a:r>
          </a:p>
        </p:txBody>
      </p:sp>
      <p:sp>
        <p:nvSpPr>
          <p:cNvPr id="41" name="TextBox 40">
            <a:extLst>
              <a:ext uri="{FF2B5EF4-FFF2-40B4-BE49-F238E27FC236}">
                <a16:creationId xmlns:a16="http://schemas.microsoft.com/office/drawing/2014/main" id="{AB0E2DB3-AD71-083F-A3AD-7680D3462880}"/>
              </a:ext>
            </a:extLst>
          </p:cNvPr>
          <p:cNvSpPr txBox="1"/>
          <p:nvPr/>
        </p:nvSpPr>
        <p:spPr>
          <a:xfrm>
            <a:off x="561786" y="3816296"/>
            <a:ext cx="828018" cy="276999"/>
          </a:xfrm>
          <a:prstGeom prst="rect">
            <a:avLst/>
          </a:prstGeom>
          <a:noFill/>
        </p:spPr>
        <p:txBody>
          <a:bodyPr wrap="square" rtlCol="0">
            <a:spAutoFit/>
          </a:bodyPr>
          <a:lstStyle/>
          <a:p>
            <a:pPr algn="ctr"/>
            <a:r>
              <a:rPr lang="en-US" sz="1200" b="1" dirty="0"/>
              <a:t>0.071</a:t>
            </a:r>
          </a:p>
        </p:txBody>
      </p:sp>
      <p:sp>
        <p:nvSpPr>
          <p:cNvPr id="56" name="TextBox 55">
            <a:extLst>
              <a:ext uri="{FF2B5EF4-FFF2-40B4-BE49-F238E27FC236}">
                <a16:creationId xmlns:a16="http://schemas.microsoft.com/office/drawing/2014/main" id="{A46899D5-0FCC-ED1F-C688-A1B1361B8614}"/>
              </a:ext>
            </a:extLst>
          </p:cNvPr>
          <p:cNvSpPr txBox="1"/>
          <p:nvPr/>
        </p:nvSpPr>
        <p:spPr>
          <a:xfrm>
            <a:off x="3407804" y="3816296"/>
            <a:ext cx="828018" cy="276999"/>
          </a:xfrm>
          <a:prstGeom prst="rect">
            <a:avLst/>
          </a:prstGeom>
          <a:noFill/>
        </p:spPr>
        <p:txBody>
          <a:bodyPr wrap="square" rtlCol="0">
            <a:spAutoFit/>
          </a:bodyPr>
          <a:lstStyle/>
          <a:p>
            <a:pPr algn="ctr"/>
            <a:r>
              <a:rPr lang="en-US" sz="1200" b="1" dirty="0"/>
              <a:t>0.069</a:t>
            </a:r>
          </a:p>
        </p:txBody>
      </p:sp>
      <p:sp>
        <p:nvSpPr>
          <p:cNvPr id="65" name="TextBox 64">
            <a:extLst>
              <a:ext uri="{FF2B5EF4-FFF2-40B4-BE49-F238E27FC236}">
                <a16:creationId xmlns:a16="http://schemas.microsoft.com/office/drawing/2014/main" id="{B246B2FC-CA61-468B-FCF9-EDF9B36F71A6}"/>
              </a:ext>
            </a:extLst>
          </p:cNvPr>
          <p:cNvSpPr txBox="1"/>
          <p:nvPr/>
        </p:nvSpPr>
        <p:spPr>
          <a:xfrm>
            <a:off x="5259494" y="4761082"/>
            <a:ext cx="828018" cy="276999"/>
          </a:xfrm>
          <a:prstGeom prst="rect">
            <a:avLst/>
          </a:prstGeom>
          <a:noFill/>
        </p:spPr>
        <p:txBody>
          <a:bodyPr wrap="square" rtlCol="0">
            <a:spAutoFit/>
          </a:bodyPr>
          <a:lstStyle/>
          <a:p>
            <a:pPr algn="ctr"/>
            <a:r>
              <a:rPr lang="en-US" sz="1200" b="1" dirty="0"/>
              <a:t>0.069</a:t>
            </a:r>
          </a:p>
        </p:txBody>
      </p:sp>
      <p:sp>
        <p:nvSpPr>
          <p:cNvPr id="66" name="TextBox 65">
            <a:extLst>
              <a:ext uri="{FF2B5EF4-FFF2-40B4-BE49-F238E27FC236}">
                <a16:creationId xmlns:a16="http://schemas.microsoft.com/office/drawing/2014/main" id="{F8287C2C-A840-4DB9-0CEF-C86FE702A527}"/>
              </a:ext>
            </a:extLst>
          </p:cNvPr>
          <p:cNvSpPr txBox="1"/>
          <p:nvPr/>
        </p:nvSpPr>
        <p:spPr>
          <a:xfrm>
            <a:off x="4945252" y="1887768"/>
            <a:ext cx="828018" cy="276999"/>
          </a:xfrm>
          <a:prstGeom prst="rect">
            <a:avLst/>
          </a:prstGeom>
          <a:noFill/>
        </p:spPr>
        <p:txBody>
          <a:bodyPr wrap="square" rtlCol="0">
            <a:spAutoFit/>
          </a:bodyPr>
          <a:lstStyle/>
          <a:p>
            <a:pPr algn="ctr"/>
            <a:r>
              <a:rPr lang="en-US" sz="1200" b="1" dirty="0"/>
              <a:t>0.15</a:t>
            </a:r>
          </a:p>
        </p:txBody>
      </p:sp>
      <p:sp>
        <p:nvSpPr>
          <p:cNvPr id="70" name="TextBox 69">
            <a:extLst>
              <a:ext uri="{FF2B5EF4-FFF2-40B4-BE49-F238E27FC236}">
                <a16:creationId xmlns:a16="http://schemas.microsoft.com/office/drawing/2014/main" id="{391A3E8B-2B09-E503-1B08-44BF1C896146}"/>
              </a:ext>
            </a:extLst>
          </p:cNvPr>
          <p:cNvSpPr txBox="1"/>
          <p:nvPr/>
        </p:nvSpPr>
        <p:spPr>
          <a:xfrm>
            <a:off x="6412532" y="2926894"/>
            <a:ext cx="828018" cy="276999"/>
          </a:xfrm>
          <a:prstGeom prst="rect">
            <a:avLst/>
          </a:prstGeom>
          <a:noFill/>
        </p:spPr>
        <p:txBody>
          <a:bodyPr wrap="square" rtlCol="0">
            <a:spAutoFit/>
          </a:bodyPr>
          <a:lstStyle/>
          <a:p>
            <a:pPr algn="ctr"/>
            <a:r>
              <a:rPr lang="en-US" sz="1200" b="1" dirty="0"/>
              <a:t>0.0045</a:t>
            </a:r>
          </a:p>
        </p:txBody>
      </p:sp>
      <p:sp>
        <p:nvSpPr>
          <p:cNvPr id="71" name="TextBox 70">
            <a:extLst>
              <a:ext uri="{FF2B5EF4-FFF2-40B4-BE49-F238E27FC236}">
                <a16:creationId xmlns:a16="http://schemas.microsoft.com/office/drawing/2014/main" id="{11815AA3-92A6-C1EE-18D0-F17FC4E17F91}"/>
              </a:ext>
            </a:extLst>
          </p:cNvPr>
          <p:cNvSpPr txBox="1"/>
          <p:nvPr/>
        </p:nvSpPr>
        <p:spPr>
          <a:xfrm>
            <a:off x="9268160" y="2833063"/>
            <a:ext cx="828018" cy="276999"/>
          </a:xfrm>
          <a:prstGeom prst="rect">
            <a:avLst/>
          </a:prstGeom>
          <a:noFill/>
        </p:spPr>
        <p:txBody>
          <a:bodyPr wrap="square" rtlCol="0">
            <a:spAutoFit/>
          </a:bodyPr>
          <a:lstStyle/>
          <a:p>
            <a:pPr algn="ctr"/>
            <a:r>
              <a:rPr lang="en-US" sz="1200" b="1" dirty="0"/>
              <a:t>0.015</a:t>
            </a:r>
          </a:p>
        </p:txBody>
      </p:sp>
      <p:sp>
        <p:nvSpPr>
          <p:cNvPr id="17" name="Oval 16">
            <a:extLst>
              <a:ext uri="{FF2B5EF4-FFF2-40B4-BE49-F238E27FC236}">
                <a16:creationId xmlns:a16="http://schemas.microsoft.com/office/drawing/2014/main" id="{0440E550-0CB2-7E8F-A8E9-6B5301109AD7}"/>
              </a:ext>
            </a:extLst>
          </p:cNvPr>
          <p:cNvSpPr/>
          <p:nvPr/>
        </p:nvSpPr>
        <p:spPr>
          <a:xfrm>
            <a:off x="8482805" y="3084531"/>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46B2EF-B927-DC9D-E5E6-14E1BC56A1F7}"/>
              </a:ext>
            </a:extLst>
          </p:cNvPr>
          <p:cNvSpPr txBox="1"/>
          <p:nvPr/>
        </p:nvSpPr>
        <p:spPr>
          <a:xfrm>
            <a:off x="8208597" y="2696061"/>
            <a:ext cx="828018" cy="461665"/>
          </a:xfrm>
          <a:prstGeom prst="rect">
            <a:avLst/>
          </a:prstGeom>
          <a:noFill/>
        </p:spPr>
        <p:txBody>
          <a:bodyPr wrap="square" rtlCol="0">
            <a:spAutoFit/>
          </a:bodyPr>
          <a:lstStyle/>
          <a:p>
            <a:pPr algn="ctr"/>
            <a:endParaRPr lang="en-US" sz="1200" b="1" dirty="0">
              <a:solidFill>
                <a:srgbClr val="FF0000"/>
              </a:solidFill>
            </a:endParaRPr>
          </a:p>
          <a:p>
            <a:pPr algn="ctr"/>
            <a:r>
              <a:rPr lang="en-US" sz="1200" b="1" dirty="0">
                <a:solidFill>
                  <a:srgbClr val="FF0000"/>
                </a:solidFill>
              </a:rPr>
              <a:t>Data?</a:t>
            </a:r>
          </a:p>
        </p:txBody>
      </p:sp>
      <p:sp>
        <p:nvSpPr>
          <p:cNvPr id="48" name="Oval 47">
            <a:extLst>
              <a:ext uri="{FF2B5EF4-FFF2-40B4-BE49-F238E27FC236}">
                <a16:creationId xmlns:a16="http://schemas.microsoft.com/office/drawing/2014/main" id="{C32F0CD3-8D98-FC27-386F-13B376A31B37}"/>
              </a:ext>
            </a:extLst>
          </p:cNvPr>
          <p:cNvSpPr/>
          <p:nvPr/>
        </p:nvSpPr>
        <p:spPr>
          <a:xfrm>
            <a:off x="10162766" y="3108907"/>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EA35C7D1-3690-4423-1FCE-D7ACC8C3B3EE}"/>
              </a:ext>
            </a:extLst>
          </p:cNvPr>
          <p:cNvSpPr txBox="1"/>
          <p:nvPr/>
        </p:nvSpPr>
        <p:spPr>
          <a:xfrm>
            <a:off x="10357460" y="2671196"/>
            <a:ext cx="828018" cy="461665"/>
          </a:xfrm>
          <a:prstGeom prst="rect">
            <a:avLst/>
          </a:prstGeom>
          <a:noFill/>
        </p:spPr>
        <p:txBody>
          <a:bodyPr wrap="square" rtlCol="0">
            <a:spAutoFit/>
          </a:bodyPr>
          <a:lstStyle/>
          <a:p>
            <a:pPr algn="ctr"/>
            <a:endParaRPr lang="en-US" sz="1200" b="1" dirty="0">
              <a:solidFill>
                <a:srgbClr val="FF0000"/>
              </a:solidFill>
            </a:endParaRPr>
          </a:p>
          <a:p>
            <a:pPr algn="ctr"/>
            <a:r>
              <a:rPr lang="en-US" sz="1200" b="1" dirty="0">
                <a:solidFill>
                  <a:srgbClr val="FF0000"/>
                </a:solidFill>
              </a:rPr>
              <a:t>Data?</a:t>
            </a:r>
          </a:p>
        </p:txBody>
      </p:sp>
      <p:sp>
        <p:nvSpPr>
          <p:cNvPr id="51" name="Oval 50">
            <a:extLst>
              <a:ext uri="{FF2B5EF4-FFF2-40B4-BE49-F238E27FC236}">
                <a16:creationId xmlns:a16="http://schemas.microsoft.com/office/drawing/2014/main" id="{EF30475C-66B1-16E6-5101-2C3B8EB87AD7}"/>
              </a:ext>
            </a:extLst>
          </p:cNvPr>
          <p:cNvSpPr/>
          <p:nvPr/>
        </p:nvSpPr>
        <p:spPr>
          <a:xfrm>
            <a:off x="5089554" y="3100084"/>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BC28480B-BBC0-7234-5524-180212B049BC}"/>
              </a:ext>
            </a:extLst>
          </p:cNvPr>
          <p:cNvSpPr txBox="1"/>
          <p:nvPr/>
        </p:nvSpPr>
        <p:spPr>
          <a:xfrm>
            <a:off x="5017349" y="2671196"/>
            <a:ext cx="828018" cy="461665"/>
          </a:xfrm>
          <a:prstGeom prst="rect">
            <a:avLst/>
          </a:prstGeom>
          <a:noFill/>
        </p:spPr>
        <p:txBody>
          <a:bodyPr wrap="square" rtlCol="0">
            <a:spAutoFit/>
          </a:bodyPr>
          <a:lstStyle/>
          <a:p>
            <a:pPr algn="ctr"/>
            <a:endParaRPr lang="en-US" sz="1200" b="1" dirty="0">
              <a:solidFill>
                <a:srgbClr val="FF0000"/>
              </a:solidFill>
            </a:endParaRPr>
          </a:p>
          <a:p>
            <a:pPr algn="ctr"/>
            <a:r>
              <a:rPr lang="en-US" sz="1200" b="1" dirty="0">
                <a:solidFill>
                  <a:srgbClr val="FF0000"/>
                </a:solidFill>
              </a:rPr>
              <a:t>Data?</a:t>
            </a:r>
          </a:p>
        </p:txBody>
      </p:sp>
      <p:sp>
        <p:nvSpPr>
          <p:cNvPr id="60" name="Oval 59">
            <a:extLst>
              <a:ext uri="{FF2B5EF4-FFF2-40B4-BE49-F238E27FC236}">
                <a16:creationId xmlns:a16="http://schemas.microsoft.com/office/drawing/2014/main" id="{90F2206E-E759-B5FD-DB89-0DBC837397C1}"/>
              </a:ext>
            </a:extLst>
          </p:cNvPr>
          <p:cNvSpPr/>
          <p:nvPr/>
        </p:nvSpPr>
        <p:spPr>
          <a:xfrm>
            <a:off x="6072315" y="5854863"/>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353241E5-521D-5AE8-5FAC-06B4B36CE2B2}"/>
              </a:ext>
            </a:extLst>
          </p:cNvPr>
          <p:cNvSpPr txBox="1"/>
          <p:nvPr/>
        </p:nvSpPr>
        <p:spPr>
          <a:xfrm>
            <a:off x="5845367" y="5247343"/>
            <a:ext cx="828018" cy="646331"/>
          </a:xfrm>
          <a:prstGeom prst="rect">
            <a:avLst/>
          </a:prstGeom>
          <a:noFill/>
        </p:spPr>
        <p:txBody>
          <a:bodyPr wrap="square" rtlCol="0">
            <a:spAutoFit/>
          </a:bodyPr>
          <a:lstStyle/>
          <a:p>
            <a:pPr algn="ctr"/>
            <a:endParaRPr lang="en-US" sz="1200" b="1" dirty="0">
              <a:solidFill>
                <a:srgbClr val="FF0000"/>
              </a:solidFill>
            </a:endParaRPr>
          </a:p>
          <a:p>
            <a:pPr algn="ctr"/>
            <a:endParaRPr lang="en-US" sz="1200" b="1" dirty="0">
              <a:solidFill>
                <a:srgbClr val="FF0000"/>
              </a:solidFill>
            </a:endParaRPr>
          </a:p>
          <a:p>
            <a:pPr algn="ctr"/>
            <a:r>
              <a:rPr lang="en-US" sz="1200" b="1" dirty="0">
                <a:solidFill>
                  <a:srgbClr val="FF0000"/>
                </a:solidFill>
              </a:rPr>
              <a:t>Data?</a:t>
            </a:r>
          </a:p>
        </p:txBody>
      </p:sp>
      <p:sp>
        <p:nvSpPr>
          <p:cNvPr id="75" name="Oval 74">
            <a:extLst>
              <a:ext uri="{FF2B5EF4-FFF2-40B4-BE49-F238E27FC236}">
                <a16:creationId xmlns:a16="http://schemas.microsoft.com/office/drawing/2014/main" id="{0CD3577F-4EF1-0407-BEE6-7F253D2F792D}"/>
              </a:ext>
            </a:extLst>
          </p:cNvPr>
          <p:cNvSpPr/>
          <p:nvPr/>
        </p:nvSpPr>
        <p:spPr>
          <a:xfrm>
            <a:off x="1760117" y="5018224"/>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696B7C2A-DD5D-39D1-BA98-E48530F2957D}"/>
              </a:ext>
            </a:extLst>
          </p:cNvPr>
          <p:cNvSpPr txBox="1"/>
          <p:nvPr/>
        </p:nvSpPr>
        <p:spPr>
          <a:xfrm>
            <a:off x="1514636" y="4428561"/>
            <a:ext cx="828018" cy="646331"/>
          </a:xfrm>
          <a:prstGeom prst="rect">
            <a:avLst/>
          </a:prstGeom>
          <a:noFill/>
        </p:spPr>
        <p:txBody>
          <a:bodyPr wrap="square" rtlCol="0">
            <a:spAutoFit/>
          </a:bodyPr>
          <a:lstStyle/>
          <a:p>
            <a:pPr algn="ctr"/>
            <a:endParaRPr lang="en-US" sz="1200" b="1" dirty="0">
              <a:solidFill>
                <a:srgbClr val="FF0000"/>
              </a:solidFill>
            </a:endParaRPr>
          </a:p>
          <a:p>
            <a:pPr algn="ctr"/>
            <a:endParaRPr lang="en-US" sz="1200" b="1" dirty="0">
              <a:solidFill>
                <a:srgbClr val="FF0000"/>
              </a:solidFill>
            </a:endParaRPr>
          </a:p>
          <a:p>
            <a:pPr algn="ctr"/>
            <a:r>
              <a:rPr lang="en-US" sz="1200" b="1" dirty="0">
                <a:solidFill>
                  <a:srgbClr val="FF0000"/>
                </a:solidFill>
              </a:rPr>
              <a:t>Data?</a:t>
            </a:r>
          </a:p>
        </p:txBody>
      </p:sp>
      <p:sp>
        <p:nvSpPr>
          <p:cNvPr id="77" name="Oval 76">
            <a:extLst>
              <a:ext uri="{FF2B5EF4-FFF2-40B4-BE49-F238E27FC236}">
                <a16:creationId xmlns:a16="http://schemas.microsoft.com/office/drawing/2014/main" id="{C8718375-5028-5E89-7E3C-7CB831D3BE62}"/>
              </a:ext>
            </a:extLst>
          </p:cNvPr>
          <p:cNvSpPr/>
          <p:nvPr/>
        </p:nvSpPr>
        <p:spPr>
          <a:xfrm>
            <a:off x="2873396" y="5834090"/>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3E042CE3-9367-D8FD-610A-8E8DDFA7855B}"/>
              </a:ext>
            </a:extLst>
          </p:cNvPr>
          <p:cNvSpPr txBox="1"/>
          <p:nvPr/>
        </p:nvSpPr>
        <p:spPr>
          <a:xfrm>
            <a:off x="3316358" y="5545171"/>
            <a:ext cx="828018" cy="276999"/>
          </a:xfrm>
          <a:prstGeom prst="rect">
            <a:avLst/>
          </a:prstGeom>
          <a:noFill/>
        </p:spPr>
        <p:txBody>
          <a:bodyPr wrap="square" rtlCol="0">
            <a:spAutoFit/>
          </a:bodyPr>
          <a:lstStyle/>
          <a:p>
            <a:pPr algn="ctr"/>
            <a:r>
              <a:rPr lang="en-US" sz="1200" b="1" dirty="0">
                <a:solidFill>
                  <a:srgbClr val="FF0000"/>
                </a:solidFill>
              </a:rPr>
              <a:t>Data?</a:t>
            </a:r>
          </a:p>
        </p:txBody>
      </p:sp>
      <p:sp>
        <p:nvSpPr>
          <p:cNvPr id="44" name="TextBox 43">
            <a:extLst>
              <a:ext uri="{FF2B5EF4-FFF2-40B4-BE49-F238E27FC236}">
                <a16:creationId xmlns:a16="http://schemas.microsoft.com/office/drawing/2014/main" id="{A52B7A2E-B80C-7E50-454A-5C1EAF2E5A42}"/>
              </a:ext>
            </a:extLst>
          </p:cNvPr>
          <p:cNvSpPr txBox="1"/>
          <p:nvPr/>
        </p:nvSpPr>
        <p:spPr>
          <a:xfrm>
            <a:off x="1807009" y="2833063"/>
            <a:ext cx="828018" cy="276999"/>
          </a:xfrm>
          <a:prstGeom prst="rect">
            <a:avLst/>
          </a:prstGeom>
          <a:noFill/>
        </p:spPr>
        <p:txBody>
          <a:bodyPr wrap="square" rtlCol="0">
            <a:spAutoFit/>
          </a:bodyPr>
          <a:lstStyle/>
          <a:p>
            <a:pPr algn="ctr"/>
            <a:r>
              <a:rPr lang="en-US" sz="1200" b="1" dirty="0"/>
              <a:t>0.136</a:t>
            </a:r>
          </a:p>
        </p:txBody>
      </p:sp>
    </p:spTree>
    <p:extLst>
      <p:ext uri="{BB962C8B-B14F-4D97-AF65-F5344CB8AC3E}">
        <p14:creationId xmlns:p14="http://schemas.microsoft.com/office/powerpoint/2010/main" val="1361245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D4672-1B4C-A047-8E3A-091E912380BD}"/>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FBF40667-451D-D761-338C-C59DA004B526}"/>
              </a:ext>
            </a:extLst>
          </p:cNvPr>
          <p:cNvSpPr txBox="1"/>
          <p:nvPr/>
        </p:nvSpPr>
        <p:spPr>
          <a:xfrm>
            <a:off x="5548967" y="3810989"/>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58" name="TextBox 57">
            <a:extLst>
              <a:ext uri="{FF2B5EF4-FFF2-40B4-BE49-F238E27FC236}">
                <a16:creationId xmlns:a16="http://schemas.microsoft.com/office/drawing/2014/main" id="{8CE00A37-5CDA-214E-094A-49DF0C3BD369}"/>
              </a:ext>
            </a:extLst>
          </p:cNvPr>
          <p:cNvSpPr txBox="1"/>
          <p:nvPr/>
        </p:nvSpPr>
        <p:spPr>
          <a:xfrm>
            <a:off x="4921595" y="6545359"/>
            <a:ext cx="828018" cy="276999"/>
          </a:xfrm>
          <a:prstGeom prst="rect">
            <a:avLst/>
          </a:prstGeom>
          <a:noFill/>
        </p:spPr>
        <p:txBody>
          <a:bodyPr wrap="square" rtlCol="0">
            <a:spAutoFit/>
          </a:bodyPr>
          <a:lstStyle/>
          <a:p>
            <a:pPr algn="ctr"/>
            <a:r>
              <a:rPr lang="en-US" sz="1200" b="1" dirty="0">
                <a:solidFill>
                  <a:srgbClr val="7030A0"/>
                </a:solidFill>
              </a:rPr>
              <a:t>0.02</a:t>
            </a:r>
          </a:p>
        </p:txBody>
      </p:sp>
      <p:sp>
        <p:nvSpPr>
          <p:cNvPr id="57" name="TextBox 56">
            <a:extLst>
              <a:ext uri="{FF2B5EF4-FFF2-40B4-BE49-F238E27FC236}">
                <a16:creationId xmlns:a16="http://schemas.microsoft.com/office/drawing/2014/main" id="{8DA38858-BC99-A460-A371-B45FA51400FE}"/>
              </a:ext>
            </a:extLst>
          </p:cNvPr>
          <p:cNvSpPr txBox="1"/>
          <p:nvPr/>
        </p:nvSpPr>
        <p:spPr>
          <a:xfrm>
            <a:off x="6546356" y="6545359"/>
            <a:ext cx="828018" cy="276999"/>
          </a:xfrm>
          <a:prstGeom prst="rect">
            <a:avLst/>
          </a:prstGeom>
          <a:noFill/>
        </p:spPr>
        <p:txBody>
          <a:bodyPr wrap="square" rtlCol="0">
            <a:spAutoFit/>
          </a:bodyPr>
          <a:lstStyle/>
          <a:p>
            <a:pPr algn="ctr"/>
            <a:r>
              <a:rPr lang="en-US" sz="1200" b="1" dirty="0">
                <a:solidFill>
                  <a:srgbClr val="7030A0"/>
                </a:solidFill>
              </a:rPr>
              <a:t>0.05</a:t>
            </a:r>
          </a:p>
        </p:txBody>
      </p:sp>
      <p:sp>
        <p:nvSpPr>
          <p:cNvPr id="59" name="TextBox 58">
            <a:extLst>
              <a:ext uri="{FF2B5EF4-FFF2-40B4-BE49-F238E27FC236}">
                <a16:creationId xmlns:a16="http://schemas.microsoft.com/office/drawing/2014/main" id="{89BF9143-3955-F332-C616-AAE12671EB06}"/>
              </a:ext>
            </a:extLst>
          </p:cNvPr>
          <p:cNvSpPr txBox="1"/>
          <p:nvPr/>
        </p:nvSpPr>
        <p:spPr>
          <a:xfrm>
            <a:off x="2270017" y="5719211"/>
            <a:ext cx="828018" cy="276999"/>
          </a:xfrm>
          <a:prstGeom prst="rect">
            <a:avLst/>
          </a:prstGeom>
          <a:noFill/>
        </p:spPr>
        <p:txBody>
          <a:bodyPr wrap="square" rtlCol="0">
            <a:spAutoFit/>
          </a:bodyPr>
          <a:lstStyle/>
          <a:p>
            <a:pPr algn="ctr"/>
            <a:r>
              <a:rPr lang="en-US" sz="1200" b="1" dirty="0">
                <a:solidFill>
                  <a:srgbClr val="7030A0"/>
                </a:solidFill>
              </a:rPr>
              <a:t>0.07</a:t>
            </a:r>
          </a:p>
        </p:txBody>
      </p:sp>
      <p:sp>
        <p:nvSpPr>
          <p:cNvPr id="3" name="Slide Number Placeholder 2">
            <a:extLst>
              <a:ext uri="{FF2B5EF4-FFF2-40B4-BE49-F238E27FC236}">
                <a16:creationId xmlns:a16="http://schemas.microsoft.com/office/drawing/2014/main" id="{D42A2053-9868-F22F-372C-F9F81AC82BCF}"/>
              </a:ext>
            </a:extLst>
          </p:cNvPr>
          <p:cNvSpPr>
            <a:spLocks noGrp="1"/>
          </p:cNvSpPr>
          <p:nvPr>
            <p:ph type="sldNum" sz="quarter" idx="12"/>
          </p:nvPr>
        </p:nvSpPr>
        <p:spPr/>
        <p:txBody>
          <a:bodyPr/>
          <a:lstStyle/>
          <a:p>
            <a:pPr>
              <a:defRPr/>
            </a:pPr>
            <a:fld id="{78E67954-3F63-4602-A1EF-637D8771F4F4}" type="slidenum">
              <a:rPr lang="en-US" smtClean="0"/>
              <a:pPr>
                <a:defRPr/>
              </a:pPr>
              <a:t>16</a:t>
            </a:fld>
            <a:endParaRPr lang="en-US" dirty="0"/>
          </a:p>
        </p:txBody>
      </p:sp>
      <p:sp>
        <p:nvSpPr>
          <p:cNvPr id="4" name="Title 3">
            <a:extLst>
              <a:ext uri="{FF2B5EF4-FFF2-40B4-BE49-F238E27FC236}">
                <a16:creationId xmlns:a16="http://schemas.microsoft.com/office/drawing/2014/main" id="{894C563E-5D16-9B75-33E5-9DA9578FBEE5}"/>
              </a:ext>
            </a:extLst>
          </p:cNvPr>
          <p:cNvSpPr>
            <a:spLocks noGrp="1"/>
          </p:cNvSpPr>
          <p:nvPr>
            <p:ph type="title"/>
          </p:nvPr>
        </p:nvSpPr>
        <p:spPr/>
        <p:txBody>
          <a:bodyPr/>
          <a:lstStyle/>
          <a:p>
            <a:r>
              <a:rPr lang="en-US" dirty="0"/>
              <a:t>Look for Opportunities to Improve</a:t>
            </a:r>
          </a:p>
        </p:txBody>
      </p:sp>
      <p:sp>
        <p:nvSpPr>
          <p:cNvPr id="2" name="Rectangle 1">
            <a:extLst>
              <a:ext uri="{FF2B5EF4-FFF2-40B4-BE49-F238E27FC236}">
                <a16:creationId xmlns:a16="http://schemas.microsoft.com/office/drawing/2014/main" id="{9BA1EAD7-3195-2BA4-694F-67AA9B04521C}"/>
              </a:ext>
            </a:extLst>
          </p:cNvPr>
          <p:cNvSpPr/>
          <p:nvPr/>
        </p:nvSpPr>
        <p:spPr>
          <a:xfrm>
            <a:off x="1448344"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sends malicious navigation command to UAS</a:t>
            </a:r>
          </a:p>
        </p:txBody>
      </p:sp>
      <p:sp>
        <p:nvSpPr>
          <p:cNvPr id="6" name="Rectangle 5">
            <a:extLst>
              <a:ext uri="{FF2B5EF4-FFF2-40B4-BE49-F238E27FC236}">
                <a16:creationId xmlns:a16="http://schemas.microsoft.com/office/drawing/2014/main" id="{52E7FD58-1DDA-26D0-C6C7-683D780A7D79}"/>
              </a:ext>
            </a:extLst>
          </p:cNvPr>
          <p:cNvSpPr/>
          <p:nvPr/>
        </p:nvSpPr>
        <p:spPr>
          <a:xfrm>
            <a:off x="222121"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gains control of ground station</a:t>
            </a:r>
          </a:p>
        </p:txBody>
      </p:sp>
      <p:sp>
        <p:nvSpPr>
          <p:cNvPr id="7" name="Rectangle 6">
            <a:extLst>
              <a:ext uri="{FF2B5EF4-FFF2-40B4-BE49-F238E27FC236}">
                <a16:creationId xmlns:a16="http://schemas.microsoft.com/office/drawing/2014/main" id="{E1867252-16EE-A0FC-8935-3BAF0A153D3F}"/>
              </a:ext>
            </a:extLst>
          </p:cNvPr>
          <p:cNvSpPr/>
          <p:nvPr/>
        </p:nvSpPr>
        <p:spPr>
          <a:xfrm>
            <a:off x="2921778" y="3134456"/>
            <a:ext cx="1771721"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into the middle of ground station &amp; UAS communications link</a:t>
            </a:r>
          </a:p>
        </p:txBody>
      </p:sp>
      <p:sp>
        <p:nvSpPr>
          <p:cNvPr id="8" name="Rectangle 7">
            <a:extLst>
              <a:ext uri="{FF2B5EF4-FFF2-40B4-BE49-F238E27FC236}">
                <a16:creationId xmlns:a16="http://schemas.microsoft.com/office/drawing/2014/main" id="{C62C6190-3659-5A95-3611-86D3C6AD4AB0}"/>
              </a:ext>
            </a:extLst>
          </p:cNvPr>
          <p:cNvSpPr/>
          <p:nvPr/>
        </p:nvSpPr>
        <p:spPr>
          <a:xfrm>
            <a:off x="2913073" y="409099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link to shift into unencrypted mode</a:t>
            </a:r>
          </a:p>
        </p:txBody>
      </p:sp>
      <p:sp>
        <p:nvSpPr>
          <p:cNvPr id="9" name="Rectangle 8">
            <a:extLst>
              <a:ext uri="{FF2B5EF4-FFF2-40B4-BE49-F238E27FC236}">
                <a16:creationId xmlns:a16="http://schemas.microsoft.com/office/drawing/2014/main" id="{82D3EA45-7E9C-831F-98AA-48AB27774F46}"/>
              </a:ext>
            </a:extLst>
          </p:cNvPr>
          <p:cNvSpPr/>
          <p:nvPr/>
        </p:nvSpPr>
        <p:spPr>
          <a:xfrm>
            <a:off x="4901790" y="411483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encryption key</a:t>
            </a:r>
          </a:p>
        </p:txBody>
      </p:sp>
      <p:sp>
        <p:nvSpPr>
          <p:cNvPr id="10" name="Rectangle 9">
            <a:extLst>
              <a:ext uri="{FF2B5EF4-FFF2-40B4-BE49-F238E27FC236}">
                <a16:creationId xmlns:a16="http://schemas.microsoft.com/office/drawing/2014/main" id="{2C0B2133-F9E0-3267-71CC-EFF9EAC2F69F}"/>
              </a:ext>
            </a:extLst>
          </p:cNvPr>
          <p:cNvSpPr/>
          <p:nvPr/>
        </p:nvSpPr>
        <p:spPr>
          <a:xfrm>
            <a:off x="2965885"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insider to give them the key</a:t>
            </a:r>
          </a:p>
        </p:txBody>
      </p:sp>
      <p:sp>
        <p:nvSpPr>
          <p:cNvPr id="11" name="Rectangle 10">
            <a:extLst>
              <a:ext uri="{FF2B5EF4-FFF2-40B4-BE49-F238E27FC236}">
                <a16:creationId xmlns:a16="http://schemas.microsoft.com/office/drawing/2014/main" id="{282E8274-9969-53C7-63BF-02D06E5589D1}"/>
              </a:ext>
            </a:extLst>
          </p:cNvPr>
          <p:cNvSpPr/>
          <p:nvPr/>
        </p:nvSpPr>
        <p:spPr>
          <a:xfrm>
            <a:off x="4568631"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breaks encryption to determine the key</a:t>
            </a:r>
          </a:p>
        </p:txBody>
      </p:sp>
      <p:sp>
        <p:nvSpPr>
          <p:cNvPr id="12" name="Rectangle 11">
            <a:extLst>
              <a:ext uri="{FF2B5EF4-FFF2-40B4-BE49-F238E27FC236}">
                <a16:creationId xmlns:a16="http://schemas.microsoft.com/office/drawing/2014/main" id="{0550DAD4-1726-2C7C-BF97-CBB93D2F0E14}"/>
              </a:ext>
            </a:extLst>
          </p:cNvPr>
          <p:cNvSpPr/>
          <p:nvPr/>
        </p:nvSpPr>
        <p:spPr>
          <a:xfrm>
            <a:off x="6166454"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steals key from SIPR connected ground station</a:t>
            </a:r>
          </a:p>
        </p:txBody>
      </p:sp>
      <p:sp>
        <p:nvSpPr>
          <p:cNvPr id="13" name="Rectangle 12">
            <a:extLst>
              <a:ext uri="{FF2B5EF4-FFF2-40B4-BE49-F238E27FC236}">
                <a16:creationId xmlns:a16="http://schemas.microsoft.com/office/drawing/2014/main" id="{30D34FFE-621C-8FCD-4B98-9314AF2F6EEB}"/>
              </a:ext>
            </a:extLst>
          </p:cNvPr>
          <p:cNvSpPr/>
          <p:nvPr/>
        </p:nvSpPr>
        <p:spPr>
          <a:xfrm>
            <a:off x="4604499" y="1221384"/>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UAS flies to adversary directed location</a:t>
            </a:r>
          </a:p>
        </p:txBody>
      </p:sp>
      <p:sp>
        <p:nvSpPr>
          <p:cNvPr id="14" name="Rectangle 13">
            <a:extLst>
              <a:ext uri="{FF2B5EF4-FFF2-40B4-BE49-F238E27FC236}">
                <a16:creationId xmlns:a16="http://schemas.microsoft.com/office/drawing/2014/main" id="{170CD5D9-D9A4-6C6B-C4EB-313057884B3C}"/>
              </a:ext>
            </a:extLst>
          </p:cNvPr>
          <p:cNvSpPr/>
          <p:nvPr/>
        </p:nvSpPr>
        <p:spPr>
          <a:xfrm>
            <a:off x="607231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sends adversary spoofed navigation message</a:t>
            </a:r>
          </a:p>
        </p:txBody>
      </p:sp>
      <p:sp>
        <p:nvSpPr>
          <p:cNvPr id="18" name="Rectangle 17">
            <a:extLst>
              <a:ext uri="{FF2B5EF4-FFF2-40B4-BE49-F238E27FC236}">
                <a16:creationId xmlns:a16="http://schemas.microsoft.com/office/drawing/2014/main" id="{AD16D8AA-E47E-79CC-F09F-41615E43EBF5}"/>
              </a:ext>
            </a:extLst>
          </p:cNvPr>
          <p:cNvSpPr/>
          <p:nvPr/>
        </p:nvSpPr>
        <p:spPr>
          <a:xfrm>
            <a:off x="887942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successfully spoofs nav solution</a:t>
            </a:r>
          </a:p>
        </p:txBody>
      </p:sp>
      <p:sp>
        <p:nvSpPr>
          <p:cNvPr id="19" name="Rectangle 18">
            <a:extLst>
              <a:ext uri="{FF2B5EF4-FFF2-40B4-BE49-F238E27FC236}">
                <a16:creationId xmlns:a16="http://schemas.microsoft.com/office/drawing/2014/main" id="{9F67A662-AF00-A766-D0E1-88632CB174DD}"/>
              </a:ext>
            </a:extLst>
          </p:cNvPr>
          <p:cNvSpPr/>
          <p:nvPr/>
        </p:nvSpPr>
        <p:spPr>
          <a:xfrm>
            <a:off x="8559819"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MIL GPS spoofing</a:t>
            </a:r>
          </a:p>
        </p:txBody>
      </p:sp>
      <p:sp>
        <p:nvSpPr>
          <p:cNvPr id="20" name="Rectangle 19">
            <a:extLst>
              <a:ext uri="{FF2B5EF4-FFF2-40B4-BE49-F238E27FC236}">
                <a16:creationId xmlns:a16="http://schemas.microsoft.com/office/drawing/2014/main" id="{CA1C20B8-BA5A-CB39-17C6-76CB11BB1879}"/>
              </a:ext>
            </a:extLst>
          </p:cNvPr>
          <p:cNvSpPr/>
          <p:nvPr/>
        </p:nvSpPr>
        <p:spPr>
          <a:xfrm>
            <a:off x="10245407"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Other NAV sensor spoofing</a:t>
            </a:r>
          </a:p>
        </p:txBody>
      </p:sp>
      <p:sp>
        <p:nvSpPr>
          <p:cNvPr id="21" name="Rectangle 20">
            <a:extLst>
              <a:ext uri="{FF2B5EF4-FFF2-40B4-BE49-F238E27FC236}">
                <a16:creationId xmlns:a16="http://schemas.microsoft.com/office/drawing/2014/main" id="{31193180-6DF3-6977-7429-4271F26A6D75}"/>
              </a:ext>
            </a:extLst>
          </p:cNvPr>
          <p:cNvSpPr/>
          <p:nvPr/>
        </p:nvSpPr>
        <p:spPr>
          <a:xfrm>
            <a:off x="115190"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Operator Insider</a:t>
            </a:r>
          </a:p>
        </p:txBody>
      </p:sp>
      <p:sp>
        <p:nvSpPr>
          <p:cNvPr id="22" name="Rectangle 21">
            <a:extLst>
              <a:ext uri="{FF2B5EF4-FFF2-40B4-BE49-F238E27FC236}">
                <a16:creationId xmlns:a16="http://schemas.microsoft.com/office/drawing/2014/main" id="{3CE6AAF9-588D-B99A-5F6C-AEABC0F65B38}"/>
              </a:ext>
            </a:extLst>
          </p:cNvPr>
          <p:cNvSpPr/>
          <p:nvPr/>
        </p:nvSpPr>
        <p:spPr>
          <a:xfrm>
            <a:off x="1849254"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SIPR connected Traditional-IT cyber attack</a:t>
            </a:r>
          </a:p>
        </p:txBody>
      </p:sp>
      <p:cxnSp>
        <p:nvCxnSpPr>
          <p:cNvPr id="24" name="Straight Connector 23">
            <a:extLst>
              <a:ext uri="{FF2B5EF4-FFF2-40B4-BE49-F238E27FC236}">
                <a16:creationId xmlns:a16="http://schemas.microsoft.com/office/drawing/2014/main" id="{F9425A7F-C600-40EC-2FDC-312F513C4A49}"/>
              </a:ext>
            </a:extLst>
          </p:cNvPr>
          <p:cNvCxnSpPr>
            <a:cxnSpLocks/>
            <a:stCxn id="13" idx="2"/>
            <a:endCxn id="2" idx="0"/>
          </p:cNvCxnSpPr>
          <p:nvPr/>
        </p:nvCxnSpPr>
        <p:spPr>
          <a:xfrm flipH="1">
            <a:off x="2222675" y="1922443"/>
            <a:ext cx="315615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F5F12CA-D61A-D615-2A3F-AA8439988397}"/>
              </a:ext>
            </a:extLst>
          </p:cNvPr>
          <p:cNvCxnSpPr>
            <a:cxnSpLocks/>
            <a:stCxn id="13" idx="2"/>
            <a:endCxn id="14" idx="0"/>
          </p:cNvCxnSpPr>
          <p:nvPr/>
        </p:nvCxnSpPr>
        <p:spPr>
          <a:xfrm>
            <a:off x="5378830" y="1922443"/>
            <a:ext cx="146781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B84BFE-BCB5-6ED3-973F-FBB753022372}"/>
              </a:ext>
            </a:extLst>
          </p:cNvPr>
          <p:cNvCxnSpPr>
            <a:cxnSpLocks/>
            <a:stCxn id="13" idx="2"/>
            <a:endCxn id="18" idx="0"/>
          </p:cNvCxnSpPr>
          <p:nvPr/>
        </p:nvCxnSpPr>
        <p:spPr>
          <a:xfrm>
            <a:off x="5378830" y="1922443"/>
            <a:ext cx="427492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32E01A9-8D49-720D-EF24-BC3BC5B3E3D8}"/>
              </a:ext>
            </a:extLst>
          </p:cNvPr>
          <p:cNvCxnSpPr>
            <a:cxnSpLocks/>
            <a:stCxn id="6" idx="0"/>
            <a:endCxn id="2" idx="2"/>
          </p:cNvCxnSpPr>
          <p:nvPr/>
        </p:nvCxnSpPr>
        <p:spPr>
          <a:xfrm flipV="1">
            <a:off x="996452" y="2878979"/>
            <a:ext cx="1226223"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5DD110B-41B9-5B66-CA88-E3AF29CC8CA3}"/>
              </a:ext>
            </a:extLst>
          </p:cNvPr>
          <p:cNvCxnSpPr>
            <a:cxnSpLocks/>
            <a:stCxn id="7" idx="0"/>
            <a:endCxn id="2" idx="2"/>
          </p:cNvCxnSpPr>
          <p:nvPr/>
        </p:nvCxnSpPr>
        <p:spPr>
          <a:xfrm flipH="1" flipV="1">
            <a:off x="2222675" y="2878979"/>
            <a:ext cx="1584964"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4C0E9C5-6E36-7C12-F5C4-C3E1B8AA7A50}"/>
              </a:ext>
            </a:extLst>
          </p:cNvPr>
          <p:cNvCxnSpPr>
            <a:cxnSpLocks/>
            <a:stCxn id="6" idx="2"/>
            <a:endCxn id="22" idx="0"/>
          </p:cNvCxnSpPr>
          <p:nvPr/>
        </p:nvCxnSpPr>
        <p:spPr>
          <a:xfrm>
            <a:off x="996452" y="3835515"/>
            <a:ext cx="1627133"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F31A663-8500-4746-951F-067BB533940D}"/>
              </a:ext>
            </a:extLst>
          </p:cNvPr>
          <p:cNvCxnSpPr>
            <a:cxnSpLocks/>
            <a:stCxn id="6" idx="2"/>
            <a:endCxn id="21" idx="0"/>
          </p:cNvCxnSpPr>
          <p:nvPr/>
        </p:nvCxnSpPr>
        <p:spPr>
          <a:xfrm flipH="1">
            <a:off x="889521" y="3835515"/>
            <a:ext cx="106931"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F94D8B-0C39-CC25-16A4-F78C7A3E7959}"/>
              </a:ext>
            </a:extLst>
          </p:cNvPr>
          <p:cNvCxnSpPr>
            <a:cxnSpLocks/>
            <a:stCxn id="7" idx="2"/>
            <a:endCxn id="8" idx="0"/>
          </p:cNvCxnSpPr>
          <p:nvPr/>
        </p:nvCxnSpPr>
        <p:spPr>
          <a:xfrm flipH="1">
            <a:off x="3687404" y="3835515"/>
            <a:ext cx="12023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90ADB90-DC6C-3E68-908A-0CB4F0C4DDF2}"/>
              </a:ext>
            </a:extLst>
          </p:cNvPr>
          <p:cNvCxnSpPr>
            <a:cxnSpLocks/>
            <a:stCxn id="7" idx="2"/>
            <a:endCxn id="9" idx="0"/>
          </p:cNvCxnSpPr>
          <p:nvPr/>
        </p:nvCxnSpPr>
        <p:spPr>
          <a:xfrm>
            <a:off x="3807639" y="3835515"/>
            <a:ext cx="1868482" cy="279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B069059-4FF9-FA20-C185-93442E67BD4B}"/>
              </a:ext>
            </a:extLst>
          </p:cNvPr>
          <p:cNvCxnSpPr>
            <a:cxnSpLocks/>
            <a:stCxn id="9" idx="2"/>
            <a:endCxn id="11" idx="0"/>
          </p:cNvCxnSpPr>
          <p:nvPr/>
        </p:nvCxnSpPr>
        <p:spPr>
          <a:xfrm flipH="1">
            <a:off x="5342962" y="4815891"/>
            <a:ext cx="333159"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D72D26B-E1C1-B939-3DC3-C41BA2014055}"/>
              </a:ext>
            </a:extLst>
          </p:cNvPr>
          <p:cNvCxnSpPr>
            <a:cxnSpLocks/>
            <a:stCxn id="10" idx="0"/>
            <a:endCxn id="9" idx="2"/>
          </p:cNvCxnSpPr>
          <p:nvPr/>
        </p:nvCxnSpPr>
        <p:spPr>
          <a:xfrm flipV="1">
            <a:off x="3740216" y="4815891"/>
            <a:ext cx="1935905"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0905E30-E08F-7176-F3D0-990D70E44907}"/>
              </a:ext>
            </a:extLst>
          </p:cNvPr>
          <p:cNvCxnSpPr>
            <a:cxnSpLocks/>
            <a:stCxn id="12" idx="0"/>
            <a:endCxn id="9" idx="2"/>
          </p:cNvCxnSpPr>
          <p:nvPr/>
        </p:nvCxnSpPr>
        <p:spPr>
          <a:xfrm flipH="1" flipV="1">
            <a:off x="5676121" y="4815891"/>
            <a:ext cx="1264664"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2D0AF68-01A0-4F76-5954-9DD875156264}"/>
              </a:ext>
            </a:extLst>
          </p:cNvPr>
          <p:cNvCxnSpPr>
            <a:cxnSpLocks/>
            <a:stCxn id="18" idx="2"/>
            <a:endCxn id="19" idx="0"/>
          </p:cNvCxnSpPr>
          <p:nvPr/>
        </p:nvCxnSpPr>
        <p:spPr>
          <a:xfrm flipH="1">
            <a:off x="9334150" y="2878979"/>
            <a:ext cx="31960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E3B5AF8-C345-47A6-3105-5CCD37771729}"/>
              </a:ext>
            </a:extLst>
          </p:cNvPr>
          <p:cNvCxnSpPr>
            <a:cxnSpLocks/>
            <a:stCxn id="18" idx="2"/>
            <a:endCxn id="20" idx="0"/>
          </p:cNvCxnSpPr>
          <p:nvPr/>
        </p:nvCxnSpPr>
        <p:spPr>
          <a:xfrm>
            <a:off x="9653756" y="2878979"/>
            <a:ext cx="1365982" cy="255477"/>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218A071-DD31-7A1B-6CE7-ACCBE8918AF1}"/>
              </a:ext>
            </a:extLst>
          </p:cNvPr>
          <p:cNvSpPr txBox="1"/>
          <p:nvPr/>
        </p:nvSpPr>
        <p:spPr>
          <a:xfrm>
            <a:off x="7900571" y="4377535"/>
            <a:ext cx="4041409"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Find data to answer questions</a:t>
            </a:r>
          </a:p>
          <a:p>
            <a:pPr marL="285750" indent="-285750">
              <a:buFont typeface="Arial" panose="020B0604020202020204" pitchFamily="34" charset="0"/>
              <a:buChar char="•"/>
            </a:pPr>
            <a:r>
              <a:rPr lang="en-US" b="1" dirty="0">
                <a:solidFill>
                  <a:srgbClr val="0070C0"/>
                </a:solidFill>
              </a:rPr>
              <a:t>Build additional models</a:t>
            </a:r>
          </a:p>
        </p:txBody>
      </p:sp>
      <p:cxnSp>
        <p:nvCxnSpPr>
          <p:cNvPr id="27" name="Straight Connector 26">
            <a:extLst>
              <a:ext uri="{FF2B5EF4-FFF2-40B4-BE49-F238E27FC236}">
                <a16:creationId xmlns:a16="http://schemas.microsoft.com/office/drawing/2014/main" id="{E70FC6E6-A834-E883-6042-88B1DDC5C8D6}"/>
              </a:ext>
            </a:extLst>
          </p:cNvPr>
          <p:cNvCxnSpPr>
            <a:cxnSpLocks/>
            <a:stCxn id="14" idx="2"/>
            <a:endCxn id="32" idx="0"/>
          </p:cNvCxnSpPr>
          <p:nvPr/>
        </p:nvCxnSpPr>
        <p:spPr>
          <a:xfrm flipH="1">
            <a:off x="5962976" y="2878979"/>
            <a:ext cx="883670"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6101E3-A465-7BA4-2131-6FBA0676DBA2}"/>
              </a:ext>
            </a:extLst>
          </p:cNvPr>
          <p:cNvCxnSpPr>
            <a:cxnSpLocks/>
            <a:stCxn id="14" idx="2"/>
            <a:endCxn id="33" idx="0"/>
          </p:cNvCxnSpPr>
          <p:nvPr/>
        </p:nvCxnSpPr>
        <p:spPr>
          <a:xfrm>
            <a:off x="6846646" y="2878979"/>
            <a:ext cx="801917"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BC5267A-B39B-B7AD-BA6A-E93673FB44F1}"/>
              </a:ext>
            </a:extLst>
          </p:cNvPr>
          <p:cNvSpPr txBox="1"/>
          <p:nvPr/>
        </p:nvSpPr>
        <p:spPr>
          <a:xfrm>
            <a:off x="6531002" y="2834676"/>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32" name="Rectangle 31">
            <a:extLst>
              <a:ext uri="{FF2B5EF4-FFF2-40B4-BE49-F238E27FC236}">
                <a16:creationId xmlns:a16="http://schemas.microsoft.com/office/drawing/2014/main" id="{127AEA7F-F479-B076-4124-863FB4942309}"/>
              </a:ext>
            </a:extLst>
          </p:cNvPr>
          <p:cNvSpPr/>
          <p:nvPr/>
        </p:nvSpPr>
        <p:spPr>
          <a:xfrm>
            <a:off x="5188645"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control of device on 1553 bus via supply chain</a:t>
            </a:r>
          </a:p>
        </p:txBody>
      </p:sp>
      <p:sp>
        <p:nvSpPr>
          <p:cNvPr id="33" name="Rectangle 32">
            <a:extLst>
              <a:ext uri="{FF2B5EF4-FFF2-40B4-BE49-F238E27FC236}">
                <a16:creationId xmlns:a16="http://schemas.microsoft.com/office/drawing/2014/main" id="{9568648E-D9FF-9B29-BCED-2C36228E6AE3}"/>
              </a:ext>
            </a:extLst>
          </p:cNvPr>
          <p:cNvSpPr/>
          <p:nvPr/>
        </p:nvSpPr>
        <p:spPr>
          <a:xfrm>
            <a:off x="6874232"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successfully sends adversary spoofed navigation message</a:t>
            </a:r>
          </a:p>
        </p:txBody>
      </p:sp>
      <p:cxnSp>
        <p:nvCxnSpPr>
          <p:cNvPr id="138" name="Straight Connector 137">
            <a:extLst>
              <a:ext uri="{FF2B5EF4-FFF2-40B4-BE49-F238E27FC236}">
                <a16:creationId xmlns:a16="http://schemas.microsoft.com/office/drawing/2014/main" id="{6943C4CC-E275-C2AE-0269-17D877DFA744}"/>
              </a:ext>
            </a:extLst>
          </p:cNvPr>
          <p:cNvCxnSpPr>
            <a:cxnSpLocks/>
          </p:cNvCxnSpPr>
          <p:nvPr/>
        </p:nvCxnSpPr>
        <p:spPr>
          <a:xfrm flipH="1">
            <a:off x="264290" y="1426175"/>
            <a:ext cx="4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B106679D-50D2-FA4E-A74A-C1E9F11980EE}"/>
              </a:ext>
            </a:extLst>
          </p:cNvPr>
          <p:cNvSpPr txBox="1"/>
          <p:nvPr/>
        </p:nvSpPr>
        <p:spPr>
          <a:xfrm>
            <a:off x="162655" y="1494301"/>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141" name="TextBox 140">
            <a:extLst>
              <a:ext uri="{FF2B5EF4-FFF2-40B4-BE49-F238E27FC236}">
                <a16:creationId xmlns:a16="http://schemas.microsoft.com/office/drawing/2014/main" id="{506D47B0-6CA4-E960-700E-A3247E76FB65}"/>
              </a:ext>
            </a:extLst>
          </p:cNvPr>
          <p:cNvSpPr txBox="1"/>
          <p:nvPr/>
        </p:nvSpPr>
        <p:spPr>
          <a:xfrm>
            <a:off x="150394" y="1230787"/>
            <a:ext cx="617537" cy="246221"/>
          </a:xfrm>
          <a:prstGeom prst="rect">
            <a:avLst/>
          </a:prstGeom>
          <a:noFill/>
        </p:spPr>
        <p:txBody>
          <a:bodyPr wrap="square" rtlCol="0">
            <a:spAutoFit/>
          </a:bodyPr>
          <a:lstStyle/>
          <a:p>
            <a:pPr algn="ctr"/>
            <a:r>
              <a:rPr lang="en-US" sz="1000" dirty="0">
                <a:solidFill>
                  <a:schemeClr val="accent1"/>
                </a:solidFill>
              </a:rPr>
              <a:t>or</a:t>
            </a:r>
          </a:p>
        </p:txBody>
      </p:sp>
      <p:cxnSp>
        <p:nvCxnSpPr>
          <p:cNvPr id="142" name="Straight Connector 141">
            <a:extLst>
              <a:ext uri="{FF2B5EF4-FFF2-40B4-BE49-F238E27FC236}">
                <a16:creationId xmlns:a16="http://schemas.microsoft.com/office/drawing/2014/main" id="{1D16AA58-B6F9-B074-B183-14F59505EF2B}"/>
              </a:ext>
            </a:extLst>
          </p:cNvPr>
          <p:cNvCxnSpPr>
            <a:cxnSpLocks/>
          </p:cNvCxnSpPr>
          <p:nvPr/>
        </p:nvCxnSpPr>
        <p:spPr>
          <a:xfrm flipH="1">
            <a:off x="264290" y="1697045"/>
            <a:ext cx="414269" cy="552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4D7BF2B-1D87-BB61-C372-6FCF4387ADB8}"/>
              </a:ext>
            </a:extLst>
          </p:cNvPr>
          <p:cNvSpPr txBox="1"/>
          <p:nvPr/>
        </p:nvSpPr>
        <p:spPr>
          <a:xfrm>
            <a:off x="449122" y="5719211"/>
            <a:ext cx="828018" cy="276999"/>
          </a:xfrm>
          <a:prstGeom prst="rect">
            <a:avLst/>
          </a:prstGeom>
          <a:noFill/>
        </p:spPr>
        <p:txBody>
          <a:bodyPr wrap="square" rtlCol="0">
            <a:spAutoFit/>
          </a:bodyPr>
          <a:lstStyle/>
          <a:p>
            <a:pPr algn="ctr"/>
            <a:r>
              <a:rPr lang="en-US" sz="1200" b="1" dirty="0">
                <a:solidFill>
                  <a:srgbClr val="00B050"/>
                </a:solidFill>
              </a:rPr>
              <a:t>0.002</a:t>
            </a:r>
          </a:p>
        </p:txBody>
      </p:sp>
      <p:sp>
        <p:nvSpPr>
          <p:cNvPr id="16" name="TextBox 15">
            <a:extLst>
              <a:ext uri="{FF2B5EF4-FFF2-40B4-BE49-F238E27FC236}">
                <a16:creationId xmlns:a16="http://schemas.microsoft.com/office/drawing/2014/main" id="{A2D91BE7-AD8F-2A9A-8050-5E03E0DE31CE}"/>
              </a:ext>
            </a:extLst>
          </p:cNvPr>
          <p:cNvSpPr txBox="1"/>
          <p:nvPr/>
        </p:nvSpPr>
        <p:spPr>
          <a:xfrm>
            <a:off x="3243919" y="4761082"/>
            <a:ext cx="828018" cy="276999"/>
          </a:xfrm>
          <a:prstGeom prst="rect">
            <a:avLst/>
          </a:prstGeom>
          <a:noFill/>
        </p:spPr>
        <p:txBody>
          <a:bodyPr wrap="square" rtlCol="0">
            <a:spAutoFit/>
          </a:bodyPr>
          <a:lstStyle/>
          <a:p>
            <a:pPr algn="ctr"/>
            <a:r>
              <a:rPr lang="en-US" sz="1200" b="1" dirty="0">
                <a:solidFill>
                  <a:srgbClr val="00B050"/>
                </a:solidFill>
              </a:rPr>
              <a:t>0.0</a:t>
            </a:r>
          </a:p>
        </p:txBody>
      </p:sp>
      <p:grpSp>
        <p:nvGrpSpPr>
          <p:cNvPr id="39" name="Group 38">
            <a:extLst>
              <a:ext uri="{FF2B5EF4-FFF2-40B4-BE49-F238E27FC236}">
                <a16:creationId xmlns:a16="http://schemas.microsoft.com/office/drawing/2014/main" id="{0B792B6F-ABB9-8183-9989-4B1D9A22DB45}"/>
              </a:ext>
            </a:extLst>
          </p:cNvPr>
          <p:cNvGrpSpPr/>
          <p:nvPr/>
        </p:nvGrpSpPr>
        <p:grpSpPr>
          <a:xfrm>
            <a:off x="20730" y="1813647"/>
            <a:ext cx="909662" cy="246221"/>
            <a:chOff x="16592" y="1776405"/>
            <a:chExt cx="909662" cy="246221"/>
          </a:xfrm>
        </p:grpSpPr>
        <p:sp>
          <p:nvSpPr>
            <p:cNvPr id="38" name="TextBox 37">
              <a:extLst>
                <a:ext uri="{FF2B5EF4-FFF2-40B4-BE49-F238E27FC236}">
                  <a16:creationId xmlns:a16="http://schemas.microsoft.com/office/drawing/2014/main" id="{8FC9B9F1-AED1-F715-7BFD-14F8A0627537}"/>
                </a:ext>
              </a:extLst>
            </p:cNvPr>
            <p:cNvSpPr txBox="1"/>
            <p:nvPr/>
          </p:nvSpPr>
          <p:spPr>
            <a:xfrm>
              <a:off x="16592" y="1776405"/>
              <a:ext cx="909662" cy="246221"/>
            </a:xfrm>
            <a:prstGeom prst="rect">
              <a:avLst/>
            </a:prstGeom>
            <a:noFill/>
          </p:spPr>
          <p:txBody>
            <a:bodyPr wrap="square" rtlCol="0">
              <a:spAutoFit/>
            </a:bodyPr>
            <a:lstStyle/>
            <a:p>
              <a:pPr algn="ctr"/>
              <a:r>
                <a:rPr lang="en-US" sz="1000" dirty="0"/>
                <a:t>Scored Leaf</a:t>
              </a:r>
            </a:p>
          </p:txBody>
        </p:sp>
        <p:sp>
          <p:nvSpPr>
            <p:cNvPr id="36" name="Rectangle 35">
              <a:extLst>
                <a:ext uri="{FF2B5EF4-FFF2-40B4-BE49-F238E27FC236}">
                  <a16:creationId xmlns:a16="http://schemas.microsoft.com/office/drawing/2014/main" id="{19983C1E-8453-476A-4D2B-C2197D791031}"/>
                </a:ext>
              </a:extLst>
            </p:cNvPr>
            <p:cNvSpPr/>
            <p:nvPr/>
          </p:nvSpPr>
          <p:spPr>
            <a:xfrm>
              <a:off x="100067" y="1796802"/>
              <a:ext cx="748131" cy="205425"/>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42" name="TextBox 41">
            <a:extLst>
              <a:ext uri="{FF2B5EF4-FFF2-40B4-BE49-F238E27FC236}">
                <a16:creationId xmlns:a16="http://schemas.microsoft.com/office/drawing/2014/main" id="{5934EA8C-6A06-DA7E-FEF3-15C69FA02FA3}"/>
              </a:ext>
            </a:extLst>
          </p:cNvPr>
          <p:cNvSpPr txBox="1"/>
          <p:nvPr/>
        </p:nvSpPr>
        <p:spPr>
          <a:xfrm>
            <a:off x="7232453" y="3810989"/>
            <a:ext cx="828018" cy="276999"/>
          </a:xfrm>
          <a:prstGeom prst="rect">
            <a:avLst/>
          </a:prstGeom>
          <a:noFill/>
        </p:spPr>
        <p:txBody>
          <a:bodyPr wrap="square" rtlCol="0">
            <a:spAutoFit/>
          </a:bodyPr>
          <a:lstStyle/>
          <a:p>
            <a:pPr algn="ctr"/>
            <a:r>
              <a:rPr lang="en-US" sz="1200" b="1" dirty="0">
                <a:solidFill>
                  <a:srgbClr val="0070C0"/>
                </a:solidFill>
              </a:rPr>
              <a:t>0.30</a:t>
            </a:r>
          </a:p>
        </p:txBody>
      </p:sp>
      <p:sp>
        <p:nvSpPr>
          <p:cNvPr id="35" name="TextBox 34">
            <a:extLst>
              <a:ext uri="{FF2B5EF4-FFF2-40B4-BE49-F238E27FC236}">
                <a16:creationId xmlns:a16="http://schemas.microsoft.com/office/drawing/2014/main" id="{3A0F9DC7-0F07-1179-4B81-7CA476DC4CF9}"/>
              </a:ext>
            </a:extLst>
          </p:cNvPr>
          <p:cNvSpPr txBox="1"/>
          <p:nvPr/>
        </p:nvSpPr>
        <p:spPr>
          <a:xfrm>
            <a:off x="8923502" y="3810989"/>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45" name="TextBox 44">
            <a:extLst>
              <a:ext uri="{FF2B5EF4-FFF2-40B4-BE49-F238E27FC236}">
                <a16:creationId xmlns:a16="http://schemas.microsoft.com/office/drawing/2014/main" id="{1E104D74-00BE-33F3-6935-DE57701188FD}"/>
              </a:ext>
            </a:extLst>
          </p:cNvPr>
          <p:cNvSpPr txBox="1"/>
          <p:nvPr/>
        </p:nvSpPr>
        <p:spPr>
          <a:xfrm>
            <a:off x="10641462" y="3810989"/>
            <a:ext cx="828018" cy="276999"/>
          </a:xfrm>
          <a:prstGeom prst="rect">
            <a:avLst/>
          </a:prstGeom>
          <a:noFill/>
        </p:spPr>
        <p:txBody>
          <a:bodyPr wrap="square" rtlCol="0">
            <a:spAutoFit/>
          </a:bodyPr>
          <a:lstStyle/>
          <a:p>
            <a:pPr algn="ctr"/>
            <a:r>
              <a:rPr lang="en-US" sz="1200" b="1" dirty="0">
                <a:solidFill>
                  <a:srgbClr val="7030A0"/>
                </a:solidFill>
              </a:rPr>
              <a:t>0.005</a:t>
            </a:r>
          </a:p>
        </p:txBody>
      </p:sp>
      <p:sp>
        <p:nvSpPr>
          <p:cNvPr id="54" name="TextBox 53">
            <a:extLst>
              <a:ext uri="{FF2B5EF4-FFF2-40B4-BE49-F238E27FC236}">
                <a16:creationId xmlns:a16="http://schemas.microsoft.com/office/drawing/2014/main" id="{1CF34E65-BD53-F945-8F18-0641E09EFFDF}"/>
              </a:ext>
            </a:extLst>
          </p:cNvPr>
          <p:cNvSpPr txBox="1"/>
          <p:nvPr/>
        </p:nvSpPr>
        <p:spPr>
          <a:xfrm>
            <a:off x="3307425" y="6545359"/>
            <a:ext cx="828018" cy="276999"/>
          </a:xfrm>
          <a:prstGeom prst="rect">
            <a:avLst/>
          </a:prstGeom>
          <a:noFill/>
        </p:spPr>
        <p:txBody>
          <a:bodyPr wrap="square" rtlCol="0">
            <a:spAutoFit/>
          </a:bodyPr>
          <a:lstStyle/>
          <a:p>
            <a:pPr algn="ctr"/>
            <a:r>
              <a:rPr lang="en-US" sz="1200" b="1" dirty="0">
                <a:solidFill>
                  <a:srgbClr val="00B050"/>
                </a:solidFill>
              </a:rPr>
              <a:t>0.0005</a:t>
            </a:r>
          </a:p>
        </p:txBody>
      </p:sp>
      <p:sp>
        <p:nvSpPr>
          <p:cNvPr id="15" name="TextBox 14">
            <a:extLst>
              <a:ext uri="{FF2B5EF4-FFF2-40B4-BE49-F238E27FC236}">
                <a16:creationId xmlns:a16="http://schemas.microsoft.com/office/drawing/2014/main" id="{E812FF87-40CB-8C09-DB05-9CD0C78F123B}"/>
              </a:ext>
            </a:extLst>
          </p:cNvPr>
          <p:cNvSpPr txBox="1"/>
          <p:nvPr/>
        </p:nvSpPr>
        <p:spPr>
          <a:xfrm>
            <a:off x="65367" y="6083711"/>
            <a:ext cx="1626892" cy="707886"/>
          </a:xfrm>
          <a:prstGeom prst="rect">
            <a:avLst/>
          </a:prstGeom>
          <a:noFill/>
          <a:ln>
            <a:solidFill>
              <a:schemeClr val="accent1"/>
            </a:solidFill>
          </a:ln>
        </p:spPr>
        <p:txBody>
          <a:bodyPr wrap="square" rtlCol="0">
            <a:spAutoFit/>
          </a:bodyPr>
          <a:lstStyle/>
          <a:p>
            <a:r>
              <a:rPr lang="en-US" sz="1000" b="1" dirty="0">
                <a:solidFill>
                  <a:srgbClr val="00B050"/>
                </a:solidFill>
              </a:rPr>
              <a:t>Derived from data</a:t>
            </a:r>
          </a:p>
          <a:p>
            <a:r>
              <a:rPr lang="en-US" sz="1000" b="1" dirty="0">
                <a:solidFill>
                  <a:srgbClr val="0070C0"/>
                </a:solidFill>
              </a:rPr>
              <a:t>Human informed model</a:t>
            </a:r>
          </a:p>
          <a:p>
            <a:r>
              <a:rPr lang="en-US" sz="1000" b="1" dirty="0">
                <a:solidFill>
                  <a:srgbClr val="7030A0"/>
                </a:solidFill>
              </a:rPr>
              <a:t>SME assessment</a:t>
            </a:r>
          </a:p>
          <a:p>
            <a:r>
              <a:rPr lang="en-US" sz="1000" b="1" dirty="0"/>
              <a:t>Calculated</a:t>
            </a:r>
          </a:p>
        </p:txBody>
      </p:sp>
      <p:sp>
        <p:nvSpPr>
          <p:cNvPr id="41" name="TextBox 40">
            <a:extLst>
              <a:ext uri="{FF2B5EF4-FFF2-40B4-BE49-F238E27FC236}">
                <a16:creationId xmlns:a16="http://schemas.microsoft.com/office/drawing/2014/main" id="{D4A8E902-41B0-8C96-E794-760CBCCB589E}"/>
              </a:ext>
            </a:extLst>
          </p:cNvPr>
          <p:cNvSpPr txBox="1"/>
          <p:nvPr/>
        </p:nvSpPr>
        <p:spPr>
          <a:xfrm>
            <a:off x="561786" y="3810989"/>
            <a:ext cx="828018" cy="276999"/>
          </a:xfrm>
          <a:prstGeom prst="rect">
            <a:avLst/>
          </a:prstGeom>
          <a:noFill/>
        </p:spPr>
        <p:txBody>
          <a:bodyPr wrap="square" rtlCol="0">
            <a:spAutoFit/>
          </a:bodyPr>
          <a:lstStyle/>
          <a:p>
            <a:pPr algn="ctr"/>
            <a:r>
              <a:rPr lang="en-US" sz="1200" b="1" dirty="0"/>
              <a:t>0.071</a:t>
            </a:r>
          </a:p>
        </p:txBody>
      </p:sp>
      <p:sp>
        <p:nvSpPr>
          <p:cNvPr id="56" name="TextBox 55">
            <a:extLst>
              <a:ext uri="{FF2B5EF4-FFF2-40B4-BE49-F238E27FC236}">
                <a16:creationId xmlns:a16="http://schemas.microsoft.com/office/drawing/2014/main" id="{B0323850-1B67-305F-B26F-3EC59A4BDFAB}"/>
              </a:ext>
            </a:extLst>
          </p:cNvPr>
          <p:cNvSpPr txBox="1"/>
          <p:nvPr/>
        </p:nvSpPr>
        <p:spPr>
          <a:xfrm>
            <a:off x="3407804" y="3810989"/>
            <a:ext cx="828018" cy="276999"/>
          </a:xfrm>
          <a:prstGeom prst="rect">
            <a:avLst/>
          </a:prstGeom>
          <a:noFill/>
        </p:spPr>
        <p:txBody>
          <a:bodyPr wrap="square" rtlCol="0">
            <a:spAutoFit/>
          </a:bodyPr>
          <a:lstStyle/>
          <a:p>
            <a:pPr algn="ctr"/>
            <a:r>
              <a:rPr lang="en-US" sz="1200" b="1" dirty="0"/>
              <a:t>0.069</a:t>
            </a:r>
          </a:p>
        </p:txBody>
      </p:sp>
      <p:sp>
        <p:nvSpPr>
          <p:cNvPr id="65" name="TextBox 64">
            <a:extLst>
              <a:ext uri="{FF2B5EF4-FFF2-40B4-BE49-F238E27FC236}">
                <a16:creationId xmlns:a16="http://schemas.microsoft.com/office/drawing/2014/main" id="{675BA157-85F5-0C99-71B0-8A77EE16475E}"/>
              </a:ext>
            </a:extLst>
          </p:cNvPr>
          <p:cNvSpPr txBox="1"/>
          <p:nvPr/>
        </p:nvSpPr>
        <p:spPr>
          <a:xfrm>
            <a:off x="5259494" y="4761082"/>
            <a:ext cx="828018" cy="276999"/>
          </a:xfrm>
          <a:prstGeom prst="rect">
            <a:avLst/>
          </a:prstGeom>
          <a:noFill/>
        </p:spPr>
        <p:txBody>
          <a:bodyPr wrap="square" rtlCol="0">
            <a:spAutoFit/>
          </a:bodyPr>
          <a:lstStyle/>
          <a:p>
            <a:pPr algn="ctr"/>
            <a:r>
              <a:rPr lang="en-US" sz="1200" b="1" dirty="0"/>
              <a:t>0.069</a:t>
            </a:r>
          </a:p>
        </p:txBody>
      </p:sp>
      <p:sp>
        <p:nvSpPr>
          <p:cNvPr id="66" name="TextBox 65">
            <a:extLst>
              <a:ext uri="{FF2B5EF4-FFF2-40B4-BE49-F238E27FC236}">
                <a16:creationId xmlns:a16="http://schemas.microsoft.com/office/drawing/2014/main" id="{9C3B6A59-64BE-A55E-A3EC-D54D8BE8CCB6}"/>
              </a:ext>
            </a:extLst>
          </p:cNvPr>
          <p:cNvSpPr txBox="1"/>
          <p:nvPr/>
        </p:nvSpPr>
        <p:spPr>
          <a:xfrm>
            <a:off x="4945252" y="1887768"/>
            <a:ext cx="828018" cy="276999"/>
          </a:xfrm>
          <a:prstGeom prst="rect">
            <a:avLst/>
          </a:prstGeom>
          <a:noFill/>
        </p:spPr>
        <p:txBody>
          <a:bodyPr wrap="square" rtlCol="0">
            <a:spAutoFit/>
          </a:bodyPr>
          <a:lstStyle/>
          <a:p>
            <a:pPr algn="ctr"/>
            <a:r>
              <a:rPr lang="en-US" sz="1200" b="1" dirty="0"/>
              <a:t>0.15</a:t>
            </a:r>
          </a:p>
        </p:txBody>
      </p:sp>
      <p:sp>
        <p:nvSpPr>
          <p:cNvPr id="70" name="TextBox 69">
            <a:extLst>
              <a:ext uri="{FF2B5EF4-FFF2-40B4-BE49-F238E27FC236}">
                <a16:creationId xmlns:a16="http://schemas.microsoft.com/office/drawing/2014/main" id="{EA0F40B7-9D0D-EDDD-2136-F06FD47CDEAE}"/>
              </a:ext>
            </a:extLst>
          </p:cNvPr>
          <p:cNvSpPr txBox="1"/>
          <p:nvPr/>
        </p:nvSpPr>
        <p:spPr>
          <a:xfrm>
            <a:off x="6412532" y="2926894"/>
            <a:ext cx="828018" cy="276999"/>
          </a:xfrm>
          <a:prstGeom prst="rect">
            <a:avLst/>
          </a:prstGeom>
          <a:noFill/>
        </p:spPr>
        <p:txBody>
          <a:bodyPr wrap="square" rtlCol="0">
            <a:spAutoFit/>
          </a:bodyPr>
          <a:lstStyle/>
          <a:p>
            <a:pPr algn="ctr"/>
            <a:r>
              <a:rPr lang="en-US" sz="1200" b="1" dirty="0"/>
              <a:t>0.0045</a:t>
            </a:r>
          </a:p>
        </p:txBody>
      </p:sp>
      <p:sp>
        <p:nvSpPr>
          <p:cNvPr id="71" name="TextBox 70">
            <a:extLst>
              <a:ext uri="{FF2B5EF4-FFF2-40B4-BE49-F238E27FC236}">
                <a16:creationId xmlns:a16="http://schemas.microsoft.com/office/drawing/2014/main" id="{6FE48506-5C74-7B3C-E547-80350A013646}"/>
              </a:ext>
            </a:extLst>
          </p:cNvPr>
          <p:cNvSpPr txBox="1"/>
          <p:nvPr/>
        </p:nvSpPr>
        <p:spPr>
          <a:xfrm>
            <a:off x="9268160" y="2833063"/>
            <a:ext cx="828018" cy="276999"/>
          </a:xfrm>
          <a:prstGeom prst="rect">
            <a:avLst/>
          </a:prstGeom>
          <a:noFill/>
        </p:spPr>
        <p:txBody>
          <a:bodyPr wrap="square" rtlCol="0">
            <a:spAutoFit/>
          </a:bodyPr>
          <a:lstStyle/>
          <a:p>
            <a:pPr algn="ctr"/>
            <a:r>
              <a:rPr lang="en-US" sz="1200" b="1" dirty="0"/>
              <a:t>0.015</a:t>
            </a:r>
          </a:p>
        </p:txBody>
      </p:sp>
      <p:sp>
        <p:nvSpPr>
          <p:cNvPr id="17" name="Oval 16">
            <a:extLst>
              <a:ext uri="{FF2B5EF4-FFF2-40B4-BE49-F238E27FC236}">
                <a16:creationId xmlns:a16="http://schemas.microsoft.com/office/drawing/2014/main" id="{16D1A334-602F-8AC3-2926-AC653439311B}"/>
              </a:ext>
            </a:extLst>
          </p:cNvPr>
          <p:cNvSpPr/>
          <p:nvPr/>
        </p:nvSpPr>
        <p:spPr>
          <a:xfrm>
            <a:off x="8482805" y="3084531"/>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396ECE5-9B03-B07E-EDC5-A18A38E2F613}"/>
              </a:ext>
            </a:extLst>
          </p:cNvPr>
          <p:cNvSpPr txBox="1"/>
          <p:nvPr/>
        </p:nvSpPr>
        <p:spPr>
          <a:xfrm>
            <a:off x="8208597" y="2696061"/>
            <a:ext cx="828018" cy="461665"/>
          </a:xfrm>
          <a:prstGeom prst="rect">
            <a:avLst/>
          </a:prstGeom>
          <a:noFill/>
        </p:spPr>
        <p:txBody>
          <a:bodyPr wrap="square" rtlCol="0">
            <a:spAutoFit/>
          </a:bodyPr>
          <a:lstStyle/>
          <a:p>
            <a:pPr algn="ctr"/>
            <a:r>
              <a:rPr lang="en-US" sz="1200" b="1" dirty="0">
                <a:solidFill>
                  <a:srgbClr val="FF0000"/>
                </a:solidFill>
              </a:rPr>
              <a:t>Model?</a:t>
            </a:r>
          </a:p>
          <a:p>
            <a:pPr algn="ctr"/>
            <a:r>
              <a:rPr lang="en-US" sz="1200" b="1" dirty="0">
                <a:solidFill>
                  <a:srgbClr val="FFA7A7"/>
                </a:solidFill>
              </a:rPr>
              <a:t>Data?</a:t>
            </a:r>
          </a:p>
        </p:txBody>
      </p:sp>
      <p:sp>
        <p:nvSpPr>
          <p:cNvPr id="48" name="Oval 47">
            <a:extLst>
              <a:ext uri="{FF2B5EF4-FFF2-40B4-BE49-F238E27FC236}">
                <a16:creationId xmlns:a16="http://schemas.microsoft.com/office/drawing/2014/main" id="{620FC6C0-E909-8AB2-02CC-8B568241F11D}"/>
              </a:ext>
            </a:extLst>
          </p:cNvPr>
          <p:cNvSpPr/>
          <p:nvPr/>
        </p:nvSpPr>
        <p:spPr>
          <a:xfrm>
            <a:off x="10162766" y="3108907"/>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35447AC0-0975-F7AB-EE0D-9D0DE6BBE522}"/>
              </a:ext>
            </a:extLst>
          </p:cNvPr>
          <p:cNvSpPr txBox="1"/>
          <p:nvPr/>
        </p:nvSpPr>
        <p:spPr>
          <a:xfrm>
            <a:off x="10357460" y="2671196"/>
            <a:ext cx="828018" cy="461665"/>
          </a:xfrm>
          <a:prstGeom prst="rect">
            <a:avLst/>
          </a:prstGeom>
          <a:noFill/>
        </p:spPr>
        <p:txBody>
          <a:bodyPr wrap="square" rtlCol="0">
            <a:spAutoFit/>
          </a:bodyPr>
          <a:lstStyle/>
          <a:p>
            <a:pPr algn="ctr"/>
            <a:r>
              <a:rPr lang="en-US" sz="1200" b="1" dirty="0">
                <a:solidFill>
                  <a:srgbClr val="FF0000"/>
                </a:solidFill>
              </a:rPr>
              <a:t>Model?</a:t>
            </a:r>
          </a:p>
          <a:p>
            <a:pPr algn="ctr"/>
            <a:r>
              <a:rPr lang="en-US" sz="1200" b="1" dirty="0">
                <a:solidFill>
                  <a:srgbClr val="FFA7A7"/>
                </a:solidFill>
              </a:rPr>
              <a:t>Data?</a:t>
            </a:r>
          </a:p>
        </p:txBody>
      </p:sp>
      <p:sp>
        <p:nvSpPr>
          <p:cNvPr id="51" name="Oval 50">
            <a:extLst>
              <a:ext uri="{FF2B5EF4-FFF2-40B4-BE49-F238E27FC236}">
                <a16:creationId xmlns:a16="http://schemas.microsoft.com/office/drawing/2014/main" id="{DD3D2C42-15F3-3FF6-3B30-B3AAE9D52951}"/>
              </a:ext>
            </a:extLst>
          </p:cNvPr>
          <p:cNvSpPr/>
          <p:nvPr/>
        </p:nvSpPr>
        <p:spPr>
          <a:xfrm>
            <a:off x="5089554" y="3100084"/>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EE8B7DA-21B8-180D-2232-9A97C9E29FA2}"/>
              </a:ext>
            </a:extLst>
          </p:cNvPr>
          <p:cNvSpPr txBox="1"/>
          <p:nvPr/>
        </p:nvSpPr>
        <p:spPr>
          <a:xfrm>
            <a:off x="5017349" y="2671196"/>
            <a:ext cx="828018" cy="461665"/>
          </a:xfrm>
          <a:prstGeom prst="rect">
            <a:avLst/>
          </a:prstGeom>
          <a:noFill/>
        </p:spPr>
        <p:txBody>
          <a:bodyPr wrap="square" rtlCol="0">
            <a:spAutoFit/>
          </a:bodyPr>
          <a:lstStyle/>
          <a:p>
            <a:pPr algn="ctr"/>
            <a:r>
              <a:rPr lang="en-US" sz="1200" b="1" dirty="0">
                <a:solidFill>
                  <a:srgbClr val="FF0000"/>
                </a:solidFill>
              </a:rPr>
              <a:t>Model?</a:t>
            </a:r>
          </a:p>
          <a:p>
            <a:pPr algn="ctr"/>
            <a:r>
              <a:rPr lang="en-US" sz="1200" b="1" dirty="0">
                <a:solidFill>
                  <a:srgbClr val="FFA7A7"/>
                </a:solidFill>
              </a:rPr>
              <a:t>Data?</a:t>
            </a:r>
          </a:p>
        </p:txBody>
      </p:sp>
      <p:sp>
        <p:nvSpPr>
          <p:cNvPr id="60" name="Oval 59">
            <a:extLst>
              <a:ext uri="{FF2B5EF4-FFF2-40B4-BE49-F238E27FC236}">
                <a16:creationId xmlns:a16="http://schemas.microsoft.com/office/drawing/2014/main" id="{182869CF-85C2-FFC1-9A9E-73FA8A7F6D30}"/>
              </a:ext>
            </a:extLst>
          </p:cNvPr>
          <p:cNvSpPr/>
          <p:nvPr/>
        </p:nvSpPr>
        <p:spPr>
          <a:xfrm>
            <a:off x="6072315" y="5854863"/>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4C207DB0-9ED8-715E-8278-645460197E5E}"/>
              </a:ext>
            </a:extLst>
          </p:cNvPr>
          <p:cNvSpPr txBox="1"/>
          <p:nvPr/>
        </p:nvSpPr>
        <p:spPr>
          <a:xfrm>
            <a:off x="5845367" y="5247343"/>
            <a:ext cx="828018" cy="646331"/>
          </a:xfrm>
          <a:prstGeom prst="rect">
            <a:avLst/>
          </a:prstGeom>
          <a:noFill/>
        </p:spPr>
        <p:txBody>
          <a:bodyPr wrap="square" rtlCol="0">
            <a:spAutoFit/>
          </a:bodyPr>
          <a:lstStyle/>
          <a:p>
            <a:pPr algn="ctr"/>
            <a:endParaRPr lang="en-US" sz="1200" b="1" dirty="0">
              <a:solidFill>
                <a:srgbClr val="FF0000"/>
              </a:solidFill>
            </a:endParaRPr>
          </a:p>
          <a:p>
            <a:pPr algn="ctr"/>
            <a:r>
              <a:rPr lang="en-US" sz="1200" b="1" dirty="0">
                <a:solidFill>
                  <a:srgbClr val="FF0000"/>
                </a:solidFill>
              </a:rPr>
              <a:t>Model?</a:t>
            </a:r>
          </a:p>
          <a:p>
            <a:pPr algn="ctr"/>
            <a:r>
              <a:rPr lang="en-US" sz="1200" b="1" dirty="0">
                <a:solidFill>
                  <a:srgbClr val="FFA7A7"/>
                </a:solidFill>
              </a:rPr>
              <a:t>Data?</a:t>
            </a:r>
          </a:p>
        </p:txBody>
      </p:sp>
      <p:sp>
        <p:nvSpPr>
          <p:cNvPr id="75" name="Oval 74">
            <a:extLst>
              <a:ext uri="{FF2B5EF4-FFF2-40B4-BE49-F238E27FC236}">
                <a16:creationId xmlns:a16="http://schemas.microsoft.com/office/drawing/2014/main" id="{3F6DC42B-56F5-8998-465C-C91141335E02}"/>
              </a:ext>
            </a:extLst>
          </p:cNvPr>
          <p:cNvSpPr/>
          <p:nvPr/>
        </p:nvSpPr>
        <p:spPr>
          <a:xfrm>
            <a:off x="1760117" y="5018224"/>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7F3EB066-BF12-48A0-90AC-230ECA18497D}"/>
              </a:ext>
            </a:extLst>
          </p:cNvPr>
          <p:cNvSpPr txBox="1"/>
          <p:nvPr/>
        </p:nvSpPr>
        <p:spPr>
          <a:xfrm>
            <a:off x="1514636" y="4428561"/>
            <a:ext cx="828018" cy="646331"/>
          </a:xfrm>
          <a:prstGeom prst="rect">
            <a:avLst/>
          </a:prstGeom>
          <a:noFill/>
        </p:spPr>
        <p:txBody>
          <a:bodyPr wrap="square" rtlCol="0">
            <a:spAutoFit/>
          </a:bodyPr>
          <a:lstStyle/>
          <a:p>
            <a:pPr algn="ctr"/>
            <a:endParaRPr lang="en-US" sz="1200" b="1" dirty="0">
              <a:solidFill>
                <a:srgbClr val="FFA7A7"/>
              </a:solidFill>
            </a:endParaRPr>
          </a:p>
          <a:p>
            <a:pPr algn="ctr"/>
            <a:r>
              <a:rPr lang="en-US" sz="1200" b="1" dirty="0">
                <a:solidFill>
                  <a:srgbClr val="FF0000"/>
                </a:solidFill>
              </a:rPr>
              <a:t>Model?</a:t>
            </a:r>
          </a:p>
          <a:p>
            <a:pPr algn="ctr"/>
            <a:r>
              <a:rPr lang="en-US" sz="1200" b="1" dirty="0">
                <a:solidFill>
                  <a:srgbClr val="FFA7A7"/>
                </a:solidFill>
              </a:rPr>
              <a:t>Data?</a:t>
            </a:r>
          </a:p>
        </p:txBody>
      </p:sp>
      <p:sp>
        <p:nvSpPr>
          <p:cNvPr id="77" name="Oval 76">
            <a:extLst>
              <a:ext uri="{FF2B5EF4-FFF2-40B4-BE49-F238E27FC236}">
                <a16:creationId xmlns:a16="http://schemas.microsoft.com/office/drawing/2014/main" id="{97A3894D-2E4B-5E7D-72D3-AC16B0188E71}"/>
              </a:ext>
            </a:extLst>
          </p:cNvPr>
          <p:cNvSpPr/>
          <p:nvPr/>
        </p:nvSpPr>
        <p:spPr>
          <a:xfrm>
            <a:off x="2873396" y="5834090"/>
            <a:ext cx="1713943" cy="925046"/>
          </a:xfrm>
          <a:prstGeom prst="ellipse">
            <a:avLst/>
          </a:prstGeom>
          <a:noFill/>
          <a:ln>
            <a:solidFill>
              <a:srgbClr val="FFA7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DC6B45C-BC21-C076-E051-656F61B06ACD}"/>
              </a:ext>
            </a:extLst>
          </p:cNvPr>
          <p:cNvSpPr txBox="1"/>
          <p:nvPr/>
        </p:nvSpPr>
        <p:spPr>
          <a:xfrm>
            <a:off x="3316358" y="5545171"/>
            <a:ext cx="828018" cy="276999"/>
          </a:xfrm>
          <a:prstGeom prst="rect">
            <a:avLst/>
          </a:prstGeom>
          <a:noFill/>
        </p:spPr>
        <p:txBody>
          <a:bodyPr wrap="square" rtlCol="0">
            <a:spAutoFit/>
          </a:bodyPr>
          <a:lstStyle/>
          <a:p>
            <a:pPr algn="ctr"/>
            <a:r>
              <a:rPr lang="en-US" sz="1200" b="1" dirty="0">
                <a:solidFill>
                  <a:srgbClr val="FFA7A7"/>
                </a:solidFill>
              </a:rPr>
              <a:t>Data?</a:t>
            </a:r>
          </a:p>
        </p:txBody>
      </p:sp>
      <p:sp>
        <p:nvSpPr>
          <p:cNvPr id="44" name="TextBox 43">
            <a:extLst>
              <a:ext uri="{FF2B5EF4-FFF2-40B4-BE49-F238E27FC236}">
                <a16:creationId xmlns:a16="http://schemas.microsoft.com/office/drawing/2014/main" id="{3EE4C610-0FAB-9166-9A16-B8A1D3F4C146}"/>
              </a:ext>
            </a:extLst>
          </p:cNvPr>
          <p:cNvSpPr txBox="1"/>
          <p:nvPr/>
        </p:nvSpPr>
        <p:spPr>
          <a:xfrm>
            <a:off x="1807009" y="2833063"/>
            <a:ext cx="828018" cy="276999"/>
          </a:xfrm>
          <a:prstGeom prst="rect">
            <a:avLst/>
          </a:prstGeom>
          <a:noFill/>
        </p:spPr>
        <p:txBody>
          <a:bodyPr wrap="square" rtlCol="0">
            <a:spAutoFit/>
          </a:bodyPr>
          <a:lstStyle/>
          <a:p>
            <a:pPr algn="ctr"/>
            <a:r>
              <a:rPr lang="en-US" sz="1200" b="1" dirty="0"/>
              <a:t>0.136</a:t>
            </a:r>
          </a:p>
        </p:txBody>
      </p:sp>
    </p:spTree>
    <p:extLst>
      <p:ext uri="{BB962C8B-B14F-4D97-AF65-F5344CB8AC3E}">
        <p14:creationId xmlns:p14="http://schemas.microsoft.com/office/powerpoint/2010/main" val="274239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32E82-8209-B714-9168-7EFB9DB906C3}"/>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49748732-7A23-1692-9434-3A448E5266B2}"/>
              </a:ext>
            </a:extLst>
          </p:cNvPr>
          <p:cNvSpPr txBox="1"/>
          <p:nvPr/>
        </p:nvSpPr>
        <p:spPr>
          <a:xfrm>
            <a:off x="5548967" y="3810989"/>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58" name="TextBox 57">
            <a:extLst>
              <a:ext uri="{FF2B5EF4-FFF2-40B4-BE49-F238E27FC236}">
                <a16:creationId xmlns:a16="http://schemas.microsoft.com/office/drawing/2014/main" id="{4359C606-382D-0FC9-D0BF-4F5D31DF03C7}"/>
              </a:ext>
            </a:extLst>
          </p:cNvPr>
          <p:cNvSpPr txBox="1"/>
          <p:nvPr/>
        </p:nvSpPr>
        <p:spPr>
          <a:xfrm>
            <a:off x="4921595" y="6545359"/>
            <a:ext cx="828018" cy="276999"/>
          </a:xfrm>
          <a:prstGeom prst="rect">
            <a:avLst/>
          </a:prstGeom>
          <a:noFill/>
        </p:spPr>
        <p:txBody>
          <a:bodyPr wrap="square" rtlCol="0">
            <a:spAutoFit/>
          </a:bodyPr>
          <a:lstStyle/>
          <a:p>
            <a:pPr algn="ctr"/>
            <a:r>
              <a:rPr lang="en-US" sz="1200" b="1" dirty="0">
                <a:solidFill>
                  <a:srgbClr val="7030A0"/>
                </a:solidFill>
              </a:rPr>
              <a:t>0.02</a:t>
            </a:r>
          </a:p>
        </p:txBody>
      </p:sp>
      <p:sp>
        <p:nvSpPr>
          <p:cNvPr id="57" name="TextBox 56">
            <a:extLst>
              <a:ext uri="{FF2B5EF4-FFF2-40B4-BE49-F238E27FC236}">
                <a16:creationId xmlns:a16="http://schemas.microsoft.com/office/drawing/2014/main" id="{A08F5BEC-C555-F8AE-6264-2C888D1789FD}"/>
              </a:ext>
            </a:extLst>
          </p:cNvPr>
          <p:cNvSpPr txBox="1"/>
          <p:nvPr/>
        </p:nvSpPr>
        <p:spPr>
          <a:xfrm>
            <a:off x="6546356" y="6545359"/>
            <a:ext cx="828018" cy="276999"/>
          </a:xfrm>
          <a:prstGeom prst="rect">
            <a:avLst/>
          </a:prstGeom>
          <a:noFill/>
        </p:spPr>
        <p:txBody>
          <a:bodyPr wrap="square" rtlCol="0">
            <a:spAutoFit/>
          </a:bodyPr>
          <a:lstStyle/>
          <a:p>
            <a:pPr algn="ctr"/>
            <a:r>
              <a:rPr lang="en-US" sz="1200" b="1" dirty="0">
                <a:solidFill>
                  <a:srgbClr val="7030A0"/>
                </a:solidFill>
              </a:rPr>
              <a:t>0.05</a:t>
            </a:r>
          </a:p>
        </p:txBody>
      </p:sp>
      <p:sp>
        <p:nvSpPr>
          <p:cNvPr id="59" name="TextBox 58">
            <a:extLst>
              <a:ext uri="{FF2B5EF4-FFF2-40B4-BE49-F238E27FC236}">
                <a16:creationId xmlns:a16="http://schemas.microsoft.com/office/drawing/2014/main" id="{AC86C0AC-8265-68B8-10CC-B4E3B2373449}"/>
              </a:ext>
            </a:extLst>
          </p:cNvPr>
          <p:cNvSpPr txBox="1"/>
          <p:nvPr/>
        </p:nvSpPr>
        <p:spPr>
          <a:xfrm>
            <a:off x="2270017" y="5719211"/>
            <a:ext cx="828018" cy="276999"/>
          </a:xfrm>
          <a:prstGeom prst="rect">
            <a:avLst/>
          </a:prstGeom>
          <a:noFill/>
        </p:spPr>
        <p:txBody>
          <a:bodyPr wrap="square" rtlCol="0">
            <a:spAutoFit/>
          </a:bodyPr>
          <a:lstStyle/>
          <a:p>
            <a:pPr algn="ctr"/>
            <a:r>
              <a:rPr lang="en-US" sz="1200" b="1" dirty="0">
                <a:solidFill>
                  <a:srgbClr val="7030A0"/>
                </a:solidFill>
              </a:rPr>
              <a:t>0.07</a:t>
            </a:r>
          </a:p>
        </p:txBody>
      </p:sp>
      <p:sp>
        <p:nvSpPr>
          <p:cNvPr id="3" name="Slide Number Placeholder 2">
            <a:extLst>
              <a:ext uri="{FF2B5EF4-FFF2-40B4-BE49-F238E27FC236}">
                <a16:creationId xmlns:a16="http://schemas.microsoft.com/office/drawing/2014/main" id="{DFD42D3D-83ED-5874-D295-B3F07D078968}"/>
              </a:ext>
            </a:extLst>
          </p:cNvPr>
          <p:cNvSpPr>
            <a:spLocks noGrp="1"/>
          </p:cNvSpPr>
          <p:nvPr>
            <p:ph type="sldNum" sz="quarter" idx="12"/>
          </p:nvPr>
        </p:nvSpPr>
        <p:spPr/>
        <p:txBody>
          <a:bodyPr/>
          <a:lstStyle/>
          <a:p>
            <a:pPr>
              <a:defRPr/>
            </a:pPr>
            <a:fld id="{78E67954-3F63-4602-A1EF-637D8771F4F4}" type="slidenum">
              <a:rPr lang="en-US" smtClean="0"/>
              <a:pPr>
                <a:defRPr/>
              </a:pPr>
              <a:t>17</a:t>
            </a:fld>
            <a:endParaRPr lang="en-US" dirty="0"/>
          </a:p>
        </p:txBody>
      </p:sp>
      <p:sp>
        <p:nvSpPr>
          <p:cNvPr id="4" name="Title 3">
            <a:extLst>
              <a:ext uri="{FF2B5EF4-FFF2-40B4-BE49-F238E27FC236}">
                <a16:creationId xmlns:a16="http://schemas.microsoft.com/office/drawing/2014/main" id="{37E1C769-9E53-0D45-369C-48D965F3BE94}"/>
              </a:ext>
            </a:extLst>
          </p:cNvPr>
          <p:cNvSpPr>
            <a:spLocks noGrp="1"/>
          </p:cNvSpPr>
          <p:nvPr>
            <p:ph type="title"/>
          </p:nvPr>
        </p:nvSpPr>
        <p:spPr/>
        <p:txBody>
          <a:bodyPr/>
          <a:lstStyle/>
          <a:p>
            <a:r>
              <a:rPr lang="en-US" dirty="0"/>
              <a:t>Look for Opportunities to Improve</a:t>
            </a:r>
          </a:p>
        </p:txBody>
      </p:sp>
      <p:sp>
        <p:nvSpPr>
          <p:cNvPr id="2" name="Rectangle 1">
            <a:extLst>
              <a:ext uri="{FF2B5EF4-FFF2-40B4-BE49-F238E27FC236}">
                <a16:creationId xmlns:a16="http://schemas.microsoft.com/office/drawing/2014/main" id="{F992EBE1-39D5-A050-ADE4-F640558927FE}"/>
              </a:ext>
            </a:extLst>
          </p:cNvPr>
          <p:cNvSpPr/>
          <p:nvPr/>
        </p:nvSpPr>
        <p:spPr>
          <a:xfrm>
            <a:off x="1448344"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sends malicious navigation command to UAS</a:t>
            </a:r>
          </a:p>
        </p:txBody>
      </p:sp>
      <p:sp>
        <p:nvSpPr>
          <p:cNvPr id="6" name="Rectangle 5">
            <a:extLst>
              <a:ext uri="{FF2B5EF4-FFF2-40B4-BE49-F238E27FC236}">
                <a16:creationId xmlns:a16="http://schemas.microsoft.com/office/drawing/2014/main" id="{F76B0617-14C4-764D-4679-6B3696995B50}"/>
              </a:ext>
            </a:extLst>
          </p:cNvPr>
          <p:cNvSpPr/>
          <p:nvPr/>
        </p:nvSpPr>
        <p:spPr>
          <a:xfrm>
            <a:off x="222121"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gains control of ground station</a:t>
            </a:r>
          </a:p>
        </p:txBody>
      </p:sp>
      <p:sp>
        <p:nvSpPr>
          <p:cNvPr id="7" name="Rectangle 6">
            <a:extLst>
              <a:ext uri="{FF2B5EF4-FFF2-40B4-BE49-F238E27FC236}">
                <a16:creationId xmlns:a16="http://schemas.microsoft.com/office/drawing/2014/main" id="{76856E8B-8601-D660-60AD-51EEBFC980C9}"/>
              </a:ext>
            </a:extLst>
          </p:cNvPr>
          <p:cNvSpPr/>
          <p:nvPr/>
        </p:nvSpPr>
        <p:spPr>
          <a:xfrm>
            <a:off x="2921778" y="3134456"/>
            <a:ext cx="1771721"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into the middle of ground station &amp; UAS communications link</a:t>
            </a:r>
          </a:p>
        </p:txBody>
      </p:sp>
      <p:sp>
        <p:nvSpPr>
          <p:cNvPr id="8" name="Rectangle 7">
            <a:extLst>
              <a:ext uri="{FF2B5EF4-FFF2-40B4-BE49-F238E27FC236}">
                <a16:creationId xmlns:a16="http://schemas.microsoft.com/office/drawing/2014/main" id="{CD0D2260-FC67-1F7F-F0D5-EB39ACF99EAE}"/>
              </a:ext>
            </a:extLst>
          </p:cNvPr>
          <p:cNvSpPr/>
          <p:nvPr/>
        </p:nvSpPr>
        <p:spPr>
          <a:xfrm>
            <a:off x="2913073" y="409099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link to shift into unencrypted mode</a:t>
            </a:r>
          </a:p>
        </p:txBody>
      </p:sp>
      <p:sp>
        <p:nvSpPr>
          <p:cNvPr id="9" name="Rectangle 8">
            <a:extLst>
              <a:ext uri="{FF2B5EF4-FFF2-40B4-BE49-F238E27FC236}">
                <a16:creationId xmlns:a16="http://schemas.microsoft.com/office/drawing/2014/main" id="{63558B12-1095-03BF-806E-32E697A907BB}"/>
              </a:ext>
            </a:extLst>
          </p:cNvPr>
          <p:cNvSpPr/>
          <p:nvPr/>
        </p:nvSpPr>
        <p:spPr>
          <a:xfrm>
            <a:off x="4901790" y="411483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encryption key</a:t>
            </a:r>
          </a:p>
        </p:txBody>
      </p:sp>
      <p:sp>
        <p:nvSpPr>
          <p:cNvPr id="10" name="Rectangle 9">
            <a:extLst>
              <a:ext uri="{FF2B5EF4-FFF2-40B4-BE49-F238E27FC236}">
                <a16:creationId xmlns:a16="http://schemas.microsoft.com/office/drawing/2014/main" id="{0BCC6711-B490-4A29-40BE-025A57056E71}"/>
              </a:ext>
            </a:extLst>
          </p:cNvPr>
          <p:cNvSpPr/>
          <p:nvPr/>
        </p:nvSpPr>
        <p:spPr>
          <a:xfrm>
            <a:off x="2965885"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insider to give them the key</a:t>
            </a:r>
          </a:p>
        </p:txBody>
      </p:sp>
      <p:sp>
        <p:nvSpPr>
          <p:cNvPr id="11" name="Rectangle 10">
            <a:extLst>
              <a:ext uri="{FF2B5EF4-FFF2-40B4-BE49-F238E27FC236}">
                <a16:creationId xmlns:a16="http://schemas.microsoft.com/office/drawing/2014/main" id="{E38B2137-8D53-3C18-EDB9-E274693D1805}"/>
              </a:ext>
            </a:extLst>
          </p:cNvPr>
          <p:cNvSpPr/>
          <p:nvPr/>
        </p:nvSpPr>
        <p:spPr>
          <a:xfrm>
            <a:off x="4568631"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breaks encryption to determine the key</a:t>
            </a:r>
          </a:p>
        </p:txBody>
      </p:sp>
      <p:sp>
        <p:nvSpPr>
          <p:cNvPr id="12" name="Rectangle 11">
            <a:extLst>
              <a:ext uri="{FF2B5EF4-FFF2-40B4-BE49-F238E27FC236}">
                <a16:creationId xmlns:a16="http://schemas.microsoft.com/office/drawing/2014/main" id="{0BDBFBEF-0329-565B-59D5-B3394B3C7126}"/>
              </a:ext>
            </a:extLst>
          </p:cNvPr>
          <p:cNvSpPr/>
          <p:nvPr/>
        </p:nvSpPr>
        <p:spPr>
          <a:xfrm>
            <a:off x="6166454"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steals key from SIPR connected ground station</a:t>
            </a:r>
          </a:p>
        </p:txBody>
      </p:sp>
      <p:sp>
        <p:nvSpPr>
          <p:cNvPr id="13" name="Rectangle 12">
            <a:extLst>
              <a:ext uri="{FF2B5EF4-FFF2-40B4-BE49-F238E27FC236}">
                <a16:creationId xmlns:a16="http://schemas.microsoft.com/office/drawing/2014/main" id="{8A67FCD3-25C2-900C-879D-F11A0D755CAF}"/>
              </a:ext>
            </a:extLst>
          </p:cNvPr>
          <p:cNvSpPr/>
          <p:nvPr/>
        </p:nvSpPr>
        <p:spPr>
          <a:xfrm>
            <a:off x="4604499" y="1221384"/>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UAS flies to adversary directed location</a:t>
            </a:r>
          </a:p>
        </p:txBody>
      </p:sp>
      <p:sp>
        <p:nvSpPr>
          <p:cNvPr id="14" name="Rectangle 13">
            <a:extLst>
              <a:ext uri="{FF2B5EF4-FFF2-40B4-BE49-F238E27FC236}">
                <a16:creationId xmlns:a16="http://schemas.microsoft.com/office/drawing/2014/main" id="{6708E895-89B7-29D8-EDFB-1DBB28152A5F}"/>
              </a:ext>
            </a:extLst>
          </p:cNvPr>
          <p:cNvSpPr/>
          <p:nvPr/>
        </p:nvSpPr>
        <p:spPr>
          <a:xfrm>
            <a:off x="607231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sends adversary spoofed navigation message</a:t>
            </a:r>
          </a:p>
        </p:txBody>
      </p:sp>
      <p:sp>
        <p:nvSpPr>
          <p:cNvPr id="18" name="Rectangle 17">
            <a:extLst>
              <a:ext uri="{FF2B5EF4-FFF2-40B4-BE49-F238E27FC236}">
                <a16:creationId xmlns:a16="http://schemas.microsoft.com/office/drawing/2014/main" id="{BF3B227D-5F96-EEF5-6837-D41A8FCD4F13}"/>
              </a:ext>
            </a:extLst>
          </p:cNvPr>
          <p:cNvSpPr/>
          <p:nvPr/>
        </p:nvSpPr>
        <p:spPr>
          <a:xfrm>
            <a:off x="887942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successfully spoofs nav solution</a:t>
            </a:r>
          </a:p>
        </p:txBody>
      </p:sp>
      <p:sp>
        <p:nvSpPr>
          <p:cNvPr id="19" name="Rectangle 18">
            <a:extLst>
              <a:ext uri="{FF2B5EF4-FFF2-40B4-BE49-F238E27FC236}">
                <a16:creationId xmlns:a16="http://schemas.microsoft.com/office/drawing/2014/main" id="{813A08B6-CA24-62CD-B7CD-053FA1D14C5D}"/>
              </a:ext>
            </a:extLst>
          </p:cNvPr>
          <p:cNvSpPr/>
          <p:nvPr/>
        </p:nvSpPr>
        <p:spPr>
          <a:xfrm>
            <a:off x="8559819"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MIL GPS spoofing</a:t>
            </a:r>
          </a:p>
        </p:txBody>
      </p:sp>
      <p:sp>
        <p:nvSpPr>
          <p:cNvPr id="20" name="Rectangle 19">
            <a:extLst>
              <a:ext uri="{FF2B5EF4-FFF2-40B4-BE49-F238E27FC236}">
                <a16:creationId xmlns:a16="http://schemas.microsoft.com/office/drawing/2014/main" id="{BA7A9B83-979C-D93A-6956-2E206D97D818}"/>
              </a:ext>
            </a:extLst>
          </p:cNvPr>
          <p:cNvSpPr/>
          <p:nvPr/>
        </p:nvSpPr>
        <p:spPr>
          <a:xfrm>
            <a:off x="10245407"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Other NAV sensor spoofing</a:t>
            </a:r>
          </a:p>
        </p:txBody>
      </p:sp>
      <p:sp>
        <p:nvSpPr>
          <p:cNvPr id="21" name="Rectangle 20">
            <a:extLst>
              <a:ext uri="{FF2B5EF4-FFF2-40B4-BE49-F238E27FC236}">
                <a16:creationId xmlns:a16="http://schemas.microsoft.com/office/drawing/2014/main" id="{CD03520F-30B6-417A-F76F-388F78E25F19}"/>
              </a:ext>
            </a:extLst>
          </p:cNvPr>
          <p:cNvSpPr/>
          <p:nvPr/>
        </p:nvSpPr>
        <p:spPr>
          <a:xfrm>
            <a:off x="115190"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Operator Insider</a:t>
            </a:r>
          </a:p>
        </p:txBody>
      </p:sp>
      <p:sp>
        <p:nvSpPr>
          <p:cNvPr id="22" name="Rectangle 21">
            <a:extLst>
              <a:ext uri="{FF2B5EF4-FFF2-40B4-BE49-F238E27FC236}">
                <a16:creationId xmlns:a16="http://schemas.microsoft.com/office/drawing/2014/main" id="{26E17CD7-6C3D-7B12-BD48-B73C736757C1}"/>
              </a:ext>
            </a:extLst>
          </p:cNvPr>
          <p:cNvSpPr/>
          <p:nvPr/>
        </p:nvSpPr>
        <p:spPr>
          <a:xfrm>
            <a:off x="1849254"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SIPR connected Traditional-IT cyber attack</a:t>
            </a:r>
          </a:p>
        </p:txBody>
      </p:sp>
      <p:cxnSp>
        <p:nvCxnSpPr>
          <p:cNvPr id="24" name="Straight Connector 23">
            <a:extLst>
              <a:ext uri="{FF2B5EF4-FFF2-40B4-BE49-F238E27FC236}">
                <a16:creationId xmlns:a16="http://schemas.microsoft.com/office/drawing/2014/main" id="{77945283-A8B5-9F7D-B753-77A8E4852DFC}"/>
              </a:ext>
            </a:extLst>
          </p:cNvPr>
          <p:cNvCxnSpPr>
            <a:cxnSpLocks/>
            <a:stCxn id="13" idx="2"/>
            <a:endCxn id="2" idx="0"/>
          </p:cNvCxnSpPr>
          <p:nvPr/>
        </p:nvCxnSpPr>
        <p:spPr>
          <a:xfrm flipH="1">
            <a:off x="2222675" y="1922443"/>
            <a:ext cx="315615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B0FEF3-C7F1-3907-60F0-5432D3F21270}"/>
              </a:ext>
            </a:extLst>
          </p:cNvPr>
          <p:cNvCxnSpPr>
            <a:cxnSpLocks/>
            <a:stCxn id="13" idx="2"/>
            <a:endCxn id="14" idx="0"/>
          </p:cNvCxnSpPr>
          <p:nvPr/>
        </p:nvCxnSpPr>
        <p:spPr>
          <a:xfrm>
            <a:off x="5378830" y="1922443"/>
            <a:ext cx="146781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C86A9AC-B816-F487-6570-A97B82CBD0D3}"/>
              </a:ext>
            </a:extLst>
          </p:cNvPr>
          <p:cNvCxnSpPr>
            <a:cxnSpLocks/>
            <a:stCxn id="13" idx="2"/>
            <a:endCxn id="18" idx="0"/>
          </p:cNvCxnSpPr>
          <p:nvPr/>
        </p:nvCxnSpPr>
        <p:spPr>
          <a:xfrm>
            <a:off x="5378830" y="1922443"/>
            <a:ext cx="427492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4E7268-77C2-5C9E-090E-6EA860974CED}"/>
              </a:ext>
            </a:extLst>
          </p:cNvPr>
          <p:cNvCxnSpPr>
            <a:cxnSpLocks/>
            <a:stCxn id="6" idx="0"/>
            <a:endCxn id="2" idx="2"/>
          </p:cNvCxnSpPr>
          <p:nvPr/>
        </p:nvCxnSpPr>
        <p:spPr>
          <a:xfrm flipV="1">
            <a:off x="996452" y="2878979"/>
            <a:ext cx="1226223"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99BB008-9D02-ECDD-7ECE-6D531D2DB9D1}"/>
              </a:ext>
            </a:extLst>
          </p:cNvPr>
          <p:cNvCxnSpPr>
            <a:cxnSpLocks/>
            <a:stCxn id="7" idx="0"/>
            <a:endCxn id="2" idx="2"/>
          </p:cNvCxnSpPr>
          <p:nvPr/>
        </p:nvCxnSpPr>
        <p:spPr>
          <a:xfrm flipH="1" flipV="1">
            <a:off x="2222675" y="2878979"/>
            <a:ext cx="1584964"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9764E30-E333-805D-F3B7-CDF14A27E8BF}"/>
              </a:ext>
            </a:extLst>
          </p:cNvPr>
          <p:cNvCxnSpPr>
            <a:cxnSpLocks/>
            <a:stCxn id="6" idx="2"/>
            <a:endCxn id="22" idx="0"/>
          </p:cNvCxnSpPr>
          <p:nvPr/>
        </p:nvCxnSpPr>
        <p:spPr>
          <a:xfrm>
            <a:off x="996452" y="3835515"/>
            <a:ext cx="1627133"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998A9E-85CA-2881-1865-80FBF0A70F3B}"/>
              </a:ext>
            </a:extLst>
          </p:cNvPr>
          <p:cNvCxnSpPr>
            <a:cxnSpLocks/>
            <a:stCxn id="6" idx="2"/>
            <a:endCxn id="21" idx="0"/>
          </p:cNvCxnSpPr>
          <p:nvPr/>
        </p:nvCxnSpPr>
        <p:spPr>
          <a:xfrm flipH="1">
            <a:off x="889521" y="3835515"/>
            <a:ext cx="106931"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A5CCA6-E551-CD12-6B09-04034FE03443}"/>
              </a:ext>
            </a:extLst>
          </p:cNvPr>
          <p:cNvCxnSpPr>
            <a:cxnSpLocks/>
            <a:stCxn id="7" idx="2"/>
            <a:endCxn id="8" idx="0"/>
          </p:cNvCxnSpPr>
          <p:nvPr/>
        </p:nvCxnSpPr>
        <p:spPr>
          <a:xfrm flipH="1">
            <a:off x="3687404" y="3835515"/>
            <a:ext cx="12023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85DCA3-F5A0-FFBD-6D9E-A22E906F2F9C}"/>
              </a:ext>
            </a:extLst>
          </p:cNvPr>
          <p:cNvCxnSpPr>
            <a:cxnSpLocks/>
            <a:stCxn id="7" idx="2"/>
            <a:endCxn id="9" idx="0"/>
          </p:cNvCxnSpPr>
          <p:nvPr/>
        </p:nvCxnSpPr>
        <p:spPr>
          <a:xfrm>
            <a:off x="3807639" y="3835515"/>
            <a:ext cx="1868482" cy="279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429D35-CCCC-4C06-EF03-9EF8D3319008}"/>
              </a:ext>
            </a:extLst>
          </p:cNvPr>
          <p:cNvCxnSpPr>
            <a:cxnSpLocks/>
            <a:stCxn id="9" idx="2"/>
            <a:endCxn id="11" idx="0"/>
          </p:cNvCxnSpPr>
          <p:nvPr/>
        </p:nvCxnSpPr>
        <p:spPr>
          <a:xfrm flipH="1">
            <a:off x="5342962" y="4815891"/>
            <a:ext cx="333159"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A4C3C2F-B412-49E1-F6D8-360CE4AB2C74}"/>
              </a:ext>
            </a:extLst>
          </p:cNvPr>
          <p:cNvCxnSpPr>
            <a:cxnSpLocks/>
            <a:stCxn id="10" idx="0"/>
            <a:endCxn id="9" idx="2"/>
          </p:cNvCxnSpPr>
          <p:nvPr/>
        </p:nvCxnSpPr>
        <p:spPr>
          <a:xfrm flipV="1">
            <a:off x="3740216" y="4815891"/>
            <a:ext cx="1935905"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C73410-5D3F-C89F-73FA-A32CED2F7FF5}"/>
              </a:ext>
            </a:extLst>
          </p:cNvPr>
          <p:cNvCxnSpPr>
            <a:cxnSpLocks/>
            <a:stCxn id="12" idx="0"/>
            <a:endCxn id="9" idx="2"/>
          </p:cNvCxnSpPr>
          <p:nvPr/>
        </p:nvCxnSpPr>
        <p:spPr>
          <a:xfrm flipH="1" flipV="1">
            <a:off x="5676121" y="4815891"/>
            <a:ext cx="1264664"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3F66662-B0F4-5246-5253-D18E3CD2AEB5}"/>
              </a:ext>
            </a:extLst>
          </p:cNvPr>
          <p:cNvCxnSpPr>
            <a:cxnSpLocks/>
            <a:stCxn id="18" idx="2"/>
            <a:endCxn id="19" idx="0"/>
          </p:cNvCxnSpPr>
          <p:nvPr/>
        </p:nvCxnSpPr>
        <p:spPr>
          <a:xfrm flipH="1">
            <a:off x="9334150" y="2878979"/>
            <a:ext cx="31960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69B983E-EAC7-1ADF-0804-FCA00AFF8FB7}"/>
              </a:ext>
            </a:extLst>
          </p:cNvPr>
          <p:cNvCxnSpPr>
            <a:cxnSpLocks/>
            <a:stCxn id="18" idx="2"/>
            <a:endCxn id="20" idx="0"/>
          </p:cNvCxnSpPr>
          <p:nvPr/>
        </p:nvCxnSpPr>
        <p:spPr>
          <a:xfrm>
            <a:off x="9653756" y="2878979"/>
            <a:ext cx="1365982" cy="255477"/>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593D3DD-98BB-432F-3D32-9B083524357D}"/>
              </a:ext>
            </a:extLst>
          </p:cNvPr>
          <p:cNvSpPr txBox="1"/>
          <p:nvPr/>
        </p:nvSpPr>
        <p:spPr>
          <a:xfrm>
            <a:off x="7900571" y="4377535"/>
            <a:ext cx="4041409"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Find data to answer questions</a:t>
            </a:r>
          </a:p>
          <a:p>
            <a:pPr marL="285750" indent="-285750">
              <a:buFont typeface="Arial" panose="020B0604020202020204" pitchFamily="34" charset="0"/>
              <a:buChar char="•"/>
            </a:pPr>
            <a:r>
              <a:rPr lang="en-US" dirty="0">
                <a:solidFill>
                  <a:srgbClr val="0070C0"/>
                </a:solidFill>
              </a:rPr>
              <a:t>Build additional models</a:t>
            </a:r>
          </a:p>
          <a:p>
            <a:pPr marL="285750" indent="-285750">
              <a:buFont typeface="Arial" panose="020B0604020202020204" pitchFamily="34" charset="0"/>
              <a:buChar char="•"/>
            </a:pPr>
            <a:r>
              <a:rPr lang="en-US" b="1" dirty="0">
                <a:solidFill>
                  <a:srgbClr val="0070C0"/>
                </a:solidFill>
              </a:rPr>
              <a:t>Focus testing on key nodes</a:t>
            </a:r>
          </a:p>
        </p:txBody>
      </p:sp>
      <p:cxnSp>
        <p:nvCxnSpPr>
          <p:cNvPr id="27" name="Straight Connector 26">
            <a:extLst>
              <a:ext uri="{FF2B5EF4-FFF2-40B4-BE49-F238E27FC236}">
                <a16:creationId xmlns:a16="http://schemas.microsoft.com/office/drawing/2014/main" id="{1B4CAFBA-0416-086B-074E-634792EFE806}"/>
              </a:ext>
            </a:extLst>
          </p:cNvPr>
          <p:cNvCxnSpPr>
            <a:cxnSpLocks/>
            <a:stCxn id="14" idx="2"/>
            <a:endCxn id="32" idx="0"/>
          </p:cNvCxnSpPr>
          <p:nvPr/>
        </p:nvCxnSpPr>
        <p:spPr>
          <a:xfrm flipH="1">
            <a:off x="5962976" y="2878979"/>
            <a:ext cx="883670"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E0EC23-4CE6-17B7-FD94-3CBE4CAE6FBF}"/>
              </a:ext>
            </a:extLst>
          </p:cNvPr>
          <p:cNvCxnSpPr>
            <a:cxnSpLocks/>
            <a:stCxn id="14" idx="2"/>
            <a:endCxn id="33" idx="0"/>
          </p:cNvCxnSpPr>
          <p:nvPr/>
        </p:nvCxnSpPr>
        <p:spPr>
          <a:xfrm>
            <a:off x="6846646" y="2878979"/>
            <a:ext cx="801917"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DCDE1FF-ECA9-F2E6-5187-85AAC936438B}"/>
              </a:ext>
            </a:extLst>
          </p:cNvPr>
          <p:cNvSpPr txBox="1"/>
          <p:nvPr/>
        </p:nvSpPr>
        <p:spPr>
          <a:xfrm>
            <a:off x="6531002" y="2834676"/>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32" name="Rectangle 31">
            <a:extLst>
              <a:ext uri="{FF2B5EF4-FFF2-40B4-BE49-F238E27FC236}">
                <a16:creationId xmlns:a16="http://schemas.microsoft.com/office/drawing/2014/main" id="{E0F7F734-14D1-8B93-E9D3-D68A745FB7F7}"/>
              </a:ext>
            </a:extLst>
          </p:cNvPr>
          <p:cNvSpPr/>
          <p:nvPr/>
        </p:nvSpPr>
        <p:spPr>
          <a:xfrm>
            <a:off x="5188645"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control of device on 1553 bus via supply chain</a:t>
            </a:r>
          </a:p>
        </p:txBody>
      </p:sp>
      <p:sp>
        <p:nvSpPr>
          <p:cNvPr id="33" name="Rectangle 32">
            <a:extLst>
              <a:ext uri="{FF2B5EF4-FFF2-40B4-BE49-F238E27FC236}">
                <a16:creationId xmlns:a16="http://schemas.microsoft.com/office/drawing/2014/main" id="{8955F191-A95E-168C-7C20-CC5834A0ADC6}"/>
              </a:ext>
            </a:extLst>
          </p:cNvPr>
          <p:cNvSpPr/>
          <p:nvPr/>
        </p:nvSpPr>
        <p:spPr>
          <a:xfrm>
            <a:off x="6874232"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successfully sends adversary spoofed navigation message</a:t>
            </a:r>
          </a:p>
        </p:txBody>
      </p:sp>
      <p:cxnSp>
        <p:nvCxnSpPr>
          <p:cNvPr id="138" name="Straight Connector 137">
            <a:extLst>
              <a:ext uri="{FF2B5EF4-FFF2-40B4-BE49-F238E27FC236}">
                <a16:creationId xmlns:a16="http://schemas.microsoft.com/office/drawing/2014/main" id="{7A1FEB56-B82B-B061-B063-E48D61FB71A4}"/>
              </a:ext>
            </a:extLst>
          </p:cNvPr>
          <p:cNvCxnSpPr>
            <a:cxnSpLocks/>
          </p:cNvCxnSpPr>
          <p:nvPr/>
        </p:nvCxnSpPr>
        <p:spPr>
          <a:xfrm flipH="1">
            <a:off x="264290" y="1426175"/>
            <a:ext cx="4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0A9707CC-F59D-1A70-A580-199BFF060DAD}"/>
              </a:ext>
            </a:extLst>
          </p:cNvPr>
          <p:cNvSpPr txBox="1"/>
          <p:nvPr/>
        </p:nvSpPr>
        <p:spPr>
          <a:xfrm>
            <a:off x="162655" y="1494301"/>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141" name="TextBox 140">
            <a:extLst>
              <a:ext uri="{FF2B5EF4-FFF2-40B4-BE49-F238E27FC236}">
                <a16:creationId xmlns:a16="http://schemas.microsoft.com/office/drawing/2014/main" id="{735C0CCB-2BB8-D3B1-077D-FDFD82D0E51E}"/>
              </a:ext>
            </a:extLst>
          </p:cNvPr>
          <p:cNvSpPr txBox="1"/>
          <p:nvPr/>
        </p:nvSpPr>
        <p:spPr>
          <a:xfrm>
            <a:off x="150394" y="1230787"/>
            <a:ext cx="617537" cy="246221"/>
          </a:xfrm>
          <a:prstGeom prst="rect">
            <a:avLst/>
          </a:prstGeom>
          <a:noFill/>
        </p:spPr>
        <p:txBody>
          <a:bodyPr wrap="square" rtlCol="0">
            <a:spAutoFit/>
          </a:bodyPr>
          <a:lstStyle/>
          <a:p>
            <a:pPr algn="ctr"/>
            <a:r>
              <a:rPr lang="en-US" sz="1000" dirty="0">
                <a:solidFill>
                  <a:schemeClr val="accent1"/>
                </a:solidFill>
              </a:rPr>
              <a:t>or</a:t>
            </a:r>
          </a:p>
        </p:txBody>
      </p:sp>
      <p:cxnSp>
        <p:nvCxnSpPr>
          <p:cNvPr id="142" name="Straight Connector 141">
            <a:extLst>
              <a:ext uri="{FF2B5EF4-FFF2-40B4-BE49-F238E27FC236}">
                <a16:creationId xmlns:a16="http://schemas.microsoft.com/office/drawing/2014/main" id="{48647B21-7FCD-F63D-5492-8EA6C3A59B6E}"/>
              </a:ext>
            </a:extLst>
          </p:cNvPr>
          <p:cNvCxnSpPr>
            <a:cxnSpLocks/>
          </p:cNvCxnSpPr>
          <p:nvPr/>
        </p:nvCxnSpPr>
        <p:spPr>
          <a:xfrm flipH="1">
            <a:off x="264290" y="1697045"/>
            <a:ext cx="414269" cy="552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FCA526A-9486-4D11-9AEF-CB3FFE87D6B4}"/>
              </a:ext>
            </a:extLst>
          </p:cNvPr>
          <p:cNvSpPr txBox="1"/>
          <p:nvPr/>
        </p:nvSpPr>
        <p:spPr>
          <a:xfrm>
            <a:off x="449122" y="5719211"/>
            <a:ext cx="828018" cy="276999"/>
          </a:xfrm>
          <a:prstGeom prst="rect">
            <a:avLst/>
          </a:prstGeom>
          <a:noFill/>
        </p:spPr>
        <p:txBody>
          <a:bodyPr wrap="square" rtlCol="0">
            <a:spAutoFit/>
          </a:bodyPr>
          <a:lstStyle/>
          <a:p>
            <a:pPr algn="ctr"/>
            <a:r>
              <a:rPr lang="en-US" sz="1200" b="1" dirty="0">
                <a:solidFill>
                  <a:srgbClr val="00B050"/>
                </a:solidFill>
              </a:rPr>
              <a:t>0.002</a:t>
            </a:r>
          </a:p>
        </p:txBody>
      </p:sp>
      <p:sp>
        <p:nvSpPr>
          <p:cNvPr id="16" name="TextBox 15">
            <a:extLst>
              <a:ext uri="{FF2B5EF4-FFF2-40B4-BE49-F238E27FC236}">
                <a16:creationId xmlns:a16="http://schemas.microsoft.com/office/drawing/2014/main" id="{00CE02D6-508C-F42D-783E-2CB8A011F7AD}"/>
              </a:ext>
            </a:extLst>
          </p:cNvPr>
          <p:cNvSpPr txBox="1"/>
          <p:nvPr/>
        </p:nvSpPr>
        <p:spPr>
          <a:xfrm>
            <a:off x="3243919" y="4761082"/>
            <a:ext cx="828018" cy="276999"/>
          </a:xfrm>
          <a:prstGeom prst="rect">
            <a:avLst/>
          </a:prstGeom>
          <a:noFill/>
        </p:spPr>
        <p:txBody>
          <a:bodyPr wrap="square" rtlCol="0">
            <a:spAutoFit/>
          </a:bodyPr>
          <a:lstStyle/>
          <a:p>
            <a:pPr algn="ctr"/>
            <a:r>
              <a:rPr lang="en-US" sz="1200" b="1" dirty="0">
                <a:solidFill>
                  <a:srgbClr val="00B050"/>
                </a:solidFill>
              </a:rPr>
              <a:t>0.0</a:t>
            </a:r>
          </a:p>
        </p:txBody>
      </p:sp>
      <p:grpSp>
        <p:nvGrpSpPr>
          <p:cNvPr id="39" name="Group 38">
            <a:extLst>
              <a:ext uri="{FF2B5EF4-FFF2-40B4-BE49-F238E27FC236}">
                <a16:creationId xmlns:a16="http://schemas.microsoft.com/office/drawing/2014/main" id="{9869195C-36E5-DDA1-D8EC-120983B5DE1B}"/>
              </a:ext>
            </a:extLst>
          </p:cNvPr>
          <p:cNvGrpSpPr/>
          <p:nvPr/>
        </p:nvGrpSpPr>
        <p:grpSpPr>
          <a:xfrm>
            <a:off x="20730" y="1813647"/>
            <a:ext cx="909662" cy="246221"/>
            <a:chOff x="16592" y="1776405"/>
            <a:chExt cx="909662" cy="246221"/>
          </a:xfrm>
        </p:grpSpPr>
        <p:sp>
          <p:nvSpPr>
            <p:cNvPr id="38" name="TextBox 37">
              <a:extLst>
                <a:ext uri="{FF2B5EF4-FFF2-40B4-BE49-F238E27FC236}">
                  <a16:creationId xmlns:a16="http://schemas.microsoft.com/office/drawing/2014/main" id="{ECA5C797-5761-0572-70C8-733737A63BEB}"/>
                </a:ext>
              </a:extLst>
            </p:cNvPr>
            <p:cNvSpPr txBox="1"/>
            <p:nvPr/>
          </p:nvSpPr>
          <p:spPr>
            <a:xfrm>
              <a:off x="16592" y="1776405"/>
              <a:ext cx="909662" cy="246221"/>
            </a:xfrm>
            <a:prstGeom prst="rect">
              <a:avLst/>
            </a:prstGeom>
            <a:noFill/>
          </p:spPr>
          <p:txBody>
            <a:bodyPr wrap="square" rtlCol="0">
              <a:spAutoFit/>
            </a:bodyPr>
            <a:lstStyle/>
            <a:p>
              <a:pPr algn="ctr"/>
              <a:r>
                <a:rPr lang="en-US" sz="1000" dirty="0"/>
                <a:t>Scored Leaf</a:t>
              </a:r>
            </a:p>
          </p:txBody>
        </p:sp>
        <p:sp>
          <p:nvSpPr>
            <p:cNvPr id="36" name="Rectangle 35">
              <a:extLst>
                <a:ext uri="{FF2B5EF4-FFF2-40B4-BE49-F238E27FC236}">
                  <a16:creationId xmlns:a16="http://schemas.microsoft.com/office/drawing/2014/main" id="{4C4EBB6B-EC1A-7AAC-8AEF-EB9716CF38E9}"/>
                </a:ext>
              </a:extLst>
            </p:cNvPr>
            <p:cNvSpPr/>
            <p:nvPr/>
          </p:nvSpPr>
          <p:spPr>
            <a:xfrm>
              <a:off x="100067" y="1796802"/>
              <a:ext cx="748131" cy="205425"/>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42" name="TextBox 41">
            <a:extLst>
              <a:ext uri="{FF2B5EF4-FFF2-40B4-BE49-F238E27FC236}">
                <a16:creationId xmlns:a16="http://schemas.microsoft.com/office/drawing/2014/main" id="{327F4306-815D-172C-B842-90F330B2A0F3}"/>
              </a:ext>
            </a:extLst>
          </p:cNvPr>
          <p:cNvSpPr txBox="1"/>
          <p:nvPr/>
        </p:nvSpPr>
        <p:spPr>
          <a:xfrm>
            <a:off x="7232453" y="3810989"/>
            <a:ext cx="828018" cy="276999"/>
          </a:xfrm>
          <a:prstGeom prst="rect">
            <a:avLst/>
          </a:prstGeom>
          <a:noFill/>
        </p:spPr>
        <p:txBody>
          <a:bodyPr wrap="square" rtlCol="0">
            <a:spAutoFit/>
          </a:bodyPr>
          <a:lstStyle/>
          <a:p>
            <a:pPr algn="ctr"/>
            <a:r>
              <a:rPr lang="en-US" sz="1200" b="1" dirty="0">
                <a:solidFill>
                  <a:srgbClr val="0070C0"/>
                </a:solidFill>
              </a:rPr>
              <a:t>0.30</a:t>
            </a:r>
          </a:p>
        </p:txBody>
      </p:sp>
      <p:sp>
        <p:nvSpPr>
          <p:cNvPr id="35" name="TextBox 34">
            <a:extLst>
              <a:ext uri="{FF2B5EF4-FFF2-40B4-BE49-F238E27FC236}">
                <a16:creationId xmlns:a16="http://schemas.microsoft.com/office/drawing/2014/main" id="{3706C942-C580-826D-DC2F-BBBE15E9FAB2}"/>
              </a:ext>
            </a:extLst>
          </p:cNvPr>
          <p:cNvSpPr txBox="1"/>
          <p:nvPr/>
        </p:nvSpPr>
        <p:spPr>
          <a:xfrm>
            <a:off x="8923502" y="3810989"/>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45" name="TextBox 44">
            <a:extLst>
              <a:ext uri="{FF2B5EF4-FFF2-40B4-BE49-F238E27FC236}">
                <a16:creationId xmlns:a16="http://schemas.microsoft.com/office/drawing/2014/main" id="{3E1689E4-CBEB-19C1-FD3E-C6E887A28BBB}"/>
              </a:ext>
            </a:extLst>
          </p:cNvPr>
          <p:cNvSpPr txBox="1"/>
          <p:nvPr/>
        </p:nvSpPr>
        <p:spPr>
          <a:xfrm>
            <a:off x="10641462" y="3810989"/>
            <a:ext cx="828018" cy="276999"/>
          </a:xfrm>
          <a:prstGeom prst="rect">
            <a:avLst/>
          </a:prstGeom>
          <a:noFill/>
        </p:spPr>
        <p:txBody>
          <a:bodyPr wrap="square" rtlCol="0">
            <a:spAutoFit/>
          </a:bodyPr>
          <a:lstStyle/>
          <a:p>
            <a:pPr algn="ctr"/>
            <a:r>
              <a:rPr lang="en-US" sz="1200" b="1" dirty="0">
                <a:solidFill>
                  <a:srgbClr val="7030A0"/>
                </a:solidFill>
              </a:rPr>
              <a:t>0.005</a:t>
            </a:r>
          </a:p>
        </p:txBody>
      </p:sp>
      <p:sp>
        <p:nvSpPr>
          <p:cNvPr id="54" name="TextBox 53">
            <a:extLst>
              <a:ext uri="{FF2B5EF4-FFF2-40B4-BE49-F238E27FC236}">
                <a16:creationId xmlns:a16="http://schemas.microsoft.com/office/drawing/2014/main" id="{55F149A1-7552-CF18-261F-B52D0665B6E5}"/>
              </a:ext>
            </a:extLst>
          </p:cNvPr>
          <p:cNvSpPr txBox="1"/>
          <p:nvPr/>
        </p:nvSpPr>
        <p:spPr>
          <a:xfrm>
            <a:off x="3307425" y="6545359"/>
            <a:ext cx="828018" cy="276999"/>
          </a:xfrm>
          <a:prstGeom prst="rect">
            <a:avLst/>
          </a:prstGeom>
          <a:noFill/>
        </p:spPr>
        <p:txBody>
          <a:bodyPr wrap="square" rtlCol="0">
            <a:spAutoFit/>
          </a:bodyPr>
          <a:lstStyle/>
          <a:p>
            <a:pPr algn="ctr"/>
            <a:r>
              <a:rPr lang="en-US" sz="1200" b="1" dirty="0">
                <a:solidFill>
                  <a:srgbClr val="00B050"/>
                </a:solidFill>
              </a:rPr>
              <a:t>0.0005</a:t>
            </a:r>
          </a:p>
        </p:txBody>
      </p:sp>
      <p:sp>
        <p:nvSpPr>
          <p:cNvPr id="15" name="TextBox 14">
            <a:extLst>
              <a:ext uri="{FF2B5EF4-FFF2-40B4-BE49-F238E27FC236}">
                <a16:creationId xmlns:a16="http://schemas.microsoft.com/office/drawing/2014/main" id="{B26550ED-2555-1518-2BF6-1DA54741B1A7}"/>
              </a:ext>
            </a:extLst>
          </p:cNvPr>
          <p:cNvSpPr txBox="1"/>
          <p:nvPr/>
        </p:nvSpPr>
        <p:spPr>
          <a:xfrm>
            <a:off x="65367" y="6083711"/>
            <a:ext cx="1626892" cy="707886"/>
          </a:xfrm>
          <a:prstGeom prst="rect">
            <a:avLst/>
          </a:prstGeom>
          <a:noFill/>
          <a:ln>
            <a:solidFill>
              <a:schemeClr val="accent1"/>
            </a:solidFill>
          </a:ln>
        </p:spPr>
        <p:txBody>
          <a:bodyPr wrap="square" rtlCol="0">
            <a:spAutoFit/>
          </a:bodyPr>
          <a:lstStyle/>
          <a:p>
            <a:r>
              <a:rPr lang="en-US" sz="1000" b="1" dirty="0">
                <a:solidFill>
                  <a:srgbClr val="00B050"/>
                </a:solidFill>
              </a:rPr>
              <a:t>Derived from data</a:t>
            </a:r>
          </a:p>
          <a:p>
            <a:r>
              <a:rPr lang="en-US" sz="1000" b="1" dirty="0">
                <a:solidFill>
                  <a:srgbClr val="0070C0"/>
                </a:solidFill>
              </a:rPr>
              <a:t>Human informed model</a:t>
            </a:r>
          </a:p>
          <a:p>
            <a:r>
              <a:rPr lang="en-US" sz="1000" b="1" dirty="0">
                <a:solidFill>
                  <a:srgbClr val="7030A0"/>
                </a:solidFill>
              </a:rPr>
              <a:t>SME assessment</a:t>
            </a:r>
          </a:p>
          <a:p>
            <a:r>
              <a:rPr lang="en-US" sz="1000" b="1" dirty="0"/>
              <a:t>Calculated</a:t>
            </a:r>
          </a:p>
        </p:txBody>
      </p:sp>
      <p:sp>
        <p:nvSpPr>
          <p:cNvPr id="41" name="TextBox 40">
            <a:extLst>
              <a:ext uri="{FF2B5EF4-FFF2-40B4-BE49-F238E27FC236}">
                <a16:creationId xmlns:a16="http://schemas.microsoft.com/office/drawing/2014/main" id="{D5FCA841-B992-07E3-D733-E2AC4EFA75D8}"/>
              </a:ext>
            </a:extLst>
          </p:cNvPr>
          <p:cNvSpPr txBox="1"/>
          <p:nvPr/>
        </p:nvSpPr>
        <p:spPr>
          <a:xfrm>
            <a:off x="561786" y="3810989"/>
            <a:ext cx="828018" cy="276999"/>
          </a:xfrm>
          <a:prstGeom prst="rect">
            <a:avLst/>
          </a:prstGeom>
          <a:noFill/>
        </p:spPr>
        <p:txBody>
          <a:bodyPr wrap="square" rtlCol="0">
            <a:spAutoFit/>
          </a:bodyPr>
          <a:lstStyle/>
          <a:p>
            <a:pPr algn="ctr"/>
            <a:r>
              <a:rPr lang="en-US" sz="1200" b="1" dirty="0"/>
              <a:t>0.071</a:t>
            </a:r>
          </a:p>
        </p:txBody>
      </p:sp>
      <p:sp>
        <p:nvSpPr>
          <p:cNvPr id="56" name="TextBox 55">
            <a:extLst>
              <a:ext uri="{FF2B5EF4-FFF2-40B4-BE49-F238E27FC236}">
                <a16:creationId xmlns:a16="http://schemas.microsoft.com/office/drawing/2014/main" id="{2D06019F-5685-33FF-ECA3-5870B06BB761}"/>
              </a:ext>
            </a:extLst>
          </p:cNvPr>
          <p:cNvSpPr txBox="1"/>
          <p:nvPr/>
        </p:nvSpPr>
        <p:spPr>
          <a:xfrm>
            <a:off x="3407804" y="3810989"/>
            <a:ext cx="828018" cy="276999"/>
          </a:xfrm>
          <a:prstGeom prst="rect">
            <a:avLst/>
          </a:prstGeom>
          <a:noFill/>
        </p:spPr>
        <p:txBody>
          <a:bodyPr wrap="square" rtlCol="0">
            <a:spAutoFit/>
          </a:bodyPr>
          <a:lstStyle/>
          <a:p>
            <a:pPr algn="ctr"/>
            <a:r>
              <a:rPr lang="en-US" sz="1200" b="1" dirty="0"/>
              <a:t>0.069</a:t>
            </a:r>
          </a:p>
        </p:txBody>
      </p:sp>
      <p:sp>
        <p:nvSpPr>
          <p:cNvPr id="65" name="TextBox 64">
            <a:extLst>
              <a:ext uri="{FF2B5EF4-FFF2-40B4-BE49-F238E27FC236}">
                <a16:creationId xmlns:a16="http://schemas.microsoft.com/office/drawing/2014/main" id="{65718E69-4BD6-C3CF-781B-237A2BDAF821}"/>
              </a:ext>
            </a:extLst>
          </p:cNvPr>
          <p:cNvSpPr txBox="1"/>
          <p:nvPr/>
        </p:nvSpPr>
        <p:spPr>
          <a:xfrm>
            <a:off x="5259494" y="4761082"/>
            <a:ext cx="828018" cy="276999"/>
          </a:xfrm>
          <a:prstGeom prst="rect">
            <a:avLst/>
          </a:prstGeom>
          <a:noFill/>
        </p:spPr>
        <p:txBody>
          <a:bodyPr wrap="square" rtlCol="0">
            <a:spAutoFit/>
          </a:bodyPr>
          <a:lstStyle/>
          <a:p>
            <a:pPr algn="ctr"/>
            <a:r>
              <a:rPr lang="en-US" sz="1200" b="1" dirty="0"/>
              <a:t>0.069</a:t>
            </a:r>
          </a:p>
        </p:txBody>
      </p:sp>
      <p:sp>
        <p:nvSpPr>
          <p:cNvPr id="66" name="TextBox 65">
            <a:extLst>
              <a:ext uri="{FF2B5EF4-FFF2-40B4-BE49-F238E27FC236}">
                <a16:creationId xmlns:a16="http://schemas.microsoft.com/office/drawing/2014/main" id="{5A904138-2AD2-5839-1BF0-A47189B3688E}"/>
              </a:ext>
            </a:extLst>
          </p:cNvPr>
          <p:cNvSpPr txBox="1"/>
          <p:nvPr/>
        </p:nvSpPr>
        <p:spPr>
          <a:xfrm>
            <a:off x="4945252" y="1887768"/>
            <a:ext cx="828018" cy="276999"/>
          </a:xfrm>
          <a:prstGeom prst="rect">
            <a:avLst/>
          </a:prstGeom>
          <a:noFill/>
        </p:spPr>
        <p:txBody>
          <a:bodyPr wrap="square" rtlCol="0">
            <a:spAutoFit/>
          </a:bodyPr>
          <a:lstStyle/>
          <a:p>
            <a:pPr algn="ctr"/>
            <a:r>
              <a:rPr lang="en-US" sz="1200" b="1" dirty="0"/>
              <a:t>0.15</a:t>
            </a:r>
          </a:p>
        </p:txBody>
      </p:sp>
      <p:sp>
        <p:nvSpPr>
          <p:cNvPr id="70" name="TextBox 69">
            <a:extLst>
              <a:ext uri="{FF2B5EF4-FFF2-40B4-BE49-F238E27FC236}">
                <a16:creationId xmlns:a16="http://schemas.microsoft.com/office/drawing/2014/main" id="{18216051-827F-A48B-B39D-81E82CEC5E9C}"/>
              </a:ext>
            </a:extLst>
          </p:cNvPr>
          <p:cNvSpPr txBox="1"/>
          <p:nvPr/>
        </p:nvSpPr>
        <p:spPr>
          <a:xfrm>
            <a:off x="6412532" y="2926894"/>
            <a:ext cx="828018" cy="276999"/>
          </a:xfrm>
          <a:prstGeom prst="rect">
            <a:avLst/>
          </a:prstGeom>
          <a:noFill/>
        </p:spPr>
        <p:txBody>
          <a:bodyPr wrap="square" rtlCol="0">
            <a:spAutoFit/>
          </a:bodyPr>
          <a:lstStyle/>
          <a:p>
            <a:pPr algn="ctr"/>
            <a:r>
              <a:rPr lang="en-US" sz="1200" b="1" dirty="0"/>
              <a:t>0.0045</a:t>
            </a:r>
          </a:p>
        </p:txBody>
      </p:sp>
      <p:sp>
        <p:nvSpPr>
          <p:cNvPr id="71" name="TextBox 70">
            <a:extLst>
              <a:ext uri="{FF2B5EF4-FFF2-40B4-BE49-F238E27FC236}">
                <a16:creationId xmlns:a16="http://schemas.microsoft.com/office/drawing/2014/main" id="{EB6387B9-6558-A613-B45A-8DDE97C8AC73}"/>
              </a:ext>
            </a:extLst>
          </p:cNvPr>
          <p:cNvSpPr txBox="1"/>
          <p:nvPr/>
        </p:nvSpPr>
        <p:spPr>
          <a:xfrm>
            <a:off x="9268160" y="2833063"/>
            <a:ext cx="828018" cy="276999"/>
          </a:xfrm>
          <a:prstGeom prst="rect">
            <a:avLst/>
          </a:prstGeom>
          <a:noFill/>
        </p:spPr>
        <p:txBody>
          <a:bodyPr wrap="square" rtlCol="0">
            <a:spAutoFit/>
          </a:bodyPr>
          <a:lstStyle/>
          <a:p>
            <a:pPr algn="ctr"/>
            <a:r>
              <a:rPr lang="en-US" sz="1200" b="1" dirty="0"/>
              <a:t>0.015</a:t>
            </a:r>
          </a:p>
        </p:txBody>
      </p:sp>
      <p:sp>
        <p:nvSpPr>
          <p:cNvPr id="17" name="Oval 16">
            <a:extLst>
              <a:ext uri="{FF2B5EF4-FFF2-40B4-BE49-F238E27FC236}">
                <a16:creationId xmlns:a16="http://schemas.microsoft.com/office/drawing/2014/main" id="{3D5C1A44-176B-0468-5359-5B99510FF5FE}"/>
              </a:ext>
            </a:extLst>
          </p:cNvPr>
          <p:cNvSpPr/>
          <p:nvPr/>
        </p:nvSpPr>
        <p:spPr>
          <a:xfrm>
            <a:off x="8482805" y="3084531"/>
            <a:ext cx="1713943" cy="925046"/>
          </a:xfrm>
          <a:prstGeom prst="ellipse">
            <a:avLst/>
          </a:prstGeom>
          <a:noFill/>
          <a:ln>
            <a:solidFill>
              <a:srgbClr val="FFA7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D64805A-612E-636E-433E-5D852E4DB311}"/>
              </a:ext>
            </a:extLst>
          </p:cNvPr>
          <p:cNvSpPr txBox="1"/>
          <p:nvPr/>
        </p:nvSpPr>
        <p:spPr>
          <a:xfrm>
            <a:off x="8208597" y="2696061"/>
            <a:ext cx="828018" cy="461665"/>
          </a:xfrm>
          <a:prstGeom prst="rect">
            <a:avLst/>
          </a:prstGeom>
          <a:noFill/>
        </p:spPr>
        <p:txBody>
          <a:bodyPr wrap="square" rtlCol="0">
            <a:spAutoFit/>
          </a:bodyPr>
          <a:lstStyle/>
          <a:p>
            <a:pPr algn="ctr"/>
            <a:r>
              <a:rPr lang="en-US" sz="1200" b="1" dirty="0">
                <a:solidFill>
                  <a:srgbClr val="FFA7A7"/>
                </a:solidFill>
              </a:rPr>
              <a:t>Model?</a:t>
            </a:r>
          </a:p>
          <a:p>
            <a:pPr algn="ctr"/>
            <a:r>
              <a:rPr lang="en-US" sz="1200" b="1" dirty="0">
                <a:solidFill>
                  <a:srgbClr val="FFA7A7"/>
                </a:solidFill>
              </a:rPr>
              <a:t>Data?</a:t>
            </a:r>
          </a:p>
        </p:txBody>
      </p:sp>
      <p:sp>
        <p:nvSpPr>
          <p:cNvPr id="48" name="Oval 47">
            <a:extLst>
              <a:ext uri="{FF2B5EF4-FFF2-40B4-BE49-F238E27FC236}">
                <a16:creationId xmlns:a16="http://schemas.microsoft.com/office/drawing/2014/main" id="{C71D00D5-912F-E758-8158-1F14F015F09B}"/>
              </a:ext>
            </a:extLst>
          </p:cNvPr>
          <p:cNvSpPr/>
          <p:nvPr/>
        </p:nvSpPr>
        <p:spPr>
          <a:xfrm>
            <a:off x="10162766" y="3108907"/>
            <a:ext cx="1713943" cy="925046"/>
          </a:xfrm>
          <a:prstGeom prst="ellipse">
            <a:avLst/>
          </a:prstGeom>
          <a:noFill/>
          <a:ln>
            <a:solidFill>
              <a:srgbClr val="FFA7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B4C8F1-6A9D-324B-30D5-19C98552DFD4}"/>
              </a:ext>
            </a:extLst>
          </p:cNvPr>
          <p:cNvSpPr txBox="1"/>
          <p:nvPr/>
        </p:nvSpPr>
        <p:spPr>
          <a:xfrm>
            <a:off x="10357460" y="2671196"/>
            <a:ext cx="828018" cy="461665"/>
          </a:xfrm>
          <a:prstGeom prst="rect">
            <a:avLst/>
          </a:prstGeom>
          <a:noFill/>
        </p:spPr>
        <p:txBody>
          <a:bodyPr wrap="square" rtlCol="0">
            <a:spAutoFit/>
          </a:bodyPr>
          <a:lstStyle/>
          <a:p>
            <a:pPr algn="ctr"/>
            <a:r>
              <a:rPr lang="en-US" sz="1200" b="1" dirty="0">
                <a:solidFill>
                  <a:srgbClr val="FFA7A7"/>
                </a:solidFill>
              </a:rPr>
              <a:t>Model?</a:t>
            </a:r>
          </a:p>
          <a:p>
            <a:pPr algn="ctr"/>
            <a:r>
              <a:rPr lang="en-US" sz="1200" b="1" dirty="0">
                <a:solidFill>
                  <a:srgbClr val="FFA7A7"/>
                </a:solidFill>
              </a:rPr>
              <a:t>Data?</a:t>
            </a:r>
          </a:p>
        </p:txBody>
      </p:sp>
      <p:sp>
        <p:nvSpPr>
          <p:cNvPr id="51" name="Oval 50">
            <a:extLst>
              <a:ext uri="{FF2B5EF4-FFF2-40B4-BE49-F238E27FC236}">
                <a16:creationId xmlns:a16="http://schemas.microsoft.com/office/drawing/2014/main" id="{4BF32A0D-3869-70F0-34D7-56584E5391E3}"/>
              </a:ext>
            </a:extLst>
          </p:cNvPr>
          <p:cNvSpPr/>
          <p:nvPr/>
        </p:nvSpPr>
        <p:spPr>
          <a:xfrm>
            <a:off x="5089554" y="3100084"/>
            <a:ext cx="1713943" cy="925046"/>
          </a:xfrm>
          <a:prstGeom prst="ellipse">
            <a:avLst/>
          </a:prstGeom>
          <a:noFill/>
          <a:ln>
            <a:solidFill>
              <a:srgbClr val="FFA7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5661EC8-6026-98D8-164F-161FFF2D3EB4}"/>
              </a:ext>
            </a:extLst>
          </p:cNvPr>
          <p:cNvSpPr txBox="1"/>
          <p:nvPr/>
        </p:nvSpPr>
        <p:spPr>
          <a:xfrm>
            <a:off x="5017349" y="2671196"/>
            <a:ext cx="828018" cy="461665"/>
          </a:xfrm>
          <a:prstGeom prst="rect">
            <a:avLst/>
          </a:prstGeom>
          <a:noFill/>
        </p:spPr>
        <p:txBody>
          <a:bodyPr wrap="square" rtlCol="0">
            <a:spAutoFit/>
          </a:bodyPr>
          <a:lstStyle/>
          <a:p>
            <a:pPr algn="ctr"/>
            <a:r>
              <a:rPr lang="en-US" sz="1200" b="1" dirty="0">
                <a:solidFill>
                  <a:srgbClr val="FFA7A7"/>
                </a:solidFill>
              </a:rPr>
              <a:t>Model?</a:t>
            </a:r>
          </a:p>
          <a:p>
            <a:pPr algn="ctr"/>
            <a:r>
              <a:rPr lang="en-US" sz="1200" b="1" dirty="0">
                <a:solidFill>
                  <a:srgbClr val="FFA7A7"/>
                </a:solidFill>
              </a:rPr>
              <a:t>Data?</a:t>
            </a:r>
          </a:p>
        </p:txBody>
      </p:sp>
      <p:sp>
        <p:nvSpPr>
          <p:cNvPr id="60" name="Oval 59">
            <a:extLst>
              <a:ext uri="{FF2B5EF4-FFF2-40B4-BE49-F238E27FC236}">
                <a16:creationId xmlns:a16="http://schemas.microsoft.com/office/drawing/2014/main" id="{63B24146-79C2-4AD3-77B3-CE5BEDFB207E}"/>
              </a:ext>
            </a:extLst>
          </p:cNvPr>
          <p:cNvSpPr/>
          <p:nvPr/>
        </p:nvSpPr>
        <p:spPr>
          <a:xfrm>
            <a:off x="6072315" y="5854863"/>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499E1B1A-6B1A-D3AA-A163-5351A6E4D7E7}"/>
              </a:ext>
            </a:extLst>
          </p:cNvPr>
          <p:cNvSpPr txBox="1"/>
          <p:nvPr/>
        </p:nvSpPr>
        <p:spPr>
          <a:xfrm>
            <a:off x="5845367" y="5247343"/>
            <a:ext cx="828018" cy="646331"/>
          </a:xfrm>
          <a:prstGeom prst="rect">
            <a:avLst/>
          </a:prstGeom>
          <a:noFill/>
        </p:spPr>
        <p:txBody>
          <a:bodyPr wrap="square" rtlCol="0">
            <a:spAutoFit/>
          </a:bodyPr>
          <a:lstStyle/>
          <a:p>
            <a:pPr algn="ctr"/>
            <a:r>
              <a:rPr lang="en-US" sz="1200" b="1" dirty="0">
                <a:solidFill>
                  <a:srgbClr val="FF0000"/>
                </a:solidFill>
              </a:rPr>
              <a:t>Test?</a:t>
            </a:r>
          </a:p>
          <a:p>
            <a:pPr algn="ctr"/>
            <a:r>
              <a:rPr lang="en-US" sz="1200" b="1" dirty="0">
                <a:solidFill>
                  <a:srgbClr val="FFA7A7"/>
                </a:solidFill>
              </a:rPr>
              <a:t>Model?</a:t>
            </a:r>
          </a:p>
          <a:p>
            <a:pPr algn="ctr"/>
            <a:r>
              <a:rPr lang="en-US" sz="1200" b="1" dirty="0">
                <a:solidFill>
                  <a:srgbClr val="FFA7A7"/>
                </a:solidFill>
              </a:rPr>
              <a:t>Data?</a:t>
            </a:r>
          </a:p>
        </p:txBody>
      </p:sp>
      <p:sp>
        <p:nvSpPr>
          <p:cNvPr id="75" name="Oval 74">
            <a:extLst>
              <a:ext uri="{FF2B5EF4-FFF2-40B4-BE49-F238E27FC236}">
                <a16:creationId xmlns:a16="http://schemas.microsoft.com/office/drawing/2014/main" id="{9E996067-02F0-8F81-3FF5-5EF8776A6D91}"/>
              </a:ext>
            </a:extLst>
          </p:cNvPr>
          <p:cNvSpPr/>
          <p:nvPr/>
        </p:nvSpPr>
        <p:spPr>
          <a:xfrm>
            <a:off x="1760117" y="5018224"/>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6DFA834-B155-CFA2-3BBE-613F1FEEF0F9}"/>
              </a:ext>
            </a:extLst>
          </p:cNvPr>
          <p:cNvSpPr txBox="1"/>
          <p:nvPr/>
        </p:nvSpPr>
        <p:spPr>
          <a:xfrm>
            <a:off x="1514636" y="4428561"/>
            <a:ext cx="828018" cy="646331"/>
          </a:xfrm>
          <a:prstGeom prst="rect">
            <a:avLst/>
          </a:prstGeom>
          <a:noFill/>
        </p:spPr>
        <p:txBody>
          <a:bodyPr wrap="square" rtlCol="0">
            <a:spAutoFit/>
          </a:bodyPr>
          <a:lstStyle/>
          <a:p>
            <a:pPr algn="ctr"/>
            <a:r>
              <a:rPr lang="en-US" sz="1200" b="1" dirty="0">
                <a:solidFill>
                  <a:srgbClr val="FF0000"/>
                </a:solidFill>
              </a:rPr>
              <a:t>Test?</a:t>
            </a:r>
          </a:p>
          <a:p>
            <a:pPr algn="ctr"/>
            <a:r>
              <a:rPr lang="en-US" sz="1200" b="1" dirty="0">
                <a:solidFill>
                  <a:srgbClr val="FFA7A7"/>
                </a:solidFill>
              </a:rPr>
              <a:t>Model?</a:t>
            </a:r>
          </a:p>
          <a:p>
            <a:pPr algn="ctr"/>
            <a:r>
              <a:rPr lang="en-US" sz="1200" b="1" dirty="0">
                <a:solidFill>
                  <a:srgbClr val="FFA7A7"/>
                </a:solidFill>
              </a:rPr>
              <a:t>Data?</a:t>
            </a:r>
          </a:p>
        </p:txBody>
      </p:sp>
      <p:sp>
        <p:nvSpPr>
          <p:cNvPr id="77" name="Oval 76">
            <a:extLst>
              <a:ext uri="{FF2B5EF4-FFF2-40B4-BE49-F238E27FC236}">
                <a16:creationId xmlns:a16="http://schemas.microsoft.com/office/drawing/2014/main" id="{05220305-D20D-6CFD-AE59-559290C14D49}"/>
              </a:ext>
            </a:extLst>
          </p:cNvPr>
          <p:cNvSpPr/>
          <p:nvPr/>
        </p:nvSpPr>
        <p:spPr>
          <a:xfrm>
            <a:off x="2873396" y="5834090"/>
            <a:ext cx="1713943" cy="925046"/>
          </a:xfrm>
          <a:prstGeom prst="ellipse">
            <a:avLst/>
          </a:prstGeom>
          <a:noFill/>
          <a:ln>
            <a:solidFill>
              <a:srgbClr val="FFA7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06E83158-FECB-ED7B-BBDC-B905A5AB7A87}"/>
              </a:ext>
            </a:extLst>
          </p:cNvPr>
          <p:cNvSpPr txBox="1"/>
          <p:nvPr/>
        </p:nvSpPr>
        <p:spPr>
          <a:xfrm>
            <a:off x="3316358" y="5545171"/>
            <a:ext cx="828018" cy="276999"/>
          </a:xfrm>
          <a:prstGeom prst="rect">
            <a:avLst/>
          </a:prstGeom>
          <a:noFill/>
        </p:spPr>
        <p:txBody>
          <a:bodyPr wrap="square" rtlCol="0">
            <a:spAutoFit/>
          </a:bodyPr>
          <a:lstStyle/>
          <a:p>
            <a:pPr algn="ctr"/>
            <a:r>
              <a:rPr lang="en-US" sz="1200" b="1" dirty="0">
                <a:solidFill>
                  <a:srgbClr val="FFA7A7"/>
                </a:solidFill>
              </a:rPr>
              <a:t>Data?</a:t>
            </a:r>
          </a:p>
        </p:txBody>
      </p:sp>
      <p:sp>
        <p:nvSpPr>
          <p:cNvPr id="79" name="Oval 78">
            <a:extLst>
              <a:ext uri="{FF2B5EF4-FFF2-40B4-BE49-F238E27FC236}">
                <a16:creationId xmlns:a16="http://schemas.microsoft.com/office/drawing/2014/main" id="{D3B7629E-28CD-AABF-2D77-5555E375252E}"/>
              </a:ext>
            </a:extLst>
          </p:cNvPr>
          <p:cNvSpPr/>
          <p:nvPr/>
        </p:nvSpPr>
        <p:spPr>
          <a:xfrm>
            <a:off x="6771929" y="3136227"/>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15AE2B66-148D-BB7D-D436-38C6E6C3D1A2}"/>
              </a:ext>
            </a:extLst>
          </p:cNvPr>
          <p:cNvSpPr txBox="1"/>
          <p:nvPr/>
        </p:nvSpPr>
        <p:spPr>
          <a:xfrm>
            <a:off x="7223467" y="2862261"/>
            <a:ext cx="828018" cy="276999"/>
          </a:xfrm>
          <a:prstGeom prst="rect">
            <a:avLst/>
          </a:prstGeom>
          <a:noFill/>
        </p:spPr>
        <p:txBody>
          <a:bodyPr wrap="square" rtlCol="0">
            <a:spAutoFit/>
          </a:bodyPr>
          <a:lstStyle/>
          <a:p>
            <a:pPr algn="ctr"/>
            <a:r>
              <a:rPr lang="en-US" sz="1200" b="1" dirty="0">
                <a:solidFill>
                  <a:srgbClr val="FF0000"/>
                </a:solidFill>
              </a:rPr>
              <a:t>Test?</a:t>
            </a:r>
          </a:p>
        </p:txBody>
      </p:sp>
      <p:sp>
        <p:nvSpPr>
          <p:cNvPr id="44" name="TextBox 43">
            <a:extLst>
              <a:ext uri="{FF2B5EF4-FFF2-40B4-BE49-F238E27FC236}">
                <a16:creationId xmlns:a16="http://schemas.microsoft.com/office/drawing/2014/main" id="{954B56D7-9A05-9C4E-9F0C-B81099A6C877}"/>
              </a:ext>
            </a:extLst>
          </p:cNvPr>
          <p:cNvSpPr txBox="1"/>
          <p:nvPr/>
        </p:nvSpPr>
        <p:spPr>
          <a:xfrm>
            <a:off x="1807009" y="2833063"/>
            <a:ext cx="828018" cy="276999"/>
          </a:xfrm>
          <a:prstGeom prst="rect">
            <a:avLst/>
          </a:prstGeom>
          <a:noFill/>
        </p:spPr>
        <p:txBody>
          <a:bodyPr wrap="square" rtlCol="0">
            <a:spAutoFit/>
          </a:bodyPr>
          <a:lstStyle/>
          <a:p>
            <a:pPr algn="ctr"/>
            <a:r>
              <a:rPr lang="en-US" sz="1200" b="1" dirty="0"/>
              <a:t>0.136</a:t>
            </a:r>
          </a:p>
        </p:txBody>
      </p:sp>
    </p:spTree>
    <p:extLst>
      <p:ext uri="{BB962C8B-B14F-4D97-AF65-F5344CB8AC3E}">
        <p14:creationId xmlns:p14="http://schemas.microsoft.com/office/powerpoint/2010/main" val="2748549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757E3-4E04-145B-512D-9F20C2488B90}"/>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057BC8EF-1E0E-8CC3-E1A5-947062AF8492}"/>
              </a:ext>
            </a:extLst>
          </p:cNvPr>
          <p:cNvSpPr txBox="1"/>
          <p:nvPr/>
        </p:nvSpPr>
        <p:spPr>
          <a:xfrm>
            <a:off x="5430273" y="3794757"/>
            <a:ext cx="1038410" cy="276999"/>
          </a:xfrm>
          <a:prstGeom prst="rect">
            <a:avLst/>
          </a:prstGeom>
          <a:noFill/>
        </p:spPr>
        <p:txBody>
          <a:bodyPr wrap="square" rtlCol="0">
            <a:spAutoFit/>
          </a:bodyPr>
          <a:lstStyle/>
          <a:p>
            <a:pPr algn="ctr"/>
            <a:r>
              <a:rPr lang="en-US" sz="1200" b="1" dirty="0">
                <a:solidFill>
                  <a:srgbClr val="7030A0"/>
                </a:solidFill>
              </a:rPr>
              <a:t>0.01 </a:t>
            </a:r>
            <a:r>
              <a:rPr lang="en-US" sz="1200" b="1" dirty="0">
                <a:solidFill>
                  <a:srgbClr val="FF9900"/>
                </a:solidFill>
              </a:rPr>
              <a:t>1.68%</a:t>
            </a:r>
          </a:p>
        </p:txBody>
      </p:sp>
      <p:sp>
        <p:nvSpPr>
          <p:cNvPr id="58" name="TextBox 57">
            <a:extLst>
              <a:ext uri="{FF2B5EF4-FFF2-40B4-BE49-F238E27FC236}">
                <a16:creationId xmlns:a16="http://schemas.microsoft.com/office/drawing/2014/main" id="{E6FCF49D-7ED0-FDE5-31A6-37511DE86D68}"/>
              </a:ext>
            </a:extLst>
          </p:cNvPr>
          <p:cNvSpPr txBox="1"/>
          <p:nvPr/>
        </p:nvSpPr>
        <p:spPr>
          <a:xfrm>
            <a:off x="4864446" y="6545359"/>
            <a:ext cx="1041381" cy="276999"/>
          </a:xfrm>
          <a:prstGeom prst="rect">
            <a:avLst/>
          </a:prstGeom>
          <a:noFill/>
        </p:spPr>
        <p:txBody>
          <a:bodyPr wrap="square" rtlCol="0">
            <a:spAutoFit/>
          </a:bodyPr>
          <a:lstStyle/>
          <a:p>
            <a:pPr algn="ctr"/>
            <a:r>
              <a:rPr lang="en-US" sz="1200" b="1" dirty="0">
                <a:solidFill>
                  <a:srgbClr val="7030A0"/>
                </a:solidFill>
              </a:rPr>
              <a:t>0.02 </a:t>
            </a:r>
            <a:r>
              <a:rPr lang="en-US" sz="1200" b="1" dirty="0">
                <a:solidFill>
                  <a:srgbClr val="FF9900"/>
                </a:solidFill>
              </a:rPr>
              <a:t>11.4%</a:t>
            </a:r>
          </a:p>
        </p:txBody>
      </p:sp>
      <p:sp>
        <p:nvSpPr>
          <p:cNvPr id="57" name="TextBox 56">
            <a:extLst>
              <a:ext uri="{FF2B5EF4-FFF2-40B4-BE49-F238E27FC236}">
                <a16:creationId xmlns:a16="http://schemas.microsoft.com/office/drawing/2014/main" id="{1A3F6ABC-E523-033F-16AB-7399DC3D5D84}"/>
              </a:ext>
            </a:extLst>
          </p:cNvPr>
          <p:cNvSpPr txBox="1"/>
          <p:nvPr/>
        </p:nvSpPr>
        <p:spPr>
          <a:xfrm>
            <a:off x="6432057" y="6545359"/>
            <a:ext cx="1102207" cy="276999"/>
          </a:xfrm>
          <a:prstGeom prst="rect">
            <a:avLst/>
          </a:prstGeom>
          <a:noFill/>
        </p:spPr>
        <p:txBody>
          <a:bodyPr wrap="square" rtlCol="0">
            <a:spAutoFit/>
          </a:bodyPr>
          <a:lstStyle/>
          <a:p>
            <a:pPr algn="ctr"/>
            <a:r>
              <a:rPr lang="en-US" sz="1200" b="1" dirty="0">
                <a:solidFill>
                  <a:srgbClr val="7030A0"/>
                </a:solidFill>
              </a:rPr>
              <a:t>0.05 </a:t>
            </a:r>
            <a:r>
              <a:rPr lang="en-US" sz="1200" b="1" dirty="0">
                <a:solidFill>
                  <a:srgbClr val="FF9900"/>
                </a:solidFill>
              </a:rPr>
              <a:t>29.4%</a:t>
            </a:r>
          </a:p>
        </p:txBody>
      </p:sp>
      <p:sp>
        <p:nvSpPr>
          <p:cNvPr id="59" name="TextBox 58">
            <a:extLst>
              <a:ext uri="{FF2B5EF4-FFF2-40B4-BE49-F238E27FC236}">
                <a16:creationId xmlns:a16="http://schemas.microsoft.com/office/drawing/2014/main" id="{B1ABE151-FC92-DD83-C3C0-264F87DE7CF2}"/>
              </a:ext>
            </a:extLst>
          </p:cNvPr>
          <p:cNvSpPr txBox="1"/>
          <p:nvPr/>
        </p:nvSpPr>
        <p:spPr>
          <a:xfrm>
            <a:off x="1973433" y="5719211"/>
            <a:ext cx="1045473" cy="276999"/>
          </a:xfrm>
          <a:prstGeom prst="rect">
            <a:avLst/>
          </a:prstGeom>
          <a:noFill/>
        </p:spPr>
        <p:txBody>
          <a:bodyPr wrap="square" rtlCol="0">
            <a:spAutoFit/>
          </a:bodyPr>
          <a:lstStyle/>
          <a:p>
            <a:pPr algn="ctr"/>
            <a:r>
              <a:rPr lang="en-US" sz="1200" b="1" dirty="0">
                <a:solidFill>
                  <a:srgbClr val="7030A0"/>
                </a:solidFill>
              </a:rPr>
              <a:t>0.07 </a:t>
            </a:r>
            <a:r>
              <a:rPr lang="en-US" sz="1200" b="1" dirty="0">
                <a:solidFill>
                  <a:srgbClr val="FF9900"/>
                </a:solidFill>
              </a:rPr>
              <a:t>42.0%</a:t>
            </a:r>
          </a:p>
        </p:txBody>
      </p:sp>
      <p:sp>
        <p:nvSpPr>
          <p:cNvPr id="3" name="Slide Number Placeholder 2">
            <a:extLst>
              <a:ext uri="{FF2B5EF4-FFF2-40B4-BE49-F238E27FC236}">
                <a16:creationId xmlns:a16="http://schemas.microsoft.com/office/drawing/2014/main" id="{735DEE22-72C6-A90A-56DB-36D596D8B31F}"/>
              </a:ext>
            </a:extLst>
          </p:cNvPr>
          <p:cNvSpPr>
            <a:spLocks noGrp="1"/>
          </p:cNvSpPr>
          <p:nvPr>
            <p:ph type="sldNum" sz="quarter" idx="12"/>
          </p:nvPr>
        </p:nvSpPr>
        <p:spPr/>
        <p:txBody>
          <a:bodyPr/>
          <a:lstStyle/>
          <a:p>
            <a:pPr>
              <a:defRPr/>
            </a:pPr>
            <a:fld id="{78E67954-3F63-4602-A1EF-637D8771F4F4}" type="slidenum">
              <a:rPr lang="en-US" smtClean="0"/>
              <a:pPr>
                <a:defRPr/>
              </a:pPr>
              <a:t>18</a:t>
            </a:fld>
            <a:endParaRPr lang="en-US" dirty="0"/>
          </a:p>
        </p:txBody>
      </p:sp>
      <p:sp>
        <p:nvSpPr>
          <p:cNvPr id="4" name="Title 3">
            <a:extLst>
              <a:ext uri="{FF2B5EF4-FFF2-40B4-BE49-F238E27FC236}">
                <a16:creationId xmlns:a16="http://schemas.microsoft.com/office/drawing/2014/main" id="{7951E68C-ACA2-4559-795C-74817120949E}"/>
              </a:ext>
            </a:extLst>
          </p:cNvPr>
          <p:cNvSpPr>
            <a:spLocks noGrp="1"/>
          </p:cNvSpPr>
          <p:nvPr>
            <p:ph type="title"/>
          </p:nvPr>
        </p:nvSpPr>
        <p:spPr/>
        <p:txBody>
          <a:bodyPr/>
          <a:lstStyle/>
          <a:p>
            <a:r>
              <a:rPr lang="en-US" dirty="0"/>
              <a:t>Sensitivity Analysis</a:t>
            </a:r>
          </a:p>
        </p:txBody>
      </p:sp>
      <p:sp>
        <p:nvSpPr>
          <p:cNvPr id="2" name="Rectangle 1">
            <a:extLst>
              <a:ext uri="{FF2B5EF4-FFF2-40B4-BE49-F238E27FC236}">
                <a16:creationId xmlns:a16="http://schemas.microsoft.com/office/drawing/2014/main" id="{F303DDE5-FBEF-090D-E509-EA92094562BD}"/>
              </a:ext>
            </a:extLst>
          </p:cNvPr>
          <p:cNvSpPr/>
          <p:nvPr/>
        </p:nvSpPr>
        <p:spPr>
          <a:xfrm>
            <a:off x="1448344"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sends malicious navigation command to UAS</a:t>
            </a:r>
          </a:p>
        </p:txBody>
      </p:sp>
      <p:sp>
        <p:nvSpPr>
          <p:cNvPr id="6" name="Rectangle 5">
            <a:extLst>
              <a:ext uri="{FF2B5EF4-FFF2-40B4-BE49-F238E27FC236}">
                <a16:creationId xmlns:a16="http://schemas.microsoft.com/office/drawing/2014/main" id="{65AD02FD-94E8-A189-3B29-F8438A13A9A3}"/>
              </a:ext>
            </a:extLst>
          </p:cNvPr>
          <p:cNvSpPr/>
          <p:nvPr/>
        </p:nvSpPr>
        <p:spPr>
          <a:xfrm>
            <a:off x="222121"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gains control of ground station</a:t>
            </a:r>
          </a:p>
        </p:txBody>
      </p:sp>
      <p:sp>
        <p:nvSpPr>
          <p:cNvPr id="7" name="Rectangle 6">
            <a:extLst>
              <a:ext uri="{FF2B5EF4-FFF2-40B4-BE49-F238E27FC236}">
                <a16:creationId xmlns:a16="http://schemas.microsoft.com/office/drawing/2014/main" id="{54541DC9-AA03-59F5-39D0-17AF2C9BB712}"/>
              </a:ext>
            </a:extLst>
          </p:cNvPr>
          <p:cNvSpPr/>
          <p:nvPr/>
        </p:nvSpPr>
        <p:spPr>
          <a:xfrm>
            <a:off x="2921778" y="3134456"/>
            <a:ext cx="1771721"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into the middle of ground station &amp; UAS communications link</a:t>
            </a:r>
          </a:p>
        </p:txBody>
      </p:sp>
      <p:sp>
        <p:nvSpPr>
          <p:cNvPr id="8" name="Rectangle 7">
            <a:extLst>
              <a:ext uri="{FF2B5EF4-FFF2-40B4-BE49-F238E27FC236}">
                <a16:creationId xmlns:a16="http://schemas.microsoft.com/office/drawing/2014/main" id="{43E23A19-5FA0-654A-D9CD-5FD16208250E}"/>
              </a:ext>
            </a:extLst>
          </p:cNvPr>
          <p:cNvSpPr/>
          <p:nvPr/>
        </p:nvSpPr>
        <p:spPr>
          <a:xfrm>
            <a:off x="2913073" y="409099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link to shift into unencrypted mode</a:t>
            </a:r>
          </a:p>
        </p:txBody>
      </p:sp>
      <p:sp>
        <p:nvSpPr>
          <p:cNvPr id="9" name="Rectangle 8">
            <a:extLst>
              <a:ext uri="{FF2B5EF4-FFF2-40B4-BE49-F238E27FC236}">
                <a16:creationId xmlns:a16="http://schemas.microsoft.com/office/drawing/2014/main" id="{03F76A8A-2EC5-E76F-80CA-C1D0DD4A6770}"/>
              </a:ext>
            </a:extLst>
          </p:cNvPr>
          <p:cNvSpPr/>
          <p:nvPr/>
        </p:nvSpPr>
        <p:spPr>
          <a:xfrm>
            <a:off x="4901790" y="411483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encryption key</a:t>
            </a:r>
          </a:p>
        </p:txBody>
      </p:sp>
      <p:sp>
        <p:nvSpPr>
          <p:cNvPr id="10" name="Rectangle 9">
            <a:extLst>
              <a:ext uri="{FF2B5EF4-FFF2-40B4-BE49-F238E27FC236}">
                <a16:creationId xmlns:a16="http://schemas.microsoft.com/office/drawing/2014/main" id="{E73AE6F5-400A-C9AA-AA73-3E41638CD902}"/>
              </a:ext>
            </a:extLst>
          </p:cNvPr>
          <p:cNvSpPr/>
          <p:nvPr/>
        </p:nvSpPr>
        <p:spPr>
          <a:xfrm>
            <a:off x="2965885"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insider to give them the key</a:t>
            </a:r>
          </a:p>
        </p:txBody>
      </p:sp>
      <p:sp>
        <p:nvSpPr>
          <p:cNvPr id="11" name="Rectangle 10">
            <a:extLst>
              <a:ext uri="{FF2B5EF4-FFF2-40B4-BE49-F238E27FC236}">
                <a16:creationId xmlns:a16="http://schemas.microsoft.com/office/drawing/2014/main" id="{D9FC5E14-4E1C-D360-0FE7-F82DD0B6F861}"/>
              </a:ext>
            </a:extLst>
          </p:cNvPr>
          <p:cNvSpPr/>
          <p:nvPr/>
        </p:nvSpPr>
        <p:spPr>
          <a:xfrm>
            <a:off x="4568631"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breaks encryption to determine the key</a:t>
            </a:r>
          </a:p>
        </p:txBody>
      </p:sp>
      <p:sp>
        <p:nvSpPr>
          <p:cNvPr id="12" name="Rectangle 11">
            <a:extLst>
              <a:ext uri="{FF2B5EF4-FFF2-40B4-BE49-F238E27FC236}">
                <a16:creationId xmlns:a16="http://schemas.microsoft.com/office/drawing/2014/main" id="{B459329C-E4A8-23AC-9932-B2CC7BE59FBA}"/>
              </a:ext>
            </a:extLst>
          </p:cNvPr>
          <p:cNvSpPr/>
          <p:nvPr/>
        </p:nvSpPr>
        <p:spPr>
          <a:xfrm>
            <a:off x="6166454"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steals key from SIPR connected ground station</a:t>
            </a:r>
          </a:p>
        </p:txBody>
      </p:sp>
      <p:sp>
        <p:nvSpPr>
          <p:cNvPr id="13" name="Rectangle 12">
            <a:extLst>
              <a:ext uri="{FF2B5EF4-FFF2-40B4-BE49-F238E27FC236}">
                <a16:creationId xmlns:a16="http://schemas.microsoft.com/office/drawing/2014/main" id="{D0868767-5A2F-658D-9D24-44E102356ED8}"/>
              </a:ext>
            </a:extLst>
          </p:cNvPr>
          <p:cNvSpPr/>
          <p:nvPr/>
        </p:nvSpPr>
        <p:spPr>
          <a:xfrm>
            <a:off x="4604499" y="1221384"/>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UAS flies to adversary directed location</a:t>
            </a:r>
          </a:p>
        </p:txBody>
      </p:sp>
      <p:sp>
        <p:nvSpPr>
          <p:cNvPr id="14" name="Rectangle 13">
            <a:extLst>
              <a:ext uri="{FF2B5EF4-FFF2-40B4-BE49-F238E27FC236}">
                <a16:creationId xmlns:a16="http://schemas.microsoft.com/office/drawing/2014/main" id="{5E29C1A7-9382-330D-2C34-84A711D82C8F}"/>
              </a:ext>
            </a:extLst>
          </p:cNvPr>
          <p:cNvSpPr/>
          <p:nvPr/>
        </p:nvSpPr>
        <p:spPr>
          <a:xfrm>
            <a:off x="607231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sends adversary spoofed navigation message</a:t>
            </a:r>
          </a:p>
        </p:txBody>
      </p:sp>
      <p:sp>
        <p:nvSpPr>
          <p:cNvPr id="18" name="Rectangle 17">
            <a:extLst>
              <a:ext uri="{FF2B5EF4-FFF2-40B4-BE49-F238E27FC236}">
                <a16:creationId xmlns:a16="http://schemas.microsoft.com/office/drawing/2014/main" id="{95F33B48-D9A3-3D14-2D6A-E388A70E2395}"/>
              </a:ext>
            </a:extLst>
          </p:cNvPr>
          <p:cNvSpPr/>
          <p:nvPr/>
        </p:nvSpPr>
        <p:spPr>
          <a:xfrm>
            <a:off x="887942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successfully spoofs nav solution</a:t>
            </a:r>
          </a:p>
        </p:txBody>
      </p:sp>
      <p:sp>
        <p:nvSpPr>
          <p:cNvPr id="19" name="Rectangle 18">
            <a:extLst>
              <a:ext uri="{FF2B5EF4-FFF2-40B4-BE49-F238E27FC236}">
                <a16:creationId xmlns:a16="http://schemas.microsoft.com/office/drawing/2014/main" id="{3EDE488F-FCFA-4908-0822-A57E32F99B11}"/>
              </a:ext>
            </a:extLst>
          </p:cNvPr>
          <p:cNvSpPr/>
          <p:nvPr/>
        </p:nvSpPr>
        <p:spPr>
          <a:xfrm>
            <a:off x="8559819"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MIL GPS spoofing</a:t>
            </a:r>
          </a:p>
        </p:txBody>
      </p:sp>
      <p:sp>
        <p:nvSpPr>
          <p:cNvPr id="20" name="Rectangle 19">
            <a:extLst>
              <a:ext uri="{FF2B5EF4-FFF2-40B4-BE49-F238E27FC236}">
                <a16:creationId xmlns:a16="http://schemas.microsoft.com/office/drawing/2014/main" id="{CDAD2793-35FF-BA0D-2EC4-45BE13111B83}"/>
              </a:ext>
            </a:extLst>
          </p:cNvPr>
          <p:cNvSpPr/>
          <p:nvPr/>
        </p:nvSpPr>
        <p:spPr>
          <a:xfrm>
            <a:off x="10245407"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Other NAV sensor spoofing</a:t>
            </a:r>
          </a:p>
        </p:txBody>
      </p:sp>
      <p:sp>
        <p:nvSpPr>
          <p:cNvPr id="21" name="Rectangle 20">
            <a:extLst>
              <a:ext uri="{FF2B5EF4-FFF2-40B4-BE49-F238E27FC236}">
                <a16:creationId xmlns:a16="http://schemas.microsoft.com/office/drawing/2014/main" id="{A8DF03B7-8790-5782-85A7-129E10F0B0E2}"/>
              </a:ext>
            </a:extLst>
          </p:cNvPr>
          <p:cNvSpPr/>
          <p:nvPr/>
        </p:nvSpPr>
        <p:spPr>
          <a:xfrm>
            <a:off x="115190"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Operator Insider</a:t>
            </a:r>
          </a:p>
        </p:txBody>
      </p:sp>
      <p:sp>
        <p:nvSpPr>
          <p:cNvPr id="22" name="Rectangle 21">
            <a:extLst>
              <a:ext uri="{FF2B5EF4-FFF2-40B4-BE49-F238E27FC236}">
                <a16:creationId xmlns:a16="http://schemas.microsoft.com/office/drawing/2014/main" id="{4BF20549-882F-6E39-C213-10E33EE0D4D3}"/>
              </a:ext>
            </a:extLst>
          </p:cNvPr>
          <p:cNvSpPr/>
          <p:nvPr/>
        </p:nvSpPr>
        <p:spPr>
          <a:xfrm>
            <a:off x="1849254"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SIPR connected Traditional-IT cyber attack</a:t>
            </a:r>
          </a:p>
        </p:txBody>
      </p:sp>
      <p:cxnSp>
        <p:nvCxnSpPr>
          <p:cNvPr id="24" name="Straight Connector 23">
            <a:extLst>
              <a:ext uri="{FF2B5EF4-FFF2-40B4-BE49-F238E27FC236}">
                <a16:creationId xmlns:a16="http://schemas.microsoft.com/office/drawing/2014/main" id="{EF35882C-12C2-F476-EA4E-B38B500BD025}"/>
              </a:ext>
            </a:extLst>
          </p:cNvPr>
          <p:cNvCxnSpPr>
            <a:cxnSpLocks/>
            <a:stCxn id="13" idx="2"/>
            <a:endCxn id="2" idx="0"/>
          </p:cNvCxnSpPr>
          <p:nvPr/>
        </p:nvCxnSpPr>
        <p:spPr>
          <a:xfrm flipH="1">
            <a:off x="2222675" y="1922443"/>
            <a:ext cx="315615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FA45844-6D09-3B06-D704-922DFB640253}"/>
              </a:ext>
            </a:extLst>
          </p:cNvPr>
          <p:cNvCxnSpPr>
            <a:cxnSpLocks/>
            <a:stCxn id="13" idx="2"/>
            <a:endCxn id="14" idx="0"/>
          </p:cNvCxnSpPr>
          <p:nvPr/>
        </p:nvCxnSpPr>
        <p:spPr>
          <a:xfrm>
            <a:off x="5378830" y="1922443"/>
            <a:ext cx="146781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66A8426-A148-082C-843C-FD78B13C63C3}"/>
              </a:ext>
            </a:extLst>
          </p:cNvPr>
          <p:cNvCxnSpPr>
            <a:cxnSpLocks/>
            <a:stCxn id="13" idx="2"/>
            <a:endCxn id="18" idx="0"/>
          </p:cNvCxnSpPr>
          <p:nvPr/>
        </p:nvCxnSpPr>
        <p:spPr>
          <a:xfrm>
            <a:off x="5378830" y="1922443"/>
            <a:ext cx="427492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79C3D94-8CD0-B846-9023-F66A9F28B853}"/>
              </a:ext>
            </a:extLst>
          </p:cNvPr>
          <p:cNvCxnSpPr>
            <a:cxnSpLocks/>
            <a:stCxn id="6" idx="0"/>
            <a:endCxn id="2" idx="2"/>
          </p:cNvCxnSpPr>
          <p:nvPr/>
        </p:nvCxnSpPr>
        <p:spPr>
          <a:xfrm flipV="1">
            <a:off x="996452" y="2878979"/>
            <a:ext cx="1226223"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848D939-35FB-C2AA-04DA-C90072F843FE}"/>
              </a:ext>
            </a:extLst>
          </p:cNvPr>
          <p:cNvCxnSpPr>
            <a:cxnSpLocks/>
            <a:stCxn id="7" idx="0"/>
            <a:endCxn id="2" idx="2"/>
          </p:cNvCxnSpPr>
          <p:nvPr/>
        </p:nvCxnSpPr>
        <p:spPr>
          <a:xfrm flipH="1" flipV="1">
            <a:off x="2222675" y="2878979"/>
            <a:ext cx="1584964"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A480C29-66FE-71ED-95A9-DB2861DA8D4B}"/>
              </a:ext>
            </a:extLst>
          </p:cNvPr>
          <p:cNvCxnSpPr>
            <a:cxnSpLocks/>
            <a:stCxn id="6" idx="2"/>
            <a:endCxn id="22" idx="0"/>
          </p:cNvCxnSpPr>
          <p:nvPr/>
        </p:nvCxnSpPr>
        <p:spPr>
          <a:xfrm>
            <a:off x="996452" y="3835515"/>
            <a:ext cx="1627133"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604D4F9-8846-FE4E-D4FA-0EF408810239}"/>
              </a:ext>
            </a:extLst>
          </p:cNvPr>
          <p:cNvCxnSpPr>
            <a:cxnSpLocks/>
            <a:stCxn id="6" idx="2"/>
            <a:endCxn id="21" idx="0"/>
          </p:cNvCxnSpPr>
          <p:nvPr/>
        </p:nvCxnSpPr>
        <p:spPr>
          <a:xfrm flipH="1">
            <a:off x="889521" y="3835515"/>
            <a:ext cx="106931"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8C406F3-3B00-2BF5-6C93-D7C97F68EF5C}"/>
              </a:ext>
            </a:extLst>
          </p:cNvPr>
          <p:cNvCxnSpPr>
            <a:cxnSpLocks/>
            <a:stCxn id="7" idx="2"/>
            <a:endCxn id="8" idx="0"/>
          </p:cNvCxnSpPr>
          <p:nvPr/>
        </p:nvCxnSpPr>
        <p:spPr>
          <a:xfrm flipH="1">
            <a:off x="3687404" y="3835515"/>
            <a:ext cx="12023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9E02036-2DC3-BEB0-3CDE-18B6226D1785}"/>
              </a:ext>
            </a:extLst>
          </p:cNvPr>
          <p:cNvCxnSpPr>
            <a:cxnSpLocks/>
            <a:stCxn id="7" idx="2"/>
            <a:endCxn id="9" idx="0"/>
          </p:cNvCxnSpPr>
          <p:nvPr/>
        </p:nvCxnSpPr>
        <p:spPr>
          <a:xfrm>
            <a:off x="3807639" y="3835515"/>
            <a:ext cx="1868482" cy="279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15747F-34ED-42FB-45F5-292CC9E97471}"/>
              </a:ext>
            </a:extLst>
          </p:cNvPr>
          <p:cNvCxnSpPr>
            <a:cxnSpLocks/>
            <a:stCxn id="9" idx="2"/>
            <a:endCxn id="11" idx="0"/>
          </p:cNvCxnSpPr>
          <p:nvPr/>
        </p:nvCxnSpPr>
        <p:spPr>
          <a:xfrm flipH="1">
            <a:off x="5342962" y="4815891"/>
            <a:ext cx="333159"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1F36B5A-554C-BED7-06FC-D2CCFF2448A9}"/>
              </a:ext>
            </a:extLst>
          </p:cNvPr>
          <p:cNvCxnSpPr>
            <a:cxnSpLocks/>
            <a:stCxn id="10" idx="0"/>
            <a:endCxn id="9" idx="2"/>
          </p:cNvCxnSpPr>
          <p:nvPr/>
        </p:nvCxnSpPr>
        <p:spPr>
          <a:xfrm flipV="1">
            <a:off x="3740216" y="4815891"/>
            <a:ext cx="1935905"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BECDC1C-BB83-33D7-6E77-E8B8D55ECDFA}"/>
              </a:ext>
            </a:extLst>
          </p:cNvPr>
          <p:cNvCxnSpPr>
            <a:cxnSpLocks/>
            <a:stCxn id="12" idx="0"/>
            <a:endCxn id="9" idx="2"/>
          </p:cNvCxnSpPr>
          <p:nvPr/>
        </p:nvCxnSpPr>
        <p:spPr>
          <a:xfrm flipH="1" flipV="1">
            <a:off x="5676121" y="4815891"/>
            <a:ext cx="1264664"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3976E78-AA61-0737-1254-D21CDDD72737}"/>
              </a:ext>
            </a:extLst>
          </p:cNvPr>
          <p:cNvCxnSpPr>
            <a:cxnSpLocks/>
            <a:stCxn id="18" idx="2"/>
            <a:endCxn id="19" idx="0"/>
          </p:cNvCxnSpPr>
          <p:nvPr/>
        </p:nvCxnSpPr>
        <p:spPr>
          <a:xfrm flipH="1">
            <a:off x="9334150" y="2878979"/>
            <a:ext cx="31960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08EF4E1-B77B-935F-ED97-7303BC48355A}"/>
              </a:ext>
            </a:extLst>
          </p:cNvPr>
          <p:cNvCxnSpPr>
            <a:cxnSpLocks/>
            <a:stCxn id="18" idx="2"/>
            <a:endCxn id="20" idx="0"/>
          </p:cNvCxnSpPr>
          <p:nvPr/>
        </p:nvCxnSpPr>
        <p:spPr>
          <a:xfrm>
            <a:off x="9653756" y="2878979"/>
            <a:ext cx="1365982" cy="25547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F872A32-0187-076E-B5B8-3D14476AE5F9}"/>
                  </a:ext>
                </a:extLst>
              </p:cNvPr>
              <p:cNvSpPr txBox="1"/>
              <p:nvPr/>
            </p:nvSpPr>
            <p:spPr>
              <a:xfrm>
                <a:off x="7900571" y="4214877"/>
                <a:ext cx="4041409" cy="2329677"/>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rgbClr val="0070C0"/>
                    </a:solidFill>
                  </a:rPr>
                  <a:t>Elasticity: </a:t>
                </a:r>
                <a14:m>
                  <m:oMath xmlns:m="http://schemas.openxmlformats.org/officeDocument/2006/math">
                    <m:r>
                      <a:rPr lang="en-US" sz="2400" b="0" i="1" smtClean="0">
                        <a:solidFill>
                          <a:srgbClr val="FF9900"/>
                        </a:solidFill>
                        <a:latin typeface="Cambria Math" panose="02040503050406030204" pitchFamily="18" charset="0"/>
                      </a:rPr>
                      <m:t>𝐸</m:t>
                    </m:r>
                    <m:r>
                      <a:rPr lang="en-US" sz="2400" b="0" i="1" smtClean="0">
                        <a:solidFill>
                          <a:srgbClr val="FF9900"/>
                        </a:solidFill>
                        <a:latin typeface="Cambria Math" panose="02040503050406030204" pitchFamily="18" charset="0"/>
                      </a:rPr>
                      <m:t>=</m:t>
                    </m:r>
                    <m:f>
                      <m:fPr>
                        <m:ctrlPr>
                          <a:rPr lang="en-US" sz="2400" b="0" i="1" smtClean="0">
                            <a:solidFill>
                              <a:srgbClr val="FF9900"/>
                            </a:solidFill>
                            <a:latin typeface="Cambria Math" panose="02040503050406030204" pitchFamily="18" charset="0"/>
                          </a:rPr>
                        </m:ctrlPr>
                      </m:fPr>
                      <m:num>
                        <m:f>
                          <m:fPr>
                            <m:ctrlPr>
                              <a:rPr lang="en-US" sz="2400" b="0" i="1" smtClean="0">
                                <a:solidFill>
                                  <a:srgbClr val="FF9900"/>
                                </a:solidFill>
                                <a:latin typeface="Cambria Math" panose="02040503050406030204" pitchFamily="18" charset="0"/>
                                <a:ea typeface="Cambria Math" panose="02040503050406030204" pitchFamily="18" charset="0"/>
                              </a:rPr>
                            </m:ctrlPr>
                          </m:fPr>
                          <m:num>
                            <m:r>
                              <a:rPr lang="en-US" sz="2400" i="1">
                                <a:solidFill>
                                  <a:srgbClr val="FF9900"/>
                                </a:solidFill>
                                <a:latin typeface="Cambria Math" panose="02040503050406030204" pitchFamily="18" charset="0"/>
                                <a:ea typeface="Cambria Math" panose="02040503050406030204" pitchFamily="18" charset="0"/>
                              </a:rPr>
                              <m:t>∆</m:t>
                            </m:r>
                            <m:r>
                              <a:rPr lang="en-US" sz="2400" i="1">
                                <a:solidFill>
                                  <a:srgbClr val="FF9900"/>
                                </a:solidFill>
                                <a:latin typeface="Cambria Math" panose="02040503050406030204" pitchFamily="18" charset="0"/>
                                <a:ea typeface="Cambria Math" panose="02040503050406030204" pitchFamily="18" charset="0"/>
                              </a:rPr>
                              <m:t>𝑅𝑜𝑜𝑡</m:t>
                            </m:r>
                            <m:r>
                              <a:rPr lang="en-US" sz="2400" i="1">
                                <a:solidFill>
                                  <a:srgbClr val="FF9900"/>
                                </a:solidFill>
                                <a:latin typeface="Cambria Math" panose="02040503050406030204" pitchFamily="18" charset="0"/>
                                <a:ea typeface="Cambria Math" panose="02040503050406030204" pitchFamily="18" charset="0"/>
                              </a:rPr>
                              <m:t> </m:t>
                            </m:r>
                            <m:r>
                              <a:rPr lang="en-US" sz="2400" i="1">
                                <a:solidFill>
                                  <a:srgbClr val="FF9900"/>
                                </a:solidFill>
                                <a:latin typeface="Cambria Math" panose="02040503050406030204" pitchFamily="18" charset="0"/>
                                <a:ea typeface="Cambria Math" panose="02040503050406030204" pitchFamily="18" charset="0"/>
                              </a:rPr>
                              <m:t>𝑉𝑎𝑙𝑢𝑒</m:t>
                            </m:r>
                          </m:num>
                          <m:den>
                            <m:r>
                              <a:rPr lang="en-US" sz="2400" b="0" i="1" smtClean="0">
                                <a:solidFill>
                                  <a:srgbClr val="FF9900"/>
                                </a:solidFill>
                                <a:latin typeface="Cambria Math" panose="02040503050406030204" pitchFamily="18" charset="0"/>
                                <a:ea typeface="Cambria Math" panose="02040503050406030204" pitchFamily="18" charset="0"/>
                              </a:rPr>
                              <m:t>𝑅𝑜𝑜𝑡</m:t>
                            </m:r>
                            <m:r>
                              <a:rPr lang="en-US" sz="2400" b="0" i="1" smtClean="0">
                                <a:solidFill>
                                  <a:srgbClr val="FF9900"/>
                                </a:solidFill>
                                <a:latin typeface="Cambria Math" panose="02040503050406030204" pitchFamily="18" charset="0"/>
                                <a:ea typeface="Cambria Math" panose="02040503050406030204" pitchFamily="18" charset="0"/>
                              </a:rPr>
                              <m:t> </m:t>
                            </m:r>
                            <m:r>
                              <a:rPr lang="en-US" sz="2400" b="0" i="1" smtClean="0">
                                <a:solidFill>
                                  <a:srgbClr val="FF9900"/>
                                </a:solidFill>
                                <a:latin typeface="Cambria Math" panose="02040503050406030204" pitchFamily="18" charset="0"/>
                                <a:ea typeface="Cambria Math" panose="02040503050406030204" pitchFamily="18" charset="0"/>
                              </a:rPr>
                              <m:t>𝑉𝑎𝑙𝑢𝑒</m:t>
                            </m:r>
                          </m:den>
                        </m:f>
                      </m:num>
                      <m:den>
                        <m:f>
                          <m:fPr>
                            <m:ctrlPr>
                              <a:rPr lang="en-US" sz="2400" b="0" i="1" smtClean="0">
                                <a:solidFill>
                                  <a:srgbClr val="FF9900"/>
                                </a:solidFill>
                                <a:latin typeface="Cambria Math" panose="02040503050406030204" pitchFamily="18" charset="0"/>
                              </a:rPr>
                            </m:ctrlPr>
                          </m:fPr>
                          <m:num>
                            <m:r>
                              <a:rPr lang="en-US" sz="2400" i="1">
                                <a:solidFill>
                                  <a:srgbClr val="FF9900"/>
                                </a:solidFill>
                                <a:latin typeface="Cambria Math" panose="02040503050406030204" pitchFamily="18" charset="0"/>
                                <a:ea typeface="Cambria Math" panose="02040503050406030204" pitchFamily="18" charset="0"/>
                              </a:rPr>
                              <m:t>∆</m:t>
                            </m:r>
                            <m:r>
                              <a:rPr lang="en-US" sz="2400" b="0" i="1" smtClean="0">
                                <a:solidFill>
                                  <a:srgbClr val="FF9900"/>
                                </a:solidFill>
                                <a:latin typeface="Cambria Math" panose="02040503050406030204" pitchFamily="18" charset="0"/>
                                <a:ea typeface="Cambria Math" panose="02040503050406030204" pitchFamily="18" charset="0"/>
                              </a:rPr>
                              <m:t>𝑃𝑎𝑟𝑎𝑚𝑒𝑡𝑒𝑟</m:t>
                            </m:r>
                          </m:num>
                          <m:den>
                            <m:r>
                              <a:rPr lang="en-US" sz="2400" b="0" i="1" smtClean="0">
                                <a:solidFill>
                                  <a:srgbClr val="FF9900"/>
                                </a:solidFill>
                                <a:latin typeface="Cambria Math" panose="02040503050406030204" pitchFamily="18" charset="0"/>
                              </a:rPr>
                              <m:t>𝑃𝑎𝑟𝑎𝑚𝑒𝑡𝑒𝑟</m:t>
                            </m:r>
                          </m:den>
                        </m:f>
                      </m:den>
                    </m:f>
                  </m:oMath>
                </a14:m>
                <a:endParaRPr lang="en-US" dirty="0">
                  <a:solidFill>
                    <a:srgbClr val="0070C0"/>
                  </a:solidFill>
                </a:endParaRP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r>
                  <a:rPr lang="en-US" dirty="0">
                    <a:solidFill>
                      <a:srgbClr val="0070C0"/>
                    </a:solidFill>
                  </a:rPr>
                  <a:t>Even with 60% of inputs direct SME values, changing all SME values +10% only changes overall likelihood by +1.4%</a:t>
                </a:r>
              </a:p>
            </p:txBody>
          </p:sp>
        </mc:Choice>
        <mc:Fallback xmlns="">
          <p:sp>
            <p:nvSpPr>
              <p:cNvPr id="26" name="TextBox 25">
                <a:extLst>
                  <a:ext uri="{FF2B5EF4-FFF2-40B4-BE49-F238E27FC236}">
                    <a16:creationId xmlns:a16="http://schemas.microsoft.com/office/drawing/2014/main" id="{9F872A32-0187-076E-B5B8-3D14476AE5F9}"/>
                  </a:ext>
                </a:extLst>
              </p:cNvPr>
              <p:cNvSpPr txBox="1">
                <a:spLocks noRot="1" noChangeAspect="1" noMove="1" noResize="1" noEditPoints="1" noAdjustHandles="1" noChangeArrowheads="1" noChangeShapeType="1" noTextEdit="1"/>
              </p:cNvSpPr>
              <p:nvPr/>
            </p:nvSpPr>
            <p:spPr>
              <a:xfrm>
                <a:off x="7900571" y="4214877"/>
                <a:ext cx="4041409" cy="2329677"/>
              </a:xfrm>
              <a:prstGeom prst="rect">
                <a:avLst/>
              </a:prstGeom>
              <a:blipFill>
                <a:blip r:embed="rId3"/>
                <a:stretch>
                  <a:fillRect l="-905" r="-151" b="-3133"/>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B1CD0878-088B-D320-A99B-9FCFE1086A66}"/>
              </a:ext>
            </a:extLst>
          </p:cNvPr>
          <p:cNvCxnSpPr>
            <a:cxnSpLocks/>
            <a:stCxn id="14" idx="2"/>
            <a:endCxn id="32" idx="0"/>
          </p:cNvCxnSpPr>
          <p:nvPr/>
        </p:nvCxnSpPr>
        <p:spPr>
          <a:xfrm flipH="1">
            <a:off x="5962976" y="2878979"/>
            <a:ext cx="883670"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1045B8-A814-8D6F-E9A7-74696C4A99A9}"/>
              </a:ext>
            </a:extLst>
          </p:cNvPr>
          <p:cNvCxnSpPr>
            <a:cxnSpLocks/>
            <a:stCxn id="14" idx="2"/>
            <a:endCxn id="33" idx="0"/>
          </p:cNvCxnSpPr>
          <p:nvPr/>
        </p:nvCxnSpPr>
        <p:spPr>
          <a:xfrm>
            <a:off x="6846646" y="2878979"/>
            <a:ext cx="801917"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BBE37B8-E75A-62B9-BE4F-04773BE85FED}"/>
              </a:ext>
            </a:extLst>
          </p:cNvPr>
          <p:cNvSpPr txBox="1"/>
          <p:nvPr/>
        </p:nvSpPr>
        <p:spPr>
          <a:xfrm>
            <a:off x="6531002" y="2834676"/>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32" name="Rectangle 31">
            <a:extLst>
              <a:ext uri="{FF2B5EF4-FFF2-40B4-BE49-F238E27FC236}">
                <a16:creationId xmlns:a16="http://schemas.microsoft.com/office/drawing/2014/main" id="{B818B1A3-C32B-907C-11FA-3E35186CD5F3}"/>
              </a:ext>
            </a:extLst>
          </p:cNvPr>
          <p:cNvSpPr/>
          <p:nvPr/>
        </p:nvSpPr>
        <p:spPr>
          <a:xfrm>
            <a:off x="5188645"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control of device on 1553 bus via supply chain</a:t>
            </a:r>
          </a:p>
        </p:txBody>
      </p:sp>
      <p:sp>
        <p:nvSpPr>
          <p:cNvPr id="33" name="Rectangle 32">
            <a:extLst>
              <a:ext uri="{FF2B5EF4-FFF2-40B4-BE49-F238E27FC236}">
                <a16:creationId xmlns:a16="http://schemas.microsoft.com/office/drawing/2014/main" id="{B54E043D-CE3F-E31E-9B79-5AC2C2DE6291}"/>
              </a:ext>
            </a:extLst>
          </p:cNvPr>
          <p:cNvSpPr/>
          <p:nvPr/>
        </p:nvSpPr>
        <p:spPr>
          <a:xfrm>
            <a:off x="6874232"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successfully sends adversary spoofed navigation message</a:t>
            </a:r>
          </a:p>
        </p:txBody>
      </p:sp>
      <p:cxnSp>
        <p:nvCxnSpPr>
          <p:cNvPr id="138" name="Straight Connector 137">
            <a:extLst>
              <a:ext uri="{FF2B5EF4-FFF2-40B4-BE49-F238E27FC236}">
                <a16:creationId xmlns:a16="http://schemas.microsoft.com/office/drawing/2014/main" id="{FC8C2E7D-1A8D-3463-5DEB-434CDC6D4FDA}"/>
              </a:ext>
            </a:extLst>
          </p:cNvPr>
          <p:cNvCxnSpPr>
            <a:cxnSpLocks/>
          </p:cNvCxnSpPr>
          <p:nvPr/>
        </p:nvCxnSpPr>
        <p:spPr>
          <a:xfrm flipH="1">
            <a:off x="264290" y="1426175"/>
            <a:ext cx="4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9FC08B89-6ED3-1C88-FEBC-1343BB65F437}"/>
              </a:ext>
            </a:extLst>
          </p:cNvPr>
          <p:cNvSpPr txBox="1"/>
          <p:nvPr/>
        </p:nvSpPr>
        <p:spPr>
          <a:xfrm>
            <a:off x="162655" y="1494301"/>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141" name="TextBox 140">
            <a:extLst>
              <a:ext uri="{FF2B5EF4-FFF2-40B4-BE49-F238E27FC236}">
                <a16:creationId xmlns:a16="http://schemas.microsoft.com/office/drawing/2014/main" id="{D7C70841-3A7A-3021-DDAC-D2D210B27FA7}"/>
              </a:ext>
            </a:extLst>
          </p:cNvPr>
          <p:cNvSpPr txBox="1"/>
          <p:nvPr/>
        </p:nvSpPr>
        <p:spPr>
          <a:xfrm>
            <a:off x="150394" y="1230787"/>
            <a:ext cx="617537" cy="246221"/>
          </a:xfrm>
          <a:prstGeom prst="rect">
            <a:avLst/>
          </a:prstGeom>
          <a:noFill/>
        </p:spPr>
        <p:txBody>
          <a:bodyPr wrap="square" rtlCol="0">
            <a:spAutoFit/>
          </a:bodyPr>
          <a:lstStyle/>
          <a:p>
            <a:pPr algn="ctr"/>
            <a:r>
              <a:rPr lang="en-US" sz="1000" dirty="0">
                <a:solidFill>
                  <a:schemeClr val="accent1"/>
                </a:solidFill>
              </a:rPr>
              <a:t>or</a:t>
            </a:r>
          </a:p>
        </p:txBody>
      </p:sp>
      <p:cxnSp>
        <p:nvCxnSpPr>
          <p:cNvPr id="142" name="Straight Connector 141">
            <a:extLst>
              <a:ext uri="{FF2B5EF4-FFF2-40B4-BE49-F238E27FC236}">
                <a16:creationId xmlns:a16="http://schemas.microsoft.com/office/drawing/2014/main" id="{480CCD42-774F-2B64-1CFF-33A1E94103F6}"/>
              </a:ext>
            </a:extLst>
          </p:cNvPr>
          <p:cNvCxnSpPr>
            <a:cxnSpLocks/>
          </p:cNvCxnSpPr>
          <p:nvPr/>
        </p:nvCxnSpPr>
        <p:spPr>
          <a:xfrm flipH="1">
            <a:off x="264290" y="1697045"/>
            <a:ext cx="414269" cy="552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3A4E04-E597-2906-6DD4-16E1D67BDF6F}"/>
              </a:ext>
            </a:extLst>
          </p:cNvPr>
          <p:cNvSpPr txBox="1"/>
          <p:nvPr/>
        </p:nvSpPr>
        <p:spPr>
          <a:xfrm>
            <a:off x="317236" y="5719211"/>
            <a:ext cx="1100251" cy="276999"/>
          </a:xfrm>
          <a:prstGeom prst="rect">
            <a:avLst/>
          </a:prstGeom>
          <a:noFill/>
        </p:spPr>
        <p:txBody>
          <a:bodyPr wrap="square" rtlCol="0">
            <a:spAutoFit/>
          </a:bodyPr>
          <a:lstStyle/>
          <a:p>
            <a:pPr algn="ctr"/>
            <a:r>
              <a:rPr lang="en-US" sz="1200" b="1" dirty="0">
                <a:solidFill>
                  <a:srgbClr val="00B050"/>
                </a:solidFill>
              </a:rPr>
              <a:t>0.002 </a:t>
            </a:r>
            <a:r>
              <a:rPr lang="en-US" sz="1200" b="1" dirty="0">
                <a:solidFill>
                  <a:srgbClr val="FF9900"/>
                </a:solidFill>
              </a:rPr>
              <a:t>1.1%</a:t>
            </a:r>
          </a:p>
        </p:txBody>
      </p:sp>
      <p:sp>
        <p:nvSpPr>
          <p:cNvPr id="16" name="TextBox 15">
            <a:extLst>
              <a:ext uri="{FF2B5EF4-FFF2-40B4-BE49-F238E27FC236}">
                <a16:creationId xmlns:a16="http://schemas.microsoft.com/office/drawing/2014/main" id="{9D9AF0ED-C109-5FDA-858E-C7FC8AB6DE04}"/>
              </a:ext>
            </a:extLst>
          </p:cNvPr>
          <p:cNvSpPr txBox="1"/>
          <p:nvPr/>
        </p:nvSpPr>
        <p:spPr>
          <a:xfrm>
            <a:off x="3243919" y="4761082"/>
            <a:ext cx="828018" cy="276999"/>
          </a:xfrm>
          <a:prstGeom prst="rect">
            <a:avLst/>
          </a:prstGeom>
          <a:noFill/>
        </p:spPr>
        <p:txBody>
          <a:bodyPr wrap="square" rtlCol="0">
            <a:spAutoFit/>
          </a:bodyPr>
          <a:lstStyle/>
          <a:p>
            <a:pPr algn="ctr"/>
            <a:r>
              <a:rPr lang="en-US" sz="1200" b="1" dirty="0">
                <a:solidFill>
                  <a:srgbClr val="00B050"/>
                </a:solidFill>
              </a:rPr>
              <a:t>0.0 </a:t>
            </a:r>
            <a:r>
              <a:rPr lang="en-US" sz="1200" b="1" dirty="0">
                <a:solidFill>
                  <a:srgbClr val="FF9900"/>
                </a:solidFill>
              </a:rPr>
              <a:t>N/A</a:t>
            </a:r>
          </a:p>
        </p:txBody>
      </p:sp>
      <p:grpSp>
        <p:nvGrpSpPr>
          <p:cNvPr id="39" name="Group 38">
            <a:extLst>
              <a:ext uri="{FF2B5EF4-FFF2-40B4-BE49-F238E27FC236}">
                <a16:creationId xmlns:a16="http://schemas.microsoft.com/office/drawing/2014/main" id="{159E69CB-A628-0180-B56E-73E2D8F55D51}"/>
              </a:ext>
            </a:extLst>
          </p:cNvPr>
          <p:cNvGrpSpPr/>
          <p:nvPr/>
        </p:nvGrpSpPr>
        <p:grpSpPr>
          <a:xfrm>
            <a:off x="20730" y="1813647"/>
            <a:ext cx="909662" cy="246221"/>
            <a:chOff x="16592" y="1776405"/>
            <a:chExt cx="909662" cy="246221"/>
          </a:xfrm>
        </p:grpSpPr>
        <p:sp>
          <p:nvSpPr>
            <p:cNvPr id="38" name="TextBox 37">
              <a:extLst>
                <a:ext uri="{FF2B5EF4-FFF2-40B4-BE49-F238E27FC236}">
                  <a16:creationId xmlns:a16="http://schemas.microsoft.com/office/drawing/2014/main" id="{812603A9-5E8D-C5E5-BD10-AB584CC87263}"/>
                </a:ext>
              </a:extLst>
            </p:cNvPr>
            <p:cNvSpPr txBox="1"/>
            <p:nvPr/>
          </p:nvSpPr>
          <p:spPr>
            <a:xfrm>
              <a:off x="16592" y="1776405"/>
              <a:ext cx="909662" cy="246221"/>
            </a:xfrm>
            <a:prstGeom prst="rect">
              <a:avLst/>
            </a:prstGeom>
            <a:noFill/>
          </p:spPr>
          <p:txBody>
            <a:bodyPr wrap="square" rtlCol="0">
              <a:spAutoFit/>
            </a:bodyPr>
            <a:lstStyle/>
            <a:p>
              <a:pPr algn="ctr"/>
              <a:r>
                <a:rPr lang="en-US" sz="1000" dirty="0"/>
                <a:t>Scored Leaf</a:t>
              </a:r>
            </a:p>
          </p:txBody>
        </p:sp>
        <p:sp>
          <p:nvSpPr>
            <p:cNvPr id="36" name="Rectangle 35">
              <a:extLst>
                <a:ext uri="{FF2B5EF4-FFF2-40B4-BE49-F238E27FC236}">
                  <a16:creationId xmlns:a16="http://schemas.microsoft.com/office/drawing/2014/main" id="{15ED59FB-E242-6B9E-FF15-CE8222FE9EC0}"/>
                </a:ext>
              </a:extLst>
            </p:cNvPr>
            <p:cNvSpPr/>
            <p:nvPr/>
          </p:nvSpPr>
          <p:spPr>
            <a:xfrm>
              <a:off x="100067" y="1796802"/>
              <a:ext cx="748131" cy="205425"/>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42" name="TextBox 41">
            <a:extLst>
              <a:ext uri="{FF2B5EF4-FFF2-40B4-BE49-F238E27FC236}">
                <a16:creationId xmlns:a16="http://schemas.microsoft.com/office/drawing/2014/main" id="{2A71C22F-3C27-E228-7A85-3316D8BC4ACC}"/>
              </a:ext>
            </a:extLst>
          </p:cNvPr>
          <p:cNvSpPr txBox="1"/>
          <p:nvPr/>
        </p:nvSpPr>
        <p:spPr>
          <a:xfrm>
            <a:off x="7188492" y="3813535"/>
            <a:ext cx="970405" cy="276999"/>
          </a:xfrm>
          <a:prstGeom prst="rect">
            <a:avLst/>
          </a:prstGeom>
          <a:noFill/>
        </p:spPr>
        <p:txBody>
          <a:bodyPr wrap="square" rtlCol="0">
            <a:spAutoFit/>
          </a:bodyPr>
          <a:lstStyle/>
          <a:p>
            <a:pPr algn="ctr"/>
            <a:r>
              <a:rPr lang="en-US" sz="1200" b="1" dirty="0">
                <a:solidFill>
                  <a:srgbClr val="0070C0"/>
                </a:solidFill>
              </a:rPr>
              <a:t>0.30 </a:t>
            </a:r>
            <a:r>
              <a:rPr lang="en-US" sz="1200" b="1" dirty="0">
                <a:solidFill>
                  <a:srgbClr val="FF9900"/>
                </a:solidFill>
              </a:rPr>
              <a:t>1.68%</a:t>
            </a:r>
          </a:p>
        </p:txBody>
      </p:sp>
      <p:sp>
        <p:nvSpPr>
          <p:cNvPr id="35" name="TextBox 34">
            <a:extLst>
              <a:ext uri="{FF2B5EF4-FFF2-40B4-BE49-F238E27FC236}">
                <a16:creationId xmlns:a16="http://schemas.microsoft.com/office/drawing/2014/main" id="{3D7AF06D-C085-A3F0-0963-B2299F15C8B5}"/>
              </a:ext>
            </a:extLst>
          </p:cNvPr>
          <p:cNvSpPr txBox="1"/>
          <p:nvPr/>
        </p:nvSpPr>
        <p:spPr>
          <a:xfrm>
            <a:off x="8815168" y="3794757"/>
            <a:ext cx="970405" cy="276999"/>
          </a:xfrm>
          <a:prstGeom prst="rect">
            <a:avLst/>
          </a:prstGeom>
          <a:noFill/>
        </p:spPr>
        <p:txBody>
          <a:bodyPr wrap="square" rtlCol="0">
            <a:spAutoFit/>
          </a:bodyPr>
          <a:lstStyle/>
          <a:p>
            <a:pPr algn="ctr"/>
            <a:r>
              <a:rPr lang="en-US" sz="1200" b="1" dirty="0">
                <a:solidFill>
                  <a:srgbClr val="7030A0"/>
                </a:solidFill>
              </a:rPr>
              <a:t>0.01 </a:t>
            </a:r>
            <a:r>
              <a:rPr lang="en-US" sz="1200" b="1" dirty="0">
                <a:solidFill>
                  <a:srgbClr val="FF9900"/>
                </a:solidFill>
              </a:rPr>
              <a:t>5.6%</a:t>
            </a:r>
          </a:p>
        </p:txBody>
      </p:sp>
      <p:sp>
        <p:nvSpPr>
          <p:cNvPr id="45" name="TextBox 44">
            <a:extLst>
              <a:ext uri="{FF2B5EF4-FFF2-40B4-BE49-F238E27FC236}">
                <a16:creationId xmlns:a16="http://schemas.microsoft.com/office/drawing/2014/main" id="{EB1AD249-7267-4606-3828-6D94DEA9A872}"/>
              </a:ext>
            </a:extLst>
          </p:cNvPr>
          <p:cNvSpPr txBox="1"/>
          <p:nvPr/>
        </p:nvSpPr>
        <p:spPr>
          <a:xfrm>
            <a:off x="10494596" y="3794757"/>
            <a:ext cx="1027636" cy="276999"/>
          </a:xfrm>
          <a:prstGeom prst="rect">
            <a:avLst/>
          </a:prstGeom>
          <a:noFill/>
        </p:spPr>
        <p:txBody>
          <a:bodyPr wrap="square" rtlCol="0">
            <a:spAutoFit/>
          </a:bodyPr>
          <a:lstStyle/>
          <a:p>
            <a:pPr algn="ctr"/>
            <a:r>
              <a:rPr lang="en-US" sz="1200" b="1" dirty="0">
                <a:solidFill>
                  <a:srgbClr val="7030A0"/>
                </a:solidFill>
              </a:rPr>
              <a:t>0.005 </a:t>
            </a:r>
            <a:r>
              <a:rPr lang="en-US" sz="1200" b="1" dirty="0">
                <a:solidFill>
                  <a:srgbClr val="FF9900"/>
                </a:solidFill>
              </a:rPr>
              <a:t>2.8%</a:t>
            </a:r>
          </a:p>
        </p:txBody>
      </p:sp>
      <p:sp>
        <p:nvSpPr>
          <p:cNvPr id="54" name="TextBox 53">
            <a:extLst>
              <a:ext uri="{FF2B5EF4-FFF2-40B4-BE49-F238E27FC236}">
                <a16:creationId xmlns:a16="http://schemas.microsoft.com/office/drawing/2014/main" id="{F88E556F-33EE-0E93-C1F8-FCC1BAB8A03A}"/>
              </a:ext>
            </a:extLst>
          </p:cNvPr>
          <p:cNvSpPr txBox="1"/>
          <p:nvPr/>
        </p:nvSpPr>
        <p:spPr>
          <a:xfrm>
            <a:off x="3162353" y="6545359"/>
            <a:ext cx="1207122" cy="276999"/>
          </a:xfrm>
          <a:prstGeom prst="rect">
            <a:avLst/>
          </a:prstGeom>
          <a:noFill/>
        </p:spPr>
        <p:txBody>
          <a:bodyPr wrap="square" rtlCol="0">
            <a:spAutoFit/>
          </a:bodyPr>
          <a:lstStyle/>
          <a:p>
            <a:pPr algn="ctr"/>
            <a:r>
              <a:rPr lang="en-US" sz="1200" b="1" dirty="0">
                <a:solidFill>
                  <a:srgbClr val="00B050"/>
                </a:solidFill>
              </a:rPr>
              <a:t>0.0005 </a:t>
            </a:r>
            <a:r>
              <a:rPr lang="en-US" sz="1200" b="1" dirty="0">
                <a:solidFill>
                  <a:srgbClr val="FF9900"/>
                </a:solidFill>
              </a:rPr>
              <a:t>0.28%</a:t>
            </a:r>
          </a:p>
        </p:txBody>
      </p:sp>
      <p:sp>
        <p:nvSpPr>
          <p:cNvPr id="15" name="TextBox 14">
            <a:extLst>
              <a:ext uri="{FF2B5EF4-FFF2-40B4-BE49-F238E27FC236}">
                <a16:creationId xmlns:a16="http://schemas.microsoft.com/office/drawing/2014/main" id="{01ED1D86-6142-5A37-02A0-5BCD6A78C5FC}"/>
              </a:ext>
            </a:extLst>
          </p:cNvPr>
          <p:cNvSpPr txBox="1"/>
          <p:nvPr/>
        </p:nvSpPr>
        <p:spPr>
          <a:xfrm>
            <a:off x="65367" y="6083711"/>
            <a:ext cx="1626892" cy="707886"/>
          </a:xfrm>
          <a:prstGeom prst="rect">
            <a:avLst/>
          </a:prstGeom>
          <a:noFill/>
          <a:ln>
            <a:solidFill>
              <a:schemeClr val="accent1"/>
            </a:solidFill>
          </a:ln>
        </p:spPr>
        <p:txBody>
          <a:bodyPr wrap="square" rtlCol="0">
            <a:spAutoFit/>
          </a:bodyPr>
          <a:lstStyle/>
          <a:p>
            <a:r>
              <a:rPr lang="en-US" sz="1000" b="1" dirty="0">
                <a:solidFill>
                  <a:srgbClr val="00B050"/>
                </a:solidFill>
              </a:rPr>
              <a:t>Derived from data</a:t>
            </a:r>
          </a:p>
          <a:p>
            <a:r>
              <a:rPr lang="en-US" sz="1000" b="1" dirty="0">
                <a:solidFill>
                  <a:srgbClr val="0070C0"/>
                </a:solidFill>
              </a:rPr>
              <a:t>Human informed model</a:t>
            </a:r>
          </a:p>
          <a:p>
            <a:r>
              <a:rPr lang="en-US" sz="1000" b="1" dirty="0">
                <a:solidFill>
                  <a:srgbClr val="7030A0"/>
                </a:solidFill>
              </a:rPr>
              <a:t>SME assessment</a:t>
            </a:r>
          </a:p>
          <a:p>
            <a:r>
              <a:rPr lang="en-US" sz="1000" b="1" dirty="0">
                <a:solidFill>
                  <a:srgbClr val="FF9900"/>
                </a:solidFill>
              </a:rPr>
              <a:t>Sensitivity E</a:t>
            </a:r>
          </a:p>
        </p:txBody>
      </p:sp>
      <p:sp>
        <p:nvSpPr>
          <p:cNvPr id="41" name="TextBox 40">
            <a:extLst>
              <a:ext uri="{FF2B5EF4-FFF2-40B4-BE49-F238E27FC236}">
                <a16:creationId xmlns:a16="http://schemas.microsoft.com/office/drawing/2014/main" id="{F078A2BD-38B6-5EE1-2E63-E4B47E990F21}"/>
              </a:ext>
            </a:extLst>
          </p:cNvPr>
          <p:cNvSpPr txBox="1"/>
          <p:nvPr/>
        </p:nvSpPr>
        <p:spPr>
          <a:xfrm>
            <a:off x="561786" y="3794757"/>
            <a:ext cx="828018" cy="276999"/>
          </a:xfrm>
          <a:prstGeom prst="rect">
            <a:avLst/>
          </a:prstGeom>
          <a:noFill/>
        </p:spPr>
        <p:txBody>
          <a:bodyPr wrap="square" rtlCol="0">
            <a:spAutoFit/>
          </a:bodyPr>
          <a:lstStyle/>
          <a:p>
            <a:pPr algn="ctr"/>
            <a:r>
              <a:rPr lang="en-US" sz="1200" b="1" dirty="0"/>
              <a:t>0.071</a:t>
            </a:r>
          </a:p>
        </p:txBody>
      </p:sp>
      <p:sp>
        <p:nvSpPr>
          <p:cNvPr id="56" name="TextBox 55">
            <a:extLst>
              <a:ext uri="{FF2B5EF4-FFF2-40B4-BE49-F238E27FC236}">
                <a16:creationId xmlns:a16="http://schemas.microsoft.com/office/drawing/2014/main" id="{6FBA7093-0C90-0E25-36FB-BCEF5227F7DD}"/>
              </a:ext>
            </a:extLst>
          </p:cNvPr>
          <p:cNvSpPr txBox="1"/>
          <p:nvPr/>
        </p:nvSpPr>
        <p:spPr>
          <a:xfrm>
            <a:off x="3407804" y="3794757"/>
            <a:ext cx="828018" cy="276999"/>
          </a:xfrm>
          <a:prstGeom prst="rect">
            <a:avLst/>
          </a:prstGeom>
          <a:noFill/>
        </p:spPr>
        <p:txBody>
          <a:bodyPr wrap="square" rtlCol="0">
            <a:spAutoFit/>
          </a:bodyPr>
          <a:lstStyle/>
          <a:p>
            <a:pPr algn="ctr"/>
            <a:r>
              <a:rPr lang="en-US" sz="1200" b="1" dirty="0"/>
              <a:t>0.069</a:t>
            </a:r>
          </a:p>
        </p:txBody>
      </p:sp>
      <p:sp>
        <p:nvSpPr>
          <p:cNvPr id="61" name="TextBox 60">
            <a:extLst>
              <a:ext uri="{FF2B5EF4-FFF2-40B4-BE49-F238E27FC236}">
                <a16:creationId xmlns:a16="http://schemas.microsoft.com/office/drawing/2014/main" id="{2D7A2FC6-6DE3-F507-7839-C5546CC2EDC3}"/>
              </a:ext>
            </a:extLst>
          </p:cNvPr>
          <p:cNvSpPr txBox="1"/>
          <p:nvPr/>
        </p:nvSpPr>
        <p:spPr>
          <a:xfrm>
            <a:off x="1807009" y="2833063"/>
            <a:ext cx="828018" cy="276999"/>
          </a:xfrm>
          <a:prstGeom prst="rect">
            <a:avLst/>
          </a:prstGeom>
          <a:noFill/>
        </p:spPr>
        <p:txBody>
          <a:bodyPr wrap="square" rtlCol="0">
            <a:spAutoFit/>
          </a:bodyPr>
          <a:lstStyle/>
          <a:p>
            <a:pPr algn="ctr"/>
            <a:r>
              <a:rPr lang="en-US" sz="1200" b="1" dirty="0"/>
              <a:t>0.136</a:t>
            </a:r>
          </a:p>
        </p:txBody>
      </p:sp>
      <p:sp>
        <p:nvSpPr>
          <p:cNvPr id="65" name="TextBox 64">
            <a:extLst>
              <a:ext uri="{FF2B5EF4-FFF2-40B4-BE49-F238E27FC236}">
                <a16:creationId xmlns:a16="http://schemas.microsoft.com/office/drawing/2014/main" id="{AF088252-DD36-3A13-7E0D-CA9D605E887A}"/>
              </a:ext>
            </a:extLst>
          </p:cNvPr>
          <p:cNvSpPr txBox="1"/>
          <p:nvPr/>
        </p:nvSpPr>
        <p:spPr>
          <a:xfrm>
            <a:off x="5259494" y="4761082"/>
            <a:ext cx="828018" cy="276999"/>
          </a:xfrm>
          <a:prstGeom prst="rect">
            <a:avLst/>
          </a:prstGeom>
          <a:noFill/>
        </p:spPr>
        <p:txBody>
          <a:bodyPr wrap="square" rtlCol="0">
            <a:spAutoFit/>
          </a:bodyPr>
          <a:lstStyle/>
          <a:p>
            <a:pPr algn="ctr"/>
            <a:r>
              <a:rPr lang="en-US" sz="1200" b="1" dirty="0"/>
              <a:t>0.069</a:t>
            </a:r>
          </a:p>
        </p:txBody>
      </p:sp>
      <p:sp>
        <p:nvSpPr>
          <p:cNvPr id="66" name="TextBox 65">
            <a:extLst>
              <a:ext uri="{FF2B5EF4-FFF2-40B4-BE49-F238E27FC236}">
                <a16:creationId xmlns:a16="http://schemas.microsoft.com/office/drawing/2014/main" id="{824A3A0F-AE5F-ED19-7A36-E98313E89325}"/>
              </a:ext>
            </a:extLst>
          </p:cNvPr>
          <p:cNvSpPr txBox="1"/>
          <p:nvPr/>
        </p:nvSpPr>
        <p:spPr>
          <a:xfrm>
            <a:off x="4945252" y="1887768"/>
            <a:ext cx="828018" cy="276999"/>
          </a:xfrm>
          <a:prstGeom prst="rect">
            <a:avLst/>
          </a:prstGeom>
          <a:noFill/>
        </p:spPr>
        <p:txBody>
          <a:bodyPr wrap="square" rtlCol="0">
            <a:spAutoFit/>
          </a:bodyPr>
          <a:lstStyle/>
          <a:p>
            <a:pPr algn="ctr"/>
            <a:r>
              <a:rPr lang="en-US" sz="1200" b="1" dirty="0"/>
              <a:t>0.15</a:t>
            </a:r>
          </a:p>
        </p:txBody>
      </p:sp>
      <p:sp>
        <p:nvSpPr>
          <p:cNvPr id="70" name="TextBox 69">
            <a:extLst>
              <a:ext uri="{FF2B5EF4-FFF2-40B4-BE49-F238E27FC236}">
                <a16:creationId xmlns:a16="http://schemas.microsoft.com/office/drawing/2014/main" id="{C7355A96-DEBE-B7F2-5D68-57DA25FA15A7}"/>
              </a:ext>
            </a:extLst>
          </p:cNvPr>
          <p:cNvSpPr txBox="1"/>
          <p:nvPr/>
        </p:nvSpPr>
        <p:spPr>
          <a:xfrm>
            <a:off x="6412532" y="2926894"/>
            <a:ext cx="828018" cy="276999"/>
          </a:xfrm>
          <a:prstGeom prst="rect">
            <a:avLst/>
          </a:prstGeom>
          <a:noFill/>
        </p:spPr>
        <p:txBody>
          <a:bodyPr wrap="square" rtlCol="0">
            <a:spAutoFit/>
          </a:bodyPr>
          <a:lstStyle/>
          <a:p>
            <a:pPr algn="ctr"/>
            <a:r>
              <a:rPr lang="en-US" sz="1200" b="1" dirty="0"/>
              <a:t>0.003</a:t>
            </a:r>
          </a:p>
        </p:txBody>
      </p:sp>
      <p:sp>
        <p:nvSpPr>
          <p:cNvPr id="71" name="TextBox 70">
            <a:extLst>
              <a:ext uri="{FF2B5EF4-FFF2-40B4-BE49-F238E27FC236}">
                <a16:creationId xmlns:a16="http://schemas.microsoft.com/office/drawing/2014/main" id="{EB3BA58D-7DE6-4BB3-0317-02DB96185DD1}"/>
              </a:ext>
            </a:extLst>
          </p:cNvPr>
          <p:cNvSpPr txBox="1"/>
          <p:nvPr/>
        </p:nvSpPr>
        <p:spPr>
          <a:xfrm>
            <a:off x="9268160" y="2833063"/>
            <a:ext cx="828018" cy="276999"/>
          </a:xfrm>
          <a:prstGeom prst="rect">
            <a:avLst/>
          </a:prstGeom>
          <a:noFill/>
        </p:spPr>
        <p:txBody>
          <a:bodyPr wrap="square" rtlCol="0">
            <a:spAutoFit/>
          </a:bodyPr>
          <a:lstStyle/>
          <a:p>
            <a:pPr algn="ctr"/>
            <a:r>
              <a:rPr lang="en-US" sz="1200" b="1" dirty="0"/>
              <a:t>0.015</a:t>
            </a:r>
          </a:p>
        </p:txBody>
      </p:sp>
      <p:grpSp>
        <p:nvGrpSpPr>
          <p:cNvPr id="51" name="Group 50">
            <a:extLst>
              <a:ext uri="{FF2B5EF4-FFF2-40B4-BE49-F238E27FC236}">
                <a16:creationId xmlns:a16="http://schemas.microsoft.com/office/drawing/2014/main" id="{8FEA439C-6FC6-8A0C-350E-B3196A5706CE}"/>
              </a:ext>
            </a:extLst>
          </p:cNvPr>
          <p:cNvGrpSpPr/>
          <p:nvPr/>
        </p:nvGrpSpPr>
        <p:grpSpPr>
          <a:xfrm>
            <a:off x="2345382" y="5729576"/>
            <a:ext cx="5107499" cy="1079095"/>
            <a:chOff x="2345382" y="5729576"/>
            <a:chExt cx="5107499" cy="1079095"/>
          </a:xfrm>
        </p:grpSpPr>
        <p:sp>
          <p:nvSpPr>
            <p:cNvPr id="47" name="Oval 46">
              <a:extLst>
                <a:ext uri="{FF2B5EF4-FFF2-40B4-BE49-F238E27FC236}">
                  <a16:creationId xmlns:a16="http://schemas.microsoft.com/office/drawing/2014/main" id="{960EAD13-99D5-91F2-0B61-DF780F6D1AD3}"/>
                </a:ext>
              </a:extLst>
            </p:cNvPr>
            <p:cNvSpPr/>
            <p:nvPr/>
          </p:nvSpPr>
          <p:spPr>
            <a:xfrm>
              <a:off x="6839770" y="6563900"/>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E580013-DCFF-13C4-8ED5-0A165D0ED961}"/>
                </a:ext>
              </a:extLst>
            </p:cNvPr>
            <p:cNvSpPr/>
            <p:nvPr/>
          </p:nvSpPr>
          <p:spPr>
            <a:xfrm>
              <a:off x="2345382" y="5729576"/>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114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ABA0B-8B6A-AE91-55E4-C10FAE1D6B07}"/>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552C1EA4-564C-CFE6-E345-39FA0476DF7B}"/>
              </a:ext>
            </a:extLst>
          </p:cNvPr>
          <p:cNvSpPr txBox="1"/>
          <p:nvPr/>
        </p:nvSpPr>
        <p:spPr>
          <a:xfrm>
            <a:off x="5319274" y="3803272"/>
            <a:ext cx="1188340" cy="276999"/>
          </a:xfrm>
          <a:prstGeom prst="rect">
            <a:avLst/>
          </a:prstGeom>
          <a:noFill/>
        </p:spPr>
        <p:txBody>
          <a:bodyPr wrap="square" rtlCol="0">
            <a:spAutoFit/>
          </a:bodyPr>
          <a:lstStyle/>
          <a:p>
            <a:pPr algn="ctr"/>
            <a:r>
              <a:rPr lang="en-US" sz="1200" b="1" dirty="0">
                <a:solidFill>
                  <a:srgbClr val="7030A0"/>
                </a:solidFill>
              </a:rPr>
              <a:t>0.0001 – 0.05</a:t>
            </a:r>
          </a:p>
        </p:txBody>
      </p:sp>
      <p:sp>
        <p:nvSpPr>
          <p:cNvPr id="58" name="TextBox 57">
            <a:extLst>
              <a:ext uri="{FF2B5EF4-FFF2-40B4-BE49-F238E27FC236}">
                <a16:creationId xmlns:a16="http://schemas.microsoft.com/office/drawing/2014/main" id="{27D0F97E-ADF1-B8F3-11A4-8E85F4B1C452}"/>
              </a:ext>
            </a:extLst>
          </p:cNvPr>
          <p:cNvSpPr txBox="1"/>
          <p:nvPr/>
        </p:nvSpPr>
        <p:spPr>
          <a:xfrm>
            <a:off x="4878054" y="6545359"/>
            <a:ext cx="1041381" cy="276999"/>
          </a:xfrm>
          <a:prstGeom prst="rect">
            <a:avLst/>
          </a:prstGeom>
          <a:noFill/>
        </p:spPr>
        <p:txBody>
          <a:bodyPr wrap="square" rtlCol="0">
            <a:spAutoFit/>
          </a:bodyPr>
          <a:lstStyle/>
          <a:p>
            <a:pPr algn="ctr"/>
            <a:r>
              <a:rPr lang="en-US" sz="1200" b="1" dirty="0">
                <a:solidFill>
                  <a:srgbClr val="7030A0"/>
                </a:solidFill>
              </a:rPr>
              <a:t>0.001- 0.04</a:t>
            </a:r>
          </a:p>
        </p:txBody>
      </p:sp>
      <p:sp>
        <p:nvSpPr>
          <p:cNvPr id="57" name="TextBox 56">
            <a:extLst>
              <a:ext uri="{FF2B5EF4-FFF2-40B4-BE49-F238E27FC236}">
                <a16:creationId xmlns:a16="http://schemas.microsoft.com/office/drawing/2014/main" id="{FF199A50-B79D-27CF-9E97-71251D69C5DE}"/>
              </a:ext>
            </a:extLst>
          </p:cNvPr>
          <p:cNvSpPr txBox="1"/>
          <p:nvPr/>
        </p:nvSpPr>
        <p:spPr>
          <a:xfrm>
            <a:off x="6472332" y="6545359"/>
            <a:ext cx="990913" cy="276999"/>
          </a:xfrm>
          <a:prstGeom prst="rect">
            <a:avLst/>
          </a:prstGeom>
          <a:noFill/>
        </p:spPr>
        <p:txBody>
          <a:bodyPr wrap="square" rtlCol="0">
            <a:spAutoFit/>
          </a:bodyPr>
          <a:lstStyle/>
          <a:p>
            <a:pPr algn="ctr"/>
            <a:r>
              <a:rPr lang="en-US" sz="1200" b="1" dirty="0">
                <a:solidFill>
                  <a:srgbClr val="7030A0"/>
                </a:solidFill>
              </a:rPr>
              <a:t>0.01 - 0.10</a:t>
            </a:r>
          </a:p>
        </p:txBody>
      </p:sp>
      <p:sp>
        <p:nvSpPr>
          <p:cNvPr id="59" name="TextBox 58">
            <a:extLst>
              <a:ext uri="{FF2B5EF4-FFF2-40B4-BE49-F238E27FC236}">
                <a16:creationId xmlns:a16="http://schemas.microsoft.com/office/drawing/2014/main" id="{52D26634-1835-ED4B-7885-2D043A5A58B4}"/>
              </a:ext>
            </a:extLst>
          </p:cNvPr>
          <p:cNvSpPr txBox="1"/>
          <p:nvPr/>
        </p:nvSpPr>
        <p:spPr>
          <a:xfrm>
            <a:off x="2091167" y="5715035"/>
            <a:ext cx="989453" cy="276999"/>
          </a:xfrm>
          <a:prstGeom prst="rect">
            <a:avLst/>
          </a:prstGeom>
          <a:noFill/>
        </p:spPr>
        <p:txBody>
          <a:bodyPr wrap="square" rtlCol="0">
            <a:spAutoFit/>
          </a:bodyPr>
          <a:lstStyle/>
          <a:p>
            <a:pPr algn="ctr"/>
            <a:r>
              <a:rPr lang="en-US" sz="1200" b="1" dirty="0">
                <a:solidFill>
                  <a:srgbClr val="7030A0"/>
                </a:solidFill>
              </a:rPr>
              <a:t>0.01 - 0.15</a:t>
            </a:r>
          </a:p>
        </p:txBody>
      </p:sp>
      <p:sp>
        <p:nvSpPr>
          <p:cNvPr id="3" name="Slide Number Placeholder 2">
            <a:extLst>
              <a:ext uri="{FF2B5EF4-FFF2-40B4-BE49-F238E27FC236}">
                <a16:creationId xmlns:a16="http://schemas.microsoft.com/office/drawing/2014/main" id="{7A56B9DF-C216-C29A-F615-8E4E6E99EAC2}"/>
              </a:ext>
            </a:extLst>
          </p:cNvPr>
          <p:cNvSpPr>
            <a:spLocks noGrp="1"/>
          </p:cNvSpPr>
          <p:nvPr>
            <p:ph type="sldNum" sz="quarter" idx="12"/>
          </p:nvPr>
        </p:nvSpPr>
        <p:spPr/>
        <p:txBody>
          <a:bodyPr/>
          <a:lstStyle/>
          <a:p>
            <a:pPr>
              <a:defRPr/>
            </a:pPr>
            <a:fld id="{78E67954-3F63-4602-A1EF-637D8771F4F4}" type="slidenum">
              <a:rPr lang="en-US" smtClean="0"/>
              <a:pPr>
                <a:defRPr/>
              </a:pPr>
              <a:t>19</a:t>
            </a:fld>
            <a:endParaRPr lang="en-US" dirty="0"/>
          </a:p>
        </p:txBody>
      </p:sp>
      <p:sp>
        <p:nvSpPr>
          <p:cNvPr id="4" name="Title 3">
            <a:extLst>
              <a:ext uri="{FF2B5EF4-FFF2-40B4-BE49-F238E27FC236}">
                <a16:creationId xmlns:a16="http://schemas.microsoft.com/office/drawing/2014/main" id="{1C402568-760C-3E12-F494-E8C41566D077}"/>
              </a:ext>
            </a:extLst>
          </p:cNvPr>
          <p:cNvSpPr>
            <a:spLocks noGrp="1"/>
          </p:cNvSpPr>
          <p:nvPr>
            <p:ph type="title"/>
          </p:nvPr>
        </p:nvSpPr>
        <p:spPr/>
        <p:txBody>
          <a:bodyPr/>
          <a:lstStyle/>
          <a:p>
            <a:r>
              <a:rPr lang="en-US" dirty="0"/>
              <a:t>Option – 90% Confidence Intervals</a:t>
            </a:r>
          </a:p>
        </p:txBody>
      </p:sp>
      <p:sp>
        <p:nvSpPr>
          <p:cNvPr id="2" name="Rectangle 1">
            <a:extLst>
              <a:ext uri="{FF2B5EF4-FFF2-40B4-BE49-F238E27FC236}">
                <a16:creationId xmlns:a16="http://schemas.microsoft.com/office/drawing/2014/main" id="{F9999AAE-B54A-3CC2-5294-D737377B887F}"/>
              </a:ext>
            </a:extLst>
          </p:cNvPr>
          <p:cNvSpPr/>
          <p:nvPr/>
        </p:nvSpPr>
        <p:spPr>
          <a:xfrm>
            <a:off x="1448344"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sends malicious navigation command to UAS</a:t>
            </a:r>
          </a:p>
        </p:txBody>
      </p:sp>
      <p:sp>
        <p:nvSpPr>
          <p:cNvPr id="6" name="Rectangle 5">
            <a:extLst>
              <a:ext uri="{FF2B5EF4-FFF2-40B4-BE49-F238E27FC236}">
                <a16:creationId xmlns:a16="http://schemas.microsoft.com/office/drawing/2014/main" id="{F0451E3C-50C9-36AE-80AA-5F2583B87893}"/>
              </a:ext>
            </a:extLst>
          </p:cNvPr>
          <p:cNvSpPr/>
          <p:nvPr/>
        </p:nvSpPr>
        <p:spPr>
          <a:xfrm>
            <a:off x="222121"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gains control of ground station</a:t>
            </a:r>
          </a:p>
        </p:txBody>
      </p:sp>
      <p:sp>
        <p:nvSpPr>
          <p:cNvPr id="7" name="Rectangle 6">
            <a:extLst>
              <a:ext uri="{FF2B5EF4-FFF2-40B4-BE49-F238E27FC236}">
                <a16:creationId xmlns:a16="http://schemas.microsoft.com/office/drawing/2014/main" id="{2AD6B1F9-C381-89F7-A385-50D281918B49}"/>
              </a:ext>
            </a:extLst>
          </p:cNvPr>
          <p:cNvSpPr/>
          <p:nvPr/>
        </p:nvSpPr>
        <p:spPr>
          <a:xfrm>
            <a:off x="2921778" y="3134456"/>
            <a:ext cx="1771721"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into the middle of ground station &amp; UAS communications link</a:t>
            </a:r>
          </a:p>
        </p:txBody>
      </p:sp>
      <p:sp>
        <p:nvSpPr>
          <p:cNvPr id="8" name="Rectangle 7">
            <a:extLst>
              <a:ext uri="{FF2B5EF4-FFF2-40B4-BE49-F238E27FC236}">
                <a16:creationId xmlns:a16="http://schemas.microsoft.com/office/drawing/2014/main" id="{9D0289B9-66E9-C7AA-9A32-3689619FC336}"/>
              </a:ext>
            </a:extLst>
          </p:cNvPr>
          <p:cNvSpPr/>
          <p:nvPr/>
        </p:nvSpPr>
        <p:spPr>
          <a:xfrm>
            <a:off x="2913073" y="409099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link to shift into unencrypted mode</a:t>
            </a:r>
          </a:p>
        </p:txBody>
      </p:sp>
      <p:sp>
        <p:nvSpPr>
          <p:cNvPr id="9" name="Rectangle 8">
            <a:extLst>
              <a:ext uri="{FF2B5EF4-FFF2-40B4-BE49-F238E27FC236}">
                <a16:creationId xmlns:a16="http://schemas.microsoft.com/office/drawing/2014/main" id="{5E2C5789-A220-4B45-E80C-AD5ADCE90BBF}"/>
              </a:ext>
            </a:extLst>
          </p:cNvPr>
          <p:cNvSpPr/>
          <p:nvPr/>
        </p:nvSpPr>
        <p:spPr>
          <a:xfrm>
            <a:off x="4901790" y="411483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encryption key</a:t>
            </a:r>
          </a:p>
        </p:txBody>
      </p:sp>
      <p:sp>
        <p:nvSpPr>
          <p:cNvPr id="10" name="Rectangle 9">
            <a:extLst>
              <a:ext uri="{FF2B5EF4-FFF2-40B4-BE49-F238E27FC236}">
                <a16:creationId xmlns:a16="http://schemas.microsoft.com/office/drawing/2014/main" id="{FBD7F508-AD61-8CF6-5796-51867CEA7FB4}"/>
              </a:ext>
            </a:extLst>
          </p:cNvPr>
          <p:cNvSpPr/>
          <p:nvPr/>
        </p:nvSpPr>
        <p:spPr>
          <a:xfrm>
            <a:off x="2965885"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insider to give them the key</a:t>
            </a:r>
          </a:p>
        </p:txBody>
      </p:sp>
      <p:sp>
        <p:nvSpPr>
          <p:cNvPr id="11" name="Rectangle 10">
            <a:extLst>
              <a:ext uri="{FF2B5EF4-FFF2-40B4-BE49-F238E27FC236}">
                <a16:creationId xmlns:a16="http://schemas.microsoft.com/office/drawing/2014/main" id="{D91CB180-97D8-57E7-8E11-625AF9A0B7D9}"/>
              </a:ext>
            </a:extLst>
          </p:cNvPr>
          <p:cNvSpPr/>
          <p:nvPr/>
        </p:nvSpPr>
        <p:spPr>
          <a:xfrm>
            <a:off x="4568631"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breaks encryption to determine the key</a:t>
            </a:r>
          </a:p>
        </p:txBody>
      </p:sp>
      <p:sp>
        <p:nvSpPr>
          <p:cNvPr id="12" name="Rectangle 11">
            <a:extLst>
              <a:ext uri="{FF2B5EF4-FFF2-40B4-BE49-F238E27FC236}">
                <a16:creationId xmlns:a16="http://schemas.microsoft.com/office/drawing/2014/main" id="{1480FD7B-67CD-05BE-D96C-D975D7877E8D}"/>
              </a:ext>
            </a:extLst>
          </p:cNvPr>
          <p:cNvSpPr/>
          <p:nvPr/>
        </p:nvSpPr>
        <p:spPr>
          <a:xfrm>
            <a:off x="6166454"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steals key from SIPR connected ground station</a:t>
            </a:r>
          </a:p>
        </p:txBody>
      </p:sp>
      <p:sp>
        <p:nvSpPr>
          <p:cNvPr id="13" name="Rectangle 12">
            <a:extLst>
              <a:ext uri="{FF2B5EF4-FFF2-40B4-BE49-F238E27FC236}">
                <a16:creationId xmlns:a16="http://schemas.microsoft.com/office/drawing/2014/main" id="{C6E17EC0-3419-7F45-EBC7-A470D160A37C}"/>
              </a:ext>
            </a:extLst>
          </p:cNvPr>
          <p:cNvSpPr/>
          <p:nvPr/>
        </p:nvSpPr>
        <p:spPr>
          <a:xfrm>
            <a:off x="4604499" y="1221384"/>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UAS flies to adversary directed location</a:t>
            </a:r>
          </a:p>
        </p:txBody>
      </p:sp>
      <p:sp>
        <p:nvSpPr>
          <p:cNvPr id="14" name="Rectangle 13">
            <a:extLst>
              <a:ext uri="{FF2B5EF4-FFF2-40B4-BE49-F238E27FC236}">
                <a16:creationId xmlns:a16="http://schemas.microsoft.com/office/drawing/2014/main" id="{581F7373-56A2-9262-9807-B3997944CAE7}"/>
              </a:ext>
            </a:extLst>
          </p:cNvPr>
          <p:cNvSpPr/>
          <p:nvPr/>
        </p:nvSpPr>
        <p:spPr>
          <a:xfrm>
            <a:off x="607231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sends adversary spoofed navigation message</a:t>
            </a:r>
          </a:p>
        </p:txBody>
      </p:sp>
      <p:sp>
        <p:nvSpPr>
          <p:cNvPr id="18" name="Rectangle 17">
            <a:extLst>
              <a:ext uri="{FF2B5EF4-FFF2-40B4-BE49-F238E27FC236}">
                <a16:creationId xmlns:a16="http://schemas.microsoft.com/office/drawing/2014/main" id="{66524690-3EC4-C033-C0BE-2325405A2025}"/>
              </a:ext>
            </a:extLst>
          </p:cNvPr>
          <p:cNvSpPr/>
          <p:nvPr/>
        </p:nvSpPr>
        <p:spPr>
          <a:xfrm>
            <a:off x="887942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successfully spoofs nav solution</a:t>
            </a:r>
          </a:p>
        </p:txBody>
      </p:sp>
      <p:sp>
        <p:nvSpPr>
          <p:cNvPr id="19" name="Rectangle 18">
            <a:extLst>
              <a:ext uri="{FF2B5EF4-FFF2-40B4-BE49-F238E27FC236}">
                <a16:creationId xmlns:a16="http://schemas.microsoft.com/office/drawing/2014/main" id="{04DD28D1-6C3F-295D-FB30-AA5CC67480EA}"/>
              </a:ext>
            </a:extLst>
          </p:cNvPr>
          <p:cNvSpPr/>
          <p:nvPr/>
        </p:nvSpPr>
        <p:spPr>
          <a:xfrm>
            <a:off x="8559819"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MIL GPS spoofing</a:t>
            </a:r>
          </a:p>
        </p:txBody>
      </p:sp>
      <p:sp>
        <p:nvSpPr>
          <p:cNvPr id="20" name="Rectangle 19">
            <a:extLst>
              <a:ext uri="{FF2B5EF4-FFF2-40B4-BE49-F238E27FC236}">
                <a16:creationId xmlns:a16="http://schemas.microsoft.com/office/drawing/2014/main" id="{9059CA4C-4758-FF7B-648F-8934B887F5C8}"/>
              </a:ext>
            </a:extLst>
          </p:cNvPr>
          <p:cNvSpPr/>
          <p:nvPr/>
        </p:nvSpPr>
        <p:spPr>
          <a:xfrm>
            <a:off x="10245407"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Other NAV sensor spoofing</a:t>
            </a:r>
          </a:p>
        </p:txBody>
      </p:sp>
      <p:sp>
        <p:nvSpPr>
          <p:cNvPr id="21" name="Rectangle 20">
            <a:extLst>
              <a:ext uri="{FF2B5EF4-FFF2-40B4-BE49-F238E27FC236}">
                <a16:creationId xmlns:a16="http://schemas.microsoft.com/office/drawing/2014/main" id="{47141D9A-BC62-B75C-BE53-511D38CB2F00}"/>
              </a:ext>
            </a:extLst>
          </p:cNvPr>
          <p:cNvSpPr/>
          <p:nvPr/>
        </p:nvSpPr>
        <p:spPr>
          <a:xfrm>
            <a:off x="115190"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Operator Insider</a:t>
            </a:r>
          </a:p>
        </p:txBody>
      </p:sp>
      <p:sp>
        <p:nvSpPr>
          <p:cNvPr id="22" name="Rectangle 21">
            <a:extLst>
              <a:ext uri="{FF2B5EF4-FFF2-40B4-BE49-F238E27FC236}">
                <a16:creationId xmlns:a16="http://schemas.microsoft.com/office/drawing/2014/main" id="{36571026-A031-56F7-A2B3-F2498FC2CB8B}"/>
              </a:ext>
            </a:extLst>
          </p:cNvPr>
          <p:cNvSpPr/>
          <p:nvPr/>
        </p:nvSpPr>
        <p:spPr>
          <a:xfrm>
            <a:off x="1849254"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SIPR connected Traditional-IT cyber attack</a:t>
            </a:r>
          </a:p>
        </p:txBody>
      </p:sp>
      <p:cxnSp>
        <p:nvCxnSpPr>
          <p:cNvPr id="24" name="Straight Connector 23">
            <a:extLst>
              <a:ext uri="{FF2B5EF4-FFF2-40B4-BE49-F238E27FC236}">
                <a16:creationId xmlns:a16="http://schemas.microsoft.com/office/drawing/2014/main" id="{1790DB25-BE50-0893-5238-DDC057C53A55}"/>
              </a:ext>
            </a:extLst>
          </p:cNvPr>
          <p:cNvCxnSpPr>
            <a:cxnSpLocks/>
            <a:stCxn id="13" idx="2"/>
            <a:endCxn id="2" idx="0"/>
          </p:cNvCxnSpPr>
          <p:nvPr/>
        </p:nvCxnSpPr>
        <p:spPr>
          <a:xfrm flipH="1">
            <a:off x="2222675" y="1922443"/>
            <a:ext cx="315615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3027A3-6DA7-6160-7D58-7EEC6C8BA671}"/>
              </a:ext>
            </a:extLst>
          </p:cNvPr>
          <p:cNvCxnSpPr>
            <a:cxnSpLocks/>
            <a:stCxn id="13" idx="2"/>
            <a:endCxn id="14" idx="0"/>
          </p:cNvCxnSpPr>
          <p:nvPr/>
        </p:nvCxnSpPr>
        <p:spPr>
          <a:xfrm>
            <a:off x="5378830" y="1922443"/>
            <a:ext cx="146781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618E55D-F9F2-BB63-3C35-BB9BD5DDF407}"/>
              </a:ext>
            </a:extLst>
          </p:cNvPr>
          <p:cNvCxnSpPr>
            <a:cxnSpLocks/>
            <a:stCxn id="13" idx="2"/>
            <a:endCxn id="18" idx="0"/>
          </p:cNvCxnSpPr>
          <p:nvPr/>
        </p:nvCxnSpPr>
        <p:spPr>
          <a:xfrm>
            <a:off x="5378830" y="1922443"/>
            <a:ext cx="427492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379A91A-637B-418F-12B6-FA29CDB5B56F}"/>
              </a:ext>
            </a:extLst>
          </p:cNvPr>
          <p:cNvCxnSpPr>
            <a:cxnSpLocks/>
            <a:stCxn id="6" idx="0"/>
            <a:endCxn id="2" idx="2"/>
          </p:cNvCxnSpPr>
          <p:nvPr/>
        </p:nvCxnSpPr>
        <p:spPr>
          <a:xfrm flipV="1">
            <a:off x="996452" y="2878979"/>
            <a:ext cx="1226223"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4446216-CA21-2383-3158-AC1ED5705BD5}"/>
              </a:ext>
            </a:extLst>
          </p:cNvPr>
          <p:cNvCxnSpPr>
            <a:cxnSpLocks/>
            <a:stCxn id="7" idx="0"/>
            <a:endCxn id="2" idx="2"/>
          </p:cNvCxnSpPr>
          <p:nvPr/>
        </p:nvCxnSpPr>
        <p:spPr>
          <a:xfrm flipH="1" flipV="1">
            <a:off x="2222675" y="2878979"/>
            <a:ext cx="1584964"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E324D8B-8CD0-EEA4-F089-1CAB3024A927}"/>
              </a:ext>
            </a:extLst>
          </p:cNvPr>
          <p:cNvCxnSpPr>
            <a:cxnSpLocks/>
            <a:stCxn id="6" idx="2"/>
            <a:endCxn id="22" idx="0"/>
          </p:cNvCxnSpPr>
          <p:nvPr/>
        </p:nvCxnSpPr>
        <p:spPr>
          <a:xfrm>
            <a:off x="996452" y="3835515"/>
            <a:ext cx="1627133"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185F7C-1011-63CB-C29E-3B9B58E68B37}"/>
              </a:ext>
            </a:extLst>
          </p:cNvPr>
          <p:cNvCxnSpPr>
            <a:cxnSpLocks/>
            <a:stCxn id="6" idx="2"/>
            <a:endCxn id="21" idx="0"/>
          </p:cNvCxnSpPr>
          <p:nvPr/>
        </p:nvCxnSpPr>
        <p:spPr>
          <a:xfrm flipH="1">
            <a:off x="889521" y="3835515"/>
            <a:ext cx="106931"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02DAE6E-FD1B-B799-E8D8-2805285C6F95}"/>
              </a:ext>
            </a:extLst>
          </p:cNvPr>
          <p:cNvCxnSpPr>
            <a:cxnSpLocks/>
            <a:stCxn id="7" idx="2"/>
            <a:endCxn id="8" idx="0"/>
          </p:cNvCxnSpPr>
          <p:nvPr/>
        </p:nvCxnSpPr>
        <p:spPr>
          <a:xfrm flipH="1">
            <a:off x="3687404" y="3835515"/>
            <a:ext cx="12023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5D3646A-8F6A-7EFE-4A85-A4BB6B510EE2}"/>
              </a:ext>
            </a:extLst>
          </p:cNvPr>
          <p:cNvCxnSpPr>
            <a:cxnSpLocks/>
            <a:stCxn id="7" idx="2"/>
            <a:endCxn id="9" idx="0"/>
          </p:cNvCxnSpPr>
          <p:nvPr/>
        </p:nvCxnSpPr>
        <p:spPr>
          <a:xfrm>
            <a:off x="3807639" y="3835515"/>
            <a:ext cx="1868482" cy="279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6674676-54C7-7134-563D-1690BF35DC45}"/>
              </a:ext>
            </a:extLst>
          </p:cNvPr>
          <p:cNvCxnSpPr>
            <a:cxnSpLocks/>
            <a:stCxn id="9" idx="2"/>
            <a:endCxn id="11" idx="0"/>
          </p:cNvCxnSpPr>
          <p:nvPr/>
        </p:nvCxnSpPr>
        <p:spPr>
          <a:xfrm flipH="1">
            <a:off x="5342962" y="4815891"/>
            <a:ext cx="333159"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19CCA90-DC47-3C07-BE97-D50F0F695627}"/>
              </a:ext>
            </a:extLst>
          </p:cNvPr>
          <p:cNvCxnSpPr>
            <a:cxnSpLocks/>
            <a:stCxn id="10" idx="0"/>
            <a:endCxn id="9" idx="2"/>
          </p:cNvCxnSpPr>
          <p:nvPr/>
        </p:nvCxnSpPr>
        <p:spPr>
          <a:xfrm flipV="1">
            <a:off x="3740216" y="4815891"/>
            <a:ext cx="1935905"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28590DC-E48E-F59F-4F78-A02501B83D80}"/>
              </a:ext>
            </a:extLst>
          </p:cNvPr>
          <p:cNvCxnSpPr>
            <a:cxnSpLocks/>
            <a:stCxn id="12" idx="0"/>
            <a:endCxn id="9" idx="2"/>
          </p:cNvCxnSpPr>
          <p:nvPr/>
        </p:nvCxnSpPr>
        <p:spPr>
          <a:xfrm flipH="1" flipV="1">
            <a:off x="5676121" y="4815891"/>
            <a:ext cx="1264664"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6BA7CCB-E149-4ADB-5F09-CBDD2BD44BCE}"/>
              </a:ext>
            </a:extLst>
          </p:cNvPr>
          <p:cNvCxnSpPr>
            <a:cxnSpLocks/>
            <a:stCxn id="18" idx="2"/>
            <a:endCxn id="19" idx="0"/>
          </p:cNvCxnSpPr>
          <p:nvPr/>
        </p:nvCxnSpPr>
        <p:spPr>
          <a:xfrm flipH="1">
            <a:off x="9334150" y="2878979"/>
            <a:ext cx="31960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779D524-B9E5-7FB0-430C-B10A9C3E5807}"/>
              </a:ext>
            </a:extLst>
          </p:cNvPr>
          <p:cNvCxnSpPr>
            <a:cxnSpLocks/>
            <a:stCxn id="18" idx="2"/>
            <a:endCxn id="20" idx="0"/>
          </p:cNvCxnSpPr>
          <p:nvPr/>
        </p:nvCxnSpPr>
        <p:spPr>
          <a:xfrm>
            <a:off x="9653756" y="2878979"/>
            <a:ext cx="1365982" cy="255477"/>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6DD1F09-9D0A-8579-7C2D-A80A984B5DE0}"/>
              </a:ext>
            </a:extLst>
          </p:cNvPr>
          <p:cNvSpPr txBox="1"/>
          <p:nvPr/>
        </p:nvSpPr>
        <p:spPr>
          <a:xfrm>
            <a:off x="7900571" y="4377535"/>
            <a:ext cx="4041409"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90% Confidence Intervals provide an easy and intuitive way to track uncertainty</a:t>
            </a:r>
          </a:p>
          <a:p>
            <a:pPr marL="285750" indent="-285750">
              <a:buFont typeface="Arial" panose="020B0604020202020204" pitchFamily="34" charset="0"/>
              <a:buChar char="•"/>
            </a:pPr>
            <a:r>
              <a:rPr lang="en-US" dirty="0">
                <a:solidFill>
                  <a:srgbClr val="0070C0"/>
                </a:solidFill>
              </a:rPr>
              <a:t>With multiple experts, 90CIs can be developed from linear models</a:t>
            </a:r>
          </a:p>
        </p:txBody>
      </p:sp>
      <p:cxnSp>
        <p:nvCxnSpPr>
          <p:cNvPr id="27" name="Straight Connector 26">
            <a:extLst>
              <a:ext uri="{FF2B5EF4-FFF2-40B4-BE49-F238E27FC236}">
                <a16:creationId xmlns:a16="http://schemas.microsoft.com/office/drawing/2014/main" id="{2944AF61-C259-6D65-F514-E2227AFDE8E1}"/>
              </a:ext>
            </a:extLst>
          </p:cNvPr>
          <p:cNvCxnSpPr>
            <a:cxnSpLocks/>
            <a:stCxn id="14" idx="2"/>
            <a:endCxn id="32" idx="0"/>
          </p:cNvCxnSpPr>
          <p:nvPr/>
        </p:nvCxnSpPr>
        <p:spPr>
          <a:xfrm flipH="1">
            <a:off x="5962976" y="2878979"/>
            <a:ext cx="883670"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A8E8E7-A3F5-7280-82FB-4F2CA8E2C9CD}"/>
              </a:ext>
            </a:extLst>
          </p:cNvPr>
          <p:cNvCxnSpPr>
            <a:cxnSpLocks/>
            <a:stCxn id="14" idx="2"/>
            <a:endCxn id="33" idx="0"/>
          </p:cNvCxnSpPr>
          <p:nvPr/>
        </p:nvCxnSpPr>
        <p:spPr>
          <a:xfrm>
            <a:off x="6846646" y="2878979"/>
            <a:ext cx="801917"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D62543-E661-4DAE-1396-B8A66C562DE4}"/>
              </a:ext>
            </a:extLst>
          </p:cNvPr>
          <p:cNvSpPr txBox="1"/>
          <p:nvPr/>
        </p:nvSpPr>
        <p:spPr>
          <a:xfrm>
            <a:off x="6531002" y="2834676"/>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32" name="Rectangle 31">
            <a:extLst>
              <a:ext uri="{FF2B5EF4-FFF2-40B4-BE49-F238E27FC236}">
                <a16:creationId xmlns:a16="http://schemas.microsoft.com/office/drawing/2014/main" id="{ECF69F77-27DE-EB83-0ED2-EEE12CAD06CD}"/>
              </a:ext>
            </a:extLst>
          </p:cNvPr>
          <p:cNvSpPr/>
          <p:nvPr/>
        </p:nvSpPr>
        <p:spPr>
          <a:xfrm>
            <a:off x="5188645"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control of device on 1553 bus via supply chain</a:t>
            </a:r>
          </a:p>
        </p:txBody>
      </p:sp>
      <p:sp>
        <p:nvSpPr>
          <p:cNvPr id="33" name="Rectangle 32">
            <a:extLst>
              <a:ext uri="{FF2B5EF4-FFF2-40B4-BE49-F238E27FC236}">
                <a16:creationId xmlns:a16="http://schemas.microsoft.com/office/drawing/2014/main" id="{FBE94828-144A-D2DC-C351-B844CC108CFE}"/>
              </a:ext>
            </a:extLst>
          </p:cNvPr>
          <p:cNvSpPr/>
          <p:nvPr/>
        </p:nvSpPr>
        <p:spPr>
          <a:xfrm>
            <a:off x="6874232"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successfully sends adversary spoofed navigation message</a:t>
            </a:r>
          </a:p>
        </p:txBody>
      </p:sp>
      <p:cxnSp>
        <p:nvCxnSpPr>
          <p:cNvPr id="138" name="Straight Connector 137">
            <a:extLst>
              <a:ext uri="{FF2B5EF4-FFF2-40B4-BE49-F238E27FC236}">
                <a16:creationId xmlns:a16="http://schemas.microsoft.com/office/drawing/2014/main" id="{69314DDD-BA0F-16BE-AB02-C20F977CB656}"/>
              </a:ext>
            </a:extLst>
          </p:cNvPr>
          <p:cNvCxnSpPr>
            <a:cxnSpLocks/>
          </p:cNvCxnSpPr>
          <p:nvPr/>
        </p:nvCxnSpPr>
        <p:spPr>
          <a:xfrm flipH="1">
            <a:off x="264290" y="1426175"/>
            <a:ext cx="4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DED32D80-6BC8-77F0-C71D-B06E8A527565}"/>
              </a:ext>
            </a:extLst>
          </p:cNvPr>
          <p:cNvSpPr txBox="1"/>
          <p:nvPr/>
        </p:nvSpPr>
        <p:spPr>
          <a:xfrm>
            <a:off x="162655" y="1494301"/>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141" name="TextBox 140">
            <a:extLst>
              <a:ext uri="{FF2B5EF4-FFF2-40B4-BE49-F238E27FC236}">
                <a16:creationId xmlns:a16="http://schemas.microsoft.com/office/drawing/2014/main" id="{D1380CFD-EDBC-BCC4-5BC5-907AA0549681}"/>
              </a:ext>
            </a:extLst>
          </p:cNvPr>
          <p:cNvSpPr txBox="1"/>
          <p:nvPr/>
        </p:nvSpPr>
        <p:spPr>
          <a:xfrm>
            <a:off x="150394" y="1230787"/>
            <a:ext cx="617537" cy="246221"/>
          </a:xfrm>
          <a:prstGeom prst="rect">
            <a:avLst/>
          </a:prstGeom>
          <a:noFill/>
        </p:spPr>
        <p:txBody>
          <a:bodyPr wrap="square" rtlCol="0">
            <a:spAutoFit/>
          </a:bodyPr>
          <a:lstStyle/>
          <a:p>
            <a:pPr algn="ctr"/>
            <a:r>
              <a:rPr lang="en-US" sz="1000" dirty="0">
                <a:solidFill>
                  <a:schemeClr val="accent1"/>
                </a:solidFill>
              </a:rPr>
              <a:t>or</a:t>
            </a:r>
          </a:p>
        </p:txBody>
      </p:sp>
      <p:cxnSp>
        <p:nvCxnSpPr>
          <p:cNvPr id="142" name="Straight Connector 141">
            <a:extLst>
              <a:ext uri="{FF2B5EF4-FFF2-40B4-BE49-F238E27FC236}">
                <a16:creationId xmlns:a16="http://schemas.microsoft.com/office/drawing/2014/main" id="{319FB91C-83E0-252F-CC51-6F74EF2E1C2E}"/>
              </a:ext>
            </a:extLst>
          </p:cNvPr>
          <p:cNvCxnSpPr>
            <a:cxnSpLocks/>
          </p:cNvCxnSpPr>
          <p:nvPr/>
        </p:nvCxnSpPr>
        <p:spPr>
          <a:xfrm flipH="1">
            <a:off x="264290" y="1697045"/>
            <a:ext cx="414269" cy="552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51BAEFF-1A4D-C873-06AF-F2CDE4D67AE7}"/>
              </a:ext>
            </a:extLst>
          </p:cNvPr>
          <p:cNvSpPr txBox="1"/>
          <p:nvPr/>
        </p:nvSpPr>
        <p:spPr>
          <a:xfrm>
            <a:off x="234393" y="5715035"/>
            <a:ext cx="1292298" cy="276999"/>
          </a:xfrm>
          <a:prstGeom prst="rect">
            <a:avLst/>
          </a:prstGeom>
          <a:noFill/>
        </p:spPr>
        <p:txBody>
          <a:bodyPr wrap="square" rtlCol="0">
            <a:spAutoFit/>
          </a:bodyPr>
          <a:lstStyle/>
          <a:p>
            <a:pPr algn="ctr"/>
            <a:r>
              <a:rPr lang="en-US" sz="1200" b="1" dirty="0">
                <a:solidFill>
                  <a:srgbClr val="00B050"/>
                </a:solidFill>
              </a:rPr>
              <a:t>0.0002 - 0.002</a:t>
            </a:r>
          </a:p>
        </p:txBody>
      </p:sp>
      <p:sp>
        <p:nvSpPr>
          <p:cNvPr id="16" name="TextBox 15">
            <a:extLst>
              <a:ext uri="{FF2B5EF4-FFF2-40B4-BE49-F238E27FC236}">
                <a16:creationId xmlns:a16="http://schemas.microsoft.com/office/drawing/2014/main" id="{B8E99673-8221-EC42-0B53-017D50659500}"/>
              </a:ext>
            </a:extLst>
          </p:cNvPr>
          <p:cNvSpPr txBox="1"/>
          <p:nvPr/>
        </p:nvSpPr>
        <p:spPr>
          <a:xfrm>
            <a:off x="3165544" y="4761082"/>
            <a:ext cx="1055789" cy="276999"/>
          </a:xfrm>
          <a:prstGeom prst="rect">
            <a:avLst/>
          </a:prstGeom>
          <a:noFill/>
        </p:spPr>
        <p:txBody>
          <a:bodyPr wrap="square" rtlCol="0">
            <a:spAutoFit/>
          </a:bodyPr>
          <a:lstStyle/>
          <a:p>
            <a:pPr algn="ctr"/>
            <a:r>
              <a:rPr lang="en-US" sz="1200" b="1" dirty="0">
                <a:solidFill>
                  <a:srgbClr val="00B050"/>
                </a:solidFill>
              </a:rPr>
              <a:t>0.0 – 0.001</a:t>
            </a:r>
          </a:p>
        </p:txBody>
      </p:sp>
      <p:grpSp>
        <p:nvGrpSpPr>
          <p:cNvPr id="39" name="Group 38">
            <a:extLst>
              <a:ext uri="{FF2B5EF4-FFF2-40B4-BE49-F238E27FC236}">
                <a16:creationId xmlns:a16="http://schemas.microsoft.com/office/drawing/2014/main" id="{2487653E-A1C5-17DE-5E94-8344E732C56E}"/>
              </a:ext>
            </a:extLst>
          </p:cNvPr>
          <p:cNvGrpSpPr/>
          <p:nvPr/>
        </p:nvGrpSpPr>
        <p:grpSpPr>
          <a:xfrm>
            <a:off x="20730" y="1813647"/>
            <a:ext cx="909662" cy="246221"/>
            <a:chOff x="16592" y="1776405"/>
            <a:chExt cx="909662" cy="246221"/>
          </a:xfrm>
        </p:grpSpPr>
        <p:sp>
          <p:nvSpPr>
            <p:cNvPr id="38" name="TextBox 37">
              <a:extLst>
                <a:ext uri="{FF2B5EF4-FFF2-40B4-BE49-F238E27FC236}">
                  <a16:creationId xmlns:a16="http://schemas.microsoft.com/office/drawing/2014/main" id="{EE1FDB03-550F-878E-1325-86A5CE61A917}"/>
                </a:ext>
              </a:extLst>
            </p:cNvPr>
            <p:cNvSpPr txBox="1"/>
            <p:nvPr/>
          </p:nvSpPr>
          <p:spPr>
            <a:xfrm>
              <a:off x="16592" y="1776405"/>
              <a:ext cx="909662" cy="246221"/>
            </a:xfrm>
            <a:prstGeom prst="rect">
              <a:avLst/>
            </a:prstGeom>
            <a:noFill/>
          </p:spPr>
          <p:txBody>
            <a:bodyPr wrap="square" rtlCol="0">
              <a:spAutoFit/>
            </a:bodyPr>
            <a:lstStyle/>
            <a:p>
              <a:pPr algn="ctr"/>
              <a:r>
                <a:rPr lang="en-US" sz="1000" dirty="0"/>
                <a:t>Scored Leaf</a:t>
              </a:r>
            </a:p>
          </p:txBody>
        </p:sp>
        <p:sp>
          <p:nvSpPr>
            <p:cNvPr id="36" name="Rectangle 35">
              <a:extLst>
                <a:ext uri="{FF2B5EF4-FFF2-40B4-BE49-F238E27FC236}">
                  <a16:creationId xmlns:a16="http://schemas.microsoft.com/office/drawing/2014/main" id="{515E7ACE-4D2C-890F-FE57-4C4087F3A7DE}"/>
                </a:ext>
              </a:extLst>
            </p:cNvPr>
            <p:cNvSpPr/>
            <p:nvPr/>
          </p:nvSpPr>
          <p:spPr>
            <a:xfrm>
              <a:off x="100067" y="1796802"/>
              <a:ext cx="748131" cy="205425"/>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42" name="TextBox 41">
            <a:extLst>
              <a:ext uri="{FF2B5EF4-FFF2-40B4-BE49-F238E27FC236}">
                <a16:creationId xmlns:a16="http://schemas.microsoft.com/office/drawing/2014/main" id="{E39B8E1C-22DB-DDF8-F09A-275049AAA94C}"/>
              </a:ext>
            </a:extLst>
          </p:cNvPr>
          <p:cNvSpPr txBox="1"/>
          <p:nvPr/>
        </p:nvSpPr>
        <p:spPr>
          <a:xfrm>
            <a:off x="7167137" y="3803272"/>
            <a:ext cx="1002777" cy="276999"/>
          </a:xfrm>
          <a:prstGeom prst="rect">
            <a:avLst/>
          </a:prstGeom>
          <a:noFill/>
        </p:spPr>
        <p:txBody>
          <a:bodyPr wrap="square" rtlCol="0">
            <a:spAutoFit/>
          </a:bodyPr>
          <a:lstStyle/>
          <a:p>
            <a:pPr algn="ctr"/>
            <a:r>
              <a:rPr lang="en-US" sz="1200" b="1" dirty="0">
                <a:solidFill>
                  <a:srgbClr val="0070C0"/>
                </a:solidFill>
              </a:rPr>
              <a:t>0.18 - 0.43</a:t>
            </a:r>
          </a:p>
        </p:txBody>
      </p:sp>
      <p:sp>
        <p:nvSpPr>
          <p:cNvPr id="35" name="TextBox 34">
            <a:extLst>
              <a:ext uri="{FF2B5EF4-FFF2-40B4-BE49-F238E27FC236}">
                <a16:creationId xmlns:a16="http://schemas.microsoft.com/office/drawing/2014/main" id="{14713880-2786-FBF6-7C22-8D65A911CCF7}"/>
              </a:ext>
            </a:extLst>
          </p:cNvPr>
          <p:cNvSpPr txBox="1"/>
          <p:nvPr/>
        </p:nvSpPr>
        <p:spPr>
          <a:xfrm>
            <a:off x="8845124" y="3803272"/>
            <a:ext cx="997316" cy="276999"/>
          </a:xfrm>
          <a:prstGeom prst="rect">
            <a:avLst/>
          </a:prstGeom>
          <a:noFill/>
        </p:spPr>
        <p:txBody>
          <a:bodyPr wrap="square" rtlCol="0">
            <a:spAutoFit/>
          </a:bodyPr>
          <a:lstStyle/>
          <a:p>
            <a:pPr algn="ctr"/>
            <a:r>
              <a:rPr lang="en-US" sz="1200" b="1" dirty="0">
                <a:solidFill>
                  <a:srgbClr val="7030A0"/>
                </a:solidFill>
              </a:rPr>
              <a:t>0.001 - .02</a:t>
            </a:r>
          </a:p>
        </p:txBody>
      </p:sp>
      <p:sp>
        <p:nvSpPr>
          <p:cNvPr id="45" name="TextBox 44">
            <a:extLst>
              <a:ext uri="{FF2B5EF4-FFF2-40B4-BE49-F238E27FC236}">
                <a16:creationId xmlns:a16="http://schemas.microsoft.com/office/drawing/2014/main" id="{678D51E8-37A2-5580-29C8-09309D1DF281}"/>
              </a:ext>
            </a:extLst>
          </p:cNvPr>
          <p:cNvSpPr txBox="1"/>
          <p:nvPr/>
        </p:nvSpPr>
        <p:spPr>
          <a:xfrm>
            <a:off x="10565544" y="3803272"/>
            <a:ext cx="938769" cy="276999"/>
          </a:xfrm>
          <a:prstGeom prst="rect">
            <a:avLst/>
          </a:prstGeom>
          <a:noFill/>
        </p:spPr>
        <p:txBody>
          <a:bodyPr wrap="square" rtlCol="0">
            <a:spAutoFit/>
          </a:bodyPr>
          <a:lstStyle/>
          <a:p>
            <a:pPr algn="ctr"/>
            <a:r>
              <a:rPr lang="en-US" sz="1200" b="1" dirty="0">
                <a:solidFill>
                  <a:srgbClr val="7030A0"/>
                </a:solidFill>
              </a:rPr>
              <a:t>0.005 - .05</a:t>
            </a:r>
          </a:p>
        </p:txBody>
      </p:sp>
      <p:sp>
        <p:nvSpPr>
          <p:cNvPr id="54" name="TextBox 53">
            <a:extLst>
              <a:ext uri="{FF2B5EF4-FFF2-40B4-BE49-F238E27FC236}">
                <a16:creationId xmlns:a16="http://schemas.microsoft.com/office/drawing/2014/main" id="{D4E88C1E-EB35-DAAD-051C-C06F402258CC}"/>
              </a:ext>
            </a:extLst>
          </p:cNvPr>
          <p:cNvSpPr txBox="1"/>
          <p:nvPr/>
        </p:nvSpPr>
        <p:spPr>
          <a:xfrm>
            <a:off x="3063585" y="6545359"/>
            <a:ext cx="1386074" cy="276999"/>
          </a:xfrm>
          <a:prstGeom prst="rect">
            <a:avLst/>
          </a:prstGeom>
          <a:noFill/>
        </p:spPr>
        <p:txBody>
          <a:bodyPr wrap="square" rtlCol="0">
            <a:spAutoFit/>
          </a:bodyPr>
          <a:lstStyle/>
          <a:p>
            <a:pPr algn="ctr"/>
            <a:r>
              <a:rPr lang="en-US" sz="1200" b="1" dirty="0">
                <a:solidFill>
                  <a:srgbClr val="00B050"/>
                </a:solidFill>
              </a:rPr>
              <a:t>0.00005 - 0.0005</a:t>
            </a:r>
          </a:p>
        </p:txBody>
      </p:sp>
      <p:sp>
        <p:nvSpPr>
          <p:cNvPr id="15" name="TextBox 14">
            <a:extLst>
              <a:ext uri="{FF2B5EF4-FFF2-40B4-BE49-F238E27FC236}">
                <a16:creationId xmlns:a16="http://schemas.microsoft.com/office/drawing/2014/main" id="{D5A61506-4D87-AE67-0D5D-51D49FA44666}"/>
              </a:ext>
            </a:extLst>
          </p:cNvPr>
          <p:cNvSpPr txBox="1"/>
          <p:nvPr/>
        </p:nvSpPr>
        <p:spPr>
          <a:xfrm>
            <a:off x="65367" y="6083711"/>
            <a:ext cx="1626892" cy="707886"/>
          </a:xfrm>
          <a:prstGeom prst="rect">
            <a:avLst/>
          </a:prstGeom>
          <a:noFill/>
          <a:ln>
            <a:solidFill>
              <a:schemeClr val="accent1"/>
            </a:solidFill>
          </a:ln>
        </p:spPr>
        <p:txBody>
          <a:bodyPr wrap="square" rtlCol="0">
            <a:spAutoFit/>
          </a:bodyPr>
          <a:lstStyle/>
          <a:p>
            <a:r>
              <a:rPr lang="en-US" sz="1000" b="1" dirty="0">
                <a:solidFill>
                  <a:srgbClr val="00B050"/>
                </a:solidFill>
              </a:rPr>
              <a:t>Derived from data</a:t>
            </a:r>
          </a:p>
          <a:p>
            <a:r>
              <a:rPr lang="en-US" sz="1000" b="1" dirty="0">
                <a:solidFill>
                  <a:srgbClr val="0070C0"/>
                </a:solidFill>
              </a:rPr>
              <a:t>Human informed model</a:t>
            </a:r>
          </a:p>
          <a:p>
            <a:r>
              <a:rPr lang="en-US" sz="1000" b="1" dirty="0">
                <a:solidFill>
                  <a:srgbClr val="7030A0"/>
                </a:solidFill>
              </a:rPr>
              <a:t>SME assessment</a:t>
            </a:r>
          </a:p>
          <a:p>
            <a:r>
              <a:rPr lang="en-US" sz="1000" b="1" dirty="0"/>
              <a:t>Calculated</a:t>
            </a:r>
          </a:p>
        </p:txBody>
      </p:sp>
      <p:sp>
        <p:nvSpPr>
          <p:cNvPr id="65" name="TextBox 64">
            <a:extLst>
              <a:ext uri="{FF2B5EF4-FFF2-40B4-BE49-F238E27FC236}">
                <a16:creationId xmlns:a16="http://schemas.microsoft.com/office/drawing/2014/main" id="{CD215C22-B0BC-2D99-18C2-89EF37E2EE35}"/>
              </a:ext>
            </a:extLst>
          </p:cNvPr>
          <p:cNvSpPr txBox="1"/>
          <p:nvPr/>
        </p:nvSpPr>
        <p:spPr>
          <a:xfrm>
            <a:off x="5150639" y="4761082"/>
            <a:ext cx="1055788" cy="276999"/>
          </a:xfrm>
          <a:prstGeom prst="rect">
            <a:avLst/>
          </a:prstGeom>
          <a:noFill/>
        </p:spPr>
        <p:txBody>
          <a:bodyPr wrap="square" rtlCol="0">
            <a:spAutoFit/>
          </a:bodyPr>
          <a:lstStyle/>
          <a:p>
            <a:pPr algn="ctr"/>
            <a:r>
              <a:rPr lang="en-US" sz="1200" b="1" dirty="0"/>
              <a:t>0.028 - 0.12</a:t>
            </a:r>
          </a:p>
        </p:txBody>
      </p:sp>
      <p:sp>
        <p:nvSpPr>
          <p:cNvPr id="17" name="TextBox 16">
            <a:extLst>
              <a:ext uri="{FF2B5EF4-FFF2-40B4-BE49-F238E27FC236}">
                <a16:creationId xmlns:a16="http://schemas.microsoft.com/office/drawing/2014/main" id="{A3267ABB-F60D-FC2C-2527-C23AC31E9E23}"/>
              </a:ext>
            </a:extLst>
          </p:cNvPr>
          <p:cNvSpPr txBox="1"/>
          <p:nvPr/>
        </p:nvSpPr>
        <p:spPr>
          <a:xfrm>
            <a:off x="3272858" y="3803272"/>
            <a:ext cx="1055788" cy="276999"/>
          </a:xfrm>
          <a:prstGeom prst="rect">
            <a:avLst/>
          </a:prstGeom>
          <a:noFill/>
        </p:spPr>
        <p:txBody>
          <a:bodyPr wrap="square" rtlCol="0">
            <a:spAutoFit/>
          </a:bodyPr>
          <a:lstStyle/>
          <a:p>
            <a:pPr algn="ctr"/>
            <a:r>
              <a:rPr lang="en-US" sz="1200" b="1" dirty="0"/>
              <a:t>0.029 - 0.12</a:t>
            </a:r>
          </a:p>
        </p:txBody>
      </p:sp>
      <p:sp>
        <p:nvSpPr>
          <p:cNvPr id="47" name="TextBox 46">
            <a:extLst>
              <a:ext uri="{FF2B5EF4-FFF2-40B4-BE49-F238E27FC236}">
                <a16:creationId xmlns:a16="http://schemas.microsoft.com/office/drawing/2014/main" id="{3F0DB3E2-2E26-85CC-97F8-85D0CE915F04}"/>
              </a:ext>
            </a:extLst>
          </p:cNvPr>
          <p:cNvSpPr txBox="1"/>
          <p:nvPr/>
        </p:nvSpPr>
        <p:spPr>
          <a:xfrm>
            <a:off x="458081" y="3803272"/>
            <a:ext cx="1055788" cy="276999"/>
          </a:xfrm>
          <a:prstGeom prst="rect">
            <a:avLst/>
          </a:prstGeom>
          <a:noFill/>
        </p:spPr>
        <p:txBody>
          <a:bodyPr wrap="square" rtlCol="0">
            <a:spAutoFit/>
          </a:bodyPr>
          <a:lstStyle/>
          <a:p>
            <a:pPr algn="ctr"/>
            <a:r>
              <a:rPr lang="en-US" sz="1200" b="1" dirty="0"/>
              <a:t>0.013 - 0.15</a:t>
            </a:r>
          </a:p>
        </p:txBody>
      </p:sp>
      <p:sp>
        <p:nvSpPr>
          <p:cNvPr id="48" name="TextBox 47">
            <a:extLst>
              <a:ext uri="{FF2B5EF4-FFF2-40B4-BE49-F238E27FC236}">
                <a16:creationId xmlns:a16="http://schemas.microsoft.com/office/drawing/2014/main" id="{FCD4E943-D934-CAF8-A049-5AA9CA79C1C7}"/>
              </a:ext>
            </a:extLst>
          </p:cNvPr>
          <p:cNvSpPr txBox="1"/>
          <p:nvPr/>
        </p:nvSpPr>
        <p:spPr>
          <a:xfrm>
            <a:off x="1667195" y="2852225"/>
            <a:ext cx="1055788" cy="276999"/>
          </a:xfrm>
          <a:prstGeom prst="rect">
            <a:avLst/>
          </a:prstGeom>
          <a:noFill/>
        </p:spPr>
        <p:txBody>
          <a:bodyPr wrap="square" rtlCol="0">
            <a:spAutoFit/>
          </a:bodyPr>
          <a:lstStyle/>
          <a:p>
            <a:pPr algn="ctr"/>
            <a:r>
              <a:rPr lang="en-US" sz="1200" b="1" dirty="0"/>
              <a:t>0.075 - 0.23</a:t>
            </a:r>
          </a:p>
        </p:txBody>
      </p:sp>
      <p:sp>
        <p:nvSpPr>
          <p:cNvPr id="50" name="TextBox 49">
            <a:extLst>
              <a:ext uri="{FF2B5EF4-FFF2-40B4-BE49-F238E27FC236}">
                <a16:creationId xmlns:a16="http://schemas.microsoft.com/office/drawing/2014/main" id="{33518900-F335-3B5E-848F-31CC23209FA6}"/>
              </a:ext>
            </a:extLst>
          </p:cNvPr>
          <p:cNvSpPr txBox="1"/>
          <p:nvPr/>
        </p:nvSpPr>
        <p:spPr>
          <a:xfrm>
            <a:off x="6321420" y="2914993"/>
            <a:ext cx="1055788" cy="276999"/>
          </a:xfrm>
          <a:prstGeom prst="rect">
            <a:avLst/>
          </a:prstGeom>
          <a:noFill/>
        </p:spPr>
        <p:txBody>
          <a:bodyPr wrap="square" rtlCol="0">
            <a:spAutoFit/>
          </a:bodyPr>
          <a:lstStyle/>
          <a:p>
            <a:pPr algn="ctr"/>
            <a:r>
              <a:rPr lang="en-US" sz="1200" b="1" dirty="0"/>
              <a:t>0.0 - 0.016</a:t>
            </a:r>
          </a:p>
        </p:txBody>
      </p:sp>
      <p:sp>
        <p:nvSpPr>
          <p:cNvPr id="51" name="TextBox 50">
            <a:extLst>
              <a:ext uri="{FF2B5EF4-FFF2-40B4-BE49-F238E27FC236}">
                <a16:creationId xmlns:a16="http://schemas.microsoft.com/office/drawing/2014/main" id="{D29E87A8-7A46-4CB6-A575-18A3B7D0BF94}"/>
              </a:ext>
            </a:extLst>
          </p:cNvPr>
          <p:cNvSpPr txBox="1"/>
          <p:nvPr/>
        </p:nvSpPr>
        <p:spPr>
          <a:xfrm>
            <a:off x="9073522" y="2852225"/>
            <a:ext cx="1189530" cy="276999"/>
          </a:xfrm>
          <a:prstGeom prst="rect">
            <a:avLst/>
          </a:prstGeom>
          <a:noFill/>
        </p:spPr>
        <p:txBody>
          <a:bodyPr wrap="square" rtlCol="0">
            <a:spAutoFit/>
          </a:bodyPr>
          <a:lstStyle/>
          <a:p>
            <a:pPr algn="ctr"/>
            <a:r>
              <a:rPr lang="en-US" sz="1200" b="1" dirty="0"/>
              <a:t>0.0 - 0.00066</a:t>
            </a:r>
          </a:p>
        </p:txBody>
      </p:sp>
      <p:sp>
        <p:nvSpPr>
          <p:cNvPr id="53" name="TextBox 52">
            <a:extLst>
              <a:ext uri="{FF2B5EF4-FFF2-40B4-BE49-F238E27FC236}">
                <a16:creationId xmlns:a16="http://schemas.microsoft.com/office/drawing/2014/main" id="{22969096-24D4-6DDE-C399-1DB31F702722}"/>
              </a:ext>
            </a:extLst>
          </p:cNvPr>
          <p:cNvSpPr txBox="1"/>
          <p:nvPr/>
        </p:nvSpPr>
        <p:spPr>
          <a:xfrm>
            <a:off x="4815068" y="1884800"/>
            <a:ext cx="1055788" cy="276999"/>
          </a:xfrm>
          <a:prstGeom prst="rect">
            <a:avLst/>
          </a:prstGeom>
          <a:noFill/>
        </p:spPr>
        <p:txBody>
          <a:bodyPr wrap="square" rtlCol="0">
            <a:spAutoFit/>
          </a:bodyPr>
          <a:lstStyle/>
          <a:p>
            <a:pPr algn="ctr"/>
            <a:r>
              <a:rPr lang="en-US" sz="1200" b="1" dirty="0"/>
              <a:t>0.083 - 0.24</a:t>
            </a:r>
          </a:p>
        </p:txBody>
      </p:sp>
    </p:spTree>
    <p:extLst>
      <p:ext uri="{BB962C8B-B14F-4D97-AF65-F5344CB8AC3E}">
        <p14:creationId xmlns:p14="http://schemas.microsoft.com/office/powerpoint/2010/main" val="424538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F76D02-3D9C-48F1-98A7-013007FB5AAE}"/>
              </a:ext>
            </a:extLst>
          </p:cNvPr>
          <p:cNvSpPr>
            <a:spLocks noGrp="1"/>
          </p:cNvSpPr>
          <p:nvPr>
            <p:ph idx="1"/>
          </p:nvPr>
        </p:nvSpPr>
        <p:spPr>
          <a:xfrm>
            <a:off x="537465" y="1369530"/>
            <a:ext cx="11205354" cy="4349551"/>
          </a:xfrm>
        </p:spPr>
        <p:txBody>
          <a:bodyPr/>
          <a:lstStyle/>
          <a:p>
            <a:r>
              <a:rPr lang="en-US" sz="3200" dirty="0"/>
              <a:t>Understanding platforms and weapon systems will perform in a cyber contested environment remains critical</a:t>
            </a:r>
          </a:p>
          <a:p>
            <a:r>
              <a:rPr lang="en-US" sz="3200" dirty="0"/>
              <a:t>The likelihood of a successful cyber attack is one of the most challenging things to assess or measure</a:t>
            </a:r>
          </a:p>
          <a:p>
            <a:pPr lvl="1"/>
            <a:r>
              <a:rPr lang="en-US" dirty="0"/>
              <a:t>Equivalent of kinetic survivability’s P</a:t>
            </a:r>
            <a:r>
              <a:rPr lang="en-US" baseline="-25000" dirty="0"/>
              <a:t>H</a:t>
            </a:r>
          </a:p>
          <a:p>
            <a:pPr lvl="1"/>
            <a:r>
              <a:rPr lang="en-US" dirty="0"/>
              <a:t>Little relevant historical data</a:t>
            </a:r>
          </a:p>
          <a:p>
            <a:pPr lvl="1"/>
            <a:r>
              <a:rPr lang="en-US" dirty="0"/>
              <a:t>No consensus on how, or even if, to measure</a:t>
            </a:r>
          </a:p>
        </p:txBody>
      </p:sp>
      <p:sp>
        <p:nvSpPr>
          <p:cNvPr id="4" name="Title 3">
            <a:extLst>
              <a:ext uri="{FF2B5EF4-FFF2-40B4-BE49-F238E27FC236}">
                <a16:creationId xmlns:a16="http://schemas.microsoft.com/office/drawing/2014/main" id="{114BC776-1AD1-4E09-BD92-0036F43060AE}"/>
              </a:ext>
            </a:extLst>
          </p:cNvPr>
          <p:cNvSpPr>
            <a:spLocks noGrp="1"/>
          </p:cNvSpPr>
          <p:nvPr>
            <p:ph type="title"/>
          </p:nvPr>
        </p:nvSpPr>
        <p:spPr>
          <a:xfrm>
            <a:off x="1980229" y="0"/>
            <a:ext cx="8544106" cy="889082"/>
          </a:xfrm>
        </p:spPr>
        <p:txBody>
          <a:bodyPr/>
          <a:lstStyle/>
          <a:p>
            <a:r>
              <a:rPr lang="en-US" dirty="0"/>
              <a:t>What’s the Problem?</a:t>
            </a:r>
          </a:p>
        </p:txBody>
      </p:sp>
      <p:sp>
        <p:nvSpPr>
          <p:cNvPr id="10" name="TextBox 9">
            <a:extLst>
              <a:ext uri="{FF2B5EF4-FFF2-40B4-BE49-F238E27FC236}">
                <a16:creationId xmlns:a16="http://schemas.microsoft.com/office/drawing/2014/main" id="{BD0FFD1E-1D33-7177-9206-8617BD5D78D1}"/>
              </a:ext>
            </a:extLst>
          </p:cNvPr>
          <p:cNvSpPr txBox="1"/>
          <p:nvPr/>
        </p:nvSpPr>
        <p:spPr>
          <a:xfrm>
            <a:off x="633578" y="5659973"/>
            <a:ext cx="10855038" cy="954107"/>
          </a:xfrm>
          <a:prstGeom prst="rect">
            <a:avLst/>
          </a:prstGeom>
          <a:solidFill>
            <a:schemeClr val="accent1"/>
          </a:solidFill>
        </p:spPr>
        <p:txBody>
          <a:bodyPr wrap="square" rtlCol="0">
            <a:spAutoFit/>
          </a:bodyPr>
          <a:lstStyle/>
          <a:p>
            <a:pPr algn="ctr"/>
            <a:r>
              <a:rPr lang="en-US" sz="2800" b="1" dirty="0">
                <a:solidFill>
                  <a:srgbClr val="FFC000"/>
                </a:solidFill>
              </a:rPr>
              <a:t>Probabilistic Attack Trees scored using historical data, simple models, and direct assessment provides a potential solution</a:t>
            </a:r>
          </a:p>
        </p:txBody>
      </p:sp>
    </p:spTree>
    <p:custDataLst>
      <p:tags r:id="rId1"/>
    </p:custDataLst>
    <p:extLst>
      <p:ext uri="{BB962C8B-B14F-4D97-AF65-F5344CB8AC3E}">
        <p14:creationId xmlns:p14="http://schemas.microsoft.com/office/powerpoint/2010/main" val="57871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07E9F-7614-270F-D0E8-DC665FADAFB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DCF4B5-8E42-A1CF-0244-FFF743809DDF}"/>
              </a:ext>
            </a:extLst>
          </p:cNvPr>
          <p:cNvSpPr>
            <a:spLocks noGrp="1"/>
          </p:cNvSpPr>
          <p:nvPr>
            <p:ph idx="1"/>
          </p:nvPr>
        </p:nvSpPr>
        <p:spPr>
          <a:xfrm>
            <a:off x="609657" y="1558266"/>
            <a:ext cx="10972689" cy="4919438"/>
          </a:xfrm>
        </p:spPr>
        <p:txBody>
          <a:bodyPr/>
          <a:lstStyle/>
          <a:p>
            <a:r>
              <a:rPr lang="en-US" sz="2400" dirty="0">
                <a:solidFill>
                  <a:srgbClr val="0070C0"/>
                </a:solidFill>
              </a:rPr>
              <a:t>Advantages</a:t>
            </a:r>
          </a:p>
          <a:p>
            <a:pPr lvl="1"/>
            <a:r>
              <a:rPr lang="en-US" sz="2200" dirty="0">
                <a:solidFill>
                  <a:srgbClr val="0070C0"/>
                </a:solidFill>
              </a:rPr>
              <a:t>Focuses on mission risk versus vulnerabilities</a:t>
            </a:r>
          </a:p>
          <a:p>
            <a:pPr lvl="1"/>
            <a:r>
              <a:rPr lang="en-US" sz="2200" dirty="0">
                <a:solidFill>
                  <a:srgbClr val="0070C0"/>
                </a:solidFill>
              </a:rPr>
              <a:t>Provides specific falsifiable and testable predictions at all levels of the attack tree</a:t>
            </a:r>
          </a:p>
          <a:p>
            <a:pPr lvl="1"/>
            <a:r>
              <a:rPr lang="en-US" sz="2200" dirty="0">
                <a:solidFill>
                  <a:srgbClr val="0070C0"/>
                </a:solidFill>
              </a:rPr>
              <a:t>Improves consistency and repeatability</a:t>
            </a:r>
          </a:p>
          <a:p>
            <a:pPr lvl="1"/>
            <a:r>
              <a:rPr lang="en-US" sz="2200" dirty="0">
                <a:solidFill>
                  <a:srgbClr val="0070C0"/>
                </a:solidFill>
              </a:rPr>
              <a:t>Provides ability to calculate ROI for various mitigations</a:t>
            </a:r>
          </a:p>
          <a:p>
            <a:pPr lvl="1"/>
            <a:r>
              <a:rPr lang="en-US" sz="2200" dirty="0">
                <a:solidFill>
                  <a:srgbClr val="0070C0"/>
                </a:solidFill>
              </a:rPr>
              <a:t>Does not require extensive training and scoring by program engineering teams</a:t>
            </a:r>
          </a:p>
          <a:p>
            <a:r>
              <a:rPr lang="en-US" sz="2400" dirty="0">
                <a:solidFill>
                  <a:srgbClr val="C00000"/>
                </a:solidFill>
              </a:rPr>
              <a:t>Disadvantages</a:t>
            </a:r>
          </a:p>
          <a:p>
            <a:pPr lvl="1"/>
            <a:r>
              <a:rPr lang="en-US" sz="2200" dirty="0">
                <a:solidFill>
                  <a:srgbClr val="C00000"/>
                </a:solidFill>
              </a:rPr>
              <a:t>Approach may be seen as too complex compared to 1-5 scoring</a:t>
            </a:r>
          </a:p>
          <a:p>
            <a:pPr lvl="1"/>
            <a:r>
              <a:rPr lang="en-US" sz="2200" dirty="0">
                <a:solidFill>
                  <a:srgbClr val="C00000"/>
                </a:solidFill>
              </a:rPr>
              <a:t>Requires detailed analysis of attack pathways</a:t>
            </a:r>
          </a:p>
          <a:p>
            <a:pPr lvl="1"/>
            <a:r>
              <a:rPr lang="en-US" sz="2200" dirty="0">
                <a:solidFill>
                  <a:srgbClr val="C00000"/>
                </a:solidFill>
              </a:rPr>
              <a:t>“Medium” feels more comfortable than “40% probability”</a:t>
            </a:r>
          </a:p>
          <a:p>
            <a:pPr lvl="1"/>
            <a:r>
              <a:rPr lang="en-US" sz="2200" dirty="0">
                <a:solidFill>
                  <a:srgbClr val="C00000"/>
                </a:solidFill>
              </a:rPr>
              <a:t>Including uncertainty via confidence intervals requires additional computational complexity</a:t>
            </a:r>
          </a:p>
        </p:txBody>
      </p:sp>
      <p:sp>
        <p:nvSpPr>
          <p:cNvPr id="3" name="Slide Number Placeholder 2">
            <a:extLst>
              <a:ext uri="{FF2B5EF4-FFF2-40B4-BE49-F238E27FC236}">
                <a16:creationId xmlns:a16="http://schemas.microsoft.com/office/drawing/2014/main" id="{054D3D96-D27B-20A8-DD85-01C99ACC260E}"/>
              </a:ext>
            </a:extLst>
          </p:cNvPr>
          <p:cNvSpPr>
            <a:spLocks noGrp="1"/>
          </p:cNvSpPr>
          <p:nvPr>
            <p:ph type="sldNum" sz="quarter" idx="12"/>
          </p:nvPr>
        </p:nvSpPr>
        <p:spPr/>
        <p:txBody>
          <a:bodyPr/>
          <a:lstStyle/>
          <a:p>
            <a:pPr>
              <a:defRPr/>
            </a:pPr>
            <a:fld id="{78E67954-3F63-4602-A1EF-637D8771F4F4}" type="slidenum">
              <a:rPr lang="en-US" smtClean="0"/>
              <a:pPr>
                <a:defRPr/>
              </a:pPr>
              <a:t>20</a:t>
            </a:fld>
            <a:endParaRPr lang="en-US"/>
          </a:p>
        </p:txBody>
      </p:sp>
      <p:sp>
        <p:nvSpPr>
          <p:cNvPr id="4" name="Title 3">
            <a:extLst>
              <a:ext uri="{FF2B5EF4-FFF2-40B4-BE49-F238E27FC236}">
                <a16:creationId xmlns:a16="http://schemas.microsoft.com/office/drawing/2014/main" id="{F85CE86B-3170-6692-8860-454E4CC431A7}"/>
              </a:ext>
            </a:extLst>
          </p:cNvPr>
          <p:cNvSpPr>
            <a:spLocks noGrp="1"/>
          </p:cNvSpPr>
          <p:nvPr>
            <p:ph type="title"/>
          </p:nvPr>
        </p:nvSpPr>
        <p:spPr/>
        <p:txBody>
          <a:bodyPr/>
          <a:lstStyle/>
          <a:p>
            <a:r>
              <a:rPr lang="en-US" dirty="0"/>
              <a:t>Advantages and Disadvantages</a:t>
            </a:r>
          </a:p>
        </p:txBody>
      </p:sp>
    </p:spTree>
    <p:extLst>
      <p:ext uri="{BB962C8B-B14F-4D97-AF65-F5344CB8AC3E}">
        <p14:creationId xmlns:p14="http://schemas.microsoft.com/office/powerpoint/2010/main" val="29092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7117DE-F9D3-418B-EDE4-FBE2729D9D26}"/>
              </a:ext>
            </a:extLst>
          </p:cNvPr>
          <p:cNvSpPr>
            <a:spLocks noGrp="1"/>
          </p:cNvSpPr>
          <p:nvPr>
            <p:ph idx="1"/>
          </p:nvPr>
        </p:nvSpPr>
        <p:spPr>
          <a:xfrm>
            <a:off x="609657" y="1558266"/>
            <a:ext cx="10972689" cy="4919438"/>
          </a:xfrm>
        </p:spPr>
        <p:txBody>
          <a:bodyPr/>
          <a:lstStyle/>
          <a:p>
            <a:r>
              <a:rPr lang="en-US" dirty="0"/>
              <a:t>If a MBSE model and environment are available, it can greatly enhance this approach</a:t>
            </a:r>
          </a:p>
          <a:p>
            <a:r>
              <a:rPr lang="en-US" dirty="0"/>
              <a:t>Utilize system model to build attack trees</a:t>
            </a:r>
          </a:p>
          <a:p>
            <a:r>
              <a:rPr lang="en-US" dirty="0"/>
              <a:t>Reusability</a:t>
            </a:r>
          </a:p>
          <a:p>
            <a:pPr lvl="1"/>
            <a:r>
              <a:rPr lang="en-US" dirty="0"/>
              <a:t>Attack tree branches and elements, models, scoring, etc.</a:t>
            </a:r>
          </a:p>
          <a:p>
            <a:r>
              <a:rPr lang="en-US" dirty="0"/>
              <a:t>Changes in the system model should be replicated through the risk scoring and should be automatically updated</a:t>
            </a:r>
          </a:p>
          <a:p>
            <a:pPr lvl="1"/>
            <a:r>
              <a:rPr lang="en-US" dirty="0"/>
              <a:t>May require scoring for new attack tree leaves</a:t>
            </a:r>
          </a:p>
        </p:txBody>
      </p:sp>
      <p:sp>
        <p:nvSpPr>
          <p:cNvPr id="3" name="Slide Number Placeholder 2">
            <a:extLst>
              <a:ext uri="{FF2B5EF4-FFF2-40B4-BE49-F238E27FC236}">
                <a16:creationId xmlns:a16="http://schemas.microsoft.com/office/drawing/2014/main" id="{6807BCF5-A3A1-6D2C-95B7-B8A6EC1E9F0C}"/>
              </a:ext>
            </a:extLst>
          </p:cNvPr>
          <p:cNvSpPr>
            <a:spLocks noGrp="1"/>
          </p:cNvSpPr>
          <p:nvPr>
            <p:ph type="sldNum" sz="quarter" idx="12"/>
          </p:nvPr>
        </p:nvSpPr>
        <p:spPr/>
        <p:txBody>
          <a:bodyPr/>
          <a:lstStyle/>
          <a:p>
            <a:pPr>
              <a:defRPr/>
            </a:pPr>
            <a:fld id="{78E67954-3F63-4602-A1EF-637D8771F4F4}" type="slidenum">
              <a:rPr lang="en-US" smtClean="0"/>
              <a:pPr>
                <a:defRPr/>
              </a:pPr>
              <a:t>21</a:t>
            </a:fld>
            <a:endParaRPr lang="en-US"/>
          </a:p>
        </p:txBody>
      </p:sp>
      <p:sp>
        <p:nvSpPr>
          <p:cNvPr id="4" name="Title 3">
            <a:extLst>
              <a:ext uri="{FF2B5EF4-FFF2-40B4-BE49-F238E27FC236}">
                <a16:creationId xmlns:a16="http://schemas.microsoft.com/office/drawing/2014/main" id="{21A2EAC8-02A3-031B-6C5B-BE3583C3912E}"/>
              </a:ext>
            </a:extLst>
          </p:cNvPr>
          <p:cNvSpPr>
            <a:spLocks noGrp="1"/>
          </p:cNvSpPr>
          <p:nvPr>
            <p:ph type="title"/>
          </p:nvPr>
        </p:nvSpPr>
        <p:spPr/>
        <p:txBody>
          <a:bodyPr/>
          <a:lstStyle/>
          <a:p>
            <a:r>
              <a:rPr lang="en-US" dirty="0"/>
              <a:t>MBSE</a:t>
            </a:r>
          </a:p>
        </p:txBody>
      </p:sp>
    </p:spTree>
    <p:extLst>
      <p:ext uri="{BB962C8B-B14F-4D97-AF65-F5344CB8AC3E}">
        <p14:creationId xmlns:p14="http://schemas.microsoft.com/office/powerpoint/2010/main" val="1272790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FE197F-E82E-6DB9-C573-9FFC9B5EEB6D}"/>
              </a:ext>
            </a:extLst>
          </p:cNvPr>
          <p:cNvSpPr>
            <a:spLocks noGrp="1"/>
          </p:cNvSpPr>
          <p:nvPr>
            <p:ph idx="1"/>
          </p:nvPr>
        </p:nvSpPr>
        <p:spPr>
          <a:xfrm>
            <a:off x="475819" y="1479653"/>
            <a:ext cx="11258291" cy="4919438"/>
          </a:xfrm>
        </p:spPr>
        <p:txBody>
          <a:bodyPr/>
          <a:lstStyle/>
          <a:p>
            <a:r>
              <a:rPr lang="en-US" dirty="0"/>
              <a:t>Probabilistic Attack Trees provide a transparent and repeatable way to score a cyber attack’s likelihood of success or P</a:t>
            </a:r>
            <a:r>
              <a:rPr lang="en-US" baseline="-25000" dirty="0"/>
              <a:t>H</a:t>
            </a:r>
          </a:p>
          <a:p>
            <a:r>
              <a:rPr lang="en-US" dirty="0"/>
              <a:t>A hierarchical approach to scoring maximizes the information and tools we have to provide the best answer right now</a:t>
            </a:r>
          </a:p>
          <a:p>
            <a:pPr marL="971788" lvl="1" indent="-514350">
              <a:buFont typeface="+mj-lt"/>
              <a:buAutoNum type="arabicPeriod"/>
            </a:pPr>
            <a:r>
              <a:rPr lang="en-US" dirty="0"/>
              <a:t>Historical Data</a:t>
            </a:r>
          </a:p>
          <a:p>
            <a:pPr marL="971788" lvl="1" indent="-514350">
              <a:buFont typeface="+mj-lt"/>
              <a:buAutoNum type="arabicPeriod"/>
            </a:pPr>
            <a:r>
              <a:rPr lang="en-US" dirty="0"/>
              <a:t>Simple Linear Models</a:t>
            </a:r>
          </a:p>
          <a:p>
            <a:pPr marL="971788" lvl="1" indent="-514350">
              <a:buFont typeface="+mj-lt"/>
              <a:buAutoNum type="arabicPeriod"/>
            </a:pPr>
            <a:r>
              <a:rPr lang="en-US"/>
              <a:t>Direct </a:t>
            </a:r>
            <a:r>
              <a:rPr lang="en-US" dirty="0"/>
              <a:t>Assessment</a:t>
            </a:r>
          </a:p>
          <a:p>
            <a:r>
              <a:rPr lang="en-US" dirty="0"/>
              <a:t>Over time we should be able to utilize a higher percentage of data and models versus SME assessments</a:t>
            </a:r>
          </a:p>
          <a:p>
            <a:endParaRPr lang="en-US" sz="3200" dirty="0"/>
          </a:p>
        </p:txBody>
      </p:sp>
      <p:sp>
        <p:nvSpPr>
          <p:cNvPr id="3" name="Slide Number Placeholder 2">
            <a:extLst>
              <a:ext uri="{FF2B5EF4-FFF2-40B4-BE49-F238E27FC236}">
                <a16:creationId xmlns:a16="http://schemas.microsoft.com/office/drawing/2014/main" id="{9079C180-130E-04B8-79DB-E32DA5FA883D}"/>
              </a:ext>
            </a:extLst>
          </p:cNvPr>
          <p:cNvSpPr>
            <a:spLocks noGrp="1"/>
          </p:cNvSpPr>
          <p:nvPr>
            <p:ph type="sldNum" sz="quarter" idx="12"/>
          </p:nvPr>
        </p:nvSpPr>
        <p:spPr/>
        <p:txBody>
          <a:bodyPr/>
          <a:lstStyle/>
          <a:p>
            <a:pPr>
              <a:defRPr/>
            </a:pPr>
            <a:fld id="{78E67954-3F63-4602-A1EF-637D8771F4F4}" type="slidenum">
              <a:rPr lang="en-US" smtClean="0"/>
              <a:pPr>
                <a:defRPr/>
              </a:pPr>
              <a:t>22</a:t>
            </a:fld>
            <a:endParaRPr lang="en-US"/>
          </a:p>
        </p:txBody>
      </p:sp>
      <p:sp>
        <p:nvSpPr>
          <p:cNvPr id="4" name="Title 3">
            <a:extLst>
              <a:ext uri="{FF2B5EF4-FFF2-40B4-BE49-F238E27FC236}">
                <a16:creationId xmlns:a16="http://schemas.microsoft.com/office/drawing/2014/main" id="{ECFC8A15-F54E-881F-CE46-F708E206D48A}"/>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470339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4212" y="2717156"/>
            <a:ext cx="7323575" cy="1470025"/>
          </a:xfrm>
        </p:spPr>
        <p:txBody>
          <a:bodyPr>
            <a:normAutofit/>
          </a:bodyPr>
          <a:lstStyle/>
          <a:p>
            <a:r>
              <a:rPr lang="en-US" sz="4800" dirty="0"/>
              <a:t>AI Excursion</a:t>
            </a:r>
          </a:p>
        </p:txBody>
      </p:sp>
    </p:spTree>
    <p:extLst>
      <p:ext uri="{BB962C8B-B14F-4D97-AF65-F5344CB8AC3E}">
        <p14:creationId xmlns:p14="http://schemas.microsoft.com/office/powerpoint/2010/main" val="4068188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3FB415-29B8-C793-C78B-243E461411B6}"/>
              </a:ext>
            </a:extLst>
          </p:cNvPr>
          <p:cNvSpPr>
            <a:spLocks noGrp="1"/>
          </p:cNvSpPr>
          <p:nvPr>
            <p:ph idx="1"/>
          </p:nvPr>
        </p:nvSpPr>
        <p:spPr>
          <a:xfrm>
            <a:off x="609657" y="1206572"/>
            <a:ext cx="11212538" cy="4919438"/>
          </a:xfrm>
        </p:spPr>
        <p:txBody>
          <a:bodyPr/>
          <a:lstStyle/>
          <a:p>
            <a:r>
              <a:rPr lang="en-US" sz="2800" dirty="0"/>
              <a:t>Can a generally trained AI Large Language Model (LLM) provide a substitute for human experts in creating models?</a:t>
            </a:r>
          </a:p>
          <a:p>
            <a:r>
              <a:rPr lang="en-US" sz="2800" dirty="0"/>
              <a:t>Performed a series of experiments with ChatGPT 4o and Llama 3.3</a:t>
            </a:r>
          </a:p>
          <a:p>
            <a:r>
              <a:rPr lang="en-US" sz="2800" dirty="0"/>
              <a:t>ChatGPT performed somewhat better than Llama 3.3</a:t>
            </a:r>
          </a:p>
          <a:p>
            <a:pPr lvl="1"/>
            <a:r>
              <a:rPr lang="en-US" sz="2600" dirty="0"/>
              <a:t>Great caution is needed, depending on the details of how the LLM was asked for data, often the results were indistinguishable from randomly generated numbers</a:t>
            </a:r>
          </a:p>
          <a:p>
            <a:pPr lvl="1"/>
            <a:r>
              <a:rPr lang="en-US" sz="2600" dirty="0"/>
              <a:t>With the right approach, results were similar to human experts</a:t>
            </a:r>
          </a:p>
        </p:txBody>
      </p:sp>
      <p:sp>
        <p:nvSpPr>
          <p:cNvPr id="3" name="Slide Number Placeholder 2">
            <a:extLst>
              <a:ext uri="{FF2B5EF4-FFF2-40B4-BE49-F238E27FC236}">
                <a16:creationId xmlns:a16="http://schemas.microsoft.com/office/drawing/2014/main" id="{AF053703-0562-0546-6E6F-D3992FE734CB}"/>
              </a:ext>
            </a:extLst>
          </p:cNvPr>
          <p:cNvSpPr>
            <a:spLocks noGrp="1"/>
          </p:cNvSpPr>
          <p:nvPr>
            <p:ph type="sldNum" sz="quarter" idx="12"/>
          </p:nvPr>
        </p:nvSpPr>
        <p:spPr/>
        <p:txBody>
          <a:bodyPr/>
          <a:lstStyle/>
          <a:p>
            <a:pPr>
              <a:defRPr/>
            </a:pPr>
            <a:fld id="{78E67954-3F63-4602-A1EF-637D8771F4F4}" type="slidenum">
              <a:rPr lang="en-US" smtClean="0"/>
              <a:pPr>
                <a:defRPr/>
              </a:pPr>
              <a:t>24</a:t>
            </a:fld>
            <a:endParaRPr lang="en-US"/>
          </a:p>
        </p:txBody>
      </p:sp>
      <p:sp>
        <p:nvSpPr>
          <p:cNvPr id="4" name="Title 3">
            <a:extLst>
              <a:ext uri="{FF2B5EF4-FFF2-40B4-BE49-F238E27FC236}">
                <a16:creationId xmlns:a16="http://schemas.microsoft.com/office/drawing/2014/main" id="{CFCEE831-0DCF-915D-0D14-4B092AFE75D8}"/>
              </a:ext>
            </a:extLst>
          </p:cNvPr>
          <p:cNvSpPr>
            <a:spLocks noGrp="1"/>
          </p:cNvSpPr>
          <p:nvPr>
            <p:ph type="title"/>
          </p:nvPr>
        </p:nvSpPr>
        <p:spPr/>
        <p:txBody>
          <a:bodyPr/>
          <a:lstStyle/>
          <a:p>
            <a:r>
              <a:rPr lang="en-US" dirty="0"/>
              <a:t>AI Excursion</a:t>
            </a:r>
          </a:p>
        </p:txBody>
      </p:sp>
    </p:spTree>
    <p:extLst>
      <p:ext uri="{BB962C8B-B14F-4D97-AF65-F5344CB8AC3E}">
        <p14:creationId xmlns:p14="http://schemas.microsoft.com/office/powerpoint/2010/main" val="4046776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F80DB8-723C-A3FF-B712-617468C62B1D}"/>
              </a:ext>
            </a:extLst>
          </p:cNvPr>
          <p:cNvSpPr>
            <a:spLocks noGrp="1"/>
          </p:cNvSpPr>
          <p:nvPr>
            <p:ph idx="1"/>
          </p:nvPr>
        </p:nvSpPr>
        <p:spPr>
          <a:xfrm>
            <a:off x="609657" y="1206572"/>
            <a:ext cx="11130199" cy="4919438"/>
          </a:xfrm>
        </p:spPr>
        <p:txBody>
          <a:bodyPr/>
          <a:lstStyle/>
          <a:p>
            <a:r>
              <a:rPr lang="en-US" sz="2800" dirty="0"/>
              <a:t>A script was used to ensure consistency</a:t>
            </a:r>
          </a:p>
          <a:p>
            <a:r>
              <a:rPr lang="en-US" sz="2800" dirty="0"/>
              <a:t>Three sets of 10 runs completed individually (e.g. 10I-1)</a:t>
            </a:r>
          </a:p>
          <a:p>
            <a:r>
              <a:rPr lang="en-US" sz="2800" dirty="0"/>
              <a:t>One set of 10 runs completed individually but inputting the script in sections (10SI)</a:t>
            </a:r>
          </a:p>
          <a:p>
            <a:r>
              <a:rPr lang="en-US" sz="2800" dirty="0"/>
              <a:t>Three sets of 10 runs as a multiple scenario question (e.g. 10M-1)</a:t>
            </a:r>
          </a:p>
          <a:p>
            <a:r>
              <a:rPr lang="en-US" sz="2800" dirty="0"/>
              <a:t>Three sets of 100 runs as a multiple scenario question (e.g. 100-1)</a:t>
            </a:r>
          </a:p>
          <a:p>
            <a:r>
              <a:rPr lang="en-US" sz="2800" dirty="0"/>
              <a:t>One general cyber SME</a:t>
            </a:r>
          </a:p>
          <a:p>
            <a:r>
              <a:rPr lang="en-US" sz="2800" dirty="0"/>
              <a:t>Three hands-on test cyber SMEs (used as the baseline)</a:t>
            </a:r>
          </a:p>
          <a:p>
            <a:endParaRPr lang="en-US" sz="2800" dirty="0"/>
          </a:p>
          <a:p>
            <a:endParaRPr lang="en-US" sz="2800" dirty="0"/>
          </a:p>
        </p:txBody>
      </p:sp>
      <p:sp>
        <p:nvSpPr>
          <p:cNvPr id="3" name="Slide Number Placeholder 2">
            <a:extLst>
              <a:ext uri="{FF2B5EF4-FFF2-40B4-BE49-F238E27FC236}">
                <a16:creationId xmlns:a16="http://schemas.microsoft.com/office/drawing/2014/main" id="{1D0C4D97-E767-4DEB-C0E5-EDA788570415}"/>
              </a:ext>
            </a:extLst>
          </p:cNvPr>
          <p:cNvSpPr>
            <a:spLocks noGrp="1"/>
          </p:cNvSpPr>
          <p:nvPr>
            <p:ph type="sldNum" sz="quarter" idx="12"/>
          </p:nvPr>
        </p:nvSpPr>
        <p:spPr/>
        <p:txBody>
          <a:bodyPr/>
          <a:lstStyle/>
          <a:p>
            <a:pPr>
              <a:defRPr/>
            </a:pPr>
            <a:fld id="{78E67954-3F63-4602-A1EF-637D8771F4F4}" type="slidenum">
              <a:rPr lang="en-US" smtClean="0"/>
              <a:pPr>
                <a:defRPr/>
              </a:pPr>
              <a:t>25</a:t>
            </a:fld>
            <a:endParaRPr lang="en-US"/>
          </a:p>
        </p:txBody>
      </p:sp>
      <p:sp>
        <p:nvSpPr>
          <p:cNvPr id="4" name="Title 3">
            <a:extLst>
              <a:ext uri="{FF2B5EF4-FFF2-40B4-BE49-F238E27FC236}">
                <a16:creationId xmlns:a16="http://schemas.microsoft.com/office/drawing/2014/main" id="{5D580F0E-6CFE-1355-A3B2-3927A4B5E555}"/>
              </a:ext>
            </a:extLst>
          </p:cNvPr>
          <p:cNvSpPr>
            <a:spLocks noGrp="1"/>
          </p:cNvSpPr>
          <p:nvPr>
            <p:ph type="title"/>
          </p:nvPr>
        </p:nvSpPr>
        <p:spPr/>
        <p:txBody>
          <a:bodyPr/>
          <a:lstStyle/>
          <a:p>
            <a:r>
              <a:rPr lang="en-US" dirty="0"/>
              <a:t>AI Excursion Trials</a:t>
            </a:r>
          </a:p>
        </p:txBody>
      </p:sp>
    </p:spTree>
    <p:extLst>
      <p:ext uri="{BB962C8B-B14F-4D97-AF65-F5344CB8AC3E}">
        <p14:creationId xmlns:p14="http://schemas.microsoft.com/office/powerpoint/2010/main" val="226901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E9F7A1-3982-B634-A4E2-FDF157E7A8B4}"/>
              </a:ext>
            </a:extLst>
          </p:cNvPr>
          <p:cNvSpPr>
            <a:spLocks noGrp="1"/>
          </p:cNvSpPr>
          <p:nvPr>
            <p:ph type="sldNum" sz="quarter" idx="12"/>
          </p:nvPr>
        </p:nvSpPr>
        <p:spPr/>
        <p:txBody>
          <a:bodyPr/>
          <a:lstStyle/>
          <a:p>
            <a:pPr>
              <a:defRPr/>
            </a:pPr>
            <a:fld id="{78E67954-3F63-4602-A1EF-637D8771F4F4}" type="slidenum">
              <a:rPr lang="en-US" smtClean="0"/>
              <a:pPr>
                <a:defRPr/>
              </a:pPr>
              <a:t>26</a:t>
            </a:fld>
            <a:endParaRPr lang="en-US"/>
          </a:p>
        </p:txBody>
      </p:sp>
      <p:sp>
        <p:nvSpPr>
          <p:cNvPr id="4" name="Title 3">
            <a:extLst>
              <a:ext uri="{FF2B5EF4-FFF2-40B4-BE49-F238E27FC236}">
                <a16:creationId xmlns:a16="http://schemas.microsoft.com/office/drawing/2014/main" id="{52FA39A9-7D61-F1DF-F6D8-33B9DB1BEA41}"/>
              </a:ext>
            </a:extLst>
          </p:cNvPr>
          <p:cNvSpPr>
            <a:spLocks noGrp="1"/>
          </p:cNvSpPr>
          <p:nvPr>
            <p:ph type="title"/>
          </p:nvPr>
        </p:nvSpPr>
        <p:spPr/>
        <p:txBody>
          <a:bodyPr/>
          <a:lstStyle/>
          <a:p>
            <a:r>
              <a:rPr lang="en-US" dirty="0"/>
              <a:t>AI Excursion Results 1</a:t>
            </a:r>
          </a:p>
        </p:txBody>
      </p:sp>
      <p:graphicFrame>
        <p:nvGraphicFramePr>
          <p:cNvPr id="5" name="Table 4">
            <a:extLst>
              <a:ext uri="{FF2B5EF4-FFF2-40B4-BE49-F238E27FC236}">
                <a16:creationId xmlns:a16="http://schemas.microsoft.com/office/drawing/2014/main" id="{6A2BB985-C698-A0C4-BC37-3ABF1CA4C27D}"/>
              </a:ext>
            </a:extLst>
          </p:cNvPr>
          <p:cNvGraphicFramePr>
            <a:graphicFrameLocks noGrp="1"/>
          </p:cNvGraphicFramePr>
          <p:nvPr>
            <p:extLst>
              <p:ext uri="{D42A27DB-BD31-4B8C-83A1-F6EECF244321}">
                <p14:modId xmlns:p14="http://schemas.microsoft.com/office/powerpoint/2010/main" val="3983672775"/>
              </p:ext>
            </p:extLst>
          </p:nvPr>
        </p:nvGraphicFramePr>
        <p:xfrm>
          <a:off x="359211" y="1417384"/>
          <a:ext cx="8128000" cy="5191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18401641"/>
                    </a:ext>
                  </a:extLst>
                </a:gridCol>
                <a:gridCol w="2032000">
                  <a:extLst>
                    <a:ext uri="{9D8B030D-6E8A-4147-A177-3AD203B41FA5}">
                      <a16:colId xmlns:a16="http://schemas.microsoft.com/office/drawing/2014/main" val="3241856765"/>
                    </a:ext>
                  </a:extLst>
                </a:gridCol>
                <a:gridCol w="2032000">
                  <a:extLst>
                    <a:ext uri="{9D8B030D-6E8A-4147-A177-3AD203B41FA5}">
                      <a16:colId xmlns:a16="http://schemas.microsoft.com/office/drawing/2014/main" val="246775902"/>
                    </a:ext>
                  </a:extLst>
                </a:gridCol>
                <a:gridCol w="2032000">
                  <a:extLst>
                    <a:ext uri="{9D8B030D-6E8A-4147-A177-3AD203B41FA5}">
                      <a16:colId xmlns:a16="http://schemas.microsoft.com/office/drawing/2014/main" val="2042114152"/>
                    </a:ext>
                  </a:extLst>
                </a:gridCol>
              </a:tblGrid>
              <a:tr h="370840">
                <a:tc>
                  <a:txBody>
                    <a:bodyPr/>
                    <a:lstStyle/>
                    <a:p>
                      <a:r>
                        <a:rPr lang="en-US" dirty="0"/>
                        <a:t>Run</a:t>
                      </a:r>
                    </a:p>
                  </a:txBody>
                  <a:tcPr/>
                </a:tc>
                <a:tc>
                  <a:txBody>
                    <a:bodyPr/>
                    <a:lstStyle/>
                    <a:p>
                      <a:pPr algn="ctr"/>
                      <a:r>
                        <a:rPr lang="en-US" dirty="0"/>
                        <a:t>Corr Coeff</a:t>
                      </a:r>
                    </a:p>
                  </a:txBody>
                  <a:tcPr/>
                </a:tc>
                <a:tc>
                  <a:txBody>
                    <a:bodyPr/>
                    <a:lstStyle/>
                    <a:p>
                      <a:pPr algn="ctr"/>
                      <a:r>
                        <a:rPr lang="en-US" dirty="0"/>
                        <a:t>Mean Abs Error</a:t>
                      </a:r>
                    </a:p>
                  </a:txBody>
                  <a:tcPr/>
                </a:tc>
                <a:tc>
                  <a:txBody>
                    <a:bodyPr/>
                    <a:lstStyle/>
                    <a:p>
                      <a:pPr algn="ctr"/>
                      <a:r>
                        <a:rPr lang="en-US" dirty="0"/>
                        <a:t>90CI Width</a:t>
                      </a:r>
                    </a:p>
                  </a:txBody>
                  <a:tcPr/>
                </a:tc>
                <a:extLst>
                  <a:ext uri="{0D108BD9-81ED-4DB2-BD59-A6C34878D82A}">
                    <a16:rowId xmlns:a16="http://schemas.microsoft.com/office/drawing/2014/main" val="2180132611"/>
                  </a:ext>
                </a:extLst>
              </a:tr>
              <a:tr h="370840">
                <a:tc>
                  <a:txBody>
                    <a:bodyPr/>
                    <a:lstStyle/>
                    <a:p>
                      <a:r>
                        <a:rPr lang="en-US" dirty="0"/>
                        <a:t>Test Average</a:t>
                      </a:r>
                    </a:p>
                  </a:txBody>
                  <a:tcPr/>
                </a:tc>
                <a:tc>
                  <a:txBody>
                    <a:bodyPr/>
                    <a:lstStyle/>
                    <a:p>
                      <a:pPr algn="ctr"/>
                      <a:r>
                        <a:rPr lang="en-US" dirty="0"/>
                        <a:t>1.0</a:t>
                      </a:r>
                    </a:p>
                  </a:txBody>
                  <a:tcPr/>
                </a:tc>
                <a:tc>
                  <a:txBody>
                    <a:bodyPr/>
                    <a:lstStyle/>
                    <a:p>
                      <a:pPr algn="ctr"/>
                      <a:r>
                        <a:rPr lang="en-US" dirty="0"/>
                        <a:t>0</a:t>
                      </a:r>
                    </a:p>
                  </a:txBody>
                  <a:tcPr/>
                </a:tc>
                <a:tc>
                  <a:txBody>
                    <a:bodyPr/>
                    <a:lstStyle/>
                    <a:p>
                      <a:pPr algn="ctr"/>
                      <a:r>
                        <a:rPr lang="en-US" dirty="0"/>
                        <a:t>0.54</a:t>
                      </a:r>
                    </a:p>
                  </a:txBody>
                  <a:tcPr/>
                </a:tc>
                <a:extLst>
                  <a:ext uri="{0D108BD9-81ED-4DB2-BD59-A6C34878D82A}">
                    <a16:rowId xmlns:a16="http://schemas.microsoft.com/office/drawing/2014/main" val="225278563"/>
                  </a:ext>
                </a:extLst>
              </a:tr>
              <a:tr h="370840">
                <a:tc>
                  <a:txBody>
                    <a:bodyPr/>
                    <a:lstStyle/>
                    <a:p>
                      <a:r>
                        <a:rPr lang="en-US" dirty="0"/>
                        <a:t>Random</a:t>
                      </a:r>
                    </a:p>
                  </a:txBody>
                  <a:tcPr/>
                </a:tc>
                <a:tc>
                  <a:txBody>
                    <a:bodyPr/>
                    <a:lstStyle/>
                    <a:p>
                      <a:pPr algn="ctr"/>
                      <a:r>
                        <a:rPr lang="en-US" dirty="0"/>
                        <a:t>-0.5-0.25</a:t>
                      </a:r>
                    </a:p>
                  </a:txBody>
                  <a:tcPr/>
                </a:tc>
                <a:tc>
                  <a:txBody>
                    <a:bodyPr/>
                    <a:lstStyle/>
                    <a:p>
                      <a:pPr algn="ctr"/>
                      <a:r>
                        <a:rPr lang="en-US" dirty="0"/>
                        <a:t>0.25-0.35</a:t>
                      </a:r>
                    </a:p>
                  </a:txBody>
                  <a:tcPr/>
                </a:tc>
                <a:tc>
                  <a:txBody>
                    <a:bodyPr/>
                    <a:lstStyle/>
                    <a:p>
                      <a:pPr algn="ctr"/>
                      <a:r>
                        <a:rPr lang="en-US" dirty="0"/>
                        <a:t>0.92-0.96</a:t>
                      </a:r>
                    </a:p>
                  </a:txBody>
                  <a:tcPr/>
                </a:tc>
                <a:extLst>
                  <a:ext uri="{0D108BD9-81ED-4DB2-BD59-A6C34878D82A}">
                    <a16:rowId xmlns:a16="http://schemas.microsoft.com/office/drawing/2014/main" val="2234600192"/>
                  </a:ext>
                </a:extLst>
              </a:tr>
              <a:tr h="370840">
                <a:tc>
                  <a:txBody>
                    <a:bodyPr/>
                    <a:lstStyle/>
                    <a:p>
                      <a:r>
                        <a:rPr lang="en-US" dirty="0"/>
                        <a:t>10SI</a:t>
                      </a:r>
                    </a:p>
                  </a:txBody>
                  <a:tcPr/>
                </a:tc>
                <a:tc>
                  <a:txBody>
                    <a:bodyPr/>
                    <a:lstStyle/>
                    <a:p>
                      <a:pPr algn="ctr"/>
                      <a:r>
                        <a:rPr lang="en-US" dirty="0"/>
                        <a:t>-0.01</a:t>
                      </a:r>
                    </a:p>
                  </a:txBody>
                  <a:tcPr/>
                </a:tc>
                <a:tc>
                  <a:txBody>
                    <a:bodyPr/>
                    <a:lstStyle/>
                    <a:p>
                      <a:pPr algn="ctr"/>
                      <a:r>
                        <a:rPr lang="en-US" dirty="0"/>
                        <a:t>0.32</a:t>
                      </a:r>
                    </a:p>
                  </a:txBody>
                  <a:tcPr/>
                </a:tc>
                <a:tc>
                  <a:txBody>
                    <a:bodyPr/>
                    <a:lstStyle/>
                    <a:p>
                      <a:pPr algn="ctr"/>
                      <a:r>
                        <a:rPr lang="en-US" dirty="0"/>
                        <a:t>0.94</a:t>
                      </a:r>
                    </a:p>
                  </a:txBody>
                  <a:tcPr/>
                </a:tc>
                <a:extLst>
                  <a:ext uri="{0D108BD9-81ED-4DB2-BD59-A6C34878D82A}">
                    <a16:rowId xmlns:a16="http://schemas.microsoft.com/office/drawing/2014/main" val="3286420565"/>
                  </a:ext>
                </a:extLst>
              </a:tr>
              <a:tr h="370840">
                <a:tc>
                  <a:txBody>
                    <a:bodyPr/>
                    <a:lstStyle/>
                    <a:p>
                      <a:r>
                        <a:rPr lang="en-US" dirty="0"/>
                        <a:t>10M-1</a:t>
                      </a:r>
                    </a:p>
                  </a:txBody>
                  <a:tcPr/>
                </a:tc>
                <a:tc>
                  <a:txBody>
                    <a:bodyPr/>
                    <a:lstStyle/>
                    <a:p>
                      <a:pPr algn="ctr"/>
                      <a:r>
                        <a:rPr lang="en-US" dirty="0"/>
                        <a:t>0.20</a:t>
                      </a:r>
                    </a:p>
                  </a:txBody>
                  <a:tcPr/>
                </a:tc>
                <a:tc>
                  <a:txBody>
                    <a:bodyPr/>
                    <a:lstStyle/>
                    <a:p>
                      <a:pPr algn="ctr"/>
                      <a:r>
                        <a:rPr lang="en-US" dirty="0"/>
                        <a:t>0.31</a:t>
                      </a:r>
                    </a:p>
                  </a:txBody>
                  <a:tcPr/>
                </a:tc>
                <a:tc>
                  <a:txBody>
                    <a:bodyPr/>
                    <a:lstStyle/>
                    <a:p>
                      <a:pPr algn="ctr"/>
                      <a:r>
                        <a:rPr lang="en-US" dirty="0"/>
                        <a:t>0.95</a:t>
                      </a:r>
                    </a:p>
                  </a:txBody>
                  <a:tcPr/>
                </a:tc>
                <a:extLst>
                  <a:ext uri="{0D108BD9-81ED-4DB2-BD59-A6C34878D82A}">
                    <a16:rowId xmlns:a16="http://schemas.microsoft.com/office/drawing/2014/main" val="2297018133"/>
                  </a:ext>
                </a:extLst>
              </a:tr>
              <a:tr h="370840">
                <a:tc>
                  <a:txBody>
                    <a:bodyPr/>
                    <a:lstStyle/>
                    <a:p>
                      <a:r>
                        <a:rPr lang="en-US" dirty="0"/>
                        <a:t>10M-2</a:t>
                      </a:r>
                    </a:p>
                  </a:txBody>
                  <a:tcPr/>
                </a:tc>
                <a:tc>
                  <a:txBody>
                    <a:bodyPr/>
                    <a:lstStyle/>
                    <a:p>
                      <a:pPr algn="ctr"/>
                      <a:r>
                        <a:rPr lang="en-US" dirty="0"/>
                        <a:t>-0.10</a:t>
                      </a:r>
                    </a:p>
                  </a:txBody>
                  <a:tcPr/>
                </a:tc>
                <a:tc>
                  <a:txBody>
                    <a:bodyPr/>
                    <a:lstStyle/>
                    <a:p>
                      <a:pPr algn="ctr"/>
                      <a:r>
                        <a:rPr lang="en-US" dirty="0"/>
                        <a:t>0.32</a:t>
                      </a:r>
                    </a:p>
                  </a:txBody>
                  <a:tcPr/>
                </a:tc>
                <a:tc>
                  <a:txBody>
                    <a:bodyPr/>
                    <a:lstStyle/>
                    <a:p>
                      <a:pPr algn="ctr"/>
                      <a:r>
                        <a:rPr lang="en-US" dirty="0"/>
                        <a:t>0.92</a:t>
                      </a:r>
                    </a:p>
                  </a:txBody>
                  <a:tcPr/>
                </a:tc>
                <a:extLst>
                  <a:ext uri="{0D108BD9-81ED-4DB2-BD59-A6C34878D82A}">
                    <a16:rowId xmlns:a16="http://schemas.microsoft.com/office/drawing/2014/main" val="4092974534"/>
                  </a:ext>
                </a:extLst>
              </a:tr>
              <a:tr h="370840">
                <a:tc>
                  <a:txBody>
                    <a:bodyPr/>
                    <a:lstStyle/>
                    <a:p>
                      <a:r>
                        <a:rPr lang="en-US" dirty="0"/>
                        <a:t>10M-3</a:t>
                      </a:r>
                    </a:p>
                  </a:txBody>
                  <a:tcPr/>
                </a:tc>
                <a:tc>
                  <a:txBody>
                    <a:bodyPr/>
                    <a:lstStyle/>
                    <a:p>
                      <a:pPr algn="ctr"/>
                      <a:r>
                        <a:rPr lang="en-US" dirty="0"/>
                        <a:t>0.06</a:t>
                      </a:r>
                    </a:p>
                  </a:txBody>
                  <a:tcPr/>
                </a:tc>
                <a:tc>
                  <a:txBody>
                    <a:bodyPr/>
                    <a:lstStyle/>
                    <a:p>
                      <a:pPr algn="ctr"/>
                      <a:r>
                        <a:rPr lang="en-US" dirty="0"/>
                        <a:t>0.31</a:t>
                      </a:r>
                    </a:p>
                  </a:txBody>
                  <a:tcPr/>
                </a:tc>
                <a:tc>
                  <a:txBody>
                    <a:bodyPr/>
                    <a:lstStyle/>
                    <a:p>
                      <a:pPr algn="ctr"/>
                      <a:r>
                        <a:rPr lang="en-US" dirty="0"/>
                        <a:t>0.94</a:t>
                      </a:r>
                    </a:p>
                  </a:txBody>
                  <a:tcPr/>
                </a:tc>
                <a:extLst>
                  <a:ext uri="{0D108BD9-81ED-4DB2-BD59-A6C34878D82A}">
                    <a16:rowId xmlns:a16="http://schemas.microsoft.com/office/drawing/2014/main" val="781927346"/>
                  </a:ext>
                </a:extLst>
              </a:tr>
              <a:tr h="370840">
                <a:tc>
                  <a:txBody>
                    <a:bodyPr/>
                    <a:lstStyle/>
                    <a:p>
                      <a:r>
                        <a:rPr lang="en-US" dirty="0"/>
                        <a:t>100-1</a:t>
                      </a:r>
                    </a:p>
                  </a:txBody>
                  <a:tcPr/>
                </a:tc>
                <a:tc>
                  <a:txBody>
                    <a:bodyPr/>
                    <a:lstStyle/>
                    <a:p>
                      <a:pPr algn="ctr"/>
                      <a:r>
                        <a:rPr lang="en-US" dirty="0"/>
                        <a:t>0.16</a:t>
                      </a:r>
                    </a:p>
                  </a:txBody>
                  <a:tcPr/>
                </a:tc>
                <a:tc>
                  <a:txBody>
                    <a:bodyPr/>
                    <a:lstStyle/>
                    <a:p>
                      <a:pPr algn="ctr"/>
                      <a:r>
                        <a:rPr lang="en-US" dirty="0"/>
                        <a:t>0.31</a:t>
                      </a:r>
                    </a:p>
                  </a:txBody>
                  <a:tcPr/>
                </a:tc>
                <a:tc>
                  <a:txBody>
                    <a:bodyPr/>
                    <a:lstStyle/>
                    <a:p>
                      <a:pPr algn="ctr"/>
                      <a:r>
                        <a:rPr lang="en-US" dirty="0"/>
                        <a:t>0.94</a:t>
                      </a:r>
                    </a:p>
                  </a:txBody>
                  <a:tcPr/>
                </a:tc>
                <a:extLst>
                  <a:ext uri="{0D108BD9-81ED-4DB2-BD59-A6C34878D82A}">
                    <a16:rowId xmlns:a16="http://schemas.microsoft.com/office/drawing/2014/main" val="1720667933"/>
                  </a:ext>
                </a:extLst>
              </a:tr>
              <a:tr h="370840">
                <a:tc>
                  <a:txBody>
                    <a:bodyPr/>
                    <a:lstStyle/>
                    <a:p>
                      <a:r>
                        <a:rPr lang="en-US" dirty="0"/>
                        <a:t>100-2</a:t>
                      </a:r>
                    </a:p>
                  </a:txBody>
                  <a:tcPr/>
                </a:tc>
                <a:tc>
                  <a:txBody>
                    <a:bodyPr/>
                    <a:lstStyle/>
                    <a:p>
                      <a:pPr algn="ctr"/>
                      <a:r>
                        <a:rPr lang="en-US" dirty="0"/>
                        <a:t>0.16</a:t>
                      </a:r>
                    </a:p>
                  </a:txBody>
                  <a:tcPr/>
                </a:tc>
                <a:tc>
                  <a:txBody>
                    <a:bodyPr/>
                    <a:lstStyle/>
                    <a:p>
                      <a:pPr algn="ctr"/>
                      <a:r>
                        <a:rPr lang="en-US" dirty="0"/>
                        <a:t>0.31</a:t>
                      </a:r>
                    </a:p>
                  </a:txBody>
                  <a:tcPr/>
                </a:tc>
                <a:tc>
                  <a:txBody>
                    <a:bodyPr/>
                    <a:lstStyle/>
                    <a:p>
                      <a:pPr algn="ctr"/>
                      <a:r>
                        <a:rPr lang="en-US" dirty="0"/>
                        <a:t>0.95</a:t>
                      </a:r>
                    </a:p>
                  </a:txBody>
                  <a:tcPr/>
                </a:tc>
                <a:extLst>
                  <a:ext uri="{0D108BD9-81ED-4DB2-BD59-A6C34878D82A}">
                    <a16:rowId xmlns:a16="http://schemas.microsoft.com/office/drawing/2014/main" val="1096100955"/>
                  </a:ext>
                </a:extLst>
              </a:tr>
              <a:tr h="370840">
                <a:tc>
                  <a:txBody>
                    <a:bodyPr/>
                    <a:lstStyle/>
                    <a:p>
                      <a:r>
                        <a:rPr lang="en-US" dirty="0"/>
                        <a:t>100-3</a:t>
                      </a:r>
                    </a:p>
                  </a:txBody>
                  <a:tcPr/>
                </a:tc>
                <a:tc>
                  <a:txBody>
                    <a:bodyPr/>
                    <a:lstStyle/>
                    <a:p>
                      <a:pPr algn="ctr"/>
                      <a:r>
                        <a:rPr lang="en-US" dirty="0"/>
                        <a:t>0.16</a:t>
                      </a:r>
                    </a:p>
                  </a:txBody>
                  <a:tcPr/>
                </a:tc>
                <a:tc>
                  <a:txBody>
                    <a:bodyPr/>
                    <a:lstStyle/>
                    <a:p>
                      <a:pPr algn="ctr"/>
                      <a:r>
                        <a:rPr lang="en-US" dirty="0"/>
                        <a:t>0.31</a:t>
                      </a:r>
                    </a:p>
                  </a:txBody>
                  <a:tcPr/>
                </a:tc>
                <a:tc>
                  <a:txBody>
                    <a:bodyPr/>
                    <a:lstStyle/>
                    <a:p>
                      <a:pPr algn="ctr"/>
                      <a:r>
                        <a:rPr lang="en-US" dirty="0"/>
                        <a:t>0.94</a:t>
                      </a:r>
                    </a:p>
                  </a:txBody>
                  <a:tcPr/>
                </a:tc>
                <a:extLst>
                  <a:ext uri="{0D108BD9-81ED-4DB2-BD59-A6C34878D82A}">
                    <a16:rowId xmlns:a16="http://schemas.microsoft.com/office/drawing/2014/main" val="3746580910"/>
                  </a:ext>
                </a:extLst>
              </a:tr>
              <a:tr h="370840">
                <a:tc>
                  <a:txBody>
                    <a:bodyPr/>
                    <a:lstStyle/>
                    <a:p>
                      <a:r>
                        <a:rPr lang="en-US" dirty="0"/>
                        <a:t>SME 4</a:t>
                      </a:r>
                    </a:p>
                  </a:txBody>
                  <a:tcPr/>
                </a:tc>
                <a:tc>
                  <a:txBody>
                    <a:bodyPr/>
                    <a:lstStyle/>
                    <a:p>
                      <a:pPr algn="ctr"/>
                      <a:r>
                        <a:rPr lang="en-US" dirty="0"/>
                        <a:t>0.83</a:t>
                      </a:r>
                    </a:p>
                  </a:txBody>
                  <a:tcPr/>
                </a:tc>
                <a:tc>
                  <a:txBody>
                    <a:bodyPr/>
                    <a:lstStyle/>
                    <a:p>
                      <a:pPr algn="ctr"/>
                      <a:r>
                        <a:rPr lang="en-US" dirty="0"/>
                        <a:t>0.15</a:t>
                      </a:r>
                    </a:p>
                  </a:txBody>
                  <a:tcPr/>
                </a:tc>
                <a:tc>
                  <a:txBody>
                    <a:bodyPr/>
                    <a:lstStyle/>
                    <a:p>
                      <a:pPr algn="ctr"/>
                      <a:r>
                        <a:rPr lang="en-US" dirty="0"/>
                        <a:t>N/A</a:t>
                      </a:r>
                    </a:p>
                  </a:txBody>
                  <a:tcPr/>
                </a:tc>
                <a:extLst>
                  <a:ext uri="{0D108BD9-81ED-4DB2-BD59-A6C34878D82A}">
                    <a16:rowId xmlns:a16="http://schemas.microsoft.com/office/drawing/2014/main" val="1901497217"/>
                  </a:ext>
                </a:extLst>
              </a:tr>
              <a:tr h="370840">
                <a:tc>
                  <a:txBody>
                    <a:bodyPr/>
                    <a:lstStyle/>
                    <a:p>
                      <a:r>
                        <a:rPr lang="en-US" dirty="0"/>
                        <a:t>10I-1</a:t>
                      </a:r>
                    </a:p>
                  </a:txBody>
                  <a:tcPr/>
                </a:tc>
                <a:tc>
                  <a:txBody>
                    <a:bodyPr/>
                    <a:lstStyle/>
                    <a:p>
                      <a:pPr algn="ctr"/>
                      <a:r>
                        <a:rPr lang="en-US" dirty="0"/>
                        <a:t>0.81</a:t>
                      </a:r>
                    </a:p>
                  </a:txBody>
                  <a:tcPr/>
                </a:tc>
                <a:tc>
                  <a:txBody>
                    <a:bodyPr/>
                    <a:lstStyle/>
                    <a:p>
                      <a:pPr algn="ctr"/>
                      <a:r>
                        <a:rPr lang="en-US" dirty="0"/>
                        <a:t>0.20</a:t>
                      </a:r>
                    </a:p>
                  </a:txBody>
                  <a:tcPr/>
                </a:tc>
                <a:tc>
                  <a:txBody>
                    <a:bodyPr/>
                    <a:lstStyle/>
                    <a:p>
                      <a:pPr algn="ctr"/>
                      <a:r>
                        <a:rPr lang="en-US" dirty="0"/>
                        <a:t>0.52</a:t>
                      </a:r>
                    </a:p>
                  </a:txBody>
                  <a:tcPr/>
                </a:tc>
                <a:extLst>
                  <a:ext uri="{0D108BD9-81ED-4DB2-BD59-A6C34878D82A}">
                    <a16:rowId xmlns:a16="http://schemas.microsoft.com/office/drawing/2014/main" val="634190148"/>
                  </a:ext>
                </a:extLst>
              </a:tr>
              <a:tr h="370840">
                <a:tc>
                  <a:txBody>
                    <a:bodyPr/>
                    <a:lstStyle/>
                    <a:p>
                      <a:r>
                        <a:rPr lang="en-US" dirty="0"/>
                        <a:t>10I-2</a:t>
                      </a:r>
                    </a:p>
                  </a:txBody>
                  <a:tcPr/>
                </a:tc>
                <a:tc>
                  <a:txBody>
                    <a:bodyPr/>
                    <a:lstStyle/>
                    <a:p>
                      <a:pPr algn="ctr"/>
                      <a:r>
                        <a:rPr lang="en-US" dirty="0"/>
                        <a:t>0.81</a:t>
                      </a:r>
                    </a:p>
                  </a:txBody>
                  <a:tcPr/>
                </a:tc>
                <a:tc>
                  <a:txBody>
                    <a:bodyPr/>
                    <a:lstStyle/>
                    <a:p>
                      <a:pPr algn="ctr"/>
                      <a:r>
                        <a:rPr lang="en-US" dirty="0"/>
                        <a:t>0.22</a:t>
                      </a:r>
                    </a:p>
                  </a:txBody>
                  <a:tcPr/>
                </a:tc>
                <a:tc>
                  <a:txBody>
                    <a:bodyPr/>
                    <a:lstStyle/>
                    <a:p>
                      <a:pPr algn="ctr"/>
                      <a:r>
                        <a:rPr lang="en-US" dirty="0"/>
                        <a:t>0.54</a:t>
                      </a:r>
                    </a:p>
                  </a:txBody>
                  <a:tcPr/>
                </a:tc>
                <a:extLst>
                  <a:ext uri="{0D108BD9-81ED-4DB2-BD59-A6C34878D82A}">
                    <a16:rowId xmlns:a16="http://schemas.microsoft.com/office/drawing/2014/main" val="1480974717"/>
                  </a:ext>
                </a:extLst>
              </a:tr>
              <a:tr h="370840">
                <a:tc>
                  <a:txBody>
                    <a:bodyPr/>
                    <a:lstStyle/>
                    <a:p>
                      <a:r>
                        <a:rPr lang="en-US" dirty="0"/>
                        <a:t>10I-3</a:t>
                      </a:r>
                    </a:p>
                  </a:txBody>
                  <a:tcPr/>
                </a:tc>
                <a:tc>
                  <a:txBody>
                    <a:bodyPr/>
                    <a:lstStyle/>
                    <a:p>
                      <a:pPr algn="ctr"/>
                      <a:r>
                        <a:rPr lang="en-US" dirty="0"/>
                        <a:t>0.78</a:t>
                      </a:r>
                    </a:p>
                  </a:txBody>
                  <a:tcPr/>
                </a:tc>
                <a:tc>
                  <a:txBody>
                    <a:bodyPr/>
                    <a:lstStyle/>
                    <a:p>
                      <a:pPr algn="ctr"/>
                      <a:r>
                        <a:rPr lang="en-US" dirty="0"/>
                        <a:t>0.22</a:t>
                      </a:r>
                    </a:p>
                  </a:txBody>
                  <a:tcPr/>
                </a:tc>
                <a:tc>
                  <a:txBody>
                    <a:bodyPr/>
                    <a:lstStyle/>
                    <a:p>
                      <a:pPr algn="ctr"/>
                      <a:r>
                        <a:rPr lang="en-US" dirty="0"/>
                        <a:t>0.47</a:t>
                      </a:r>
                    </a:p>
                  </a:txBody>
                  <a:tcPr/>
                </a:tc>
                <a:extLst>
                  <a:ext uri="{0D108BD9-81ED-4DB2-BD59-A6C34878D82A}">
                    <a16:rowId xmlns:a16="http://schemas.microsoft.com/office/drawing/2014/main" val="4113924841"/>
                  </a:ext>
                </a:extLst>
              </a:tr>
            </a:tbl>
          </a:graphicData>
        </a:graphic>
      </p:graphicFrame>
      <p:sp>
        <p:nvSpPr>
          <p:cNvPr id="6" name="Content Placeholder 1">
            <a:extLst>
              <a:ext uri="{FF2B5EF4-FFF2-40B4-BE49-F238E27FC236}">
                <a16:creationId xmlns:a16="http://schemas.microsoft.com/office/drawing/2014/main" id="{BF69BA35-02CC-93FA-AFFB-BEBBE6E2D5FE}"/>
              </a:ext>
            </a:extLst>
          </p:cNvPr>
          <p:cNvSpPr>
            <a:spLocks noGrp="1"/>
          </p:cNvSpPr>
          <p:nvPr>
            <p:ph idx="1"/>
          </p:nvPr>
        </p:nvSpPr>
        <p:spPr>
          <a:xfrm>
            <a:off x="8615857" y="1417383"/>
            <a:ext cx="3576143" cy="4827685"/>
          </a:xfrm>
        </p:spPr>
        <p:txBody>
          <a:bodyPr/>
          <a:lstStyle/>
          <a:p>
            <a:r>
              <a:rPr lang="en-US" sz="2000" dirty="0"/>
              <a:t>Pearson correlation coefficient measures the correlation between the run and test average</a:t>
            </a:r>
          </a:p>
          <a:p>
            <a:r>
              <a:rPr lang="en-US" sz="2000" dirty="0"/>
              <a:t>Mean absolute error is the average delta from each case</a:t>
            </a:r>
          </a:p>
          <a:p>
            <a:r>
              <a:rPr lang="en-US" sz="2000" dirty="0"/>
              <a:t>90CI width is a calculated 90% confidence interval based on the standard deviation in a normal distribution</a:t>
            </a:r>
          </a:p>
        </p:txBody>
      </p:sp>
    </p:spTree>
    <p:extLst>
      <p:ext uri="{BB962C8B-B14F-4D97-AF65-F5344CB8AC3E}">
        <p14:creationId xmlns:p14="http://schemas.microsoft.com/office/powerpoint/2010/main" val="3723517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E9F7A1-3982-B634-A4E2-FDF157E7A8B4}"/>
              </a:ext>
            </a:extLst>
          </p:cNvPr>
          <p:cNvSpPr>
            <a:spLocks noGrp="1"/>
          </p:cNvSpPr>
          <p:nvPr>
            <p:ph type="sldNum" sz="quarter" idx="12"/>
          </p:nvPr>
        </p:nvSpPr>
        <p:spPr/>
        <p:txBody>
          <a:bodyPr/>
          <a:lstStyle/>
          <a:p>
            <a:pPr>
              <a:defRPr/>
            </a:pPr>
            <a:fld id="{78E67954-3F63-4602-A1EF-637D8771F4F4}" type="slidenum">
              <a:rPr lang="en-US" smtClean="0"/>
              <a:pPr>
                <a:defRPr/>
              </a:pPr>
              <a:t>27</a:t>
            </a:fld>
            <a:endParaRPr lang="en-US" dirty="0"/>
          </a:p>
        </p:txBody>
      </p:sp>
      <p:sp>
        <p:nvSpPr>
          <p:cNvPr id="4" name="Title 3">
            <a:extLst>
              <a:ext uri="{FF2B5EF4-FFF2-40B4-BE49-F238E27FC236}">
                <a16:creationId xmlns:a16="http://schemas.microsoft.com/office/drawing/2014/main" id="{52FA39A9-7D61-F1DF-F6D8-33B9DB1BEA41}"/>
              </a:ext>
            </a:extLst>
          </p:cNvPr>
          <p:cNvSpPr>
            <a:spLocks noGrp="1"/>
          </p:cNvSpPr>
          <p:nvPr>
            <p:ph type="title"/>
          </p:nvPr>
        </p:nvSpPr>
        <p:spPr/>
        <p:txBody>
          <a:bodyPr/>
          <a:lstStyle/>
          <a:p>
            <a:r>
              <a:rPr lang="en-US" dirty="0"/>
              <a:t>AI Excursion Results 2</a:t>
            </a:r>
          </a:p>
        </p:txBody>
      </p:sp>
      <p:graphicFrame>
        <p:nvGraphicFramePr>
          <p:cNvPr id="5" name="Table 4">
            <a:extLst>
              <a:ext uri="{FF2B5EF4-FFF2-40B4-BE49-F238E27FC236}">
                <a16:creationId xmlns:a16="http://schemas.microsoft.com/office/drawing/2014/main" id="{6A2BB985-C698-A0C4-BC37-3ABF1CA4C27D}"/>
              </a:ext>
            </a:extLst>
          </p:cNvPr>
          <p:cNvGraphicFramePr>
            <a:graphicFrameLocks noGrp="1"/>
          </p:cNvGraphicFramePr>
          <p:nvPr>
            <p:extLst>
              <p:ext uri="{D42A27DB-BD31-4B8C-83A1-F6EECF244321}">
                <p14:modId xmlns:p14="http://schemas.microsoft.com/office/powerpoint/2010/main" val="1639245206"/>
              </p:ext>
            </p:extLst>
          </p:nvPr>
        </p:nvGraphicFramePr>
        <p:xfrm>
          <a:off x="359211" y="1417384"/>
          <a:ext cx="8128000" cy="5191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18401641"/>
                    </a:ext>
                  </a:extLst>
                </a:gridCol>
                <a:gridCol w="2032000">
                  <a:extLst>
                    <a:ext uri="{9D8B030D-6E8A-4147-A177-3AD203B41FA5}">
                      <a16:colId xmlns:a16="http://schemas.microsoft.com/office/drawing/2014/main" val="3241856765"/>
                    </a:ext>
                  </a:extLst>
                </a:gridCol>
                <a:gridCol w="2032000">
                  <a:extLst>
                    <a:ext uri="{9D8B030D-6E8A-4147-A177-3AD203B41FA5}">
                      <a16:colId xmlns:a16="http://schemas.microsoft.com/office/drawing/2014/main" val="246775902"/>
                    </a:ext>
                  </a:extLst>
                </a:gridCol>
                <a:gridCol w="2032000">
                  <a:extLst>
                    <a:ext uri="{9D8B030D-6E8A-4147-A177-3AD203B41FA5}">
                      <a16:colId xmlns:a16="http://schemas.microsoft.com/office/drawing/2014/main" val="2042114152"/>
                    </a:ext>
                  </a:extLst>
                </a:gridCol>
              </a:tblGrid>
              <a:tr h="370840">
                <a:tc>
                  <a:txBody>
                    <a:bodyPr/>
                    <a:lstStyle/>
                    <a:p>
                      <a:r>
                        <a:rPr lang="en-US" dirty="0"/>
                        <a:t>Run</a:t>
                      </a:r>
                    </a:p>
                  </a:txBody>
                  <a:tcPr/>
                </a:tc>
                <a:tc>
                  <a:txBody>
                    <a:bodyPr/>
                    <a:lstStyle/>
                    <a:p>
                      <a:pPr algn="ctr"/>
                      <a:r>
                        <a:rPr lang="en-US" dirty="0"/>
                        <a:t>Corr Coeff</a:t>
                      </a:r>
                    </a:p>
                  </a:txBody>
                  <a:tcPr/>
                </a:tc>
                <a:tc>
                  <a:txBody>
                    <a:bodyPr/>
                    <a:lstStyle/>
                    <a:p>
                      <a:pPr algn="ctr"/>
                      <a:r>
                        <a:rPr lang="en-US" dirty="0"/>
                        <a:t>Mean Abs Error</a:t>
                      </a:r>
                    </a:p>
                  </a:txBody>
                  <a:tcPr/>
                </a:tc>
                <a:tc>
                  <a:txBody>
                    <a:bodyPr/>
                    <a:lstStyle/>
                    <a:p>
                      <a:pPr algn="ctr"/>
                      <a:r>
                        <a:rPr lang="en-US" dirty="0"/>
                        <a:t>90CI Width</a:t>
                      </a:r>
                    </a:p>
                  </a:txBody>
                  <a:tcPr/>
                </a:tc>
                <a:extLst>
                  <a:ext uri="{0D108BD9-81ED-4DB2-BD59-A6C34878D82A}">
                    <a16:rowId xmlns:a16="http://schemas.microsoft.com/office/drawing/2014/main" val="2180132611"/>
                  </a:ext>
                </a:extLst>
              </a:tr>
              <a:tr h="370840">
                <a:tc>
                  <a:txBody>
                    <a:bodyPr/>
                    <a:lstStyle/>
                    <a:p>
                      <a:r>
                        <a:rPr lang="en-US" dirty="0"/>
                        <a:t>Test Average</a:t>
                      </a:r>
                    </a:p>
                  </a:txBody>
                  <a:tcPr/>
                </a:tc>
                <a:tc>
                  <a:txBody>
                    <a:bodyPr/>
                    <a:lstStyle/>
                    <a:p>
                      <a:pPr algn="ctr"/>
                      <a:r>
                        <a:rPr lang="en-US" dirty="0"/>
                        <a:t>1.0</a:t>
                      </a:r>
                    </a:p>
                  </a:txBody>
                  <a:tcPr/>
                </a:tc>
                <a:tc>
                  <a:txBody>
                    <a:bodyPr/>
                    <a:lstStyle/>
                    <a:p>
                      <a:pPr algn="ctr"/>
                      <a:r>
                        <a:rPr lang="en-US" dirty="0"/>
                        <a:t>0</a:t>
                      </a:r>
                    </a:p>
                  </a:txBody>
                  <a:tcPr/>
                </a:tc>
                <a:tc>
                  <a:txBody>
                    <a:bodyPr/>
                    <a:lstStyle/>
                    <a:p>
                      <a:pPr algn="ctr"/>
                      <a:r>
                        <a:rPr lang="en-US" dirty="0"/>
                        <a:t>0.54</a:t>
                      </a:r>
                    </a:p>
                  </a:txBody>
                  <a:tcPr/>
                </a:tc>
                <a:extLst>
                  <a:ext uri="{0D108BD9-81ED-4DB2-BD59-A6C34878D82A}">
                    <a16:rowId xmlns:a16="http://schemas.microsoft.com/office/drawing/2014/main" val="225278563"/>
                  </a:ext>
                </a:extLst>
              </a:tr>
              <a:tr h="370840">
                <a:tc>
                  <a:txBody>
                    <a:bodyPr/>
                    <a:lstStyle/>
                    <a:p>
                      <a:r>
                        <a:rPr lang="en-US" b="1" dirty="0">
                          <a:solidFill>
                            <a:srgbClr val="C00000"/>
                          </a:solidFill>
                        </a:rPr>
                        <a:t>Random</a:t>
                      </a:r>
                    </a:p>
                  </a:txBody>
                  <a:tcPr/>
                </a:tc>
                <a:tc>
                  <a:txBody>
                    <a:bodyPr/>
                    <a:lstStyle/>
                    <a:p>
                      <a:pPr algn="ctr"/>
                      <a:r>
                        <a:rPr lang="en-US" b="1" dirty="0">
                          <a:solidFill>
                            <a:srgbClr val="C00000"/>
                          </a:solidFill>
                        </a:rPr>
                        <a:t>-0.5-0.25</a:t>
                      </a:r>
                    </a:p>
                  </a:txBody>
                  <a:tcPr/>
                </a:tc>
                <a:tc>
                  <a:txBody>
                    <a:bodyPr/>
                    <a:lstStyle/>
                    <a:p>
                      <a:pPr algn="ctr"/>
                      <a:r>
                        <a:rPr lang="en-US" b="1" dirty="0">
                          <a:solidFill>
                            <a:srgbClr val="C00000"/>
                          </a:solidFill>
                        </a:rPr>
                        <a:t>0.25-0.35</a:t>
                      </a:r>
                    </a:p>
                  </a:txBody>
                  <a:tcPr/>
                </a:tc>
                <a:tc>
                  <a:txBody>
                    <a:bodyPr/>
                    <a:lstStyle/>
                    <a:p>
                      <a:pPr algn="ctr"/>
                      <a:r>
                        <a:rPr lang="en-US" b="1" dirty="0">
                          <a:solidFill>
                            <a:srgbClr val="C00000"/>
                          </a:solidFill>
                        </a:rPr>
                        <a:t>0.92-0.96</a:t>
                      </a:r>
                    </a:p>
                  </a:txBody>
                  <a:tcPr/>
                </a:tc>
                <a:extLst>
                  <a:ext uri="{0D108BD9-81ED-4DB2-BD59-A6C34878D82A}">
                    <a16:rowId xmlns:a16="http://schemas.microsoft.com/office/drawing/2014/main" val="2234600192"/>
                  </a:ext>
                </a:extLst>
              </a:tr>
              <a:tr h="370840">
                <a:tc>
                  <a:txBody>
                    <a:bodyPr/>
                    <a:lstStyle/>
                    <a:p>
                      <a:r>
                        <a:rPr lang="en-US" b="1" dirty="0">
                          <a:solidFill>
                            <a:srgbClr val="C00000"/>
                          </a:solidFill>
                        </a:rPr>
                        <a:t>10SI</a:t>
                      </a:r>
                    </a:p>
                  </a:txBody>
                  <a:tcPr/>
                </a:tc>
                <a:tc>
                  <a:txBody>
                    <a:bodyPr/>
                    <a:lstStyle/>
                    <a:p>
                      <a:pPr algn="ctr"/>
                      <a:r>
                        <a:rPr lang="en-US" b="1" dirty="0">
                          <a:solidFill>
                            <a:srgbClr val="C00000"/>
                          </a:solidFill>
                        </a:rPr>
                        <a:t>-0.01</a:t>
                      </a:r>
                    </a:p>
                  </a:txBody>
                  <a:tcPr/>
                </a:tc>
                <a:tc>
                  <a:txBody>
                    <a:bodyPr/>
                    <a:lstStyle/>
                    <a:p>
                      <a:pPr algn="ctr"/>
                      <a:r>
                        <a:rPr lang="en-US" b="1" dirty="0">
                          <a:solidFill>
                            <a:srgbClr val="C00000"/>
                          </a:solidFill>
                        </a:rPr>
                        <a:t>0.32</a:t>
                      </a:r>
                    </a:p>
                  </a:txBody>
                  <a:tcPr/>
                </a:tc>
                <a:tc>
                  <a:txBody>
                    <a:bodyPr/>
                    <a:lstStyle/>
                    <a:p>
                      <a:pPr algn="ctr"/>
                      <a:r>
                        <a:rPr lang="en-US" b="1" dirty="0">
                          <a:solidFill>
                            <a:srgbClr val="C00000"/>
                          </a:solidFill>
                        </a:rPr>
                        <a:t>0.94</a:t>
                      </a:r>
                    </a:p>
                  </a:txBody>
                  <a:tcPr/>
                </a:tc>
                <a:extLst>
                  <a:ext uri="{0D108BD9-81ED-4DB2-BD59-A6C34878D82A}">
                    <a16:rowId xmlns:a16="http://schemas.microsoft.com/office/drawing/2014/main" val="3286420565"/>
                  </a:ext>
                </a:extLst>
              </a:tr>
              <a:tr h="370840">
                <a:tc>
                  <a:txBody>
                    <a:bodyPr/>
                    <a:lstStyle/>
                    <a:p>
                      <a:r>
                        <a:rPr lang="en-US" b="1" dirty="0">
                          <a:solidFill>
                            <a:srgbClr val="C00000"/>
                          </a:solidFill>
                        </a:rPr>
                        <a:t>10M-1</a:t>
                      </a:r>
                    </a:p>
                  </a:txBody>
                  <a:tcPr/>
                </a:tc>
                <a:tc>
                  <a:txBody>
                    <a:bodyPr/>
                    <a:lstStyle/>
                    <a:p>
                      <a:pPr algn="ctr"/>
                      <a:r>
                        <a:rPr lang="en-US" b="1" dirty="0">
                          <a:solidFill>
                            <a:srgbClr val="C00000"/>
                          </a:solidFill>
                        </a:rPr>
                        <a:t>0.20</a:t>
                      </a:r>
                    </a:p>
                  </a:txBody>
                  <a:tcPr/>
                </a:tc>
                <a:tc>
                  <a:txBody>
                    <a:bodyPr/>
                    <a:lstStyle/>
                    <a:p>
                      <a:pPr algn="ctr"/>
                      <a:r>
                        <a:rPr lang="en-US" b="1" dirty="0">
                          <a:solidFill>
                            <a:srgbClr val="C00000"/>
                          </a:solidFill>
                        </a:rPr>
                        <a:t>0.31</a:t>
                      </a:r>
                    </a:p>
                  </a:txBody>
                  <a:tcPr/>
                </a:tc>
                <a:tc>
                  <a:txBody>
                    <a:bodyPr/>
                    <a:lstStyle/>
                    <a:p>
                      <a:pPr algn="ctr"/>
                      <a:r>
                        <a:rPr lang="en-US" b="1" dirty="0">
                          <a:solidFill>
                            <a:srgbClr val="C00000"/>
                          </a:solidFill>
                        </a:rPr>
                        <a:t>0.95</a:t>
                      </a:r>
                    </a:p>
                  </a:txBody>
                  <a:tcPr/>
                </a:tc>
                <a:extLst>
                  <a:ext uri="{0D108BD9-81ED-4DB2-BD59-A6C34878D82A}">
                    <a16:rowId xmlns:a16="http://schemas.microsoft.com/office/drawing/2014/main" val="2297018133"/>
                  </a:ext>
                </a:extLst>
              </a:tr>
              <a:tr h="370840">
                <a:tc>
                  <a:txBody>
                    <a:bodyPr/>
                    <a:lstStyle/>
                    <a:p>
                      <a:r>
                        <a:rPr lang="en-US" b="1" dirty="0">
                          <a:solidFill>
                            <a:srgbClr val="C00000"/>
                          </a:solidFill>
                        </a:rPr>
                        <a:t>10M-2</a:t>
                      </a:r>
                    </a:p>
                  </a:txBody>
                  <a:tcPr/>
                </a:tc>
                <a:tc>
                  <a:txBody>
                    <a:bodyPr/>
                    <a:lstStyle/>
                    <a:p>
                      <a:pPr algn="ctr"/>
                      <a:r>
                        <a:rPr lang="en-US" b="1" dirty="0">
                          <a:solidFill>
                            <a:srgbClr val="C00000"/>
                          </a:solidFill>
                        </a:rPr>
                        <a:t>-0.10</a:t>
                      </a:r>
                    </a:p>
                  </a:txBody>
                  <a:tcPr/>
                </a:tc>
                <a:tc>
                  <a:txBody>
                    <a:bodyPr/>
                    <a:lstStyle/>
                    <a:p>
                      <a:pPr algn="ctr"/>
                      <a:r>
                        <a:rPr lang="en-US" b="1" dirty="0">
                          <a:solidFill>
                            <a:srgbClr val="C00000"/>
                          </a:solidFill>
                        </a:rPr>
                        <a:t>0.32</a:t>
                      </a:r>
                    </a:p>
                  </a:txBody>
                  <a:tcPr/>
                </a:tc>
                <a:tc>
                  <a:txBody>
                    <a:bodyPr/>
                    <a:lstStyle/>
                    <a:p>
                      <a:pPr algn="ctr"/>
                      <a:r>
                        <a:rPr lang="en-US" b="1" dirty="0">
                          <a:solidFill>
                            <a:srgbClr val="C00000"/>
                          </a:solidFill>
                        </a:rPr>
                        <a:t>0.92</a:t>
                      </a:r>
                    </a:p>
                  </a:txBody>
                  <a:tcPr/>
                </a:tc>
                <a:extLst>
                  <a:ext uri="{0D108BD9-81ED-4DB2-BD59-A6C34878D82A}">
                    <a16:rowId xmlns:a16="http://schemas.microsoft.com/office/drawing/2014/main" val="4092974534"/>
                  </a:ext>
                </a:extLst>
              </a:tr>
              <a:tr h="370840">
                <a:tc>
                  <a:txBody>
                    <a:bodyPr/>
                    <a:lstStyle/>
                    <a:p>
                      <a:r>
                        <a:rPr lang="en-US" b="1" dirty="0">
                          <a:solidFill>
                            <a:srgbClr val="C00000"/>
                          </a:solidFill>
                        </a:rPr>
                        <a:t>10M-3</a:t>
                      </a:r>
                    </a:p>
                  </a:txBody>
                  <a:tcPr/>
                </a:tc>
                <a:tc>
                  <a:txBody>
                    <a:bodyPr/>
                    <a:lstStyle/>
                    <a:p>
                      <a:pPr algn="ctr"/>
                      <a:r>
                        <a:rPr lang="en-US" b="1" dirty="0">
                          <a:solidFill>
                            <a:srgbClr val="C00000"/>
                          </a:solidFill>
                        </a:rPr>
                        <a:t>0.06</a:t>
                      </a:r>
                    </a:p>
                  </a:txBody>
                  <a:tcPr/>
                </a:tc>
                <a:tc>
                  <a:txBody>
                    <a:bodyPr/>
                    <a:lstStyle/>
                    <a:p>
                      <a:pPr algn="ctr"/>
                      <a:r>
                        <a:rPr lang="en-US" b="1" dirty="0">
                          <a:solidFill>
                            <a:srgbClr val="C00000"/>
                          </a:solidFill>
                        </a:rPr>
                        <a:t>0.31</a:t>
                      </a:r>
                    </a:p>
                  </a:txBody>
                  <a:tcPr/>
                </a:tc>
                <a:tc>
                  <a:txBody>
                    <a:bodyPr/>
                    <a:lstStyle/>
                    <a:p>
                      <a:pPr algn="ctr"/>
                      <a:r>
                        <a:rPr lang="en-US" b="1" dirty="0">
                          <a:solidFill>
                            <a:srgbClr val="C00000"/>
                          </a:solidFill>
                        </a:rPr>
                        <a:t>0.94</a:t>
                      </a:r>
                    </a:p>
                  </a:txBody>
                  <a:tcPr/>
                </a:tc>
                <a:extLst>
                  <a:ext uri="{0D108BD9-81ED-4DB2-BD59-A6C34878D82A}">
                    <a16:rowId xmlns:a16="http://schemas.microsoft.com/office/drawing/2014/main" val="781927346"/>
                  </a:ext>
                </a:extLst>
              </a:tr>
              <a:tr h="370840">
                <a:tc>
                  <a:txBody>
                    <a:bodyPr/>
                    <a:lstStyle/>
                    <a:p>
                      <a:r>
                        <a:rPr lang="en-US" b="1" dirty="0">
                          <a:solidFill>
                            <a:srgbClr val="C00000"/>
                          </a:solidFill>
                        </a:rPr>
                        <a:t>100-1</a:t>
                      </a:r>
                    </a:p>
                  </a:txBody>
                  <a:tcPr/>
                </a:tc>
                <a:tc>
                  <a:txBody>
                    <a:bodyPr/>
                    <a:lstStyle/>
                    <a:p>
                      <a:pPr algn="ctr"/>
                      <a:r>
                        <a:rPr lang="en-US" b="1" dirty="0">
                          <a:solidFill>
                            <a:srgbClr val="C00000"/>
                          </a:solidFill>
                        </a:rPr>
                        <a:t>0.16</a:t>
                      </a:r>
                    </a:p>
                  </a:txBody>
                  <a:tcPr/>
                </a:tc>
                <a:tc>
                  <a:txBody>
                    <a:bodyPr/>
                    <a:lstStyle/>
                    <a:p>
                      <a:pPr algn="ctr"/>
                      <a:r>
                        <a:rPr lang="en-US" b="1" dirty="0">
                          <a:solidFill>
                            <a:srgbClr val="C00000"/>
                          </a:solidFill>
                        </a:rPr>
                        <a:t>0.31</a:t>
                      </a:r>
                    </a:p>
                  </a:txBody>
                  <a:tcPr/>
                </a:tc>
                <a:tc>
                  <a:txBody>
                    <a:bodyPr/>
                    <a:lstStyle/>
                    <a:p>
                      <a:pPr algn="ctr"/>
                      <a:r>
                        <a:rPr lang="en-US" b="1" dirty="0">
                          <a:solidFill>
                            <a:srgbClr val="C00000"/>
                          </a:solidFill>
                        </a:rPr>
                        <a:t>0.94</a:t>
                      </a:r>
                    </a:p>
                  </a:txBody>
                  <a:tcPr/>
                </a:tc>
                <a:extLst>
                  <a:ext uri="{0D108BD9-81ED-4DB2-BD59-A6C34878D82A}">
                    <a16:rowId xmlns:a16="http://schemas.microsoft.com/office/drawing/2014/main" val="1720667933"/>
                  </a:ext>
                </a:extLst>
              </a:tr>
              <a:tr h="370840">
                <a:tc>
                  <a:txBody>
                    <a:bodyPr/>
                    <a:lstStyle/>
                    <a:p>
                      <a:r>
                        <a:rPr lang="en-US" b="1" dirty="0">
                          <a:solidFill>
                            <a:srgbClr val="C00000"/>
                          </a:solidFill>
                        </a:rPr>
                        <a:t>100-2</a:t>
                      </a:r>
                    </a:p>
                  </a:txBody>
                  <a:tcPr/>
                </a:tc>
                <a:tc>
                  <a:txBody>
                    <a:bodyPr/>
                    <a:lstStyle/>
                    <a:p>
                      <a:pPr algn="ctr"/>
                      <a:r>
                        <a:rPr lang="en-US" b="1" dirty="0">
                          <a:solidFill>
                            <a:srgbClr val="C00000"/>
                          </a:solidFill>
                        </a:rPr>
                        <a:t>0.16</a:t>
                      </a:r>
                    </a:p>
                  </a:txBody>
                  <a:tcPr/>
                </a:tc>
                <a:tc>
                  <a:txBody>
                    <a:bodyPr/>
                    <a:lstStyle/>
                    <a:p>
                      <a:pPr algn="ctr"/>
                      <a:r>
                        <a:rPr lang="en-US" b="1" dirty="0">
                          <a:solidFill>
                            <a:srgbClr val="C00000"/>
                          </a:solidFill>
                        </a:rPr>
                        <a:t>0.31</a:t>
                      </a:r>
                    </a:p>
                  </a:txBody>
                  <a:tcPr/>
                </a:tc>
                <a:tc>
                  <a:txBody>
                    <a:bodyPr/>
                    <a:lstStyle/>
                    <a:p>
                      <a:pPr algn="ctr"/>
                      <a:r>
                        <a:rPr lang="en-US" b="1" dirty="0">
                          <a:solidFill>
                            <a:srgbClr val="C00000"/>
                          </a:solidFill>
                        </a:rPr>
                        <a:t>0.95</a:t>
                      </a:r>
                    </a:p>
                  </a:txBody>
                  <a:tcPr/>
                </a:tc>
                <a:extLst>
                  <a:ext uri="{0D108BD9-81ED-4DB2-BD59-A6C34878D82A}">
                    <a16:rowId xmlns:a16="http://schemas.microsoft.com/office/drawing/2014/main" val="1096100955"/>
                  </a:ext>
                </a:extLst>
              </a:tr>
              <a:tr h="370840">
                <a:tc>
                  <a:txBody>
                    <a:bodyPr/>
                    <a:lstStyle/>
                    <a:p>
                      <a:r>
                        <a:rPr lang="en-US" b="1" dirty="0">
                          <a:solidFill>
                            <a:srgbClr val="C00000"/>
                          </a:solidFill>
                        </a:rPr>
                        <a:t>100-3</a:t>
                      </a:r>
                    </a:p>
                  </a:txBody>
                  <a:tcPr/>
                </a:tc>
                <a:tc>
                  <a:txBody>
                    <a:bodyPr/>
                    <a:lstStyle/>
                    <a:p>
                      <a:pPr algn="ctr"/>
                      <a:r>
                        <a:rPr lang="en-US" b="1" dirty="0">
                          <a:solidFill>
                            <a:srgbClr val="C00000"/>
                          </a:solidFill>
                        </a:rPr>
                        <a:t>0.16</a:t>
                      </a:r>
                    </a:p>
                  </a:txBody>
                  <a:tcPr/>
                </a:tc>
                <a:tc>
                  <a:txBody>
                    <a:bodyPr/>
                    <a:lstStyle/>
                    <a:p>
                      <a:pPr algn="ctr"/>
                      <a:r>
                        <a:rPr lang="en-US" b="1" dirty="0">
                          <a:solidFill>
                            <a:srgbClr val="C00000"/>
                          </a:solidFill>
                        </a:rPr>
                        <a:t>0.31</a:t>
                      </a:r>
                    </a:p>
                  </a:txBody>
                  <a:tcPr/>
                </a:tc>
                <a:tc>
                  <a:txBody>
                    <a:bodyPr/>
                    <a:lstStyle/>
                    <a:p>
                      <a:pPr algn="ctr"/>
                      <a:r>
                        <a:rPr lang="en-US" b="1" dirty="0">
                          <a:solidFill>
                            <a:srgbClr val="C00000"/>
                          </a:solidFill>
                        </a:rPr>
                        <a:t>0.94</a:t>
                      </a:r>
                    </a:p>
                  </a:txBody>
                  <a:tcPr/>
                </a:tc>
                <a:extLst>
                  <a:ext uri="{0D108BD9-81ED-4DB2-BD59-A6C34878D82A}">
                    <a16:rowId xmlns:a16="http://schemas.microsoft.com/office/drawing/2014/main" val="3746580910"/>
                  </a:ext>
                </a:extLst>
              </a:tr>
              <a:tr h="370840">
                <a:tc>
                  <a:txBody>
                    <a:bodyPr/>
                    <a:lstStyle/>
                    <a:p>
                      <a:r>
                        <a:rPr lang="en-US" dirty="0"/>
                        <a:t>SME 4</a:t>
                      </a:r>
                    </a:p>
                  </a:txBody>
                  <a:tcPr/>
                </a:tc>
                <a:tc>
                  <a:txBody>
                    <a:bodyPr/>
                    <a:lstStyle/>
                    <a:p>
                      <a:pPr algn="ctr"/>
                      <a:r>
                        <a:rPr lang="en-US" dirty="0"/>
                        <a:t>0.83</a:t>
                      </a:r>
                    </a:p>
                  </a:txBody>
                  <a:tcPr/>
                </a:tc>
                <a:tc>
                  <a:txBody>
                    <a:bodyPr/>
                    <a:lstStyle/>
                    <a:p>
                      <a:pPr algn="ctr"/>
                      <a:r>
                        <a:rPr lang="en-US" dirty="0"/>
                        <a:t>0.15</a:t>
                      </a:r>
                    </a:p>
                  </a:txBody>
                  <a:tcPr/>
                </a:tc>
                <a:tc>
                  <a:txBody>
                    <a:bodyPr/>
                    <a:lstStyle/>
                    <a:p>
                      <a:pPr algn="ctr"/>
                      <a:r>
                        <a:rPr lang="en-US" dirty="0"/>
                        <a:t>N/A</a:t>
                      </a:r>
                    </a:p>
                  </a:txBody>
                  <a:tcPr/>
                </a:tc>
                <a:extLst>
                  <a:ext uri="{0D108BD9-81ED-4DB2-BD59-A6C34878D82A}">
                    <a16:rowId xmlns:a16="http://schemas.microsoft.com/office/drawing/2014/main" val="1901497217"/>
                  </a:ext>
                </a:extLst>
              </a:tr>
              <a:tr h="370840">
                <a:tc>
                  <a:txBody>
                    <a:bodyPr/>
                    <a:lstStyle/>
                    <a:p>
                      <a:r>
                        <a:rPr lang="en-US" dirty="0"/>
                        <a:t>10I-1</a:t>
                      </a:r>
                    </a:p>
                  </a:txBody>
                  <a:tcPr/>
                </a:tc>
                <a:tc>
                  <a:txBody>
                    <a:bodyPr/>
                    <a:lstStyle/>
                    <a:p>
                      <a:pPr algn="ctr"/>
                      <a:r>
                        <a:rPr lang="en-US" dirty="0"/>
                        <a:t>0.81</a:t>
                      </a:r>
                    </a:p>
                  </a:txBody>
                  <a:tcPr/>
                </a:tc>
                <a:tc>
                  <a:txBody>
                    <a:bodyPr/>
                    <a:lstStyle/>
                    <a:p>
                      <a:pPr algn="ctr"/>
                      <a:r>
                        <a:rPr lang="en-US" dirty="0"/>
                        <a:t>0.20</a:t>
                      </a:r>
                    </a:p>
                  </a:txBody>
                  <a:tcPr/>
                </a:tc>
                <a:tc>
                  <a:txBody>
                    <a:bodyPr/>
                    <a:lstStyle/>
                    <a:p>
                      <a:pPr algn="ctr"/>
                      <a:r>
                        <a:rPr lang="en-US" dirty="0"/>
                        <a:t>0.52</a:t>
                      </a:r>
                    </a:p>
                  </a:txBody>
                  <a:tcPr/>
                </a:tc>
                <a:extLst>
                  <a:ext uri="{0D108BD9-81ED-4DB2-BD59-A6C34878D82A}">
                    <a16:rowId xmlns:a16="http://schemas.microsoft.com/office/drawing/2014/main" val="634190148"/>
                  </a:ext>
                </a:extLst>
              </a:tr>
              <a:tr h="370840">
                <a:tc>
                  <a:txBody>
                    <a:bodyPr/>
                    <a:lstStyle/>
                    <a:p>
                      <a:r>
                        <a:rPr lang="en-US" dirty="0"/>
                        <a:t>10I-2</a:t>
                      </a:r>
                    </a:p>
                  </a:txBody>
                  <a:tcPr/>
                </a:tc>
                <a:tc>
                  <a:txBody>
                    <a:bodyPr/>
                    <a:lstStyle/>
                    <a:p>
                      <a:pPr algn="ctr"/>
                      <a:r>
                        <a:rPr lang="en-US" dirty="0"/>
                        <a:t>0.81</a:t>
                      </a:r>
                    </a:p>
                  </a:txBody>
                  <a:tcPr/>
                </a:tc>
                <a:tc>
                  <a:txBody>
                    <a:bodyPr/>
                    <a:lstStyle/>
                    <a:p>
                      <a:pPr algn="ctr"/>
                      <a:r>
                        <a:rPr lang="en-US" dirty="0"/>
                        <a:t>0.22</a:t>
                      </a:r>
                    </a:p>
                  </a:txBody>
                  <a:tcPr/>
                </a:tc>
                <a:tc>
                  <a:txBody>
                    <a:bodyPr/>
                    <a:lstStyle/>
                    <a:p>
                      <a:pPr algn="ctr"/>
                      <a:r>
                        <a:rPr lang="en-US" dirty="0"/>
                        <a:t>0.54</a:t>
                      </a:r>
                    </a:p>
                  </a:txBody>
                  <a:tcPr/>
                </a:tc>
                <a:extLst>
                  <a:ext uri="{0D108BD9-81ED-4DB2-BD59-A6C34878D82A}">
                    <a16:rowId xmlns:a16="http://schemas.microsoft.com/office/drawing/2014/main" val="1480974717"/>
                  </a:ext>
                </a:extLst>
              </a:tr>
              <a:tr h="370840">
                <a:tc>
                  <a:txBody>
                    <a:bodyPr/>
                    <a:lstStyle/>
                    <a:p>
                      <a:r>
                        <a:rPr lang="en-US" dirty="0"/>
                        <a:t>10I-3</a:t>
                      </a:r>
                    </a:p>
                  </a:txBody>
                  <a:tcPr/>
                </a:tc>
                <a:tc>
                  <a:txBody>
                    <a:bodyPr/>
                    <a:lstStyle/>
                    <a:p>
                      <a:pPr algn="ctr"/>
                      <a:r>
                        <a:rPr lang="en-US" dirty="0"/>
                        <a:t>0.78</a:t>
                      </a:r>
                    </a:p>
                  </a:txBody>
                  <a:tcPr/>
                </a:tc>
                <a:tc>
                  <a:txBody>
                    <a:bodyPr/>
                    <a:lstStyle/>
                    <a:p>
                      <a:pPr algn="ctr"/>
                      <a:r>
                        <a:rPr lang="en-US" dirty="0"/>
                        <a:t>0.22</a:t>
                      </a:r>
                    </a:p>
                  </a:txBody>
                  <a:tcPr/>
                </a:tc>
                <a:tc>
                  <a:txBody>
                    <a:bodyPr/>
                    <a:lstStyle/>
                    <a:p>
                      <a:pPr algn="ctr"/>
                      <a:r>
                        <a:rPr lang="en-US" dirty="0"/>
                        <a:t>0.47</a:t>
                      </a:r>
                    </a:p>
                  </a:txBody>
                  <a:tcPr/>
                </a:tc>
                <a:extLst>
                  <a:ext uri="{0D108BD9-81ED-4DB2-BD59-A6C34878D82A}">
                    <a16:rowId xmlns:a16="http://schemas.microsoft.com/office/drawing/2014/main" val="4113924841"/>
                  </a:ext>
                </a:extLst>
              </a:tr>
            </a:tbl>
          </a:graphicData>
        </a:graphic>
      </p:graphicFrame>
      <p:sp>
        <p:nvSpPr>
          <p:cNvPr id="6" name="Content Placeholder 1">
            <a:extLst>
              <a:ext uri="{FF2B5EF4-FFF2-40B4-BE49-F238E27FC236}">
                <a16:creationId xmlns:a16="http://schemas.microsoft.com/office/drawing/2014/main" id="{BF69BA35-02CC-93FA-AFFB-BEBBE6E2D5FE}"/>
              </a:ext>
            </a:extLst>
          </p:cNvPr>
          <p:cNvSpPr>
            <a:spLocks noGrp="1"/>
          </p:cNvSpPr>
          <p:nvPr>
            <p:ph idx="1"/>
          </p:nvPr>
        </p:nvSpPr>
        <p:spPr>
          <a:xfrm>
            <a:off x="8615857" y="1325631"/>
            <a:ext cx="3576143" cy="4919438"/>
          </a:xfrm>
        </p:spPr>
        <p:txBody>
          <a:bodyPr/>
          <a:lstStyle/>
          <a:p>
            <a:r>
              <a:rPr lang="en-US" sz="2400" dirty="0"/>
              <a:t>Multiple runs were indistinguishable from random and do not provide value</a:t>
            </a:r>
          </a:p>
          <a:p>
            <a:r>
              <a:rPr lang="en-US" sz="2400" dirty="0"/>
              <a:t>Even one of the 10 sets of individual runs with the script entered differently failed as well </a:t>
            </a:r>
          </a:p>
          <a:p>
            <a:pPr lvl="1"/>
            <a:r>
              <a:rPr lang="en-US" sz="2000" dirty="0"/>
              <a:t>It is possible that the AI dropped context</a:t>
            </a:r>
          </a:p>
          <a:p>
            <a:endParaRPr lang="en-US" sz="2400" dirty="0"/>
          </a:p>
        </p:txBody>
      </p:sp>
    </p:spTree>
    <p:extLst>
      <p:ext uri="{BB962C8B-B14F-4D97-AF65-F5344CB8AC3E}">
        <p14:creationId xmlns:p14="http://schemas.microsoft.com/office/powerpoint/2010/main" val="3997635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E9F7A1-3982-B634-A4E2-FDF157E7A8B4}"/>
              </a:ext>
            </a:extLst>
          </p:cNvPr>
          <p:cNvSpPr>
            <a:spLocks noGrp="1"/>
          </p:cNvSpPr>
          <p:nvPr>
            <p:ph type="sldNum" sz="quarter" idx="12"/>
          </p:nvPr>
        </p:nvSpPr>
        <p:spPr/>
        <p:txBody>
          <a:bodyPr/>
          <a:lstStyle/>
          <a:p>
            <a:pPr>
              <a:defRPr/>
            </a:pPr>
            <a:fld id="{78E67954-3F63-4602-A1EF-637D8771F4F4}" type="slidenum">
              <a:rPr lang="en-US" smtClean="0"/>
              <a:pPr>
                <a:defRPr/>
              </a:pPr>
              <a:t>28</a:t>
            </a:fld>
            <a:endParaRPr lang="en-US"/>
          </a:p>
        </p:txBody>
      </p:sp>
      <p:sp>
        <p:nvSpPr>
          <p:cNvPr id="4" name="Title 3">
            <a:extLst>
              <a:ext uri="{FF2B5EF4-FFF2-40B4-BE49-F238E27FC236}">
                <a16:creationId xmlns:a16="http://schemas.microsoft.com/office/drawing/2014/main" id="{52FA39A9-7D61-F1DF-F6D8-33B9DB1BEA41}"/>
              </a:ext>
            </a:extLst>
          </p:cNvPr>
          <p:cNvSpPr>
            <a:spLocks noGrp="1"/>
          </p:cNvSpPr>
          <p:nvPr>
            <p:ph type="title"/>
          </p:nvPr>
        </p:nvSpPr>
        <p:spPr/>
        <p:txBody>
          <a:bodyPr/>
          <a:lstStyle/>
          <a:p>
            <a:r>
              <a:rPr lang="en-US" dirty="0"/>
              <a:t>AI Excursion Results 3</a:t>
            </a:r>
          </a:p>
        </p:txBody>
      </p:sp>
      <p:graphicFrame>
        <p:nvGraphicFramePr>
          <p:cNvPr id="5" name="Table 4">
            <a:extLst>
              <a:ext uri="{FF2B5EF4-FFF2-40B4-BE49-F238E27FC236}">
                <a16:creationId xmlns:a16="http://schemas.microsoft.com/office/drawing/2014/main" id="{6A2BB985-C698-A0C4-BC37-3ABF1CA4C27D}"/>
              </a:ext>
            </a:extLst>
          </p:cNvPr>
          <p:cNvGraphicFramePr>
            <a:graphicFrameLocks noGrp="1"/>
          </p:cNvGraphicFramePr>
          <p:nvPr>
            <p:extLst>
              <p:ext uri="{D42A27DB-BD31-4B8C-83A1-F6EECF244321}">
                <p14:modId xmlns:p14="http://schemas.microsoft.com/office/powerpoint/2010/main" val="1113042115"/>
              </p:ext>
            </p:extLst>
          </p:nvPr>
        </p:nvGraphicFramePr>
        <p:xfrm>
          <a:off x="359211" y="1417384"/>
          <a:ext cx="8128000" cy="5191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18401641"/>
                    </a:ext>
                  </a:extLst>
                </a:gridCol>
                <a:gridCol w="2032000">
                  <a:extLst>
                    <a:ext uri="{9D8B030D-6E8A-4147-A177-3AD203B41FA5}">
                      <a16:colId xmlns:a16="http://schemas.microsoft.com/office/drawing/2014/main" val="3241856765"/>
                    </a:ext>
                  </a:extLst>
                </a:gridCol>
                <a:gridCol w="2032000">
                  <a:extLst>
                    <a:ext uri="{9D8B030D-6E8A-4147-A177-3AD203B41FA5}">
                      <a16:colId xmlns:a16="http://schemas.microsoft.com/office/drawing/2014/main" val="246775902"/>
                    </a:ext>
                  </a:extLst>
                </a:gridCol>
                <a:gridCol w="2032000">
                  <a:extLst>
                    <a:ext uri="{9D8B030D-6E8A-4147-A177-3AD203B41FA5}">
                      <a16:colId xmlns:a16="http://schemas.microsoft.com/office/drawing/2014/main" val="2042114152"/>
                    </a:ext>
                  </a:extLst>
                </a:gridCol>
              </a:tblGrid>
              <a:tr h="370840">
                <a:tc>
                  <a:txBody>
                    <a:bodyPr/>
                    <a:lstStyle/>
                    <a:p>
                      <a:r>
                        <a:rPr lang="en-US" dirty="0"/>
                        <a:t>Run</a:t>
                      </a:r>
                    </a:p>
                  </a:txBody>
                  <a:tcPr/>
                </a:tc>
                <a:tc>
                  <a:txBody>
                    <a:bodyPr/>
                    <a:lstStyle/>
                    <a:p>
                      <a:pPr algn="ctr"/>
                      <a:r>
                        <a:rPr lang="en-US" dirty="0"/>
                        <a:t>Corr Coeff</a:t>
                      </a:r>
                    </a:p>
                  </a:txBody>
                  <a:tcPr/>
                </a:tc>
                <a:tc>
                  <a:txBody>
                    <a:bodyPr/>
                    <a:lstStyle/>
                    <a:p>
                      <a:pPr algn="ctr"/>
                      <a:r>
                        <a:rPr lang="en-US" dirty="0"/>
                        <a:t>Mean Abs Error</a:t>
                      </a:r>
                    </a:p>
                  </a:txBody>
                  <a:tcPr/>
                </a:tc>
                <a:tc>
                  <a:txBody>
                    <a:bodyPr/>
                    <a:lstStyle/>
                    <a:p>
                      <a:pPr algn="ctr"/>
                      <a:r>
                        <a:rPr lang="en-US" dirty="0"/>
                        <a:t>90CI Width</a:t>
                      </a:r>
                    </a:p>
                  </a:txBody>
                  <a:tcPr/>
                </a:tc>
                <a:extLst>
                  <a:ext uri="{0D108BD9-81ED-4DB2-BD59-A6C34878D82A}">
                    <a16:rowId xmlns:a16="http://schemas.microsoft.com/office/drawing/2014/main" val="2180132611"/>
                  </a:ext>
                </a:extLst>
              </a:tr>
              <a:tr h="370840">
                <a:tc>
                  <a:txBody>
                    <a:bodyPr/>
                    <a:lstStyle/>
                    <a:p>
                      <a:r>
                        <a:rPr lang="en-US" dirty="0"/>
                        <a:t>Test Average</a:t>
                      </a:r>
                    </a:p>
                  </a:txBody>
                  <a:tcPr/>
                </a:tc>
                <a:tc>
                  <a:txBody>
                    <a:bodyPr/>
                    <a:lstStyle/>
                    <a:p>
                      <a:pPr algn="ctr"/>
                      <a:r>
                        <a:rPr lang="en-US" dirty="0"/>
                        <a:t>1.0</a:t>
                      </a:r>
                    </a:p>
                  </a:txBody>
                  <a:tcPr/>
                </a:tc>
                <a:tc>
                  <a:txBody>
                    <a:bodyPr/>
                    <a:lstStyle/>
                    <a:p>
                      <a:pPr algn="ctr"/>
                      <a:r>
                        <a:rPr lang="en-US" dirty="0"/>
                        <a:t>0</a:t>
                      </a:r>
                    </a:p>
                  </a:txBody>
                  <a:tcPr/>
                </a:tc>
                <a:tc>
                  <a:txBody>
                    <a:bodyPr/>
                    <a:lstStyle/>
                    <a:p>
                      <a:pPr algn="ctr"/>
                      <a:r>
                        <a:rPr lang="en-US" dirty="0"/>
                        <a:t>0.54</a:t>
                      </a:r>
                    </a:p>
                  </a:txBody>
                  <a:tcPr/>
                </a:tc>
                <a:extLst>
                  <a:ext uri="{0D108BD9-81ED-4DB2-BD59-A6C34878D82A}">
                    <a16:rowId xmlns:a16="http://schemas.microsoft.com/office/drawing/2014/main" val="225278563"/>
                  </a:ext>
                </a:extLst>
              </a:tr>
              <a:tr h="370840">
                <a:tc>
                  <a:txBody>
                    <a:bodyPr/>
                    <a:lstStyle/>
                    <a:p>
                      <a:r>
                        <a:rPr lang="en-US" b="0" dirty="0">
                          <a:solidFill>
                            <a:schemeClr val="bg1">
                              <a:lumMod val="75000"/>
                            </a:schemeClr>
                          </a:solidFill>
                        </a:rPr>
                        <a:t>Random</a:t>
                      </a:r>
                    </a:p>
                  </a:txBody>
                  <a:tcPr/>
                </a:tc>
                <a:tc>
                  <a:txBody>
                    <a:bodyPr/>
                    <a:lstStyle/>
                    <a:p>
                      <a:pPr algn="ctr"/>
                      <a:r>
                        <a:rPr lang="en-US" b="0" dirty="0">
                          <a:solidFill>
                            <a:schemeClr val="bg1">
                              <a:lumMod val="75000"/>
                            </a:schemeClr>
                          </a:solidFill>
                        </a:rPr>
                        <a:t>-0.5-0.25</a:t>
                      </a:r>
                    </a:p>
                  </a:txBody>
                  <a:tcPr/>
                </a:tc>
                <a:tc>
                  <a:txBody>
                    <a:bodyPr/>
                    <a:lstStyle/>
                    <a:p>
                      <a:pPr algn="ctr"/>
                      <a:r>
                        <a:rPr lang="en-US" b="0" dirty="0">
                          <a:solidFill>
                            <a:schemeClr val="bg1">
                              <a:lumMod val="75000"/>
                            </a:schemeClr>
                          </a:solidFill>
                        </a:rPr>
                        <a:t>0.25-0.35</a:t>
                      </a:r>
                    </a:p>
                  </a:txBody>
                  <a:tcPr/>
                </a:tc>
                <a:tc>
                  <a:txBody>
                    <a:bodyPr/>
                    <a:lstStyle/>
                    <a:p>
                      <a:pPr algn="ctr"/>
                      <a:r>
                        <a:rPr lang="en-US" b="0" dirty="0">
                          <a:solidFill>
                            <a:schemeClr val="bg1">
                              <a:lumMod val="75000"/>
                            </a:schemeClr>
                          </a:solidFill>
                        </a:rPr>
                        <a:t>0.92-0.96</a:t>
                      </a:r>
                    </a:p>
                  </a:txBody>
                  <a:tcPr/>
                </a:tc>
                <a:extLst>
                  <a:ext uri="{0D108BD9-81ED-4DB2-BD59-A6C34878D82A}">
                    <a16:rowId xmlns:a16="http://schemas.microsoft.com/office/drawing/2014/main" val="2234600192"/>
                  </a:ext>
                </a:extLst>
              </a:tr>
              <a:tr h="370840">
                <a:tc>
                  <a:txBody>
                    <a:bodyPr/>
                    <a:lstStyle/>
                    <a:p>
                      <a:r>
                        <a:rPr lang="en-US" b="0" dirty="0">
                          <a:solidFill>
                            <a:schemeClr val="bg1">
                              <a:lumMod val="75000"/>
                            </a:schemeClr>
                          </a:solidFill>
                        </a:rPr>
                        <a:t>10SI</a:t>
                      </a:r>
                    </a:p>
                  </a:txBody>
                  <a:tcPr/>
                </a:tc>
                <a:tc>
                  <a:txBody>
                    <a:bodyPr/>
                    <a:lstStyle/>
                    <a:p>
                      <a:pPr algn="ctr"/>
                      <a:r>
                        <a:rPr lang="en-US" b="0" dirty="0">
                          <a:solidFill>
                            <a:schemeClr val="bg1">
                              <a:lumMod val="75000"/>
                            </a:schemeClr>
                          </a:solidFill>
                        </a:rPr>
                        <a:t>-0.01</a:t>
                      </a:r>
                    </a:p>
                  </a:txBody>
                  <a:tcPr/>
                </a:tc>
                <a:tc>
                  <a:txBody>
                    <a:bodyPr/>
                    <a:lstStyle/>
                    <a:p>
                      <a:pPr algn="ctr"/>
                      <a:r>
                        <a:rPr lang="en-US" b="0" dirty="0">
                          <a:solidFill>
                            <a:schemeClr val="bg1">
                              <a:lumMod val="75000"/>
                            </a:schemeClr>
                          </a:solidFill>
                        </a:rPr>
                        <a:t>0.32</a:t>
                      </a:r>
                    </a:p>
                  </a:txBody>
                  <a:tcPr/>
                </a:tc>
                <a:tc>
                  <a:txBody>
                    <a:bodyPr/>
                    <a:lstStyle/>
                    <a:p>
                      <a:pPr algn="ctr"/>
                      <a:r>
                        <a:rPr lang="en-US" b="0" dirty="0">
                          <a:solidFill>
                            <a:schemeClr val="bg1">
                              <a:lumMod val="75000"/>
                            </a:schemeClr>
                          </a:solidFill>
                        </a:rPr>
                        <a:t>0.94</a:t>
                      </a:r>
                    </a:p>
                  </a:txBody>
                  <a:tcPr/>
                </a:tc>
                <a:extLst>
                  <a:ext uri="{0D108BD9-81ED-4DB2-BD59-A6C34878D82A}">
                    <a16:rowId xmlns:a16="http://schemas.microsoft.com/office/drawing/2014/main" val="3286420565"/>
                  </a:ext>
                </a:extLst>
              </a:tr>
              <a:tr h="370840">
                <a:tc>
                  <a:txBody>
                    <a:bodyPr/>
                    <a:lstStyle/>
                    <a:p>
                      <a:r>
                        <a:rPr lang="en-US" b="0" dirty="0">
                          <a:solidFill>
                            <a:schemeClr val="bg1">
                              <a:lumMod val="75000"/>
                            </a:schemeClr>
                          </a:solidFill>
                        </a:rPr>
                        <a:t>10M-1</a:t>
                      </a:r>
                    </a:p>
                  </a:txBody>
                  <a:tcPr/>
                </a:tc>
                <a:tc>
                  <a:txBody>
                    <a:bodyPr/>
                    <a:lstStyle/>
                    <a:p>
                      <a:pPr algn="ctr"/>
                      <a:r>
                        <a:rPr lang="en-US" b="0" dirty="0">
                          <a:solidFill>
                            <a:schemeClr val="bg1">
                              <a:lumMod val="75000"/>
                            </a:schemeClr>
                          </a:solidFill>
                        </a:rPr>
                        <a:t>0.20</a:t>
                      </a:r>
                    </a:p>
                  </a:txBody>
                  <a:tcPr/>
                </a:tc>
                <a:tc>
                  <a:txBody>
                    <a:bodyPr/>
                    <a:lstStyle/>
                    <a:p>
                      <a:pPr algn="ctr"/>
                      <a:r>
                        <a:rPr lang="en-US" b="0" dirty="0">
                          <a:solidFill>
                            <a:schemeClr val="bg1">
                              <a:lumMod val="75000"/>
                            </a:schemeClr>
                          </a:solidFill>
                        </a:rPr>
                        <a:t>0.31</a:t>
                      </a:r>
                    </a:p>
                  </a:txBody>
                  <a:tcPr/>
                </a:tc>
                <a:tc>
                  <a:txBody>
                    <a:bodyPr/>
                    <a:lstStyle/>
                    <a:p>
                      <a:pPr algn="ctr"/>
                      <a:r>
                        <a:rPr lang="en-US" b="0" dirty="0">
                          <a:solidFill>
                            <a:schemeClr val="bg1">
                              <a:lumMod val="75000"/>
                            </a:schemeClr>
                          </a:solidFill>
                        </a:rPr>
                        <a:t>0.95</a:t>
                      </a:r>
                    </a:p>
                  </a:txBody>
                  <a:tcPr/>
                </a:tc>
                <a:extLst>
                  <a:ext uri="{0D108BD9-81ED-4DB2-BD59-A6C34878D82A}">
                    <a16:rowId xmlns:a16="http://schemas.microsoft.com/office/drawing/2014/main" val="2297018133"/>
                  </a:ext>
                </a:extLst>
              </a:tr>
              <a:tr h="370840">
                <a:tc>
                  <a:txBody>
                    <a:bodyPr/>
                    <a:lstStyle/>
                    <a:p>
                      <a:r>
                        <a:rPr lang="en-US" b="0" dirty="0">
                          <a:solidFill>
                            <a:schemeClr val="bg1">
                              <a:lumMod val="75000"/>
                            </a:schemeClr>
                          </a:solidFill>
                        </a:rPr>
                        <a:t>10M-2</a:t>
                      </a:r>
                    </a:p>
                  </a:txBody>
                  <a:tcPr/>
                </a:tc>
                <a:tc>
                  <a:txBody>
                    <a:bodyPr/>
                    <a:lstStyle/>
                    <a:p>
                      <a:pPr algn="ctr"/>
                      <a:r>
                        <a:rPr lang="en-US" b="0" dirty="0">
                          <a:solidFill>
                            <a:schemeClr val="bg1">
                              <a:lumMod val="75000"/>
                            </a:schemeClr>
                          </a:solidFill>
                        </a:rPr>
                        <a:t>-0.10</a:t>
                      </a:r>
                    </a:p>
                  </a:txBody>
                  <a:tcPr/>
                </a:tc>
                <a:tc>
                  <a:txBody>
                    <a:bodyPr/>
                    <a:lstStyle/>
                    <a:p>
                      <a:pPr algn="ctr"/>
                      <a:r>
                        <a:rPr lang="en-US" b="0" dirty="0">
                          <a:solidFill>
                            <a:schemeClr val="bg1">
                              <a:lumMod val="75000"/>
                            </a:schemeClr>
                          </a:solidFill>
                        </a:rPr>
                        <a:t>0.32</a:t>
                      </a:r>
                    </a:p>
                  </a:txBody>
                  <a:tcPr/>
                </a:tc>
                <a:tc>
                  <a:txBody>
                    <a:bodyPr/>
                    <a:lstStyle/>
                    <a:p>
                      <a:pPr algn="ctr"/>
                      <a:r>
                        <a:rPr lang="en-US" b="0" dirty="0">
                          <a:solidFill>
                            <a:schemeClr val="bg1">
                              <a:lumMod val="75000"/>
                            </a:schemeClr>
                          </a:solidFill>
                        </a:rPr>
                        <a:t>0.92</a:t>
                      </a:r>
                    </a:p>
                  </a:txBody>
                  <a:tcPr/>
                </a:tc>
                <a:extLst>
                  <a:ext uri="{0D108BD9-81ED-4DB2-BD59-A6C34878D82A}">
                    <a16:rowId xmlns:a16="http://schemas.microsoft.com/office/drawing/2014/main" val="4092974534"/>
                  </a:ext>
                </a:extLst>
              </a:tr>
              <a:tr h="370840">
                <a:tc>
                  <a:txBody>
                    <a:bodyPr/>
                    <a:lstStyle/>
                    <a:p>
                      <a:r>
                        <a:rPr lang="en-US" b="0" dirty="0">
                          <a:solidFill>
                            <a:schemeClr val="bg1">
                              <a:lumMod val="75000"/>
                            </a:schemeClr>
                          </a:solidFill>
                        </a:rPr>
                        <a:t>10M-3</a:t>
                      </a:r>
                    </a:p>
                  </a:txBody>
                  <a:tcPr/>
                </a:tc>
                <a:tc>
                  <a:txBody>
                    <a:bodyPr/>
                    <a:lstStyle/>
                    <a:p>
                      <a:pPr algn="ctr"/>
                      <a:r>
                        <a:rPr lang="en-US" b="0" dirty="0">
                          <a:solidFill>
                            <a:schemeClr val="bg1">
                              <a:lumMod val="75000"/>
                            </a:schemeClr>
                          </a:solidFill>
                        </a:rPr>
                        <a:t>0.06</a:t>
                      </a:r>
                    </a:p>
                  </a:txBody>
                  <a:tcPr/>
                </a:tc>
                <a:tc>
                  <a:txBody>
                    <a:bodyPr/>
                    <a:lstStyle/>
                    <a:p>
                      <a:pPr algn="ctr"/>
                      <a:r>
                        <a:rPr lang="en-US" b="0" dirty="0">
                          <a:solidFill>
                            <a:schemeClr val="bg1">
                              <a:lumMod val="75000"/>
                            </a:schemeClr>
                          </a:solidFill>
                        </a:rPr>
                        <a:t>0.31</a:t>
                      </a:r>
                    </a:p>
                  </a:txBody>
                  <a:tcPr/>
                </a:tc>
                <a:tc>
                  <a:txBody>
                    <a:bodyPr/>
                    <a:lstStyle/>
                    <a:p>
                      <a:pPr algn="ctr"/>
                      <a:r>
                        <a:rPr lang="en-US" b="0" dirty="0">
                          <a:solidFill>
                            <a:schemeClr val="bg1">
                              <a:lumMod val="75000"/>
                            </a:schemeClr>
                          </a:solidFill>
                        </a:rPr>
                        <a:t>0.94</a:t>
                      </a:r>
                    </a:p>
                  </a:txBody>
                  <a:tcPr/>
                </a:tc>
                <a:extLst>
                  <a:ext uri="{0D108BD9-81ED-4DB2-BD59-A6C34878D82A}">
                    <a16:rowId xmlns:a16="http://schemas.microsoft.com/office/drawing/2014/main" val="781927346"/>
                  </a:ext>
                </a:extLst>
              </a:tr>
              <a:tr h="370840">
                <a:tc>
                  <a:txBody>
                    <a:bodyPr/>
                    <a:lstStyle/>
                    <a:p>
                      <a:r>
                        <a:rPr lang="en-US" b="0" dirty="0">
                          <a:solidFill>
                            <a:schemeClr val="bg1">
                              <a:lumMod val="75000"/>
                            </a:schemeClr>
                          </a:solidFill>
                        </a:rPr>
                        <a:t>100-1</a:t>
                      </a:r>
                    </a:p>
                  </a:txBody>
                  <a:tcPr/>
                </a:tc>
                <a:tc>
                  <a:txBody>
                    <a:bodyPr/>
                    <a:lstStyle/>
                    <a:p>
                      <a:pPr algn="ctr"/>
                      <a:r>
                        <a:rPr lang="en-US" b="0" dirty="0">
                          <a:solidFill>
                            <a:schemeClr val="bg1">
                              <a:lumMod val="75000"/>
                            </a:schemeClr>
                          </a:solidFill>
                        </a:rPr>
                        <a:t>0.16</a:t>
                      </a:r>
                    </a:p>
                  </a:txBody>
                  <a:tcPr/>
                </a:tc>
                <a:tc>
                  <a:txBody>
                    <a:bodyPr/>
                    <a:lstStyle/>
                    <a:p>
                      <a:pPr algn="ctr"/>
                      <a:r>
                        <a:rPr lang="en-US" b="0" dirty="0">
                          <a:solidFill>
                            <a:schemeClr val="bg1">
                              <a:lumMod val="75000"/>
                            </a:schemeClr>
                          </a:solidFill>
                        </a:rPr>
                        <a:t>0.31</a:t>
                      </a:r>
                    </a:p>
                  </a:txBody>
                  <a:tcPr/>
                </a:tc>
                <a:tc>
                  <a:txBody>
                    <a:bodyPr/>
                    <a:lstStyle/>
                    <a:p>
                      <a:pPr algn="ctr"/>
                      <a:r>
                        <a:rPr lang="en-US" b="0" dirty="0">
                          <a:solidFill>
                            <a:schemeClr val="bg1">
                              <a:lumMod val="75000"/>
                            </a:schemeClr>
                          </a:solidFill>
                        </a:rPr>
                        <a:t>0.94</a:t>
                      </a:r>
                    </a:p>
                  </a:txBody>
                  <a:tcPr/>
                </a:tc>
                <a:extLst>
                  <a:ext uri="{0D108BD9-81ED-4DB2-BD59-A6C34878D82A}">
                    <a16:rowId xmlns:a16="http://schemas.microsoft.com/office/drawing/2014/main" val="1720667933"/>
                  </a:ext>
                </a:extLst>
              </a:tr>
              <a:tr h="370840">
                <a:tc>
                  <a:txBody>
                    <a:bodyPr/>
                    <a:lstStyle/>
                    <a:p>
                      <a:r>
                        <a:rPr lang="en-US" b="0" dirty="0">
                          <a:solidFill>
                            <a:schemeClr val="bg1">
                              <a:lumMod val="75000"/>
                            </a:schemeClr>
                          </a:solidFill>
                        </a:rPr>
                        <a:t>100-2</a:t>
                      </a:r>
                    </a:p>
                  </a:txBody>
                  <a:tcPr/>
                </a:tc>
                <a:tc>
                  <a:txBody>
                    <a:bodyPr/>
                    <a:lstStyle/>
                    <a:p>
                      <a:pPr algn="ctr"/>
                      <a:r>
                        <a:rPr lang="en-US" b="0" dirty="0">
                          <a:solidFill>
                            <a:schemeClr val="bg1">
                              <a:lumMod val="75000"/>
                            </a:schemeClr>
                          </a:solidFill>
                        </a:rPr>
                        <a:t>0.16</a:t>
                      </a:r>
                    </a:p>
                  </a:txBody>
                  <a:tcPr/>
                </a:tc>
                <a:tc>
                  <a:txBody>
                    <a:bodyPr/>
                    <a:lstStyle/>
                    <a:p>
                      <a:pPr algn="ctr"/>
                      <a:r>
                        <a:rPr lang="en-US" b="0" dirty="0">
                          <a:solidFill>
                            <a:schemeClr val="bg1">
                              <a:lumMod val="75000"/>
                            </a:schemeClr>
                          </a:solidFill>
                        </a:rPr>
                        <a:t>0.31</a:t>
                      </a:r>
                    </a:p>
                  </a:txBody>
                  <a:tcPr/>
                </a:tc>
                <a:tc>
                  <a:txBody>
                    <a:bodyPr/>
                    <a:lstStyle/>
                    <a:p>
                      <a:pPr algn="ctr"/>
                      <a:r>
                        <a:rPr lang="en-US" b="0" dirty="0">
                          <a:solidFill>
                            <a:schemeClr val="bg1">
                              <a:lumMod val="75000"/>
                            </a:schemeClr>
                          </a:solidFill>
                        </a:rPr>
                        <a:t>0.95</a:t>
                      </a:r>
                    </a:p>
                  </a:txBody>
                  <a:tcPr/>
                </a:tc>
                <a:extLst>
                  <a:ext uri="{0D108BD9-81ED-4DB2-BD59-A6C34878D82A}">
                    <a16:rowId xmlns:a16="http://schemas.microsoft.com/office/drawing/2014/main" val="1096100955"/>
                  </a:ext>
                </a:extLst>
              </a:tr>
              <a:tr h="370840">
                <a:tc>
                  <a:txBody>
                    <a:bodyPr/>
                    <a:lstStyle/>
                    <a:p>
                      <a:r>
                        <a:rPr lang="en-US" b="0" dirty="0">
                          <a:solidFill>
                            <a:schemeClr val="bg1">
                              <a:lumMod val="75000"/>
                            </a:schemeClr>
                          </a:solidFill>
                        </a:rPr>
                        <a:t>100-3</a:t>
                      </a:r>
                    </a:p>
                  </a:txBody>
                  <a:tcPr/>
                </a:tc>
                <a:tc>
                  <a:txBody>
                    <a:bodyPr/>
                    <a:lstStyle/>
                    <a:p>
                      <a:pPr algn="ctr"/>
                      <a:r>
                        <a:rPr lang="en-US" b="0" dirty="0">
                          <a:solidFill>
                            <a:schemeClr val="bg1">
                              <a:lumMod val="75000"/>
                            </a:schemeClr>
                          </a:solidFill>
                        </a:rPr>
                        <a:t>0.16</a:t>
                      </a:r>
                    </a:p>
                  </a:txBody>
                  <a:tcPr/>
                </a:tc>
                <a:tc>
                  <a:txBody>
                    <a:bodyPr/>
                    <a:lstStyle/>
                    <a:p>
                      <a:pPr algn="ctr"/>
                      <a:r>
                        <a:rPr lang="en-US" b="0" dirty="0">
                          <a:solidFill>
                            <a:schemeClr val="bg1">
                              <a:lumMod val="75000"/>
                            </a:schemeClr>
                          </a:solidFill>
                        </a:rPr>
                        <a:t>0.31</a:t>
                      </a:r>
                    </a:p>
                  </a:txBody>
                  <a:tcPr/>
                </a:tc>
                <a:tc>
                  <a:txBody>
                    <a:bodyPr/>
                    <a:lstStyle/>
                    <a:p>
                      <a:pPr algn="ctr"/>
                      <a:r>
                        <a:rPr lang="en-US" b="0" dirty="0">
                          <a:solidFill>
                            <a:schemeClr val="bg1">
                              <a:lumMod val="75000"/>
                            </a:schemeClr>
                          </a:solidFill>
                        </a:rPr>
                        <a:t>0.94</a:t>
                      </a:r>
                    </a:p>
                  </a:txBody>
                  <a:tcPr/>
                </a:tc>
                <a:extLst>
                  <a:ext uri="{0D108BD9-81ED-4DB2-BD59-A6C34878D82A}">
                    <a16:rowId xmlns:a16="http://schemas.microsoft.com/office/drawing/2014/main" val="3746580910"/>
                  </a:ext>
                </a:extLst>
              </a:tr>
              <a:tr h="370840">
                <a:tc>
                  <a:txBody>
                    <a:bodyPr/>
                    <a:lstStyle/>
                    <a:p>
                      <a:r>
                        <a:rPr lang="en-US" b="1" dirty="0"/>
                        <a:t>SME 4</a:t>
                      </a:r>
                    </a:p>
                  </a:txBody>
                  <a:tcPr/>
                </a:tc>
                <a:tc>
                  <a:txBody>
                    <a:bodyPr/>
                    <a:lstStyle/>
                    <a:p>
                      <a:pPr algn="ctr"/>
                      <a:r>
                        <a:rPr lang="en-US" b="1" dirty="0"/>
                        <a:t>0.83</a:t>
                      </a:r>
                    </a:p>
                  </a:txBody>
                  <a:tcPr/>
                </a:tc>
                <a:tc>
                  <a:txBody>
                    <a:bodyPr/>
                    <a:lstStyle/>
                    <a:p>
                      <a:pPr algn="ctr"/>
                      <a:r>
                        <a:rPr lang="en-US" b="1" dirty="0"/>
                        <a:t>0.15</a:t>
                      </a:r>
                    </a:p>
                  </a:txBody>
                  <a:tcPr/>
                </a:tc>
                <a:tc>
                  <a:txBody>
                    <a:bodyPr/>
                    <a:lstStyle/>
                    <a:p>
                      <a:pPr algn="ctr"/>
                      <a:r>
                        <a:rPr lang="en-US" b="1" dirty="0"/>
                        <a:t>N/A</a:t>
                      </a:r>
                    </a:p>
                  </a:txBody>
                  <a:tcPr/>
                </a:tc>
                <a:extLst>
                  <a:ext uri="{0D108BD9-81ED-4DB2-BD59-A6C34878D82A}">
                    <a16:rowId xmlns:a16="http://schemas.microsoft.com/office/drawing/2014/main" val="1901497217"/>
                  </a:ext>
                </a:extLst>
              </a:tr>
              <a:tr h="370840">
                <a:tc>
                  <a:txBody>
                    <a:bodyPr/>
                    <a:lstStyle/>
                    <a:p>
                      <a:r>
                        <a:rPr lang="en-US" b="1" dirty="0"/>
                        <a:t>10I-1</a:t>
                      </a:r>
                    </a:p>
                  </a:txBody>
                  <a:tcPr/>
                </a:tc>
                <a:tc>
                  <a:txBody>
                    <a:bodyPr/>
                    <a:lstStyle/>
                    <a:p>
                      <a:pPr algn="ctr"/>
                      <a:r>
                        <a:rPr lang="en-US" b="1" dirty="0"/>
                        <a:t>0.81</a:t>
                      </a:r>
                    </a:p>
                  </a:txBody>
                  <a:tcPr/>
                </a:tc>
                <a:tc>
                  <a:txBody>
                    <a:bodyPr/>
                    <a:lstStyle/>
                    <a:p>
                      <a:pPr algn="ctr"/>
                      <a:r>
                        <a:rPr lang="en-US" b="1" dirty="0"/>
                        <a:t>0.20</a:t>
                      </a:r>
                    </a:p>
                  </a:txBody>
                  <a:tcPr/>
                </a:tc>
                <a:tc>
                  <a:txBody>
                    <a:bodyPr/>
                    <a:lstStyle/>
                    <a:p>
                      <a:pPr algn="ctr"/>
                      <a:r>
                        <a:rPr lang="en-US" b="1" dirty="0"/>
                        <a:t>0.52</a:t>
                      </a:r>
                    </a:p>
                  </a:txBody>
                  <a:tcPr/>
                </a:tc>
                <a:extLst>
                  <a:ext uri="{0D108BD9-81ED-4DB2-BD59-A6C34878D82A}">
                    <a16:rowId xmlns:a16="http://schemas.microsoft.com/office/drawing/2014/main" val="634190148"/>
                  </a:ext>
                </a:extLst>
              </a:tr>
              <a:tr h="370840">
                <a:tc>
                  <a:txBody>
                    <a:bodyPr/>
                    <a:lstStyle/>
                    <a:p>
                      <a:r>
                        <a:rPr lang="en-US" b="1" dirty="0"/>
                        <a:t>10I-2</a:t>
                      </a:r>
                    </a:p>
                  </a:txBody>
                  <a:tcPr/>
                </a:tc>
                <a:tc>
                  <a:txBody>
                    <a:bodyPr/>
                    <a:lstStyle/>
                    <a:p>
                      <a:pPr algn="ctr"/>
                      <a:r>
                        <a:rPr lang="en-US" b="1" dirty="0"/>
                        <a:t>0.81</a:t>
                      </a:r>
                    </a:p>
                  </a:txBody>
                  <a:tcPr/>
                </a:tc>
                <a:tc>
                  <a:txBody>
                    <a:bodyPr/>
                    <a:lstStyle/>
                    <a:p>
                      <a:pPr algn="ctr"/>
                      <a:r>
                        <a:rPr lang="en-US" b="1" dirty="0"/>
                        <a:t>0.22</a:t>
                      </a:r>
                    </a:p>
                  </a:txBody>
                  <a:tcPr/>
                </a:tc>
                <a:tc>
                  <a:txBody>
                    <a:bodyPr/>
                    <a:lstStyle/>
                    <a:p>
                      <a:pPr algn="ctr"/>
                      <a:r>
                        <a:rPr lang="en-US" b="1" dirty="0"/>
                        <a:t>0.54</a:t>
                      </a:r>
                    </a:p>
                  </a:txBody>
                  <a:tcPr/>
                </a:tc>
                <a:extLst>
                  <a:ext uri="{0D108BD9-81ED-4DB2-BD59-A6C34878D82A}">
                    <a16:rowId xmlns:a16="http://schemas.microsoft.com/office/drawing/2014/main" val="1480974717"/>
                  </a:ext>
                </a:extLst>
              </a:tr>
              <a:tr h="370840">
                <a:tc>
                  <a:txBody>
                    <a:bodyPr/>
                    <a:lstStyle/>
                    <a:p>
                      <a:r>
                        <a:rPr lang="en-US" b="1" dirty="0"/>
                        <a:t>10I-3</a:t>
                      </a:r>
                    </a:p>
                  </a:txBody>
                  <a:tcPr/>
                </a:tc>
                <a:tc>
                  <a:txBody>
                    <a:bodyPr/>
                    <a:lstStyle/>
                    <a:p>
                      <a:pPr algn="ctr"/>
                      <a:r>
                        <a:rPr lang="en-US" b="1" dirty="0"/>
                        <a:t>0.78</a:t>
                      </a:r>
                    </a:p>
                  </a:txBody>
                  <a:tcPr/>
                </a:tc>
                <a:tc>
                  <a:txBody>
                    <a:bodyPr/>
                    <a:lstStyle/>
                    <a:p>
                      <a:pPr algn="ctr"/>
                      <a:r>
                        <a:rPr lang="en-US" b="1" dirty="0"/>
                        <a:t>0.22</a:t>
                      </a:r>
                    </a:p>
                  </a:txBody>
                  <a:tcPr/>
                </a:tc>
                <a:tc>
                  <a:txBody>
                    <a:bodyPr/>
                    <a:lstStyle/>
                    <a:p>
                      <a:pPr algn="ctr"/>
                      <a:r>
                        <a:rPr lang="en-US" b="1" dirty="0"/>
                        <a:t>0.47</a:t>
                      </a:r>
                    </a:p>
                  </a:txBody>
                  <a:tcPr/>
                </a:tc>
                <a:extLst>
                  <a:ext uri="{0D108BD9-81ED-4DB2-BD59-A6C34878D82A}">
                    <a16:rowId xmlns:a16="http://schemas.microsoft.com/office/drawing/2014/main" val="4113924841"/>
                  </a:ext>
                </a:extLst>
              </a:tr>
            </a:tbl>
          </a:graphicData>
        </a:graphic>
      </p:graphicFrame>
      <p:sp>
        <p:nvSpPr>
          <p:cNvPr id="6" name="Content Placeholder 1">
            <a:extLst>
              <a:ext uri="{FF2B5EF4-FFF2-40B4-BE49-F238E27FC236}">
                <a16:creationId xmlns:a16="http://schemas.microsoft.com/office/drawing/2014/main" id="{BF69BA35-02CC-93FA-AFFB-BEBBE6E2D5FE}"/>
              </a:ext>
            </a:extLst>
          </p:cNvPr>
          <p:cNvSpPr>
            <a:spLocks noGrp="1"/>
          </p:cNvSpPr>
          <p:nvPr>
            <p:ph idx="1"/>
          </p:nvPr>
        </p:nvSpPr>
        <p:spPr>
          <a:xfrm>
            <a:off x="8615857" y="1325631"/>
            <a:ext cx="3576143" cy="4919438"/>
          </a:xfrm>
        </p:spPr>
        <p:txBody>
          <a:bodyPr/>
          <a:lstStyle/>
          <a:p>
            <a:r>
              <a:rPr lang="en-US" sz="2400" dirty="0"/>
              <a:t>Sets of 10 individual runs with the complete script appeared to approach the performance of the human SME</a:t>
            </a:r>
            <a:endParaRPr lang="en-US" sz="2400" baseline="-25000" dirty="0"/>
          </a:p>
          <a:p>
            <a:endParaRPr lang="en-US" sz="2400" dirty="0"/>
          </a:p>
        </p:txBody>
      </p:sp>
    </p:spTree>
    <p:extLst>
      <p:ext uri="{BB962C8B-B14F-4D97-AF65-F5344CB8AC3E}">
        <p14:creationId xmlns:p14="http://schemas.microsoft.com/office/powerpoint/2010/main" val="3150236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E9F7A1-3982-B634-A4E2-FDF157E7A8B4}"/>
              </a:ext>
            </a:extLst>
          </p:cNvPr>
          <p:cNvSpPr>
            <a:spLocks noGrp="1"/>
          </p:cNvSpPr>
          <p:nvPr>
            <p:ph type="sldNum" sz="quarter" idx="12"/>
          </p:nvPr>
        </p:nvSpPr>
        <p:spPr/>
        <p:txBody>
          <a:bodyPr/>
          <a:lstStyle/>
          <a:p>
            <a:pPr>
              <a:defRPr/>
            </a:pPr>
            <a:fld id="{78E67954-3F63-4602-A1EF-637D8771F4F4}" type="slidenum">
              <a:rPr lang="en-US" smtClean="0"/>
              <a:pPr>
                <a:defRPr/>
              </a:pPr>
              <a:t>29</a:t>
            </a:fld>
            <a:endParaRPr lang="en-US"/>
          </a:p>
        </p:txBody>
      </p:sp>
      <p:sp>
        <p:nvSpPr>
          <p:cNvPr id="4" name="Title 3">
            <a:extLst>
              <a:ext uri="{FF2B5EF4-FFF2-40B4-BE49-F238E27FC236}">
                <a16:creationId xmlns:a16="http://schemas.microsoft.com/office/drawing/2014/main" id="{52FA39A9-7D61-F1DF-F6D8-33B9DB1BEA41}"/>
              </a:ext>
            </a:extLst>
          </p:cNvPr>
          <p:cNvSpPr>
            <a:spLocks noGrp="1"/>
          </p:cNvSpPr>
          <p:nvPr>
            <p:ph type="title"/>
          </p:nvPr>
        </p:nvSpPr>
        <p:spPr/>
        <p:txBody>
          <a:bodyPr/>
          <a:lstStyle/>
          <a:p>
            <a:r>
              <a:rPr lang="en-US" dirty="0"/>
              <a:t>AI Excursion Results 4</a:t>
            </a:r>
          </a:p>
        </p:txBody>
      </p:sp>
      <p:graphicFrame>
        <p:nvGraphicFramePr>
          <p:cNvPr id="5" name="Table 4">
            <a:extLst>
              <a:ext uri="{FF2B5EF4-FFF2-40B4-BE49-F238E27FC236}">
                <a16:creationId xmlns:a16="http://schemas.microsoft.com/office/drawing/2014/main" id="{6A2BB985-C698-A0C4-BC37-3ABF1CA4C27D}"/>
              </a:ext>
            </a:extLst>
          </p:cNvPr>
          <p:cNvGraphicFramePr>
            <a:graphicFrameLocks noGrp="1"/>
          </p:cNvGraphicFramePr>
          <p:nvPr>
            <p:extLst>
              <p:ext uri="{D42A27DB-BD31-4B8C-83A1-F6EECF244321}">
                <p14:modId xmlns:p14="http://schemas.microsoft.com/office/powerpoint/2010/main" val="310373802"/>
              </p:ext>
            </p:extLst>
          </p:nvPr>
        </p:nvGraphicFramePr>
        <p:xfrm>
          <a:off x="359211" y="1417384"/>
          <a:ext cx="8128000" cy="5191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18401641"/>
                    </a:ext>
                  </a:extLst>
                </a:gridCol>
                <a:gridCol w="2032000">
                  <a:extLst>
                    <a:ext uri="{9D8B030D-6E8A-4147-A177-3AD203B41FA5}">
                      <a16:colId xmlns:a16="http://schemas.microsoft.com/office/drawing/2014/main" val="3241856765"/>
                    </a:ext>
                  </a:extLst>
                </a:gridCol>
                <a:gridCol w="2032000">
                  <a:extLst>
                    <a:ext uri="{9D8B030D-6E8A-4147-A177-3AD203B41FA5}">
                      <a16:colId xmlns:a16="http://schemas.microsoft.com/office/drawing/2014/main" val="246775902"/>
                    </a:ext>
                  </a:extLst>
                </a:gridCol>
                <a:gridCol w="2032000">
                  <a:extLst>
                    <a:ext uri="{9D8B030D-6E8A-4147-A177-3AD203B41FA5}">
                      <a16:colId xmlns:a16="http://schemas.microsoft.com/office/drawing/2014/main" val="2042114152"/>
                    </a:ext>
                  </a:extLst>
                </a:gridCol>
              </a:tblGrid>
              <a:tr h="370840">
                <a:tc>
                  <a:txBody>
                    <a:bodyPr/>
                    <a:lstStyle/>
                    <a:p>
                      <a:r>
                        <a:rPr lang="en-US" dirty="0"/>
                        <a:t>Run</a:t>
                      </a:r>
                    </a:p>
                  </a:txBody>
                  <a:tcPr/>
                </a:tc>
                <a:tc>
                  <a:txBody>
                    <a:bodyPr/>
                    <a:lstStyle/>
                    <a:p>
                      <a:pPr algn="ctr"/>
                      <a:r>
                        <a:rPr lang="en-US" dirty="0"/>
                        <a:t>Corr Coeff</a:t>
                      </a:r>
                    </a:p>
                  </a:txBody>
                  <a:tcPr/>
                </a:tc>
                <a:tc>
                  <a:txBody>
                    <a:bodyPr/>
                    <a:lstStyle/>
                    <a:p>
                      <a:pPr algn="ctr"/>
                      <a:r>
                        <a:rPr lang="en-US" dirty="0"/>
                        <a:t>Mean Abs Error</a:t>
                      </a:r>
                    </a:p>
                  </a:txBody>
                  <a:tcPr/>
                </a:tc>
                <a:tc>
                  <a:txBody>
                    <a:bodyPr/>
                    <a:lstStyle/>
                    <a:p>
                      <a:pPr algn="ctr"/>
                      <a:r>
                        <a:rPr lang="en-US" dirty="0"/>
                        <a:t>90CI Width</a:t>
                      </a:r>
                    </a:p>
                  </a:txBody>
                  <a:tcPr/>
                </a:tc>
                <a:extLst>
                  <a:ext uri="{0D108BD9-81ED-4DB2-BD59-A6C34878D82A}">
                    <a16:rowId xmlns:a16="http://schemas.microsoft.com/office/drawing/2014/main" val="2180132611"/>
                  </a:ext>
                </a:extLst>
              </a:tr>
              <a:tr h="370840">
                <a:tc>
                  <a:txBody>
                    <a:bodyPr/>
                    <a:lstStyle/>
                    <a:p>
                      <a:r>
                        <a:rPr lang="en-US" b="0" dirty="0">
                          <a:solidFill>
                            <a:schemeClr val="tx1"/>
                          </a:solidFill>
                        </a:rPr>
                        <a:t>Test Average</a:t>
                      </a:r>
                    </a:p>
                  </a:txBody>
                  <a:tcPr/>
                </a:tc>
                <a:tc>
                  <a:txBody>
                    <a:bodyPr/>
                    <a:lstStyle/>
                    <a:p>
                      <a:pPr algn="ctr"/>
                      <a:r>
                        <a:rPr lang="en-US" b="0" dirty="0">
                          <a:solidFill>
                            <a:schemeClr val="tx1"/>
                          </a:solidFill>
                        </a:rPr>
                        <a:t>1.0</a:t>
                      </a:r>
                    </a:p>
                  </a:txBody>
                  <a:tcPr/>
                </a:tc>
                <a:tc>
                  <a:txBody>
                    <a:bodyPr/>
                    <a:lstStyle/>
                    <a:p>
                      <a:pPr algn="ctr"/>
                      <a:r>
                        <a:rPr lang="en-US" b="0" dirty="0">
                          <a:solidFill>
                            <a:schemeClr val="tx1"/>
                          </a:solidFill>
                        </a:rPr>
                        <a:t>0</a:t>
                      </a:r>
                    </a:p>
                  </a:txBody>
                  <a:tcPr/>
                </a:tc>
                <a:tc>
                  <a:txBody>
                    <a:bodyPr/>
                    <a:lstStyle/>
                    <a:p>
                      <a:pPr algn="ctr"/>
                      <a:r>
                        <a:rPr lang="en-US" b="1" dirty="0">
                          <a:solidFill>
                            <a:schemeClr val="tx1"/>
                          </a:solidFill>
                        </a:rPr>
                        <a:t>0.54</a:t>
                      </a:r>
                    </a:p>
                  </a:txBody>
                  <a:tcPr/>
                </a:tc>
                <a:extLst>
                  <a:ext uri="{0D108BD9-81ED-4DB2-BD59-A6C34878D82A}">
                    <a16:rowId xmlns:a16="http://schemas.microsoft.com/office/drawing/2014/main" val="225278563"/>
                  </a:ext>
                </a:extLst>
              </a:tr>
              <a:tr h="370840">
                <a:tc>
                  <a:txBody>
                    <a:bodyPr/>
                    <a:lstStyle/>
                    <a:p>
                      <a:r>
                        <a:rPr lang="en-US" b="0" dirty="0">
                          <a:solidFill>
                            <a:schemeClr val="tx1"/>
                          </a:solidFill>
                        </a:rPr>
                        <a:t>Random</a:t>
                      </a:r>
                    </a:p>
                  </a:txBody>
                  <a:tcPr/>
                </a:tc>
                <a:tc>
                  <a:txBody>
                    <a:bodyPr/>
                    <a:lstStyle/>
                    <a:p>
                      <a:pPr algn="ctr"/>
                      <a:r>
                        <a:rPr lang="en-US" b="0" dirty="0">
                          <a:solidFill>
                            <a:schemeClr val="tx1"/>
                          </a:solidFill>
                        </a:rPr>
                        <a:t>-0.5-0.25</a:t>
                      </a:r>
                    </a:p>
                  </a:txBody>
                  <a:tcPr/>
                </a:tc>
                <a:tc>
                  <a:txBody>
                    <a:bodyPr/>
                    <a:lstStyle/>
                    <a:p>
                      <a:pPr algn="ctr"/>
                      <a:r>
                        <a:rPr lang="en-US" b="0" dirty="0">
                          <a:solidFill>
                            <a:schemeClr val="tx1"/>
                          </a:solidFill>
                        </a:rPr>
                        <a:t>0.25-0.35</a:t>
                      </a:r>
                    </a:p>
                  </a:txBody>
                  <a:tcPr/>
                </a:tc>
                <a:tc>
                  <a:txBody>
                    <a:bodyPr/>
                    <a:lstStyle/>
                    <a:p>
                      <a:pPr algn="ctr"/>
                      <a:r>
                        <a:rPr lang="en-US" b="1" dirty="0">
                          <a:solidFill>
                            <a:srgbClr val="C00000"/>
                          </a:solidFill>
                        </a:rPr>
                        <a:t>0.92-0.96</a:t>
                      </a:r>
                    </a:p>
                  </a:txBody>
                  <a:tcPr/>
                </a:tc>
                <a:extLst>
                  <a:ext uri="{0D108BD9-81ED-4DB2-BD59-A6C34878D82A}">
                    <a16:rowId xmlns:a16="http://schemas.microsoft.com/office/drawing/2014/main" val="2234600192"/>
                  </a:ext>
                </a:extLst>
              </a:tr>
              <a:tr h="370840">
                <a:tc>
                  <a:txBody>
                    <a:bodyPr/>
                    <a:lstStyle/>
                    <a:p>
                      <a:r>
                        <a:rPr lang="en-US" b="0" dirty="0">
                          <a:solidFill>
                            <a:schemeClr val="tx1"/>
                          </a:solidFill>
                        </a:rPr>
                        <a:t>10SI</a:t>
                      </a:r>
                    </a:p>
                  </a:txBody>
                  <a:tcPr/>
                </a:tc>
                <a:tc>
                  <a:txBody>
                    <a:bodyPr/>
                    <a:lstStyle/>
                    <a:p>
                      <a:pPr algn="ctr"/>
                      <a:r>
                        <a:rPr lang="en-US" b="0" dirty="0">
                          <a:solidFill>
                            <a:schemeClr val="tx1"/>
                          </a:solidFill>
                        </a:rPr>
                        <a:t>-0.01</a:t>
                      </a:r>
                    </a:p>
                  </a:txBody>
                  <a:tcPr/>
                </a:tc>
                <a:tc>
                  <a:txBody>
                    <a:bodyPr/>
                    <a:lstStyle/>
                    <a:p>
                      <a:pPr algn="ctr"/>
                      <a:r>
                        <a:rPr lang="en-US" b="0" dirty="0">
                          <a:solidFill>
                            <a:schemeClr val="tx1"/>
                          </a:solidFill>
                        </a:rPr>
                        <a:t>0.32</a:t>
                      </a:r>
                    </a:p>
                  </a:txBody>
                  <a:tcPr/>
                </a:tc>
                <a:tc>
                  <a:txBody>
                    <a:bodyPr/>
                    <a:lstStyle/>
                    <a:p>
                      <a:pPr algn="ctr"/>
                      <a:r>
                        <a:rPr lang="en-US" b="1" dirty="0">
                          <a:solidFill>
                            <a:srgbClr val="C00000"/>
                          </a:solidFill>
                        </a:rPr>
                        <a:t>0.94</a:t>
                      </a:r>
                    </a:p>
                  </a:txBody>
                  <a:tcPr/>
                </a:tc>
                <a:extLst>
                  <a:ext uri="{0D108BD9-81ED-4DB2-BD59-A6C34878D82A}">
                    <a16:rowId xmlns:a16="http://schemas.microsoft.com/office/drawing/2014/main" val="3286420565"/>
                  </a:ext>
                </a:extLst>
              </a:tr>
              <a:tr h="370840">
                <a:tc>
                  <a:txBody>
                    <a:bodyPr/>
                    <a:lstStyle/>
                    <a:p>
                      <a:r>
                        <a:rPr lang="en-US" b="0" dirty="0">
                          <a:solidFill>
                            <a:schemeClr val="tx1"/>
                          </a:solidFill>
                        </a:rPr>
                        <a:t>10M-1</a:t>
                      </a:r>
                    </a:p>
                  </a:txBody>
                  <a:tcPr/>
                </a:tc>
                <a:tc>
                  <a:txBody>
                    <a:bodyPr/>
                    <a:lstStyle/>
                    <a:p>
                      <a:pPr algn="ctr"/>
                      <a:r>
                        <a:rPr lang="en-US" b="0" dirty="0">
                          <a:solidFill>
                            <a:schemeClr val="tx1"/>
                          </a:solidFill>
                        </a:rPr>
                        <a:t>0.20</a:t>
                      </a:r>
                    </a:p>
                  </a:txBody>
                  <a:tcPr/>
                </a:tc>
                <a:tc>
                  <a:txBody>
                    <a:bodyPr/>
                    <a:lstStyle/>
                    <a:p>
                      <a:pPr algn="ctr"/>
                      <a:r>
                        <a:rPr lang="en-US" b="0" dirty="0">
                          <a:solidFill>
                            <a:schemeClr val="tx1"/>
                          </a:solidFill>
                        </a:rPr>
                        <a:t>0.31</a:t>
                      </a:r>
                    </a:p>
                  </a:txBody>
                  <a:tcPr/>
                </a:tc>
                <a:tc>
                  <a:txBody>
                    <a:bodyPr/>
                    <a:lstStyle/>
                    <a:p>
                      <a:pPr algn="ctr"/>
                      <a:r>
                        <a:rPr lang="en-US" b="1" dirty="0">
                          <a:solidFill>
                            <a:srgbClr val="C00000"/>
                          </a:solidFill>
                        </a:rPr>
                        <a:t>0.95</a:t>
                      </a:r>
                    </a:p>
                  </a:txBody>
                  <a:tcPr/>
                </a:tc>
                <a:extLst>
                  <a:ext uri="{0D108BD9-81ED-4DB2-BD59-A6C34878D82A}">
                    <a16:rowId xmlns:a16="http://schemas.microsoft.com/office/drawing/2014/main" val="2297018133"/>
                  </a:ext>
                </a:extLst>
              </a:tr>
              <a:tr h="370840">
                <a:tc>
                  <a:txBody>
                    <a:bodyPr/>
                    <a:lstStyle/>
                    <a:p>
                      <a:r>
                        <a:rPr lang="en-US" b="0" dirty="0">
                          <a:solidFill>
                            <a:schemeClr val="tx1"/>
                          </a:solidFill>
                        </a:rPr>
                        <a:t>10M-2</a:t>
                      </a:r>
                    </a:p>
                  </a:txBody>
                  <a:tcPr/>
                </a:tc>
                <a:tc>
                  <a:txBody>
                    <a:bodyPr/>
                    <a:lstStyle/>
                    <a:p>
                      <a:pPr algn="ctr"/>
                      <a:r>
                        <a:rPr lang="en-US" b="0" dirty="0">
                          <a:solidFill>
                            <a:schemeClr val="tx1"/>
                          </a:solidFill>
                        </a:rPr>
                        <a:t>-0.10</a:t>
                      </a:r>
                    </a:p>
                  </a:txBody>
                  <a:tcPr/>
                </a:tc>
                <a:tc>
                  <a:txBody>
                    <a:bodyPr/>
                    <a:lstStyle/>
                    <a:p>
                      <a:pPr algn="ctr"/>
                      <a:r>
                        <a:rPr lang="en-US" b="0" dirty="0">
                          <a:solidFill>
                            <a:schemeClr val="tx1"/>
                          </a:solidFill>
                        </a:rPr>
                        <a:t>0.32</a:t>
                      </a:r>
                    </a:p>
                  </a:txBody>
                  <a:tcPr/>
                </a:tc>
                <a:tc>
                  <a:txBody>
                    <a:bodyPr/>
                    <a:lstStyle/>
                    <a:p>
                      <a:pPr algn="ctr"/>
                      <a:r>
                        <a:rPr lang="en-US" b="1" dirty="0">
                          <a:solidFill>
                            <a:srgbClr val="C00000"/>
                          </a:solidFill>
                        </a:rPr>
                        <a:t>0.92</a:t>
                      </a:r>
                    </a:p>
                  </a:txBody>
                  <a:tcPr/>
                </a:tc>
                <a:extLst>
                  <a:ext uri="{0D108BD9-81ED-4DB2-BD59-A6C34878D82A}">
                    <a16:rowId xmlns:a16="http://schemas.microsoft.com/office/drawing/2014/main" val="4092974534"/>
                  </a:ext>
                </a:extLst>
              </a:tr>
              <a:tr h="370840">
                <a:tc>
                  <a:txBody>
                    <a:bodyPr/>
                    <a:lstStyle/>
                    <a:p>
                      <a:r>
                        <a:rPr lang="en-US" b="0" dirty="0">
                          <a:solidFill>
                            <a:schemeClr val="tx1"/>
                          </a:solidFill>
                        </a:rPr>
                        <a:t>10M-3</a:t>
                      </a:r>
                    </a:p>
                  </a:txBody>
                  <a:tcPr/>
                </a:tc>
                <a:tc>
                  <a:txBody>
                    <a:bodyPr/>
                    <a:lstStyle/>
                    <a:p>
                      <a:pPr algn="ctr"/>
                      <a:r>
                        <a:rPr lang="en-US" b="0" dirty="0">
                          <a:solidFill>
                            <a:schemeClr val="tx1"/>
                          </a:solidFill>
                        </a:rPr>
                        <a:t>0.06</a:t>
                      </a:r>
                    </a:p>
                  </a:txBody>
                  <a:tcPr/>
                </a:tc>
                <a:tc>
                  <a:txBody>
                    <a:bodyPr/>
                    <a:lstStyle/>
                    <a:p>
                      <a:pPr algn="ctr"/>
                      <a:r>
                        <a:rPr lang="en-US" b="0" dirty="0">
                          <a:solidFill>
                            <a:schemeClr val="tx1"/>
                          </a:solidFill>
                        </a:rPr>
                        <a:t>0.31</a:t>
                      </a:r>
                    </a:p>
                  </a:txBody>
                  <a:tcPr/>
                </a:tc>
                <a:tc>
                  <a:txBody>
                    <a:bodyPr/>
                    <a:lstStyle/>
                    <a:p>
                      <a:pPr algn="ctr"/>
                      <a:r>
                        <a:rPr lang="en-US" b="1" dirty="0">
                          <a:solidFill>
                            <a:srgbClr val="C00000"/>
                          </a:solidFill>
                        </a:rPr>
                        <a:t>0.94</a:t>
                      </a:r>
                    </a:p>
                  </a:txBody>
                  <a:tcPr/>
                </a:tc>
                <a:extLst>
                  <a:ext uri="{0D108BD9-81ED-4DB2-BD59-A6C34878D82A}">
                    <a16:rowId xmlns:a16="http://schemas.microsoft.com/office/drawing/2014/main" val="781927346"/>
                  </a:ext>
                </a:extLst>
              </a:tr>
              <a:tr h="370840">
                <a:tc>
                  <a:txBody>
                    <a:bodyPr/>
                    <a:lstStyle/>
                    <a:p>
                      <a:r>
                        <a:rPr lang="en-US" b="0" dirty="0">
                          <a:solidFill>
                            <a:schemeClr val="tx1"/>
                          </a:solidFill>
                        </a:rPr>
                        <a:t>100-1</a:t>
                      </a:r>
                    </a:p>
                  </a:txBody>
                  <a:tcPr/>
                </a:tc>
                <a:tc>
                  <a:txBody>
                    <a:bodyPr/>
                    <a:lstStyle/>
                    <a:p>
                      <a:pPr algn="ctr"/>
                      <a:r>
                        <a:rPr lang="en-US" b="0" dirty="0">
                          <a:solidFill>
                            <a:schemeClr val="tx1"/>
                          </a:solidFill>
                        </a:rPr>
                        <a:t>0.16</a:t>
                      </a:r>
                    </a:p>
                  </a:txBody>
                  <a:tcPr/>
                </a:tc>
                <a:tc>
                  <a:txBody>
                    <a:bodyPr/>
                    <a:lstStyle/>
                    <a:p>
                      <a:pPr algn="ctr"/>
                      <a:r>
                        <a:rPr lang="en-US" b="0" dirty="0">
                          <a:solidFill>
                            <a:schemeClr val="tx1"/>
                          </a:solidFill>
                        </a:rPr>
                        <a:t>0.31</a:t>
                      </a:r>
                    </a:p>
                  </a:txBody>
                  <a:tcPr/>
                </a:tc>
                <a:tc>
                  <a:txBody>
                    <a:bodyPr/>
                    <a:lstStyle/>
                    <a:p>
                      <a:pPr algn="ctr"/>
                      <a:r>
                        <a:rPr lang="en-US" b="1" dirty="0">
                          <a:solidFill>
                            <a:srgbClr val="C00000"/>
                          </a:solidFill>
                        </a:rPr>
                        <a:t>0.94</a:t>
                      </a:r>
                    </a:p>
                  </a:txBody>
                  <a:tcPr/>
                </a:tc>
                <a:extLst>
                  <a:ext uri="{0D108BD9-81ED-4DB2-BD59-A6C34878D82A}">
                    <a16:rowId xmlns:a16="http://schemas.microsoft.com/office/drawing/2014/main" val="1720667933"/>
                  </a:ext>
                </a:extLst>
              </a:tr>
              <a:tr h="370840">
                <a:tc>
                  <a:txBody>
                    <a:bodyPr/>
                    <a:lstStyle/>
                    <a:p>
                      <a:r>
                        <a:rPr lang="en-US" b="0" dirty="0">
                          <a:solidFill>
                            <a:schemeClr val="tx1"/>
                          </a:solidFill>
                        </a:rPr>
                        <a:t>100-2</a:t>
                      </a:r>
                    </a:p>
                  </a:txBody>
                  <a:tcPr/>
                </a:tc>
                <a:tc>
                  <a:txBody>
                    <a:bodyPr/>
                    <a:lstStyle/>
                    <a:p>
                      <a:pPr algn="ctr"/>
                      <a:r>
                        <a:rPr lang="en-US" b="0" dirty="0">
                          <a:solidFill>
                            <a:schemeClr val="tx1"/>
                          </a:solidFill>
                        </a:rPr>
                        <a:t>0.16</a:t>
                      </a:r>
                    </a:p>
                  </a:txBody>
                  <a:tcPr/>
                </a:tc>
                <a:tc>
                  <a:txBody>
                    <a:bodyPr/>
                    <a:lstStyle/>
                    <a:p>
                      <a:pPr algn="ctr"/>
                      <a:r>
                        <a:rPr lang="en-US" b="0" dirty="0">
                          <a:solidFill>
                            <a:schemeClr val="tx1"/>
                          </a:solidFill>
                        </a:rPr>
                        <a:t>0.31</a:t>
                      </a:r>
                    </a:p>
                  </a:txBody>
                  <a:tcPr/>
                </a:tc>
                <a:tc>
                  <a:txBody>
                    <a:bodyPr/>
                    <a:lstStyle/>
                    <a:p>
                      <a:pPr algn="ctr"/>
                      <a:r>
                        <a:rPr lang="en-US" b="1" dirty="0">
                          <a:solidFill>
                            <a:srgbClr val="C00000"/>
                          </a:solidFill>
                        </a:rPr>
                        <a:t>0.95</a:t>
                      </a:r>
                    </a:p>
                  </a:txBody>
                  <a:tcPr/>
                </a:tc>
                <a:extLst>
                  <a:ext uri="{0D108BD9-81ED-4DB2-BD59-A6C34878D82A}">
                    <a16:rowId xmlns:a16="http://schemas.microsoft.com/office/drawing/2014/main" val="1096100955"/>
                  </a:ext>
                </a:extLst>
              </a:tr>
              <a:tr h="370840">
                <a:tc>
                  <a:txBody>
                    <a:bodyPr/>
                    <a:lstStyle/>
                    <a:p>
                      <a:r>
                        <a:rPr lang="en-US" b="0" dirty="0">
                          <a:solidFill>
                            <a:schemeClr val="tx1"/>
                          </a:solidFill>
                        </a:rPr>
                        <a:t>100-3</a:t>
                      </a:r>
                    </a:p>
                  </a:txBody>
                  <a:tcPr/>
                </a:tc>
                <a:tc>
                  <a:txBody>
                    <a:bodyPr/>
                    <a:lstStyle/>
                    <a:p>
                      <a:pPr algn="ctr"/>
                      <a:r>
                        <a:rPr lang="en-US" b="0" dirty="0">
                          <a:solidFill>
                            <a:schemeClr val="tx1"/>
                          </a:solidFill>
                        </a:rPr>
                        <a:t>0.16</a:t>
                      </a:r>
                    </a:p>
                  </a:txBody>
                  <a:tcPr/>
                </a:tc>
                <a:tc>
                  <a:txBody>
                    <a:bodyPr/>
                    <a:lstStyle/>
                    <a:p>
                      <a:pPr algn="ctr"/>
                      <a:r>
                        <a:rPr lang="en-US" b="0" dirty="0">
                          <a:solidFill>
                            <a:schemeClr val="tx1"/>
                          </a:solidFill>
                        </a:rPr>
                        <a:t>0.31</a:t>
                      </a:r>
                    </a:p>
                  </a:txBody>
                  <a:tcPr/>
                </a:tc>
                <a:tc>
                  <a:txBody>
                    <a:bodyPr/>
                    <a:lstStyle/>
                    <a:p>
                      <a:pPr algn="ctr"/>
                      <a:r>
                        <a:rPr lang="en-US" b="1" dirty="0">
                          <a:solidFill>
                            <a:srgbClr val="C00000"/>
                          </a:solidFill>
                        </a:rPr>
                        <a:t>0.94</a:t>
                      </a:r>
                    </a:p>
                  </a:txBody>
                  <a:tcPr/>
                </a:tc>
                <a:extLst>
                  <a:ext uri="{0D108BD9-81ED-4DB2-BD59-A6C34878D82A}">
                    <a16:rowId xmlns:a16="http://schemas.microsoft.com/office/drawing/2014/main" val="3746580910"/>
                  </a:ext>
                </a:extLst>
              </a:tr>
              <a:tr h="370840">
                <a:tc>
                  <a:txBody>
                    <a:bodyPr/>
                    <a:lstStyle/>
                    <a:p>
                      <a:r>
                        <a:rPr lang="en-US" b="0" dirty="0">
                          <a:solidFill>
                            <a:schemeClr val="tx1"/>
                          </a:solidFill>
                        </a:rPr>
                        <a:t>SME 4</a:t>
                      </a:r>
                    </a:p>
                  </a:txBody>
                  <a:tcPr/>
                </a:tc>
                <a:tc>
                  <a:txBody>
                    <a:bodyPr/>
                    <a:lstStyle/>
                    <a:p>
                      <a:pPr algn="ctr"/>
                      <a:r>
                        <a:rPr lang="en-US" b="0" dirty="0">
                          <a:solidFill>
                            <a:schemeClr val="tx1"/>
                          </a:solidFill>
                        </a:rPr>
                        <a:t>0.83</a:t>
                      </a:r>
                    </a:p>
                  </a:txBody>
                  <a:tcPr/>
                </a:tc>
                <a:tc>
                  <a:txBody>
                    <a:bodyPr/>
                    <a:lstStyle/>
                    <a:p>
                      <a:pPr algn="ctr"/>
                      <a:r>
                        <a:rPr lang="en-US" b="0" dirty="0">
                          <a:solidFill>
                            <a:schemeClr val="tx1"/>
                          </a:solidFill>
                        </a:rPr>
                        <a:t>0.15</a:t>
                      </a:r>
                    </a:p>
                  </a:txBody>
                  <a:tcPr/>
                </a:tc>
                <a:tc>
                  <a:txBody>
                    <a:bodyPr/>
                    <a:lstStyle/>
                    <a:p>
                      <a:pPr algn="ctr"/>
                      <a:r>
                        <a:rPr lang="en-US" b="0" dirty="0">
                          <a:solidFill>
                            <a:schemeClr val="tx1"/>
                          </a:solidFill>
                        </a:rPr>
                        <a:t>N/A</a:t>
                      </a:r>
                    </a:p>
                  </a:txBody>
                  <a:tcPr/>
                </a:tc>
                <a:extLst>
                  <a:ext uri="{0D108BD9-81ED-4DB2-BD59-A6C34878D82A}">
                    <a16:rowId xmlns:a16="http://schemas.microsoft.com/office/drawing/2014/main" val="1901497217"/>
                  </a:ext>
                </a:extLst>
              </a:tr>
              <a:tr h="370840">
                <a:tc>
                  <a:txBody>
                    <a:bodyPr/>
                    <a:lstStyle/>
                    <a:p>
                      <a:r>
                        <a:rPr lang="en-US" b="0" dirty="0">
                          <a:solidFill>
                            <a:schemeClr val="tx1"/>
                          </a:solidFill>
                        </a:rPr>
                        <a:t>10I-1</a:t>
                      </a:r>
                    </a:p>
                  </a:txBody>
                  <a:tcPr/>
                </a:tc>
                <a:tc>
                  <a:txBody>
                    <a:bodyPr/>
                    <a:lstStyle/>
                    <a:p>
                      <a:pPr algn="ctr"/>
                      <a:r>
                        <a:rPr lang="en-US" b="0" dirty="0">
                          <a:solidFill>
                            <a:schemeClr val="tx1"/>
                          </a:solidFill>
                        </a:rPr>
                        <a:t>0.81</a:t>
                      </a:r>
                    </a:p>
                  </a:txBody>
                  <a:tcPr/>
                </a:tc>
                <a:tc>
                  <a:txBody>
                    <a:bodyPr/>
                    <a:lstStyle/>
                    <a:p>
                      <a:pPr algn="ctr"/>
                      <a:r>
                        <a:rPr lang="en-US" b="0" dirty="0">
                          <a:solidFill>
                            <a:schemeClr val="tx1"/>
                          </a:solidFill>
                        </a:rPr>
                        <a:t>0.20</a:t>
                      </a:r>
                    </a:p>
                  </a:txBody>
                  <a:tcPr/>
                </a:tc>
                <a:tc>
                  <a:txBody>
                    <a:bodyPr/>
                    <a:lstStyle/>
                    <a:p>
                      <a:pPr algn="ctr"/>
                      <a:r>
                        <a:rPr lang="en-US" b="1" dirty="0">
                          <a:solidFill>
                            <a:schemeClr val="tx1"/>
                          </a:solidFill>
                        </a:rPr>
                        <a:t>0.52</a:t>
                      </a:r>
                    </a:p>
                  </a:txBody>
                  <a:tcPr/>
                </a:tc>
                <a:extLst>
                  <a:ext uri="{0D108BD9-81ED-4DB2-BD59-A6C34878D82A}">
                    <a16:rowId xmlns:a16="http://schemas.microsoft.com/office/drawing/2014/main" val="634190148"/>
                  </a:ext>
                </a:extLst>
              </a:tr>
              <a:tr h="370840">
                <a:tc>
                  <a:txBody>
                    <a:bodyPr/>
                    <a:lstStyle/>
                    <a:p>
                      <a:r>
                        <a:rPr lang="en-US" b="0" dirty="0">
                          <a:solidFill>
                            <a:schemeClr val="tx1"/>
                          </a:solidFill>
                        </a:rPr>
                        <a:t>10I-2</a:t>
                      </a:r>
                    </a:p>
                  </a:txBody>
                  <a:tcPr/>
                </a:tc>
                <a:tc>
                  <a:txBody>
                    <a:bodyPr/>
                    <a:lstStyle/>
                    <a:p>
                      <a:pPr algn="ctr"/>
                      <a:r>
                        <a:rPr lang="en-US" b="0" dirty="0">
                          <a:solidFill>
                            <a:schemeClr val="tx1"/>
                          </a:solidFill>
                        </a:rPr>
                        <a:t>0.81</a:t>
                      </a:r>
                    </a:p>
                  </a:txBody>
                  <a:tcPr/>
                </a:tc>
                <a:tc>
                  <a:txBody>
                    <a:bodyPr/>
                    <a:lstStyle/>
                    <a:p>
                      <a:pPr algn="ctr"/>
                      <a:r>
                        <a:rPr lang="en-US" b="0" dirty="0">
                          <a:solidFill>
                            <a:schemeClr val="tx1"/>
                          </a:solidFill>
                        </a:rPr>
                        <a:t>0.22</a:t>
                      </a:r>
                    </a:p>
                  </a:txBody>
                  <a:tcPr/>
                </a:tc>
                <a:tc>
                  <a:txBody>
                    <a:bodyPr/>
                    <a:lstStyle/>
                    <a:p>
                      <a:pPr algn="ctr"/>
                      <a:r>
                        <a:rPr lang="en-US" b="1" dirty="0">
                          <a:solidFill>
                            <a:schemeClr val="tx1"/>
                          </a:solidFill>
                        </a:rPr>
                        <a:t>0.54</a:t>
                      </a:r>
                    </a:p>
                  </a:txBody>
                  <a:tcPr/>
                </a:tc>
                <a:extLst>
                  <a:ext uri="{0D108BD9-81ED-4DB2-BD59-A6C34878D82A}">
                    <a16:rowId xmlns:a16="http://schemas.microsoft.com/office/drawing/2014/main" val="1480974717"/>
                  </a:ext>
                </a:extLst>
              </a:tr>
              <a:tr h="370840">
                <a:tc>
                  <a:txBody>
                    <a:bodyPr/>
                    <a:lstStyle/>
                    <a:p>
                      <a:r>
                        <a:rPr lang="en-US" b="0" dirty="0">
                          <a:solidFill>
                            <a:schemeClr val="tx1"/>
                          </a:solidFill>
                        </a:rPr>
                        <a:t>10I-3</a:t>
                      </a:r>
                    </a:p>
                  </a:txBody>
                  <a:tcPr/>
                </a:tc>
                <a:tc>
                  <a:txBody>
                    <a:bodyPr/>
                    <a:lstStyle/>
                    <a:p>
                      <a:pPr algn="ctr"/>
                      <a:r>
                        <a:rPr lang="en-US" b="0" dirty="0">
                          <a:solidFill>
                            <a:schemeClr val="tx1"/>
                          </a:solidFill>
                        </a:rPr>
                        <a:t>0.78</a:t>
                      </a:r>
                    </a:p>
                  </a:txBody>
                  <a:tcPr/>
                </a:tc>
                <a:tc>
                  <a:txBody>
                    <a:bodyPr/>
                    <a:lstStyle/>
                    <a:p>
                      <a:pPr algn="ctr"/>
                      <a:r>
                        <a:rPr lang="en-US" b="0" dirty="0">
                          <a:solidFill>
                            <a:schemeClr val="tx1"/>
                          </a:solidFill>
                        </a:rPr>
                        <a:t>0.22</a:t>
                      </a:r>
                    </a:p>
                  </a:txBody>
                  <a:tcPr/>
                </a:tc>
                <a:tc>
                  <a:txBody>
                    <a:bodyPr/>
                    <a:lstStyle/>
                    <a:p>
                      <a:pPr algn="ctr"/>
                      <a:r>
                        <a:rPr lang="en-US" b="1" dirty="0">
                          <a:solidFill>
                            <a:schemeClr val="tx1"/>
                          </a:solidFill>
                        </a:rPr>
                        <a:t>0.47</a:t>
                      </a:r>
                    </a:p>
                  </a:txBody>
                  <a:tcPr/>
                </a:tc>
                <a:extLst>
                  <a:ext uri="{0D108BD9-81ED-4DB2-BD59-A6C34878D82A}">
                    <a16:rowId xmlns:a16="http://schemas.microsoft.com/office/drawing/2014/main" val="4113924841"/>
                  </a:ext>
                </a:extLst>
              </a:tr>
            </a:tbl>
          </a:graphicData>
        </a:graphic>
      </p:graphicFrame>
      <p:sp>
        <p:nvSpPr>
          <p:cNvPr id="6" name="Content Placeholder 1">
            <a:extLst>
              <a:ext uri="{FF2B5EF4-FFF2-40B4-BE49-F238E27FC236}">
                <a16:creationId xmlns:a16="http://schemas.microsoft.com/office/drawing/2014/main" id="{BF69BA35-02CC-93FA-AFFB-BEBBE6E2D5FE}"/>
              </a:ext>
            </a:extLst>
          </p:cNvPr>
          <p:cNvSpPr>
            <a:spLocks noGrp="1"/>
          </p:cNvSpPr>
          <p:nvPr>
            <p:ph idx="1"/>
          </p:nvPr>
        </p:nvSpPr>
        <p:spPr>
          <a:xfrm>
            <a:off x="8615857" y="1325631"/>
            <a:ext cx="3576143" cy="4919438"/>
          </a:xfrm>
        </p:spPr>
        <p:txBody>
          <a:bodyPr/>
          <a:lstStyle/>
          <a:p>
            <a:r>
              <a:rPr lang="en-US" sz="2400" dirty="0"/>
              <a:t>With individual runs, meaningful results are possible from a LLM</a:t>
            </a:r>
          </a:p>
          <a:p>
            <a:r>
              <a:rPr lang="en-US" sz="2400" dirty="0"/>
              <a:t>Human experts are still preferred, but this may be a decent starting point</a:t>
            </a:r>
          </a:p>
          <a:p>
            <a:r>
              <a:rPr lang="en-US" sz="2400" dirty="0"/>
              <a:t>90CI Width appears to be a good metric to validate if the run is valid</a:t>
            </a:r>
          </a:p>
          <a:p>
            <a:pPr lvl="1"/>
            <a:r>
              <a:rPr lang="en-US" sz="2200" dirty="0"/>
              <a:t>Does not require a baseline for comparison</a:t>
            </a:r>
          </a:p>
        </p:txBody>
      </p:sp>
    </p:spTree>
    <p:extLst>
      <p:ext uri="{BB962C8B-B14F-4D97-AF65-F5344CB8AC3E}">
        <p14:creationId xmlns:p14="http://schemas.microsoft.com/office/powerpoint/2010/main" val="282757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98419-0773-95F4-664A-6CFA61FD70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1069FE-38F4-E1B5-3D21-F158586D75E6}"/>
              </a:ext>
            </a:extLst>
          </p:cNvPr>
          <p:cNvSpPr>
            <a:spLocks noGrp="1"/>
          </p:cNvSpPr>
          <p:nvPr>
            <p:ph type="title"/>
          </p:nvPr>
        </p:nvSpPr>
        <p:spPr/>
        <p:txBody>
          <a:bodyPr/>
          <a:lstStyle/>
          <a:p>
            <a:r>
              <a:rPr lang="en-US" dirty="0"/>
              <a:t>URAMS Risk Spiral</a:t>
            </a:r>
          </a:p>
        </p:txBody>
      </p:sp>
      <p:grpSp>
        <p:nvGrpSpPr>
          <p:cNvPr id="4" name="Group 3">
            <a:extLst>
              <a:ext uri="{FF2B5EF4-FFF2-40B4-BE49-F238E27FC236}">
                <a16:creationId xmlns:a16="http://schemas.microsoft.com/office/drawing/2014/main" id="{23976AFA-4897-A35F-BF46-AA11BF1E50B2}"/>
              </a:ext>
            </a:extLst>
          </p:cNvPr>
          <p:cNvGrpSpPr/>
          <p:nvPr/>
        </p:nvGrpSpPr>
        <p:grpSpPr>
          <a:xfrm>
            <a:off x="3966787" y="1840547"/>
            <a:ext cx="4253281" cy="4247957"/>
            <a:chOff x="2349408" y="1856527"/>
            <a:chExt cx="4253281" cy="4247957"/>
          </a:xfrm>
        </p:grpSpPr>
        <p:sp>
          <p:nvSpPr>
            <p:cNvPr id="2" name="Arrow: Bent 1">
              <a:extLst>
                <a:ext uri="{FF2B5EF4-FFF2-40B4-BE49-F238E27FC236}">
                  <a16:creationId xmlns:a16="http://schemas.microsoft.com/office/drawing/2014/main" id="{B82C2344-EDFA-649C-B39B-0940C5D6D6C4}"/>
                </a:ext>
              </a:extLst>
            </p:cNvPr>
            <p:cNvSpPr/>
            <p:nvPr/>
          </p:nvSpPr>
          <p:spPr>
            <a:xfrm>
              <a:off x="2509423" y="1856527"/>
              <a:ext cx="2060004" cy="2033263"/>
            </a:xfrm>
            <a:custGeom>
              <a:avLst/>
              <a:gdLst>
                <a:gd name="connsiteX0" fmla="*/ 0 w 2021904"/>
                <a:gd name="connsiteY0" fmla="*/ 2021904 h 2021904"/>
                <a:gd name="connsiteX1" fmla="*/ 0 w 2021904"/>
                <a:gd name="connsiteY1" fmla="*/ 1137321 h 2021904"/>
                <a:gd name="connsiteX2" fmla="*/ 884583 w 2021904"/>
                <a:gd name="connsiteY2" fmla="*/ 252738 h 2021904"/>
                <a:gd name="connsiteX3" fmla="*/ 1516428 w 2021904"/>
                <a:gd name="connsiteY3" fmla="*/ 252738 h 2021904"/>
                <a:gd name="connsiteX4" fmla="*/ 1516428 w 2021904"/>
                <a:gd name="connsiteY4" fmla="*/ 0 h 2021904"/>
                <a:gd name="connsiteX5" fmla="*/ 2021904 w 2021904"/>
                <a:gd name="connsiteY5" fmla="*/ 505476 h 2021904"/>
                <a:gd name="connsiteX6" fmla="*/ 1516428 w 2021904"/>
                <a:gd name="connsiteY6" fmla="*/ 1010952 h 2021904"/>
                <a:gd name="connsiteX7" fmla="*/ 1516428 w 2021904"/>
                <a:gd name="connsiteY7" fmla="*/ 758214 h 2021904"/>
                <a:gd name="connsiteX8" fmla="*/ 884583 w 2021904"/>
                <a:gd name="connsiteY8" fmla="*/ 758214 h 2021904"/>
                <a:gd name="connsiteX9" fmla="*/ 505476 w 2021904"/>
                <a:gd name="connsiteY9" fmla="*/ 1137321 h 2021904"/>
                <a:gd name="connsiteX10" fmla="*/ 505476 w 2021904"/>
                <a:gd name="connsiteY10" fmla="*/ 2021904 h 2021904"/>
                <a:gd name="connsiteX11" fmla="*/ 0 w 2021904"/>
                <a:gd name="connsiteY11" fmla="*/ 2021904 h 2021904"/>
                <a:gd name="connsiteX0" fmla="*/ 0 w 2021904"/>
                <a:gd name="connsiteY0" fmla="*/ 2021904 h 2021904"/>
                <a:gd name="connsiteX1" fmla="*/ 0 w 2021904"/>
                <a:gd name="connsiteY1" fmla="*/ 1137321 h 2021904"/>
                <a:gd name="connsiteX2" fmla="*/ 884583 w 2021904"/>
                <a:gd name="connsiteY2" fmla="*/ 252738 h 2021904"/>
                <a:gd name="connsiteX3" fmla="*/ 1516428 w 2021904"/>
                <a:gd name="connsiteY3" fmla="*/ 252738 h 2021904"/>
                <a:gd name="connsiteX4" fmla="*/ 1516428 w 2021904"/>
                <a:gd name="connsiteY4" fmla="*/ 0 h 2021904"/>
                <a:gd name="connsiteX5" fmla="*/ 2021904 w 2021904"/>
                <a:gd name="connsiteY5" fmla="*/ 505476 h 2021904"/>
                <a:gd name="connsiteX6" fmla="*/ 1516428 w 2021904"/>
                <a:gd name="connsiteY6" fmla="*/ 1010952 h 2021904"/>
                <a:gd name="connsiteX7" fmla="*/ 1516428 w 2021904"/>
                <a:gd name="connsiteY7" fmla="*/ 758214 h 2021904"/>
                <a:gd name="connsiteX8" fmla="*/ 884583 w 2021904"/>
                <a:gd name="connsiteY8" fmla="*/ 758214 h 2021904"/>
                <a:gd name="connsiteX9" fmla="*/ 619066 w 2021904"/>
                <a:gd name="connsiteY9" fmla="*/ 1313385 h 2021904"/>
                <a:gd name="connsiteX10" fmla="*/ 505476 w 2021904"/>
                <a:gd name="connsiteY10" fmla="*/ 2021904 h 2021904"/>
                <a:gd name="connsiteX11" fmla="*/ 0 w 2021904"/>
                <a:gd name="connsiteY11" fmla="*/ 2021904 h 2021904"/>
                <a:gd name="connsiteX0" fmla="*/ 0 w 2021904"/>
                <a:gd name="connsiteY0" fmla="*/ 2021904 h 2021904"/>
                <a:gd name="connsiteX1" fmla="*/ 0 w 2021904"/>
                <a:gd name="connsiteY1" fmla="*/ 1137321 h 2021904"/>
                <a:gd name="connsiteX2" fmla="*/ 884583 w 2021904"/>
                <a:gd name="connsiteY2" fmla="*/ 252738 h 2021904"/>
                <a:gd name="connsiteX3" fmla="*/ 1516428 w 2021904"/>
                <a:gd name="connsiteY3" fmla="*/ 252738 h 2021904"/>
                <a:gd name="connsiteX4" fmla="*/ 1516428 w 2021904"/>
                <a:gd name="connsiteY4" fmla="*/ 0 h 2021904"/>
                <a:gd name="connsiteX5" fmla="*/ 2021904 w 2021904"/>
                <a:gd name="connsiteY5" fmla="*/ 505476 h 2021904"/>
                <a:gd name="connsiteX6" fmla="*/ 1516428 w 2021904"/>
                <a:gd name="connsiteY6" fmla="*/ 1010952 h 2021904"/>
                <a:gd name="connsiteX7" fmla="*/ 1516428 w 2021904"/>
                <a:gd name="connsiteY7" fmla="*/ 758214 h 2021904"/>
                <a:gd name="connsiteX8" fmla="*/ 1037930 w 2021904"/>
                <a:gd name="connsiteY8" fmla="*/ 860445 h 2021904"/>
                <a:gd name="connsiteX9" fmla="*/ 619066 w 2021904"/>
                <a:gd name="connsiteY9" fmla="*/ 1313385 h 2021904"/>
                <a:gd name="connsiteX10" fmla="*/ 505476 w 2021904"/>
                <a:gd name="connsiteY10" fmla="*/ 2021904 h 2021904"/>
                <a:gd name="connsiteX11" fmla="*/ 0 w 2021904"/>
                <a:gd name="connsiteY11" fmla="*/ 2021904 h 2021904"/>
                <a:gd name="connsiteX0" fmla="*/ 11359 w 2033263"/>
                <a:gd name="connsiteY0" fmla="*/ 2021904 h 2021904"/>
                <a:gd name="connsiteX1" fmla="*/ 0 w 2033263"/>
                <a:gd name="connsiteY1" fmla="*/ 1148680 h 2021904"/>
                <a:gd name="connsiteX2" fmla="*/ 895942 w 2033263"/>
                <a:gd name="connsiteY2" fmla="*/ 252738 h 2021904"/>
                <a:gd name="connsiteX3" fmla="*/ 1527787 w 2033263"/>
                <a:gd name="connsiteY3" fmla="*/ 252738 h 2021904"/>
                <a:gd name="connsiteX4" fmla="*/ 1527787 w 2033263"/>
                <a:gd name="connsiteY4" fmla="*/ 0 h 2021904"/>
                <a:gd name="connsiteX5" fmla="*/ 2033263 w 2033263"/>
                <a:gd name="connsiteY5" fmla="*/ 505476 h 2021904"/>
                <a:gd name="connsiteX6" fmla="*/ 1527787 w 2033263"/>
                <a:gd name="connsiteY6" fmla="*/ 1010952 h 2021904"/>
                <a:gd name="connsiteX7" fmla="*/ 1527787 w 2033263"/>
                <a:gd name="connsiteY7" fmla="*/ 758214 h 2021904"/>
                <a:gd name="connsiteX8" fmla="*/ 1049289 w 2033263"/>
                <a:gd name="connsiteY8" fmla="*/ 860445 h 2021904"/>
                <a:gd name="connsiteX9" fmla="*/ 630425 w 2033263"/>
                <a:gd name="connsiteY9" fmla="*/ 1313385 h 2021904"/>
                <a:gd name="connsiteX10" fmla="*/ 516835 w 2033263"/>
                <a:gd name="connsiteY10" fmla="*/ 2021904 h 2021904"/>
                <a:gd name="connsiteX11" fmla="*/ 11359 w 2033263"/>
                <a:gd name="connsiteY11" fmla="*/ 2021904 h 2021904"/>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27787 w 2033263"/>
                <a:gd name="connsiteY6" fmla="*/ 1010952 h 2033263"/>
                <a:gd name="connsiteX7" fmla="*/ 1527787 w 2033263"/>
                <a:gd name="connsiteY7" fmla="*/ 758214 h 2033263"/>
                <a:gd name="connsiteX8" fmla="*/ 1049289 w 2033263"/>
                <a:gd name="connsiteY8" fmla="*/ 860445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27787 w 2033263"/>
                <a:gd name="connsiteY7" fmla="*/ 758214 h 2033263"/>
                <a:gd name="connsiteX8" fmla="*/ 1049289 w 2033263"/>
                <a:gd name="connsiteY8" fmla="*/ 860445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1049289 w 2033263"/>
                <a:gd name="connsiteY8" fmla="*/ 860445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981135 w 2033263"/>
                <a:gd name="connsiteY8" fmla="*/ 905881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981135 w 2033263"/>
                <a:gd name="connsiteY8" fmla="*/ 905881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986815 w 2033263"/>
                <a:gd name="connsiteY8" fmla="*/ 888843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0748 w 2033263"/>
                <a:gd name="connsiteY7" fmla="*/ 883164 h 2033263"/>
                <a:gd name="connsiteX8" fmla="*/ 986815 w 2033263"/>
                <a:gd name="connsiteY8" fmla="*/ 888843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181337 h 2033263"/>
                <a:gd name="connsiteX7" fmla="*/ 1510748 w 2033263"/>
                <a:gd name="connsiteY7" fmla="*/ 883164 h 2033263"/>
                <a:gd name="connsiteX8" fmla="*/ 986815 w 2033263"/>
                <a:gd name="connsiteY8" fmla="*/ 888843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181337 h 2033263"/>
                <a:gd name="connsiteX7" fmla="*/ 1510748 w 2033263"/>
                <a:gd name="connsiteY7" fmla="*/ 883164 h 2033263"/>
                <a:gd name="connsiteX8" fmla="*/ 986815 w 2033263"/>
                <a:gd name="connsiteY8" fmla="*/ 888843 h 2033263"/>
                <a:gd name="connsiteX9" fmla="*/ 670182 w 2033263"/>
                <a:gd name="connsiteY9" fmla="*/ 1307705 h 2033263"/>
                <a:gd name="connsiteX10" fmla="*/ 664502 w 2033263"/>
                <a:gd name="connsiteY10" fmla="*/ 2033263 h 2033263"/>
                <a:gd name="connsiteX11" fmla="*/ 11359 w 2033263"/>
                <a:gd name="connsiteY11" fmla="*/ 2021904 h 2033263"/>
                <a:gd name="connsiteX0" fmla="*/ 0 w 2021904"/>
                <a:gd name="connsiteY0" fmla="*/ 2021904 h 2033263"/>
                <a:gd name="connsiteX1" fmla="*/ 130628 w 2021904"/>
                <a:gd name="connsiteY1" fmla="*/ 1182757 h 2033263"/>
                <a:gd name="connsiteX2" fmla="*/ 884583 w 2021904"/>
                <a:gd name="connsiteY2" fmla="*/ 252738 h 2033263"/>
                <a:gd name="connsiteX3" fmla="*/ 1516428 w 2021904"/>
                <a:gd name="connsiteY3" fmla="*/ 252738 h 2033263"/>
                <a:gd name="connsiteX4" fmla="*/ 1516428 w 2021904"/>
                <a:gd name="connsiteY4" fmla="*/ 0 h 2033263"/>
                <a:gd name="connsiteX5" fmla="*/ 2021904 w 2021904"/>
                <a:gd name="connsiteY5" fmla="*/ 505476 h 2033263"/>
                <a:gd name="connsiteX6" fmla="*/ 1505069 w 2021904"/>
                <a:gd name="connsiteY6" fmla="*/ 1181337 h 2033263"/>
                <a:gd name="connsiteX7" fmla="*/ 1499389 w 2021904"/>
                <a:gd name="connsiteY7" fmla="*/ 883164 h 2033263"/>
                <a:gd name="connsiteX8" fmla="*/ 975456 w 2021904"/>
                <a:gd name="connsiteY8" fmla="*/ 888843 h 2033263"/>
                <a:gd name="connsiteX9" fmla="*/ 658823 w 2021904"/>
                <a:gd name="connsiteY9" fmla="*/ 1307705 h 2033263"/>
                <a:gd name="connsiteX10" fmla="*/ 653143 w 2021904"/>
                <a:gd name="connsiteY10" fmla="*/ 2033263 h 2033263"/>
                <a:gd name="connsiteX11" fmla="*/ 0 w 2021904"/>
                <a:gd name="connsiteY11" fmla="*/ 2021904 h 2033263"/>
                <a:gd name="connsiteX0" fmla="*/ 0 w 2021904"/>
                <a:gd name="connsiteY0" fmla="*/ 2021904 h 2033263"/>
                <a:gd name="connsiteX1" fmla="*/ 130628 w 2021904"/>
                <a:gd name="connsiteY1" fmla="*/ 1182757 h 2033263"/>
                <a:gd name="connsiteX2" fmla="*/ 901621 w 2021904"/>
                <a:gd name="connsiteY2" fmla="*/ 372007 h 2033263"/>
                <a:gd name="connsiteX3" fmla="*/ 1516428 w 2021904"/>
                <a:gd name="connsiteY3" fmla="*/ 252738 h 2033263"/>
                <a:gd name="connsiteX4" fmla="*/ 1516428 w 2021904"/>
                <a:gd name="connsiteY4" fmla="*/ 0 h 2033263"/>
                <a:gd name="connsiteX5" fmla="*/ 2021904 w 2021904"/>
                <a:gd name="connsiteY5" fmla="*/ 505476 h 2033263"/>
                <a:gd name="connsiteX6" fmla="*/ 1505069 w 2021904"/>
                <a:gd name="connsiteY6" fmla="*/ 1181337 h 2033263"/>
                <a:gd name="connsiteX7" fmla="*/ 1499389 w 2021904"/>
                <a:gd name="connsiteY7" fmla="*/ 883164 h 2033263"/>
                <a:gd name="connsiteX8" fmla="*/ 975456 w 2021904"/>
                <a:gd name="connsiteY8" fmla="*/ 888843 h 2033263"/>
                <a:gd name="connsiteX9" fmla="*/ 658823 w 2021904"/>
                <a:gd name="connsiteY9" fmla="*/ 1307705 h 2033263"/>
                <a:gd name="connsiteX10" fmla="*/ 653143 w 2021904"/>
                <a:gd name="connsiteY10" fmla="*/ 2033263 h 2033263"/>
                <a:gd name="connsiteX11" fmla="*/ 0 w 2021904"/>
                <a:gd name="connsiteY11" fmla="*/ 2021904 h 2033263"/>
                <a:gd name="connsiteX0" fmla="*/ 0 w 2021904"/>
                <a:gd name="connsiteY0" fmla="*/ 2021904 h 2033263"/>
                <a:gd name="connsiteX1" fmla="*/ 130628 w 2021904"/>
                <a:gd name="connsiteY1" fmla="*/ 1182757 h 2033263"/>
                <a:gd name="connsiteX2" fmla="*/ 482758 w 2021904"/>
                <a:gd name="connsiteY2" fmla="*/ 664502 h 2033263"/>
                <a:gd name="connsiteX3" fmla="*/ 901621 w 2021904"/>
                <a:gd name="connsiteY3" fmla="*/ 372007 h 2033263"/>
                <a:gd name="connsiteX4" fmla="*/ 1516428 w 2021904"/>
                <a:gd name="connsiteY4" fmla="*/ 252738 h 2033263"/>
                <a:gd name="connsiteX5" fmla="*/ 1516428 w 2021904"/>
                <a:gd name="connsiteY5" fmla="*/ 0 h 2033263"/>
                <a:gd name="connsiteX6" fmla="*/ 2021904 w 2021904"/>
                <a:gd name="connsiteY6" fmla="*/ 505476 h 2033263"/>
                <a:gd name="connsiteX7" fmla="*/ 1505069 w 2021904"/>
                <a:gd name="connsiteY7" fmla="*/ 1181337 h 2033263"/>
                <a:gd name="connsiteX8" fmla="*/ 1499389 w 2021904"/>
                <a:gd name="connsiteY8" fmla="*/ 883164 h 2033263"/>
                <a:gd name="connsiteX9" fmla="*/ 975456 w 2021904"/>
                <a:gd name="connsiteY9" fmla="*/ 888843 h 2033263"/>
                <a:gd name="connsiteX10" fmla="*/ 658823 w 2021904"/>
                <a:gd name="connsiteY10" fmla="*/ 1307705 h 2033263"/>
                <a:gd name="connsiteX11" fmla="*/ 653143 w 2021904"/>
                <a:gd name="connsiteY11" fmla="*/ 2033263 h 2033263"/>
                <a:gd name="connsiteX12" fmla="*/ 0 w 2021904"/>
                <a:gd name="connsiteY12" fmla="*/ 2021904 h 2033263"/>
                <a:gd name="connsiteX0" fmla="*/ 1608 w 2023512"/>
                <a:gd name="connsiteY0" fmla="*/ 2021904 h 2033263"/>
                <a:gd name="connsiteX1" fmla="*/ 7288 w 2023512"/>
                <a:gd name="connsiteY1" fmla="*/ 1578902 h 2033263"/>
                <a:gd name="connsiteX2" fmla="*/ 132236 w 2023512"/>
                <a:gd name="connsiteY2" fmla="*/ 1182757 h 2033263"/>
                <a:gd name="connsiteX3" fmla="*/ 484366 w 2023512"/>
                <a:gd name="connsiteY3" fmla="*/ 664502 h 2033263"/>
                <a:gd name="connsiteX4" fmla="*/ 903229 w 2023512"/>
                <a:gd name="connsiteY4" fmla="*/ 372007 h 2033263"/>
                <a:gd name="connsiteX5" fmla="*/ 1518036 w 2023512"/>
                <a:gd name="connsiteY5" fmla="*/ 252738 h 2033263"/>
                <a:gd name="connsiteX6" fmla="*/ 1518036 w 2023512"/>
                <a:gd name="connsiteY6" fmla="*/ 0 h 2033263"/>
                <a:gd name="connsiteX7" fmla="*/ 2023512 w 2023512"/>
                <a:gd name="connsiteY7" fmla="*/ 505476 h 2033263"/>
                <a:gd name="connsiteX8" fmla="*/ 1506677 w 2023512"/>
                <a:gd name="connsiteY8" fmla="*/ 1181337 h 2033263"/>
                <a:gd name="connsiteX9" fmla="*/ 1500997 w 2023512"/>
                <a:gd name="connsiteY9" fmla="*/ 883164 h 2033263"/>
                <a:gd name="connsiteX10" fmla="*/ 977064 w 2023512"/>
                <a:gd name="connsiteY10" fmla="*/ 888843 h 2033263"/>
                <a:gd name="connsiteX11" fmla="*/ 660431 w 2023512"/>
                <a:gd name="connsiteY11" fmla="*/ 1307705 h 2033263"/>
                <a:gd name="connsiteX12" fmla="*/ 654751 w 2023512"/>
                <a:gd name="connsiteY12" fmla="*/ 2033263 h 2033263"/>
                <a:gd name="connsiteX13" fmla="*/ 1608 w 2023512"/>
                <a:gd name="connsiteY13" fmla="*/ 2021904 h 2033263"/>
                <a:gd name="connsiteX0" fmla="*/ 1608 w 2023512"/>
                <a:gd name="connsiteY0" fmla="*/ 2021904 h 2033263"/>
                <a:gd name="connsiteX1" fmla="*/ 7288 w 2023512"/>
                <a:gd name="connsiteY1" fmla="*/ 1578902 h 2033263"/>
                <a:gd name="connsiteX2" fmla="*/ 132236 w 2023512"/>
                <a:gd name="connsiteY2" fmla="*/ 1182757 h 2033263"/>
                <a:gd name="connsiteX3" fmla="*/ 484366 w 2023512"/>
                <a:gd name="connsiteY3" fmla="*/ 664502 h 2033263"/>
                <a:gd name="connsiteX4" fmla="*/ 734264 w 2023512"/>
                <a:gd name="connsiteY4" fmla="*/ 477078 h 2033263"/>
                <a:gd name="connsiteX5" fmla="*/ 903229 w 2023512"/>
                <a:gd name="connsiteY5" fmla="*/ 372007 h 2033263"/>
                <a:gd name="connsiteX6" fmla="*/ 1518036 w 2023512"/>
                <a:gd name="connsiteY6" fmla="*/ 252738 h 2033263"/>
                <a:gd name="connsiteX7" fmla="*/ 1518036 w 2023512"/>
                <a:gd name="connsiteY7" fmla="*/ 0 h 2033263"/>
                <a:gd name="connsiteX8" fmla="*/ 2023512 w 2023512"/>
                <a:gd name="connsiteY8" fmla="*/ 505476 h 2033263"/>
                <a:gd name="connsiteX9" fmla="*/ 1506677 w 2023512"/>
                <a:gd name="connsiteY9" fmla="*/ 1181337 h 2033263"/>
                <a:gd name="connsiteX10" fmla="*/ 1500997 w 2023512"/>
                <a:gd name="connsiteY10" fmla="*/ 883164 h 2033263"/>
                <a:gd name="connsiteX11" fmla="*/ 977064 w 2023512"/>
                <a:gd name="connsiteY11" fmla="*/ 888843 h 2033263"/>
                <a:gd name="connsiteX12" fmla="*/ 660431 w 2023512"/>
                <a:gd name="connsiteY12" fmla="*/ 1307705 h 2033263"/>
                <a:gd name="connsiteX13" fmla="*/ 654751 w 2023512"/>
                <a:gd name="connsiteY13" fmla="*/ 2033263 h 2033263"/>
                <a:gd name="connsiteX14" fmla="*/ 1608 w 2023512"/>
                <a:gd name="connsiteY14" fmla="*/ 2021904 h 2033263"/>
                <a:gd name="connsiteX0" fmla="*/ 0 w 2021904"/>
                <a:gd name="connsiteY0" fmla="*/ 2021904 h 2033263"/>
                <a:gd name="connsiteX1" fmla="*/ 48543 w 2021904"/>
                <a:gd name="connsiteY1" fmla="*/ 1581284 h 2033263"/>
                <a:gd name="connsiteX2" fmla="*/ 130628 w 2021904"/>
                <a:gd name="connsiteY2" fmla="*/ 1182757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30628 w 2021904"/>
                <a:gd name="connsiteY2" fmla="*/ 1182757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211590 w 2021904"/>
                <a:gd name="connsiteY2" fmla="*/ 1232763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25620 w 2021904"/>
                <a:gd name="connsiteY3" fmla="*/ 697840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42289 w 2021904"/>
                <a:gd name="connsiteY3" fmla="*/ 712127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61339 w 2021904"/>
                <a:gd name="connsiteY3" fmla="*/ 72165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70864 w 2021904"/>
                <a:gd name="connsiteY3" fmla="*/ 776421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201658 w 2021904"/>
                <a:gd name="connsiteY5" fmla="*/ 364863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201658 w 2021904"/>
                <a:gd name="connsiteY5" fmla="*/ 376770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184989 w 2021904"/>
                <a:gd name="connsiteY5" fmla="*/ 37915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20858 w 2021904"/>
                <a:gd name="connsiteY3" fmla="*/ 757371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54441 w 2021904"/>
                <a:gd name="connsiteY2" fmla="*/ 1254195 h 2033263"/>
                <a:gd name="connsiteX3" fmla="*/ 520858 w 2021904"/>
                <a:gd name="connsiteY3" fmla="*/ 757371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22349 w 2021904"/>
                <a:gd name="connsiteY1" fmla="*/ 1578902 h 2033263"/>
                <a:gd name="connsiteX2" fmla="*/ 154441 w 2021904"/>
                <a:gd name="connsiteY2" fmla="*/ 1254195 h 2033263"/>
                <a:gd name="connsiteX3" fmla="*/ 520858 w 2021904"/>
                <a:gd name="connsiteY3" fmla="*/ 757371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60004"/>
                <a:gd name="connsiteY0" fmla="*/ 2024285 h 2033263"/>
                <a:gd name="connsiteX1" fmla="*/ 60449 w 2060004"/>
                <a:gd name="connsiteY1" fmla="*/ 1578902 h 2033263"/>
                <a:gd name="connsiteX2" fmla="*/ 192541 w 2060004"/>
                <a:gd name="connsiteY2" fmla="*/ 1254195 h 2033263"/>
                <a:gd name="connsiteX3" fmla="*/ 558958 w 2060004"/>
                <a:gd name="connsiteY3" fmla="*/ 757371 h 2033263"/>
                <a:gd name="connsiteX4" fmla="*/ 830288 w 2060004"/>
                <a:gd name="connsiteY4" fmla="*/ 550897 h 2033263"/>
                <a:gd name="connsiteX5" fmla="*/ 1211183 w 2060004"/>
                <a:gd name="connsiteY5" fmla="*/ 360102 h 2033263"/>
                <a:gd name="connsiteX6" fmla="*/ 1554528 w 2060004"/>
                <a:gd name="connsiteY6" fmla="*/ 252738 h 2033263"/>
                <a:gd name="connsiteX7" fmla="*/ 1554528 w 2060004"/>
                <a:gd name="connsiteY7" fmla="*/ 0 h 2033263"/>
                <a:gd name="connsiteX8" fmla="*/ 2060004 w 2060004"/>
                <a:gd name="connsiteY8" fmla="*/ 505476 h 2033263"/>
                <a:gd name="connsiteX9" fmla="*/ 1543169 w 2060004"/>
                <a:gd name="connsiteY9" fmla="*/ 1181337 h 2033263"/>
                <a:gd name="connsiteX10" fmla="*/ 1537489 w 2060004"/>
                <a:gd name="connsiteY10" fmla="*/ 883164 h 2033263"/>
                <a:gd name="connsiteX11" fmla="*/ 1013556 w 2060004"/>
                <a:gd name="connsiteY11" fmla="*/ 888843 h 2033263"/>
                <a:gd name="connsiteX12" fmla="*/ 696923 w 2060004"/>
                <a:gd name="connsiteY12" fmla="*/ 1307705 h 2033263"/>
                <a:gd name="connsiteX13" fmla="*/ 691243 w 2060004"/>
                <a:gd name="connsiteY13" fmla="*/ 2033263 h 2033263"/>
                <a:gd name="connsiteX14" fmla="*/ 0 w 2060004"/>
                <a:gd name="connsiteY14" fmla="*/ 2024285 h 2033263"/>
                <a:gd name="connsiteX0" fmla="*/ 45234 w 2105238"/>
                <a:gd name="connsiteY0" fmla="*/ 2024285 h 2033263"/>
                <a:gd name="connsiteX1" fmla="*/ 68667 w 2105238"/>
                <a:gd name="connsiteY1" fmla="*/ 1782817 h 2033263"/>
                <a:gd name="connsiteX2" fmla="*/ 105683 w 2105238"/>
                <a:gd name="connsiteY2" fmla="*/ 1578902 h 2033263"/>
                <a:gd name="connsiteX3" fmla="*/ 237775 w 2105238"/>
                <a:gd name="connsiteY3" fmla="*/ 1254195 h 2033263"/>
                <a:gd name="connsiteX4" fmla="*/ 604192 w 2105238"/>
                <a:gd name="connsiteY4" fmla="*/ 757371 h 2033263"/>
                <a:gd name="connsiteX5" fmla="*/ 875522 w 2105238"/>
                <a:gd name="connsiteY5" fmla="*/ 550897 h 2033263"/>
                <a:gd name="connsiteX6" fmla="*/ 1256417 w 2105238"/>
                <a:gd name="connsiteY6" fmla="*/ 360102 h 2033263"/>
                <a:gd name="connsiteX7" fmla="*/ 1599762 w 2105238"/>
                <a:gd name="connsiteY7" fmla="*/ 252738 h 2033263"/>
                <a:gd name="connsiteX8" fmla="*/ 1599762 w 2105238"/>
                <a:gd name="connsiteY8" fmla="*/ 0 h 2033263"/>
                <a:gd name="connsiteX9" fmla="*/ 2105238 w 2105238"/>
                <a:gd name="connsiteY9" fmla="*/ 505476 h 2033263"/>
                <a:gd name="connsiteX10" fmla="*/ 1588403 w 2105238"/>
                <a:gd name="connsiteY10" fmla="*/ 1181337 h 2033263"/>
                <a:gd name="connsiteX11" fmla="*/ 1582723 w 2105238"/>
                <a:gd name="connsiteY11" fmla="*/ 883164 h 2033263"/>
                <a:gd name="connsiteX12" fmla="*/ 1058790 w 2105238"/>
                <a:gd name="connsiteY12" fmla="*/ 888843 h 2033263"/>
                <a:gd name="connsiteX13" fmla="*/ 742157 w 2105238"/>
                <a:gd name="connsiteY13" fmla="*/ 1307705 h 2033263"/>
                <a:gd name="connsiteX14" fmla="*/ 736477 w 2105238"/>
                <a:gd name="connsiteY14" fmla="*/ 2033263 h 2033263"/>
                <a:gd name="connsiteX15" fmla="*/ 45234 w 2105238"/>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25526 w 2060004"/>
                <a:gd name="connsiteY5" fmla="*/ 548516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1183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696923 w 2060004"/>
                <a:gd name="connsiteY14" fmla="*/ 1307705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696923 w 2060004"/>
                <a:gd name="connsiteY14" fmla="*/ 1307705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696923 w 2060004"/>
                <a:gd name="connsiteY14" fmla="*/ 1307705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28881 w 2060004"/>
                <a:gd name="connsiteY11" fmla="*/ 1145618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38406 w 2060004"/>
                <a:gd name="connsiteY11" fmla="*/ 1145618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0004" h="2033263">
                  <a:moveTo>
                    <a:pt x="0" y="2024285"/>
                  </a:moveTo>
                  <a:cubicBezTo>
                    <a:pt x="2205" y="1951191"/>
                    <a:pt x="13358" y="1857048"/>
                    <a:pt x="23433" y="1782817"/>
                  </a:cubicBezTo>
                  <a:cubicBezTo>
                    <a:pt x="33508" y="1708587"/>
                    <a:pt x="33852" y="1666609"/>
                    <a:pt x="60449" y="1578902"/>
                  </a:cubicBezTo>
                  <a:cubicBezTo>
                    <a:pt x="102892" y="1460347"/>
                    <a:pt x="123904" y="1396562"/>
                    <a:pt x="192541" y="1254195"/>
                  </a:cubicBezTo>
                  <a:cubicBezTo>
                    <a:pt x="241934" y="1156419"/>
                    <a:pt x="293358" y="1070283"/>
                    <a:pt x="354427" y="987479"/>
                  </a:cubicBezTo>
                  <a:cubicBezTo>
                    <a:pt x="415496" y="904675"/>
                    <a:pt x="480838" y="831325"/>
                    <a:pt x="558958" y="757371"/>
                  </a:cubicBezTo>
                  <a:cubicBezTo>
                    <a:pt x="665523" y="639299"/>
                    <a:pt x="755716" y="597265"/>
                    <a:pt x="825526" y="548516"/>
                  </a:cubicBezTo>
                  <a:cubicBezTo>
                    <a:pt x="895336" y="499767"/>
                    <a:pt x="1077256" y="394652"/>
                    <a:pt x="1213564" y="360102"/>
                  </a:cubicBezTo>
                  <a:cubicBezTo>
                    <a:pt x="1391513" y="293358"/>
                    <a:pt x="1440873" y="288526"/>
                    <a:pt x="1554528" y="252738"/>
                  </a:cubicBezTo>
                  <a:lnTo>
                    <a:pt x="1554528" y="0"/>
                  </a:lnTo>
                  <a:lnTo>
                    <a:pt x="2060004" y="505476"/>
                  </a:lnTo>
                  <a:lnTo>
                    <a:pt x="1538406" y="1145618"/>
                  </a:lnTo>
                  <a:cubicBezTo>
                    <a:pt x="1536513" y="1010257"/>
                    <a:pt x="1539382" y="1018525"/>
                    <a:pt x="1537489" y="883164"/>
                  </a:cubicBezTo>
                  <a:cubicBezTo>
                    <a:pt x="1434282" y="931888"/>
                    <a:pt x="1364411" y="935369"/>
                    <a:pt x="1223105" y="1041243"/>
                  </a:cubicBezTo>
                  <a:cubicBezTo>
                    <a:pt x="1143006" y="1091173"/>
                    <a:pt x="1114033" y="1123251"/>
                    <a:pt x="1059277" y="1182742"/>
                  </a:cubicBezTo>
                  <a:cubicBezTo>
                    <a:pt x="973564" y="1277951"/>
                    <a:pt x="976941" y="1273109"/>
                    <a:pt x="894567" y="1398193"/>
                  </a:cubicBezTo>
                  <a:cubicBezTo>
                    <a:pt x="742655" y="1644809"/>
                    <a:pt x="693136" y="1791410"/>
                    <a:pt x="691243" y="2033263"/>
                  </a:cubicBezTo>
                  <a:lnTo>
                    <a:pt x="0" y="2024285"/>
                  </a:lnTo>
                  <a:close/>
                </a:path>
              </a:pathLst>
            </a:custGeom>
            <a:solidFill>
              <a:srgbClr val="459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Bent 1">
              <a:extLst>
                <a:ext uri="{FF2B5EF4-FFF2-40B4-BE49-F238E27FC236}">
                  <a16:creationId xmlns:a16="http://schemas.microsoft.com/office/drawing/2014/main" id="{41B5EE02-FBF2-35DA-70AA-F07379E82125}"/>
                </a:ext>
              </a:extLst>
            </p:cNvPr>
            <p:cNvSpPr/>
            <p:nvPr/>
          </p:nvSpPr>
          <p:spPr>
            <a:xfrm rot="5400000">
              <a:off x="4556056" y="2015278"/>
              <a:ext cx="2060004" cy="2033263"/>
            </a:xfrm>
            <a:custGeom>
              <a:avLst/>
              <a:gdLst>
                <a:gd name="connsiteX0" fmla="*/ 0 w 2021904"/>
                <a:gd name="connsiteY0" fmla="*/ 2021904 h 2021904"/>
                <a:gd name="connsiteX1" fmla="*/ 0 w 2021904"/>
                <a:gd name="connsiteY1" fmla="*/ 1137321 h 2021904"/>
                <a:gd name="connsiteX2" fmla="*/ 884583 w 2021904"/>
                <a:gd name="connsiteY2" fmla="*/ 252738 h 2021904"/>
                <a:gd name="connsiteX3" fmla="*/ 1516428 w 2021904"/>
                <a:gd name="connsiteY3" fmla="*/ 252738 h 2021904"/>
                <a:gd name="connsiteX4" fmla="*/ 1516428 w 2021904"/>
                <a:gd name="connsiteY4" fmla="*/ 0 h 2021904"/>
                <a:gd name="connsiteX5" fmla="*/ 2021904 w 2021904"/>
                <a:gd name="connsiteY5" fmla="*/ 505476 h 2021904"/>
                <a:gd name="connsiteX6" fmla="*/ 1516428 w 2021904"/>
                <a:gd name="connsiteY6" fmla="*/ 1010952 h 2021904"/>
                <a:gd name="connsiteX7" fmla="*/ 1516428 w 2021904"/>
                <a:gd name="connsiteY7" fmla="*/ 758214 h 2021904"/>
                <a:gd name="connsiteX8" fmla="*/ 884583 w 2021904"/>
                <a:gd name="connsiteY8" fmla="*/ 758214 h 2021904"/>
                <a:gd name="connsiteX9" fmla="*/ 505476 w 2021904"/>
                <a:gd name="connsiteY9" fmla="*/ 1137321 h 2021904"/>
                <a:gd name="connsiteX10" fmla="*/ 505476 w 2021904"/>
                <a:gd name="connsiteY10" fmla="*/ 2021904 h 2021904"/>
                <a:gd name="connsiteX11" fmla="*/ 0 w 2021904"/>
                <a:gd name="connsiteY11" fmla="*/ 2021904 h 2021904"/>
                <a:gd name="connsiteX0" fmla="*/ 0 w 2021904"/>
                <a:gd name="connsiteY0" fmla="*/ 2021904 h 2021904"/>
                <a:gd name="connsiteX1" fmla="*/ 0 w 2021904"/>
                <a:gd name="connsiteY1" fmla="*/ 1137321 h 2021904"/>
                <a:gd name="connsiteX2" fmla="*/ 884583 w 2021904"/>
                <a:gd name="connsiteY2" fmla="*/ 252738 h 2021904"/>
                <a:gd name="connsiteX3" fmla="*/ 1516428 w 2021904"/>
                <a:gd name="connsiteY3" fmla="*/ 252738 h 2021904"/>
                <a:gd name="connsiteX4" fmla="*/ 1516428 w 2021904"/>
                <a:gd name="connsiteY4" fmla="*/ 0 h 2021904"/>
                <a:gd name="connsiteX5" fmla="*/ 2021904 w 2021904"/>
                <a:gd name="connsiteY5" fmla="*/ 505476 h 2021904"/>
                <a:gd name="connsiteX6" fmla="*/ 1516428 w 2021904"/>
                <a:gd name="connsiteY6" fmla="*/ 1010952 h 2021904"/>
                <a:gd name="connsiteX7" fmla="*/ 1516428 w 2021904"/>
                <a:gd name="connsiteY7" fmla="*/ 758214 h 2021904"/>
                <a:gd name="connsiteX8" fmla="*/ 884583 w 2021904"/>
                <a:gd name="connsiteY8" fmla="*/ 758214 h 2021904"/>
                <a:gd name="connsiteX9" fmla="*/ 619066 w 2021904"/>
                <a:gd name="connsiteY9" fmla="*/ 1313385 h 2021904"/>
                <a:gd name="connsiteX10" fmla="*/ 505476 w 2021904"/>
                <a:gd name="connsiteY10" fmla="*/ 2021904 h 2021904"/>
                <a:gd name="connsiteX11" fmla="*/ 0 w 2021904"/>
                <a:gd name="connsiteY11" fmla="*/ 2021904 h 2021904"/>
                <a:gd name="connsiteX0" fmla="*/ 0 w 2021904"/>
                <a:gd name="connsiteY0" fmla="*/ 2021904 h 2021904"/>
                <a:gd name="connsiteX1" fmla="*/ 0 w 2021904"/>
                <a:gd name="connsiteY1" fmla="*/ 1137321 h 2021904"/>
                <a:gd name="connsiteX2" fmla="*/ 884583 w 2021904"/>
                <a:gd name="connsiteY2" fmla="*/ 252738 h 2021904"/>
                <a:gd name="connsiteX3" fmla="*/ 1516428 w 2021904"/>
                <a:gd name="connsiteY3" fmla="*/ 252738 h 2021904"/>
                <a:gd name="connsiteX4" fmla="*/ 1516428 w 2021904"/>
                <a:gd name="connsiteY4" fmla="*/ 0 h 2021904"/>
                <a:gd name="connsiteX5" fmla="*/ 2021904 w 2021904"/>
                <a:gd name="connsiteY5" fmla="*/ 505476 h 2021904"/>
                <a:gd name="connsiteX6" fmla="*/ 1516428 w 2021904"/>
                <a:gd name="connsiteY6" fmla="*/ 1010952 h 2021904"/>
                <a:gd name="connsiteX7" fmla="*/ 1516428 w 2021904"/>
                <a:gd name="connsiteY7" fmla="*/ 758214 h 2021904"/>
                <a:gd name="connsiteX8" fmla="*/ 1037930 w 2021904"/>
                <a:gd name="connsiteY8" fmla="*/ 860445 h 2021904"/>
                <a:gd name="connsiteX9" fmla="*/ 619066 w 2021904"/>
                <a:gd name="connsiteY9" fmla="*/ 1313385 h 2021904"/>
                <a:gd name="connsiteX10" fmla="*/ 505476 w 2021904"/>
                <a:gd name="connsiteY10" fmla="*/ 2021904 h 2021904"/>
                <a:gd name="connsiteX11" fmla="*/ 0 w 2021904"/>
                <a:gd name="connsiteY11" fmla="*/ 2021904 h 2021904"/>
                <a:gd name="connsiteX0" fmla="*/ 11359 w 2033263"/>
                <a:gd name="connsiteY0" fmla="*/ 2021904 h 2021904"/>
                <a:gd name="connsiteX1" fmla="*/ 0 w 2033263"/>
                <a:gd name="connsiteY1" fmla="*/ 1148680 h 2021904"/>
                <a:gd name="connsiteX2" fmla="*/ 895942 w 2033263"/>
                <a:gd name="connsiteY2" fmla="*/ 252738 h 2021904"/>
                <a:gd name="connsiteX3" fmla="*/ 1527787 w 2033263"/>
                <a:gd name="connsiteY3" fmla="*/ 252738 h 2021904"/>
                <a:gd name="connsiteX4" fmla="*/ 1527787 w 2033263"/>
                <a:gd name="connsiteY4" fmla="*/ 0 h 2021904"/>
                <a:gd name="connsiteX5" fmla="*/ 2033263 w 2033263"/>
                <a:gd name="connsiteY5" fmla="*/ 505476 h 2021904"/>
                <a:gd name="connsiteX6" fmla="*/ 1527787 w 2033263"/>
                <a:gd name="connsiteY6" fmla="*/ 1010952 h 2021904"/>
                <a:gd name="connsiteX7" fmla="*/ 1527787 w 2033263"/>
                <a:gd name="connsiteY7" fmla="*/ 758214 h 2021904"/>
                <a:gd name="connsiteX8" fmla="*/ 1049289 w 2033263"/>
                <a:gd name="connsiteY8" fmla="*/ 860445 h 2021904"/>
                <a:gd name="connsiteX9" fmla="*/ 630425 w 2033263"/>
                <a:gd name="connsiteY9" fmla="*/ 1313385 h 2021904"/>
                <a:gd name="connsiteX10" fmla="*/ 516835 w 2033263"/>
                <a:gd name="connsiteY10" fmla="*/ 2021904 h 2021904"/>
                <a:gd name="connsiteX11" fmla="*/ 11359 w 2033263"/>
                <a:gd name="connsiteY11" fmla="*/ 2021904 h 2021904"/>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27787 w 2033263"/>
                <a:gd name="connsiteY6" fmla="*/ 1010952 h 2033263"/>
                <a:gd name="connsiteX7" fmla="*/ 1527787 w 2033263"/>
                <a:gd name="connsiteY7" fmla="*/ 758214 h 2033263"/>
                <a:gd name="connsiteX8" fmla="*/ 1049289 w 2033263"/>
                <a:gd name="connsiteY8" fmla="*/ 860445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27787 w 2033263"/>
                <a:gd name="connsiteY7" fmla="*/ 758214 h 2033263"/>
                <a:gd name="connsiteX8" fmla="*/ 1049289 w 2033263"/>
                <a:gd name="connsiteY8" fmla="*/ 860445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1049289 w 2033263"/>
                <a:gd name="connsiteY8" fmla="*/ 860445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981135 w 2033263"/>
                <a:gd name="connsiteY8" fmla="*/ 905881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981135 w 2033263"/>
                <a:gd name="connsiteY8" fmla="*/ 905881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986815 w 2033263"/>
                <a:gd name="connsiteY8" fmla="*/ 888843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0748 w 2033263"/>
                <a:gd name="connsiteY7" fmla="*/ 883164 h 2033263"/>
                <a:gd name="connsiteX8" fmla="*/ 986815 w 2033263"/>
                <a:gd name="connsiteY8" fmla="*/ 888843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181337 h 2033263"/>
                <a:gd name="connsiteX7" fmla="*/ 1510748 w 2033263"/>
                <a:gd name="connsiteY7" fmla="*/ 883164 h 2033263"/>
                <a:gd name="connsiteX8" fmla="*/ 986815 w 2033263"/>
                <a:gd name="connsiteY8" fmla="*/ 888843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181337 h 2033263"/>
                <a:gd name="connsiteX7" fmla="*/ 1510748 w 2033263"/>
                <a:gd name="connsiteY7" fmla="*/ 883164 h 2033263"/>
                <a:gd name="connsiteX8" fmla="*/ 986815 w 2033263"/>
                <a:gd name="connsiteY8" fmla="*/ 888843 h 2033263"/>
                <a:gd name="connsiteX9" fmla="*/ 670182 w 2033263"/>
                <a:gd name="connsiteY9" fmla="*/ 1307705 h 2033263"/>
                <a:gd name="connsiteX10" fmla="*/ 664502 w 2033263"/>
                <a:gd name="connsiteY10" fmla="*/ 2033263 h 2033263"/>
                <a:gd name="connsiteX11" fmla="*/ 11359 w 2033263"/>
                <a:gd name="connsiteY11" fmla="*/ 2021904 h 2033263"/>
                <a:gd name="connsiteX0" fmla="*/ 0 w 2021904"/>
                <a:gd name="connsiteY0" fmla="*/ 2021904 h 2033263"/>
                <a:gd name="connsiteX1" fmla="*/ 130628 w 2021904"/>
                <a:gd name="connsiteY1" fmla="*/ 1182757 h 2033263"/>
                <a:gd name="connsiteX2" fmla="*/ 884583 w 2021904"/>
                <a:gd name="connsiteY2" fmla="*/ 252738 h 2033263"/>
                <a:gd name="connsiteX3" fmla="*/ 1516428 w 2021904"/>
                <a:gd name="connsiteY3" fmla="*/ 252738 h 2033263"/>
                <a:gd name="connsiteX4" fmla="*/ 1516428 w 2021904"/>
                <a:gd name="connsiteY4" fmla="*/ 0 h 2033263"/>
                <a:gd name="connsiteX5" fmla="*/ 2021904 w 2021904"/>
                <a:gd name="connsiteY5" fmla="*/ 505476 h 2033263"/>
                <a:gd name="connsiteX6" fmla="*/ 1505069 w 2021904"/>
                <a:gd name="connsiteY6" fmla="*/ 1181337 h 2033263"/>
                <a:gd name="connsiteX7" fmla="*/ 1499389 w 2021904"/>
                <a:gd name="connsiteY7" fmla="*/ 883164 h 2033263"/>
                <a:gd name="connsiteX8" fmla="*/ 975456 w 2021904"/>
                <a:gd name="connsiteY8" fmla="*/ 888843 h 2033263"/>
                <a:gd name="connsiteX9" fmla="*/ 658823 w 2021904"/>
                <a:gd name="connsiteY9" fmla="*/ 1307705 h 2033263"/>
                <a:gd name="connsiteX10" fmla="*/ 653143 w 2021904"/>
                <a:gd name="connsiteY10" fmla="*/ 2033263 h 2033263"/>
                <a:gd name="connsiteX11" fmla="*/ 0 w 2021904"/>
                <a:gd name="connsiteY11" fmla="*/ 2021904 h 2033263"/>
                <a:gd name="connsiteX0" fmla="*/ 0 w 2021904"/>
                <a:gd name="connsiteY0" fmla="*/ 2021904 h 2033263"/>
                <a:gd name="connsiteX1" fmla="*/ 130628 w 2021904"/>
                <a:gd name="connsiteY1" fmla="*/ 1182757 h 2033263"/>
                <a:gd name="connsiteX2" fmla="*/ 901621 w 2021904"/>
                <a:gd name="connsiteY2" fmla="*/ 372007 h 2033263"/>
                <a:gd name="connsiteX3" fmla="*/ 1516428 w 2021904"/>
                <a:gd name="connsiteY3" fmla="*/ 252738 h 2033263"/>
                <a:gd name="connsiteX4" fmla="*/ 1516428 w 2021904"/>
                <a:gd name="connsiteY4" fmla="*/ 0 h 2033263"/>
                <a:gd name="connsiteX5" fmla="*/ 2021904 w 2021904"/>
                <a:gd name="connsiteY5" fmla="*/ 505476 h 2033263"/>
                <a:gd name="connsiteX6" fmla="*/ 1505069 w 2021904"/>
                <a:gd name="connsiteY6" fmla="*/ 1181337 h 2033263"/>
                <a:gd name="connsiteX7" fmla="*/ 1499389 w 2021904"/>
                <a:gd name="connsiteY7" fmla="*/ 883164 h 2033263"/>
                <a:gd name="connsiteX8" fmla="*/ 975456 w 2021904"/>
                <a:gd name="connsiteY8" fmla="*/ 888843 h 2033263"/>
                <a:gd name="connsiteX9" fmla="*/ 658823 w 2021904"/>
                <a:gd name="connsiteY9" fmla="*/ 1307705 h 2033263"/>
                <a:gd name="connsiteX10" fmla="*/ 653143 w 2021904"/>
                <a:gd name="connsiteY10" fmla="*/ 2033263 h 2033263"/>
                <a:gd name="connsiteX11" fmla="*/ 0 w 2021904"/>
                <a:gd name="connsiteY11" fmla="*/ 2021904 h 2033263"/>
                <a:gd name="connsiteX0" fmla="*/ 0 w 2021904"/>
                <a:gd name="connsiteY0" fmla="*/ 2021904 h 2033263"/>
                <a:gd name="connsiteX1" fmla="*/ 130628 w 2021904"/>
                <a:gd name="connsiteY1" fmla="*/ 1182757 h 2033263"/>
                <a:gd name="connsiteX2" fmla="*/ 482758 w 2021904"/>
                <a:gd name="connsiteY2" fmla="*/ 664502 h 2033263"/>
                <a:gd name="connsiteX3" fmla="*/ 901621 w 2021904"/>
                <a:gd name="connsiteY3" fmla="*/ 372007 h 2033263"/>
                <a:gd name="connsiteX4" fmla="*/ 1516428 w 2021904"/>
                <a:gd name="connsiteY4" fmla="*/ 252738 h 2033263"/>
                <a:gd name="connsiteX5" fmla="*/ 1516428 w 2021904"/>
                <a:gd name="connsiteY5" fmla="*/ 0 h 2033263"/>
                <a:gd name="connsiteX6" fmla="*/ 2021904 w 2021904"/>
                <a:gd name="connsiteY6" fmla="*/ 505476 h 2033263"/>
                <a:gd name="connsiteX7" fmla="*/ 1505069 w 2021904"/>
                <a:gd name="connsiteY7" fmla="*/ 1181337 h 2033263"/>
                <a:gd name="connsiteX8" fmla="*/ 1499389 w 2021904"/>
                <a:gd name="connsiteY8" fmla="*/ 883164 h 2033263"/>
                <a:gd name="connsiteX9" fmla="*/ 975456 w 2021904"/>
                <a:gd name="connsiteY9" fmla="*/ 888843 h 2033263"/>
                <a:gd name="connsiteX10" fmla="*/ 658823 w 2021904"/>
                <a:gd name="connsiteY10" fmla="*/ 1307705 h 2033263"/>
                <a:gd name="connsiteX11" fmla="*/ 653143 w 2021904"/>
                <a:gd name="connsiteY11" fmla="*/ 2033263 h 2033263"/>
                <a:gd name="connsiteX12" fmla="*/ 0 w 2021904"/>
                <a:gd name="connsiteY12" fmla="*/ 2021904 h 2033263"/>
                <a:gd name="connsiteX0" fmla="*/ 1608 w 2023512"/>
                <a:gd name="connsiteY0" fmla="*/ 2021904 h 2033263"/>
                <a:gd name="connsiteX1" fmla="*/ 7288 w 2023512"/>
                <a:gd name="connsiteY1" fmla="*/ 1578902 h 2033263"/>
                <a:gd name="connsiteX2" fmla="*/ 132236 w 2023512"/>
                <a:gd name="connsiteY2" fmla="*/ 1182757 h 2033263"/>
                <a:gd name="connsiteX3" fmla="*/ 484366 w 2023512"/>
                <a:gd name="connsiteY3" fmla="*/ 664502 h 2033263"/>
                <a:gd name="connsiteX4" fmla="*/ 903229 w 2023512"/>
                <a:gd name="connsiteY4" fmla="*/ 372007 h 2033263"/>
                <a:gd name="connsiteX5" fmla="*/ 1518036 w 2023512"/>
                <a:gd name="connsiteY5" fmla="*/ 252738 h 2033263"/>
                <a:gd name="connsiteX6" fmla="*/ 1518036 w 2023512"/>
                <a:gd name="connsiteY6" fmla="*/ 0 h 2033263"/>
                <a:gd name="connsiteX7" fmla="*/ 2023512 w 2023512"/>
                <a:gd name="connsiteY7" fmla="*/ 505476 h 2033263"/>
                <a:gd name="connsiteX8" fmla="*/ 1506677 w 2023512"/>
                <a:gd name="connsiteY8" fmla="*/ 1181337 h 2033263"/>
                <a:gd name="connsiteX9" fmla="*/ 1500997 w 2023512"/>
                <a:gd name="connsiteY9" fmla="*/ 883164 h 2033263"/>
                <a:gd name="connsiteX10" fmla="*/ 977064 w 2023512"/>
                <a:gd name="connsiteY10" fmla="*/ 888843 h 2033263"/>
                <a:gd name="connsiteX11" fmla="*/ 660431 w 2023512"/>
                <a:gd name="connsiteY11" fmla="*/ 1307705 h 2033263"/>
                <a:gd name="connsiteX12" fmla="*/ 654751 w 2023512"/>
                <a:gd name="connsiteY12" fmla="*/ 2033263 h 2033263"/>
                <a:gd name="connsiteX13" fmla="*/ 1608 w 2023512"/>
                <a:gd name="connsiteY13" fmla="*/ 2021904 h 2033263"/>
                <a:gd name="connsiteX0" fmla="*/ 1608 w 2023512"/>
                <a:gd name="connsiteY0" fmla="*/ 2021904 h 2033263"/>
                <a:gd name="connsiteX1" fmla="*/ 7288 w 2023512"/>
                <a:gd name="connsiteY1" fmla="*/ 1578902 h 2033263"/>
                <a:gd name="connsiteX2" fmla="*/ 132236 w 2023512"/>
                <a:gd name="connsiteY2" fmla="*/ 1182757 h 2033263"/>
                <a:gd name="connsiteX3" fmla="*/ 484366 w 2023512"/>
                <a:gd name="connsiteY3" fmla="*/ 664502 h 2033263"/>
                <a:gd name="connsiteX4" fmla="*/ 734264 w 2023512"/>
                <a:gd name="connsiteY4" fmla="*/ 477078 h 2033263"/>
                <a:gd name="connsiteX5" fmla="*/ 903229 w 2023512"/>
                <a:gd name="connsiteY5" fmla="*/ 372007 h 2033263"/>
                <a:gd name="connsiteX6" fmla="*/ 1518036 w 2023512"/>
                <a:gd name="connsiteY6" fmla="*/ 252738 h 2033263"/>
                <a:gd name="connsiteX7" fmla="*/ 1518036 w 2023512"/>
                <a:gd name="connsiteY7" fmla="*/ 0 h 2033263"/>
                <a:gd name="connsiteX8" fmla="*/ 2023512 w 2023512"/>
                <a:gd name="connsiteY8" fmla="*/ 505476 h 2033263"/>
                <a:gd name="connsiteX9" fmla="*/ 1506677 w 2023512"/>
                <a:gd name="connsiteY9" fmla="*/ 1181337 h 2033263"/>
                <a:gd name="connsiteX10" fmla="*/ 1500997 w 2023512"/>
                <a:gd name="connsiteY10" fmla="*/ 883164 h 2033263"/>
                <a:gd name="connsiteX11" fmla="*/ 977064 w 2023512"/>
                <a:gd name="connsiteY11" fmla="*/ 888843 h 2033263"/>
                <a:gd name="connsiteX12" fmla="*/ 660431 w 2023512"/>
                <a:gd name="connsiteY12" fmla="*/ 1307705 h 2033263"/>
                <a:gd name="connsiteX13" fmla="*/ 654751 w 2023512"/>
                <a:gd name="connsiteY13" fmla="*/ 2033263 h 2033263"/>
                <a:gd name="connsiteX14" fmla="*/ 1608 w 2023512"/>
                <a:gd name="connsiteY14" fmla="*/ 2021904 h 2033263"/>
                <a:gd name="connsiteX0" fmla="*/ 0 w 2021904"/>
                <a:gd name="connsiteY0" fmla="*/ 2021904 h 2033263"/>
                <a:gd name="connsiteX1" fmla="*/ 48543 w 2021904"/>
                <a:gd name="connsiteY1" fmla="*/ 1581284 h 2033263"/>
                <a:gd name="connsiteX2" fmla="*/ 130628 w 2021904"/>
                <a:gd name="connsiteY2" fmla="*/ 1182757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30628 w 2021904"/>
                <a:gd name="connsiteY2" fmla="*/ 1182757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211590 w 2021904"/>
                <a:gd name="connsiteY2" fmla="*/ 1232763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25620 w 2021904"/>
                <a:gd name="connsiteY3" fmla="*/ 697840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42289 w 2021904"/>
                <a:gd name="connsiteY3" fmla="*/ 712127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61339 w 2021904"/>
                <a:gd name="connsiteY3" fmla="*/ 72165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70864 w 2021904"/>
                <a:gd name="connsiteY3" fmla="*/ 776421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201658 w 2021904"/>
                <a:gd name="connsiteY5" fmla="*/ 364863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201658 w 2021904"/>
                <a:gd name="connsiteY5" fmla="*/ 376770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184989 w 2021904"/>
                <a:gd name="connsiteY5" fmla="*/ 37915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20858 w 2021904"/>
                <a:gd name="connsiteY3" fmla="*/ 757371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54441 w 2021904"/>
                <a:gd name="connsiteY2" fmla="*/ 1254195 h 2033263"/>
                <a:gd name="connsiteX3" fmla="*/ 520858 w 2021904"/>
                <a:gd name="connsiteY3" fmla="*/ 757371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22349 w 2021904"/>
                <a:gd name="connsiteY1" fmla="*/ 1578902 h 2033263"/>
                <a:gd name="connsiteX2" fmla="*/ 154441 w 2021904"/>
                <a:gd name="connsiteY2" fmla="*/ 1254195 h 2033263"/>
                <a:gd name="connsiteX3" fmla="*/ 520858 w 2021904"/>
                <a:gd name="connsiteY3" fmla="*/ 757371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60004"/>
                <a:gd name="connsiteY0" fmla="*/ 2024285 h 2033263"/>
                <a:gd name="connsiteX1" fmla="*/ 60449 w 2060004"/>
                <a:gd name="connsiteY1" fmla="*/ 1578902 h 2033263"/>
                <a:gd name="connsiteX2" fmla="*/ 192541 w 2060004"/>
                <a:gd name="connsiteY2" fmla="*/ 1254195 h 2033263"/>
                <a:gd name="connsiteX3" fmla="*/ 558958 w 2060004"/>
                <a:gd name="connsiteY3" fmla="*/ 757371 h 2033263"/>
                <a:gd name="connsiteX4" fmla="*/ 830288 w 2060004"/>
                <a:gd name="connsiteY4" fmla="*/ 550897 h 2033263"/>
                <a:gd name="connsiteX5" fmla="*/ 1211183 w 2060004"/>
                <a:gd name="connsiteY5" fmla="*/ 360102 h 2033263"/>
                <a:gd name="connsiteX6" fmla="*/ 1554528 w 2060004"/>
                <a:gd name="connsiteY6" fmla="*/ 252738 h 2033263"/>
                <a:gd name="connsiteX7" fmla="*/ 1554528 w 2060004"/>
                <a:gd name="connsiteY7" fmla="*/ 0 h 2033263"/>
                <a:gd name="connsiteX8" fmla="*/ 2060004 w 2060004"/>
                <a:gd name="connsiteY8" fmla="*/ 505476 h 2033263"/>
                <a:gd name="connsiteX9" fmla="*/ 1543169 w 2060004"/>
                <a:gd name="connsiteY9" fmla="*/ 1181337 h 2033263"/>
                <a:gd name="connsiteX10" fmla="*/ 1537489 w 2060004"/>
                <a:gd name="connsiteY10" fmla="*/ 883164 h 2033263"/>
                <a:gd name="connsiteX11" fmla="*/ 1013556 w 2060004"/>
                <a:gd name="connsiteY11" fmla="*/ 888843 h 2033263"/>
                <a:gd name="connsiteX12" fmla="*/ 696923 w 2060004"/>
                <a:gd name="connsiteY12" fmla="*/ 1307705 h 2033263"/>
                <a:gd name="connsiteX13" fmla="*/ 691243 w 2060004"/>
                <a:gd name="connsiteY13" fmla="*/ 2033263 h 2033263"/>
                <a:gd name="connsiteX14" fmla="*/ 0 w 2060004"/>
                <a:gd name="connsiteY14" fmla="*/ 2024285 h 2033263"/>
                <a:gd name="connsiteX0" fmla="*/ 45234 w 2105238"/>
                <a:gd name="connsiteY0" fmla="*/ 2024285 h 2033263"/>
                <a:gd name="connsiteX1" fmla="*/ 68667 w 2105238"/>
                <a:gd name="connsiteY1" fmla="*/ 1782817 h 2033263"/>
                <a:gd name="connsiteX2" fmla="*/ 105683 w 2105238"/>
                <a:gd name="connsiteY2" fmla="*/ 1578902 h 2033263"/>
                <a:gd name="connsiteX3" fmla="*/ 237775 w 2105238"/>
                <a:gd name="connsiteY3" fmla="*/ 1254195 h 2033263"/>
                <a:gd name="connsiteX4" fmla="*/ 604192 w 2105238"/>
                <a:gd name="connsiteY4" fmla="*/ 757371 h 2033263"/>
                <a:gd name="connsiteX5" fmla="*/ 875522 w 2105238"/>
                <a:gd name="connsiteY5" fmla="*/ 550897 h 2033263"/>
                <a:gd name="connsiteX6" fmla="*/ 1256417 w 2105238"/>
                <a:gd name="connsiteY6" fmla="*/ 360102 h 2033263"/>
                <a:gd name="connsiteX7" fmla="*/ 1599762 w 2105238"/>
                <a:gd name="connsiteY7" fmla="*/ 252738 h 2033263"/>
                <a:gd name="connsiteX8" fmla="*/ 1599762 w 2105238"/>
                <a:gd name="connsiteY8" fmla="*/ 0 h 2033263"/>
                <a:gd name="connsiteX9" fmla="*/ 2105238 w 2105238"/>
                <a:gd name="connsiteY9" fmla="*/ 505476 h 2033263"/>
                <a:gd name="connsiteX10" fmla="*/ 1588403 w 2105238"/>
                <a:gd name="connsiteY10" fmla="*/ 1181337 h 2033263"/>
                <a:gd name="connsiteX11" fmla="*/ 1582723 w 2105238"/>
                <a:gd name="connsiteY11" fmla="*/ 883164 h 2033263"/>
                <a:gd name="connsiteX12" fmla="*/ 1058790 w 2105238"/>
                <a:gd name="connsiteY12" fmla="*/ 888843 h 2033263"/>
                <a:gd name="connsiteX13" fmla="*/ 742157 w 2105238"/>
                <a:gd name="connsiteY13" fmla="*/ 1307705 h 2033263"/>
                <a:gd name="connsiteX14" fmla="*/ 736477 w 2105238"/>
                <a:gd name="connsiteY14" fmla="*/ 2033263 h 2033263"/>
                <a:gd name="connsiteX15" fmla="*/ 45234 w 2105238"/>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25526 w 2060004"/>
                <a:gd name="connsiteY5" fmla="*/ 548516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1183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696923 w 2060004"/>
                <a:gd name="connsiteY14" fmla="*/ 1307705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696923 w 2060004"/>
                <a:gd name="connsiteY14" fmla="*/ 1307705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696923 w 2060004"/>
                <a:gd name="connsiteY14" fmla="*/ 1307705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28881 w 2060004"/>
                <a:gd name="connsiteY11" fmla="*/ 1145618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38406 w 2060004"/>
                <a:gd name="connsiteY11" fmla="*/ 1145618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0004" h="2033263">
                  <a:moveTo>
                    <a:pt x="0" y="2024285"/>
                  </a:moveTo>
                  <a:cubicBezTo>
                    <a:pt x="2205" y="1951191"/>
                    <a:pt x="13358" y="1857048"/>
                    <a:pt x="23433" y="1782817"/>
                  </a:cubicBezTo>
                  <a:cubicBezTo>
                    <a:pt x="33508" y="1708587"/>
                    <a:pt x="33852" y="1666609"/>
                    <a:pt x="60449" y="1578902"/>
                  </a:cubicBezTo>
                  <a:cubicBezTo>
                    <a:pt x="102892" y="1460347"/>
                    <a:pt x="123904" y="1396562"/>
                    <a:pt x="192541" y="1254195"/>
                  </a:cubicBezTo>
                  <a:cubicBezTo>
                    <a:pt x="241934" y="1156419"/>
                    <a:pt x="293358" y="1070283"/>
                    <a:pt x="354427" y="987479"/>
                  </a:cubicBezTo>
                  <a:cubicBezTo>
                    <a:pt x="415496" y="904675"/>
                    <a:pt x="480838" y="831325"/>
                    <a:pt x="558958" y="757371"/>
                  </a:cubicBezTo>
                  <a:cubicBezTo>
                    <a:pt x="665523" y="639299"/>
                    <a:pt x="755716" y="597265"/>
                    <a:pt x="825526" y="548516"/>
                  </a:cubicBezTo>
                  <a:cubicBezTo>
                    <a:pt x="895336" y="499767"/>
                    <a:pt x="1077256" y="394652"/>
                    <a:pt x="1213564" y="360102"/>
                  </a:cubicBezTo>
                  <a:cubicBezTo>
                    <a:pt x="1391513" y="293358"/>
                    <a:pt x="1440873" y="288526"/>
                    <a:pt x="1554528" y="252738"/>
                  </a:cubicBezTo>
                  <a:lnTo>
                    <a:pt x="1554528" y="0"/>
                  </a:lnTo>
                  <a:lnTo>
                    <a:pt x="2060004" y="505476"/>
                  </a:lnTo>
                  <a:lnTo>
                    <a:pt x="1538406" y="1145618"/>
                  </a:lnTo>
                  <a:cubicBezTo>
                    <a:pt x="1536513" y="1010257"/>
                    <a:pt x="1539382" y="1018525"/>
                    <a:pt x="1537489" y="883164"/>
                  </a:cubicBezTo>
                  <a:cubicBezTo>
                    <a:pt x="1434282" y="931888"/>
                    <a:pt x="1364411" y="935369"/>
                    <a:pt x="1223105" y="1041243"/>
                  </a:cubicBezTo>
                  <a:cubicBezTo>
                    <a:pt x="1143006" y="1091173"/>
                    <a:pt x="1114033" y="1123251"/>
                    <a:pt x="1059277" y="1182742"/>
                  </a:cubicBezTo>
                  <a:cubicBezTo>
                    <a:pt x="973564" y="1277951"/>
                    <a:pt x="976941" y="1273109"/>
                    <a:pt x="894567" y="1398193"/>
                  </a:cubicBezTo>
                  <a:cubicBezTo>
                    <a:pt x="742655" y="1644809"/>
                    <a:pt x="693136" y="1791410"/>
                    <a:pt x="691243" y="2033263"/>
                  </a:cubicBezTo>
                  <a:lnTo>
                    <a:pt x="0" y="2024285"/>
                  </a:lnTo>
                  <a:close/>
                </a:path>
              </a:pathLst>
            </a:custGeom>
            <a:solidFill>
              <a:srgbClr val="6F9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Bent 1">
              <a:extLst>
                <a:ext uri="{FF2B5EF4-FFF2-40B4-BE49-F238E27FC236}">
                  <a16:creationId xmlns:a16="http://schemas.microsoft.com/office/drawing/2014/main" id="{FD66BB86-483F-7EC9-7418-4D4877E8BD5F}"/>
                </a:ext>
              </a:extLst>
            </p:cNvPr>
            <p:cNvSpPr/>
            <p:nvPr/>
          </p:nvSpPr>
          <p:spPr>
            <a:xfrm rot="10800000">
              <a:off x="4395373" y="4071221"/>
              <a:ext cx="2060004" cy="2033263"/>
            </a:xfrm>
            <a:custGeom>
              <a:avLst/>
              <a:gdLst>
                <a:gd name="connsiteX0" fmla="*/ 0 w 2021904"/>
                <a:gd name="connsiteY0" fmla="*/ 2021904 h 2021904"/>
                <a:gd name="connsiteX1" fmla="*/ 0 w 2021904"/>
                <a:gd name="connsiteY1" fmla="*/ 1137321 h 2021904"/>
                <a:gd name="connsiteX2" fmla="*/ 884583 w 2021904"/>
                <a:gd name="connsiteY2" fmla="*/ 252738 h 2021904"/>
                <a:gd name="connsiteX3" fmla="*/ 1516428 w 2021904"/>
                <a:gd name="connsiteY3" fmla="*/ 252738 h 2021904"/>
                <a:gd name="connsiteX4" fmla="*/ 1516428 w 2021904"/>
                <a:gd name="connsiteY4" fmla="*/ 0 h 2021904"/>
                <a:gd name="connsiteX5" fmla="*/ 2021904 w 2021904"/>
                <a:gd name="connsiteY5" fmla="*/ 505476 h 2021904"/>
                <a:gd name="connsiteX6" fmla="*/ 1516428 w 2021904"/>
                <a:gd name="connsiteY6" fmla="*/ 1010952 h 2021904"/>
                <a:gd name="connsiteX7" fmla="*/ 1516428 w 2021904"/>
                <a:gd name="connsiteY7" fmla="*/ 758214 h 2021904"/>
                <a:gd name="connsiteX8" fmla="*/ 884583 w 2021904"/>
                <a:gd name="connsiteY8" fmla="*/ 758214 h 2021904"/>
                <a:gd name="connsiteX9" fmla="*/ 505476 w 2021904"/>
                <a:gd name="connsiteY9" fmla="*/ 1137321 h 2021904"/>
                <a:gd name="connsiteX10" fmla="*/ 505476 w 2021904"/>
                <a:gd name="connsiteY10" fmla="*/ 2021904 h 2021904"/>
                <a:gd name="connsiteX11" fmla="*/ 0 w 2021904"/>
                <a:gd name="connsiteY11" fmla="*/ 2021904 h 2021904"/>
                <a:gd name="connsiteX0" fmla="*/ 0 w 2021904"/>
                <a:gd name="connsiteY0" fmla="*/ 2021904 h 2021904"/>
                <a:gd name="connsiteX1" fmla="*/ 0 w 2021904"/>
                <a:gd name="connsiteY1" fmla="*/ 1137321 h 2021904"/>
                <a:gd name="connsiteX2" fmla="*/ 884583 w 2021904"/>
                <a:gd name="connsiteY2" fmla="*/ 252738 h 2021904"/>
                <a:gd name="connsiteX3" fmla="*/ 1516428 w 2021904"/>
                <a:gd name="connsiteY3" fmla="*/ 252738 h 2021904"/>
                <a:gd name="connsiteX4" fmla="*/ 1516428 w 2021904"/>
                <a:gd name="connsiteY4" fmla="*/ 0 h 2021904"/>
                <a:gd name="connsiteX5" fmla="*/ 2021904 w 2021904"/>
                <a:gd name="connsiteY5" fmla="*/ 505476 h 2021904"/>
                <a:gd name="connsiteX6" fmla="*/ 1516428 w 2021904"/>
                <a:gd name="connsiteY6" fmla="*/ 1010952 h 2021904"/>
                <a:gd name="connsiteX7" fmla="*/ 1516428 w 2021904"/>
                <a:gd name="connsiteY7" fmla="*/ 758214 h 2021904"/>
                <a:gd name="connsiteX8" fmla="*/ 884583 w 2021904"/>
                <a:gd name="connsiteY8" fmla="*/ 758214 h 2021904"/>
                <a:gd name="connsiteX9" fmla="*/ 619066 w 2021904"/>
                <a:gd name="connsiteY9" fmla="*/ 1313385 h 2021904"/>
                <a:gd name="connsiteX10" fmla="*/ 505476 w 2021904"/>
                <a:gd name="connsiteY10" fmla="*/ 2021904 h 2021904"/>
                <a:gd name="connsiteX11" fmla="*/ 0 w 2021904"/>
                <a:gd name="connsiteY11" fmla="*/ 2021904 h 2021904"/>
                <a:gd name="connsiteX0" fmla="*/ 0 w 2021904"/>
                <a:gd name="connsiteY0" fmla="*/ 2021904 h 2021904"/>
                <a:gd name="connsiteX1" fmla="*/ 0 w 2021904"/>
                <a:gd name="connsiteY1" fmla="*/ 1137321 h 2021904"/>
                <a:gd name="connsiteX2" fmla="*/ 884583 w 2021904"/>
                <a:gd name="connsiteY2" fmla="*/ 252738 h 2021904"/>
                <a:gd name="connsiteX3" fmla="*/ 1516428 w 2021904"/>
                <a:gd name="connsiteY3" fmla="*/ 252738 h 2021904"/>
                <a:gd name="connsiteX4" fmla="*/ 1516428 w 2021904"/>
                <a:gd name="connsiteY4" fmla="*/ 0 h 2021904"/>
                <a:gd name="connsiteX5" fmla="*/ 2021904 w 2021904"/>
                <a:gd name="connsiteY5" fmla="*/ 505476 h 2021904"/>
                <a:gd name="connsiteX6" fmla="*/ 1516428 w 2021904"/>
                <a:gd name="connsiteY6" fmla="*/ 1010952 h 2021904"/>
                <a:gd name="connsiteX7" fmla="*/ 1516428 w 2021904"/>
                <a:gd name="connsiteY7" fmla="*/ 758214 h 2021904"/>
                <a:gd name="connsiteX8" fmla="*/ 1037930 w 2021904"/>
                <a:gd name="connsiteY8" fmla="*/ 860445 h 2021904"/>
                <a:gd name="connsiteX9" fmla="*/ 619066 w 2021904"/>
                <a:gd name="connsiteY9" fmla="*/ 1313385 h 2021904"/>
                <a:gd name="connsiteX10" fmla="*/ 505476 w 2021904"/>
                <a:gd name="connsiteY10" fmla="*/ 2021904 h 2021904"/>
                <a:gd name="connsiteX11" fmla="*/ 0 w 2021904"/>
                <a:gd name="connsiteY11" fmla="*/ 2021904 h 2021904"/>
                <a:gd name="connsiteX0" fmla="*/ 11359 w 2033263"/>
                <a:gd name="connsiteY0" fmla="*/ 2021904 h 2021904"/>
                <a:gd name="connsiteX1" fmla="*/ 0 w 2033263"/>
                <a:gd name="connsiteY1" fmla="*/ 1148680 h 2021904"/>
                <a:gd name="connsiteX2" fmla="*/ 895942 w 2033263"/>
                <a:gd name="connsiteY2" fmla="*/ 252738 h 2021904"/>
                <a:gd name="connsiteX3" fmla="*/ 1527787 w 2033263"/>
                <a:gd name="connsiteY3" fmla="*/ 252738 h 2021904"/>
                <a:gd name="connsiteX4" fmla="*/ 1527787 w 2033263"/>
                <a:gd name="connsiteY4" fmla="*/ 0 h 2021904"/>
                <a:gd name="connsiteX5" fmla="*/ 2033263 w 2033263"/>
                <a:gd name="connsiteY5" fmla="*/ 505476 h 2021904"/>
                <a:gd name="connsiteX6" fmla="*/ 1527787 w 2033263"/>
                <a:gd name="connsiteY6" fmla="*/ 1010952 h 2021904"/>
                <a:gd name="connsiteX7" fmla="*/ 1527787 w 2033263"/>
                <a:gd name="connsiteY7" fmla="*/ 758214 h 2021904"/>
                <a:gd name="connsiteX8" fmla="*/ 1049289 w 2033263"/>
                <a:gd name="connsiteY8" fmla="*/ 860445 h 2021904"/>
                <a:gd name="connsiteX9" fmla="*/ 630425 w 2033263"/>
                <a:gd name="connsiteY9" fmla="*/ 1313385 h 2021904"/>
                <a:gd name="connsiteX10" fmla="*/ 516835 w 2033263"/>
                <a:gd name="connsiteY10" fmla="*/ 2021904 h 2021904"/>
                <a:gd name="connsiteX11" fmla="*/ 11359 w 2033263"/>
                <a:gd name="connsiteY11" fmla="*/ 2021904 h 2021904"/>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27787 w 2033263"/>
                <a:gd name="connsiteY6" fmla="*/ 1010952 h 2033263"/>
                <a:gd name="connsiteX7" fmla="*/ 1527787 w 2033263"/>
                <a:gd name="connsiteY7" fmla="*/ 758214 h 2033263"/>
                <a:gd name="connsiteX8" fmla="*/ 1049289 w 2033263"/>
                <a:gd name="connsiteY8" fmla="*/ 860445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27787 w 2033263"/>
                <a:gd name="connsiteY7" fmla="*/ 758214 h 2033263"/>
                <a:gd name="connsiteX8" fmla="*/ 1049289 w 2033263"/>
                <a:gd name="connsiteY8" fmla="*/ 860445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1049289 w 2033263"/>
                <a:gd name="connsiteY8" fmla="*/ 860445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981135 w 2033263"/>
                <a:gd name="connsiteY8" fmla="*/ 905881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981135 w 2033263"/>
                <a:gd name="connsiteY8" fmla="*/ 905881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986815 w 2033263"/>
                <a:gd name="connsiteY8" fmla="*/ 888843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0748 w 2033263"/>
                <a:gd name="connsiteY7" fmla="*/ 883164 h 2033263"/>
                <a:gd name="connsiteX8" fmla="*/ 986815 w 2033263"/>
                <a:gd name="connsiteY8" fmla="*/ 888843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181337 h 2033263"/>
                <a:gd name="connsiteX7" fmla="*/ 1510748 w 2033263"/>
                <a:gd name="connsiteY7" fmla="*/ 883164 h 2033263"/>
                <a:gd name="connsiteX8" fmla="*/ 986815 w 2033263"/>
                <a:gd name="connsiteY8" fmla="*/ 888843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181337 h 2033263"/>
                <a:gd name="connsiteX7" fmla="*/ 1510748 w 2033263"/>
                <a:gd name="connsiteY7" fmla="*/ 883164 h 2033263"/>
                <a:gd name="connsiteX8" fmla="*/ 986815 w 2033263"/>
                <a:gd name="connsiteY8" fmla="*/ 888843 h 2033263"/>
                <a:gd name="connsiteX9" fmla="*/ 670182 w 2033263"/>
                <a:gd name="connsiteY9" fmla="*/ 1307705 h 2033263"/>
                <a:gd name="connsiteX10" fmla="*/ 664502 w 2033263"/>
                <a:gd name="connsiteY10" fmla="*/ 2033263 h 2033263"/>
                <a:gd name="connsiteX11" fmla="*/ 11359 w 2033263"/>
                <a:gd name="connsiteY11" fmla="*/ 2021904 h 2033263"/>
                <a:gd name="connsiteX0" fmla="*/ 0 w 2021904"/>
                <a:gd name="connsiteY0" fmla="*/ 2021904 h 2033263"/>
                <a:gd name="connsiteX1" fmla="*/ 130628 w 2021904"/>
                <a:gd name="connsiteY1" fmla="*/ 1182757 h 2033263"/>
                <a:gd name="connsiteX2" fmla="*/ 884583 w 2021904"/>
                <a:gd name="connsiteY2" fmla="*/ 252738 h 2033263"/>
                <a:gd name="connsiteX3" fmla="*/ 1516428 w 2021904"/>
                <a:gd name="connsiteY3" fmla="*/ 252738 h 2033263"/>
                <a:gd name="connsiteX4" fmla="*/ 1516428 w 2021904"/>
                <a:gd name="connsiteY4" fmla="*/ 0 h 2033263"/>
                <a:gd name="connsiteX5" fmla="*/ 2021904 w 2021904"/>
                <a:gd name="connsiteY5" fmla="*/ 505476 h 2033263"/>
                <a:gd name="connsiteX6" fmla="*/ 1505069 w 2021904"/>
                <a:gd name="connsiteY6" fmla="*/ 1181337 h 2033263"/>
                <a:gd name="connsiteX7" fmla="*/ 1499389 w 2021904"/>
                <a:gd name="connsiteY7" fmla="*/ 883164 h 2033263"/>
                <a:gd name="connsiteX8" fmla="*/ 975456 w 2021904"/>
                <a:gd name="connsiteY8" fmla="*/ 888843 h 2033263"/>
                <a:gd name="connsiteX9" fmla="*/ 658823 w 2021904"/>
                <a:gd name="connsiteY9" fmla="*/ 1307705 h 2033263"/>
                <a:gd name="connsiteX10" fmla="*/ 653143 w 2021904"/>
                <a:gd name="connsiteY10" fmla="*/ 2033263 h 2033263"/>
                <a:gd name="connsiteX11" fmla="*/ 0 w 2021904"/>
                <a:gd name="connsiteY11" fmla="*/ 2021904 h 2033263"/>
                <a:gd name="connsiteX0" fmla="*/ 0 w 2021904"/>
                <a:gd name="connsiteY0" fmla="*/ 2021904 h 2033263"/>
                <a:gd name="connsiteX1" fmla="*/ 130628 w 2021904"/>
                <a:gd name="connsiteY1" fmla="*/ 1182757 h 2033263"/>
                <a:gd name="connsiteX2" fmla="*/ 901621 w 2021904"/>
                <a:gd name="connsiteY2" fmla="*/ 372007 h 2033263"/>
                <a:gd name="connsiteX3" fmla="*/ 1516428 w 2021904"/>
                <a:gd name="connsiteY3" fmla="*/ 252738 h 2033263"/>
                <a:gd name="connsiteX4" fmla="*/ 1516428 w 2021904"/>
                <a:gd name="connsiteY4" fmla="*/ 0 h 2033263"/>
                <a:gd name="connsiteX5" fmla="*/ 2021904 w 2021904"/>
                <a:gd name="connsiteY5" fmla="*/ 505476 h 2033263"/>
                <a:gd name="connsiteX6" fmla="*/ 1505069 w 2021904"/>
                <a:gd name="connsiteY6" fmla="*/ 1181337 h 2033263"/>
                <a:gd name="connsiteX7" fmla="*/ 1499389 w 2021904"/>
                <a:gd name="connsiteY7" fmla="*/ 883164 h 2033263"/>
                <a:gd name="connsiteX8" fmla="*/ 975456 w 2021904"/>
                <a:gd name="connsiteY8" fmla="*/ 888843 h 2033263"/>
                <a:gd name="connsiteX9" fmla="*/ 658823 w 2021904"/>
                <a:gd name="connsiteY9" fmla="*/ 1307705 h 2033263"/>
                <a:gd name="connsiteX10" fmla="*/ 653143 w 2021904"/>
                <a:gd name="connsiteY10" fmla="*/ 2033263 h 2033263"/>
                <a:gd name="connsiteX11" fmla="*/ 0 w 2021904"/>
                <a:gd name="connsiteY11" fmla="*/ 2021904 h 2033263"/>
                <a:gd name="connsiteX0" fmla="*/ 0 w 2021904"/>
                <a:gd name="connsiteY0" fmla="*/ 2021904 h 2033263"/>
                <a:gd name="connsiteX1" fmla="*/ 130628 w 2021904"/>
                <a:gd name="connsiteY1" fmla="*/ 1182757 h 2033263"/>
                <a:gd name="connsiteX2" fmla="*/ 482758 w 2021904"/>
                <a:gd name="connsiteY2" fmla="*/ 664502 h 2033263"/>
                <a:gd name="connsiteX3" fmla="*/ 901621 w 2021904"/>
                <a:gd name="connsiteY3" fmla="*/ 372007 h 2033263"/>
                <a:gd name="connsiteX4" fmla="*/ 1516428 w 2021904"/>
                <a:gd name="connsiteY4" fmla="*/ 252738 h 2033263"/>
                <a:gd name="connsiteX5" fmla="*/ 1516428 w 2021904"/>
                <a:gd name="connsiteY5" fmla="*/ 0 h 2033263"/>
                <a:gd name="connsiteX6" fmla="*/ 2021904 w 2021904"/>
                <a:gd name="connsiteY6" fmla="*/ 505476 h 2033263"/>
                <a:gd name="connsiteX7" fmla="*/ 1505069 w 2021904"/>
                <a:gd name="connsiteY7" fmla="*/ 1181337 h 2033263"/>
                <a:gd name="connsiteX8" fmla="*/ 1499389 w 2021904"/>
                <a:gd name="connsiteY8" fmla="*/ 883164 h 2033263"/>
                <a:gd name="connsiteX9" fmla="*/ 975456 w 2021904"/>
                <a:gd name="connsiteY9" fmla="*/ 888843 h 2033263"/>
                <a:gd name="connsiteX10" fmla="*/ 658823 w 2021904"/>
                <a:gd name="connsiteY10" fmla="*/ 1307705 h 2033263"/>
                <a:gd name="connsiteX11" fmla="*/ 653143 w 2021904"/>
                <a:gd name="connsiteY11" fmla="*/ 2033263 h 2033263"/>
                <a:gd name="connsiteX12" fmla="*/ 0 w 2021904"/>
                <a:gd name="connsiteY12" fmla="*/ 2021904 h 2033263"/>
                <a:gd name="connsiteX0" fmla="*/ 1608 w 2023512"/>
                <a:gd name="connsiteY0" fmla="*/ 2021904 h 2033263"/>
                <a:gd name="connsiteX1" fmla="*/ 7288 w 2023512"/>
                <a:gd name="connsiteY1" fmla="*/ 1578902 h 2033263"/>
                <a:gd name="connsiteX2" fmla="*/ 132236 w 2023512"/>
                <a:gd name="connsiteY2" fmla="*/ 1182757 h 2033263"/>
                <a:gd name="connsiteX3" fmla="*/ 484366 w 2023512"/>
                <a:gd name="connsiteY3" fmla="*/ 664502 h 2033263"/>
                <a:gd name="connsiteX4" fmla="*/ 903229 w 2023512"/>
                <a:gd name="connsiteY4" fmla="*/ 372007 h 2033263"/>
                <a:gd name="connsiteX5" fmla="*/ 1518036 w 2023512"/>
                <a:gd name="connsiteY5" fmla="*/ 252738 h 2033263"/>
                <a:gd name="connsiteX6" fmla="*/ 1518036 w 2023512"/>
                <a:gd name="connsiteY6" fmla="*/ 0 h 2033263"/>
                <a:gd name="connsiteX7" fmla="*/ 2023512 w 2023512"/>
                <a:gd name="connsiteY7" fmla="*/ 505476 h 2033263"/>
                <a:gd name="connsiteX8" fmla="*/ 1506677 w 2023512"/>
                <a:gd name="connsiteY8" fmla="*/ 1181337 h 2033263"/>
                <a:gd name="connsiteX9" fmla="*/ 1500997 w 2023512"/>
                <a:gd name="connsiteY9" fmla="*/ 883164 h 2033263"/>
                <a:gd name="connsiteX10" fmla="*/ 977064 w 2023512"/>
                <a:gd name="connsiteY10" fmla="*/ 888843 h 2033263"/>
                <a:gd name="connsiteX11" fmla="*/ 660431 w 2023512"/>
                <a:gd name="connsiteY11" fmla="*/ 1307705 h 2033263"/>
                <a:gd name="connsiteX12" fmla="*/ 654751 w 2023512"/>
                <a:gd name="connsiteY12" fmla="*/ 2033263 h 2033263"/>
                <a:gd name="connsiteX13" fmla="*/ 1608 w 2023512"/>
                <a:gd name="connsiteY13" fmla="*/ 2021904 h 2033263"/>
                <a:gd name="connsiteX0" fmla="*/ 1608 w 2023512"/>
                <a:gd name="connsiteY0" fmla="*/ 2021904 h 2033263"/>
                <a:gd name="connsiteX1" fmla="*/ 7288 w 2023512"/>
                <a:gd name="connsiteY1" fmla="*/ 1578902 h 2033263"/>
                <a:gd name="connsiteX2" fmla="*/ 132236 w 2023512"/>
                <a:gd name="connsiteY2" fmla="*/ 1182757 h 2033263"/>
                <a:gd name="connsiteX3" fmla="*/ 484366 w 2023512"/>
                <a:gd name="connsiteY3" fmla="*/ 664502 h 2033263"/>
                <a:gd name="connsiteX4" fmla="*/ 734264 w 2023512"/>
                <a:gd name="connsiteY4" fmla="*/ 477078 h 2033263"/>
                <a:gd name="connsiteX5" fmla="*/ 903229 w 2023512"/>
                <a:gd name="connsiteY5" fmla="*/ 372007 h 2033263"/>
                <a:gd name="connsiteX6" fmla="*/ 1518036 w 2023512"/>
                <a:gd name="connsiteY6" fmla="*/ 252738 h 2033263"/>
                <a:gd name="connsiteX7" fmla="*/ 1518036 w 2023512"/>
                <a:gd name="connsiteY7" fmla="*/ 0 h 2033263"/>
                <a:gd name="connsiteX8" fmla="*/ 2023512 w 2023512"/>
                <a:gd name="connsiteY8" fmla="*/ 505476 h 2033263"/>
                <a:gd name="connsiteX9" fmla="*/ 1506677 w 2023512"/>
                <a:gd name="connsiteY9" fmla="*/ 1181337 h 2033263"/>
                <a:gd name="connsiteX10" fmla="*/ 1500997 w 2023512"/>
                <a:gd name="connsiteY10" fmla="*/ 883164 h 2033263"/>
                <a:gd name="connsiteX11" fmla="*/ 977064 w 2023512"/>
                <a:gd name="connsiteY11" fmla="*/ 888843 h 2033263"/>
                <a:gd name="connsiteX12" fmla="*/ 660431 w 2023512"/>
                <a:gd name="connsiteY12" fmla="*/ 1307705 h 2033263"/>
                <a:gd name="connsiteX13" fmla="*/ 654751 w 2023512"/>
                <a:gd name="connsiteY13" fmla="*/ 2033263 h 2033263"/>
                <a:gd name="connsiteX14" fmla="*/ 1608 w 2023512"/>
                <a:gd name="connsiteY14" fmla="*/ 2021904 h 2033263"/>
                <a:gd name="connsiteX0" fmla="*/ 0 w 2021904"/>
                <a:gd name="connsiteY0" fmla="*/ 2021904 h 2033263"/>
                <a:gd name="connsiteX1" fmla="*/ 48543 w 2021904"/>
                <a:gd name="connsiteY1" fmla="*/ 1581284 h 2033263"/>
                <a:gd name="connsiteX2" fmla="*/ 130628 w 2021904"/>
                <a:gd name="connsiteY2" fmla="*/ 1182757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30628 w 2021904"/>
                <a:gd name="connsiteY2" fmla="*/ 1182757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211590 w 2021904"/>
                <a:gd name="connsiteY2" fmla="*/ 1232763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25620 w 2021904"/>
                <a:gd name="connsiteY3" fmla="*/ 697840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42289 w 2021904"/>
                <a:gd name="connsiteY3" fmla="*/ 712127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61339 w 2021904"/>
                <a:gd name="connsiteY3" fmla="*/ 72165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70864 w 2021904"/>
                <a:gd name="connsiteY3" fmla="*/ 776421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201658 w 2021904"/>
                <a:gd name="connsiteY5" fmla="*/ 364863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201658 w 2021904"/>
                <a:gd name="connsiteY5" fmla="*/ 376770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184989 w 2021904"/>
                <a:gd name="connsiteY5" fmla="*/ 37915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20858 w 2021904"/>
                <a:gd name="connsiteY3" fmla="*/ 757371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54441 w 2021904"/>
                <a:gd name="connsiteY2" fmla="*/ 1254195 h 2033263"/>
                <a:gd name="connsiteX3" fmla="*/ 520858 w 2021904"/>
                <a:gd name="connsiteY3" fmla="*/ 757371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22349 w 2021904"/>
                <a:gd name="connsiteY1" fmla="*/ 1578902 h 2033263"/>
                <a:gd name="connsiteX2" fmla="*/ 154441 w 2021904"/>
                <a:gd name="connsiteY2" fmla="*/ 1254195 h 2033263"/>
                <a:gd name="connsiteX3" fmla="*/ 520858 w 2021904"/>
                <a:gd name="connsiteY3" fmla="*/ 757371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60004"/>
                <a:gd name="connsiteY0" fmla="*/ 2024285 h 2033263"/>
                <a:gd name="connsiteX1" fmla="*/ 60449 w 2060004"/>
                <a:gd name="connsiteY1" fmla="*/ 1578902 h 2033263"/>
                <a:gd name="connsiteX2" fmla="*/ 192541 w 2060004"/>
                <a:gd name="connsiteY2" fmla="*/ 1254195 h 2033263"/>
                <a:gd name="connsiteX3" fmla="*/ 558958 w 2060004"/>
                <a:gd name="connsiteY3" fmla="*/ 757371 h 2033263"/>
                <a:gd name="connsiteX4" fmla="*/ 830288 w 2060004"/>
                <a:gd name="connsiteY4" fmla="*/ 550897 h 2033263"/>
                <a:gd name="connsiteX5" fmla="*/ 1211183 w 2060004"/>
                <a:gd name="connsiteY5" fmla="*/ 360102 h 2033263"/>
                <a:gd name="connsiteX6" fmla="*/ 1554528 w 2060004"/>
                <a:gd name="connsiteY6" fmla="*/ 252738 h 2033263"/>
                <a:gd name="connsiteX7" fmla="*/ 1554528 w 2060004"/>
                <a:gd name="connsiteY7" fmla="*/ 0 h 2033263"/>
                <a:gd name="connsiteX8" fmla="*/ 2060004 w 2060004"/>
                <a:gd name="connsiteY8" fmla="*/ 505476 h 2033263"/>
                <a:gd name="connsiteX9" fmla="*/ 1543169 w 2060004"/>
                <a:gd name="connsiteY9" fmla="*/ 1181337 h 2033263"/>
                <a:gd name="connsiteX10" fmla="*/ 1537489 w 2060004"/>
                <a:gd name="connsiteY10" fmla="*/ 883164 h 2033263"/>
                <a:gd name="connsiteX11" fmla="*/ 1013556 w 2060004"/>
                <a:gd name="connsiteY11" fmla="*/ 888843 h 2033263"/>
                <a:gd name="connsiteX12" fmla="*/ 696923 w 2060004"/>
                <a:gd name="connsiteY12" fmla="*/ 1307705 h 2033263"/>
                <a:gd name="connsiteX13" fmla="*/ 691243 w 2060004"/>
                <a:gd name="connsiteY13" fmla="*/ 2033263 h 2033263"/>
                <a:gd name="connsiteX14" fmla="*/ 0 w 2060004"/>
                <a:gd name="connsiteY14" fmla="*/ 2024285 h 2033263"/>
                <a:gd name="connsiteX0" fmla="*/ 45234 w 2105238"/>
                <a:gd name="connsiteY0" fmla="*/ 2024285 h 2033263"/>
                <a:gd name="connsiteX1" fmla="*/ 68667 w 2105238"/>
                <a:gd name="connsiteY1" fmla="*/ 1782817 h 2033263"/>
                <a:gd name="connsiteX2" fmla="*/ 105683 w 2105238"/>
                <a:gd name="connsiteY2" fmla="*/ 1578902 h 2033263"/>
                <a:gd name="connsiteX3" fmla="*/ 237775 w 2105238"/>
                <a:gd name="connsiteY3" fmla="*/ 1254195 h 2033263"/>
                <a:gd name="connsiteX4" fmla="*/ 604192 w 2105238"/>
                <a:gd name="connsiteY4" fmla="*/ 757371 h 2033263"/>
                <a:gd name="connsiteX5" fmla="*/ 875522 w 2105238"/>
                <a:gd name="connsiteY5" fmla="*/ 550897 h 2033263"/>
                <a:gd name="connsiteX6" fmla="*/ 1256417 w 2105238"/>
                <a:gd name="connsiteY6" fmla="*/ 360102 h 2033263"/>
                <a:gd name="connsiteX7" fmla="*/ 1599762 w 2105238"/>
                <a:gd name="connsiteY7" fmla="*/ 252738 h 2033263"/>
                <a:gd name="connsiteX8" fmla="*/ 1599762 w 2105238"/>
                <a:gd name="connsiteY8" fmla="*/ 0 h 2033263"/>
                <a:gd name="connsiteX9" fmla="*/ 2105238 w 2105238"/>
                <a:gd name="connsiteY9" fmla="*/ 505476 h 2033263"/>
                <a:gd name="connsiteX10" fmla="*/ 1588403 w 2105238"/>
                <a:gd name="connsiteY10" fmla="*/ 1181337 h 2033263"/>
                <a:gd name="connsiteX11" fmla="*/ 1582723 w 2105238"/>
                <a:gd name="connsiteY11" fmla="*/ 883164 h 2033263"/>
                <a:gd name="connsiteX12" fmla="*/ 1058790 w 2105238"/>
                <a:gd name="connsiteY12" fmla="*/ 888843 h 2033263"/>
                <a:gd name="connsiteX13" fmla="*/ 742157 w 2105238"/>
                <a:gd name="connsiteY13" fmla="*/ 1307705 h 2033263"/>
                <a:gd name="connsiteX14" fmla="*/ 736477 w 2105238"/>
                <a:gd name="connsiteY14" fmla="*/ 2033263 h 2033263"/>
                <a:gd name="connsiteX15" fmla="*/ 45234 w 2105238"/>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25526 w 2060004"/>
                <a:gd name="connsiteY5" fmla="*/ 548516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1183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696923 w 2060004"/>
                <a:gd name="connsiteY14" fmla="*/ 1307705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696923 w 2060004"/>
                <a:gd name="connsiteY14" fmla="*/ 1307705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696923 w 2060004"/>
                <a:gd name="connsiteY14" fmla="*/ 1307705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28881 w 2060004"/>
                <a:gd name="connsiteY11" fmla="*/ 1145618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38406 w 2060004"/>
                <a:gd name="connsiteY11" fmla="*/ 1145618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0004" h="2033263">
                  <a:moveTo>
                    <a:pt x="0" y="2024285"/>
                  </a:moveTo>
                  <a:cubicBezTo>
                    <a:pt x="2205" y="1951191"/>
                    <a:pt x="13358" y="1857048"/>
                    <a:pt x="23433" y="1782817"/>
                  </a:cubicBezTo>
                  <a:cubicBezTo>
                    <a:pt x="33508" y="1708587"/>
                    <a:pt x="33852" y="1666609"/>
                    <a:pt x="60449" y="1578902"/>
                  </a:cubicBezTo>
                  <a:cubicBezTo>
                    <a:pt x="102892" y="1460347"/>
                    <a:pt x="123904" y="1396562"/>
                    <a:pt x="192541" y="1254195"/>
                  </a:cubicBezTo>
                  <a:cubicBezTo>
                    <a:pt x="241934" y="1156419"/>
                    <a:pt x="293358" y="1070283"/>
                    <a:pt x="354427" y="987479"/>
                  </a:cubicBezTo>
                  <a:cubicBezTo>
                    <a:pt x="415496" y="904675"/>
                    <a:pt x="480838" y="831325"/>
                    <a:pt x="558958" y="757371"/>
                  </a:cubicBezTo>
                  <a:cubicBezTo>
                    <a:pt x="665523" y="639299"/>
                    <a:pt x="755716" y="597265"/>
                    <a:pt x="825526" y="548516"/>
                  </a:cubicBezTo>
                  <a:cubicBezTo>
                    <a:pt x="895336" y="499767"/>
                    <a:pt x="1077256" y="394652"/>
                    <a:pt x="1213564" y="360102"/>
                  </a:cubicBezTo>
                  <a:cubicBezTo>
                    <a:pt x="1391513" y="293358"/>
                    <a:pt x="1440873" y="288526"/>
                    <a:pt x="1554528" y="252738"/>
                  </a:cubicBezTo>
                  <a:lnTo>
                    <a:pt x="1554528" y="0"/>
                  </a:lnTo>
                  <a:lnTo>
                    <a:pt x="2060004" y="505476"/>
                  </a:lnTo>
                  <a:lnTo>
                    <a:pt x="1538406" y="1145618"/>
                  </a:lnTo>
                  <a:cubicBezTo>
                    <a:pt x="1536513" y="1010257"/>
                    <a:pt x="1539382" y="1018525"/>
                    <a:pt x="1537489" y="883164"/>
                  </a:cubicBezTo>
                  <a:cubicBezTo>
                    <a:pt x="1434282" y="931888"/>
                    <a:pt x="1364411" y="935369"/>
                    <a:pt x="1223105" y="1041243"/>
                  </a:cubicBezTo>
                  <a:cubicBezTo>
                    <a:pt x="1143006" y="1091173"/>
                    <a:pt x="1114033" y="1123251"/>
                    <a:pt x="1059277" y="1182742"/>
                  </a:cubicBezTo>
                  <a:cubicBezTo>
                    <a:pt x="973564" y="1277951"/>
                    <a:pt x="976941" y="1273109"/>
                    <a:pt x="894567" y="1398193"/>
                  </a:cubicBezTo>
                  <a:cubicBezTo>
                    <a:pt x="742655" y="1644809"/>
                    <a:pt x="693136" y="1791410"/>
                    <a:pt x="691243" y="2033263"/>
                  </a:cubicBezTo>
                  <a:lnTo>
                    <a:pt x="0" y="2024285"/>
                  </a:lnTo>
                  <a:close/>
                </a:path>
              </a:pathLst>
            </a:cu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Bent 1">
              <a:extLst>
                <a:ext uri="{FF2B5EF4-FFF2-40B4-BE49-F238E27FC236}">
                  <a16:creationId xmlns:a16="http://schemas.microsoft.com/office/drawing/2014/main" id="{510BFE2F-2036-0A5B-8A6D-636031C7C353}"/>
                </a:ext>
              </a:extLst>
            </p:cNvPr>
            <p:cNvSpPr/>
            <p:nvPr/>
          </p:nvSpPr>
          <p:spPr>
            <a:xfrm rot="16200000">
              <a:off x="2336038" y="3912471"/>
              <a:ext cx="2060004" cy="2033263"/>
            </a:xfrm>
            <a:custGeom>
              <a:avLst/>
              <a:gdLst>
                <a:gd name="connsiteX0" fmla="*/ 0 w 2021904"/>
                <a:gd name="connsiteY0" fmla="*/ 2021904 h 2021904"/>
                <a:gd name="connsiteX1" fmla="*/ 0 w 2021904"/>
                <a:gd name="connsiteY1" fmla="*/ 1137321 h 2021904"/>
                <a:gd name="connsiteX2" fmla="*/ 884583 w 2021904"/>
                <a:gd name="connsiteY2" fmla="*/ 252738 h 2021904"/>
                <a:gd name="connsiteX3" fmla="*/ 1516428 w 2021904"/>
                <a:gd name="connsiteY3" fmla="*/ 252738 h 2021904"/>
                <a:gd name="connsiteX4" fmla="*/ 1516428 w 2021904"/>
                <a:gd name="connsiteY4" fmla="*/ 0 h 2021904"/>
                <a:gd name="connsiteX5" fmla="*/ 2021904 w 2021904"/>
                <a:gd name="connsiteY5" fmla="*/ 505476 h 2021904"/>
                <a:gd name="connsiteX6" fmla="*/ 1516428 w 2021904"/>
                <a:gd name="connsiteY6" fmla="*/ 1010952 h 2021904"/>
                <a:gd name="connsiteX7" fmla="*/ 1516428 w 2021904"/>
                <a:gd name="connsiteY7" fmla="*/ 758214 h 2021904"/>
                <a:gd name="connsiteX8" fmla="*/ 884583 w 2021904"/>
                <a:gd name="connsiteY8" fmla="*/ 758214 h 2021904"/>
                <a:gd name="connsiteX9" fmla="*/ 505476 w 2021904"/>
                <a:gd name="connsiteY9" fmla="*/ 1137321 h 2021904"/>
                <a:gd name="connsiteX10" fmla="*/ 505476 w 2021904"/>
                <a:gd name="connsiteY10" fmla="*/ 2021904 h 2021904"/>
                <a:gd name="connsiteX11" fmla="*/ 0 w 2021904"/>
                <a:gd name="connsiteY11" fmla="*/ 2021904 h 2021904"/>
                <a:gd name="connsiteX0" fmla="*/ 0 w 2021904"/>
                <a:gd name="connsiteY0" fmla="*/ 2021904 h 2021904"/>
                <a:gd name="connsiteX1" fmla="*/ 0 w 2021904"/>
                <a:gd name="connsiteY1" fmla="*/ 1137321 h 2021904"/>
                <a:gd name="connsiteX2" fmla="*/ 884583 w 2021904"/>
                <a:gd name="connsiteY2" fmla="*/ 252738 h 2021904"/>
                <a:gd name="connsiteX3" fmla="*/ 1516428 w 2021904"/>
                <a:gd name="connsiteY3" fmla="*/ 252738 h 2021904"/>
                <a:gd name="connsiteX4" fmla="*/ 1516428 w 2021904"/>
                <a:gd name="connsiteY4" fmla="*/ 0 h 2021904"/>
                <a:gd name="connsiteX5" fmla="*/ 2021904 w 2021904"/>
                <a:gd name="connsiteY5" fmla="*/ 505476 h 2021904"/>
                <a:gd name="connsiteX6" fmla="*/ 1516428 w 2021904"/>
                <a:gd name="connsiteY6" fmla="*/ 1010952 h 2021904"/>
                <a:gd name="connsiteX7" fmla="*/ 1516428 w 2021904"/>
                <a:gd name="connsiteY7" fmla="*/ 758214 h 2021904"/>
                <a:gd name="connsiteX8" fmla="*/ 884583 w 2021904"/>
                <a:gd name="connsiteY8" fmla="*/ 758214 h 2021904"/>
                <a:gd name="connsiteX9" fmla="*/ 619066 w 2021904"/>
                <a:gd name="connsiteY9" fmla="*/ 1313385 h 2021904"/>
                <a:gd name="connsiteX10" fmla="*/ 505476 w 2021904"/>
                <a:gd name="connsiteY10" fmla="*/ 2021904 h 2021904"/>
                <a:gd name="connsiteX11" fmla="*/ 0 w 2021904"/>
                <a:gd name="connsiteY11" fmla="*/ 2021904 h 2021904"/>
                <a:gd name="connsiteX0" fmla="*/ 0 w 2021904"/>
                <a:gd name="connsiteY0" fmla="*/ 2021904 h 2021904"/>
                <a:gd name="connsiteX1" fmla="*/ 0 w 2021904"/>
                <a:gd name="connsiteY1" fmla="*/ 1137321 h 2021904"/>
                <a:gd name="connsiteX2" fmla="*/ 884583 w 2021904"/>
                <a:gd name="connsiteY2" fmla="*/ 252738 h 2021904"/>
                <a:gd name="connsiteX3" fmla="*/ 1516428 w 2021904"/>
                <a:gd name="connsiteY3" fmla="*/ 252738 h 2021904"/>
                <a:gd name="connsiteX4" fmla="*/ 1516428 w 2021904"/>
                <a:gd name="connsiteY4" fmla="*/ 0 h 2021904"/>
                <a:gd name="connsiteX5" fmla="*/ 2021904 w 2021904"/>
                <a:gd name="connsiteY5" fmla="*/ 505476 h 2021904"/>
                <a:gd name="connsiteX6" fmla="*/ 1516428 w 2021904"/>
                <a:gd name="connsiteY6" fmla="*/ 1010952 h 2021904"/>
                <a:gd name="connsiteX7" fmla="*/ 1516428 w 2021904"/>
                <a:gd name="connsiteY7" fmla="*/ 758214 h 2021904"/>
                <a:gd name="connsiteX8" fmla="*/ 1037930 w 2021904"/>
                <a:gd name="connsiteY8" fmla="*/ 860445 h 2021904"/>
                <a:gd name="connsiteX9" fmla="*/ 619066 w 2021904"/>
                <a:gd name="connsiteY9" fmla="*/ 1313385 h 2021904"/>
                <a:gd name="connsiteX10" fmla="*/ 505476 w 2021904"/>
                <a:gd name="connsiteY10" fmla="*/ 2021904 h 2021904"/>
                <a:gd name="connsiteX11" fmla="*/ 0 w 2021904"/>
                <a:gd name="connsiteY11" fmla="*/ 2021904 h 2021904"/>
                <a:gd name="connsiteX0" fmla="*/ 11359 w 2033263"/>
                <a:gd name="connsiteY0" fmla="*/ 2021904 h 2021904"/>
                <a:gd name="connsiteX1" fmla="*/ 0 w 2033263"/>
                <a:gd name="connsiteY1" fmla="*/ 1148680 h 2021904"/>
                <a:gd name="connsiteX2" fmla="*/ 895942 w 2033263"/>
                <a:gd name="connsiteY2" fmla="*/ 252738 h 2021904"/>
                <a:gd name="connsiteX3" fmla="*/ 1527787 w 2033263"/>
                <a:gd name="connsiteY3" fmla="*/ 252738 h 2021904"/>
                <a:gd name="connsiteX4" fmla="*/ 1527787 w 2033263"/>
                <a:gd name="connsiteY4" fmla="*/ 0 h 2021904"/>
                <a:gd name="connsiteX5" fmla="*/ 2033263 w 2033263"/>
                <a:gd name="connsiteY5" fmla="*/ 505476 h 2021904"/>
                <a:gd name="connsiteX6" fmla="*/ 1527787 w 2033263"/>
                <a:gd name="connsiteY6" fmla="*/ 1010952 h 2021904"/>
                <a:gd name="connsiteX7" fmla="*/ 1527787 w 2033263"/>
                <a:gd name="connsiteY7" fmla="*/ 758214 h 2021904"/>
                <a:gd name="connsiteX8" fmla="*/ 1049289 w 2033263"/>
                <a:gd name="connsiteY8" fmla="*/ 860445 h 2021904"/>
                <a:gd name="connsiteX9" fmla="*/ 630425 w 2033263"/>
                <a:gd name="connsiteY9" fmla="*/ 1313385 h 2021904"/>
                <a:gd name="connsiteX10" fmla="*/ 516835 w 2033263"/>
                <a:gd name="connsiteY10" fmla="*/ 2021904 h 2021904"/>
                <a:gd name="connsiteX11" fmla="*/ 11359 w 2033263"/>
                <a:gd name="connsiteY11" fmla="*/ 2021904 h 2021904"/>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27787 w 2033263"/>
                <a:gd name="connsiteY6" fmla="*/ 1010952 h 2033263"/>
                <a:gd name="connsiteX7" fmla="*/ 1527787 w 2033263"/>
                <a:gd name="connsiteY7" fmla="*/ 758214 h 2033263"/>
                <a:gd name="connsiteX8" fmla="*/ 1049289 w 2033263"/>
                <a:gd name="connsiteY8" fmla="*/ 860445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27787 w 2033263"/>
                <a:gd name="connsiteY7" fmla="*/ 758214 h 2033263"/>
                <a:gd name="connsiteX8" fmla="*/ 1049289 w 2033263"/>
                <a:gd name="connsiteY8" fmla="*/ 860445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1049289 w 2033263"/>
                <a:gd name="connsiteY8" fmla="*/ 860445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981135 w 2033263"/>
                <a:gd name="connsiteY8" fmla="*/ 905881 h 2033263"/>
                <a:gd name="connsiteX9" fmla="*/ 630425 w 2033263"/>
                <a:gd name="connsiteY9" fmla="*/ 131338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981135 w 2033263"/>
                <a:gd name="connsiteY8" fmla="*/ 905881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6428 w 2033263"/>
                <a:gd name="connsiteY7" fmla="*/ 866125 h 2033263"/>
                <a:gd name="connsiteX8" fmla="*/ 986815 w 2033263"/>
                <a:gd name="connsiteY8" fmla="*/ 888843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289248 h 2033263"/>
                <a:gd name="connsiteX7" fmla="*/ 1510748 w 2033263"/>
                <a:gd name="connsiteY7" fmla="*/ 883164 h 2033263"/>
                <a:gd name="connsiteX8" fmla="*/ 986815 w 2033263"/>
                <a:gd name="connsiteY8" fmla="*/ 888843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181337 h 2033263"/>
                <a:gd name="connsiteX7" fmla="*/ 1510748 w 2033263"/>
                <a:gd name="connsiteY7" fmla="*/ 883164 h 2033263"/>
                <a:gd name="connsiteX8" fmla="*/ 986815 w 2033263"/>
                <a:gd name="connsiteY8" fmla="*/ 888843 h 2033263"/>
                <a:gd name="connsiteX9" fmla="*/ 670182 w 2033263"/>
                <a:gd name="connsiteY9" fmla="*/ 1307705 h 2033263"/>
                <a:gd name="connsiteX10" fmla="*/ 647464 w 2033263"/>
                <a:gd name="connsiteY10" fmla="*/ 2033263 h 2033263"/>
                <a:gd name="connsiteX11" fmla="*/ 11359 w 2033263"/>
                <a:gd name="connsiteY11" fmla="*/ 2021904 h 2033263"/>
                <a:gd name="connsiteX0" fmla="*/ 11359 w 2033263"/>
                <a:gd name="connsiteY0" fmla="*/ 2021904 h 2033263"/>
                <a:gd name="connsiteX1" fmla="*/ 0 w 2033263"/>
                <a:gd name="connsiteY1" fmla="*/ 1148680 h 2033263"/>
                <a:gd name="connsiteX2" fmla="*/ 895942 w 2033263"/>
                <a:gd name="connsiteY2" fmla="*/ 252738 h 2033263"/>
                <a:gd name="connsiteX3" fmla="*/ 1527787 w 2033263"/>
                <a:gd name="connsiteY3" fmla="*/ 252738 h 2033263"/>
                <a:gd name="connsiteX4" fmla="*/ 1527787 w 2033263"/>
                <a:gd name="connsiteY4" fmla="*/ 0 h 2033263"/>
                <a:gd name="connsiteX5" fmla="*/ 2033263 w 2033263"/>
                <a:gd name="connsiteY5" fmla="*/ 505476 h 2033263"/>
                <a:gd name="connsiteX6" fmla="*/ 1516428 w 2033263"/>
                <a:gd name="connsiteY6" fmla="*/ 1181337 h 2033263"/>
                <a:gd name="connsiteX7" fmla="*/ 1510748 w 2033263"/>
                <a:gd name="connsiteY7" fmla="*/ 883164 h 2033263"/>
                <a:gd name="connsiteX8" fmla="*/ 986815 w 2033263"/>
                <a:gd name="connsiteY8" fmla="*/ 888843 h 2033263"/>
                <a:gd name="connsiteX9" fmla="*/ 670182 w 2033263"/>
                <a:gd name="connsiteY9" fmla="*/ 1307705 h 2033263"/>
                <a:gd name="connsiteX10" fmla="*/ 664502 w 2033263"/>
                <a:gd name="connsiteY10" fmla="*/ 2033263 h 2033263"/>
                <a:gd name="connsiteX11" fmla="*/ 11359 w 2033263"/>
                <a:gd name="connsiteY11" fmla="*/ 2021904 h 2033263"/>
                <a:gd name="connsiteX0" fmla="*/ 0 w 2021904"/>
                <a:gd name="connsiteY0" fmla="*/ 2021904 h 2033263"/>
                <a:gd name="connsiteX1" fmla="*/ 130628 w 2021904"/>
                <a:gd name="connsiteY1" fmla="*/ 1182757 h 2033263"/>
                <a:gd name="connsiteX2" fmla="*/ 884583 w 2021904"/>
                <a:gd name="connsiteY2" fmla="*/ 252738 h 2033263"/>
                <a:gd name="connsiteX3" fmla="*/ 1516428 w 2021904"/>
                <a:gd name="connsiteY3" fmla="*/ 252738 h 2033263"/>
                <a:gd name="connsiteX4" fmla="*/ 1516428 w 2021904"/>
                <a:gd name="connsiteY4" fmla="*/ 0 h 2033263"/>
                <a:gd name="connsiteX5" fmla="*/ 2021904 w 2021904"/>
                <a:gd name="connsiteY5" fmla="*/ 505476 h 2033263"/>
                <a:gd name="connsiteX6" fmla="*/ 1505069 w 2021904"/>
                <a:gd name="connsiteY6" fmla="*/ 1181337 h 2033263"/>
                <a:gd name="connsiteX7" fmla="*/ 1499389 w 2021904"/>
                <a:gd name="connsiteY7" fmla="*/ 883164 h 2033263"/>
                <a:gd name="connsiteX8" fmla="*/ 975456 w 2021904"/>
                <a:gd name="connsiteY8" fmla="*/ 888843 h 2033263"/>
                <a:gd name="connsiteX9" fmla="*/ 658823 w 2021904"/>
                <a:gd name="connsiteY9" fmla="*/ 1307705 h 2033263"/>
                <a:gd name="connsiteX10" fmla="*/ 653143 w 2021904"/>
                <a:gd name="connsiteY10" fmla="*/ 2033263 h 2033263"/>
                <a:gd name="connsiteX11" fmla="*/ 0 w 2021904"/>
                <a:gd name="connsiteY11" fmla="*/ 2021904 h 2033263"/>
                <a:gd name="connsiteX0" fmla="*/ 0 w 2021904"/>
                <a:gd name="connsiteY0" fmla="*/ 2021904 h 2033263"/>
                <a:gd name="connsiteX1" fmla="*/ 130628 w 2021904"/>
                <a:gd name="connsiteY1" fmla="*/ 1182757 h 2033263"/>
                <a:gd name="connsiteX2" fmla="*/ 901621 w 2021904"/>
                <a:gd name="connsiteY2" fmla="*/ 372007 h 2033263"/>
                <a:gd name="connsiteX3" fmla="*/ 1516428 w 2021904"/>
                <a:gd name="connsiteY3" fmla="*/ 252738 h 2033263"/>
                <a:gd name="connsiteX4" fmla="*/ 1516428 w 2021904"/>
                <a:gd name="connsiteY4" fmla="*/ 0 h 2033263"/>
                <a:gd name="connsiteX5" fmla="*/ 2021904 w 2021904"/>
                <a:gd name="connsiteY5" fmla="*/ 505476 h 2033263"/>
                <a:gd name="connsiteX6" fmla="*/ 1505069 w 2021904"/>
                <a:gd name="connsiteY6" fmla="*/ 1181337 h 2033263"/>
                <a:gd name="connsiteX7" fmla="*/ 1499389 w 2021904"/>
                <a:gd name="connsiteY7" fmla="*/ 883164 h 2033263"/>
                <a:gd name="connsiteX8" fmla="*/ 975456 w 2021904"/>
                <a:gd name="connsiteY8" fmla="*/ 888843 h 2033263"/>
                <a:gd name="connsiteX9" fmla="*/ 658823 w 2021904"/>
                <a:gd name="connsiteY9" fmla="*/ 1307705 h 2033263"/>
                <a:gd name="connsiteX10" fmla="*/ 653143 w 2021904"/>
                <a:gd name="connsiteY10" fmla="*/ 2033263 h 2033263"/>
                <a:gd name="connsiteX11" fmla="*/ 0 w 2021904"/>
                <a:gd name="connsiteY11" fmla="*/ 2021904 h 2033263"/>
                <a:gd name="connsiteX0" fmla="*/ 0 w 2021904"/>
                <a:gd name="connsiteY0" fmla="*/ 2021904 h 2033263"/>
                <a:gd name="connsiteX1" fmla="*/ 130628 w 2021904"/>
                <a:gd name="connsiteY1" fmla="*/ 1182757 h 2033263"/>
                <a:gd name="connsiteX2" fmla="*/ 482758 w 2021904"/>
                <a:gd name="connsiteY2" fmla="*/ 664502 h 2033263"/>
                <a:gd name="connsiteX3" fmla="*/ 901621 w 2021904"/>
                <a:gd name="connsiteY3" fmla="*/ 372007 h 2033263"/>
                <a:gd name="connsiteX4" fmla="*/ 1516428 w 2021904"/>
                <a:gd name="connsiteY4" fmla="*/ 252738 h 2033263"/>
                <a:gd name="connsiteX5" fmla="*/ 1516428 w 2021904"/>
                <a:gd name="connsiteY5" fmla="*/ 0 h 2033263"/>
                <a:gd name="connsiteX6" fmla="*/ 2021904 w 2021904"/>
                <a:gd name="connsiteY6" fmla="*/ 505476 h 2033263"/>
                <a:gd name="connsiteX7" fmla="*/ 1505069 w 2021904"/>
                <a:gd name="connsiteY7" fmla="*/ 1181337 h 2033263"/>
                <a:gd name="connsiteX8" fmla="*/ 1499389 w 2021904"/>
                <a:gd name="connsiteY8" fmla="*/ 883164 h 2033263"/>
                <a:gd name="connsiteX9" fmla="*/ 975456 w 2021904"/>
                <a:gd name="connsiteY9" fmla="*/ 888843 h 2033263"/>
                <a:gd name="connsiteX10" fmla="*/ 658823 w 2021904"/>
                <a:gd name="connsiteY10" fmla="*/ 1307705 h 2033263"/>
                <a:gd name="connsiteX11" fmla="*/ 653143 w 2021904"/>
                <a:gd name="connsiteY11" fmla="*/ 2033263 h 2033263"/>
                <a:gd name="connsiteX12" fmla="*/ 0 w 2021904"/>
                <a:gd name="connsiteY12" fmla="*/ 2021904 h 2033263"/>
                <a:gd name="connsiteX0" fmla="*/ 1608 w 2023512"/>
                <a:gd name="connsiteY0" fmla="*/ 2021904 h 2033263"/>
                <a:gd name="connsiteX1" fmla="*/ 7288 w 2023512"/>
                <a:gd name="connsiteY1" fmla="*/ 1578902 h 2033263"/>
                <a:gd name="connsiteX2" fmla="*/ 132236 w 2023512"/>
                <a:gd name="connsiteY2" fmla="*/ 1182757 h 2033263"/>
                <a:gd name="connsiteX3" fmla="*/ 484366 w 2023512"/>
                <a:gd name="connsiteY3" fmla="*/ 664502 h 2033263"/>
                <a:gd name="connsiteX4" fmla="*/ 903229 w 2023512"/>
                <a:gd name="connsiteY4" fmla="*/ 372007 h 2033263"/>
                <a:gd name="connsiteX5" fmla="*/ 1518036 w 2023512"/>
                <a:gd name="connsiteY5" fmla="*/ 252738 h 2033263"/>
                <a:gd name="connsiteX6" fmla="*/ 1518036 w 2023512"/>
                <a:gd name="connsiteY6" fmla="*/ 0 h 2033263"/>
                <a:gd name="connsiteX7" fmla="*/ 2023512 w 2023512"/>
                <a:gd name="connsiteY7" fmla="*/ 505476 h 2033263"/>
                <a:gd name="connsiteX8" fmla="*/ 1506677 w 2023512"/>
                <a:gd name="connsiteY8" fmla="*/ 1181337 h 2033263"/>
                <a:gd name="connsiteX9" fmla="*/ 1500997 w 2023512"/>
                <a:gd name="connsiteY9" fmla="*/ 883164 h 2033263"/>
                <a:gd name="connsiteX10" fmla="*/ 977064 w 2023512"/>
                <a:gd name="connsiteY10" fmla="*/ 888843 h 2033263"/>
                <a:gd name="connsiteX11" fmla="*/ 660431 w 2023512"/>
                <a:gd name="connsiteY11" fmla="*/ 1307705 h 2033263"/>
                <a:gd name="connsiteX12" fmla="*/ 654751 w 2023512"/>
                <a:gd name="connsiteY12" fmla="*/ 2033263 h 2033263"/>
                <a:gd name="connsiteX13" fmla="*/ 1608 w 2023512"/>
                <a:gd name="connsiteY13" fmla="*/ 2021904 h 2033263"/>
                <a:gd name="connsiteX0" fmla="*/ 1608 w 2023512"/>
                <a:gd name="connsiteY0" fmla="*/ 2021904 h 2033263"/>
                <a:gd name="connsiteX1" fmla="*/ 7288 w 2023512"/>
                <a:gd name="connsiteY1" fmla="*/ 1578902 h 2033263"/>
                <a:gd name="connsiteX2" fmla="*/ 132236 w 2023512"/>
                <a:gd name="connsiteY2" fmla="*/ 1182757 h 2033263"/>
                <a:gd name="connsiteX3" fmla="*/ 484366 w 2023512"/>
                <a:gd name="connsiteY3" fmla="*/ 664502 h 2033263"/>
                <a:gd name="connsiteX4" fmla="*/ 734264 w 2023512"/>
                <a:gd name="connsiteY4" fmla="*/ 477078 h 2033263"/>
                <a:gd name="connsiteX5" fmla="*/ 903229 w 2023512"/>
                <a:gd name="connsiteY5" fmla="*/ 372007 h 2033263"/>
                <a:gd name="connsiteX6" fmla="*/ 1518036 w 2023512"/>
                <a:gd name="connsiteY6" fmla="*/ 252738 h 2033263"/>
                <a:gd name="connsiteX7" fmla="*/ 1518036 w 2023512"/>
                <a:gd name="connsiteY7" fmla="*/ 0 h 2033263"/>
                <a:gd name="connsiteX8" fmla="*/ 2023512 w 2023512"/>
                <a:gd name="connsiteY8" fmla="*/ 505476 h 2033263"/>
                <a:gd name="connsiteX9" fmla="*/ 1506677 w 2023512"/>
                <a:gd name="connsiteY9" fmla="*/ 1181337 h 2033263"/>
                <a:gd name="connsiteX10" fmla="*/ 1500997 w 2023512"/>
                <a:gd name="connsiteY10" fmla="*/ 883164 h 2033263"/>
                <a:gd name="connsiteX11" fmla="*/ 977064 w 2023512"/>
                <a:gd name="connsiteY11" fmla="*/ 888843 h 2033263"/>
                <a:gd name="connsiteX12" fmla="*/ 660431 w 2023512"/>
                <a:gd name="connsiteY12" fmla="*/ 1307705 h 2033263"/>
                <a:gd name="connsiteX13" fmla="*/ 654751 w 2023512"/>
                <a:gd name="connsiteY13" fmla="*/ 2033263 h 2033263"/>
                <a:gd name="connsiteX14" fmla="*/ 1608 w 2023512"/>
                <a:gd name="connsiteY14" fmla="*/ 2021904 h 2033263"/>
                <a:gd name="connsiteX0" fmla="*/ 0 w 2021904"/>
                <a:gd name="connsiteY0" fmla="*/ 2021904 h 2033263"/>
                <a:gd name="connsiteX1" fmla="*/ 48543 w 2021904"/>
                <a:gd name="connsiteY1" fmla="*/ 1581284 h 2033263"/>
                <a:gd name="connsiteX2" fmla="*/ 130628 w 2021904"/>
                <a:gd name="connsiteY2" fmla="*/ 1182757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30628 w 2021904"/>
                <a:gd name="connsiteY2" fmla="*/ 1182757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211590 w 2021904"/>
                <a:gd name="connsiteY2" fmla="*/ 1232763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482758 w 2021904"/>
                <a:gd name="connsiteY3" fmla="*/ 66450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25620 w 2021904"/>
                <a:gd name="connsiteY3" fmla="*/ 697840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42289 w 2021904"/>
                <a:gd name="connsiteY3" fmla="*/ 712127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61339 w 2021904"/>
                <a:gd name="connsiteY3" fmla="*/ 721652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70864 w 2021904"/>
                <a:gd name="connsiteY3" fmla="*/ 776421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732656 w 2021904"/>
                <a:gd name="connsiteY4" fmla="*/ 47707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901621 w 2021904"/>
                <a:gd name="connsiteY5" fmla="*/ 372007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201658 w 2021904"/>
                <a:gd name="connsiteY5" fmla="*/ 364863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201658 w 2021904"/>
                <a:gd name="connsiteY5" fmla="*/ 376770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184989 w 2021904"/>
                <a:gd name="connsiteY5" fmla="*/ 37915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813619 w 2021904"/>
                <a:gd name="connsiteY4" fmla="*/ 572328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56576 w 2021904"/>
                <a:gd name="connsiteY3" fmla="*/ 774040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85397 w 2021904"/>
                <a:gd name="connsiteY2" fmla="*/ 1228001 h 2033263"/>
                <a:gd name="connsiteX3" fmla="*/ 520858 w 2021904"/>
                <a:gd name="connsiteY3" fmla="*/ 757371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58068 w 2021904"/>
                <a:gd name="connsiteY1" fmla="*/ 1583665 h 2033263"/>
                <a:gd name="connsiteX2" fmla="*/ 154441 w 2021904"/>
                <a:gd name="connsiteY2" fmla="*/ 1254195 h 2033263"/>
                <a:gd name="connsiteX3" fmla="*/ 520858 w 2021904"/>
                <a:gd name="connsiteY3" fmla="*/ 757371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21904"/>
                <a:gd name="connsiteY0" fmla="*/ 2021904 h 2033263"/>
                <a:gd name="connsiteX1" fmla="*/ 22349 w 2021904"/>
                <a:gd name="connsiteY1" fmla="*/ 1578902 h 2033263"/>
                <a:gd name="connsiteX2" fmla="*/ 154441 w 2021904"/>
                <a:gd name="connsiteY2" fmla="*/ 1254195 h 2033263"/>
                <a:gd name="connsiteX3" fmla="*/ 520858 w 2021904"/>
                <a:gd name="connsiteY3" fmla="*/ 757371 h 2033263"/>
                <a:gd name="connsiteX4" fmla="*/ 792188 w 2021904"/>
                <a:gd name="connsiteY4" fmla="*/ 550897 h 2033263"/>
                <a:gd name="connsiteX5" fmla="*/ 1173083 w 2021904"/>
                <a:gd name="connsiteY5" fmla="*/ 360102 h 2033263"/>
                <a:gd name="connsiteX6" fmla="*/ 1516428 w 2021904"/>
                <a:gd name="connsiteY6" fmla="*/ 252738 h 2033263"/>
                <a:gd name="connsiteX7" fmla="*/ 1516428 w 2021904"/>
                <a:gd name="connsiteY7" fmla="*/ 0 h 2033263"/>
                <a:gd name="connsiteX8" fmla="*/ 2021904 w 2021904"/>
                <a:gd name="connsiteY8" fmla="*/ 505476 h 2033263"/>
                <a:gd name="connsiteX9" fmla="*/ 1505069 w 2021904"/>
                <a:gd name="connsiteY9" fmla="*/ 1181337 h 2033263"/>
                <a:gd name="connsiteX10" fmla="*/ 1499389 w 2021904"/>
                <a:gd name="connsiteY10" fmla="*/ 883164 h 2033263"/>
                <a:gd name="connsiteX11" fmla="*/ 975456 w 2021904"/>
                <a:gd name="connsiteY11" fmla="*/ 888843 h 2033263"/>
                <a:gd name="connsiteX12" fmla="*/ 658823 w 2021904"/>
                <a:gd name="connsiteY12" fmla="*/ 1307705 h 2033263"/>
                <a:gd name="connsiteX13" fmla="*/ 653143 w 2021904"/>
                <a:gd name="connsiteY13" fmla="*/ 2033263 h 2033263"/>
                <a:gd name="connsiteX14" fmla="*/ 0 w 2021904"/>
                <a:gd name="connsiteY14" fmla="*/ 2021904 h 2033263"/>
                <a:gd name="connsiteX0" fmla="*/ 0 w 2060004"/>
                <a:gd name="connsiteY0" fmla="*/ 2024285 h 2033263"/>
                <a:gd name="connsiteX1" fmla="*/ 60449 w 2060004"/>
                <a:gd name="connsiteY1" fmla="*/ 1578902 h 2033263"/>
                <a:gd name="connsiteX2" fmla="*/ 192541 w 2060004"/>
                <a:gd name="connsiteY2" fmla="*/ 1254195 h 2033263"/>
                <a:gd name="connsiteX3" fmla="*/ 558958 w 2060004"/>
                <a:gd name="connsiteY3" fmla="*/ 757371 h 2033263"/>
                <a:gd name="connsiteX4" fmla="*/ 830288 w 2060004"/>
                <a:gd name="connsiteY4" fmla="*/ 550897 h 2033263"/>
                <a:gd name="connsiteX5" fmla="*/ 1211183 w 2060004"/>
                <a:gd name="connsiteY5" fmla="*/ 360102 h 2033263"/>
                <a:gd name="connsiteX6" fmla="*/ 1554528 w 2060004"/>
                <a:gd name="connsiteY6" fmla="*/ 252738 h 2033263"/>
                <a:gd name="connsiteX7" fmla="*/ 1554528 w 2060004"/>
                <a:gd name="connsiteY7" fmla="*/ 0 h 2033263"/>
                <a:gd name="connsiteX8" fmla="*/ 2060004 w 2060004"/>
                <a:gd name="connsiteY8" fmla="*/ 505476 h 2033263"/>
                <a:gd name="connsiteX9" fmla="*/ 1543169 w 2060004"/>
                <a:gd name="connsiteY9" fmla="*/ 1181337 h 2033263"/>
                <a:gd name="connsiteX10" fmla="*/ 1537489 w 2060004"/>
                <a:gd name="connsiteY10" fmla="*/ 883164 h 2033263"/>
                <a:gd name="connsiteX11" fmla="*/ 1013556 w 2060004"/>
                <a:gd name="connsiteY11" fmla="*/ 888843 h 2033263"/>
                <a:gd name="connsiteX12" fmla="*/ 696923 w 2060004"/>
                <a:gd name="connsiteY12" fmla="*/ 1307705 h 2033263"/>
                <a:gd name="connsiteX13" fmla="*/ 691243 w 2060004"/>
                <a:gd name="connsiteY13" fmla="*/ 2033263 h 2033263"/>
                <a:gd name="connsiteX14" fmla="*/ 0 w 2060004"/>
                <a:gd name="connsiteY14" fmla="*/ 2024285 h 2033263"/>
                <a:gd name="connsiteX0" fmla="*/ 45234 w 2105238"/>
                <a:gd name="connsiteY0" fmla="*/ 2024285 h 2033263"/>
                <a:gd name="connsiteX1" fmla="*/ 68667 w 2105238"/>
                <a:gd name="connsiteY1" fmla="*/ 1782817 h 2033263"/>
                <a:gd name="connsiteX2" fmla="*/ 105683 w 2105238"/>
                <a:gd name="connsiteY2" fmla="*/ 1578902 h 2033263"/>
                <a:gd name="connsiteX3" fmla="*/ 237775 w 2105238"/>
                <a:gd name="connsiteY3" fmla="*/ 1254195 h 2033263"/>
                <a:gd name="connsiteX4" fmla="*/ 604192 w 2105238"/>
                <a:gd name="connsiteY4" fmla="*/ 757371 h 2033263"/>
                <a:gd name="connsiteX5" fmla="*/ 875522 w 2105238"/>
                <a:gd name="connsiteY5" fmla="*/ 550897 h 2033263"/>
                <a:gd name="connsiteX6" fmla="*/ 1256417 w 2105238"/>
                <a:gd name="connsiteY6" fmla="*/ 360102 h 2033263"/>
                <a:gd name="connsiteX7" fmla="*/ 1599762 w 2105238"/>
                <a:gd name="connsiteY7" fmla="*/ 252738 h 2033263"/>
                <a:gd name="connsiteX8" fmla="*/ 1599762 w 2105238"/>
                <a:gd name="connsiteY8" fmla="*/ 0 h 2033263"/>
                <a:gd name="connsiteX9" fmla="*/ 2105238 w 2105238"/>
                <a:gd name="connsiteY9" fmla="*/ 505476 h 2033263"/>
                <a:gd name="connsiteX10" fmla="*/ 1588403 w 2105238"/>
                <a:gd name="connsiteY10" fmla="*/ 1181337 h 2033263"/>
                <a:gd name="connsiteX11" fmla="*/ 1582723 w 2105238"/>
                <a:gd name="connsiteY11" fmla="*/ 883164 h 2033263"/>
                <a:gd name="connsiteX12" fmla="*/ 1058790 w 2105238"/>
                <a:gd name="connsiteY12" fmla="*/ 888843 h 2033263"/>
                <a:gd name="connsiteX13" fmla="*/ 742157 w 2105238"/>
                <a:gd name="connsiteY13" fmla="*/ 1307705 h 2033263"/>
                <a:gd name="connsiteX14" fmla="*/ 736477 w 2105238"/>
                <a:gd name="connsiteY14" fmla="*/ 2033263 h 2033263"/>
                <a:gd name="connsiteX15" fmla="*/ 45234 w 2105238"/>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30288 w 2060004"/>
                <a:gd name="connsiteY5" fmla="*/ 550897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558958 w 2060004"/>
                <a:gd name="connsiteY4" fmla="*/ 757371 h 2033263"/>
                <a:gd name="connsiteX5" fmla="*/ 825526 w 2060004"/>
                <a:gd name="connsiteY5" fmla="*/ 548516 h 2033263"/>
                <a:gd name="connsiteX6" fmla="*/ 1211183 w 2060004"/>
                <a:gd name="connsiteY6" fmla="*/ 360102 h 2033263"/>
                <a:gd name="connsiteX7" fmla="*/ 1554528 w 2060004"/>
                <a:gd name="connsiteY7" fmla="*/ 252738 h 2033263"/>
                <a:gd name="connsiteX8" fmla="*/ 1554528 w 2060004"/>
                <a:gd name="connsiteY8" fmla="*/ 0 h 2033263"/>
                <a:gd name="connsiteX9" fmla="*/ 2060004 w 2060004"/>
                <a:gd name="connsiteY9" fmla="*/ 505476 h 2033263"/>
                <a:gd name="connsiteX10" fmla="*/ 1543169 w 2060004"/>
                <a:gd name="connsiteY10" fmla="*/ 1181337 h 2033263"/>
                <a:gd name="connsiteX11" fmla="*/ 1537489 w 2060004"/>
                <a:gd name="connsiteY11" fmla="*/ 883164 h 2033263"/>
                <a:gd name="connsiteX12" fmla="*/ 1013556 w 2060004"/>
                <a:gd name="connsiteY12" fmla="*/ 888843 h 2033263"/>
                <a:gd name="connsiteX13" fmla="*/ 696923 w 2060004"/>
                <a:gd name="connsiteY13" fmla="*/ 1307705 h 2033263"/>
                <a:gd name="connsiteX14" fmla="*/ 691243 w 2060004"/>
                <a:gd name="connsiteY14" fmla="*/ 2033263 h 2033263"/>
                <a:gd name="connsiteX15" fmla="*/ 0 w 2060004"/>
                <a:gd name="connsiteY15"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1183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696923 w 2060004"/>
                <a:gd name="connsiteY14" fmla="*/ 1307705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696923 w 2060004"/>
                <a:gd name="connsiteY14" fmla="*/ 1307705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696923 w 2060004"/>
                <a:gd name="connsiteY14" fmla="*/ 1307705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013556 w 2060004"/>
                <a:gd name="connsiteY13" fmla="*/ 8888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7868 w 2060004"/>
                <a:gd name="connsiteY13" fmla="*/ 1029337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894567 w 2060004"/>
                <a:gd name="connsiteY14" fmla="*/ 1398193 h 2033263"/>
                <a:gd name="connsiteX15" fmla="*/ 691243 w 2060004"/>
                <a:gd name="connsiteY15" fmla="*/ 2033263 h 2033263"/>
                <a:gd name="connsiteX16" fmla="*/ 0 w 2060004"/>
                <a:gd name="connsiteY16"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43169 w 2060004"/>
                <a:gd name="connsiteY11" fmla="*/ 1181337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28881 w 2060004"/>
                <a:gd name="connsiteY11" fmla="*/ 1145618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 name="connsiteX0" fmla="*/ 0 w 2060004"/>
                <a:gd name="connsiteY0" fmla="*/ 2024285 h 2033263"/>
                <a:gd name="connsiteX1" fmla="*/ 23433 w 2060004"/>
                <a:gd name="connsiteY1" fmla="*/ 1782817 h 2033263"/>
                <a:gd name="connsiteX2" fmla="*/ 60449 w 2060004"/>
                <a:gd name="connsiteY2" fmla="*/ 1578902 h 2033263"/>
                <a:gd name="connsiteX3" fmla="*/ 192541 w 2060004"/>
                <a:gd name="connsiteY3" fmla="*/ 1254195 h 2033263"/>
                <a:gd name="connsiteX4" fmla="*/ 354427 w 2060004"/>
                <a:gd name="connsiteY4" fmla="*/ 987479 h 2033263"/>
                <a:gd name="connsiteX5" fmla="*/ 558958 w 2060004"/>
                <a:gd name="connsiteY5" fmla="*/ 757371 h 2033263"/>
                <a:gd name="connsiteX6" fmla="*/ 825526 w 2060004"/>
                <a:gd name="connsiteY6" fmla="*/ 548516 h 2033263"/>
                <a:gd name="connsiteX7" fmla="*/ 1213564 w 2060004"/>
                <a:gd name="connsiteY7" fmla="*/ 360102 h 2033263"/>
                <a:gd name="connsiteX8" fmla="*/ 1554528 w 2060004"/>
                <a:gd name="connsiteY8" fmla="*/ 252738 h 2033263"/>
                <a:gd name="connsiteX9" fmla="*/ 1554528 w 2060004"/>
                <a:gd name="connsiteY9" fmla="*/ 0 h 2033263"/>
                <a:gd name="connsiteX10" fmla="*/ 2060004 w 2060004"/>
                <a:gd name="connsiteY10" fmla="*/ 505476 h 2033263"/>
                <a:gd name="connsiteX11" fmla="*/ 1538406 w 2060004"/>
                <a:gd name="connsiteY11" fmla="*/ 1145618 h 2033263"/>
                <a:gd name="connsiteX12" fmla="*/ 1537489 w 2060004"/>
                <a:gd name="connsiteY12" fmla="*/ 883164 h 2033263"/>
                <a:gd name="connsiteX13" fmla="*/ 1223105 w 2060004"/>
                <a:gd name="connsiteY13" fmla="*/ 1041243 h 2033263"/>
                <a:gd name="connsiteX14" fmla="*/ 1059277 w 2060004"/>
                <a:gd name="connsiteY14" fmla="*/ 1182742 h 2033263"/>
                <a:gd name="connsiteX15" fmla="*/ 894567 w 2060004"/>
                <a:gd name="connsiteY15" fmla="*/ 1398193 h 2033263"/>
                <a:gd name="connsiteX16" fmla="*/ 691243 w 2060004"/>
                <a:gd name="connsiteY16" fmla="*/ 2033263 h 2033263"/>
                <a:gd name="connsiteX17" fmla="*/ 0 w 2060004"/>
                <a:gd name="connsiteY17" fmla="*/ 2024285 h 203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0004" h="2033263">
                  <a:moveTo>
                    <a:pt x="0" y="2024285"/>
                  </a:moveTo>
                  <a:cubicBezTo>
                    <a:pt x="2205" y="1951191"/>
                    <a:pt x="13358" y="1857048"/>
                    <a:pt x="23433" y="1782817"/>
                  </a:cubicBezTo>
                  <a:cubicBezTo>
                    <a:pt x="33508" y="1708587"/>
                    <a:pt x="33852" y="1666609"/>
                    <a:pt x="60449" y="1578902"/>
                  </a:cubicBezTo>
                  <a:cubicBezTo>
                    <a:pt x="102892" y="1460347"/>
                    <a:pt x="123904" y="1396562"/>
                    <a:pt x="192541" y="1254195"/>
                  </a:cubicBezTo>
                  <a:cubicBezTo>
                    <a:pt x="241934" y="1156419"/>
                    <a:pt x="293358" y="1070283"/>
                    <a:pt x="354427" y="987479"/>
                  </a:cubicBezTo>
                  <a:cubicBezTo>
                    <a:pt x="415496" y="904675"/>
                    <a:pt x="480838" y="831325"/>
                    <a:pt x="558958" y="757371"/>
                  </a:cubicBezTo>
                  <a:cubicBezTo>
                    <a:pt x="665523" y="639299"/>
                    <a:pt x="755716" y="597265"/>
                    <a:pt x="825526" y="548516"/>
                  </a:cubicBezTo>
                  <a:cubicBezTo>
                    <a:pt x="895336" y="499767"/>
                    <a:pt x="1077256" y="394652"/>
                    <a:pt x="1213564" y="360102"/>
                  </a:cubicBezTo>
                  <a:cubicBezTo>
                    <a:pt x="1391513" y="293358"/>
                    <a:pt x="1440873" y="288526"/>
                    <a:pt x="1554528" y="252738"/>
                  </a:cubicBezTo>
                  <a:lnTo>
                    <a:pt x="1554528" y="0"/>
                  </a:lnTo>
                  <a:lnTo>
                    <a:pt x="2060004" y="505476"/>
                  </a:lnTo>
                  <a:lnTo>
                    <a:pt x="1538406" y="1145618"/>
                  </a:lnTo>
                  <a:cubicBezTo>
                    <a:pt x="1536513" y="1010257"/>
                    <a:pt x="1539382" y="1018525"/>
                    <a:pt x="1537489" y="883164"/>
                  </a:cubicBezTo>
                  <a:cubicBezTo>
                    <a:pt x="1434282" y="931888"/>
                    <a:pt x="1364411" y="935369"/>
                    <a:pt x="1223105" y="1041243"/>
                  </a:cubicBezTo>
                  <a:cubicBezTo>
                    <a:pt x="1143006" y="1091173"/>
                    <a:pt x="1114033" y="1123251"/>
                    <a:pt x="1059277" y="1182742"/>
                  </a:cubicBezTo>
                  <a:cubicBezTo>
                    <a:pt x="973564" y="1277951"/>
                    <a:pt x="976941" y="1273109"/>
                    <a:pt x="894567" y="1398193"/>
                  </a:cubicBezTo>
                  <a:cubicBezTo>
                    <a:pt x="742655" y="1644809"/>
                    <a:pt x="693136" y="1791410"/>
                    <a:pt x="691243" y="2033263"/>
                  </a:cubicBezTo>
                  <a:lnTo>
                    <a:pt x="0" y="2024285"/>
                  </a:lnTo>
                  <a:close/>
                </a:path>
              </a:pathLst>
            </a:cu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8625783F-D23E-1D95-13C7-A37601703878}"/>
                </a:ext>
              </a:extLst>
            </p:cNvPr>
            <p:cNvSpPr txBox="1"/>
            <p:nvPr/>
          </p:nvSpPr>
          <p:spPr>
            <a:xfrm rot="19072832">
              <a:off x="2949366" y="2378874"/>
              <a:ext cx="2940050" cy="3063564"/>
            </a:xfrm>
            <a:prstGeom prst="rect">
              <a:avLst/>
            </a:prstGeom>
            <a:noFill/>
          </p:spPr>
          <p:txBody>
            <a:bodyPr wrap="square" rtlCol="0">
              <a:prstTxWarp prst="textArchUp">
                <a:avLst>
                  <a:gd name="adj" fmla="val 5659682"/>
                </a:avLst>
              </a:prstTxWarp>
              <a:spAutoFit/>
            </a:bodyPr>
            <a:lstStyle/>
            <a:p>
              <a:pPr algn="ctr"/>
              <a:r>
                <a:rPr lang="en-US" b="1" dirty="0">
                  <a:solidFill>
                    <a:schemeClr val="bg1"/>
                  </a:solidFill>
                </a:rPr>
                <a:t>Analyze</a:t>
              </a:r>
            </a:p>
          </p:txBody>
        </p:sp>
        <p:sp>
          <p:nvSpPr>
            <p:cNvPr id="11" name="TextBox 10">
              <a:extLst>
                <a:ext uri="{FF2B5EF4-FFF2-40B4-BE49-F238E27FC236}">
                  <a16:creationId xmlns:a16="http://schemas.microsoft.com/office/drawing/2014/main" id="{9033D577-F253-D68F-8B64-FB2EDCC2E09D}"/>
                </a:ext>
              </a:extLst>
            </p:cNvPr>
            <p:cNvSpPr txBox="1"/>
            <p:nvPr/>
          </p:nvSpPr>
          <p:spPr>
            <a:xfrm rot="2757362">
              <a:off x="2877672" y="2322757"/>
              <a:ext cx="3148909" cy="3236773"/>
            </a:xfrm>
            <a:prstGeom prst="rect">
              <a:avLst/>
            </a:prstGeom>
            <a:noFill/>
          </p:spPr>
          <p:txBody>
            <a:bodyPr wrap="square" rtlCol="0">
              <a:prstTxWarp prst="textArchUp">
                <a:avLst>
                  <a:gd name="adj" fmla="val 5659682"/>
                </a:avLst>
              </a:prstTxWarp>
              <a:spAutoFit/>
            </a:bodyPr>
            <a:lstStyle/>
            <a:p>
              <a:pPr algn="ctr"/>
              <a:r>
                <a:rPr lang="en-US" b="1" dirty="0">
                  <a:solidFill>
                    <a:schemeClr val="bg1"/>
                  </a:solidFill>
                </a:rPr>
                <a:t>Score</a:t>
              </a:r>
            </a:p>
          </p:txBody>
        </p:sp>
        <p:sp>
          <p:nvSpPr>
            <p:cNvPr id="12" name="TextBox 11">
              <a:extLst>
                <a:ext uri="{FF2B5EF4-FFF2-40B4-BE49-F238E27FC236}">
                  <a16:creationId xmlns:a16="http://schemas.microsoft.com/office/drawing/2014/main" id="{9ED9C7AB-3ED3-1797-79C2-84F3CAC95719}"/>
                </a:ext>
              </a:extLst>
            </p:cNvPr>
            <p:cNvSpPr txBox="1"/>
            <p:nvPr/>
          </p:nvSpPr>
          <p:spPr>
            <a:xfrm rot="8093737" flipV="1">
              <a:off x="3159662" y="2595286"/>
              <a:ext cx="2940050" cy="2999844"/>
            </a:xfrm>
            <a:prstGeom prst="rect">
              <a:avLst/>
            </a:prstGeom>
            <a:noFill/>
            <a:scene3d>
              <a:camera prst="orthographicFront">
                <a:rot lat="0" lon="10800000" rev="0"/>
              </a:camera>
              <a:lightRig rig="threePt" dir="t"/>
            </a:scene3d>
          </p:spPr>
          <p:txBody>
            <a:bodyPr wrap="square" rtlCol="0">
              <a:prstTxWarp prst="textArchDown">
                <a:avLst/>
              </a:prstTxWarp>
              <a:spAutoFit/>
            </a:bodyPr>
            <a:lstStyle/>
            <a:p>
              <a:pPr algn="ctr"/>
              <a:r>
                <a:rPr lang="en-US" b="1" dirty="0">
                  <a:solidFill>
                    <a:schemeClr val="bg1"/>
                  </a:solidFill>
                </a:rPr>
                <a:t> Combine</a:t>
              </a:r>
            </a:p>
          </p:txBody>
        </p:sp>
        <p:sp>
          <p:nvSpPr>
            <p:cNvPr id="15" name="TextBox 14">
              <a:extLst>
                <a:ext uri="{FF2B5EF4-FFF2-40B4-BE49-F238E27FC236}">
                  <a16:creationId xmlns:a16="http://schemas.microsoft.com/office/drawing/2014/main" id="{777E1C26-9FD8-D6E3-5BB6-CBE74CE5120D}"/>
                </a:ext>
              </a:extLst>
            </p:cNvPr>
            <p:cNvSpPr txBox="1"/>
            <p:nvPr/>
          </p:nvSpPr>
          <p:spPr>
            <a:xfrm rot="13743329" flipV="1">
              <a:off x="2909755" y="2402558"/>
              <a:ext cx="3176318" cy="3303310"/>
            </a:xfrm>
            <a:prstGeom prst="rect">
              <a:avLst/>
            </a:prstGeom>
            <a:noFill/>
            <a:scene3d>
              <a:camera prst="orthographicFront">
                <a:rot lat="0" lon="10800000" rev="0"/>
              </a:camera>
              <a:lightRig rig="threePt" dir="t"/>
            </a:scene3d>
          </p:spPr>
          <p:txBody>
            <a:bodyPr wrap="square" rtlCol="0">
              <a:prstTxWarp prst="textArchDown">
                <a:avLst>
                  <a:gd name="adj" fmla="val 1446891"/>
                </a:avLst>
              </a:prstTxWarp>
              <a:spAutoFit/>
            </a:bodyPr>
            <a:lstStyle/>
            <a:p>
              <a:pPr algn="ctr"/>
              <a:r>
                <a:rPr lang="en-US" b="1" dirty="0">
                  <a:solidFill>
                    <a:schemeClr val="bg1"/>
                  </a:solidFill>
                </a:rPr>
                <a:t>Decide</a:t>
              </a:r>
            </a:p>
          </p:txBody>
        </p:sp>
      </p:grpSp>
      <p:sp>
        <p:nvSpPr>
          <p:cNvPr id="13" name="TextBox 12">
            <a:extLst>
              <a:ext uri="{FF2B5EF4-FFF2-40B4-BE49-F238E27FC236}">
                <a16:creationId xmlns:a16="http://schemas.microsoft.com/office/drawing/2014/main" id="{54DACDBF-D312-A282-8B52-6AB979D87872}"/>
              </a:ext>
            </a:extLst>
          </p:cNvPr>
          <p:cNvSpPr txBox="1"/>
          <p:nvPr/>
        </p:nvSpPr>
        <p:spPr>
          <a:xfrm>
            <a:off x="8402453" y="1541436"/>
            <a:ext cx="3713530" cy="1631216"/>
          </a:xfrm>
          <a:prstGeom prst="rect">
            <a:avLst/>
          </a:prstGeom>
          <a:noFill/>
        </p:spPr>
        <p:txBody>
          <a:bodyPr wrap="square" rtlCol="0">
            <a:spAutoFit/>
          </a:bodyPr>
          <a:lstStyle/>
          <a:p>
            <a:pPr algn="ctr"/>
            <a:r>
              <a:rPr lang="en-US" sz="2000" b="1" u="sng" dirty="0"/>
              <a:t>Score</a:t>
            </a:r>
          </a:p>
          <a:p>
            <a:pPr marL="115888" indent="-115888">
              <a:buFont typeface="Arial" panose="020B0604020202020204" pitchFamily="34" charset="0"/>
              <a:buChar char="•"/>
            </a:pPr>
            <a:r>
              <a:rPr lang="en-US" sz="2000" dirty="0">
                <a:solidFill>
                  <a:schemeClr val="accent2">
                    <a:lumMod val="75000"/>
                  </a:schemeClr>
                </a:solidFill>
              </a:rPr>
              <a:t>Inputs: Unscored risk scenarios</a:t>
            </a:r>
          </a:p>
          <a:p>
            <a:pPr marL="115888" indent="-115888">
              <a:buFont typeface="Arial" panose="020B0604020202020204" pitchFamily="34" charset="0"/>
              <a:buChar char="•"/>
            </a:pPr>
            <a:r>
              <a:rPr lang="en-US" sz="2000" dirty="0">
                <a:solidFill>
                  <a:srgbClr val="008080"/>
                </a:solidFill>
              </a:rPr>
              <a:t>Outputs: Scored risk scenarios</a:t>
            </a:r>
          </a:p>
        </p:txBody>
      </p:sp>
      <p:sp>
        <p:nvSpPr>
          <p:cNvPr id="14" name="TextBox 13">
            <a:extLst>
              <a:ext uri="{FF2B5EF4-FFF2-40B4-BE49-F238E27FC236}">
                <a16:creationId xmlns:a16="http://schemas.microsoft.com/office/drawing/2014/main" id="{167F9659-200B-CCCA-E467-47FC65B3464F}"/>
              </a:ext>
            </a:extLst>
          </p:cNvPr>
          <p:cNvSpPr txBox="1"/>
          <p:nvPr/>
        </p:nvSpPr>
        <p:spPr>
          <a:xfrm>
            <a:off x="8416327" y="4366615"/>
            <a:ext cx="3824057" cy="1631216"/>
          </a:xfrm>
          <a:prstGeom prst="rect">
            <a:avLst/>
          </a:prstGeom>
          <a:noFill/>
        </p:spPr>
        <p:txBody>
          <a:bodyPr wrap="square" rtlCol="0">
            <a:spAutoFit/>
          </a:bodyPr>
          <a:lstStyle/>
          <a:p>
            <a:pPr algn="ctr"/>
            <a:r>
              <a:rPr lang="en-US" sz="2000" b="1" u="sng" dirty="0"/>
              <a:t>Combine</a:t>
            </a:r>
          </a:p>
          <a:p>
            <a:pPr marL="115888" indent="-115888">
              <a:buFont typeface="Arial" panose="020B0604020202020204" pitchFamily="34" charset="0"/>
              <a:buChar char="•"/>
            </a:pPr>
            <a:r>
              <a:rPr lang="en-US" sz="2000" dirty="0">
                <a:solidFill>
                  <a:schemeClr val="accent2">
                    <a:lumMod val="75000"/>
                  </a:schemeClr>
                </a:solidFill>
              </a:rPr>
              <a:t>Inputs: Scored risk scenarios</a:t>
            </a:r>
          </a:p>
          <a:p>
            <a:pPr marL="115888" indent="-115888">
              <a:buFont typeface="Arial" panose="020B0604020202020204" pitchFamily="34" charset="0"/>
              <a:buChar char="•"/>
            </a:pPr>
            <a:r>
              <a:rPr lang="en-US" sz="2000" dirty="0">
                <a:solidFill>
                  <a:srgbClr val="008080"/>
                </a:solidFill>
              </a:rPr>
              <a:t>Outputs: Scored system level or portfolio risk</a:t>
            </a:r>
          </a:p>
          <a:p>
            <a:pPr marL="115888" indent="-115888">
              <a:buFont typeface="Arial" panose="020B0604020202020204" pitchFamily="34" charset="0"/>
              <a:buChar char="•"/>
            </a:pPr>
            <a:endParaRPr lang="en-US" sz="2000" dirty="0">
              <a:solidFill>
                <a:schemeClr val="bg1">
                  <a:lumMod val="75000"/>
                </a:schemeClr>
              </a:solidFill>
            </a:endParaRPr>
          </a:p>
        </p:txBody>
      </p:sp>
      <p:sp>
        <p:nvSpPr>
          <p:cNvPr id="16" name="TextBox 15">
            <a:extLst>
              <a:ext uri="{FF2B5EF4-FFF2-40B4-BE49-F238E27FC236}">
                <a16:creationId xmlns:a16="http://schemas.microsoft.com/office/drawing/2014/main" id="{A0141428-B28C-1BE9-895E-8518A184641E}"/>
              </a:ext>
            </a:extLst>
          </p:cNvPr>
          <p:cNvSpPr txBox="1"/>
          <p:nvPr/>
        </p:nvSpPr>
        <p:spPr>
          <a:xfrm>
            <a:off x="275755" y="4366615"/>
            <a:ext cx="4144237" cy="1938992"/>
          </a:xfrm>
          <a:prstGeom prst="rect">
            <a:avLst/>
          </a:prstGeom>
          <a:noFill/>
        </p:spPr>
        <p:txBody>
          <a:bodyPr wrap="square" rtlCol="0">
            <a:spAutoFit/>
          </a:bodyPr>
          <a:lstStyle/>
          <a:p>
            <a:pPr algn="ctr"/>
            <a:r>
              <a:rPr lang="en-US" sz="2000" b="1" u="sng" dirty="0"/>
              <a:t>Decide</a:t>
            </a:r>
          </a:p>
          <a:p>
            <a:pPr marL="115888" indent="-115888">
              <a:buFont typeface="Arial" panose="020B0604020202020204" pitchFamily="34" charset="0"/>
              <a:buChar char="•"/>
            </a:pPr>
            <a:r>
              <a:rPr lang="en-US" sz="2000" dirty="0">
                <a:solidFill>
                  <a:schemeClr val="accent2">
                    <a:lumMod val="75000"/>
                  </a:schemeClr>
                </a:solidFill>
              </a:rPr>
              <a:t>Inputs: Scored system level or portfolio risk</a:t>
            </a:r>
          </a:p>
          <a:p>
            <a:pPr marL="115888" indent="-115888">
              <a:buFont typeface="Arial" panose="020B0604020202020204" pitchFamily="34" charset="0"/>
              <a:buChar char="•"/>
            </a:pPr>
            <a:r>
              <a:rPr lang="en-US" sz="2000" dirty="0">
                <a:solidFill>
                  <a:srgbClr val="008080"/>
                </a:solidFill>
              </a:rPr>
              <a:t>Outputs: Structured assurance case, decision documents, reports</a:t>
            </a:r>
          </a:p>
        </p:txBody>
      </p:sp>
      <p:sp>
        <p:nvSpPr>
          <p:cNvPr id="17" name="TextBox 16">
            <a:extLst>
              <a:ext uri="{FF2B5EF4-FFF2-40B4-BE49-F238E27FC236}">
                <a16:creationId xmlns:a16="http://schemas.microsoft.com/office/drawing/2014/main" id="{D8BB82DC-1E74-9166-25B3-123BB2E7B512}"/>
              </a:ext>
            </a:extLst>
          </p:cNvPr>
          <p:cNvSpPr txBox="1"/>
          <p:nvPr/>
        </p:nvSpPr>
        <p:spPr>
          <a:xfrm>
            <a:off x="301052" y="1541436"/>
            <a:ext cx="3846604" cy="2554545"/>
          </a:xfrm>
          <a:prstGeom prst="rect">
            <a:avLst/>
          </a:prstGeom>
          <a:noFill/>
        </p:spPr>
        <p:txBody>
          <a:bodyPr wrap="square" rtlCol="0">
            <a:spAutoFit/>
          </a:bodyPr>
          <a:lstStyle/>
          <a:p>
            <a:pPr algn="ctr"/>
            <a:r>
              <a:rPr lang="en-US" sz="2000" b="1" u="sng" dirty="0"/>
              <a:t>Analyze </a:t>
            </a:r>
          </a:p>
          <a:p>
            <a:pPr marL="115888" indent="-115888">
              <a:buFont typeface="Arial" panose="020B0604020202020204" pitchFamily="34" charset="0"/>
              <a:buChar char="•"/>
            </a:pPr>
            <a:r>
              <a:rPr lang="en-US" sz="2000" dirty="0">
                <a:solidFill>
                  <a:schemeClr val="accent2">
                    <a:lumMod val="75000"/>
                  </a:schemeClr>
                </a:solidFill>
              </a:rPr>
              <a:t>Inputs: Documentation, SME knowledge, architectures, potential threats, stakeholder concerns</a:t>
            </a:r>
          </a:p>
          <a:p>
            <a:pPr marL="115888" indent="-115888">
              <a:buFont typeface="Arial" panose="020B0604020202020204" pitchFamily="34" charset="0"/>
              <a:buChar char="•"/>
            </a:pPr>
            <a:r>
              <a:rPr lang="en-US" sz="2000" dirty="0">
                <a:solidFill>
                  <a:srgbClr val="008080"/>
                </a:solidFill>
              </a:rPr>
              <a:t>Outputs: Unscored risk scenarios</a:t>
            </a:r>
          </a:p>
          <a:p>
            <a:pPr marL="115888" indent="-115888">
              <a:buFont typeface="Arial" panose="020B0604020202020204" pitchFamily="34" charset="0"/>
              <a:buChar char="•"/>
            </a:pPr>
            <a:endParaRPr lang="en-US" sz="2000" dirty="0">
              <a:solidFill>
                <a:schemeClr val="bg1">
                  <a:lumMod val="75000"/>
                </a:schemeClr>
              </a:solidFill>
            </a:endParaRPr>
          </a:p>
        </p:txBody>
      </p:sp>
    </p:spTree>
    <p:extLst>
      <p:ext uri="{BB962C8B-B14F-4D97-AF65-F5344CB8AC3E}">
        <p14:creationId xmlns:p14="http://schemas.microsoft.com/office/powerpoint/2010/main" val="1725278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F09F9D-2697-16F9-5D28-6519309915FF}"/>
              </a:ext>
            </a:extLst>
          </p:cNvPr>
          <p:cNvSpPr>
            <a:spLocks noGrp="1"/>
          </p:cNvSpPr>
          <p:nvPr>
            <p:ph type="sldNum" sz="quarter" idx="12"/>
          </p:nvPr>
        </p:nvSpPr>
        <p:spPr/>
        <p:txBody>
          <a:bodyPr/>
          <a:lstStyle/>
          <a:p>
            <a:pPr>
              <a:defRPr/>
            </a:pPr>
            <a:fld id="{78E67954-3F63-4602-A1EF-637D8771F4F4}" type="slidenum">
              <a:rPr lang="en-US" smtClean="0"/>
              <a:pPr>
                <a:defRPr/>
              </a:pPr>
              <a:t>30</a:t>
            </a:fld>
            <a:endParaRPr lang="en-US"/>
          </a:p>
        </p:txBody>
      </p:sp>
      <p:sp>
        <p:nvSpPr>
          <p:cNvPr id="4" name="Title 3">
            <a:extLst>
              <a:ext uri="{FF2B5EF4-FFF2-40B4-BE49-F238E27FC236}">
                <a16:creationId xmlns:a16="http://schemas.microsoft.com/office/drawing/2014/main" id="{AAEFDA26-2379-6B48-747D-78D10F610CF4}"/>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4493132E-3F79-644A-4B63-0111C002AE77}"/>
              </a:ext>
            </a:extLst>
          </p:cNvPr>
          <p:cNvPicPr>
            <a:picLocks noChangeAspect="1"/>
          </p:cNvPicPr>
          <p:nvPr/>
        </p:nvPicPr>
        <p:blipFill>
          <a:blip r:embed="rId2"/>
          <a:stretch>
            <a:fillRect/>
          </a:stretch>
        </p:blipFill>
        <p:spPr>
          <a:xfrm>
            <a:off x="848458" y="1167937"/>
            <a:ext cx="10635761" cy="5647399"/>
          </a:xfrm>
          <a:prstGeom prst="rect">
            <a:avLst/>
          </a:prstGeom>
        </p:spPr>
      </p:pic>
    </p:spTree>
    <p:extLst>
      <p:ext uri="{BB962C8B-B14F-4D97-AF65-F5344CB8AC3E}">
        <p14:creationId xmlns:p14="http://schemas.microsoft.com/office/powerpoint/2010/main" val="787466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A72A06-B33A-BF69-B740-E006FD5EDEF0}"/>
              </a:ext>
            </a:extLst>
          </p:cNvPr>
          <p:cNvSpPr>
            <a:spLocks noGrp="1"/>
          </p:cNvSpPr>
          <p:nvPr>
            <p:ph idx="1"/>
          </p:nvPr>
        </p:nvSpPr>
        <p:spPr>
          <a:xfrm>
            <a:off x="609658" y="1206572"/>
            <a:ext cx="8772694" cy="4919438"/>
          </a:xfrm>
        </p:spPr>
        <p:txBody>
          <a:bodyPr/>
          <a:lstStyle/>
          <a:p>
            <a:r>
              <a:rPr lang="en-US" sz="2800" dirty="0"/>
              <a:t>On only one occasion out of many dozens of trials, ChatGPT gave several results greater than 1.0</a:t>
            </a:r>
          </a:p>
          <a:p>
            <a:pPr lvl="1"/>
            <a:r>
              <a:rPr lang="en-US" sz="2400" dirty="0"/>
              <a:t>When questioned as to how a likelihood could be greater than 1.0, ChatGPT apologized and recreated, reducing the values over 1.0 to 1.0</a:t>
            </a:r>
          </a:p>
          <a:p>
            <a:r>
              <a:rPr lang="en-US" sz="2600" dirty="0"/>
              <a:t>On another occasion ChatGPT appeared to go “on strike”, the first quarter of the results were normal, the last three quarters were 0.5 for all values</a:t>
            </a:r>
          </a:p>
          <a:p>
            <a:pPr lvl="1"/>
            <a:r>
              <a:rPr lang="en-US" sz="2400" dirty="0"/>
              <a:t>You must carefully watch the output and can’t assume it gave you what you asked for</a:t>
            </a:r>
          </a:p>
        </p:txBody>
      </p:sp>
      <p:sp>
        <p:nvSpPr>
          <p:cNvPr id="3" name="Slide Number Placeholder 2">
            <a:extLst>
              <a:ext uri="{FF2B5EF4-FFF2-40B4-BE49-F238E27FC236}">
                <a16:creationId xmlns:a16="http://schemas.microsoft.com/office/drawing/2014/main" id="{328BD97B-0661-2CC7-DF47-17E72E730A84}"/>
              </a:ext>
            </a:extLst>
          </p:cNvPr>
          <p:cNvSpPr>
            <a:spLocks noGrp="1"/>
          </p:cNvSpPr>
          <p:nvPr>
            <p:ph type="sldNum" sz="quarter" idx="12"/>
          </p:nvPr>
        </p:nvSpPr>
        <p:spPr/>
        <p:txBody>
          <a:bodyPr/>
          <a:lstStyle/>
          <a:p>
            <a:pPr>
              <a:defRPr/>
            </a:pPr>
            <a:fld id="{78E67954-3F63-4602-A1EF-637D8771F4F4}" type="slidenum">
              <a:rPr lang="en-US" smtClean="0"/>
              <a:pPr>
                <a:defRPr/>
              </a:pPr>
              <a:t>31</a:t>
            </a:fld>
            <a:endParaRPr lang="en-US"/>
          </a:p>
        </p:txBody>
      </p:sp>
      <p:sp>
        <p:nvSpPr>
          <p:cNvPr id="4" name="Title 3">
            <a:extLst>
              <a:ext uri="{FF2B5EF4-FFF2-40B4-BE49-F238E27FC236}">
                <a16:creationId xmlns:a16="http://schemas.microsoft.com/office/drawing/2014/main" id="{BE77B58F-0546-C827-11ED-F0DA9A656B9C}"/>
              </a:ext>
            </a:extLst>
          </p:cNvPr>
          <p:cNvSpPr>
            <a:spLocks noGrp="1"/>
          </p:cNvSpPr>
          <p:nvPr>
            <p:ph type="title"/>
          </p:nvPr>
        </p:nvSpPr>
        <p:spPr/>
        <p:txBody>
          <a:bodyPr/>
          <a:lstStyle/>
          <a:p>
            <a:r>
              <a:rPr lang="en-US" dirty="0"/>
              <a:t>AI Excursion Notes</a:t>
            </a:r>
          </a:p>
        </p:txBody>
      </p:sp>
      <p:pic>
        <p:nvPicPr>
          <p:cNvPr id="6" name="Picture 5">
            <a:extLst>
              <a:ext uri="{FF2B5EF4-FFF2-40B4-BE49-F238E27FC236}">
                <a16:creationId xmlns:a16="http://schemas.microsoft.com/office/drawing/2014/main" id="{D7153CDB-BFAD-ABB2-2EF6-140A2913DF80}"/>
              </a:ext>
            </a:extLst>
          </p:cNvPr>
          <p:cNvPicPr>
            <a:picLocks noChangeAspect="1"/>
          </p:cNvPicPr>
          <p:nvPr/>
        </p:nvPicPr>
        <p:blipFill>
          <a:blip r:embed="rId2"/>
          <a:stretch>
            <a:fillRect/>
          </a:stretch>
        </p:blipFill>
        <p:spPr>
          <a:xfrm>
            <a:off x="9234218" y="1230755"/>
            <a:ext cx="2828895" cy="5042201"/>
          </a:xfrm>
          <a:prstGeom prst="rect">
            <a:avLst/>
          </a:prstGeom>
        </p:spPr>
      </p:pic>
    </p:spTree>
    <p:extLst>
      <p:ext uri="{BB962C8B-B14F-4D97-AF65-F5344CB8AC3E}">
        <p14:creationId xmlns:p14="http://schemas.microsoft.com/office/powerpoint/2010/main" val="2135412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757E3-4E04-145B-512D-9F20C2488B90}"/>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057BC8EF-1E0E-8CC3-E1A5-947062AF8492}"/>
              </a:ext>
            </a:extLst>
          </p:cNvPr>
          <p:cNvSpPr txBox="1"/>
          <p:nvPr/>
        </p:nvSpPr>
        <p:spPr>
          <a:xfrm>
            <a:off x="5364993" y="3807662"/>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58" name="TextBox 57">
            <a:extLst>
              <a:ext uri="{FF2B5EF4-FFF2-40B4-BE49-F238E27FC236}">
                <a16:creationId xmlns:a16="http://schemas.microsoft.com/office/drawing/2014/main" id="{E6FCF49D-7ED0-FDE5-31A6-37511DE86D68}"/>
              </a:ext>
            </a:extLst>
          </p:cNvPr>
          <p:cNvSpPr txBox="1"/>
          <p:nvPr/>
        </p:nvSpPr>
        <p:spPr>
          <a:xfrm>
            <a:off x="4719376" y="6547959"/>
            <a:ext cx="828018" cy="276999"/>
          </a:xfrm>
          <a:prstGeom prst="rect">
            <a:avLst/>
          </a:prstGeom>
          <a:noFill/>
        </p:spPr>
        <p:txBody>
          <a:bodyPr wrap="square" rtlCol="0">
            <a:spAutoFit/>
          </a:bodyPr>
          <a:lstStyle/>
          <a:p>
            <a:pPr algn="ctr"/>
            <a:r>
              <a:rPr lang="en-US" sz="1200" b="1" dirty="0">
                <a:solidFill>
                  <a:srgbClr val="7030A0"/>
                </a:solidFill>
              </a:rPr>
              <a:t>0.02</a:t>
            </a:r>
          </a:p>
        </p:txBody>
      </p:sp>
      <p:sp>
        <p:nvSpPr>
          <p:cNvPr id="57" name="TextBox 56">
            <a:extLst>
              <a:ext uri="{FF2B5EF4-FFF2-40B4-BE49-F238E27FC236}">
                <a16:creationId xmlns:a16="http://schemas.microsoft.com/office/drawing/2014/main" id="{1A3F6ABC-E523-033F-16AB-7399DC3D5D84}"/>
              </a:ext>
            </a:extLst>
          </p:cNvPr>
          <p:cNvSpPr txBox="1"/>
          <p:nvPr/>
        </p:nvSpPr>
        <p:spPr>
          <a:xfrm>
            <a:off x="6269155" y="6547959"/>
            <a:ext cx="828018" cy="276999"/>
          </a:xfrm>
          <a:prstGeom prst="rect">
            <a:avLst/>
          </a:prstGeom>
          <a:noFill/>
        </p:spPr>
        <p:txBody>
          <a:bodyPr wrap="square" rtlCol="0">
            <a:spAutoFit/>
          </a:bodyPr>
          <a:lstStyle/>
          <a:p>
            <a:pPr algn="ctr"/>
            <a:r>
              <a:rPr lang="en-US" sz="1200" b="1" dirty="0">
                <a:solidFill>
                  <a:srgbClr val="7030A0"/>
                </a:solidFill>
              </a:rPr>
              <a:t>0.05</a:t>
            </a:r>
          </a:p>
        </p:txBody>
      </p:sp>
      <p:sp>
        <p:nvSpPr>
          <p:cNvPr id="59" name="TextBox 58">
            <a:extLst>
              <a:ext uri="{FF2B5EF4-FFF2-40B4-BE49-F238E27FC236}">
                <a16:creationId xmlns:a16="http://schemas.microsoft.com/office/drawing/2014/main" id="{B1ABE151-FC92-DD83-C3C0-264F87DE7CF2}"/>
              </a:ext>
            </a:extLst>
          </p:cNvPr>
          <p:cNvSpPr txBox="1"/>
          <p:nvPr/>
        </p:nvSpPr>
        <p:spPr>
          <a:xfrm>
            <a:off x="1795541" y="5737302"/>
            <a:ext cx="828018" cy="276999"/>
          </a:xfrm>
          <a:prstGeom prst="rect">
            <a:avLst/>
          </a:prstGeom>
          <a:noFill/>
        </p:spPr>
        <p:txBody>
          <a:bodyPr wrap="square" rtlCol="0">
            <a:spAutoFit/>
          </a:bodyPr>
          <a:lstStyle/>
          <a:p>
            <a:pPr algn="ctr"/>
            <a:r>
              <a:rPr lang="en-US" sz="1200" b="1" dirty="0">
                <a:solidFill>
                  <a:srgbClr val="7030A0"/>
                </a:solidFill>
              </a:rPr>
              <a:t>0.07</a:t>
            </a:r>
          </a:p>
        </p:txBody>
      </p:sp>
      <p:sp>
        <p:nvSpPr>
          <p:cNvPr id="3" name="Slide Number Placeholder 2">
            <a:extLst>
              <a:ext uri="{FF2B5EF4-FFF2-40B4-BE49-F238E27FC236}">
                <a16:creationId xmlns:a16="http://schemas.microsoft.com/office/drawing/2014/main" id="{735DEE22-72C6-A90A-56DB-36D596D8B31F}"/>
              </a:ext>
            </a:extLst>
          </p:cNvPr>
          <p:cNvSpPr>
            <a:spLocks noGrp="1"/>
          </p:cNvSpPr>
          <p:nvPr>
            <p:ph type="sldNum" sz="quarter" idx="12"/>
          </p:nvPr>
        </p:nvSpPr>
        <p:spPr/>
        <p:txBody>
          <a:bodyPr/>
          <a:lstStyle/>
          <a:p>
            <a:pPr>
              <a:defRPr/>
            </a:pPr>
            <a:fld id="{78E67954-3F63-4602-A1EF-637D8771F4F4}" type="slidenum">
              <a:rPr lang="en-US" smtClean="0"/>
              <a:pPr>
                <a:defRPr/>
              </a:pPr>
              <a:t>32</a:t>
            </a:fld>
            <a:endParaRPr lang="en-US" dirty="0"/>
          </a:p>
        </p:txBody>
      </p:sp>
      <p:sp>
        <p:nvSpPr>
          <p:cNvPr id="4" name="Title 3">
            <a:extLst>
              <a:ext uri="{FF2B5EF4-FFF2-40B4-BE49-F238E27FC236}">
                <a16:creationId xmlns:a16="http://schemas.microsoft.com/office/drawing/2014/main" id="{7951E68C-ACA2-4559-795C-74817120949E}"/>
              </a:ext>
            </a:extLst>
          </p:cNvPr>
          <p:cNvSpPr>
            <a:spLocks noGrp="1"/>
          </p:cNvSpPr>
          <p:nvPr>
            <p:ph type="title"/>
          </p:nvPr>
        </p:nvSpPr>
        <p:spPr/>
        <p:txBody>
          <a:bodyPr/>
          <a:lstStyle/>
          <a:p>
            <a:r>
              <a:rPr lang="en-US" dirty="0"/>
              <a:t>AI Excursion Direct Assessment</a:t>
            </a:r>
          </a:p>
        </p:txBody>
      </p:sp>
      <p:sp>
        <p:nvSpPr>
          <p:cNvPr id="2" name="Rectangle 1">
            <a:extLst>
              <a:ext uri="{FF2B5EF4-FFF2-40B4-BE49-F238E27FC236}">
                <a16:creationId xmlns:a16="http://schemas.microsoft.com/office/drawing/2014/main" id="{F303DDE5-FBEF-090D-E509-EA92094562BD}"/>
              </a:ext>
            </a:extLst>
          </p:cNvPr>
          <p:cNvSpPr/>
          <p:nvPr/>
        </p:nvSpPr>
        <p:spPr>
          <a:xfrm>
            <a:off x="1448344"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sends malicious navigation command to UAS</a:t>
            </a:r>
          </a:p>
        </p:txBody>
      </p:sp>
      <p:sp>
        <p:nvSpPr>
          <p:cNvPr id="6" name="Rectangle 5">
            <a:extLst>
              <a:ext uri="{FF2B5EF4-FFF2-40B4-BE49-F238E27FC236}">
                <a16:creationId xmlns:a16="http://schemas.microsoft.com/office/drawing/2014/main" id="{65AD02FD-94E8-A189-3B29-F8438A13A9A3}"/>
              </a:ext>
            </a:extLst>
          </p:cNvPr>
          <p:cNvSpPr/>
          <p:nvPr/>
        </p:nvSpPr>
        <p:spPr>
          <a:xfrm>
            <a:off x="222121"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gains control of ground station</a:t>
            </a:r>
          </a:p>
        </p:txBody>
      </p:sp>
      <p:sp>
        <p:nvSpPr>
          <p:cNvPr id="7" name="Rectangle 6">
            <a:extLst>
              <a:ext uri="{FF2B5EF4-FFF2-40B4-BE49-F238E27FC236}">
                <a16:creationId xmlns:a16="http://schemas.microsoft.com/office/drawing/2014/main" id="{54541DC9-AA03-59F5-39D0-17AF2C9BB712}"/>
              </a:ext>
            </a:extLst>
          </p:cNvPr>
          <p:cNvSpPr/>
          <p:nvPr/>
        </p:nvSpPr>
        <p:spPr>
          <a:xfrm>
            <a:off x="2921778" y="3134456"/>
            <a:ext cx="1771721"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into the middle of ground station &amp; UAS communications link</a:t>
            </a:r>
          </a:p>
        </p:txBody>
      </p:sp>
      <p:sp>
        <p:nvSpPr>
          <p:cNvPr id="8" name="Rectangle 7">
            <a:extLst>
              <a:ext uri="{FF2B5EF4-FFF2-40B4-BE49-F238E27FC236}">
                <a16:creationId xmlns:a16="http://schemas.microsoft.com/office/drawing/2014/main" id="{43E23A19-5FA0-654A-D9CD-5FD16208250E}"/>
              </a:ext>
            </a:extLst>
          </p:cNvPr>
          <p:cNvSpPr/>
          <p:nvPr/>
        </p:nvSpPr>
        <p:spPr>
          <a:xfrm>
            <a:off x="2913073" y="409099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link to shift into unencrypted mode</a:t>
            </a:r>
          </a:p>
        </p:txBody>
      </p:sp>
      <p:sp>
        <p:nvSpPr>
          <p:cNvPr id="9" name="Rectangle 8">
            <a:extLst>
              <a:ext uri="{FF2B5EF4-FFF2-40B4-BE49-F238E27FC236}">
                <a16:creationId xmlns:a16="http://schemas.microsoft.com/office/drawing/2014/main" id="{03F76A8A-2EC5-E76F-80CA-C1D0DD4A6770}"/>
              </a:ext>
            </a:extLst>
          </p:cNvPr>
          <p:cNvSpPr/>
          <p:nvPr/>
        </p:nvSpPr>
        <p:spPr>
          <a:xfrm>
            <a:off x="4901790" y="411483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encryption key</a:t>
            </a:r>
          </a:p>
        </p:txBody>
      </p:sp>
      <p:sp>
        <p:nvSpPr>
          <p:cNvPr id="10" name="Rectangle 9">
            <a:extLst>
              <a:ext uri="{FF2B5EF4-FFF2-40B4-BE49-F238E27FC236}">
                <a16:creationId xmlns:a16="http://schemas.microsoft.com/office/drawing/2014/main" id="{E73AE6F5-400A-C9AA-AA73-3E41638CD902}"/>
              </a:ext>
            </a:extLst>
          </p:cNvPr>
          <p:cNvSpPr/>
          <p:nvPr/>
        </p:nvSpPr>
        <p:spPr>
          <a:xfrm>
            <a:off x="2965885"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insider to give them the key</a:t>
            </a:r>
          </a:p>
        </p:txBody>
      </p:sp>
      <p:sp>
        <p:nvSpPr>
          <p:cNvPr id="11" name="Rectangle 10">
            <a:extLst>
              <a:ext uri="{FF2B5EF4-FFF2-40B4-BE49-F238E27FC236}">
                <a16:creationId xmlns:a16="http://schemas.microsoft.com/office/drawing/2014/main" id="{D9FC5E14-4E1C-D360-0FE7-F82DD0B6F861}"/>
              </a:ext>
            </a:extLst>
          </p:cNvPr>
          <p:cNvSpPr/>
          <p:nvPr/>
        </p:nvSpPr>
        <p:spPr>
          <a:xfrm>
            <a:off x="4568631"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breaks encryption to determine the key</a:t>
            </a:r>
          </a:p>
        </p:txBody>
      </p:sp>
      <p:sp>
        <p:nvSpPr>
          <p:cNvPr id="12" name="Rectangle 11">
            <a:extLst>
              <a:ext uri="{FF2B5EF4-FFF2-40B4-BE49-F238E27FC236}">
                <a16:creationId xmlns:a16="http://schemas.microsoft.com/office/drawing/2014/main" id="{B459329C-E4A8-23AC-9932-B2CC7BE59FBA}"/>
              </a:ext>
            </a:extLst>
          </p:cNvPr>
          <p:cNvSpPr/>
          <p:nvPr/>
        </p:nvSpPr>
        <p:spPr>
          <a:xfrm>
            <a:off x="6166454"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steals key from SIPR connected ground station</a:t>
            </a:r>
          </a:p>
        </p:txBody>
      </p:sp>
      <p:sp>
        <p:nvSpPr>
          <p:cNvPr id="13" name="Rectangle 12">
            <a:extLst>
              <a:ext uri="{FF2B5EF4-FFF2-40B4-BE49-F238E27FC236}">
                <a16:creationId xmlns:a16="http://schemas.microsoft.com/office/drawing/2014/main" id="{D0868767-5A2F-658D-9D24-44E102356ED8}"/>
              </a:ext>
            </a:extLst>
          </p:cNvPr>
          <p:cNvSpPr/>
          <p:nvPr/>
        </p:nvSpPr>
        <p:spPr>
          <a:xfrm>
            <a:off x="4604499" y="1221384"/>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UAS flies to adversary directed location</a:t>
            </a:r>
          </a:p>
        </p:txBody>
      </p:sp>
      <p:sp>
        <p:nvSpPr>
          <p:cNvPr id="14" name="Rectangle 13">
            <a:extLst>
              <a:ext uri="{FF2B5EF4-FFF2-40B4-BE49-F238E27FC236}">
                <a16:creationId xmlns:a16="http://schemas.microsoft.com/office/drawing/2014/main" id="{5E29C1A7-9382-330D-2C34-84A711D82C8F}"/>
              </a:ext>
            </a:extLst>
          </p:cNvPr>
          <p:cNvSpPr/>
          <p:nvPr/>
        </p:nvSpPr>
        <p:spPr>
          <a:xfrm>
            <a:off x="607231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sends adversary spoofed navigation message</a:t>
            </a:r>
          </a:p>
        </p:txBody>
      </p:sp>
      <p:sp>
        <p:nvSpPr>
          <p:cNvPr id="18" name="Rectangle 17">
            <a:extLst>
              <a:ext uri="{FF2B5EF4-FFF2-40B4-BE49-F238E27FC236}">
                <a16:creationId xmlns:a16="http://schemas.microsoft.com/office/drawing/2014/main" id="{95F33B48-D9A3-3D14-2D6A-E388A70E2395}"/>
              </a:ext>
            </a:extLst>
          </p:cNvPr>
          <p:cNvSpPr/>
          <p:nvPr/>
        </p:nvSpPr>
        <p:spPr>
          <a:xfrm>
            <a:off x="887942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successfully spoofs nav solution</a:t>
            </a:r>
          </a:p>
        </p:txBody>
      </p:sp>
      <p:sp>
        <p:nvSpPr>
          <p:cNvPr id="19" name="Rectangle 18">
            <a:extLst>
              <a:ext uri="{FF2B5EF4-FFF2-40B4-BE49-F238E27FC236}">
                <a16:creationId xmlns:a16="http://schemas.microsoft.com/office/drawing/2014/main" id="{3EDE488F-FCFA-4908-0822-A57E32F99B11}"/>
              </a:ext>
            </a:extLst>
          </p:cNvPr>
          <p:cNvSpPr/>
          <p:nvPr/>
        </p:nvSpPr>
        <p:spPr>
          <a:xfrm>
            <a:off x="8559819"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MIL GPS spoofing</a:t>
            </a:r>
          </a:p>
        </p:txBody>
      </p:sp>
      <p:sp>
        <p:nvSpPr>
          <p:cNvPr id="20" name="Rectangle 19">
            <a:extLst>
              <a:ext uri="{FF2B5EF4-FFF2-40B4-BE49-F238E27FC236}">
                <a16:creationId xmlns:a16="http://schemas.microsoft.com/office/drawing/2014/main" id="{CDAD2793-35FF-BA0D-2EC4-45BE13111B83}"/>
              </a:ext>
            </a:extLst>
          </p:cNvPr>
          <p:cNvSpPr/>
          <p:nvPr/>
        </p:nvSpPr>
        <p:spPr>
          <a:xfrm>
            <a:off x="10245407"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Other NAV sensor spoofing</a:t>
            </a:r>
          </a:p>
        </p:txBody>
      </p:sp>
      <p:sp>
        <p:nvSpPr>
          <p:cNvPr id="21" name="Rectangle 20">
            <a:extLst>
              <a:ext uri="{FF2B5EF4-FFF2-40B4-BE49-F238E27FC236}">
                <a16:creationId xmlns:a16="http://schemas.microsoft.com/office/drawing/2014/main" id="{A8DF03B7-8790-5782-85A7-129E10F0B0E2}"/>
              </a:ext>
            </a:extLst>
          </p:cNvPr>
          <p:cNvSpPr/>
          <p:nvPr/>
        </p:nvSpPr>
        <p:spPr>
          <a:xfrm>
            <a:off x="115190"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Operator Insider</a:t>
            </a:r>
          </a:p>
        </p:txBody>
      </p:sp>
      <p:sp>
        <p:nvSpPr>
          <p:cNvPr id="22" name="Rectangle 21">
            <a:extLst>
              <a:ext uri="{FF2B5EF4-FFF2-40B4-BE49-F238E27FC236}">
                <a16:creationId xmlns:a16="http://schemas.microsoft.com/office/drawing/2014/main" id="{4BF20549-882F-6E39-C213-10E33EE0D4D3}"/>
              </a:ext>
            </a:extLst>
          </p:cNvPr>
          <p:cNvSpPr/>
          <p:nvPr/>
        </p:nvSpPr>
        <p:spPr>
          <a:xfrm>
            <a:off x="1849254"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SIPR connected Traditional-IT cyber attack</a:t>
            </a:r>
          </a:p>
        </p:txBody>
      </p:sp>
      <p:cxnSp>
        <p:nvCxnSpPr>
          <p:cNvPr id="24" name="Straight Connector 23">
            <a:extLst>
              <a:ext uri="{FF2B5EF4-FFF2-40B4-BE49-F238E27FC236}">
                <a16:creationId xmlns:a16="http://schemas.microsoft.com/office/drawing/2014/main" id="{EF35882C-12C2-F476-EA4E-B38B500BD025}"/>
              </a:ext>
            </a:extLst>
          </p:cNvPr>
          <p:cNvCxnSpPr>
            <a:cxnSpLocks/>
            <a:stCxn id="13" idx="2"/>
            <a:endCxn id="2" idx="0"/>
          </p:cNvCxnSpPr>
          <p:nvPr/>
        </p:nvCxnSpPr>
        <p:spPr>
          <a:xfrm flipH="1">
            <a:off x="2222675" y="1922443"/>
            <a:ext cx="315615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FA45844-6D09-3B06-D704-922DFB640253}"/>
              </a:ext>
            </a:extLst>
          </p:cNvPr>
          <p:cNvCxnSpPr>
            <a:cxnSpLocks/>
            <a:stCxn id="13" idx="2"/>
            <a:endCxn id="14" idx="0"/>
          </p:cNvCxnSpPr>
          <p:nvPr/>
        </p:nvCxnSpPr>
        <p:spPr>
          <a:xfrm>
            <a:off x="5378830" y="1922443"/>
            <a:ext cx="146781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66A8426-A148-082C-843C-FD78B13C63C3}"/>
              </a:ext>
            </a:extLst>
          </p:cNvPr>
          <p:cNvCxnSpPr>
            <a:cxnSpLocks/>
            <a:stCxn id="13" idx="2"/>
            <a:endCxn id="18" idx="0"/>
          </p:cNvCxnSpPr>
          <p:nvPr/>
        </p:nvCxnSpPr>
        <p:spPr>
          <a:xfrm>
            <a:off x="5378830" y="1922443"/>
            <a:ext cx="427492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79C3D94-8CD0-B846-9023-F66A9F28B853}"/>
              </a:ext>
            </a:extLst>
          </p:cNvPr>
          <p:cNvCxnSpPr>
            <a:cxnSpLocks/>
            <a:stCxn id="6" idx="0"/>
            <a:endCxn id="2" idx="2"/>
          </p:cNvCxnSpPr>
          <p:nvPr/>
        </p:nvCxnSpPr>
        <p:spPr>
          <a:xfrm flipV="1">
            <a:off x="996452" y="2878979"/>
            <a:ext cx="1226223"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848D939-35FB-C2AA-04DA-C90072F843FE}"/>
              </a:ext>
            </a:extLst>
          </p:cNvPr>
          <p:cNvCxnSpPr>
            <a:cxnSpLocks/>
            <a:stCxn id="7" idx="0"/>
            <a:endCxn id="2" idx="2"/>
          </p:cNvCxnSpPr>
          <p:nvPr/>
        </p:nvCxnSpPr>
        <p:spPr>
          <a:xfrm flipH="1" flipV="1">
            <a:off x="2222675" y="2878979"/>
            <a:ext cx="1584964"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A480C29-66FE-71ED-95A9-DB2861DA8D4B}"/>
              </a:ext>
            </a:extLst>
          </p:cNvPr>
          <p:cNvCxnSpPr>
            <a:cxnSpLocks/>
            <a:stCxn id="6" idx="2"/>
            <a:endCxn id="22" idx="0"/>
          </p:cNvCxnSpPr>
          <p:nvPr/>
        </p:nvCxnSpPr>
        <p:spPr>
          <a:xfrm>
            <a:off x="996452" y="3835515"/>
            <a:ext cx="1627133"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604D4F9-8846-FE4E-D4FA-0EF408810239}"/>
              </a:ext>
            </a:extLst>
          </p:cNvPr>
          <p:cNvCxnSpPr>
            <a:cxnSpLocks/>
            <a:stCxn id="6" idx="2"/>
            <a:endCxn id="21" idx="0"/>
          </p:cNvCxnSpPr>
          <p:nvPr/>
        </p:nvCxnSpPr>
        <p:spPr>
          <a:xfrm flipH="1">
            <a:off x="889521" y="3835515"/>
            <a:ext cx="106931"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8C406F3-3B00-2BF5-6C93-D7C97F68EF5C}"/>
              </a:ext>
            </a:extLst>
          </p:cNvPr>
          <p:cNvCxnSpPr>
            <a:cxnSpLocks/>
            <a:stCxn id="7" idx="2"/>
            <a:endCxn id="8" idx="0"/>
          </p:cNvCxnSpPr>
          <p:nvPr/>
        </p:nvCxnSpPr>
        <p:spPr>
          <a:xfrm flipH="1">
            <a:off x="3687404" y="3835515"/>
            <a:ext cx="12023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9E02036-2DC3-BEB0-3CDE-18B6226D1785}"/>
              </a:ext>
            </a:extLst>
          </p:cNvPr>
          <p:cNvCxnSpPr>
            <a:cxnSpLocks/>
            <a:stCxn id="7" idx="2"/>
            <a:endCxn id="9" idx="0"/>
          </p:cNvCxnSpPr>
          <p:nvPr/>
        </p:nvCxnSpPr>
        <p:spPr>
          <a:xfrm>
            <a:off x="3807639" y="3835515"/>
            <a:ext cx="1868482" cy="279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15747F-34ED-42FB-45F5-292CC9E97471}"/>
              </a:ext>
            </a:extLst>
          </p:cNvPr>
          <p:cNvCxnSpPr>
            <a:cxnSpLocks/>
            <a:stCxn id="9" idx="2"/>
            <a:endCxn id="11" idx="0"/>
          </p:cNvCxnSpPr>
          <p:nvPr/>
        </p:nvCxnSpPr>
        <p:spPr>
          <a:xfrm flipH="1">
            <a:off x="5342962" y="4815891"/>
            <a:ext cx="333159"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1F36B5A-554C-BED7-06FC-D2CCFF2448A9}"/>
              </a:ext>
            </a:extLst>
          </p:cNvPr>
          <p:cNvCxnSpPr>
            <a:cxnSpLocks/>
            <a:stCxn id="10" idx="0"/>
            <a:endCxn id="9" idx="2"/>
          </p:cNvCxnSpPr>
          <p:nvPr/>
        </p:nvCxnSpPr>
        <p:spPr>
          <a:xfrm flipV="1">
            <a:off x="3740216" y="4815891"/>
            <a:ext cx="1935905"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BECDC1C-BB83-33D7-6E77-E8B8D55ECDFA}"/>
              </a:ext>
            </a:extLst>
          </p:cNvPr>
          <p:cNvCxnSpPr>
            <a:cxnSpLocks/>
            <a:stCxn id="12" idx="0"/>
            <a:endCxn id="9" idx="2"/>
          </p:cNvCxnSpPr>
          <p:nvPr/>
        </p:nvCxnSpPr>
        <p:spPr>
          <a:xfrm flipH="1" flipV="1">
            <a:off x="5676121" y="4815891"/>
            <a:ext cx="1264664"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3976E78-AA61-0737-1254-D21CDDD72737}"/>
              </a:ext>
            </a:extLst>
          </p:cNvPr>
          <p:cNvCxnSpPr>
            <a:cxnSpLocks/>
            <a:stCxn id="18" idx="2"/>
            <a:endCxn id="19" idx="0"/>
          </p:cNvCxnSpPr>
          <p:nvPr/>
        </p:nvCxnSpPr>
        <p:spPr>
          <a:xfrm flipH="1">
            <a:off x="9334150" y="2878979"/>
            <a:ext cx="31960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08EF4E1-B77B-935F-ED97-7303BC48355A}"/>
              </a:ext>
            </a:extLst>
          </p:cNvPr>
          <p:cNvCxnSpPr>
            <a:cxnSpLocks/>
            <a:stCxn id="18" idx="2"/>
            <a:endCxn id="20" idx="0"/>
          </p:cNvCxnSpPr>
          <p:nvPr/>
        </p:nvCxnSpPr>
        <p:spPr>
          <a:xfrm>
            <a:off x="9653756" y="2878979"/>
            <a:ext cx="1365982" cy="255477"/>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F872A32-0187-076E-B5B8-3D14476AE5F9}"/>
              </a:ext>
            </a:extLst>
          </p:cNvPr>
          <p:cNvSpPr txBox="1"/>
          <p:nvPr/>
        </p:nvSpPr>
        <p:spPr>
          <a:xfrm>
            <a:off x="7900571" y="4377535"/>
            <a:ext cx="4041409"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Utilized a GPT specifically created to assess probabilities</a:t>
            </a:r>
          </a:p>
          <a:p>
            <a:pPr marL="285750" indent="-285750">
              <a:buFont typeface="Arial" panose="020B0604020202020204" pitchFamily="34" charset="0"/>
              <a:buChar char="•"/>
            </a:pPr>
            <a:r>
              <a:rPr lang="en-US" dirty="0">
                <a:solidFill>
                  <a:srgbClr val="0070C0"/>
                </a:solidFill>
              </a:rPr>
              <a:t>Reasoning was provided for each assessment that seemed plausible</a:t>
            </a:r>
          </a:p>
          <a:p>
            <a:pPr marL="285750" indent="-285750">
              <a:buFont typeface="Arial" panose="020B0604020202020204" pitchFamily="34" charset="0"/>
              <a:buChar char="•"/>
            </a:pPr>
            <a:r>
              <a:rPr lang="en-US" dirty="0">
                <a:solidFill>
                  <a:srgbClr val="0070C0"/>
                </a:solidFill>
              </a:rPr>
              <a:t>Ideally I would use human SMEs informed by AI input where hard data is missing</a:t>
            </a:r>
          </a:p>
        </p:txBody>
      </p:sp>
      <p:cxnSp>
        <p:nvCxnSpPr>
          <p:cNvPr id="27" name="Straight Connector 26">
            <a:extLst>
              <a:ext uri="{FF2B5EF4-FFF2-40B4-BE49-F238E27FC236}">
                <a16:creationId xmlns:a16="http://schemas.microsoft.com/office/drawing/2014/main" id="{B1CD0878-088B-D320-A99B-9FCFE1086A66}"/>
              </a:ext>
            </a:extLst>
          </p:cNvPr>
          <p:cNvCxnSpPr>
            <a:cxnSpLocks/>
            <a:stCxn id="14" idx="2"/>
            <a:endCxn id="32" idx="0"/>
          </p:cNvCxnSpPr>
          <p:nvPr/>
        </p:nvCxnSpPr>
        <p:spPr>
          <a:xfrm flipH="1">
            <a:off x="5962976" y="2878979"/>
            <a:ext cx="883670"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1045B8-A814-8D6F-E9A7-74696C4A99A9}"/>
              </a:ext>
            </a:extLst>
          </p:cNvPr>
          <p:cNvCxnSpPr>
            <a:cxnSpLocks/>
            <a:stCxn id="14" idx="2"/>
            <a:endCxn id="33" idx="0"/>
          </p:cNvCxnSpPr>
          <p:nvPr/>
        </p:nvCxnSpPr>
        <p:spPr>
          <a:xfrm>
            <a:off x="6846646" y="2878979"/>
            <a:ext cx="801917"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BBE37B8-E75A-62B9-BE4F-04773BE85FED}"/>
              </a:ext>
            </a:extLst>
          </p:cNvPr>
          <p:cNvSpPr txBox="1"/>
          <p:nvPr/>
        </p:nvSpPr>
        <p:spPr>
          <a:xfrm>
            <a:off x="6531002" y="2834676"/>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32" name="Rectangle 31">
            <a:extLst>
              <a:ext uri="{FF2B5EF4-FFF2-40B4-BE49-F238E27FC236}">
                <a16:creationId xmlns:a16="http://schemas.microsoft.com/office/drawing/2014/main" id="{B818B1A3-C32B-907C-11FA-3E35186CD5F3}"/>
              </a:ext>
            </a:extLst>
          </p:cNvPr>
          <p:cNvSpPr/>
          <p:nvPr/>
        </p:nvSpPr>
        <p:spPr>
          <a:xfrm>
            <a:off x="5188645"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control of device on 1553 bus via supply chain</a:t>
            </a:r>
          </a:p>
        </p:txBody>
      </p:sp>
      <p:sp>
        <p:nvSpPr>
          <p:cNvPr id="33" name="Rectangle 32">
            <a:extLst>
              <a:ext uri="{FF2B5EF4-FFF2-40B4-BE49-F238E27FC236}">
                <a16:creationId xmlns:a16="http://schemas.microsoft.com/office/drawing/2014/main" id="{B54E043D-CE3F-E31E-9B79-5AC2C2DE6291}"/>
              </a:ext>
            </a:extLst>
          </p:cNvPr>
          <p:cNvSpPr/>
          <p:nvPr/>
        </p:nvSpPr>
        <p:spPr>
          <a:xfrm>
            <a:off x="6874232"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successfully sends adversary spoofed navigation message</a:t>
            </a:r>
          </a:p>
        </p:txBody>
      </p:sp>
      <p:cxnSp>
        <p:nvCxnSpPr>
          <p:cNvPr id="138" name="Straight Connector 137">
            <a:extLst>
              <a:ext uri="{FF2B5EF4-FFF2-40B4-BE49-F238E27FC236}">
                <a16:creationId xmlns:a16="http://schemas.microsoft.com/office/drawing/2014/main" id="{FC8C2E7D-1A8D-3463-5DEB-434CDC6D4FDA}"/>
              </a:ext>
            </a:extLst>
          </p:cNvPr>
          <p:cNvCxnSpPr>
            <a:cxnSpLocks/>
          </p:cNvCxnSpPr>
          <p:nvPr/>
        </p:nvCxnSpPr>
        <p:spPr>
          <a:xfrm flipH="1">
            <a:off x="264290" y="1426175"/>
            <a:ext cx="4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9FC08B89-6ED3-1C88-FEBC-1343BB65F437}"/>
              </a:ext>
            </a:extLst>
          </p:cNvPr>
          <p:cNvSpPr txBox="1"/>
          <p:nvPr/>
        </p:nvSpPr>
        <p:spPr>
          <a:xfrm>
            <a:off x="162655" y="1494301"/>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141" name="TextBox 140">
            <a:extLst>
              <a:ext uri="{FF2B5EF4-FFF2-40B4-BE49-F238E27FC236}">
                <a16:creationId xmlns:a16="http://schemas.microsoft.com/office/drawing/2014/main" id="{D7C70841-3A7A-3021-DDAC-D2D210B27FA7}"/>
              </a:ext>
            </a:extLst>
          </p:cNvPr>
          <p:cNvSpPr txBox="1"/>
          <p:nvPr/>
        </p:nvSpPr>
        <p:spPr>
          <a:xfrm>
            <a:off x="150394" y="1230787"/>
            <a:ext cx="617537" cy="246221"/>
          </a:xfrm>
          <a:prstGeom prst="rect">
            <a:avLst/>
          </a:prstGeom>
          <a:noFill/>
        </p:spPr>
        <p:txBody>
          <a:bodyPr wrap="square" rtlCol="0">
            <a:spAutoFit/>
          </a:bodyPr>
          <a:lstStyle/>
          <a:p>
            <a:pPr algn="ctr"/>
            <a:r>
              <a:rPr lang="en-US" sz="1000" dirty="0">
                <a:solidFill>
                  <a:schemeClr val="accent1"/>
                </a:solidFill>
              </a:rPr>
              <a:t>or</a:t>
            </a:r>
          </a:p>
        </p:txBody>
      </p:sp>
      <p:cxnSp>
        <p:nvCxnSpPr>
          <p:cNvPr id="142" name="Straight Connector 141">
            <a:extLst>
              <a:ext uri="{FF2B5EF4-FFF2-40B4-BE49-F238E27FC236}">
                <a16:creationId xmlns:a16="http://schemas.microsoft.com/office/drawing/2014/main" id="{480CCD42-774F-2B64-1CFF-33A1E94103F6}"/>
              </a:ext>
            </a:extLst>
          </p:cNvPr>
          <p:cNvCxnSpPr>
            <a:cxnSpLocks/>
          </p:cNvCxnSpPr>
          <p:nvPr/>
        </p:nvCxnSpPr>
        <p:spPr>
          <a:xfrm flipH="1">
            <a:off x="264290" y="1697045"/>
            <a:ext cx="414269" cy="552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3A4E04-E597-2906-6DD4-16E1D67BDF6F}"/>
              </a:ext>
            </a:extLst>
          </p:cNvPr>
          <p:cNvSpPr txBox="1"/>
          <p:nvPr/>
        </p:nvSpPr>
        <p:spPr>
          <a:xfrm>
            <a:off x="449122" y="5719211"/>
            <a:ext cx="828018" cy="276999"/>
          </a:xfrm>
          <a:prstGeom prst="rect">
            <a:avLst/>
          </a:prstGeom>
          <a:noFill/>
        </p:spPr>
        <p:txBody>
          <a:bodyPr wrap="square" rtlCol="0">
            <a:spAutoFit/>
          </a:bodyPr>
          <a:lstStyle/>
          <a:p>
            <a:pPr algn="ctr"/>
            <a:r>
              <a:rPr lang="en-US" sz="1200" b="1" dirty="0">
                <a:solidFill>
                  <a:srgbClr val="00B050"/>
                </a:solidFill>
              </a:rPr>
              <a:t>0.002</a:t>
            </a:r>
          </a:p>
        </p:txBody>
      </p:sp>
      <p:sp>
        <p:nvSpPr>
          <p:cNvPr id="16" name="TextBox 15">
            <a:extLst>
              <a:ext uri="{FF2B5EF4-FFF2-40B4-BE49-F238E27FC236}">
                <a16:creationId xmlns:a16="http://schemas.microsoft.com/office/drawing/2014/main" id="{9D9AF0ED-C109-5FDA-858E-C7FC8AB6DE04}"/>
              </a:ext>
            </a:extLst>
          </p:cNvPr>
          <p:cNvSpPr txBox="1"/>
          <p:nvPr/>
        </p:nvSpPr>
        <p:spPr>
          <a:xfrm>
            <a:off x="3243919" y="4736086"/>
            <a:ext cx="828018" cy="276999"/>
          </a:xfrm>
          <a:prstGeom prst="rect">
            <a:avLst/>
          </a:prstGeom>
          <a:noFill/>
        </p:spPr>
        <p:txBody>
          <a:bodyPr wrap="square" rtlCol="0">
            <a:spAutoFit/>
          </a:bodyPr>
          <a:lstStyle/>
          <a:p>
            <a:pPr algn="ctr"/>
            <a:r>
              <a:rPr lang="en-US" sz="1200" b="1" dirty="0">
                <a:solidFill>
                  <a:srgbClr val="00B050"/>
                </a:solidFill>
              </a:rPr>
              <a:t>0.0</a:t>
            </a:r>
          </a:p>
        </p:txBody>
      </p:sp>
      <p:grpSp>
        <p:nvGrpSpPr>
          <p:cNvPr id="39" name="Group 38">
            <a:extLst>
              <a:ext uri="{FF2B5EF4-FFF2-40B4-BE49-F238E27FC236}">
                <a16:creationId xmlns:a16="http://schemas.microsoft.com/office/drawing/2014/main" id="{159E69CB-A628-0180-B56E-73E2D8F55D51}"/>
              </a:ext>
            </a:extLst>
          </p:cNvPr>
          <p:cNvGrpSpPr/>
          <p:nvPr/>
        </p:nvGrpSpPr>
        <p:grpSpPr>
          <a:xfrm>
            <a:off x="20730" y="1813647"/>
            <a:ext cx="909662" cy="246221"/>
            <a:chOff x="16592" y="1776405"/>
            <a:chExt cx="909662" cy="246221"/>
          </a:xfrm>
        </p:grpSpPr>
        <p:sp>
          <p:nvSpPr>
            <p:cNvPr id="38" name="TextBox 37">
              <a:extLst>
                <a:ext uri="{FF2B5EF4-FFF2-40B4-BE49-F238E27FC236}">
                  <a16:creationId xmlns:a16="http://schemas.microsoft.com/office/drawing/2014/main" id="{812603A9-5E8D-C5E5-BD10-AB584CC87263}"/>
                </a:ext>
              </a:extLst>
            </p:cNvPr>
            <p:cNvSpPr txBox="1"/>
            <p:nvPr/>
          </p:nvSpPr>
          <p:spPr>
            <a:xfrm>
              <a:off x="16592" y="1776405"/>
              <a:ext cx="909662" cy="246221"/>
            </a:xfrm>
            <a:prstGeom prst="rect">
              <a:avLst/>
            </a:prstGeom>
            <a:noFill/>
          </p:spPr>
          <p:txBody>
            <a:bodyPr wrap="square" rtlCol="0">
              <a:spAutoFit/>
            </a:bodyPr>
            <a:lstStyle/>
            <a:p>
              <a:pPr algn="ctr"/>
              <a:r>
                <a:rPr lang="en-US" sz="1000" dirty="0"/>
                <a:t>Scored Leaf</a:t>
              </a:r>
            </a:p>
          </p:txBody>
        </p:sp>
        <p:sp>
          <p:nvSpPr>
            <p:cNvPr id="36" name="Rectangle 35">
              <a:extLst>
                <a:ext uri="{FF2B5EF4-FFF2-40B4-BE49-F238E27FC236}">
                  <a16:creationId xmlns:a16="http://schemas.microsoft.com/office/drawing/2014/main" id="{15ED59FB-E242-6B9E-FF15-CE8222FE9EC0}"/>
                </a:ext>
              </a:extLst>
            </p:cNvPr>
            <p:cNvSpPr/>
            <p:nvPr/>
          </p:nvSpPr>
          <p:spPr>
            <a:xfrm>
              <a:off x="100067" y="1796802"/>
              <a:ext cx="748131" cy="205425"/>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42" name="TextBox 41">
            <a:extLst>
              <a:ext uri="{FF2B5EF4-FFF2-40B4-BE49-F238E27FC236}">
                <a16:creationId xmlns:a16="http://schemas.microsoft.com/office/drawing/2014/main" id="{2A71C22F-3C27-E228-7A85-3316D8BC4ACC}"/>
              </a:ext>
            </a:extLst>
          </p:cNvPr>
          <p:cNvSpPr txBox="1"/>
          <p:nvPr/>
        </p:nvSpPr>
        <p:spPr>
          <a:xfrm>
            <a:off x="7047817" y="3835515"/>
            <a:ext cx="828018" cy="276999"/>
          </a:xfrm>
          <a:prstGeom prst="rect">
            <a:avLst/>
          </a:prstGeom>
          <a:noFill/>
        </p:spPr>
        <p:txBody>
          <a:bodyPr wrap="square" rtlCol="0">
            <a:spAutoFit/>
          </a:bodyPr>
          <a:lstStyle/>
          <a:p>
            <a:pPr algn="ctr"/>
            <a:r>
              <a:rPr lang="en-US" sz="1200" b="1" dirty="0">
                <a:solidFill>
                  <a:srgbClr val="0070C0"/>
                </a:solidFill>
              </a:rPr>
              <a:t>0.30</a:t>
            </a:r>
          </a:p>
        </p:txBody>
      </p:sp>
      <p:sp>
        <p:nvSpPr>
          <p:cNvPr id="35" name="TextBox 34">
            <a:extLst>
              <a:ext uri="{FF2B5EF4-FFF2-40B4-BE49-F238E27FC236}">
                <a16:creationId xmlns:a16="http://schemas.microsoft.com/office/drawing/2014/main" id="{3D7AF06D-C085-A3F0-0963-B2299F15C8B5}"/>
              </a:ext>
            </a:extLst>
          </p:cNvPr>
          <p:cNvSpPr txBox="1"/>
          <p:nvPr/>
        </p:nvSpPr>
        <p:spPr>
          <a:xfrm>
            <a:off x="8763539" y="3793268"/>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45" name="TextBox 44">
            <a:extLst>
              <a:ext uri="{FF2B5EF4-FFF2-40B4-BE49-F238E27FC236}">
                <a16:creationId xmlns:a16="http://schemas.microsoft.com/office/drawing/2014/main" id="{EB1AD249-7267-4606-3828-6D94DEA9A872}"/>
              </a:ext>
            </a:extLst>
          </p:cNvPr>
          <p:cNvSpPr txBox="1"/>
          <p:nvPr/>
        </p:nvSpPr>
        <p:spPr>
          <a:xfrm>
            <a:off x="10367530" y="3809925"/>
            <a:ext cx="828018" cy="276999"/>
          </a:xfrm>
          <a:prstGeom prst="rect">
            <a:avLst/>
          </a:prstGeom>
          <a:noFill/>
        </p:spPr>
        <p:txBody>
          <a:bodyPr wrap="square" rtlCol="0">
            <a:spAutoFit/>
          </a:bodyPr>
          <a:lstStyle/>
          <a:p>
            <a:pPr algn="ctr"/>
            <a:r>
              <a:rPr lang="en-US" sz="1200" b="1" dirty="0">
                <a:solidFill>
                  <a:srgbClr val="7030A0"/>
                </a:solidFill>
              </a:rPr>
              <a:t>0.005</a:t>
            </a:r>
          </a:p>
        </p:txBody>
      </p:sp>
      <p:sp>
        <p:nvSpPr>
          <p:cNvPr id="54" name="TextBox 53">
            <a:extLst>
              <a:ext uri="{FF2B5EF4-FFF2-40B4-BE49-F238E27FC236}">
                <a16:creationId xmlns:a16="http://schemas.microsoft.com/office/drawing/2014/main" id="{F88E556F-33EE-0E93-C1F8-FCC1BAB8A03A}"/>
              </a:ext>
            </a:extLst>
          </p:cNvPr>
          <p:cNvSpPr txBox="1"/>
          <p:nvPr/>
        </p:nvSpPr>
        <p:spPr>
          <a:xfrm>
            <a:off x="3307425" y="6542758"/>
            <a:ext cx="828018" cy="276999"/>
          </a:xfrm>
          <a:prstGeom prst="rect">
            <a:avLst/>
          </a:prstGeom>
          <a:noFill/>
        </p:spPr>
        <p:txBody>
          <a:bodyPr wrap="square" rtlCol="0">
            <a:spAutoFit/>
          </a:bodyPr>
          <a:lstStyle/>
          <a:p>
            <a:pPr algn="ctr"/>
            <a:r>
              <a:rPr lang="en-US" sz="1200" b="1" dirty="0">
                <a:solidFill>
                  <a:srgbClr val="00B050"/>
                </a:solidFill>
              </a:rPr>
              <a:t>0.0005</a:t>
            </a:r>
          </a:p>
        </p:txBody>
      </p:sp>
      <p:sp>
        <p:nvSpPr>
          <p:cNvPr id="15" name="TextBox 14">
            <a:extLst>
              <a:ext uri="{FF2B5EF4-FFF2-40B4-BE49-F238E27FC236}">
                <a16:creationId xmlns:a16="http://schemas.microsoft.com/office/drawing/2014/main" id="{01ED1D86-6142-5A37-02A0-5BCD6A78C5FC}"/>
              </a:ext>
            </a:extLst>
          </p:cNvPr>
          <p:cNvSpPr txBox="1"/>
          <p:nvPr/>
        </p:nvSpPr>
        <p:spPr>
          <a:xfrm>
            <a:off x="65367" y="5956224"/>
            <a:ext cx="1626892" cy="861774"/>
          </a:xfrm>
          <a:prstGeom prst="rect">
            <a:avLst/>
          </a:prstGeom>
          <a:noFill/>
          <a:ln>
            <a:solidFill>
              <a:schemeClr val="accent1"/>
            </a:solidFill>
          </a:ln>
        </p:spPr>
        <p:txBody>
          <a:bodyPr wrap="square" rtlCol="0">
            <a:spAutoFit/>
          </a:bodyPr>
          <a:lstStyle/>
          <a:p>
            <a:r>
              <a:rPr lang="en-US" sz="1000" b="1" dirty="0">
                <a:solidFill>
                  <a:srgbClr val="00B050"/>
                </a:solidFill>
              </a:rPr>
              <a:t>Derived from data</a:t>
            </a:r>
          </a:p>
          <a:p>
            <a:r>
              <a:rPr lang="en-US" sz="1000" b="1" dirty="0">
                <a:solidFill>
                  <a:srgbClr val="0070C0"/>
                </a:solidFill>
              </a:rPr>
              <a:t>Human informed model</a:t>
            </a:r>
          </a:p>
          <a:p>
            <a:r>
              <a:rPr lang="en-US" sz="1000" b="1" dirty="0">
                <a:solidFill>
                  <a:srgbClr val="7030A0"/>
                </a:solidFill>
              </a:rPr>
              <a:t>SME assessment</a:t>
            </a:r>
          </a:p>
          <a:p>
            <a:r>
              <a:rPr lang="en-US" sz="1000" b="1" dirty="0">
                <a:solidFill>
                  <a:srgbClr val="C00000"/>
                </a:solidFill>
              </a:rPr>
              <a:t>AI assessment</a:t>
            </a:r>
          </a:p>
          <a:p>
            <a:r>
              <a:rPr lang="en-US" sz="1000" b="1" dirty="0"/>
              <a:t>Calculated</a:t>
            </a:r>
          </a:p>
        </p:txBody>
      </p:sp>
      <p:sp>
        <p:nvSpPr>
          <p:cNvPr id="41" name="TextBox 40">
            <a:extLst>
              <a:ext uri="{FF2B5EF4-FFF2-40B4-BE49-F238E27FC236}">
                <a16:creationId xmlns:a16="http://schemas.microsoft.com/office/drawing/2014/main" id="{F078A2BD-38B6-5EE1-2E63-E4B47E990F21}"/>
              </a:ext>
            </a:extLst>
          </p:cNvPr>
          <p:cNvSpPr txBox="1"/>
          <p:nvPr/>
        </p:nvSpPr>
        <p:spPr>
          <a:xfrm>
            <a:off x="218885" y="3786463"/>
            <a:ext cx="828018" cy="276999"/>
          </a:xfrm>
          <a:prstGeom prst="rect">
            <a:avLst/>
          </a:prstGeom>
          <a:noFill/>
        </p:spPr>
        <p:txBody>
          <a:bodyPr wrap="square" rtlCol="0">
            <a:spAutoFit/>
          </a:bodyPr>
          <a:lstStyle/>
          <a:p>
            <a:pPr algn="ctr"/>
            <a:r>
              <a:rPr lang="en-US" sz="1200" b="1" dirty="0"/>
              <a:t>0.071</a:t>
            </a:r>
          </a:p>
        </p:txBody>
      </p:sp>
      <p:sp>
        <p:nvSpPr>
          <p:cNvPr id="56" name="TextBox 55">
            <a:extLst>
              <a:ext uri="{FF2B5EF4-FFF2-40B4-BE49-F238E27FC236}">
                <a16:creationId xmlns:a16="http://schemas.microsoft.com/office/drawing/2014/main" id="{6FBA7093-0C90-0E25-36FB-BCEF5227F7DD}"/>
              </a:ext>
            </a:extLst>
          </p:cNvPr>
          <p:cNvSpPr txBox="1"/>
          <p:nvPr/>
        </p:nvSpPr>
        <p:spPr>
          <a:xfrm>
            <a:off x="3064903" y="3791762"/>
            <a:ext cx="828018" cy="276999"/>
          </a:xfrm>
          <a:prstGeom prst="rect">
            <a:avLst/>
          </a:prstGeom>
          <a:noFill/>
        </p:spPr>
        <p:txBody>
          <a:bodyPr wrap="square" rtlCol="0">
            <a:spAutoFit/>
          </a:bodyPr>
          <a:lstStyle/>
          <a:p>
            <a:pPr algn="ctr"/>
            <a:r>
              <a:rPr lang="en-US" sz="1200" b="1" dirty="0"/>
              <a:t>0.069</a:t>
            </a:r>
          </a:p>
        </p:txBody>
      </p:sp>
      <p:sp>
        <p:nvSpPr>
          <p:cNvPr id="61" name="TextBox 60">
            <a:extLst>
              <a:ext uri="{FF2B5EF4-FFF2-40B4-BE49-F238E27FC236}">
                <a16:creationId xmlns:a16="http://schemas.microsoft.com/office/drawing/2014/main" id="{2D7A2FC6-6DE3-F507-7839-C5546CC2EDC3}"/>
              </a:ext>
            </a:extLst>
          </p:cNvPr>
          <p:cNvSpPr txBox="1"/>
          <p:nvPr/>
        </p:nvSpPr>
        <p:spPr>
          <a:xfrm>
            <a:off x="1464108" y="2834218"/>
            <a:ext cx="828018" cy="276999"/>
          </a:xfrm>
          <a:prstGeom prst="rect">
            <a:avLst/>
          </a:prstGeom>
          <a:noFill/>
        </p:spPr>
        <p:txBody>
          <a:bodyPr wrap="square" rtlCol="0">
            <a:spAutoFit/>
          </a:bodyPr>
          <a:lstStyle/>
          <a:p>
            <a:pPr algn="ctr"/>
            <a:r>
              <a:rPr lang="en-US" sz="1200" b="1" dirty="0"/>
              <a:t>0.136</a:t>
            </a:r>
          </a:p>
        </p:txBody>
      </p:sp>
      <p:sp>
        <p:nvSpPr>
          <p:cNvPr id="65" name="TextBox 64">
            <a:extLst>
              <a:ext uri="{FF2B5EF4-FFF2-40B4-BE49-F238E27FC236}">
                <a16:creationId xmlns:a16="http://schemas.microsoft.com/office/drawing/2014/main" id="{AF088252-DD36-3A13-7E0D-CA9D605E887A}"/>
              </a:ext>
            </a:extLst>
          </p:cNvPr>
          <p:cNvSpPr txBox="1"/>
          <p:nvPr/>
        </p:nvSpPr>
        <p:spPr>
          <a:xfrm>
            <a:off x="4916593" y="4786077"/>
            <a:ext cx="828018" cy="276999"/>
          </a:xfrm>
          <a:prstGeom prst="rect">
            <a:avLst/>
          </a:prstGeom>
          <a:noFill/>
        </p:spPr>
        <p:txBody>
          <a:bodyPr wrap="square" rtlCol="0">
            <a:spAutoFit/>
          </a:bodyPr>
          <a:lstStyle/>
          <a:p>
            <a:pPr algn="ctr"/>
            <a:r>
              <a:rPr lang="en-US" sz="1200" b="1" dirty="0"/>
              <a:t>0.069</a:t>
            </a:r>
          </a:p>
        </p:txBody>
      </p:sp>
      <p:sp>
        <p:nvSpPr>
          <p:cNvPr id="66" name="TextBox 65">
            <a:extLst>
              <a:ext uri="{FF2B5EF4-FFF2-40B4-BE49-F238E27FC236}">
                <a16:creationId xmlns:a16="http://schemas.microsoft.com/office/drawing/2014/main" id="{824A3A0F-AE5F-ED19-7A36-E98313E89325}"/>
              </a:ext>
            </a:extLst>
          </p:cNvPr>
          <p:cNvSpPr txBox="1"/>
          <p:nvPr/>
        </p:nvSpPr>
        <p:spPr>
          <a:xfrm>
            <a:off x="4684865" y="1900969"/>
            <a:ext cx="828018" cy="276999"/>
          </a:xfrm>
          <a:prstGeom prst="rect">
            <a:avLst/>
          </a:prstGeom>
          <a:noFill/>
        </p:spPr>
        <p:txBody>
          <a:bodyPr wrap="square" rtlCol="0">
            <a:spAutoFit/>
          </a:bodyPr>
          <a:lstStyle/>
          <a:p>
            <a:pPr algn="ctr"/>
            <a:r>
              <a:rPr lang="en-US" sz="1200" b="1" dirty="0"/>
              <a:t>0.15</a:t>
            </a:r>
          </a:p>
        </p:txBody>
      </p:sp>
      <p:sp>
        <p:nvSpPr>
          <p:cNvPr id="70" name="TextBox 69">
            <a:extLst>
              <a:ext uri="{FF2B5EF4-FFF2-40B4-BE49-F238E27FC236}">
                <a16:creationId xmlns:a16="http://schemas.microsoft.com/office/drawing/2014/main" id="{C7355A96-DEBE-B7F2-5D68-57DA25FA15A7}"/>
              </a:ext>
            </a:extLst>
          </p:cNvPr>
          <p:cNvSpPr txBox="1"/>
          <p:nvPr/>
        </p:nvSpPr>
        <p:spPr>
          <a:xfrm>
            <a:off x="6197123" y="2926894"/>
            <a:ext cx="828018" cy="276999"/>
          </a:xfrm>
          <a:prstGeom prst="rect">
            <a:avLst/>
          </a:prstGeom>
          <a:noFill/>
        </p:spPr>
        <p:txBody>
          <a:bodyPr wrap="square" rtlCol="0">
            <a:spAutoFit/>
          </a:bodyPr>
          <a:lstStyle/>
          <a:p>
            <a:pPr algn="ctr"/>
            <a:r>
              <a:rPr lang="en-US" sz="1200" b="1" dirty="0"/>
              <a:t>0.003</a:t>
            </a:r>
          </a:p>
        </p:txBody>
      </p:sp>
      <p:sp>
        <p:nvSpPr>
          <p:cNvPr id="71" name="TextBox 70">
            <a:extLst>
              <a:ext uri="{FF2B5EF4-FFF2-40B4-BE49-F238E27FC236}">
                <a16:creationId xmlns:a16="http://schemas.microsoft.com/office/drawing/2014/main" id="{EB3BA58D-7DE6-4BB3-0317-02DB96185DD1}"/>
              </a:ext>
            </a:extLst>
          </p:cNvPr>
          <p:cNvSpPr txBox="1"/>
          <p:nvPr/>
        </p:nvSpPr>
        <p:spPr>
          <a:xfrm>
            <a:off x="8986813" y="2831908"/>
            <a:ext cx="828018" cy="276999"/>
          </a:xfrm>
          <a:prstGeom prst="rect">
            <a:avLst/>
          </a:prstGeom>
          <a:noFill/>
        </p:spPr>
        <p:txBody>
          <a:bodyPr wrap="square" rtlCol="0">
            <a:spAutoFit/>
          </a:bodyPr>
          <a:lstStyle/>
          <a:p>
            <a:pPr algn="ctr"/>
            <a:r>
              <a:rPr lang="en-US" sz="1200" b="1" dirty="0"/>
              <a:t>0.015</a:t>
            </a:r>
          </a:p>
        </p:txBody>
      </p:sp>
      <p:sp>
        <p:nvSpPr>
          <p:cNvPr id="17" name="TextBox 16">
            <a:extLst>
              <a:ext uri="{FF2B5EF4-FFF2-40B4-BE49-F238E27FC236}">
                <a16:creationId xmlns:a16="http://schemas.microsoft.com/office/drawing/2014/main" id="{6E11E8B2-BC1E-FB93-179A-771D434871B3}"/>
              </a:ext>
            </a:extLst>
          </p:cNvPr>
          <p:cNvSpPr txBox="1"/>
          <p:nvPr/>
        </p:nvSpPr>
        <p:spPr>
          <a:xfrm>
            <a:off x="5776559" y="3804222"/>
            <a:ext cx="828018" cy="276999"/>
          </a:xfrm>
          <a:prstGeom prst="rect">
            <a:avLst/>
          </a:prstGeom>
          <a:noFill/>
        </p:spPr>
        <p:txBody>
          <a:bodyPr wrap="square" rtlCol="0">
            <a:spAutoFit/>
          </a:bodyPr>
          <a:lstStyle/>
          <a:p>
            <a:pPr algn="ctr"/>
            <a:r>
              <a:rPr lang="en-US" sz="1200" b="1" dirty="0">
                <a:solidFill>
                  <a:srgbClr val="C00000"/>
                </a:solidFill>
              </a:rPr>
              <a:t>0.07</a:t>
            </a:r>
          </a:p>
        </p:txBody>
      </p:sp>
      <p:sp>
        <p:nvSpPr>
          <p:cNvPr id="47" name="TextBox 46">
            <a:extLst>
              <a:ext uri="{FF2B5EF4-FFF2-40B4-BE49-F238E27FC236}">
                <a16:creationId xmlns:a16="http://schemas.microsoft.com/office/drawing/2014/main" id="{066830D6-863A-2D16-6B03-7EC056A10FDF}"/>
              </a:ext>
            </a:extLst>
          </p:cNvPr>
          <p:cNvSpPr txBox="1"/>
          <p:nvPr/>
        </p:nvSpPr>
        <p:spPr>
          <a:xfrm>
            <a:off x="9190342" y="3796248"/>
            <a:ext cx="828018" cy="276999"/>
          </a:xfrm>
          <a:prstGeom prst="rect">
            <a:avLst/>
          </a:prstGeom>
          <a:noFill/>
        </p:spPr>
        <p:txBody>
          <a:bodyPr wrap="square" rtlCol="0">
            <a:spAutoFit/>
          </a:bodyPr>
          <a:lstStyle/>
          <a:p>
            <a:pPr algn="ctr"/>
            <a:r>
              <a:rPr lang="en-US" sz="1200" b="1" dirty="0">
                <a:solidFill>
                  <a:srgbClr val="C00000"/>
                </a:solidFill>
              </a:rPr>
              <a:t>0.02</a:t>
            </a:r>
          </a:p>
        </p:txBody>
      </p:sp>
      <p:sp>
        <p:nvSpPr>
          <p:cNvPr id="48" name="TextBox 47">
            <a:extLst>
              <a:ext uri="{FF2B5EF4-FFF2-40B4-BE49-F238E27FC236}">
                <a16:creationId xmlns:a16="http://schemas.microsoft.com/office/drawing/2014/main" id="{03DEB45F-9E61-70E0-0967-AB297C5C3129}"/>
              </a:ext>
            </a:extLst>
          </p:cNvPr>
          <p:cNvSpPr txBox="1"/>
          <p:nvPr/>
        </p:nvSpPr>
        <p:spPr>
          <a:xfrm>
            <a:off x="5231636" y="6546970"/>
            <a:ext cx="828018" cy="276999"/>
          </a:xfrm>
          <a:prstGeom prst="rect">
            <a:avLst/>
          </a:prstGeom>
          <a:noFill/>
        </p:spPr>
        <p:txBody>
          <a:bodyPr wrap="square" rtlCol="0">
            <a:spAutoFit/>
          </a:bodyPr>
          <a:lstStyle/>
          <a:p>
            <a:pPr algn="ctr"/>
            <a:r>
              <a:rPr lang="en-US" sz="1200" b="1" dirty="0">
                <a:solidFill>
                  <a:srgbClr val="C00000"/>
                </a:solidFill>
              </a:rPr>
              <a:t>0.00</a:t>
            </a:r>
          </a:p>
        </p:txBody>
      </p:sp>
      <p:sp>
        <p:nvSpPr>
          <p:cNvPr id="50" name="TextBox 49">
            <a:extLst>
              <a:ext uri="{FF2B5EF4-FFF2-40B4-BE49-F238E27FC236}">
                <a16:creationId xmlns:a16="http://schemas.microsoft.com/office/drawing/2014/main" id="{8C49EBC2-1EC8-B88F-9A52-5036DCC5BB07}"/>
              </a:ext>
            </a:extLst>
          </p:cNvPr>
          <p:cNvSpPr txBox="1"/>
          <p:nvPr/>
        </p:nvSpPr>
        <p:spPr>
          <a:xfrm>
            <a:off x="2221018" y="5737302"/>
            <a:ext cx="828018" cy="276999"/>
          </a:xfrm>
          <a:prstGeom prst="rect">
            <a:avLst/>
          </a:prstGeom>
          <a:noFill/>
        </p:spPr>
        <p:txBody>
          <a:bodyPr wrap="square" rtlCol="0">
            <a:spAutoFit/>
          </a:bodyPr>
          <a:lstStyle/>
          <a:p>
            <a:pPr algn="ctr"/>
            <a:r>
              <a:rPr lang="en-US" sz="1200" b="1" dirty="0">
                <a:solidFill>
                  <a:srgbClr val="C00000"/>
                </a:solidFill>
              </a:rPr>
              <a:t>0.005</a:t>
            </a:r>
          </a:p>
        </p:txBody>
      </p:sp>
      <p:sp>
        <p:nvSpPr>
          <p:cNvPr id="51" name="TextBox 50">
            <a:extLst>
              <a:ext uri="{FF2B5EF4-FFF2-40B4-BE49-F238E27FC236}">
                <a16:creationId xmlns:a16="http://schemas.microsoft.com/office/drawing/2014/main" id="{85BBB7E0-D8E6-AE95-0ABA-C3BDCB1C1523}"/>
              </a:ext>
            </a:extLst>
          </p:cNvPr>
          <p:cNvSpPr txBox="1"/>
          <p:nvPr/>
        </p:nvSpPr>
        <p:spPr>
          <a:xfrm>
            <a:off x="10930143" y="3805121"/>
            <a:ext cx="828018" cy="276999"/>
          </a:xfrm>
          <a:prstGeom prst="rect">
            <a:avLst/>
          </a:prstGeom>
          <a:noFill/>
        </p:spPr>
        <p:txBody>
          <a:bodyPr wrap="square" rtlCol="0">
            <a:spAutoFit/>
          </a:bodyPr>
          <a:lstStyle/>
          <a:p>
            <a:pPr algn="ctr"/>
            <a:r>
              <a:rPr lang="en-US" sz="1200" b="1" dirty="0">
                <a:solidFill>
                  <a:srgbClr val="C00000"/>
                </a:solidFill>
              </a:rPr>
              <a:t>0.05</a:t>
            </a:r>
          </a:p>
        </p:txBody>
      </p:sp>
      <p:sp>
        <p:nvSpPr>
          <p:cNvPr id="53" name="TextBox 52">
            <a:extLst>
              <a:ext uri="{FF2B5EF4-FFF2-40B4-BE49-F238E27FC236}">
                <a16:creationId xmlns:a16="http://schemas.microsoft.com/office/drawing/2014/main" id="{4EA2C715-19B1-3C4B-0CB4-F4F5DC842A32}"/>
              </a:ext>
            </a:extLst>
          </p:cNvPr>
          <p:cNvSpPr txBox="1"/>
          <p:nvPr/>
        </p:nvSpPr>
        <p:spPr>
          <a:xfrm>
            <a:off x="6821480" y="6540999"/>
            <a:ext cx="828018" cy="276999"/>
          </a:xfrm>
          <a:prstGeom prst="rect">
            <a:avLst/>
          </a:prstGeom>
          <a:noFill/>
        </p:spPr>
        <p:txBody>
          <a:bodyPr wrap="square" rtlCol="0">
            <a:spAutoFit/>
          </a:bodyPr>
          <a:lstStyle/>
          <a:p>
            <a:pPr algn="ctr"/>
            <a:r>
              <a:rPr lang="en-US" sz="1200" b="1" dirty="0">
                <a:solidFill>
                  <a:srgbClr val="C00000"/>
                </a:solidFill>
              </a:rPr>
              <a:t>0.001</a:t>
            </a:r>
          </a:p>
        </p:txBody>
      </p:sp>
      <p:sp>
        <p:nvSpPr>
          <p:cNvPr id="74" name="Oval 73">
            <a:extLst>
              <a:ext uri="{FF2B5EF4-FFF2-40B4-BE49-F238E27FC236}">
                <a16:creationId xmlns:a16="http://schemas.microsoft.com/office/drawing/2014/main" id="{E032E52C-EDAA-7944-E389-19C8BDD28429}"/>
              </a:ext>
            </a:extLst>
          </p:cNvPr>
          <p:cNvSpPr/>
          <p:nvPr/>
        </p:nvSpPr>
        <p:spPr>
          <a:xfrm>
            <a:off x="1865301" y="5753415"/>
            <a:ext cx="1130022"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EFC29855-D6FD-ECB1-2B4B-D01A89C3194A}"/>
              </a:ext>
            </a:extLst>
          </p:cNvPr>
          <p:cNvSpPr txBox="1"/>
          <p:nvPr/>
        </p:nvSpPr>
        <p:spPr>
          <a:xfrm>
            <a:off x="7491380" y="3829526"/>
            <a:ext cx="828018" cy="276999"/>
          </a:xfrm>
          <a:prstGeom prst="rect">
            <a:avLst/>
          </a:prstGeom>
          <a:noFill/>
        </p:spPr>
        <p:txBody>
          <a:bodyPr wrap="square" rtlCol="0">
            <a:spAutoFit/>
          </a:bodyPr>
          <a:lstStyle/>
          <a:p>
            <a:pPr algn="ctr"/>
            <a:r>
              <a:rPr lang="en-US" sz="1200" b="1" dirty="0">
                <a:solidFill>
                  <a:srgbClr val="C00000"/>
                </a:solidFill>
              </a:rPr>
              <a:t>0.64</a:t>
            </a:r>
          </a:p>
        </p:txBody>
      </p:sp>
      <p:sp>
        <p:nvSpPr>
          <p:cNvPr id="76" name="Oval 75">
            <a:extLst>
              <a:ext uri="{FF2B5EF4-FFF2-40B4-BE49-F238E27FC236}">
                <a16:creationId xmlns:a16="http://schemas.microsoft.com/office/drawing/2014/main" id="{ED433E06-8203-60E3-1DB9-9B79FDEA0D0C}"/>
              </a:ext>
            </a:extLst>
          </p:cNvPr>
          <p:cNvSpPr/>
          <p:nvPr/>
        </p:nvSpPr>
        <p:spPr>
          <a:xfrm>
            <a:off x="4777951" y="6563347"/>
            <a:ext cx="1130022"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1F5630D2-7081-1583-C3CD-F8019B48304E}"/>
              </a:ext>
            </a:extLst>
          </p:cNvPr>
          <p:cNvSpPr/>
          <p:nvPr/>
        </p:nvSpPr>
        <p:spPr>
          <a:xfrm>
            <a:off x="6389734" y="6564072"/>
            <a:ext cx="1130022"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97406AEF-A4AE-5360-F6D4-343CF7F13E03}"/>
              </a:ext>
            </a:extLst>
          </p:cNvPr>
          <p:cNvSpPr/>
          <p:nvPr/>
        </p:nvSpPr>
        <p:spPr>
          <a:xfrm>
            <a:off x="5379799" y="3833698"/>
            <a:ext cx="1130022"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16DE87F-1260-711B-9FE6-F458BA9D53BD}"/>
              </a:ext>
            </a:extLst>
          </p:cNvPr>
          <p:cNvSpPr/>
          <p:nvPr/>
        </p:nvSpPr>
        <p:spPr>
          <a:xfrm>
            <a:off x="7086458" y="3853119"/>
            <a:ext cx="1130022"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ACACD262-85C5-83F3-0045-A047EB05FB58}"/>
              </a:ext>
            </a:extLst>
          </p:cNvPr>
          <p:cNvSpPr/>
          <p:nvPr/>
        </p:nvSpPr>
        <p:spPr>
          <a:xfrm>
            <a:off x="8801588" y="3816846"/>
            <a:ext cx="1130022"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50DAB3E2-0BB3-B35F-DFBA-5E8FC5CEFDBC}"/>
              </a:ext>
            </a:extLst>
          </p:cNvPr>
          <p:cNvSpPr/>
          <p:nvPr/>
        </p:nvSpPr>
        <p:spPr>
          <a:xfrm>
            <a:off x="10442309" y="3827822"/>
            <a:ext cx="1130022"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72C163CE-80D4-66A6-E2AE-E27A64B5C118}"/>
              </a:ext>
            </a:extLst>
          </p:cNvPr>
          <p:cNvSpPr txBox="1"/>
          <p:nvPr/>
        </p:nvSpPr>
        <p:spPr>
          <a:xfrm>
            <a:off x="5179240" y="1900968"/>
            <a:ext cx="828018" cy="276999"/>
          </a:xfrm>
          <a:prstGeom prst="rect">
            <a:avLst/>
          </a:prstGeom>
          <a:noFill/>
        </p:spPr>
        <p:txBody>
          <a:bodyPr wrap="square" rtlCol="0">
            <a:spAutoFit/>
          </a:bodyPr>
          <a:lstStyle/>
          <a:p>
            <a:pPr algn="ctr"/>
            <a:r>
              <a:rPr lang="en-US" sz="1200" b="1" dirty="0">
                <a:solidFill>
                  <a:srgbClr val="C00000"/>
                </a:solidFill>
              </a:rPr>
              <a:t>0.10</a:t>
            </a:r>
          </a:p>
        </p:txBody>
      </p:sp>
      <p:sp>
        <p:nvSpPr>
          <p:cNvPr id="83" name="TextBox 82">
            <a:extLst>
              <a:ext uri="{FF2B5EF4-FFF2-40B4-BE49-F238E27FC236}">
                <a16:creationId xmlns:a16="http://schemas.microsoft.com/office/drawing/2014/main" id="{C52696B1-E4FF-083A-5448-D90596E38FEC}"/>
              </a:ext>
            </a:extLst>
          </p:cNvPr>
          <p:cNvSpPr txBox="1"/>
          <p:nvPr/>
        </p:nvSpPr>
        <p:spPr>
          <a:xfrm>
            <a:off x="6734530" y="2917790"/>
            <a:ext cx="828018" cy="276999"/>
          </a:xfrm>
          <a:prstGeom prst="rect">
            <a:avLst/>
          </a:prstGeom>
          <a:noFill/>
        </p:spPr>
        <p:txBody>
          <a:bodyPr wrap="square" rtlCol="0">
            <a:spAutoFit/>
          </a:bodyPr>
          <a:lstStyle/>
          <a:p>
            <a:pPr algn="ctr"/>
            <a:r>
              <a:rPr lang="en-US" sz="1200" b="1" dirty="0">
                <a:solidFill>
                  <a:srgbClr val="C00000"/>
                </a:solidFill>
              </a:rPr>
              <a:t>0.021</a:t>
            </a:r>
          </a:p>
        </p:txBody>
      </p:sp>
      <p:sp>
        <p:nvSpPr>
          <p:cNvPr id="84" name="TextBox 83">
            <a:extLst>
              <a:ext uri="{FF2B5EF4-FFF2-40B4-BE49-F238E27FC236}">
                <a16:creationId xmlns:a16="http://schemas.microsoft.com/office/drawing/2014/main" id="{7166662F-2AEF-A3A8-C4D5-E8D42F185181}"/>
              </a:ext>
            </a:extLst>
          </p:cNvPr>
          <p:cNvSpPr txBox="1"/>
          <p:nvPr/>
        </p:nvSpPr>
        <p:spPr>
          <a:xfrm>
            <a:off x="9456558" y="2827188"/>
            <a:ext cx="828018" cy="276999"/>
          </a:xfrm>
          <a:prstGeom prst="rect">
            <a:avLst/>
          </a:prstGeom>
          <a:noFill/>
        </p:spPr>
        <p:txBody>
          <a:bodyPr wrap="square" rtlCol="0">
            <a:spAutoFit/>
          </a:bodyPr>
          <a:lstStyle/>
          <a:p>
            <a:pPr algn="ctr"/>
            <a:r>
              <a:rPr lang="en-US" sz="1200" b="1" dirty="0">
                <a:solidFill>
                  <a:srgbClr val="C00000"/>
                </a:solidFill>
              </a:rPr>
              <a:t>0.069</a:t>
            </a:r>
          </a:p>
        </p:txBody>
      </p:sp>
      <p:sp>
        <p:nvSpPr>
          <p:cNvPr id="85" name="TextBox 84">
            <a:extLst>
              <a:ext uri="{FF2B5EF4-FFF2-40B4-BE49-F238E27FC236}">
                <a16:creationId xmlns:a16="http://schemas.microsoft.com/office/drawing/2014/main" id="{9DA4C7C1-93E9-DA1F-604B-01AECBA2E1BF}"/>
              </a:ext>
            </a:extLst>
          </p:cNvPr>
          <p:cNvSpPr txBox="1"/>
          <p:nvPr/>
        </p:nvSpPr>
        <p:spPr>
          <a:xfrm>
            <a:off x="2002507" y="2842275"/>
            <a:ext cx="828018" cy="276999"/>
          </a:xfrm>
          <a:prstGeom prst="rect">
            <a:avLst/>
          </a:prstGeom>
          <a:noFill/>
        </p:spPr>
        <p:txBody>
          <a:bodyPr wrap="square" rtlCol="0">
            <a:spAutoFit/>
          </a:bodyPr>
          <a:lstStyle/>
          <a:p>
            <a:pPr algn="ctr"/>
            <a:r>
              <a:rPr lang="en-US" sz="1200" b="1" dirty="0">
                <a:solidFill>
                  <a:srgbClr val="C00000"/>
                </a:solidFill>
              </a:rPr>
              <a:t>0.008</a:t>
            </a:r>
          </a:p>
        </p:txBody>
      </p:sp>
      <p:sp>
        <p:nvSpPr>
          <p:cNvPr id="86" name="TextBox 85">
            <a:extLst>
              <a:ext uri="{FF2B5EF4-FFF2-40B4-BE49-F238E27FC236}">
                <a16:creationId xmlns:a16="http://schemas.microsoft.com/office/drawing/2014/main" id="{68A1D677-C9AE-DCA5-7A71-DFC3F8D1E295}"/>
              </a:ext>
            </a:extLst>
          </p:cNvPr>
          <p:cNvSpPr txBox="1"/>
          <p:nvPr/>
        </p:nvSpPr>
        <p:spPr>
          <a:xfrm>
            <a:off x="873646" y="3791762"/>
            <a:ext cx="828018" cy="276999"/>
          </a:xfrm>
          <a:prstGeom prst="rect">
            <a:avLst/>
          </a:prstGeom>
          <a:noFill/>
        </p:spPr>
        <p:txBody>
          <a:bodyPr wrap="square" rtlCol="0">
            <a:spAutoFit/>
          </a:bodyPr>
          <a:lstStyle/>
          <a:p>
            <a:pPr algn="ctr"/>
            <a:r>
              <a:rPr lang="en-US" sz="1200" b="1" dirty="0">
                <a:solidFill>
                  <a:srgbClr val="C00000"/>
                </a:solidFill>
              </a:rPr>
              <a:t>0.007</a:t>
            </a:r>
          </a:p>
        </p:txBody>
      </p:sp>
      <p:sp>
        <p:nvSpPr>
          <p:cNvPr id="87" name="TextBox 86">
            <a:extLst>
              <a:ext uri="{FF2B5EF4-FFF2-40B4-BE49-F238E27FC236}">
                <a16:creationId xmlns:a16="http://schemas.microsoft.com/office/drawing/2014/main" id="{1F168D99-15AD-6033-79D7-43AC6CA9C511}"/>
              </a:ext>
            </a:extLst>
          </p:cNvPr>
          <p:cNvSpPr txBox="1"/>
          <p:nvPr/>
        </p:nvSpPr>
        <p:spPr>
          <a:xfrm>
            <a:off x="3664874" y="3790288"/>
            <a:ext cx="828018" cy="276999"/>
          </a:xfrm>
          <a:prstGeom prst="rect">
            <a:avLst/>
          </a:prstGeom>
          <a:noFill/>
        </p:spPr>
        <p:txBody>
          <a:bodyPr wrap="square" rtlCol="0">
            <a:spAutoFit/>
          </a:bodyPr>
          <a:lstStyle/>
          <a:p>
            <a:pPr algn="ctr"/>
            <a:r>
              <a:rPr lang="en-US" sz="1200" b="1" dirty="0">
                <a:solidFill>
                  <a:srgbClr val="C00000"/>
                </a:solidFill>
              </a:rPr>
              <a:t>0.0015</a:t>
            </a:r>
          </a:p>
        </p:txBody>
      </p:sp>
      <p:sp>
        <p:nvSpPr>
          <p:cNvPr id="88" name="TextBox 87">
            <a:extLst>
              <a:ext uri="{FF2B5EF4-FFF2-40B4-BE49-F238E27FC236}">
                <a16:creationId xmlns:a16="http://schemas.microsoft.com/office/drawing/2014/main" id="{1DDA82E2-C5B4-E4E9-4603-D7047121FAE7}"/>
              </a:ext>
            </a:extLst>
          </p:cNvPr>
          <p:cNvSpPr txBox="1"/>
          <p:nvPr/>
        </p:nvSpPr>
        <p:spPr>
          <a:xfrm>
            <a:off x="5522056" y="4786000"/>
            <a:ext cx="828018" cy="276999"/>
          </a:xfrm>
          <a:prstGeom prst="rect">
            <a:avLst/>
          </a:prstGeom>
          <a:noFill/>
        </p:spPr>
        <p:txBody>
          <a:bodyPr wrap="square" rtlCol="0">
            <a:spAutoFit/>
          </a:bodyPr>
          <a:lstStyle/>
          <a:p>
            <a:pPr algn="ctr"/>
            <a:r>
              <a:rPr lang="en-US" sz="1200" b="1" dirty="0">
                <a:solidFill>
                  <a:srgbClr val="C00000"/>
                </a:solidFill>
              </a:rPr>
              <a:t>0.0015</a:t>
            </a:r>
          </a:p>
        </p:txBody>
      </p:sp>
    </p:spTree>
    <p:extLst>
      <p:ext uri="{BB962C8B-B14F-4D97-AF65-F5344CB8AC3E}">
        <p14:creationId xmlns:p14="http://schemas.microsoft.com/office/powerpoint/2010/main" val="271713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4212" y="2717156"/>
            <a:ext cx="7323575" cy="1470025"/>
          </a:xfrm>
        </p:spPr>
        <p:txBody>
          <a:bodyPr>
            <a:normAutofit/>
          </a:bodyPr>
          <a:lstStyle/>
          <a:p>
            <a:r>
              <a:rPr lang="en-US" sz="4800" dirty="0"/>
              <a:t>Questions?</a:t>
            </a:r>
          </a:p>
        </p:txBody>
      </p:sp>
      <p:sp>
        <p:nvSpPr>
          <p:cNvPr id="6" name="Title 1">
            <a:extLst>
              <a:ext uri="{FF2B5EF4-FFF2-40B4-BE49-F238E27FC236}">
                <a16:creationId xmlns:a16="http://schemas.microsoft.com/office/drawing/2014/main" id="{4497679F-035A-4CA5-8F8F-2CB2D9DA2681}"/>
              </a:ext>
            </a:extLst>
          </p:cNvPr>
          <p:cNvSpPr txBox="1">
            <a:spLocks/>
          </p:cNvSpPr>
          <p:nvPr/>
        </p:nvSpPr>
        <p:spPr>
          <a:xfrm>
            <a:off x="3964561" y="4520484"/>
            <a:ext cx="5793226" cy="1470025"/>
          </a:xfrm>
          <a:prstGeom prst="rect">
            <a:avLst/>
          </a:prstGeom>
        </p:spPr>
        <p:txBody>
          <a:bodyPr vert="horz" lIns="53337" tIns="26668" rIns="53337" bIns="26668" rtlCol="0" anchor="ctr">
            <a:normAutofit/>
          </a:bodyPr>
          <a:lstStyle>
            <a:lvl1pPr algn="ctr" rtl="0" eaLnBrk="1" fontAlgn="base" hangingPunct="1">
              <a:spcBef>
                <a:spcPts val="0"/>
              </a:spcBef>
              <a:spcAft>
                <a:spcPct val="0"/>
              </a:spcAft>
              <a:defRPr kumimoji="0" lang="en-US" sz="3500" b="1" i="0" u="none" strike="noStrike" kern="0" cap="none" spc="0" normalizeH="0" baseline="0" noProof="0" dirty="0">
                <a:ln>
                  <a:noFill/>
                </a:ln>
                <a:solidFill>
                  <a:schemeClr val="accent1">
                    <a:lumMod val="50000"/>
                  </a:schemeClr>
                </a:solidFill>
                <a:effectLst/>
                <a:uLnTx/>
                <a:uFillTx/>
                <a:latin typeface="Arial" pitchFamily="34" charset="0"/>
                <a:ea typeface="+mj-ea"/>
                <a:cs typeface="Arial" pitchFamily="34" charset="0"/>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51" algn="ctr" rtl="0" eaLnBrk="1" fontAlgn="base" hangingPunct="1">
              <a:spcBef>
                <a:spcPct val="0"/>
              </a:spcBef>
              <a:spcAft>
                <a:spcPct val="0"/>
              </a:spcAft>
              <a:defRPr sz="4400">
                <a:solidFill>
                  <a:schemeClr val="tx2"/>
                </a:solidFill>
                <a:latin typeface="Arial" charset="0"/>
              </a:defRPr>
            </a:lvl6pPr>
            <a:lvl7pPr marL="914302" algn="ctr" rtl="0" eaLnBrk="1" fontAlgn="base" hangingPunct="1">
              <a:spcBef>
                <a:spcPct val="0"/>
              </a:spcBef>
              <a:spcAft>
                <a:spcPct val="0"/>
              </a:spcAft>
              <a:defRPr sz="4400">
                <a:solidFill>
                  <a:schemeClr val="tx2"/>
                </a:solidFill>
                <a:latin typeface="Arial" charset="0"/>
              </a:defRPr>
            </a:lvl7pPr>
            <a:lvl8pPr marL="1371453" algn="ctr" rtl="0" eaLnBrk="1" fontAlgn="base" hangingPunct="1">
              <a:spcBef>
                <a:spcPct val="0"/>
              </a:spcBef>
              <a:spcAft>
                <a:spcPct val="0"/>
              </a:spcAft>
              <a:defRPr sz="4400">
                <a:solidFill>
                  <a:schemeClr val="tx2"/>
                </a:solidFill>
                <a:latin typeface="Arial" charset="0"/>
              </a:defRPr>
            </a:lvl8pPr>
            <a:lvl9pPr marL="1828604" algn="ctr" rtl="0" eaLnBrk="1" fontAlgn="base" hangingPunct="1">
              <a:spcBef>
                <a:spcPct val="0"/>
              </a:spcBef>
              <a:spcAft>
                <a:spcPct val="0"/>
              </a:spcAft>
              <a:defRPr sz="4400">
                <a:solidFill>
                  <a:schemeClr val="tx2"/>
                </a:solidFill>
                <a:latin typeface="Arial" charset="0"/>
              </a:defRPr>
            </a:lvl9pPr>
          </a:lstStyle>
          <a:p>
            <a:pPr algn="l" defTabSz="914400"/>
            <a:r>
              <a:rPr lang="en-US" sz="3200" dirty="0"/>
              <a:t>Dr. Bill “Data” Bryant</a:t>
            </a:r>
          </a:p>
          <a:p>
            <a:pPr algn="l" defTabSz="914400"/>
            <a:r>
              <a:rPr lang="en-US" sz="2800" b="0" dirty="0"/>
              <a:t>bill.bryant@mtsi-va.com</a:t>
            </a:r>
          </a:p>
        </p:txBody>
      </p:sp>
      <p:sp>
        <p:nvSpPr>
          <p:cNvPr id="7" name="TextBox 6">
            <a:extLst>
              <a:ext uri="{FF2B5EF4-FFF2-40B4-BE49-F238E27FC236}">
                <a16:creationId xmlns:a16="http://schemas.microsoft.com/office/drawing/2014/main" id="{41BE946F-4F84-44A1-9BFC-232BFD3C250D}"/>
              </a:ext>
            </a:extLst>
          </p:cNvPr>
          <p:cNvSpPr txBox="1"/>
          <p:nvPr/>
        </p:nvSpPr>
        <p:spPr>
          <a:xfrm>
            <a:off x="2585250" y="5644530"/>
            <a:ext cx="7626772" cy="523220"/>
          </a:xfrm>
          <a:prstGeom prst="rect">
            <a:avLst/>
          </a:prstGeom>
          <a:noFill/>
        </p:spPr>
        <p:txBody>
          <a:bodyPr wrap="square">
            <a:spAutoFit/>
          </a:bodyPr>
          <a:lstStyle/>
          <a:p>
            <a:r>
              <a:rPr lang="en-US" sz="2800" b="0" i="0" dirty="0">
                <a:effectLst/>
                <a:latin typeface="Calibri" panose="020F0502020204030204" pitchFamily="34" charset="0"/>
                <a:hlinkClick r:id="rId2"/>
              </a:rPr>
              <a:t>www.mtsi-va.com/weapon-systems-cybersecurity/</a:t>
            </a:r>
            <a:endParaRPr lang="en-US" sz="2800" b="0" i="0" dirty="0">
              <a:effectLst/>
              <a:latin typeface="Calibri" panose="020F0502020204030204" pitchFamily="34" charset="0"/>
            </a:endParaRPr>
          </a:p>
        </p:txBody>
      </p:sp>
    </p:spTree>
    <p:extLst>
      <p:ext uri="{BB962C8B-B14F-4D97-AF65-F5344CB8AC3E}">
        <p14:creationId xmlns:p14="http://schemas.microsoft.com/office/powerpoint/2010/main" val="3493046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F76D02-3D9C-48F1-98A7-013007FB5AAE}"/>
              </a:ext>
            </a:extLst>
          </p:cNvPr>
          <p:cNvSpPr>
            <a:spLocks noGrp="1"/>
          </p:cNvSpPr>
          <p:nvPr>
            <p:ph idx="1"/>
          </p:nvPr>
        </p:nvSpPr>
        <p:spPr>
          <a:xfrm>
            <a:off x="220670" y="1899137"/>
            <a:ext cx="11750659" cy="4349551"/>
          </a:xfrm>
        </p:spPr>
        <p:txBody>
          <a:bodyPr/>
          <a:lstStyle/>
          <a:p>
            <a:pPr marL="514350" indent="-514350">
              <a:buFont typeface="+mj-lt"/>
              <a:buAutoNum type="arabicPeriod"/>
            </a:pPr>
            <a:r>
              <a:rPr lang="en-US" sz="2800" dirty="0"/>
              <a:t>How do we know what an adversary can attack to create an impact?</a:t>
            </a:r>
          </a:p>
          <a:p>
            <a:pPr lvl="1"/>
            <a:endParaRPr lang="en-US" sz="2400" dirty="0"/>
          </a:p>
          <a:p>
            <a:pPr marL="514350" indent="-514350">
              <a:buFont typeface="+mj-lt"/>
              <a:buAutoNum type="arabicPeriod"/>
            </a:pPr>
            <a:r>
              <a:rPr lang="en-US" sz="2800" dirty="0"/>
              <a:t>How do we know how an adversary can attack?</a:t>
            </a:r>
          </a:p>
          <a:p>
            <a:pPr marL="914377" lvl="1" indent="-514350"/>
            <a:endParaRPr lang="en-US" sz="2400" dirty="0"/>
          </a:p>
          <a:p>
            <a:pPr marL="514350" indent="-514350">
              <a:buFont typeface="+mj-lt"/>
              <a:buAutoNum type="arabicPeriod"/>
            </a:pPr>
            <a:r>
              <a:rPr lang="en-US" sz="2800" dirty="0"/>
              <a:t>How do we know the likelihood of a particular attack?</a:t>
            </a:r>
          </a:p>
          <a:p>
            <a:pPr marL="914377" lvl="1" indent="-514350"/>
            <a:endParaRPr lang="en-US" sz="2400" dirty="0"/>
          </a:p>
          <a:p>
            <a:pPr marL="514350" indent="-514350">
              <a:buFont typeface="+mj-lt"/>
              <a:buAutoNum type="arabicPeriod"/>
            </a:pPr>
            <a:r>
              <a:rPr lang="en-US" sz="2800" dirty="0"/>
              <a:t>How do we know the mission impact of an attack?</a:t>
            </a:r>
          </a:p>
          <a:p>
            <a:pPr marL="914377" lvl="1" indent="-514350"/>
            <a:endParaRPr lang="en-US" sz="2400" dirty="0"/>
          </a:p>
        </p:txBody>
      </p:sp>
      <p:sp>
        <p:nvSpPr>
          <p:cNvPr id="4" name="Title 3">
            <a:extLst>
              <a:ext uri="{FF2B5EF4-FFF2-40B4-BE49-F238E27FC236}">
                <a16:creationId xmlns:a16="http://schemas.microsoft.com/office/drawing/2014/main" id="{114BC776-1AD1-4E09-BD92-0036F43060AE}"/>
              </a:ext>
            </a:extLst>
          </p:cNvPr>
          <p:cNvSpPr>
            <a:spLocks noGrp="1"/>
          </p:cNvSpPr>
          <p:nvPr>
            <p:ph type="title"/>
          </p:nvPr>
        </p:nvSpPr>
        <p:spPr>
          <a:xfrm>
            <a:off x="1980229" y="0"/>
            <a:ext cx="8544106" cy="889082"/>
          </a:xfrm>
        </p:spPr>
        <p:txBody>
          <a:bodyPr/>
          <a:lstStyle/>
          <a:p>
            <a:r>
              <a:rPr lang="en-US" dirty="0"/>
              <a:t>Questions to Answer</a:t>
            </a:r>
          </a:p>
        </p:txBody>
      </p:sp>
    </p:spTree>
    <p:custDataLst>
      <p:tags r:id="rId1"/>
    </p:custDataLst>
    <p:extLst>
      <p:ext uri="{BB962C8B-B14F-4D97-AF65-F5344CB8AC3E}">
        <p14:creationId xmlns:p14="http://schemas.microsoft.com/office/powerpoint/2010/main" val="2102523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B3D8DF-0B77-D4DD-BA78-BE3D741BA625}"/>
              </a:ext>
            </a:extLst>
          </p:cNvPr>
          <p:cNvSpPr>
            <a:spLocks noGrp="1"/>
          </p:cNvSpPr>
          <p:nvPr>
            <p:ph type="sldNum" sz="quarter" idx="12"/>
          </p:nvPr>
        </p:nvSpPr>
        <p:spPr/>
        <p:txBody>
          <a:bodyPr/>
          <a:lstStyle/>
          <a:p>
            <a:pPr>
              <a:defRPr/>
            </a:pPr>
            <a:fld id="{78E67954-3F63-4602-A1EF-637D8771F4F4}" type="slidenum">
              <a:rPr lang="en-US" smtClean="0"/>
              <a:pPr>
                <a:defRPr/>
              </a:pPr>
              <a:t>35</a:t>
            </a:fld>
            <a:endParaRPr lang="en-US"/>
          </a:p>
        </p:txBody>
      </p:sp>
      <p:sp>
        <p:nvSpPr>
          <p:cNvPr id="4" name="Title 3">
            <a:extLst>
              <a:ext uri="{FF2B5EF4-FFF2-40B4-BE49-F238E27FC236}">
                <a16:creationId xmlns:a16="http://schemas.microsoft.com/office/drawing/2014/main" id="{4752FE37-FD89-57D2-1AC8-19C1A9BC3537}"/>
              </a:ext>
            </a:extLst>
          </p:cNvPr>
          <p:cNvSpPr>
            <a:spLocks noGrp="1"/>
          </p:cNvSpPr>
          <p:nvPr>
            <p:ph type="title"/>
          </p:nvPr>
        </p:nvSpPr>
        <p:spPr/>
        <p:txBody>
          <a:bodyPr/>
          <a:lstStyle/>
          <a:p>
            <a:r>
              <a:rPr lang="en-US" dirty="0"/>
              <a:t>A Simple Model of Risk</a:t>
            </a:r>
          </a:p>
        </p:txBody>
      </p:sp>
      <p:sp>
        <p:nvSpPr>
          <p:cNvPr id="7" name="Rectangle 6">
            <a:extLst>
              <a:ext uri="{FF2B5EF4-FFF2-40B4-BE49-F238E27FC236}">
                <a16:creationId xmlns:a16="http://schemas.microsoft.com/office/drawing/2014/main" id="{770BBC3D-904D-C183-5FFA-79DBA39EA5C5}"/>
              </a:ext>
            </a:extLst>
          </p:cNvPr>
          <p:cNvSpPr/>
          <p:nvPr/>
        </p:nvSpPr>
        <p:spPr>
          <a:xfrm>
            <a:off x="2002421" y="2238418"/>
            <a:ext cx="2942493" cy="11005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do I not want to happen?</a:t>
            </a:r>
          </a:p>
        </p:txBody>
      </p:sp>
      <p:grpSp>
        <p:nvGrpSpPr>
          <p:cNvPr id="6" name="Group 5">
            <a:extLst>
              <a:ext uri="{FF2B5EF4-FFF2-40B4-BE49-F238E27FC236}">
                <a16:creationId xmlns:a16="http://schemas.microsoft.com/office/drawing/2014/main" id="{B40A17F2-172E-0211-62B8-2091B7032D53}"/>
              </a:ext>
            </a:extLst>
          </p:cNvPr>
          <p:cNvGrpSpPr/>
          <p:nvPr/>
        </p:nvGrpSpPr>
        <p:grpSpPr>
          <a:xfrm>
            <a:off x="4944914" y="2151529"/>
            <a:ext cx="4194793" cy="1187479"/>
            <a:chOff x="4944914" y="2151529"/>
            <a:chExt cx="4194793" cy="1187479"/>
          </a:xfrm>
        </p:grpSpPr>
        <p:sp>
          <p:nvSpPr>
            <p:cNvPr id="8" name="Rectangle 7">
              <a:extLst>
                <a:ext uri="{FF2B5EF4-FFF2-40B4-BE49-F238E27FC236}">
                  <a16:creationId xmlns:a16="http://schemas.microsoft.com/office/drawing/2014/main" id="{74DD0623-881E-6DB2-3911-7EE3E3029D0E}"/>
                </a:ext>
              </a:extLst>
            </p:cNvPr>
            <p:cNvSpPr/>
            <p:nvPr/>
          </p:nvSpPr>
          <p:spPr>
            <a:xfrm>
              <a:off x="6197214" y="2238418"/>
              <a:ext cx="2942493" cy="11005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How could an adversary do that to me?</a:t>
              </a:r>
            </a:p>
          </p:txBody>
        </p:sp>
        <p:grpSp>
          <p:nvGrpSpPr>
            <p:cNvPr id="2" name="Group 1">
              <a:extLst>
                <a:ext uri="{FF2B5EF4-FFF2-40B4-BE49-F238E27FC236}">
                  <a16:creationId xmlns:a16="http://schemas.microsoft.com/office/drawing/2014/main" id="{0E999999-CFBE-2274-211D-B9BC53E77E6E}"/>
                </a:ext>
              </a:extLst>
            </p:cNvPr>
            <p:cNvGrpSpPr/>
            <p:nvPr/>
          </p:nvGrpSpPr>
          <p:grpSpPr>
            <a:xfrm>
              <a:off x="4944914" y="2151529"/>
              <a:ext cx="1232458" cy="442724"/>
              <a:chOff x="4944914" y="2151529"/>
              <a:chExt cx="1232458" cy="442724"/>
            </a:xfrm>
          </p:grpSpPr>
          <p:cxnSp>
            <p:nvCxnSpPr>
              <p:cNvPr id="12" name="Straight Arrow Connector 11">
                <a:extLst>
                  <a:ext uri="{FF2B5EF4-FFF2-40B4-BE49-F238E27FC236}">
                    <a16:creationId xmlns:a16="http://schemas.microsoft.com/office/drawing/2014/main" id="{23099F5E-FA80-5CE5-92C9-F5FC6F2E5AC6}"/>
                  </a:ext>
                </a:extLst>
              </p:cNvPr>
              <p:cNvCxnSpPr>
                <a:cxnSpLocks/>
              </p:cNvCxnSpPr>
              <p:nvPr/>
            </p:nvCxnSpPr>
            <p:spPr>
              <a:xfrm>
                <a:off x="4944914" y="2594253"/>
                <a:ext cx="123245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592687F-0B6D-662B-D3CE-3BDC453EBDB5}"/>
                  </a:ext>
                </a:extLst>
              </p:cNvPr>
              <p:cNvSpPr txBox="1"/>
              <p:nvPr/>
            </p:nvSpPr>
            <p:spPr>
              <a:xfrm>
                <a:off x="4944914" y="2151529"/>
                <a:ext cx="1201271" cy="369332"/>
              </a:xfrm>
              <a:prstGeom prst="rect">
                <a:avLst/>
              </a:prstGeom>
              <a:noFill/>
            </p:spPr>
            <p:txBody>
              <a:bodyPr wrap="square" rtlCol="0">
                <a:spAutoFit/>
              </a:bodyPr>
              <a:lstStyle/>
              <a:p>
                <a:pPr algn="ctr"/>
                <a:r>
                  <a:rPr lang="en-US" dirty="0"/>
                  <a:t>Feeds</a:t>
                </a:r>
              </a:p>
            </p:txBody>
          </p:sp>
        </p:grpSp>
      </p:grpSp>
      <p:grpSp>
        <p:nvGrpSpPr>
          <p:cNvPr id="5" name="Group 4">
            <a:extLst>
              <a:ext uri="{FF2B5EF4-FFF2-40B4-BE49-F238E27FC236}">
                <a16:creationId xmlns:a16="http://schemas.microsoft.com/office/drawing/2014/main" id="{E21B0FD7-14EE-B7F1-80AE-473961A8740A}"/>
              </a:ext>
            </a:extLst>
          </p:cNvPr>
          <p:cNvGrpSpPr/>
          <p:nvPr/>
        </p:nvGrpSpPr>
        <p:grpSpPr>
          <a:xfrm>
            <a:off x="4964756" y="2994901"/>
            <a:ext cx="1232458" cy="467109"/>
            <a:chOff x="4964756" y="2994901"/>
            <a:chExt cx="1232458" cy="467109"/>
          </a:xfrm>
        </p:grpSpPr>
        <p:cxnSp>
          <p:nvCxnSpPr>
            <p:cNvPr id="14" name="Straight Arrow Connector 13">
              <a:extLst>
                <a:ext uri="{FF2B5EF4-FFF2-40B4-BE49-F238E27FC236}">
                  <a16:creationId xmlns:a16="http://schemas.microsoft.com/office/drawing/2014/main" id="{3C400BC8-4B27-94A2-DA33-67540E806E41}"/>
                </a:ext>
              </a:extLst>
            </p:cNvPr>
            <p:cNvCxnSpPr>
              <a:cxnSpLocks/>
            </p:cNvCxnSpPr>
            <p:nvPr/>
          </p:nvCxnSpPr>
          <p:spPr>
            <a:xfrm flipH="1">
              <a:off x="4964756" y="2994901"/>
              <a:ext cx="1232458" cy="0"/>
            </a:xfrm>
            <a:prstGeom prst="straightConnector1">
              <a:avLst/>
            </a:prstGeom>
            <a:ln w="571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C4E78D-4B6A-68A5-1140-3DF83612B3D8}"/>
                </a:ext>
              </a:extLst>
            </p:cNvPr>
            <p:cNvSpPr txBox="1"/>
            <p:nvPr/>
          </p:nvSpPr>
          <p:spPr>
            <a:xfrm>
              <a:off x="4995943" y="3092678"/>
              <a:ext cx="1201271" cy="369332"/>
            </a:xfrm>
            <a:prstGeom prst="rect">
              <a:avLst/>
            </a:prstGeom>
            <a:noFill/>
          </p:spPr>
          <p:txBody>
            <a:bodyPr wrap="square" rtlCol="0">
              <a:spAutoFit/>
            </a:bodyPr>
            <a:lstStyle/>
            <a:p>
              <a:pPr algn="ctr"/>
              <a:r>
                <a:rPr lang="en-US" dirty="0">
                  <a:solidFill>
                    <a:srgbClr val="C00000"/>
                  </a:solidFill>
                </a:rPr>
                <a:t>Filters</a:t>
              </a:r>
            </a:p>
          </p:txBody>
        </p:sp>
      </p:grpSp>
      <p:grpSp>
        <p:nvGrpSpPr>
          <p:cNvPr id="11" name="Group 10">
            <a:extLst>
              <a:ext uri="{FF2B5EF4-FFF2-40B4-BE49-F238E27FC236}">
                <a16:creationId xmlns:a16="http://schemas.microsoft.com/office/drawing/2014/main" id="{8794F883-49BC-9EF8-D99C-1CF31CB4E40D}"/>
              </a:ext>
            </a:extLst>
          </p:cNvPr>
          <p:cNvGrpSpPr/>
          <p:nvPr/>
        </p:nvGrpSpPr>
        <p:grpSpPr>
          <a:xfrm>
            <a:off x="2002421" y="3339008"/>
            <a:ext cx="7137286" cy="2167390"/>
            <a:chOff x="2002421" y="3339008"/>
            <a:chExt cx="7137286" cy="2167390"/>
          </a:xfrm>
        </p:grpSpPr>
        <p:sp>
          <p:nvSpPr>
            <p:cNvPr id="9" name="Rectangle 8">
              <a:extLst>
                <a:ext uri="{FF2B5EF4-FFF2-40B4-BE49-F238E27FC236}">
                  <a16:creationId xmlns:a16="http://schemas.microsoft.com/office/drawing/2014/main" id="{500544CA-90DF-F140-611C-70BE27F81196}"/>
                </a:ext>
              </a:extLst>
            </p:cNvPr>
            <p:cNvSpPr/>
            <p:nvPr/>
          </p:nvSpPr>
          <p:spPr>
            <a:xfrm>
              <a:off x="2002421" y="4405808"/>
              <a:ext cx="2942493" cy="11005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How bad is it if it does happen?</a:t>
              </a:r>
            </a:p>
          </p:txBody>
        </p:sp>
        <p:sp>
          <p:nvSpPr>
            <p:cNvPr id="10" name="Rectangle 9">
              <a:extLst>
                <a:ext uri="{FF2B5EF4-FFF2-40B4-BE49-F238E27FC236}">
                  <a16:creationId xmlns:a16="http://schemas.microsoft.com/office/drawing/2014/main" id="{49D7D00A-A023-49DA-C329-8D97169B6B2F}"/>
                </a:ext>
              </a:extLst>
            </p:cNvPr>
            <p:cNvSpPr/>
            <p:nvPr/>
          </p:nvSpPr>
          <p:spPr>
            <a:xfrm>
              <a:off x="6197214" y="4405808"/>
              <a:ext cx="2942493" cy="11005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is the likelihood of an adversary successfully doing that to me?</a:t>
              </a:r>
            </a:p>
          </p:txBody>
        </p:sp>
        <p:cxnSp>
          <p:nvCxnSpPr>
            <p:cNvPr id="17" name="Straight Arrow Connector 16">
              <a:extLst>
                <a:ext uri="{FF2B5EF4-FFF2-40B4-BE49-F238E27FC236}">
                  <a16:creationId xmlns:a16="http://schemas.microsoft.com/office/drawing/2014/main" id="{F9AA2FED-76CA-8BB1-0169-56895389DA26}"/>
                </a:ext>
              </a:extLst>
            </p:cNvPr>
            <p:cNvCxnSpPr>
              <a:cxnSpLocks/>
              <a:stCxn id="7" idx="2"/>
              <a:endCxn id="9" idx="0"/>
            </p:cNvCxnSpPr>
            <p:nvPr/>
          </p:nvCxnSpPr>
          <p:spPr>
            <a:xfrm>
              <a:off x="3473668" y="3339008"/>
              <a:ext cx="0" cy="1066800"/>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EA7D831-D4FA-1A85-D01E-8AC9B03B0FD6}"/>
                </a:ext>
              </a:extLst>
            </p:cNvPr>
            <p:cNvCxnSpPr>
              <a:cxnSpLocks/>
              <a:stCxn id="8" idx="2"/>
              <a:endCxn id="10" idx="0"/>
            </p:cNvCxnSpPr>
            <p:nvPr/>
          </p:nvCxnSpPr>
          <p:spPr>
            <a:xfrm>
              <a:off x="7668461" y="3339008"/>
              <a:ext cx="0" cy="1066800"/>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4BDCA02-879B-35C2-7C9A-F0D661F7CA33}"/>
                </a:ext>
              </a:extLst>
            </p:cNvPr>
            <p:cNvSpPr txBox="1"/>
            <p:nvPr/>
          </p:nvSpPr>
          <p:spPr>
            <a:xfrm>
              <a:off x="2137409" y="3687742"/>
              <a:ext cx="1201271" cy="369332"/>
            </a:xfrm>
            <a:prstGeom prst="rect">
              <a:avLst/>
            </a:prstGeom>
            <a:noFill/>
          </p:spPr>
          <p:txBody>
            <a:bodyPr wrap="square" rtlCol="0">
              <a:spAutoFit/>
            </a:bodyPr>
            <a:lstStyle/>
            <a:p>
              <a:pPr algn="ctr"/>
              <a:r>
                <a:rPr lang="en-US" dirty="0">
                  <a:solidFill>
                    <a:schemeClr val="accent5">
                      <a:lumMod val="50000"/>
                    </a:schemeClr>
                  </a:solidFill>
                </a:rPr>
                <a:t>Measures</a:t>
              </a:r>
            </a:p>
          </p:txBody>
        </p:sp>
        <p:sp>
          <p:nvSpPr>
            <p:cNvPr id="25" name="TextBox 24">
              <a:extLst>
                <a:ext uri="{FF2B5EF4-FFF2-40B4-BE49-F238E27FC236}">
                  <a16:creationId xmlns:a16="http://schemas.microsoft.com/office/drawing/2014/main" id="{769FCB59-DE0C-954C-FC75-62E679594758}"/>
                </a:ext>
              </a:extLst>
            </p:cNvPr>
            <p:cNvSpPr txBox="1"/>
            <p:nvPr/>
          </p:nvSpPr>
          <p:spPr>
            <a:xfrm>
              <a:off x="6332202" y="3687742"/>
              <a:ext cx="1201271" cy="369332"/>
            </a:xfrm>
            <a:prstGeom prst="rect">
              <a:avLst/>
            </a:prstGeom>
            <a:noFill/>
          </p:spPr>
          <p:txBody>
            <a:bodyPr wrap="square" rtlCol="0">
              <a:spAutoFit/>
            </a:bodyPr>
            <a:lstStyle/>
            <a:p>
              <a:pPr algn="ctr"/>
              <a:r>
                <a:rPr lang="en-US" dirty="0">
                  <a:solidFill>
                    <a:schemeClr val="accent5">
                      <a:lumMod val="50000"/>
                    </a:schemeClr>
                  </a:solidFill>
                </a:rPr>
                <a:t>Measures</a:t>
              </a:r>
            </a:p>
          </p:txBody>
        </p:sp>
      </p:grpSp>
      <p:grpSp>
        <p:nvGrpSpPr>
          <p:cNvPr id="13" name="Group 12">
            <a:extLst>
              <a:ext uri="{FF2B5EF4-FFF2-40B4-BE49-F238E27FC236}">
                <a16:creationId xmlns:a16="http://schemas.microsoft.com/office/drawing/2014/main" id="{F15D1122-BA7F-92F5-C411-25B869D12609}"/>
              </a:ext>
            </a:extLst>
          </p:cNvPr>
          <p:cNvGrpSpPr/>
          <p:nvPr/>
        </p:nvGrpSpPr>
        <p:grpSpPr>
          <a:xfrm>
            <a:off x="4976101" y="4663714"/>
            <a:ext cx="6017387" cy="584776"/>
            <a:chOff x="4976101" y="4663714"/>
            <a:chExt cx="6017387" cy="584776"/>
          </a:xfrm>
        </p:grpSpPr>
        <p:sp>
          <p:nvSpPr>
            <p:cNvPr id="26" name="TextBox 25">
              <a:extLst>
                <a:ext uri="{FF2B5EF4-FFF2-40B4-BE49-F238E27FC236}">
                  <a16:creationId xmlns:a16="http://schemas.microsoft.com/office/drawing/2014/main" id="{E61F34D4-ABE0-B1AE-BFCA-AC2CE0FA2A5B}"/>
                </a:ext>
              </a:extLst>
            </p:cNvPr>
            <p:cNvSpPr txBox="1"/>
            <p:nvPr/>
          </p:nvSpPr>
          <p:spPr>
            <a:xfrm>
              <a:off x="4976101" y="4663715"/>
              <a:ext cx="1201271" cy="584775"/>
            </a:xfrm>
            <a:prstGeom prst="rect">
              <a:avLst/>
            </a:prstGeom>
            <a:noFill/>
          </p:spPr>
          <p:txBody>
            <a:bodyPr wrap="square" rtlCol="0">
              <a:spAutoFit/>
            </a:bodyPr>
            <a:lstStyle/>
            <a:p>
              <a:pPr algn="ctr"/>
              <a:r>
                <a:rPr lang="en-US" sz="3200" dirty="0"/>
                <a:t>x</a:t>
              </a:r>
            </a:p>
          </p:txBody>
        </p:sp>
        <p:sp>
          <p:nvSpPr>
            <p:cNvPr id="27" name="TextBox 26">
              <a:extLst>
                <a:ext uri="{FF2B5EF4-FFF2-40B4-BE49-F238E27FC236}">
                  <a16:creationId xmlns:a16="http://schemas.microsoft.com/office/drawing/2014/main" id="{E0544DF4-F082-D613-34AA-1F79B44B6EED}"/>
                </a:ext>
              </a:extLst>
            </p:cNvPr>
            <p:cNvSpPr txBox="1"/>
            <p:nvPr/>
          </p:nvSpPr>
          <p:spPr>
            <a:xfrm>
              <a:off x="9510176" y="4663714"/>
              <a:ext cx="1483312" cy="584775"/>
            </a:xfrm>
            <a:prstGeom prst="rect">
              <a:avLst/>
            </a:prstGeom>
            <a:noFill/>
          </p:spPr>
          <p:txBody>
            <a:bodyPr wrap="square" rtlCol="0">
              <a:spAutoFit/>
            </a:bodyPr>
            <a:lstStyle/>
            <a:p>
              <a:r>
                <a:rPr lang="en-US" sz="3200" dirty="0"/>
                <a:t>= </a:t>
              </a:r>
              <a:r>
                <a:rPr lang="en-US" sz="3200" b="1" dirty="0"/>
                <a:t>Risk</a:t>
              </a:r>
            </a:p>
          </p:txBody>
        </p:sp>
      </p:grpSp>
      <p:sp>
        <p:nvSpPr>
          <p:cNvPr id="19" name="Oval 18">
            <a:extLst>
              <a:ext uri="{FF2B5EF4-FFF2-40B4-BE49-F238E27FC236}">
                <a16:creationId xmlns:a16="http://schemas.microsoft.com/office/drawing/2014/main" id="{8349DCDA-0A14-980F-E88B-844480F15BD6}"/>
              </a:ext>
            </a:extLst>
          </p:cNvPr>
          <p:cNvSpPr/>
          <p:nvPr/>
        </p:nvSpPr>
        <p:spPr>
          <a:xfrm>
            <a:off x="-579257" y="1786143"/>
            <a:ext cx="500644" cy="50064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Q1</a:t>
            </a:r>
          </a:p>
        </p:txBody>
      </p:sp>
      <p:sp>
        <p:nvSpPr>
          <p:cNvPr id="20" name="Oval 19">
            <a:extLst>
              <a:ext uri="{FF2B5EF4-FFF2-40B4-BE49-F238E27FC236}">
                <a16:creationId xmlns:a16="http://schemas.microsoft.com/office/drawing/2014/main" id="{43B3D75F-429A-474F-124C-489732B784EC}"/>
              </a:ext>
            </a:extLst>
          </p:cNvPr>
          <p:cNvSpPr/>
          <p:nvPr/>
        </p:nvSpPr>
        <p:spPr>
          <a:xfrm>
            <a:off x="-573716" y="2343931"/>
            <a:ext cx="500644" cy="50064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Q2</a:t>
            </a:r>
          </a:p>
        </p:txBody>
      </p:sp>
    </p:spTree>
    <p:extLst>
      <p:ext uri="{BB962C8B-B14F-4D97-AF65-F5344CB8AC3E}">
        <p14:creationId xmlns:p14="http://schemas.microsoft.com/office/powerpoint/2010/main" val="318944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B3D8DF-0B77-D4DD-BA78-BE3D741BA625}"/>
              </a:ext>
            </a:extLst>
          </p:cNvPr>
          <p:cNvSpPr>
            <a:spLocks noGrp="1"/>
          </p:cNvSpPr>
          <p:nvPr>
            <p:ph type="sldNum" sz="quarter" idx="12"/>
          </p:nvPr>
        </p:nvSpPr>
        <p:spPr/>
        <p:txBody>
          <a:bodyPr/>
          <a:lstStyle/>
          <a:p>
            <a:pPr>
              <a:defRPr/>
            </a:pPr>
            <a:fld id="{78E67954-3F63-4602-A1EF-637D8771F4F4}" type="slidenum">
              <a:rPr lang="en-US" smtClean="0"/>
              <a:pPr>
                <a:defRPr/>
              </a:pPr>
              <a:t>36</a:t>
            </a:fld>
            <a:endParaRPr lang="en-US"/>
          </a:p>
        </p:txBody>
      </p:sp>
      <p:sp>
        <p:nvSpPr>
          <p:cNvPr id="4" name="Title 3">
            <a:extLst>
              <a:ext uri="{FF2B5EF4-FFF2-40B4-BE49-F238E27FC236}">
                <a16:creationId xmlns:a16="http://schemas.microsoft.com/office/drawing/2014/main" id="{4752FE37-FD89-57D2-1AC8-19C1A9BC3537}"/>
              </a:ext>
            </a:extLst>
          </p:cNvPr>
          <p:cNvSpPr>
            <a:spLocks noGrp="1"/>
          </p:cNvSpPr>
          <p:nvPr>
            <p:ph type="title"/>
          </p:nvPr>
        </p:nvSpPr>
        <p:spPr/>
        <p:txBody>
          <a:bodyPr/>
          <a:lstStyle/>
          <a:p>
            <a:r>
              <a:rPr lang="en-US" dirty="0"/>
              <a:t>A Model of Risk</a:t>
            </a:r>
          </a:p>
        </p:txBody>
      </p:sp>
      <p:pic>
        <p:nvPicPr>
          <p:cNvPr id="6" name="Picture 5">
            <a:extLst>
              <a:ext uri="{FF2B5EF4-FFF2-40B4-BE49-F238E27FC236}">
                <a16:creationId xmlns:a16="http://schemas.microsoft.com/office/drawing/2014/main" id="{3106A74E-BCA6-E7DC-BD2C-3FDA2346B475}"/>
              </a:ext>
            </a:extLst>
          </p:cNvPr>
          <p:cNvPicPr>
            <a:picLocks noChangeAspect="1"/>
          </p:cNvPicPr>
          <p:nvPr/>
        </p:nvPicPr>
        <p:blipFill>
          <a:blip r:embed="rId2"/>
          <a:stretch>
            <a:fillRect/>
          </a:stretch>
        </p:blipFill>
        <p:spPr>
          <a:xfrm>
            <a:off x="6711116" y="1341758"/>
            <a:ext cx="4968789" cy="3008904"/>
          </a:xfrm>
          <a:prstGeom prst="rect">
            <a:avLst/>
          </a:prstGeom>
        </p:spPr>
      </p:pic>
      <p:pic>
        <p:nvPicPr>
          <p:cNvPr id="2" name="Picture 1">
            <a:extLst>
              <a:ext uri="{FF2B5EF4-FFF2-40B4-BE49-F238E27FC236}">
                <a16:creationId xmlns:a16="http://schemas.microsoft.com/office/drawing/2014/main" id="{DC03F1D6-EE06-ACC7-F2DA-14C52231457D}"/>
              </a:ext>
            </a:extLst>
          </p:cNvPr>
          <p:cNvPicPr>
            <a:picLocks noChangeAspect="1"/>
          </p:cNvPicPr>
          <p:nvPr/>
        </p:nvPicPr>
        <p:blipFill>
          <a:blip r:embed="rId3"/>
          <a:stretch>
            <a:fillRect/>
          </a:stretch>
        </p:blipFill>
        <p:spPr>
          <a:xfrm>
            <a:off x="747941" y="3712581"/>
            <a:ext cx="6120791" cy="2293755"/>
          </a:xfrm>
          <a:prstGeom prst="rect">
            <a:avLst/>
          </a:prstGeom>
        </p:spPr>
      </p:pic>
      <p:sp>
        <p:nvSpPr>
          <p:cNvPr id="5" name="Rectangle 4">
            <a:extLst>
              <a:ext uri="{FF2B5EF4-FFF2-40B4-BE49-F238E27FC236}">
                <a16:creationId xmlns:a16="http://schemas.microsoft.com/office/drawing/2014/main" id="{448A3271-5D57-BFD4-6AB0-3423F31B83AF}"/>
              </a:ext>
            </a:extLst>
          </p:cNvPr>
          <p:cNvSpPr/>
          <p:nvPr/>
        </p:nvSpPr>
        <p:spPr>
          <a:xfrm>
            <a:off x="579263" y="3499946"/>
            <a:ext cx="2350132" cy="2850776"/>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190D31-5722-4E29-A58F-60B69BB7D2D4}"/>
              </a:ext>
            </a:extLst>
          </p:cNvPr>
          <p:cNvSpPr/>
          <p:nvPr/>
        </p:nvSpPr>
        <p:spPr>
          <a:xfrm>
            <a:off x="10215627" y="1609509"/>
            <a:ext cx="1286036" cy="881299"/>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A0B17B-F6F9-EB36-3E09-3BCBEA5E2B65}"/>
              </a:ext>
            </a:extLst>
          </p:cNvPr>
          <p:cNvSpPr/>
          <p:nvPr/>
        </p:nvSpPr>
        <p:spPr>
          <a:xfrm>
            <a:off x="10296310" y="2548736"/>
            <a:ext cx="1286036" cy="1055076"/>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C8461E6-8461-FFB5-9B57-D36E444DA8D6}"/>
              </a:ext>
            </a:extLst>
          </p:cNvPr>
          <p:cNvSpPr/>
          <p:nvPr/>
        </p:nvSpPr>
        <p:spPr>
          <a:xfrm>
            <a:off x="6999817" y="1621367"/>
            <a:ext cx="3165475" cy="2165878"/>
          </a:xfrm>
          <a:custGeom>
            <a:avLst/>
            <a:gdLst>
              <a:gd name="connsiteX0" fmla="*/ 4233 w 3143250"/>
              <a:gd name="connsiteY0" fmla="*/ 0 h 2161116"/>
              <a:gd name="connsiteX1" fmla="*/ 3143250 w 3143250"/>
              <a:gd name="connsiteY1" fmla="*/ 0 h 2161116"/>
              <a:gd name="connsiteX2" fmla="*/ 3143250 w 3143250"/>
              <a:gd name="connsiteY2" fmla="*/ 2161116 h 2161116"/>
              <a:gd name="connsiteX3" fmla="*/ 2419350 w 3143250"/>
              <a:gd name="connsiteY3" fmla="*/ 2156883 h 2161116"/>
              <a:gd name="connsiteX4" fmla="*/ 2429933 w 3143250"/>
              <a:gd name="connsiteY4" fmla="*/ 946150 h 2161116"/>
              <a:gd name="connsiteX5" fmla="*/ 0 w 3143250"/>
              <a:gd name="connsiteY5" fmla="*/ 954616 h 2161116"/>
              <a:gd name="connsiteX6" fmla="*/ 4233 w 3143250"/>
              <a:gd name="connsiteY6" fmla="*/ 0 h 2161116"/>
              <a:gd name="connsiteX0" fmla="*/ 4233 w 3143250"/>
              <a:gd name="connsiteY0" fmla="*/ 0 h 2161116"/>
              <a:gd name="connsiteX1" fmla="*/ 3143250 w 3143250"/>
              <a:gd name="connsiteY1" fmla="*/ 0 h 2161116"/>
              <a:gd name="connsiteX2" fmla="*/ 3143250 w 3143250"/>
              <a:gd name="connsiteY2" fmla="*/ 2161116 h 2161116"/>
              <a:gd name="connsiteX3" fmla="*/ 2419350 w 3143250"/>
              <a:gd name="connsiteY3" fmla="*/ 2156883 h 2161116"/>
              <a:gd name="connsiteX4" fmla="*/ 2385483 w 3143250"/>
              <a:gd name="connsiteY4" fmla="*/ 942975 h 2161116"/>
              <a:gd name="connsiteX5" fmla="*/ 0 w 3143250"/>
              <a:gd name="connsiteY5" fmla="*/ 954616 h 2161116"/>
              <a:gd name="connsiteX6" fmla="*/ 4233 w 3143250"/>
              <a:gd name="connsiteY6" fmla="*/ 0 h 2161116"/>
              <a:gd name="connsiteX0" fmla="*/ 4233 w 3160713"/>
              <a:gd name="connsiteY0" fmla="*/ 0 h 2161116"/>
              <a:gd name="connsiteX1" fmla="*/ 3160713 w 3160713"/>
              <a:gd name="connsiteY1" fmla="*/ 6350 h 2161116"/>
              <a:gd name="connsiteX2" fmla="*/ 3143250 w 3160713"/>
              <a:gd name="connsiteY2" fmla="*/ 2161116 h 2161116"/>
              <a:gd name="connsiteX3" fmla="*/ 2419350 w 3160713"/>
              <a:gd name="connsiteY3" fmla="*/ 2156883 h 2161116"/>
              <a:gd name="connsiteX4" fmla="*/ 2385483 w 3160713"/>
              <a:gd name="connsiteY4" fmla="*/ 942975 h 2161116"/>
              <a:gd name="connsiteX5" fmla="*/ 0 w 3160713"/>
              <a:gd name="connsiteY5" fmla="*/ 954616 h 2161116"/>
              <a:gd name="connsiteX6" fmla="*/ 4233 w 3160713"/>
              <a:gd name="connsiteY6" fmla="*/ 0 h 2161116"/>
              <a:gd name="connsiteX0" fmla="*/ 4233 w 3165475"/>
              <a:gd name="connsiteY0" fmla="*/ 0 h 2165878"/>
              <a:gd name="connsiteX1" fmla="*/ 3160713 w 3165475"/>
              <a:gd name="connsiteY1" fmla="*/ 6350 h 2165878"/>
              <a:gd name="connsiteX2" fmla="*/ 3165475 w 3165475"/>
              <a:gd name="connsiteY2" fmla="*/ 2165878 h 2165878"/>
              <a:gd name="connsiteX3" fmla="*/ 2419350 w 3165475"/>
              <a:gd name="connsiteY3" fmla="*/ 2156883 h 2165878"/>
              <a:gd name="connsiteX4" fmla="*/ 2385483 w 3165475"/>
              <a:gd name="connsiteY4" fmla="*/ 942975 h 2165878"/>
              <a:gd name="connsiteX5" fmla="*/ 0 w 3165475"/>
              <a:gd name="connsiteY5" fmla="*/ 954616 h 2165878"/>
              <a:gd name="connsiteX6" fmla="*/ 4233 w 3165475"/>
              <a:gd name="connsiteY6" fmla="*/ 0 h 2165878"/>
              <a:gd name="connsiteX0" fmla="*/ 4233 w 3165475"/>
              <a:gd name="connsiteY0" fmla="*/ 0 h 2165878"/>
              <a:gd name="connsiteX1" fmla="*/ 3160713 w 3165475"/>
              <a:gd name="connsiteY1" fmla="*/ 6350 h 2165878"/>
              <a:gd name="connsiteX2" fmla="*/ 3165475 w 3165475"/>
              <a:gd name="connsiteY2" fmla="*/ 2165878 h 2165878"/>
              <a:gd name="connsiteX3" fmla="*/ 2397125 w 3165475"/>
              <a:gd name="connsiteY3" fmla="*/ 2164820 h 2165878"/>
              <a:gd name="connsiteX4" fmla="*/ 2385483 w 3165475"/>
              <a:gd name="connsiteY4" fmla="*/ 942975 h 2165878"/>
              <a:gd name="connsiteX5" fmla="*/ 0 w 3165475"/>
              <a:gd name="connsiteY5" fmla="*/ 954616 h 2165878"/>
              <a:gd name="connsiteX6" fmla="*/ 4233 w 3165475"/>
              <a:gd name="connsiteY6" fmla="*/ 0 h 2165878"/>
              <a:gd name="connsiteX0" fmla="*/ 4233 w 3165475"/>
              <a:gd name="connsiteY0" fmla="*/ 0 h 2171170"/>
              <a:gd name="connsiteX1" fmla="*/ 3160713 w 3165475"/>
              <a:gd name="connsiteY1" fmla="*/ 6350 h 2171170"/>
              <a:gd name="connsiteX2" fmla="*/ 3165475 w 3165475"/>
              <a:gd name="connsiteY2" fmla="*/ 2165878 h 2171170"/>
              <a:gd name="connsiteX3" fmla="*/ 2390775 w 3165475"/>
              <a:gd name="connsiteY3" fmla="*/ 2171170 h 2171170"/>
              <a:gd name="connsiteX4" fmla="*/ 2385483 w 3165475"/>
              <a:gd name="connsiteY4" fmla="*/ 942975 h 2171170"/>
              <a:gd name="connsiteX5" fmla="*/ 0 w 3165475"/>
              <a:gd name="connsiteY5" fmla="*/ 954616 h 2171170"/>
              <a:gd name="connsiteX6" fmla="*/ 4233 w 3165475"/>
              <a:gd name="connsiteY6" fmla="*/ 0 h 2171170"/>
              <a:gd name="connsiteX0" fmla="*/ 4233 w 3165475"/>
              <a:gd name="connsiteY0" fmla="*/ 0 h 2165878"/>
              <a:gd name="connsiteX1" fmla="*/ 3160713 w 3165475"/>
              <a:gd name="connsiteY1" fmla="*/ 6350 h 2165878"/>
              <a:gd name="connsiteX2" fmla="*/ 3165475 w 3165475"/>
              <a:gd name="connsiteY2" fmla="*/ 2165878 h 2165878"/>
              <a:gd name="connsiteX3" fmla="*/ 2392362 w 3165475"/>
              <a:gd name="connsiteY3" fmla="*/ 2161645 h 2165878"/>
              <a:gd name="connsiteX4" fmla="*/ 2385483 w 3165475"/>
              <a:gd name="connsiteY4" fmla="*/ 942975 h 2165878"/>
              <a:gd name="connsiteX5" fmla="*/ 0 w 3165475"/>
              <a:gd name="connsiteY5" fmla="*/ 954616 h 2165878"/>
              <a:gd name="connsiteX6" fmla="*/ 4233 w 3165475"/>
              <a:gd name="connsiteY6" fmla="*/ 0 h 216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5475" h="2165878">
                <a:moveTo>
                  <a:pt x="4233" y="0"/>
                </a:moveTo>
                <a:lnTo>
                  <a:pt x="3160713" y="6350"/>
                </a:lnTo>
                <a:cubicBezTo>
                  <a:pt x="3162300" y="726193"/>
                  <a:pt x="3163888" y="1446035"/>
                  <a:pt x="3165475" y="2165878"/>
                </a:cubicBezTo>
                <a:lnTo>
                  <a:pt x="2392362" y="2161645"/>
                </a:lnTo>
                <a:cubicBezTo>
                  <a:pt x="2395890" y="1758067"/>
                  <a:pt x="2381955" y="1346553"/>
                  <a:pt x="2385483" y="942975"/>
                </a:cubicBezTo>
                <a:lnTo>
                  <a:pt x="0" y="954616"/>
                </a:lnTo>
                <a:lnTo>
                  <a:pt x="4233" y="0"/>
                </a:lnTo>
                <a:close/>
              </a:path>
            </a:pathLst>
          </a:cu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FD6D265-1F56-2E04-B62F-89265CA3C945}"/>
              </a:ext>
            </a:extLst>
          </p:cNvPr>
          <p:cNvSpPr/>
          <p:nvPr/>
        </p:nvSpPr>
        <p:spPr>
          <a:xfrm>
            <a:off x="3392314" y="3499946"/>
            <a:ext cx="2350132" cy="2850776"/>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00B615-0035-C52A-7BAD-2C2AE3ACCE15}"/>
              </a:ext>
            </a:extLst>
          </p:cNvPr>
          <p:cNvSpPr/>
          <p:nvPr/>
        </p:nvSpPr>
        <p:spPr>
          <a:xfrm>
            <a:off x="6067999" y="5428201"/>
            <a:ext cx="746562" cy="430582"/>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a:extLst>
              <a:ext uri="{FF2B5EF4-FFF2-40B4-BE49-F238E27FC236}">
                <a16:creationId xmlns:a16="http://schemas.microsoft.com/office/drawing/2014/main" id="{2278756A-A542-244C-4C27-9794838CE136}"/>
              </a:ext>
            </a:extLst>
          </p:cNvPr>
          <p:cNvSpPr>
            <a:spLocks noGrp="1"/>
          </p:cNvSpPr>
          <p:nvPr>
            <p:ph idx="1"/>
          </p:nvPr>
        </p:nvSpPr>
        <p:spPr>
          <a:xfrm>
            <a:off x="512095" y="1484016"/>
            <a:ext cx="5085474" cy="1775889"/>
          </a:xfrm>
        </p:spPr>
        <p:txBody>
          <a:bodyPr/>
          <a:lstStyle/>
          <a:p>
            <a:r>
              <a:rPr lang="en-US" sz="3200" dirty="0"/>
              <a:t>Mapping to NIST 800-30 Risk Model</a:t>
            </a:r>
            <a:endParaRPr lang="en-US" dirty="0"/>
          </a:p>
          <a:p>
            <a:pPr marL="971788" lvl="1" indent="-514350">
              <a:buFont typeface="+mj-lt"/>
              <a:buAutoNum type="arabicPeriod"/>
            </a:pPr>
            <a:endParaRPr lang="en-US" dirty="0"/>
          </a:p>
        </p:txBody>
      </p:sp>
    </p:spTree>
    <p:extLst>
      <p:ext uri="{BB962C8B-B14F-4D97-AF65-F5344CB8AC3E}">
        <p14:creationId xmlns:p14="http://schemas.microsoft.com/office/powerpoint/2010/main" val="231286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1228C-F16B-B007-337E-E398A0F3D7E1}"/>
              </a:ext>
            </a:extLst>
          </p:cNvPr>
          <p:cNvSpPr>
            <a:spLocks noGrp="1"/>
          </p:cNvSpPr>
          <p:nvPr>
            <p:ph idx="1"/>
          </p:nvPr>
        </p:nvSpPr>
        <p:spPr/>
        <p:txBody>
          <a:bodyPr/>
          <a:lstStyle/>
          <a:p>
            <a:r>
              <a:rPr lang="en-US" dirty="0"/>
              <a:t>In ascending order of complexity/cost</a:t>
            </a:r>
          </a:p>
          <a:p>
            <a:pPr lvl="1"/>
            <a:r>
              <a:rPr lang="en-US" dirty="0"/>
              <a:t>Unstructured brainstorming</a:t>
            </a:r>
          </a:p>
          <a:p>
            <a:pPr lvl="1"/>
            <a:r>
              <a:rPr lang="en-US" dirty="0"/>
              <a:t>Criticality analysis</a:t>
            </a:r>
          </a:p>
          <a:p>
            <a:pPr lvl="1"/>
            <a:r>
              <a:rPr lang="en-US" dirty="0"/>
              <a:t>Systems-Theoretic Process Analysis (STPA-Sec)</a:t>
            </a:r>
          </a:p>
          <a:p>
            <a:r>
              <a:rPr lang="en-US" dirty="0"/>
              <a:t>Output is typically a list of bad things we would like to avoid</a:t>
            </a:r>
          </a:p>
        </p:txBody>
      </p:sp>
      <p:sp>
        <p:nvSpPr>
          <p:cNvPr id="3" name="Slide Number Placeholder 2">
            <a:extLst>
              <a:ext uri="{FF2B5EF4-FFF2-40B4-BE49-F238E27FC236}">
                <a16:creationId xmlns:a16="http://schemas.microsoft.com/office/drawing/2014/main" id="{921A9DA9-894B-1170-85E0-23368E6B03EE}"/>
              </a:ext>
            </a:extLst>
          </p:cNvPr>
          <p:cNvSpPr>
            <a:spLocks noGrp="1"/>
          </p:cNvSpPr>
          <p:nvPr>
            <p:ph type="sldNum" sz="quarter" idx="12"/>
          </p:nvPr>
        </p:nvSpPr>
        <p:spPr/>
        <p:txBody>
          <a:bodyPr/>
          <a:lstStyle/>
          <a:p>
            <a:pPr>
              <a:defRPr/>
            </a:pPr>
            <a:fld id="{78E67954-3F63-4602-A1EF-637D8771F4F4}" type="slidenum">
              <a:rPr lang="en-US" smtClean="0"/>
              <a:pPr>
                <a:defRPr/>
              </a:pPr>
              <a:t>37</a:t>
            </a:fld>
            <a:endParaRPr lang="en-US"/>
          </a:p>
        </p:txBody>
      </p:sp>
      <p:sp>
        <p:nvSpPr>
          <p:cNvPr id="4" name="Title 3">
            <a:extLst>
              <a:ext uri="{FF2B5EF4-FFF2-40B4-BE49-F238E27FC236}">
                <a16:creationId xmlns:a16="http://schemas.microsoft.com/office/drawing/2014/main" id="{197F7443-F9FF-EDE9-D88E-65358BBAD30C}"/>
              </a:ext>
            </a:extLst>
          </p:cNvPr>
          <p:cNvSpPr>
            <a:spLocks noGrp="1"/>
          </p:cNvSpPr>
          <p:nvPr>
            <p:ph type="title"/>
          </p:nvPr>
        </p:nvSpPr>
        <p:spPr/>
        <p:txBody>
          <a:bodyPr/>
          <a:lstStyle/>
          <a:p>
            <a:r>
              <a:rPr lang="en-US" dirty="0"/>
              <a:t>Some Tools for “What”</a:t>
            </a:r>
          </a:p>
        </p:txBody>
      </p:sp>
      <p:pic>
        <p:nvPicPr>
          <p:cNvPr id="5" name="Picture 4">
            <a:extLst>
              <a:ext uri="{FF2B5EF4-FFF2-40B4-BE49-F238E27FC236}">
                <a16:creationId xmlns:a16="http://schemas.microsoft.com/office/drawing/2014/main" id="{C010846B-EBFE-8901-F522-280B2BFABD26}"/>
              </a:ext>
            </a:extLst>
          </p:cNvPr>
          <p:cNvPicPr>
            <a:picLocks noChangeAspect="1"/>
          </p:cNvPicPr>
          <p:nvPr/>
        </p:nvPicPr>
        <p:blipFill>
          <a:blip r:embed="rId2"/>
          <a:stretch>
            <a:fillRect/>
          </a:stretch>
        </p:blipFill>
        <p:spPr>
          <a:xfrm>
            <a:off x="8635080" y="1345416"/>
            <a:ext cx="3253464" cy="1219230"/>
          </a:xfrm>
          <a:prstGeom prst="rect">
            <a:avLst/>
          </a:prstGeom>
        </p:spPr>
      </p:pic>
      <p:sp>
        <p:nvSpPr>
          <p:cNvPr id="6" name="Rectangle 5">
            <a:extLst>
              <a:ext uri="{FF2B5EF4-FFF2-40B4-BE49-F238E27FC236}">
                <a16:creationId xmlns:a16="http://schemas.microsoft.com/office/drawing/2014/main" id="{F45E7665-93AA-7E24-080F-593BFFFD2089}"/>
              </a:ext>
            </a:extLst>
          </p:cNvPr>
          <p:cNvSpPr/>
          <p:nvPr/>
        </p:nvSpPr>
        <p:spPr>
          <a:xfrm>
            <a:off x="8635080" y="1381945"/>
            <a:ext cx="1071628" cy="417892"/>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139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1228C-F16B-B007-337E-E398A0F3D7E1}"/>
              </a:ext>
            </a:extLst>
          </p:cNvPr>
          <p:cNvSpPr>
            <a:spLocks noGrp="1"/>
          </p:cNvSpPr>
          <p:nvPr>
            <p:ph idx="1"/>
          </p:nvPr>
        </p:nvSpPr>
        <p:spPr/>
        <p:txBody>
          <a:bodyPr/>
          <a:lstStyle/>
          <a:p>
            <a:r>
              <a:rPr lang="en-US" dirty="0"/>
              <a:t>In ascending order of complexity/cost</a:t>
            </a:r>
          </a:p>
          <a:p>
            <a:pPr lvl="1"/>
            <a:r>
              <a:rPr lang="en-US" dirty="0"/>
              <a:t>Unstructured brainstorming</a:t>
            </a:r>
          </a:p>
          <a:p>
            <a:pPr lvl="1"/>
            <a:r>
              <a:rPr lang="en-US" dirty="0"/>
              <a:t>Cyber kill chains</a:t>
            </a:r>
          </a:p>
          <a:p>
            <a:pPr lvl="1"/>
            <a:r>
              <a:rPr lang="en-US" dirty="0"/>
              <a:t>Attack path analysis</a:t>
            </a:r>
          </a:p>
          <a:p>
            <a:pPr lvl="1"/>
            <a:r>
              <a:rPr lang="en-US" dirty="0"/>
              <a:t>HAT TRICK</a:t>
            </a:r>
          </a:p>
          <a:p>
            <a:pPr lvl="1"/>
            <a:r>
              <a:rPr lang="en-US" dirty="0"/>
              <a:t>Attack trees</a:t>
            </a:r>
          </a:p>
          <a:p>
            <a:pPr lvl="1"/>
            <a:r>
              <a:rPr lang="en-US" dirty="0"/>
              <a:t>MITRE’s ATT&amp;CK</a:t>
            </a:r>
          </a:p>
          <a:p>
            <a:pPr lvl="1"/>
            <a:r>
              <a:rPr lang="en-US" dirty="0"/>
              <a:t>Architectural approaches (COLE, TRACE, BRM, Assurant)</a:t>
            </a:r>
          </a:p>
        </p:txBody>
      </p:sp>
      <p:sp>
        <p:nvSpPr>
          <p:cNvPr id="3" name="Slide Number Placeholder 2">
            <a:extLst>
              <a:ext uri="{FF2B5EF4-FFF2-40B4-BE49-F238E27FC236}">
                <a16:creationId xmlns:a16="http://schemas.microsoft.com/office/drawing/2014/main" id="{921A9DA9-894B-1170-85E0-23368E6B03EE}"/>
              </a:ext>
            </a:extLst>
          </p:cNvPr>
          <p:cNvSpPr>
            <a:spLocks noGrp="1"/>
          </p:cNvSpPr>
          <p:nvPr>
            <p:ph type="sldNum" sz="quarter" idx="12"/>
          </p:nvPr>
        </p:nvSpPr>
        <p:spPr/>
        <p:txBody>
          <a:bodyPr/>
          <a:lstStyle/>
          <a:p>
            <a:pPr>
              <a:defRPr/>
            </a:pPr>
            <a:fld id="{78E67954-3F63-4602-A1EF-637D8771F4F4}" type="slidenum">
              <a:rPr lang="en-US" smtClean="0"/>
              <a:pPr>
                <a:defRPr/>
              </a:pPr>
              <a:t>38</a:t>
            </a:fld>
            <a:endParaRPr lang="en-US"/>
          </a:p>
        </p:txBody>
      </p:sp>
      <p:sp>
        <p:nvSpPr>
          <p:cNvPr id="4" name="Title 3">
            <a:extLst>
              <a:ext uri="{FF2B5EF4-FFF2-40B4-BE49-F238E27FC236}">
                <a16:creationId xmlns:a16="http://schemas.microsoft.com/office/drawing/2014/main" id="{197F7443-F9FF-EDE9-D88E-65358BBAD30C}"/>
              </a:ext>
            </a:extLst>
          </p:cNvPr>
          <p:cNvSpPr>
            <a:spLocks noGrp="1"/>
          </p:cNvSpPr>
          <p:nvPr>
            <p:ph type="title"/>
          </p:nvPr>
        </p:nvSpPr>
        <p:spPr/>
        <p:txBody>
          <a:bodyPr/>
          <a:lstStyle/>
          <a:p>
            <a:r>
              <a:rPr lang="en-US" dirty="0"/>
              <a:t>Some Tools for “How”</a:t>
            </a:r>
          </a:p>
        </p:txBody>
      </p:sp>
      <p:pic>
        <p:nvPicPr>
          <p:cNvPr id="5" name="Picture 4">
            <a:extLst>
              <a:ext uri="{FF2B5EF4-FFF2-40B4-BE49-F238E27FC236}">
                <a16:creationId xmlns:a16="http://schemas.microsoft.com/office/drawing/2014/main" id="{A76F5400-181B-1B6E-6092-113747DFDC59}"/>
              </a:ext>
            </a:extLst>
          </p:cNvPr>
          <p:cNvPicPr>
            <a:picLocks noChangeAspect="1"/>
          </p:cNvPicPr>
          <p:nvPr/>
        </p:nvPicPr>
        <p:blipFill>
          <a:blip r:embed="rId2"/>
          <a:stretch>
            <a:fillRect/>
          </a:stretch>
        </p:blipFill>
        <p:spPr>
          <a:xfrm>
            <a:off x="8635080" y="1345416"/>
            <a:ext cx="3253464" cy="1219230"/>
          </a:xfrm>
          <a:prstGeom prst="rect">
            <a:avLst/>
          </a:prstGeom>
        </p:spPr>
      </p:pic>
      <p:sp>
        <p:nvSpPr>
          <p:cNvPr id="6" name="Rectangle 5">
            <a:extLst>
              <a:ext uri="{FF2B5EF4-FFF2-40B4-BE49-F238E27FC236}">
                <a16:creationId xmlns:a16="http://schemas.microsoft.com/office/drawing/2014/main" id="{CA2F7E17-0CAD-A5F6-01E8-0342D4A346F3}"/>
              </a:ext>
            </a:extLst>
          </p:cNvPr>
          <p:cNvSpPr/>
          <p:nvPr/>
        </p:nvSpPr>
        <p:spPr>
          <a:xfrm>
            <a:off x="10128003" y="1377808"/>
            <a:ext cx="1071628" cy="417892"/>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018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1228C-F16B-B007-337E-E398A0F3D7E1}"/>
              </a:ext>
            </a:extLst>
          </p:cNvPr>
          <p:cNvSpPr>
            <a:spLocks noGrp="1"/>
          </p:cNvSpPr>
          <p:nvPr>
            <p:ph idx="1"/>
          </p:nvPr>
        </p:nvSpPr>
        <p:spPr>
          <a:xfrm>
            <a:off x="609657" y="1748590"/>
            <a:ext cx="10972689" cy="4919438"/>
          </a:xfrm>
        </p:spPr>
        <p:txBody>
          <a:bodyPr/>
          <a:lstStyle/>
          <a:p>
            <a:r>
              <a:rPr lang="en-US" dirty="0"/>
              <a:t>In ascending order of complexity/cost</a:t>
            </a:r>
          </a:p>
          <a:p>
            <a:pPr lvl="1"/>
            <a:r>
              <a:rPr lang="en-US" dirty="0"/>
              <a:t>Direct SME estimation</a:t>
            </a:r>
          </a:p>
          <a:p>
            <a:pPr lvl="1"/>
            <a:r>
              <a:rPr lang="en-US" dirty="0"/>
              <a:t>Algorithmic Risk Approaches (TRACE, BRM, Assurant)</a:t>
            </a:r>
          </a:p>
          <a:p>
            <a:pPr lvl="1"/>
            <a:r>
              <a:rPr lang="en-US" dirty="0"/>
              <a:t>Mission level simulation (AFSIM)</a:t>
            </a:r>
          </a:p>
          <a:p>
            <a:pPr lvl="1"/>
            <a:r>
              <a:rPr lang="en-US" dirty="0"/>
              <a:t>Campaign level simulation</a:t>
            </a:r>
          </a:p>
        </p:txBody>
      </p:sp>
      <p:sp>
        <p:nvSpPr>
          <p:cNvPr id="3" name="Slide Number Placeholder 2">
            <a:extLst>
              <a:ext uri="{FF2B5EF4-FFF2-40B4-BE49-F238E27FC236}">
                <a16:creationId xmlns:a16="http://schemas.microsoft.com/office/drawing/2014/main" id="{921A9DA9-894B-1170-85E0-23368E6B03EE}"/>
              </a:ext>
            </a:extLst>
          </p:cNvPr>
          <p:cNvSpPr>
            <a:spLocks noGrp="1"/>
          </p:cNvSpPr>
          <p:nvPr>
            <p:ph type="sldNum" sz="quarter" idx="12"/>
          </p:nvPr>
        </p:nvSpPr>
        <p:spPr/>
        <p:txBody>
          <a:bodyPr/>
          <a:lstStyle/>
          <a:p>
            <a:pPr>
              <a:defRPr/>
            </a:pPr>
            <a:fld id="{78E67954-3F63-4602-A1EF-637D8771F4F4}" type="slidenum">
              <a:rPr lang="en-US" smtClean="0"/>
              <a:pPr>
                <a:defRPr/>
              </a:pPr>
              <a:t>39</a:t>
            </a:fld>
            <a:endParaRPr lang="en-US"/>
          </a:p>
        </p:txBody>
      </p:sp>
      <p:sp>
        <p:nvSpPr>
          <p:cNvPr id="4" name="Title 3">
            <a:extLst>
              <a:ext uri="{FF2B5EF4-FFF2-40B4-BE49-F238E27FC236}">
                <a16:creationId xmlns:a16="http://schemas.microsoft.com/office/drawing/2014/main" id="{197F7443-F9FF-EDE9-D88E-65358BBAD30C}"/>
              </a:ext>
            </a:extLst>
          </p:cNvPr>
          <p:cNvSpPr>
            <a:spLocks noGrp="1"/>
          </p:cNvSpPr>
          <p:nvPr>
            <p:ph type="title"/>
          </p:nvPr>
        </p:nvSpPr>
        <p:spPr/>
        <p:txBody>
          <a:bodyPr/>
          <a:lstStyle/>
          <a:p>
            <a:r>
              <a:rPr lang="en-US" dirty="0"/>
              <a:t>Some Tools for “How Bad”</a:t>
            </a:r>
          </a:p>
        </p:txBody>
      </p:sp>
      <p:pic>
        <p:nvPicPr>
          <p:cNvPr id="5" name="Picture 4">
            <a:extLst>
              <a:ext uri="{FF2B5EF4-FFF2-40B4-BE49-F238E27FC236}">
                <a16:creationId xmlns:a16="http://schemas.microsoft.com/office/drawing/2014/main" id="{70B32F60-297F-005B-6EA9-A5D5CAEE1FB5}"/>
              </a:ext>
            </a:extLst>
          </p:cNvPr>
          <p:cNvPicPr>
            <a:picLocks noChangeAspect="1"/>
          </p:cNvPicPr>
          <p:nvPr/>
        </p:nvPicPr>
        <p:blipFill>
          <a:blip r:embed="rId2"/>
          <a:stretch>
            <a:fillRect/>
          </a:stretch>
        </p:blipFill>
        <p:spPr>
          <a:xfrm>
            <a:off x="8635080" y="1345416"/>
            <a:ext cx="3253464" cy="1219230"/>
          </a:xfrm>
          <a:prstGeom prst="rect">
            <a:avLst/>
          </a:prstGeom>
        </p:spPr>
      </p:pic>
      <p:sp>
        <p:nvSpPr>
          <p:cNvPr id="6" name="Rectangle 5">
            <a:extLst>
              <a:ext uri="{FF2B5EF4-FFF2-40B4-BE49-F238E27FC236}">
                <a16:creationId xmlns:a16="http://schemas.microsoft.com/office/drawing/2014/main" id="{13FA1AED-98BA-CDEF-6F49-4C2F7C7648F3}"/>
              </a:ext>
            </a:extLst>
          </p:cNvPr>
          <p:cNvSpPr/>
          <p:nvPr/>
        </p:nvSpPr>
        <p:spPr>
          <a:xfrm>
            <a:off x="8635080" y="2173392"/>
            <a:ext cx="1071628" cy="417892"/>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01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9A8588-4A90-DC76-E072-4C66E78534B8}"/>
              </a:ext>
            </a:extLst>
          </p:cNvPr>
          <p:cNvSpPr>
            <a:spLocks noGrp="1"/>
          </p:cNvSpPr>
          <p:nvPr>
            <p:ph type="sldNum" sz="quarter" idx="12"/>
          </p:nvPr>
        </p:nvSpPr>
        <p:spPr/>
        <p:txBody>
          <a:bodyPr/>
          <a:lstStyle/>
          <a:p>
            <a:pPr>
              <a:defRPr/>
            </a:pPr>
            <a:fld id="{78E67954-3F63-4602-A1EF-637D8771F4F4}" type="slidenum">
              <a:rPr lang="en-US" smtClean="0"/>
              <a:pPr>
                <a:defRPr/>
              </a:pPr>
              <a:t>4</a:t>
            </a:fld>
            <a:endParaRPr lang="en-US"/>
          </a:p>
        </p:txBody>
      </p:sp>
      <p:sp>
        <p:nvSpPr>
          <p:cNvPr id="4" name="Title 3">
            <a:extLst>
              <a:ext uri="{FF2B5EF4-FFF2-40B4-BE49-F238E27FC236}">
                <a16:creationId xmlns:a16="http://schemas.microsoft.com/office/drawing/2014/main" id="{60F3BE13-9F65-FD8A-2B74-CECA5680A03D}"/>
              </a:ext>
            </a:extLst>
          </p:cNvPr>
          <p:cNvSpPr>
            <a:spLocks noGrp="1"/>
          </p:cNvSpPr>
          <p:nvPr>
            <p:ph type="title"/>
          </p:nvPr>
        </p:nvSpPr>
        <p:spPr/>
        <p:txBody>
          <a:bodyPr/>
          <a:lstStyle/>
          <a:p>
            <a:r>
              <a:rPr lang="en-US" dirty="0"/>
              <a:t>Example Risk Scoring (4-Factor)</a:t>
            </a:r>
          </a:p>
        </p:txBody>
      </p:sp>
      <p:pic>
        <p:nvPicPr>
          <p:cNvPr id="5" name="Picture 4">
            <a:extLst>
              <a:ext uri="{FF2B5EF4-FFF2-40B4-BE49-F238E27FC236}">
                <a16:creationId xmlns:a16="http://schemas.microsoft.com/office/drawing/2014/main" id="{EB043E93-155A-5456-CBEA-603F95FF911F}"/>
              </a:ext>
            </a:extLst>
          </p:cNvPr>
          <p:cNvPicPr>
            <a:picLocks noChangeAspect="1"/>
          </p:cNvPicPr>
          <p:nvPr/>
        </p:nvPicPr>
        <p:blipFill>
          <a:blip r:embed="rId2"/>
          <a:stretch>
            <a:fillRect/>
          </a:stretch>
        </p:blipFill>
        <p:spPr>
          <a:xfrm>
            <a:off x="1725933" y="1418137"/>
            <a:ext cx="8096190" cy="2914141"/>
          </a:xfrm>
          <a:prstGeom prst="rect">
            <a:avLst/>
          </a:prstGeom>
        </p:spPr>
      </p:pic>
      <p:grpSp>
        <p:nvGrpSpPr>
          <p:cNvPr id="26" name="Group 25">
            <a:extLst>
              <a:ext uri="{FF2B5EF4-FFF2-40B4-BE49-F238E27FC236}">
                <a16:creationId xmlns:a16="http://schemas.microsoft.com/office/drawing/2014/main" id="{ABD7C522-1885-B450-DF56-D104F758738E}"/>
              </a:ext>
            </a:extLst>
          </p:cNvPr>
          <p:cNvGrpSpPr/>
          <p:nvPr/>
        </p:nvGrpSpPr>
        <p:grpSpPr>
          <a:xfrm>
            <a:off x="570979" y="3255222"/>
            <a:ext cx="5085060" cy="2671721"/>
            <a:chOff x="570979" y="3255222"/>
            <a:chExt cx="5085060" cy="2671721"/>
          </a:xfrm>
        </p:grpSpPr>
        <p:sp>
          <p:nvSpPr>
            <p:cNvPr id="6" name="Oval 5">
              <a:extLst>
                <a:ext uri="{FF2B5EF4-FFF2-40B4-BE49-F238E27FC236}">
                  <a16:creationId xmlns:a16="http://schemas.microsoft.com/office/drawing/2014/main" id="{BD337CFD-0CFA-F3B8-149C-F909ED9DE546}"/>
                </a:ext>
              </a:extLst>
            </p:cNvPr>
            <p:cNvSpPr/>
            <p:nvPr/>
          </p:nvSpPr>
          <p:spPr>
            <a:xfrm>
              <a:off x="1485382" y="3255222"/>
              <a:ext cx="4170657" cy="1502967"/>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54F5A21-702A-2E9D-9347-851B4246F0DC}"/>
                </a:ext>
              </a:extLst>
            </p:cNvPr>
            <p:cNvSpPr txBox="1"/>
            <p:nvPr/>
          </p:nvSpPr>
          <p:spPr>
            <a:xfrm>
              <a:off x="570979" y="4911280"/>
              <a:ext cx="4414773" cy="1015663"/>
            </a:xfrm>
            <a:prstGeom prst="rect">
              <a:avLst/>
            </a:prstGeom>
            <a:noFill/>
          </p:spPr>
          <p:txBody>
            <a:bodyPr wrap="square" rtlCol="0">
              <a:spAutoFit/>
            </a:bodyPr>
            <a:lstStyle/>
            <a:p>
              <a:pPr algn="ctr"/>
              <a:r>
                <a:rPr lang="en-US" sz="2000" b="1" dirty="0">
                  <a:solidFill>
                    <a:srgbClr val="0070C0"/>
                  </a:solidFill>
                </a:rPr>
                <a:t>Mission Impact: Determined by combination of engineers and operators</a:t>
              </a:r>
            </a:p>
          </p:txBody>
        </p:sp>
      </p:grpSp>
      <p:grpSp>
        <p:nvGrpSpPr>
          <p:cNvPr id="28" name="Group 27">
            <a:extLst>
              <a:ext uri="{FF2B5EF4-FFF2-40B4-BE49-F238E27FC236}">
                <a16:creationId xmlns:a16="http://schemas.microsoft.com/office/drawing/2014/main" id="{2102894A-D9EB-53C0-3234-F2E8B7498CAE}"/>
              </a:ext>
            </a:extLst>
          </p:cNvPr>
          <p:cNvGrpSpPr/>
          <p:nvPr/>
        </p:nvGrpSpPr>
        <p:grpSpPr>
          <a:xfrm>
            <a:off x="8104785" y="3255222"/>
            <a:ext cx="3153511" cy="2671721"/>
            <a:chOff x="8104785" y="3255222"/>
            <a:chExt cx="3153511" cy="2671721"/>
          </a:xfrm>
        </p:grpSpPr>
        <p:sp>
          <p:nvSpPr>
            <p:cNvPr id="22" name="Oval 21">
              <a:extLst>
                <a:ext uri="{FF2B5EF4-FFF2-40B4-BE49-F238E27FC236}">
                  <a16:creationId xmlns:a16="http://schemas.microsoft.com/office/drawing/2014/main" id="{378517BD-CDE4-ED4C-FD75-94A99B65B025}"/>
                </a:ext>
              </a:extLst>
            </p:cNvPr>
            <p:cNvSpPr/>
            <p:nvPr/>
          </p:nvSpPr>
          <p:spPr>
            <a:xfrm>
              <a:off x="8104785" y="3255222"/>
              <a:ext cx="1875004" cy="1502967"/>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F1A7D0D-0A67-18BC-5176-1044B17237FC}"/>
                </a:ext>
              </a:extLst>
            </p:cNvPr>
            <p:cNvSpPr txBox="1"/>
            <p:nvPr/>
          </p:nvSpPr>
          <p:spPr>
            <a:xfrm>
              <a:off x="8903336" y="4911280"/>
              <a:ext cx="2354960" cy="1015663"/>
            </a:xfrm>
            <a:prstGeom prst="rect">
              <a:avLst/>
            </a:prstGeom>
            <a:noFill/>
          </p:spPr>
          <p:txBody>
            <a:bodyPr wrap="square" rtlCol="0">
              <a:spAutoFit/>
            </a:bodyPr>
            <a:lstStyle/>
            <a:p>
              <a:pPr algn="ctr"/>
              <a:r>
                <a:rPr lang="en-US" sz="2000" b="1" dirty="0">
                  <a:solidFill>
                    <a:srgbClr val="00B050"/>
                  </a:solidFill>
                </a:rPr>
                <a:t>Threat intent: Largely the realm of intelligence</a:t>
              </a:r>
            </a:p>
          </p:txBody>
        </p:sp>
      </p:grpSp>
      <p:grpSp>
        <p:nvGrpSpPr>
          <p:cNvPr id="27" name="Group 26">
            <a:extLst>
              <a:ext uri="{FF2B5EF4-FFF2-40B4-BE49-F238E27FC236}">
                <a16:creationId xmlns:a16="http://schemas.microsoft.com/office/drawing/2014/main" id="{EC0E987E-789F-A217-CEE4-11D62F3F1E26}"/>
              </a:ext>
            </a:extLst>
          </p:cNvPr>
          <p:cNvGrpSpPr/>
          <p:nvPr/>
        </p:nvGrpSpPr>
        <p:grpSpPr>
          <a:xfrm>
            <a:off x="5833957" y="3255222"/>
            <a:ext cx="2354960" cy="3287274"/>
            <a:chOff x="5833957" y="3255222"/>
            <a:chExt cx="2354960" cy="3287274"/>
          </a:xfrm>
        </p:grpSpPr>
        <p:sp>
          <p:nvSpPr>
            <p:cNvPr id="24" name="Oval 23">
              <a:extLst>
                <a:ext uri="{FF2B5EF4-FFF2-40B4-BE49-F238E27FC236}">
                  <a16:creationId xmlns:a16="http://schemas.microsoft.com/office/drawing/2014/main" id="{4AF6FDAD-E125-0922-B6A3-06859D785870}"/>
                </a:ext>
              </a:extLst>
            </p:cNvPr>
            <p:cNvSpPr/>
            <p:nvPr/>
          </p:nvSpPr>
          <p:spPr>
            <a:xfrm>
              <a:off x="5929122" y="3255222"/>
              <a:ext cx="1875004" cy="150296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E7500BF-E017-F5BF-100F-BF0E1D21CD23}"/>
                </a:ext>
              </a:extLst>
            </p:cNvPr>
            <p:cNvSpPr txBox="1"/>
            <p:nvPr/>
          </p:nvSpPr>
          <p:spPr>
            <a:xfrm>
              <a:off x="5833957" y="4911280"/>
              <a:ext cx="2354960" cy="1631216"/>
            </a:xfrm>
            <a:prstGeom prst="rect">
              <a:avLst/>
            </a:prstGeom>
            <a:noFill/>
          </p:spPr>
          <p:txBody>
            <a:bodyPr wrap="square" rtlCol="0">
              <a:spAutoFit/>
            </a:bodyPr>
            <a:lstStyle/>
            <a:p>
              <a:pPr algn="ctr"/>
              <a:r>
                <a:rPr lang="en-US" sz="2000" b="1" dirty="0">
                  <a:solidFill>
                    <a:srgbClr val="FF0000"/>
                  </a:solidFill>
                </a:rPr>
                <a:t>Our focus: Combination of engineering, operations, and intelligence</a:t>
              </a:r>
            </a:p>
          </p:txBody>
        </p:sp>
      </p:grpSp>
    </p:spTree>
    <p:extLst>
      <p:ext uri="{BB962C8B-B14F-4D97-AF65-F5344CB8AC3E}">
        <p14:creationId xmlns:p14="http://schemas.microsoft.com/office/powerpoint/2010/main" val="193439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1228C-F16B-B007-337E-E398A0F3D7E1}"/>
              </a:ext>
            </a:extLst>
          </p:cNvPr>
          <p:cNvSpPr>
            <a:spLocks noGrp="1"/>
          </p:cNvSpPr>
          <p:nvPr>
            <p:ph idx="1"/>
          </p:nvPr>
        </p:nvSpPr>
        <p:spPr/>
        <p:txBody>
          <a:bodyPr/>
          <a:lstStyle/>
          <a:p>
            <a:r>
              <a:rPr lang="en-US" dirty="0"/>
              <a:t>In ascending order of complexity/cost</a:t>
            </a:r>
          </a:p>
          <a:p>
            <a:pPr lvl="1"/>
            <a:r>
              <a:rPr lang="en-US" dirty="0"/>
              <a:t>Unstructured brainstorming</a:t>
            </a:r>
          </a:p>
          <a:p>
            <a:pPr lvl="1"/>
            <a:r>
              <a:rPr lang="en-US" dirty="0"/>
              <a:t>Cyber kill chains</a:t>
            </a:r>
          </a:p>
          <a:p>
            <a:pPr lvl="1"/>
            <a:r>
              <a:rPr lang="en-US" dirty="0"/>
              <a:t>Attack Path Analysis</a:t>
            </a:r>
          </a:p>
          <a:p>
            <a:pPr lvl="1"/>
            <a:r>
              <a:rPr lang="en-US" dirty="0"/>
              <a:t>Attack Trees</a:t>
            </a:r>
          </a:p>
          <a:p>
            <a:pPr lvl="1"/>
            <a:r>
              <a:rPr lang="en-US"/>
              <a:t>Algorithmic </a:t>
            </a:r>
            <a:r>
              <a:rPr lang="en-US" dirty="0"/>
              <a:t>Risk Approaches (TRACE, BRM, Assurant)</a:t>
            </a:r>
          </a:p>
        </p:txBody>
      </p:sp>
      <p:sp>
        <p:nvSpPr>
          <p:cNvPr id="3" name="Slide Number Placeholder 2">
            <a:extLst>
              <a:ext uri="{FF2B5EF4-FFF2-40B4-BE49-F238E27FC236}">
                <a16:creationId xmlns:a16="http://schemas.microsoft.com/office/drawing/2014/main" id="{921A9DA9-894B-1170-85E0-23368E6B03EE}"/>
              </a:ext>
            </a:extLst>
          </p:cNvPr>
          <p:cNvSpPr>
            <a:spLocks noGrp="1"/>
          </p:cNvSpPr>
          <p:nvPr>
            <p:ph type="sldNum" sz="quarter" idx="12"/>
          </p:nvPr>
        </p:nvSpPr>
        <p:spPr/>
        <p:txBody>
          <a:bodyPr/>
          <a:lstStyle/>
          <a:p>
            <a:pPr>
              <a:defRPr/>
            </a:pPr>
            <a:fld id="{78E67954-3F63-4602-A1EF-637D8771F4F4}" type="slidenum">
              <a:rPr lang="en-US" smtClean="0"/>
              <a:pPr>
                <a:defRPr/>
              </a:pPr>
              <a:t>40</a:t>
            </a:fld>
            <a:endParaRPr lang="en-US"/>
          </a:p>
        </p:txBody>
      </p:sp>
      <p:sp>
        <p:nvSpPr>
          <p:cNvPr id="4" name="Title 3">
            <a:extLst>
              <a:ext uri="{FF2B5EF4-FFF2-40B4-BE49-F238E27FC236}">
                <a16:creationId xmlns:a16="http://schemas.microsoft.com/office/drawing/2014/main" id="{197F7443-F9FF-EDE9-D88E-65358BBAD30C}"/>
              </a:ext>
            </a:extLst>
          </p:cNvPr>
          <p:cNvSpPr>
            <a:spLocks noGrp="1"/>
          </p:cNvSpPr>
          <p:nvPr>
            <p:ph type="title"/>
          </p:nvPr>
        </p:nvSpPr>
        <p:spPr/>
        <p:txBody>
          <a:bodyPr/>
          <a:lstStyle/>
          <a:p>
            <a:r>
              <a:rPr lang="en-US" dirty="0"/>
              <a:t>Some Tools for “Likelihood”</a:t>
            </a:r>
          </a:p>
        </p:txBody>
      </p:sp>
      <p:pic>
        <p:nvPicPr>
          <p:cNvPr id="5" name="Picture 4">
            <a:extLst>
              <a:ext uri="{FF2B5EF4-FFF2-40B4-BE49-F238E27FC236}">
                <a16:creationId xmlns:a16="http://schemas.microsoft.com/office/drawing/2014/main" id="{BCC59B11-7C55-34A5-5961-C80466F3A957}"/>
              </a:ext>
            </a:extLst>
          </p:cNvPr>
          <p:cNvPicPr>
            <a:picLocks noChangeAspect="1"/>
          </p:cNvPicPr>
          <p:nvPr/>
        </p:nvPicPr>
        <p:blipFill>
          <a:blip r:embed="rId2"/>
          <a:stretch>
            <a:fillRect/>
          </a:stretch>
        </p:blipFill>
        <p:spPr>
          <a:xfrm>
            <a:off x="8635080" y="1345416"/>
            <a:ext cx="3253464" cy="1219230"/>
          </a:xfrm>
          <a:prstGeom prst="rect">
            <a:avLst/>
          </a:prstGeom>
        </p:spPr>
      </p:pic>
      <p:sp>
        <p:nvSpPr>
          <p:cNvPr id="6" name="Rectangle 5">
            <a:extLst>
              <a:ext uri="{FF2B5EF4-FFF2-40B4-BE49-F238E27FC236}">
                <a16:creationId xmlns:a16="http://schemas.microsoft.com/office/drawing/2014/main" id="{AF5FC2A7-80FF-3D8C-9749-10D0D5E51EF7}"/>
              </a:ext>
            </a:extLst>
          </p:cNvPr>
          <p:cNvSpPr/>
          <p:nvPr/>
        </p:nvSpPr>
        <p:spPr>
          <a:xfrm>
            <a:off x="10128003" y="2146754"/>
            <a:ext cx="1071628" cy="417892"/>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906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1228C-F16B-B007-337E-E398A0F3D7E1}"/>
              </a:ext>
            </a:extLst>
          </p:cNvPr>
          <p:cNvSpPr>
            <a:spLocks noGrp="1"/>
          </p:cNvSpPr>
          <p:nvPr>
            <p:ph idx="1"/>
          </p:nvPr>
        </p:nvSpPr>
        <p:spPr/>
        <p:txBody>
          <a:bodyPr/>
          <a:lstStyle/>
          <a:p>
            <a:r>
              <a:rPr lang="en-US" dirty="0"/>
              <a:t>In ascending order of complexity/cost</a:t>
            </a:r>
          </a:p>
          <a:p>
            <a:pPr lvl="1"/>
            <a:r>
              <a:rPr lang="en-US" dirty="0"/>
              <a:t>Direct SME estimation</a:t>
            </a:r>
          </a:p>
          <a:p>
            <a:pPr lvl="1"/>
            <a:r>
              <a:rPr lang="en-US" dirty="0"/>
              <a:t>SME inputs to risk model (URAMS)</a:t>
            </a:r>
          </a:p>
          <a:p>
            <a:pPr lvl="1"/>
            <a:r>
              <a:rPr lang="en-US" dirty="0"/>
              <a:t>Quantitative analysis of attack trees</a:t>
            </a:r>
          </a:p>
          <a:p>
            <a:pPr lvl="1"/>
            <a:r>
              <a:rPr lang="en-US" dirty="0"/>
              <a:t>Algorithmic Risk Approaches (TRACE, BRM, Assurant)</a:t>
            </a:r>
          </a:p>
          <a:p>
            <a:pPr lvl="1"/>
            <a:r>
              <a:rPr lang="en-US" dirty="0"/>
              <a:t>Mission level simulation (AFSIM)</a:t>
            </a:r>
          </a:p>
          <a:p>
            <a:pPr lvl="1"/>
            <a:r>
              <a:rPr lang="en-US" dirty="0"/>
              <a:t>Campaign level simulation</a:t>
            </a:r>
          </a:p>
        </p:txBody>
      </p:sp>
      <p:sp>
        <p:nvSpPr>
          <p:cNvPr id="3" name="Slide Number Placeholder 2">
            <a:extLst>
              <a:ext uri="{FF2B5EF4-FFF2-40B4-BE49-F238E27FC236}">
                <a16:creationId xmlns:a16="http://schemas.microsoft.com/office/drawing/2014/main" id="{921A9DA9-894B-1170-85E0-23368E6B03EE}"/>
              </a:ext>
            </a:extLst>
          </p:cNvPr>
          <p:cNvSpPr>
            <a:spLocks noGrp="1"/>
          </p:cNvSpPr>
          <p:nvPr>
            <p:ph type="sldNum" sz="quarter" idx="12"/>
          </p:nvPr>
        </p:nvSpPr>
        <p:spPr/>
        <p:txBody>
          <a:bodyPr/>
          <a:lstStyle/>
          <a:p>
            <a:pPr>
              <a:defRPr/>
            </a:pPr>
            <a:fld id="{78E67954-3F63-4602-A1EF-637D8771F4F4}" type="slidenum">
              <a:rPr lang="en-US" smtClean="0"/>
              <a:pPr>
                <a:defRPr/>
              </a:pPr>
              <a:t>41</a:t>
            </a:fld>
            <a:endParaRPr lang="en-US"/>
          </a:p>
        </p:txBody>
      </p:sp>
      <p:sp>
        <p:nvSpPr>
          <p:cNvPr id="4" name="Title 3">
            <a:extLst>
              <a:ext uri="{FF2B5EF4-FFF2-40B4-BE49-F238E27FC236}">
                <a16:creationId xmlns:a16="http://schemas.microsoft.com/office/drawing/2014/main" id="{197F7443-F9FF-EDE9-D88E-65358BBAD30C}"/>
              </a:ext>
            </a:extLst>
          </p:cNvPr>
          <p:cNvSpPr>
            <a:spLocks noGrp="1"/>
          </p:cNvSpPr>
          <p:nvPr>
            <p:ph type="title"/>
          </p:nvPr>
        </p:nvSpPr>
        <p:spPr/>
        <p:txBody>
          <a:bodyPr/>
          <a:lstStyle/>
          <a:p>
            <a:r>
              <a:rPr lang="en-US" dirty="0"/>
              <a:t>Tools for “Risk”</a:t>
            </a:r>
          </a:p>
        </p:txBody>
      </p:sp>
      <p:pic>
        <p:nvPicPr>
          <p:cNvPr id="5" name="Picture 4">
            <a:extLst>
              <a:ext uri="{FF2B5EF4-FFF2-40B4-BE49-F238E27FC236}">
                <a16:creationId xmlns:a16="http://schemas.microsoft.com/office/drawing/2014/main" id="{4280EC65-0A73-AD61-3E4A-0A3B4921EFCA}"/>
              </a:ext>
            </a:extLst>
          </p:cNvPr>
          <p:cNvPicPr>
            <a:picLocks noChangeAspect="1"/>
          </p:cNvPicPr>
          <p:nvPr/>
        </p:nvPicPr>
        <p:blipFill>
          <a:blip r:embed="rId2"/>
          <a:stretch>
            <a:fillRect/>
          </a:stretch>
        </p:blipFill>
        <p:spPr>
          <a:xfrm>
            <a:off x="8635080" y="1345416"/>
            <a:ext cx="3253464" cy="1219230"/>
          </a:xfrm>
          <a:prstGeom prst="rect">
            <a:avLst/>
          </a:prstGeom>
        </p:spPr>
      </p:pic>
      <p:sp>
        <p:nvSpPr>
          <p:cNvPr id="6" name="Rectangle 5">
            <a:extLst>
              <a:ext uri="{FF2B5EF4-FFF2-40B4-BE49-F238E27FC236}">
                <a16:creationId xmlns:a16="http://schemas.microsoft.com/office/drawing/2014/main" id="{05A9138F-83CA-86F1-21A0-DED1D1826D73}"/>
              </a:ext>
            </a:extLst>
          </p:cNvPr>
          <p:cNvSpPr/>
          <p:nvPr/>
        </p:nvSpPr>
        <p:spPr>
          <a:xfrm>
            <a:off x="11440345" y="2210422"/>
            <a:ext cx="448200" cy="30935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726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FF52E6-69E8-2A52-63EB-5099A8DB6475}"/>
              </a:ext>
            </a:extLst>
          </p:cNvPr>
          <p:cNvSpPr>
            <a:spLocks noGrp="1"/>
          </p:cNvSpPr>
          <p:nvPr>
            <p:ph idx="1"/>
          </p:nvPr>
        </p:nvSpPr>
        <p:spPr>
          <a:xfrm>
            <a:off x="609657" y="1415044"/>
            <a:ext cx="10972689" cy="4710966"/>
          </a:xfrm>
        </p:spPr>
        <p:txBody>
          <a:bodyPr/>
          <a:lstStyle/>
          <a:p>
            <a:r>
              <a:rPr lang="en-US" dirty="0"/>
              <a:t>Effort should be balanced across all components</a:t>
            </a:r>
          </a:p>
          <a:p>
            <a:pPr lvl="1"/>
            <a:r>
              <a:rPr lang="en-US" dirty="0"/>
              <a:t>Having extreme precision in one element, but leaving out others can result in wasted effort</a:t>
            </a:r>
          </a:p>
          <a:p>
            <a:r>
              <a:rPr lang="en-US" dirty="0"/>
              <a:t>Model Based Systems Engineering</a:t>
            </a:r>
          </a:p>
          <a:p>
            <a:pPr lvl="1"/>
            <a:r>
              <a:rPr lang="en-US" dirty="0"/>
              <a:t>If relevant models exist, look to leverage them with the tools selected</a:t>
            </a:r>
          </a:p>
        </p:txBody>
      </p:sp>
      <p:sp>
        <p:nvSpPr>
          <p:cNvPr id="3" name="Slide Number Placeholder 2">
            <a:extLst>
              <a:ext uri="{FF2B5EF4-FFF2-40B4-BE49-F238E27FC236}">
                <a16:creationId xmlns:a16="http://schemas.microsoft.com/office/drawing/2014/main" id="{1EBF3F3F-27E6-435D-D0F0-44365373A034}"/>
              </a:ext>
            </a:extLst>
          </p:cNvPr>
          <p:cNvSpPr>
            <a:spLocks noGrp="1"/>
          </p:cNvSpPr>
          <p:nvPr>
            <p:ph type="sldNum" sz="quarter" idx="12"/>
          </p:nvPr>
        </p:nvSpPr>
        <p:spPr/>
        <p:txBody>
          <a:bodyPr/>
          <a:lstStyle/>
          <a:p>
            <a:pPr>
              <a:defRPr/>
            </a:pPr>
            <a:fld id="{78E67954-3F63-4602-A1EF-637D8771F4F4}" type="slidenum">
              <a:rPr lang="en-US" smtClean="0"/>
              <a:pPr>
                <a:defRPr/>
              </a:pPr>
              <a:t>42</a:t>
            </a:fld>
            <a:endParaRPr lang="en-US"/>
          </a:p>
        </p:txBody>
      </p:sp>
      <p:sp>
        <p:nvSpPr>
          <p:cNvPr id="4" name="Title 3">
            <a:extLst>
              <a:ext uri="{FF2B5EF4-FFF2-40B4-BE49-F238E27FC236}">
                <a16:creationId xmlns:a16="http://schemas.microsoft.com/office/drawing/2014/main" id="{23CB7E5D-AF08-2E35-08E3-1EB4F1D8E6D2}"/>
              </a:ext>
            </a:extLst>
          </p:cNvPr>
          <p:cNvSpPr>
            <a:spLocks noGrp="1"/>
          </p:cNvSpPr>
          <p:nvPr>
            <p:ph type="title"/>
          </p:nvPr>
        </p:nvSpPr>
        <p:spPr/>
        <p:txBody>
          <a:bodyPr/>
          <a:lstStyle/>
          <a:p>
            <a:r>
              <a:rPr lang="en-US" dirty="0"/>
              <a:t>Tool Selection</a:t>
            </a:r>
          </a:p>
        </p:txBody>
      </p:sp>
    </p:spTree>
    <p:extLst>
      <p:ext uri="{BB962C8B-B14F-4D97-AF65-F5344CB8AC3E}">
        <p14:creationId xmlns:p14="http://schemas.microsoft.com/office/powerpoint/2010/main" val="1355581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5A9F16-ED11-93FE-0B70-623737FE61BB}"/>
              </a:ext>
            </a:extLst>
          </p:cNvPr>
          <p:cNvSpPr>
            <a:spLocks noGrp="1"/>
          </p:cNvSpPr>
          <p:nvPr>
            <p:ph type="sldNum" sz="quarter" idx="12"/>
          </p:nvPr>
        </p:nvSpPr>
        <p:spPr/>
        <p:txBody>
          <a:bodyPr/>
          <a:lstStyle/>
          <a:p>
            <a:pPr>
              <a:defRPr/>
            </a:pPr>
            <a:fld id="{78E67954-3F63-4602-A1EF-637D8771F4F4}" type="slidenum">
              <a:rPr lang="en-US" smtClean="0"/>
              <a:pPr>
                <a:defRPr/>
              </a:pPr>
              <a:t>43</a:t>
            </a:fld>
            <a:endParaRPr lang="en-US"/>
          </a:p>
        </p:txBody>
      </p:sp>
      <p:sp>
        <p:nvSpPr>
          <p:cNvPr id="4" name="Title 3">
            <a:extLst>
              <a:ext uri="{FF2B5EF4-FFF2-40B4-BE49-F238E27FC236}">
                <a16:creationId xmlns:a16="http://schemas.microsoft.com/office/drawing/2014/main" id="{02F23832-20BA-7F14-AD93-7132915ABBEB}"/>
              </a:ext>
            </a:extLst>
          </p:cNvPr>
          <p:cNvSpPr>
            <a:spLocks noGrp="1"/>
          </p:cNvSpPr>
          <p:nvPr>
            <p:ph type="title"/>
          </p:nvPr>
        </p:nvSpPr>
        <p:spPr/>
        <p:txBody>
          <a:bodyPr/>
          <a:lstStyle/>
          <a:p>
            <a:r>
              <a:rPr lang="en-US" dirty="0"/>
              <a:t>Selected Tools</a:t>
            </a:r>
          </a:p>
        </p:txBody>
      </p:sp>
      <p:sp>
        <p:nvSpPr>
          <p:cNvPr id="5" name="Content Placeholder 4">
            <a:extLst>
              <a:ext uri="{FF2B5EF4-FFF2-40B4-BE49-F238E27FC236}">
                <a16:creationId xmlns:a16="http://schemas.microsoft.com/office/drawing/2014/main" id="{478BF1B9-A56A-7E5B-E1A1-8DC1624178DD}"/>
              </a:ext>
            </a:extLst>
          </p:cNvPr>
          <p:cNvSpPr>
            <a:spLocks noGrp="1"/>
          </p:cNvSpPr>
          <p:nvPr>
            <p:ph idx="1"/>
          </p:nvPr>
        </p:nvSpPr>
        <p:spPr>
          <a:xfrm>
            <a:off x="220670" y="2827860"/>
            <a:ext cx="11750659" cy="3860340"/>
          </a:xfrm>
        </p:spPr>
        <p:txBody>
          <a:bodyPr/>
          <a:lstStyle/>
          <a:p>
            <a:pPr marL="514350" indent="-514350">
              <a:buFont typeface="+mj-lt"/>
              <a:buAutoNum type="arabicPeriod"/>
            </a:pPr>
            <a:r>
              <a:rPr lang="en-US" sz="2800" dirty="0"/>
              <a:t>How do we know what an adversary can attack to create an impact?</a:t>
            </a:r>
          </a:p>
          <a:p>
            <a:pPr marL="914377" lvl="1" indent="-514350"/>
            <a:r>
              <a:rPr lang="en-US" sz="2200" dirty="0">
                <a:solidFill>
                  <a:srgbClr val="0070C0"/>
                </a:solidFill>
              </a:rPr>
              <a:t>STPA-Sec</a:t>
            </a:r>
          </a:p>
          <a:p>
            <a:pPr marL="514350" indent="-514350">
              <a:buFont typeface="+mj-lt"/>
              <a:buAutoNum type="arabicPeriod"/>
            </a:pPr>
            <a:r>
              <a:rPr lang="en-US" sz="2800" dirty="0"/>
              <a:t>How do we know how an adversary can attack?</a:t>
            </a:r>
          </a:p>
          <a:p>
            <a:pPr marL="914377" lvl="1" indent="-514350"/>
            <a:r>
              <a:rPr lang="en-US" sz="2400" dirty="0">
                <a:solidFill>
                  <a:srgbClr val="0070C0"/>
                </a:solidFill>
              </a:rPr>
              <a:t>Attack trees</a:t>
            </a:r>
          </a:p>
          <a:p>
            <a:pPr marL="514350" indent="-514350">
              <a:buFont typeface="+mj-lt"/>
              <a:buAutoNum type="arabicPeriod"/>
            </a:pPr>
            <a:r>
              <a:rPr lang="en-US" sz="2800" dirty="0"/>
              <a:t>How do we know the likelihood of a particular attack?</a:t>
            </a:r>
          </a:p>
          <a:p>
            <a:pPr marL="914377" lvl="1" indent="-514350"/>
            <a:r>
              <a:rPr lang="en-US" sz="2400" dirty="0">
                <a:solidFill>
                  <a:srgbClr val="0070C0"/>
                </a:solidFill>
              </a:rPr>
              <a:t>Combination of data, human informed models, and SME estimates</a:t>
            </a:r>
          </a:p>
          <a:p>
            <a:pPr marL="514350" indent="-514350">
              <a:buFont typeface="+mj-lt"/>
              <a:buAutoNum type="arabicPeriod"/>
            </a:pPr>
            <a:r>
              <a:rPr lang="en-US" sz="2800" dirty="0"/>
              <a:t>How do we know the mission impact of an attack?</a:t>
            </a:r>
          </a:p>
          <a:p>
            <a:pPr marL="914377" lvl="1" indent="-514350"/>
            <a:r>
              <a:rPr lang="en-US" sz="2400" dirty="0">
                <a:solidFill>
                  <a:srgbClr val="0070C0"/>
                </a:solidFill>
              </a:rPr>
              <a:t>Direct SME assessment or simulation</a:t>
            </a:r>
          </a:p>
        </p:txBody>
      </p:sp>
      <p:pic>
        <p:nvPicPr>
          <p:cNvPr id="6" name="Picture 5">
            <a:extLst>
              <a:ext uri="{FF2B5EF4-FFF2-40B4-BE49-F238E27FC236}">
                <a16:creationId xmlns:a16="http://schemas.microsoft.com/office/drawing/2014/main" id="{9B4F5BFA-9C91-A12C-2E7D-7B7B200109B9}"/>
              </a:ext>
            </a:extLst>
          </p:cNvPr>
          <p:cNvPicPr>
            <a:picLocks noChangeAspect="1"/>
          </p:cNvPicPr>
          <p:nvPr/>
        </p:nvPicPr>
        <p:blipFill>
          <a:blip r:embed="rId2"/>
          <a:stretch>
            <a:fillRect/>
          </a:stretch>
        </p:blipFill>
        <p:spPr>
          <a:xfrm>
            <a:off x="8635080" y="1345416"/>
            <a:ext cx="3253464" cy="1219230"/>
          </a:xfrm>
          <a:prstGeom prst="rect">
            <a:avLst/>
          </a:prstGeom>
        </p:spPr>
      </p:pic>
    </p:spTree>
    <p:extLst>
      <p:ext uri="{BB962C8B-B14F-4D97-AF65-F5344CB8AC3E}">
        <p14:creationId xmlns:p14="http://schemas.microsoft.com/office/powerpoint/2010/main" val="154157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STPA-Sec Background</a:t>
            </a:r>
          </a:p>
        </p:txBody>
      </p:sp>
      <p:grpSp>
        <p:nvGrpSpPr>
          <p:cNvPr id="10" name="Group 9">
            <a:extLst>
              <a:ext uri="{FF2B5EF4-FFF2-40B4-BE49-F238E27FC236}">
                <a16:creationId xmlns:a16="http://schemas.microsoft.com/office/drawing/2014/main" id="{A3FBC34F-FD4A-B2F2-8100-B11189DB1E0B}"/>
              </a:ext>
            </a:extLst>
          </p:cNvPr>
          <p:cNvGrpSpPr/>
          <p:nvPr/>
        </p:nvGrpSpPr>
        <p:grpSpPr>
          <a:xfrm>
            <a:off x="539496" y="1242037"/>
            <a:ext cx="11208585" cy="5096548"/>
            <a:chOff x="539496" y="1242037"/>
            <a:chExt cx="11208585" cy="5096548"/>
          </a:xfrm>
        </p:grpSpPr>
        <p:sp>
          <p:nvSpPr>
            <p:cNvPr id="3" name="Text Placeholder 2">
              <a:extLst>
                <a:ext uri="{FF2B5EF4-FFF2-40B4-BE49-F238E27FC236}">
                  <a16:creationId xmlns:a16="http://schemas.microsoft.com/office/drawing/2014/main" id="{F4C4F8A8-EAEF-427E-BC96-DCBE29047760}"/>
                </a:ext>
              </a:extLst>
            </p:cNvPr>
            <p:cNvSpPr txBox="1">
              <a:spLocks/>
            </p:cNvSpPr>
            <p:nvPr/>
          </p:nvSpPr>
          <p:spPr bwMode="auto">
            <a:xfrm>
              <a:off x="539496" y="1242037"/>
              <a:ext cx="7710275" cy="1583101"/>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marL="342616" indent="-342616" algn="l" rtl="0" eaLnBrk="1" fontAlgn="base" hangingPunct="1">
                <a:spcBef>
                  <a:spcPct val="20000"/>
                </a:spcBef>
                <a:spcAft>
                  <a:spcPct val="0"/>
                </a:spcAft>
                <a:buChar char="•"/>
                <a:defRPr sz="3200">
                  <a:solidFill>
                    <a:schemeClr val="tx1"/>
                  </a:solidFill>
                  <a:latin typeface="+mn-lt"/>
                  <a:ea typeface="+mn-ea"/>
                  <a:cs typeface="+mn-cs"/>
                </a:defRPr>
              </a:lvl1pPr>
              <a:lvl2pPr marL="742643" indent="-285205" algn="l" rtl="0" eaLnBrk="1" fontAlgn="base" hangingPunct="1">
                <a:spcBef>
                  <a:spcPct val="20000"/>
                </a:spcBef>
                <a:spcAft>
                  <a:spcPct val="0"/>
                </a:spcAft>
                <a:buChar char="–"/>
                <a:defRPr sz="2800">
                  <a:solidFill>
                    <a:schemeClr val="tx1"/>
                  </a:solidFill>
                  <a:latin typeface="+mn-lt"/>
                </a:defRPr>
              </a:lvl2pPr>
              <a:lvl3pPr marL="1142670" indent="-227793" algn="l" rtl="0" eaLnBrk="1" fontAlgn="base" hangingPunct="1">
                <a:spcBef>
                  <a:spcPct val="20000"/>
                </a:spcBef>
                <a:spcAft>
                  <a:spcPct val="0"/>
                </a:spcAft>
                <a:buChar char="•"/>
                <a:defRPr sz="2400">
                  <a:solidFill>
                    <a:schemeClr val="tx1"/>
                  </a:solidFill>
                  <a:latin typeface="+mn-lt"/>
                </a:defRPr>
              </a:lvl3pPr>
              <a:lvl4pPr marL="1599183" indent="-227793" algn="l" rtl="0" eaLnBrk="1" fontAlgn="base" hangingPunct="1">
                <a:spcBef>
                  <a:spcPct val="20000"/>
                </a:spcBef>
                <a:spcAft>
                  <a:spcPct val="0"/>
                </a:spcAft>
                <a:buChar char="–"/>
                <a:defRPr sz="2000">
                  <a:solidFill>
                    <a:schemeClr val="tx1"/>
                  </a:solidFill>
                  <a:latin typeface="+mn-lt"/>
                </a:defRPr>
              </a:lvl4pPr>
              <a:lvl5pPr marL="2056621" indent="-227793" algn="l" rtl="0" eaLnBrk="1" fontAlgn="base" hangingPunct="1">
                <a:spcBef>
                  <a:spcPct val="20000"/>
                </a:spcBef>
                <a:spcAft>
                  <a:spcPct val="0"/>
                </a:spcAft>
                <a:buChar char="»"/>
                <a:defRPr sz="2000">
                  <a:solidFill>
                    <a:schemeClr val="tx1"/>
                  </a:solidFill>
                  <a:latin typeface="+mn-lt"/>
                </a:defRPr>
              </a:lvl5pPr>
              <a:lvl6pPr marL="2514330" indent="-228575" algn="l" rtl="0" eaLnBrk="1" fontAlgn="base" hangingPunct="1">
                <a:spcBef>
                  <a:spcPct val="20000"/>
                </a:spcBef>
                <a:spcAft>
                  <a:spcPct val="0"/>
                </a:spcAft>
                <a:buChar char="»"/>
                <a:defRPr sz="2000">
                  <a:solidFill>
                    <a:schemeClr val="tx1"/>
                  </a:solidFill>
                  <a:latin typeface="+mn-lt"/>
                </a:defRPr>
              </a:lvl6pPr>
              <a:lvl7pPr marL="2971482" indent="-228575" algn="l" rtl="0" eaLnBrk="1" fontAlgn="base" hangingPunct="1">
                <a:spcBef>
                  <a:spcPct val="20000"/>
                </a:spcBef>
                <a:spcAft>
                  <a:spcPct val="0"/>
                </a:spcAft>
                <a:buChar char="»"/>
                <a:defRPr sz="2000">
                  <a:solidFill>
                    <a:schemeClr val="tx1"/>
                  </a:solidFill>
                  <a:latin typeface="+mn-lt"/>
                </a:defRPr>
              </a:lvl7pPr>
              <a:lvl8pPr marL="3428633" indent="-228575" algn="l" rtl="0" eaLnBrk="1" fontAlgn="base" hangingPunct="1">
                <a:spcBef>
                  <a:spcPct val="20000"/>
                </a:spcBef>
                <a:spcAft>
                  <a:spcPct val="0"/>
                </a:spcAft>
                <a:buChar char="»"/>
                <a:defRPr sz="2000">
                  <a:solidFill>
                    <a:schemeClr val="tx1"/>
                  </a:solidFill>
                  <a:latin typeface="+mn-lt"/>
                </a:defRPr>
              </a:lvl8pPr>
              <a:lvl9pPr marL="3885784" indent="-228575" algn="l" rtl="0" eaLnBrk="1" fontAlgn="base" hangingPunct="1">
                <a:spcBef>
                  <a:spcPct val="20000"/>
                </a:spcBef>
                <a:spcAft>
                  <a:spcPct val="0"/>
                </a:spcAft>
                <a:buChar char="»"/>
                <a:defRPr sz="2000">
                  <a:solidFill>
                    <a:schemeClr val="tx1"/>
                  </a:solidFill>
                  <a:latin typeface="+mn-lt"/>
                </a:defRPr>
              </a:lvl9pPr>
            </a:lstStyle>
            <a:p>
              <a:r>
                <a:rPr lang="en-US" sz="2000" kern="0" dirty="0"/>
                <a:t>System-Theoretic Accident Model and Processes (STAMP) developed by Dr. Nancy Leveson at MIT for the safety community</a:t>
              </a:r>
            </a:p>
          </p:txBody>
        </p:sp>
        <p:sp>
          <p:nvSpPr>
            <p:cNvPr id="6" name="Rectangle 5">
              <a:extLst>
                <a:ext uri="{FF2B5EF4-FFF2-40B4-BE49-F238E27FC236}">
                  <a16:creationId xmlns:a16="http://schemas.microsoft.com/office/drawing/2014/main" id="{C8434ECC-CBA4-DB35-A295-A1D33192F256}"/>
                </a:ext>
              </a:extLst>
            </p:cNvPr>
            <p:cNvSpPr/>
            <p:nvPr/>
          </p:nvSpPr>
          <p:spPr>
            <a:xfrm>
              <a:off x="8851112" y="4338568"/>
              <a:ext cx="2896969" cy="20000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STAMP Model</a:t>
              </a:r>
            </a:p>
          </p:txBody>
        </p:sp>
      </p:grpSp>
      <p:grpSp>
        <p:nvGrpSpPr>
          <p:cNvPr id="12" name="Group 11">
            <a:extLst>
              <a:ext uri="{FF2B5EF4-FFF2-40B4-BE49-F238E27FC236}">
                <a16:creationId xmlns:a16="http://schemas.microsoft.com/office/drawing/2014/main" id="{5D2CD77E-5D53-DB53-A7DA-1D5E4EEADDF4}"/>
              </a:ext>
            </a:extLst>
          </p:cNvPr>
          <p:cNvGrpSpPr/>
          <p:nvPr/>
        </p:nvGrpSpPr>
        <p:grpSpPr>
          <a:xfrm>
            <a:off x="443919" y="1724559"/>
            <a:ext cx="10975125" cy="4648711"/>
            <a:chOff x="443919" y="1724559"/>
            <a:chExt cx="10975125" cy="4648711"/>
          </a:xfrm>
        </p:grpSpPr>
        <p:sp>
          <p:nvSpPr>
            <p:cNvPr id="4" name="Text Placeholder 2">
              <a:extLst>
                <a:ext uri="{FF2B5EF4-FFF2-40B4-BE49-F238E27FC236}">
                  <a16:creationId xmlns:a16="http://schemas.microsoft.com/office/drawing/2014/main" id="{B5DECF06-1960-4B1C-A68E-180C72A3EC8C}"/>
                </a:ext>
              </a:extLst>
            </p:cNvPr>
            <p:cNvSpPr txBox="1">
              <a:spLocks/>
            </p:cNvSpPr>
            <p:nvPr/>
          </p:nvSpPr>
          <p:spPr bwMode="auto">
            <a:xfrm>
              <a:off x="443919" y="4790170"/>
              <a:ext cx="8100239" cy="158310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marL="342616" indent="-342616" algn="l" rtl="0" eaLnBrk="1" fontAlgn="base" hangingPunct="1">
                <a:spcBef>
                  <a:spcPct val="20000"/>
                </a:spcBef>
                <a:spcAft>
                  <a:spcPct val="0"/>
                </a:spcAft>
                <a:buChar char="•"/>
                <a:defRPr sz="3200">
                  <a:solidFill>
                    <a:schemeClr val="tx1"/>
                  </a:solidFill>
                  <a:latin typeface="+mn-lt"/>
                  <a:ea typeface="+mn-ea"/>
                  <a:cs typeface="+mn-cs"/>
                </a:defRPr>
              </a:lvl1pPr>
              <a:lvl2pPr marL="742643" indent="-285205" algn="l" rtl="0" eaLnBrk="1" fontAlgn="base" hangingPunct="1">
                <a:spcBef>
                  <a:spcPct val="20000"/>
                </a:spcBef>
                <a:spcAft>
                  <a:spcPct val="0"/>
                </a:spcAft>
                <a:buChar char="–"/>
                <a:defRPr sz="2800">
                  <a:solidFill>
                    <a:schemeClr val="tx1"/>
                  </a:solidFill>
                  <a:latin typeface="+mn-lt"/>
                </a:defRPr>
              </a:lvl2pPr>
              <a:lvl3pPr marL="1142670" indent="-227793" algn="l" rtl="0" eaLnBrk="1" fontAlgn="base" hangingPunct="1">
                <a:spcBef>
                  <a:spcPct val="20000"/>
                </a:spcBef>
                <a:spcAft>
                  <a:spcPct val="0"/>
                </a:spcAft>
                <a:buChar char="•"/>
                <a:defRPr sz="2400">
                  <a:solidFill>
                    <a:schemeClr val="tx1"/>
                  </a:solidFill>
                  <a:latin typeface="+mn-lt"/>
                </a:defRPr>
              </a:lvl3pPr>
              <a:lvl4pPr marL="1599183" indent="-227793" algn="l" rtl="0" eaLnBrk="1" fontAlgn="base" hangingPunct="1">
                <a:spcBef>
                  <a:spcPct val="20000"/>
                </a:spcBef>
                <a:spcAft>
                  <a:spcPct val="0"/>
                </a:spcAft>
                <a:buChar char="–"/>
                <a:defRPr sz="2000">
                  <a:solidFill>
                    <a:schemeClr val="tx1"/>
                  </a:solidFill>
                  <a:latin typeface="+mn-lt"/>
                </a:defRPr>
              </a:lvl4pPr>
              <a:lvl5pPr marL="2056621" indent="-227793" algn="l" rtl="0" eaLnBrk="1" fontAlgn="base" hangingPunct="1">
                <a:spcBef>
                  <a:spcPct val="20000"/>
                </a:spcBef>
                <a:spcAft>
                  <a:spcPct val="0"/>
                </a:spcAft>
                <a:buChar char="»"/>
                <a:defRPr sz="2000">
                  <a:solidFill>
                    <a:schemeClr val="tx1"/>
                  </a:solidFill>
                  <a:latin typeface="+mn-lt"/>
                </a:defRPr>
              </a:lvl5pPr>
              <a:lvl6pPr marL="2514330" indent="-228575" algn="l" rtl="0" eaLnBrk="1" fontAlgn="base" hangingPunct="1">
                <a:spcBef>
                  <a:spcPct val="20000"/>
                </a:spcBef>
                <a:spcAft>
                  <a:spcPct val="0"/>
                </a:spcAft>
                <a:buChar char="»"/>
                <a:defRPr sz="2000">
                  <a:solidFill>
                    <a:schemeClr val="tx1"/>
                  </a:solidFill>
                  <a:latin typeface="+mn-lt"/>
                </a:defRPr>
              </a:lvl6pPr>
              <a:lvl7pPr marL="2971482" indent="-228575" algn="l" rtl="0" eaLnBrk="1" fontAlgn="base" hangingPunct="1">
                <a:spcBef>
                  <a:spcPct val="20000"/>
                </a:spcBef>
                <a:spcAft>
                  <a:spcPct val="0"/>
                </a:spcAft>
                <a:buChar char="»"/>
                <a:defRPr sz="2000">
                  <a:solidFill>
                    <a:schemeClr val="tx1"/>
                  </a:solidFill>
                  <a:latin typeface="+mn-lt"/>
                </a:defRPr>
              </a:lvl7pPr>
              <a:lvl8pPr marL="3428633" indent="-228575" algn="l" rtl="0" eaLnBrk="1" fontAlgn="base" hangingPunct="1">
                <a:spcBef>
                  <a:spcPct val="20000"/>
                </a:spcBef>
                <a:spcAft>
                  <a:spcPct val="0"/>
                </a:spcAft>
                <a:buChar char="»"/>
                <a:defRPr sz="2000">
                  <a:solidFill>
                    <a:schemeClr val="tx1"/>
                  </a:solidFill>
                  <a:latin typeface="+mn-lt"/>
                </a:defRPr>
              </a:lvl8pPr>
              <a:lvl9pPr marL="3885784" indent="-228575" algn="l" rtl="0" eaLnBrk="1" fontAlgn="base" hangingPunct="1">
                <a:spcBef>
                  <a:spcPct val="20000"/>
                </a:spcBef>
                <a:spcAft>
                  <a:spcPct val="0"/>
                </a:spcAft>
                <a:buChar char="»"/>
                <a:defRPr sz="2000">
                  <a:solidFill>
                    <a:schemeClr val="tx1"/>
                  </a:solidFill>
                  <a:latin typeface="+mn-lt"/>
                </a:defRPr>
              </a:lvl9pPr>
            </a:lstStyle>
            <a:p>
              <a:r>
                <a:rPr lang="en-US" sz="2000" kern="0" dirty="0"/>
                <a:t>System-Theoretic Process Analysis for Security </a:t>
              </a:r>
              <a:br>
                <a:rPr lang="en-US" sz="2000" kern="0" dirty="0"/>
              </a:br>
              <a:r>
                <a:rPr lang="en-US" sz="2000" kern="0" dirty="0"/>
                <a:t>(STPA-Sec) is a security extension of STPA developed by Dr. William Young</a:t>
              </a:r>
            </a:p>
            <a:p>
              <a:pPr lvl="1"/>
              <a:endParaRPr lang="en-US" sz="2400" kern="0" dirty="0"/>
            </a:p>
          </p:txBody>
        </p:sp>
        <p:sp>
          <p:nvSpPr>
            <p:cNvPr id="8" name="Rectangle 7">
              <a:extLst>
                <a:ext uri="{FF2B5EF4-FFF2-40B4-BE49-F238E27FC236}">
                  <a16:creationId xmlns:a16="http://schemas.microsoft.com/office/drawing/2014/main" id="{1313260D-F1D4-0AD5-8CB7-CCF2289D0CBA}"/>
                </a:ext>
              </a:extLst>
            </p:cNvPr>
            <p:cNvSpPr/>
            <p:nvPr/>
          </p:nvSpPr>
          <p:spPr>
            <a:xfrm>
              <a:off x="9180148" y="1724559"/>
              <a:ext cx="2238896" cy="79045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STPA-Sec</a:t>
              </a:r>
            </a:p>
          </p:txBody>
        </p:sp>
      </p:grpSp>
      <p:grpSp>
        <p:nvGrpSpPr>
          <p:cNvPr id="11" name="Group 10">
            <a:extLst>
              <a:ext uri="{FF2B5EF4-FFF2-40B4-BE49-F238E27FC236}">
                <a16:creationId xmlns:a16="http://schemas.microsoft.com/office/drawing/2014/main" id="{B0FE85A4-0F27-0442-6795-6491EBA02B21}"/>
              </a:ext>
            </a:extLst>
          </p:cNvPr>
          <p:cNvGrpSpPr/>
          <p:nvPr/>
        </p:nvGrpSpPr>
        <p:grpSpPr>
          <a:xfrm>
            <a:off x="443919" y="2515014"/>
            <a:ext cx="10975125" cy="2084190"/>
            <a:chOff x="443919" y="2515014"/>
            <a:chExt cx="10975125" cy="2084190"/>
          </a:xfrm>
        </p:grpSpPr>
        <p:sp>
          <p:nvSpPr>
            <p:cNvPr id="7" name="Rectangle 6">
              <a:extLst>
                <a:ext uri="{FF2B5EF4-FFF2-40B4-BE49-F238E27FC236}">
                  <a16:creationId xmlns:a16="http://schemas.microsoft.com/office/drawing/2014/main" id="{06A8DC2D-75E3-1B6A-AFB3-3B6B6CEE5C7A}"/>
                </a:ext>
              </a:extLst>
            </p:cNvPr>
            <p:cNvSpPr/>
            <p:nvPr/>
          </p:nvSpPr>
          <p:spPr>
            <a:xfrm>
              <a:off x="9180148" y="2515014"/>
              <a:ext cx="2238896" cy="1823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STPA Hazard Analysis</a:t>
              </a:r>
            </a:p>
          </p:txBody>
        </p:sp>
        <p:sp>
          <p:nvSpPr>
            <p:cNvPr id="9" name="Text Placeholder 2">
              <a:extLst>
                <a:ext uri="{FF2B5EF4-FFF2-40B4-BE49-F238E27FC236}">
                  <a16:creationId xmlns:a16="http://schemas.microsoft.com/office/drawing/2014/main" id="{A4CB22EA-4CCC-F756-D9D7-6948173357E9}"/>
                </a:ext>
              </a:extLst>
            </p:cNvPr>
            <p:cNvSpPr txBox="1">
              <a:spLocks/>
            </p:cNvSpPr>
            <p:nvPr/>
          </p:nvSpPr>
          <p:spPr bwMode="auto">
            <a:xfrm>
              <a:off x="443919" y="3016104"/>
              <a:ext cx="7710275" cy="158310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marL="342616" indent="-342616" algn="l" rtl="0" eaLnBrk="1" fontAlgn="base" hangingPunct="1">
                <a:spcBef>
                  <a:spcPct val="20000"/>
                </a:spcBef>
                <a:spcAft>
                  <a:spcPct val="0"/>
                </a:spcAft>
                <a:buChar char="•"/>
                <a:defRPr sz="3200">
                  <a:solidFill>
                    <a:schemeClr val="tx1"/>
                  </a:solidFill>
                  <a:latin typeface="+mn-lt"/>
                  <a:ea typeface="+mn-ea"/>
                  <a:cs typeface="+mn-cs"/>
                </a:defRPr>
              </a:lvl1pPr>
              <a:lvl2pPr marL="742643" indent="-285205" algn="l" rtl="0" eaLnBrk="1" fontAlgn="base" hangingPunct="1">
                <a:spcBef>
                  <a:spcPct val="20000"/>
                </a:spcBef>
                <a:spcAft>
                  <a:spcPct val="0"/>
                </a:spcAft>
                <a:buChar char="–"/>
                <a:defRPr sz="2800">
                  <a:solidFill>
                    <a:schemeClr val="tx1"/>
                  </a:solidFill>
                  <a:latin typeface="+mn-lt"/>
                </a:defRPr>
              </a:lvl2pPr>
              <a:lvl3pPr marL="1142670" indent="-227793" algn="l" rtl="0" eaLnBrk="1" fontAlgn="base" hangingPunct="1">
                <a:spcBef>
                  <a:spcPct val="20000"/>
                </a:spcBef>
                <a:spcAft>
                  <a:spcPct val="0"/>
                </a:spcAft>
                <a:buChar char="•"/>
                <a:defRPr sz="2400">
                  <a:solidFill>
                    <a:schemeClr val="tx1"/>
                  </a:solidFill>
                  <a:latin typeface="+mn-lt"/>
                </a:defRPr>
              </a:lvl3pPr>
              <a:lvl4pPr marL="1599183" indent="-227793" algn="l" rtl="0" eaLnBrk="1" fontAlgn="base" hangingPunct="1">
                <a:spcBef>
                  <a:spcPct val="20000"/>
                </a:spcBef>
                <a:spcAft>
                  <a:spcPct val="0"/>
                </a:spcAft>
                <a:buChar char="–"/>
                <a:defRPr sz="2000">
                  <a:solidFill>
                    <a:schemeClr val="tx1"/>
                  </a:solidFill>
                  <a:latin typeface="+mn-lt"/>
                </a:defRPr>
              </a:lvl4pPr>
              <a:lvl5pPr marL="2056621" indent="-227793" algn="l" rtl="0" eaLnBrk="1" fontAlgn="base" hangingPunct="1">
                <a:spcBef>
                  <a:spcPct val="20000"/>
                </a:spcBef>
                <a:spcAft>
                  <a:spcPct val="0"/>
                </a:spcAft>
                <a:buChar char="»"/>
                <a:defRPr sz="2000">
                  <a:solidFill>
                    <a:schemeClr val="tx1"/>
                  </a:solidFill>
                  <a:latin typeface="+mn-lt"/>
                </a:defRPr>
              </a:lvl5pPr>
              <a:lvl6pPr marL="2514330" indent="-228575" algn="l" rtl="0" eaLnBrk="1" fontAlgn="base" hangingPunct="1">
                <a:spcBef>
                  <a:spcPct val="20000"/>
                </a:spcBef>
                <a:spcAft>
                  <a:spcPct val="0"/>
                </a:spcAft>
                <a:buChar char="»"/>
                <a:defRPr sz="2000">
                  <a:solidFill>
                    <a:schemeClr val="tx1"/>
                  </a:solidFill>
                  <a:latin typeface="+mn-lt"/>
                </a:defRPr>
              </a:lvl6pPr>
              <a:lvl7pPr marL="2971482" indent="-228575" algn="l" rtl="0" eaLnBrk="1" fontAlgn="base" hangingPunct="1">
                <a:spcBef>
                  <a:spcPct val="20000"/>
                </a:spcBef>
                <a:spcAft>
                  <a:spcPct val="0"/>
                </a:spcAft>
                <a:buChar char="»"/>
                <a:defRPr sz="2000">
                  <a:solidFill>
                    <a:schemeClr val="tx1"/>
                  </a:solidFill>
                  <a:latin typeface="+mn-lt"/>
                </a:defRPr>
              </a:lvl7pPr>
              <a:lvl8pPr marL="3428633" indent="-228575" algn="l" rtl="0" eaLnBrk="1" fontAlgn="base" hangingPunct="1">
                <a:spcBef>
                  <a:spcPct val="20000"/>
                </a:spcBef>
                <a:spcAft>
                  <a:spcPct val="0"/>
                </a:spcAft>
                <a:buChar char="»"/>
                <a:defRPr sz="2000">
                  <a:solidFill>
                    <a:schemeClr val="tx1"/>
                  </a:solidFill>
                  <a:latin typeface="+mn-lt"/>
                </a:defRPr>
              </a:lvl8pPr>
              <a:lvl9pPr marL="3885784" indent="-228575" algn="l" rtl="0" eaLnBrk="1" fontAlgn="base" hangingPunct="1">
                <a:spcBef>
                  <a:spcPct val="20000"/>
                </a:spcBef>
                <a:spcAft>
                  <a:spcPct val="0"/>
                </a:spcAft>
                <a:buChar char="»"/>
                <a:defRPr sz="2000">
                  <a:solidFill>
                    <a:schemeClr val="tx1"/>
                  </a:solidFill>
                  <a:latin typeface="+mn-lt"/>
                </a:defRPr>
              </a:lvl9pPr>
            </a:lstStyle>
            <a:p>
              <a:r>
                <a:rPr lang="en-US" sz="2000" kern="0" dirty="0"/>
                <a:t>System Theoretic Process Analysis (STPA) Hazard analysis is based on the STAMP model</a:t>
              </a:r>
            </a:p>
          </p:txBody>
        </p:sp>
      </p:grpSp>
    </p:spTree>
    <p:custDataLst>
      <p:tags r:id="rId1"/>
    </p:custDataLst>
    <p:extLst>
      <p:ext uri="{BB962C8B-B14F-4D97-AF65-F5344CB8AC3E}">
        <p14:creationId xmlns:p14="http://schemas.microsoft.com/office/powerpoint/2010/main" val="371369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E5B909CA-EE0D-4E91-8CB9-C08CCF50EEBC}"/>
              </a:ext>
            </a:extLst>
          </p:cNvPr>
          <p:cNvSpPr/>
          <p:nvPr/>
        </p:nvSpPr>
        <p:spPr>
          <a:xfrm>
            <a:off x="242047" y="1214797"/>
            <a:ext cx="11772900" cy="1304957"/>
          </a:xfrm>
          <a:prstGeom prst="roundRect">
            <a:avLst/>
          </a:prstGeom>
          <a:solidFill>
            <a:schemeClr val="accent4">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2D3E52"/>
              </a:solidFill>
              <a:effectLst/>
              <a:uLnTx/>
              <a:uFillTx/>
              <a:latin typeface="Arial"/>
              <a:ea typeface="+mn-ea"/>
              <a:cs typeface="+mn-cs"/>
            </a:endParaRPr>
          </a:p>
        </p:txBody>
      </p:sp>
      <p:sp>
        <p:nvSpPr>
          <p:cNvPr id="41" name="Rectangle: Rounded Corners 40">
            <a:extLst>
              <a:ext uri="{FF2B5EF4-FFF2-40B4-BE49-F238E27FC236}">
                <a16:creationId xmlns:a16="http://schemas.microsoft.com/office/drawing/2014/main" id="{EB23FD00-C794-477E-85B2-4B4D8FD82E43}"/>
              </a:ext>
            </a:extLst>
          </p:cNvPr>
          <p:cNvSpPr/>
          <p:nvPr/>
        </p:nvSpPr>
        <p:spPr>
          <a:xfrm>
            <a:off x="242047" y="2622269"/>
            <a:ext cx="11772900" cy="1304957"/>
          </a:xfrm>
          <a:prstGeom prst="roundRect">
            <a:avLst/>
          </a:prstGeom>
          <a:solidFill>
            <a:schemeClr val="accent3">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2D3E52"/>
              </a:solidFill>
              <a:effectLst/>
              <a:uLnTx/>
              <a:uFillTx/>
              <a:latin typeface="Arial"/>
              <a:ea typeface="+mn-ea"/>
              <a:cs typeface="+mn-cs"/>
            </a:endParaRPr>
          </a:p>
        </p:txBody>
      </p:sp>
      <p:sp>
        <p:nvSpPr>
          <p:cNvPr id="39" name="Rectangle: Rounded Corners 38">
            <a:extLst>
              <a:ext uri="{FF2B5EF4-FFF2-40B4-BE49-F238E27FC236}">
                <a16:creationId xmlns:a16="http://schemas.microsoft.com/office/drawing/2014/main" id="{CED032D0-3AE1-4AF5-A934-899FECF59F5B}"/>
              </a:ext>
            </a:extLst>
          </p:cNvPr>
          <p:cNvSpPr/>
          <p:nvPr/>
        </p:nvSpPr>
        <p:spPr>
          <a:xfrm>
            <a:off x="242047" y="4029741"/>
            <a:ext cx="11772900" cy="1318934"/>
          </a:xfrm>
          <a:prstGeom prst="roundRect">
            <a:avLst/>
          </a:prstGeom>
          <a:solidFill>
            <a:schemeClr val="accent4">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2D3E52"/>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id="{55BE0FB8-D3B5-4F2D-80E5-3303B6778D98}"/>
              </a:ext>
            </a:extLst>
          </p:cNvPr>
          <p:cNvSpPr/>
          <p:nvPr/>
        </p:nvSpPr>
        <p:spPr>
          <a:xfrm>
            <a:off x="242047" y="5451191"/>
            <a:ext cx="11772900" cy="1318934"/>
          </a:xfrm>
          <a:prstGeom prst="roundRect">
            <a:avLst/>
          </a:prstGeom>
          <a:solidFill>
            <a:schemeClr val="accent3">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2D3E52"/>
              </a:solidFill>
              <a:effectLst/>
              <a:uLnTx/>
              <a:uFillTx/>
              <a:latin typeface="Arial"/>
              <a:ea typeface="+mn-ea"/>
              <a:cs typeface="+mn-cs"/>
            </a:endParaRPr>
          </a:p>
        </p:txBody>
      </p:sp>
      <p:sp>
        <p:nvSpPr>
          <p:cNvPr id="2" name="Title 1">
            <a:extLst>
              <a:ext uri="{FF2B5EF4-FFF2-40B4-BE49-F238E27FC236}">
                <a16:creationId xmlns:a16="http://schemas.microsoft.com/office/drawing/2014/main" id="{794D535E-6AAB-40C5-960A-5C7C64278939}"/>
              </a:ext>
            </a:extLst>
          </p:cNvPr>
          <p:cNvSpPr>
            <a:spLocks noGrp="1"/>
          </p:cNvSpPr>
          <p:nvPr>
            <p:ph type="title"/>
          </p:nvPr>
        </p:nvSpPr>
        <p:spPr>
          <a:xfrm>
            <a:off x="2239086" y="0"/>
            <a:ext cx="8274572" cy="889082"/>
          </a:xfrm>
        </p:spPr>
        <p:txBody>
          <a:bodyPr/>
          <a:lstStyle/>
          <a:p>
            <a:r>
              <a:rPr lang="en-US" dirty="0"/>
              <a:t>STPA-Sec Steps</a:t>
            </a:r>
          </a:p>
        </p:txBody>
      </p:sp>
      <p:cxnSp>
        <p:nvCxnSpPr>
          <p:cNvPr id="6" name="Straight Arrow Connector 5">
            <a:extLst>
              <a:ext uri="{FF2B5EF4-FFF2-40B4-BE49-F238E27FC236}">
                <a16:creationId xmlns:a16="http://schemas.microsoft.com/office/drawing/2014/main" id="{093FAE60-9C2C-4B0B-9AF9-A42E8F5F2D9C}"/>
              </a:ext>
            </a:extLst>
          </p:cNvPr>
          <p:cNvCxnSpPr>
            <a:cxnSpLocks/>
          </p:cNvCxnSpPr>
          <p:nvPr/>
        </p:nvCxnSpPr>
        <p:spPr bwMode="auto">
          <a:xfrm flipV="1">
            <a:off x="6496696" y="1815139"/>
            <a:ext cx="557872" cy="262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30E3BF6E-93DE-443B-AE87-ADFCF8E96992}"/>
              </a:ext>
            </a:extLst>
          </p:cNvPr>
          <p:cNvCxnSpPr>
            <a:cxnSpLocks/>
          </p:cNvCxnSpPr>
          <p:nvPr/>
        </p:nvCxnSpPr>
        <p:spPr bwMode="auto">
          <a:xfrm>
            <a:off x="3948261" y="1815139"/>
            <a:ext cx="557872" cy="262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4" name="Rectangle 23">
            <a:extLst>
              <a:ext uri="{FF2B5EF4-FFF2-40B4-BE49-F238E27FC236}">
                <a16:creationId xmlns:a16="http://schemas.microsoft.com/office/drawing/2014/main" id="{E0626305-0045-4120-8CB6-7DA47460D53B}"/>
              </a:ext>
            </a:extLst>
          </p:cNvPr>
          <p:cNvSpPr/>
          <p:nvPr/>
        </p:nvSpPr>
        <p:spPr>
          <a:xfrm>
            <a:off x="1957698" y="1360578"/>
            <a:ext cx="1990563" cy="911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F2F2F2"/>
                </a:solidFill>
                <a:effectLst/>
                <a:uLnTx/>
                <a:uFillTx/>
                <a:latin typeface="Arial"/>
                <a:ea typeface="+mn-ea"/>
                <a:cs typeface="+mn-cs"/>
              </a:rPr>
              <a:t>Step 1A:</a:t>
            </a:r>
            <a:r>
              <a:rPr kumimoji="0" lang="en-US" sz="1400" b="1" i="0" u="none" strike="noStrike" kern="1200" cap="none" spc="0" normalizeH="0" baseline="0" noProof="0" dirty="0">
                <a:ln>
                  <a:noFill/>
                </a:ln>
                <a:solidFill>
                  <a:srgbClr val="F2F2F2"/>
                </a:solidFill>
                <a:effectLst/>
                <a:uLnTx/>
                <a:uFillTx/>
                <a:latin typeface="Arial"/>
                <a:ea typeface="+mn-ea"/>
                <a:cs typeface="+mn-cs"/>
              </a:rPr>
              <a:t> Define system purpose and goal</a:t>
            </a:r>
          </a:p>
        </p:txBody>
      </p:sp>
      <p:sp>
        <p:nvSpPr>
          <p:cNvPr id="25" name="Rectangle 24">
            <a:extLst>
              <a:ext uri="{FF2B5EF4-FFF2-40B4-BE49-F238E27FC236}">
                <a16:creationId xmlns:a16="http://schemas.microsoft.com/office/drawing/2014/main" id="{EB64C005-0071-4751-960B-E92FBB1AD0EB}"/>
              </a:ext>
            </a:extLst>
          </p:cNvPr>
          <p:cNvSpPr/>
          <p:nvPr/>
        </p:nvSpPr>
        <p:spPr>
          <a:xfrm>
            <a:off x="4506133" y="1360578"/>
            <a:ext cx="1990563" cy="911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F2F2F2"/>
                </a:solidFill>
                <a:effectLst/>
                <a:uLnTx/>
                <a:uFillTx/>
                <a:latin typeface="Arial"/>
                <a:ea typeface="+mn-ea"/>
                <a:cs typeface="+mn-cs"/>
              </a:rPr>
              <a:t>Step 1B:</a:t>
            </a:r>
            <a:r>
              <a:rPr lang="en-US" sz="1400" b="1" dirty="0">
                <a:solidFill>
                  <a:srgbClr val="F2F2F2"/>
                </a:solidFill>
                <a:latin typeface="Arial"/>
              </a:rPr>
              <a:t> </a:t>
            </a:r>
            <a:r>
              <a:rPr kumimoji="0" lang="en-US" sz="1400" b="1" i="0" u="none" strike="noStrike" kern="1200" cap="none" spc="0" normalizeH="0" baseline="0" noProof="0" dirty="0">
                <a:ln>
                  <a:noFill/>
                </a:ln>
                <a:solidFill>
                  <a:srgbClr val="F2F2F2"/>
                </a:solidFill>
                <a:effectLst/>
                <a:uLnTx/>
                <a:uFillTx/>
                <a:latin typeface="Arial"/>
                <a:ea typeface="+mn-ea"/>
                <a:cs typeface="+mn-cs"/>
              </a:rPr>
              <a:t>Identify unacceptable losses</a:t>
            </a:r>
          </a:p>
        </p:txBody>
      </p:sp>
      <p:sp>
        <p:nvSpPr>
          <p:cNvPr id="26" name="Rectangle 25">
            <a:extLst>
              <a:ext uri="{FF2B5EF4-FFF2-40B4-BE49-F238E27FC236}">
                <a16:creationId xmlns:a16="http://schemas.microsoft.com/office/drawing/2014/main" id="{A551CA29-D79F-4AC7-B89C-6875DAE9169F}"/>
              </a:ext>
            </a:extLst>
          </p:cNvPr>
          <p:cNvSpPr/>
          <p:nvPr/>
        </p:nvSpPr>
        <p:spPr>
          <a:xfrm>
            <a:off x="7054568" y="1360578"/>
            <a:ext cx="1990563" cy="911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a:ln>
                  <a:noFill/>
                </a:ln>
                <a:solidFill>
                  <a:srgbClr val="F2F2F2"/>
                </a:solidFill>
                <a:effectLst/>
                <a:uLnTx/>
                <a:uFillTx/>
                <a:latin typeface="Arial"/>
                <a:ea typeface="+mn-ea"/>
                <a:cs typeface="+mn-cs"/>
              </a:rPr>
              <a:t>Step 1C:</a:t>
            </a:r>
            <a:r>
              <a:rPr kumimoji="0" lang="en-US" sz="1400" b="1" i="0" u="none" strike="noStrike" kern="1200" cap="none" spc="0" normalizeH="0" baseline="0" noProof="0">
                <a:ln>
                  <a:noFill/>
                </a:ln>
                <a:solidFill>
                  <a:srgbClr val="F2F2F2"/>
                </a:solidFill>
                <a:effectLst/>
                <a:uLnTx/>
                <a:uFillTx/>
                <a:latin typeface="Arial"/>
                <a:ea typeface="+mn-ea"/>
                <a:cs typeface="+mn-cs"/>
              </a:rPr>
              <a:t> Identify system level hazards</a:t>
            </a:r>
          </a:p>
        </p:txBody>
      </p:sp>
      <p:sp>
        <p:nvSpPr>
          <p:cNvPr id="27" name="Rectangle 26">
            <a:extLst>
              <a:ext uri="{FF2B5EF4-FFF2-40B4-BE49-F238E27FC236}">
                <a16:creationId xmlns:a16="http://schemas.microsoft.com/office/drawing/2014/main" id="{2C00EF26-8821-427B-81A1-D7C88A49CBEE}"/>
              </a:ext>
            </a:extLst>
          </p:cNvPr>
          <p:cNvSpPr/>
          <p:nvPr/>
        </p:nvSpPr>
        <p:spPr>
          <a:xfrm>
            <a:off x="9603004" y="1360578"/>
            <a:ext cx="1990563" cy="911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F2F2F2"/>
                </a:solidFill>
                <a:effectLst/>
                <a:uLnTx/>
                <a:uFillTx/>
                <a:latin typeface="Arial"/>
                <a:ea typeface="+mn-ea"/>
                <a:cs typeface="+mn-cs"/>
              </a:rPr>
              <a:t>Step 1D:</a:t>
            </a:r>
            <a:r>
              <a:rPr kumimoji="0" lang="en-US" sz="1400" b="1" i="0" u="none" strike="noStrike" kern="1200" cap="none" spc="0" normalizeH="0" baseline="0" noProof="0" dirty="0">
                <a:ln>
                  <a:noFill/>
                </a:ln>
                <a:solidFill>
                  <a:srgbClr val="F2F2F2"/>
                </a:solidFill>
                <a:effectLst/>
                <a:uLnTx/>
                <a:uFillTx/>
                <a:latin typeface="Arial"/>
                <a:ea typeface="+mn-ea"/>
                <a:cs typeface="+mn-cs"/>
              </a:rPr>
              <a:t> Identify system level security constraints</a:t>
            </a:r>
          </a:p>
        </p:txBody>
      </p:sp>
      <p:sp>
        <p:nvSpPr>
          <p:cNvPr id="28" name="Rectangle 27">
            <a:extLst>
              <a:ext uri="{FF2B5EF4-FFF2-40B4-BE49-F238E27FC236}">
                <a16:creationId xmlns:a16="http://schemas.microsoft.com/office/drawing/2014/main" id="{8CE43DC5-AFDE-4E6F-AF16-474A362BBEBE}"/>
              </a:ext>
            </a:extLst>
          </p:cNvPr>
          <p:cNvSpPr/>
          <p:nvPr/>
        </p:nvSpPr>
        <p:spPr>
          <a:xfrm>
            <a:off x="1952118" y="2806015"/>
            <a:ext cx="1990563" cy="911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F2F2F2"/>
                </a:solidFill>
                <a:effectLst/>
                <a:uLnTx/>
                <a:uFillTx/>
                <a:latin typeface="Arial"/>
                <a:ea typeface="+mn-ea"/>
                <a:cs typeface="+mn-cs"/>
              </a:rPr>
              <a:t>Step 2A:</a:t>
            </a:r>
            <a:r>
              <a:rPr kumimoji="0" lang="en-US" sz="1400" b="1" i="0" u="none" strike="noStrike" kern="1200" cap="none" spc="0" normalizeH="0" baseline="0" noProof="0" dirty="0">
                <a:ln>
                  <a:noFill/>
                </a:ln>
                <a:solidFill>
                  <a:srgbClr val="F2F2F2"/>
                </a:solidFill>
                <a:effectLst/>
                <a:uLnTx/>
                <a:uFillTx/>
                <a:latin typeface="Arial"/>
                <a:ea typeface="+mn-ea"/>
                <a:cs typeface="+mn-cs"/>
              </a:rPr>
              <a:t> Create control structure</a:t>
            </a:r>
          </a:p>
        </p:txBody>
      </p:sp>
      <p:sp>
        <p:nvSpPr>
          <p:cNvPr id="29" name="Rectangle 28">
            <a:extLst>
              <a:ext uri="{FF2B5EF4-FFF2-40B4-BE49-F238E27FC236}">
                <a16:creationId xmlns:a16="http://schemas.microsoft.com/office/drawing/2014/main" id="{E7E18316-9A5F-447A-8D6B-92666D65BAFF}"/>
              </a:ext>
            </a:extLst>
          </p:cNvPr>
          <p:cNvSpPr/>
          <p:nvPr/>
        </p:nvSpPr>
        <p:spPr>
          <a:xfrm>
            <a:off x="4506132" y="2806015"/>
            <a:ext cx="1990563" cy="911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a:ln>
                  <a:noFill/>
                </a:ln>
                <a:solidFill>
                  <a:srgbClr val="F2F2F2"/>
                </a:solidFill>
                <a:effectLst/>
                <a:uLnTx/>
                <a:uFillTx/>
                <a:latin typeface="Arial"/>
                <a:ea typeface="+mn-ea"/>
                <a:cs typeface="+mn-cs"/>
              </a:rPr>
              <a:t>Step 2B:</a:t>
            </a:r>
            <a:r>
              <a:rPr kumimoji="0" lang="en-US" sz="1400" b="1" i="0" u="none" strike="noStrike" kern="1200" cap="none" spc="0" normalizeH="0" baseline="0" noProof="0">
                <a:ln>
                  <a:noFill/>
                </a:ln>
                <a:solidFill>
                  <a:srgbClr val="F2F2F2"/>
                </a:solidFill>
                <a:effectLst/>
                <a:uLnTx/>
                <a:uFillTx/>
                <a:latin typeface="Arial"/>
                <a:ea typeface="+mn-ea"/>
                <a:cs typeface="+mn-cs"/>
              </a:rPr>
              <a:t> Assign responsibilities to controllers</a:t>
            </a:r>
          </a:p>
        </p:txBody>
      </p:sp>
      <p:sp>
        <p:nvSpPr>
          <p:cNvPr id="30" name="Rectangle 29">
            <a:extLst>
              <a:ext uri="{FF2B5EF4-FFF2-40B4-BE49-F238E27FC236}">
                <a16:creationId xmlns:a16="http://schemas.microsoft.com/office/drawing/2014/main" id="{21619272-4C40-48CF-AF62-CC4CDF451474}"/>
              </a:ext>
            </a:extLst>
          </p:cNvPr>
          <p:cNvSpPr/>
          <p:nvPr/>
        </p:nvSpPr>
        <p:spPr>
          <a:xfrm>
            <a:off x="9603003" y="2806015"/>
            <a:ext cx="1990563" cy="911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F2F2F2"/>
                </a:solidFill>
                <a:effectLst/>
                <a:uLnTx/>
                <a:uFillTx/>
                <a:latin typeface="Arial"/>
                <a:ea typeface="+mn-ea"/>
                <a:cs typeface="+mn-cs"/>
              </a:rPr>
              <a:t>Step 2D:</a:t>
            </a:r>
            <a:r>
              <a:rPr kumimoji="0" lang="en-US" sz="1400" b="1" i="0" u="none" strike="noStrike" kern="1200" cap="none" spc="0" normalizeH="0" baseline="0" noProof="0" dirty="0">
                <a:ln>
                  <a:noFill/>
                </a:ln>
                <a:solidFill>
                  <a:srgbClr val="F2F2F2"/>
                </a:solidFill>
                <a:effectLst/>
                <a:uLnTx/>
                <a:uFillTx/>
                <a:latin typeface="Arial"/>
                <a:ea typeface="+mn-ea"/>
                <a:cs typeface="+mn-cs"/>
              </a:rPr>
              <a:t> Identify feedback</a:t>
            </a:r>
          </a:p>
        </p:txBody>
      </p:sp>
      <p:sp>
        <p:nvSpPr>
          <p:cNvPr id="31" name="Rectangle 30">
            <a:extLst>
              <a:ext uri="{FF2B5EF4-FFF2-40B4-BE49-F238E27FC236}">
                <a16:creationId xmlns:a16="http://schemas.microsoft.com/office/drawing/2014/main" id="{F410C193-2C38-44B1-9E85-9002646C5D42}"/>
              </a:ext>
            </a:extLst>
          </p:cNvPr>
          <p:cNvSpPr/>
          <p:nvPr/>
        </p:nvSpPr>
        <p:spPr>
          <a:xfrm>
            <a:off x="4506132" y="4231355"/>
            <a:ext cx="1990563" cy="911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F2F2F2"/>
                </a:solidFill>
                <a:effectLst/>
                <a:uLnTx/>
                <a:uFillTx/>
                <a:latin typeface="Arial"/>
                <a:ea typeface="+mn-ea"/>
                <a:cs typeface="+mn-cs"/>
              </a:rPr>
              <a:t>Step 3A:</a:t>
            </a:r>
            <a:r>
              <a:rPr kumimoji="0" lang="en-US" sz="1400" b="1" i="0" u="none" strike="noStrike" kern="1200" cap="none" spc="0" normalizeH="0" baseline="0" noProof="0" dirty="0">
                <a:ln>
                  <a:noFill/>
                </a:ln>
                <a:solidFill>
                  <a:srgbClr val="F2F2F2"/>
                </a:solidFill>
                <a:effectLst/>
                <a:uLnTx/>
                <a:uFillTx/>
                <a:latin typeface="Arial"/>
                <a:ea typeface="+mn-ea"/>
                <a:cs typeface="+mn-cs"/>
              </a:rPr>
              <a:t> Identify Hazardous Control Actions (HCAs)</a:t>
            </a:r>
          </a:p>
        </p:txBody>
      </p:sp>
      <p:sp>
        <p:nvSpPr>
          <p:cNvPr id="32" name="Rectangle 31">
            <a:extLst>
              <a:ext uri="{FF2B5EF4-FFF2-40B4-BE49-F238E27FC236}">
                <a16:creationId xmlns:a16="http://schemas.microsoft.com/office/drawing/2014/main" id="{F84B9918-80A7-45C5-8FCB-E426D466018D}"/>
              </a:ext>
            </a:extLst>
          </p:cNvPr>
          <p:cNvSpPr/>
          <p:nvPr/>
        </p:nvSpPr>
        <p:spPr>
          <a:xfrm>
            <a:off x="7059305" y="4231355"/>
            <a:ext cx="1990563" cy="911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a:ln>
                  <a:noFill/>
                </a:ln>
                <a:solidFill>
                  <a:srgbClr val="F2F2F2"/>
                </a:solidFill>
                <a:effectLst/>
                <a:uLnTx/>
                <a:uFillTx/>
                <a:latin typeface="Arial"/>
                <a:ea typeface="+mn-ea"/>
                <a:cs typeface="+mn-cs"/>
              </a:rPr>
              <a:t>Step 3B:</a:t>
            </a:r>
            <a:r>
              <a:rPr kumimoji="0" lang="en-US" sz="1400" b="1" i="0" u="none" strike="noStrike" kern="1200" cap="none" spc="0" normalizeH="0" baseline="0" noProof="0">
                <a:ln>
                  <a:noFill/>
                </a:ln>
                <a:solidFill>
                  <a:srgbClr val="F2F2F2"/>
                </a:solidFill>
                <a:effectLst/>
                <a:uLnTx/>
                <a:uFillTx/>
                <a:latin typeface="Arial"/>
                <a:ea typeface="+mn-ea"/>
                <a:cs typeface="+mn-cs"/>
              </a:rPr>
              <a:t> Define controller security constraints</a:t>
            </a:r>
          </a:p>
        </p:txBody>
      </p:sp>
      <p:sp>
        <p:nvSpPr>
          <p:cNvPr id="33" name="Rectangle 32">
            <a:extLst>
              <a:ext uri="{FF2B5EF4-FFF2-40B4-BE49-F238E27FC236}">
                <a16:creationId xmlns:a16="http://schemas.microsoft.com/office/drawing/2014/main" id="{BBB2898E-8751-48D3-8039-5F5F422A3B06}"/>
              </a:ext>
            </a:extLst>
          </p:cNvPr>
          <p:cNvSpPr/>
          <p:nvPr/>
        </p:nvSpPr>
        <p:spPr>
          <a:xfrm>
            <a:off x="1952118" y="5648727"/>
            <a:ext cx="1898833" cy="911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F2F2F2"/>
                </a:solidFill>
                <a:effectLst/>
                <a:uLnTx/>
                <a:uFillTx/>
                <a:latin typeface="Arial"/>
                <a:ea typeface="+mn-ea"/>
                <a:cs typeface="+mn-cs"/>
              </a:rPr>
              <a:t>Step 4A:</a:t>
            </a:r>
            <a:r>
              <a:rPr kumimoji="0" lang="en-US" sz="1400" b="1" i="0" u="none" strike="noStrike" kern="1200" cap="none" spc="0" normalizeH="0" baseline="0" noProof="0" dirty="0">
                <a:ln>
                  <a:noFill/>
                </a:ln>
                <a:solidFill>
                  <a:srgbClr val="F2F2F2"/>
                </a:solidFill>
                <a:effectLst/>
                <a:uLnTx/>
                <a:uFillTx/>
                <a:latin typeface="Arial"/>
                <a:ea typeface="+mn-ea"/>
                <a:cs typeface="+mn-cs"/>
              </a:rPr>
              <a:t> Develop </a:t>
            </a:r>
            <a:r>
              <a:rPr lang="en-US" sz="1400" b="1" dirty="0">
                <a:solidFill>
                  <a:srgbClr val="F2F2F2"/>
                </a:solidFill>
                <a:latin typeface="Arial"/>
              </a:rPr>
              <a:t>l</a:t>
            </a:r>
            <a:r>
              <a:rPr kumimoji="0" lang="en-US" sz="1400" b="1" i="0" u="none" strike="noStrike" kern="1200" cap="none" spc="0" normalizeH="0" baseline="0" noProof="0" dirty="0" err="1">
                <a:ln>
                  <a:noFill/>
                </a:ln>
                <a:solidFill>
                  <a:srgbClr val="F2F2F2"/>
                </a:solidFill>
                <a:effectLst/>
                <a:uLnTx/>
                <a:uFillTx/>
                <a:latin typeface="Arial"/>
                <a:ea typeface="+mn-ea"/>
                <a:cs typeface="+mn-cs"/>
              </a:rPr>
              <a:t>oss</a:t>
            </a:r>
            <a:r>
              <a:rPr kumimoji="0" lang="en-US" sz="1400" b="1" i="0" u="none" strike="noStrike" kern="1200" cap="none" spc="0" normalizeH="0" baseline="0" noProof="0" dirty="0">
                <a:ln>
                  <a:noFill/>
                </a:ln>
                <a:solidFill>
                  <a:srgbClr val="F2F2F2"/>
                </a:solidFill>
                <a:effectLst/>
                <a:uLnTx/>
                <a:uFillTx/>
                <a:latin typeface="Arial"/>
                <a:ea typeface="+mn-ea"/>
                <a:cs typeface="+mn-cs"/>
              </a:rPr>
              <a:t> </a:t>
            </a:r>
            <a:r>
              <a:rPr lang="en-US" sz="1400" b="1" dirty="0">
                <a:solidFill>
                  <a:srgbClr val="F2F2F2"/>
                </a:solidFill>
                <a:latin typeface="Arial"/>
              </a:rPr>
              <a:t>s</a:t>
            </a:r>
            <a:r>
              <a:rPr kumimoji="0" lang="en-US" sz="1400" b="1" i="0" u="none" strike="noStrike" kern="1200" cap="none" spc="0" normalizeH="0" baseline="0" noProof="0" dirty="0" err="1">
                <a:ln>
                  <a:noFill/>
                </a:ln>
                <a:solidFill>
                  <a:srgbClr val="F2F2F2"/>
                </a:solidFill>
                <a:effectLst/>
                <a:uLnTx/>
                <a:uFillTx/>
                <a:latin typeface="Arial"/>
                <a:ea typeface="+mn-ea"/>
                <a:cs typeface="+mn-cs"/>
              </a:rPr>
              <a:t>cenarios</a:t>
            </a:r>
            <a:r>
              <a:rPr kumimoji="0" lang="en-US" sz="1400" b="1" i="0" u="none" strike="noStrike" kern="1200" cap="none" spc="0" normalizeH="0" baseline="0" noProof="0" dirty="0">
                <a:ln>
                  <a:noFill/>
                </a:ln>
                <a:solidFill>
                  <a:srgbClr val="F2F2F2"/>
                </a:solidFill>
                <a:effectLst/>
                <a:uLnTx/>
                <a:uFillTx/>
                <a:latin typeface="Arial"/>
                <a:ea typeface="+mn-ea"/>
                <a:cs typeface="+mn-cs"/>
              </a:rPr>
              <a:t> from HCAs</a:t>
            </a:r>
          </a:p>
        </p:txBody>
      </p:sp>
      <p:sp>
        <p:nvSpPr>
          <p:cNvPr id="34" name="Rectangle 33">
            <a:extLst>
              <a:ext uri="{FF2B5EF4-FFF2-40B4-BE49-F238E27FC236}">
                <a16:creationId xmlns:a16="http://schemas.microsoft.com/office/drawing/2014/main" id="{AF947543-1272-4AF2-8FB9-9A6AE1B9911C}"/>
              </a:ext>
            </a:extLst>
          </p:cNvPr>
          <p:cNvSpPr/>
          <p:nvPr/>
        </p:nvSpPr>
        <p:spPr>
          <a:xfrm>
            <a:off x="7054568" y="5648727"/>
            <a:ext cx="1898833" cy="911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F2F2F2"/>
                </a:solidFill>
                <a:effectLst/>
                <a:uLnTx/>
                <a:uFillTx/>
                <a:latin typeface="Arial"/>
                <a:ea typeface="+mn-ea"/>
                <a:cs typeface="+mn-cs"/>
              </a:rPr>
              <a:t>Step 4C:</a:t>
            </a:r>
            <a:r>
              <a:rPr kumimoji="0" lang="en-US" sz="1400" b="1" i="0" u="none" strike="noStrike" kern="1200" cap="none" spc="0" normalizeH="0" baseline="0" noProof="0" dirty="0">
                <a:ln>
                  <a:noFill/>
                </a:ln>
                <a:solidFill>
                  <a:srgbClr val="F2F2F2"/>
                </a:solidFill>
                <a:effectLst/>
                <a:uLnTx/>
                <a:uFillTx/>
                <a:latin typeface="Arial"/>
                <a:ea typeface="+mn-ea"/>
                <a:cs typeface="+mn-cs"/>
              </a:rPr>
              <a:t> </a:t>
            </a:r>
            <a:br>
              <a:rPr kumimoji="0" lang="en-US" sz="1400" b="1" i="0" u="none" strike="noStrike" kern="1200" cap="none" spc="0" normalizeH="0" baseline="0" noProof="0" dirty="0">
                <a:ln>
                  <a:noFill/>
                </a:ln>
                <a:solidFill>
                  <a:srgbClr val="F2F2F2"/>
                </a:solidFill>
                <a:effectLst/>
                <a:uLnTx/>
                <a:uFillTx/>
                <a:latin typeface="Arial"/>
                <a:ea typeface="+mn-ea"/>
                <a:cs typeface="+mn-cs"/>
              </a:rPr>
            </a:br>
            <a:r>
              <a:rPr kumimoji="0" lang="en-US" sz="1400" b="1" i="0" u="none" strike="noStrike" kern="1200" cap="none" spc="0" normalizeH="0" baseline="0" noProof="0" dirty="0">
                <a:ln>
                  <a:noFill/>
                </a:ln>
                <a:solidFill>
                  <a:srgbClr val="F2F2F2"/>
                </a:solidFill>
                <a:effectLst/>
                <a:uLnTx/>
                <a:uFillTx/>
                <a:latin typeface="Arial"/>
                <a:ea typeface="+mn-ea"/>
                <a:cs typeface="+mn-cs"/>
              </a:rPr>
              <a:t>Develop additional risk scenarios</a:t>
            </a:r>
          </a:p>
        </p:txBody>
      </p:sp>
      <p:cxnSp>
        <p:nvCxnSpPr>
          <p:cNvPr id="43" name="Straight Arrow Connector 42">
            <a:extLst>
              <a:ext uri="{FF2B5EF4-FFF2-40B4-BE49-F238E27FC236}">
                <a16:creationId xmlns:a16="http://schemas.microsoft.com/office/drawing/2014/main" id="{62C36928-649B-45BC-9795-BC0EFD341528}"/>
              </a:ext>
            </a:extLst>
          </p:cNvPr>
          <p:cNvCxnSpPr>
            <a:cxnSpLocks/>
          </p:cNvCxnSpPr>
          <p:nvPr/>
        </p:nvCxnSpPr>
        <p:spPr bwMode="auto">
          <a:xfrm>
            <a:off x="9045131" y="1813345"/>
            <a:ext cx="557873"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6E12F275-BA0E-4409-BC2D-545C3E0AB354}"/>
              </a:ext>
            </a:extLst>
          </p:cNvPr>
          <p:cNvCxnSpPr>
            <a:cxnSpLocks/>
          </p:cNvCxnSpPr>
          <p:nvPr/>
        </p:nvCxnSpPr>
        <p:spPr bwMode="auto">
          <a:xfrm>
            <a:off x="3942681" y="3261888"/>
            <a:ext cx="563451"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7" name="Straight Arrow Connector 56">
            <a:extLst>
              <a:ext uri="{FF2B5EF4-FFF2-40B4-BE49-F238E27FC236}">
                <a16:creationId xmlns:a16="http://schemas.microsoft.com/office/drawing/2014/main" id="{69FEC70E-3727-469D-B132-1867FD5D8A16}"/>
              </a:ext>
            </a:extLst>
          </p:cNvPr>
          <p:cNvCxnSpPr>
            <a:cxnSpLocks/>
          </p:cNvCxnSpPr>
          <p:nvPr/>
        </p:nvCxnSpPr>
        <p:spPr bwMode="auto">
          <a:xfrm>
            <a:off x="6496695" y="3260440"/>
            <a:ext cx="557873" cy="347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60" name="Straight Arrow Connector 59">
            <a:extLst>
              <a:ext uri="{FF2B5EF4-FFF2-40B4-BE49-F238E27FC236}">
                <a16:creationId xmlns:a16="http://schemas.microsoft.com/office/drawing/2014/main" id="{CAEDA94E-D82F-43C9-B084-9561BC201725}"/>
              </a:ext>
            </a:extLst>
          </p:cNvPr>
          <p:cNvCxnSpPr>
            <a:cxnSpLocks/>
            <a:stCxn id="31" idx="3"/>
            <a:endCxn id="32" idx="1"/>
          </p:cNvCxnSpPr>
          <p:nvPr/>
        </p:nvCxnSpPr>
        <p:spPr bwMode="auto">
          <a:xfrm>
            <a:off x="6496695" y="4687229"/>
            <a:ext cx="56261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63" name="Straight Arrow Connector 62">
            <a:extLst>
              <a:ext uri="{FF2B5EF4-FFF2-40B4-BE49-F238E27FC236}">
                <a16:creationId xmlns:a16="http://schemas.microsoft.com/office/drawing/2014/main" id="{2AB78E57-56BD-4333-B686-69919292ADB5}"/>
              </a:ext>
            </a:extLst>
          </p:cNvPr>
          <p:cNvCxnSpPr>
            <a:cxnSpLocks/>
          </p:cNvCxnSpPr>
          <p:nvPr/>
        </p:nvCxnSpPr>
        <p:spPr bwMode="auto">
          <a:xfrm>
            <a:off x="3850951" y="6102171"/>
            <a:ext cx="750252" cy="12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66" name="Straight Arrow Connector 65">
            <a:extLst>
              <a:ext uri="{FF2B5EF4-FFF2-40B4-BE49-F238E27FC236}">
                <a16:creationId xmlns:a16="http://schemas.microsoft.com/office/drawing/2014/main" id="{D3A43B64-65F9-4BB8-8421-75C039751FD1}"/>
              </a:ext>
            </a:extLst>
          </p:cNvPr>
          <p:cNvCxnSpPr>
            <a:cxnSpLocks/>
          </p:cNvCxnSpPr>
          <p:nvPr/>
        </p:nvCxnSpPr>
        <p:spPr bwMode="auto">
          <a:xfrm flipV="1">
            <a:off x="8953401" y="6104466"/>
            <a:ext cx="649602" cy="579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36" name="Rectangle 35">
            <a:extLst>
              <a:ext uri="{FF2B5EF4-FFF2-40B4-BE49-F238E27FC236}">
                <a16:creationId xmlns:a16="http://schemas.microsoft.com/office/drawing/2014/main" id="{E7BEDFD3-7CB0-4968-B49F-0483119DBE45}"/>
              </a:ext>
            </a:extLst>
          </p:cNvPr>
          <p:cNvSpPr/>
          <p:nvPr/>
        </p:nvSpPr>
        <p:spPr>
          <a:xfrm>
            <a:off x="7054568" y="2806015"/>
            <a:ext cx="1990563" cy="911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F2F2F2"/>
                </a:solidFill>
                <a:effectLst/>
                <a:uLnTx/>
                <a:uFillTx/>
                <a:latin typeface="Arial"/>
                <a:ea typeface="+mn-ea"/>
                <a:cs typeface="+mn-cs"/>
              </a:rPr>
              <a:t>Step 2C:</a:t>
            </a:r>
            <a:r>
              <a:rPr kumimoji="0" lang="en-US" sz="1400" b="1" i="0" u="none" strike="noStrike" kern="1200" cap="none" spc="0" normalizeH="0" baseline="0" noProof="0" dirty="0">
                <a:ln>
                  <a:noFill/>
                </a:ln>
                <a:solidFill>
                  <a:srgbClr val="F2F2F2"/>
                </a:solidFill>
                <a:effectLst/>
                <a:uLnTx/>
                <a:uFillTx/>
                <a:latin typeface="Arial"/>
                <a:ea typeface="+mn-ea"/>
                <a:cs typeface="+mn-cs"/>
              </a:rPr>
              <a:t> Identify control actions</a:t>
            </a:r>
          </a:p>
        </p:txBody>
      </p:sp>
      <p:cxnSp>
        <p:nvCxnSpPr>
          <p:cNvPr id="38" name="Straight Arrow Connector 37">
            <a:extLst>
              <a:ext uri="{FF2B5EF4-FFF2-40B4-BE49-F238E27FC236}">
                <a16:creationId xmlns:a16="http://schemas.microsoft.com/office/drawing/2014/main" id="{5DEC51EB-6419-457C-9183-290BC0052D8D}"/>
              </a:ext>
            </a:extLst>
          </p:cNvPr>
          <p:cNvCxnSpPr>
            <a:cxnSpLocks/>
          </p:cNvCxnSpPr>
          <p:nvPr/>
        </p:nvCxnSpPr>
        <p:spPr bwMode="auto">
          <a:xfrm>
            <a:off x="9045131" y="3256966"/>
            <a:ext cx="557872"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44" name="Rectangle 43">
            <a:extLst>
              <a:ext uri="{FF2B5EF4-FFF2-40B4-BE49-F238E27FC236}">
                <a16:creationId xmlns:a16="http://schemas.microsoft.com/office/drawing/2014/main" id="{30CEF0F8-BA5D-409A-8B9F-15F48F55292F}"/>
              </a:ext>
            </a:extLst>
          </p:cNvPr>
          <p:cNvSpPr/>
          <p:nvPr/>
        </p:nvSpPr>
        <p:spPr>
          <a:xfrm>
            <a:off x="4601203" y="5648727"/>
            <a:ext cx="1898833" cy="911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srgbClr val="F2F2F2"/>
                </a:solidFill>
                <a:effectLst/>
                <a:uLnTx/>
                <a:uFillTx/>
                <a:latin typeface="Arial"/>
                <a:ea typeface="+mn-ea"/>
                <a:cs typeface="+mn-cs"/>
              </a:rPr>
              <a:t>Step 4B:</a:t>
            </a:r>
            <a:r>
              <a:rPr kumimoji="0" lang="en-US" sz="1400" b="1" i="0" u="none" strike="noStrike" kern="1200" cap="none" spc="0" normalizeH="0" baseline="0" noProof="0" dirty="0">
                <a:ln>
                  <a:noFill/>
                </a:ln>
                <a:solidFill>
                  <a:srgbClr val="F2F2F2"/>
                </a:solidFill>
                <a:effectLst/>
                <a:uLnTx/>
                <a:uFillTx/>
                <a:latin typeface="Arial"/>
                <a:ea typeface="+mn-ea"/>
                <a:cs typeface="+mn-cs"/>
              </a:rPr>
              <a:t> Roll up </a:t>
            </a:r>
            <a:r>
              <a:rPr lang="en-US" sz="1400" b="1" dirty="0">
                <a:solidFill>
                  <a:srgbClr val="F2F2F2"/>
                </a:solidFill>
                <a:latin typeface="Arial"/>
              </a:rPr>
              <a:t>l</a:t>
            </a:r>
            <a:r>
              <a:rPr kumimoji="0" lang="en-US" sz="1400" b="1" i="0" u="none" strike="noStrike" kern="1200" cap="none" spc="0" normalizeH="0" baseline="0" noProof="0" dirty="0" err="1">
                <a:ln>
                  <a:noFill/>
                </a:ln>
                <a:solidFill>
                  <a:srgbClr val="F2F2F2"/>
                </a:solidFill>
                <a:effectLst/>
                <a:uLnTx/>
                <a:uFillTx/>
                <a:latin typeface="Arial"/>
                <a:ea typeface="+mn-ea"/>
                <a:cs typeface="+mn-cs"/>
              </a:rPr>
              <a:t>oss</a:t>
            </a:r>
            <a:r>
              <a:rPr kumimoji="0" lang="en-US" sz="1400" b="1" i="0" u="none" strike="noStrike" kern="1200" cap="none" spc="0" normalizeH="0" baseline="0" noProof="0" dirty="0">
                <a:ln>
                  <a:noFill/>
                </a:ln>
                <a:solidFill>
                  <a:srgbClr val="F2F2F2"/>
                </a:solidFill>
                <a:effectLst/>
                <a:uLnTx/>
                <a:uFillTx/>
                <a:latin typeface="Arial"/>
                <a:ea typeface="+mn-ea"/>
                <a:cs typeface="+mn-cs"/>
              </a:rPr>
              <a:t> scenarios into risk scenarios</a:t>
            </a:r>
          </a:p>
        </p:txBody>
      </p:sp>
      <p:cxnSp>
        <p:nvCxnSpPr>
          <p:cNvPr id="61" name="Straight Arrow Connector 60">
            <a:extLst>
              <a:ext uri="{FF2B5EF4-FFF2-40B4-BE49-F238E27FC236}">
                <a16:creationId xmlns:a16="http://schemas.microsoft.com/office/drawing/2014/main" id="{C03B0B38-7082-457B-AEC1-2DACD8A85E1C}"/>
              </a:ext>
            </a:extLst>
          </p:cNvPr>
          <p:cNvCxnSpPr>
            <a:cxnSpLocks/>
          </p:cNvCxnSpPr>
          <p:nvPr/>
        </p:nvCxnSpPr>
        <p:spPr bwMode="auto">
          <a:xfrm>
            <a:off x="6500036" y="6100970"/>
            <a:ext cx="554532"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59" name="TextBox 58">
            <a:extLst>
              <a:ext uri="{FF2B5EF4-FFF2-40B4-BE49-F238E27FC236}">
                <a16:creationId xmlns:a16="http://schemas.microsoft.com/office/drawing/2014/main" id="{8C2909E0-EE73-481C-AC96-006A5BBADF08}"/>
              </a:ext>
            </a:extLst>
          </p:cNvPr>
          <p:cNvSpPr txBox="1"/>
          <p:nvPr/>
        </p:nvSpPr>
        <p:spPr>
          <a:xfrm>
            <a:off x="9603003" y="5842990"/>
            <a:ext cx="1759907" cy="523220"/>
          </a:xfrm>
          <a:prstGeom prst="rect">
            <a:avLst/>
          </a:prstGeom>
          <a:noFill/>
        </p:spPr>
        <p:txBody>
          <a:bodyPr wrap="square" rtlCol="0">
            <a:spAutoFit/>
          </a:bodyPr>
          <a:lstStyle/>
          <a:p>
            <a:r>
              <a:rPr lang="en-US" sz="1400" b="1" dirty="0"/>
              <a:t>URAMS Scoring Phase</a:t>
            </a:r>
          </a:p>
        </p:txBody>
      </p:sp>
      <p:sp>
        <p:nvSpPr>
          <p:cNvPr id="4" name="TextBox 3">
            <a:extLst>
              <a:ext uri="{FF2B5EF4-FFF2-40B4-BE49-F238E27FC236}">
                <a16:creationId xmlns:a16="http://schemas.microsoft.com/office/drawing/2014/main" id="{8F75CF07-3BE2-F593-55D6-EB5F50E8D855}"/>
              </a:ext>
            </a:extLst>
          </p:cNvPr>
          <p:cNvSpPr txBox="1"/>
          <p:nvPr/>
        </p:nvSpPr>
        <p:spPr>
          <a:xfrm>
            <a:off x="413060" y="1386855"/>
            <a:ext cx="1308735" cy="923330"/>
          </a:xfrm>
          <a:prstGeom prst="rect">
            <a:avLst/>
          </a:prstGeom>
          <a:noFill/>
        </p:spPr>
        <p:txBody>
          <a:bodyPr wrap="square" rtlCol="0">
            <a:spAutoFit/>
          </a:bodyPr>
          <a:lstStyle/>
          <a:p>
            <a:r>
              <a:rPr lang="en-US" b="1" u="sng" dirty="0">
                <a:solidFill>
                  <a:schemeClr val="accent6">
                    <a:lumMod val="75000"/>
                  </a:schemeClr>
                </a:solidFill>
              </a:rPr>
              <a:t>Step 1:</a:t>
            </a:r>
            <a:r>
              <a:rPr lang="en-US" b="1" dirty="0"/>
              <a:t> Mission Analysis</a:t>
            </a:r>
          </a:p>
        </p:txBody>
      </p:sp>
      <p:sp>
        <p:nvSpPr>
          <p:cNvPr id="35" name="TextBox 34">
            <a:extLst>
              <a:ext uri="{FF2B5EF4-FFF2-40B4-BE49-F238E27FC236}">
                <a16:creationId xmlns:a16="http://schemas.microsoft.com/office/drawing/2014/main" id="{AB8B9832-2CF8-C46C-8F3F-A0D70EF781B7}"/>
              </a:ext>
            </a:extLst>
          </p:cNvPr>
          <p:cNvSpPr txBox="1"/>
          <p:nvPr/>
        </p:nvSpPr>
        <p:spPr>
          <a:xfrm>
            <a:off x="407480" y="2794195"/>
            <a:ext cx="1308735"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dirty="0">
                <a:ln>
                  <a:noFill/>
                </a:ln>
                <a:solidFill>
                  <a:schemeClr val="accent6">
                    <a:lumMod val="75000"/>
                  </a:schemeClr>
                </a:solidFill>
                <a:effectLst/>
                <a:uLnTx/>
                <a:uFillTx/>
                <a:latin typeface="Arial"/>
                <a:ea typeface="+mn-ea"/>
                <a:cs typeface="+mn-cs"/>
              </a:rPr>
              <a:t>Step 2:</a:t>
            </a:r>
            <a:r>
              <a:rPr kumimoji="0" lang="en-US" sz="1800" b="1" i="0" u="sng" strike="noStrike" kern="0" cap="none" spc="0" normalizeH="0" baseline="0" noProof="0" dirty="0">
                <a:ln>
                  <a:noFill/>
                </a:ln>
                <a:solidFill>
                  <a:srgbClr val="2D3E52"/>
                </a:solidFill>
                <a:effectLst/>
                <a:uLnTx/>
                <a:uFillTx/>
                <a:latin typeface="Arial"/>
                <a:ea typeface="+mn-ea"/>
                <a:cs typeface="+mn-cs"/>
              </a:rPr>
              <a:t> </a:t>
            </a:r>
            <a:r>
              <a:rPr kumimoji="0" lang="en-US" sz="1800" b="1" i="0" u="none" strike="noStrike" kern="0" cap="none" spc="0" normalizeH="0" baseline="0" noProof="0" dirty="0">
                <a:ln>
                  <a:noFill/>
                </a:ln>
                <a:solidFill>
                  <a:srgbClr val="2D3E52"/>
                </a:solidFill>
                <a:effectLst/>
                <a:uLnTx/>
                <a:uFillTx/>
                <a:latin typeface="Arial"/>
                <a:ea typeface="+mn-ea"/>
                <a:cs typeface="+mn-cs"/>
              </a:rPr>
              <a:t>Control Structure</a:t>
            </a:r>
          </a:p>
        </p:txBody>
      </p:sp>
      <p:sp>
        <p:nvSpPr>
          <p:cNvPr id="37" name="TextBox 36">
            <a:extLst>
              <a:ext uri="{FF2B5EF4-FFF2-40B4-BE49-F238E27FC236}">
                <a16:creationId xmlns:a16="http://schemas.microsoft.com/office/drawing/2014/main" id="{5EEF658C-C625-C1F7-67C2-2C2309BCF020}"/>
              </a:ext>
            </a:extLst>
          </p:cNvPr>
          <p:cNvSpPr txBox="1"/>
          <p:nvPr/>
        </p:nvSpPr>
        <p:spPr>
          <a:xfrm>
            <a:off x="402675" y="5643203"/>
            <a:ext cx="1308735"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dirty="0">
                <a:ln>
                  <a:noFill/>
                </a:ln>
                <a:solidFill>
                  <a:schemeClr val="accent6">
                    <a:lumMod val="75000"/>
                  </a:schemeClr>
                </a:solidFill>
                <a:effectLst/>
                <a:uLnTx/>
                <a:uFillTx/>
                <a:latin typeface="Arial"/>
                <a:ea typeface="+mn-ea"/>
                <a:cs typeface="+mn-cs"/>
              </a:rPr>
              <a:t>Step 4:</a:t>
            </a:r>
            <a:r>
              <a:rPr kumimoji="0" lang="en-US" sz="1800" b="1" i="0" u="none" strike="noStrike" kern="0" cap="none" spc="0" normalizeH="0" baseline="0" noProof="0" dirty="0">
                <a:ln>
                  <a:noFill/>
                </a:ln>
                <a:solidFill>
                  <a:srgbClr val="2D3E52"/>
                </a:solidFill>
                <a:effectLst/>
                <a:uLnTx/>
                <a:uFillTx/>
                <a:latin typeface="Arial"/>
                <a:ea typeface="+mn-ea"/>
                <a:cs typeface="+mn-cs"/>
              </a:rPr>
              <a:t> Risk Scenarios</a:t>
            </a:r>
          </a:p>
        </p:txBody>
      </p:sp>
      <p:sp>
        <p:nvSpPr>
          <p:cNvPr id="40" name="TextBox 39">
            <a:extLst>
              <a:ext uri="{FF2B5EF4-FFF2-40B4-BE49-F238E27FC236}">
                <a16:creationId xmlns:a16="http://schemas.microsoft.com/office/drawing/2014/main" id="{72FF559A-AB0A-F252-03E6-366CBE9F22E7}"/>
              </a:ext>
            </a:extLst>
          </p:cNvPr>
          <p:cNvSpPr txBox="1"/>
          <p:nvPr/>
        </p:nvSpPr>
        <p:spPr>
          <a:xfrm>
            <a:off x="407480" y="4218100"/>
            <a:ext cx="1990563"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dirty="0">
                <a:ln>
                  <a:noFill/>
                </a:ln>
                <a:solidFill>
                  <a:schemeClr val="accent6">
                    <a:lumMod val="75000"/>
                  </a:schemeClr>
                </a:solidFill>
                <a:effectLst/>
                <a:uLnTx/>
                <a:uFillTx/>
                <a:latin typeface="Arial"/>
                <a:ea typeface="+mn-ea"/>
                <a:cs typeface="+mn-cs"/>
              </a:rPr>
              <a:t>Step 3:</a:t>
            </a:r>
            <a:r>
              <a:rPr kumimoji="0" lang="en-US" sz="1800" b="1" i="0" u="sng" strike="noStrike" kern="0" cap="none" spc="0" normalizeH="0" baseline="0" noProof="0" dirty="0">
                <a:ln>
                  <a:noFill/>
                </a:ln>
                <a:solidFill>
                  <a:srgbClr val="2D3E52"/>
                </a:solidFill>
                <a:effectLst/>
                <a:uLnTx/>
                <a:uFillTx/>
                <a:latin typeface="Arial"/>
                <a:ea typeface="+mn-ea"/>
                <a:cs typeface="+mn-cs"/>
              </a:rPr>
              <a:t> </a:t>
            </a:r>
            <a:r>
              <a:rPr kumimoji="0" lang="en-US" sz="1800" b="1" i="0" u="none" strike="noStrike" kern="0" cap="none" spc="0" normalizeH="0" baseline="0" noProof="0" dirty="0">
                <a:ln>
                  <a:noFill/>
                </a:ln>
                <a:solidFill>
                  <a:srgbClr val="2D3E52"/>
                </a:solidFill>
                <a:effectLst/>
                <a:uLnTx/>
                <a:uFillTx/>
                <a:latin typeface="Arial"/>
                <a:ea typeface="+mn-ea"/>
                <a:cs typeface="+mn-cs"/>
              </a:rPr>
              <a:t>Hazardous Control Actions</a:t>
            </a:r>
          </a:p>
        </p:txBody>
      </p:sp>
    </p:spTree>
    <p:extLst>
      <p:ext uri="{BB962C8B-B14F-4D97-AF65-F5344CB8AC3E}">
        <p14:creationId xmlns:p14="http://schemas.microsoft.com/office/powerpoint/2010/main" val="2602352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2096AB-EE5F-E767-CA58-9A3C9A23E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2037" y="1511916"/>
            <a:ext cx="3629475" cy="2768303"/>
          </a:xfrm>
          <a:prstGeom prst="rect">
            <a:avLst/>
          </a:prstGeom>
        </p:spPr>
      </p:pic>
      <p:sp>
        <p:nvSpPr>
          <p:cNvPr id="7" name="Content Placeholder 1">
            <a:extLst>
              <a:ext uri="{FF2B5EF4-FFF2-40B4-BE49-F238E27FC236}">
                <a16:creationId xmlns:a16="http://schemas.microsoft.com/office/drawing/2014/main" id="{8DE81AE3-1E3F-4EDD-8003-8B191A319EF9}"/>
              </a:ext>
            </a:extLst>
          </p:cNvPr>
          <p:cNvSpPr txBox="1">
            <a:spLocks/>
          </p:cNvSpPr>
          <p:nvPr/>
        </p:nvSpPr>
        <p:spPr bwMode="auto">
          <a:xfrm>
            <a:off x="7730827" y="4646277"/>
            <a:ext cx="4411894" cy="203644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marL="342616" indent="-342616" algn="l" rtl="0" eaLnBrk="1" fontAlgn="base" hangingPunct="1">
              <a:spcBef>
                <a:spcPct val="20000"/>
              </a:spcBef>
              <a:spcAft>
                <a:spcPct val="0"/>
              </a:spcAft>
              <a:buChar char="•"/>
              <a:defRPr sz="3000">
                <a:solidFill>
                  <a:schemeClr val="tx1"/>
                </a:solidFill>
                <a:latin typeface="+mn-lt"/>
                <a:ea typeface="+mn-ea"/>
                <a:cs typeface="+mn-cs"/>
              </a:defRPr>
            </a:lvl1pPr>
            <a:lvl2pPr marL="742643" indent="-285205" algn="l" rtl="0" eaLnBrk="1" fontAlgn="base" hangingPunct="1">
              <a:spcBef>
                <a:spcPct val="20000"/>
              </a:spcBef>
              <a:spcAft>
                <a:spcPct val="0"/>
              </a:spcAft>
              <a:buChar char="–"/>
              <a:defRPr sz="2800">
                <a:solidFill>
                  <a:schemeClr val="tx1"/>
                </a:solidFill>
                <a:latin typeface="+mn-lt"/>
              </a:defRPr>
            </a:lvl2pPr>
            <a:lvl3pPr marL="1142670" indent="-227793" algn="l" rtl="0" eaLnBrk="1" fontAlgn="base" hangingPunct="1">
              <a:spcBef>
                <a:spcPct val="20000"/>
              </a:spcBef>
              <a:spcAft>
                <a:spcPct val="0"/>
              </a:spcAft>
              <a:buChar char="•"/>
              <a:defRPr sz="2400">
                <a:solidFill>
                  <a:schemeClr val="tx1"/>
                </a:solidFill>
                <a:latin typeface="+mn-lt"/>
              </a:defRPr>
            </a:lvl3pPr>
            <a:lvl4pPr marL="1599183" indent="-227793" algn="l" rtl="0" eaLnBrk="1" fontAlgn="base" hangingPunct="1">
              <a:spcBef>
                <a:spcPct val="20000"/>
              </a:spcBef>
              <a:spcAft>
                <a:spcPct val="0"/>
              </a:spcAft>
              <a:buChar char="–"/>
              <a:defRPr sz="2000">
                <a:solidFill>
                  <a:schemeClr val="tx1"/>
                </a:solidFill>
                <a:latin typeface="+mn-lt"/>
              </a:defRPr>
            </a:lvl4pPr>
            <a:lvl5pPr marL="2056621" indent="-227793" algn="l" rtl="0" eaLnBrk="1" fontAlgn="base" hangingPunct="1">
              <a:spcBef>
                <a:spcPct val="20000"/>
              </a:spcBef>
              <a:spcAft>
                <a:spcPct val="0"/>
              </a:spcAft>
              <a:buChar char="»"/>
              <a:defRPr sz="2000">
                <a:solidFill>
                  <a:schemeClr val="tx1"/>
                </a:solidFill>
                <a:latin typeface="+mn-lt"/>
              </a:defRPr>
            </a:lvl5pPr>
            <a:lvl6pPr marL="2514330" indent="-228575" algn="l" rtl="0" eaLnBrk="1" fontAlgn="base" hangingPunct="1">
              <a:spcBef>
                <a:spcPct val="20000"/>
              </a:spcBef>
              <a:spcAft>
                <a:spcPct val="0"/>
              </a:spcAft>
              <a:buChar char="»"/>
              <a:defRPr sz="2000">
                <a:solidFill>
                  <a:schemeClr val="tx1"/>
                </a:solidFill>
                <a:latin typeface="+mn-lt"/>
              </a:defRPr>
            </a:lvl6pPr>
            <a:lvl7pPr marL="2971482" indent="-228575" algn="l" rtl="0" eaLnBrk="1" fontAlgn="base" hangingPunct="1">
              <a:spcBef>
                <a:spcPct val="20000"/>
              </a:spcBef>
              <a:spcAft>
                <a:spcPct val="0"/>
              </a:spcAft>
              <a:buChar char="»"/>
              <a:defRPr sz="2000">
                <a:solidFill>
                  <a:schemeClr val="tx1"/>
                </a:solidFill>
                <a:latin typeface="+mn-lt"/>
              </a:defRPr>
            </a:lvl7pPr>
            <a:lvl8pPr marL="3428633" indent="-228575" algn="l" rtl="0" eaLnBrk="1" fontAlgn="base" hangingPunct="1">
              <a:spcBef>
                <a:spcPct val="20000"/>
              </a:spcBef>
              <a:spcAft>
                <a:spcPct val="0"/>
              </a:spcAft>
              <a:buChar char="»"/>
              <a:defRPr sz="2000">
                <a:solidFill>
                  <a:schemeClr val="tx1"/>
                </a:solidFill>
                <a:latin typeface="+mn-lt"/>
              </a:defRPr>
            </a:lvl8pPr>
            <a:lvl9pPr marL="3885784" indent="-228575" algn="l" rtl="0" eaLnBrk="1" fontAlgn="base" hangingPunct="1">
              <a:spcBef>
                <a:spcPct val="20000"/>
              </a:spcBef>
              <a:spcAft>
                <a:spcPct val="0"/>
              </a:spcAft>
              <a:buChar char="»"/>
              <a:defRPr sz="2000">
                <a:solidFill>
                  <a:schemeClr val="tx1"/>
                </a:solidFill>
                <a:latin typeface="+mn-lt"/>
              </a:defRPr>
            </a:lvl9pPr>
          </a:lstStyle>
          <a:p>
            <a:r>
              <a:rPr lang="en-US" sz="2000" kern="0" dirty="0"/>
              <a:t>Basic CONOPS &amp; architecture</a:t>
            </a:r>
          </a:p>
          <a:p>
            <a:r>
              <a:rPr lang="en-US" sz="2000" kern="0" dirty="0"/>
              <a:t>Air-to-Air and Air-to Ground roles</a:t>
            </a:r>
          </a:p>
          <a:p>
            <a:r>
              <a:rPr lang="en-US" sz="2000" kern="0" dirty="0"/>
              <a:t>Semi-autonomous</a:t>
            </a:r>
          </a:p>
          <a:p>
            <a:r>
              <a:rPr lang="en-US" sz="2000" kern="0" dirty="0"/>
              <a:t>2 x AMRAAM, or 6 x SDB</a:t>
            </a:r>
          </a:p>
          <a:p>
            <a:r>
              <a:rPr lang="en-US" sz="2000" kern="0" dirty="0"/>
              <a:t>Attritable</a:t>
            </a:r>
          </a:p>
        </p:txBody>
      </p:sp>
      <p:sp>
        <p:nvSpPr>
          <p:cNvPr id="2" name="Content Placeholder 1">
            <a:extLst>
              <a:ext uri="{FF2B5EF4-FFF2-40B4-BE49-F238E27FC236}">
                <a16:creationId xmlns:a16="http://schemas.microsoft.com/office/drawing/2014/main" id="{80860C4D-2BD1-4B36-8D5A-138694068A68}"/>
              </a:ext>
            </a:extLst>
          </p:cNvPr>
          <p:cNvSpPr>
            <a:spLocks noGrp="1"/>
          </p:cNvSpPr>
          <p:nvPr>
            <p:ph idx="1"/>
          </p:nvPr>
        </p:nvSpPr>
        <p:spPr>
          <a:xfrm>
            <a:off x="440487" y="1511916"/>
            <a:ext cx="6292821" cy="889083"/>
          </a:xfrm>
        </p:spPr>
        <p:txBody>
          <a:bodyPr/>
          <a:lstStyle/>
          <a:p>
            <a:pPr marL="0" indent="0" algn="ctr">
              <a:buNone/>
            </a:pPr>
            <a:r>
              <a:rPr lang="en-US" sz="2400" b="1" dirty="0"/>
              <a:t>Notional </a:t>
            </a:r>
            <a:r>
              <a:rPr lang="en-US" sz="2400" dirty="0"/>
              <a:t>UAS at conceptual stage of design,</a:t>
            </a:r>
          </a:p>
          <a:p>
            <a:pPr marL="0" indent="0" algn="ctr">
              <a:buNone/>
            </a:pPr>
            <a:r>
              <a:rPr lang="en-US" sz="2400" dirty="0"/>
              <a:t>any resemblance coincidental</a:t>
            </a:r>
          </a:p>
        </p:txBody>
      </p:sp>
      <p:sp>
        <p:nvSpPr>
          <p:cNvPr id="4" name="Title 3">
            <a:extLst>
              <a:ext uri="{FF2B5EF4-FFF2-40B4-BE49-F238E27FC236}">
                <a16:creationId xmlns:a16="http://schemas.microsoft.com/office/drawing/2014/main" id="{F835DACF-A979-44BF-8D5C-EF3708302CB6}"/>
              </a:ext>
            </a:extLst>
          </p:cNvPr>
          <p:cNvSpPr>
            <a:spLocks noGrp="1"/>
          </p:cNvSpPr>
          <p:nvPr>
            <p:ph type="title"/>
          </p:nvPr>
        </p:nvSpPr>
        <p:spPr/>
        <p:txBody>
          <a:bodyPr>
            <a:normAutofit/>
          </a:bodyPr>
          <a:lstStyle/>
          <a:p>
            <a:r>
              <a:rPr lang="en-US" dirty="0"/>
              <a:t>MQ-99 Berserker UAS</a:t>
            </a:r>
          </a:p>
        </p:txBody>
      </p:sp>
      <p:pic>
        <p:nvPicPr>
          <p:cNvPr id="6" name="Picture 5">
            <a:extLst>
              <a:ext uri="{FF2B5EF4-FFF2-40B4-BE49-F238E27FC236}">
                <a16:creationId xmlns:a16="http://schemas.microsoft.com/office/drawing/2014/main" id="{099EAAED-1A09-4A8E-B6E2-47624822CE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488" y="3023833"/>
            <a:ext cx="5655511" cy="3448089"/>
          </a:xfrm>
          <a:prstGeom prst="rect">
            <a:avLst/>
          </a:prstGeom>
        </p:spPr>
      </p:pic>
      <p:pic>
        <p:nvPicPr>
          <p:cNvPr id="8" name="Picture 7">
            <a:extLst>
              <a:ext uri="{FF2B5EF4-FFF2-40B4-BE49-F238E27FC236}">
                <a16:creationId xmlns:a16="http://schemas.microsoft.com/office/drawing/2014/main" id="{EB8D2D65-11E9-410C-9B89-BE95B6D1F1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4335" y="263884"/>
            <a:ext cx="1533257" cy="397389"/>
          </a:xfrm>
          <a:prstGeom prst="rect">
            <a:avLst/>
          </a:prstGeom>
        </p:spPr>
      </p:pic>
    </p:spTree>
    <p:custDataLst>
      <p:tags r:id="rId1"/>
    </p:custDataLst>
    <p:extLst>
      <p:ext uri="{BB962C8B-B14F-4D97-AF65-F5344CB8AC3E}">
        <p14:creationId xmlns:p14="http://schemas.microsoft.com/office/powerpoint/2010/main" val="2837634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C8C7DF-B907-AEB8-E9C8-4F47D500D5F8}"/>
              </a:ext>
            </a:extLst>
          </p:cNvPr>
          <p:cNvSpPr>
            <a:spLocks noGrp="1"/>
          </p:cNvSpPr>
          <p:nvPr>
            <p:ph idx="1"/>
          </p:nvPr>
        </p:nvSpPr>
        <p:spPr>
          <a:xfrm>
            <a:off x="990311" y="3463384"/>
            <a:ext cx="3118284" cy="2958352"/>
          </a:xfrm>
        </p:spPr>
        <p:txBody>
          <a:bodyPr/>
          <a:lstStyle/>
          <a:p>
            <a:r>
              <a:rPr lang="en-US" sz="1600" dirty="0"/>
              <a:t>Attacker Goal</a:t>
            </a:r>
          </a:p>
          <a:p>
            <a:pPr lvl="1"/>
            <a:r>
              <a:rPr lang="en-US" sz="1400" dirty="0"/>
              <a:t>Write malicious data (including programs)</a:t>
            </a:r>
          </a:p>
          <a:p>
            <a:pPr lvl="1"/>
            <a:r>
              <a:rPr lang="en-US" sz="1400" dirty="0"/>
              <a:t>Execute malicious programs</a:t>
            </a:r>
          </a:p>
          <a:p>
            <a:pPr lvl="1"/>
            <a:r>
              <a:rPr lang="en-US" sz="1400" dirty="0"/>
              <a:t>Maliciously execute authorized programs</a:t>
            </a:r>
          </a:p>
          <a:p>
            <a:pPr lvl="1"/>
            <a:r>
              <a:rPr lang="en-US" sz="1400" dirty="0"/>
              <a:t>Deny authorized data</a:t>
            </a:r>
          </a:p>
          <a:p>
            <a:pPr lvl="1"/>
            <a:r>
              <a:rPr lang="en-US" sz="1400" dirty="0"/>
              <a:t>Obtain system data</a:t>
            </a:r>
          </a:p>
          <a:p>
            <a:pPr lvl="1"/>
            <a:endParaRPr lang="en-US" sz="1400" dirty="0"/>
          </a:p>
        </p:txBody>
      </p:sp>
      <p:sp>
        <p:nvSpPr>
          <p:cNvPr id="3" name="Slide Number Placeholder 2">
            <a:extLst>
              <a:ext uri="{FF2B5EF4-FFF2-40B4-BE49-F238E27FC236}">
                <a16:creationId xmlns:a16="http://schemas.microsoft.com/office/drawing/2014/main" id="{24FD8C83-D24A-1317-C094-1E3CCA57D63F}"/>
              </a:ext>
            </a:extLst>
          </p:cNvPr>
          <p:cNvSpPr>
            <a:spLocks noGrp="1"/>
          </p:cNvSpPr>
          <p:nvPr>
            <p:ph type="sldNum" sz="quarter" idx="12"/>
          </p:nvPr>
        </p:nvSpPr>
        <p:spPr/>
        <p:txBody>
          <a:bodyPr/>
          <a:lstStyle/>
          <a:p>
            <a:pPr>
              <a:defRPr/>
            </a:pPr>
            <a:fld id="{78E67954-3F63-4602-A1EF-637D8771F4F4}" type="slidenum">
              <a:rPr lang="en-US" smtClean="0"/>
              <a:pPr>
                <a:defRPr/>
              </a:pPr>
              <a:t>47</a:t>
            </a:fld>
            <a:endParaRPr lang="en-US" dirty="0"/>
          </a:p>
        </p:txBody>
      </p:sp>
      <p:sp>
        <p:nvSpPr>
          <p:cNvPr id="4" name="Title 3">
            <a:extLst>
              <a:ext uri="{FF2B5EF4-FFF2-40B4-BE49-F238E27FC236}">
                <a16:creationId xmlns:a16="http://schemas.microsoft.com/office/drawing/2014/main" id="{03B4C156-71B5-71BF-565D-B0E6A71D6037}"/>
              </a:ext>
            </a:extLst>
          </p:cNvPr>
          <p:cNvSpPr>
            <a:spLocks noGrp="1"/>
          </p:cNvSpPr>
          <p:nvPr>
            <p:ph type="title"/>
          </p:nvPr>
        </p:nvSpPr>
        <p:spPr/>
        <p:txBody>
          <a:bodyPr/>
          <a:lstStyle/>
          <a:p>
            <a:r>
              <a:rPr lang="en-US" dirty="0"/>
              <a:t>Atomic Component Model v2 part 1</a:t>
            </a:r>
          </a:p>
        </p:txBody>
      </p:sp>
      <p:cxnSp>
        <p:nvCxnSpPr>
          <p:cNvPr id="7" name="Straight Arrow Connector 6">
            <a:extLst>
              <a:ext uri="{FF2B5EF4-FFF2-40B4-BE49-F238E27FC236}">
                <a16:creationId xmlns:a16="http://schemas.microsoft.com/office/drawing/2014/main" id="{8ECE3423-FA1E-67C4-61D4-4CF9064D5AC2}"/>
              </a:ext>
            </a:extLst>
          </p:cNvPr>
          <p:cNvCxnSpPr>
            <a:cxnSpLocks/>
            <a:stCxn id="13" idx="3"/>
            <a:endCxn id="9" idx="1"/>
          </p:cNvCxnSpPr>
          <p:nvPr/>
        </p:nvCxnSpPr>
        <p:spPr>
          <a:xfrm>
            <a:off x="3806549" y="2328507"/>
            <a:ext cx="4221663" cy="1922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0B82F0-9332-1FC1-F69B-76C7E2632119}"/>
              </a:ext>
            </a:extLst>
          </p:cNvPr>
          <p:cNvSpPr txBox="1"/>
          <p:nvPr/>
        </p:nvSpPr>
        <p:spPr>
          <a:xfrm>
            <a:off x="4816119" y="1932238"/>
            <a:ext cx="2035678" cy="369332"/>
          </a:xfrm>
          <a:prstGeom prst="rect">
            <a:avLst/>
          </a:prstGeom>
          <a:noFill/>
        </p:spPr>
        <p:txBody>
          <a:bodyPr wrap="square" rtlCol="0">
            <a:spAutoFit/>
          </a:bodyPr>
          <a:lstStyle/>
          <a:p>
            <a:pPr algn="ctr"/>
            <a:r>
              <a:rPr lang="en-US" dirty="0"/>
              <a:t>Connection</a:t>
            </a:r>
          </a:p>
        </p:txBody>
      </p:sp>
      <p:sp>
        <p:nvSpPr>
          <p:cNvPr id="9" name="Rectangle 8">
            <a:extLst>
              <a:ext uri="{FF2B5EF4-FFF2-40B4-BE49-F238E27FC236}">
                <a16:creationId xmlns:a16="http://schemas.microsoft.com/office/drawing/2014/main" id="{7AFEA53D-3757-3269-8624-04B5BC3EB3A4}"/>
              </a:ext>
            </a:extLst>
          </p:cNvPr>
          <p:cNvSpPr/>
          <p:nvPr/>
        </p:nvSpPr>
        <p:spPr>
          <a:xfrm>
            <a:off x="8028212" y="1861901"/>
            <a:ext cx="2481183" cy="9716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Component under attack</a:t>
            </a:r>
          </a:p>
        </p:txBody>
      </p:sp>
      <p:sp>
        <p:nvSpPr>
          <p:cNvPr id="12" name="Content Placeholder 1">
            <a:extLst>
              <a:ext uri="{FF2B5EF4-FFF2-40B4-BE49-F238E27FC236}">
                <a16:creationId xmlns:a16="http://schemas.microsoft.com/office/drawing/2014/main" id="{DDFD0753-53B4-BBC5-4CB5-81022C911E15}"/>
              </a:ext>
            </a:extLst>
          </p:cNvPr>
          <p:cNvSpPr txBox="1">
            <a:spLocks/>
          </p:cNvSpPr>
          <p:nvPr/>
        </p:nvSpPr>
        <p:spPr bwMode="auto">
          <a:xfrm>
            <a:off x="7626235" y="3429000"/>
            <a:ext cx="3321739" cy="2958352"/>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marL="342616" indent="-342616" algn="l" rtl="0" eaLnBrk="1" fontAlgn="base" hangingPunct="1">
              <a:spcBef>
                <a:spcPct val="20000"/>
              </a:spcBef>
              <a:spcAft>
                <a:spcPct val="0"/>
              </a:spcAft>
              <a:buChar char="•"/>
              <a:defRPr sz="3000">
                <a:solidFill>
                  <a:schemeClr val="tx1"/>
                </a:solidFill>
                <a:latin typeface="+mn-lt"/>
                <a:ea typeface="+mn-ea"/>
                <a:cs typeface="+mn-cs"/>
              </a:defRPr>
            </a:lvl1pPr>
            <a:lvl2pPr marL="742643" indent="-285205" algn="l" rtl="0" eaLnBrk="1" fontAlgn="base" hangingPunct="1">
              <a:spcBef>
                <a:spcPct val="20000"/>
              </a:spcBef>
              <a:spcAft>
                <a:spcPct val="0"/>
              </a:spcAft>
              <a:buChar char="–"/>
              <a:defRPr sz="2800">
                <a:solidFill>
                  <a:schemeClr val="tx1"/>
                </a:solidFill>
                <a:latin typeface="+mn-lt"/>
              </a:defRPr>
            </a:lvl2pPr>
            <a:lvl3pPr marL="1142670" indent="-227793" algn="l" rtl="0" eaLnBrk="1" fontAlgn="base" hangingPunct="1">
              <a:spcBef>
                <a:spcPct val="20000"/>
              </a:spcBef>
              <a:spcAft>
                <a:spcPct val="0"/>
              </a:spcAft>
              <a:buChar char="•"/>
              <a:defRPr sz="2400">
                <a:solidFill>
                  <a:schemeClr val="tx1"/>
                </a:solidFill>
                <a:latin typeface="+mn-lt"/>
              </a:defRPr>
            </a:lvl3pPr>
            <a:lvl4pPr marL="1599183" indent="-227793" algn="l" rtl="0" eaLnBrk="1" fontAlgn="base" hangingPunct="1">
              <a:spcBef>
                <a:spcPct val="20000"/>
              </a:spcBef>
              <a:spcAft>
                <a:spcPct val="0"/>
              </a:spcAft>
              <a:buChar char="–"/>
              <a:defRPr sz="2000">
                <a:solidFill>
                  <a:schemeClr val="tx1"/>
                </a:solidFill>
                <a:latin typeface="+mn-lt"/>
              </a:defRPr>
            </a:lvl4pPr>
            <a:lvl5pPr marL="2056621" indent="-227793" algn="l" rtl="0" eaLnBrk="1" fontAlgn="base" hangingPunct="1">
              <a:spcBef>
                <a:spcPct val="20000"/>
              </a:spcBef>
              <a:spcAft>
                <a:spcPct val="0"/>
              </a:spcAft>
              <a:buChar char="»"/>
              <a:defRPr sz="2000">
                <a:solidFill>
                  <a:schemeClr val="tx1"/>
                </a:solidFill>
                <a:latin typeface="+mn-lt"/>
              </a:defRPr>
            </a:lvl5pPr>
            <a:lvl6pPr marL="2514330" indent="-228575" algn="l" rtl="0" eaLnBrk="1" fontAlgn="base" hangingPunct="1">
              <a:spcBef>
                <a:spcPct val="20000"/>
              </a:spcBef>
              <a:spcAft>
                <a:spcPct val="0"/>
              </a:spcAft>
              <a:buChar char="»"/>
              <a:defRPr sz="2000">
                <a:solidFill>
                  <a:schemeClr val="tx1"/>
                </a:solidFill>
                <a:latin typeface="+mn-lt"/>
              </a:defRPr>
            </a:lvl6pPr>
            <a:lvl7pPr marL="2971482" indent="-228575" algn="l" rtl="0" eaLnBrk="1" fontAlgn="base" hangingPunct="1">
              <a:spcBef>
                <a:spcPct val="20000"/>
              </a:spcBef>
              <a:spcAft>
                <a:spcPct val="0"/>
              </a:spcAft>
              <a:buChar char="»"/>
              <a:defRPr sz="2000">
                <a:solidFill>
                  <a:schemeClr val="tx1"/>
                </a:solidFill>
                <a:latin typeface="+mn-lt"/>
              </a:defRPr>
            </a:lvl7pPr>
            <a:lvl8pPr marL="3428633" indent="-228575" algn="l" rtl="0" eaLnBrk="1" fontAlgn="base" hangingPunct="1">
              <a:spcBef>
                <a:spcPct val="20000"/>
              </a:spcBef>
              <a:spcAft>
                <a:spcPct val="0"/>
              </a:spcAft>
              <a:buChar char="»"/>
              <a:defRPr sz="2000">
                <a:solidFill>
                  <a:schemeClr val="tx1"/>
                </a:solidFill>
                <a:latin typeface="+mn-lt"/>
              </a:defRPr>
            </a:lvl8pPr>
            <a:lvl9pPr marL="3885784" indent="-228575" algn="l" rtl="0" eaLnBrk="1" fontAlgn="base" hangingPunct="1">
              <a:spcBef>
                <a:spcPct val="20000"/>
              </a:spcBef>
              <a:spcAft>
                <a:spcPct val="0"/>
              </a:spcAft>
              <a:buChar char="»"/>
              <a:defRPr sz="2000">
                <a:solidFill>
                  <a:schemeClr val="tx1"/>
                </a:solidFill>
                <a:latin typeface="+mn-lt"/>
              </a:defRPr>
            </a:lvl9pPr>
          </a:lstStyle>
          <a:p>
            <a:r>
              <a:rPr lang="en-US" sz="1600" kern="0" dirty="0"/>
              <a:t>Component Cyber Robustness</a:t>
            </a:r>
          </a:p>
          <a:p>
            <a:pPr lvl="1"/>
            <a:r>
              <a:rPr lang="en-US" sz="1400" kern="0" dirty="0"/>
              <a:t>Fragile</a:t>
            </a:r>
          </a:p>
          <a:p>
            <a:pPr lvl="1"/>
            <a:r>
              <a:rPr lang="en-US" sz="1400" kern="0" dirty="0"/>
              <a:t>Average</a:t>
            </a:r>
          </a:p>
          <a:p>
            <a:pPr lvl="1"/>
            <a:r>
              <a:rPr lang="en-US" sz="1400" kern="0" dirty="0"/>
              <a:t>Robust</a:t>
            </a:r>
          </a:p>
          <a:p>
            <a:r>
              <a:rPr lang="en-US" sz="1600" kern="0" dirty="0"/>
              <a:t>SSE Process Maturity</a:t>
            </a:r>
          </a:p>
          <a:p>
            <a:pPr lvl="1"/>
            <a:r>
              <a:rPr lang="en-US" sz="1400" kern="0" dirty="0"/>
              <a:t>None</a:t>
            </a:r>
          </a:p>
          <a:p>
            <a:pPr lvl="1"/>
            <a:r>
              <a:rPr lang="en-US" sz="1400" kern="0" dirty="0"/>
              <a:t>Compliance focus</a:t>
            </a:r>
          </a:p>
          <a:p>
            <a:pPr lvl="1"/>
            <a:r>
              <a:rPr lang="en-US" sz="1400" kern="0" dirty="0"/>
              <a:t>Robust SSE</a:t>
            </a:r>
          </a:p>
        </p:txBody>
      </p:sp>
      <p:sp>
        <p:nvSpPr>
          <p:cNvPr id="6" name="TextBox 5">
            <a:extLst>
              <a:ext uri="{FF2B5EF4-FFF2-40B4-BE49-F238E27FC236}">
                <a16:creationId xmlns:a16="http://schemas.microsoft.com/office/drawing/2014/main" id="{DEA13B2B-AA77-C20E-2DA4-D2CDB594CE4D}"/>
              </a:ext>
            </a:extLst>
          </p:cNvPr>
          <p:cNvSpPr txBox="1"/>
          <p:nvPr/>
        </p:nvSpPr>
        <p:spPr>
          <a:xfrm>
            <a:off x="4108595" y="6202686"/>
            <a:ext cx="3893907" cy="369332"/>
          </a:xfrm>
          <a:prstGeom prst="rect">
            <a:avLst/>
          </a:prstGeom>
          <a:noFill/>
        </p:spPr>
        <p:txBody>
          <a:bodyPr wrap="square" rtlCol="0">
            <a:spAutoFit/>
          </a:bodyPr>
          <a:lstStyle/>
          <a:p>
            <a:pPr algn="ctr"/>
            <a:r>
              <a:rPr lang="en-US" b="1" dirty="0">
                <a:solidFill>
                  <a:srgbClr val="FF0000"/>
                </a:solidFill>
              </a:rPr>
              <a:t>45 questions</a:t>
            </a:r>
          </a:p>
        </p:txBody>
      </p:sp>
      <p:sp>
        <p:nvSpPr>
          <p:cNvPr id="13" name="Rectangle 12">
            <a:extLst>
              <a:ext uri="{FF2B5EF4-FFF2-40B4-BE49-F238E27FC236}">
                <a16:creationId xmlns:a16="http://schemas.microsoft.com/office/drawing/2014/main" id="{822F13E4-C6FF-992E-1312-A22DF7378142}"/>
              </a:ext>
            </a:extLst>
          </p:cNvPr>
          <p:cNvSpPr/>
          <p:nvPr/>
        </p:nvSpPr>
        <p:spPr>
          <a:xfrm>
            <a:off x="1325366" y="1842675"/>
            <a:ext cx="2481183" cy="97166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Adversary controlled component (privileged)</a:t>
            </a:r>
          </a:p>
        </p:txBody>
      </p:sp>
    </p:spTree>
    <p:extLst>
      <p:ext uri="{BB962C8B-B14F-4D97-AF65-F5344CB8AC3E}">
        <p14:creationId xmlns:p14="http://schemas.microsoft.com/office/powerpoint/2010/main" val="4136246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FD8C83-D24A-1317-C094-1E3CCA57D63F}"/>
              </a:ext>
            </a:extLst>
          </p:cNvPr>
          <p:cNvSpPr>
            <a:spLocks noGrp="1"/>
          </p:cNvSpPr>
          <p:nvPr>
            <p:ph type="sldNum" sz="quarter" idx="12"/>
          </p:nvPr>
        </p:nvSpPr>
        <p:spPr/>
        <p:txBody>
          <a:bodyPr/>
          <a:lstStyle/>
          <a:p>
            <a:pPr>
              <a:defRPr/>
            </a:pPr>
            <a:fld id="{78E67954-3F63-4602-A1EF-637D8771F4F4}" type="slidenum">
              <a:rPr lang="en-US" smtClean="0"/>
              <a:pPr>
                <a:defRPr/>
              </a:pPr>
              <a:t>48</a:t>
            </a:fld>
            <a:endParaRPr lang="en-US" dirty="0"/>
          </a:p>
        </p:txBody>
      </p:sp>
      <p:sp>
        <p:nvSpPr>
          <p:cNvPr id="4" name="Title 3">
            <a:extLst>
              <a:ext uri="{FF2B5EF4-FFF2-40B4-BE49-F238E27FC236}">
                <a16:creationId xmlns:a16="http://schemas.microsoft.com/office/drawing/2014/main" id="{03B4C156-71B5-71BF-565D-B0E6A71D6037}"/>
              </a:ext>
            </a:extLst>
          </p:cNvPr>
          <p:cNvSpPr>
            <a:spLocks noGrp="1"/>
          </p:cNvSpPr>
          <p:nvPr>
            <p:ph type="title"/>
          </p:nvPr>
        </p:nvSpPr>
        <p:spPr/>
        <p:txBody>
          <a:bodyPr/>
          <a:lstStyle/>
          <a:p>
            <a:r>
              <a:rPr lang="en-US" dirty="0"/>
              <a:t>Atomic Component Model v2 part 2</a:t>
            </a:r>
          </a:p>
        </p:txBody>
      </p:sp>
      <p:cxnSp>
        <p:nvCxnSpPr>
          <p:cNvPr id="7" name="Straight Arrow Connector 6">
            <a:extLst>
              <a:ext uri="{FF2B5EF4-FFF2-40B4-BE49-F238E27FC236}">
                <a16:creationId xmlns:a16="http://schemas.microsoft.com/office/drawing/2014/main" id="{8ECE3423-FA1E-67C4-61D4-4CF9064D5AC2}"/>
              </a:ext>
            </a:extLst>
          </p:cNvPr>
          <p:cNvCxnSpPr>
            <a:cxnSpLocks/>
            <a:stCxn id="10" idx="3"/>
            <a:endCxn id="9" idx="1"/>
          </p:cNvCxnSpPr>
          <p:nvPr/>
        </p:nvCxnSpPr>
        <p:spPr>
          <a:xfrm>
            <a:off x="3806549" y="2342596"/>
            <a:ext cx="4221663" cy="5137"/>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AFEA53D-3757-3269-8624-04B5BC3EB3A4}"/>
              </a:ext>
            </a:extLst>
          </p:cNvPr>
          <p:cNvSpPr/>
          <p:nvPr/>
        </p:nvSpPr>
        <p:spPr>
          <a:xfrm>
            <a:off x="8028212" y="1861901"/>
            <a:ext cx="2481183" cy="9716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Component under attack</a:t>
            </a:r>
          </a:p>
        </p:txBody>
      </p:sp>
      <p:sp>
        <p:nvSpPr>
          <p:cNvPr id="12" name="Content Placeholder 1">
            <a:extLst>
              <a:ext uri="{FF2B5EF4-FFF2-40B4-BE49-F238E27FC236}">
                <a16:creationId xmlns:a16="http://schemas.microsoft.com/office/drawing/2014/main" id="{DDFD0753-53B4-BBC5-4CB5-81022C911E15}"/>
              </a:ext>
            </a:extLst>
          </p:cNvPr>
          <p:cNvSpPr txBox="1">
            <a:spLocks/>
          </p:cNvSpPr>
          <p:nvPr/>
        </p:nvSpPr>
        <p:spPr bwMode="auto">
          <a:xfrm>
            <a:off x="7626235" y="3429000"/>
            <a:ext cx="3321739" cy="2958352"/>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marL="342616" indent="-342616" algn="l" rtl="0" eaLnBrk="1" fontAlgn="base" hangingPunct="1">
              <a:spcBef>
                <a:spcPct val="20000"/>
              </a:spcBef>
              <a:spcAft>
                <a:spcPct val="0"/>
              </a:spcAft>
              <a:buChar char="•"/>
              <a:defRPr sz="3000">
                <a:solidFill>
                  <a:schemeClr val="tx1"/>
                </a:solidFill>
                <a:latin typeface="+mn-lt"/>
                <a:ea typeface="+mn-ea"/>
                <a:cs typeface="+mn-cs"/>
              </a:defRPr>
            </a:lvl1pPr>
            <a:lvl2pPr marL="742643" indent="-285205" algn="l" rtl="0" eaLnBrk="1" fontAlgn="base" hangingPunct="1">
              <a:spcBef>
                <a:spcPct val="20000"/>
              </a:spcBef>
              <a:spcAft>
                <a:spcPct val="0"/>
              </a:spcAft>
              <a:buChar char="–"/>
              <a:defRPr sz="2800">
                <a:solidFill>
                  <a:schemeClr val="tx1"/>
                </a:solidFill>
                <a:latin typeface="+mn-lt"/>
              </a:defRPr>
            </a:lvl2pPr>
            <a:lvl3pPr marL="1142670" indent="-227793" algn="l" rtl="0" eaLnBrk="1" fontAlgn="base" hangingPunct="1">
              <a:spcBef>
                <a:spcPct val="20000"/>
              </a:spcBef>
              <a:spcAft>
                <a:spcPct val="0"/>
              </a:spcAft>
              <a:buChar char="•"/>
              <a:defRPr sz="2400">
                <a:solidFill>
                  <a:schemeClr val="tx1"/>
                </a:solidFill>
                <a:latin typeface="+mn-lt"/>
              </a:defRPr>
            </a:lvl3pPr>
            <a:lvl4pPr marL="1599183" indent="-227793" algn="l" rtl="0" eaLnBrk="1" fontAlgn="base" hangingPunct="1">
              <a:spcBef>
                <a:spcPct val="20000"/>
              </a:spcBef>
              <a:spcAft>
                <a:spcPct val="0"/>
              </a:spcAft>
              <a:buChar char="–"/>
              <a:defRPr sz="2000">
                <a:solidFill>
                  <a:schemeClr val="tx1"/>
                </a:solidFill>
                <a:latin typeface="+mn-lt"/>
              </a:defRPr>
            </a:lvl4pPr>
            <a:lvl5pPr marL="2056621" indent="-227793" algn="l" rtl="0" eaLnBrk="1" fontAlgn="base" hangingPunct="1">
              <a:spcBef>
                <a:spcPct val="20000"/>
              </a:spcBef>
              <a:spcAft>
                <a:spcPct val="0"/>
              </a:spcAft>
              <a:buChar char="»"/>
              <a:defRPr sz="2000">
                <a:solidFill>
                  <a:schemeClr val="tx1"/>
                </a:solidFill>
                <a:latin typeface="+mn-lt"/>
              </a:defRPr>
            </a:lvl5pPr>
            <a:lvl6pPr marL="2514330" indent="-228575" algn="l" rtl="0" eaLnBrk="1" fontAlgn="base" hangingPunct="1">
              <a:spcBef>
                <a:spcPct val="20000"/>
              </a:spcBef>
              <a:spcAft>
                <a:spcPct val="0"/>
              </a:spcAft>
              <a:buChar char="»"/>
              <a:defRPr sz="2000">
                <a:solidFill>
                  <a:schemeClr val="tx1"/>
                </a:solidFill>
                <a:latin typeface="+mn-lt"/>
              </a:defRPr>
            </a:lvl6pPr>
            <a:lvl7pPr marL="2971482" indent="-228575" algn="l" rtl="0" eaLnBrk="1" fontAlgn="base" hangingPunct="1">
              <a:spcBef>
                <a:spcPct val="20000"/>
              </a:spcBef>
              <a:spcAft>
                <a:spcPct val="0"/>
              </a:spcAft>
              <a:buChar char="»"/>
              <a:defRPr sz="2000">
                <a:solidFill>
                  <a:schemeClr val="tx1"/>
                </a:solidFill>
                <a:latin typeface="+mn-lt"/>
              </a:defRPr>
            </a:lvl7pPr>
            <a:lvl8pPr marL="3428633" indent="-228575" algn="l" rtl="0" eaLnBrk="1" fontAlgn="base" hangingPunct="1">
              <a:spcBef>
                <a:spcPct val="20000"/>
              </a:spcBef>
              <a:spcAft>
                <a:spcPct val="0"/>
              </a:spcAft>
              <a:buChar char="»"/>
              <a:defRPr sz="2000">
                <a:solidFill>
                  <a:schemeClr val="tx1"/>
                </a:solidFill>
                <a:latin typeface="+mn-lt"/>
              </a:defRPr>
            </a:lvl8pPr>
            <a:lvl9pPr marL="3885784" indent="-228575" algn="l" rtl="0" eaLnBrk="1" fontAlgn="base" hangingPunct="1">
              <a:spcBef>
                <a:spcPct val="20000"/>
              </a:spcBef>
              <a:spcAft>
                <a:spcPct val="0"/>
              </a:spcAft>
              <a:buChar char="»"/>
              <a:defRPr sz="2000">
                <a:solidFill>
                  <a:schemeClr val="tx1"/>
                </a:solidFill>
                <a:latin typeface="+mn-lt"/>
              </a:defRPr>
            </a:lvl9pPr>
          </a:lstStyle>
          <a:p>
            <a:r>
              <a:rPr lang="en-US" sz="1600" kern="0" dirty="0"/>
              <a:t>Component Cyber Robustness</a:t>
            </a:r>
          </a:p>
          <a:p>
            <a:pPr lvl="1"/>
            <a:r>
              <a:rPr lang="en-US" sz="1400" kern="0" dirty="0"/>
              <a:t>Fragile</a:t>
            </a:r>
          </a:p>
          <a:p>
            <a:pPr lvl="1"/>
            <a:r>
              <a:rPr lang="en-US" sz="1400" kern="0" dirty="0"/>
              <a:t>Average</a:t>
            </a:r>
          </a:p>
          <a:p>
            <a:pPr lvl="1"/>
            <a:r>
              <a:rPr lang="en-US" sz="1400" kern="0" dirty="0"/>
              <a:t>Robust</a:t>
            </a:r>
          </a:p>
        </p:txBody>
      </p:sp>
      <p:sp>
        <p:nvSpPr>
          <p:cNvPr id="5" name="Rectangle 4">
            <a:extLst>
              <a:ext uri="{FF2B5EF4-FFF2-40B4-BE49-F238E27FC236}">
                <a16:creationId xmlns:a16="http://schemas.microsoft.com/office/drawing/2014/main" id="{C6C4BA9D-F22E-A6D7-10B5-24EA700AD426}"/>
              </a:ext>
            </a:extLst>
          </p:cNvPr>
          <p:cNvSpPr/>
          <p:nvPr/>
        </p:nvSpPr>
        <p:spPr>
          <a:xfrm>
            <a:off x="4676789" y="1842675"/>
            <a:ext cx="2481183" cy="97166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Adversary</a:t>
            </a:r>
            <a:br>
              <a:rPr lang="en-US" dirty="0"/>
            </a:br>
            <a:r>
              <a:rPr lang="en-US" dirty="0"/>
              <a:t> (Man in the Middle, Man on the Side)</a:t>
            </a:r>
          </a:p>
        </p:txBody>
      </p:sp>
      <p:sp>
        <p:nvSpPr>
          <p:cNvPr id="10" name="Rectangle 9">
            <a:extLst>
              <a:ext uri="{FF2B5EF4-FFF2-40B4-BE49-F238E27FC236}">
                <a16:creationId xmlns:a16="http://schemas.microsoft.com/office/drawing/2014/main" id="{D0731E9B-69A2-EAD6-8026-2D553082DB0A}"/>
              </a:ext>
            </a:extLst>
          </p:cNvPr>
          <p:cNvSpPr/>
          <p:nvPr/>
        </p:nvSpPr>
        <p:spPr>
          <a:xfrm>
            <a:off x="1325366" y="1856764"/>
            <a:ext cx="2481183" cy="9716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Component</a:t>
            </a:r>
          </a:p>
        </p:txBody>
      </p:sp>
      <p:sp>
        <p:nvSpPr>
          <p:cNvPr id="16" name="Content Placeholder 1">
            <a:extLst>
              <a:ext uri="{FF2B5EF4-FFF2-40B4-BE49-F238E27FC236}">
                <a16:creationId xmlns:a16="http://schemas.microsoft.com/office/drawing/2014/main" id="{52DFD071-8E43-5860-7E40-408DE02A404B}"/>
              </a:ext>
            </a:extLst>
          </p:cNvPr>
          <p:cNvSpPr>
            <a:spLocks noGrp="1"/>
          </p:cNvSpPr>
          <p:nvPr>
            <p:ph idx="1"/>
          </p:nvPr>
        </p:nvSpPr>
        <p:spPr>
          <a:xfrm>
            <a:off x="990311" y="3463384"/>
            <a:ext cx="3118284" cy="2958352"/>
          </a:xfrm>
        </p:spPr>
        <p:txBody>
          <a:bodyPr/>
          <a:lstStyle/>
          <a:p>
            <a:r>
              <a:rPr lang="en-US" sz="1600" dirty="0"/>
              <a:t>Attacker Goal</a:t>
            </a:r>
          </a:p>
          <a:p>
            <a:pPr lvl="1"/>
            <a:r>
              <a:rPr lang="en-US" sz="1400" dirty="0"/>
              <a:t>Write malicious data (including programs)</a:t>
            </a:r>
          </a:p>
          <a:p>
            <a:pPr lvl="1"/>
            <a:r>
              <a:rPr lang="en-US" sz="1400" dirty="0"/>
              <a:t>Deny authorized data</a:t>
            </a:r>
          </a:p>
          <a:p>
            <a:pPr lvl="1"/>
            <a:r>
              <a:rPr lang="en-US" sz="1400" dirty="0"/>
              <a:t>Obtain system data</a:t>
            </a:r>
          </a:p>
        </p:txBody>
      </p:sp>
      <p:sp>
        <p:nvSpPr>
          <p:cNvPr id="17" name="Content Placeholder 1">
            <a:extLst>
              <a:ext uri="{FF2B5EF4-FFF2-40B4-BE49-F238E27FC236}">
                <a16:creationId xmlns:a16="http://schemas.microsoft.com/office/drawing/2014/main" id="{CEF3BD18-B8F9-C37D-5639-6084D93A6317}"/>
              </a:ext>
            </a:extLst>
          </p:cNvPr>
          <p:cNvSpPr txBox="1">
            <a:spLocks/>
          </p:cNvSpPr>
          <p:nvPr/>
        </p:nvSpPr>
        <p:spPr bwMode="auto">
          <a:xfrm>
            <a:off x="4274812" y="3463384"/>
            <a:ext cx="3118284" cy="2958352"/>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marL="342616" indent="-342616" algn="l" rtl="0" eaLnBrk="1" fontAlgn="base" hangingPunct="1">
              <a:spcBef>
                <a:spcPct val="20000"/>
              </a:spcBef>
              <a:spcAft>
                <a:spcPct val="0"/>
              </a:spcAft>
              <a:buChar char="•"/>
              <a:defRPr sz="3000">
                <a:solidFill>
                  <a:schemeClr val="tx1"/>
                </a:solidFill>
                <a:latin typeface="+mn-lt"/>
                <a:ea typeface="+mn-ea"/>
                <a:cs typeface="+mn-cs"/>
              </a:defRPr>
            </a:lvl1pPr>
            <a:lvl2pPr marL="742643" indent="-285205" algn="l" rtl="0" eaLnBrk="1" fontAlgn="base" hangingPunct="1">
              <a:spcBef>
                <a:spcPct val="20000"/>
              </a:spcBef>
              <a:spcAft>
                <a:spcPct val="0"/>
              </a:spcAft>
              <a:buChar char="–"/>
              <a:defRPr sz="2800">
                <a:solidFill>
                  <a:schemeClr val="tx1"/>
                </a:solidFill>
                <a:latin typeface="+mn-lt"/>
              </a:defRPr>
            </a:lvl2pPr>
            <a:lvl3pPr marL="1142670" indent="-227793" algn="l" rtl="0" eaLnBrk="1" fontAlgn="base" hangingPunct="1">
              <a:spcBef>
                <a:spcPct val="20000"/>
              </a:spcBef>
              <a:spcAft>
                <a:spcPct val="0"/>
              </a:spcAft>
              <a:buChar char="•"/>
              <a:defRPr sz="2400">
                <a:solidFill>
                  <a:schemeClr val="tx1"/>
                </a:solidFill>
                <a:latin typeface="+mn-lt"/>
              </a:defRPr>
            </a:lvl3pPr>
            <a:lvl4pPr marL="1599183" indent="-227793" algn="l" rtl="0" eaLnBrk="1" fontAlgn="base" hangingPunct="1">
              <a:spcBef>
                <a:spcPct val="20000"/>
              </a:spcBef>
              <a:spcAft>
                <a:spcPct val="0"/>
              </a:spcAft>
              <a:buChar char="–"/>
              <a:defRPr sz="2000">
                <a:solidFill>
                  <a:schemeClr val="tx1"/>
                </a:solidFill>
                <a:latin typeface="+mn-lt"/>
              </a:defRPr>
            </a:lvl4pPr>
            <a:lvl5pPr marL="2056621" indent="-227793" algn="l" rtl="0" eaLnBrk="1" fontAlgn="base" hangingPunct="1">
              <a:spcBef>
                <a:spcPct val="20000"/>
              </a:spcBef>
              <a:spcAft>
                <a:spcPct val="0"/>
              </a:spcAft>
              <a:buChar char="»"/>
              <a:defRPr sz="2000">
                <a:solidFill>
                  <a:schemeClr val="tx1"/>
                </a:solidFill>
                <a:latin typeface="+mn-lt"/>
              </a:defRPr>
            </a:lvl5pPr>
            <a:lvl6pPr marL="2514330" indent="-228575" algn="l" rtl="0" eaLnBrk="1" fontAlgn="base" hangingPunct="1">
              <a:spcBef>
                <a:spcPct val="20000"/>
              </a:spcBef>
              <a:spcAft>
                <a:spcPct val="0"/>
              </a:spcAft>
              <a:buChar char="»"/>
              <a:defRPr sz="2000">
                <a:solidFill>
                  <a:schemeClr val="tx1"/>
                </a:solidFill>
                <a:latin typeface="+mn-lt"/>
              </a:defRPr>
            </a:lvl6pPr>
            <a:lvl7pPr marL="2971482" indent="-228575" algn="l" rtl="0" eaLnBrk="1" fontAlgn="base" hangingPunct="1">
              <a:spcBef>
                <a:spcPct val="20000"/>
              </a:spcBef>
              <a:spcAft>
                <a:spcPct val="0"/>
              </a:spcAft>
              <a:buChar char="»"/>
              <a:defRPr sz="2000">
                <a:solidFill>
                  <a:schemeClr val="tx1"/>
                </a:solidFill>
                <a:latin typeface="+mn-lt"/>
              </a:defRPr>
            </a:lvl7pPr>
            <a:lvl8pPr marL="3428633" indent="-228575" algn="l" rtl="0" eaLnBrk="1" fontAlgn="base" hangingPunct="1">
              <a:spcBef>
                <a:spcPct val="20000"/>
              </a:spcBef>
              <a:spcAft>
                <a:spcPct val="0"/>
              </a:spcAft>
              <a:buChar char="»"/>
              <a:defRPr sz="2000">
                <a:solidFill>
                  <a:schemeClr val="tx1"/>
                </a:solidFill>
                <a:latin typeface="+mn-lt"/>
              </a:defRPr>
            </a:lvl8pPr>
            <a:lvl9pPr marL="3885784" indent="-228575" algn="l" rtl="0" eaLnBrk="1" fontAlgn="base" hangingPunct="1">
              <a:spcBef>
                <a:spcPct val="20000"/>
              </a:spcBef>
              <a:spcAft>
                <a:spcPct val="0"/>
              </a:spcAft>
              <a:buChar char="»"/>
              <a:defRPr sz="2000">
                <a:solidFill>
                  <a:schemeClr val="tx1"/>
                </a:solidFill>
                <a:latin typeface="+mn-lt"/>
              </a:defRPr>
            </a:lvl9pPr>
          </a:lstStyle>
          <a:p>
            <a:r>
              <a:rPr lang="en-US" sz="1600" kern="0" dirty="0"/>
              <a:t>Encryption</a:t>
            </a:r>
          </a:p>
          <a:p>
            <a:pPr lvl="1"/>
            <a:r>
              <a:rPr lang="en-US" sz="1400" kern="0" dirty="0"/>
              <a:t>None/weak</a:t>
            </a:r>
          </a:p>
          <a:p>
            <a:pPr lvl="1"/>
            <a:r>
              <a:rPr lang="en-US" sz="1400" kern="0" dirty="0"/>
              <a:t>Standard Commercial</a:t>
            </a:r>
          </a:p>
          <a:p>
            <a:pPr lvl="1"/>
            <a:r>
              <a:rPr lang="en-US" sz="1400" kern="0" dirty="0"/>
              <a:t>NSA Type 1</a:t>
            </a:r>
          </a:p>
          <a:p>
            <a:r>
              <a:rPr lang="en-US" sz="1600" kern="0" dirty="0"/>
              <a:t>Connection</a:t>
            </a:r>
          </a:p>
          <a:p>
            <a:pPr lvl="1"/>
            <a:r>
              <a:rPr lang="en-US" sz="1400" kern="0" dirty="0"/>
              <a:t>TCP/IP </a:t>
            </a:r>
          </a:p>
          <a:p>
            <a:pPr lvl="1"/>
            <a:r>
              <a:rPr lang="en-US" sz="1400" kern="0" dirty="0"/>
              <a:t>Wired non-TCP/IP</a:t>
            </a:r>
          </a:p>
          <a:p>
            <a:pPr lvl="1"/>
            <a:r>
              <a:rPr lang="en-US" sz="1400" kern="0" dirty="0"/>
              <a:t>Non-TCP/IP RF</a:t>
            </a:r>
          </a:p>
          <a:p>
            <a:pPr lvl="1"/>
            <a:r>
              <a:rPr lang="en-US" sz="1400" kern="0" dirty="0"/>
              <a:t>Physical Access</a:t>
            </a:r>
          </a:p>
          <a:p>
            <a:endParaRPr lang="en-US" sz="1600" kern="0" dirty="0"/>
          </a:p>
        </p:txBody>
      </p:sp>
      <p:sp>
        <p:nvSpPr>
          <p:cNvPr id="6" name="TextBox 5">
            <a:extLst>
              <a:ext uri="{FF2B5EF4-FFF2-40B4-BE49-F238E27FC236}">
                <a16:creationId xmlns:a16="http://schemas.microsoft.com/office/drawing/2014/main" id="{DEA13B2B-AA77-C20E-2DA4-D2CDB594CE4D}"/>
              </a:ext>
            </a:extLst>
          </p:cNvPr>
          <p:cNvSpPr txBox="1"/>
          <p:nvPr/>
        </p:nvSpPr>
        <p:spPr>
          <a:xfrm>
            <a:off x="4108595" y="6202686"/>
            <a:ext cx="3893907" cy="369332"/>
          </a:xfrm>
          <a:prstGeom prst="rect">
            <a:avLst/>
          </a:prstGeom>
          <a:noFill/>
        </p:spPr>
        <p:txBody>
          <a:bodyPr wrap="square" rtlCol="0">
            <a:spAutoFit/>
          </a:bodyPr>
          <a:lstStyle/>
          <a:p>
            <a:pPr algn="ctr"/>
            <a:r>
              <a:rPr lang="en-US" b="1" dirty="0">
                <a:solidFill>
                  <a:srgbClr val="FF0000"/>
                </a:solidFill>
              </a:rPr>
              <a:t>108 questions</a:t>
            </a:r>
          </a:p>
        </p:txBody>
      </p:sp>
    </p:spTree>
    <p:extLst>
      <p:ext uri="{BB962C8B-B14F-4D97-AF65-F5344CB8AC3E}">
        <p14:creationId xmlns:p14="http://schemas.microsoft.com/office/powerpoint/2010/main" val="2163120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0BC7F2-C83E-0E45-8C2B-C8647835E203}"/>
              </a:ext>
            </a:extLst>
          </p:cNvPr>
          <p:cNvSpPr>
            <a:spLocks noGrp="1"/>
          </p:cNvSpPr>
          <p:nvPr>
            <p:ph idx="1"/>
          </p:nvPr>
        </p:nvSpPr>
        <p:spPr/>
        <p:txBody>
          <a:bodyPr/>
          <a:lstStyle/>
          <a:p>
            <a:r>
              <a:rPr lang="en-US" sz="2400" b="1" dirty="0"/>
              <a:t>Attacker Goals</a:t>
            </a:r>
          </a:p>
          <a:p>
            <a:pPr lvl="1"/>
            <a:r>
              <a:rPr lang="en-US" sz="2200" dirty="0"/>
              <a:t>From JHU/APL HAT TRICK, see for expanded discussion</a:t>
            </a:r>
          </a:p>
          <a:p>
            <a:r>
              <a:rPr lang="en-US" sz="2400" b="1" dirty="0"/>
              <a:t>Encryption</a:t>
            </a:r>
          </a:p>
          <a:p>
            <a:pPr lvl="1"/>
            <a:r>
              <a:rPr lang="en-US" sz="2200" b="1" dirty="0"/>
              <a:t>None/weak: </a:t>
            </a:r>
            <a:r>
              <a:rPr lang="en-US" sz="2200" dirty="0"/>
              <a:t>Either there is no encryption on the communications link, or weak encryption that an adversary can break in a mission relevant timeframe (e.g. DES encryption, or “homebrew” encryption</a:t>
            </a:r>
          </a:p>
          <a:p>
            <a:pPr lvl="1"/>
            <a:r>
              <a:rPr lang="en-US" sz="2200" b="1" dirty="0"/>
              <a:t>Standard Commercial: </a:t>
            </a:r>
            <a:r>
              <a:rPr lang="en-US" sz="2200" dirty="0"/>
              <a:t>Encryption on the link is accomplished with accepted commercial standard encryption that is unlikely to be broken in mission relevant timeframes (e.g. AES 256-bit)</a:t>
            </a:r>
          </a:p>
          <a:p>
            <a:pPr lvl="1"/>
            <a:r>
              <a:rPr lang="en-US" sz="2200" b="1" dirty="0"/>
              <a:t>NSA-Type 1:</a:t>
            </a:r>
            <a:r>
              <a:rPr lang="en-US" sz="2200" dirty="0"/>
              <a:t> The link utilizes NSA-Type 1 encryption or equivalent and it is highly unlikely that an adversary can break it in a mission relevant timeframe</a:t>
            </a:r>
          </a:p>
          <a:p>
            <a:pPr lvl="1"/>
            <a:endParaRPr lang="en-US" sz="2000" dirty="0"/>
          </a:p>
        </p:txBody>
      </p:sp>
      <p:sp>
        <p:nvSpPr>
          <p:cNvPr id="3" name="Slide Number Placeholder 2">
            <a:extLst>
              <a:ext uri="{FF2B5EF4-FFF2-40B4-BE49-F238E27FC236}">
                <a16:creationId xmlns:a16="http://schemas.microsoft.com/office/drawing/2014/main" id="{9BE01B52-33F6-A4AD-24EB-DCE33070A829}"/>
              </a:ext>
            </a:extLst>
          </p:cNvPr>
          <p:cNvSpPr>
            <a:spLocks noGrp="1"/>
          </p:cNvSpPr>
          <p:nvPr>
            <p:ph type="sldNum" sz="quarter" idx="12"/>
          </p:nvPr>
        </p:nvSpPr>
        <p:spPr/>
        <p:txBody>
          <a:bodyPr/>
          <a:lstStyle/>
          <a:p>
            <a:pPr>
              <a:defRPr/>
            </a:pPr>
            <a:fld id="{78E67954-3F63-4602-A1EF-637D8771F4F4}" type="slidenum">
              <a:rPr lang="en-US" smtClean="0"/>
              <a:pPr>
                <a:defRPr/>
              </a:pPr>
              <a:t>49</a:t>
            </a:fld>
            <a:endParaRPr lang="en-US"/>
          </a:p>
        </p:txBody>
      </p:sp>
      <p:sp>
        <p:nvSpPr>
          <p:cNvPr id="4" name="Title 3">
            <a:extLst>
              <a:ext uri="{FF2B5EF4-FFF2-40B4-BE49-F238E27FC236}">
                <a16:creationId xmlns:a16="http://schemas.microsoft.com/office/drawing/2014/main" id="{528C26AE-D1DA-F8B5-5719-610933983BE8}"/>
              </a:ext>
            </a:extLst>
          </p:cNvPr>
          <p:cNvSpPr>
            <a:spLocks noGrp="1"/>
          </p:cNvSpPr>
          <p:nvPr>
            <p:ph type="title"/>
          </p:nvPr>
        </p:nvSpPr>
        <p:spPr/>
        <p:txBody>
          <a:bodyPr/>
          <a:lstStyle/>
          <a:p>
            <a:r>
              <a:rPr lang="en-US" dirty="0"/>
              <a:t>Term Definitions</a:t>
            </a:r>
          </a:p>
        </p:txBody>
      </p:sp>
    </p:spTree>
    <p:extLst>
      <p:ext uri="{BB962C8B-B14F-4D97-AF65-F5344CB8AC3E}">
        <p14:creationId xmlns:p14="http://schemas.microsoft.com/office/powerpoint/2010/main" val="288691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E66973-819B-B464-5415-AA8D767C98D7}"/>
              </a:ext>
            </a:extLst>
          </p:cNvPr>
          <p:cNvSpPr>
            <a:spLocks noGrp="1"/>
          </p:cNvSpPr>
          <p:nvPr>
            <p:ph idx="1"/>
          </p:nvPr>
        </p:nvSpPr>
        <p:spPr>
          <a:xfrm>
            <a:off x="609657" y="1559858"/>
            <a:ext cx="10972689" cy="4566151"/>
          </a:xfrm>
        </p:spPr>
        <p:txBody>
          <a:bodyPr/>
          <a:lstStyle/>
          <a:p>
            <a:r>
              <a:rPr lang="en-US" dirty="0"/>
              <a:t>Likelihood is normally the most difficult factor to estimate</a:t>
            </a:r>
          </a:p>
          <a:p>
            <a:r>
              <a:rPr lang="en-US" dirty="0"/>
              <a:t>Is the uncertainty so high that likelihood should not be estimated at all? (likelihood=100% for everything)</a:t>
            </a:r>
          </a:p>
          <a:p>
            <a:r>
              <a:rPr lang="en-US" dirty="0"/>
              <a:t>While I understand the approach, I think it is a mistake</a:t>
            </a:r>
          </a:p>
          <a:p>
            <a:pPr lvl="1"/>
            <a:r>
              <a:rPr lang="en-US" dirty="0"/>
              <a:t>There are ways to estimate likelihood with uncertainty</a:t>
            </a:r>
          </a:p>
          <a:p>
            <a:pPr lvl="1"/>
            <a:r>
              <a:rPr lang="en-US" dirty="0"/>
              <a:t>Some things will be clearly more likely than others</a:t>
            </a:r>
          </a:p>
          <a:p>
            <a:pPr lvl="1"/>
            <a:r>
              <a:rPr lang="en-US" dirty="0"/>
              <a:t>Assuming all things are equally likely will result in the mis-application of resources</a:t>
            </a:r>
          </a:p>
        </p:txBody>
      </p:sp>
      <p:sp>
        <p:nvSpPr>
          <p:cNvPr id="3" name="Slide Number Placeholder 2">
            <a:extLst>
              <a:ext uri="{FF2B5EF4-FFF2-40B4-BE49-F238E27FC236}">
                <a16:creationId xmlns:a16="http://schemas.microsoft.com/office/drawing/2014/main" id="{51B09147-066C-42BA-FD8F-3509C664E5B7}"/>
              </a:ext>
            </a:extLst>
          </p:cNvPr>
          <p:cNvSpPr>
            <a:spLocks noGrp="1"/>
          </p:cNvSpPr>
          <p:nvPr>
            <p:ph type="sldNum" sz="quarter" idx="12"/>
          </p:nvPr>
        </p:nvSpPr>
        <p:spPr/>
        <p:txBody>
          <a:bodyPr/>
          <a:lstStyle/>
          <a:p>
            <a:pPr>
              <a:defRPr/>
            </a:pPr>
            <a:fld id="{78E67954-3F63-4602-A1EF-637D8771F4F4}" type="slidenum">
              <a:rPr lang="en-US" smtClean="0"/>
              <a:pPr>
                <a:defRPr/>
              </a:pPr>
              <a:t>5</a:t>
            </a:fld>
            <a:endParaRPr lang="en-US"/>
          </a:p>
        </p:txBody>
      </p:sp>
      <p:sp>
        <p:nvSpPr>
          <p:cNvPr id="4" name="Title 3">
            <a:extLst>
              <a:ext uri="{FF2B5EF4-FFF2-40B4-BE49-F238E27FC236}">
                <a16:creationId xmlns:a16="http://schemas.microsoft.com/office/drawing/2014/main" id="{08F1DFCE-17C0-C278-CB27-A5308CE8295D}"/>
              </a:ext>
            </a:extLst>
          </p:cNvPr>
          <p:cNvSpPr>
            <a:spLocks noGrp="1"/>
          </p:cNvSpPr>
          <p:nvPr>
            <p:ph type="title"/>
          </p:nvPr>
        </p:nvSpPr>
        <p:spPr/>
        <p:txBody>
          <a:bodyPr/>
          <a:lstStyle/>
          <a:p>
            <a:r>
              <a:rPr lang="en-US" dirty="0"/>
              <a:t>Is Likelihood Helpful?</a:t>
            </a:r>
          </a:p>
        </p:txBody>
      </p:sp>
    </p:spTree>
    <p:extLst>
      <p:ext uri="{BB962C8B-B14F-4D97-AF65-F5344CB8AC3E}">
        <p14:creationId xmlns:p14="http://schemas.microsoft.com/office/powerpoint/2010/main" val="141121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0BC7F2-C83E-0E45-8C2B-C8647835E203}"/>
              </a:ext>
            </a:extLst>
          </p:cNvPr>
          <p:cNvSpPr>
            <a:spLocks noGrp="1"/>
          </p:cNvSpPr>
          <p:nvPr>
            <p:ph idx="1"/>
          </p:nvPr>
        </p:nvSpPr>
        <p:spPr/>
        <p:txBody>
          <a:bodyPr/>
          <a:lstStyle/>
          <a:p>
            <a:r>
              <a:rPr lang="en-US" sz="2400" b="1" dirty="0"/>
              <a:t>Connection</a:t>
            </a:r>
          </a:p>
          <a:p>
            <a:pPr lvl="1"/>
            <a:r>
              <a:rPr lang="en-US" sz="2200" b="1" dirty="0"/>
              <a:t>TCP/IP:</a:t>
            </a:r>
            <a:r>
              <a:rPr lang="en-US" sz="2200" dirty="0"/>
              <a:t> the communication link utilizes a standard TCP/IP protocol whether it travels over RF or physical medium (e.g. ethernet, Wi-Fi)</a:t>
            </a:r>
          </a:p>
          <a:p>
            <a:pPr lvl="1"/>
            <a:r>
              <a:rPr lang="en-US" sz="2200" b="1" dirty="0"/>
              <a:t>Wired non-TCP/IP: </a:t>
            </a:r>
            <a:r>
              <a:rPr lang="en-US" sz="2200" dirty="0"/>
              <a:t>the communication link utilizes a non-TCP/IP protocol over a physical medium whether a bus or network (e.g. serial,1553 bus, AIRINC-429)</a:t>
            </a:r>
          </a:p>
          <a:p>
            <a:pPr lvl="1"/>
            <a:r>
              <a:rPr lang="en-US" sz="2200" b="1" dirty="0"/>
              <a:t>Non TCP/IP RF: </a:t>
            </a:r>
            <a:r>
              <a:rPr lang="en-US" sz="2200" dirty="0"/>
              <a:t>the communication link utilizes a non-TCP/IP protocol over an RF link (e.g. Link-16)</a:t>
            </a:r>
          </a:p>
          <a:p>
            <a:pPr lvl="1"/>
            <a:r>
              <a:rPr lang="en-US" sz="2200" b="1" dirty="0"/>
              <a:t>Physical access: </a:t>
            </a:r>
            <a:r>
              <a:rPr lang="en-US" sz="2200" dirty="0"/>
              <a:t>the attacker is able to establish direct physical contact with the component or its physical human machine interface</a:t>
            </a:r>
          </a:p>
          <a:p>
            <a:pPr lvl="1"/>
            <a:endParaRPr lang="en-US" sz="2200" dirty="0"/>
          </a:p>
          <a:p>
            <a:pPr lvl="1"/>
            <a:endParaRPr lang="en-US" sz="2000" dirty="0"/>
          </a:p>
        </p:txBody>
      </p:sp>
      <p:sp>
        <p:nvSpPr>
          <p:cNvPr id="3" name="Slide Number Placeholder 2">
            <a:extLst>
              <a:ext uri="{FF2B5EF4-FFF2-40B4-BE49-F238E27FC236}">
                <a16:creationId xmlns:a16="http://schemas.microsoft.com/office/drawing/2014/main" id="{9BE01B52-33F6-A4AD-24EB-DCE33070A829}"/>
              </a:ext>
            </a:extLst>
          </p:cNvPr>
          <p:cNvSpPr>
            <a:spLocks noGrp="1"/>
          </p:cNvSpPr>
          <p:nvPr>
            <p:ph type="sldNum" sz="quarter" idx="12"/>
          </p:nvPr>
        </p:nvSpPr>
        <p:spPr/>
        <p:txBody>
          <a:bodyPr/>
          <a:lstStyle/>
          <a:p>
            <a:pPr>
              <a:defRPr/>
            </a:pPr>
            <a:fld id="{78E67954-3F63-4602-A1EF-637D8771F4F4}" type="slidenum">
              <a:rPr lang="en-US" smtClean="0"/>
              <a:pPr>
                <a:defRPr/>
              </a:pPr>
              <a:t>50</a:t>
            </a:fld>
            <a:endParaRPr lang="en-US"/>
          </a:p>
        </p:txBody>
      </p:sp>
      <p:sp>
        <p:nvSpPr>
          <p:cNvPr id="4" name="Title 3">
            <a:extLst>
              <a:ext uri="{FF2B5EF4-FFF2-40B4-BE49-F238E27FC236}">
                <a16:creationId xmlns:a16="http://schemas.microsoft.com/office/drawing/2014/main" id="{528C26AE-D1DA-F8B5-5719-610933983BE8}"/>
              </a:ext>
            </a:extLst>
          </p:cNvPr>
          <p:cNvSpPr>
            <a:spLocks noGrp="1"/>
          </p:cNvSpPr>
          <p:nvPr>
            <p:ph type="title"/>
          </p:nvPr>
        </p:nvSpPr>
        <p:spPr/>
        <p:txBody>
          <a:bodyPr/>
          <a:lstStyle/>
          <a:p>
            <a:r>
              <a:rPr lang="en-US" dirty="0"/>
              <a:t>Term Definitions</a:t>
            </a:r>
          </a:p>
        </p:txBody>
      </p:sp>
    </p:spTree>
    <p:extLst>
      <p:ext uri="{BB962C8B-B14F-4D97-AF65-F5344CB8AC3E}">
        <p14:creationId xmlns:p14="http://schemas.microsoft.com/office/powerpoint/2010/main" val="1326639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0BC7F2-C83E-0E45-8C2B-C8647835E203}"/>
              </a:ext>
            </a:extLst>
          </p:cNvPr>
          <p:cNvSpPr>
            <a:spLocks noGrp="1"/>
          </p:cNvSpPr>
          <p:nvPr>
            <p:ph idx="1"/>
          </p:nvPr>
        </p:nvSpPr>
        <p:spPr/>
        <p:txBody>
          <a:bodyPr/>
          <a:lstStyle/>
          <a:p>
            <a:r>
              <a:rPr lang="en-US" sz="2400" b="1" dirty="0"/>
              <a:t>Component Cyber Robustness (performance)</a:t>
            </a:r>
          </a:p>
          <a:p>
            <a:pPr lvl="1"/>
            <a:r>
              <a:rPr lang="en-US" sz="2200" b="1" dirty="0"/>
              <a:t>Fragile:</a:t>
            </a:r>
            <a:r>
              <a:rPr lang="en-US" sz="2200" dirty="0"/>
              <a:t> the component has not been effectively tested, has known exploitable vulnerabilities, has performed poorly in testing or in the field, or was simply designed before significant focus was put into cyber robustness</a:t>
            </a:r>
          </a:p>
          <a:p>
            <a:pPr lvl="1"/>
            <a:r>
              <a:rPr lang="en-US" sz="2200" b="1" dirty="0"/>
              <a:t>Average:</a:t>
            </a:r>
            <a:r>
              <a:rPr lang="en-US" sz="2200" dirty="0"/>
              <a:t> the component is expected to perform under attack similarly to the bulk of other modern systems, some testing has been done and the system has performed adequately, it was designed with cyber resilience in mind, and known exploitable vulnerabilities are quickly remediated</a:t>
            </a:r>
          </a:p>
          <a:p>
            <a:pPr lvl="1"/>
            <a:r>
              <a:rPr lang="en-US" sz="2200" b="1" dirty="0"/>
              <a:t>Robust: </a:t>
            </a:r>
            <a:r>
              <a:rPr lang="en-US" sz="2200" dirty="0"/>
              <a:t>the component is on the security leading edge of similar modern components, has been extensively tested using adversarial approaches and performed well, and was designed from the beginning with industry-leading cyber robustness and defenses built into the baseline of the component </a:t>
            </a:r>
          </a:p>
          <a:p>
            <a:pPr lvl="1"/>
            <a:endParaRPr lang="en-US" sz="2200" dirty="0"/>
          </a:p>
          <a:p>
            <a:pPr lvl="1"/>
            <a:endParaRPr lang="en-US" sz="2000" dirty="0"/>
          </a:p>
        </p:txBody>
      </p:sp>
      <p:sp>
        <p:nvSpPr>
          <p:cNvPr id="3" name="Slide Number Placeholder 2">
            <a:extLst>
              <a:ext uri="{FF2B5EF4-FFF2-40B4-BE49-F238E27FC236}">
                <a16:creationId xmlns:a16="http://schemas.microsoft.com/office/drawing/2014/main" id="{9BE01B52-33F6-A4AD-24EB-DCE33070A829}"/>
              </a:ext>
            </a:extLst>
          </p:cNvPr>
          <p:cNvSpPr>
            <a:spLocks noGrp="1"/>
          </p:cNvSpPr>
          <p:nvPr>
            <p:ph type="sldNum" sz="quarter" idx="12"/>
          </p:nvPr>
        </p:nvSpPr>
        <p:spPr/>
        <p:txBody>
          <a:bodyPr/>
          <a:lstStyle/>
          <a:p>
            <a:pPr>
              <a:defRPr/>
            </a:pPr>
            <a:fld id="{78E67954-3F63-4602-A1EF-637D8771F4F4}" type="slidenum">
              <a:rPr lang="en-US" smtClean="0"/>
              <a:pPr>
                <a:defRPr/>
              </a:pPr>
              <a:t>51</a:t>
            </a:fld>
            <a:endParaRPr lang="en-US"/>
          </a:p>
        </p:txBody>
      </p:sp>
      <p:sp>
        <p:nvSpPr>
          <p:cNvPr id="4" name="Title 3">
            <a:extLst>
              <a:ext uri="{FF2B5EF4-FFF2-40B4-BE49-F238E27FC236}">
                <a16:creationId xmlns:a16="http://schemas.microsoft.com/office/drawing/2014/main" id="{528C26AE-D1DA-F8B5-5719-610933983BE8}"/>
              </a:ext>
            </a:extLst>
          </p:cNvPr>
          <p:cNvSpPr>
            <a:spLocks noGrp="1"/>
          </p:cNvSpPr>
          <p:nvPr>
            <p:ph type="title"/>
          </p:nvPr>
        </p:nvSpPr>
        <p:spPr/>
        <p:txBody>
          <a:bodyPr/>
          <a:lstStyle/>
          <a:p>
            <a:r>
              <a:rPr lang="en-US" dirty="0"/>
              <a:t>Term Definitions</a:t>
            </a:r>
          </a:p>
        </p:txBody>
      </p:sp>
    </p:spTree>
    <p:extLst>
      <p:ext uri="{BB962C8B-B14F-4D97-AF65-F5344CB8AC3E}">
        <p14:creationId xmlns:p14="http://schemas.microsoft.com/office/powerpoint/2010/main" val="2516951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0BC7F2-C83E-0E45-8C2B-C8647835E203}"/>
              </a:ext>
            </a:extLst>
          </p:cNvPr>
          <p:cNvSpPr>
            <a:spLocks noGrp="1"/>
          </p:cNvSpPr>
          <p:nvPr>
            <p:ph idx="1"/>
          </p:nvPr>
        </p:nvSpPr>
        <p:spPr/>
        <p:txBody>
          <a:bodyPr/>
          <a:lstStyle/>
          <a:p>
            <a:r>
              <a:rPr lang="en-US" sz="2400" b="1" dirty="0"/>
              <a:t>SSE Process Maturity (process)</a:t>
            </a:r>
          </a:p>
          <a:p>
            <a:pPr lvl="1"/>
            <a:r>
              <a:rPr lang="en-US" sz="2200" b="1" dirty="0"/>
              <a:t>None:</a:t>
            </a:r>
            <a:r>
              <a:rPr lang="en-US" sz="2200" dirty="0"/>
              <a:t> the component was not designed or produced in an environment that required SSE; there was no SSE process</a:t>
            </a:r>
          </a:p>
          <a:p>
            <a:pPr lvl="1"/>
            <a:r>
              <a:rPr lang="en-US" sz="2200" b="1" dirty="0"/>
              <a:t>Compliance Focus:</a:t>
            </a:r>
            <a:r>
              <a:rPr lang="en-US" sz="2200" dirty="0"/>
              <a:t> the component has met current DoD security guidance and has gotten appropriate IATTs, ATOs, etc. and is working through associated remediation plans for known issues</a:t>
            </a:r>
          </a:p>
          <a:p>
            <a:pPr lvl="1"/>
            <a:r>
              <a:rPr lang="en-US" sz="2200" b="1" dirty="0"/>
              <a:t>Robust SSE: </a:t>
            </a:r>
            <a:r>
              <a:rPr lang="en-US" sz="2200" dirty="0"/>
              <a:t>the component was designed and produced under a robust SSE process that considered security robustness as a key performance characteristic that received significant attention and support from stakeholders</a:t>
            </a:r>
          </a:p>
          <a:p>
            <a:pPr lvl="1"/>
            <a:endParaRPr lang="en-US" sz="2200" dirty="0"/>
          </a:p>
          <a:p>
            <a:pPr lvl="1"/>
            <a:endParaRPr lang="en-US" sz="2000" dirty="0"/>
          </a:p>
        </p:txBody>
      </p:sp>
      <p:sp>
        <p:nvSpPr>
          <p:cNvPr id="3" name="Slide Number Placeholder 2">
            <a:extLst>
              <a:ext uri="{FF2B5EF4-FFF2-40B4-BE49-F238E27FC236}">
                <a16:creationId xmlns:a16="http://schemas.microsoft.com/office/drawing/2014/main" id="{9BE01B52-33F6-A4AD-24EB-DCE33070A829}"/>
              </a:ext>
            </a:extLst>
          </p:cNvPr>
          <p:cNvSpPr>
            <a:spLocks noGrp="1"/>
          </p:cNvSpPr>
          <p:nvPr>
            <p:ph type="sldNum" sz="quarter" idx="12"/>
          </p:nvPr>
        </p:nvSpPr>
        <p:spPr/>
        <p:txBody>
          <a:bodyPr/>
          <a:lstStyle/>
          <a:p>
            <a:pPr>
              <a:defRPr/>
            </a:pPr>
            <a:fld id="{78E67954-3F63-4602-A1EF-637D8771F4F4}" type="slidenum">
              <a:rPr lang="en-US" smtClean="0"/>
              <a:pPr>
                <a:defRPr/>
              </a:pPr>
              <a:t>52</a:t>
            </a:fld>
            <a:endParaRPr lang="en-US"/>
          </a:p>
        </p:txBody>
      </p:sp>
      <p:sp>
        <p:nvSpPr>
          <p:cNvPr id="4" name="Title 3">
            <a:extLst>
              <a:ext uri="{FF2B5EF4-FFF2-40B4-BE49-F238E27FC236}">
                <a16:creationId xmlns:a16="http://schemas.microsoft.com/office/drawing/2014/main" id="{528C26AE-D1DA-F8B5-5719-610933983BE8}"/>
              </a:ext>
            </a:extLst>
          </p:cNvPr>
          <p:cNvSpPr>
            <a:spLocks noGrp="1"/>
          </p:cNvSpPr>
          <p:nvPr>
            <p:ph type="title"/>
          </p:nvPr>
        </p:nvSpPr>
        <p:spPr/>
        <p:txBody>
          <a:bodyPr/>
          <a:lstStyle/>
          <a:p>
            <a:r>
              <a:rPr lang="en-US" dirty="0"/>
              <a:t>Term Definitions</a:t>
            </a:r>
          </a:p>
        </p:txBody>
      </p:sp>
    </p:spTree>
    <p:extLst>
      <p:ext uri="{BB962C8B-B14F-4D97-AF65-F5344CB8AC3E}">
        <p14:creationId xmlns:p14="http://schemas.microsoft.com/office/powerpoint/2010/main" val="2570958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FA0DF6-F624-55D4-DC7F-527C14474541}"/>
              </a:ext>
            </a:extLst>
          </p:cNvPr>
          <p:cNvSpPr>
            <a:spLocks noGrp="1"/>
          </p:cNvSpPr>
          <p:nvPr>
            <p:ph idx="1"/>
          </p:nvPr>
        </p:nvSpPr>
        <p:spPr/>
        <p:txBody>
          <a:bodyPr/>
          <a:lstStyle/>
          <a:p>
            <a:r>
              <a:rPr lang="en-US" sz="2400" dirty="0"/>
              <a:t>Component is part of a developmental or currently fielded DoD weapon system that includes significant CPS elements</a:t>
            </a:r>
          </a:p>
          <a:p>
            <a:r>
              <a:rPr lang="en-US" sz="2400" dirty="0"/>
              <a:t>Top-tier nation state attacker </a:t>
            </a:r>
            <a:r>
              <a:rPr lang="en-US" sz="2400"/>
              <a:t>with substantial </a:t>
            </a:r>
            <a:r>
              <a:rPr lang="en-US" sz="2400" dirty="0"/>
              <a:t>resources ($M)</a:t>
            </a:r>
          </a:p>
          <a:p>
            <a:r>
              <a:rPr lang="en-US" sz="2400" dirty="0"/>
              <a:t>Adversary has gathered significant intelligence on the system including all unclassified and CUI data along with some classified data</a:t>
            </a:r>
          </a:p>
        </p:txBody>
      </p:sp>
      <p:sp>
        <p:nvSpPr>
          <p:cNvPr id="3" name="Slide Number Placeholder 2">
            <a:extLst>
              <a:ext uri="{FF2B5EF4-FFF2-40B4-BE49-F238E27FC236}">
                <a16:creationId xmlns:a16="http://schemas.microsoft.com/office/drawing/2014/main" id="{6590C35B-493F-30BB-2231-F23E2CB2FAE2}"/>
              </a:ext>
            </a:extLst>
          </p:cNvPr>
          <p:cNvSpPr>
            <a:spLocks noGrp="1"/>
          </p:cNvSpPr>
          <p:nvPr>
            <p:ph type="sldNum" sz="quarter" idx="12"/>
          </p:nvPr>
        </p:nvSpPr>
        <p:spPr/>
        <p:txBody>
          <a:bodyPr/>
          <a:lstStyle/>
          <a:p>
            <a:pPr>
              <a:defRPr/>
            </a:pPr>
            <a:fld id="{78E67954-3F63-4602-A1EF-637D8771F4F4}" type="slidenum">
              <a:rPr lang="en-US" smtClean="0"/>
              <a:pPr>
                <a:defRPr/>
              </a:pPr>
              <a:t>53</a:t>
            </a:fld>
            <a:endParaRPr lang="en-US"/>
          </a:p>
        </p:txBody>
      </p:sp>
      <p:sp>
        <p:nvSpPr>
          <p:cNvPr id="4" name="Title 3">
            <a:extLst>
              <a:ext uri="{FF2B5EF4-FFF2-40B4-BE49-F238E27FC236}">
                <a16:creationId xmlns:a16="http://schemas.microsoft.com/office/drawing/2014/main" id="{FD142F93-B469-685A-FD34-21C941AF35FA}"/>
              </a:ext>
            </a:extLst>
          </p:cNvPr>
          <p:cNvSpPr>
            <a:spLocks noGrp="1"/>
          </p:cNvSpPr>
          <p:nvPr>
            <p:ph type="title"/>
          </p:nvPr>
        </p:nvSpPr>
        <p:spPr/>
        <p:txBody>
          <a:bodyPr/>
          <a:lstStyle/>
          <a:p>
            <a:r>
              <a:rPr lang="en-US" dirty="0"/>
              <a:t>Assumptions</a:t>
            </a:r>
          </a:p>
        </p:txBody>
      </p:sp>
    </p:spTree>
    <p:extLst>
      <p:ext uri="{BB962C8B-B14F-4D97-AF65-F5344CB8AC3E}">
        <p14:creationId xmlns:p14="http://schemas.microsoft.com/office/powerpoint/2010/main" val="2650636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52B5A-66E6-9482-2490-5CF1FA63AB01}"/>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5F1BA98A-5161-0C73-E545-767BC78F3E8B}"/>
              </a:ext>
            </a:extLst>
          </p:cNvPr>
          <p:cNvSpPr txBox="1"/>
          <p:nvPr/>
        </p:nvSpPr>
        <p:spPr>
          <a:xfrm>
            <a:off x="5548967" y="3788444"/>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58" name="TextBox 57">
            <a:extLst>
              <a:ext uri="{FF2B5EF4-FFF2-40B4-BE49-F238E27FC236}">
                <a16:creationId xmlns:a16="http://schemas.microsoft.com/office/drawing/2014/main" id="{B1311038-85DE-1C01-9880-3DF9B89AA277}"/>
              </a:ext>
            </a:extLst>
          </p:cNvPr>
          <p:cNvSpPr txBox="1"/>
          <p:nvPr/>
        </p:nvSpPr>
        <p:spPr>
          <a:xfrm>
            <a:off x="4921595" y="6547959"/>
            <a:ext cx="828018" cy="276999"/>
          </a:xfrm>
          <a:prstGeom prst="rect">
            <a:avLst/>
          </a:prstGeom>
          <a:noFill/>
        </p:spPr>
        <p:txBody>
          <a:bodyPr wrap="square" rtlCol="0">
            <a:spAutoFit/>
          </a:bodyPr>
          <a:lstStyle/>
          <a:p>
            <a:pPr algn="ctr"/>
            <a:r>
              <a:rPr lang="en-US" sz="1200" b="1" dirty="0">
                <a:solidFill>
                  <a:srgbClr val="7030A0"/>
                </a:solidFill>
              </a:rPr>
              <a:t>0.02</a:t>
            </a:r>
          </a:p>
        </p:txBody>
      </p:sp>
      <p:sp>
        <p:nvSpPr>
          <p:cNvPr id="57" name="TextBox 56">
            <a:extLst>
              <a:ext uri="{FF2B5EF4-FFF2-40B4-BE49-F238E27FC236}">
                <a16:creationId xmlns:a16="http://schemas.microsoft.com/office/drawing/2014/main" id="{822859EC-047C-A3F7-931C-1C2CEA93AAEA}"/>
              </a:ext>
            </a:extLst>
          </p:cNvPr>
          <p:cNvSpPr txBox="1"/>
          <p:nvPr/>
        </p:nvSpPr>
        <p:spPr>
          <a:xfrm>
            <a:off x="6546356" y="6542758"/>
            <a:ext cx="828018" cy="276999"/>
          </a:xfrm>
          <a:prstGeom prst="rect">
            <a:avLst/>
          </a:prstGeom>
          <a:noFill/>
        </p:spPr>
        <p:txBody>
          <a:bodyPr wrap="square" rtlCol="0">
            <a:spAutoFit/>
          </a:bodyPr>
          <a:lstStyle/>
          <a:p>
            <a:pPr algn="ctr"/>
            <a:r>
              <a:rPr lang="en-US" sz="1200" b="1" dirty="0">
                <a:solidFill>
                  <a:srgbClr val="7030A0"/>
                </a:solidFill>
              </a:rPr>
              <a:t>0.05</a:t>
            </a:r>
          </a:p>
        </p:txBody>
      </p:sp>
      <p:sp>
        <p:nvSpPr>
          <p:cNvPr id="59" name="TextBox 58">
            <a:extLst>
              <a:ext uri="{FF2B5EF4-FFF2-40B4-BE49-F238E27FC236}">
                <a16:creationId xmlns:a16="http://schemas.microsoft.com/office/drawing/2014/main" id="{41CC23D2-0BAF-E226-E697-465DF2A2C11D}"/>
              </a:ext>
            </a:extLst>
          </p:cNvPr>
          <p:cNvSpPr txBox="1"/>
          <p:nvPr/>
        </p:nvSpPr>
        <p:spPr>
          <a:xfrm>
            <a:off x="2270017" y="5719210"/>
            <a:ext cx="828018" cy="276999"/>
          </a:xfrm>
          <a:prstGeom prst="rect">
            <a:avLst/>
          </a:prstGeom>
          <a:noFill/>
        </p:spPr>
        <p:txBody>
          <a:bodyPr wrap="square" rtlCol="0">
            <a:spAutoFit/>
          </a:bodyPr>
          <a:lstStyle/>
          <a:p>
            <a:pPr algn="ctr"/>
            <a:r>
              <a:rPr lang="en-US" sz="1200" b="1" dirty="0">
                <a:solidFill>
                  <a:srgbClr val="7030A0"/>
                </a:solidFill>
              </a:rPr>
              <a:t>0.07</a:t>
            </a:r>
          </a:p>
        </p:txBody>
      </p:sp>
      <p:sp>
        <p:nvSpPr>
          <p:cNvPr id="3" name="Slide Number Placeholder 2">
            <a:extLst>
              <a:ext uri="{FF2B5EF4-FFF2-40B4-BE49-F238E27FC236}">
                <a16:creationId xmlns:a16="http://schemas.microsoft.com/office/drawing/2014/main" id="{06D6A0F9-84CB-50C1-8F14-A852EC667095}"/>
              </a:ext>
            </a:extLst>
          </p:cNvPr>
          <p:cNvSpPr>
            <a:spLocks noGrp="1"/>
          </p:cNvSpPr>
          <p:nvPr>
            <p:ph type="sldNum" sz="quarter" idx="12"/>
          </p:nvPr>
        </p:nvSpPr>
        <p:spPr/>
        <p:txBody>
          <a:bodyPr/>
          <a:lstStyle/>
          <a:p>
            <a:pPr>
              <a:defRPr/>
            </a:pPr>
            <a:fld id="{78E67954-3F63-4602-A1EF-637D8771F4F4}" type="slidenum">
              <a:rPr lang="en-US" smtClean="0"/>
              <a:pPr>
                <a:defRPr/>
              </a:pPr>
              <a:t>54</a:t>
            </a:fld>
            <a:endParaRPr lang="en-US" dirty="0"/>
          </a:p>
        </p:txBody>
      </p:sp>
      <p:sp>
        <p:nvSpPr>
          <p:cNvPr id="4" name="Title 3">
            <a:extLst>
              <a:ext uri="{FF2B5EF4-FFF2-40B4-BE49-F238E27FC236}">
                <a16:creationId xmlns:a16="http://schemas.microsoft.com/office/drawing/2014/main" id="{97E2BF51-7E01-E48B-9F32-5A47296A4A5C}"/>
              </a:ext>
            </a:extLst>
          </p:cNvPr>
          <p:cNvSpPr>
            <a:spLocks noGrp="1"/>
          </p:cNvSpPr>
          <p:nvPr>
            <p:ph type="title"/>
          </p:nvPr>
        </p:nvSpPr>
        <p:spPr/>
        <p:txBody>
          <a:bodyPr/>
          <a:lstStyle/>
          <a:p>
            <a:r>
              <a:rPr lang="en-US" dirty="0"/>
              <a:t>Look for Opportunities to Improve</a:t>
            </a:r>
          </a:p>
        </p:txBody>
      </p:sp>
      <p:sp>
        <p:nvSpPr>
          <p:cNvPr id="2" name="Rectangle 1">
            <a:extLst>
              <a:ext uri="{FF2B5EF4-FFF2-40B4-BE49-F238E27FC236}">
                <a16:creationId xmlns:a16="http://schemas.microsoft.com/office/drawing/2014/main" id="{757F2AF9-80C7-638E-FF18-CA6352B8BBBC}"/>
              </a:ext>
            </a:extLst>
          </p:cNvPr>
          <p:cNvSpPr/>
          <p:nvPr/>
        </p:nvSpPr>
        <p:spPr>
          <a:xfrm>
            <a:off x="1448344"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sends malicious navigation command to UAS</a:t>
            </a:r>
          </a:p>
        </p:txBody>
      </p:sp>
      <p:sp>
        <p:nvSpPr>
          <p:cNvPr id="6" name="Rectangle 5">
            <a:extLst>
              <a:ext uri="{FF2B5EF4-FFF2-40B4-BE49-F238E27FC236}">
                <a16:creationId xmlns:a16="http://schemas.microsoft.com/office/drawing/2014/main" id="{D58E94A7-0F5C-5339-C07D-59E139AEB673}"/>
              </a:ext>
            </a:extLst>
          </p:cNvPr>
          <p:cNvSpPr/>
          <p:nvPr/>
        </p:nvSpPr>
        <p:spPr>
          <a:xfrm>
            <a:off x="222121"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gains control of ground station</a:t>
            </a:r>
          </a:p>
        </p:txBody>
      </p:sp>
      <p:sp>
        <p:nvSpPr>
          <p:cNvPr id="7" name="Rectangle 6">
            <a:extLst>
              <a:ext uri="{FF2B5EF4-FFF2-40B4-BE49-F238E27FC236}">
                <a16:creationId xmlns:a16="http://schemas.microsoft.com/office/drawing/2014/main" id="{B0DE7060-303B-6694-CE74-D8DA42C02F23}"/>
              </a:ext>
            </a:extLst>
          </p:cNvPr>
          <p:cNvSpPr/>
          <p:nvPr/>
        </p:nvSpPr>
        <p:spPr>
          <a:xfrm>
            <a:off x="2921778" y="3134456"/>
            <a:ext cx="1771721"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into the middle of ground station &amp; UAS communications link</a:t>
            </a:r>
          </a:p>
        </p:txBody>
      </p:sp>
      <p:sp>
        <p:nvSpPr>
          <p:cNvPr id="8" name="Rectangle 7">
            <a:extLst>
              <a:ext uri="{FF2B5EF4-FFF2-40B4-BE49-F238E27FC236}">
                <a16:creationId xmlns:a16="http://schemas.microsoft.com/office/drawing/2014/main" id="{F34458A5-85AE-1845-CB32-241281D264B6}"/>
              </a:ext>
            </a:extLst>
          </p:cNvPr>
          <p:cNvSpPr/>
          <p:nvPr/>
        </p:nvSpPr>
        <p:spPr>
          <a:xfrm>
            <a:off x="2913073" y="409099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link to shift into unencrypted mode</a:t>
            </a:r>
          </a:p>
        </p:txBody>
      </p:sp>
      <p:sp>
        <p:nvSpPr>
          <p:cNvPr id="9" name="Rectangle 8">
            <a:extLst>
              <a:ext uri="{FF2B5EF4-FFF2-40B4-BE49-F238E27FC236}">
                <a16:creationId xmlns:a16="http://schemas.microsoft.com/office/drawing/2014/main" id="{D17AC0F5-E700-82AA-6D57-B0A899F5C9B2}"/>
              </a:ext>
            </a:extLst>
          </p:cNvPr>
          <p:cNvSpPr/>
          <p:nvPr/>
        </p:nvSpPr>
        <p:spPr>
          <a:xfrm>
            <a:off x="4901790" y="411483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encryption key</a:t>
            </a:r>
          </a:p>
        </p:txBody>
      </p:sp>
      <p:sp>
        <p:nvSpPr>
          <p:cNvPr id="10" name="Rectangle 9">
            <a:extLst>
              <a:ext uri="{FF2B5EF4-FFF2-40B4-BE49-F238E27FC236}">
                <a16:creationId xmlns:a16="http://schemas.microsoft.com/office/drawing/2014/main" id="{9C7BE1C4-615E-4CD9-62A0-7FDF89473AAA}"/>
              </a:ext>
            </a:extLst>
          </p:cNvPr>
          <p:cNvSpPr/>
          <p:nvPr/>
        </p:nvSpPr>
        <p:spPr>
          <a:xfrm>
            <a:off x="2965885"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insider to give them the key</a:t>
            </a:r>
          </a:p>
        </p:txBody>
      </p:sp>
      <p:sp>
        <p:nvSpPr>
          <p:cNvPr id="11" name="Rectangle 10">
            <a:extLst>
              <a:ext uri="{FF2B5EF4-FFF2-40B4-BE49-F238E27FC236}">
                <a16:creationId xmlns:a16="http://schemas.microsoft.com/office/drawing/2014/main" id="{1B51C6A4-74E7-4A6E-196D-D39387BF74C0}"/>
              </a:ext>
            </a:extLst>
          </p:cNvPr>
          <p:cNvSpPr/>
          <p:nvPr/>
        </p:nvSpPr>
        <p:spPr>
          <a:xfrm>
            <a:off x="4568631"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breaks encryption to determine the key</a:t>
            </a:r>
          </a:p>
        </p:txBody>
      </p:sp>
      <p:sp>
        <p:nvSpPr>
          <p:cNvPr id="12" name="Rectangle 11">
            <a:extLst>
              <a:ext uri="{FF2B5EF4-FFF2-40B4-BE49-F238E27FC236}">
                <a16:creationId xmlns:a16="http://schemas.microsoft.com/office/drawing/2014/main" id="{56659992-1F7C-F788-57DC-6AFFA0288E8A}"/>
              </a:ext>
            </a:extLst>
          </p:cNvPr>
          <p:cNvSpPr/>
          <p:nvPr/>
        </p:nvSpPr>
        <p:spPr>
          <a:xfrm>
            <a:off x="6166454"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steals key from SIPR connected ground station</a:t>
            </a:r>
          </a:p>
        </p:txBody>
      </p:sp>
      <p:sp>
        <p:nvSpPr>
          <p:cNvPr id="13" name="Rectangle 12">
            <a:extLst>
              <a:ext uri="{FF2B5EF4-FFF2-40B4-BE49-F238E27FC236}">
                <a16:creationId xmlns:a16="http://schemas.microsoft.com/office/drawing/2014/main" id="{EBB51DE5-714E-A38D-76CD-0D036DA2FBF9}"/>
              </a:ext>
            </a:extLst>
          </p:cNvPr>
          <p:cNvSpPr/>
          <p:nvPr/>
        </p:nvSpPr>
        <p:spPr>
          <a:xfrm>
            <a:off x="4604499" y="1221384"/>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UAS flies to adversary directed location</a:t>
            </a:r>
          </a:p>
        </p:txBody>
      </p:sp>
      <p:sp>
        <p:nvSpPr>
          <p:cNvPr id="14" name="Rectangle 13">
            <a:extLst>
              <a:ext uri="{FF2B5EF4-FFF2-40B4-BE49-F238E27FC236}">
                <a16:creationId xmlns:a16="http://schemas.microsoft.com/office/drawing/2014/main" id="{924FA551-AF42-A910-C626-1340E9FDB2AB}"/>
              </a:ext>
            </a:extLst>
          </p:cNvPr>
          <p:cNvSpPr/>
          <p:nvPr/>
        </p:nvSpPr>
        <p:spPr>
          <a:xfrm>
            <a:off x="607231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sends adversary spoofed navigation message</a:t>
            </a:r>
          </a:p>
        </p:txBody>
      </p:sp>
      <p:sp>
        <p:nvSpPr>
          <p:cNvPr id="18" name="Rectangle 17">
            <a:extLst>
              <a:ext uri="{FF2B5EF4-FFF2-40B4-BE49-F238E27FC236}">
                <a16:creationId xmlns:a16="http://schemas.microsoft.com/office/drawing/2014/main" id="{2AE8130C-4D8A-AE81-0770-C9BDE2033555}"/>
              </a:ext>
            </a:extLst>
          </p:cNvPr>
          <p:cNvSpPr/>
          <p:nvPr/>
        </p:nvSpPr>
        <p:spPr>
          <a:xfrm>
            <a:off x="887942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successfully spoofs nav solution</a:t>
            </a:r>
          </a:p>
        </p:txBody>
      </p:sp>
      <p:sp>
        <p:nvSpPr>
          <p:cNvPr id="19" name="Rectangle 18">
            <a:extLst>
              <a:ext uri="{FF2B5EF4-FFF2-40B4-BE49-F238E27FC236}">
                <a16:creationId xmlns:a16="http://schemas.microsoft.com/office/drawing/2014/main" id="{482E0F12-29F7-5743-8F77-B3D7F177FAF5}"/>
              </a:ext>
            </a:extLst>
          </p:cNvPr>
          <p:cNvSpPr/>
          <p:nvPr/>
        </p:nvSpPr>
        <p:spPr>
          <a:xfrm>
            <a:off x="8559819"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MIL GPS spoofing</a:t>
            </a:r>
          </a:p>
        </p:txBody>
      </p:sp>
      <p:sp>
        <p:nvSpPr>
          <p:cNvPr id="20" name="Rectangle 19">
            <a:extLst>
              <a:ext uri="{FF2B5EF4-FFF2-40B4-BE49-F238E27FC236}">
                <a16:creationId xmlns:a16="http://schemas.microsoft.com/office/drawing/2014/main" id="{5D211967-6DC1-AD54-D02E-862CD5050478}"/>
              </a:ext>
            </a:extLst>
          </p:cNvPr>
          <p:cNvSpPr/>
          <p:nvPr/>
        </p:nvSpPr>
        <p:spPr>
          <a:xfrm>
            <a:off x="10245407"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Other NAV sensor spoofing</a:t>
            </a:r>
          </a:p>
        </p:txBody>
      </p:sp>
      <p:sp>
        <p:nvSpPr>
          <p:cNvPr id="21" name="Rectangle 20">
            <a:extLst>
              <a:ext uri="{FF2B5EF4-FFF2-40B4-BE49-F238E27FC236}">
                <a16:creationId xmlns:a16="http://schemas.microsoft.com/office/drawing/2014/main" id="{4D0000E8-A1A7-21E7-F274-7760792CC72D}"/>
              </a:ext>
            </a:extLst>
          </p:cNvPr>
          <p:cNvSpPr/>
          <p:nvPr/>
        </p:nvSpPr>
        <p:spPr>
          <a:xfrm>
            <a:off x="115190"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Operator Insider</a:t>
            </a:r>
          </a:p>
        </p:txBody>
      </p:sp>
      <p:sp>
        <p:nvSpPr>
          <p:cNvPr id="22" name="Rectangle 21">
            <a:extLst>
              <a:ext uri="{FF2B5EF4-FFF2-40B4-BE49-F238E27FC236}">
                <a16:creationId xmlns:a16="http://schemas.microsoft.com/office/drawing/2014/main" id="{D4878F17-18DC-F0DE-A89A-02969D561DFC}"/>
              </a:ext>
            </a:extLst>
          </p:cNvPr>
          <p:cNvSpPr/>
          <p:nvPr/>
        </p:nvSpPr>
        <p:spPr>
          <a:xfrm>
            <a:off x="1849254"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SIPR connected Traditional-IT cyber attack</a:t>
            </a:r>
          </a:p>
        </p:txBody>
      </p:sp>
      <p:cxnSp>
        <p:nvCxnSpPr>
          <p:cNvPr id="24" name="Straight Connector 23">
            <a:extLst>
              <a:ext uri="{FF2B5EF4-FFF2-40B4-BE49-F238E27FC236}">
                <a16:creationId xmlns:a16="http://schemas.microsoft.com/office/drawing/2014/main" id="{43F768E4-1D4A-DBFD-36C9-7B61157492DC}"/>
              </a:ext>
            </a:extLst>
          </p:cNvPr>
          <p:cNvCxnSpPr>
            <a:cxnSpLocks/>
            <a:stCxn id="13" idx="2"/>
            <a:endCxn id="2" idx="0"/>
          </p:cNvCxnSpPr>
          <p:nvPr/>
        </p:nvCxnSpPr>
        <p:spPr>
          <a:xfrm flipH="1">
            <a:off x="2222675" y="1922443"/>
            <a:ext cx="315615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696D112-6F91-1CD2-E9CB-318D1D9E6108}"/>
              </a:ext>
            </a:extLst>
          </p:cNvPr>
          <p:cNvCxnSpPr>
            <a:cxnSpLocks/>
            <a:stCxn id="13" idx="2"/>
            <a:endCxn id="14" idx="0"/>
          </p:cNvCxnSpPr>
          <p:nvPr/>
        </p:nvCxnSpPr>
        <p:spPr>
          <a:xfrm>
            <a:off x="5378830" y="1922443"/>
            <a:ext cx="146781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13D327-4908-50CA-0ECD-2479EC8E6C23}"/>
              </a:ext>
            </a:extLst>
          </p:cNvPr>
          <p:cNvCxnSpPr>
            <a:cxnSpLocks/>
            <a:stCxn id="13" idx="2"/>
            <a:endCxn id="18" idx="0"/>
          </p:cNvCxnSpPr>
          <p:nvPr/>
        </p:nvCxnSpPr>
        <p:spPr>
          <a:xfrm>
            <a:off x="5378830" y="1922443"/>
            <a:ext cx="427492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B48F26A-C85B-72DD-B2FD-BBB2C3C04FC6}"/>
              </a:ext>
            </a:extLst>
          </p:cNvPr>
          <p:cNvCxnSpPr>
            <a:cxnSpLocks/>
            <a:stCxn id="6" idx="0"/>
            <a:endCxn id="2" idx="2"/>
          </p:cNvCxnSpPr>
          <p:nvPr/>
        </p:nvCxnSpPr>
        <p:spPr>
          <a:xfrm flipV="1">
            <a:off x="996452" y="2878979"/>
            <a:ext cx="1226223"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21A66DC-A900-0328-7CBB-6E924A7FA2FD}"/>
              </a:ext>
            </a:extLst>
          </p:cNvPr>
          <p:cNvCxnSpPr>
            <a:cxnSpLocks/>
            <a:stCxn id="7" idx="0"/>
            <a:endCxn id="2" idx="2"/>
          </p:cNvCxnSpPr>
          <p:nvPr/>
        </p:nvCxnSpPr>
        <p:spPr>
          <a:xfrm flipH="1" flipV="1">
            <a:off x="2222675" y="2878979"/>
            <a:ext cx="1584964"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D509CE0-45E3-F287-FCC3-1DAE2F78B94B}"/>
              </a:ext>
            </a:extLst>
          </p:cNvPr>
          <p:cNvCxnSpPr>
            <a:cxnSpLocks/>
            <a:stCxn id="6" idx="2"/>
            <a:endCxn id="22" idx="0"/>
          </p:cNvCxnSpPr>
          <p:nvPr/>
        </p:nvCxnSpPr>
        <p:spPr>
          <a:xfrm>
            <a:off x="996452" y="3835515"/>
            <a:ext cx="1627133"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8EE46D8-E055-A51E-3320-3F65C3531F53}"/>
              </a:ext>
            </a:extLst>
          </p:cNvPr>
          <p:cNvCxnSpPr>
            <a:cxnSpLocks/>
            <a:stCxn id="6" idx="2"/>
            <a:endCxn id="21" idx="0"/>
          </p:cNvCxnSpPr>
          <p:nvPr/>
        </p:nvCxnSpPr>
        <p:spPr>
          <a:xfrm flipH="1">
            <a:off x="889521" y="3835515"/>
            <a:ext cx="106931"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70ABE1-9504-F0D2-C4E1-EE91A2F0DD52}"/>
              </a:ext>
            </a:extLst>
          </p:cNvPr>
          <p:cNvCxnSpPr>
            <a:cxnSpLocks/>
            <a:stCxn id="7" idx="2"/>
            <a:endCxn id="8" idx="0"/>
          </p:cNvCxnSpPr>
          <p:nvPr/>
        </p:nvCxnSpPr>
        <p:spPr>
          <a:xfrm flipH="1">
            <a:off x="3687404" y="3835515"/>
            <a:ext cx="12023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2D7DA0A-31FD-894B-FCE1-9DF0739E39E7}"/>
              </a:ext>
            </a:extLst>
          </p:cNvPr>
          <p:cNvCxnSpPr>
            <a:cxnSpLocks/>
            <a:stCxn id="7" idx="2"/>
            <a:endCxn id="9" idx="0"/>
          </p:cNvCxnSpPr>
          <p:nvPr/>
        </p:nvCxnSpPr>
        <p:spPr>
          <a:xfrm>
            <a:off x="3807639" y="3835515"/>
            <a:ext cx="1868482" cy="279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0266477-D6B6-09C2-1DCE-968318CF45C8}"/>
              </a:ext>
            </a:extLst>
          </p:cNvPr>
          <p:cNvCxnSpPr>
            <a:cxnSpLocks/>
            <a:stCxn id="9" idx="2"/>
            <a:endCxn id="11" idx="0"/>
          </p:cNvCxnSpPr>
          <p:nvPr/>
        </p:nvCxnSpPr>
        <p:spPr>
          <a:xfrm flipH="1">
            <a:off x="5342962" y="4815891"/>
            <a:ext cx="333159"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7DF541-D1FB-DF31-D127-D69A0C1A23C1}"/>
              </a:ext>
            </a:extLst>
          </p:cNvPr>
          <p:cNvCxnSpPr>
            <a:cxnSpLocks/>
            <a:stCxn id="10" idx="0"/>
            <a:endCxn id="9" idx="2"/>
          </p:cNvCxnSpPr>
          <p:nvPr/>
        </p:nvCxnSpPr>
        <p:spPr>
          <a:xfrm flipV="1">
            <a:off x="3740216" y="4815891"/>
            <a:ext cx="1935905"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4DB48B4-FE21-58DB-01AE-1950D287772F}"/>
              </a:ext>
            </a:extLst>
          </p:cNvPr>
          <p:cNvCxnSpPr>
            <a:cxnSpLocks/>
            <a:stCxn id="12" idx="0"/>
            <a:endCxn id="9" idx="2"/>
          </p:cNvCxnSpPr>
          <p:nvPr/>
        </p:nvCxnSpPr>
        <p:spPr>
          <a:xfrm flipH="1" flipV="1">
            <a:off x="5676121" y="4815891"/>
            <a:ext cx="1264664"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25446D2-93C5-69AF-13E8-C2B332EFE62F}"/>
              </a:ext>
            </a:extLst>
          </p:cNvPr>
          <p:cNvCxnSpPr>
            <a:cxnSpLocks/>
            <a:stCxn id="18" idx="2"/>
            <a:endCxn id="19" idx="0"/>
          </p:cNvCxnSpPr>
          <p:nvPr/>
        </p:nvCxnSpPr>
        <p:spPr>
          <a:xfrm flipH="1">
            <a:off x="9334150" y="2878979"/>
            <a:ext cx="31960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1383859-58B2-5540-C47F-60655E186FB6}"/>
              </a:ext>
            </a:extLst>
          </p:cNvPr>
          <p:cNvCxnSpPr>
            <a:cxnSpLocks/>
            <a:stCxn id="18" idx="2"/>
            <a:endCxn id="20" idx="0"/>
          </p:cNvCxnSpPr>
          <p:nvPr/>
        </p:nvCxnSpPr>
        <p:spPr>
          <a:xfrm>
            <a:off x="9653756" y="2878979"/>
            <a:ext cx="1365982" cy="255477"/>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16A2C10-D460-A57C-89C6-EE70D438A4EE}"/>
              </a:ext>
            </a:extLst>
          </p:cNvPr>
          <p:cNvSpPr txBox="1"/>
          <p:nvPr/>
        </p:nvSpPr>
        <p:spPr>
          <a:xfrm>
            <a:off x="7900571" y="4377535"/>
            <a:ext cx="4041409"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Calculation is simple and straightforward with the leaf values</a:t>
            </a:r>
          </a:p>
          <a:p>
            <a:pPr marL="285750" indent="-285750">
              <a:buFont typeface="Arial" panose="020B0604020202020204" pitchFamily="34" charset="0"/>
              <a:buChar char="•"/>
            </a:pPr>
            <a:r>
              <a:rPr lang="en-US" dirty="0">
                <a:solidFill>
                  <a:srgbClr val="0070C0"/>
                </a:solidFill>
              </a:rPr>
              <a:t>Looking at the various branches and leaves provides potential mitigation focus</a:t>
            </a:r>
          </a:p>
        </p:txBody>
      </p:sp>
      <p:cxnSp>
        <p:nvCxnSpPr>
          <p:cNvPr id="27" name="Straight Connector 26">
            <a:extLst>
              <a:ext uri="{FF2B5EF4-FFF2-40B4-BE49-F238E27FC236}">
                <a16:creationId xmlns:a16="http://schemas.microsoft.com/office/drawing/2014/main" id="{B69CF77F-9447-2FBB-9FC3-5F2D7E5EE8A9}"/>
              </a:ext>
            </a:extLst>
          </p:cNvPr>
          <p:cNvCxnSpPr>
            <a:cxnSpLocks/>
            <a:stCxn id="14" idx="2"/>
            <a:endCxn id="32" idx="0"/>
          </p:cNvCxnSpPr>
          <p:nvPr/>
        </p:nvCxnSpPr>
        <p:spPr>
          <a:xfrm flipH="1">
            <a:off x="5962976" y="2878979"/>
            <a:ext cx="883670"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8BCAF6D-3393-5B7C-78E3-A732D6D98AB4}"/>
              </a:ext>
            </a:extLst>
          </p:cNvPr>
          <p:cNvCxnSpPr>
            <a:cxnSpLocks/>
            <a:stCxn id="14" idx="2"/>
            <a:endCxn id="33" idx="0"/>
          </p:cNvCxnSpPr>
          <p:nvPr/>
        </p:nvCxnSpPr>
        <p:spPr>
          <a:xfrm>
            <a:off x="6846646" y="2878979"/>
            <a:ext cx="801917"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BC10E41-6073-728F-C4F1-EE08EC99A5CA}"/>
              </a:ext>
            </a:extLst>
          </p:cNvPr>
          <p:cNvSpPr txBox="1"/>
          <p:nvPr/>
        </p:nvSpPr>
        <p:spPr>
          <a:xfrm>
            <a:off x="6531002" y="2834676"/>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32" name="Rectangle 31">
            <a:extLst>
              <a:ext uri="{FF2B5EF4-FFF2-40B4-BE49-F238E27FC236}">
                <a16:creationId xmlns:a16="http://schemas.microsoft.com/office/drawing/2014/main" id="{F7E46EE5-C422-E497-A59A-059447FD62AB}"/>
              </a:ext>
            </a:extLst>
          </p:cNvPr>
          <p:cNvSpPr/>
          <p:nvPr/>
        </p:nvSpPr>
        <p:spPr>
          <a:xfrm>
            <a:off x="5188645"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control of device on 1553 bus via supply chain</a:t>
            </a:r>
          </a:p>
        </p:txBody>
      </p:sp>
      <p:sp>
        <p:nvSpPr>
          <p:cNvPr id="33" name="Rectangle 32">
            <a:extLst>
              <a:ext uri="{FF2B5EF4-FFF2-40B4-BE49-F238E27FC236}">
                <a16:creationId xmlns:a16="http://schemas.microsoft.com/office/drawing/2014/main" id="{90BFBE82-EB20-52D3-6631-9675788D4BC6}"/>
              </a:ext>
            </a:extLst>
          </p:cNvPr>
          <p:cNvSpPr/>
          <p:nvPr/>
        </p:nvSpPr>
        <p:spPr>
          <a:xfrm>
            <a:off x="6874232"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successfully sends adversary spoofed navigation message</a:t>
            </a:r>
          </a:p>
        </p:txBody>
      </p:sp>
      <p:cxnSp>
        <p:nvCxnSpPr>
          <p:cNvPr id="138" name="Straight Connector 137">
            <a:extLst>
              <a:ext uri="{FF2B5EF4-FFF2-40B4-BE49-F238E27FC236}">
                <a16:creationId xmlns:a16="http://schemas.microsoft.com/office/drawing/2014/main" id="{77417029-459A-2043-829E-9820AEA99F4E}"/>
              </a:ext>
            </a:extLst>
          </p:cNvPr>
          <p:cNvCxnSpPr>
            <a:cxnSpLocks/>
          </p:cNvCxnSpPr>
          <p:nvPr/>
        </p:nvCxnSpPr>
        <p:spPr>
          <a:xfrm flipH="1">
            <a:off x="264290" y="1426175"/>
            <a:ext cx="4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89A0D37E-DCB3-638B-FACE-74C7311B1DF4}"/>
              </a:ext>
            </a:extLst>
          </p:cNvPr>
          <p:cNvSpPr txBox="1"/>
          <p:nvPr/>
        </p:nvSpPr>
        <p:spPr>
          <a:xfrm>
            <a:off x="162655" y="1494301"/>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141" name="TextBox 140">
            <a:extLst>
              <a:ext uri="{FF2B5EF4-FFF2-40B4-BE49-F238E27FC236}">
                <a16:creationId xmlns:a16="http://schemas.microsoft.com/office/drawing/2014/main" id="{B5C67056-A5EF-9842-84CE-847F59C93831}"/>
              </a:ext>
            </a:extLst>
          </p:cNvPr>
          <p:cNvSpPr txBox="1"/>
          <p:nvPr/>
        </p:nvSpPr>
        <p:spPr>
          <a:xfrm>
            <a:off x="150394" y="1230787"/>
            <a:ext cx="617537" cy="246221"/>
          </a:xfrm>
          <a:prstGeom prst="rect">
            <a:avLst/>
          </a:prstGeom>
          <a:noFill/>
        </p:spPr>
        <p:txBody>
          <a:bodyPr wrap="square" rtlCol="0">
            <a:spAutoFit/>
          </a:bodyPr>
          <a:lstStyle/>
          <a:p>
            <a:pPr algn="ctr"/>
            <a:r>
              <a:rPr lang="en-US" sz="1000" dirty="0">
                <a:solidFill>
                  <a:schemeClr val="accent1"/>
                </a:solidFill>
              </a:rPr>
              <a:t>or</a:t>
            </a:r>
          </a:p>
        </p:txBody>
      </p:sp>
      <p:cxnSp>
        <p:nvCxnSpPr>
          <p:cNvPr id="142" name="Straight Connector 141">
            <a:extLst>
              <a:ext uri="{FF2B5EF4-FFF2-40B4-BE49-F238E27FC236}">
                <a16:creationId xmlns:a16="http://schemas.microsoft.com/office/drawing/2014/main" id="{074A15E8-0699-0D82-427E-37666B8D6849}"/>
              </a:ext>
            </a:extLst>
          </p:cNvPr>
          <p:cNvCxnSpPr>
            <a:cxnSpLocks/>
          </p:cNvCxnSpPr>
          <p:nvPr/>
        </p:nvCxnSpPr>
        <p:spPr>
          <a:xfrm flipH="1">
            <a:off x="264290" y="1697045"/>
            <a:ext cx="414269" cy="552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4D94DF5-C2F0-2B1A-705B-84B9CC13E19C}"/>
              </a:ext>
            </a:extLst>
          </p:cNvPr>
          <p:cNvSpPr txBox="1"/>
          <p:nvPr/>
        </p:nvSpPr>
        <p:spPr>
          <a:xfrm>
            <a:off x="449122" y="5719211"/>
            <a:ext cx="828018" cy="276999"/>
          </a:xfrm>
          <a:prstGeom prst="rect">
            <a:avLst/>
          </a:prstGeom>
          <a:noFill/>
        </p:spPr>
        <p:txBody>
          <a:bodyPr wrap="square" rtlCol="0">
            <a:spAutoFit/>
          </a:bodyPr>
          <a:lstStyle/>
          <a:p>
            <a:pPr algn="ctr"/>
            <a:r>
              <a:rPr lang="en-US" sz="1200" b="1" dirty="0">
                <a:solidFill>
                  <a:srgbClr val="00B050"/>
                </a:solidFill>
              </a:rPr>
              <a:t>0.002</a:t>
            </a:r>
          </a:p>
        </p:txBody>
      </p:sp>
      <p:sp>
        <p:nvSpPr>
          <p:cNvPr id="16" name="TextBox 15">
            <a:extLst>
              <a:ext uri="{FF2B5EF4-FFF2-40B4-BE49-F238E27FC236}">
                <a16:creationId xmlns:a16="http://schemas.microsoft.com/office/drawing/2014/main" id="{C64A49A4-172A-8181-6EA9-4E055BF7BEAE}"/>
              </a:ext>
            </a:extLst>
          </p:cNvPr>
          <p:cNvSpPr txBox="1"/>
          <p:nvPr/>
        </p:nvSpPr>
        <p:spPr>
          <a:xfrm>
            <a:off x="3243919" y="4736086"/>
            <a:ext cx="828018" cy="276999"/>
          </a:xfrm>
          <a:prstGeom prst="rect">
            <a:avLst/>
          </a:prstGeom>
          <a:noFill/>
        </p:spPr>
        <p:txBody>
          <a:bodyPr wrap="square" rtlCol="0">
            <a:spAutoFit/>
          </a:bodyPr>
          <a:lstStyle/>
          <a:p>
            <a:pPr algn="ctr"/>
            <a:r>
              <a:rPr lang="en-US" sz="1200" b="1" dirty="0">
                <a:solidFill>
                  <a:srgbClr val="00B050"/>
                </a:solidFill>
              </a:rPr>
              <a:t>0.0</a:t>
            </a:r>
          </a:p>
        </p:txBody>
      </p:sp>
      <p:grpSp>
        <p:nvGrpSpPr>
          <p:cNvPr id="39" name="Group 38">
            <a:extLst>
              <a:ext uri="{FF2B5EF4-FFF2-40B4-BE49-F238E27FC236}">
                <a16:creationId xmlns:a16="http://schemas.microsoft.com/office/drawing/2014/main" id="{0A22E6DD-449A-C294-BFA5-60811BC35C17}"/>
              </a:ext>
            </a:extLst>
          </p:cNvPr>
          <p:cNvGrpSpPr/>
          <p:nvPr/>
        </p:nvGrpSpPr>
        <p:grpSpPr>
          <a:xfrm>
            <a:off x="20730" y="1813647"/>
            <a:ext cx="909662" cy="246221"/>
            <a:chOff x="16592" y="1776405"/>
            <a:chExt cx="909662" cy="246221"/>
          </a:xfrm>
        </p:grpSpPr>
        <p:sp>
          <p:nvSpPr>
            <p:cNvPr id="38" name="TextBox 37">
              <a:extLst>
                <a:ext uri="{FF2B5EF4-FFF2-40B4-BE49-F238E27FC236}">
                  <a16:creationId xmlns:a16="http://schemas.microsoft.com/office/drawing/2014/main" id="{7AAF8A7A-69CE-14FB-D4E9-5F73DC5AC93E}"/>
                </a:ext>
              </a:extLst>
            </p:cNvPr>
            <p:cNvSpPr txBox="1"/>
            <p:nvPr/>
          </p:nvSpPr>
          <p:spPr>
            <a:xfrm>
              <a:off x="16592" y="1776405"/>
              <a:ext cx="909662" cy="246221"/>
            </a:xfrm>
            <a:prstGeom prst="rect">
              <a:avLst/>
            </a:prstGeom>
            <a:noFill/>
          </p:spPr>
          <p:txBody>
            <a:bodyPr wrap="square" rtlCol="0">
              <a:spAutoFit/>
            </a:bodyPr>
            <a:lstStyle/>
            <a:p>
              <a:pPr algn="ctr"/>
              <a:r>
                <a:rPr lang="en-US" sz="1000" dirty="0"/>
                <a:t>Scored Leaf</a:t>
              </a:r>
            </a:p>
          </p:txBody>
        </p:sp>
        <p:sp>
          <p:nvSpPr>
            <p:cNvPr id="36" name="Rectangle 35">
              <a:extLst>
                <a:ext uri="{FF2B5EF4-FFF2-40B4-BE49-F238E27FC236}">
                  <a16:creationId xmlns:a16="http://schemas.microsoft.com/office/drawing/2014/main" id="{B3B6A6EA-2B5F-8728-EF61-84E98F3367A8}"/>
                </a:ext>
              </a:extLst>
            </p:cNvPr>
            <p:cNvSpPr/>
            <p:nvPr/>
          </p:nvSpPr>
          <p:spPr>
            <a:xfrm>
              <a:off x="100067" y="1796802"/>
              <a:ext cx="748131" cy="205425"/>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42" name="TextBox 41">
            <a:extLst>
              <a:ext uri="{FF2B5EF4-FFF2-40B4-BE49-F238E27FC236}">
                <a16:creationId xmlns:a16="http://schemas.microsoft.com/office/drawing/2014/main" id="{90A2F429-9119-8DBE-C52A-98B6438B949C}"/>
              </a:ext>
            </a:extLst>
          </p:cNvPr>
          <p:cNvSpPr txBox="1"/>
          <p:nvPr/>
        </p:nvSpPr>
        <p:spPr>
          <a:xfrm>
            <a:off x="7232453" y="3835515"/>
            <a:ext cx="828018" cy="276999"/>
          </a:xfrm>
          <a:prstGeom prst="rect">
            <a:avLst/>
          </a:prstGeom>
          <a:noFill/>
        </p:spPr>
        <p:txBody>
          <a:bodyPr wrap="square" rtlCol="0">
            <a:spAutoFit/>
          </a:bodyPr>
          <a:lstStyle/>
          <a:p>
            <a:pPr algn="ctr"/>
            <a:r>
              <a:rPr lang="en-US" sz="1200" b="1" dirty="0">
                <a:solidFill>
                  <a:srgbClr val="0070C0"/>
                </a:solidFill>
              </a:rPr>
              <a:t>0.30</a:t>
            </a:r>
          </a:p>
        </p:txBody>
      </p:sp>
      <p:sp>
        <p:nvSpPr>
          <p:cNvPr id="35" name="TextBox 34">
            <a:extLst>
              <a:ext uri="{FF2B5EF4-FFF2-40B4-BE49-F238E27FC236}">
                <a16:creationId xmlns:a16="http://schemas.microsoft.com/office/drawing/2014/main" id="{67604756-45D5-C37B-207A-158AF74B7D1F}"/>
              </a:ext>
            </a:extLst>
          </p:cNvPr>
          <p:cNvSpPr txBox="1"/>
          <p:nvPr/>
        </p:nvSpPr>
        <p:spPr>
          <a:xfrm>
            <a:off x="8923502" y="3788444"/>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45" name="TextBox 44">
            <a:extLst>
              <a:ext uri="{FF2B5EF4-FFF2-40B4-BE49-F238E27FC236}">
                <a16:creationId xmlns:a16="http://schemas.microsoft.com/office/drawing/2014/main" id="{9B784A7E-2260-A8B7-A051-8E15B8E9C87D}"/>
              </a:ext>
            </a:extLst>
          </p:cNvPr>
          <p:cNvSpPr txBox="1"/>
          <p:nvPr/>
        </p:nvSpPr>
        <p:spPr>
          <a:xfrm>
            <a:off x="10641462" y="3803052"/>
            <a:ext cx="828018" cy="276999"/>
          </a:xfrm>
          <a:prstGeom prst="rect">
            <a:avLst/>
          </a:prstGeom>
          <a:noFill/>
        </p:spPr>
        <p:txBody>
          <a:bodyPr wrap="square" rtlCol="0">
            <a:spAutoFit/>
          </a:bodyPr>
          <a:lstStyle/>
          <a:p>
            <a:pPr algn="ctr"/>
            <a:r>
              <a:rPr lang="en-US" sz="1200" b="1" dirty="0">
                <a:solidFill>
                  <a:srgbClr val="7030A0"/>
                </a:solidFill>
              </a:rPr>
              <a:t>0.005</a:t>
            </a:r>
          </a:p>
        </p:txBody>
      </p:sp>
      <p:sp>
        <p:nvSpPr>
          <p:cNvPr id="54" name="TextBox 53">
            <a:extLst>
              <a:ext uri="{FF2B5EF4-FFF2-40B4-BE49-F238E27FC236}">
                <a16:creationId xmlns:a16="http://schemas.microsoft.com/office/drawing/2014/main" id="{0301031D-00BC-A744-547B-5B0429563413}"/>
              </a:ext>
            </a:extLst>
          </p:cNvPr>
          <p:cNvSpPr txBox="1"/>
          <p:nvPr/>
        </p:nvSpPr>
        <p:spPr>
          <a:xfrm>
            <a:off x="3307425" y="6542758"/>
            <a:ext cx="828018" cy="276999"/>
          </a:xfrm>
          <a:prstGeom prst="rect">
            <a:avLst/>
          </a:prstGeom>
          <a:noFill/>
        </p:spPr>
        <p:txBody>
          <a:bodyPr wrap="square" rtlCol="0">
            <a:spAutoFit/>
          </a:bodyPr>
          <a:lstStyle/>
          <a:p>
            <a:pPr algn="ctr"/>
            <a:r>
              <a:rPr lang="en-US" sz="1200" b="1" dirty="0">
                <a:solidFill>
                  <a:srgbClr val="00B050"/>
                </a:solidFill>
              </a:rPr>
              <a:t>0.0005</a:t>
            </a:r>
          </a:p>
        </p:txBody>
      </p:sp>
      <p:sp>
        <p:nvSpPr>
          <p:cNvPr id="15" name="TextBox 14">
            <a:extLst>
              <a:ext uri="{FF2B5EF4-FFF2-40B4-BE49-F238E27FC236}">
                <a16:creationId xmlns:a16="http://schemas.microsoft.com/office/drawing/2014/main" id="{A20358B0-15ED-38C3-7E31-268A11610A77}"/>
              </a:ext>
            </a:extLst>
          </p:cNvPr>
          <p:cNvSpPr txBox="1"/>
          <p:nvPr/>
        </p:nvSpPr>
        <p:spPr>
          <a:xfrm>
            <a:off x="65367" y="6083711"/>
            <a:ext cx="1626892" cy="707886"/>
          </a:xfrm>
          <a:prstGeom prst="rect">
            <a:avLst/>
          </a:prstGeom>
          <a:noFill/>
          <a:ln>
            <a:solidFill>
              <a:schemeClr val="accent1"/>
            </a:solidFill>
          </a:ln>
        </p:spPr>
        <p:txBody>
          <a:bodyPr wrap="square" rtlCol="0">
            <a:spAutoFit/>
          </a:bodyPr>
          <a:lstStyle/>
          <a:p>
            <a:r>
              <a:rPr lang="en-US" sz="1000" b="1" dirty="0">
                <a:solidFill>
                  <a:srgbClr val="00B050"/>
                </a:solidFill>
              </a:rPr>
              <a:t>Derived from data</a:t>
            </a:r>
          </a:p>
          <a:p>
            <a:r>
              <a:rPr lang="en-US" sz="1000" b="1" dirty="0">
                <a:solidFill>
                  <a:srgbClr val="0070C0"/>
                </a:solidFill>
              </a:rPr>
              <a:t>Human informed model</a:t>
            </a:r>
          </a:p>
          <a:p>
            <a:r>
              <a:rPr lang="en-US" sz="1000" b="1" dirty="0">
                <a:solidFill>
                  <a:srgbClr val="7030A0"/>
                </a:solidFill>
              </a:rPr>
              <a:t>SME assessment</a:t>
            </a:r>
          </a:p>
          <a:p>
            <a:r>
              <a:rPr lang="en-US" sz="1000" b="1" dirty="0"/>
              <a:t>Calculated</a:t>
            </a:r>
          </a:p>
        </p:txBody>
      </p:sp>
      <p:sp>
        <p:nvSpPr>
          <p:cNvPr id="41" name="TextBox 40">
            <a:extLst>
              <a:ext uri="{FF2B5EF4-FFF2-40B4-BE49-F238E27FC236}">
                <a16:creationId xmlns:a16="http://schemas.microsoft.com/office/drawing/2014/main" id="{491D7E56-E377-51C7-99C6-5A9425318D1D}"/>
              </a:ext>
            </a:extLst>
          </p:cNvPr>
          <p:cNvSpPr txBox="1"/>
          <p:nvPr/>
        </p:nvSpPr>
        <p:spPr>
          <a:xfrm>
            <a:off x="561786" y="3786463"/>
            <a:ext cx="828018" cy="276999"/>
          </a:xfrm>
          <a:prstGeom prst="rect">
            <a:avLst/>
          </a:prstGeom>
          <a:noFill/>
        </p:spPr>
        <p:txBody>
          <a:bodyPr wrap="square" rtlCol="0">
            <a:spAutoFit/>
          </a:bodyPr>
          <a:lstStyle/>
          <a:p>
            <a:pPr algn="ctr"/>
            <a:r>
              <a:rPr lang="en-US" sz="1200" b="1" dirty="0"/>
              <a:t>0.071</a:t>
            </a:r>
          </a:p>
        </p:txBody>
      </p:sp>
      <p:sp>
        <p:nvSpPr>
          <p:cNvPr id="56" name="TextBox 55">
            <a:extLst>
              <a:ext uri="{FF2B5EF4-FFF2-40B4-BE49-F238E27FC236}">
                <a16:creationId xmlns:a16="http://schemas.microsoft.com/office/drawing/2014/main" id="{6C536369-E818-7E1E-12BD-A54ABFF710F1}"/>
              </a:ext>
            </a:extLst>
          </p:cNvPr>
          <p:cNvSpPr txBox="1"/>
          <p:nvPr/>
        </p:nvSpPr>
        <p:spPr>
          <a:xfrm>
            <a:off x="3407804" y="3791762"/>
            <a:ext cx="828018" cy="276999"/>
          </a:xfrm>
          <a:prstGeom prst="rect">
            <a:avLst/>
          </a:prstGeom>
          <a:noFill/>
        </p:spPr>
        <p:txBody>
          <a:bodyPr wrap="square" rtlCol="0">
            <a:spAutoFit/>
          </a:bodyPr>
          <a:lstStyle/>
          <a:p>
            <a:pPr algn="ctr"/>
            <a:r>
              <a:rPr lang="en-US" sz="1200" b="1" dirty="0"/>
              <a:t>0.069</a:t>
            </a:r>
          </a:p>
        </p:txBody>
      </p:sp>
      <p:sp>
        <p:nvSpPr>
          <p:cNvPr id="65" name="TextBox 64">
            <a:extLst>
              <a:ext uri="{FF2B5EF4-FFF2-40B4-BE49-F238E27FC236}">
                <a16:creationId xmlns:a16="http://schemas.microsoft.com/office/drawing/2014/main" id="{CAA858A7-09B8-6BA4-06E5-E8D6D5F923C5}"/>
              </a:ext>
            </a:extLst>
          </p:cNvPr>
          <p:cNvSpPr txBox="1"/>
          <p:nvPr/>
        </p:nvSpPr>
        <p:spPr>
          <a:xfrm>
            <a:off x="5259494" y="4786077"/>
            <a:ext cx="828018" cy="276999"/>
          </a:xfrm>
          <a:prstGeom prst="rect">
            <a:avLst/>
          </a:prstGeom>
          <a:noFill/>
        </p:spPr>
        <p:txBody>
          <a:bodyPr wrap="square" rtlCol="0">
            <a:spAutoFit/>
          </a:bodyPr>
          <a:lstStyle/>
          <a:p>
            <a:pPr algn="ctr"/>
            <a:r>
              <a:rPr lang="en-US" sz="1200" b="1" dirty="0"/>
              <a:t>0.069</a:t>
            </a:r>
          </a:p>
        </p:txBody>
      </p:sp>
      <p:sp>
        <p:nvSpPr>
          <p:cNvPr id="66" name="TextBox 65">
            <a:extLst>
              <a:ext uri="{FF2B5EF4-FFF2-40B4-BE49-F238E27FC236}">
                <a16:creationId xmlns:a16="http://schemas.microsoft.com/office/drawing/2014/main" id="{E973BC6F-3354-57A3-93A2-773D0C5E8138}"/>
              </a:ext>
            </a:extLst>
          </p:cNvPr>
          <p:cNvSpPr txBox="1"/>
          <p:nvPr/>
        </p:nvSpPr>
        <p:spPr>
          <a:xfrm>
            <a:off x="4945252" y="1887768"/>
            <a:ext cx="828018" cy="276999"/>
          </a:xfrm>
          <a:prstGeom prst="rect">
            <a:avLst/>
          </a:prstGeom>
          <a:noFill/>
        </p:spPr>
        <p:txBody>
          <a:bodyPr wrap="square" rtlCol="0">
            <a:spAutoFit/>
          </a:bodyPr>
          <a:lstStyle/>
          <a:p>
            <a:pPr algn="ctr"/>
            <a:r>
              <a:rPr lang="en-US" sz="1200" b="1" dirty="0"/>
              <a:t>0.15</a:t>
            </a:r>
          </a:p>
        </p:txBody>
      </p:sp>
      <p:sp>
        <p:nvSpPr>
          <p:cNvPr id="70" name="TextBox 69">
            <a:extLst>
              <a:ext uri="{FF2B5EF4-FFF2-40B4-BE49-F238E27FC236}">
                <a16:creationId xmlns:a16="http://schemas.microsoft.com/office/drawing/2014/main" id="{7102DB64-6AD2-8A05-86CB-1083B9A36A23}"/>
              </a:ext>
            </a:extLst>
          </p:cNvPr>
          <p:cNvSpPr txBox="1"/>
          <p:nvPr/>
        </p:nvSpPr>
        <p:spPr>
          <a:xfrm>
            <a:off x="6412532" y="2926894"/>
            <a:ext cx="828018" cy="276999"/>
          </a:xfrm>
          <a:prstGeom prst="rect">
            <a:avLst/>
          </a:prstGeom>
          <a:noFill/>
        </p:spPr>
        <p:txBody>
          <a:bodyPr wrap="square" rtlCol="0">
            <a:spAutoFit/>
          </a:bodyPr>
          <a:lstStyle/>
          <a:p>
            <a:pPr algn="ctr"/>
            <a:r>
              <a:rPr lang="en-US" sz="1200" b="1" dirty="0"/>
              <a:t>0.0045</a:t>
            </a:r>
          </a:p>
        </p:txBody>
      </p:sp>
      <p:sp>
        <p:nvSpPr>
          <p:cNvPr id="71" name="TextBox 70">
            <a:extLst>
              <a:ext uri="{FF2B5EF4-FFF2-40B4-BE49-F238E27FC236}">
                <a16:creationId xmlns:a16="http://schemas.microsoft.com/office/drawing/2014/main" id="{76CF70D1-34DD-718C-59AE-29AD65831A34}"/>
              </a:ext>
            </a:extLst>
          </p:cNvPr>
          <p:cNvSpPr txBox="1"/>
          <p:nvPr/>
        </p:nvSpPr>
        <p:spPr>
          <a:xfrm>
            <a:off x="9268160" y="2831908"/>
            <a:ext cx="828018" cy="276999"/>
          </a:xfrm>
          <a:prstGeom prst="rect">
            <a:avLst/>
          </a:prstGeom>
          <a:noFill/>
        </p:spPr>
        <p:txBody>
          <a:bodyPr wrap="square" rtlCol="0">
            <a:spAutoFit/>
          </a:bodyPr>
          <a:lstStyle/>
          <a:p>
            <a:pPr algn="ctr"/>
            <a:r>
              <a:rPr lang="en-US" sz="1200" b="1" dirty="0"/>
              <a:t>0.015</a:t>
            </a:r>
          </a:p>
        </p:txBody>
      </p:sp>
      <p:sp>
        <p:nvSpPr>
          <p:cNvPr id="17" name="Oval 16">
            <a:extLst>
              <a:ext uri="{FF2B5EF4-FFF2-40B4-BE49-F238E27FC236}">
                <a16:creationId xmlns:a16="http://schemas.microsoft.com/office/drawing/2014/main" id="{D77FD77D-8975-4E2E-08ED-B0438292D28D}"/>
              </a:ext>
            </a:extLst>
          </p:cNvPr>
          <p:cNvSpPr/>
          <p:nvPr/>
        </p:nvSpPr>
        <p:spPr>
          <a:xfrm>
            <a:off x="8482805" y="3084531"/>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9ED75FA-FF0F-0732-0FC9-1B7F3BD24FCB}"/>
              </a:ext>
            </a:extLst>
          </p:cNvPr>
          <p:cNvSpPr txBox="1"/>
          <p:nvPr/>
        </p:nvSpPr>
        <p:spPr>
          <a:xfrm>
            <a:off x="8208597" y="2696061"/>
            <a:ext cx="828018" cy="461665"/>
          </a:xfrm>
          <a:prstGeom prst="rect">
            <a:avLst/>
          </a:prstGeom>
          <a:noFill/>
        </p:spPr>
        <p:txBody>
          <a:bodyPr wrap="square" rtlCol="0">
            <a:spAutoFit/>
          </a:bodyPr>
          <a:lstStyle/>
          <a:p>
            <a:pPr algn="ctr"/>
            <a:r>
              <a:rPr lang="en-US" sz="1200" b="1" dirty="0">
                <a:solidFill>
                  <a:srgbClr val="FF0000"/>
                </a:solidFill>
              </a:rPr>
              <a:t>Model?</a:t>
            </a:r>
          </a:p>
          <a:p>
            <a:pPr algn="ctr"/>
            <a:r>
              <a:rPr lang="en-US" sz="1200" b="1" dirty="0">
                <a:solidFill>
                  <a:srgbClr val="FF0000"/>
                </a:solidFill>
              </a:rPr>
              <a:t>Data?</a:t>
            </a:r>
          </a:p>
        </p:txBody>
      </p:sp>
      <p:sp>
        <p:nvSpPr>
          <p:cNvPr id="48" name="Oval 47">
            <a:extLst>
              <a:ext uri="{FF2B5EF4-FFF2-40B4-BE49-F238E27FC236}">
                <a16:creationId xmlns:a16="http://schemas.microsoft.com/office/drawing/2014/main" id="{DD520EA8-0A0D-6C49-B1E8-538B039E53E3}"/>
              </a:ext>
            </a:extLst>
          </p:cNvPr>
          <p:cNvSpPr/>
          <p:nvPr/>
        </p:nvSpPr>
        <p:spPr>
          <a:xfrm>
            <a:off x="10162766" y="3108907"/>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4CB0DEA-D2B6-DA33-7700-D1440F0DF4F7}"/>
              </a:ext>
            </a:extLst>
          </p:cNvPr>
          <p:cNvSpPr txBox="1"/>
          <p:nvPr/>
        </p:nvSpPr>
        <p:spPr>
          <a:xfrm>
            <a:off x="10357460" y="2671196"/>
            <a:ext cx="828018" cy="461665"/>
          </a:xfrm>
          <a:prstGeom prst="rect">
            <a:avLst/>
          </a:prstGeom>
          <a:noFill/>
        </p:spPr>
        <p:txBody>
          <a:bodyPr wrap="square" rtlCol="0">
            <a:spAutoFit/>
          </a:bodyPr>
          <a:lstStyle/>
          <a:p>
            <a:pPr algn="ctr"/>
            <a:r>
              <a:rPr lang="en-US" sz="1200" b="1" dirty="0">
                <a:solidFill>
                  <a:srgbClr val="FF0000"/>
                </a:solidFill>
              </a:rPr>
              <a:t>Model?</a:t>
            </a:r>
          </a:p>
          <a:p>
            <a:pPr algn="ctr"/>
            <a:r>
              <a:rPr lang="en-US" sz="1200" b="1" dirty="0">
                <a:solidFill>
                  <a:srgbClr val="FF0000"/>
                </a:solidFill>
              </a:rPr>
              <a:t>Data?</a:t>
            </a:r>
          </a:p>
        </p:txBody>
      </p:sp>
      <p:sp>
        <p:nvSpPr>
          <p:cNvPr id="51" name="Oval 50">
            <a:extLst>
              <a:ext uri="{FF2B5EF4-FFF2-40B4-BE49-F238E27FC236}">
                <a16:creationId xmlns:a16="http://schemas.microsoft.com/office/drawing/2014/main" id="{C8CBF5CF-E6DE-A1DF-DCF8-48026EBDDC2E}"/>
              </a:ext>
            </a:extLst>
          </p:cNvPr>
          <p:cNvSpPr/>
          <p:nvPr/>
        </p:nvSpPr>
        <p:spPr>
          <a:xfrm>
            <a:off x="5089554" y="3100084"/>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EBA71343-76E8-AF20-0533-CC9C681CAE0B}"/>
              </a:ext>
            </a:extLst>
          </p:cNvPr>
          <p:cNvSpPr txBox="1"/>
          <p:nvPr/>
        </p:nvSpPr>
        <p:spPr>
          <a:xfrm>
            <a:off x="5017349" y="2671196"/>
            <a:ext cx="828018" cy="461665"/>
          </a:xfrm>
          <a:prstGeom prst="rect">
            <a:avLst/>
          </a:prstGeom>
          <a:noFill/>
        </p:spPr>
        <p:txBody>
          <a:bodyPr wrap="square" rtlCol="0">
            <a:spAutoFit/>
          </a:bodyPr>
          <a:lstStyle/>
          <a:p>
            <a:pPr algn="ctr"/>
            <a:r>
              <a:rPr lang="en-US" sz="1200" b="1" dirty="0">
                <a:solidFill>
                  <a:srgbClr val="FF0000"/>
                </a:solidFill>
              </a:rPr>
              <a:t>Model?</a:t>
            </a:r>
          </a:p>
          <a:p>
            <a:pPr algn="ctr"/>
            <a:r>
              <a:rPr lang="en-US" sz="1200" b="1" dirty="0">
                <a:solidFill>
                  <a:srgbClr val="FF0000"/>
                </a:solidFill>
              </a:rPr>
              <a:t>Data?</a:t>
            </a:r>
          </a:p>
        </p:txBody>
      </p:sp>
      <p:sp>
        <p:nvSpPr>
          <p:cNvPr id="60" name="Oval 59">
            <a:extLst>
              <a:ext uri="{FF2B5EF4-FFF2-40B4-BE49-F238E27FC236}">
                <a16:creationId xmlns:a16="http://schemas.microsoft.com/office/drawing/2014/main" id="{DC217CEE-54C5-4A95-15F9-2695083BE2B4}"/>
              </a:ext>
            </a:extLst>
          </p:cNvPr>
          <p:cNvSpPr/>
          <p:nvPr/>
        </p:nvSpPr>
        <p:spPr>
          <a:xfrm>
            <a:off x="6072315" y="5854863"/>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F58ECE40-B2E3-0F21-DFEF-DBB0772A6CF6}"/>
              </a:ext>
            </a:extLst>
          </p:cNvPr>
          <p:cNvSpPr txBox="1"/>
          <p:nvPr/>
        </p:nvSpPr>
        <p:spPr>
          <a:xfrm>
            <a:off x="5845367" y="5247343"/>
            <a:ext cx="828018" cy="646331"/>
          </a:xfrm>
          <a:prstGeom prst="rect">
            <a:avLst/>
          </a:prstGeom>
          <a:noFill/>
        </p:spPr>
        <p:txBody>
          <a:bodyPr wrap="square" rtlCol="0">
            <a:spAutoFit/>
          </a:bodyPr>
          <a:lstStyle/>
          <a:p>
            <a:pPr algn="ctr"/>
            <a:r>
              <a:rPr lang="en-US" sz="1200" b="1" dirty="0">
                <a:solidFill>
                  <a:srgbClr val="FF0000"/>
                </a:solidFill>
              </a:rPr>
              <a:t>Test?</a:t>
            </a:r>
          </a:p>
          <a:p>
            <a:pPr algn="ctr"/>
            <a:r>
              <a:rPr lang="en-US" sz="1200" b="1" dirty="0">
                <a:solidFill>
                  <a:srgbClr val="FF0000"/>
                </a:solidFill>
              </a:rPr>
              <a:t>Model?</a:t>
            </a:r>
          </a:p>
          <a:p>
            <a:pPr algn="ctr"/>
            <a:r>
              <a:rPr lang="en-US" sz="1200" b="1" dirty="0">
                <a:solidFill>
                  <a:srgbClr val="FF0000"/>
                </a:solidFill>
              </a:rPr>
              <a:t>Data?</a:t>
            </a:r>
          </a:p>
        </p:txBody>
      </p:sp>
      <p:sp>
        <p:nvSpPr>
          <p:cNvPr id="75" name="Oval 74">
            <a:extLst>
              <a:ext uri="{FF2B5EF4-FFF2-40B4-BE49-F238E27FC236}">
                <a16:creationId xmlns:a16="http://schemas.microsoft.com/office/drawing/2014/main" id="{0A9EF31F-F43E-EF0C-6C64-3D0DC358E7BA}"/>
              </a:ext>
            </a:extLst>
          </p:cNvPr>
          <p:cNvSpPr/>
          <p:nvPr/>
        </p:nvSpPr>
        <p:spPr>
          <a:xfrm>
            <a:off x="1760117" y="5018224"/>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E09D22FF-8C60-A409-C9B6-418010A41295}"/>
              </a:ext>
            </a:extLst>
          </p:cNvPr>
          <p:cNvSpPr txBox="1"/>
          <p:nvPr/>
        </p:nvSpPr>
        <p:spPr>
          <a:xfrm>
            <a:off x="1514636" y="4428561"/>
            <a:ext cx="828018" cy="646331"/>
          </a:xfrm>
          <a:prstGeom prst="rect">
            <a:avLst/>
          </a:prstGeom>
          <a:noFill/>
        </p:spPr>
        <p:txBody>
          <a:bodyPr wrap="square" rtlCol="0">
            <a:spAutoFit/>
          </a:bodyPr>
          <a:lstStyle/>
          <a:p>
            <a:pPr algn="ctr"/>
            <a:r>
              <a:rPr lang="en-US" sz="1200" b="1" dirty="0">
                <a:solidFill>
                  <a:srgbClr val="FF0000"/>
                </a:solidFill>
              </a:rPr>
              <a:t>Test?</a:t>
            </a:r>
          </a:p>
          <a:p>
            <a:pPr algn="ctr"/>
            <a:r>
              <a:rPr lang="en-US" sz="1200" b="1" dirty="0">
                <a:solidFill>
                  <a:srgbClr val="FF0000"/>
                </a:solidFill>
              </a:rPr>
              <a:t>Model?</a:t>
            </a:r>
          </a:p>
          <a:p>
            <a:pPr algn="ctr"/>
            <a:r>
              <a:rPr lang="en-US" sz="1200" b="1" dirty="0">
                <a:solidFill>
                  <a:srgbClr val="FF0000"/>
                </a:solidFill>
              </a:rPr>
              <a:t>Data?</a:t>
            </a:r>
          </a:p>
        </p:txBody>
      </p:sp>
      <p:sp>
        <p:nvSpPr>
          <p:cNvPr id="77" name="Oval 76">
            <a:extLst>
              <a:ext uri="{FF2B5EF4-FFF2-40B4-BE49-F238E27FC236}">
                <a16:creationId xmlns:a16="http://schemas.microsoft.com/office/drawing/2014/main" id="{AD4ADE65-0AE4-C36F-A204-A86A88F974FA}"/>
              </a:ext>
            </a:extLst>
          </p:cNvPr>
          <p:cNvSpPr/>
          <p:nvPr/>
        </p:nvSpPr>
        <p:spPr>
          <a:xfrm>
            <a:off x="2873396" y="5834090"/>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14A20AF-407E-9818-BD04-FB53B29AF4CC}"/>
              </a:ext>
            </a:extLst>
          </p:cNvPr>
          <p:cNvSpPr txBox="1"/>
          <p:nvPr/>
        </p:nvSpPr>
        <p:spPr>
          <a:xfrm>
            <a:off x="3316358" y="5545171"/>
            <a:ext cx="828018" cy="276999"/>
          </a:xfrm>
          <a:prstGeom prst="rect">
            <a:avLst/>
          </a:prstGeom>
          <a:noFill/>
        </p:spPr>
        <p:txBody>
          <a:bodyPr wrap="square" rtlCol="0">
            <a:spAutoFit/>
          </a:bodyPr>
          <a:lstStyle/>
          <a:p>
            <a:pPr algn="ctr"/>
            <a:r>
              <a:rPr lang="en-US" sz="1200" b="1" dirty="0">
                <a:solidFill>
                  <a:srgbClr val="FF0000"/>
                </a:solidFill>
              </a:rPr>
              <a:t>Data?</a:t>
            </a:r>
          </a:p>
        </p:txBody>
      </p:sp>
      <p:sp>
        <p:nvSpPr>
          <p:cNvPr id="79" name="Oval 78">
            <a:extLst>
              <a:ext uri="{FF2B5EF4-FFF2-40B4-BE49-F238E27FC236}">
                <a16:creationId xmlns:a16="http://schemas.microsoft.com/office/drawing/2014/main" id="{1F5AA2D2-0310-D6D7-B119-E40443C09A80}"/>
              </a:ext>
            </a:extLst>
          </p:cNvPr>
          <p:cNvSpPr/>
          <p:nvPr/>
        </p:nvSpPr>
        <p:spPr>
          <a:xfrm>
            <a:off x="6771929" y="3136227"/>
            <a:ext cx="1713943" cy="9250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DE5F94D-C4E7-15C7-ABFC-C67B33CFE1FD}"/>
              </a:ext>
            </a:extLst>
          </p:cNvPr>
          <p:cNvSpPr txBox="1"/>
          <p:nvPr/>
        </p:nvSpPr>
        <p:spPr>
          <a:xfrm>
            <a:off x="7223467" y="2862261"/>
            <a:ext cx="828018" cy="276999"/>
          </a:xfrm>
          <a:prstGeom prst="rect">
            <a:avLst/>
          </a:prstGeom>
          <a:noFill/>
        </p:spPr>
        <p:txBody>
          <a:bodyPr wrap="square" rtlCol="0">
            <a:spAutoFit/>
          </a:bodyPr>
          <a:lstStyle/>
          <a:p>
            <a:pPr algn="ctr"/>
            <a:r>
              <a:rPr lang="en-US" sz="1200" b="1" dirty="0">
                <a:solidFill>
                  <a:srgbClr val="FF0000"/>
                </a:solidFill>
              </a:rPr>
              <a:t>Test?</a:t>
            </a:r>
          </a:p>
        </p:txBody>
      </p:sp>
      <p:sp>
        <p:nvSpPr>
          <p:cNvPr id="44" name="TextBox 43">
            <a:extLst>
              <a:ext uri="{FF2B5EF4-FFF2-40B4-BE49-F238E27FC236}">
                <a16:creationId xmlns:a16="http://schemas.microsoft.com/office/drawing/2014/main" id="{78FB8F33-EF60-D6FC-96BA-987640040ABD}"/>
              </a:ext>
            </a:extLst>
          </p:cNvPr>
          <p:cNvSpPr txBox="1"/>
          <p:nvPr/>
        </p:nvSpPr>
        <p:spPr>
          <a:xfrm>
            <a:off x="1807009" y="2834218"/>
            <a:ext cx="828018" cy="276999"/>
          </a:xfrm>
          <a:prstGeom prst="rect">
            <a:avLst/>
          </a:prstGeom>
          <a:noFill/>
        </p:spPr>
        <p:txBody>
          <a:bodyPr wrap="square" rtlCol="0">
            <a:spAutoFit/>
          </a:bodyPr>
          <a:lstStyle/>
          <a:p>
            <a:pPr algn="ctr"/>
            <a:r>
              <a:rPr lang="en-US" sz="1200" b="1" dirty="0"/>
              <a:t>0.136</a:t>
            </a:r>
          </a:p>
        </p:txBody>
      </p:sp>
    </p:spTree>
    <p:extLst>
      <p:ext uri="{BB962C8B-B14F-4D97-AF65-F5344CB8AC3E}">
        <p14:creationId xmlns:p14="http://schemas.microsoft.com/office/powerpoint/2010/main" val="1247159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757E3-4E04-145B-512D-9F20C2488B90}"/>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DF7FCD7-B027-3716-8A9A-161E0597E0D8}"/>
              </a:ext>
            </a:extLst>
          </p:cNvPr>
          <p:cNvSpPr/>
          <p:nvPr/>
        </p:nvSpPr>
        <p:spPr>
          <a:xfrm>
            <a:off x="20730" y="1153886"/>
            <a:ext cx="11949149" cy="5665871"/>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57BC8EF-1E0E-8CC3-E1A5-947062AF8492}"/>
              </a:ext>
            </a:extLst>
          </p:cNvPr>
          <p:cNvSpPr txBox="1"/>
          <p:nvPr/>
        </p:nvSpPr>
        <p:spPr>
          <a:xfrm>
            <a:off x="5548967" y="3788444"/>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58" name="TextBox 57">
            <a:extLst>
              <a:ext uri="{FF2B5EF4-FFF2-40B4-BE49-F238E27FC236}">
                <a16:creationId xmlns:a16="http://schemas.microsoft.com/office/drawing/2014/main" id="{E6FCF49D-7ED0-FDE5-31A6-37511DE86D68}"/>
              </a:ext>
            </a:extLst>
          </p:cNvPr>
          <p:cNvSpPr txBox="1"/>
          <p:nvPr/>
        </p:nvSpPr>
        <p:spPr>
          <a:xfrm>
            <a:off x="4921595" y="6547959"/>
            <a:ext cx="828018" cy="276999"/>
          </a:xfrm>
          <a:prstGeom prst="rect">
            <a:avLst/>
          </a:prstGeom>
          <a:noFill/>
        </p:spPr>
        <p:txBody>
          <a:bodyPr wrap="square" rtlCol="0">
            <a:spAutoFit/>
          </a:bodyPr>
          <a:lstStyle/>
          <a:p>
            <a:pPr algn="ctr"/>
            <a:r>
              <a:rPr lang="en-US" sz="1200" b="1" dirty="0">
                <a:solidFill>
                  <a:srgbClr val="7030A0"/>
                </a:solidFill>
              </a:rPr>
              <a:t>0.02</a:t>
            </a:r>
          </a:p>
        </p:txBody>
      </p:sp>
      <p:sp>
        <p:nvSpPr>
          <p:cNvPr id="57" name="TextBox 56">
            <a:extLst>
              <a:ext uri="{FF2B5EF4-FFF2-40B4-BE49-F238E27FC236}">
                <a16:creationId xmlns:a16="http://schemas.microsoft.com/office/drawing/2014/main" id="{1A3F6ABC-E523-033F-16AB-7399DC3D5D84}"/>
              </a:ext>
            </a:extLst>
          </p:cNvPr>
          <p:cNvSpPr txBox="1"/>
          <p:nvPr/>
        </p:nvSpPr>
        <p:spPr>
          <a:xfrm>
            <a:off x="6546356" y="6542758"/>
            <a:ext cx="828018" cy="276999"/>
          </a:xfrm>
          <a:prstGeom prst="rect">
            <a:avLst/>
          </a:prstGeom>
          <a:noFill/>
        </p:spPr>
        <p:txBody>
          <a:bodyPr wrap="square" rtlCol="0">
            <a:spAutoFit/>
          </a:bodyPr>
          <a:lstStyle/>
          <a:p>
            <a:pPr algn="ctr"/>
            <a:r>
              <a:rPr lang="en-US" sz="1200" b="1" dirty="0">
                <a:solidFill>
                  <a:srgbClr val="7030A0"/>
                </a:solidFill>
              </a:rPr>
              <a:t>0.05</a:t>
            </a:r>
          </a:p>
        </p:txBody>
      </p:sp>
      <p:sp>
        <p:nvSpPr>
          <p:cNvPr id="59" name="TextBox 58">
            <a:extLst>
              <a:ext uri="{FF2B5EF4-FFF2-40B4-BE49-F238E27FC236}">
                <a16:creationId xmlns:a16="http://schemas.microsoft.com/office/drawing/2014/main" id="{B1ABE151-FC92-DD83-C3C0-264F87DE7CF2}"/>
              </a:ext>
            </a:extLst>
          </p:cNvPr>
          <p:cNvSpPr txBox="1"/>
          <p:nvPr/>
        </p:nvSpPr>
        <p:spPr>
          <a:xfrm>
            <a:off x="2270017" y="5719210"/>
            <a:ext cx="828018" cy="276999"/>
          </a:xfrm>
          <a:prstGeom prst="rect">
            <a:avLst/>
          </a:prstGeom>
          <a:noFill/>
        </p:spPr>
        <p:txBody>
          <a:bodyPr wrap="square" rtlCol="0">
            <a:spAutoFit/>
          </a:bodyPr>
          <a:lstStyle/>
          <a:p>
            <a:pPr algn="ctr"/>
            <a:r>
              <a:rPr lang="en-US" sz="1200" b="1" dirty="0">
                <a:solidFill>
                  <a:srgbClr val="7030A0"/>
                </a:solidFill>
              </a:rPr>
              <a:t>0.07</a:t>
            </a:r>
          </a:p>
        </p:txBody>
      </p:sp>
      <p:sp>
        <p:nvSpPr>
          <p:cNvPr id="4" name="Title 3">
            <a:extLst>
              <a:ext uri="{FF2B5EF4-FFF2-40B4-BE49-F238E27FC236}">
                <a16:creationId xmlns:a16="http://schemas.microsoft.com/office/drawing/2014/main" id="{7951E68C-ACA2-4559-795C-74817120949E}"/>
              </a:ext>
            </a:extLst>
          </p:cNvPr>
          <p:cNvSpPr>
            <a:spLocks noGrp="1"/>
          </p:cNvSpPr>
          <p:nvPr>
            <p:ph type="title"/>
          </p:nvPr>
        </p:nvSpPr>
        <p:spPr/>
        <p:txBody>
          <a:bodyPr/>
          <a:lstStyle/>
          <a:p>
            <a:r>
              <a:rPr lang="en-US" dirty="0"/>
              <a:t>Probabilistic Attack Tree Example</a:t>
            </a:r>
          </a:p>
        </p:txBody>
      </p:sp>
      <p:sp>
        <p:nvSpPr>
          <p:cNvPr id="2" name="Rectangle 1">
            <a:extLst>
              <a:ext uri="{FF2B5EF4-FFF2-40B4-BE49-F238E27FC236}">
                <a16:creationId xmlns:a16="http://schemas.microsoft.com/office/drawing/2014/main" id="{F303DDE5-FBEF-090D-E509-EA92094562BD}"/>
              </a:ext>
            </a:extLst>
          </p:cNvPr>
          <p:cNvSpPr/>
          <p:nvPr/>
        </p:nvSpPr>
        <p:spPr>
          <a:xfrm>
            <a:off x="1448344"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sends malicious navigation command to UAS</a:t>
            </a:r>
          </a:p>
        </p:txBody>
      </p:sp>
      <p:sp>
        <p:nvSpPr>
          <p:cNvPr id="6" name="Rectangle 5">
            <a:extLst>
              <a:ext uri="{FF2B5EF4-FFF2-40B4-BE49-F238E27FC236}">
                <a16:creationId xmlns:a16="http://schemas.microsoft.com/office/drawing/2014/main" id="{65AD02FD-94E8-A189-3B29-F8438A13A9A3}"/>
              </a:ext>
            </a:extLst>
          </p:cNvPr>
          <p:cNvSpPr/>
          <p:nvPr/>
        </p:nvSpPr>
        <p:spPr>
          <a:xfrm>
            <a:off x="222121"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gains control of ground station</a:t>
            </a:r>
          </a:p>
        </p:txBody>
      </p:sp>
      <p:sp>
        <p:nvSpPr>
          <p:cNvPr id="7" name="Rectangle 6">
            <a:extLst>
              <a:ext uri="{FF2B5EF4-FFF2-40B4-BE49-F238E27FC236}">
                <a16:creationId xmlns:a16="http://schemas.microsoft.com/office/drawing/2014/main" id="{54541DC9-AA03-59F5-39D0-17AF2C9BB712}"/>
              </a:ext>
            </a:extLst>
          </p:cNvPr>
          <p:cNvSpPr/>
          <p:nvPr/>
        </p:nvSpPr>
        <p:spPr>
          <a:xfrm>
            <a:off x="2921778" y="3134456"/>
            <a:ext cx="1771721"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into the middle of ground station &amp; UAS communications link</a:t>
            </a:r>
          </a:p>
        </p:txBody>
      </p:sp>
      <p:sp>
        <p:nvSpPr>
          <p:cNvPr id="8" name="Rectangle 7">
            <a:extLst>
              <a:ext uri="{FF2B5EF4-FFF2-40B4-BE49-F238E27FC236}">
                <a16:creationId xmlns:a16="http://schemas.microsoft.com/office/drawing/2014/main" id="{43E23A19-5FA0-654A-D9CD-5FD16208250E}"/>
              </a:ext>
            </a:extLst>
          </p:cNvPr>
          <p:cNvSpPr/>
          <p:nvPr/>
        </p:nvSpPr>
        <p:spPr>
          <a:xfrm>
            <a:off x="2913073" y="409099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link to shift into unencrypted mode</a:t>
            </a:r>
          </a:p>
        </p:txBody>
      </p:sp>
      <p:sp>
        <p:nvSpPr>
          <p:cNvPr id="9" name="Rectangle 8">
            <a:extLst>
              <a:ext uri="{FF2B5EF4-FFF2-40B4-BE49-F238E27FC236}">
                <a16:creationId xmlns:a16="http://schemas.microsoft.com/office/drawing/2014/main" id="{03F76A8A-2EC5-E76F-80CA-C1D0DD4A6770}"/>
              </a:ext>
            </a:extLst>
          </p:cNvPr>
          <p:cNvSpPr/>
          <p:nvPr/>
        </p:nvSpPr>
        <p:spPr>
          <a:xfrm>
            <a:off x="4901790" y="411483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encryption key</a:t>
            </a:r>
          </a:p>
        </p:txBody>
      </p:sp>
      <p:sp>
        <p:nvSpPr>
          <p:cNvPr id="10" name="Rectangle 9">
            <a:extLst>
              <a:ext uri="{FF2B5EF4-FFF2-40B4-BE49-F238E27FC236}">
                <a16:creationId xmlns:a16="http://schemas.microsoft.com/office/drawing/2014/main" id="{E73AE6F5-400A-C9AA-AA73-3E41638CD902}"/>
              </a:ext>
            </a:extLst>
          </p:cNvPr>
          <p:cNvSpPr/>
          <p:nvPr/>
        </p:nvSpPr>
        <p:spPr>
          <a:xfrm>
            <a:off x="2965885"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insider to give them the key</a:t>
            </a:r>
          </a:p>
        </p:txBody>
      </p:sp>
      <p:sp>
        <p:nvSpPr>
          <p:cNvPr id="11" name="Rectangle 10">
            <a:extLst>
              <a:ext uri="{FF2B5EF4-FFF2-40B4-BE49-F238E27FC236}">
                <a16:creationId xmlns:a16="http://schemas.microsoft.com/office/drawing/2014/main" id="{D9FC5E14-4E1C-D360-0FE7-F82DD0B6F861}"/>
              </a:ext>
            </a:extLst>
          </p:cNvPr>
          <p:cNvSpPr/>
          <p:nvPr/>
        </p:nvSpPr>
        <p:spPr>
          <a:xfrm>
            <a:off x="4568631"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breaks encryption to determine the key</a:t>
            </a:r>
          </a:p>
        </p:txBody>
      </p:sp>
      <p:sp>
        <p:nvSpPr>
          <p:cNvPr id="12" name="Rectangle 11">
            <a:extLst>
              <a:ext uri="{FF2B5EF4-FFF2-40B4-BE49-F238E27FC236}">
                <a16:creationId xmlns:a16="http://schemas.microsoft.com/office/drawing/2014/main" id="{B459329C-E4A8-23AC-9932-B2CC7BE59FBA}"/>
              </a:ext>
            </a:extLst>
          </p:cNvPr>
          <p:cNvSpPr/>
          <p:nvPr/>
        </p:nvSpPr>
        <p:spPr>
          <a:xfrm>
            <a:off x="6166454"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steals key from SIPR connected ground station</a:t>
            </a:r>
          </a:p>
        </p:txBody>
      </p:sp>
      <p:sp>
        <p:nvSpPr>
          <p:cNvPr id="13" name="Rectangle 12">
            <a:extLst>
              <a:ext uri="{FF2B5EF4-FFF2-40B4-BE49-F238E27FC236}">
                <a16:creationId xmlns:a16="http://schemas.microsoft.com/office/drawing/2014/main" id="{D0868767-5A2F-658D-9D24-44E102356ED8}"/>
              </a:ext>
            </a:extLst>
          </p:cNvPr>
          <p:cNvSpPr/>
          <p:nvPr/>
        </p:nvSpPr>
        <p:spPr>
          <a:xfrm>
            <a:off x="4604499" y="1221384"/>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UAS flies to adversary directed location</a:t>
            </a:r>
          </a:p>
        </p:txBody>
      </p:sp>
      <p:sp>
        <p:nvSpPr>
          <p:cNvPr id="14" name="Rectangle 13">
            <a:extLst>
              <a:ext uri="{FF2B5EF4-FFF2-40B4-BE49-F238E27FC236}">
                <a16:creationId xmlns:a16="http://schemas.microsoft.com/office/drawing/2014/main" id="{5E29C1A7-9382-330D-2C34-84A711D82C8F}"/>
              </a:ext>
            </a:extLst>
          </p:cNvPr>
          <p:cNvSpPr/>
          <p:nvPr/>
        </p:nvSpPr>
        <p:spPr>
          <a:xfrm>
            <a:off x="607231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sends adversary spoofed navigation message</a:t>
            </a:r>
          </a:p>
        </p:txBody>
      </p:sp>
      <p:sp>
        <p:nvSpPr>
          <p:cNvPr id="18" name="Rectangle 17">
            <a:extLst>
              <a:ext uri="{FF2B5EF4-FFF2-40B4-BE49-F238E27FC236}">
                <a16:creationId xmlns:a16="http://schemas.microsoft.com/office/drawing/2014/main" id="{95F33B48-D9A3-3D14-2D6A-E388A70E2395}"/>
              </a:ext>
            </a:extLst>
          </p:cNvPr>
          <p:cNvSpPr/>
          <p:nvPr/>
        </p:nvSpPr>
        <p:spPr>
          <a:xfrm>
            <a:off x="887942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successfully spoofs nav solution</a:t>
            </a:r>
          </a:p>
        </p:txBody>
      </p:sp>
      <p:sp>
        <p:nvSpPr>
          <p:cNvPr id="19" name="Rectangle 18">
            <a:extLst>
              <a:ext uri="{FF2B5EF4-FFF2-40B4-BE49-F238E27FC236}">
                <a16:creationId xmlns:a16="http://schemas.microsoft.com/office/drawing/2014/main" id="{3EDE488F-FCFA-4908-0822-A57E32F99B11}"/>
              </a:ext>
            </a:extLst>
          </p:cNvPr>
          <p:cNvSpPr/>
          <p:nvPr/>
        </p:nvSpPr>
        <p:spPr>
          <a:xfrm>
            <a:off x="8559819"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MIL GPS spoofing</a:t>
            </a:r>
          </a:p>
        </p:txBody>
      </p:sp>
      <p:sp>
        <p:nvSpPr>
          <p:cNvPr id="20" name="Rectangle 19">
            <a:extLst>
              <a:ext uri="{FF2B5EF4-FFF2-40B4-BE49-F238E27FC236}">
                <a16:creationId xmlns:a16="http://schemas.microsoft.com/office/drawing/2014/main" id="{CDAD2793-35FF-BA0D-2EC4-45BE13111B83}"/>
              </a:ext>
            </a:extLst>
          </p:cNvPr>
          <p:cNvSpPr/>
          <p:nvPr/>
        </p:nvSpPr>
        <p:spPr>
          <a:xfrm>
            <a:off x="10245407"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Other NAV sensor spoofing</a:t>
            </a:r>
          </a:p>
        </p:txBody>
      </p:sp>
      <p:sp>
        <p:nvSpPr>
          <p:cNvPr id="21" name="Rectangle 20">
            <a:extLst>
              <a:ext uri="{FF2B5EF4-FFF2-40B4-BE49-F238E27FC236}">
                <a16:creationId xmlns:a16="http://schemas.microsoft.com/office/drawing/2014/main" id="{A8DF03B7-8790-5782-85A7-129E10F0B0E2}"/>
              </a:ext>
            </a:extLst>
          </p:cNvPr>
          <p:cNvSpPr/>
          <p:nvPr/>
        </p:nvSpPr>
        <p:spPr>
          <a:xfrm>
            <a:off x="115190"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Operator Insider</a:t>
            </a:r>
          </a:p>
        </p:txBody>
      </p:sp>
      <p:sp>
        <p:nvSpPr>
          <p:cNvPr id="22" name="Rectangle 21">
            <a:extLst>
              <a:ext uri="{FF2B5EF4-FFF2-40B4-BE49-F238E27FC236}">
                <a16:creationId xmlns:a16="http://schemas.microsoft.com/office/drawing/2014/main" id="{4BF20549-882F-6E39-C213-10E33EE0D4D3}"/>
              </a:ext>
            </a:extLst>
          </p:cNvPr>
          <p:cNvSpPr/>
          <p:nvPr/>
        </p:nvSpPr>
        <p:spPr>
          <a:xfrm>
            <a:off x="1849254"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SIPR connected Traditional-IT cyber attack</a:t>
            </a:r>
          </a:p>
        </p:txBody>
      </p:sp>
      <p:cxnSp>
        <p:nvCxnSpPr>
          <p:cNvPr id="24" name="Straight Connector 23">
            <a:extLst>
              <a:ext uri="{FF2B5EF4-FFF2-40B4-BE49-F238E27FC236}">
                <a16:creationId xmlns:a16="http://schemas.microsoft.com/office/drawing/2014/main" id="{EF35882C-12C2-F476-EA4E-B38B500BD025}"/>
              </a:ext>
            </a:extLst>
          </p:cNvPr>
          <p:cNvCxnSpPr>
            <a:cxnSpLocks/>
            <a:stCxn id="13" idx="2"/>
            <a:endCxn id="2" idx="0"/>
          </p:cNvCxnSpPr>
          <p:nvPr/>
        </p:nvCxnSpPr>
        <p:spPr>
          <a:xfrm flipH="1">
            <a:off x="2222675" y="1922443"/>
            <a:ext cx="315615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FA45844-6D09-3B06-D704-922DFB640253}"/>
              </a:ext>
            </a:extLst>
          </p:cNvPr>
          <p:cNvCxnSpPr>
            <a:cxnSpLocks/>
            <a:stCxn id="13" idx="2"/>
            <a:endCxn id="14" idx="0"/>
          </p:cNvCxnSpPr>
          <p:nvPr/>
        </p:nvCxnSpPr>
        <p:spPr>
          <a:xfrm>
            <a:off x="5378830" y="1922443"/>
            <a:ext cx="146781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66A8426-A148-082C-843C-FD78B13C63C3}"/>
              </a:ext>
            </a:extLst>
          </p:cNvPr>
          <p:cNvCxnSpPr>
            <a:cxnSpLocks/>
            <a:stCxn id="13" idx="2"/>
            <a:endCxn id="18" idx="0"/>
          </p:cNvCxnSpPr>
          <p:nvPr/>
        </p:nvCxnSpPr>
        <p:spPr>
          <a:xfrm>
            <a:off x="5378830" y="1922443"/>
            <a:ext cx="427492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79C3D94-8CD0-B846-9023-F66A9F28B853}"/>
              </a:ext>
            </a:extLst>
          </p:cNvPr>
          <p:cNvCxnSpPr>
            <a:cxnSpLocks/>
            <a:stCxn id="6" idx="0"/>
            <a:endCxn id="2" idx="2"/>
          </p:cNvCxnSpPr>
          <p:nvPr/>
        </p:nvCxnSpPr>
        <p:spPr>
          <a:xfrm flipV="1">
            <a:off x="996452" y="2878979"/>
            <a:ext cx="1226223"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848D939-35FB-C2AA-04DA-C90072F843FE}"/>
              </a:ext>
            </a:extLst>
          </p:cNvPr>
          <p:cNvCxnSpPr>
            <a:cxnSpLocks/>
            <a:stCxn id="7" idx="0"/>
            <a:endCxn id="2" idx="2"/>
          </p:cNvCxnSpPr>
          <p:nvPr/>
        </p:nvCxnSpPr>
        <p:spPr>
          <a:xfrm flipH="1" flipV="1">
            <a:off x="2222675" y="2878979"/>
            <a:ext cx="1584964"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A480C29-66FE-71ED-95A9-DB2861DA8D4B}"/>
              </a:ext>
            </a:extLst>
          </p:cNvPr>
          <p:cNvCxnSpPr>
            <a:cxnSpLocks/>
            <a:stCxn id="6" idx="2"/>
            <a:endCxn id="22" idx="0"/>
          </p:cNvCxnSpPr>
          <p:nvPr/>
        </p:nvCxnSpPr>
        <p:spPr>
          <a:xfrm>
            <a:off x="996452" y="3835515"/>
            <a:ext cx="1627133"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604D4F9-8846-FE4E-D4FA-0EF408810239}"/>
              </a:ext>
            </a:extLst>
          </p:cNvPr>
          <p:cNvCxnSpPr>
            <a:cxnSpLocks/>
            <a:stCxn id="6" idx="2"/>
            <a:endCxn id="21" idx="0"/>
          </p:cNvCxnSpPr>
          <p:nvPr/>
        </p:nvCxnSpPr>
        <p:spPr>
          <a:xfrm flipH="1">
            <a:off x="889521" y="3835515"/>
            <a:ext cx="106931"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8C406F3-3B00-2BF5-6C93-D7C97F68EF5C}"/>
              </a:ext>
            </a:extLst>
          </p:cNvPr>
          <p:cNvCxnSpPr>
            <a:cxnSpLocks/>
            <a:stCxn id="7" idx="2"/>
            <a:endCxn id="8" idx="0"/>
          </p:cNvCxnSpPr>
          <p:nvPr/>
        </p:nvCxnSpPr>
        <p:spPr>
          <a:xfrm flipH="1">
            <a:off x="3687404" y="3835515"/>
            <a:ext cx="12023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9E02036-2DC3-BEB0-3CDE-18B6226D1785}"/>
              </a:ext>
            </a:extLst>
          </p:cNvPr>
          <p:cNvCxnSpPr>
            <a:cxnSpLocks/>
            <a:stCxn id="7" idx="2"/>
            <a:endCxn id="9" idx="0"/>
          </p:cNvCxnSpPr>
          <p:nvPr/>
        </p:nvCxnSpPr>
        <p:spPr>
          <a:xfrm>
            <a:off x="3807639" y="3835515"/>
            <a:ext cx="1868482" cy="279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15747F-34ED-42FB-45F5-292CC9E97471}"/>
              </a:ext>
            </a:extLst>
          </p:cNvPr>
          <p:cNvCxnSpPr>
            <a:cxnSpLocks/>
            <a:stCxn id="9" idx="2"/>
            <a:endCxn id="11" idx="0"/>
          </p:cNvCxnSpPr>
          <p:nvPr/>
        </p:nvCxnSpPr>
        <p:spPr>
          <a:xfrm flipH="1">
            <a:off x="5342962" y="4815891"/>
            <a:ext cx="333159"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1F36B5A-554C-BED7-06FC-D2CCFF2448A9}"/>
              </a:ext>
            </a:extLst>
          </p:cNvPr>
          <p:cNvCxnSpPr>
            <a:cxnSpLocks/>
            <a:stCxn id="10" idx="0"/>
            <a:endCxn id="9" idx="2"/>
          </p:cNvCxnSpPr>
          <p:nvPr/>
        </p:nvCxnSpPr>
        <p:spPr>
          <a:xfrm flipV="1">
            <a:off x="3740216" y="4815891"/>
            <a:ext cx="1935905"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BECDC1C-BB83-33D7-6E77-E8B8D55ECDFA}"/>
              </a:ext>
            </a:extLst>
          </p:cNvPr>
          <p:cNvCxnSpPr>
            <a:cxnSpLocks/>
            <a:stCxn id="12" idx="0"/>
            <a:endCxn id="9" idx="2"/>
          </p:cNvCxnSpPr>
          <p:nvPr/>
        </p:nvCxnSpPr>
        <p:spPr>
          <a:xfrm flipH="1" flipV="1">
            <a:off x="5676121" y="4815891"/>
            <a:ext cx="1264664"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3976E78-AA61-0737-1254-D21CDDD72737}"/>
              </a:ext>
            </a:extLst>
          </p:cNvPr>
          <p:cNvCxnSpPr>
            <a:cxnSpLocks/>
            <a:stCxn id="18" idx="2"/>
            <a:endCxn id="19" idx="0"/>
          </p:cNvCxnSpPr>
          <p:nvPr/>
        </p:nvCxnSpPr>
        <p:spPr>
          <a:xfrm flipH="1">
            <a:off x="9334150" y="2878979"/>
            <a:ext cx="31960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08EF4E1-B77B-935F-ED97-7303BC48355A}"/>
              </a:ext>
            </a:extLst>
          </p:cNvPr>
          <p:cNvCxnSpPr>
            <a:cxnSpLocks/>
            <a:stCxn id="18" idx="2"/>
            <a:endCxn id="20" idx="0"/>
          </p:cNvCxnSpPr>
          <p:nvPr/>
        </p:nvCxnSpPr>
        <p:spPr>
          <a:xfrm>
            <a:off x="9653756" y="2878979"/>
            <a:ext cx="1365982"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CD0878-088B-D320-A99B-9FCFE1086A66}"/>
              </a:ext>
            </a:extLst>
          </p:cNvPr>
          <p:cNvCxnSpPr>
            <a:cxnSpLocks/>
            <a:stCxn id="14" idx="2"/>
            <a:endCxn id="32" idx="0"/>
          </p:cNvCxnSpPr>
          <p:nvPr/>
        </p:nvCxnSpPr>
        <p:spPr>
          <a:xfrm flipH="1">
            <a:off x="5962976" y="2878979"/>
            <a:ext cx="883670"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1045B8-A814-8D6F-E9A7-74696C4A99A9}"/>
              </a:ext>
            </a:extLst>
          </p:cNvPr>
          <p:cNvCxnSpPr>
            <a:cxnSpLocks/>
            <a:stCxn id="14" idx="2"/>
            <a:endCxn id="33" idx="0"/>
          </p:cNvCxnSpPr>
          <p:nvPr/>
        </p:nvCxnSpPr>
        <p:spPr>
          <a:xfrm>
            <a:off x="6846646" y="2878979"/>
            <a:ext cx="801917"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BBE37B8-E75A-62B9-BE4F-04773BE85FED}"/>
              </a:ext>
            </a:extLst>
          </p:cNvPr>
          <p:cNvSpPr txBox="1"/>
          <p:nvPr/>
        </p:nvSpPr>
        <p:spPr>
          <a:xfrm>
            <a:off x="6531002" y="2834676"/>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32" name="Rectangle 31">
            <a:extLst>
              <a:ext uri="{FF2B5EF4-FFF2-40B4-BE49-F238E27FC236}">
                <a16:creationId xmlns:a16="http://schemas.microsoft.com/office/drawing/2014/main" id="{B818B1A3-C32B-907C-11FA-3E35186CD5F3}"/>
              </a:ext>
            </a:extLst>
          </p:cNvPr>
          <p:cNvSpPr/>
          <p:nvPr/>
        </p:nvSpPr>
        <p:spPr>
          <a:xfrm>
            <a:off x="5188645"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control of device on 1553 bus via supply chain</a:t>
            </a:r>
          </a:p>
        </p:txBody>
      </p:sp>
      <p:sp>
        <p:nvSpPr>
          <p:cNvPr id="33" name="Rectangle 32">
            <a:extLst>
              <a:ext uri="{FF2B5EF4-FFF2-40B4-BE49-F238E27FC236}">
                <a16:creationId xmlns:a16="http://schemas.microsoft.com/office/drawing/2014/main" id="{B54E043D-CE3F-E31E-9B79-5AC2C2DE6291}"/>
              </a:ext>
            </a:extLst>
          </p:cNvPr>
          <p:cNvSpPr/>
          <p:nvPr/>
        </p:nvSpPr>
        <p:spPr>
          <a:xfrm>
            <a:off x="6874232"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successfully sends adversary spoofed navigation message</a:t>
            </a:r>
          </a:p>
        </p:txBody>
      </p:sp>
      <p:cxnSp>
        <p:nvCxnSpPr>
          <p:cNvPr id="138" name="Straight Connector 137">
            <a:extLst>
              <a:ext uri="{FF2B5EF4-FFF2-40B4-BE49-F238E27FC236}">
                <a16:creationId xmlns:a16="http://schemas.microsoft.com/office/drawing/2014/main" id="{FC8C2E7D-1A8D-3463-5DEB-434CDC6D4FDA}"/>
              </a:ext>
            </a:extLst>
          </p:cNvPr>
          <p:cNvCxnSpPr>
            <a:cxnSpLocks/>
          </p:cNvCxnSpPr>
          <p:nvPr/>
        </p:nvCxnSpPr>
        <p:spPr>
          <a:xfrm flipH="1">
            <a:off x="264290" y="1426175"/>
            <a:ext cx="4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9FC08B89-6ED3-1C88-FEBC-1343BB65F437}"/>
              </a:ext>
            </a:extLst>
          </p:cNvPr>
          <p:cNvSpPr txBox="1"/>
          <p:nvPr/>
        </p:nvSpPr>
        <p:spPr>
          <a:xfrm>
            <a:off x="162655" y="1494301"/>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141" name="TextBox 140">
            <a:extLst>
              <a:ext uri="{FF2B5EF4-FFF2-40B4-BE49-F238E27FC236}">
                <a16:creationId xmlns:a16="http://schemas.microsoft.com/office/drawing/2014/main" id="{D7C70841-3A7A-3021-DDAC-D2D210B27FA7}"/>
              </a:ext>
            </a:extLst>
          </p:cNvPr>
          <p:cNvSpPr txBox="1"/>
          <p:nvPr/>
        </p:nvSpPr>
        <p:spPr>
          <a:xfrm>
            <a:off x="150394" y="1230787"/>
            <a:ext cx="617537" cy="246221"/>
          </a:xfrm>
          <a:prstGeom prst="rect">
            <a:avLst/>
          </a:prstGeom>
          <a:noFill/>
        </p:spPr>
        <p:txBody>
          <a:bodyPr wrap="square" rtlCol="0">
            <a:spAutoFit/>
          </a:bodyPr>
          <a:lstStyle/>
          <a:p>
            <a:pPr algn="ctr"/>
            <a:r>
              <a:rPr lang="en-US" sz="1000" dirty="0">
                <a:solidFill>
                  <a:schemeClr val="accent1"/>
                </a:solidFill>
              </a:rPr>
              <a:t>or</a:t>
            </a:r>
          </a:p>
        </p:txBody>
      </p:sp>
      <p:cxnSp>
        <p:nvCxnSpPr>
          <p:cNvPr id="142" name="Straight Connector 141">
            <a:extLst>
              <a:ext uri="{FF2B5EF4-FFF2-40B4-BE49-F238E27FC236}">
                <a16:creationId xmlns:a16="http://schemas.microsoft.com/office/drawing/2014/main" id="{480CCD42-774F-2B64-1CFF-33A1E94103F6}"/>
              </a:ext>
            </a:extLst>
          </p:cNvPr>
          <p:cNvCxnSpPr>
            <a:cxnSpLocks/>
          </p:cNvCxnSpPr>
          <p:nvPr/>
        </p:nvCxnSpPr>
        <p:spPr>
          <a:xfrm flipH="1">
            <a:off x="264290" y="1697045"/>
            <a:ext cx="414269" cy="552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3A4E04-E597-2906-6DD4-16E1D67BDF6F}"/>
              </a:ext>
            </a:extLst>
          </p:cNvPr>
          <p:cNvSpPr txBox="1"/>
          <p:nvPr/>
        </p:nvSpPr>
        <p:spPr>
          <a:xfrm>
            <a:off x="449122" y="5719211"/>
            <a:ext cx="828018" cy="276999"/>
          </a:xfrm>
          <a:prstGeom prst="rect">
            <a:avLst/>
          </a:prstGeom>
          <a:noFill/>
        </p:spPr>
        <p:txBody>
          <a:bodyPr wrap="square" rtlCol="0">
            <a:spAutoFit/>
          </a:bodyPr>
          <a:lstStyle/>
          <a:p>
            <a:pPr algn="ctr"/>
            <a:r>
              <a:rPr lang="en-US" sz="1200" b="1" dirty="0">
                <a:solidFill>
                  <a:srgbClr val="00B050"/>
                </a:solidFill>
              </a:rPr>
              <a:t>0.002</a:t>
            </a:r>
          </a:p>
        </p:txBody>
      </p:sp>
      <p:sp>
        <p:nvSpPr>
          <p:cNvPr id="16" name="TextBox 15">
            <a:extLst>
              <a:ext uri="{FF2B5EF4-FFF2-40B4-BE49-F238E27FC236}">
                <a16:creationId xmlns:a16="http://schemas.microsoft.com/office/drawing/2014/main" id="{9D9AF0ED-C109-5FDA-858E-C7FC8AB6DE04}"/>
              </a:ext>
            </a:extLst>
          </p:cNvPr>
          <p:cNvSpPr txBox="1"/>
          <p:nvPr/>
        </p:nvSpPr>
        <p:spPr>
          <a:xfrm>
            <a:off x="3243919" y="4736086"/>
            <a:ext cx="828018" cy="276999"/>
          </a:xfrm>
          <a:prstGeom prst="rect">
            <a:avLst/>
          </a:prstGeom>
          <a:noFill/>
        </p:spPr>
        <p:txBody>
          <a:bodyPr wrap="square" rtlCol="0">
            <a:spAutoFit/>
          </a:bodyPr>
          <a:lstStyle/>
          <a:p>
            <a:pPr algn="ctr"/>
            <a:r>
              <a:rPr lang="en-US" sz="1200" b="1" dirty="0">
                <a:solidFill>
                  <a:srgbClr val="00B050"/>
                </a:solidFill>
              </a:rPr>
              <a:t>0.0</a:t>
            </a:r>
          </a:p>
        </p:txBody>
      </p:sp>
      <p:grpSp>
        <p:nvGrpSpPr>
          <p:cNvPr id="39" name="Group 38">
            <a:extLst>
              <a:ext uri="{FF2B5EF4-FFF2-40B4-BE49-F238E27FC236}">
                <a16:creationId xmlns:a16="http://schemas.microsoft.com/office/drawing/2014/main" id="{159E69CB-A628-0180-B56E-73E2D8F55D51}"/>
              </a:ext>
            </a:extLst>
          </p:cNvPr>
          <p:cNvGrpSpPr/>
          <p:nvPr/>
        </p:nvGrpSpPr>
        <p:grpSpPr>
          <a:xfrm>
            <a:off x="20730" y="1813647"/>
            <a:ext cx="909662" cy="246221"/>
            <a:chOff x="16592" y="1776405"/>
            <a:chExt cx="909662" cy="246221"/>
          </a:xfrm>
        </p:grpSpPr>
        <p:sp>
          <p:nvSpPr>
            <p:cNvPr id="38" name="TextBox 37">
              <a:extLst>
                <a:ext uri="{FF2B5EF4-FFF2-40B4-BE49-F238E27FC236}">
                  <a16:creationId xmlns:a16="http://schemas.microsoft.com/office/drawing/2014/main" id="{812603A9-5E8D-C5E5-BD10-AB584CC87263}"/>
                </a:ext>
              </a:extLst>
            </p:cNvPr>
            <p:cNvSpPr txBox="1"/>
            <p:nvPr/>
          </p:nvSpPr>
          <p:spPr>
            <a:xfrm>
              <a:off x="16592" y="1776405"/>
              <a:ext cx="909662" cy="246221"/>
            </a:xfrm>
            <a:prstGeom prst="rect">
              <a:avLst/>
            </a:prstGeom>
            <a:noFill/>
          </p:spPr>
          <p:txBody>
            <a:bodyPr wrap="square" rtlCol="0">
              <a:spAutoFit/>
            </a:bodyPr>
            <a:lstStyle/>
            <a:p>
              <a:pPr algn="ctr"/>
              <a:r>
                <a:rPr lang="en-US" sz="1000" dirty="0"/>
                <a:t>Scored Leaf</a:t>
              </a:r>
            </a:p>
          </p:txBody>
        </p:sp>
        <p:sp>
          <p:nvSpPr>
            <p:cNvPr id="36" name="Rectangle 35">
              <a:extLst>
                <a:ext uri="{FF2B5EF4-FFF2-40B4-BE49-F238E27FC236}">
                  <a16:creationId xmlns:a16="http://schemas.microsoft.com/office/drawing/2014/main" id="{15ED59FB-E242-6B9E-FF15-CE8222FE9EC0}"/>
                </a:ext>
              </a:extLst>
            </p:cNvPr>
            <p:cNvSpPr/>
            <p:nvPr/>
          </p:nvSpPr>
          <p:spPr>
            <a:xfrm>
              <a:off x="100067" y="1796802"/>
              <a:ext cx="748131" cy="205425"/>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42" name="TextBox 41">
            <a:extLst>
              <a:ext uri="{FF2B5EF4-FFF2-40B4-BE49-F238E27FC236}">
                <a16:creationId xmlns:a16="http://schemas.microsoft.com/office/drawing/2014/main" id="{2A71C22F-3C27-E228-7A85-3316D8BC4ACC}"/>
              </a:ext>
            </a:extLst>
          </p:cNvPr>
          <p:cNvSpPr txBox="1"/>
          <p:nvPr/>
        </p:nvSpPr>
        <p:spPr>
          <a:xfrm>
            <a:off x="7232453" y="3835515"/>
            <a:ext cx="828018" cy="276999"/>
          </a:xfrm>
          <a:prstGeom prst="rect">
            <a:avLst/>
          </a:prstGeom>
          <a:noFill/>
        </p:spPr>
        <p:txBody>
          <a:bodyPr wrap="square" rtlCol="0">
            <a:spAutoFit/>
          </a:bodyPr>
          <a:lstStyle/>
          <a:p>
            <a:pPr algn="ctr"/>
            <a:r>
              <a:rPr lang="en-US" sz="1200" b="1" dirty="0">
                <a:solidFill>
                  <a:srgbClr val="0070C0"/>
                </a:solidFill>
              </a:rPr>
              <a:t>0.30</a:t>
            </a:r>
          </a:p>
        </p:txBody>
      </p:sp>
      <p:sp>
        <p:nvSpPr>
          <p:cNvPr id="35" name="TextBox 34">
            <a:extLst>
              <a:ext uri="{FF2B5EF4-FFF2-40B4-BE49-F238E27FC236}">
                <a16:creationId xmlns:a16="http://schemas.microsoft.com/office/drawing/2014/main" id="{3D7AF06D-C085-A3F0-0963-B2299F15C8B5}"/>
              </a:ext>
            </a:extLst>
          </p:cNvPr>
          <p:cNvSpPr txBox="1"/>
          <p:nvPr/>
        </p:nvSpPr>
        <p:spPr>
          <a:xfrm>
            <a:off x="8923502" y="3788444"/>
            <a:ext cx="828018" cy="276999"/>
          </a:xfrm>
          <a:prstGeom prst="rect">
            <a:avLst/>
          </a:prstGeom>
          <a:noFill/>
        </p:spPr>
        <p:txBody>
          <a:bodyPr wrap="square" rtlCol="0">
            <a:spAutoFit/>
          </a:bodyPr>
          <a:lstStyle/>
          <a:p>
            <a:pPr algn="ctr"/>
            <a:r>
              <a:rPr lang="en-US" sz="1200" b="1" dirty="0">
                <a:solidFill>
                  <a:srgbClr val="7030A0"/>
                </a:solidFill>
              </a:rPr>
              <a:t>0.01</a:t>
            </a:r>
          </a:p>
        </p:txBody>
      </p:sp>
      <p:sp>
        <p:nvSpPr>
          <p:cNvPr id="45" name="TextBox 44">
            <a:extLst>
              <a:ext uri="{FF2B5EF4-FFF2-40B4-BE49-F238E27FC236}">
                <a16:creationId xmlns:a16="http://schemas.microsoft.com/office/drawing/2014/main" id="{EB1AD249-7267-4606-3828-6D94DEA9A872}"/>
              </a:ext>
            </a:extLst>
          </p:cNvPr>
          <p:cNvSpPr txBox="1"/>
          <p:nvPr/>
        </p:nvSpPr>
        <p:spPr>
          <a:xfrm>
            <a:off x="10641462" y="3803052"/>
            <a:ext cx="828018" cy="276999"/>
          </a:xfrm>
          <a:prstGeom prst="rect">
            <a:avLst/>
          </a:prstGeom>
          <a:noFill/>
        </p:spPr>
        <p:txBody>
          <a:bodyPr wrap="square" rtlCol="0">
            <a:spAutoFit/>
          </a:bodyPr>
          <a:lstStyle/>
          <a:p>
            <a:pPr algn="ctr"/>
            <a:r>
              <a:rPr lang="en-US" sz="1200" b="1" dirty="0">
                <a:solidFill>
                  <a:srgbClr val="7030A0"/>
                </a:solidFill>
              </a:rPr>
              <a:t>0.005</a:t>
            </a:r>
          </a:p>
        </p:txBody>
      </p:sp>
      <p:sp>
        <p:nvSpPr>
          <p:cNvPr id="54" name="TextBox 53">
            <a:extLst>
              <a:ext uri="{FF2B5EF4-FFF2-40B4-BE49-F238E27FC236}">
                <a16:creationId xmlns:a16="http://schemas.microsoft.com/office/drawing/2014/main" id="{F88E556F-33EE-0E93-C1F8-FCC1BAB8A03A}"/>
              </a:ext>
            </a:extLst>
          </p:cNvPr>
          <p:cNvSpPr txBox="1"/>
          <p:nvPr/>
        </p:nvSpPr>
        <p:spPr>
          <a:xfrm>
            <a:off x="3307425" y="6542758"/>
            <a:ext cx="828018" cy="276999"/>
          </a:xfrm>
          <a:prstGeom prst="rect">
            <a:avLst/>
          </a:prstGeom>
          <a:noFill/>
        </p:spPr>
        <p:txBody>
          <a:bodyPr wrap="square" rtlCol="0">
            <a:spAutoFit/>
          </a:bodyPr>
          <a:lstStyle/>
          <a:p>
            <a:pPr algn="ctr"/>
            <a:r>
              <a:rPr lang="en-US" sz="1200" b="1" dirty="0">
                <a:solidFill>
                  <a:srgbClr val="00B050"/>
                </a:solidFill>
              </a:rPr>
              <a:t>0.0005</a:t>
            </a:r>
          </a:p>
        </p:txBody>
      </p:sp>
      <p:sp>
        <p:nvSpPr>
          <p:cNvPr id="15" name="TextBox 14">
            <a:extLst>
              <a:ext uri="{FF2B5EF4-FFF2-40B4-BE49-F238E27FC236}">
                <a16:creationId xmlns:a16="http://schemas.microsoft.com/office/drawing/2014/main" id="{01ED1D86-6142-5A37-02A0-5BCD6A78C5FC}"/>
              </a:ext>
            </a:extLst>
          </p:cNvPr>
          <p:cNvSpPr txBox="1"/>
          <p:nvPr/>
        </p:nvSpPr>
        <p:spPr>
          <a:xfrm>
            <a:off x="65367" y="6083711"/>
            <a:ext cx="1626892" cy="707886"/>
          </a:xfrm>
          <a:prstGeom prst="rect">
            <a:avLst/>
          </a:prstGeom>
          <a:noFill/>
          <a:ln>
            <a:solidFill>
              <a:schemeClr val="accent1"/>
            </a:solidFill>
          </a:ln>
        </p:spPr>
        <p:txBody>
          <a:bodyPr wrap="square" rtlCol="0">
            <a:spAutoFit/>
          </a:bodyPr>
          <a:lstStyle/>
          <a:p>
            <a:r>
              <a:rPr lang="en-US" sz="1000" b="1" dirty="0">
                <a:solidFill>
                  <a:srgbClr val="00B050"/>
                </a:solidFill>
              </a:rPr>
              <a:t>Derived from data</a:t>
            </a:r>
          </a:p>
          <a:p>
            <a:r>
              <a:rPr lang="en-US" sz="1000" b="1" dirty="0">
                <a:solidFill>
                  <a:srgbClr val="0070C0"/>
                </a:solidFill>
              </a:rPr>
              <a:t>Human informed model</a:t>
            </a:r>
          </a:p>
          <a:p>
            <a:r>
              <a:rPr lang="en-US" sz="1000" b="1" dirty="0">
                <a:solidFill>
                  <a:srgbClr val="7030A0"/>
                </a:solidFill>
              </a:rPr>
              <a:t>SME assessment</a:t>
            </a:r>
          </a:p>
          <a:p>
            <a:r>
              <a:rPr lang="en-US" sz="1000" b="1" dirty="0"/>
              <a:t>Calculated</a:t>
            </a:r>
          </a:p>
        </p:txBody>
      </p:sp>
      <p:sp>
        <p:nvSpPr>
          <p:cNvPr id="41" name="TextBox 40">
            <a:extLst>
              <a:ext uri="{FF2B5EF4-FFF2-40B4-BE49-F238E27FC236}">
                <a16:creationId xmlns:a16="http://schemas.microsoft.com/office/drawing/2014/main" id="{F078A2BD-38B6-5EE1-2E63-E4B47E990F21}"/>
              </a:ext>
            </a:extLst>
          </p:cNvPr>
          <p:cNvSpPr txBox="1"/>
          <p:nvPr/>
        </p:nvSpPr>
        <p:spPr>
          <a:xfrm>
            <a:off x="561786" y="3786463"/>
            <a:ext cx="828018" cy="276999"/>
          </a:xfrm>
          <a:prstGeom prst="rect">
            <a:avLst/>
          </a:prstGeom>
          <a:noFill/>
        </p:spPr>
        <p:txBody>
          <a:bodyPr wrap="square" rtlCol="0">
            <a:spAutoFit/>
          </a:bodyPr>
          <a:lstStyle/>
          <a:p>
            <a:pPr algn="ctr"/>
            <a:r>
              <a:rPr lang="en-US" sz="1200" b="1" dirty="0"/>
              <a:t>0.071</a:t>
            </a:r>
          </a:p>
        </p:txBody>
      </p:sp>
      <p:sp>
        <p:nvSpPr>
          <p:cNvPr id="56" name="TextBox 55">
            <a:extLst>
              <a:ext uri="{FF2B5EF4-FFF2-40B4-BE49-F238E27FC236}">
                <a16:creationId xmlns:a16="http://schemas.microsoft.com/office/drawing/2014/main" id="{6FBA7093-0C90-0E25-36FB-BCEF5227F7DD}"/>
              </a:ext>
            </a:extLst>
          </p:cNvPr>
          <p:cNvSpPr txBox="1"/>
          <p:nvPr/>
        </p:nvSpPr>
        <p:spPr>
          <a:xfrm>
            <a:off x="3407804" y="3791762"/>
            <a:ext cx="828018" cy="276999"/>
          </a:xfrm>
          <a:prstGeom prst="rect">
            <a:avLst/>
          </a:prstGeom>
          <a:noFill/>
        </p:spPr>
        <p:txBody>
          <a:bodyPr wrap="square" rtlCol="0">
            <a:spAutoFit/>
          </a:bodyPr>
          <a:lstStyle/>
          <a:p>
            <a:pPr algn="ctr"/>
            <a:r>
              <a:rPr lang="en-US" sz="1200" b="1" dirty="0"/>
              <a:t>0.069</a:t>
            </a:r>
          </a:p>
        </p:txBody>
      </p:sp>
      <p:sp>
        <p:nvSpPr>
          <p:cNvPr id="61" name="TextBox 60">
            <a:extLst>
              <a:ext uri="{FF2B5EF4-FFF2-40B4-BE49-F238E27FC236}">
                <a16:creationId xmlns:a16="http://schemas.microsoft.com/office/drawing/2014/main" id="{2D7A2FC6-6DE3-F507-7839-C5546CC2EDC3}"/>
              </a:ext>
            </a:extLst>
          </p:cNvPr>
          <p:cNvSpPr txBox="1"/>
          <p:nvPr/>
        </p:nvSpPr>
        <p:spPr>
          <a:xfrm>
            <a:off x="1807009" y="2834218"/>
            <a:ext cx="828018" cy="276999"/>
          </a:xfrm>
          <a:prstGeom prst="rect">
            <a:avLst/>
          </a:prstGeom>
          <a:noFill/>
        </p:spPr>
        <p:txBody>
          <a:bodyPr wrap="square" rtlCol="0">
            <a:spAutoFit/>
          </a:bodyPr>
          <a:lstStyle/>
          <a:p>
            <a:pPr algn="ctr"/>
            <a:r>
              <a:rPr lang="en-US" sz="1200" b="1" dirty="0"/>
              <a:t>0.136</a:t>
            </a:r>
          </a:p>
        </p:txBody>
      </p:sp>
      <p:sp>
        <p:nvSpPr>
          <p:cNvPr id="65" name="TextBox 64">
            <a:extLst>
              <a:ext uri="{FF2B5EF4-FFF2-40B4-BE49-F238E27FC236}">
                <a16:creationId xmlns:a16="http://schemas.microsoft.com/office/drawing/2014/main" id="{AF088252-DD36-3A13-7E0D-CA9D605E887A}"/>
              </a:ext>
            </a:extLst>
          </p:cNvPr>
          <p:cNvSpPr txBox="1"/>
          <p:nvPr/>
        </p:nvSpPr>
        <p:spPr>
          <a:xfrm>
            <a:off x="5259494" y="4786077"/>
            <a:ext cx="828018" cy="276999"/>
          </a:xfrm>
          <a:prstGeom prst="rect">
            <a:avLst/>
          </a:prstGeom>
          <a:noFill/>
        </p:spPr>
        <p:txBody>
          <a:bodyPr wrap="square" rtlCol="0">
            <a:spAutoFit/>
          </a:bodyPr>
          <a:lstStyle/>
          <a:p>
            <a:pPr algn="ctr"/>
            <a:r>
              <a:rPr lang="en-US" sz="1200" b="1" dirty="0"/>
              <a:t>0.069</a:t>
            </a:r>
          </a:p>
        </p:txBody>
      </p:sp>
      <p:sp>
        <p:nvSpPr>
          <p:cNvPr id="66" name="TextBox 65">
            <a:extLst>
              <a:ext uri="{FF2B5EF4-FFF2-40B4-BE49-F238E27FC236}">
                <a16:creationId xmlns:a16="http://schemas.microsoft.com/office/drawing/2014/main" id="{824A3A0F-AE5F-ED19-7A36-E98313E89325}"/>
              </a:ext>
            </a:extLst>
          </p:cNvPr>
          <p:cNvSpPr txBox="1"/>
          <p:nvPr/>
        </p:nvSpPr>
        <p:spPr>
          <a:xfrm>
            <a:off x="4945252" y="1887768"/>
            <a:ext cx="828018" cy="276999"/>
          </a:xfrm>
          <a:prstGeom prst="rect">
            <a:avLst/>
          </a:prstGeom>
          <a:noFill/>
        </p:spPr>
        <p:txBody>
          <a:bodyPr wrap="square" rtlCol="0">
            <a:spAutoFit/>
          </a:bodyPr>
          <a:lstStyle/>
          <a:p>
            <a:pPr algn="ctr"/>
            <a:r>
              <a:rPr lang="en-US" sz="1200" b="1" dirty="0"/>
              <a:t>0.15</a:t>
            </a:r>
          </a:p>
        </p:txBody>
      </p:sp>
      <p:sp>
        <p:nvSpPr>
          <p:cNvPr id="70" name="TextBox 69">
            <a:extLst>
              <a:ext uri="{FF2B5EF4-FFF2-40B4-BE49-F238E27FC236}">
                <a16:creationId xmlns:a16="http://schemas.microsoft.com/office/drawing/2014/main" id="{C7355A96-DEBE-B7F2-5D68-57DA25FA15A7}"/>
              </a:ext>
            </a:extLst>
          </p:cNvPr>
          <p:cNvSpPr txBox="1"/>
          <p:nvPr/>
        </p:nvSpPr>
        <p:spPr>
          <a:xfrm>
            <a:off x="6412532" y="2926894"/>
            <a:ext cx="828018" cy="276999"/>
          </a:xfrm>
          <a:prstGeom prst="rect">
            <a:avLst/>
          </a:prstGeom>
          <a:noFill/>
        </p:spPr>
        <p:txBody>
          <a:bodyPr wrap="square" rtlCol="0">
            <a:spAutoFit/>
          </a:bodyPr>
          <a:lstStyle/>
          <a:p>
            <a:pPr algn="ctr"/>
            <a:r>
              <a:rPr lang="en-US" sz="1200" b="1" dirty="0"/>
              <a:t>0.003</a:t>
            </a:r>
          </a:p>
        </p:txBody>
      </p:sp>
      <p:sp>
        <p:nvSpPr>
          <p:cNvPr id="71" name="TextBox 70">
            <a:extLst>
              <a:ext uri="{FF2B5EF4-FFF2-40B4-BE49-F238E27FC236}">
                <a16:creationId xmlns:a16="http://schemas.microsoft.com/office/drawing/2014/main" id="{EB3BA58D-7DE6-4BB3-0317-02DB96185DD1}"/>
              </a:ext>
            </a:extLst>
          </p:cNvPr>
          <p:cNvSpPr txBox="1"/>
          <p:nvPr/>
        </p:nvSpPr>
        <p:spPr>
          <a:xfrm>
            <a:off x="9268160" y="2831908"/>
            <a:ext cx="828018" cy="276999"/>
          </a:xfrm>
          <a:prstGeom prst="rect">
            <a:avLst/>
          </a:prstGeom>
          <a:noFill/>
        </p:spPr>
        <p:txBody>
          <a:bodyPr wrap="square" rtlCol="0">
            <a:spAutoFit/>
          </a:bodyPr>
          <a:lstStyle/>
          <a:p>
            <a:pPr algn="ctr"/>
            <a:r>
              <a:rPr lang="en-US" sz="1200" b="1" dirty="0"/>
              <a:t>0.015</a:t>
            </a:r>
          </a:p>
        </p:txBody>
      </p:sp>
    </p:spTree>
    <p:extLst>
      <p:ext uri="{BB962C8B-B14F-4D97-AF65-F5344CB8AC3E}">
        <p14:creationId xmlns:p14="http://schemas.microsoft.com/office/powerpoint/2010/main" val="3505816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068A73-E54A-014A-C11F-22F44F28E5AE}"/>
              </a:ext>
            </a:extLst>
          </p:cNvPr>
          <p:cNvSpPr>
            <a:spLocks noGrp="1"/>
          </p:cNvSpPr>
          <p:nvPr>
            <p:ph idx="1"/>
          </p:nvPr>
        </p:nvSpPr>
        <p:spPr>
          <a:xfrm>
            <a:off x="609657" y="1206572"/>
            <a:ext cx="10972689" cy="5514732"/>
          </a:xfrm>
        </p:spPr>
        <p:txBody>
          <a:bodyPr/>
          <a:lstStyle/>
          <a:p>
            <a:r>
              <a:rPr lang="en-US" sz="2800" dirty="0"/>
              <a:t>Much of the result is driven by the structure of the model versus the specific inputs</a:t>
            </a:r>
          </a:p>
          <a:p>
            <a:pPr lvl="1"/>
            <a:r>
              <a:rPr lang="en-US" sz="2400" dirty="0"/>
              <a:t>For example, if the human informed model “Device on 1553 bus successfully sends adversary spoofed navigation message” was completely different</a:t>
            </a:r>
          </a:p>
          <a:p>
            <a:pPr lvl="2"/>
            <a:r>
              <a:rPr lang="en-US" sz="2000" dirty="0"/>
              <a:t>0%: Overall Likelihood = 0.149</a:t>
            </a:r>
          </a:p>
          <a:p>
            <a:pPr lvl="2"/>
            <a:r>
              <a:rPr lang="en-US" sz="2000" dirty="0"/>
              <a:t>30%: Overall Likelihood = 0.152</a:t>
            </a:r>
          </a:p>
          <a:p>
            <a:pPr lvl="2"/>
            <a:r>
              <a:rPr lang="en-US" sz="2000" dirty="0"/>
              <a:t>100%: Overall Likelihood = 0.158</a:t>
            </a:r>
          </a:p>
          <a:p>
            <a:pPr lvl="1"/>
            <a:r>
              <a:rPr lang="en-US" sz="2400" dirty="0"/>
              <a:t>Changing all SME input values</a:t>
            </a:r>
          </a:p>
          <a:p>
            <a:pPr lvl="2"/>
            <a:r>
              <a:rPr lang="en-US" sz="2000" dirty="0"/>
              <a:t>0%: Overall Likelihood = 0.152 +0%</a:t>
            </a:r>
          </a:p>
          <a:p>
            <a:pPr lvl="2"/>
            <a:r>
              <a:rPr lang="en-US" sz="2000" b="1" dirty="0"/>
              <a:t>+10%: </a:t>
            </a:r>
            <a:r>
              <a:rPr lang="en-US" sz="2000" dirty="0"/>
              <a:t>Overall Likelihood = 0.166 </a:t>
            </a:r>
            <a:r>
              <a:rPr lang="en-US" sz="2000" b="1" dirty="0"/>
              <a:t>+1.4%</a:t>
            </a:r>
          </a:p>
          <a:p>
            <a:pPr lvl="2"/>
            <a:r>
              <a:rPr lang="en-US" sz="2000" b="1" dirty="0"/>
              <a:t>-10%: </a:t>
            </a:r>
            <a:r>
              <a:rPr lang="en-US" sz="2000" dirty="0"/>
              <a:t>Overall Likelihood = 0.138 </a:t>
            </a:r>
            <a:r>
              <a:rPr lang="en-US" sz="2000" b="1" dirty="0"/>
              <a:t>-1.4%</a:t>
            </a:r>
          </a:p>
          <a:p>
            <a:pPr lvl="2"/>
            <a:r>
              <a:rPr lang="en-US" sz="2000" b="1" dirty="0"/>
              <a:t>+50%: </a:t>
            </a:r>
            <a:r>
              <a:rPr lang="en-US" sz="2000" dirty="0"/>
              <a:t>Overall Likelihood = 0.220 </a:t>
            </a:r>
            <a:r>
              <a:rPr lang="en-US" sz="2000" b="1" dirty="0"/>
              <a:t>+6.8%</a:t>
            </a:r>
          </a:p>
          <a:p>
            <a:pPr lvl="2"/>
            <a:r>
              <a:rPr lang="en-US" sz="2000" b="1" dirty="0"/>
              <a:t>-50%: </a:t>
            </a:r>
            <a:r>
              <a:rPr lang="en-US" sz="2000" dirty="0"/>
              <a:t>Overall Likelihood = 0.079 </a:t>
            </a:r>
            <a:r>
              <a:rPr lang="en-US" sz="2000" b="1" dirty="0"/>
              <a:t>-7.3%</a:t>
            </a:r>
          </a:p>
        </p:txBody>
      </p:sp>
      <p:sp>
        <p:nvSpPr>
          <p:cNvPr id="3" name="Slide Number Placeholder 2">
            <a:extLst>
              <a:ext uri="{FF2B5EF4-FFF2-40B4-BE49-F238E27FC236}">
                <a16:creationId xmlns:a16="http://schemas.microsoft.com/office/drawing/2014/main" id="{777FF632-F1B0-4B8F-1595-63F524A41CD0}"/>
              </a:ext>
            </a:extLst>
          </p:cNvPr>
          <p:cNvSpPr>
            <a:spLocks noGrp="1"/>
          </p:cNvSpPr>
          <p:nvPr>
            <p:ph type="sldNum" sz="quarter" idx="12"/>
          </p:nvPr>
        </p:nvSpPr>
        <p:spPr/>
        <p:txBody>
          <a:bodyPr/>
          <a:lstStyle/>
          <a:p>
            <a:pPr>
              <a:defRPr/>
            </a:pPr>
            <a:fld id="{78E67954-3F63-4602-A1EF-637D8771F4F4}" type="slidenum">
              <a:rPr lang="en-US" smtClean="0"/>
              <a:pPr>
                <a:defRPr/>
              </a:pPr>
              <a:t>56</a:t>
            </a:fld>
            <a:endParaRPr lang="en-US"/>
          </a:p>
        </p:txBody>
      </p:sp>
      <p:sp>
        <p:nvSpPr>
          <p:cNvPr id="4" name="Title 3">
            <a:extLst>
              <a:ext uri="{FF2B5EF4-FFF2-40B4-BE49-F238E27FC236}">
                <a16:creationId xmlns:a16="http://schemas.microsoft.com/office/drawing/2014/main" id="{5B658492-7C2C-CB94-1D78-BC18038C7588}"/>
              </a:ext>
            </a:extLst>
          </p:cNvPr>
          <p:cNvSpPr>
            <a:spLocks noGrp="1"/>
          </p:cNvSpPr>
          <p:nvPr>
            <p:ph type="title"/>
          </p:nvPr>
        </p:nvSpPr>
        <p:spPr/>
        <p:txBody>
          <a:bodyPr/>
          <a:lstStyle/>
          <a:p>
            <a:r>
              <a:rPr lang="en-US" dirty="0"/>
              <a:t>Model Sensitivity Analysis</a:t>
            </a:r>
          </a:p>
        </p:txBody>
      </p:sp>
      <p:sp>
        <p:nvSpPr>
          <p:cNvPr id="6" name="TextBox 5">
            <a:extLst>
              <a:ext uri="{FF2B5EF4-FFF2-40B4-BE49-F238E27FC236}">
                <a16:creationId xmlns:a16="http://schemas.microsoft.com/office/drawing/2014/main" id="{C7F09EA5-24B2-DA2A-D50C-1B30A26ED1A1}"/>
              </a:ext>
            </a:extLst>
          </p:cNvPr>
          <p:cNvSpPr txBox="1"/>
          <p:nvPr/>
        </p:nvSpPr>
        <p:spPr>
          <a:xfrm>
            <a:off x="6669486" y="5467523"/>
            <a:ext cx="4506995" cy="1015663"/>
          </a:xfrm>
          <a:prstGeom prst="rect">
            <a:avLst/>
          </a:prstGeom>
          <a:solidFill>
            <a:schemeClr val="accent1"/>
          </a:solidFill>
        </p:spPr>
        <p:txBody>
          <a:bodyPr wrap="square" rtlCol="0">
            <a:spAutoFit/>
          </a:bodyPr>
          <a:lstStyle/>
          <a:p>
            <a:pPr algn="ctr"/>
            <a:r>
              <a:rPr lang="en-US" sz="2000" b="1" dirty="0">
                <a:solidFill>
                  <a:srgbClr val="FFC000"/>
                </a:solidFill>
              </a:rPr>
              <a:t>Even with 60% of inputs direct SME generated, most of the result is driven by the attack tree structure</a:t>
            </a:r>
          </a:p>
        </p:txBody>
      </p:sp>
    </p:spTree>
    <p:extLst>
      <p:ext uri="{BB962C8B-B14F-4D97-AF65-F5344CB8AC3E}">
        <p14:creationId xmlns:p14="http://schemas.microsoft.com/office/powerpoint/2010/main" val="142781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38591-1789-1A2A-D8DC-F3D2350B39E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D52CBC-3E60-151F-023B-AFE3748FE09B}"/>
              </a:ext>
            </a:extLst>
          </p:cNvPr>
          <p:cNvSpPr>
            <a:spLocks noGrp="1"/>
          </p:cNvSpPr>
          <p:nvPr>
            <p:ph type="sldNum" sz="quarter" idx="12"/>
          </p:nvPr>
        </p:nvSpPr>
        <p:spPr/>
        <p:txBody>
          <a:bodyPr/>
          <a:lstStyle/>
          <a:p>
            <a:pPr>
              <a:defRPr/>
            </a:pPr>
            <a:fld id="{78E67954-3F63-4602-A1EF-637D8771F4F4}" type="slidenum">
              <a:rPr lang="en-US" smtClean="0"/>
              <a:pPr>
                <a:defRPr/>
              </a:pPr>
              <a:t>6</a:t>
            </a:fld>
            <a:endParaRPr lang="en-US" dirty="0"/>
          </a:p>
        </p:txBody>
      </p:sp>
      <p:sp>
        <p:nvSpPr>
          <p:cNvPr id="4" name="Title 3">
            <a:extLst>
              <a:ext uri="{FF2B5EF4-FFF2-40B4-BE49-F238E27FC236}">
                <a16:creationId xmlns:a16="http://schemas.microsoft.com/office/drawing/2014/main" id="{7DC25959-AB94-08F3-1860-709E6800AC42}"/>
              </a:ext>
            </a:extLst>
          </p:cNvPr>
          <p:cNvSpPr>
            <a:spLocks noGrp="1"/>
          </p:cNvSpPr>
          <p:nvPr>
            <p:ph type="title"/>
          </p:nvPr>
        </p:nvSpPr>
        <p:spPr/>
        <p:txBody>
          <a:bodyPr/>
          <a:lstStyle/>
          <a:p>
            <a:r>
              <a:rPr lang="en-US" dirty="0"/>
              <a:t>Attack Trees Introduction</a:t>
            </a:r>
          </a:p>
        </p:txBody>
      </p:sp>
      <p:sp>
        <p:nvSpPr>
          <p:cNvPr id="2" name="Rectangle 1">
            <a:extLst>
              <a:ext uri="{FF2B5EF4-FFF2-40B4-BE49-F238E27FC236}">
                <a16:creationId xmlns:a16="http://schemas.microsoft.com/office/drawing/2014/main" id="{9688F36F-DD5C-8442-87D0-A3BC63569FA4}"/>
              </a:ext>
            </a:extLst>
          </p:cNvPr>
          <p:cNvSpPr/>
          <p:nvPr/>
        </p:nvSpPr>
        <p:spPr>
          <a:xfrm>
            <a:off x="1448344"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sends malicious navigation command to UAS</a:t>
            </a:r>
          </a:p>
        </p:txBody>
      </p:sp>
      <p:sp>
        <p:nvSpPr>
          <p:cNvPr id="6" name="Rectangle 5">
            <a:extLst>
              <a:ext uri="{FF2B5EF4-FFF2-40B4-BE49-F238E27FC236}">
                <a16:creationId xmlns:a16="http://schemas.microsoft.com/office/drawing/2014/main" id="{A37C8EB3-E616-72D5-82FF-7DED0D949F26}"/>
              </a:ext>
            </a:extLst>
          </p:cNvPr>
          <p:cNvSpPr/>
          <p:nvPr/>
        </p:nvSpPr>
        <p:spPr>
          <a:xfrm>
            <a:off x="222121"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gains control of ground station</a:t>
            </a:r>
          </a:p>
        </p:txBody>
      </p:sp>
      <p:sp>
        <p:nvSpPr>
          <p:cNvPr id="7" name="Rectangle 6">
            <a:extLst>
              <a:ext uri="{FF2B5EF4-FFF2-40B4-BE49-F238E27FC236}">
                <a16:creationId xmlns:a16="http://schemas.microsoft.com/office/drawing/2014/main" id="{B699399E-63CE-B4BA-12DD-61B951DC4F88}"/>
              </a:ext>
            </a:extLst>
          </p:cNvPr>
          <p:cNvSpPr/>
          <p:nvPr/>
        </p:nvSpPr>
        <p:spPr>
          <a:xfrm>
            <a:off x="2921778" y="3134456"/>
            <a:ext cx="1771721"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into the middle of ground station &amp; UAS communications link</a:t>
            </a:r>
          </a:p>
        </p:txBody>
      </p:sp>
      <p:sp>
        <p:nvSpPr>
          <p:cNvPr id="8" name="Rectangle 7">
            <a:extLst>
              <a:ext uri="{FF2B5EF4-FFF2-40B4-BE49-F238E27FC236}">
                <a16:creationId xmlns:a16="http://schemas.microsoft.com/office/drawing/2014/main" id="{009D47CA-8515-6996-B5A2-2909A8A3D6D1}"/>
              </a:ext>
            </a:extLst>
          </p:cNvPr>
          <p:cNvSpPr/>
          <p:nvPr/>
        </p:nvSpPr>
        <p:spPr>
          <a:xfrm>
            <a:off x="2913073" y="409099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link to shift into unencrypted mode</a:t>
            </a:r>
          </a:p>
        </p:txBody>
      </p:sp>
      <p:sp>
        <p:nvSpPr>
          <p:cNvPr id="9" name="Rectangle 8">
            <a:extLst>
              <a:ext uri="{FF2B5EF4-FFF2-40B4-BE49-F238E27FC236}">
                <a16:creationId xmlns:a16="http://schemas.microsoft.com/office/drawing/2014/main" id="{4F8E302C-E862-623E-D965-D274E697CA0F}"/>
              </a:ext>
            </a:extLst>
          </p:cNvPr>
          <p:cNvSpPr/>
          <p:nvPr/>
        </p:nvSpPr>
        <p:spPr>
          <a:xfrm>
            <a:off x="4901790" y="411483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encryption key</a:t>
            </a:r>
          </a:p>
        </p:txBody>
      </p:sp>
      <p:sp>
        <p:nvSpPr>
          <p:cNvPr id="10" name="Rectangle 9">
            <a:extLst>
              <a:ext uri="{FF2B5EF4-FFF2-40B4-BE49-F238E27FC236}">
                <a16:creationId xmlns:a16="http://schemas.microsoft.com/office/drawing/2014/main" id="{2C09BAEE-C1F2-0714-4ABD-17113CE6B8D0}"/>
              </a:ext>
            </a:extLst>
          </p:cNvPr>
          <p:cNvSpPr/>
          <p:nvPr/>
        </p:nvSpPr>
        <p:spPr>
          <a:xfrm>
            <a:off x="2965885" y="587580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insider to give them the key</a:t>
            </a:r>
          </a:p>
        </p:txBody>
      </p:sp>
      <p:sp>
        <p:nvSpPr>
          <p:cNvPr id="11" name="Rectangle 10">
            <a:extLst>
              <a:ext uri="{FF2B5EF4-FFF2-40B4-BE49-F238E27FC236}">
                <a16:creationId xmlns:a16="http://schemas.microsoft.com/office/drawing/2014/main" id="{E066E628-A527-9088-E83A-559F4A0191BA}"/>
              </a:ext>
            </a:extLst>
          </p:cNvPr>
          <p:cNvSpPr/>
          <p:nvPr/>
        </p:nvSpPr>
        <p:spPr>
          <a:xfrm>
            <a:off x="4568631" y="587580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breaks encryption to determine the key</a:t>
            </a:r>
          </a:p>
        </p:txBody>
      </p:sp>
      <p:sp>
        <p:nvSpPr>
          <p:cNvPr id="12" name="Rectangle 11">
            <a:extLst>
              <a:ext uri="{FF2B5EF4-FFF2-40B4-BE49-F238E27FC236}">
                <a16:creationId xmlns:a16="http://schemas.microsoft.com/office/drawing/2014/main" id="{18C0BDA6-DF91-858A-67F5-CA28C81E4248}"/>
              </a:ext>
            </a:extLst>
          </p:cNvPr>
          <p:cNvSpPr/>
          <p:nvPr/>
        </p:nvSpPr>
        <p:spPr>
          <a:xfrm>
            <a:off x="6166454" y="587580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steals key from SIPR connected ground station</a:t>
            </a:r>
          </a:p>
        </p:txBody>
      </p:sp>
      <p:sp>
        <p:nvSpPr>
          <p:cNvPr id="13" name="Rectangle 12">
            <a:extLst>
              <a:ext uri="{FF2B5EF4-FFF2-40B4-BE49-F238E27FC236}">
                <a16:creationId xmlns:a16="http://schemas.microsoft.com/office/drawing/2014/main" id="{8B95158F-223B-C6B0-F1BF-95E8EDED6F94}"/>
              </a:ext>
            </a:extLst>
          </p:cNvPr>
          <p:cNvSpPr/>
          <p:nvPr/>
        </p:nvSpPr>
        <p:spPr>
          <a:xfrm>
            <a:off x="4604499" y="1221384"/>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UAS flies to adversary directed location</a:t>
            </a:r>
          </a:p>
        </p:txBody>
      </p:sp>
      <p:sp>
        <p:nvSpPr>
          <p:cNvPr id="14" name="Rectangle 13">
            <a:extLst>
              <a:ext uri="{FF2B5EF4-FFF2-40B4-BE49-F238E27FC236}">
                <a16:creationId xmlns:a16="http://schemas.microsoft.com/office/drawing/2014/main" id="{8634D6C4-6C7E-7D4E-8203-FDC8A7D7AFCB}"/>
              </a:ext>
            </a:extLst>
          </p:cNvPr>
          <p:cNvSpPr/>
          <p:nvPr/>
        </p:nvSpPr>
        <p:spPr>
          <a:xfrm>
            <a:off x="607231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sends adversary spoofed navigation message</a:t>
            </a:r>
          </a:p>
        </p:txBody>
      </p:sp>
      <p:sp>
        <p:nvSpPr>
          <p:cNvPr id="18" name="Rectangle 17">
            <a:extLst>
              <a:ext uri="{FF2B5EF4-FFF2-40B4-BE49-F238E27FC236}">
                <a16:creationId xmlns:a16="http://schemas.microsoft.com/office/drawing/2014/main" id="{33690251-A0C3-54AD-9BD6-DCFF133CFDE9}"/>
              </a:ext>
            </a:extLst>
          </p:cNvPr>
          <p:cNvSpPr/>
          <p:nvPr/>
        </p:nvSpPr>
        <p:spPr>
          <a:xfrm>
            <a:off x="887942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successfully spoofs nav solution</a:t>
            </a:r>
          </a:p>
        </p:txBody>
      </p:sp>
      <p:sp>
        <p:nvSpPr>
          <p:cNvPr id="19" name="Rectangle 18">
            <a:extLst>
              <a:ext uri="{FF2B5EF4-FFF2-40B4-BE49-F238E27FC236}">
                <a16:creationId xmlns:a16="http://schemas.microsoft.com/office/drawing/2014/main" id="{A9C07ECD-7983-3D14-4E52-EC0D207740AD}"/>
              </a:ext>
            </a:extLst>
          </p:cNvPr>
          <p:cNvSpPr/>
          <p:nvPr/>
        </p:nvSpPr>
        <p:spPr>
          <a:xfrm>
            <a:off x="8559819"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MIL GPS spoofing</a:t>
            </a:r>
          </a:p>
        </p:txBody>
      </p:sp>
      <p:sp>
        <p:nvSpPr>
          <p:cNvPr id="20" name="Rectangle 19">
            <a:extLst>
              <a:ext uri="{FF2B5EF4-FFF2-40B4-BE49-F238E27FC236}">
                <a16:creationId xmlns:a16="http://schemas.microsoft.com/office/drawing/2014/main" id="{32476C63-AC69-5CC1-C96E-59BC16F348F0}"/>
              </a:ext>
            </a:extLst>
          </p:cNvPr>
          <p:cNvSpPr/>
          <p:nvPr/>
        </p:nvSpPr>
        <p:spPr>
          <a:xfrm>
            <a:off x="10245407"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Other NAV sensor spoofing</a:t>
            </a:r>
          </a:p>
        </p:txBody>
      </p:sp>
      <p:sp>
        <p:nvSpPr>
          <p:cNvPr id="21" name="Rectangle 20">
            <a:extLst>
              <a:ext uri="{FF2B5EF4-FFF2-40B4-BE49-F238E27FC236}">
                <a16:creationId xmlns:a16="http://schemas.microsoft.com/office/drawing/2014/main" id="{BD4BFF5A-D6BE-DC31-94C7-6E4BD18DF9D8}"/>
              </a:ext>
            </a:extLst>
          </p:cNvPr>
          <p:cNvSpPr/>
          <p:nvPr/>
        </p:nvSpPr>
        <p:spPr>
          <a:xfrm>
            <a:off x="115190" y="5047528"/>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Operator Insider</a:t>
            </a:r>
          </a:p>
        </p:txBody>
      </p:sp>
      <p:sp>
        <p:nvSpPr>
          <p:cNvPr id="22" name="Rectangle 21">
            <a:extLst>
              <a:ext uri="{FF2B5EF4-FFF2-40B4-BE49-F238E27FC236}">
                <a16:creationId xmlns:a16="http://schemas.microsoft.com/office/drawing/2014/main" id="{E4243BE5-FE64-957E-E356-7642C7373A47}"/>
              </a:ext>
            </a:extLst>
          </p:cNvPr>
          <p:cNvSpPr/>
          <p:nvPr/>
        </p:nvSpPr>
        <p:spPr>
          <a:xfrm>
            <a:off x="1849254" y="5047528"/>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SIPR connected Traditional-IT cyber attack</a:t>
            </a:r>
          </a:p>
        </p:txBody>
      </p:sp>
      <p:cxnSp>
        <p:nvCxnSpPr>
          <p:cNvPr id="24" name="Straight Connector 23">
            <a:extLst>
              <a:ext uri="{FF2B5EF4-FFF2-40B4-BE49-F238E27FC236}">
                <a16:creationId xmlns:a16="http://schemas.microsoft.com/office/drawing/2014/main" id="{C8A3753F-FE41-D7B8-BE08-FACF4F461463}"/>
              </a:ext>
            </a:extLst>
          </p:cNvPr>
          <p:cNvCxnSpPr>
            <a:cxnSpLocks/>
            <a:stCxn id="13" idx="2"/>
            <a:endCxn id="2" idx="0"/>
          </p:cNvCxnSpPr>
          <p:nvPr/>
        </p:nvCxnSpPr>
        <p:spPr>
          <a:xfrm flipH="1">
            <a:off x="2222675" y="1922443"/>
            <a:ext cx="315615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309213-6B44-551E-E1D1-F0DC7E62F1E9}"/>
              </a:ext>
            </a:extLst>
          </p:cNvPr>
          <p:cNvCxnSpPr>
            <a:cxnSpLocks/>
            <a:stCxn id="13" idx="2"/>
            <a:endCxn id="14" idx="0"/>
          </p:cNvCxnSpPr>
          <p:nvPr/>
        </p:nvCxnSpPr>
        <p:spPr>
          <a:xfrm>
            <a:off x="5378830" y="1922443"/>
            <a:ext cx="146781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5802B6-9152-DA4E-15FE-7429C9D1926C}"/>
              </a:ext>
            </a:extLst>
          </p:cNvPr>
          <p:cNvCxnSpPr>
            <a:cxnSpLocks/>
            <a:stCxn id="13" idx="2"/>
            <a:endCxn id="18" idx="0"/>
          </p:cNvCxnSpPr>
          <p:nvPr/>
        </p:nvCxnSpPr>
        <p:spPr>
          <a:xfrm>
            <a:off x="5378830" y="1922443"/>
            <a:ext cx="427492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AF2CC8-F523-5419-2EDF-4FBB209E3E76}"/>
              </a:ext>
            </a:extLst>
          </p:cNvPr>
          <p:cNvCxnSpPr>
            <a:cxnSpLocks/>
            <a:stCxn id="6" idx="0"/>
            <a:endCxn id="2" idx="2"/>
          </p:cNvCxnSpPr>
          <p:nvPr/>
        </p:nvCxnSpPr>
        <p:spPr>
          <a:xfrm flipV="1">
            <a:off x="996452" y="2878979"/>
            <a:ext cx="1226223"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3B9FC24-EEE1-38F4-A8BD-BDA09A0BA529}"/>
              </a:ext>
            </a:extLst>
          </p:cNvPr>
          <p:cNvCxnSpPr>
            <a:cxnSpLocks/>
            <a:stCxn id="7" idx="0"/>
            <a:endCxn id="2" idx="2"/>
          </p:cNvCxnSpPr>
          <p:nvPr/>
        </p:nvCxnSpPr>
        <p:spPr>
          <a:xfrm flipH="1" flipV="1">
            <a:off x="2222675" y="2878979"/>
            <a:ext cx="1584964"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763C8E-839A-4481-FBD3-019BE8554808}"/>
              </a:ext>
            </a:extLst>
          </p:cNvPr>
          <p:cNvCxnSpPr>
            <a:cxnSpLocks/>
            <a:stCxn id="6" idx="2"/>
            <a:endCxn id="22" idx="0"/>
          </p:cNvCxnSpPr>
          <p:nvPr/>
        </p:nvCxnSpPr>
        <p:spPr>
          <a:xfrm>
            <a:off x="996452" y="3835515"/>
            <a:ext cx="1627133"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2D1F639-A03A-A26B-53FC-80E2FAF52522}"/>
              </a:ext>
            </a:extLst>
          </p:cNvPr>
          <p:cNvCxnSpPr>
            <a:cxnSpLocks/>
            <a:stCxn id="6" idx="2"/>
            <a:endCxn id="21" idx="0"/>
          </p:cNvCxnSpPr>
          <p:nvPr/>
        </p:nvCxnSpPr>
        <p:spPr>
          <a:xfrm flipH="1">
            <a:off x="889521" y="3835515"/>
            <a:ext cx="106931"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02F02A2-7F9F-72FD-7FAA-7EA8484638C5}"/>
              </a:ext>
            </a:extLst>
          </p:cNvPr>
          <p:cNvCxnSpPr>
            <a:cxnSpLocks/>
            <a:stCxn id="7" idx="2"/>
            <a:endCxn id="8" idx="0"/>
          </p:cNvCxnSpPr>
          <p:nvPr/>
        </p:nvCxnSpPr>
        <p:spPr>
          <a:xfrm flipH="1">
            <a:off x="3687404" y="3835515"/>
            <a:ext cx="12023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74318FA-18CE-4AEB-F3E3-E83ABEE0FFE9}"/>
              </a:ext>
            </a:extLst>
          </p:cNvPr>
          <p:cNvCxnSpPr>
            <a:cxnSpLocks/>
            <a:stCxn id="7" idx="2"/>
            <a:endCxn id="9" idx="0"/>
          </p:cNvCxnSpPr>
          <p:nvPr/>
        </p:nvCxnSpPr>
        <p:spPr>
          <a:xfrm>
            <a:off x="3807639" y="3835515"/>
            <a:ext cx="1868482" cy="279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1ABC54-E1CA-8A44-2E47-C9A69E80F4C0}"/>
              </a:ext>
            </a:extLst>
          </p:cNvPr>
          <p:cNvCxnSpPr>
            <a:cxnSpLocks/>
            <a:stCxn id="9" idx="2"/>
            <a:endCxn id="11" idx="0"/>
          </p:cNvCxnSpPr>
          <p:nvPr/>
        </p:nvCxnSpPr>
        <p:spPr>
          <a:xfrm flipH="1">
            <a:off x="5342962" y="4815891"/>
            <a:ext cx="333159"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D915595-5C7A-10B9-C0B0-AE1DC2D8E496}"/>
              </a:ext>
            </a:extLst>
          </p:cNvPr>
          <p:cNvCxnSpPr>
            <a:cxnSpLocks/>
            <a:stCxn id="10" idx="0"/>
            <a:endCxn id="9" idx="2"/>
          </p:cNvCxnSpPr>
          <p:nvPr/>
        </p:nvCxnSpPr>
        <p:spPr>
          <a:xfrm flipV="1">
            <a:off x="3740216" y="4815891"/>
            <a:ext cx="1935905"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86CB8C6-B9CD-6B90-D5BF-89A7055CDA05}"/>
              </a:ext>
            </a:extLst>
          </p:cNvPr>
          <p:cNvCxnSpPr>
            <a:cxnSpLocks/>
            <a:stCxn id="12" idx="0"/>
            <a:endCxn id="9" idx="2"/>
          </p:cNvCxnSpPr>
          <p:nvPr/>
        </p:nvCxnSpPr>
        <p:spPr>
          <a:xfrm flipH="1" flipV="1">
            <a:off x="5676121" y="4815891"/>
            <a:ext cx="1264664"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069776A-7905-2B06-D523-AA75AF378933}"/>
              </a:ext>
            </a:extLst>
          </p:cNvPr>
          <p:cNvCxnSpPr>
            <a:cxnSpLocks/>
            <a:stCxn id="18" idx="2"/>
            <a:endCxn id="19" idx="0"/>
          </p:cNvCxnSpPr>
          <p:nvPr/>
        </p:nvCxnSpPr>
        <p:spPr>
          <a:xfrm flipH="1">
            <a:off x="9334150" y="2878979"/>
            <a:ext cx="31960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155230D-F777-90DE-56B3-86E4355D2EC4}"/>
              </a:ext>
            </a:extLst>
          </p:cNvPr>
          <p:cNvCxnSpPr>
            <a:cxnSpLocks/>
            <a:stCxn id="18" idx="2"/>
            <a:endCxn id="20" idx="0"/>
          </p:cNvCxnSpPr>
          <p:nvPr/>
        </p:nvCxnSpPr>
        <p:spPr>
          <a:xfrm>
            <a:off x="9653756" y="2878979"/>
            <a:ext cx="1365982" cy="255477"/>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A9EC7CE-E21B-2110-594D-135C9D6B3DA0}"/>
              </a:ext>
            </a:extLst>
          </p:cNvPr>
          <p:cNvSpPr txBox="1"/>
          <p:nvPr/>
        </p:nvSpPr>
        <p:spPr>
          <a:xfrm>
            <a:off x="7900571" y="4377535"/>
            <a:ext cx="4041409"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Nodes can be connected either “or” or “and”</a:t>
            </a:r>
          </a:p>
          <a:p>
            <a:pPr marL="285750" indent="-285750">
              <a:buFont typeface="Arial" panose="020B0604020202020204" pitchFamily="34" charset="0"/>
              <a:buChar char="•"/>
            </a:pPr>
            <a:r>
              <a:rPr lang="en-US" dirty="0">
                <a:solidFill>
                  <a:srgbClr val="0070C0"/>
                </a:solidFill>
              </a:rPr>
              <a:t>With leaf probabilities, root probability can easily be calculated</a:t>
            </a:r>
          </a:p>
          <a:p>
            <a:pPr marL="742263" lvl="1" indent="-285750">
              <a:buFont typeface="Arial" panose="020B0604020202020204" pitchFamily="34" charset="0"/>
              <a:buChar char="•"/>
            </a:pPr>
            <a:r>
              <a:rPr lang="en-US" dirty="0">
                <a:solidFill>
                  <a:srgbClr val="0070C0"/>
                </a:solidFill>
              </a:rPr>
              <a:t>Assumes independence</a:t>
            </a:r>
          </a:p>
          <a:p>
            <a:pPr marL="285750" indent="-285750">
              <a:buFont typeface="Arial" panose="020B0604020202020204" pitchFamily="34" charset="0"/>
              <a:buChar char="•"/>
            </a:pPr>
            <a:r>
              <a:rPr lang="en-US" dirty="0">
                <a:solidFill>
                  <a:srgbClr val="0070C0"/>
                </a:solidFill>
              </a:rPr>
              <a:t>Determining leaf probabilities is not easy</a:t>
            </a:r>
          </a:p>
        </p:txBody>
      </p:sp>
      <p:cxnSp>
        <p:nvCxnSpPr>
          <p:cNvPr id="27" name="Straight Connector 26">
            <a:extLst>
              <a:ext uri="{FF2B5EF4-FFF2-40B4-BE49-F238E27FC236}">
                <a16:creationId xmlns:a16="http://schemas.microsoft.com/office/drawing/2014/main" id="{CABA72D5-C93B-7568-1230-BB67E8C1C0F8}"/>
              </a:ext>
            </a:extLst>
          </p:cNvPr>
          <p:cNvCxnSpPr>
            <a:cxnSpLocks/>
            <a:stCxn id="14" idx="2"/>
            <a:endCxn id="32" idx="0"/>
          </p:cNvCxnSpPr>
          <p:nvPr/>
        </p:nvCxnSpPr>
        <p:spPr>
          <a:xfrm flipH="1">
            <a:off x="5962976" y="2878979"/>
            <a:ext cx="883670"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3898997-882E-339C-B344-69FFDA640158}"/>
              </a:ext>
            </a:extLst>
          </p:cNvPr>
          <p:cNvCxnSpPr>
            <a:cxnSpLocks/>
            <a:stCxn id="14" idx="2"/>
            <a:endCxn id="33" idx="0"/>
          </p:cNvCxnSpPr>
          <p:nvPr/>
        </p:nvCxnSpPr>
        <p:spPr>
          <a:xfrm>
            <a:off x="6846646" y="2878979"/>
            <a:ext cx="801917"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68EAB63-158D-3F4A-A867-D734FA55791B}"/>
              </a:ext>
            </a:extLst>
          </p:cNvPr>
          <p:cNvSpPr txBox="1"/>
          <p:nvPr/>
        </p:nvSpPr>
        <p:spPr>
          <a:xfrm>
            <a:off x="6531002" y="2834676"/>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32" name="Rectangle 31">
            <a:extLst>
              <a:ext uri="{FF2B5EF4-FFF2-40B4-BE49-F238E27FC236}">
                <a16:creationId xmlns:a16="http://schemas.microsoft.com/office/drawing/2014/main" id="{B09F945D-4CC5-4034-26AC-A35FB60652A8}"/>
              </a:ext>
            </a:extLst>
          </p:cNvPr>
          <p:cNvSpPr/>
          <p:nvPr/>
        </p:nvSpPr>
        <p:spPr>
          <a:xfrm>
            <a:off x="5188645"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control of device on 1553 bus via supply chain</a:t>
            </a:r>
          </a:p>
        </p:txBody>
      </p:sp>
      <p:sp>
        <p:nvSpPr>
          <p:cNvPr id="33" name="Rectangle 32">
            <a:extLst>
              <a:ext uri="{FF2B5EF4-FFF2-40B4-BE49-F238E27FC236}">
                <a16:creationId xmlns:a16="http://schemas.microsoft.com/office/drawing/2014/main" id="{D5E4093D-DC19-A954-335F-280D77E3512E}"/>
              </a:ext>
            </a:extLst>
          </p:cNvPr>
          <p:cNvSpPr/>
          <p:nvPr/>
        </p:nvSpPr>
        <p:spPr>
          <a:xfrm>
            <a:off x="6874232"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successfully sends adversary spoofed navigation message</a:t>
            </a:r>
          </a:p>
        </p:txBody>
      </p:sp>
      <p:cxnSp>
        <p:nvCxnSpPr>
          <p:cNvPr id="138" name="Straight Connector 137">
            <a:extLst>
              <a:ext uri="{FF2B5EF4-FFF2-40B4-BE49-F238E27FC236}">
                <a16:creationId xmlns:a16="http://schemas.microsoft.com/office/drawing/2014/main" id="{2E1530DB-4189-29D8-8256-CB1C3FC0DA7A}"/>
              </a:ext>
            </a:extLst>
          </p:cNvPr>
          <p:cNvCxnSpPr>
            <a:cxnSpLocks/>
          </p:cNvCxnSpPr>
          <p:nvPr/>
        </p:nvCxnSpPr>
        <p:spPr>
          <a:xfrm flipH="1">
            <a:off x="264290" y="1426175"/>
            <a:ext cx="4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5894E3FB-C0DD-C7B1-C7DA-7DCD6B84A0E3}"/>
              </a:ext>
            </a:extLst>
          </p:cNvPr>
          <p:cNvSpPr txBox="1"/>
          <p:nvPr/>
        </p:nvSpPr>
        <p:spPr>
          <a:xfrm>
            <a:off x="162655" y="1494301"/>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141" name="TextBox 140">
            <a:extLst>
              <a:ext uri="{FF2B5EF4-FFF2-40B4-BE49-F238E27FC236}">
                <a16:creationId xmlns:a16="http://schemas.microsoft.com/office/drawing/2014/main" id="{CA58C7BD-92E9-B7B1-78FE-8108F85D1A6B}"/>
              </a:ext>
            </a:extLst>
          </p:cNvPr>
          <p:cNvSpPr txBox="1"/>
          <p:nvPr/>
        </p:nvSpPr>
        <p:spPr>
          <a:xfrm>
            <a:off x="150394" y="1230787"/>
            <a:ext cx="617537" cy="246221"/>
          </a:xfrm>
          <a:prstGeom prst="rect">
            <a:avLst/>
          </a:prstGeom>
          <a:noFill/>
        </p:spPr>
        <p:txBody>
          <a:bodyPr wrap="square" rtlCol="0">
            <a:spAutoFit/>
          </a:bodyPr>
          <a:lstStyle/>
          <a:p>
            <a:pPr algn="ctr"/>
            <a:r>
              <a:rPr lang="en-US" sz="1000" dirty="0">
                <a:solidFill>
                  <a:schemeClr val="accent1"/>
                </a:solidFill>
              </a:rPr>
              <a:t>or</a:t>
            </a:r>
          </a:p>
        </p:txBody>
      </p:sp>
      <p:cxnSp>
        <p:nvCxnSpPr>
          <p:cNvPr id="142" name="Straight Connector 141">
            <a:extLst>
              <a:ext uri="{FF2B5EF4-FFF2-40B4-BE49-F238E27FC236}">
                <a16:creationId xmlns:a16="http://schemas.microsoft.com/office/drawing/2014/main" id="{26DF8596-A31E-D48A-8F31-8A36E26AA1AA}"/>
              </a:ext>
            </a:extLst>
          </p:cNvPr>
          <p:cNvCxnSpPr>
            <a:cxnSpLocks/>
          </p:cNvCxnSpPr>
          <p:nvPr/>
        </p:nvCxnSpPr>
        <p:spPr>
          <a:xfrm flipH="1">
            <a:off x="264290" y="1697045"/>
            <a:ext cx="414269" cy="552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2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B1C3C-C653-81E2-AAA2-E1CC6E2209B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6938BF-8F8F-1F96-32E4-C1805ABE3357}"/>
              </a:ext>
            </a:extLst>
          </p:cNvPr>
          <p:cNvSpPr>
            <a:spLocks noGrp="1"/>
          </p:cNvSpPr>
          <p:nvPr>
            <p:ph type="sldNum" sz="quarter" idx="12"/>
          </p:nvPr>
        </p:nvSpPr>
        <p:spPr/>
        <p:txBody>
          <a:bodyPr/>
          <a:lstStyle/>
          <a:p>
            <a:pPr>
              <a:defRPr/>
            </a:pPr>
            <a:fld id="{78E67954-3F63-4602-A1EF-637D8771F4F4}" type="slidenum">
              <a:rPr lang="en-US" smtClean="0"/>
              <a:pPr>
                <a:defRPr/>
              </a:pPr>
              <a:t>7</a:t>
            </a:fld>
            <a:endParaRPr lang="en-US" dirty="0"/>
          </a:p>
        </p:txBody>
      </p:sp>
      <p:sp>
        <p:nvSpPr>
          <p:cNvPr id="4" name="Title 3">
            <a:extLst>
              <a:ext uri="{FF2B5EF4-FFF2-40B4-BE49-F238E27FC236}">
                <a16:creationId xmlns:a16="http://schemas.microsoft.com/office/drawing/2014/main" id="{4A3E0A3F-F701-8347-8132-DCD2D89FC181}"/>
              </a:ext>
            </a:extLst>
          </p:cNvPr>
          <p:cNvSpPr>
            <a:spLocks noGrp="1"/>
          </p:cNvSpPr>
          <p:nvPr>
            <p:ph type="title"/>
          </p:nvPr>
        </p:nvSpPr>
        <p:spPr/>
        <p:txBody>
          <a:bodyPr/>
          <a:lstStyle/>
          <a:p>
            <a:r>
              <a:rPr lang="en-US" dirty="0"/>
              <a:t>1. Start with Known Data</a:t>
            </a:r>
          </a:p>
        </p:txBody>
      </p:sp>
      <p:sp>
        <p:nvSpPr>
          <p:cNvPr id="2" name="Rectangle 1">
            <a:extLst>
              <a:ext uri="{FF2B5EF4-FFF2-40B4-BE49-F238E27FC236}">
                <a16:creationId xmlns:a16="http://schemas.microsoft.com/office/drawing/2014/main" id="{50F05AD0-EE99-3162-6A93-9EE0537CEA45}"/>
              </a:ext>
            </a:extLst>
          </p:cNvPr>
          <p:cNvSpPr/>
          <p:nvPr/>
        </p:nvSpPr>
        <p:spPr>
          <a:xfrm>
            <a:off x="1448344"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sends malicious navigation command to UAS</a:t>
            </a:r>
          </a:p>
        </p:txBody>
      </p:sp>
      <p:sp>
        <p:nvSpPr>
          <p:cNvPr id="6" name="Rectangle 5">
            <a:extLst>
              <a:ext uri="{FF2B5EF4-FFF2-40B4-BE49-F238E27FC236}">
                <a16:creationId xmlns:a16="http://schemas.microsoft.com/office/drawing/2014/main" id="{BF9BF625-22A5-5B94-5FA9-6CADC4D7DECD}"/>
              </a:ext>
            </a:extLst>
          </p:cNvPr>
          <p:cNvSpPr/>
          <p:nvPr/>
        </p:nvSpPr>
        <p:spPr>
          <a:xfrm>
            <a:off x="222121" y="3134456"/>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gains control of ground station</a:t>
            </a:r>
          </a:p>
        </p:txBody>
      </p:sp>
      <p:sp>
        <p:nvSpPr>
          <p:cNvPr id="7" name="Rectangle 6">
            <a:extLst>
              <a:ext uri="{FF2B5EF4-FFF2-40B4-BE49-F238E27FC236}">
                <a16:creationId xmlns:a16="http://schemas.microsoft.com/office/drawing/2014/main" id="{3E536A86-6100-1B31-92AD-92F95AF4BFCE}"/>
              </a:ext>
            </a:extLst>
          </p:cNvPr>
          <p:cNvSpPr/>
          <p:nvPr/>
        </p:nvSpPr>
        <p:spPr>
          <a:xfrm>
            <a:off x="2921778" y="3134456"/>
            <a:ext cx="1771721"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into the middle of ground station &amp; UAS communications link</a:t>
            </a:r>
          </a:p>
        </p:txBody>
      </p:sp>
      <p:sp>
        <p:nvSpPr>
          <p:cNvPr id="8" name="Rectangle 7">
            <a:extLst>
              <a:ext uri="{FF2B5EF4-FFF2-40B4-BE49-F238E27FC236}">
                <a16:creationId xmlns:a16="http://schemas.microsoft.com/office/drawing/2014/main" id="{E90DEB43-4D0B-7EF7-CC74-5914FC0F2850}"/>
              </a:ext>
            </a:extLst>
          </p:cNvPr>
          <p:cNvSpPr/>
          <p:nvPr/>
        </p:nvSpPr>
        <p:spPr>
          <a:xfrm>
            <a:off x="2913073" y="409099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link to shift into unencrypted mode</a:t>
            </a:r>
          </a:p>
        </p:txBody>
      </p:sp>
      <p:sp>
        <p:nvSpPr>
          <p:cNvPr id="9" name="Rectangle 8">
            <a:extLst>
              <a:ext uri="{FF2B5EF4-FFF2-40B4-BE49-F238E27FC236}">
                <a16:creationId xmlns:a16="http://schemas.microsoft.com/office/drawing/2014/main" id="{DB2C4B1F-4FE6-C0B6-808E-0456617ABAE3}"/>
              </a:ext>
            </a:extLst>
          </p:cNvPr>
          <p:cNvSpPr/>
          <p:nvPr/>
        </p:nvSpPr>
        <p:spPr>
          <a:xfrm>
            <a:off x="4901790" y="4114832"/>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encryption key</a:t>
            </a:r>
          </a:p>
        </p:txBody>
      </p:sp>
      <p:sp>
        <p:nvSpPr>
          <p:cNvPr id="10" name="Rectangle 9">
            <a:extLst>
              <a:ext uri="{FF2B5EF4-FFF2-40B4-BE49-F238E27FC236}">
                <a16:creationId xmlns:a16="http://schemas.microsoft.com/office/drawing/2014/main" id="{8BB6909C-BB44-7AB6-38E0-FED894FE7A63}"/>
              </a:ext>
            </a:extLst>
          </p:cNvPr>
          <p:cNvSpPr/>
          <p:nvPr/>
        </p:nvSpPr>
        <p:spPr>
          <a:xfrm>
            <a:off x="2965885"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gets insider to give them the key</a:t>
            </a:r>
          </a:p>
        </p:txBody>
      </p:sp>
      <p:sp>
        <p:nvSpPr>
          <p:cNvPr id="11" name="Rectangle 10">
            <a:extLst>
              <a:ext uri="{FF2B5EF4-FFF2-40B4-BE49-F238E27FC236}">
                <a16:creationId xmlns:a16="http://schemas.microsoft.com/office/drawing/2014/main" id="{5B9C17B2-8FC2-4D94-F226-307A6E084B0A}"/>
              </a:ext>
            </a:extLst>
          </p:cNvPr>
          <p:cNvSpPr/>
          <p:nvPr/>
        </p:nvSpPr>
        <p:spPr>
          <a:xfrm>
            <a:off x="4568631"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breaks encryption to determine the key</a:t>
            </a:r>
          </a:p>
        </p:txBody>
      </p:sp>
      <p:sp>
        <p:nvSpPr>
          <p:cNvPr id="12" name="Rectangle 11">
            <a:extLst>
              <a:ext uri="{FF2B5EF4-FFF2-40B4-BE49-F238E27FC236}">
                <a16:creationId xmlns:a16="http://schemas.microsoft.com/office/drawing/2014/main" id="{0202AA34-AE9D-ABA5-E1B3-BAC00EB98E35}"/>
              </a:ext>
            </a:extLst>
          </p:cNvPr>
          <p:cNvSpPr/>
          <p:nvPr/>
        </p:nvSpPr>
        <p:spPr>
          <a:xfrm>
            <a:off x="6166454" y="5875802"/>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steals key from SIPR connected ground station</a:t>
            </a:r>
          </a:p>
        </p:txBody>
      </p:sp>
      <p:sp>
        <p:nvSpPr>
          <p:cNvPr id="13" name="Rectangle 12">
            <a:extLst>
              <a:ext uri="{FF2B5EF4-FFF2-40B4-BE49-F238E27FC236}">
                <a16:creationId xmlns:a16="http://schemas.microsoft.com/office/drawing/2014/main" id="{BE85CD62-CE21-D495-76E5-2C84BEBB30FA}"/>
              </a:ext>
            </a:extLst>
          </p:cNvPr>
          <p:cNvSpPr/>
          <p:nvPr/>
        </p:nvSpPr>
        <p:spPr>
          <a:xfrm>
            <a:off x="4604499" y="1221384"/>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UAS flies to adversary directed location</a:t>
            </a:r>
          </a:p>
        </p:txBody>
      </p:sp>
      <p:sp>
        <p:nvSpPr>
          <p:cNvPr id="14" name="Rectangle 13">
            <a:extLst>
              <a:ext uri="{FF2B5EF4-FFF2-40B4-BE49-F238E27FC236}">
                <a16:creationId xmlns:a16="http://schemas.microsoft.com/office/drawing/2014/main" id="{99A32E4D-9C06-BD8E-C15F-B8061744CAE5}"/>
              </a:ext>
            </a:extLst>
          </p:cNvPr>
          <p:cNvSpPr/>
          <p:nvPr/>
        </p:nvSpPr>
        <p:spPr>
          <a:xfrm>
            <a:off x="607231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sends adversary spoofed navigation message</a:t>
            </a:r>
          </a:p>
        </p:txBody>
      </p:sp>
      <p:sp>
        <p:nvSpPr>
          <p:cNvPr id="18" name="Rectangle 17">
            <a:extLst>
              <a:ext uri="{FF2B5EF4-FFF2-40B4-BE49-F238E27FC236}">
                <a16:creationId xmlns:a16="http://schemas.microsoft.com/office/drawing/2014/main" id="{1909C404-0133-5C66-CC00-0012E228483A}"/>
              </a:ext>
            </a:extLst>
          </p:cNvPr>
          <p:cNvSpPr/>
          <p:nvPr/>
        </p:nvSpPr>
        <p:spPr>
          <a:xfrm>
            <a:off x="8879425" y="2177920"/>
            <a:ext cx="1548662" cy="70105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successfully spoofs nav solution</a:t>
            </a:r>
          </a:p>
        </p:txBody>
      </p:sp>
      <p:sp>
        <p:nvSpPr>
          <p:cNvPr id="19" name="Rectangle 18">
            <a:extLst>
              <a:ext uri="{FF2B5EF4-FFF2-40B4-BE49-F238E27FC236}">
                <a16:creationId xmlns:a16="http://schemas.microsoft.com/office/drawing/2014/main" id="{6E72839B-4CF9-14E7-C50D-D3D9C09EED65}"/>
              </a:ext>
            </a:extLst>
          </p:cNvPr>
          <p:cNvSpPr/>
          <p:nvPr/>
        </p:nvSpPr>
        <p:spPr>
          <a:xfrm>
            <a:off x="8559819"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MIL GPS spoofing</a:t>
            </a:r>
          </a:p>
        </p:txBody>
      </p:sp>
      <p:sp>
        <p:nvSpPr>
          <p:cNvPr id="20" name="Rectangle 19">
            <a:extLst>
              <a:ext uri="{FF2B5EF4-FFF2-40B4-BE49-F238E27FC236}">
                <a16:creationId xmlns:a16="http://schemas.microsoft.com/office/drawing/2014/main" id="{1DF8D142-C3DA-9823-6378-D88757767BC9}"/>
              </a:ext>
            </a:extLst>
          </p:cNvPr>
          <p:cNvSpPr/>
          <p:nvPr/>
        </p:nvSpPr>
        <p:spPr>
          <a:xfrm>
            <a:off x="10245407"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Other NAV sensor spoofing</a:t>
            </a:r>
          </a:p>
        </p:txBody>
      </p:sp>
      <p:sp>
        <p:nvSpPr>
          <p:cNvPr id="21" name="Rectangle 20">
            <a:extLst>
              <a:ext uri="{FF2B5EF4-FFF2-40B4-BE49-F238E27FC236}">
                <a16:creationId xmlns:a16="http://schemas.microsoft.com/office/drawing/2014/main" id="{313DF4C4-EBB8-7111-C063-FBBD9FF490FF}"/>
              </a:ext>
            </a:extLst>
          </p:cNvPr>
          <p:cNvSpPr/>
          <p:nvPr/>
        </p:nvSpPr>
        <p:spPr>
          <a:xfrm>
            <a:off x="115190"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Operator Insider</a:t>
            </a:r>
          </a:p>
        </p:txBody>
      </p:sp>
      <p:sp>
        <p:nvSpPr>
          <p:cNvPr id="22" name="Rectangle 21">
            <a:extLst>
              <a:ext uri="{FF2B5EF4-FFF2-40B4-BE49-F238E27FC236}">
                <a16:creationId xmlns:a16="http://schemas.microsoft.com/office/drawing/2014/main" id="{C12F31E4-B0EF-C638-C5C2-D012FBE92EB2}"/>
              </a:ext>
            </a:extLst>
          </p:cNvPr>
          <p:cNvSpPr/>
          <p:nvPr/>
        </p:nvSpPr>
        <p:spPr>
          <a:xfrm>
            <a:off x="1849254" y="5047528"/>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SIPR connected Traditional-IT cyber attack</a:t>
            </a:r>
          </a:p>
        </p:txBody>
      </p:sp>
      <p:cxnSp>
        <p:nvCxnSpPr>
          <p:cNvPr id="24" name="Straight Connector 23">
            <a:extLst>
              <a:ext uri="{FF2B5EF4-FFF2-40B4-BE49-F238E27FC236}">
                <a16:creationId xmlns:a16="http://schemas.microsoft.com/office/drawing/2014/main" id="{6E4F6B92-3AF7-77FD-5BBB-58F31C90F63E}"/>
              </a:ext>
            </a:extLst>
          </p:cNvPr>
          <p:cNvCxnSpPr>
            <a:cxnSpLocks/>
            <a:stCxn id="13" idx="2"/>
            <a:endCxn id="2" idx="0"/>
          </p:cNvCxnSpPr>
          <p:nvPr/>
        </p:nvCxnSpPr>
        <p:spPr>
          <a:xfrm flipH="1">
            <a:off x="2222675" y="1922443"/>
            <a:ext cx="315615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7BEF289-7C3E-90FE-3B1B-3EC6F31E23D5}"/>
              </a:ext>
            </a:extLst>
          </p:cNvPr>
          <p:cNvCxnSpPr>
            <a:cxnSpLocks/>
            <a:stCxn id="13" idx="2"/>
            <a:endCxn id="14" idx="0"/>
          </p:cNvCxnSpPr>
          <p:nvPr/>
        </p:nvCxnSpPr>
        <p:spPr>
          <a:xfrm>
            <a:off x="5378830" y="1922443"/>
            <a:ext cx="146781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BC0690-B52A-13BD-7731-F0707781C679}"/>
              </a:ext>
            </a:extLst>
          </p:cNvPr>
          <p:cNvCxnSpPr>
            <a:cxnSpLocks/>
            <a:stCxn id="13" idx="2"/>
            <a:endCxn id="18" idx="0"/>
          </p:cNvCxnSpPr>
          <p:nvPr/>
        </p:nvCxnSpPr>
        <p:spPr>
          <a:xfrm>
            <a:off x="5378830" y="1922443"/>
            <a:ext cx="427492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6D150CF-62E0-7558-CBF0-35F7F1C4A6B8}"/>
              </a:ext>
            </a:extLst>
          </p:cNvPr>
          <p:cNvCxnSpPr>
            <a:cxnSpLocks/>
            <a:stCxn id="6" idx="0"/>
            <a:endCxn id="2" idx="2"/>
          </p:cNvCxnSpPr>
          <p:nvPr/>
        </p:nvCxnSpPr>
        <p:spPr>
          <a:xfrm flipV="1">
            <a:off x="996452" y="2878979"/>
            <a:ext cx="1226223"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9774FCB-8356-5D36-585C-30174EA58ABB}"/>
              </a:ext>
            </a:extLst>
          </p:cNvPr>
          <p:cNvCxnSpPr>
            <a:cxnSpLocks/>
            <a:stCxn id="7" idx="0"/>
            <a:endCxn id="2" idx="2"/>
          </p:cNvCxnSpPr>
          <p:nvPr/>
        </p:nvCxnSpPr>
        <p:spPr>
          <a:xfrm flipH="1" flipV="1">
            <a:off x="2222675" y="2878979"/>
            <a:ext cx="1584964"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1A1A38E-FDFE-B5F3-6EF5-C92985E43605}"/>
              </a:ext>
            </a:extLst>
          </p:cNvPr>
          <p:cNvCxnSpPr>
            <a:cxnSpLocks/>
            <a:stCxn id="6" idx="2"/>
            <a:endCxn id="22" idx="0"/>
          </p:cNvCxnSpPr>
          <p:nvPr/>
        </p:nvCxnSpPr>
        <p:spPr>
          <a:xfrm>
            <a:off x="996452" y="3835515"/>
            <a:ext cx="1627133"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E44814-9B17-87F7-ABB5-EF2F7E39EC2B}"/>
              </a:ext>
            </a:extLst>
          </p:cNvPr>
          <p:cNvCxnSpPr>
            <a:cxnSpLocks/>
            <a:stCxn id="6" idx="2"/>
            <a:endCxn id="21" idx="0"/>
          </p:cNvCxnSpPr>
          <p:nvPr/>
        </p:nvCxnSpPr>
        <p:spPr>
          <a:xfrm flipH="1">
            <a:off x="889521" y="3835515"/>
            <a:ext cx="106931" cy="1212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85B8858-8AE2-4CA3-6CFB-05AD63938741}"/>
              </a:ext>
            </a:extLst>
          </p:cNvPr>
          <p:cNvCxnSpPr>
            <a:cxnSpLocks/>
            <a:stCxn id="7" idx="2"/>
            <a:endCxn id="8" idx="0"/>
          </p:cNvCxnSpPr>
          <p:nvPr/>
        </p:nvCxnSpPr>
        <p:spPr>
          <a:xfrm flipH="1">
            <a:off x="3687404" y="3835515"/>
            <a:ext cx="120235"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345D8A1-34D8-30AF-5690-FA63964D880A}"/>
              </a:ext>
            </a:extLst>
          </p:cNvPr>
          <p:cNvCxnSpPr>
            <a:cxnSpLocks/>
            <a:stCxn id="7" idx="2"/>
            <a:endCxn id="9" idx="0"/>
          </p:cNvCxnSpPr>
          <p:nvPr/>
        </p:nvCxnSpPr>
        <p:spPr>
          <a:xfrm>
            <a:off x="3807639" y="3835515"/>
            <a:ext cx="1868482" cy="279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ED0C485-882F-4DFE-F317-3B60DE936CBB}"/>
              </a:ext>
            </a:extLst>
          </p:cNvPr>
          <p:cNvCxnSpPr>
            <a:cxnSpLocks/>
            <a:stCxn id="9" idx="2"/>
            <a:endCxn id="11" idx="0"/>
          </p:cNvCxnSpPr>
          <p:nvPr/>
        </p:nvCxnSpPr>
        <p:spPr>
          <a:xfrm flipH="1">
            <a:off x="5342962" y="4815891"/>
            <a:ext cx="333159"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AC2FFBD-CD3B-4704-36D7-E6067B03D691}"/>
              </a:ext>
            </a:extLst>
          </p:cNvPr>
          <p:cNvCxnSpPr>
            <a:cxnSpLocks/>
            <a:stCxn id="10" idx="0"/>
            <a:endCxn id="9" idx="2"/>
          </p:cNvCxnSpPr>
          <p:nvPr/>
        </p:nvCxnSpPr>
        <p:spPr>
          <a:xfrm flipV="1">
            <a:off x="3740216" y="4815891"/>
            <a:ext cx="1935905"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7A647A8-C280-C939-5C45-7E5174ECAAD0}"/>
              </a:ext>
            </a:extLst>
          </p:cNvPr>
          <p:cNvCxnSpPr>
            <a:cxnSpLocks/>
            <a:stCxn id="12" idx="0"/>
            <a:endCxn id="9" idx="2"/>
          </p:cNvCxnSpPr>
          <p:nvPr/>
        </p:nvCxnSpPr>
        <p:spPr>
          <a:xfrm flipH="1" flipV="1">
            <a:off x="5676121" y="4815891"/>
            <a:ext cx="1264664" cy="1059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7F8E419-0B64-8164-544B-9F2A5BEE6A50}"/>
              </a:ext>
            </a:extLst>
          </p:cNvPr>
          <p:cNvCxnSpPr>
            <a:cxnSpLocks/>
            <a:stCxn id="18" idx="2"/>
            <a:endCxn id="19" idx="0"/>
          </p:cNvCxnSpPr>
          <p:nvPr/>
        </p:nvCxnSpPr>
        <p:spPr>
          <a:xfrm flipH="1">
            <a:off x="9334150" y="2878979"/>
            <a:ext cx="319606" cy="255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2BF207C-CC11-2953-2E14-88980B658BD4}"/>
              </a:ext>
            </a:extLst>
          </p:cNvPr>
          <p:cNvCxnSpPr>
            <a:cxnSpLocks/>
            <a:stCxn id="18" idx="2"/>
            <a:endCxn id="20" idx="0"/>
          </p:cNvCxnSpPr>
          <p:nvPr/>
        </p:nvCxnSpPr>
        <p:spPr>
          <a:xfrm>
            <a:off x="9653756" y="2878979"/>
            <a:ext cx="1365982" cy="255477"/>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3A5919D-8748-756E-7B7A-633828E45E3B}"/>
              </a:ext>
            </a:extLst>
          </p:cNvPr>
          <p:cNvSpPr txBox="1"/>
          <p:nvPr/>
        </p:nvSpPr>
        <p:spPr>
          <a:xfrm>
            <a:off x="7900571" y="4377535"/>
            <a:ext cx="4041409"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Nodes on the bottom need scoring</a:t>
            </a:r>
          </a:p>
          <a:p>
            <a:pPr marL="285750" indent="-285750">
              <a:buFont typeface="Arial" panose="020B0604020202020204" pitchFamily="34" charset="0"/>
              <a:buChar char="•"/>
            </a:pPr>
            <a:r>
              <a:rPr lang="en-US" dirty="0">
                <a:solidFill>
                  <a:srgbClr val="0070C0"/>
                </a:solidFill>
              </a:rPr>
              <a:t>Start with elements where we have known data to utilize</a:t>
            </a:r>
          </a:p>
        </p:txBody>
      </p:sp>
      <p:cxnSp>
        <p:nvCxnSpPr>
          <p:cNvPr id="27" name="Straight Connector 26">
            <a:extLst>
              <a:ext uri="{FF2B5EF4-FFF2-40B4-BE49-F238E27FC236}">
                <a16:creationId xmlns:a16="http://schemas.microsoft.com/office/drawing/2014/main" id="{25B37F29-4115-69C9-2795-A2636138B951}"/>
              </a:ext>
            </a:extLst>
          </p:cNvPr>
          <p:cNvCxnSpPr>
            <a:cxnSpLocks/>
            <a:stCxn id="14" idx="2"/>
            <a:endCxn id="32" idx="0"/>
          </p:cNvCxnSpPr>
          <p:nvPr/>
        </p:nvCxnSpPr>
        <p:spPr>
          <a:xfrm flipH="1">
            <a:off x="5962976" y="2878979"/>
            <a:ext cx="883670"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E76B474-43CC-91B3-AB29-CCD44BFC38B8}"/>
              </a:ext>
            </a:extLst>
          </p:cNvPr>
          <p:cNvCxnSpPr>
            <a:cxnSpLocks/>
            <a:stCxn id="14" idx="2"/>
            <a:endCxn id="33" idx="0"/>
          </p:cNvCxnSpPr>
          <p:nvPr/>
        </p:nvCxnSpPr>
        <p:spPr>
          <a:xfrm>
            <a:off x="6846646" y="2878979"/>
            <a:ext cx="801917" cy="25547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A817838-17FF-B46A-5C77-83423E5E0DEC}"/>
              </a:ext>
            </a:extLst>
          </p:cNvPr>
          <p:cNvSpPr txBox="1"/>
          <p:nvPr/>
        </p:nvSpPr>
        <p:spPr>
          <a:xfrm>
            <a:off x="6531002" y="2834676"/>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32" name="Rectangle 31">
            <a:extLst>
              <a:ext uri="{FF2B5EF4-FFF2-40B4-BE49-F238E27FC236}">
                <a16:creationId xmlns:a16="http://schemas.microsoft.com/office/drawing/2014/main" id="{2CA623D7-BBB9-7360-1E54-5AEDC2BDFC44}"/>
              </a:ext>
            </a:extLst>
          </p:cNvPr>
          <p:cNvSpPr/>
          <p:nvPr/>
        </p:nvSpPr>
        <p:spPr>
          <a:xfrm>
            <a:off x="5188645"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Adversary control of device on 1553 bus via supply chain</a:t>
            </a:r>
          </a:p>
        </p:txBody>
      </p:sp>
      <p:sp>
        <p:nvSpPr>
          <p:cNvPr id="33" name="Rectangle 32">
            <a:extLst>
              <a:ext uri="{FF2B5EF4-FFF2-40B4-BE49-F238E27FC236}">
                <a16:creationId xmlns:a16="http://schemas.microsoft.com/office/drawing/2014/main" id="{311A7259-BDD6-C0EC-1778-B436A92A8AAD}"/>
              </a:ext>
            </a:extLst>
          </p:cNvPr>
          <p:cNvSpPr/>
          <p:nvPr/>
        </p:nvSpPr>
        <p:spPr>
          <a:xfrm>
            <a:off x="6874232" y="3134456"/>
            <a:ext cx="1548662" cy="7010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 on 1553 bus successfully sends adversary spoofed navigation message</a:t>
            </a:r>
          </a:p>
        </p:txBody>
      </p:sp>
      <p:sp>
        <p:nvSpPr>
          <p:cNvPr id="120" name="TextBox 119">
            <a:extLst>
              <a:ext uri="{FF2B5EF4-FFF2-40B4-BE49-F238E27FC236}">
                <a16:creationId xmlns:a16="http://schemas.microsoft.com/office/drawing/2014/main" id="{C78058A7-9E24-0954-FA54-295A002EAA9B}"/>
              </a:ext>
            </a:extLst>
          </p:cNvPr>
          <p:cNvSpPr txBox="1"/>
          <p:nvPr/>
        </p:nvSpPr>
        <p:spPr>
          <a:xfrm>
            <a:off x="65367" y="6083711"/>
            <a:ext cx="1626892" cy="246221"/>
          </a:xfrm>
          <a:prstGeom prst="rect">
            <a:avLst/>
          </a:prstGeom>
          <a:noFill/>
          <a:ln>
            <a:solidFill>
              <a:schemeClr val="accent1"/>
            </a:solidFill>
          </a:ln>
        </p:spPr>
        <p:txBody>
          <a:bodyPr wrap="square" rtlCol="0">
            <a:spAutoFit/>
          </a:bodyPr>
          <a:lstStyle/>
          <a:p>
            <a:r>
              <a:rPr lang="en-US" sz="1000" b="1" dirty="0">
                <a:solidFill>
                  <a:srgbClr val="00B050"/>
                </a:solidFill>
              </a:rPr>
              <a:t>Derived from data</a:t>
            </a:r>
          </a:p>
        </p:txBody>
      </p:sp>
      <p:cxnSp>
        <p:nvCxnSpPr>
          <p:cNvPr id="138" name="Straight Connector 137">
            <a:extLst>
              <a:ext uri="{FF2B5EF4-FFF2-40B4-BE49-F238E27FC236}">
                <a16:creationId xmlns:a16="http://schemas.microsoft.com/office/drawing/2014/main" id="{18C72FD7-12F0-2C0A-664E-4AF9C6298377}"/>
              </a:ext>
            </a:extLst>
          </p:cNvPr>
          <p:cNvCxnSpPr>
            <a:cxnSpLocks/>
          </p:cNvCxnSpPr>
          <p:nvPr/>
        </p:nvCxnSpPr>
        <p:spPr>
          <a:xfrm flipH="1">
            <a:off x="264290" y="1426175"/>
            <a:ext cx="4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EBAF66E6-0974-F257-A617-60A0CBE506C2}"/>
              </a:ext>
            </a:extLst>
          </p:cNvPr>
          <p:cNvSpPr txBox="1"/>
          <p:nvPr/>
        </p:nvSpPr>
        <p:spPr>
          <a:xfrm>
            <a:off x="162655" y="1494301"/>
            <a:ext cx="617537" cy="246221"/>
          </a:xfrm>
          <a:prstGeom prst="rect">
            <a:avLst/>
          </a:prstGeom>
          <a:noFill/>
        </p:spPr>
        <p:txBody>
          <a:bodyPr wrap="square" rtlCol="0">
            <a:spAutoFit/>
          </a:bodyPr>
          <a:lstStyle/>
          <a:p>
            <a:pPr algn="ctr"/>
            <a:r>
              <a:rPr lang="en-US" sz="1000" dirty="0">
                <a:solidFill>
                  <a:schemeClr val="accent1"/>
                </a:solidFill>
              </a:rPr>
              <a:t>and</a:t>
            </a:r>
          </a:p>
        </p:txBody>
      </p:sp>
      <p:sp>
        <p:nvSpPr>
          <p:cNvPr id="141" name="TextBox 140">
            <a:extLst>
              <a:ext uri="{FF2B5EF4-FFF2-40B4-BE49-F238E27FC236}">
                <a16:creationId xmlns:a16="http://schemas.microsoft.com/office/drawing/2014/main" id="{1FFAB250-03C5-C705-65B0-55D1EA6C80FD}"/>
              </a:ext>
            </a:extLst>
          </p:cNvPr>
          <p:cNvSpPr txBox="1"/>
          <p:nvPr/>
        </p:nvSpPr>
        <p:spPr>
          <a:xfrm>
            <a:off x="150394" y="1230787"/>
            <a:ext cx="617537" cy="246221"/>
          </a:xfrm>
          <a:prstGeom prst="rect">
            <a:avLst/>
          </a:prstGeom>
          <a:noFill/>
        </p:spPr>
        <p:txBody>
          <a:bodyPr wrap="square" rtlCol="0">
            <a:spAutoFit/>
          </a:bodyPr>
          <a:lstStyle/>
          <a:p>
            <a:pPr algn="ctr"/>
            <a:r>
              <a:rPr lang="en-US" sz="1000" dirty="0">
                <a:solidFill>
                  <a:schemeClr val="accent1"/>
                </a:solidFill>
              </a:rPr>
              <a:t>or</a:t>
            </a:r>
          </a:p>
        </p:txBody>
      </p:sp>
      <p:cxnSp>
        <p:nvCxnSpPr>
          <p:cNvPr id="142" name="Straight Connector 141">
            <a:extLst>
              <a:ext uri="{FF2B5EF4-FFF2-40B4-BE49-F238E27FC236}">
                <a16:creationId xmlns:a16="http://schemas.microsoft.com/office/drawing/2014/main" id="{8887E3DE-E531-B21D-C8CF-15892E28E023}"/>
              </a:ext>
            </a:extLst>
          </p:cNvPr>
          <p:cNvCxnSpPr>
            <a:cxnSpLocks/>
          </p:cNvCxnSpPr>
          <p:nvPr/>
        </p:nvCxnSpPr>
        <p:spPr>
          <a:xfrm flipH="1">
            <a:off x="264290" y="1697045"/>
            <a:ext cx="414269" cy="552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7364095-19F6-477B-BECF-132B07C049E6}"/>
              </a:ext>
            </a:extLst>
          </p:cNvPr>
          <p:cNvSpPr txBox="1"/>
          <p:nvPr/>
        </p:nvSpPr>
        <p:spPr>
          <a:xfrm>
            <a:off x="449122" y="5719211"/>
            <a:ext cx="828018" cy="276999"/>
          </a:xfrm>
          <a:prstGeom prst="rect">
            <a:avLst/>
          </a:prstGeom>
          <a:noFill/>
        </p:spPr>
        <p:txBody>
          <a:bodyPr wrap="square" rtlCol="0">
            <a:spAutoFit/>
          </a:bodyPr>
          <a:lstStyle/>
          <a:p>
            <a:pPr algn="ctr"/>
            <a:r>
              <a:rPr lang="en-US" sz="1200" b="1" dirty="0">
                <a:solidFill>
                  <a:srgbClr val="00B050"/>
                </a:solidFill>
              </a:rPr>
              <a:t>0.002</a:t>
            </a:r>
          </a:p>
        </p:txBody>
      </p:sp>
      <p:sp>
        <p:nvSpPr>
          <p:cNvPr id="15" name="TextBox 14">
            <a:extLst>
              <a:ext uri="{FF2B5EF4-FFF2-40B4-BE49-F238E27FC236}">
                <a16:creationId xmlns:a16="http://schemas.microsoft.com/office/drawing/2014/main" id="{5289FDCF-25C4-CA68-6591-19C09F686DF3}"/>
              </a:ext>
            </a:extLst>
          </p:cNvPr>
          <p:cNvSpPr txBox="1"/>
          <p:nvPr/>
        </p:nvSpPr>
        <p:spPr>
          <a:xfrm>
            <a:off x="3307425" y="6542758"/>
            <a:ext cx="828018" cy="276999"/>
          </a:xfrm>
          <a:prstGeom prst="rect">
            <a:avLst/>
          </a:prstGeom>
          <a:noFill/>
        </p:spPr>
        <p:txBody>
          <a:bodyPr wrap="square" rtlCol="0">
            <a:spAutoFit/>
          </a:bodyPr>
          <a:lstStyle/>
          <a:p>
            <a:pPr algn="ctr"/>
            <a:r>
              <a:rPr lang="en-US" sz="1200" b="1" dirty="0">
                <a:solidFill>
                  <a:srgbClr val="00B050"/>
                </a:solidFill>
              </a:rPr>
              <a:t>0.0005</a:t>
            </a:r>
          </a:p>
        </p:txBody>
      </p:sp>
      <p:sp>
        <p:nvSpPr>
          <p:cNvPr id="16" name="TextBox 15">
            <a:extLst>
              <a:ext uri="{FF2B5EF4-FFF2-40B4-BE49-F238E27FC236}">
                <a16:creationId xmlns:a16="http://schemas.microsoft.com/office/drawing/2014/main" id="{895FD941-0EA0-71C1-F93F-568A72297D66}"/>
              </a:ext>
            </a:extLst>
          </p:cNvPr>
          <p:cNvSpPr txBox="1"/>
          <p:nvPr/>
        </p:nvSpPr>
        <p:spPr>
          <a:xfrm>
            <a:off x="3243919" y="4736086"/>
            <a:ext cx="828018" cy="276999"/>
          </a:xfrm>
          <a:prstGeom prst="rect">
            <a:avLst/>
          </a:prstGeom>
          <a:noFill/>
        </p:spPr>
        <p:txBody>
          <a:bodyPr wrap="square" rtlCol="0">
            <a:spAutoFit/>
          </a:bodyPr>
          <a:lstStyle/>
          <a:p>
            <a:pPr algn="ctr"/>
            <a:r>
              <a:rPr lang="en-US" sz="1200" b="1" dirty="0">
                <a:solidFill>
                  <a:srgbClr val="00B050"/>
                </a:solidFill>
              </a:rPr>
              <a:t>0.0</a:t>
            </a:r>
          </a:p>
        </p:txBody>
      </p:sp>
      <p:sp>
        <p:nvSpPr>
          <p:cNvPr id="17" name="Oval 16">
            <a:extLst>
              <a:ext uri="{FF2B5EF4-FFF2-40B4-BE49-F238E27FC236}">
                <a16:creationId xmlns:a16="http://schemas.microsoft.com/office/drawing/2014/main" id="{348EEFAF-13B4-FFFA-8B0E-B038B976B06E}"/>
              </a:ext>
            </a:extLst>
          </p:cNvPr>
          <p:cNvSpPr/>
          <p:nvPr/>
        </p:nvSpPr>
        <p:spPr>
          <a:xfrm>
            <a:off x="540949" y="5735324"/>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E3A1867-5A49-32E0-FAC6-F200EF64DFF7}"/>
              </a:ext>
            </a:extLst>
          </p:cNvPr>
          <p:cNvSpPr/>
          <p:nvPr/>
        </p:nvSpPr>
        <p:spPr>
          <a:xfrm>
            <a:off x="3349789" y="4761977"/>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052BB0C-A44C-00B4-6DC4-C4E6232BF2BC}"/>
              </a:ext>
            </a:extLst>
          </p:cNvPr>
          <p:cNvSpPr/>
          <p:nvPr/>
        </p:nvSpPr>
        <p:spPr>
          <a:xfrm>
            <a:off x="3408282" y="6558871"/>
            <a:ext cx="613111" cy="2447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FCE113B8-D279-2D0B-6E0B-9A865CC961BD}"/>
              </a:ext>
            </a:extLst>
          </p:cNvPr>
          <p:cNvGrpSpPr/>
          <p:nvPr/>
        </p:nvGrpSpPr>
        <p:grpSpPr>
          <a:xfrm>
            <a:off x="20730" y="1813647"/>
            <a:ext cx="909662" cy="246221"/>
            <a:chOff x="16592" y="1776405"/>
            <a:chExt cx="909662" cy="246221"/>
          </a:xfrm>
        </p:grpSpPr>
        <p:sp>
          <p:nvSpPr>
            <p:cNvPr id="38" name="TextBox 37">
              <a:extLst>
                <a:ext uri="{FF2B5EF4-FFF2-40B4-BE49-F238E27FC236}">
                  <a16:creationId xmlns:a16="http://schemas.microsoft.com/office/drawing/2014/main" id="{9A05A56D-9AC2-ED41-D04A-4C3B1E099324}"/>
                </a:ext>
              </a:extLst>
            </p:cNvPr>
            <p:cNvSpPr txBox="1"/>
            <p:nvPr/>
          </p:nvSpPr>
          <p:spPr>
            <a:xfrm>
              <a:off x="16592" y="1776405"/>
              <a:ext cx="909662" cy="246221"/>
            </a:xfrm>
            <a:prstGeom prst="rect">
              <a:avLst/>
            </a:prstGeom>
            <a:noFill/>
          </p:spPr>
          <p:txBody>
            <a:bodyPr wrap="square" rtlCol="0">
              <a:spAutoFit/>
            </a:bodyPr>
            <a:lstStyle/>
            <a:p>
              <a:pPr algn="ctr"/>
              <a:r>
                <a:rPr lang="en-US" sz="1000" dirty="0"/>
                <a:t>Scored Leaf</a:t>
              </a:r>
            </a:p>
          </p:txBody>
        </p:sp>
        <p:sp>
          <p:nvSpPr>
            <p:cNvPr id="36" name="Rectangle 35">
              <a:extLst>
                <a:ext uri="{FF2B5EF4-FFF2-40B4-BE49-F238E27FC236}">
                  <a16:creationId xmlns:a16="http://schemas.microsoft.com/office/drawing/2014/main" id="{F78F921F-07EF-A3E2-9B49-EC699C17A6AF}"/>
                </a:ext>
              </a:extLst>
            </p:cNvPr>
            <p:cNvSpPr/>
            <p:nvPr/>
          </p:nvSpPr>
          <p:spPr>
            <a:xfrm>
              <a:off x="100067" y="1796802"/>
              <a:ext cx="748131" cy="205425"/>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Tree>
    <p:extLst>
      <p:ext uri="{BB962C8B-B14F-4D97-AF65-F5344CB8AC3E}">
        <p14:creationId xmlns:p14="http://schemas.microsoft.com/office/powerpoint/2010/main" val="64441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B3DCAC-E87A-D726-60DD-2FE2B7F23165}"/>
              </a:ext>
            </a:extLst>
          </p:cNvPr>
          <p:cNvSpPr>
            <a:spLocks noGrp="1"/>
          </p:cNvSpPr>
          <p:nvPr>
            <p:ph idx="1"/>
          </p:nvPr>
        </p:nvSpPr>
        <p:spPr>
          <a:xfrm>
            <a:off x="609657" y="1206572"/>
            <a:ext cx="11045840" cy="5210778"/>
          </a:xfrm>
        </p:spPr>
        <p:txBody>
          <a:bodyPr/>
          <a:lstStyle/>
          <a:p>
            <a:r>
              <a:rPr lang="en-US" sz="2000" dirty="0"/>
              <a:t>Study done by the Defense Personnel and Security Research Center found 83 confirmed cases of insider exfiltration information from 1985-2017</a:t>
            </a:r>
            <a:r>
              <a:rPr lang="en-US" sz="2000" baseline="30000" dirty="0"/>
              <a:t>1</a:t>
            </a:r>
          </a:p>
          <a:p>
            <a:r>
              <a:rPr lang="en-US" sz="2000" dirty="0"/>
              <a:t>Total military and civilian population can be estimated as ranging from 3.1M in 1985 - 2.1M in 2017</a:t>
            </a:r>
          </a:p>
          <a:p>
            <a:r>
              <a:rPr lang="en-US" sz="2000" dirty="0"/>
              <a:t>Assume worst case that only 1 in 10 spies is caught and the probability any particular individual is an insider is 1:100,000 or 0.00001</a:t>
            </a:r>
          </a:p>
          <a:p>
            <a:r>
              <a:rPr lang="en-US" sz="2000" dirty="0"/>
              <a:t>Assume 200 people have access the ground station</a:t>
            </a:r>
          </a:p>
          <a:p>
            <a:pPr marL="0" indent="0">
              <a:buNone/>
            </a:pPr>
            <a:r>
              <a:rPr lang="en-US" sz="2000" dirty="0"/>
              <a:t>	</a:t>
            </a:r>
            <a:r>
              <a:rPr lang="en-US" sz="2000" b="1" dirty="0"/>
              <a:t>Probability Operator Insider on Control Station = 0.00001 x 200 = 0.002</a:t>
            </a:r>
          </a:p>
          <a:p>
            <a:r>
              <a:rPr lang="en-US" sz="2000" dirty="0"/>
              <a:t>Assume 50 people have access to the encryption keys</a:t>
            </a:r>
          </a:p>
          <a:p>
            <a:pPr marL="0" indent="0">
              <a:buNone/>
            </a:pPr>
            <a:r>
              <a:rPr lang="en-US" sz="2000" dirty="0"/>
              <a:t>	</a:t>
            </a:r>
            <a:r>
              <a:rPr lang="en-US" sz="2000" b="1" dirty="0"/>
              <a:t>Probability Operator Insider on Control Station = 0.00001 x 50 = 0.0005</a:t>
            </a:r>
          </a:p>
          <a:p>
            <a:r>
              <a:rPr lang="en-US" sz="2000" dirty="0"/>
              <a:t>Since the system is specifically designed to return to base if encrypted commands are not received, the </a:t>
            </a:r>
            <a:r>
              <a:rPr lang="en-US" sz="2000" b="1" dirty="0"/>
              <a:t>probability of an adversary getting unencrypted commands accepted is set to 0.0</a:t>
            </a:r>
          </a:p>
          <a:p>
            <a:pPr lvl="1"/>
            <a:r>
              <a:rPr lang="en-US" sz="1800" dirty="0"/>
              <a:t>It may actually be more prudent to set a low probability as adversaries often will find ways around design features such as this</a:t>
            </a:r>
          </a:p>
        </p:txBody>
      </p:sp>
      <p:sp>
        <p:nvSpPr>
          <p:cNvPr id="3" name="Slide Number Placeholder 2">
            <a:extLst>
              <a:ext uri="{FF2B5EF4-FFF2-40B4-BE49-F238E27FC236}">
                <a16:creationId xmlns:a16="http://schemas.microsoft.com/office/drawing/2014/main" id="{B28B5FE6-FE7B-6187-4ADD-AB66C9D84517}"/>
              </a:ext>
            </a:extLst>
          </p:cNvPr>
          <p:cNvSpPr>
            <a:spLocks noGrp="1"/>
          </p:cNvSpPr>
          <p:nvPr>
            <p:ph type="sldNum" sz="quarter" idx="12"/>
          </p:nvPr>
        </p:nvSpPr>
        <p:spPr/>
        <p:txBody>
          <a:bodyPr/>
          <a:lstStyle/>
          <a:p>
            <a:pPr>
              <a:defRPr/>
            </a:pPr>
            <a:fld id="{78E67954-3F63-4602-A1EF-637D8771F4F4}" type="slidenum">
              <a:rPr lang="en-US" smtClean="0"/>
              <a:pPr>
                <a:defRPr/>
              </a:pPr>
              <a:t>8</a:t>
            </a:fld>
            <a:endParaRPr lang="en-US"/>
          </a:p>
        </p:txBody>
      </p:sp>
      <p:sp>
        <p:nvSpPr>
          <p:cNvPr id="4" name="Title 3">
            <a:extLst>
              <a:ext uri="{FF2B5EF4-FFF2-40B4-BE49-F238E27FC236}">
                <a16:creationId xmlns:a16="http://schemas.microsoft.com/office/drawing/2014/main" id="{04FB08D9-B54D-3D3D-66A5-62C6F4BFB2E3}"/>
              </a:ext>
            </a:extLst>
          </p:cNvPr>
          <p:cNvSpPr>
            <a:spLocks noGrp="1"/>
          </p:cNvSpPr>
          <p:nvPr>
            <p:ph type="title"/>
          </p:nvPr>
        </p:nvSpPr>
        <p:spPr/>
        <p:txBody>
          <a:bodyPr/>
          <a:lstStyle/>
          <a:p>
            <a:r>
              <a:rPr lang="en-US" dirty="0"/>
              <a:t>Examples of Data</a:t>
            </a:r>
          </a:p>
        </p:txBody>
      </p:sp>
    </p:spTree>
    <p:extLst>
      <p:ext uri="{BB962C8B-B14F-4D97-AF65-F5344CB8AC3E}">
        <p14:creationId xmlns:p14="http://schemas.microsoft.com/office/powerpoint/2010/main" val="294111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40615-7D50-D3FD-ED66-61830C59CE27}"/>
              </a:ext>
            </a:extLst>
          </p:cNvPr>
          <p:cNvSpPr>
            <a:spLocks noGrp="1"/>
          </p:cNvSpPr>
          <p:nvPr>
            <p:ph idx="1"/>
          </p:nvPr>
        </p:nvSpPr>
        <p:spPr/>
        <p:txBody>
          <a:bodyPr/>
          <a:lstStyle/>
          <a:p>
            <a:r>
              <a:rPr lang="en-US" sz="2800" dirty="0"/>
              <a:t>Large body of research showing that simple models, even without weighting, generally outperform humans</a:t>
            </a:r>
            <a:r>
              <a:rPr lang="en-US" sz="2800" baseline="30000" dirty="0"/>
              <a:t>1</a:t>
            </a:r>
          </a:p>
          <a:p>
            <a:pPr lvl="1"/>
            <a:r>
              <a:rPr lang="en-US" sz="2400" dirty="0"/>
              <a:t>Humans determine the factors</a:t>
            </a:r>
            <a:endParaRPr lang="en-US" sz="2400" baseline="30000" dirty="0"/>
          </a:p>
          <a:p>
            <a:r>
              <a:rPr lang="en-US" sz="2800" dirty="0"/>
              <a:t>Simple linear models can be built using</a:t>
            </a:r>
          </a:p>
          <a:p>
            <a:pPr lvl="1"/>
            <a:r>
              <a:rPr lang="en-US" sz="2400" dirty="0"/>
              <a:t>Historical data</a:t>
            </a:r>
          </a:p>
          <a:p>
            <a:pPr lvl="1"/>
            <a:r>
              <a:rPr lang="en-US" sz="2400" dirty="0"/>
              <a:t>Human assessment</a:t>
            </a:r>
          </a:p>
          <a:p>
            <a:pPr lvl="1"/>
            <a:r>
              <a:rPr lang="en-US" sz="2400" dirty="0"/>
              <a:t>AI trained on large sets of data </a:t>
            </a:r>
          </a:p>
          <a:p>
            <a:r>
              <a:rPr lang="en-US" sz="2800" dirty="0"/>
              <a:t>Human assessment</a:t>
            </a:r>
          </a:p>
          <a:p>
            <a:pPr lvl="1"/>
            <a:r>
              <a:rPr lang="en-US" sz="2400" dirty="0"/>
              <a:t>Research going back to the 1950s postulates that human decision makers utilize a series of cues in decision making</a:t>
            </a:r>
            <a:r>
              <a:rPr lang="en-US" sz="2400" baseline="30000" dirty="0"/>
              <a:t>2</a:t>
            </a:r>
            <a:endParaRPr lang="en-US" sz="2400" u="sng" baseline="30000" dirty="0"/>
          </a:p>
          <a:p>
            <a:pPr lvl="1"/>
            <a:r>
              <a:rPr lang="en-US" sz="2400" dirty="0"/>
              <a:t>Models built by humans outperform direct assessment by humans</a:t>
            </a:r>
            <a:r>
              <a:rPr lang="en-US" sz="2400" baseline="30000" dirty="0"/>
              <a:t>3</a:t>
            </a:r>
            <a:endParaRPr lang="en-US" dirty="0"/>
          </a:p>
        </p:txBody>
      </p:sp>
      <p:sp>
        <p:nvSpPr>
          <p:cNvPr id="3" name="Slide Number Placeholder 2">
            <a:extLst>
              <a:ext uri="{FF2B5EF4-FFF2-40B4-BE49-F238E27FC236}">
                <a16:creationId xmlns:a16="http://schemas.microsoft.com/office/drawing/2014/main" id="{DF715E64-145F-37E1-4C9A-766AC4A8A2CB}"/>
              </a:ext>
            </a:extLst>
          </p:cNvPr>
          <p:cNvSpPr>
            <a:spLocks noGrp="1"/>
          </p:cNvSpPr>
          <p:nvPr>
            <p:ph type="sldNum" sz="quarter" idx="12"/>
          </p:nvPr>
        </p:nvSpPr>
        <p:spPr/>
        <p:txBody>
          <a:bodyPr/>
          <a:lstStyle/>
          <a:p>
            <a:pPr>
              <a:defRPr/>
            </a:pPr>
            <a:fld id="{78E67954-3F63-4602-A1EF-637D8771F4F4}" type="slidenum">
              <a:rPr lang="en-US" smtClean="0"/>
              <a:pPr>
                <a:defRPr/>
              </a:pPr>
              <a:t>9</a:t>
            </a:fld>
            <a:endParaRPr lang="en-US" dirty="0"/>
          </a:p>
        </p:txBody>
      </p:sp>
      <p:sp>
        <p:nvSpPr>
          <p:cNvPr id="4" name="Title 3">
            <a:extLst>
              <a:ext uri="{FF2B5EF4-FFF2-40B4-BE49-F238E27FC236}">
                <a16:creationId xmlns:a16="http://schemas.microsoft.com/office/drawing/2014/main" id="{94E0168C-8540-6D3A-EF53-0F103E00641A}"/>
              </a:ext>
            </a:extLst>
          </p:cNvPr>
          <p:cNvSpPr>
            <a:spLocks noGrp="1"/>
          </p:cNvSpPr>
          <p:nvPr>
            <p:ph type="title"/>
          </p:nvPr>
        </p:nvSpPr>
        <p:spPr/>
        <p:txBody>
          <a:bodyPr/>
          <a:lstStyle/>
          <a:p>
            <a:r>
              <a:rPr lang="en-US" dirty="0"/>
              <a:t>Simple Models</a:t>
            </a:r>
          </a:p>
        </p:txBody>
      </p:sp>
      <p:pic>
        <p:nvPicPr>
          <p:cNvPr id="5" name="Picture 4">
            <a:extLst>
              <a:ext uri="{FF2B5EF4-FFF2-40B4-BE49-F238E27FC236}">
                <a16:creationId xmlns:a16="http://schemas.microsoft.com/office/drawing/2014/main" id="{B8025278-3F0D-2EC6-FF9E-D781E0FFA1C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816612" y="1814578"/>
            <a:ext cx="2130801" cy="2933314"/>
          </a:xfrm>
          <a:prstGeom prst="rect">
            <a:avLst/>
          </a:prstGeom>
          <a:ln>
            <a:solidFill>
              <a:schemeClr val="tx1"/>
            </a:solidFill>
          </a:ln>
        </p:spPr>
      </p:pic>
    </p:spTree>
    <p:extLst>
      <p:ext uri="{BB962C8B-B14F-4D97-AF65-F5344CB8AC3E}">
        <p14:creationId xmlns:p14="http://schemas.microsoft.com/office/powerpoint/2010/main" val="635239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3|9.1"/>
</p:tagLst>
</file>

<file path=ppt/tags/tag2.xml><?xml version="1.0" encoding="utf-8"?>
<p:tagLst xmlns:a="http://schemas.openxmlformats.org/drawingml/2006/main" xmlns:r="http://schemas.openxmlformats.org/officeDocument/2006/relationships" xmlns:p="http://schemas.openxmlformats.org/presentationml/2006/main">
  <p:tag name="TIMING" val="|33|9.1"/>
</p:tagLst>
</file>

<file path=ppt/tags/tag3.xml><?xml version="1.0" encoding="utf-8"?>
<p:tagLst xmlns:a="http://schemas.openxmlformats.org/drawingml/2006/main" xmlns:r="http://schemas.openxmlformats.org/officeDocument/2006/relationships" xmlns:p="http://schemas.openxmlformats.org/presentationml/2006/main">
  <p:tag name="TIMING" val="|9.8|21.2"/>
</p:tagLst>
</file>

<file path=ppt/tags/tag4.xml><?xml version="1.0" encoding="utf-8"?>
<p:tagLst xmlns:a="http://schemas.openxmlformats.org/drawingml/2006/main" xmlns:r="http://schemas.openxmlformats.org/officeDocument/2006/relationships" xmlns:p="http://schemas.openxmlformats.org/presentationml/2006/main">
  <p:tag name="TIMING" val="|33.7"/>
</p:tagLst>
</file>

<file path=ppt/theme/theme1.xml><?xml version="1.0" encoding="utf-8"?>
<a:theme xmlns:a="http://schemas.openxmlformats.org/drawingml/2006/main" name="MTSI Main [fullscreen]">
  <a:themeElements>
    <a:clrScheme name="MTSI">
      <a:dk1>
        <a:srgbClr val="2D3E52"/>
      </a:dk1>
      <a:lt1>
        <a:srgbClr val="F2F2F2"/>
      </a:lt1>
      <a:dk2>
        <a:srgbClr val="2D3E52"/>
      </a:dk2>
      <a:lt2>
        <a:srgbClr val="F2F2F2"/>
      </a:lt2>
      <a:accent1>
        <a:srgbClr val="48729A"/>
      </a:accent1>
      <a:accent2>
        <a:srgbClr val="6195CD"/>
      </a:accent2>
      <a:accent3>
        <a:srgbClr val="324F6B"/>
      </a:accent3>
      <a:accent4>
        <a:srgbClr val="8AB1DC"/>
      </a:accent4>
      <a:accent5>
        <a:srgbClr val="DAEDEF"/>
      </a:accent5>
      <a:accent6>
        <a:srgbClr val="6195CD"/>
      </a:accent6>
      <a:hlink>
        <a:srgbClr val="6195CD"/>
      </a:hlink>
      <a:folHlink>
        <a:srgbClr val="2D3E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MTSI-PPT-theme-Main [fullscreen] (1)</Template>
  <TotalTime>8507</TotalTime>
  <Words>5674</Words>
  <Application>Microsoft Office PowerPoint</Application>
  <PresentationFormat>Widescreen</PresentationFormat>
  <Paragraphs>1253</Paragraphs>
  <Slides>56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Cambria Math</vt:lpstr>
      <vt:lpstr>Times New Roman</vt:lpstr>
      <vt:lpstr>MTSI Main [fullscreen]</vt:lpstr>
      <vt:lpstr>Predicting Cyber Attack Likelihood using Probabilistic Attack Trees </vt:lpstr>
      <vt:lpstr>What’s the Problem?</vt:lpstr>
      <vt:lpstr>URAMS Risk Spiral</vt:lpstr>
      <vt:lpstr>Example Risk Scoring (4-Factor)</vt:lpstr>
      <vt:lpstr>Is Likelihood Helpful?</vt:lpstr>
      <vt:lpstr>Attack Trees Introduction</vt:lpstr>
      <vt:lpstr>1. Start with Known Data</vt:lpstr>
      <vt:lpstr>Examples of Data</vt:lpstr>
      <vt:lpstr>Simple Models</vt:lpstr>
      <vt:lpstr>Example Atomic Component Model</vt:lpstr>
      <vt:lpstr>Building a Model</vt:lpstr>
      <vt:lpstr>2. Use Human Informed Models</vt:lpstr>
      <vt:lpstr>3. Use SME Assessments</vt:lpstr>
      <vt:lpstr>Calculate Results</vt:lpstr>
      <vt:lpstr>Look for Opportunities to Improve</vt:lpstr>
      <vt:lpstr>Look for Opportunities to Improve</vt:lpstr>
      <vt:lpstr>Look for Opportunities to Improve</vt:lpstr>
      <vt:lpstr>Sensitivity Analysis</vt:lpstr>
      <vt:lpstr>Option – 90% Confidence Intervals</vt:lpstr>
      <vt:lpstr>Advantages and Disadvantages</vt:lpstr>
      <vt:lpstr>MBSE</vt:lpstr>
      <vt:lpstr>Conclusions</vt:lpstr>
      <vt:lpstr>AI Excursion</vt:lpstr>
      <vt:lpstr>AI Excursion</vt:lpstr>
      <vt:lpstr>AI Excursion Trials</vt:lpstr>
      <vt:lpstr>AI Excursion Results 1</vt:lpstr>
      <vt:lpstr>AI Excursion Results 2</vt:lpstr>
      <vt:lpstr>AI Excursion Results 3</vt:lpstr>
      <vt:lpstr>AI Excursion Results 4</vt:lpstr>
      <vt:lpstr>PowerPoint Presentation</vt:lpstr>
      <vt:lpstr>AI Excursion Notes</vt:lpstr>
      <vt:lpstr>AI Excursion Direct Assessment</vt:lpstr>
      <vt:lpstr>Questions?</vt:lpstr>
      <vt:lpstr>Questions to Answer</vt:lpstr>
      <vt:lpstr>A Simple Model of Risk</vt:lpstr>
      <vt:lpstr>A Model of Risk</vt:lpstr>
      <vt:lpstr>Some Tools for “What”</vt:lpstr>
      <vt:lpstr>Some Tools for “How”</vt:lpstr>
      <vt:lpstr>Some Tools for “How Bad”</vt:lpstr>
      <vt:lpstr>Some Tools for “Likelihood”</vt:lpstr>
      <vt:lpstr>Tools for “Risk”</vt:lpstr>
      <vt:lpstr>Tool Selection</vt:lpstr>
      <vt:lpstr>Selected Tools</vt:lpstr>
      <vt:lpstr>STPA-Sec Background</vt:lpstr>
      <vt:lpstr>STPA-Sec Steps</vt:lpstr>
      <vt:lpstr>MQ-99 Berserker UAS</vt:lpstr>
      <vt:lpstr>Atomic Component Model v2 part 1</vt:lpstr>
      <vt:lpstr>Atomic Component Model v2 part 2</vt:lpstr>
      <vt:lpstr>Term Definitions</vt:lpstr>
      <vt:lpstr>Term Definitions</vt:lpstr>
      <vt:lpstr>Term Definitions</vt:lpstr>
      <vt:lpstr>Term Definitions</vt:lpstr>
      <vt:lpstr>Assumptions</vt:lpstr>
      <vt:lpstr>Look for Opportunities to Improve</vt:lpstr>
      <vt:lpstr>Probabilistic Attack Tree Example</vt:lpstr>
      <vt:lpstr>Model Sensitivity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Bill Bryant</cp:lastModifiedBy>
  <cp:revision>52</cp:revision>
  <cp:lastPrinted>2023-01-16T18:21:58Z</cp:lastPrinted>
  <dcterms:created xsi:type="dcterms:W3CDTF">2019-01-10T12:51:46Z</dcterms:created>
  <dcterms:modified xsi:type="dcterms:W3CDTF">2025-01-23T16:34:56Z</dcterms:modified>
</cp:coreProperties>
</file>