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837" r:id="rId4"/>
  </p:sldMasterIdLst>
  <p:notesMasterIdLst>
    <p:notesMasterId r:id="rId36"/>
  </p:notesMasterIdLst>
  <p:handoutMasterIdLst>
    <p:handoutMasterId r:id="rId37"/>
  </p:handoutMasterIdLst>
  <p:sldIdLst>
    <p:sldId id="404" r:id="rId5"/>
    <p:sldId id="460" r:id="rId6"/>
    <p:sldId id="447" r:id="rId7"/>
    <p:sldId id="506" r:id="rId8"/>
    <p:sldId id="467" r:id="rId9"/>
    <p:sldId id="486" r:id="rId10"/>
    <p:sldId id="446" r:id="rId11"/>
    <p:sldId id="487" r:id="rId12"/>
    <p:sldId id="476" r:id="rId13"/>
    <p:sldId id="471" r:id="rId14"/>
    <p:sldId id="509" r:id="rId15"/>
    <p:sldId id="496" r:id="rId16"/>
    <p:sldId id="519" r:id="rId17"/>
    <p:sldId id="497" r:id="rId18"/>
    <p:sldId id="498" r:id="rId19"/>
    <p:sldId id="518" r:id="rId20"/>
    <p:sldId id="499" r:id="rId21"/>
    <p:sldId id="522" r:id="rId22"/>
    <p:sldId id="517" r:id="rId23"/>
    <p:sldId id="500" r:id="rId24"/>
    <p:sldId id="507" r:id="rId25"/>
    <p:sldId id="523" r:id="rId26"/>
    <p:sldId id="524" r:id="rId27"/>
    <p:sldId id="502" r:id="rId28"/>
    <p:sldId id="525" r:id="rId29"/>
    <p:sldId id="515" r:id="rId30"/>
    <p:sldId id="508" r:id="rId31"/>
    <p:sldId id="521" r:id="rId32"/>
    <p:sldId id="510" r:id="rId33"/>
    <p:sldId id="511" r:id="rId34"/>
    <p:sldId id="512" r:id="rId35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2E3E65-7370-553A-1EED-98BAE6D4237A}" name="zaki.hasnain@jpl.nasa.gov" initials="za" userId="S::urn:spo:guest#zaki.hasnain@jpl.nasa.gov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0DC"/>
    <a:srgbClr val="FF0000"/>
    <a:srgbClr val="8263A5"/>
    <a:srgbClr val="C2D9FA"/>
    <a:srgbClr val="6A5ACD"/>
    <a:srgbClr val="E98B01"/>
    <a:srgbClr val="1B3D6C"/>
    <a:srgbClr val="0B3A7F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5104B-1AB8-4101-BF9F-39BD044459F6}" v="11" dt="2024-04-16T21:57:24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9" autoAdjust="0"/>
    <p:restoredTop sz="97046" autoAdjust="0"/>
  </p:normalViewPr>
  <p:slideViewPr>
    <p:cSldViewPr snapToGrid="0">
      <p:cViewPr varScale="1">
        <p:scale>
          <a:sx n="204" d="100"/>
          <a:sy n="204" d="100"/>
        </p:scale>
        <p:origin x="51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34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2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on the distinction that only the low-fidelity models need to be differentiable, we only need samples from high-fidelity / experimental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22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06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91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50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75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6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7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98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0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9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5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55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26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77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88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8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on point 2. Bring up the fact that the high-fidelity simulation has a specified time-step duration which affects how we can impose loss while training</a:t>
            </a:r>
          </a:p>
          <a:p>
            <a:endParaRPr lang="en-US" dirty="0"/>
          </a:p>
          <a:p>
            <a:r>
              <a:rPr lang="en-US" dirty="0" err="1"/>
              <a:t>Downsampling</a:t>
            </a:r>
            <a:r>
              <a:rPr lang="en-US" dirty="0"/>
              <a:t> is hard because we have to ensure that the total heat input stays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24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on point 2. Bring up the fact that the high-fidelity simulation has a specified time-step duration which affects how we can impose loss while training</a:t>
            </a:r>
          </a:p>
          <a:p>
            <a:endParaRPr lang="en-US" dirty="0"/>
          </a:p>
          <a:p>
            <a:r>
              <a:rPr lang="en-US" dirty="0" err="1"/>
              <a:t>Downsampling</a:t>
            </a:r>
            <a:r>
              <a:rPr lang="en-US" dirty="0"/>
              <a:t> is hard because we have to ensure that the total heat input stays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74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9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09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8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3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4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7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4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1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  <p:pic>
        <p:nvPicPr>
          <p:cNvPr id="5" name="Picture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635D187-8AB0-003E-6131-5636111415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59" y="4519748"/>
            <a:ext cx="2042808" cy="526368"/>
          </a:xfrm>
          <a:prstGeom prst="rect">
            <a:avLst/>
          </a:prstGeom>
        </p:spPr>
      </p:pic>
      <p:pic>
        <p:nvPicPr>
          <p:cNvPr id="3" name="Picture 2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FA1CEDE7-BEA6-644A-A49F-8BFC5835C1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" y="4544820"/>
            <a:ext cx="1634602" cy="4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3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Picture 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F3ECB8A-89B1-1F14-0CA4-366BA9258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11" y="4565860"/>
            <a:ext cx="2042808" cy="526368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 with low confidence">
            <a:extLst>
              <a:ext uri="{FF2B5EF4-FFF2-40B4-BE49-F238E27FC236}">
                <a16:creationId xmlns:a16="http://schemas.microsoft.com/office/drawing/2014/main" id="{CA695509-18DB-1233-D050-4757871A60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" y="4617824"/>
            <a:ext cx="1634602" cy="4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4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40" r:id="rId2"/>
    <p:sldLayoutId id="2147484841" r:id="rId3"/>
    <p:sldLayoutId id="214748482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US" sz="2400" b="1" kern="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615872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Physics-Informed Machine Learning Towards A Real-Time Spacecraft Thermal Simulator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E94CD-5EE5-B93F-65C7-1DC62BA349F1}"/>
              </a:ext>
            </a:extLst>
          </p:cNvPr>
          <p:cNvSpPr txBox="1">
            <a:spLocks/>
          </p:cNvSpPr>
          <p:nvPr/>
        </p:nvSpPr>
        <p:spPr bwMode="auto">
          <a:xfrm>
            <a:off x="128016" y="1606472"/>
            <a:ext cx="9015984" cy="13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Manaswin Oddiraju</a:t>
            </a:r>
            <a:r>
              <a:rPr lang="en-US" sz="1800" baseline="30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, Zaki Hasnain</a:t>
            </a:r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Saptarshi</a:t>
            </a:r>
            <a:r>
              <a:rPr lang="en-US" sz="1800" dirty="0">
                <a:solidFill>
                  <a:schemeClr val="bg1"/>
                </a:solidFill>
              </a:rPr>
              <a:t> Bandopadhyay</a:t>
            </a:r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, Eric Sunada</a:t>
            </a:r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, Souma Chowdhury</a:t>
            </a:r>
            <a:r>
              <a:rPr lang="en-US" sz="1800" baseline="30000" dirty="0">
                <a:solidFill>
                  <a:schemeClr val="bg1"/>
                </a:solidFill>
              </a:rPr>
              <a:t>1</a:t>
            </a:r>
          </a:p>
          <a:p>
            <a:r>
              <a:rPr lang="en-US" sz="1800" baseline="30000" dirty="0">
                <a:solidFill>
                  <a:schemeClr val="bg1"/>
                </a:solidFill>
              </a:rPr>
              <a:t>1 </a:t>
            </a:r>
            <a:r>
              <a:rPr lang="en-US" sz="1800" dirty="0">
                <a:solidFill>
                  <a:schemeClr val="bg1"/>
                </a:solidFill>
              </a:rPr>
              <a:t>Aerospace &amp; Mechanical Engineering, University at Buffalo</a:t>
            </a:r>
          </a:p>
          <a:p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Jet Propulsion Laboratory, California Institute of Technology</a:t>
            </a:r>
            <a:endParaRPr lang="en-US" sz="1800" baseline="30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C0AA58-2968-DA97-9635-8CC724CF21AE}"/>
              </a:ext>
            </a:extLst>
          </p:cNvPr>
          <p:cNvSpPr txBox="1"/>
          <p:nvPr/>
        </p:nvSpPr>
        <p:spPr>
          <a:xfrm>
            <a:off x="1920240" y="4528669"/>
            <a:ext cx="4572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© Copyright 2024, California Institute of Technology, All Rights Reserved. Portions of this research were carried out by the Jet Propulsion Laboratory, California Institute of Technology</a:t>
            </a:r>
            <a:endParaRPr lang="en-US" sz="1100" dirty="0">
              <a:effectLst/>
              <a:latin typeface="Helvetica" pitchFamily="2" charset="0"/>
            </a:endParaRPr>
          </a:p>
        </p:txBody>
      </p:sp>
      <p:pic>
        <p:nvPicPr>
          <p:cNvPr id="5" name="Picture 4" descr="Image preview">
            <a:extLst>
              <a:ext uri="{FF2B5EF4-FFF2-40B4-BE49-F238E27FC236}">
                <a16:creationId xmlns:a16="http://schemas.microsoft.com/office/drawing/2014/main" id="{5E443289-942D-285B-13F6-22E77F1D5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96" y="3762962"/>
            <a:ext cx="2130014" cy="5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Hybrid PIML: Previous Application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A9D44EE-1F5A-9A70-41B2-0AD104ADCDC7}"/>
              </a:ext>
            </a:extLst>
          </p:cNvPr>
          <p:cNvSpPr txBox="1">
            <a:spLocks/>
          </p:cNvSpPr>
          <p:nvPr/>
        </p:nvSpPr>
        <p:spPr>
          <a:xfrm>
            <a:off x="0" y="2409994"/>
            <a:ext cx="6518988" cy="2074919"/>
          </a:xfrm>
          <a:prstGeom prst="roundRect">
            <a:avLst>
              <a:gd name="adj" fmla="val 1064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Modelling requires high-fidelity data and a differentiable simplified physics model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High fidelity data is a CFD model 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Vortex Lattice Method is used as the simplified physics model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Simulating aerodynamics of an eVTOL aircraft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Predicting Aerodynamic forces given control inputs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Learning to improve accuracy with similar computational cost</a:t>
            </a:r>
          </a:p>
        </p:txBody>
      </p:sp>
      <p:pic>
        <p:nvPicPr>
          <p:cNvPr id="5" name="Picture 4" descr="A diagram of a vlm model&#10;&#10;Description automatically generated with medium confidence">
            <a:extLst>
              <a:ext uri="{FF2B5EF4-FFF2-40B4-BE49-F238E27FC236}">
                <a16:creationId xmlns:a16="http://schemas.microsoft.com/office/drawing/2014/main" id="{93F30A0A-BA52-1168-1834-7CD6605ED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960426"/>
            <a:ext cx="8601891" cy="1384943"/>
          </a:xfrm>
          <a:prstGeom prst="rect">
            <a:avLst/>
          </a:prstGeom>
        </p:spPr>
      </p:pic>
      <p:pic>
        <p:nvPicPr>
          <p:cNvPr id="4" name="Picture 3" descr="A drawing of a drone&#10;&#10;Description automatically generated with low confidence">
            <a:extLst>
              <a:ext uri="{FF2B5EF4-FFF2-40B4-BE49-F238E27FC236}">
                <a16:creationId xmlns:a16="http://schemas.microsoft.com/office/drawing/2014/main" id="{4C515FAE-9E3F-3354-A641-3C47A3353C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6150" r="8228" b="9111"/>
          <a:stretch/>
        </p:blipFill>
        <p:spPr>
          <a:xfrm>
            <a:off x="6207178" y="2493119"/>
            <a:ext cx="2880911" cy="17257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697BFD-85FC-91D1-7765-3EE0543C1E16}"/>
              </a:ext>
            </a:extLst>
          </p:cNvPr>
          <p:cNvSpPr txBox="1"/>
          <p:nvPr/>
        </p:nvSpPr>
        <p:spPr>
          <a:xfrm>
            <a:off x="1685579" y="4635669"/>
            <a:ext cx="54203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Oddiraju, M., Amin, D., </a:t>
            </a:r>
            <a:r>
              <a:rPr lang="en-US" sz="900" dirty="0" err="1">
                <a:solidFill>
                  <a:schemeClr val="bg2">
                    <a:lumMod val="50000"/>
                  </a:schemeClr>
                </a:solidFill>
              </a:rPr>
              <a:t>Piedmonte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, M. and Chowdhury, S., 2023. Physics Infused Machine Learning Based Prediction of VTOL Aerodynamics with Sparse Datasets. In </a:t>
            </a:r>
            <a:r>
              <a:rPr lang="en-US" sz="900" i="1" dirty="0">
                <a:solidFill>
                  <a:schemeClr val="bg2">
                    <a:lumMod val="50000"/>
                  </a:schemeClr>
                </a:solidFill>
              </a:rPr>
              <a:t>AIAA AVIATION 2023 Forum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 (p. 4376).</a:t>
            </a:r>
          </a:p>
        </p:txBody>
      </p:sp>
    </p:spTree>
    <p:extLst>
      <p:ext uri="{BB962C8B-B14F-4D97-AF65-F5344CB8AC3E}">
        <p14:creationId xmlns:p14="http://schemas.microsoft.com/office/powerpoint/2010/main" val="104576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Hybrid PIML: Training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A9D44EE-1F5A-9A70-41B2-0AD104ADCDC7}"/>
              </a:ext>
            </a:extLst>
          </p:cNvPr>
          <p:cNvSpPr txBox="1">
            <a:spLocks/>
          </p:cNvSpPr>
          <p:nvPr/>
        </p:nvSpPr>
        <p:spPr>
          <a:xfrm>
            <a:off x="-87487" y="3037241"/>
            <a:ext cx="8962223" cy="1595272"/>
          </a:xfrm>
          <a:prstGeom prst="roundRect">
            <a:avLst>
              <a:gd name="adj" fmla="val 1064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Efficient training requires differentiable low-fidelity physics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“Differentiable” implies having a defined function that computes the Jacobian of the outputs w.r.t the transfer parameters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Easily applicable for optimization, control , uncertainty quantification owing to the end-to-end differentiability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CF144-0B5C-46B1-FD1B-D1E799C37928}"/>
              </a:ext>
            </a:extLst>
          </p:cNvPr>
          <p:cNvSpPr txBox="1"/>
          <p:nvPr/>
        </p:nvSpPr>
        <p:spPr>
          <a:xfrm>
            <a:off x="1722194" y="2834492"/>
            <a:ext cx="54203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Representative Example of a Sequential Hybrid-PIML training framework</a:t>
            </a:r>
          </a:p>
        </p:txBody>
      </p:sp>
      <p:pic>
        <p:nvPicPr>
          <p:cNvPr id="5" name="Picture 4" descr="A diagram of a physics model&#10;&#10;Description automatically generated">
            <a:extLst>
              <a:ext uri="{FF2B5EF4-FFF2-40B4-BE49-F238E27FC236}">
                <a16:creationId xmlns:a16="http://schemas.microsoft.com/office/drawing/2014/main" id="{862324A7-96DB-32CF-614A-8EA58399C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8" y="751626"/>
            <a:ext cx="6131859" cy="21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7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13063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Cube-Sat Thermal Simulation</a:t>
            </a:r>
          </a:p>
        </p:txBody>
      </p:sp>
      <p:pic>
        <p:nvPicPr>
          <p:cNvPr id="4" name="Picture 3" descr="A diagram of a problem&#10;&#10;Description automatically generated">
            <a:extLst>
              <a:ext uri="{FF2B5EF4-FFF2-40B4-BE49-F238E27FC236}">
                <a16:creationId xmlns:a16="http://schemas.microsoft.com/office/drawing/2014/main" id="{58C8D223-499C-235B-5BDF-89E3C5F2CF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45412" b="43646"/>
          <a:stretch/>
        </p:blipFill>
        <p:spPr>
          <a:xfrm>
            <a:off x="5061641" y="1107451"/>
            <a:ext cx="4010333" cy="1883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0E728C71-315E-F856-FDD0-A129622667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21024" y="900942"/>
                <a:ext cx="5304398" cy="3394844"/>
              </a:xfrm>
              <a:prstGeom prst="roundRect">
                <a:avLst>
                  <a:gd name="adj" fmla="val 10640"/>
                </a:avLst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ea typeface="Calibri"/>
                    <a:cs typeface="Calibri"/>
                  </a:rPr>
                  <a:t>Modelling temperatures on a cube-sat with 11 different regions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ea typeface="Calibri"/>
                  <a:cs typeface="Calibri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 10 node Thermal Desktop Simulation is used as source of high-fidelity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 differentiable, finite difference model written using JAX in python is used as the simplified-physics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Training dataset is generated by simulating the satellite in an orbit and varying the beta angle between 0-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Each orbit has load data for 12 timesteps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 xmlns="">
          <p:sp>
            <p:nvSpPr>
              <p:cNvPr id="5" name="Content Placeholder 1">
                <a:extLst>
                  <a:ext uri="{FF2B5EF4-FFF2-40B4-BE49-F238E27FC236}">
                    <a16:creationId xmlns:a16="http://schemas.microsoft.com/office/drawing/2014/main" id="{0E728C71-315E-F856-FDD0-A12962266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024" y="900942"/>
                <a:ext cx="5304398" cy="3394844"/>
              </a:xfrm>
              <a:prstGeom prst="roundRect">
                <a:avLst>
                  <a:gd name="adj" fmla="val 10640"/>
                </a:avLst>
              </a:prstGeom>
              <a:blipFill>
                <a:blip r:embed="rId4"/>
                <a:stretch>
                  <a:fillRect b="-14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235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13063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ea typeface="ＭＳ Ｐゴシック" pitchFamily="80" charset="-128"/>
              </a:rPr>
              <a:t>CubeSat: High-Fidelity Physics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pic>
        <p:nvPicPr>
          <p:cNvPr id="4" name="Picture 3" descr="A diagram of a thermal modeling process&#10;&#10;Description automatically generated">
            <a:extLst>
              <a:ext uri="{FF2B5EF4-FFF2-40B4-BE49-F238E27FC236}">
                <a16:creationId xmlns:a16="http://schemas.microsoft.com/office/drawing/2014/main" id="{42957432-0B1C-E09D-A316-83C262FF2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380" y="742669"/>
            <a:ext cx="6697769" cy="3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13063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Hybrid PIML: Simplified Physics Model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79F58-E394-56DA-0291-F5F6A4F996D3}"/>
              </a:ext>
            </a:extLst>
          </p:cNvPr>
          <p:cNvSpPr txBox="1"/>
          <p:nvPr/>
        </p:nvSpPr>
        <p:spPr>
          <a:xfrm>
            <a:off x="74221" y="2902524"/>
            <a:ext cx="8191697" cy="15240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Thermal loads and view-factors are determined using ray-tracing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Resolution of FD Grid determines simulation fidelity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Programmed using the JAX library in Python to enable efficient auto-differentiation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Explicit FD method requires smaller time-step with higher nodal density</a:t>
            </a:r>
          </a:p>
        </p:txBody>
      </p:sp>
      <p:pic>
        <p:nvPicPr>
          <p:cNvPr id="8" name="Picture 7" descr="A diagram of a physics model&#10;&#10;Description automatically generated">
            <a:extLst>
              <a:ext uri="{FF2B5EF4-FFF2-40B4-BE49-F238E27FC236}">
                <a16:creationId xmlns:a16="http://schemas.microsoft.com/office/drawing/2014/main" id="{6964D7B4-8A25-323B-E4A4-CF93C5882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6" y="824095"/>
            <a:ext cx="7326284" cy="17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3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33" y="1357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ea typeface="ＭＳ Ｐゴシック" pitchFamily="80" charset="-128"/>
              </a:rPr>
              <a:t>PIML Architecture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85AF8-8CC4-62D6-D69A-58AD15C019C3}"/>
              </a:ext>
            </a:extLst>
          </p:cNvPr>
          <p:cNvSpPr txBox="1"/>
          <p:nvPr/>
        </p:nvSpPr>
        <p:spPr>
          <a:xfrm>
            <a:off x="-73960" y="2446876"/>
            <a:ext cx="9016253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Transfer Layers adaptively predict the </a:t>
            </a:r>
            <a:r>
              <a:rPr lang="en-US" sz="1600" dirty="0" err="1"/>
              <a:t>nodalization</a:t>
            </a:r>
            <a:r>
              <a:rPr lang="en-US" sz="1600" dirty="0"/>
              <a:t> on each distinct surface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Input loads are then down sampled to the predicted </a:t>
            </a:r>
            <a:r>
              <a:rPr lang="en-US" sz="1600" dirty="0" err="1"/>
              <a:t>nodalization</a:t>
            </a:r>
            <a:r>
              <a:rPr lang="en-US" sz="1600" dirty="0"/>
              <a:t> (preserving the total amount heat input)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FD simulation is run on the down sampled model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Output temperature is then interpolated to upscale temperature output to the original dense </a:t>
            </a:r>
            <a:r>
              <a:rPr lang="en-US" sz="1600" dirty="0" err="1"/>
              <a:t>nodalization</a:t>
            </a:r>
            <a:endParaRPr lang="en-US" sz="1600" dirty="0"/>
          </a:p>
        </p:txBody>
      </p:sp>
      <p:pic>
        <p:nvPicPr>
          <p:cNvPr id="7" name="Picture 6" descr="A diagram of a model&#10;&#10;Description automatically generated">
            <a:extLst>
              <a:ext uri="{FF2B5EF4-FFF2-40B4-BE49-F238E27FC236}">
                <a16:creationId xmlns:a16="http://schemas.microsoft.com/office/drawing/2014/main" id="{160FFAB8-4312-EF36-3919-17421EDFA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8" y="851624"/>
            <a:ext cx="8019853" cy="152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9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33" y="1357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PIML Architecture: transfer network 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0C9C2A-CE89-874C-B99F-8BCD1B255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37047"/>
              </p:ext>
            </p:extLst>
          </p:nvPr>
        </p:nvGraphicFramePr>
        <p:xfrm>
          <a:off x="4236098" y="839755"/>
          <a:ext cx="4858140" cy="33642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29070">
                  <a:extLst>
                    <a:ext uri="{9D8B030D-6E8A-4147-A177-3AD203B41FA5}">
                      <a16:colId xmlns:a16="http://schemas.microsoft.com/office/drawing/2014/main" val="357445011"/>
                    </a:ext>
                  </a:extLst>
                </a:gridCol>
                <a:gridCol w="2429070">
                  <a:extLst>
                    <a:ext uri="{9D8B030D-6E8A-4147-A177-3AD203B41FA5}">
                      <a16:colId xmlns:a16="http://schemas.microsoft.com/office/drawing/2014/main" val="3670549713"/>
                    </a:ext>
                  </a:extLst>
                </a:gridCol>
              </a:tblGrid>
              <a:tr h="6385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Transfer Network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723186"/>
                  </a:ext>
                </a:extLst>
              </a:tr>
              <a:tr h="681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Size (Loads)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656395"/>
                  </a:ext>
                </a:extLst>
              </a:tr>
              <a:tr h="681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 Size (</a:t>
                      </a:r>
                      <a:r>
                        <a:rPr lang="en-US" dirty="0" err="1"/>
                        <a:t>Nodalization</a:t>
                      </a:r>
                      <a:r>
                        <a:rPr lang="en-US" dirty="0"/>
                        <a:t>/surface)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86567"/>
                  </a:ext>
                </a:extLst>
              </a:tr>
              <a:tr h="681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 Hidden Layers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519484"/>
                  </a:ext>
                </a:extLst>
              </a:tr>
              <a:tr h="681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 nodes per 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2217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C474422-B9E5-4FD5-3396-E48DCAC82AEB}"/>
              </a:ext>
            </a:extLst>
          </p:cNvPr>
          <p:cNvSpPr txBox="1"/>
          <p:nvPr/>
        </p:nvSpPr>
        <p:spPr>
          <a:xfrm>
            <a:off x="0" y="919490"/>
            <a:ext cx="4292082" cy="3739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Inputs: </a:t>
            </a:r>
            <a:r>
              <a:rPr lang="en-US" sz="1600" dirty="0"/>
              <a:t>Thermal loads at current time step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/>
                <a:ea typeface="ＭＳ Ｐゴシック"/>
                <a:cs typeface="Arial"/>
              </a:rPr>
              <a:t>Outputs: </a:t>
            </a:r>
            <a:r>
              <a:rPr lang="en-US" sz="1600" dirty="0">
                <a:latin typeface="Arial"/>
                <a:ea typeface="ＭＳ Ｐゴシック"/>
                <a:cs typeface="Arial"/>
              </a:rPr>
              <a:t>Mesh </a:t>
            </a:r>
            <a:r>
              <a:rPr lang="en-US" sz="1600" dirty="0" err="1">
                <a:latin typeface="Arial"/>
                <a:ea typeface="ＭＳ Ｐゴシック"/>
                <a:cs typeface="Arial"/>
              </a:rPr>
              <a:t>Nodalization</a:t>
            </a:r>
            <a:r>
              <a:rPr lang="en-US" sz="1600" dirty="0">
                <a:latin typeface="Arial"/>
                <a:ea typeface="ＭＳ Ｐゴシック"/>
                <a:cs typeface="Arial"/>
              </a:rPr>
              <a:t> for each surface (n=11) (# of nodes/surface, bounded)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Time step size: </a:t>
            </a:r>
            <a:r>
              <a:rPr lang="en-US" sz="1600" dirty="0"/>
              <a:t>50s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/>
                <a:ea typeface="ＭＳ Ｐゴシック"/>
                <a:cs typeface="Arial"/>
              </a:rPr>
              <a:t>Transfer Network Type: </a:t>
            </a:r>
            <a:r>
              <a:rPr lang="en-US" sz="1600" dirty="0">
                <a:latin typeface="Arial"/>
                <a:ea typeface="ＭＳ Ｐゴシック"/>
                <a:cs typeface="Arial"/>
              </a:rPr>
              <a:t>Multi Layer Perceptron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Inputs and outputs are computed for a 10x10 mesh </a:t>
            </a:r>
            <a:r>
              <a:rPr lang="en-US" sz="1600" dirty="0" err="1"/>
              <a:t>nodalization</a:t>
            </a:r>
            <a:r>
              <a:rPr lang="en-US" sz="16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6559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13063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ea typeface="ＭＳ Ｐゴシック" pitchFamily="80" charset="-128"/>
              </a:rPr>
              <a:t>PIML Training: Loss Function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DD8FC-B34F-2174-D07A-456353E918A4}"/>
              </a:ext>
            </a:extLst>
          </p:cNvPr>
          <p:cNvSpPr txBox="1"/>
          <p:nvPr/>
        </p:nvSpPr>
        <p:spPr>
          <a:xfrm>
            <a:off x="48265" y="2744168"/>
            <a:ext cx="4413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Loss function tries to minimize prediction error and computational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Penalty term ensures that model performs </a:t>
            </a:r>
            <a:r>
              <a:rPr lang="en-US" sz="1600" b="1" i="1" dirty="0"/>
              <a:t>at least </a:t>
            </a:r>
            <a:r>
              <a:rPr lang="en-US" sz="1600" dirty="0"/>
              <a:t>as well as the 2-node physics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0C11D-76F4-6E24-559E-8C01A0967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679" y="884711"/>
            <a:ext cx="4225388" cy="1487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FA41E-D2AA-3BC3-B710-D3AD0546E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718" y="2706793"/>
            <a:ext cx="3959451" cy="16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64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13063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ea typeface="ＭＳ Ｐゴシック" pitchFamily="80" charset="-128"/>
              </a:rPr>
              <a:t>PIML Training: Vectorization &amp; JIT Compilation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3BA3B-7877-657D-AE5E-059F301EBF2E}"/>
              </a:ext>
            </a:extLst>
          </p:cNvPr>
          <p:cNvSpPr txBox="1"/>
          <p:nvPr/>
        </p:nvSpPr>
        <p:spPr>
          <a:xfrm>
            <a:off x="98107" y="777324"/>
            <a:ext cx="885192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Vectorization: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Utilizes SIMD (Single Instruction, Multiple Data) instructions to perform operations on multiple data elements simultaneously.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Enhances performance by exploiting data-level parallelism inherent in modern processors.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Well-suited for operations on arrays, matrices, and vectors</a:t>
            </a:r>
          </a:p>
          <a:p>
            <a:r>
              <a:rPr lang="en-US" sz="1400" u="sng" dirty="0"/>
              <a:t>Just-in-time (JIT) Compilation: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JIT compilation is a technique used by runtime environments to improve the performance of programs by compiling code at runtime, just before execution.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Unlike ahead-of-time (AOT) compilation, which compiles code before execution, JIT compilation dynamically generates machine code during program execution.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Useful for interpreted languages like Python, can result in orders of magnitude greater performance</a:t>
            </a:r>
          </a:p>
          <a:p>
            <a:r>
              <a:rPr lang="en-US" sz="1400" u="sng" dirty="0"/>
              <a:t>Application in Current Framework: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simplified physics model was written to implement both these compute cost saving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JIT compilation is especially helpful when evaluating the explicit time-stepping loop within each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Vectorization is implemented in all of the meshing and update process to avoid loops and thereby save compute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0130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13063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Baseline: ANN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436FAF-ECCC-E4F2-A7EF-0C188DF73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0876"/>
              </p:ext>
            </p:extLst>
          </p:nvPr>
        </p:nvGraphicFramePr>
        <p:xfrm>
          <a:off x="4285860" y="765795"/>
          <a:ext cx="4858140" cy="33627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29070">
                  <a:extLst>
                    <a:ext uri="{9D8B030D-6E8A-4147-A177-3AD203B41FA5}">
                      <a16:colId xmlns:a16="http://schemas.microsoft.com/office/drawing/2014/main" val="357445011"/>
                    </a:ext>
                  </a:extLst>
                </a:gridCol>
                <a:gridCol w="2429070">
                  <a:extLst>
                    <a:ext uri="{9D8B030D-6E8A-4147-A177-3AD203B41FA5}">
                      <a16:colId xmlns:a16="http://schemas.microsoft.com/office/drawing/2014/main" val="3670549713"/>
                    </a:ext>
                  </a:extLst>
                </a:gridCol>
              </a:tblGrid>
              <a:tr h="63858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Network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723186"/>
                  </a:ext>
                </a:extLst>
              </a:tr>
              <a:tr h="681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Size (Loads)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656395"/>
                  </a:ext>
                </a:extLst>
              </a:tr>
              <a:tr h="681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 Size (Temperature)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86567"/>
                  </a:ext>
                </a:extLst>
              </a:tr>
              <a:tr h="681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 Hidden Layers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519484"/>
                  </a:ext>
                </a:extLst>
              </a:tr>
              <a:tr h="6810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 nodes per 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2217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C3CD8DA-4B21-CA65-46A2-03AC86437FF3}"/>
              </a:ext>
            </a:extLst>
          </p:cNvPr>
          <p:cNvSpPr txBox="1"/>
          <p:nvPr/>
        </p:nvSpPr>
        <p:spPr>
          <a:xfrm>
            <a:off x="-60511" y="737954"/>
            <a:ext cx="4292082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 purely data-driven ANN was directly trained on the high-fidelity training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Architecture and size very similar to the transfer network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Inputs: </a:t>
            </a:r>
            <a:r>
              <a:rPr lang="en-US" sz="1600" dirty="0"/>
              <a:t>Thermal loads at current time step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Outputs: </a:t>
            </a:r>
            <a:r>
              <a:rPr lang="en-US" sz="1600" dirty="0"/>
              <a:t>Temperatures at next time step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Time step size: </a:t>
            </a:r>
            <a:r>
              <a:rPr lang="en-US" sz="1600" dirty="0"/>
              <a:t>50s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Transfer Network Type: </a:t>
            </a:r>
            <a:r>
              <a:rPr lang="en-US" sz="1600" dirty="0"/>
              <a:t>Multi Layer Perceptron</a:t>
            </a:r>
          </a:p>
        </p:txBody>
      </p:sp>
    </p:spTree>
    <p:extLst>
      <p:ext uri="{BB962C8B-B14F-4D97-AF65-F5344CB8AC3E}">
        <p14:creationId xmlns:p14="http://schemas.microsoft.com/office/powerpoint/2010/main" val="165958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6DD608-6AC7-A952-7AB7-A216185E0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14" y="782197"/>
            <a:ext cx="7095570" cy="3527631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Introduction</a:t>
            </a:r>
          </a:p>
          <a:p>
            <a:pPr lvl="1"/>
            <a:r>
              <a:rPr lang="en-US" sz="1600" dirty="0"/>
              <a:t>Motivation</a:t>
            </a:r>
          </a:p>
          <a:p>
            <a:pPr lvl="1"/>
            <a:r>
              <a:rPr lang="en-US" sz="1600" dirty="0"/>
              <a:t>Background</a:t>
            </a:r>
          </a:p>
          <a:p>
            <a:pPr lvl="1"/>
            <a:r>
              <a:rPr lang="en-US" sz="1600" dirty="0"/>
              <a:t>Research Objectives</a:t>
            </a:r>
          </a:p>
          <a:p>
            <a:r>
              <a:rPr lang="en-US" sz="1800" dirty="0"/>
              <a:t>Thermal Modelling of Cube Sat</a:t>
            </a:r>
          </a:p>
          <a:p>
            <a:pPr lvl="1"/>
            <a:r>
              <a:rPr lang="en-US" sz="1600" dirty="0"/>
              <a:t>Baseline: Finite Difference Physics Model</a:t>
            </a:r>
          </a:p>
          <a:p>
            <a:pPr lvl="1"/>
            <a:r>
              <a:rPr lang="en-US" sz="1600" dirty="0"/>
              <a:t>PIML Architecture</a:t>
            </a:r>
          </a:p>
          <a:p>
            <a:r>
              <a:rPr lang="en-US" sz="1800" dirty="0"/>
              <a:t>Results</a:t>
            </a:r>
          </a:p>
          <a:p>
            <a:pPr lvl="1"/>
            <a:r>
              <a:rPr lang="en-US" sz="1600" dirty="0"/>
              <a:t>Modeling Performance and Cost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AE9D4-BD0B-C81E-850C-CC409B0EC910}"/>
              </a:ext>
            </a:extLst>
          </p:cNvPr>
          <p:cNvSpPr txBox="1"/>
          <p:nvPr/>
        </p:nvSpPr>
        <p:spPr>
          <a:xfrm>
            <a:off x="-510039" y="140642"/>
            <a:ext cx="2802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Contents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A32DA0-C09A-00CC-8035-33C209BC5228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03721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764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Preliminary </a:t>
            </a:r>
            <a:r>
              <a:rPr lang="en-US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Results: Overview</a:t>
            </a:r>
            <a:endParaRPr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369FE-C0CC-17E4-4815-707A062D44E6}"/>
              </a:ext>
            </a:extLst>
          </p:cNvPr>
          <p:cNvSpPr txBox="1"/>
          <p:nvPr/>
        </p:nvSpPr>
        <p:spPr>
          <a:xfrm>
            <a:off x="52510" y="828637"/>
            <a:ext cx="8869614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u="sng" dirty="0"/>
              <a:t>Dataset: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For initial experimentation, we chose to train on a smaller subset of available data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Trained on data from 5 orbits (60 samples) and tested on data from 2 orbits (12 samples)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Test orbits are different from train orbits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u="sng" dirty="0"/>
              <a:t>Baselines: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ANN : Data-driven Neural Network (MLP architecture)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/>
                <a:ea typeface="ＭＳ Ｐゴシック"/>
                <a:cs typeface="Arial"/>
              </a:rPr>
              <a:t>Phy</a:t>
            </a:r>
            <a:r>
              <a:rPr lang="en-US" sz="1600" dirty="0">
                <a:latin typeface="Arial"/>
                <a:ea typeface="ＭＳ Ｐゴシック"/>
                <a:cs typeface="Arial"/>
              </a:rPr>
              <a:t> 2-node : Simplified physics model with 2 node mesh (lower bound of PIML accuracy)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/>
                <a:ea typeface="ＭＳ Ｐゴシック"/>
                <a:cs typeface="Arial"/>
              </a:rPr>
              <a:t>Phy</a:t>
            </a:r>
            <a:r>
              <a:rPr lang="en-US" sz="1600" dirty="0">
                <a:latin typeface="Arial"/>
                <a:ea typeface="ＭＳ Ｐゴシック"/>
                <a:cs typeface="Arial"/>
              </a:rPr>
              <a:t> 4-node: Simplified physics model with 4 node mesh (upper bound of PIML accuracy)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High Fidelity: 10 Node FD simulations run using Thermal Desktop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latin typeface="Arial"/>
                <a:ea typeface="ＭＳ Ｐゴシック"/>
                <a:cs typeface="Arial"/>
              </a:rPr>
              <a:t>Experiments: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Generalization: Training and validation points lie in the same domain [current]</a:t>
            </a:r>
            <a:endParaRPr lang="en-US" sz="16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Extrapolation: Training and validation points lie in different domains [future work]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1820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764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Generalization: Preliminary </a:t>
            </a:r>
            <a:r>
              <a:rPr lang="en-US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Results</a:t>
            </a:r>
            <a:endParaRPr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AD93E9-F563-4E4B-DA16-853A89E3A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83944"/>
              </p:ext>
            </p:extLst>
          </p:nvPr>
        </p:nvGraphicFramePr>
        <p:xfrm>
          <a:off x="1825120" y="866780"/>
          <a:ext cx="4997712" cy="22140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65904">
                  <a:extLst>
                    <a:ext uri="{9D8B030D-6E8A-4147-A177-3AD203B41FA5}">
                      <a16:colId xmlns:a16="http://schemas.microsoft.com/office/drawing/2014/main" val="211396685"/>
                    </a:ext>
                  </a:extLst>
                </a:gridCol>
                <a:gridCol w="1665904">
                  <a:extLst>
                    <a:ext uri="{9D8B030D-6E8A-4147-A177-3AD203B41FA5}">
                      <a16:colId xmlns:a16="http://schemas.microsoft.com/office/drawing/2014/main" val="821548424"/>
                    </a:ext>
                  </a:extLst>
                </a:gridCol>
                <a:gridCol w="1665904">
                  <a:extLst>
                    <a:ext uri="{9D8B030D-6E8A-4147-A177-3AD203B41FA5}">
                      <a16:colId xmlns:a16="http://schemas.microsoft.com/office/drawing/2014/main" val="2527467788"/>
                    </a:ext>
                  </a:extLst>
                </a:gridCol>
              </a:tblGrid>
              <a:tr h="59500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RMSE (normalized)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Run Times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70464"/>
                  </a:ext>
                </a:extLst>
              </a:tr>
              <a:tr h="4047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Phy 2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0.36 </a:t>
                      </a:r>
                      <a:r>
                        <a:rPr lang="en-US" sz="1400" u="none" strike="noStrike" noProof="0" dirty="0"/>
                        <a:t>± 0.163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0.59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912156"/>
                  </a:ext>
                </a:extLst>
              </a:tr>
              <a:tr h="4047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Phy 4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0.24 </a:t>
                      </a:r>
                      <a:r>
                        <a:rPr lang="en-US" sz="1400" u="none" strike="noStrike" noProof="0" dirty="0"/>
                        <a:t>± 0.068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146301"/>
                  </a:ext>
                </a:extLst>
              </a:tr>
              <a:tr h="4047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0.16 </a:t>
                      </a:r>
                      <a:r>
                        <a:rPr lang="en-US" sz="1400" u="none" strike="noStrike" noProof="0" dirty="0"/>
                        <a:t>± 0.071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0.011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84334"/>
                  </a:ext>
                </a:extLst>
              </a:tr>
              <a:tr h="4047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PIML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0.29 </a:t>
                      </a:r>
                      <a:r>
                        <a:rPr lang="en-US" sz="1400" u="none" strike="noStrike" noProof="0" dirty="0"/>
                        <a:t>± 0.129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0.77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8488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5B3834-1AF1-D7B7-F976-4B7EEDAF8FA6}"/>
              </a:ext>
            </a:extLst>
          </p:cNvPr>
          <p:cNvSpPr txBox="1"/>
          <p:nvPr/>
        </p:nvSpPr>
        <p:spPr>
          <a:xfrm>
            <a:off x="0" y="3178224"/>
            <a:ext cx="748538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RMSE is computed against the high-fidelity thermal desktop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Pure data-driven ANN exhibits low error while being extremely 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PIML’s error is close to the 2 node-physics model error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Test Orbits are orbits with beta angles 6⁰ &amp; 0⁰</a:t>
            </a:r>
          </a:p>
        </p:txBody>
      </p:sp>
    </p:spTree>
    <p:extLst>
      <p:ext uri="{BB962C8B-B14F-4D97-AF65-F5344CB8AC3E}">
        <p14:creationId xmlns:p14="http://schemas.microsoft.com/office/powerpoint/2010/main" val="2004505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764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Generalization: Preliminary Results Test Orbit-1</a:t>
            </a:r>
            <a:endParaRPr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pic>
        <p:nvPicPr>
          <p:cNvPr id="5" name="Picture 4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659B2F82-333C-86EE-B2F3-2E350D231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4834"/>
            <a:ext cx="7699715" cy="342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68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764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Generalization: Preliminary Results Test Orbit-2</a:t>
            </a:r>
            <a:endParaRPr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pic>
        <p:nvPicPr>
          <p:cNvPr id="4" name="Picture 3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CF3E18F0-2921-16B4-668D-81EA145F2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8" y="755455"/>
            <a:ext cx="7666892" cy="34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46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Results: Temperature Profiles</a:t>
            </a:r>
            <a:endParaRPr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03700-4986-915E-A95C-1AEDF4E4F883}"/>
              </a:ext>
            </a:extLst>
          </p:cNvPr>
          <p:cNvSpPr txBox="1"/>
          <p:nvPr/>
        </p:nvSpPr>
        <p:spPr>
          <a:xfrm>
            <a:off x="2520085" y="2703755"/>
            <a:ext cx="336266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latin typeface="Arial"/>
                <a:ea typeface="ＭＳ Ｐゴシック"/>
                <a:cs typeface="Arial"/>
              </a:rPr>
              <a:t>Thermal load variation with time</a:t>
            </a: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A6E87-F528-9EF2-8587-A9B2A4365798}"/>
              </a:ext>
            </a:extLst>
          </p:cNvPr>
          <p:cNvSpPr txBox="1"/>
          <p:nvPr/>
        </p:nvSpPr>
        <p:spPr>
          <a:xfrm>
            <a:off x="5960013" y="2702849"/>
            <a:ext cx="300847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latin typeface="Arial"/>
                <a:ea typeface="ＭＳ Ｐゴシック"/>
                <a:cs typeface="Arial"/>
              </a:rPr>
              <a:t>Temperature variation with time</a:t>
            </a:r>
            <a:endParaRPr lang="en-US" sz="1100" dirty="0"/>
          </a:p>
        </p:txBody>
      </p:sp>
      <p:pic>
        <p:nvPicPr>
          <p:cNvPr id="4" name="Picture 3" descr="A graph of a number of physical and chemical experiments&#10;&#10;Description automatically generated with medium confidence">
            <a:extLst>
              <a:ext uri="{FF2B5EF4-FFF2-40B4-BE49-F238E27FC236}">
                <a16:creationId xmlns:a16="http://schemas.microsoft.com/office/drawing/2014/main" id="{BB04D859-9247-4379-5F7C-4785541B0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1" r="7242" b="2450"/>
          <a:stretch/>
        </p:blipFill>
        <p:spPr>
          <a:xfrm>
            <a:off x="5861223" y="834682"/>
            <a:ext cx="3020180" cy="1917895"/>
          </a:xfrm>
          <a:prstGeom prst="rect">
            <a:avLst/>
          </a:prstGeom>
        </p:spPr>
      </p:pic>
      <p:pic>
        <p:nvPicPr>
          <p:cNvPr id="11" name="Picture 10" descr="A graph with a line&#10;&#10;Description automatically generated">
            <a:extLst>
              <a:ext uri="{FF2B5EF4-FFF2-40B4-BE49-F238E27FC236}">
                <a16:creationId xmlns:a16="http://schemas.microsoft.com/office/drawing/2014/main" id="{79CA1F33-2509-1CCF-1B53-200D783FD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r="6748" b="2476"/>
          <a:stretch/>
        </p:blipFill>
        <p:spPr>
          <a:xfrm>
            <a:off x="2527497" y="750277"/>
            <a:ext cx="3090204" cy="1994625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1B2C938E-E2BA-34A3-E978-7D8BB91CA9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3" r="7306" b="2268"/>
          <a:stretch/>
        </p:blipFill>
        <p:spPr>
          <a:xfrm>
            <a:off x="2522806" y="3064262"/>
            <a:ext cx="3099582" cy="1991013"/>
          </a:xfrm>
          <a:prstGeom prst="rect">
            <a:avLst/>
          </a:prstGeom>
        </p:spPr>
      </p:pic>
      <p:pic>
        <p:nvPicPr>
          <p:cNvPr id="15" name="Picture 1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7E977E8-AC5E-7122-7886-A57AF13FD5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3" r="7051" b="2267"/>
          <a:stretch/>
        </p:blipFill>
        <p:spPr>
          <a:xfrm>
            <a:off x="5927188" y="3057379"/>
            <a:ext cx="2987038" cy="19113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84777F-7A71-876C-58E9-70E84B951CD5}"/>
              </a:ext>
            </a:extLst>
          </p:cNvPr>
          <p:cNvSpPr txBox="1"/>
          <p:nvPr/>
        </p:nvSpPr>
        <p:spPr>
          <a:xfrm>
            <a:off x="-375515" y="1543170"/>
            <a:ext cx="336266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latin typeface="Arial"/>
                <a:ea typeface="ＭＳ Ｐゴシック"/>
                <a:cs typeface="Arial"/>
              </a:rPr>
              <a:t>Test Orbit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AA20D1-B154-95E0-DAED-3350B24C7C91}"/>
              </a:ext>
            </a:extLst>
          </p:cNvPr>
          <p:cNvSpPr txBox="1"/>
          <p:nvPr/>
        </p:nvSpPr>
        <p:spPr>
          <a:xfrm>
            <a:off x="-405995" y="3519681"/>
            <a:ext cx="336266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latin typeface="Arial"/>
                <a:ea typeface="ＭＳ Ｐゴシック"/>
                <a:cs typeface="Arial"/>
              </a:rPr>
              <a:t>Test Orbit 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95407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764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Results: Temperature Profiles</a:t>
            </a:r>
            <a:endParaRPr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682BE5-6BB1-EF55-BAA3-DA7A138867B1}"/>
              </a:ext>
            </a:extLst>
          </p:cNvPr>
          <p:cNvSpPr txBox="1"/>
          <p:nvPr/>
        </p:nvSpPr>
        <p:spPr>
          <a:xfrm>
            <a:off x="116954" y="941256"/>
            <a:ext cx="710915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Plots depict the thermal loads and temperatures on a selected node w.r.t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ANN shows very low error in some sections but doesn’t seem to follow the general 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The PIML and the simplified physics on the other hand follow the trend of the high-fidelity physics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Output bi-linear upscaling of temperature could be causing outliers in the physics model</a:t>
            </a:r>
          </a:p>
        </p:txBody>
      </p:sp>
    </p:spTree>
    <p:extLst>
      <p:ext uri="{BB962C8B-B14F-4D97-AF65-F5344CB8AC3E}">
        <p14:creationId xmlns:p14="http://schemas.microsoft.com/office/powerpoint/2010/main" val="1000361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764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Results: Temperature Profiles Orbit-1</a:t>
            </a:r>
            <a:endParaRPr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2F420-4F8A-93C2-FB68-D031CB383760}"/>
              </a:ext>
            </a:extLst>
          </p:cNvPr>
          <p:cNvSpPr txBox="1"/>
          <p:nvPr/>
        </p:nvSpPr>
        <p:spPr>
          <a:xfrm>
            <a:off x="0" y="1034041"/>
            <a:ext cx="4098387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Figures show the spatial temperatures predicted by all models on a selected face of the CubeSat.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PIML predicts a 2 node face here, therefore not capturing thermal gradients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Absolute temperature differences between all models are relatively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Adding additional loss preserving accuracy of thermal gradients can help restrict minimum number of nodes</a:t>
            </a:r>
          </a:p>
        </p:txBody>
      </p:sp>
      <p:pic>
        <p:nvPicPr>
          <p:cNvPr id="6" name="Picture 5" descr="A screenshot of a color chart&#10;&#10;Description automatically generated">
            <a:extLst>
              <a:ext uri="{FF2B5EF4-FFF2-40B4-BE49-F238E27FC236}">
                <a16:creationId xmlns:a16="http://schemas.microsoft.com/office/drawing/2014/main" id="{8F50CF24-2B6F-B916-6B9D-EFF9EEB1BC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10514" b="9506"/>
          <a:stretch/>
        </p:blipFill>
        <p:spPr>
          <a:xfrm>
            <a:off x="4309403" y="923778"/>
            <a:ext cx="4700868" cy="28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82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764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PIML Modelling: Challenges Faced</a:t>
            </a:r>
            <a:endParaRPr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04134-8028-13EE-9652-F98D29D82EA4}"/>
              </a:ext>
            </a:extLst>
          </p:cNvPr>
          <p:cNvSpPr txBox="1"/>
          <p:nvPr/>
        </p:nvSpPr>
        <p:spPr>
          <a:xfrm>
            <a:off x="85597" y="789852"/>
            <a:ext cx="8703725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latin typeface="Arial"/>
                <a:ea typeface="ＭＳ Ｐゴシック"/>
                <a:cs typeface="Arial"/>
              </a:rPr>
              <a:t>Creating Differentiable Simplified Physics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Involved implementing a finite difference method with auto-differentiable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Creating a differentiable, flux-preserving </a:t>
            </a:r>
            <a:r>
              <a:rPr lang="en-US" sz="1600" dirty="0" err="1">
                <a:latin typeface="Arial"/>
                <a:ea typeface="ＭＳ Ｐゴシック"/>
                <a:cs typeface="Arial"/>
              </a:rPr>
              <a:t>downsampling</a:t>
            </a:r>
            <a:r>
              <a:rPr lang="en-US" sz="1600" dirty="0">
                <a:latin typeface="Arial"/>
                <a:ea typeface="ＭＳ Ｐゴシック"/>
                <a:cs typeface="Arial"/>
              </a:rPr>
              <a:t> scheme for thermal 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Finding optimal timestep of explicit simulation to trade-off stability and training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/>
              <a:ea typeface="ＭＳ Ｐゴシック"/>
              <a:cs typeface="Arial"/>
            </a:endParaRPr>
          </a:p>
          <a:p>
            <a:r>
              <a:rPr lang="en-US" u="sng" dirty="0">
                <a:latin typeface="Arial"/>
                <a:ea typeface="ＭＳ Ｐゴシック"/>
                <a:cs typeface="Arial"/>
              </a:rPr>
              <a:t>PIML Training: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Modelling </a:t>
            </a:r>
            <a:r>
              <a:rPr lang="en-US" sz="1600" dirty="0" err="1">
                <a:latin typeface="Arial"/>
                <a:ea typeface="ＭＳ Ｐゴシック"/>
                <a:cs typeface="Arial"/>
              </a:rPr>
              <a:t>nodalization</a:t>
            </a:r>
            <a:r>
              <a:rPr lang="en-US" sz="1600" dirty="0">
                <a:latin typeface="Arial"/>
                <a:ea typeface="ＭＳ Ｐゴシック"/>
                <a:cs typeface="Arial"/>
              </a:rPr>
              <a:t> is an inherently discrete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This is as the number of nodes are integer variables which therefore has discontinuous gradients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These make training the network (gradient descent) challenging</a:t>
            </a:r>
          </a:p>
        </p:txBody>
      </p:sp>
    </p:spTree>
    <p:extLst>
      <p:ext uri="{BB962C8B-B14F-4D97-AF65-F5344CB8AC3E}">
        <p14:creationId xmlns:p14="http://schemas.microsoft.com/office/powerpoint/2010/main" val="2903353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764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PIML Modelling: General Challenges</a:t>
            </a:r>
            <a:endParaRPr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04134-8028-13EE-9652-F98D29D82EA4}"/>
              </a:ext>
            </a:extLst>
          </p:cNvPr>
          <p:cNvSpPr txBox="1"/>
          <p:nvPr/>
        </p:nvSpPr>
        <p:spPr>
          <a:xfrm>
            <a:off x="60960" y="889606"/>
            <a:ext cx="845758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PIML architecture has to be tailored for a modelling problem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Transfer network is problem specific</a:t>
            </a:r>
          </a:p>
          <a:p>
            <a:pPr lvl="1"/>
            <a:endParaRPr lang="en-US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Architecture also depends on / influences high-fidelity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Commercial sims may not be flexible enough to be integrated into PIML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e.g. Thermal Desktop models can't be used as a submodule of our PIMM architecture directly, and do not support differentiation anyway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837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764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ＭＳ Ｐゴシック"/>
                <a:cs typeface="Arial"/>
              </a:rPr>
              <a:t>Conclusions</a:t>
            </a:r>
            <a:endParaRPr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A0FB7-0E45-5794-4451-44891AF19FC1}"/>
              </a:ext>
            </a:extLst>
          </p:cNvPr>
          <p:cNvSpPr txBox="1"/>
          <p:nvPr/>
        </p:nvSpPr>
        <p:spPr>
          <a:xfrm>
            <a:off x="0" y="817165"/>
            <a:ext cx="8457588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Developed a PIML architecture to adaptively predict number of mesh nodes based on incident thermal 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Developed an auto-differentiable lumped-mass FD conduction, radiation model using the JAX library in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Trained the PIML model by integrating the FD model with </a:t>
            </a:r>
            <a:r>
              <a:rPr lang="en-US" sz="1600" dirty="0" err="1">
                <a:latin typeface="Arial"/>
                <a:ea typeface="ＭＳ Ｐゴシック"/>
                <a:cs typeface="Arial"/>
              </a:rPr>
              <a:t>PyTorch</a:t>
            </a:r>
            <a:r>
              <a:rPr lang="en-US" sz="1600" dirty="0">
                <a:latin typeface="Arial"/>
                <a:ea typeface="ＭＳ Ｐゴシック"/>
                <a:cs typeface="Arial"/>
              </a:rPr>
              <a:t> based ML training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MSE might not be the best metric to compare model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/>
                <a:ea typeface="ＭＳ Ｐゴシック"/>
                <a:cs typeface="Arial"/>
              </a:rPr>
              <a:t>Downsampling</a:t>
            </a:r>
            <a:r>
              <a:rPr lang="en-US" sz="1600" dirty="0">
                <a:latin typeface="Arial"/>
                <a:ea typeface="ＭＳ Ｐゴシック"/>
                <a:cs typeface="Arial"/>
              </a:rPr>
              <a:t> of IC’s and </a:t>
            </a:r>
            <a:r>
              <a:rPr lang="en-US" sz="1600" dirty="0" err="1">
                <a:latin typeface="Arial"/>
                <a:ea typeface="ＭＳ Ｐゴシック"/>
                <a:cs typeface="Arial"/>
              </a:rPr>
              <a:t>upsampling</a:t>
            </a:r>
            <a:r>
              <a:rPr lang="en-US" sz="1600" dirty="0">
                <a:latin typeface="Arial"/>
                <a:ea typeface="ＭＳ Ｐゴシック"/>
                <a:cs typeface="Arial"/>
              </a:rPr>
              <a:t> of the final temperature outputs affects the model error w.r.t the </a:t>
            </a:r>
            <a:r>
              <a:rPr lang="en-US" sz="1600" dirty="0" err="1">
                <a:latin typeface="Arial"/>
                <a:ea typeface="ＭＳ Ｐゴシック"/>
                <a:cs typeface="Arial"/>
              </a:rPr>
              <a:t>nodalization</a:t>
            </a:r>
            <a:r>
              <a:rPr lang="en-US" sz="1600" dirty="0">
                <a:latin typeface="Arial"/>
                <a:ea typeface="ＭＳ Ｐゴシック"/>
                <a:cs typeface="Arial"/>
              </a:rPr>
              <a:t> and makes it non-smooth</a:t>
            </a:r>
          </a:p>
        </p:txBody>
      </p:sp>
    </p:spTree>
    <p:extLst>
      <p:ext uri="{BB962C8B-B14F-4D97-AF65-F5344CB8AC3E}">
        <p14:creationId xmlns:p14="http://schemas.microsoft.com/office/powerpoint/2010/main" val="215117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Introduction: Motivation</a:t>
            </a:r>
          </a:p>
        </p:txBody>
      </p:sp>
      <p:pic>
        <p:nvPicPr>
          <p:cNvPr id="5" name="Picture 4" descr="A diagram of a problem&#10;&#10;Description automatically generated">
            <a:extLst>
              <a:ext uri="{FF2B5EF4-FFF2-40B4-BE49-F238E27FC236}">
                <a16:creationId xmlns:a16="http://schemas.microsoft.com/office/drawing/2014/main" id="{891B4145-FA5F-2A12-B85D-C578C931C6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45412" b="43646"/>
          <a:stretch/>
        </p:blipFill>
        <p:spPr>
          <a:xfrm>
            <a:off x="6557401" y="890806"/>
            <a:ext cx="2387140" cy="1121184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EBF420F-26CA-D22F-32F0-6AC65252720F}"/>
              </a:ext>
            </a:extLst>
          </p:cNvPr>
          <p:cNvSpPr txBox="1"/>
          <p:nvPr/>
        </p:nvSpPr>
        <p:spPr>
          <a:xfrm>
            <a:off x="165948" y="977747"/>
            <a:ext cx="5922155" cy="2452916"/>
          </a:xfrm>
          <a:prstGeom prst="rect">
            <a:avLst/>
          </a:prstGeom>
        </p:spPr>
        <p:txBody>
          <a:bodyPr vert="horz" wrap="square" lIns="0" tIns="6985" rIns="0" bIns="0" rtlCol="0" anchor="t">
            <a:spAutoFit/>
          </a:bodyPr>
          <a:lstStyle>
            <a:defPPr>
              <a:defRPr kern="0"/>
            </a:defPPr>
          </a:lstStyle>
          <a:p>
            <a:pPr marL="184150" marR="424815" indent="-171450">
              <a:lnSpc>
                <a:spcPct val="1026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500" spc="-10" dirty="0">
                <a:latin typeface="+mn-lt"/>
                <a:ea typeface="ＭＳ Ｐゴシック"/>
                <a:cs typeface="Arial"/>
              </a:rPr>
              <a:t>Spacecraft / Airless bodies operate in environments with extreme temperature gradients</a:t>
            </a:r>
          </a:p>
          <a:p>
            <a:pPr marL="12700" marR="424815">
              <a:lnSpc>
                <a:spcPct val="102600"/>
              </a:lnSpc>
              <a:spcBef>
                <a:spcPts val="55"/>
              </a:spcBef>
            </a:pPr>
            <a:endParaRPr lang="en-US" sz="1500" spc="-10" dirty="0">
              <a:latin typeface="+mn-lt"/>
              <a:ea typeface="ＭＳ Ｐゴシック"/>
              <a:cs typeface="Arial"/>
            </a:endParaRPr>
          </a:p>
          <a:p>
            <a:pPr marL="184150" marR="424815" indent="-171450">
              <a:lnSpc>
                <a:spcPct val="1026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500" spc="-10" dirty="0">
                <a:latin typeface="+mn-lt"/>
                <a:ea typeface="ＭＳ Ｐゴシック"/>
                <a:cs typeface="Arial"/>
              </a:rPr>
              <a:t>Hence require equipment (heaters/radiators) to maintain operational capabilities</a:t>
            </a:r>
          </a:p>
          <a:p>
            <a:pPr marL="12700" marR="424815">
              <a:lnSpc>
                <a:spcPct val="102600"/>
              </a:lnSpc>
              <a:spcBef>
                <a:spcPts val="55"/>
              </a:spcBef>
            </a:pPr>
            <a:endParaRPr lang="en-US" sz="1500" spc="-10" dirty="0">
              <a:latin typeface="+mn-lt"/>
              <a:ea typeface="ＭＳ Ｐゴシック"/>
              <a:cs typeface="Arial"/>
            </a:endParaRPr>
          </a:p>
          <a:p>
            <a:pPr marL="184150" marR="424815" indent="-171450">
              <a:lnSpc>
                <a:spcPct val="1026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500" spc="-10" dirty="0">
                <a:latin typeface="+mn-lt"/>
                <a:ea typeface="ＭＳ Ｐゴシック"/>
                <a:cs typeface="Arial"/>
              </a:rPr>
              <a:t>Current techniques for the  design and control of systems result in suboptimal/ inefficient designs</a:t>
            </a:r>
          </a:p>
          <a:p>
            <a:pPr marL="12700" marR="424815">
              <a:lnSpc>
                <a:spcPct val="102600"/>
              </a:lnSpc>
              <a:spcBef>
                <a:spcPts val="55"/>
              </a:spcBef>
            </a:pPr>
            <a:endParaRPr lang="en-US" sz="1500" spc="-10" dirty="0">
              <a:latin typeface="+mn-lt"/>
              <a:ea typeface="ＭＳ Ｐゴシック"/>
              <a:cs typeface="Arial"/>
            </a:endParaRPr>
          </a:p>
          <a:p>
            <a:pPr marL="184150" marR="424815" indent="-171450">
              <a:lnSpc>
                <a:spcPct val="1026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500" spc="-10" dirty="0">
                <a:latin typeface="+mn-lt"/>
                <a:ea typeface="ＭＳ Ｐゴシック"/>
                <a:cs typeface="Arial"/>
              </a:rPr>
              <a:t>Primarily limited by modelling cost of the simulation</a:t>
            </a:r>
          </a:p>
        </p:txBody>
      </p:sp>
      <p:pic>
        <p:nvPicPr>
          <p:cNvPr id="3" name="Picture 2" descr="A diagram of a problem&#10;&#10;Description automatically generated">
            <a:extLst>
              <a:ext uri="{FF2B5EF4-FFF2-40B4-BE49-F238E27FC236}">
                <a16:creationId xmlns:a16="http://schemas.microsoft.com/office/drawing/2014/main" id="{859BCBA4-F185-F17D-92C5-759E2CE119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t="11407" r="155" b="45934"/>
          <a:stretch/>
        </p:blipFill>
        <p:spPr>
          <a:xfrm>
            <a:off x="6625435" y="2373984"/>
            <a:ext cx="2319289" cy="12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94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764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ＭＳ Ｐゴシック"/>
                <a:cs typeface="Arial"/>
              </a:rPr>
              <a:t>Future Work</a:t>
            </a:r>
            <a:endParaRPr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04134-8028-13EE-9652-F98D29D82EA4}"/>
              </a:ext>
            </a:extLst>
          </p:cNvPr>
          <p:cNvSpPr txBox="1"/>
          <p:nvPr/>
        </p:nvSpPr>
        <p:spPr>
          <a:xfrm>
            <a:off x="40439" y="857034"/>
            <a:ext cx="845758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Vectorizing / Parallelizing across simulations to enable efficient training</a:t>
            </a:r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Using correction layers at the end to “learn” the output temperature upscaling</a:t>
            </a:r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Integrating ray-tracing for determining thermal loads and view-factor lookup</a:t>
            </a:r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Integrating an LSTM into the transfer network to enable predicting temperatures at multiple times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/>
              <a:ea typeface="ＭＳ Ｐゴシック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867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537617"/>
            <a:ext cx="9144000" cy="1403886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Thank You</a:t>
            </a:r>
          </a:p>
          <a:p>
            <a:pPr algn="ctr">
              <a:lnSpc>
                <a:spcPct val="150000"/>
              </a:lnSpc>
            </a:pPr>
            <a:endParaRPr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32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Introduction: Motivation</a:t>
            </a:r>
          </a:p>
        </p:txBody>
      </p:sp>
      <p:pic>
        <p:nvPicPr>
          <p:cNvPr id="5" name="Picture 4" descr="A diagram of a problem&#10;&#10;Description automatically generated">
            <a:extLst>
              <a:ext uri="{FF2B5EF4-FFF2-40B4-BE49-F238E27FC236}">
                <a16:creationId xmlns:a16="http://schemas.microsoft.com/office/drawing/2014/main" id="{891B4145-FA5F-2A12-B85D-C578C931C6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45412" b="43646"/>
          <a:stretch/>
        </p:blipFill>
        <p:spPr>
          <a:xfrm>
            <a:off x="6453169" y="1089795"/>
            <a:ext cx="2387140" cy="1121184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EBF420F-26CA-D22F-32F0-6AC65252720F}"/>
              </a:ext>
            </a:extLst>
          </p:cNvPr>
          <p:cNvSpPr txBox="1"/>
          <p:nvPr/>
        </p:nvSpPr>
        <p:spPr>
          <a:xfrm>
            <a:off x="74837" y="917651"/>
            <a:ext cx="6126974" cy="274196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defPPr>
              <a:defRPr kern="0"/>
            </a:defPPr>
          </a:lstStyle>
          <a:p>
            <a:pPr marL="184150" marR="424815" indent="-171450">
              <a:lnSpc>
                <a:spcPct val="1026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500" b="1" spc="-20" dirty="0">
                <a:latin typeface="+mn-lt"/>
                <a:cs typeface="Arial"/>
              </a:rPr>
              <a:t>Overall Objective</a:t>
            </a:r>
            <a:r>
              <a:rPr lang="en-US" sz="1500" b="1" spc="-25" dirty="0">
                <a:latin typeface="+mn-lt"/>
                <a:cs typeface="Arial"/>
              </a:rPr>
              <a:t>:</a:t>
            </a:r>
            <a:r>
              <a:rPr lang="en-US" sz="1500" b="1" spc="105" dirty="0">
                <a:latin typeface="+mn-lt"/>
                <a:cs typeface="Arial"/>
              </a:rPr>
              <a:t> </a:t>
            </a:r>
            <a:r>
              <a:rPr lang="en-US" sz="1500" dirty="0">
                <a:latin typeface="+mn-lt"/>
                <a:cs typeface="Calibri"/>
              </a:rPr>
              <a:t>Adaptive</a:t>
            </a:r>
            <a:r>
              <a:rPr lang="en-US" sz="1500" spc="130" dirty="0">
                <a:latin typeface="+mn-lt"/>
                <a:cs typeface="Calibri"/>
              </a:rPr>
              <a:t> </a:t>
            </a:r>
            <a:r>
              <a:rPr lang="en-US" sz="1500" spc="-30" dirty="0" err="1">
                <a:latin typeface="+mn-lt"/>
                <a:cs typeface="Arial"/>
              </a:rPr>
              <a:t>nodalization</a:t>
            </a:r>
            <a:r>
              <a:rPr lang="en-US" sz="1500" spc="-30" dirty="0">
                <a:latin typeface="+mn-lt"/>
                <a:cs typeface="Arial"/>
              </a:rPr>
              <a:t>,</a:t>
            </a:r>
            <a:r>
              <a:rPr lang="en-US" sz="1500" spc="10" dirty="0">
                <a:latin typeface="+mn-lt"/>
                <a:cs typeface="Arial"/>
              </a:rPr>
              <a:t> </a:t>
            </a:r>
            <a:r>
              <a:rPr lang="en-US" sz="1500" spc="-10" dirty="0">
                <a:latin typeface="+mn-lt"/>
                <a:cs typeface="Arial"/>
              </a:rPr>
              <a:t>reliant</a:t>
            </a:r>
            <a:r>
              <a:rPr lang="en-US" sz="1500" spc="5" dirty="0">
                <a:latin typeface="+mn-lt"/>
                <a:cs typeface="Arial"/>
              </a:rPr>
              <a:t> </a:t>
            </a:r>
            <a:r>
              <a:rPr lang="en-US" sz="1500" dirty="0">
                <a:latin typeface="+mn-lt"/>
                <a:cs typeface="Arial"/>
              </a:rPr>
              <a:t>on</a:t>
            </a:r>
            <a:r>
              <a:rPr lang="en-US" sz="1500" spc="10" dirty="0">
                <a:latin typeface="+mn-lt"/>
                <a:cs typeface="Arial"/>
              </a:rPr>
              <a:t> </a:t>
            </a:r>
            <a:r>
              <a:rPr lang="en-US" sz="1500" spc="-20" dirty="0">
                <a:latin typeface="+mn-lt"/>
                <a:cs typeface="Arial"/>
              </a:rPr>
              <a:t>satellite location</a:t>
            </a:r>
            <a:r>
              <a:rPr lang="en-US" sz="1500" spc="20" dirty="0">
                <a:latin typeface="+mn-lt"/>
                <a:cs typeface="Arial"/>
              </a:rPr>
              <a:t> </a:t>
            </a:r>
            <a:r>
              <a:rPr lang="en-US" sz="1500" spc="-30" dirty="0">
                <a:latin typeface="+mn-lt"/>
                <a:cs typeface="Arial"/>
              </a:rPr>
              <a:t>in-</a:t>
            </a:r>
            <a:r>
              <a:rPr lang="en-US" sz="1500" spc="-10" dirty="0">
                <a:latin typeface="+mn-lt"/>
                <a:cs typeface="Arial"/>
              </a:rPr>
              <a:t>orbit.</a:t>
            </a:r>
          </a:p>
          <a:p>
            <a:pPr marL="184150" marR="424815" indent="-171450">
              <a:lnSpc>
                <a:spcPct val="1026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lang="en-US" sz="1500" spc="-45" dirty="0">
              <a:latin typeface="+mn-lt"/>
              <a:cs typeface="Arial"/>
            </a:endParaRPr>
          </a:p>
          <a:p>
            <a:pPr marL="184150" marR="424815" indent="-171450">
              <a:lnSpc>
                <a:spcPct val="1026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sz="1500" spc="-45" dirty="0">
                <a:latin typeface="+mn-lt"/>
                <a:cs typeface="Arial"/>
              </a:rPr>
              <a:t>Accuracy</a:t>
            </a:r>
            <a:r>
              <a:rPr sz="1500" spc="-30" dirty="0">
                <a:latin typeface="+mn-lt"/>
                <a:cs typeface="Arial"/>
              </a:rPr>
              <a:t> </a:t>
            </a:r>
            <a:r>
              <a:rPr sz="1500" dirty="0">
                <a:latin typeface="+mn-lt"/>
                <a:cs typeface="Arial"/>
              </a:rPr>
              <a:t>for</a:t>
            </a:r>
            <a:r>
              <a:rPr sz="1500" spc="-15" dirty="0">
                <a:latin typeface="+mn-lt"/>
                <a:cs typeface="Arial"/>
              </a:rPr>
              <a:t> </a:t>
            </a:r>
            <a:r>
              <a:rPr sz="1500" dirty="0">
                <a:latin typeface="+mn-lt"/>
                <a:cs typeface="Arial"/>
              </a:rPr>
              <a:t>a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50" dirty="0">
                <a:latin typeface="+mn-lt"/>
                <a:cs typeface="Arial"/>
              </a:rPr>
              <a:t>given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30" dirty="0" err="1">
                <a:latin typeface="+mn-lt"/>
                <a:cs typeface="Arial"/>
              </a:rPr>
              <a:t>nodalization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85" dirty="0">
                <a:latin typeface="+mn-lt"/>
                <a:cs typeface="Arial"/>
              </a:rPr>
              <a:t>depends</a:t>
            </a:r>
            <a:r>
              <a:rPr sz="1500" spc="10" dirty="0">
                <a:latin typeface="+mn-lt"/>
                <a:cs typeface="Arial"/>
              </a:rPr>
              <a:t> </a:t>
            </a:r>
            <a:r>
              <a:rPr sz="1500" dirty="0">
                <a:latin typeface="+mn-lt"/>
                <a:cs typeface="Arial"/>
              </a:rPr>
              <a:t>on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dirty="0">
                <a:latin typeface="+mn-lt"/>
                <a:cs typeface="Arial"/>
              </a:rPr>
              <a:t>the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20" dirty="0">
                <a:latin typeface="+mn-lt"/>
                <a:cs typeface="Arial"/>
              </a:rPr>
              <a:t>thermal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20" dirty="0">
                <a:latin typeface="+mn-lt"/>
                <a:cs typeface="Arial"/>
              </a:rPr>
              <a:t>load </a:t>
            </a:r>
            <a:r>
              <a:rPr sz="1500" spc="-40" dirty="0">
                <a:latin typeface="+mn-lt"/>
                <a:cs typeface="Arial"/>
              </a:rPr>
              <a:t>gradients</a:t>
            </a:r>
            <a:r>
              <a:rPr sz="1500" spc="-35" dirty="0">
                <a:latin typeface="+mn-lt"/>
                <a:cs typeface="Arial"/>
              </a:rPr>
              <a:t> </a:t>
            </a:r>
            <a:r>
              <a:rPr sz="1500" dirty="0">
                <a:latin typeface="+mn-lt"/>
                <a:cs typeface="Arial"/>
              </a:rPr>
              <a:t>on</a:t>
            </a:r>
            <a:r>
              <a:rPr sz="1500" spc="-20" dirty="0">
                <a:latin typeface="+mn-lt"/>
                <a:cs typeface="Arial"/>
              </a:rPr>
              <a:t> </a:t>
            </a:r>
            <a:r>
              <a:rPr sz="1500" spc="-70" dirty="0">
                <a:latin typeface="+mn-lt"/>
                <a:cs typeface="Arial"/>
              </a:rPr>
              <a:t>each</a:t>
            </a:r>
            <a:r>
              <a:rPr sz="1500" spc="-5" dirty="0">
                <a:latin typeface="+mn-lt"/>
                <a:cs typeface="Arial"/>
              </a:rPr>
              <a:t> </a:t>
            </a:r>
            <a:r>
              <a:rPr sz="1500" spc="-10" dirty="0">
                <a:latin typeface="+mn-lt"/>
                <a:cs typeface="Arial"/>
              </a:rPr>
              <a:t>surface.</a:t>
            </a:r>
            <a:endParaRPr lang="en-US" sz="1500" spc="-10" dirty="0">
              <a:latin typeface="+mn-lt"/>
              <a:cs typeface="Arial"/>
            </a:endParaRPr>
          </a:p>
          <a:p>
            <a:pPr marL="12700" marR="424815">
              <a:lnSpc>
                <a:spcPct val="102600"/>
              </a:lnSpc>
              <a:spcBef>
                <a:spcPts val="55"/>
              </a:spcBef>
            </a:pPr>
            <a:endParaRPr lang="en-US" sz="1500" dirty="0">
              <a:latin typeface="+mn-lt"/>
              <a:cs typeface="Arial"/>
            </a:endParaRPr>
          </a:p>
          <a:p>
            <a:pPr marL="184150" marR="424815" indent="-171450">
              <a:lnSpc>
                <a:spcPct val="1026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sz="1500" spc="-65" dirty="0">
                <a:latin typeface="+mn-lt"/>
                <a:cs typeface="Arial"/>
              </a:rPr>
              <a:t>Hence,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105" dirty="0">
                <a:latin typeface="+mn-lt"/>
                <a:cs typeface="Arial"/>
              </a:rPr>
              <a:t>we</a:t>
            </a:r>
            <a:r>
              <a:rPr sz="1500" spc="30" dirty="0">
                <a:latin typeface="+mn-lt"/>
                <a:cs typeface="Arial"/>
              </a:rPr>
              <a:t> </a:t>
            </a:r>
            <a:r>
              <a:rPr sz="1500" spc="-65" dirty="0">
                <a:latin typeface="+mn-lt"/>
                <a:cs typeface="Arial"/>
              </a:rPr>
              <a:t>propose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dirty="0">
                <a:latin typeface="+mn-lt"/>
                <a:cs typeface="Arial"/>
              </a:rPr>
              <a:t>a</a:t>
            </a:r>
            <a:r>
              <a:rPr sz="1500" spc="-30" dirty="0">
                <a:latin typeface="+mn-lt"/>
                <a:cs typeface="Arial"/>
              </a:rPr>
              <a:t> </a:t>
            </a:r>
            <a:r>
              <a:rPr sz="1500" spc="-95" dirty="0">
                <a:latin typeface="+mn-lt"/>
                <a:cs typeface="Arial"/>
              </a:rPr>
              <a:t>scheme</a:t>
            </a:r>
            <a:r>
              <a:rPr sz="1500" spc="20" dirty="0">
                <a:latin typeface="+mn-lt"/>
                <a:cs typeface="Arial"/>
              </a:rPr>
              <a:t> </a:t>
            </a:r>
            <a:r>
              <a:rPr sz="1500" dirty="0">
                <a:latin typeface="+mn-lt"/>
                <a:cs typeface="Arial"/>
              </a:rPr>
              <a:t>to </a:t>
            </a:r>
            <a:r>
              <a:rPr sz="1500" spc="-20" dirty="0">
                <a:latin typeface="+mn-lt"/>
                <a:cs typeface="Arial"/>
              </a:rPr>
              <a:t>predict</a:t>
            </a:r>
            <a:r>
              <a:rPr sz="1500" spc="-5" dirty="0">
                <a:latin typeface="+mn-lt"/>
                <a:cs typeface="Arial"/>
              </a:rPr>
              <a:t> </a:t>
            </a:r>
            <a:r>
              <a:rPr sz="1500" dirty="0">
                <a:latin typeface="+mn-lt"/>
                <a:cs typeface="Arial"/>
              </a:rPr>
              <a:t>the </a:t>
            </a:r>
            <a:r>
              <a:rPr sz="1500" spc="-35" dirty="0" err="1">
                <a:latin typeface="+mn-lt"/>
                <a:cs typeface="Arial"/>
              </a:rPr>
              <a:t>nodalization</a:t>
            </a:r>
            <a:r>
              <a:rPr sz="1500" dirty="0">
                <a:latin typeface="+mn-lt"/>
                <a:cs typeface="Arial"/>
              </a:rPr>
              <a:t> </a:t>
            </a:r>
            <a:r>
              <a:rPr sz="1500" spc="-45" dirty="0">
                <a:latin typeface="+mn-lt"/>
                <a:cs typeface="Arial"/>
              </a:rPr>
              <a:t>given</a:t>
            </a:r>
            <a:r>
              <a:rPr sz="1500" dirty="0">
                <a:latin typeface="+mn-lt"/>
                <a:cs typeface="Arial"/>
              </a:rPr>
              <a:t> </a:t>
            </a:r>
            <a:r>
              <a:rPr sz="1500" spc="-10" dirty="0">
                <a:latin typeface="+mn-lt"/>
                <a:cs typeface="Arial"/>
              </a:rPr>
              <a:t>thermal </a:t>
            </a:r>
            <a:r>
              <a:rPr sz="1500" spc="-60" dirty="0">
                <a:latin typeface="+mn-lt"/>
                <a:cs typeface="Arial"/>
              </a:rPr>
              <a:t>loads</a:t>
            </a:r>
            <a:r>
              <a:rPr sz="1500" spc="-15" dirty="0">
                <a:latin typeface="+mn-lt"/>
                <a:cs typeface="Arial"/>
              </a:rPr>
              <a:t> </a:t>
            </a:r>
            <a:r>
              <a:rPr sz="1500" dirty="0">
                <a:latin typeface="+mn-lt"/>
                <a:cs typeface="Arial"/>
              </a:rPr>
              <a:t>on</a:t>
            </a:r>
            <a:r>
              <a:rPr sz="1500" spc="-35" dirty="0">
                <a:latin typeface="+mn-lt"/>
                <a:cs typeface="Arial"/>
              </a:rPr>
              <a:t> </a:t>
            </a:r>
            <a:r>
              <a:rPr sz="1500" spc="-70" dirty="0">
                <a:latin typeface="+mn-lt"/>
                <a:cs typeface="Arial"/>
              </a:rPr>
              <a:t>each</a:t>
            </a:r>
            <a:r>
              <a:rPr sz="1500" spc="-5" dirty="0">
                <a:latin typeface="+mn-lt"/>
                <a:cs typeface="Arial"/>
              </a:rPr>
              <a:t> </a:t>
            </a:r>
            <a:r>
              <a:rPr sz="1500" spc="-10" dirty="0">
                <a:latin typeface="+mn-lt"/>
                <a:cs typeface="Arial"/>
              </a:rPr>
              <a:t>surface.</a:t>
            </a:r>
            <a:endParaRPr lang="en-US" sz="1500" spc="-10" dirty="0">
              <a:latin typeface="+mn-lt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endParaRPr lang="en-US" sz="1500" dirty="0">
              <a:latin typeface="+mn-lt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1500" spc="-25" dirty="0">
                <a:latin typeface="+mn-lt"/>
                <a:cs typeface="Arial"/>
              </a:rPr>
              <a:t>Modelling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50" dirty="0">
                <a:latin typeface="+mn-lt"/>
                <a:cs typeface="Arial"/>
              </a:rPr>
              <a:t>aimed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dirty="0">
                <a:latin typeface="+mn-lt"/>
                <a:cs typeface="Arial"/>
              </a:rPr>
              <a:t>at</a:t>
            </a:r>
            <a:r>
              <a:rPr sz="1500" spc="-5" dirty="0">
                <a:latin typeface="+mn-lt"/>
                <a:cs typeface="Arial"/>
              </a:rPr>
              <a:t> </a:t>
            </a:r>
            <a:r>
              <a:rPr sz="1500" spc="-45" dirty="0">
                <a:latin typeface="+mn-lt"/>
                <a:cs typeface="Arial"/>
              </a:rPr>
              <a:t>reducing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35" dirty="0">
                <a:latin typeface="+mn-lt"/>
                <a:cs typeface="Arial"/>
              </a:rPr>
              <a:t>compute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55" dirty="0">
                <a:latin typeface="+mn-lt"/>
                <a:cs typeface="Arial"/>
              </a:rPr>
              <a:t>costs</a:t>
            </a:r>
            <a:r>
              <a:rPr sz="1500" spc="-5" dirty="0">
                <a:latin typeface="+mn-lt"/>
                <a:cs typeface="Arial"/>
              </a:rPr>
              <a:t> </a:t>
            </a:r>
            <a:r>
              <a:rPr sz="1500" spc="-25" dirty="0">
                <a:latin typeface="+mn-lt"/>
                <a:cs typeface="Arial"/>
              </a:rPr>
              <a:t>while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20" dirty="0">
                <a:latin typeface="+mn-lt"/>
                <a:cs typeface="Arial"/>
              </a:rPr>
              <a:t>maintaining </a:t>
            </a:r>
            <a:r>
              <a:rPr sz="1500" spc="-60" dirty="0">
                <a:latin typeface="+mn-lt"/>
                <a:cs typeface="Arial"/>
              </a:rPr>
              <a:t>accuracy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40" dirty="0">
                <a:latin typeface="+mn-lt"/>
                <a:cs typeface="Arial"/>
              </a:rPr>
              <a:t>and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dirty="0">
                <a:latin typeface="+mn-lt"/>
                <a:cs typeface="Arial"/>
              </a:rPr>
              <a:t>integrity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dirty="0">
                <a:latin typeface="+mn-lt"/>
                <a:cs typeface="Arial"/>
              </a:rPr>
              <a:t>of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65" dirty="0">
                <a:latin typeface="+mn-lt"/>
                <a:cs typeface="Arial"/>
              </a:rPr>
              <a:t>physics</a:t>
            </a:r>
            <a:r>
              <a:rPr sz="1500" spc="-5" dirty="0">
                <a:latin typeface="+mn-lt"/>
                <a:cs typeface="Arial"/>
              </a:rPr>
              <a:t> </a:t>
            </a:r>
            <a:r>
              <a:rPr sz="1500" spc="-40" dirty="0">
                <a:latin typeface="+mn-lt"/>
                <a:cs typeface="Arial"/>
              </a:rPr>
              <a:t>involved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dirty="0">
                <a:latin typeface="+mn-lt"/>
                <a:cs typeface="Arial"/>
              </a:rPr>
              <a:t>(no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30" dirty="0">
                <a:latin typeface="+mn-lt"/>
                <a:cs typeface="Arial"/>
              </a:rPr>
              <a:t>black</a:t>
            </a:r>
            <a:r>
              <a:rPr sz="1500" spc="-10" dirty="0">
                <a:latin typeface="+mn-lt"/>
                <a:cs typeface="Arial"/>
              </a:rPr>
              <a:t> </a:t>
            </a:r>
            <a:r>
              <a:rPr sz="1500" spc="-30" dirty="0">
                <a:latin typeface="+mn-lt"/>
                <a:cs typeface="Arial"/>
              </a:rPr>
              <a:t>box</a:t>
            </a:r>
            <a:r>
              <a:rPr sz="1500" spc="-10" dirty="0">
                <a:latin typeface="+mn-lt"/>
                <a:cs typeface="Arial"/>
              </a:rPr>
              <a:t> after </a:t>
            </a:r>
            <a:r>
              <a:rPr sz="1500" spc="-10" dirty="0" err="1">
                <a:latin typeface="+mn-lt"/>
                <a:cs typeface="Arial"/>
              </a:rPr>
              <a:t>nodalization</a:t>
            </a:r>
            <a:r>
              <a:rPr sz="1500" spc="-10" dirty="0">
                <a:latin typeface="+mn-lt"/>
                <a:cs typeface="Arial"/>
              </a:rPr>
              <a:t>).</a:t>
            </a:r>
            <a:endParaRPr sz="1500" dirty="0">
              <a:latin typeface="+mn-lt"/>
              <a:cs typeface="Arial"/>
            </a:endParaRPr>
          </a:p>
        </p:txBody>
      </p:sp>
      <p:pic>
        <p:nvPicPr>
          <p:cNvPr id="3" name="Picture 2" descr="A diagram of a problem&#10;&#10;Description automatically generated">
            <a:extLst>
              <a:ext uri="{FF2B5EF4-FFF2-40B4-BE49-F238E27FC236}">
                <a16:creationId xmlns:a16="http://schemas.microsoft.com/office/drawing/2014/main" id="{859BCBA4-F185-F17D-92C5-759E2CE119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t="11407" r="155" b="45934"/>
          <a:stretch/>
        </p:blipFill>
        <p:spPr>
          <a:xfrm>
            <a:off x="6521203" y="2572973"/>
            <a:ext cx="2319289" cy="12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9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ea typeface="ＭＳ Ｐゴシック" pitchFamily="80" charset="-128"/>
              </a:rPr>
              <a:t>Current Research Objectives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C684A9C-F7CF-D6A5-D6AE-E7A092B8E452}"/>
              </a:ext>
            </a:extLst>
          </p:cNvPr>
          <p:cNvSpPr txBox="1">
            <a:spLocks/>
          </p:cNvSpPr>
          <p:nvPr/>
        </p:nvSpPr>
        <p:spPr>
          <a:xfrm>
            <a:off x="237559" y="1208404"/>
            <a:ext cx="8419525" cy="1904347"/>
          </a:xfrm>
          <a:prstGeom prst="roundRect">
            <a:avLst>
              <a:gd name="adj" fmla="val 1064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Develop an ML based adaptive </a:t>
            </a:r>
            <a:r>
              <a:rPr lang="en-US" sz="1500" dirty="0" err="1"/>
              <a:t>nodalization</a:t>
            </a:r>
            <a:r>
              <a:rPr lang="en-US" sz="1500" dirty="0"/>
              <a:t> scheme which reduces the computational cost of finite difference based thermal model while preserving accuracy.</a:t>
            </a:r>
          </a:p>
          <a:p>
            <a:pPr>
              <a:lnSpc>
                <a:spcPct val="105000"/>
              </a:lnSpc>
            </a:pPr>
            <a:endParaRPr lang="en-US" sz="15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5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Test the utility of this model by comparing with purely physics and purely data-driven baselines.</a:t>
            </a:r>
          </a:p>
        </p:txBody>
      </p:sp>
    </p:spTree>
    <p:extLst>
      <p:ext uri="{BB962C8B-B14F-4D97-AF65-F5344CB8AC3E}">
        <p14:creationId xmlns:p14="http://schemas.microsoft.com/office/powerpoint/2010/main" val="58103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50000"/>
              </a:lnSpc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Physics </a:t>
            </a:r>
            <a:r>
              <a:rPr lang="en-US" sz="2400" dirty="0">
                <a:solidFill>
                  <a:schemeClr val="bg1"/>
                </a:solidFill>
                <a:ea typeface="ＭＳ Ｐゴシック" pitchFamily="80" charset="-128"/>
              </a:rPr>
              <a:t>Informed Machine Learning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C684A9C-F7CF-D6A5-D6AE-E7A092B8E452}"/>
              </a:ext>
            </a:extLst>
          </p:cNvPr>
          <p:cNvSpPr txBox="1">
            <a:spLocks/>
          </p:cNvSpPr>
          <p:nvPr/>
        </p:nvSpPr>
        <p:spPr>
          <a:xfrm>
            <a:off x="0" y="971034"/>
            <a:ext cx="5741159" cy="3218828"/>
          </a:xfrm>
          <a:prstGeom prst="roundRect">
            <a:avLst>
              <a:gd name="adj" fmla="val 7028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Pure physics models are interpretable but usually trade-off accuracy for reduction of computational cost </a:t>
            </a:r>
          </a:p>
          <a:p>
            <a:pPr>
              <a:lnSpc>
                <a:spcPct val="105000"/>
              </a:lnSpc>
            </a:pPr>
            <a:endParaRPr lang="en-US" sz="14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Data-driven models -  efficient and tend to generalize well,  but lack interpretability and do not extrapolate well</a:t>
            </a:r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Additionally, simplified physics models cannot fully take advantage of data from High-Fidelity models</a:t>
            </a:r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PIML models combine advantages of both classes of models</a:t>
            </a:r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They are more interpretable than pure data models, are faster than high-fidelity physics models and are more accurate than low-fidelity physics models</a:t>
            </a:r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lnSpc>
                <a:spcPct val="105000"/>
              </a:lnSpc>
            </a:pPr>
            <a:r>
              <a:rPr lang="en-US" sz="1400" dirty="0"/>
              <a:t>	</a:t>
            </a:r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B217941-BA16-9CCE-AD14-D3ED347B2E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CB19B7F-BB3F-E55E-D3DC-DFDF5A8B81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1999" y="2571749"/>
            <a:ext cx="1323833" cy="13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A diagram of a diagram of colored lines&#10;&#10;Description automatically generated with medium confidence">
            <a:extLst>
              <a:ext uri="{FF2B5EF4-FFF2-40B4-BE49-F238E27FC236}">
                <a16:creationId xmlns:a16="http://schemas.microsoft.com/office/drawing/2014/main" id="{BA0C2D79-1D60-3ACD-AD02-7D6DCDD95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5" y="1176012"/>
            <a:ext cx="3397184" cy="25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8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Physics </a:t>
            </a:r>
            <a:r>
              <a:rPr lang="en-US" sz="2400" dirty="0">
                <a:solidFill>
                  <a:schemeClr val="bg1"/>
                </a:solidFill>
                <a:ea typeface="ＭＳ Ｐゴシック" pitchFamily="80" charset="-128"/>
              </a:rPr>
              <a:t>Informed Machine Learning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F086C77-DF66-4F2D-B6CF-7B85D9D4B142}"/>
              </a:ext>
            </a:extLst>
          </p:cNvPr>
          <p:cNvSpPr txBox="1">
            <a:spLocks/>
          </p:cNvSpPr>
          <p:nvPr/>
        </p:nvSpPr>
        <p:spPr>
          <a:xfrm>
            <a:off x="0" y="791345"/>
            <a:ext cx="5779350" cy="3166394"/>
          </a:xfrm>
          <a:prstGeom prst="roundRect">
            <a:avLst>
              <a:gd name="adj" fmla="val 1064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Several types of PIML architectures have been proposed in recent years</a:t>
            </a:r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5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Popular implementations include architectures:</a:t>
            </a:r>
          </a:p>
          <a:p>
            <a:pPr marL="742950" lvl="1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Use ANNs to model the dependent variables of a PDE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 [1]</a:t>
            </a:r>
          </a:p>
          <a:p>
            <a:pPr marL="742950" lvl="1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Architectures that use ODE/PDEs as activation functions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 [2]</a:t>
            </a:r>
          </a:p>
          <a:p>
            <a:pPr marL="742950" lvl="1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Hybrid Models which use a combination of physics and data-driven models for prediction 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[3]</a:t>
            </a:r>
          </a:p>
          <a:p>
            <a:pPr marL="742950" lvl="1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Physics constrained neural-networks 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[4]</a:t>
            </a:r>
          </a:p>
          <a:p>
            <a:pPr marL="742950" lvl="1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1"/>
                </a:solidFill>
              </a:rPr>
              <a:t>Neural Operators 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[5, 6]</a:t>
            </a:r>
          </a:p>
          <a:p>
            <a:pPr lvl="1">
              <a:lnSpc>
                <a:spcPct val="105000"/>
              </a:lnSpc>
            </a:pPr>
            <a:endParaRPr lang="en-US" sz="15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Physics constrained generative models (GANs) have also been proposed 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</a:rPr>
              <a:t>[7]</a:t>
            </a:r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1">
              <a:lnSpc>
                <a:spcPct val="105000"/>
              </a:lnSpc>
            </a:pPr>
            <a:endParaRPr lang="en-US" sz="1500" dirty="0"/>
          </a:p>
        </p:txBody>
      </p:sp>
      <p:pic>
        <p:nvPicPr>
          <p:cNvPr id="4" name="Picture 3" descr="A picture containing line, diagram, text, origami&#10;&#10;Description automatically generated">
            <a:extLst>
              <a:ext uri="{FF2B5EF4-FFF2-40B4-BE49-F238E27FC236}">
                <a16:creationId xmlns:a16="http://schemas.microsoft.com/office/drawing/2014/main" id="{707F8EB1-A7DA-6807-D4D3-69E575F08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17" y="883648"/>
            <a:ext cx="2924995" cy="1157050"/>
          </a:xfrm>
          <a:prstGeom prst="rect">
            <a:avLst/>
          </a:prstGeom>
        </p:spPr>
      </p:pic>
      <p:pic>
        <p:nvPicPr>
          <p:cNvPr id="6" name="Picture 5" descr="A picture containing text, diagram, circle, line&#10;&#10;Description automatically generated">
            <a:extLst>
              <a:ext uri="{FF2B5EF4-FFF2-40B4-BE49-F238E27FC236}">
                <a16:creationId xmlns:a16="http://schemas.microsoft.com/office/drawing/2014/main" id="{F88E1270-6ACB-66AB-3237-65317A85C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24" y="2338315"/>
            <a:ext cx="2585559" cy="15649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345B95-92BC-6882-F82D-4E053605EEC2}"/>
              </a:ext>
            </a:extLst>
          </p:cNvPr>
          <p:cNvSpPr txBox="1"/>
          <p:nvPr/>
        </p:nvSpPr>
        <p:spPr>
          <a:xfrm>
            <a:off x="1617463" y="4070995"/>
            <a:ext cx="58684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Mao, Z., Jagtap, A.D. and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Karniadakis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, G.E., 2020. Physics-informed neural networks for high-speed flows</a:t>
            </a:r>
            <a:endParaRPr lang="en-US" sz="7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sz="7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Jagtap, A.D et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al.Locally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 adaptive activation functions with slope recovery for deep and physics-informed neural networks.</a:t>
            </a:r>
            <a:endParaRPr lang="en-US" sz="7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sz="7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Behjat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et al. “A physics-aware learning architecture with input transfer networks for predictive modeling”</a:t>
            </a:r>
          </a:p>
          <a:p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4. Liu, D. and Wang, Y., 2019. Multi-fidelity physics-constrained neural network and its application in materials modeling.</a:t>
            </a:r>
          </a:p>
          <a:p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5.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Kovachki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, Nikola,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Zongyi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 Li,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Burigede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 Liu,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Kamyar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Azizzadenesheli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, Kaushik Bhattacharya, Andrew Stuart, and Anima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Anandkumar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. "Neural operator: Learning maps between function spaces with applications to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pdes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." </a:t>
            </a:r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Journal of Machine Learning Research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 24, no. 89 (2023): 1-97.</a:t>
            </a:r>
          </a:p>
          <a:p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6.Lu, L., Jin, P., Pang, G., Zhang, Z. and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Karniadakis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, G.E., 2021. Learning nonlinear operators via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DeepONet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based on the universal approximation theorem of operators. Nature machine intelligence, 3(3), pp.218-229.</a:t>
            </a:r>
          </a:p>
          <a:p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7. Yu, Y., Cai, C.S. and Liu, Y., 2021. Probabilistic vehicle weight estimation using physics‐constrained generative adversarial network. </a:t>
            </a:r>
            <a:endParaRPr lang="en-US" sz="7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A550D-10AE-FA92-0B88-F9140E090085}"/>
              </a:ext>
            </a:extLst>
          </p:cNvPr>
          <p:cNvSpPr txBox="1"/>
          <p:nvPr/>
        </p:nvSpPr>
        <p:spPr>
          <a:xfrm>
            <a:off x="6086900" y="2010770"/>
            <a:ext cx="31116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Mao, Z., Jagtap, A.D. and </a:t>
            </a:r>
            <a:r>
              <a:rPr lang="en-US" sz="600" dirty="0" err="1">
                <a:solidFill>
                  <a:schemeClr val="bg2">
                    <a:lumMod val="50000"/>
                  </a:schemeClr>
                </a:solidFill>
              </a:rPr>
              <a:t>Karniadakis</a:t>
            </a:r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, G.E., 2020. Physics-informed neural networks for high-speed flows</a:t>
            </a:r>
            <a:endParaRPr lang="en-US" sz="6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4EC6-A603-9031-76A8-0D3C81130359}"/>
              </a:ext>
            </a:extLst>
          </p:cNvPr>
          <p:cNvSpPr txBox="1"/>
          <p:nvPr/>
        </p:nvSpPr>
        <p:spPr>
          <a:xfrm>
            <a:off x="6086763" y="3900927"/>
            <a:ext cx="32948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Jagtap, A.D et </a:t>
            </a:r>
            <a:r>
              <a:rPr lang="en-US" sz="600" dirty="0" err="1">
                <a:solidFill>
                  <a:schemeClr val="bg2">
                    <a:lumMod val="50000"/>
                  </a:schemeClr>
                </a:solidFill>
              </a:rPr>
              <a:t>al.Locally</a:t>
            </a:r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 adaptive activation functions with slope recovery for deep and physics-informed neural networks.</a:t>
            </a:r>
            <a:endParaRPr lang="en-US" sz="6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8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ea typeface="ＭＳ Ｐゴシック" pitchFamily="80" charset="-128"/>
              </a:rPr>
              <a:t>Physics Informed Neural Networks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F086C77-DF66-4F2D-B6CF-7B85D9D4B142}"/>
              </a:ext>
            </a:extLst>
          </p:cNvPr>
          <p:cNvSpPr txBox="1">
            <a:spLocks/>
          </p:cNvSpPr>
          <p:nvPr/>
        </p:nvSpPr>
        <p:spPr>
          <a:xfrm>
            <a:off x="-55086" y="898905"/>
            <a:ext cx="4792337" cy="3287505"/>
          </a:xfrm>
          <a:prstGeom prst="roundRect">
            <a:avLst>
              <a:gd name="adj" fmla="val 1064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Models the dependent variable of a PDE using a neural network</a:t>
            </a:r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5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Uses the PDE itself as an additional loss during training</a:t>
            </a:r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5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Similar training costs to a purely data-driven model</a:t>
            </a:r>
          </a:p>
          <a:p>
            <a:pPr>
              <a:lnSpc>
                <a:spcPct val="105000"/>
              </a:lnSpc>
            </a:pPr>
            <a:endParaRPr lang="en-US" sz="15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5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Physics conformity after training is not guaranteed</a:t>
            </a:r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5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5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500" dirty="0"/>
          </a:p>
          <a:p>
            <a:pPr marL="285750" indent="-285750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1">
              <a:lnSpc>
                <a:spcPct val="105000"/>
              </a:lnSpc>
            </a:pPr>
            <a:endParaRPr lang="en-US" sz="1500" dirty="0"/>
          </a:p>
        </p:txBody>
      </p:sp>
      <p:pic>
        <p:nvPicPr>
          <p:cNvPr id="4" name="Picture 3" descr="A picture containing line, diagram, text, origami&#10;&#10;Description automatically generated">
            <a:extLst>
              <a:ext uri="{FF2B5EF4-FFF2-40B4-BE49-F238E27FC236}">
                <a16:creationId xmlns:a16="http://schemas.microsoft.com/office/drawing/2014/main" id="{707F8EB1-A7DA-6807-D4D3-69E575F08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10" y="1004695"/>
            <a:ext cx="4482398" cy="1773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345B95-92BC-6882-F82D-4E053605EEC2}"/>
              </a:ext>
            </a:extLst>
          </p:cNvPr>
          <p:cNvSpPr txBox="1"/>
          <p:nvPr/>
        </p:nvSpPr>
        <p:spPr>
          <a:xfrm>
            <a:off x="1633193" y="4631467"/>
            <a:ext cx="54561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Mao, Z., Jagtap, A.D. and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Karniadakis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, G.E., 2020. Physics-informed neural networks for high-speed flows</a:t>
            </a:r>
          </a:p>
          <a:p>
            <a:pPr marL="228600" indent="-228600">
              <a:buAutoNum type="arabicPeriod"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Cai, S., Wang, Z., Wang, S.,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Perdikaris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P. and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Karniadakis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G.E., 2021. Physics-informed neural networks for heat transfer problems. Journal of Heat Transfer, 143(6), p.060801.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F8A47-88DE-9435-E534-D1112E52CF38}"/>
              </a:ext>
            </a:extLst>
          </p:cNvPr>
          <p:cNvSpPr txBox="1"/>
          <p:nvPr/>
        </p:nvSpPr>
        <p:spPr>
          <a:xfrm>
            <a:off x="4993051" y="2729091"/>
            <a:ext cx="458337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Mao, Z., Jagtap, A.D. and </a:t>
            </a:r>
            <a:r>
              <a:rPr lang="en-US" sz="600" dirty="0" err="1">
                <a:solidFill>
                  <a:schemeClr val="bg2">
                    <a:lumMod val="50000"/>
                  </a:schemeClr>
                </a:solidFill>
              </a:rPr>
              <a:t>Karniadakis</a:t>
            </a:r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, G.E., 2020. Physics-informed neural networks for high-speed flows</a:t>
            </a:r>
            <a:endParaRPr lang="en-US" sz="6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8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13063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0" charset="-128"/>
              </a:rPr>
              <a:t>Hybrid PIML Models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F086C77-DF66-4F2D-B6CF-7B85D9D4B142}"/>
              </a:ext>
            </a:extLst>
          </p:cNvPr>
          <p:cNvSpPr txBox="1">
            <a:spLocks/>
          </p:cNvSpPr>
          <p:nvPr/>
        </p:nvSpPr>
        <p:spPr>
          <a:xfrm>
            <a:off x="0" y="789665"/>
            <a:ext cx="8253982" cy="3272847"/>
          </a:xfrm>
          <a:prstGeom prst="roundRect">
            <a:avLst>
              <a:gd name="adj" fmla="val 1064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1500" dirty="0"/>
              <a:t>Hybrid PIML Models incorporate a lower-fidelity physics model with a data-driven model, to improve predictions of the low-fidelity model at a similar computational cost.</a:t>
            </a:r>
          </a:p>
          <a:p>
            <a:pPr>
              <a:lnSpc>
                <a:spcPct val="105000"/>
              </a:lnSpc>
            </a:pPr>
            <a:endParaRPr lang="en-US" sz="15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Encompass / can integrate all other PIML architectures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Applicable where simplified physics and high-fidelity physics models exist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Increased interpretability when compared to pure data-driven models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Can be architected to be physics conforming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They have higher training costs as compared to pure data driven models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 dirty="0"/>
              <a:t>Difficult to implement on closed-source or proprietary low-fidelity models</a:t>
            </a:r>
          </a:p>
        </p:txBody>
      </p:sp>
    </p:spTree>
    <p:extLst>
      <p:ext uri="{BB962C8B-B14F-4D97-AF65-F5344CB8AC3E}">
        <p14:creationId xmlns:p14="http://schemas.microsoft.com/office/powerpoint/2010/main" val="1678482916"/>
      </p:ext>
    </p:extLst>
  </p:cSld>
  <p:clrMapOvr>
    <a:masterClrMapping/>
  </p:clrMapOvr>
</p:sld>
</file>

<file path=ppt/theme/theme1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0C46ECC208948B7EE626314E5D4A1" ma:contentTypeVersion="10" ma:contentTypeDescription="Create a new document." ma:contentTypeScope="" ma:versionID="fcf39950fd2d0da2094bd9bf24199fa6">
  <xsd:schema xmlns:xsd="http://www.w3.org/2001/XMLSchema" xmlns:xs="http://www.w3.org/2001/XMLSchema" xmlns:p="http://schemas.microsoft.com/office/2006/metadata/properties" xmlns:ns3="f17fba72-7aca-48c9-86af-a2b42d9035b2" xmlns:ns4="279bc7d1-ac7e-4beb-aec0-4aeee663cd93" targetNamespace="http://schemas.microsoft.com/office/2006/metadata/properties" ma:root="true" ma:fieldsID="531d01c48ef71423f120aa8645b804c6" ns3:_="" ns4:_="">
    <xsd:import namespace="f17fba72-7aca-48c9-86af-a2b42d9035b2"/>
    <xsd:import namespace="279bc7d1-ac7e-4beb-aec0-4aeee663cd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fba72-7aca-48c9-86af-a2b42d9035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bc7d1-ac7e-4beb-aec0-4aeee663cd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activity xmlns="f17fba72-7aca-48c9-86af-a2b42d9035b2" xsi:nil="true"/>
  </documentManagement>
</p:properties>
</file>

<file path=customXml/itemProps1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493C51-88B8-4129-92B5-8652D481D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7fba72-7aca-48c9-86af-a2b42d9035b2"/>
    <ds:schemaRef ds:uri="279bc7d1-ac7e-4beb-aec0-4aeee663cd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14BE1A-A2C4-4862-8AD0-8BDC37D6A979}">
  <ds:schemaRefs>
    <ds:schemaRef ds:uri="http://purl.org/dc/dcmitype/"/>
    <ds:schemaRef ds:uri="http://schemas.microsoft.com/office/2006/metadata/properties"/>
    <ds:schemaRef ds:uri="http://purl.org/dc/terms/"/>
    <ds:schemaRef ds:uri="f17fba72-7aca-48c9-86af-a2b42d9035b2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79bc7d1-ac7e-4beb-aec0-4aeee663cd9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8786</TotalTime>
  <Words>2381</Words>
  <Application>Microsoft Office PowerPoint</Application>
  <PresentationFormat>On-screen Show (16:9)</PresentationFormat>
  <Paragraphs>322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Calibri</vt:lpstr>
      <vt:lpstr>Cambria Math</vt:lpstr>
      <vt:lpstr>Helvetica</vt:lpstr>
      <vt:lpstr>Wingdings</vt:lpstr>
      <vt:lpstr>Without blue banner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Manaswin Oddiraju</cp:lastModifiedBy>
  <cp:revision>93</cp:revision>
  <cp:lastPrinted>2018-09-25T14:02:34Z</cp:lastPrinted>
  <dcterms:modified xsi:type="dcterms:W3CDTF">2024-04-16T22:52:40Z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0x010100D6C0C46ECC208948B7EE626314E5D4A1</vt:lpwstr>
  </property>
</Properties>
</file>