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sldIdLst>
    <p:sldId id="256" r:id="rId2"/>
    <p:sldId id="627" r:id="rId3"/>
    <p:sldId id="628" r:id="rId4"/>
    <p:sldId id="577" r:id="rId5"/>
    <p:sldId id="629" r:id="rId6"/>
    <p:sldId id="343" r:id="rId7"/>
    <p:sldId id="270" r:id="rId8"/>
    <p:sldId id="630" r:id="rId9"/>
    <p:sldId id="473" r:id="rId10"/>
    <p:sldId id="279" r:id="rId11"/>
    <p:sldId id="554" r:id="rId12"/>
    <p:sldId id="578" r:id="rId13"/>
    <p:sldId id="558" r:id="rId14"/>
    <p:sldId id="583" r:id="rId15"/>
    <p:sldId id="584" r:id="rId16"/>
    <p:sldId id="559" r:id="rId17"/>
    <p:sldId id="564" r:id="rId18"/>
    <p:sldId id="560" r:id="rId19"/>
    <p:sldId id="563" r:id="rId20"/>
    <p:sldId id="568" r:id="rId21"/>
    <p:sldId id="567" r:id="rId22"/>
    <p:sldId id="570" r:id="rId23"/>
    <p:sldId id="387" r:id="rId24"/>
    <p:sldId id="573" r:id="rId25"/>
    <p:sldId id="566" r:id="rId26"/>
    <p:sldId id="56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6" autoAdjust="0"/>
    <p:restoredTop sz="94605" autoAdjust="0"/>
  </p:normalViewPr>
  <p:slideViewPr>
    <p:cSldViewPr snapToGrid="0">
      <p:cViewPr varScale="1">
        <p:scale>
          <a:sx n="78" d="100"/>
          <a:sy n="78" d="100"/>
        </p:scale>
        <p:origin x="6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AB349-DEED-4E89-B9F4-6544D6A2EDC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61AAB-A867-41A9-AE81-A17CA2157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7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5F6E-D089-4D22-A85D-A14B054A14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7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DAAB5755-97AE-464F-A0F1-FE3C8FE579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204A3B4C-281B-417F-82D0-C78515FE5A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dirty="0"/>
              <a:t>With dissimilar metal welds it is always important to make sure you can get sound to penetrate the weld.  </a:t>
            </a:r>
          </a:p>
          <a:p>
            <a:endParaRPr lang="en-CA" altLang="en-US" dirty="0"/>
          </a:p>
          <a:p>
            <a:r>
              <a:rPr lang="en-CA" altLang="en-US" dirty="0"/>
              <a:t>On right, </a:t>
            </a:r>
            <a:r>
              <a:rPr lang="en-CA" altLang="en-US" dirty="0" err="1"/>
              <a:t>traditonal</a:t>
            </a:r>
            <a:r>
              <a:rPr lang="en-CA" altLang="en-US" dirty="0"/>
              <a:t> T45.  Sound largely stops at the metal/weld interface</a:t>
            </a:r>
          </a:p>
          <a:p>
            <a:r>
              <a:rPr lang="en-CA" altLang="en-US" dirty="0"/>
              <a:t>On left, L45.  Sound travels through the weld.  With L45 there is also a shear component present.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7ABF8-27B8-4E23-AD02-108F422F87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D96FEF-198C-40CA-B54A-2BB40E3253E5}" type="slidenum">
              <a:rPr lang="en-CA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simulation to see which type of focusing has best SNR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5F6E-D089-4D22-A85D-A14B054A14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7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have seen a UT simulation in the past, even if it is just ray trace</a:t>
            </a:r>
          </a:p>
          <a:p>
            <a:endParaRPr lang="en-US" dirty="0"/>
          </a:p>
          <a:p>
            <a:r>
              <a:rPr lang="en-US" dirty="0"/>
              <a:t>Not all of you aware of other simulation for other methods.</a:t>
            </a:r>
          </a:p>
          <a:p>
            <a:endParaRPr lang="en-US" dirty="0"/>
          </a:p>
          <a:p>
            <a:r>
              <a:rPr lang="en-US" dirty="0"/>
              <a:t>Providing overview of simulation of several different inspection </a:t>
            </a:r>
            <a:r>
              <a:rPr lang="en-US" dirty="0" err="1"/>
              <a:t>methds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5F6E-D089-4D22-A85D-A14B054A14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50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both for inspection planning and training,</a:t>
            </a:r>
          </a:p>
          <a:p>
            <a:endParaRPr lang="en-US" dirty="0"/>
          </a:p>
          <a:p>
            <a:r>
              <a:rPr lang="en-US" dirty="0"/>
              <a:t>For training, simulation provides a way to show effects of different equipment and setups without the hazards, constraints and regulations associated with real radiation</a:t>
            </a:r>
          </a:p>
          <a:p>
            <a:r>
              <a:rPr lang="en-US" dirty="0"/>
              <a:t>(either gamma or x-ray)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5F6E-D089-4D22-A85D-A14B054A14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with UT, a large variety of probes can be simulated</a:t>
            </a:r>
          </a:p>
          <a:p>
            <a:r>
              <a:rPr lang="en-US" dirty="0"/>
              <a:t>-optimize sensor design</a:t>
            </a:r>
          </a:p>
          <a:p>
            <a:r>
              <a:rPr lang="en-US" dirty="0"/>
              <a:t>-determine if features such as ferrite cores of shielding rings improve results</a:t>
            </a:r>
          </a:p>
          <a:p>
            <a:endParaRPr lang="en-US" dirty="0"/>
          </a:p>
          <a:p>
            <a:r>
              <a:rPr lang="en-US" dirty="0"/>
              <a:t>Perform initial prototyping prior to physical probe prototyping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5F6E-D089-4D22-A85D-A14B054A14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63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to compare two probes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5F6E-D089-4D22-A85D-A14B054A14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01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effectiveness or ineffectiveness of the chosen equipment and settings to detect flaws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5F6E-D089-4D22-A85D-A14B054A14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29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5F6E-D089-4D22-A85D-A14B054A14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84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5F6E-D089-4D22-A85D-A14B054A14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77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5F6E-D089-4D22-A85D-A14B054A14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1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Ensure we have a common understanding on what simulation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5F6E-D089-4D22-A85D-A14B054A14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45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5F6E-D089-4D22-A85D-A14B054A14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59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Simulation </a:t>
            </a:r>
            <a:r>
              <a:rPr lang="fr-FR" dirty="0" err="1"/>
              <a:t>assesses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variables have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significant</a:t>
            </a:r>
            <a:r>
              <a:rPr lang="fr-FR" dirty="0"/>
              <a:t> impact on </a:t>
            </a:r>
            <a:r>
              <a:rPr lang="fr-FR" dirty="0" err="1"/>
              <a:t>results</a:t>
            </a:r>
            <a:endParaRPr lang="fr-FR" dirty="0"/>
          </a:p>
          <a:p>
            <a:r>
              <a:rPr lang="fr-FR" dirty="0" err="1"/>
              <a:t>Which</a:t>
            </a:r>
            <a:r>
              <a:rPr lang="fr-FR" dirty="0"/>
              <a:t> variables have </a:t>
            </a:r>
            <a:r>
              <a:rPr lang="fr-FR" dirty="0" err="1"/>
              <a:t>little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 on </a:t>
            </a:r>
            <a:r>
              <a:rPr lang="fr-FR" dirty="0" err="1"/>
              <a:t>results</a:t>
            </a:r>
            <a:endParaRPr lang="fr-FR" dirty="0"/>
          </a:p>
          <a:p>
            <a:endParaRPr lang="fr-FR" dirty="0"/>
          </a:p>
          <a:p>
            <a:r>
              <a:rPr lang="fr-FR" dirty="0"/>
              <a:t>-Focus on </a:t>
            </a:r>
            <a:r>
              <a:rPr lang="fr-FR" dirty="0" err="1"/>
              <a:t>insuring</a:t>
            </a:r>
            <a:r>
              <a:rPr lang="fr-FR" dirty="0"/>
              <a:t> key </a:t>
            </a:r>
            <a:r>
              <a:rPr lang="fr-FR" dirty="0" err="1"/>
              <a:t>parameters</a:t>
            </a:r>
            <a:r>
              <a:rPr lang="fr-FR" dirty="0"/>
              <a:t> are </a:t>
            </a:r>
            <a:r>
              <a:rPr lang="fr-FR" dirty="0" err="1"/>
              <a:t>tightly</a:t>
            </a:r>
            <a:r>
              <a:rPr lang="fr-FR" dirty="0"/>
              <a:t> </a:t>
            </a:r>
            <a:r>
              <a:rPr lang="fr-FR" dirty="0" err="1"/>
              <a:t>controlled</a:t>
            </a:r>
            <a:r>
              <a:rPr lang="fr-FR" dirty="0"/>
              <a:t> to </a:t>
            </a:r>
            <a:r>
              <a:rPr lang="fr-FR" dirty="0" err="1"/>
              <a:t>maintain</a:t>
            </a:r>
            <a:r>
              <a:rPr lang="fr-FR" dirty="0"/>
              <a:t> </a:t>
            </a:r>
            <a:r>
              <a:rPr lang="fr-FR" dirty="0" err="1"/>
              <a:t>accuracy</a:t>
            </a:r>
            <a:r>
              <a:rPr lang="fr-FR" dirty="0"/>
              <a:t> of </a:t>
            </a:r>
            <a:r>
              <a:rPr lang="fr-FR" dirty="0" err="1"/>
              <a:t>results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434D0-1BB2-41F4-88EB-02F82E7A5082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213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0" dirty="0">
                <a:solidFill>
                  <a:prstClr val="black"/>
                </a:solidFill>
                <a:ea typeface="ＭＳ Ｐゴシック" pitchFamily="-112" charset="-128"/>
              </a:rPr>
              <a:t>Optimize: If measurements are not in the </a:t>
            </a:r>
            <a:r>
              <a:rPr lang="en-US" b="1" dirty="0">
                <a:solidFill>
                  <a:srgbClr val="D69E13"/>
                </a:solidFill>
                <a:ea typeface="ＭＳ Ｐゴシック" pitchFamily="-112" charset="-128"/>
              </a:rPr>
              <a:t>area of interest </a:t>
            </a:r>
            <a:r>
              <a:rPr lang="en-US" dirty="0">
                <a:solidFill>
                  <a:prstClr val="black"/>
                </a:solidFill>
                <a:ea typeface="ＭＳ Ｐゴシック" pitchFamily="-112" charset="-128"/>
              </a:rPr>
              <a:t>(defect size or </a:t>
            </a:r>
            <a:r>
              <a:rPr lang="en-US" kern="0" dirty="0">
                <a:solidFill>
                  <a:prstClr val="black"/>
                </a:solidFill>
                <a:ea typeface="ＭＳ Ｐゴシック" pitchFamily="-112" charset="-128"/>
              </a:rPr>
              <a:t>range of variation of influential parameters </a:t>
            </a:r>
            <a:r>
              <a:rPr lang="en-US" dirty="0">
                <a:solidFill>
                  <a:prstClr val="black"/>
                </a:solidFill>
                <a:ea typeface="ＭＳ Ｐゴシック" pitchFamily="-112" charset="-128"/>
              </a:rPr>
              <a:t>not adapted), </a:t>
            </a:r>
            <a:r>
              <a:rPr lang="en-US" kern="0" dirty="0">
                <a:solidFill>
                  <a:prstClr val="black"/>
                </a:solidFill>
                <a:ea typeface="ＭＳ Ｐゴシック" pitchFamily="-112" charset="-128"/>
              </a:rPr>
              <a:t>the result obtained with mock-ups are not reliable and </a:t>
            </a:r>
            <a:r>
              <a:rPr lang="en-US" b="1" dirty="0">
                <a:solidFill>
                  <a:srgbClr val="D69E13"/>
                </a:solidFill>
                <a:ea typeface="ＭＳ Ｐゴシック" pitchFamily="-112" charset="-128"/>
              </a:rPr>
              <a:t>cost increases</a:t>
            </a:r>
            <a:r>
              <a:rPr lang="en-US" kern="0" dirty="0">
                <a:solidFill>
                  <a:prstClr val="black"/>
                </a:solidFill>
                <a:ea typeface="ＭＳ Ｐゴシック" pitchFamily="-112" charset="-128"/>
              </a:rPr>
              <a:t>!</a:t>
            </a:r>
          </a:p>
          <a:p>
            <a:endParaRPr lang="en-US" kern="0" dirty="0">
              <a:solidFill>
                <a:prstClr val="black"/>
              </a:solidFill>
              <a:ea typeface="ＭＳ Ｐゴシック" pitchFamily="-112" charset="-128"/>
            </a:endParaRPr>
          </a:p>
          <a:p>
            <a:r>
              <a:rPr lang="en-US" kern="0" dirty="0">
                <a:solidFill>
                  <a:prstClr val="black"/>
                </a:solidFill>
                <a:ea typeface="ＭＳ Ｐゴシック" pitchFamily="-112" charset="-128"/>
              </a:rPr>
              <a:t>Examine uncertainties: Parameters such as exact flaw location and orientation of embedded flaws are easy with a computer, but difficult if not impossible experimentally.  There is always a tolerance on flaw position and orientation in mock-ups.  When evaluating POD for small flaws, the variance may equal or exceed the size of the flaw to be evaluated</a:t>
            </a:r>
          </a:p>
          <a:p>
            <a:r>
              <a:rPr lang="en-US" kern="0" dirty="0">
                <a:solidFill>
                  <a:prstClr val="black"/>
                </a:solidFill>
                <a:ea typeface="ＭＳ Ｐゴシック" pitchFamily="-112" charset="-128"/>
              </a:rPr>
              <a:t>-slight </a:t>
            </a:r>
            <a:r>
              <a:rPr lang="en-US" kern="0" dirty="0" err="1">
                <a:solidFill>
                  <a:prstClr val="black"/>
                </a:solidFill>
                <a:ea typeface="ＭＳ Ｐゴシック" pitchFamily="-112" charset="-128"/>
              </a:rPr>
              <a:t>variatiations</a:t>
            </a:r>
            <a:r>
              <a:rPr lang="en-US" kern="0" dirty="0">
                <a:solidFill>
                  <a:prstClr val="black"/>
                </a:solidFill>
                <a:ea typeface="ＭＳ Ｐゴシック" pitchFamily="-112" charset="-128"/>
              </a:rPr>
              <a:t> in material properties such as velocity and density</a:t>
            </a:r>
          </a:p>
          <a:p>
            <a:r>
              <a:rPr lang="en-US" kern="0" dirty="0">
                <a:solidFill>
                  <a:prstClr val="black"/>
                </a:solidFill>
                <a:ea typeface="ＭＳ Ｐゴシック" pitchFamily="-112" charset="-128"/>
              </a:rPr>
              <a:t>-slight variations in equipment such as frequency of UT probe (2.05MHz instead of 2.00Mhz…)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5F6E-D089-4D22-A85D-A14B054A14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57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5F6E-D089-4D22-A85D-A14B054A14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36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5F6E-D089-4D22-A85D-A14B054A14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have seen a UT simulation in the past, even if it is just ray trace</a:t>
            </a:r>
          </a:p>
          <a:p>
            <a:endParaRPr lang="en-US" dirty="0"/>
          </a:p>
          <a:p>
            <a:r>
              <a:rPr lang="en-US" dirty="0"/>
              <a:t>Not all of you aware of other simulation for other methods.</a:t>
            </a:r>
          </a:p>
          <a:p>
            <a:endParaRPr lang="en-US" dirty="0"/>
          </a:p>
          <a:p>
            <a:r>
              <a:rPr lang="en-US" dirty="0"/>
              <a:t>Providing overview of simulation of several different inspection </a:t>
            </a:r>
            <a:r>
              <a:rPr lang="en-US" dirty="0" err="1"/>
              <a:t>methds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5F6E-D089-4D22-A85D-A14B054A14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03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 </a:t>
            </a:r>
            <a:r>
              <a:rPr lang="fr-FR" dirty="0" err="1"/>
              <a:t>variety</a:t>
            </a:r>
            <a:r>
              <a:rPr lang="fr-FR" dirty="0"/>
              <a:t> of </a:t>
            </a:r>
            <a:r>
              <a:rPr lang="fr-FR" dirty="0" err="1"/>
              <a:t>shapes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are </a:t>
            </a:r>
            <a:r>
              <a:rPr lang="fr-FR" dirty="0" err="1"/>
              <a:t>either</a:t>
            </a:r>
            <a:endParaRPr lang="fr-FR" dirty="0"/>
          </a:p>
          <a:p>
            <a:r>
              <a:rPr lang="fr-FR" dirty="0"/>
              <a:t>In software menu and </a:t>
            </a:r>
            <a:r>
              <a:rPr lang="fr-FR" dirty="0" err="1"/>
              <a:t>just</a:t>
            </a:r>
            <a:r>
              <a:rPr lang="fr-FR" dirty="0"/>
              <a:t> dimensions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added</a:t>
            </a:r>
            <a:endParaRPr lang="fr-FR" dirty="0"/>
          </a:p>
          <a:p>
            <a:r>
              <a:rPr lang="fr-FR" dirty="0"/>
              <a:t>2D CAD extrusions</a:t>
            </a:r>
          </a:p>
          <a:p>
            <a:r>
              <a:rPr lang="fr-FR" dirty="0"/>
              <a:t>3D CAD imports</a:t>
            </a:r>
          </a:p>
          <a:p>
            <a:endParaRPr lang="fr-FR" dirty="0"/>
          </a:p>
          <a:p>
            <a:r>
              <a:rPr lang="fr-FR" dirty="0"/>
              <a:t>Shape</a:t>
            </a:r>
          </a:p>
          <a:p>
            <a:r>
              <a:rPr lang="fr-FR" dirty="0"/>
              <a:t>-min/ max </a:t>
            </a:r>
            <a:r>
              <a:rPr lang="fr-FR" dirty="0" err="1"/>
              <a:t>allowed</a:t>
            </a:r>
            <a:endParaRPr lang="fr-FR" dirty="0"/>
          </a:p>
          <a:p>
            <a:r>
              <a:rPr lang="fr-FR" dirty="0"/>
              <a:t>-</a:t>
            </a:r>
            <a:r>
              <a:rPr lang="fr-FR" dirty="0" err="1"/>
              <a:t>localized</a:t>
            </a:r>
            <a:r>
              <a:rPr lang="fr-FR" dirty="0"/>
              <a:t> </a:t>
            </a:r>
            <a:r>
              <a:rPr lang="fr-FR" dirty="0" err="1"/>
              <a:t>pitting</a:t>
            </a:r>
            <a:r>
              <a:rPr lang="fr-FR" dirty="0"/>
              <a:t> or corrosion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79584E-7988-4D95-B90C-CB954A26F566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184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more accurately a flaw shape and orientation can be simulated, the closer the results are to experimental 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5F6E-D089-4D22-A85D-A14B054A14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7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Scan sim needed to accurately simulate experimental data</a:t>
            </a:r>
          </a:p>
          <a:p>
            <a:endParaRPr lang="en-US" dirty="0"/>
          </a:p>
          <a:p>
            <a:r>
              <a:rPr lang="en-US" dirty="0"/>
              <a:t>When planning robustness of inspection, use modeling to see if slight variations in starting </a:t>
            </a:r>
            <a:r>
              <a:rPr lang="en-US" dirty="0" err="1"/>
              <a:t>postion</a:t>
            </a:r>
            <a:r>
              <a:rPr lang="en-US" dirty="0"/>
              <a:t> and/or orientation have large effects on detection.  </a:t>
            </a:r>
          </a:p>
          <a:p>
            <a:endParaRPr lang="en-US" dirty="0"/>
          </a:p>
          <a:p>
            <a:r>
              <a:rPr lang="en-US" dirty="0"/>
              <a:t>A very narrow beam may be great for sizing, but it easier to miss flaws if probe position and orientation is not dead on accurate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5F6E-D089-4D22-A85D-A14B054A14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64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ultrasound there are a large variety of probes that are used</a:t>
            </a:r>
          </a:p>
          <a:p>
            <a:endParaRPr lang="en-US" dirty="0"/>
          </a:p>
          <a:p>
            <a:r>
              <a:rPr lang="en-US" dirty="0"/>
              <a:t>Simulation needs to be able to cover the vast majority of probe types, shapes and sizes </a:t>
            </a:r>
          </a:p>
          <a:p>
            <a:endParaRPr lang="en-US" dirty="0"/>
          </a:p>
          <a:p>
            <a:r>
              <a:rPr lang="en-US" dirty="0"/>
              <a:t>Here you see simulated phased array transducers and corresponding real 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5F6E-D089-4D22-A85D-A14B054A14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18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Grain structure has a large effect on how sound travels in a part.  With simulation you can evaluation effects of different size grains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slide illustrates the different between a part with small even sized grains and large ones that distort and scatter the sound</a:t>
            </a:r>
          </a:p>
          <a:p>
            <a:endParaRPr lang="en-US" dirty="0"/>
          </a:p>
          <a:p>
            <a:r>
              <a:rPr lang="en-US" dirty="0"/>
              <a:t>Simulation can also model the effects of elongated grains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5F6E-D089-4D22-A85D-A14B054A14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3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9925-CE3D-48EC-A5DB-2CC00AAF734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CDDB-98B4-4E80-9014-93CFDFB5C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9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9925-CE3D-48EC-A5DB-2CC00AAF734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CDDB-98B4-4E80-9014-93CFDFB5C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2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9925-CE3D-48EC-A5DB-2CC00AAF734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CDDB-98B4-4E80-9014-93CFDFB5CA9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49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9925-CE3D-48EC-A5DB-2CC00AAF734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CDDB-98B4-4E80-9014-93CFDFB5C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76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9925-CE3D-48EC-A5DB-2CC00AAF734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CDDB-98B4-4E80-9014-93CFDFB5CA9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96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9925-CE3D-48EC-A5DB-2CC00AAF734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CDDB-98B4-4E80-9014-93CFDFB5C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42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9925-CE3D-48EC-A5DB-2CC00AAF734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CDDB-98B4-4E80-9014-93CFDFB5C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4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9925-CE3D-48EC-A5DB-2CC00AAF734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CDDB-98B4-4E80-9014-93CFDFB5C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44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Cliquez</a:t>
            </a:r>
            <a:r>
              <a:rPr lang="en-US" noProof="0" dirty="0"/>
              <a:t> pour modifier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page </a:t>
            </a:r>
            <a:fld id="{3962E37A-CFF7-46DC-A57C-6B8BC286926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68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9925-CE3D-48EC-A5DB-2CC00AAF734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CDDB-98B4-4E80-9014-93CFDFB5C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4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9925-CE3D-48EC-A5DB-2CC00AAF734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CDDB-98B4-4E80-9014-93CFDFB5C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9925-CE3D-48EC-A5DB-2CC00AAF734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CDDB-98B4-4E80-9014-93CFDFB5C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1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9925-CE3D-48EC-A5DB-2CC00AAF734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CDDB-98B4-4E80-9014-93CFDFB5C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1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9925-CE3D-48EC-A5DB-2CC00AAF734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CDDB-98B4-4E80-9014-93CFDFB5C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6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9925-CE3D-48EC-A5DB-2CC00AAF734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CDDB-98B4-4E80-9014-93CFDFB5C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2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9925-CE3D-48EC-A5DB-2CC00AAF734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CDDB-98B4-4E80-9014-93CFDFB5C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9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9925-CE3D-48EC-A5DB-2CC00AAF734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CDDB-98B4-4E80-9014-93CFDFB5C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8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49925-CE3D-48EC-A5DB-2CC00AAF734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10CDDB-98B4-4E80-9014-93CFDFB5C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5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jp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5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jp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jp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jp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simulat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hyperlink" Target="https://www.merriam-webster.com/dictionary/counterfei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0.png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tende.com/" TargetMode="External"/><Relationship Id="rId2" Type="http://schemas.openxmlformats.org/officeDocument/2006/relationships/hyperlink" Target="mailto:Erica.schumacher@extende.com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11" Type="http://schemas.openxmlformats.org/officeDocument/2006/relationships/image" Target="../media/image34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.jp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Relationship Id="rId14" Type="http://schemas.openxmlformats.org/officeDocument/2006/relationships/image" Target="../media/image3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CFFD-AF52-4E56-88BD-B44CF4C94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8" y="2404534"/>
            <a:ext cx="8517865" cy="1646302"/>
          </a:xfrm>
        </p:spPr>
        <p:txBody>
          <a:bodyPr>
            <a:normAutofit fontScale="90000"/>
          </a:bodyPr>
          <a:lstStyle/>
          <a:p>
            <a:r>
              <a:rPr lang="en-US" dirty="0"/>
              <a:t>CIVA NDT Simulation:</a:t>
            </a:r>
            <a:br>
              <a:rPr lang="en-US" dirty="0"/>
            </a:br>
            <a:r>
              <a:rPr lang="en-US" dirty="0"/>
              <a:t>Improving Inspections Today for a Better Tomorrow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4ECD5-47E5-4EE5-8493-E91077B61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6958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Presented by Starr D’Auria</a:t>
            </a:r>
          </a:p>
          <a:p>
            <a:r>
              <a:rPr lang="en-US" dirty="0"/>
              <a:t>Extende Inc.</a:t>
            </a:r>
          </a:p>
        </p:txBody>
      </p:sp>
    </p:spTree>
    <p:extLst>
      <p:ext uri="{BB962C8B-B14F-4D97-AF65-F5344CB8AC3E}">
        <p14:creationId xmlns:p14="http://schemas.microsoft.com/office/powerpoint/2010/main" val="1262091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887BACD1-90B4-4D3C-A475-4BAC5F2DEBA8}"/>
              </a:ext>
            </a:extLst>
          </p:cNvPr>
          <p:cNvSpPr txBox="1">
            <a:spLocks/>
          </p:cNvSpPr>
          <p:nvPr/>
        </p:nvSpPr>
        <p:spPr bwMode="auto">
          <a:xfrm>
            <a:off x="678525" y="251028"/>
            <a:ext cx="1166649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Beam Simulation </a:t>
            </a: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Complex weld microstructure</a:t>
            </a:r>
          </a:p>
        </p:txBody>
      </p:sp>
      <p:pic>
        <p:nvPicPr>
          <p:cNvPr id="18438" name="Picture 2">
            <a:extLst>
              <a:ext uri="{FF2B5EF4-FFF2-40B4-BE49-F238E27FC236}">
                <a16:creationId xmlns:a16="http://schemas.microsoft.com/office/drawing/2014/main" id="{A6EBEB95-7237-4005-A3C7-1DE693170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6" t="2329" r="7207" b="51579"/>
          <a:stretch/>
        </p:blipFill>
        <p:spPr bwMode="auto">
          <a:xfrm>
            <a:off x="8229600" y="1347662"/>
            <a:ext cx="3638551" cy="219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1D9406D-9CBE-4EB4-A22C-B68179D95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3007" r="54399"/>
          <a:stretch/>
        </p:blipFill>
        <p:spPr bwMode="auto">
          <a:xfrm>
            <a:off x="4120949" y="3676650"/>
            <a:ext cx="3786790" cy="264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52A8D327-D536-4050-8828-D14F90970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7575" y="1277377"/>
            <a:ext cx="105156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01700" indent="1588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rgbClr val="08107B"/>
              </a:buClr>
              <a:buNone/>
            </a:pPr>
            <a:r>
              <a:rPr lang="en-US" altLang="en-US" sz="1800" dirty="0">
                <a:solidFill>
                  <a:srgbClr val="282828"/>
                </a:solidFill>
                <a:latin typeface="Arial" panose="020B0604020202020204" pitchFamily="34" charset="0"/>
              </a:rPr>
              <a:t>Stainless steel / Dissimilar weld material / Austenitic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4CCAB7-D6D0-4CA8-A7CB-ED2337C44DF9}"/>
              </a:ext>
            </a:extLst>
          </p:cNvPr>
          <p:cNvSpPr txBox="1"/>
          <p:nvPr/>
        </p:nvSpPr>
        <p:spPr>
          <a:xfrm>
            <a:off x="697575" y="2274838"/>
            <a:ext cx="4696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Evaluate: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Ability of T45 wave to penetrate the weld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Ability of L45  wave to penetrate the weld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Conclusion:</a:t>
            </a:r>
          </a:p>
          <a:p>
            <a:pPr lvl="1"/>
            <a:r>
              <a:rPr lang="en-US" altLang="en-US" dirty="0"/>
              <a:t>Longitudinal waves are </a:t>
            </a:r>
          </a:p>
          <a:p>
            <a:pPr lvl="1"/>
            <a:r>
              <a:rPr lang="en-US" altLang="en-US" dirty="0"/>
              <a:t>significantly less affected </a:t>
            </a:r>
          </a:p>
          <a:p>
            <a:pPr lvl="1"/>
            <a:r>
              <a:rPr lang="en-US" altLang="en-US" dirty="0"/>
              <a:t>than shear waves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906D6-50DD-67FA-21B3-06A05D993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t="7004" r="63237" b="57013"/>
          <a:stretch/>
        </p:blipFill>
        <p:spPr bwMode="auto">
          <a:xfrm>
            <a:off x="5322577" y="1828442"/>
            <a:ext cx="2378386" cy="171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E2F01D3-3104-9BD8-8AD4-E770D8043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9" t="3489" r="5156" b="1025"/>
          <a:stretch/>
        </p:blipFill>
        <p:spPr bwMode="auto">
          <a:xfrm>
            <a:off x="8229600" y="3676650"/>
            <a:ext cx="3676650" cy="260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2FC24020-4FEC-C0DB-8C17-E1E37F29EF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66147" y="233689"/>
            <a:ext cx="10715115" cy="86518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Inspection Simulation with Structural Noise</a:t>
            </a:r>
            <a:endParaRPr lang="fr-FR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828047" y="825806"/>
            <a:ext cx="8281987" cy="1373432"/>
          </a:xfrm>
        </p:spPr>
        <p:txBody>
          <a:bodyPr/>
          <a:lstStyle/>
          <a:p>
            <a:pPr lvl="1" eaLnBrk="1" hangingPunct="1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Contact probe L45°</a:t>
            </a:r>
          </a:p>
          <a:p>
            <a:pPr lvl="1" eaLnBrk="1" hangingPunct="1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Steel block of 20mm high</a:t>
            </a:r>
          </a:p>
          <a:p>
            <a:pPr lvl="1" eaLnBrk="1" hangingPunct="1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Two flaws: 4 mm-high notch, </a:t>
            </a:r>
            <a:r>
              <a:rPr lang="fr-FR" dirty="0">
                <a:latin typeface="+mn-lt"/>
                <a:cs typeface="Arial" panose="020B0604020202020204" pitchFamily="34" charset="0"/>
              </a:rPr>
              <a:t>2-mm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diameter</a:t>
            </a:r>
            <a:r>
              <a:rPr lang="fr-FR" dirty="0">
                <a:latin typeface="+mn-lt"/>
                <a:cs typeface="Arial" panose="020B0604020202020204" pitchFamily="34" charset="0"/>
              </a:rPr>
              <a:t> SDH</a:t>
            </a:r>
          </a:p>
          <a:p>
            <a:pPr lvl="1" eaLnBrk="1" hangingPunct="1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1" eaLnBrk="1" hangingPunct="1"/>
            <a:endParaRPr lang="fr-FR" sz="1600" dirty="0"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page </a:t>
            </a:r>
            <a:fld id="{8118DF98-81F3-47EC-869D-71BB1F04CF1B}" type="slidenum">
              <a:rPr lang="fr-FR"/>
              <a:pPr>
                <a:defRPr/>
              </a:pPr>
              <a:t>11</a:t>
            </a:fld>
            <a:endParaRPr lang="fr-FR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7134"/>
          <a:stretch/>
        </p:blipFill>
        <p:spPr bwMode="auto">
          <a:xfrm>
            <a:off x="4408920" y="2227812"/>
            <a:ext cx="7286676" cy="353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0994" y="2544065"/>
            <a:ext cx="4743015" cy="368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e 11"/>
          <p:cNvGrpSpPr/>
          <p:nvPr/>
        </p:nvGrpSpPr>
        <p:grpSpPr>
          <a:xfrm>
            <a:off x="4088321" y="5822439"/>
            <a:ext cx="8013024" cy="452003"/>
            <a:chOff x="2564321" y="5836728"/>
            <a:chExt cx="8013024" cy="452003"/>
          </a:xfrm>
        </p:grpSpPr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2564321" y="5860103"/>
              <a:ext cx="378621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1" fontAlgn="base">
                <a:spcBef>
                  <a:spcPct val="20000"/>
                </a:spcBef>
                <a:spcAft>
                  <a:spcPct val="0"/>
                </a:spcAft>
                <a:buClr>
                  <a:srgbClr val="EF8213"/>
                </a:buClr>
                <a:defRPr/>
              </a:pPr>
              <a:r>
                <a:rPr lang="en-US" sz="1400" kern="0" dirty="0">
                  <a:ea typeface="ＭＳ Ｐゴシック" pitchFamily="28" charset="-128"/>
                  <a:cs typeface="Arial" panose="020B0604020202020204" pitchFamily="34" charset="0"/>
                </a:rPr>
                <a:t>Planar Probe: SNR 10dB</a:t>
              </a:r>
            </a:p>
            <a:p>
              <a:pPr marL="742950" lvl="1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EF8213"/>
                </a:buClr>
                <a:buFont typeface="Wingdings" pitchFamily="2" charset="2"/>
                <a:buChar char="§"/>
                <a:defRPr/>
              </a:pPr>
              <a:endParaRPr lang="en-US" sz="2000" kern="0" dirty="0">
                <a:ea typeface="ＭＳ Ｐゴシック" pitchFamily="28" charset="-128"/>
                <a:cs typeface="ＭＳ Ｐゴシック"/>
              </a:endParaRPr>
            </a:p>
            <a:p>
              <a:pPr marL="742950" lvl="1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EF8213"/>
                </a:buClr>
                <a:buFont typeface="Wingdings" pitchFamily="2" charset="2"/>
                <a:buChar char="§"/>
                <a:defRPr/>
              </a:pPr>
              <a:endParaRPr lang="fr-FR" sz="1600" kern="0" dirty="0">
                <a:ea typeface="ＭＳ Ｐゴシック" pitchFamily="28" charset="-128"/>
                <a:cs typeface="ＭＳ Ｐゴシック"/>
              </a:endParaRP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4785903" y="5839268"/>
              <a:ext cx="3571900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1" fontAlgn="base">
                <a:spcBef>
                  <a:spcPct val="20000"/>
                </a:spcBef>
                <a:spcAft>
                  <a:spcPct val="0"/>
                </a:spcAft>
                <a:buClr>
                  <a:srgbClr val="EF8213"/>
                </a:buClr>
                <a:defRPr/>
              </a:pPr>
              <a:r>
                <a:rPr lang="en-US" sz="1400" kern="0" dirty="0">
                  <a:ea typeface="ＭＳ Ｐゴシック" pitchFamily="28" charset="-128"/>
                  <a:cs typeface="Arial" panose="020B0604020202020204" pitchFamily="34" charset="0"/>
                </a:rPr>
                <a:t>Cylindrical focusing: SNR 15dB</a:t>
              </a:r>
            </a:p>
            <a:p>
              <a:pPr marL="742950" lvl="1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EF8213"/>
                </a:buClr>
                <a:buFont typeface="Wingdings" pitchFamily="2" charset="2"/>
                <a:buChar char="§"/>
                <a:defRPr/>
              </a:pPr>
              <a:endParaRPr lang="en-US" sz="2000" kern="0" dirty="0">
                <a:ea typeface="ＭＳ Ｐゴシック" pitchFamily="28" charset="-128"/>
                <a:cs typeface="Arial" panose="020B0604020202020204" pitchFamily="34" charset="0"/>
              </a:endParaRPr>
            </a:p>
            <a:p>
              <a:pPr marL="742950" lvl="1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EF8213"/>
                </a:buClr>
                <a:buFont typeface="Wingdings" pitchFamily="2" charset="2"/>
                <a:buChar char="§"/>
                <a:defRPr/>
              </a:pPr>
              <a:endParaRPr lang="fr-FR" sz="1600" kern="0" dirty="0">
                <a:ea typeface="ＭＳ Ｐゴシック" pitchFamily="28" charset="-128"/>
                <a:cs typeface="ＭＳ Ｐゴシック"/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7362603" y="5836728"/>
              <a:ext cx="3214742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1" fontAlgn="base">
                <a:spcBef>
                  <a:spcPct val="20000"/>
                </a:spcBef>
                <a:spcAft>
                  <a:spcPct val="0"/>
                </a:spcAft>
                <a:buClr>
                  <a:srgbClr val="EF8213"/>
                </a:buClr>
                <a:defRPr/>
              </a:pPr>
              <a:r>
                <a:rPr lang="en-US" sz="1400" kern="0" dirty="0">
                  <a:ea typeface="ＭＳ Ｐゴシック" pitchFamily="28" charset="-128"/>
                  <a:cs typeface="Arial" panose="020B0604020202020204" pitchFamily="34" charset="0"/>
                </a:rPr>
                <a:t>Bifocal focusing: SNR 19dB</a:t>
              </a:r>
            </a:p>
            <a:p>
              <a:pPr marL="742950" lvl="1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EF8213"/>
                </a:buClr>
                <a:buFont typeface="Wingdings" pitchFamily="2" charset="2"/>
                <a:buChar char="§"/>
                <a:defRPr/>
              </a:pPr>
              <a:endParaRPr lang="en-US" sz="2000" kern="0" dirty="0">
                <a:ea typeface="ＭＳ Ｐゴシック" pitchFamily="28" charset="-128"/>
                <a:cs typeface="Arial" panose="020B0604020202020204" pitchFamily="34" charset="0"/>
              </a:endParaRPr>
            </a:p>
            <a:p>
              <a:pPr marL="742950" lvl="1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EF8213"/>
                </a:buClr>
                <a:buFont typeface="Wingdings" pitchFamily="2" charset="2"/>
                <a:buChar char="§"/>
                <a:defRPr/>
              </a:pPr>
              <a:endParaRPr lang="fr-FR" sz="1600" kern="0" dirty="0">
                <a:ea typeface="ＭＳ Ｐゴシック" pitchFamily="28" charset="-128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7BCF473-3A3B-4108-9B32-83363E88064F}"/>
              </a:ext>
            </a:extLst>
          </p:cNvPr>
          <p:cNvSpPr txBox="1"/>
          <p:nvPr/>
        </p:nvSpPr>
        <p:spPr>
          <a:xfrm>
            <a:off x="632207" y="2227812"/>
            <a:ext cx="36833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Evaluate:</a:t>
            </a:r>
          </a:p>
          <a:p>
            <a:r>
              <a:rPr lang="en-US" dirty="0"/>
              <a:t>Planar (Flat) Probe</a:t>
            </a:r>
          </a:p>
          <a:p>
            <a:r>
              <a:rPr lang="en-US" dirty="0"/>
              <a:t>Cylindrical focused Probe</a:t>
            </a:r>
          </a:p>
          <a:p>
            <a:r>
              <a:rPr lang="en-US" dirty="0"/>
              <a:t>Bifocal focused Probe</a:t>
            </a:r>
          </a:p>
          <a:p>
            <a:endParaRPr lang="en-US" u="sng" dirty="0"/>
          </a:p>
          <a:p>
            <a:r>
              <a:rPr lang="en-US" u="sng" dirty="0"/>
              <a:t>Conclusions:</a:t>
            </a:r>
          </a:p>
          <a:p>
            <a:r>
              <a:rPr lang="en-US" dirty="0"/>
              <a:t>The Bifocal probe had the best SNR at 19dB</a:t>
            </a:r>
          </a:p>
          <a:p>
            <a:endParaRPr lang="en-US" dirty="0"/>
          </a:p>
          <a:p>
            <a:r>
              <a:rPr lang="en-US" dirty="0"/>
              <a:t>With the flat probe it would be difficult to detect the notch above the noise level without risking a false positive</a:t>
            </a:r>
          </a:p>
        </p:txBody>
      </p:sp>
      <p:pic>
        <p:nvPicPr>
          <p:cNvPr id="6" name="Picture 5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5D434FC6-892D-AC1F-ABF3-52335BACFB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B1DCD-A988-9380-FD4F-B6168015C243}"/>
              </a:ext>
            </a:extLst>
          </p:cNvPr>
          <p:cNvSpPr txBox="1">
            <a:spLocks/>
          </p:cNvSpPr>
          <p:nvPr/>
        </p:nvSpPr>
        <p:spPr>
          <a:xfrm>
            <a:off x="5780018" y="3176587"/>
            <a:ext cx="3493984" cy="7184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457200"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Radiography</a:t>
            </a:r>
          </a:p>
        </p:txBody>
      </p:sp>
      <p:pic>
        <p:nvPicPr>
          <p:cNvPr id="22" name="Picture 21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ADB69018-8DD4-FB49-8441-6DC0A3C927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r="7943" b="-3"/>
          <a:stretch/>
        </p:blipFill>
        <p:spPr>
          <a:xfrm>
            <a:off x="2957361" y="10"/>
            <a:ext cx="3151431" cy="3437494"/>
          </a:xfrm>
          <a:custGeom>
            <a:avLst/>
            <a:gdLst/>
            <a:ahLst/>
            <a:cxnLst/>
            <a:rect l="l" t="t" r="r" b="b"/>
            <a:pathLst>
              <a:path w="3151431" h="3437504">
                <a:moveTo>
                  <a:pt x="514552" y="0"/>
                </a:moveTo>
                <a:lnTo>
                  <a:pt x="2008047" y="0"/>
                </a:lnTo>
                <a:lnTo>
                  <a:pt x="2008047" y="1"/>
                </a:lnTo>
                <a:lnTo>
                  <a:pt x="3151431" y="1"/>
                </a:lnTo>
                <a:lnTo>
                  <a:pt x="2637972" y="3437504"/>
                </a:lnTo>
                <a:lnTo>
                  <a:pt x="0" y="3437504"/>
                </a:lnTo>
                <a:close/>
              </a:path>
            </a:pathLst>
          </a:cu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FD2711C-5C0E-A1A4-16AC-C34D00A8F5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" r="51438" b="-2"/>
          <a:stretch/>
        </p:blipFill>
        <p:spPr>
          <a:xfrm>
            <a:off x="319203" y="10"/>
            <a:ext cx="3153384" cy="3437494"/>
          </a:xfrm>
          <a:custGeom>
            <a:avLst/>
            <a:gdLst/>
            <a:ahLst/>
            <a:cxnLst/>
            <a:rect l="l" t="t" r="r" b="b"/>
            <a:pathLst>
              <a:path w="3153384" h="3437504">
                <a:moveTo>
                  <a:pt x="511180" y="0"/>
                </a:moveTo>
                <a:lnTo>
                  <a:pt x="3153384" y="0"/>
                </a:lnTo>
                <a:lnTo>
                  <a:pt x="2638832" y="3437504"/>
                </a:lnTo>
                <a:lnTo>
                  <a:pt x="0" y="3437504"/>
                </a:lnTo>
                <a:close/>
              </a:path>
            </a:pathLst>
          </a:custGeom>
        </p:spPr>
      </p:pic>
      <p:pic>
        <p:nvPicPr>
          <p:cNvPr id="17" name="Picture 16" descr="A picture containing metalware, chain, outdoor object, gear&#10;&#10;Description automatically generated">
            <a:extLst>
              <a:ext uri="{FF2B5EF4-FFF2-40B4-BE49-F238E27FC236}">
                <a16:creationId xmlns:a16="http://schemas.microsoft.com/office/drawing/2014/main" id="{CD068800-889B-F71E-9199-6E98F4FD93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" r="7402" b="-3"/>
          <a:stretch/>
        </p:blipFill>
        <p:spPr>
          <a:xfrm>
            <a:off x="1" y="3437504"/>
            <a:ext cx="2956476" cy="3420496"/>
          </a:xfrm>
          <a:custGeom>
            <a:avLst/>
            <a:gdLst/>
            <a:ahLst/>
            <a:cxnLst/>
            <a:rect l="l" t="t" r="r" b="b"/>
            <a:pathLst>
              <a:path w="2956476" h="3420496">
                <a:moveTo>
                  <a:pt x="319202" y="0"/>
                </a:moveTo>
                <a:lnTo>
                  <a:pt x="2956476" y="0"/>
                </a:lnTo>
                <a:lnTo>
                  <a:pt x="2444471" y="3420496"/>
                </a:lnTo>
                <a:lnTo>
                  <a:pt x="0" y="3420496"/>
                </a:lnTo>
                <a:lnTo>
                  <a:pt x="0" y="2146516"/>
                </a:lnTo>
                <a:close/>
              </a:path>
            </a:pathLst>
          </a:cu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1A2BF7A-D6E3-A89D-A961-2B09A08390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" r="51334" b="-1"/>
          <a:stretch/>
        </p:blipFill>
        <p:spPr>
          <a:xfrm>
            <a:off x="2443799" y="3437504"/>
            <a:ext cx="3151535" cy="3420496"/>
          </a:xfrm>
          <a:custGeom>
            <a:avLst/>
            <a:gdLst/>
            <a:ahLst/>
            <a:cxnLst/>
            <a:rect l="l" t="t" r="r" b="b"/>
            <a:pathLst>
              <a:path w="3151535" h="3420496">
                <a:moveTo>
                  <a:pt x="512005" y="0"/>
                </a:moveTo>
                <a:lnTo>
                  <a:pt x="3151535" y="0"/>
                </a:lnTo>
                <a:lnTo>
                  <a:pt x="2640616" y="3420496"/>
                </a:lnTo>
                <a:lnTo>
                  <a:pt x="0" y="3420496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039775D1-D716-999A-9639-270E90814B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1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6745-CF86-4A84-8BE3-87CBC33D9FA5}"/>
              </a:ext>
            </a:extLst>
          </p:cNvPr>
          <p:cNvSpPr txBox="1">
            <a:spLocks/>
          </p:cNvSpPr>
          <p:nvPr/>
        </p:nvSpPr>
        <p:spPr>
          <a:xfrm>
            <a:off x="276447" y="34780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RT Simulation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1CAA9F9-C80F-4910-87A9-CE18E6967681}"/>
              </a:ext>
            </a:extLst>
          </p:cNvPr>
          <p:cNvSpPr txBox="1">
            <a:spLocks/>
          </p:cNvSpPr>
          <p:nvPr/>
        </p:nvSpPr>
        <p:spPr>
          <a:xfrm>
            <a:off x="277591" y="1010584"/>
            <a:ext cx="3984667" cy="25765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/>
              <a:t>Evaluate</a:t>
            </a:r>
          </a:p>
          <a:p>
            <a:pPr marL="0"/>
            <a:r>
              <a:rPr lang="en-US" sz="1800" dirty="0"/>
              <a:t>Radiation sources</a:t>
            </a:r>
          </a:p>
          <a:p>
            <a:pPr marL="0"/>
            <a:r>
              <a:rPr lang="en-US" sz="1800" dirty="0"/>
              <a:t>Effects of scattered radiation</a:t>
            </a:r>
          </a:p>
          <a:p>
            <a:pPr marL="0"/>
            <a:r>
              <a:rPr lang="en-US" sz="1800" dirty="0"/>
              <a:t>Filters</a:t>
            </a:r>
          </a:p>
          <a:p>
            <a:r>
              <a:rPr lang="en-US" sz="1800" dirty="0"/>
              <a:t>Relative positioning of source, component, flaws and detector</a:t>
            </a:r>
          </a:p>
          <a:p>
            <a:r>
              <a:rPr lang="en-US" sz="1800" dirty="0"/>
              <a:t>Image quality indicators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32548-122C-41D4-B8C4-3D2B41484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99" y="3905398"/>
            <a:ext cx="5844377" cy="2221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62C8FE-D08B-4B2F-B3CE-DCB045DF4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76" y="99076"/>
            <a:ext cx="7406210" cy="3488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74B51-9C36-4992-8425-9486254A79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83" y="3905398"/>
            <a:ext cx="3402934" cy="27830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98D18E-3544-AB1F-A778-2FC35E4248C7}"/>
              </a:ext>
            </a:extLst>
          </p:cNvPr>
          <p:cNvSpPr txBox="1"/>
          <p:nvPr/>
        </p:nvSpPr>
        <p:spPr>
          <a:xfrm>
            <a:off x="276447" y="3905398"/>
            <a:ext cx="276443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u="sng" dirty="0"/>
              <a:t>Teach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Effects of different material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Effects of exposure time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Relationship between flaw orientation and detection</a:t>
            </a:r>
          </a:p>
        </p:txBody>
      </p:sp>
      <p:pic>
        <p:nvPicPr>
          <p:cNvPr id="7" name="Picture 6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95007A20-29E9-0625-0627-93719CA52B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04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F0C1B9-091E-6056-BF8F-A0D7A0B96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54" y="205901"/>
            <a:ext cx="6601465" cy="488786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60C6C43-2C92-0AC1-D9E0-065D7ED4206B}"/>
              </a:ext>
            </a:extLst>
          </p:cNvPr>
          <p:cNvSpPr txBox="1">
            <a:spLocks/>
          </p:cNvSpPr>
          <p:nvPr/>
        </p:nvSpPr>
        <p:spPr>
          <a:xfrm>
            <a:off x="9487568" y="6158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RT Simulation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AA46F7-FF60-0D49-1115-DC8EE2537E3D}"/>
              </a:ext>
            </a:extLst>
          </p:cNvPr>
          <p:cNvSpPr txBox="1"/>
          <p:nvPr/>
        </p:nvSpPr>
        <p:spPr>
          <a:xfrm>
            <a:off x="513184" y="6400800"/>
            <a:ext cx="591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Images courtesy of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Pessiki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Keller, Lehigh University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544FD6-6D93-273D-E3F3-CC3B32C89EE0}"/>
              </a:ext>
            </a:extLst>
          </p:cNvPr>
          <p:cNvGrpSpPr/>
          <p:nvPr/>
        </p:nvGrpSpPr>
        <p:grpSpPr>
          <a:xfrm>
            <a:off x="210254" y="205901"/>
            <a:ext cx="7678877" cy="5680425"/>
            <a:chOff x="390226" y="644443"/>
            <a:chExt cx="7678877" cy="56804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7B0B4A-48DA-C98A-5429-3210B95F9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226" y="644443"/>
              <a:ext cx="7678877" cy="516595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E6B1C7-AFA2-5D89-40D9-4B2A9E33F0C8}"/>
                </a:ext>
              </a:extLst>
            </p:cNvPr>
            <p:cNvSpPr txBox="1"/>
            <p:nvPr/>
          </p:nvSpPr>
          <p:spPr>
            <a:xfrm>
              <a:off x="390226" y="5955536"/>
              <a:ext cx="6113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RT simulation of concrete block with embedded steel hardware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DA199E-8BE2-0042-7A30-86770DCDCF38}"/>
              </a:ext>
            </a:extLst>
          </p:cNvPr>
          <p:cNvGrpSpPr/>
          <p:nvPr/>
        </p:nvGrpSpPr>
        <p:grpSpPr>
          <a:xfrm>
            <a:off x="7114136" y="1838148"/>
            <a:ext cx="5194295" cy="4509843"/>
            <a:chOff x="7114136" y="1838148"/>
            <a:chExt cx="5194295" cy="45098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8C004D-1B8C-D626-60D4-1E018F74D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0569" y="1838148"/>
              <a:ext cx="4961431" cy="376233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7128C0-3EEE-60BF-E18C-C11B2C8DA61C}"/>
                </a:ext>
              </a:extLst>
            </p:cNvPr>
            <p:cNvSpPr txBox="1"/>
            <p:nvPr/>
          </p:nvSpPr>
          <p:spPr>
            <a:xfrm>
              <a:off x="7114136" y="5701660"/>
              <a:ext cx="51942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u="none" strike="noStrike" baseline="0" dirty="0">
                  <a:solidFill>
                    <a:srgbClr val="000000"/>
                  </a:solidFill>
                  <a:latin typeface="Calibri (body)"/>
                </a:rPr>
                <a:t>Effect of photon scattering and exposure time on image quality (200keV X-ray source) </a:t>
              </a:r>
              <a:endParaRPr lang="en-US" dirty="0">
                <a:latin typeface="Calibri (body)"/>
              </a:endParaRPr>
            </a:p>
          </p:txBody>
        </p:sp>
      </p:grpSp>
      <p:pic>
        <p:nvPicPr>
          <p:cNvPr id="2" name="Picture 1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E7DFCDF2-1940-C397-05AD-513C2EB921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1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87F41-BBCB-652A-E956-65A4BCBC7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32" y="1799326"/>
            <a:ext cx="4893192" cy="21864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7910AF-73D9-C7E2-6FC7-48588D76F432}"/>
              </a:ext>
            </a:extLst>
          </p:cNvPr>
          <p:cNvSpPr txBox="1"/>
          <p:nvPr/>
        </p:nvSpPr>
        <p:spPr>
          <a:xfrm>
            <a:off x="643431" y="4138112"/>
            <a:ext cx="489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(body)"/>
                <a:cs typeface="Arial" panose="020B0604020202020204" pitchFamily="34" charset="0"/>
              </a:rPr>
              <a:t>Partial implementation of the discrete aggregate</a:t>
            </a:r>
          </a:p>
          <a:p>
            <a:r>
              <a:rPr lang="en-US" dirty="0">
                <a:latin typeface="Calibri (body)"/>
                <a:cs typeface="Arial" panose="020B0604020202020204" pitchFamily="34" charset="0"/>
              </a:rPr>
              <a:t>model in CIVA 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47CE8-FF4C-015C-F40B-B02535E13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14" y="1320810"/>
            <a:ext cx="5673004" cy="38424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D47E73-3D0B-F17E-63E7-3D2DD1F1BD5D}"/>
              </a:ext>
            </a:extLst>
          </p:cNvPr>
          <p:cNvSpPr txBox="1"/>
          <p:nvPr/>
        </p:nvSpPr>
        <p:spPr>
          <a:xfrm>
            <a:off x="513184" y="6400800"/>
            <a:ext cx="591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Images courtesy of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Pessiki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Keller, Lehigh University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89A9D5-DFA8-E6E3-1D14-F4976793A5FE}"/>
              </a:ext>
            </a:extLst>
          </p:cNvPr>
          <p:cNvSpPr txBox="1"/>
          <p:nvPr/>
        </p:nvSpPr>
        <p:spPr>
          <a:xfrm>
            <a:off x="6008915" y="5263591"/>
            <a:ext cx="567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alibri (body)"/>
                <a:cs typeface="Arial" panose="020B0604020202020204" pitchFamily="34" charset="0"/>
              </a:rPr>
              <a:t>Effect of the discrete aggregate model on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alibri (body)"/>
                <a:cs typeface="Arial" panose="020B0604020202020204" pitchFamily="34" charset="0"/>
              </a:rPr>
              <a:t>defect visualization </a:t>
            </a:r>
            <a:endParaRPr lang="en-US" dirty="0"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3E3828-BE43-FF59-9900-2C218C7F4EFE}"/>
              </a:ext>
            </a:extLst>
          </p:cNvPr>
          <p:cNvSpPr txBox="1">
            <a:spLocks/>
          </p:cNvSpPr>
          <p:nvPr/>
        </p:nvSpPr>
        <p:spPr>
          <a:xfrm>
            <a:off x="510081" y="592840"/>
            <a:ext cx="10515600" cy="646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RT Simulation</a:t>
            </a:r>
          </a:p>
        </p:txBody>
      </p:sp>
      <p:pic>
        <p:nvPicPr>
          <p:cNvPr id="2" name="Picture 1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46C7192C-44CD-9E15-0CBB-54A50F8A5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94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9CB48B-74C8-46AE-884A-18D9A702F9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3565" r="2555" b="1435"/>
          <a:stretch/>
        </p:blipFill>
        <p:spPr>
          <a:xfrm>
            <a:off x="5943599" y="438150"/>
            <a:ext cx="3810001" cy="3257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1A8EE4-8712-47BC-995B-D40003ABB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32285">
            <a:off x="2254086" y="3987832"/>
            <a:ext cx="8675858" cy="32739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37174-8F9B-47DF-8090-37D8721D8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718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Evaluate</a:t>
            </a:r>
          </a:p>
          <a:p>
            <a:r>
              <a:rPr lang="en-US" dirty="0"/>
              <a:t>Sensor design:  </a:t>
            </a:r>
          </a:p>
          <a:p>
            <a:pPr lvl="1"/>
            <a:r>
              <a:rPr lang="en-US" dirty="0"/>
              <a:t>Geometry optimization</a:t>
            </a:r>
          </a:p>
          <a:p>
            <a:pPr lvl="1"/>
            <a:r>
              <a:rPr lang="en-US" dirty="0"/>
              <a:t>addition of ferrite core </a:t>
            </a:r>
          </a:p>
          <a:p>
            <a:pPr lvl="1"/>
            <a:r>
              <a:rPr lang="en-US" dirty="0"/>
              <a:t>shield ring</a:t>
            </a:r>
          </a:p>
          <a:p>
            <a:pPr lvl="1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A07CBD-3E25-6214-8E35-A17A395C56A1}"/>
              </a:ext>
            </a:extLst>
          </p:cNvPr>
          <p:cNvSpPr txBox="1">
            <a:spLocks/>
          </p:cNvSpPr>
          <p:nvPr/>
        </p:nvSpPr>
        <p:spPr>
          <a:xfrm>
            <a:off x="510081" y="592840"/>
            <a:ext cx="10515600" cy="646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Probe Simulation</a:t>
            </a:r>
          </a:p>
        </p:txBody>
      </p:sp>
      <p:pic>
        <p:nvPicPr>
          <p:cNvPr id="2" name="Picture 1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79145BE1-C00D-0A2A-16FC-A934F5D19C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04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D5C035-1F86-4438-86CB-6643A0A61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35" y="2188746"/>
            <a:ext cx="7460645" cy="35019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BD3850-3172-4827-B1C5-9D8188DC6EE8}"/>
              </a:ext>
            </a:extLst>
          </p:cNvPr>
          <p:cNvSpPr txBox="1"/>
          <p:nvPr/>
        </p:nvSpPr>
        <p:spPr>
          <a:xfrm>
            <a:off x="498445" y="1905030"/>
            <a:ext cx="4023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Evaluate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Depth of Penetration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Field 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u="sng" dirty="0"/>
              <a:t>Teach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Effects of material on depth of penetration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Effects of probe size on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Effects of frequency on depth of penetration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0C5E41-E0E0-9F70-2A26-27327B9B0D37}"/>
              </a:ext>
            </a:extLst>
          </p:cNvPr>
          <p:cNvSpPr txBox="1">
            <a:spLocks/>
          </p:cNvSpPr>
          <p:nvPr/>
        </p:nvSpPr>
        <p:spPr>
          <a:xfrm>
            <a:off x="510081" y="592840"/>
            <a:ext cx="10515600" cy="646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Field Simulation</a:t>
            </a:r>
          </a:p>
        </p:txBody>
      </p:sp>
      <p:pic>
        <p:nvPicPr>
          <p:cNvPr id="2" name="Picture 1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8C90A7B2-C767-5792-876B-190AE7D2AC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7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10890F-354F-42DB-9303-7A6FDE9F8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140" y="249223"/>
            <a:ext cx="3220541" cy="3386802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4A3829-22B5-4A33-BA2E-44D44BC6C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38" y="3834701"/>
            <a:ext cx="6530835" cy="291438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E52E64-428D-4EC5-AA93-CE7362EF0960}"/>
              </a:ext>
            </a:extLst>
          </p:cNvPr>
          <p:cNvSpPr txBox="1">
            <a:spLocks/>
          </p:cNvSpPr>
          <p:nvPr/>
        </p:nvSpPr>
        <p:spPr>
          <a:xfrm>
            <a:off x="383437" y="1550892"/>
            <a:ext cx="50829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/>
              <a:t>Evaluate</a:t>
            </a:r>
          </a:p>
          <a:p>
            <a:r>
              <a:rPr lang="en-US" sz="2400" dirty="0"/>
              <a:t>Method design: </a:t>
            </a:r>
          </a:p>
          <a:p>
            <a:pPr lvl="1"/>
            <a:r>
              <a:rPr lang="en-US" sz="1800" dirty="0"/>
              <a:t>Compare different sensors</a:t>
            </a:r>
          </a:p>
          <a:p>
            <a:pPr lvl="1"/>
            <a:r>
              <a:rPr lang="en-US" sz="1800" dirty="0"/>
              <a:t>select the frequency</a:t>
            </a:r>
          </a:p>
          <a:p>
            <a:pPr lvl="1"/>
            <a:r>
              <a:rPr lang="en-US" sz="1800" dirty="0"/>
              <a:t>define the acquisition channels (absolute, differential,…) </a:t>
            </a:r>
          </a:p>
          <a:p>
            <a:pPr lvl="1"/>
            <a:r>
              <a:rPr lang="en-US" sz="1800" dirty="0"/>
              <a:t>set up calibration</a:t>
            </a:r>
          </a:p>
          <a:p>
            <a:pPr lvl="1"/>
            <a:r>
              <a:rPr lang="en-US" sz="1800" dirty="0"/>
              <a:t>signal processing parameters (frequency mixing, etc.)</a:t>
            </a:r>
          </a:p>
          <a:p>
            <a:r>
              <a:rPr lang="en-US" sz="2400" dirty="0"/>
              <a:t>Determine Influential and/or disturbing parameters: </a:t>
            </a:r>
          </a:p>
          <a:p>
            <a:pPr lvl="1"/>
            <a:r>
              <a:rPr lang="en-US" sz="1800" dirty="0"/>
              <a:t>Lift-off variation</a:t>
            </a:r>
          </a:p>
          <a:p>
            <a:pPr lvl="1"/>
            <a:r>
              <a:rPr lang="en-US" sz="1800" dirty="0"/>
              <a:t>Sensor disorientation</a:t>
            </a:r>
          </a:p>
          <a:p>
            <a:pPr lvl="1"/>
            <a:r>
              <a:rPr lang="en-US" sz="1800" dirty="0"/>
              <a:t>POD analysis, etc.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44CB86-B6A7-781A-DE36-16F39E38FF1F}"/>
              </a:ext>
            </a:extLst>
          </p:cNvPr>
          <p:cNvSpPr txBox="1">
            <a:spLocks/>
          </p:cNvSpPr>
          <p:nvPr/>
        </p:nvSpPr>
        <p:spPr>
          <a:xfrm>
            <a:off x="510081" y="592840"/>
            <a:ext cx="10515600" cy="646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Inspection Simulation</a:t>
            </a:r>
          </a:p>
        </p:txBody>
      </p:sp>
      <p:pic>
        <p:nvPicPr>
          <p:cNvPr id="2" name="Picture 1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FC218CD7-BD6C-4368-9AF7-E14FD8425C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4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A046F8-7EA5-4982-A783-7EC1DC6E21A5}"/>
              </a:ext>
            </a:extLst>
          </p:cNvPr>
          <p:cNvSpPr txBox="1"/>
          <p:nvPr/>
        </p:nvSpPr>
        <p:spPr>
          <a:xfrm>
            <a:off x="658761" y="1274564"/>
            <a:ext cx="543723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Evaluate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Modal displacements and constraints for each mode of each frequency within a given frequency range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Dispersion curve graphs, including for buried pipe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Affects of specific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56C1FF-3D24-4421-804D-654933F57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5" y="280855"/>
            <a:ext cx="4174581" cy="476068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2DE135-8A77-4F19-8B42-062FB72AF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8" y="3541365"/>
            <a:ext cx="6197289" cy="30003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0B3071-73D0-FC75-CF47-1B3FEDB1A65F}"/>
              </a:ext>
            </a:extLst>
          </p:cNvPr>
          <p:cNvSpPr txBox="1">
            <a:spLocks/>
          </p:cNvSpPr>
          <p:nvPr/>
        </p:nvSpPr>
        <p:spPr>
          <a:xfrm>
            <a:off x="510081" y="592840"/>
            <a:ext cx="10515600" cy="646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GWT Modes Simulation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27E564-5C1B-1442-03E9-82F587311CFF}"/>
              </a:ext>
            </a:extLst>
          </p:cNvPr>
          <p:cNvSpPr txBox="1"/>
          <p:nvPr/>
        </p:nvSpPr>
        <p:spPr>
          <a:xfrm>
            <a:off x="7546133" y="1848421"/>
            <a:ext cx="609755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Dispersion curves…</a:t>
            </a:r>
            <a:endParaRPr lang="en-US" sz="2000" dirty="0"/>
          </a:p>
          <a:p>
            <a:pPr lvl="1"/>
            <a:r>
              <a:rPr lang="en-US" dirty="0"/>
              <a:t>Wavenumber</a:t>
            </a:r>
          </a:p>
          <a:p>
            <a:pPr lvl="1"/>
            <a:r>
              <a:rPr lang="en-US" dirty="0"/>
              <a:t>Wavelength</a:t>
            </a:r>
          </a:p>
          <a:p>
            <a:pPr lvl="1"/>
            <a:r>
              <a:rPr lang="en-US" dirty="0"/>
              <a:t>Phase velocity</a:t>
            </a:r>
          </a:p>
          <a:p>
            <a:pPr lvl="1"/>
            <a:r>
              <a:rPr lang="en-US" dirty="0"/>
              <a:t>Energy velocity</a:t>
            </a:r>
          </a:p>
          <a:p>
            <a:pPr lvl="1"/>
            <a:r>
              <a:rPr lang="en-US" dirty="0"/>
              <a:t>Attenuation</a:t>
            </a:r>
          </a:p>
          <a:p>
            <a:pPr lvl="1"/>
            <a:endParaRPr lang="en-US" sz="1600" dirty="0"/>
          </a:p>
          <a:p>
            <a:r>
              <a:rPr lang="en-US" dirty="0"/>
              <a:t>…in order to get</a:t>
            </a:r>
          </a:p>
          <a:p>
            <a:pPr lvl="1"/>
            <a:r>
              <a:rPr lang="en-US" dirty="0"/>
              <a:t>Modes available</a:t>
            </a:r>
          </a:p>
          <a:p>
            <a:pPr lvl="1"/>
            <a:r>
              <a:rPr lang="en-US" dirty="0"/>
              <a:t>Mode selection</a:t>
            </a:r>
          </a:p>
          <a:p>
            <a:pPr lvl="1"/>
            <a:r>
              <a:rPr lang="en-US" dirty="0"/>
              <a:t>Parameters of the probe</a:t>
            </a:r>
          </a:p>
          <a:p>
            <a:pPr lvl="1"/>
            <a:r>
              <a:rPr lang="en-US" dirty="0"/>
              <a:t>Order of the echoes</a:t>
            </a:r>
          </a:p>
          <a:p>
            <a:pPr lvl="1"/>
            <a:r>
              <a:rPr lang="en-US" dirty="0"/>
              <a:t>Time of flight</a:t>
            </a:r>
          </a:p>
          <a:p>
            <a:pPr lvl="1"/>
            <a:r>
              <a:rPr lang="en-US" dirty="0"/>
              <a:t>Length under inspection</a:t>
            </a:r>
          </a:p>
        </p:txBody>
      </p:sp>
      <p:pic>
        <p:nvPicPr>
          <p:cNvPr id="2" name="Picture 1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A9A389A0-0E0F-13EB-BBA3-0175384DB7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0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4DA9E8-8B8D-4D34-B8A0-82F796C548D7}"/>
              </a:ext>
            </a:extLst>
          </p:cNvPr>
          <p:cNvSpPr/>
          <p:nvPr/>
        </p:nvSpPr>
        <p:spPr>
          <a:xfrm>
            <a:off x="803533" y="2495989"/>
            <a:ext cx="10920534" cy="1371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5EFD0C-C0C7-46E0-8FC8-6BFA6BC473FC}"/>
              </a:ext>
            </a:extLst>
          </p:cNvPr>
          <p:cNvSpPr/>
          <p:nvPr/>
        </p:nvSpPr>
        <p:spPr>
          <a:xfrm>
            <a:off x="892021" y="1461365"/>
            <a:ext cx="1077746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1 </a:t>
            </a:r>
            <a:r>
              <a:rPr lang="en-US" sz="2400" b="1" dirty="0"/>
              <a:t>: </a:t>
            </a:r>
            <a:r>
              <a:rPr lang="en-US" sz="2400" dirty="0"/>
              <a:t>the act or process of </a:t>
            </a:r>
            <a:r>
              <a:rPr lang="en-US" sz="2400" dirty="0">
                <a:hlinkClick r:id="rId3"/>
              </a:rPr>
              <a:t>simulating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2 </a:t>
            </a:r>
            <a:r>
              <a:rPr lang="en-US" sz="2400" b="1" dirty="0"/>
              <a:t>: </a:t>
            </a:r>
            <a:r>
              <a:rPr lang="en-US" sz="2400" dirty="0"/>
              <a:t>a sham object </a:t>
            </a:r>
            <a:r>
              <a:rPr lang="en-US" sz="2400" b="1" dirty="0"/>
              <a:t>: </a:t>
            </a:r>
            <a:r>
              <a:rPr lang="en-US" sz="2400" dirty="0">
                <a:hlinkClick r:id="rId4"/>
              </a:rPr>
              <a:t>counterfeit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3a </a:t>
            </a:r>
            <a:r>
              <a:rPr lang="en-US" sz="2400" b="1" dirty="0"/>
              <a:t>: </a:t>
            </a:r>
            <a:r>
              <a:rPr lang="en-US" sz="2400" dirty="0"/>
              <a:t>the imitative representation of the functioning of one system or process by means of the functioning of another.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Ex: a computer simulation of an industrial process</a:t>
            </a:r>
            <a:endParaRPr lang="en-US" sz="1200" dirty="0"/>
          </a:p>
          <a:p>
            <a:pPr>
              <a:spcAft>
                <a:spcPts val="1200"/>
              </a:spcAft>
            </a:pPr>
            <a:r>
              <a:rPr lang="en-US" sz="2400" dirty="0"/>
              <a:t>b </a:t>
            </a:r>
            <a:r>
              <a:rPr lang="en-US" sz="2400" b="1" dirty="0"/>
              <a:t>: </a:t>
            </a:r>
            <a:r>
              <a:rPr lang="en-US" sz="2400" dirty="0"/>
              <a:t>examination of a problem often not subject to direct experimentation by means of a simulating device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Examples of </a:t>
            </a:r>
            <a:r>
              <a:rPr lang="en-US" sz="2400" b="1" i="1" dirty="0"/>
              <a:t>simulation</a:t>
            </a:r>
            <a:r>
              <a:rPr lang="en-US" sz="2400" b="1" dirty="0"/>
              <a:t> in a Sentence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 computer </a:t>
            </a:r>
            <a:r>
              <a:rPr lang="en-US" sz="2400" i="1" dirty="0"/>
              <a:t>simulation of</a:t>
            </a:r>
            <a:r>
              <a:rPr lang="en-US" sz="2400" dirty="0"/>
              <a:t> spaceflight ; a </a:t>
            </a:r>
            <a:r>
              <a:rPr lang="en-US" sz="2400" i="1" dirty="0"/>
              <a:t>simulation of</a:t>
            </a:r>
            <a:r>
              <a:rPr lang="en-US" sz="2400" dirty="0"/>
              <a:t> the planet's surface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Definitions from </a:t>
            </a:r>
          </a:p>
          <a:p>
            <a:pPr algn="r"/>
            <a:r>
              <a: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Merriam-Wester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2F3323-1DB8-4E81-A7E4-76C99264CB27}"/>
              </a:ext>
            </a:extLst>
          </p:cNvPr>
          <p:cNvSpPr txBox="1"/>
          <p:nvPr/>
        </p:nvSpPr>
        <p:spPr>
          <a:xfrm>
            <a:off x="510540" y="563653"/>
            <a:ext cx="981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Definition of </a:t>
            </a:r>
            <a:r>
              <a:rPr lang="en-US" sz="32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2ED2FA0F-7558-FD9B-F847-49F350F4E8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64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763C725-ECFB-4DA4-9D99-261461FA8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10222"/>
            <a:ext cx="6856654" cy="43513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25DD10-D719-486D-8DA9-CD087F50A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25" y="2160588"/>
            <a:ext cx="4428187" cy="388143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675A12-0EE0-4D0D-9BB9-56B3375D16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1" y="4004588"/>
            <a:ext cx="4547554" cy="2491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43941-1E44-4D88-AF23-1F4C0C6C6F57}"/>
              </a:ext>
            </a:extLst>
          </p:cNvPr>
          <p:cNvSpPr txBox="1"/>
          <p:nvPr/>
        </p:nvSpPr>
        <p:spPr>
          <a:xfrm>
            <a:off x="664906" y="1284743"/>
            <a:ext cx="44749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Evaluate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Sound penetration in area of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Strength of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8F511A-4952-DF5B-F5FF-B67774EA3902}"/>
              </a:ext>
            </a:extLst>
          </p:cNvPr>
          <p:cNvSpPr txBox="1">
            <a:spLocks/>
          </p:cNvSpPr>
          <p:nvPr/>
        </p:nvSpPr>
        <p:spPr>
          <a:xfrm>
            <a:off x="510081" y="592840"/>
            <a:ext cx="10515600" cy="646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GWT Field Simulation</a:t>
            </a:r>
          </a:p>
        </p:txBody>
      </p:sp>
      <p:pic>
        <p:nvPicPr>
          <p:cNvPr id="2" name="Picture 1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B6770FE8-DF86-AE3A-B35C-52798019A5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70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B38726-770C-42C2-885B-BCCC41FB4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9" b="15312"/>
          <a:stretch/>
        </p:blipFill>
        <p:spPr>
          <a:xfrm>
            <a:off x="3372120" y="4268720"/>
            <a:ext cx="5447757" cy="199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3BD968-7436-41FD-BCBE-1C3AD38BF849}"/>
              </a:ext>
            </a:extLst>
          </p:cNvPr>
          <p:cNvSpPr txBox="1"/>
          <p:nvPr/>
        </p:nvSpPr>
        <p:spPr>
          <a:xfrm>
            <a:off x="5638800" y="29742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6EE7B-5CE6-4BAE-99F6-22FB6742CCEB}"/>
              </a:ext>
            </a:extLst>
          </p:cNvPr>
          <p:cNvSpPr txBox="1"/>
          <p:nvPr/>
        </p:nvSpPr>
        <p:spPr>
          <a:xfrm>
            <a:off x="663678" y="2043496"/>
            <a:ext cx="9373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Evaluate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See how geometric discontinuities such as welds, grooves and diameter transitions effect flaw response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Predict flaw response for different size, shape, orientation and location of flaws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Evaluate the effectiveness of different transducers for specific configurations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F960FD-2353-F3F9-159C-81702C01BF74}"/>
              </a:ext>
            </a:extLst>
          </p:cNvPr>
          <p:cNvSpPr txBox="1">
            <a:spLocks/>
          </p:cNvSpPr>
          <p:nvPr/>
        </p:nvSpPr>
        <p:spPr>
          <a:xfrm>
            <a:off x="510081" y="592840"/>
            <a:ext cx="10515600" cy="646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GWT Inspection Simulation</a:t>
            </a:r>
          </a:p>
        </p:txBody>
      </p:sp>
      <p:pic>
        <p:nvPicPr>
          <p:cNvPr id="2" name="Picture 1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A7FCDA56-90AF-EC09-3A0B-D7B11710F9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93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A533011-3316-4DFD-B545-CAAF85A5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6F765C2-CFA0-43E2-B4AA-9B1A7E50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7EBBA5-9C98-41C0-8D3E-B8BF8BD8E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C771D4E-1F4E-45D3-BA61-0D47390C2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4E870B5F-9A8A-41E5-B3BA-69025EC20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E85410D-4D65-4C22-8938-1DFF919FB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EED07E7-1F26-484A-9FA1-E822B46AE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0570AEF5-6B4E-4F8D-BF1F-BC5C65452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E5C1811B-FFBE-435C-820F-DADEC25D4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97FDC73-3DBB-44D0-8EE8-41F35CABB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B5DE8BB-A829-45DC-AA9E-1138CFB10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F5CB2AA-A7B6-D0AB-9B10-6D4C3312ED8C}"/>
              </a:ext>
            </a:extLst>
          </p:cNvPr>
          <p:cNvSpPr txBox="1">
            <a:spLocks/>
          </p:cNvSpPr>
          <p:nvPr/>
        </p:nvSpPr>
        <p:spPr>
          <a:xfrm>
            <a:off x="677330" y="609600"/>
            <a:ext cx="2930518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</a:rPr>
              <a:t>Parametric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256E3-5DF1-4AF6-9B8F-453037703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0" y="2160589"/>
            <a:ext cx="3999780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u="sng" dirty="0"/>
              <a:t>Evaluate</a:t>
            </a:r>
          </a:p>
          <a:p>
            <a:r>
              <a:rPr lang="en-US" dirty="0"/>
              <a:t> Variances in a parameter such as</a:t>
            </a:r>
          </a:p>
          <a:p>
            <a:pPr lvl="1"/>
            <a:r>
              <a:rPr lang="en-US" dirty="0"/>
              <a:t>Flaw size, location and orientation</a:t>
            </a:r>
          </a:p>
          <a:p>
            <a:pPr lvl="1"/>
            <a:r>
              <a:rPr lang="en-US" dirty="0"/>
              <a:t>Slight variations in equipment from nominal value</a:t>
            </a:r>
          </a:p>
          <a:p>
            <a:endParaRPr lang="en-US" dirty="0"/>
          </a:p>
          <a:p>
            <a:r>
              <a:rPr lang="en-US" dirty="0"/>
              <a:t>Relative influence of parameters (see next slide)</a:t>
            </a:r>
          </a:p>
          <a:p>
            <a:endParaRPr lang="en-US" dirty="0"/>
          </a:p>
        </p:txBody>
      </p:sp>
      <p:pic>
        <p:nvPicPr>
          <p:cNvPr id="6" name="Image 10">
            <a:extLst>
              <a:ext uri="{FF2B5EF4-FFF2-40B4-BE49-F238E27FC236}">
                <a16:creationId xmlns:a16="http://schemas.microsoft.com/office/drawing/2014/main" id="{22DF9968-62A1-442B-88F0-938F05152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98" t="444" b="25176"/>
          <a:stretch/>
        </p:blipFill>
        <p:spPr>
          <a:xfrm>
            <a:off x="5010961" y="991909"/>
            <a:ext cx="2596281" cy="1634068"/>
          </a:xfrm>
          <a:prstGeom prst="rect">
            <a:avLst/>
          </a:prstGeom>
        </p:spPr>
      </p:pic>
      <p:pic>
        <p:nvPicPr>
          <p:cNvPr id="5" name="Image 8">
            <a:extLst>
              <a:ext uri="{FF2B5EF4-FFF2-40B4-BE49-F238E27FC236}">
                <a16:creationId xmlns:a16="http://schemas.microsoft.com/office/drawing/2014/main" id="{D4ED5913-E3EF-4BA5-8AAD-71997DD54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093" y="720588"/>
            <a:ext cx="2590553" cy="2074999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8F7112E6-7C1E-44B1-8966-D1967764E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641" y="3176587"/>
            <a:ext cx="5218005" cy="3130803"/>
          </a:xfrm>
          <a:prstGeom prst="rect">
            <a:avLst/>
          </a:prstGeom>
        </p:spPr>
      </p:pic>
      <p:pic>
        <p:nvPicPr>
          <p:cNvPr id="2" name="Picture 1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F3DE74B5-7208-2C78-7597-00DC917B22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84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F9C10F0-C5FF-4160-B5F9-5A4E2D3EF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601" y="1433400"/>
            <a:ext cx="7717385" cy="454680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56D2B925-4BE5-45EC-A843-9F1FBFEEE4B0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247601" y="1601954"/>
            <a:ext cx="1464429" cy="2918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872344" y="4609557"/>
            <a:ext cx="2389569" cy="499972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Statistical distribution of input parameters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073827" y="2023127"/>
            <a:ext cx="2582610" cy="802640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Graph of relative influence of the different parameters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BC1EA5-1E4E-4B9D-8983-625D8EDBB48E}"/>
              </a:ext>
            </a:extLst>
          </p:cNvPr>
          <p:cNvSpPr/>
          <p:nvPr/>
        </p:nvSpPr>
        <p:spPr>
          <a:xfrm>
            <a:off x="6656437" y="1433400"/>
            <a:ext cx="713192" cy="1424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3EB4DA5A-02D5-2293-4347-83708D6EAF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13B75B9-6ACA-130D-77A2-8140D3E6E8B7}"/>
              </a:ext>
            </a:extLst>
          </p:cNvPr>
          <p:cNvSpPr txBox="1">
            <a:spLocks/>
          </p:cNvSpPr>
          <p:nvPr/>
        </p:nvSpPr>
        <p:spPr>
          <a:xfrm>
            <a:off x="677334" y="281154"/>
            <a:ext cx="4858234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</a:rPr>
              <a:t>Parametric Studies</a:t>
            </a:r>
          </a:p>
        </p:txBody>
      </p:sp>
    </p:spTree>
    <p:extLst>
      <p:ext uri="{BB962C8B-B14F-4D97-AF65-F5344CB8AC3E}">
        <p14:creationId xmlns:p14="http://schemas.microsoft.com/office/powerpoint/2010/main" val="934700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8E5F7-900C-47DD-9853-519DC6CE2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86" y="1730676"/>
            <a:ext cx="6642452" cy="3489024"/>
          </a:xfrm>
        </p:spPr>
        <p:txBody>
          <a:bodyPr>
            <a:normAutofit fontScale="92500"/>
          </a:bodyPr>
          <a:lstStyle/>
          <a:p>
            <a:pPr marL="0" lvl="2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F8213"/>
              </a:buClr>
              <a:buNone/>
            </a:pPr>
            <a:r>
              <a:rPr lang="en-US" sz="2400" b="1" kern="0" dirty="0">
                <a:solidFill>
                  <a:prstClr val="black"/>
                </a:solidFill>
                <a:ea typeface="ＭＳ Ｐゴシック" pitchFamily="-112" charset="-128"/>
              </a:rPr>
              <a:t>Find most influential parameters: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2800" dirty="0"/>
              <a:t>Run parametric variations to determine key parameters to focus on</a:t>
            </a:r>
          </a:p>
          <a:p>
            <a:pPr marL="0" lvl="2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F8213"/>
              </a:buClr>
              <a:buNone/>
            </a:pPr>
            <a:r>
              <a:rPr lang="en-US" sz="2400" b="1" kern="0" dirty="0">
                <a:solidFill>
                  <a:prstClr val="black"/>
                </a:solidFill>
                <a:ea typeface="ＭＳ Ｐゴシック" pitchFamily="-112" charset="-128"/>
              </a:rPr>
              <a:t>Optimize design of experiment: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F8213"/>
              </a:buClr>
              <a:buBlip>
                <a:blip r:embed="rId3"/>
              </a:buBlip>
            </a:pPr>
            <a:endParaRPr lang="en-US" sz="1000" kern="0" dirty="0">
              <a:solidFill>
                <a:prstClr val="black"/>
              </a:solidFill>
            </a:endParaRP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2800" dirty="0"/>
              <a:t>Fill in data gaps with simulated data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2800" dirty="0"/>
              <a:t>Identify Key areas of uncertainty before making mock-up</a:t>
            </a:r>
          </a:p>
          <a:p>
            <a:pPr marL="0" lvl="2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F8213"/>
              </a:buClr>
              <a:buNone/>
            </a:pPr>
            <a:endParaRPr lang="en-US" sz="2400" b="1" kern="0" dirty="0">
              <a:solidFill>
                <a:prstClr val="black"/>
              </a:solidFill>
              <a:ea typeface="ＭＳ Ｐゴシック" pitchFamily="-112" charset="-128"/>
            </a:endParaRP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00939F-77E9-CD47-817A-A3D61B10E6A2}"/>
              </a:ext>
            </a:extLst>
          </p:cNvPr>
          <p:cNvSpPr txBox="1"/>
          <p:nvPr/>
        </p:nvSpPr>
        <p:spPr>
          <a:xfrm>
            <a:off x="585686" y="5418372"/>
            <a:ext cx="8799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F8213"/>
              </a:buClr>
              <a:buNone/>
            </a:pPr>
            <a:r>
              <a:rPr lang="en-US" sz="2400" b="1" kern="0" dirty="0">
                <a:solidFill>
                  <a:prstClr val="black"/>
                </a:solidFill>
                <a:ea typeface="ＭＳ Ｐゴシック" pitchFamily="-112" charset="-128"/>
              </a:rPr>
              <a:t>Examine uncertainties that can’t be determined experimentally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9F9E3C6-5BFF-3424-0D28-5DFDC73D2BD1}"/>
              </a:ext>
            </a:extLst>
          </p:cNvPr>
          <p:cNvSpPr txBox="1">
            <a:spLocks/>
          </p:cNvSpPr>
          <p:nvPr/>
        </p:nvSpPr>
        <p:spPr>
          <a:xfrm>
            <a:off x="510081" y="592840"/>
            <a:ext cx="10515600" cy="646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 Assisted POD (MAPOD)</a:t>
            </a:r>
          </a:p>
        </p:txBody>
      </p:sp>
      <p:pic>
        <p:nvPicPr>
          <p:cNvPr id="2" name="Picture 1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B7EC3E83-7F69-6CC6-7979-ED52A47CC9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  <p:grpSp>
        <p:nvGrpSpPr>
          <p:cNvPr id="23" name="Groupe 4">
            <a:extLst>
              <a:ext uri="{FF2B5EF4-FFF2-40B4-BE49-F238E27FC236}">
                <a16:creationId xmlns:a16="http://schemas.microsoft.com/office/drawing/2014/main" id="{05DC8E6A-5B51-637F-7AF7-8C4C09379461}"/>
              </a:ext>
            </a:extLst>
          </p:cNvPr>
          <p:cNvGrpSpPr/>
          <p:nvPr/>
        </p:nvGrpSpPr>
        <p:grpSpPr>
          <a:xfrm>
            <a:off x="7363220" y="1239172"/>
            <a:ext cx="4449337" cy="3791197"/>
            <a:chOff x="5230413" y="1089786"/>
            <a:chExt cx="3820032" cy="3397875"/>
          </a:xfrm>
        </p:grpSpPr>
        <p:pic>
          <p:nvPicPr>
            <p:cNvPr id="26" name="Picture 31">
              <a:extLst>
                <a:ext uri="{FF2B5EF4-FFF2-40B4-BE49-F238E27FC236}">
                  <a16:creationId xmlns:a16="http://schemas.microsoft.com/office/drawing/2014/main" id="{DAD96425-49A2-22B1-94F3-F59532632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30413" y="1621470"/>
              <a:ext cx="3820032" cy="2866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Ellipse 63">
              <a:extLst>
                <a:ext uri="{FF2B5EF4-FFF2-40B4-BE49-F238E27FC236}">
                  <a16:creationId xmlns:a16="http://schemas.microsoft.com/office/drawing/2014/main" id="{FC0CC9B3-494F-A8FE-7F95-C7B879290B54}"/>
                </a:ext>
              </a:extLst>
            </p:cNvPr>
            <p:cNvSpPr/>
            <p:nvPr/>
          </p:nvSpPr>
          <p:spPr>
            <a:xfrm>
              <a:off x="6014638" y="4137777"/>
              <a:ext cx="85344" cy="975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64">
              <a:extLst>
                <a:ext uri="{FF2B5EF4-FFF2-40B4-BE49-F238E27FC236}">
                  <a16:creationId xmlns:a16="http://schemas.microsoft.com/office/drawing/2014/main" id="{EE609696-7CA3-5AF0-F072-3B070510922C}"/>
                </a:ext>
              </a:extLst>
            </p:cNvPr>
            <p:cNvSpPr/>
            <p:nvPr/>
          </p:nvSpPr>
          <p:spPr>
            <a:xfrm>
              <a:off x="6154845" y="4131681"/>
              <a:ext cx="85344" cy="975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65">
              <a:extLst>
                <a:ext uri="{FF2B5EF4-FFF2-40B4-BE49-F238E27FC236}">
                  <a16:creationId xmlns:a16="http://schemas.microsoft.com/office/drawing/2014/main" id="{8D6B6FC2-1B2D-2B64-4823-72D74838CBB1}"/>
                </a:ext>
              </a:extLst>
            </p:cNvPr>
            <p:cNvSpPr/>
            <p:nvPr/>
          </p:nvSpPr>
          <p:spPr>
            <a:xfrm>
              <a:off x="6788829" y="3973183"/>
              <a:ext cx="85344" cy="975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66">
              <a:extLst>
                <a:ext uri="{FF2B5EF4-FFF2-40B4-BE49-F238E27FC236}">
                  <a16:creationId xmlns:a16="http://schemas.microsoft.com/office/drawing/2014/main" id="{53ABB683-32B0-1DB1-F579-799CF078868A}"/>
                </a:ext>
              </a:extLst>
            </p:cNvPr>
            <p:cNvSpPr/>
            <p:nvPr/>
          </p:nvSpPr>
          <p:spPr>
            <a:xfrm>
              <a:off x="6301149" y="4131681"/>
              <a:ext cx="85344" cy="975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67">
              <a:extLst>
                <a:ext uri="{FF2B5EF4-FFF2-40B4-BE49-F238E27FC236}">
                  <a16:creationId xmlns:a16="http://schemas.microsoft.com/office/drawing/2014/main" id="{6EC75791-B612-FEA4-513C-326865BCC8FF}"/>
                </a:ext>
              </a:extLst>
            </p:cNvPr>
            <p:cNvSpPr/>
            <p:nvPr/>
          </p:nvSpPr>
          <p:spPr>
            <a:xfrm>
              <a:off x="6452217" y="4129584"/>
              <a:ext cx="85344" cy="975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68">
              <a:extLst>
                <a:ext uri="{FF2B5EF4-FFF2-40B4-BE49-F238E27FC236}">
                  <a16:creationId xmlns:a16="http://schemas.microsoft.com/office/drawing/2014/main" id="{98F2C975-307B-C326-C754-97D016315E3A}"/>
                </a:ext>
              </a:extLst>
            </p:cNvPr>
            <p:cNvSpPr/>
            <p:nvPr/>
          </p:nvSpPr>
          <p:spPr>
            <a:xfrm>
              <a:off x="6593757" y="4119489"/>
              <a:ext cx="85344" cy="975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69">
              <a:extLst>
                <a:ext uri="{FF2B5EF4-FFF2-40B4-BE49-F238E27FC236}">
                  <a16:creationId xmlns:a16="http://schemas.microsoft.com/office/drawing/2014/main" id="{495CC088-76FB-C87C-6EB2-FFF5E610FC24}"/>
                </a:ext>
              </a:extLst>
            </p:cNvPr>
            <p:cNvSpPr/>
            <p:nvPr/>
          </p:nvSpPr>
          <p:spPr>
            <a:xfrm>
              <a:off x="6703294" y="4081383"/>
              <a:ext cx="85344" cy="975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70">
              <a:extLst>
                <a:ext uri="{FF2B5EF4-FFF2-40B4-BE49-F238E27FC236}">
                  <a16:creationId xmlns:a16="http://schemas.microsoft.com/office/drawing/2014/main" id="{E66F3BE8-A425-40FE-FA6F-EA03DFA4CA4B}"/>
                </a:ext>
              </a:extLst>
            </p:cNvPr>
            <p:cNvSpPr/>
            <p:nvPr/>
          </p:nvSpPr>
          <p:spPr>
            <a:xfrm>
              <a:off x="5884146" y="4133775"/>
              <a:ext cx="85344" cy="975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71">
              <a:extLst>
                <a:ext uri="{FF2B5EF4-FFF2-40B4-BE49-F238E27FC236}">
                  <a16:creationId xmlns:a16="http://schemas.microsoft.com/office/drawing/2014/main" id="{CC3A11CA-95BA-103C-CEDF-4812D8DD20D8}"/>
                </a:ext>
              </a:extLst>
            </p:cNvPr>
            <p:cNvSpPr/>
            <p:nvPr/>
          </p:nvSpPr>
          <p:spPr>
            <a:xfrm>
              <a:off x="8574957" y="1795383"/>
              <a:ext cx="85344" cy="975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72">
              <a:extLst>
                <a:ext uri="{FF2B5EF4-FFF2-40B4-BE49-F238E27FC236}">
                  <a16:creationId xmlns:a16="http://schemas.microsoft.com/office/drawing/2014/main" id="{4D93A5CA-89ED-12A7-1D53-BFD27A91AA18}"/>
                </a:ext>
              </a:extLst>
            </p:cNvPr>
            <p:cNvSpPr/>
            <p:nvPr/>
          </p:nvSpPr>
          <p:spPr>
            <a:xfrm>
              <a:off x="5779370" y="4133775"/>
              <a:ext cx="85344" cy="975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73">
              <a:extLst>
                <a:ext uri="{FF2B5EF4-FFF2-40B4-BE49-F238E27FC236}">
                  <a16:creationId xmlns:a16="http://schemas.microsoft.com/office/drawing/2014/main" id="{3BD64DAE-FA22-39F6-2F4B-E5F037EAE4EE}"/>
                </a:ext>
              </a:extLst>
            </p:cNvPr>
            <p:cNvSpPr/>
            <p:nvPr/>
          </p:nvSpPr>
          <p:spPr>
            <a:xfrm>
              <a:off x="8289208" y="1790627"/>
              <a:ext cx="85344" cy="975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Forme libre 74">
              <a:extLst>
                <a:ext uri="{FF2B5EF4-FFF2-40B4-BE49-F238E27FC236}">
                  <a16:creationId xmlns:a16="http://schemas.microsoft.com/office/drawing/2014/main" id="{3CE57C68-5810-1516-24B0-D1B56D95EA8F}"/>
                </a:ext>
              </a:extLst>
            </p:cNvPr>
            <p:cNvSpPr/>
            <p:nvPr/>
          </p:nvSpPr>
          <p:spPr>
            <a:xfrm>
              <a:off x="6831501" y="1857871"/>
              <a:ext cx="1487424" cy="2231136"/>
            </a:xfrm>
            <a:custGeom>
              <a:avLst/>
              <a:gdLst>
                <a:gd name="connsiteX0" fmla="*/ 1487424 w 1487424"/>
                <a:gd name="connsiteY0" fmla="*/ 0 h 2231136"/>
                <a:gd name="connsiteX1" fmla="*/ 1036320 w 1487424"/>
                <a:gd name="connsiteY1" fmla="*/ 207264 h 2231136"/>
                <a:gd name="connsiteX2" fmla="*/ 512064 w 1487424"/>
                <a:gd name="connsiteY2" fmla="*/ 1194816 h 2231136"/>
                <a:gd name="connsiteX3" fmla="*/ 0 w 1487424"/>
                <a:gd name="connsiteY3" fmla="*/ 2231136 h 223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424" h="2231136">
                  <a:moveTo>
                    <a:pt x="1487424" y="0"/>
                  </a:moveTo>
                  <a:cubicBezTo>
                    <a:pt x="1343152" y="4064"/>
                    <a:pt x="1198880" y="8128"/>
                    <a:pt x="1036320" y="207264"/>
                  </a:cubicBezTo>
                  <a:cubicBezTo>
                    <a:pt x="873760" y="406400"/>
                    <a:pt x="684784" y="857504"/>
                    <a:pt x="512064" y="1194816"/>
                  </a:cubicBezTo>
                  <a:cubicBezTo>
                    <a:pt x="339344" y="1532128"/>
                    <a:pt x="176784" y="1977136"/>
                    <a:pt x="0" y="223113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Forme libre 76">
              <a:extLst>
                <a:ext uri="{FF2B5EF4-FFF2-40B4-BE49-F238E27FC236}">
                  <a16:creationId xmlns:a16="http://schemas.microsoft.com/office/drawing/2014/main" id="{8702C4D4-A71F-1E4D-3ADA-89237A95CF1F}"/>
                </a:ext>
              </a:extLst>
            </p:cNvPr>
            <p:cNvSpPr/>
            <p:nvPr/>
          </p:nvSpPr>
          <p:spPr>
            <a:xfrm>
              <a:off x="6829215" y="1850698"/>
              <a:ext cx="1676400" cy="2179637"/>
            </a:xfrm>
            <a:custGeom>
              <a:avLst/>
              <a:gdLst>
                <a:gd name="connsiteX0" fmla="*/ 1676400 w 1676400"/>
                <a:gd name="connsiteY0" fmla="*/ 3175 h 2179637"/>
                <a:gd name="connsiteX1" fmla="*/ 1133475 w 1676400"/>
                <a:gd name="connsiteY1" fmla="*/ 12700 h 2179637"/>
                <a:gd name="connsiteX2" fmla="*/ 752475 w 1676400"/>
                <a:gd name="connsiteY2" fmla="*/ 22225 h 2179637"/>
                <a:gd name="connsiteX3" fmla="*/ 590550 w 1676400"/>
                <a:gd name="connsiteY3" fmla="*/ 146050 h 2179637"/>
                <a:gd name="connsiteX4" fmla="*/ 390525 w 1676400"/>
                <a:gd name="connsiteY4" fmla="*/ 760412 h 2179637"/>
                <a:gd name="connsiteX5" fmla="*/ 0 w 1676400"/>
                <a:gd name="connsiteY5" fmla="*/ 2179637 h 217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400" h="2179637">
                  <a:moveTo>
                    <a:pt x="1676400" y="3175"/>
                  </a:moveTo>
                  <a:lnTo>
                    <a:pt x="1133475" y="12700"/>
                  </a:lnTo>
                  <a:cubicBezTo>
                    <a:pt x="979488" y="15875"/>
                    <a:pt x="842963" y="0"/>
                    <a:pt x="752475" y="22225"/>
                  </a:cubicBezTo>
                  <a:cubicBezTo>
                    <a:pt x="661988" y="44450"/>
                    <a:pt x="650875" y="23019"/>
                    <a:pt x="590550" y="146050"/>
                  </a:cubicBezTo>
                  <a:cubicBezTo>
                    <a:pt x="530225" y="269081"/>
                    <a:pt x="488950" y="421481"/>
                    <a:pt x="390525" y="760412"/>
                  </a:cubicBezTo>
                  <a:cubicBezTo>
                    <a:pt x="292100" y="1099343"/>
                    <a:pt x="65881" y="1951831"/>
                    <a:pt x="0" y="217963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ZoneTexte 77">
              <a:extLst>
                <a:ext uri="{FF2B5EF4-FFF2-40B4-BE49-F238E27FC236}">
                  <a16:creationId xmlns:a16="http://schemas.microsoft.com/office/drawing/2014/main" id="{D459D1FA-8550-477C-FD31-33EBFF4FE1F3}"/>
                </a:ext>
              </a:extLst>
            </p:cNvPr>
            <p:cNvSpPr txBox="1"/>
            <p:nvPr/>
          </p:nvSpPr>
          <p:spPr>
            <a:xfrm>
              <a:off x="6853029" y="254444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?</a:t>
              </a:r>
            </a:p>
          </p:txBody>
        </p:sp>
        <p:sp>
          <p:nvSpPr>
            <p:cNvPr id="41" name="ZoneTexte 78">
              <a:extLst>
                <a:ext uri="{FF2B5EF4-FFF2-40B4-BE49-F238E27FC236}">
                  <a16:creationId xmlns:a16="http://schemas.microsoft.com/office/drawing/2014/main" id="{16DD8365-419C-CD32-6725-C78B7C6CD1B9}"/>
                </a:ext>
              </a:extLst>
            </p:cNvPr>
            <p:cNvSpPr txBox="1"/>
            <p:nvPr/>
          </p:nvSpPr>
          <p:spPr>
            <a:xfrm>
              <a:off x="7415003" y="282067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?</a:t>
              </a:r>
            </a:p>
          </p:txBody>
        </p:sp>
        <p:sp>
          <p:nvSpPr>
            <p:cNvPr id="42" name="Accolade ouvrante 79">
              <a:extLst>
                <a:ext uri="{FF2B5EF4-FFF2-40B4-BE49-F238E27FC236}">
                  <a16:creationId xmlns:a16="http://schemas.microsoft.com/office/drawing/2014/main" id="{FB2EA39D-1B13-0AF3-4726-2A7FEECD544A}"/>
                </a:ext>
              </a:extLst>
            </p:cNvPr>
            <p:cNvSpPr/>
            <p:nvPr/>
          </p:nvSpPr>
          <p:spPr>
            <a:xfrm rot="5400000">
              <a:off x="7532541" y="980059"/>
              <a:ext cx="237744" cy="113995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80">
              <a:extLst>
                <a:ext uri="{FF2B5EF4-FFF2-40B4-BE49-F238E27FC236}">
                  <a16:creationId xmlns:a16="http://schemas.microsoft.com/office/drawing/2014/main" id="{C6291376-72C2-43FD-BEE6-F7A71FF4545D}"/>
                </a:ext>
              </a:extLst>
            </p:cNvPr>
            <p:cNvSpPr txBox="1"/>
            <p:nvPr/>
          </p:nvSpPr>
          <p:spPr>
            <a:xfrm>
              <a:off x="6965614" y="1089786"/>
              <a:ext cx="1694688" cy="353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Missing values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296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7DB98-E83A-4ACD-8234-754A911F6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60655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Use simulation to design for </a:t>
            </a:r>
            <a:r>
              <a:rPr lang="en-US" dirty="0" err="1"/>
              <a:t>inspectability</a:t>
            </a:r>
            <a:r>
              <a:rPr lang="en-US" dirty="0"/>
              <a:t> before designs are finalized</a:t>
            </a:r>
          </a:p>
          <a:p>
            <a:r>
              <a:rPr lang="en-US" dirty="0"/>
              <a:t>Simulate additional inspection methods, gaining the same benefits as simulation of existing methods</a:t>
            </a:r>
          </a:p>
          <a:p>
            <a:r>
              <a:rPr lang="en-US" dirty="0"/>
              <a:t>As computing power increases, it will become practical to run even complex models on laptops, supporting offline and remote modeling of inspections to assist field work</a:t>
            </a:r>
          </a:p>
          <a:p>
            <a:r>
              <a:rPr lang="en-US" dirty="0"/>
              <a:t>As connectivity increases, use of cloud computing and virtual computers will increase as a way to have the benefits of powerful computing without the need for a desktop computer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F5AC01-CB30-0B10-B230-06A38AC69363}"/>
              </a:ext>
            </a:extLst>
          </p:cNvPr>
          <p:cNvSpPr txBox="1">
            <a:spLocks/>
          </p:cNvSpPr>
          <p:nvPr/>
        </p:nvSpPr>
        <p:spPr>
          <a:xfrm>
            <a:off x="510081" y="592840"/>
            <a:ext cx="10515600" cy="646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Future</a:t>
            </a:r>
          </a:p>
        </p:txBody>
      </p:sp>
      <p:pic>
        <p:nvPicPr>
          <p:cNvPr id="2" name="Picture 1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17C0CA13-B315-78A0-8DFA-85A1FD99BB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3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7FA3F-3DF3-4FBD-A785-145A632A9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Starr D’Auria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Starr.dauria@extende.com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www.extende.com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https://www.youtube.com/user/extendechannel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4F46FD-F47A-471B-9AF3-BD9390848391}"/>
              </a:ext>
            </a:extLst>
          </p:cNvPr>
          <p:cNvSpPr/>
          <p:nvPr/>
        </p:nvSpPr>
        <p:spPr>
          <a:xfrm>
            <a:off x="557465" y="902295"/>
            <a:ext cx="11077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Thanks for listening and learning!</a:t>
            </a:r>
          </a:p>
        </p:txBody>
      </p:sp>
      <p:pic>
        <p:nvPicPr>
          <p:cNvPr id="2" name="Picture 1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A87201A4-BF05-B603-539A-A0222CCE4F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5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15B0A0-4D20-4F97-A7A2-0B5505D447C9}"/>
              </a:ext>
            </a:extLst>
          </p:cNvPr>
          <p:cNvSpPr txBox="1"/>
          <p:nvPr/>
        </p:nvSpPr>
        <p:spPr>
          <a:xfrm>
            <a:off x="508635" y="466760"/>
            <a:ext cx="848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Benefits of NDT Simulation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171578-7470-4C52-8C7C-F886BFDB5754}"/>
              </a:ext>
            </a:extLst>
          </p:cNvPr>
          <p:cNvSpPr txBox="1">
            <a:spLocks/>
          </p:cNvSpPr>
          <p:nvPr/>
        </p:nvSpPr>
        <p:spPr>
          <a:xfrm>
            <a:off x="802005" y="1242340"/>
            <a:ext cx="8718867" cy="4451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cs typeface="Arial" pitchFamily="34" charset="0"/>
              </a:rPr>
              <a:t>DESIGN, OPTIMIZE  AND PREPARE INSPECTION: </a:t>
            </a:r>
          </a:p>
          <a:p>
            <a:pPr lvl="1"/>
            <a:r>
              <a:rPr lang="en-US" sz="1600" dirty="0">
                <a:cs typeface="Arial" pitchFamily="34" charset="0"/>
              </a:rPr>
              <a:t>Evaluate a wide range of testing scenarios to converge on the </a:t>
            </a:r>
            <a:r>
              <a:rPr lang="en-US" sz="1600" b="1" dirty="0">
                <a:cs typeface="Arial" pitchFamily="34" charset="0"/>
              </a:rPr>
              <a:t>optimal solution</a:t>
            </a:r>
          </a:p>
          <a:p>
            <a:pPr lvl="1"/>
            <a:r>
              <a:rPr lang="en-US" sz="1600" b="1" dirty="0">
                <a:cs typeface="Arial" pitchFamily="34" charset="0"/>
                <a:sym typeface="Wingdings" panose="05000000000000000000" pitchFamily="2" charset="2"/>
              </a:rPr>
              <a:t>Master </a:t>
            </a:r>
            <a:r>
              <a:rPr lang="en-US" sz="1600" dirty="0">
                <a:cs typeface="Arial" pitchFamily="34" charset="0"/>
                <a:sym typeface="Wingdings" panose="05000000000000000000" pitchFamily="2" charset="2"/>
              </a:rPr>
              <a:t>a technique with </a:t>
            </a:r>
            <a:r>
              <a:rPr lang="en-US" sz="1600" b="1" dirty="0">
                <a:cs typeface="Arial" pitchFamily="34" charset="0"/>
                <a:sym typeface="Wingdings" panose="05000000000000000000" pitchFamily="2" charset="2"/>
              </a:rPr>
              <a:t>less iterations</a:t>
            </a:r>
          </a:p>
          <a:p>
            <a:pPr lvl="1"/>
            <a:r>
              <a:rPr lang="en-US" sz="1600" b="1" dirty="0">
                <a:cs typeface="Arial" pitchFamily="34" charset="0"/>
                <a:sym typeface="Wingdings" panose="05000000000000000000" pitchFamily="2" charset="2"/>
              </a:rPr>
              <a:t>Test</a:t>
            </a:r>
            <a:r>
              <a:rPr lang="en-US" sz="1600" dirty="0">
                <a:cs typeface="Arial" pitchFamily="34" charset="0"/>
                <a:sym typeface="Wingdings" panose="05000000000000000000" pitchFamily="2" charset="2"/>
              </a:rPr>
              <a:t> equipment effectiveness, including for options not yet purchased</a:t>
            </a:r>
            <a:endParaRPr lang="en-US" sz="1600" b="1" dirty="0">
              <a:cs typeface="Arial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1600" dirty="0">
                <a:cs typeface="Arial" pitchFamily="34" charset="0"/>
                <a:sym typeface="Wingdings" panose="05000000000000000000" pitchFamily="2" charset="2"/>
              </a:rPr>
              <a:t>Less mock-ups, less trials : </a:t>
            </a:r>
            <a:r>
              <a:rPr lang="en-US" sz="1600" b="1" dirty="0">
                <a:cs typeface="Arial" pitchFamily="34" charset="0"/>
                <a:sym typeface="Wingdings" panose="05000000000000000000" pitchFamily="2" charset="2"/>
              </a:rPr>
              <a:t>Save time and money</a:t>
            </a:r>
          </a:p>
          <a:p>
            <a:r>
              <a:rPr lang="en-US" sz="2400" dirty="0">
                <a:cs typeface="Arial" pitchFamily="34" charset="0"/>
              </a:rPr>
              <a:t>EXPERTISE:</a:t>
            </a:r>
          </a:p>
          <a:p>
            <a:pPr lvl="1"/>
            <a:r>
              <a:rPr lang="en-US" sz="1600" dirty="0">
                <a:cs typeface="Arial" pitchFamily="34" charset="0"/>
                <a:sym typeface="Wingdings" panose="05000000000000000000" pitchFamily="2" charset="2"/>
              </a:rPr>
              <a:t>Reproduce field results to understand complex situations and confirm/disprove a diagnosis</a:t>
            </a:r>
          </a:p>
          <a:p>
            <a:r>
              <a:rPr lang="en-US" sz="2400" dirty="0">
                <a:cs typeface="Arial" pitchFamily="34" charset="0"/>
              </a:rPr>
              <a:t>QUALIFY:</a:t>
            </a:r>
          </a:p>
          <a:p>
            <a:pPr lvl="1"/>
            <a:r>
              <a:rPr lang="en-US" sz="1600" dirty="0">
                <a:cs typeface="Arial" pitchFamily="34" charset="0"/>
                <a:sym typeface="Wingdings" panose="05000000000000000000" pitchFamily="2" charset="2"/>
              </a:rPr>
              <a:t>To support performance demonstrations with study of influential parameters by simulation (and reduce mock-up tests) 1) Predict the worst-case scenario 2) Compute POD curves: An element of technical justification in qualification stage</a:t>
            </a:r>
          </a:p>
          <a:p>
            <a:r>
              <a:rPr lang="en-US" sz="2400" dirty="0">
                <a:cs typeface="Arial" pitchFamily="34" charset="0"/>
              </a:rPr>
              <a:t>DISCUSS AND CONVINCE:</a:t>
            </a:r>
          </a:p>
          <a:p>
            <a:pPr lvl="1"/>
            <a:r>
              <a:rPr lang="en-US" sz="1600" dirty="0">
                <a:cs typeface="Arial" pitchFamily="34" charset="0"/>
                <a:sym typeface="Wingdings" panose="05000000000000000000" pitchFamily="2" charset="2"/>
              </a:rPr>
              <a:t>To </a:t>
            </a:r>
            <a:r>
              <a:rPr lang="en-US" sz="1600" b="1" dirty="0">
                <a:cs typeface="Arial" pitchFamily="34" charset="0"/>
                <a:sym typeface="Wingdings" panose="05000000000000000000" pitchFamily="2" charset="2"/>
              </a:rPr>
              <a:t>ease</a:t>
            </a:r>
            <a:r>
              <a:rPr lang="en-US" sz="1600" dirty="0">
                <a:cs typeface="Arial" pitchFamily="34" charset="0"/>
                <a:sym typeface="Wingdings" panose="05000000000000000000" pitchFamily="2" charset="2"/>
              </a:rPr>
              <a:t> technical discussions between all “players” </a:t>
            </a:r>
            <a:br>
              <a:rPr lang="en-US" sz="1600" dirty="0">
                <a:cs typeface="Arial" pitchFamily="34" charset="0"/>
                <a:sym typeface="Wingdings" panose="05000000000000000000" pitchFamily="2" charset="2"/>
              </a:rPr>
            </a:br>
            <a:r>
              <a:rPr lang="en-US" sz="1600" dirty="0">
                <a:cs typeface="Arial" pitchFamily="34" charset="0"/>
                <a:sym typeface="Wingdings" panose="05000000000000000000" pitchFamily="2" charset="2"/>
              </a:rPr>
              <a:t>(inspector, manufacturer, engineer, material scientist, end user, etc.) and </a:t>
            </a:r>
            <a:r>
              <a:rPr lang="en-US" sz="1600" b="1" dirty="0">
                <a:cs typeface="Arial" pitchFamily="34" charset="0"/>
                <a:sym typeface="Wingdings" panose="05000000000000000000" pitchFamily="2" charset="2"/>
              </a:rPr>
              <a:t>convince</a:t>
            </a:r>
          </a:p>
          <a:p>
            <a:r>
              <a:rPr lang="en-US" sz="2400" dirty="0">
                <a:cs typeface="Arial" pitchFamily="34" charset="0"/>
                <a:sym typeface="Wingdings" panose="05000000000000000000" pitchFamily="2" charset="2"/>
              </a:rPr>
              <a:t>TRAIN:</a:t>
            </a:r>
          </a:p>
          <a:p>
            <a:pPr lvl="1"/>
            <a:r>
              <a:rPr lang="en-US" sz="1600" dirty="0">
                <a:cs typeface="Arial" pitchFamily="34" charset="0"/>
                <a:sym typeface="Wingdings" panose="05000000000000000000" pitchFamily="2" charset="2"/>
              </a:rPr>
              <a:t>Demonstrate the physics of NDT quickly and safely</a:t>
            </a:r>
            <a:endParaRPr lang="en-US" sz="1600" dirty="0">
              <a:cs typeface="Arial" pitchFamily="34" charset="0"/>
            </a:endParaRPr>
          </a:p>
        </p:txBody>
      </p:sp>
      <p:pic>
        <p:nvPicPr>
          <p:cNvPr id="5" name="Picture 4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F6DFDAA3-C8FB-4C8C-7761-1A149A66FC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4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6EE35A27-41D6-3673-657B-3A9A04F15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BFB1DCD-A988-9380-FD4F-B6168015C243}"/>
              </a:ext>
            </a:extLst>
          </p:cNvPr>
          <p:cNvSpPr txBox="1">
            <a:spLocks/>
          </p:cNvSpPr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Ultrasonic Testing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E2200-1724-4AC4-B505-44AC51B557DF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1963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Beam Profile</a:t>
            </a:r>
          </a:p>
          <a:p>
            <a:pPr marL="461963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Inspection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11" name="Picture 1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E4250E8-8950-3078-9C5E-996A61FEE3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r="51382" b="1"/>
          <a:stretch/>
        </p:blipFill>
        <p:spPr>
          <a:xfrm>
            <a:off x="5325528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DF52A2-1EC2-BDEF-8C79-95244C9681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773" t="38966" r="1197" b="918"/>
          <a:stretch/>
        </p:blipFill>
        <p:spPr>
          <a:xfrm>
            <a:off x="354086" y="3851870"/>
            <a:ext cx="4603531" cy="29323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00633F-0CC0-CD9A-DB96-FBC54C69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25534" t="16459" r="15643" b="17413"/>
          <a:stretch>
            <a:fillRect/>
          </a:stretch>
        </p:blipFill>
        <p:spPr bwMode="auto">
          <a:xfrm>
            <a:off x="795945" y="3652497"/>
            <a:ext cx="5615366" cy="2748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2A7696-E7FE-5653-C5FA-A6514DE095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327" t="18977" b="3711"/>
          <a:stretch/>
        </p:blipFill>
        <p:spPr>
          <a:xfrm>
            <a:off x="7202491" y="725215"/>
            <a:ext cx="4448021" cy="3352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391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96796"/>
            <a:ext cx="9145588" cy="8651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Simulation of Component to be Inspected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9717088" y="6381750"/>
            <a:ext cx="950912" cy="4762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page </a:t>
            </a:r>
            <a:fld id="{0C216ED3-41A7-457C-B0A9-C7EC375AAD7C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39" t="60214" r="20422" b="12524"/>
          <a:stretch>
            <a:fillRect/>
          </a:stretch>
        </p:blipFill>
        <p:spPr bwMode="auto">
          <a:xfrm rot="12181945">
            <a:off x="3957750" y="3837141"/>
            <a:ext cx="1986593" cy="93317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32" t="55775" r="17722" b="12161"/>
          <a:stretch>
            <a:fillRect/>
          </a:stretch>
        </p:blipFill>
        <p:spPr bwMode="auto">
          <a:xfrm>
            <a:off x="3719736" y="5030430"/>
            <a:ext cx="2952328" cy="15679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55" t="20275" r="30971" b="12682"/>
          <a:stretch>
            <a:fillRect/>
          </a:stretch>
        </p:blipFill>
        <p:spPr bwMode="auto">
          <a:xfrm>
            <a:off x="4686802" y="1860069"/>
            <a:ext cx="2244006" cy="191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608" t="21405" r="33360" b="13651"/>
          <a:stretch>
            <a:fillRect/>
          </a:stretch>
        </p:blipFill>
        <p:spPr bwMode="auto">
          <a:xfrm>
            <a:off x="3592229" y="792737"/>
            <a:ext cx="1944216" cy="177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70" t="16397" r="26911" b="22052"/>
          <a:stretch>
            <a:fillRect/>
          </a:stretch>
        </p:blipFill>
        <p:spPr bwMode="auto">
          <a:xfrm rot="19029597">
            <a:off x="9241928" y="4385593"/>
            <a:ext cx="2607033" cy="171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56" t="54951" r="20755" b="7623"/>
          <a:stretch>
            <a:fillRect/>
          </a:stretch>
        </p:blipFill>
        <p:spPr bwMode="auto">
          <a:xfrm>
            <a:off x="6096000" y="908720"/>
            <a:ext cx="1800200" cy="11335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46" t="16721" r="9793" b="32714"/>
          <a:stretch>
            <a:fillRect/>
          </a:stretch>
        </p:blipFill>
        <p:spPr bwMode="auto">
          <a:xfrm rot="1767080">
            <a:off x="7710503" y="2466764"/>
            <a:ext cx="4450085" cy="140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89" t="20968" r="19474" b="35917"/>
          <a:stretch>
            <a:fillRect/>
          </a:stretch>
        </p:blipFill>
        <p:spPr bwMode="auto">
          <a:xfrm>
            <a:off x="9565163" y="665931"/>
            <a:ext cx="2290833" cy="188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65" t="17044" r="8280" b="16236"/>
          <a:stretch>
            <a:fillRect/>
          </a:stretch>
        </p:blipFill>
        <p:spPr bwMode="auto">
          <a:xfrm>
            <a:off x="5892429" y="3535793"/>
            <a:ext cx="3521531" cy="170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2481" y="4841469"/>
            <a:ext cx="1192346" cy="19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992AFC-66C2-42C1-BE68-1F80F7CE9227}"/>
              </a:ext>
            </a:extLst>
          </p:cNvPr>
          <p:cNvSpPr txBox="1"/>
          <p:nvPr/>
        </p:nvSpPr>
        <p:spPr>
          <a:xfrm>
            <a:off x="323227" y="1680890"/>
            <a:ext cx="42115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Evaluate:</a:t>
            </a:r>
          </a:p>
          <a:p>
            <a:endParaRPr lang="en-US" u="sng" dirty="0"/>
          </a:p>
          <a:p>
            <a:pPr marL="342900" indent="-342900">
              <a:buFont typeface="+mj-lt"/>
              <a:buAutoNum type="arabicPeriod"/>
            </a:pPr>
            <a:r>
              <a:rPr lang="en-US" u="sng" dirty="0"/>
              <a:t>Shape of part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Evaluate min/max conditions</a:t>
            </a:r>
          </a:p>
          <a:p>
            <a:pPr lvl="1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u="sng" dirty="0"/>
              <a:t>Material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Isotropic, anisotropic or composite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Single or Multi-layer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Grain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Attenuation</a:t>
            </a:r>
          </a:p>
        </p:txBody>
      </p:sp>
      <p:pic>
        <p:nvPicPr>
          <p:cNvPr id="3" name="Picture 2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1DE0E25C-E636-43AC-5125-9D79AB6552F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8534" y="239114"/>
            <a:ext cx="7773988" cy="86518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Flaw Geometry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238298" y="729660"/>
            <a:ext cx="8748000" cy="4730768"/>
          </a:xfrm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GB" dirty="0"/>
              <a:t>Type of flaw geometries:</a:t>
            </a:r>
          </a:p>
          <a:p>
            <a:pPr lvl="1">
              <a:tabLst>
                <a:tab pos="457200" algn="l"/>
              </a:tabLst>
            </a:pPr>
            <a:r>
              <a:rPr lang="en-GB" dirty="0"/>
              <a:t>Planar or crack-like flaws</a:t>
            </a:r>
          </a:p>
          <a:p>
            <a:pPr lvl="1">
              <a:tabLst>
                <a:tab pos="457200" algn="l"/>
              </a:tabLst>
            </a:pPr>
            <a:r>
              <a:rPr lang="en-GB" dirty="0"/>
              <a:t>Inclusions</a:t>
            </a:r>
          </a:p>
          <a:p>
            <a:pPr lvl="1">
              <a:tabLst>
                <a:tab pos="457200" algn="l"/>
              </a:tabLst>
            </a:pPr>
            <a:r>
              <a:rPr lang="en-GB" dirty="0"/>
              <a:t>Calibration reflectors</a:t>
            </a:r>
          </a:p>
          <a:p>
            <a:pPr lvl="1">
              <a:tabLst>
                <a:tab pos="457200" algn="l"/>
              </a:tabLst>
            </a:pPr>
            <a:endParaRPr lang="en-GB" dirty="0"/>
          </a:p>
          <a:p>
            <a:pPr lvl="2">
              <a:tabLst>
                <a:tab pos="457200" algn="l"/>
              </a:tabLst>
            </a:pPr>
            <a:endParaRPr lang="en-GB" dirty="0"/>
          </a:p>
          <a:p>
            <a:pPr lvl="1">
              <a:tabLst>
                <a:tab pos="457200" algn="l"/>
              </a:tabLst>
            </a:pP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56D2B925-4BE5-45EC-A843-9F1FBFEEE4B0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6165" y="4729486"/>
            <a:ext cx="2336171" cy="126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023FF63-2FA8-4B9B-8075-06C5CCE49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8133" y="1061414"/>
            <a:ext cx="2345574" cy="172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1444B2-82B5-44F2-9E9E-A526C2239EB0}"/>
              </a:ext>
            </a:extLst>
          </p:cNvPr>
          <p:cNvSpPr txBox="1"/>
          <p:nvPr/>
        </p:nvSpPr>
        <p:spPr>
          <a:xfrm>
            <a:off x="353866" y="3429000"/>
            <a:ext cx="44541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Evaluate: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Flaw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Flaw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Flaw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Flaw 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Determine ability of the proposed equipment to detect the flaw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e 6">
            <a:extLst>
              <a:ext uri="{FF2B5EF4-FFF2-40B4-BE49-F238E27FC236}">
                <a16:creationId xmlns:a16="http://schemas.microsoft.com/office/drawing/2014/main" id="{7DC812B3-4592-41DB-83E1-6002EC3AB546}"/>
              </a:ext>
            </a:extLst>
          </p:cNvPr>
          <p:cNvGrpSpPr/>
          <p:nvPr/>
        </p:nvGrpSpPr>
        <p:grpSpPr>
          <a:xfrm>
            <a:off x="4461365" y="4438414"/>
            <a:ext cx="2473436" cy="928612"/>
            <a:chOff x="6670564" y="3360068"/>
            <a:chExt cx="2473436" cy="928612"/>
          </a:xfrm>
        </p:grpSpPr>
        <p:pic>
          <p:nvPicPr>
            <p:cNvPr id="9" name="Picture 17">
              <a:extLst>
                <a:ext uri="{FF2B5EF4-FFF2-40B4-BE49-F238E27FC236}">
                  <a16:creationId xmlns:a16="http://schemas.microsoft.com/office/drawing/2014/main" id="{32BF41D1-5DC5-4EE4-80D2-9A1316627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70564" y="3360068"/>
              <a:ext cx="1450066" cy="89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7CC22B7E-9C06-45DE-AA3E-F0F6ABE99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20630" y="3401051"/>
              <a:ext cx="1023370" cy="88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27A6299-153E-4891-A3F9-DF664E8D0B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4807" y="3291270"/>
            <a:ext cx="8480271" cy="835224"/>
          </a:xfrm>
          <a:prstGeom prst="rect">
            <a:avLst/>
          </a:prstGeom>
        </p:spPr>
      </p:pic>
      <p:pic>
        <p:nvPicPr>
          <p:cNvPr id="12" name="Picture 11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004309FB-C901-A707-D6C2-0C66D0FCE6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38049" y="213796"/>
            <a:ext cx="10813001" cy="8651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Inspection Simulation - Scanning patterns</a:t>
            </a:r>
            <a:endParaRPr lang="fr-FR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1920001" y="828001"/>
            <a:ext cx="8281987" cy="4689475"/>
          </a:xfrm>
        </p:spPr>
        <p:txBody>
          <a:bodyPr/>
          <a:lstStyle/>
          <a:p>
            <a:pPr lvl="1" eaLnBrk="1" hangingPunct="1"/>
            <a:endParaRPr lang="en-US" dirty="0"/>
          </a:p>
          <a:p>
            <a:pPr lvl="1" eaLnBrk="1" hangingPunct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page </a:t>
            </a:r>
            <a:fld id="{8118DF98-81F3-47EC-869D-71BB1F04CF1B}" type="slidenum">
              <a:rPr lang="fr-FR"/>
              <a:pPr>
                <a:defRPr/>
              </a:pPr>
              <a:t>7</a:t>
            </a:fld>
            <a:endParaRPr lang="fr-FR" dirty="0"/>
          </a:p>
        </p:txBody>
      </p:sp>
      <p:grpSp>
        <p:nvGrpSpPr>
          <p:cNvPr id="2" name="Groupe 7"/>
          <p:cNvGrpSpPr/>
          <p:nvPr/>
        </p:nvGrpSpPr>
        <p:grpSpPr>
          <a:xfrm>
            <a:off x="3936803" y="927793"/>
            <a:ext cx="8001056" cy="3142313"/>
            <a:chOff x="500034" y="2357430"/>
            <a:chExt cx="8001056" cy="3142313"/>
          </a:xfrm>
        </p:grpSpPr>
        <p:pic>
          <p:nvPicPr>
            <p:cNvPr id="1638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7686" y="2357430"/>
              <a:ext cx="4143404" cy="314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4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2357430"/>
              <a:ext cx="3500462" cy="2680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e 11"/>
          <p:cNvGrpSpPr/>
          <p:nvPr/>
        </p:nvGrpSpPr>
        <p:grpSpPr>
          <a:xfrm>
            <a:off x="3488924" y="4145872"/>
            <a:ext cx="7179076" cy="2069423"/>
            <a:chOff x="0" y="3286124"/>
            <a:chExt cx="9144000" cy="2906135"/>
          </a:xfrm>
        </p:grpSpPr>
        <p:pic>
          <p:nvPicPr>
            <p:cNvPr id="16384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357562"/>
              <a:ext cx="3481380" cy="261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4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38800" y="3286124"/>
              <a:ext cx="3205200" cy="2906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4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00364" y="3286124"/>
              <a:ext cx="3000396" cy="273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Picture 4">
            <a:extLst>
              <a:ext uri="{FF2B5EF4-FFF2-40B4-BE49-F238E27FC236}">
                <a16:creationId xmlns:a16="http://schemas.microsoft.com/office/drawing/2014/main" id="{91508C76-03D0-4B00-B39F-DAF84EF86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534" y="3894710"/>
            <a:ext cx="2322226" cy="220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AC5D06-DAAE-482F-8060-68530CB0FA8B}"/>
              </a:ext>
            </a:extLst>
          </p:cNvPr>
          <p:cNvSpPr txBox="1"/>
          <p:nvPr/>
        </p:nvSpPr>
        <p:spPr>
          <a:xfrm>
            <a:off x="626757" y="1632603"/>
            <a:ext cx="3310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Start/Stop location of scan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Scanning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acquisition intervals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Step size between scan passes</a:t>
            </a:r>
          </a:p>
        </p:txBody>
      </p:sp>
      <p:pic>
        <p:nvPicPr>
          <p:cNvPr id="7" name="Picture 6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D1150E3F-7E03-E014-BBF3-10C0943157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45816" y="295949"/>
            <a:ext cx="12277725" cy="8651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Simulation - Transducers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493840" y="1362390"/>
            <a:ext cx="8716962" cy="369332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000" dirty="0">
                <a:cs typeface="Arial" pitchFamily="34" charset="0"/>
              </a:rPr>
              <a:t>Single Element, Dual Element and Phased-Array transducers types :</a:t>
            </a:r>
            <a:endParaRPr lang="en-US" sz="1800" dirty="0">
              <a:cs typeface="Arial" pitchFamily="34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717088" y="6381750"/>
            <a:ext cx="950912" cy="476250"/>
          </a:xfrm>
        </p:spPr>
        <p:txBody>
          <a:bodyPr/>
          <a:lstStyle/>
          <a:p>
            <a:r>
              <a:rPr lang="en-US" dirty="0">
                <a:cs typeface="Arial" pitchFamily="34" charset="0"/>
              </a:rPr>
              <a:t>page </a:t>
            </a:r>
            <a:fld id="{56D2B925-4BE5-45EC-A843-9F1FBFEEE4B0}" type="slidenum">
              <a:rPr lang="en-US" smtClean="0">
                <a:cs typeface="Arial" pitchFamily="34" charset="0"/>
              </a:rPr>
              <a:pPr/>
              <a:t>8</a:t>
            </a:fld>
            <a:endParaRPr lang="en-US" dirty="0">
              <a:cs typeface="Arial" pitchFamily="34" charset="0"/>
            </a:endParaRPr>
          </a:p>
        </p:txBody>
      </p:sp>
      <p:pic>
        <p:nvPicPr>
          <p:cNvPr id="9" name="Picture 30" descr="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08" t="19864" r="27318" b="23647"/>
          <a:stretch>
            <a:fillRect/>
          </a:stretch>
        </p:blipFill>
        <p:spPr bwMode="auto">
          <a:xfrm>
            <a:off x="4976202" y="1829663"/>
            <a:ext cx="1730375" cy="1573734"/>
          </a:xfrm>
          <a:prstGeom prst="rect">
            <a:avLst/>
          </a:prstGeom>
          <a:noFill/>
        </p:spPr>
      </p:pic>
      <p:pic>
        <p:nvPicPr>
          <p:cNvPr id="15" name="Picture 28" descr="ANNULA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80" t="22435" r="18921" b="24289"/>
          <a:stretch>
            <a:fillRect/>
          </a:stretch>
        </p:blipFill>
        <p:spPr bwMode="auto">
          <a:xfrm>
            <a:off x="1619251" y="1982969"/>
            <a:ext cx="1362075" cy="1233307"/>
          </a:xfrm>
          <a:prstGeom prst="rect">
            <a:avLst/>
          </a:prstGeom>
          <a:noFill/>
        </p:spPr>
      </p:pic>
      <p:graphicFrame>
        <p:nvGraphicFramePr>
          <p:cNvPr id="20" name="Object 43"/>
          <p:cNvGraphicFramePr>
            <a:graphicFrameLocks/>
          </p:cNvGraphicFramePr>
          <p:nvPr/>
        </p:nvGraphicFramePr>
        <p:xfrm>
          <a:off x="1598613" y="4038809"/>
          <a:ext cx="1497012" cy="1628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2552700" imgH="2522538" progId="Word.Document.8">
                  <p:embed/>
                </p:oleObj>
              </mc:Choice>
              <mc:Fallback>
                <p:oleObj name="Document" r:id="rId5" imgW="2552700" imgH="2522538" progId="Word.Document.8">
                  <p:embed/>
                  <p:pic>
                    <p:nvPicPr>
                      <p:cNvPr id="20" name="Object 4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4038809"/>
                        <a:ext cx="1497012" cy="1628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44"/>
          <p:cNvPicPr>
            <a:picLocks noChangeAspect="1" noChangeArrowheads="1"/>
          </p:cNvPicPr>
          <p:nvPr/>
        </p:nvPicPr>
        <p:blipFill>
          <a:blip r:embed="rId7" cstate="print"/>
          <a:srcRect l="13799"/>
          <a:stretch>
            <a:fillRect/>
          </a:stretch>
        </p:blipFill>
        <p:spPr bwMode="auto">
          <a:xfrm>
            <a:off x="3152775" y="4158360"/>
            <a:ext cx="1695450" cy="1389254"/>
          </a:xfrm>
          <a:prstGeom prst="rect">
            <a:avLst/>
          </a:prstGeom>
          <a:noFill/>
        </p:spPr>
      </p:pic>
      <p:pic>
        <p:nvPicPr>
          <p:cNvPr id="22" name="Picture 45" descr="DCP_3846"/>
          <p:cNvPicPr>
            <a:picLocks noChangeAspect="1" noChangeArrowheads="1"/>
          </p:cNvPicPr>
          <p:nvPr/>
        </p:nvPicPr>
        <p:blipFill>
          <a:blip r:embed="rId8" cstate="print"/>
          <a:srcRect l="33540" t="50696" r="38058" b="32187"/>
          <a:stretch>
            <a:fillRect/>
          </a:stretch>
        </p:blipFill>
        <p:spPr bwMode="auto">
          <a:xfrm>
            <a:off x="4933044" y="4138612"/>
            <a:ext cx="1777477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46" descr="Photo_TCI_1M5_090905 004"/>
          <p:cNvPicPr>
            <a:picLocks noChangeAspect="1" noChangeArrowheads="1"/>
          </p:cNvPicPr>
          <p:nvPr/>
        </p:nvPicPr>
        <p:blipFill>
          <a:blip r:embed="rId9" cstate="print"/>
          <a:srcRect l="44141" t="28333" r="2786" b="8853"/>
          <a:stretch>
            <a:fillRect/>
          </a:stretch>
        </p:blipFill>
        <p:spPr bwMode="auto">
          <a:xfrm>
            <a:off x="6897689" y="4075112"/>
            <a:ext cx="1779587" cy="1555750"/>
          </a:xfrm>
          <a:prstGeom prst="rect">
            <a:avLst/>
          </a:prstGeom>
          <a:noFill/>
        </p:spPr>
      </p:pic>
      <p:pic>
        <p:nvPicPr>
          <p:cNvPr id="24" name="Picture 47" descr="capteur_G4"/>
          <p:cNvPicPr>
            <a:picLocks noChangeAspect="1" noChangeArrowheads="1"/>
          </p:cNvPicPr>
          <p:nvPr/>
        </p:nvPicPr>
        <p:blipFill>
          <a:blip r:embed="rId10" cstate="print"/>
          <a:srcRect r="38023" b="27057"/>
          <a:stretch>
            <a:fillRect/>
          </a:stretch>
        </p:blipFill>
        <p:spPr bwMode="auto">
          <a:xfrm>
            <a:off x="8882063" y="4052095"/>
            <a:ext cx="1700212" cy="1601787"/>
          </a:xfrm>
          <a:prstGeom prst="rect">
            <a:avLst/>
          </a:prstGeom>
          <a:noFill/>
        </p:spPr>
      </p:pic>
      <p:pic>
        <p:nvPicPr>
          <p:cNvPr id="26" name="Picture 29" descr="sABOT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379" t="25575" r="32990" b="28958"/>
          <a:stretch>
            <a:fillRect/>
          </a:stretch>
        </p:blipFill>
        <p:spPr bwMode="auto">
          <a:xfrm>
            <a:off x="3235393" y="1859558"/>
            <a:ext cx="1524000" cy="1474192"/>
          </a:xfrm>
          <a:prstGeom prst="rect">
            <a:avLst/>
          </a:prstGeom>
          <a:noFill/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31" t="16981" r="35743" b="29874"/>
          <a:stretch>
            <a:fillRect/>
          </a:stretch>
        </p:blipFill>
        <p:spPr bwMode="auto">
          <a:xfrm>
            <a:off x="6999772" y="1931988"/>
            <a:ext cx="1352815" cy="142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103" t="16195" r="37384" b="15094"/>
          <a:stretch>
            <a:fillRect/>
          </a:stretch>
        </p:blipFill>
        <p:spPr bwMode="auto">
          <a:xfrm>
            <a:off x="9060121" y="1819514"/>
            <a:ext cx="977383" cy="153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 descr="C:\Documents and Settings\Philippe DUBOIS\Mes documents\Mes images\LOGO\imasonic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48813" y="5743576"/>
            <a:ext cx="952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Espace réservé du contenu 2"/>
          <p:cNvSpPr txBox="1">
            <a:spLocks/>
          </p:cNvSpPr>
          <p:nvPr/>
        </p:nvSpPr>
        <p:spPr bwMode="auto">
          <a:xfrm>
            <a:off x="1493839" y="3322638"/>
            <a:ext cx="165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F8213"/>
              </a:buClr>
              <a:buFont typeface="Wingdings" pitchFamily="2" charset="2"/>
              <a:buChar char="Ø"/>
              <a:defRPr/>
            </a:pPr>
            <a:r>
              <a:rPr lang="en-US" sz="1600" b="1" kern="0" dirty="0"/>
              <a:t>Immersion</a:t>
            </a: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 bwMode="auto">
          <a:xfrm>
            <a:off x="3367159" y="3322638"/>
            <a:ext cx="13065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F8213"/>
              </a:buClr>
              <a:buFont typeface="Wingdings" pitchFamily="2" charset="2"/>
              <a:buChar char="Ø"/>
              <a:defRPr/>
            </a:pPr>
            <a:r>
              <a:rPr lang="en-US" sz="1600" b="1" kern="0" dirty="0"/>
              <a:t>Contact</a:t>
            </a:r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 bwMode="auto">
          <a:xfrm>
            <a:off x="4934928" y="3322639"/>
            <a:ext cx="20242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F8213"/>
              </a:buClr>
              <a:buFont typeface="Wingdings" pitchFamily="2" charset="2"/>
              <a:buChar char="Ø"/>
              <a:defRPr/>
            </a:pPr>
            <a:r>
              <a:rPr lang="en-US" sz="1600" b="1" kern="0" dirty="0"/>
              <a:t>Dual Element (</a:t>
            </a:r>
            <a:r>
              <a:rPr lang="en-US" sz="1600" b="1" kern="0" dirty="0" err="1"/>
              <a:t>TRL</a:t>
            </a:r>
            <a:r>
              <a:rPr lang="en-US" sz="1600" b="1" kern="0" dirty="0"/>
              <a:t>)</a:t>
            </a:r>
          </a:p>
        </p:txBody>
      </p:sp>
      <p:sp>
        <p:nvSpPr>
          <p:cNvPr id="34" name="Espace réservé du contenu 2"/>
          <p:cNvSpPr txBox="1">
            <a:spLocks/>
          </p:cNvSpPr>
          <p:nvPr/>
        </p:nvSpPr>
        <p:spPr bwMode="auto">
          <a:xfrm>
            <a:off x="7337956" y="3333750"/>
            <a:ext cx="20242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EF8213"/>
              </a:buClr>
              <a:buFont typeface="Wingdings" pitchFamily="2" charset="2"/>
              <a:buChar char="Ø"/>
            </a:pPr>
            <a:r>
              <a:rPr lang="en-US" sz="1600" b="1" kern="0" dirty="0"/>
              <a:t>Flexible array probes</a:t>
            </a:r>
          </a:p>
        </p:txBody>
      </p:sp>
      <p:pic>
        <p:nvPicPr>
          <p:cNvPr id="3" name="Picture 2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7018D00F-CF81-6352-D537-271A8E9032C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4161029" y="1332610"/>
            <a:ext cx="4040188" cy="3951288"/>
          </a:xfrm>
        </p:spPr>
        <p:txBody>
          <a:bodyPr/>
          <a:lstStyle/>
          <a:p>
            <a:r>
              <a:rPr lang="fr-FR" b="1" dirty="0" err="1">
                <a:latin typeface="+mn-lt"/>
                <a:cs typeface="Arial" pitchFamily="34" charset="0"/>
              </a:rPr>
              <a:t>Coarse</a:t>
            </a:r>
            <a:r>
              <a:rPr lang="fr-FR" b="1" dirty="0">
                <a:latin typeface="+mn-lt"/>
                <a:cs typeface="Arial" pitchFamily="34" charset="0"/>
              </a:rPr>
              <a:t> Grain </a:t>
            </a:r>
            <a:r>
              <a:rPr lang="fr-FR" b="1" dirty="0" err="1">
                <a:latin typeface="+mn-lt"/>
                <a:cs typeface="Arial" pitchFamily="34" charset="0"/>
              </a:rPr>
              <a:t>Specimen</a:t>
            </a:r>
            <a:endParaRPr lang="fr-FR" b="1" dirty="0">
              <a:latin typeface="+mn-lt"/>
              <a:cs typeface="Arial" pitchFamily="34" charset="0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4"/>
          </p:nvPr>
        </p:nvSpPr>
        <p:spPr>
          <a:xfrm>
            <a:off x="8201217" y="1341008"/>
            <a:ext cx="4041775" cy="3951288"/>
          </a:xfrm>
        </p:spPr>
        <p:txBody>
          <a:bodyPr/>
          <a:lstStyle/>
          <a:p>
            <a:r>
              <a:rPr lang="fr-FR" b="1" dirty="0" err="1">
                <a:latin typeface="+mn-lt"/>
                <a:cs typeface="Arial" pitchFamily="34" charset="0"/>
              </a:rPr>
              <a:t>Isotropic</a:t>
            </a:r>
            <a:r>
              <a:rPr lang="fr-FR" b="1" dirty="0">
                <a:latin typeface="+mn-lt"/>
                <a:cs typeface="Arial" pitchFamily="34" charset="0"/>
              </a:rPr>
              <a:t> </a:t>
            </a:r>
            <a:r>
              <a:rPr lang="fr-FR" b="1" dirty="0" err="1">
                <a:cs typeface="Arial" pitchFamily="34" charset="0"/>
              </a:rPr>
              <a:t>S</a:t>
            </a:r>
            <a:r>
              <a:rPr lang="fr-FR" b="1" dirty="0" err="1">
                <a:latin typeface="+mn-lt"/>
                <a:cs typeface="Arial" pitchFamily="34" charset="0"/>
              </a:rPr>
              <a:t>pecimen</a:t>
            </a:r>
            <a:endParaRPr lang="fr-FR" b="1" dirty="0">
              <a:latin typeface="+mn-lt"/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page </a:t>
            </a:r>
            <a:fld id="{3962E37A-CFF7-46DC-A57C-6B8BC2869266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312" y="2051985"/>
            <a:ext cx="7344816" cy="396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A9AD86-E3A4-417F-B5B8-689D1E36B480}"/>
              </a:ext>
            </a:extLst>
          </p:cNvPr>
          <p:cNvSpPr txBox="1"/>
          <p:nvPr/>
        </p:nvSpPr>
        <p:spPr>
          <a:xfrm>
            <a:off x="734224" y="2809876"/>
            <a:ext cx="3837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Evaluate: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Effects of grain structure on sound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Ability of sound to penetrate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Changes in focusing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501615C-3D6C-1A72-0307-9A1F423197B3}"/>
              </a:ext>
            </a:extLst>
          </p:cNvPr>
          <p:cNvSpPr txBox="1">
            <a:spLocks/>
          </p:cNvSpPr>
          <p:nvPr/>
        </p:nvSpPr>
        <p:spPr bwMode="auto">
          <a:xfrm>
            <a:off x="677334" y="255624"/>
            <a:ext cx="11686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Beam Simulation – Coarse Grain</a:t>
            </a:r>
          </a:p>
        </p:txBody>
      </p:sp>
      <p:pic>
        <p:nvPicPr>
          <p:cNvPr id="5" name="Picture 4" descr="A black and yellow text on a white background&#10;&#10;Description automatically generated">
            <a:extLst>
              <a:ext uri="{FF2B5EF4-FFF2-40B4-BE49-F238E27FC236}">
                <a16:creationId xmlns:a16="http://schemas.microsoft.com/office/drawing/2014/main" id="{61A3E5B8-3360-D78E-89A7-73B2CDC636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9000" r="4611" b="13762"/>
          <a:stretch/>
        </p:blipFill>
        <p:spPr>
          <a:xfrm>
            <a:off x="10804635" y="6347991"/>
            <a:ext cx="1310150" cy="450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1705</Words>
  <Application>Microsoft Office PowerPoint</Application>
  <PresentationFormat>Widescreen</PresentationFormat>
  <Paragraphs>305</Paragraphs>
  <Slides>26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Aptos</vt:lpstr>
      <vt:lpstr>Arial</vt:lpstr>
      <vt:lpstr>Calibri</vt:lpstr>
      <vt:lpstr>Calibri (body)</vt:lpstr>
      <vt:lpstr>Trebuchet MS</vt:lpstr>
      <vt:lpstr>Wingdings</vt:lpstr>
      <vt:lpstr>Wingdings 3</vt:lpstr>
      <vt:lpstr>Facet</vt:lpstr>
      <vt:lpstr>Document</vt:lpstr>
      <vt:lpstr>CIVA NDT Simulation: Improving Inspections Today for a Better Tomorrow</vt:lpstr>
      <vt:lpstr>PowerPoint Presentation</vt:lpstr>
      <vt:lpstr>PowerPoint Presentation</vt:lpstr>
      <vt:lpstr>PowerPoint Presentation</vt:lpstr>
      <vt:lpstr>Simulation of Component to be Inspected</vt:lpstr>
      <vt:lpstr>Flaw Geometry</vt:lpstr>
      <vt:lpstr>UT Inspection Simulation - Scanning patterns</vt:lpstr>
      <vt:lpstr>UT Simulation - Transducers</vt:lpstr>
      <vt:lpstr>PowerPoint Presentation</vt:lpstr>
      <vt:lpstr>Stainless steel / Dissimilar weld material / Austenitic</vt:lpstr>
      <vt:lpstr>UT Inspection Simulation with Structural Noise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Haworth</dc:creator>
  <cp:lastModifiedBy>Starr D'Auria</cp:lastModifiedBy>
  <cp:revision>16</cp:revision>
  <dcterms:created xsi:type="dcterms:W3CDTF">2024-01-05T17:02:40Z</dcterms:created>
  <dcterms:modified xsi:type="dcterms:W3CDTF">2024-04-09T20:09:07Z</dcterms:modified>
</cp:coreProperties>
</file>