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5"/>
  </p:notesMasterIdLst>
  <p:sldIdLst>
    <p:sldId id="256" r:id="rId2"/>
    <p:sldId id="277" r:id="rId3"/>
    <p:sldId id="257" r:id="rId4"/>
    <p:sldId id="259" r:id="rId5"/>
    <p:sldId id="261" r:id="rId6"/>
    <p:sldId id="264" r:id="rId7"/>
    <p:sldId id="263" r:id="rId8"/>
    <p:sldId id="265" r:id="rId9"/>
    <p:sldId id="266" r:id="rId10"/>
    <p:sldId id="268" r:id="rId11"/>
    <p:sldId id="281" r:id="rId12"/>
    <p:sldId id="267" r:id="rId13"/>
    <p:sldId id="272" r:id="rId14"/>
    <p:sldId id="273" r:id="rId15"/>
    <p:sldId id="274" r:id="rId16"/>
    <p:sldId id="275" r:id="rId17"/>
    <p:sldId id="276" r:id="rId18"/>
    <p:sldId id="279" r:id="rId19"/>
    <p:sldId id="280" r:id="rId20"/>
    <p:sldId id="278" r:id="rId21"/>
    <p:sldId id="269" r:id="rId22"/>
    <p:sldId id="270" r:id="rId23"/>
    <p:sldId id="2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lup, Jason R" initials="SJR" lastIdx="5" clrIdx="0">
    <p:extLst>
      <p:ext uri="{19B8F6BF-5375-455C-9EA6-DF929625EA0E}">
        <p15:presenceInfo xmlns:p15="http://schemas.microsoft.com/office/powerpoint/2012/main" userId="S-1-5-21-748114381-82326301-405542714-46573" providerId="AD"/>
      </p:ext>
    </p:extLst>
  </p:cmAuthor>
  <p:cmAuthor id="2" name="Dier, Cary L" initials="DCL" lastIdx="4" clrIdx="1">
    <p:extLst>
      <p:ext uri="{19B8F6BF-5375-455C-9EA6-DF929625EA0E}">
        <p15:presenceInfo xmlns:p15="http://schemas.microsoft.com/office/powerpoint/2012/main" userId="S-1-5-21-748114381-82326301-405542714-419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2BD"/>
    <a:srgbClr val="FCE93B"/>
    <a:srgbClr val="8EC843"/>
    <a:srgbClr val="FF6666"/>
    <a:srgbClr val="70AD47"/>
    <a:srgbClr val="E2F0D9"/>
    <a:srgbClr val="E6AB02"/>
    <a:srgbClr val="66A61E"/>
    <a:srgbClr val="E7298A"/>
    <a:srgbClr val="7570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Detected Attacks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18</c:v>
                </c:pt>
                <c:pt idx="1">
                  <c:v>25</c:v>
                </c:pt>
                <c:pt idx="2">
                  <c:v>27</c:v>
                </c:pt>
                <c:pt idx="3">
                  <c:v>40</c:v>
                </c:pt>
                <c:pt idx="4">
                  <c:v>45</c:v>
                </c:pt>
                <c:pt idx="5">
                  <c:v>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E3-43C2-A675-47B4986F23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6248016"/>
        <c:axId val="1606249680"/>
      </c:lineChart>
      <c:catAx>
        <c:axId val="1606248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6249680"/>
        <c:crosses val="autoZero"/>
        <c:auto val="1"/>
        <c:lblAlgn val="ctr"/>
        <c:lblOffset val="100"/>
        <c:noMultiLvlLbl val="0"/>
      </c:catAx>
      <c:valAx>
        <c:axId val="160624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% Detected Attacks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6248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A6BD4-D9C7-4653-BCF1-E294D91A09A9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7213F-F5DC-470A-A529-DCA4CC90B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095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92463" y="1524000"/>
            <a:ext cx="11239500" cy="1295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0">
                <a:latin typeface="Franklin Gothic Medium" panose="020B060302010202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92463" y="3124204"/>
            <a:ext cx="11239500" cy="14769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Click to add authors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92463" y="4706571"/>
            <a:ext cx="112395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351"/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6" y="381000"/>
            <a:ext cx="1247468" cy="573024"/>
          </a:xfrm>
          <a:prstGeom prst="rect">
            <a:avLst/>
          </a:prstGeom>
        </p:spPr>
      </p:pic>
      <p:sp>
        <p:nvSpPr>
          <p:cNvPr id="7" name="Rectangle 22"/>
          <p:cNvSpPr>
            <a:spLocks noChangeArrowheads="1"/>
          </p:cNvSpPr>
          <p:nvPr userDrawn="1"/>
        </p:nvSpPr>
        <p:spPr bwMode="auto">
          <a:xfrm>
            <a:off x="2683212" y="5770126"/>
            <a:ext cx="6858000" cy="83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Institute for Defense</a:t>
            </a:r>
            <a:r>
              <a:rPr lang="en-US" sz="2400" b="1" kern="1200" baseline="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 Analyses</a:t>
            </a:r>
            <a:br>
              <a:rPr lang="en-US" sz="2400" b="1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</a:br>
            <a:r>
              <a:rPr lang="en-US" sz="1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730 East Glebe Road </a:t>
            </a:r>
            <a:r>
              <a:rPr lang="en-US" sz="1200" kern="1200" dirty="0">
                <a:solidFill>
                  <a:srgbClr val="980038"/>
                </a:solidFill>
                <a:latin typeface="+mj-lt"/>
                <a:ea typeface="+mn-ea"/>
                <a:cs typeface="+mn-cs"/>
                <a:sym typeface="Wingdings" pitchFamily="2" charset="2"/>
              </a:rPr>
              <a:t></a:t>
            </a:r>
            <a:r>
              <a:rPr lang="en-US" sz="1051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1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Alexandria, Virginia 22305</a:t>
            </a:r>
          </a:p>
        </p:txBody>
      </p:sp>
    </p:spTree>
    <p:extLst>
      <p:ext uri="{BB962C8B-B14F-4D97-AF65-F5344CB8AC3E}">
        <p14:creationId xmlns:p14="http://schemas.microsoft.com/office/powerpoint/2010/main" val="4067638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half" idx="10" hasCustomPrompt="1"/>
          </p:nvPr>
        </p:nvSpPr>
        <p:spPr>
          <a:xfrm flipH="1">
            <a:off x="312910" y="1209477"/>
            <a:ext cx="4710527" cy="4846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1" y="1209477"/>
            <a:ext cx="6703845" cy="48463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</a:t>
            </a:r>
          </a:p>
          <a:p>
            <a:pPr lvl="2"/>
            <a:r>
              <a:rPr lang="en-US" dirty="0"/>
              <a:t>Keep it to the point</a:t>
            </a:r>
          </a:p>
          <a:p>
            <a:pPr lvl="3"/>
            <a:r>
              <a:rPr lang="en-US" dirty="0"/>
              <a:t>Keep it under six items</a:t>
            </a:r>
          </a:p>
        </p:txBody>
      </p:sp>
      <p:sp>
        <p:nvSpPr>
          <p:cNvPr id="7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12910" y="6205538"/>
            <a:ext cx="10055988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780438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2912" y="1209476"/>
            <a:ext cx="5684665" cy="64008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2912" y="1941333"/>
            <a:ext cx="5684665" cy="4160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209477"/>
            <a:ext cx="5706893" cy="64008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1941334"/>
            <a:ext cx="5706893" cy="4160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2333392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in Points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6435" y="1895028"/>
            <a:ext cx="3193427" cy="4572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1800" b="1"/>
            </a:lvl1pPr>
            <a:lvl2pPr marL="347663" indent="0">
              <a:lnSpc>
                <a:spcPct val="90000"/>
              </a:lnSpc>
              <a:buNone/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23" hasCustomPrompt="1"/>
          </p:nvPr>
        </p:nvSpPr>
        <p:spPr>
          <a:xfrm>
            <a:off x="606435" y="3442045"/>
            <a:ext cx="3193427" cy="4572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1800" b="1"/>
            </a:lvl1pPr>
            <a:lvl2pPr marL="347663" indent="0">
              <a:lnSpc>
                <a:spcPct val="90000"/>
              </a:lnSpc>
              <a:buNone/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25" hasCustomPrompt="1"/>
          </p:nvPr>
        </p:nvSpPr>
        <p:spPr>
          <a:xfrm>
            <a:off x="606435" y="5011781"/>
            <a:ext cx="3193427" cy="4572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1800" b="1" baseline="0"/>
            </a:lvl1pPr>
            <a:lvl2pPr marL="347663" indent="0">
              <a:lnSpc>
                <a:spcPct val="90000"/>
              </a:lnSpc>
              <a:buNone/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6" hasCustomPrompt="1"/>
          </p:nvPr>
        </p:nvSpPr>
        <p:spPr>
          <a:xfrm>
            <a:off x="5617443" y="2977938"/>
            <a:ext cx="5852160" cy="137320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 to elaborate 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27" hasCustomPrompt="1"/>
          </p:nvPr>
        </p:nvSpPr>
        <p:spPr>
          <a:xfrm>
            <a:off x="5617443" y="4553778"/>
            <a:ext cx="5852160" cy="137320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 to elaborate 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28" hasCustomPrompt="1"/>
          </p:nvPr>
        </p:nvSpPr>
        <p:spPr>
          <a:xfrm>
            <a:off x="5617443" y="1437025"/>
            <a:ext cx="5852160" cy="137320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 to elaborate </a:t>
            </a:r>
          </a:p>
        </p:txBody>
      </p:sp>
    </p:spTree>
    <p:extLst>
      <p:ext uri="{BB962C8B-B14F-4D97-AF65-F5344CB8AC3E}">
        <p14:creationId xmlns:p14="http://schemas.microsoft.com/office/powerpoint/2010/main" val="3461833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2912" y="1209478"/>
            <a:ext cx="11566184" cy="3722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63238" y="5007001"/>
            <a:ext cx="10665529" cy="1098505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3385523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1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12910" y="1230172"/>
            <a:ext cx="6415041" cy="228600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315898" y="3622800"/>
            <a:ext cx="6412055" cy="22860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</a:t>
            </a:r>
          </a:p>
          <a:p>
            <a:pPr lvl="2"/>
            <a:r>
              <a:rPr lang="en-US" dirty="0"/>
              <a:t>Keep it to the point</a:t>
            </a:r>
          </a:p>
          <a:p>
            <a:pPr lvl="3"/>
            <a:r>
              <a:rPr lang="en-US" dirty="0"/>
              <a:t>Keep it under six items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018952" y="1230172"/>
            <a:ext cx="4860144" cy="228600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7018952" y="3622800"/>
            <a:ext cx="4860144" cy="228600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55073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467042" y="1230172"/>
            <a:ext cx="6412055" cy="22860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</a:t>
            </a:r>
          </a:p>
          <a:p>
            <a:pPr lvl="2"/>
            <a:r>
              <a:rPr lang="en-US" dirty="0"/>
              <a:t>Keep it to the point</a:t>
            </a:r>
          </a:p>
          <a:p>
            <a:pPr lvl="3"/>
            <a:r>
              <a:rPr lang="en-US" dirty="0"/>
              <a:t>Keep it under six items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12911" y="1230172"/>
            <a:ext cx="4860144" cy="228600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467041" y="3749757"/>
            <a:ext cx="6412055" cy="22860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</a:t>
            </a:r>
          </a:p>
          <a:p>
            <a:pPr lvl="2"/>
            <a:r>
              <a:rPr lang="en-US" dirty="0"/>
              <a:t>Keep it to the point</a:t>
            </a:r>
          </a:p>
          <a:p>
            <a:pPr lvl="3"/>
            <a:r>
              <a:rPr lang="en-US" dirty="0"/>
              <a:t>Keep it under six items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12911" y="3749757"/>
            <a:ext cx="4860144" cy="228600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77520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2252" y="4366155"/>
            <a:ext cx="3193427" cy="4572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1400"/>
            </a:lvl1pPr>
            <a:lvl2pPr marL="347663" indent="0">
              <a:lnSpc>
                <a:spcPct val="90000"/>
              </a:lnSpc>
              <a:buNone/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79205" y="2336378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23"/>
          </p:nvPr>
        </p:nvSpPr>
        <p:spPr>
          <a:xfrm>
            <a:off x="4520851" y="4366155"/>
            <a:ext cx="3193427" cy="4572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1400"/>
            </a:lvl1pPr>
            <a:lvl2pPr marL="347663" indent="0">
              <a:lnSpc>
                <a:spcPct val="90000"/>
              </a:lnSpc>
              <a:buNone/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4227804" y="2318186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25"/>
          </p:nvPr>
        </p:nvSpPr>
        <p:spPr>
          <a:xfrm>
            <a:off x="8469449" y="4366155"/>
            <a:ext cx="3193427" cy="4572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1400"/>
            </a:lvl1pPr>
            <a:lvl2pPr marL="347663" indent="0">
              <a:lnSpc>
                <a:spcPct val="90000"/>
              </a:lnSpc>
              <a:buNone/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8176403" y="2318329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1790941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-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412907" y="1500360"/>
            <a:ext cx="9366191" cy="4328362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6921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no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12911" y="1494075"/>
            <a:ext cx="5270341" cy="1941334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420307" y="1494075"/>
            <a:ext cx="5458789" cy="4328362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12911" y="3935422"/>
            <a:ext cx="5270341" cy="2004886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69552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al Image - 4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569198" y="2315993"/>
            <a:ext cx="4996196" cy="2697095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8973528" y="1283112"/>
            <a:ext cx="2905569" cy="137320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312912" y="1283112"/>
            <a:ext cx="2905569" cy="137320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312912" y="4651309"/>
            <a:ext cx="2905569" cy="137320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8" hasCustomPrompt="1"/>
          </p:nvPr>
        </p:nvSpPr>
        <p:spPr>
          <a:xfrm>
            <a:off x="8973528" y="4651309"/>
            <a:ext cx="2905569" cy="137320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text.</a:t>
            </a:r>
          </a:p>
        </p:txBody>
      </p:sp>
    </p:spTree>
    <p:extLst>
      <p:ext uri="{BB962C8B-B14F-4D97-AF65-F5344CB8AC3E}">
        <p14:creationId xmlns:p14="http://schemas.microsoft.com/office/powerpoint/2010/main" val="1357709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62467" y="2819401"/>
            <a:ext cx="11595100" cy="1154113"/>
          </a:xfrm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171445" indent="0">
              <a:buNone/>
              <a:defRPr/>
            </a:lvl2pPr>
            <a:lvl3pPr marL="342892" indent="0">
              <a:buNone/>
              <a:defRPr/>
            </a:lvl3pPr>
            <a:lvl4pPr marL="514337" indent="0">
              <a:buNone/>
              <a:defRPr/>
            </a:lvl4pPr>
            <a:lvl5pPr marL="685783" indent="0">
              <a:buNone/>
              <a:defRPr/>
            </a:lvl5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baseline="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 statement.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Zoom</a:t>
            </a:r>
            <a:r>
              <a:rPr lang="en-US" b="1" baseline="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in. What’s the focus here? 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575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369472" y="1393480"/>
            <a:ext cx="3520864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2275081" y="1393480"/>
            <a:ext cx="3520864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322401" y="1393480"/>
            <a:ext cx="1863419" cy="201168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sz="half" idx="18" hasCustomPrompt="1"/>
          </p:nvPr>
        </p:nvSpPr>
        <p:spPr>
          <a:xfrm>
            <a:off x="9979597" y="1393480"/>
            <a:ext cx="1863419" cy="201168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2275081" y="3827618"/>
            <a:ext cx="3520864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sz="half" idx="20" hasCustomPrompt="1"/>
          </p:nvPr>
        </p:nvSpPr>
        <p:spPr>
          <a:xfrm>
            <a:off x="322401" y="3827618"/>
            <a:ext cx="1863419" cy="201168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369472" y="3853246"/>
            <a:ext cx="3520864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sz="half" idx="22" hasCustomPrompt="1"/>
          </p:nvPr>
        </p:nvSpPr>
        <p:spPr>
          <a:xfrm>
            <a:off x="9979597" y="3853246"/>
            <a:ext cx="1863419" cy="201168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text.</a:t>
            </a:r>
          </a:p>
        </p:txBody>
      </p:sp>
    </p:spTree>
    <p:extLst>
      <p:ext uri="{BB962C8B-B14F-4D97-AF65-F5344CB8AC3E}">
        <p14:creationId xmlns:p14="http://schemas.microsoft.com/office/powerpoint/2010/main" val="2867495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Text box over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79205" y="3960083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4227804" y="3941891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8176403" y="3942034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79207" y="1230172"/>
            <a:ext cx="11599891" cy="261543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</a:t>
            </a:r>
          </a:p>
          <a:p>
            <a:pPr lvl="2"/>
            <a:r>
              <a:rPr lang="en-US" dirty="0"/>
              <a:t>Keep it to the point</a:t>
            </a:r>
          </a:p>
          <a:p>
            <a:pPr lvl="3"/>
            <a:r>
              <a:rPr lang="en-US" dirty="0"/>
              <a:t>Keep it under six items</a:t>
            </a:r>
          </a:p>
        </p:txBody>
      </p:sp>
    </p:spTree>
    <p:extLst>
      <p:ext uri="{BB962C8B-B14F-4D97-AF65-F5344CB8AC3E}">
        <p14:creationId xmlns:p14="http://schemas.microsoft.com/office/powerpoint/2010/main" val="577945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- no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12911" y="3933016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12911" y="1330538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206243" y="3933016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99576" y="3933016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4206243" y="1330538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8099576" y="1330538"/>
            <a:ext cx="377952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08921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26692" y="2998788"/>
            <a:ext cx="10962059" cy="1479550"/>
          </a:xfrm>
        </p:spPr>
        <p:txBody>
          <a:bodyPr anchor="ctr">
            <a:norm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/>
            </a:lvl1pPr>
            <a:lvl2pPr marL="171445" indent="0" algn="ctr">
              <a:buNone/>
              <a:defRPr/>
            </a:lvl2pPr>
            <a:lvl3pPr marL="342892" indent="0" algn="ctr">
              <a:buNone/>
              <a:defRPr/>
            </a:lvl3pPr>
            <a:lvl4pPr marL="514337" indent="0" algn="ctr">
              <a:buNone/>
              <a:defRPr/>
            </a:lvl4pPr>
            <a:lvl5pPr marL="685783" indent="0" algn="ctr">
              <a:buNone/>
              <a:defRPr/>
            </a:lvl5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“So what?” statement. No more than two lines detailing the ONE idea/topic for slide. (12-15 words)</a:t>
            </a:r>
          </a:p>
        </p:txBody>
      </p:sp>
    </p:spTree>
    <p:extLst>
      <p:ext uri="{BB962C8B-B14F-4D97-AF65-F5344CB8AC3E}">
        <p14:creationId xmlns:p14="http://schemas.microsoft.com/office/powerpoint/2010/main" val="2263152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9618" y="3033714"/>
            <a:ext cx="11518900" cy="1196975"/>
          </a:xfrm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171445" indent="0" algn="ctr">
              <a:buNone/>
              <a:defRPr/>
            </a:lvl2pPr>
            <a:lvl3pPr marL="342892" indent="0" algn="ctr">
              <a:buNone/>
              <a:defRPr/>
            </a:lvl3pPr>
            <a:lvl4pPr marL="514337" indent="0" algn="ctr">
              <a:buNone/>
              <a:defRPr/>
            </a:lvl4pPr>
            <a:lvl5pPr marL="685783" indent="0" algn="ctr">
              <a:buNone/>
              <a:defRPr/>
            </a:lvl5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Zoom</a:t>
            </a:r>
            <a:r>
              <a:rPr lang="en-US" b="1" i="0" baseline="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 out. Give a takeaway. Conclusion.</a:t>
            </a:r>
            <a:endParaRPr lang="en-US" b="1" i="0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203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456274" y="6254886"/>
            <a:ext cx="1342417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 dirty="0">
              <a:noFill/>
            </a:endParaRPr>
          </a:p>
        </p:txBody>
      </p:sp>
      <p:sp>
        <p:nvSpPr>
          <p:cNvPr id="4" name="Title 10"/>
          <p:cNvSpPr txBox="1">
            <a:spLocks/>
          </p:cNvSpPr>
          <p:nvPr userDrawn="1"/>
        </p:nvSpPr>
        <p:spPr bwMode="auto">
          <a:xfrm>
            <a:off x="312910" y="2597921"/>
            <a:ext cx="11566185" cy="91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68578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Adobe Devanagari" panose="02040503050201020203" pitchFamily="18" charset="0"/>
              </a:defRPr>
            </a:lvl1pPr>
          </a:lstStyle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8517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35451" y="6310710"/>
            <a:ext cx="522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FEF7D8D-2123-40E7-9174-E11C2FCE4F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23703" y="364332"/>
            <a:ext cx="10972800" cy="954107"/>
          </a:xfrm>
        </p:spPr>
        <p:txBody>
          <a:bodyPr/>
          <a:lstStyle>
            <a:lvl1pPr>
              <a:defRPr/>
            </a:lvl1pPr>
          </a:lstStyle>
          <a:p>
            <a:br>
              <a:rPr lang="en-US" dirty="0"/>
            </a:br>
            <a:r>
              <a:rPr lang="en-US" dirty="0"/>
              <a:t>Contents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703" y="1371600"/>
            <a:ext cx="10972800" cy="475488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baseline="0"/>
            </a:lvl1pPr>
            <a:lvl2pPr marL="347663" indent="0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685800" indent="0">
              <a:lnSpc>
                <a:spcPct val="90000"/>
              </a:lnSpc>
              <a:buNone/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Main Section</a:t>
            </a:r>
          </a:p>
          <a:p>
            <a:pPr lvl="1"/>
            <a:r>
              <a:rPr lang="en-US" dirty="0"/>
              <a:t>Subsection</a:t>
            </a:r>
          </a:p>
          <a:p>
            <a:pPr lvl="2"/>
            <a:r>
              <a:rPr lang="en-US" dirty="0"/>
              <a:t>Topic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23703" y="6205538"/>
            <a:ext cx="9765308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2977320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5621" y="1914259"/>
            <a:ext cx="10850880" cy="221711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</a:t>
            </a:r>
            <a:br>
              <a:rPr lang="en-US" dirty="0"/>
            </a:b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35451" y="6310710"/>
            <a:ext cx="522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FEF7D8D-2123-40E7-9174-E11C2FCE4F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381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35451" y="6310710"/>
            <a:ext cx="522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FEF7D8D-2123-40E7-9174-E11C2FCE4F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745621" y="1914259"/>
            <a:ext cx="10850880" cy="221711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 b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Subsection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719012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9043" y="1219199"/>
            <a:ext cx="11560053" cy="490813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pPr lvl="0"/>
            <a:r>
              <a:rPr lang="en-US" dirty="0"/>
              <a:t>Can you use a picture instead of words?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If you add text, be concise - avoid long, full sentences. </a:t>
            </a:r>
          </a:p>
          <a:p>
            <a:pPr lvl="1"/>
            <a:r>
              <a:rPr lang="en-US" dirty="0"/>
              <a:t>Use bullets sparingly and thoughtfully.</a:t>
            </a:r>
          </a:p>
          <a:p>
            <a:pPr lvl="0"/>
            <a:endParaRPr lang="en-US" dirty="0"/>
          </a:p>
        </p:txBody>
      </p:sp>
      <p:sp>
        <p:nvSpPr>
          <p:cNvPr id="5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12912" y="6222990"/>
            <a:ext cx="9945693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340126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12912" y="1209476"/>
            <a:ext cx="11566185" cy="4910328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 baseline="0"/>
            </a:lvl3pPr>
            <a:lvl4pPr marL="685783" indent="-171446">
              <a:buFont typeface="Wingdings" panose="05000000000000000000" pitchFamily="2" charset="2"/>
              <a:buChar char="§"/>
              <a:defRPr baseline="0"/>
            </a:lvl4pPr>
            <a:lvl5pPr>
              <a:defRPr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</a:t>
            </a:r>
          </a:p>
          <a:p>
            <a:pPr lvl="2"/>
            <a:r>
              <a:rPr lang="en-US" dirty="0"/>
              <a:t>Keep it to the point</a:t>
            </a:r>
          </a:p>
          <a:p>
            <a:pPr lvl="3"/>
            <a:r>
              <a:rPr lang="en-US" dirty="0"/>
              <a:t>Keep it under six items per slide</a:t>
            </a:r>
          </a:p>
        </p:txBody>
      </p:sp>
      <p:sp>
        <p:nvSpPr>
          <p:cNvPr id="5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12912" y="6222990"/>
            <a:ext cx="9945693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2404743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12912" y="1209477"/>
            <a:ext cx="5327313" cy="4910328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685783" indent="-171446">
              <a:buFont typeface="Wingdings" panose="05000000000000000000" pitchFamily="2" charset="2"/>
              <a:buChar char="§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</a:t>
            </a:r>
          </a:p>
          <a:p>
            <a:pPr lvl="2"/>
            <a:r>
              <a:rPr lang="en-US" dirty="0"/>
              <a:t>Keep it to the point</a:t>
            </a:r>
          </a:p>
          <a:p>
            <a:pPr lvl="3"/>
            <a:r>
              <a:rPr lang="en-US" dirty="0"/>
              <a:t>Keep it under six items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811141" y="1209475"/>
            <a:ext cx="6067956" cy="49103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Insert visual that compliments your topic statement.</a:t>
            </a:r>
          </a:p>
        </p:txBody>
      </p:sp>
      <p:sp>
        <p:nvSpPr>
          <p:cNvPr id="8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12912" y="6238770"/>
            <a:ext cx="1002069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411045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930427" y="1264779"/>
            <a:ext cx="3948669" cy="4875461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short.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312911" y="1264779"/>
            <a:ext cx="7480853" cy="4875143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visual that compliments your topic statement.</a:t>
            </a:r>
          </a:p>
          <a:p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12911" y="6205538"/>
            <a:ext cx="10055987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13" name="Title 10"/>
          <p:cNvSpPr>
            <a:spLocks noGrp="1"/>
          </p:cNvSpPr>
          <p:nvPr>
            <p:ph type="title" hasCustomPrompt="1"/>
          </p:nvPr>
        </p:nvSpPr>
        <p:spPr>
          <a:xfrm>
            <a:off x="312912" y="205100"/>
            <a:ext cx="11566185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</p:spTree>
    <p:extLst>
      <p:ext uri="{BB962C8B-B14F-4D97-AF65-F5344CB8AC3E}">
        <p14:creationId xmlns:p14="http://schemas.microsoft.com/office/powerpoint/2010/main" val="1800016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>
          <a:xfrm>
            <a:off x="603903" y="1312029"/>
            <a:ext cx="10972800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Slide Number Placeholder 2"/>
          <p:cNvSpPr txBox="1">
            <a:spLocks/>
          </p:cNvSpPr>
          <p:nvPr userDrawn="1"/>
        </p:nvSpPr>
        <p:spPr>
          <a:xfrm>
            <a:off x="11407338" y="6378700"/>
            <a:ext cx="479865" cy="2507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8DDE87-FADA-4B92-9BFD-BF708B477B5D}" type="slidenum">
              <a:rPr lang="en-US" sz="900" b="0" smtClean="0"/>
              <a:pPr/>
              <a:t>‹#›</a:t>
            </a:fld>
            <a:endParaRPr lang="en-US" sz="900" b="0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10702442" y="6299695"/>
            <a:ext cx="695660" cy="408709"/>
            <a:chOff x="7857438" y="6324600"/>
            <a:chExt cx="676962" cy="381000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8534400" y="6324600"/>
              <a:ext cx="0" cy="38100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7438" y="6378700"/>
              <a:ext cx="578413" cy="255734"/>
            </a:xfrm>
            <a:prstGeom prst="rect">
              <a:avLst/>
            </a:prstGeom>
          </p:spPr>
        </p:pic>
      </p:grpSp>
      <p:sp>
        <p:nvSpPr>
          <p:cNvPr id="1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81119" y="307863"/>
            <a:ext cx="10972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br>
              <a:rPr lang="en-US" dirty="0"/>
            </a:br>
            <a:r>
              <a:rPr lang="en-US" dirty="0"/>
              <a:t>Put the takeaway here</a:t>
            </a:r>
          </a:p>
        </p:txBody>
      </p:sp>
    </p:spTree>
    <p:extLst>
      <p:ext uri="{BB962C8B-B14F-4D97-AF65-F5344CB8AC3E}">
        <p14:creationId xmlns:p14="http://schemas.microsoft.com/office/powerpoint/2010/main" val="208473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83" r:id="rId3"/>
    <p:sldLayoutId id="2147483666" r:id="rId4"/>
    <p:sldLayoutId id="2147483677" r:id="rId5"/>
    <p:sldLayoutId id="2147483650" r:id="rId6"/>
    <p:sldLayoutId id="2147483663" r:id="rId7"/>
    <p:sldLayoutId id="2147483652" r:id="rId8"/>
    <p:sldLayoutId id="2147483678" r:id="rId9"/>
    <p:sldLayoutId id="2147483660" r:id="rId10"/>
    <p:sldLayoutId id="2147483653" r:id="rId11"/>
    <p:sldLayoutId id="2147483692" r:id="rId12"/>
    <p:sldLayoutId id="2147483657" r:id="rId13"/>
    <p:sldLayoutId id="2147483693" r:id="rId14"/>
    <p:sldLayoutId id="2147483685" r:id="rId15"/>
    <p:sldLayoutId id="2147483684" r:id="rId16"/>
    <p:sldLayoutId id="2147483691" r:id="rId17"/>
    <p:sldLayoutId id="2147483690" r:id="rId18"/>
    <p:sldLayoutId id="2147483689" r:id="rId19"/>
    <p:sldLayoutId id="2147483686" r:id="rId20"/>
    <p:sldLayoutId id="2147483688" r:id="rId21"/>
    <p:sldLayoutId id="2147483687" r:id="rId22"/>
    <p:sldLayoutId id="2147483654" r:id="rId23"/>
    <p:sldLayoutId id="2147483682" r:id="rId24"/>
    <p:sldLayoutId id="2147483661" r:id="rId25"/>
  </p:sldLayoutIdLst>
  <p:hf sldNum="0" hdr="0" ftr="0" dt="0"/>
  <p:txStyles>
    <p:titleStyle>
      <a:lvl1pPr algn="l" defTabSz="685783" rtl="0" eaLnBrk="1" latinLnBrk="0" hangingPunct="1">
        <a:lnSpc>
          <a:spcPct val="100000"/>
        </a:lnSpc>
        <a:spcBef>
          <a:spcPct val="0"/>
        </a:spcBef>
        <a:buNone/>
        <a:defRPr sz="2800" b="0" kern="1200" baseline="0">
          <a:solidFill>
            <a:schemeClr val="tx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342891" indent="-171446" algn="l" defTabSz="685783" rtl="0" eaLnBrk="1" latinLnBrk="0" hangingPunct="1">
        <a:lnSpc>
          <a:spcPct val="90000"/>
        </a:lnSpc>
        <a:spcBef>
          <a:spcPts val="375"/>
        </a:spcBef>
        <a:buFont typeface="Franklin Gothic Book" panose="020B0503020102020204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685783" indent="-171446" algn="l" defTabSz="685783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900091" indent="-214308" algn="l" defTabSz="685783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Ø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DATAWorks</a:t>
            </a:r>
            <a:r>
              <a:rPr lang="en-US"/>
              <a:t> 2024:</a:t>
            </a:r>
            <a:endParaRPr lang="en-US" dirty="0"/>
          </a:p>
          <a:p>
            <a:r>
              <a:rPr lang="en-US" dirty="0"/>
              <a:t>Silence of the Logs: A Cyber Red Team Data Collection Framework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Jason Schlup (IDA)</a:t>
            </a:r>
          </a:p>
          <a:p>
            <a:r>
              <a:rPr lang="en-US" dirty="0"/>
              <a:t>Jared Aguayo, Misael Valentin (APL)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April 18, 2024</a:t>
            </a:r>
          </a:p>
        </p:txBody>
      </p:sp>
    </p:spTree>
    <p:extLst>
      <p:ext uri="{BB962C8B-B14F-4D97-AF65-F5344CB8AC3E}">
        <p14:creationId xmlns:p14="http://schemas.microsoft.com/office/powerpoint/2010/main" val="3131319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83C6B9-D2D2-493C-9021-C149D3C83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07" y="207389"/>
            <a:ext cx="11566185" cy="849475"/>
          </a:xfrm>
        </p:spPr>
        <p:txBody>
          <a:bodyPr/>
          <a:lstStyle/>
          <a:p>
            <a:r>
              <a:rPr lang="en-US" dirty="0"/>
              <a:t>Silence of the Logs contains three core elements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CFEF2E-7B86-4F81-81A9-78498C81D0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8612" y="6193169"/>
            <a:ext cx="10020697" cy="550862"/>
          </a:xfrm>
        </p:spPr>
        <p:txBody>
          <a:bodyPr/>
          <a:lstStyle/>
          <a:p>
            <a:r>
              <a:rPr lang="en-US" dirty="0"/>
              <a:t>Image sources: </a:t>
            </a:r>
            <a:br>
              <a:rPr lang="en-US" dirty="0"/>
            </a:br>
            <a:r>
              <a:rPr lang="en-US" dirty="0"/>
              <a:t>https://commons.wikimedia.org/wiki/File:Cobalt_Strike_logo.png; </a:t>
            </a:r>
            <a:br>
              <a:rPr lang="en-US" dirty="0"/>
            </a:br>
            <a:r>
              <a:rPr lang="en-US" dirty="0"/>
              <a:t>https://commons.wikimedia.org/wiki/File:JSON_vector_logo.svg</a:t>
            </a:r>
          </a:p>
        </p:txBody>
      </p:sp>
      <p:pic>
        <p:nvPicPr>
          <p:cNvPr id="2050" name="Picture 2" descr="JSON - Wikipedia">
            <a:extLst>
              <a:ext uri="{FF2B5EF4-FFF2-40B4-BE49-F238E27FC236}">
                <a16:creationId xmlns:a16="http://schemas.microsoft.com/office/drawing/2014/main" id="{FC418CA3-3002-4B3C-B0E9-C2C06B06D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988" y="238756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ile:Cobalt Strike logo.png - Wikimedia Commons">
            <a:extLst>
              <a:ext uri="{FF2B5EF4-FFF2-40B4-BE49-F238E27FC236}">
                <a16:creationId xmlns:a16="http://schemas.microsoft.com/office/drawing/2014/main" id="{BCBF4D6E-177C-457E-8F54-8443C107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901" y="1181244"/>
            <a:ext cx="2866677" cy="68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Up 11">
            <a:extLst>
              <a:ext uri="{FF2B5EF4-FFF2-40B4-BE49-F238E27FC236}">
                <a16:creationId xmlns:a16="http://schemas.microsoft.com/office/drawing/2014/main" id="{62EB79B1-CD82-4710-A1B8-5DBB408CAFA7}"/>
              </a:ext>
            </a:extLst>
          </p:cNvPr>
          <p:cNvSpPr/>
          <p:nvPr/>
        </p:nvSpPr>
        <p:spPr>
          <a:xfrm rot="8100000">
            <a:off x="8922137" y="1888149"/>
            <a:ext cx="541759" cy="7501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2EB232-5DC4-417D-AE1D-C209A2EA8A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11" y="1268963"/>
            <a:ext cx="6955369" cy="4541288"/>
          </a:xfrm>
        </p:spPr>
        <p:txBody>
          <a:bodyPr>
            <a:noAutofit/>
          </a:bodyPr>
          <a:lstStyle/>
          <a:p>
            <a:pPr marL="171446" marR="0" lvl="0" indent="-171446" algn="l" defTabSz="685783" rtl="0" eaLnBrk="1" fontAlgn="auto" latinLnBrk="0" hangingPunct="1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Log Processor</a:t>
            </a:r>
          </a:p>
          <a:p>
            <a:pPr marL="342891" marR="0" lvl="1" indent="-171446" algn="l" defTabSz="685783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Converts Red Team tool logs to a defined data schema</a:t>
            </a:r>
          </a:p>
          <a:p>
            <a:pPr marL="342891" marR="0" lvl="1" indent="-171446" algn="l" defTabSz="685783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Char char="–"/>
              <a:tabLst/>
              <a:defRPr/>
            </a:pPr>
            <a:r>
              <a:rPr lang="en-US" dirty="0"/>
              <a:t>Red Teams must ensure their log processor output is compatible with the schema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71446" marR="0" lvl="0" indent="-171446" algn="l" defTabSz="68578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Data schema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>
                <a:solidFill>
                  <a:prstClr val="black"/>
                </a:solidFill>
              </a:rPr>
              <a:t>Designed to be easily compatible with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all Red Team tool logs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>
                <a:solidFill>
                  <a:prstClr val="black"/>
                </a:solidFill>
              </a:rPr>
              <a:t>Schema describes </a:t>
            </a:r>
            <a:r>
              <a:rPr lang="en-US" b="1" u="sng" dirty="0">
                <a:solidFill>
                  <a:prstClr val="black"/>
                </a:solidFill>
              </a:rPr>
              <a:t>Entities</a:t>
            </a:r>
            <a:r>
              <a:rPr lang="en-US" dirty="0">
                <a:solidFill>
                  <a:prstClr val="black"/>
                </a:solidFill>
              </a:rPr>
              <a:t> and </a:t>
            </a:r>
            <a:r>
              <a:rPr lang="en-US" b="1" u="sng" dirty="0">
                <a:solidFill>
                  <a:prstClr val="black"/>
                </a:solidFill>
              </a:rPr>
              <a:t>Actions</a:t>
            </a:r>
            <a:endParaRPr lang="en-US" dirty="0">
              <a:solidFill>
                <a:prstClr val="black"/>
              </a:solidFill>
            </a:endParaRPr>
          </a:p>
          <a:p>
            <a:pPr lvl="2">
              <a:lnSpc>
                <a:spcPct val="100000"/>
              </a:lnSpc>
              <a:buFont typeface="Franklin Gothic Book" panose="020B0503020102020204" pitchFamily="34" charset="0"/>
              <a:buChar char="–"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Entities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are the computing systems aggressed by the Red Team</a:t>
            </a:r>
          </a:p>
          <a:p>
            <a:pPr lvl="2">
              <a:lnSpc>
                <a:spcPct val="100000"/>
              </a:lnSpc>
              <a:spcBef>
                <a:spcPts val="1200"/>
              </a:spcBef>
              <a:buFont typeface="Franklin Gothic Book" panose="020B0503020102020204" pitchFamily="34" charset="0"/>
              <a:buChar char="–"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Actions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are the techniques used by the Red Team against an entity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Visualizer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Creates </a:t>
            </a:r>
            <a:r>
              <a:rPr lang="en-US" b="1" u="sng" dirty="0"/>
              <a:t>Action Maps </a:t>
            </a:r>
            <a:r>
              <a:rPr lang="en-US" dirty="0"/>
              <a:t>to display data in a usable manner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8D5F741C-5426-45B0-A9E0-D68018449CCF}"/>
              </a:ext>
            </a:extLst>
          </p:cNvPr>
          <p:cNvSpPr/>
          <p:nvPr/>
        </p:nvSpPr>
        <p:spPr>
          <a:xfrm rot="13500000">
            <a:off x="8922137" y="4331084"/>
            <a:ext cx="541759" cy="7501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BF62F8-7BC3-4AB2-9A4A-45FF060F349F}"/>
              </a:ext>
            </a:extLst>
          </p:cNvPr>
          <p:cNvGrpSpPr/>
          <p:nvPr/>
        </p:nvGrpSpPr>
        <p:grpSpPr>
          <a:xfrm>
            <a:off x="7851321" y="4996900"/>
            <a:ext cx="2102127" cy="1151185"/>
            <a:chOff x="6773791" y="5611157"/>
            <a:chExt cx="2102127" cy="1151185"/>
          </a:xfrm>
        </p:grpSpPr>
        <p:pic>
          <p:nvPicPr>
            <p:cNvPr id="11" name="Graphic 10" descr="Monitor with solid fill">
              <a:extLst>
                <a:ext uri="{FF2B5EF4-FFF2-40B4-BE49-F238E27FC236}">
                  <a16:creationId xmlns:a16="http://schemas.microsoft.com/office/drawing/2014/main" id="{70EB473F-5667-4145-96F5-37E791CBB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73791" y="5611158"/>
              <a:ext cx="583040" cy="568129"/>
            </a:xfrm>
            <a:prstGeom prst="rect">
              <a:avLst/>
            </a:prstGeom>
          </p:spPr>
        </p:pic>
        <p:pic>
          <p:nvPicPr>
            <p:cNvPr id="13" name="Graphic 12" descr="Monitor with solid fill">
              <a:extLst>
                <a:ext uri="{FF2B5EF4-FFF2-40B4-BE49-F238E27FC236}">
                  <a16:creationId xmlns:a16="http://schemas.microsoft.com/office/drawing/2014/main" id="{FAE438A2-8A91-4C28-A932-9DE2EDD63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33334" y="5611157"/>
              <a:ext cx="583040" cy="568129"/>
            </a:xfrm>
            <a:prstGeom prst="rect">
              <a:avLst/>
            </a:prstGeom>
          </p:spPr>
        </p:pic>
        <p:pic>
          <p:nvPicPr>
            <p:cNvPr id="14" name="Graphic 13" descr="Monitor with solid fill">
              <a:extLst>
                <a:ext uri="{FF2B5EF4-FFF2-40B4-BE49-F238E27FC236}">
                  <a16:creationId xmlns:a16="http://schemas.microsoft.com/office/drawing/2014/main" id="{99D0EB97-66F8-4660-98C5-D0980E951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92878" y="5611157"/>
              <a:ext cx="583040" cy="568129"/>
            </a:xfrm>
            <a:prstGeom prst="rect">
              <a:avLst/>
            </a:prstGeom>
          </p:spPr>
        </p:pic>
        <p:pic>
          <p:nvPicPr>
            <p:cNvPr id="15" name="Graphic 14" descr="Monitor with solid fill">
              <a:extLst>
                <a:ext uri="{FF2B5EF4-FFF2-40B4-BE49-F238E27FC236}">
                  <a16:creationId xmlns:a16="http://schemas.microsoft.com/office/drawing/2014/main" id="{FDB358ED-D619-44FD-881D-DD0E7FA48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33334" y="6194213"/>
              <a:ext cx="583040" cy="568129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07FF134-AE2D-4CEC-B844-8DA67B9DEA65}"/>
                </a:ext>
              </a:extLst>
            </p:cNvPr>
            <p:cNvCxnSpPr>
              <a:stCxn id="11" idx="3"/>
              <a:endCxn id="13" idx="1"/>
            </p:cNvCxnSpPr>
            <p:nvPr/>
          </p:nvCxnSpPr>
          <p:spPr>
            <a:xfrm flipV="1">
              <a:off x="7356831" y="5895222"/>
              <a:ext cx="176503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7AA3371-9F0F-41A4-AA12-8D53C4231EFA}"/>
                </a:ext>
              </a:extLst>
            </p:cNvPr>
            <p:cNvCxnSpPr>
              <a:stCxn id="13" idx="3"/>
              <a:endCxn id="14" idx="1"/>
            </p:cNvCxnSpPr>
            <p:nvPr/>
          </p:nvCxnSpPr>
          <p:spPr>
            <a:xfrm>
              <a:off x="8116374" y="5895222"/>
              <a:ext cx="17650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60E87AE-F432-4F6A-96B5-E1E7AA23DA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9683" y="6100868"/>
              <a:ext cx="0" cy="1670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2374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83C6B9-D2D2-493C-9021-C149D3C83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Visualizer creates Action Maps that display data in a usable manner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CFEF2E-7B86-4F81-81A9-78498C81D0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0531" y="5966850"/>
            <a:ext cx="1328364" cy="254394"/>
          </a:xfrm>
        </p:spPr>
        <p:txBody>
          <a:bodyPr/>
          <a:lstStyle/>
          <a:p>
            <a:r>
              <a:rPr lang="en-US" dirty="0"/>
              <a:t>Icon source: draw.io</a:t>
            </a:r>
          </a:p>
          <a:p>
            <a:endParaRPr lang="en-US" dirty="0"/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2330E069-3449-45FB-97B9-049680CC5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31" y="4614553"/>
            <a:ext cx="5481676" cy="13512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6C8312AE-B4CC-4765-8DB5-384ED7AB69A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60" y="827323"/>
            <a:ext cx="6072740" cy="55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A4E4F8-44F3-4CEE-9113-3E7756191F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13" y="1209477"/>
            <a:ext cx="5010348" cy="3276798"/>
          </a:xfrm>
        </p:spPr>
        <p:txBody>
          <a:bodyPr/>
          <a:lstStyle/>
          <a:p>
            <a:r>
              <a:rPr lang="en-US" dirty="0"/>
              <a:t>Action Maps provide a visual history of the assessment</a:t>
            </a:r>
          </a:p>
          <a:p>
            <a:endParaRPr lang="en-US" dirty="0"/>
          </a:p>
          <a:p>
            <a:r>
              <a:rPr lang="en-US" dirty="0"/>
              <a:t>The standardized symbols and colors make the visual easy to interpret</a:t>
            </a:r>
          </a:p>
          <a:p>
            <a:endParaRPr lang="en-US" dirty="0"/>
          </a:p>
          <a:p>
            <a:r>
              <a:rPr lang="en-US" dirty="0"/>
              <a:t>Red Teams can edit Action Maps for clarity and accuracy</a:t>
            </a:r>
          </a:p>
        </p:txBody>
      </p:sp>
    </p:spTree>
    <p:extLst>
      <p:ext uri="{BB962C8B-B14F-4D97-AF65-F5344CB8AC3E}">
        <p14:creationId xmlns:p14="http://schemas.microsoft.com/office/powerpoint/2010/main" val="3899801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F246DE-7D73-4225-9FC2-2AE46EA3A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 of the Silence of the Logs workflow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0DB820-1E9D-421D-95CF-4A7D2457B2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SOTL_v2_with_audio">
            <a:hlinkClick r:id="" action="ppaction://media"/>
            <a:extLst>
              <a:ext uri="{FF2B5EF4-FFF2-40B4-BE49-F238E27FC236}">
                <a16:creationId xmlns:a16="http://schemas.microsoft.com/office/drawing/2014/main" id="{023ED183-26F5-42E1-ABD7-0EB0B5F42C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143" y="677732"/>
            <a:ext cx="10357714" cy="550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8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53B979-A6D9-4D75-8CD1-B2B3C78A0D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238" y="5146811"/>
            <a:ext cx="10665529" cy="958695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Visualization Reduction: </a:t>
            </a:r>
          </a:p>
          <a:p>
            <a:pPr algn="ctr"/>
            <a:r>
              <a:rPr lang="en-US" dirty="0"/>
              <a:t>Assist senior leader engagements with simplified campaign from SotL output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EA87B5-1114-4315-A366-380BC1F68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can we do with all of this data?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F3D1B7-6092-48D3-B925-06C8B4340F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64E4B0-FFEA-4354-B69E-A413FC31C666}"/>
              </a:ext>
            </a:extLst>
          </p:cNvPr>
          <p:cNvSpPr/>
          <p:nvPr/>
        </p:nvSpPr>
        <p:spPr>
          <a:xfrm>
            <a:off x="3493530" y="1328004"/>
            <a:ext cx="8098684" cy="3703961"/>
          </a:xfrm>
          <a:prstGeom prst="roundRect">
            <a:avLst/>
          </a:prstGeom>
          <a:solidFill>
            <a:srgbClr val="E2F0D9"/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E569E2-87FC-4F0A-A320-C8F3111AD459}"/>
              </a:ext>
            </a:extLst>
          </p:cNvPr>
          <p:cNvSpPr txBox="1"/>
          <p:nvPr/>
        </p:nvSpPr>
        <p:spPr>
          <a:xfrm>
            <a:off x="8462860" y="1582822"/>
            <a:ext cx="2540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Target Mission Network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D46BDA-0FE3-4BD0-B724-69F789E8B593}"/>
              </a:ext>
            </a:extLst>
          </p:cNvPr>
          <p:cNvGrpSpPr/>
          <p:nvPr/>
        </p:nvGrpSpPr>
        <p:grpSpPr>
          <a:xfrm>
            <a:off x="1879369" y="2470386"/>
            <a:ext cx="1283763" cy="1169965"/>
            <a:chOff x="1900042" y="5272102"/>
            <a:chExt cx="744244" cy="678271"/>
          </a:xfrm>
        </p:grpSpPr>
        <p:pic>
          <p:nvPicPr>
            <p:cNvPr id="12" name="Graphic 11" descr="User">
              <a:extLst>
                <a:ext uri="{FF2B5EF4-FFF2-40B4-BE49-F238E27FC236}">
                  <a16:creationId xmlns:a16="http://schemas.microsoft.com/office/drawing/2014/main" id="{93C1C2A1-7D28-4263-AEF6-FA951576A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00042" y="5272102"/>
              <a:ext cx="552318" cy="552318"/>
            </a:xfrm>
            <a:prstGeom prst="rect">
              <a:avLst/>
            </a:prstGeom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5935425C-D763-4C38-9D81-017ABED24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C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6766" y="5272102"/>
              <a:ext cx="547520" cy="678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0798B2-755B-48F2-9776-1BD2FDCB29D0}"/>
              </a:ext>
            </a:extLst>
          </p:cNvPr>
          <p:cNvGrpSpPr/>
          <p:nvPr/>
        </p:nvGrpSpPr>
        <p:grpSpPr>
          <a:xfrm>
            <a:off x="3890892" y="1543800"/>
            <a:ext cx="3769356" cy="316021"/>
            <a:chOff x="2718146" y="4822520"/>
            <a:chExt cx="3769356" cy="31602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D3B110-BF21-46A0-ADA3-70ABA05B1D07}"/>
                </a:ext>
              </a:extLst>
            </p:cNvPr>
            <p:cNvSpPr txBox="1"/>
            <p:nvPr/>
          </p:nvSpPr>
          <p:spPr>
            <a:xfrm>
              <a:off x="2856830" y="4923097"/>
              <a:ext cx="3630672" cy="2154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45720" tIns="0" rIns="45720" bIns="0" rtlCol="0">
              <a:spAutoFit/>
            </a:bodyPr>
            <a:lstStyle/>
            <a:p>
              <a:pPr marL="18288"/>
              <a:r>
                <a:rPr lang="en-US" sz="1400" dirty="0"/>
                <a:t> Scanned IP space – ports closed or filtered.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D32E9C3-C54E-46CF-A162-E79B874E10AF}"/>
                </a:ext>
              </a:extLst>
            </p:cNvPr>
            <p:cNvSpPr/>
            <p:nvPr/>
          </p:nvSpPr>
          <p:spPr>
            <a:xfrm>
              <a:off x="2718146" y="4822520"/>
              <a:ext cx="201168" cy="20116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</p:grp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34861E43-1A13-4438-A7AC-21B851BDF468}"/>
              </a:ext>
            </a:extLst>
          </p:cNvPr>
          <p:cNvCxnSpPr>
            <a:stCxn id="13" idx="0"/>
            <a:endCxn id="16" idx="2"/>
          </p:cNvCxnSpPr>
          <p:nvPr/>
        </p:nvCxnSpPr>
        <p:spPr>
          <a:xfrm rot="5400000" flipH="1" flipV="1">
            <a:off x="2877904" y="1457398"/>
            <a:ext cx="826002" cy="1199974"/>
          </a:xfrm>
          <a:prstGeom prst="bentConnector2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>
            <a:extLst>
              <a:ext uri="{FF2B5EF4-FFF2-40B4-BE49-F238E27FC236}">
                <a16:creationId xmlns:a16="http://schemas.microsoft.com/office/drawing/2014/main" id="{41E7A9A6-B123-4646-9E66-93B9823AF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133" y="2345357"/>
            <a:ext cx="73813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CF1059F-5EE3-4AEF-ACC3-D1D8B0C88EF6}"/>
              </a:ext>
            </a:extLst>
          </p:cNvPr>
          <p:cNvGrpSpPr/>
          <p:nvPr/>
        </p:nvGrpSpPr>
        <p:grpSpPr>
          <a:xfrm>
            <a:off x="4039802" y="1964029"/>
            <a:ext cx="2949210" cy="810130"/>
            <a:chOff x="2712559" y="4923048"/>
            <a:chExt cx="2949210" cy="81013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47C55F-397E-43CB-835B-9176A548ADCB}"/>
                </a:ext>
              </a:extLst>
            </p:cNvPr>
            <p:cNvSpPr txBox="1"/>
            <p:nvPr/>
          </p:nvSpPr>
          <p:spPr>
            <a:xfrm>
              <a:off x="2827129" y="4923048"/>
              <a:ext cx="2834640" cy="731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45720" tIns="0" rIns="45720" bIns="0" rtlCol="0" anchor="ctr">
              <a:noAutofit/>
            </a:bodyPr>
            <a:lstStyle/>
            <a:p>
              <a:pPr marL="57150"/>
              <a:r>
                <a:rPr lang="en-US" sz="1400" dirty="0"/>
                <a:t>Phished user and installed malicious software.  No detection from endpoint defensive software.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21C13CB-8286-4641-9C60-4439A1CA8257}"/>
                </a:ext>
              </a:extLst>
            </p:cNvPr>
            <p:cNvSpPr/>
            <p:nvPr/>
          </p:nvSpPr>
          <p:spPr>
            <a:xfrm>
              <a:off x="2712559" y="5532010"/>
              <a:ext cx="201168" cy="20116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400" dirty="0"/>
                <a:t>2</a:t>
              </a:r>
            </a:p>
          </p:txBody>
        </p:sp>
      </p:grp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4F09A54A-75C0-48E1-A246-F0911DE32070}"/>
              </a:ext>
            </a:extLst>
          </p:cNvPr>
          <p:cNvCxnSpPr>
            <a:cxnSpLocks/>
            <a:stCxn id="13" idx="3"/>
            <a:endCxn id="18" idx="1"/>
          </p:cNvCxnSpPr>
          <p:nvPr/>
        </p:nvCxnSpPr>
        <p:spPr>
          <a:xfrm flipV="1">
            <a:off x="3163132" y="2802557"/>
            <a:ext cx="454001" cy="252812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>
            <a:extLst>
              <a:ext uri="{FF2B5EF4-FFF2-40B4-BE49-F238E27FC236}">
                <a16:creationId xmlns:a16="http://schemas.microsoft.com/office/drawing/2014/main" id="{7F3862E3-F1F1-4E5A-A0E0-BE96B0676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886" y="2346562"/>
            <a:ext cx="7802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ED8EDC0-5C16-47D9-A1AA-522C71158BDE}"/>
              </a:ext>
            </a:extLst>
          </p:cNvPr>
          <p:cNvCxnSpPr>
            <a:cxnSpLocks/>
            <a:stCxn id="18" idx="3"/>
            <a:endCxn id="23" idx="1"/>
          </p:cNvCxnSpPr>
          <p:nvPr/>
        </p:nvCxnSpPr>
        <p:spPr>
          <a:xfrm>
            <a:off x="4355263" y="2802557"/>
            <a:ext cx="2616623" cy="120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2A7CDF6-0BC5-4154-9F1C-F48F9E32FE27}"/>
              </a:ext>
            </a:extLst>
          </p:cNvPr>
          <p:cNvGrpSpPr/>
          <p:nvPr/>
        </p:nvGrpSpPr>
        <p:grpSpPr>
          <a:xfrm>
            <a:off x="7542872" y="2214923"/>
            <a:ext cx="3988564" cy="832048"/>
            <a:chOff x="2718146" y="4822520"/>
            <a:chExt cx="3988564" cy="83204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8C5B73-04AC-44D0-9261-E9C7012AF1BC}"/>
                </a:ext>
              </a:extLst>
            </p:cNvPr>
            <p:cNvSpPr txBox="1"/>
            <p:nvPr/>
          </p:nvSpPr>
          <p:spPr>
            <a:xfrm>
              <a:off x="2827130" y="4923048"/>
              <a:ext cx="3879580" cy="731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45720" tIns="0" rIns="45720" bIns="0" rtlCol="0" anchor="ctr">
              <a:noAutofit/>
            </a:bodyPr>
            <a:lstStyle/>
            <a:p>
              <a:pPr marL="57150"/>
              <a:r>
                <a:rPr lang="en-US" sz="1400" dirty="0"/>
                <a:t>Exploited domain controller to steal credentials.  </a:t>
              </a:r>
              <a:r>
                <a:rPr lang="en-US" sz="1400" b="1" u="sng" dirty="0"/>
                <a:t>Cracked 80% of passwords</a:t>
              </a:r>
              <a:r>
                <a:rPr lang="en-US" sz="1400" dirty="0"/>
                <a:t> for expanded access.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C01403E-78A6-4503-97A0-3C574A1382D1}"/>
                </a:ext>
              </a:extLst>
            </p:cNvPr>
            <p:cNvSpPr/>
            <p:nvPr/>
          </p:nvSpPr>
          <p:spPr>
            <a:xfrm>
              <a:off x="2718146" y="4822520"/>
              <a:ext cx="201168" cy="20116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400" dirty="0"/>
                <a:t>3</a:t>
              </a:r>
            </a:p>
          </p:txBody>
        </p:sp>
      </p:grpSp>
      <p:pic>
        <p:nvPicPr>
          <p:cNvPr id="28" name="Picture 2">
            <a:extLst>
              <a:ext uri="{FF2B5EF4-FFF2-40B4-BE49-F238E27FC236}">
                <a16:creationId xmlns:a16="http://schemas.microsoft.com/office/drawing/2014/main" id="{A30E29A7-74FC-4B28-9121-402FC676A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95" y="4125406"/>
            <a:ext cx="7802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9C7C29B1-DA6A-4E12-9675-355A077418F1}"/>
              </a:ext>
            </a:extLst>
          </p:cNvPr>
          <p:cNvCxnSpPr>
            <a:cxnSpLocks/>
            <a:stCxn id="18" idx="2"/>
            <a:endCxn id="28" idx="1"/>
          </p:cNvCxnSpPr>
          <p:nvPr/>
        </p:nvCxnSpPr>
        <p:spPr>
          <a:xfrm rot="16200000" flipH="1">
            <a:off x="4085872" y="3160082"/>
            <a:ext cx="1322849" cy="1522197"/>
          </a:xfrm>
          <a:prstGeom prst="bent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5BA7714-42D6-4202-B9F7-AFA1C3B1CD2A}"/>
              </a:ext>
            </a:extLst>
          </p:cNvPr>
          <p:cNvGrpSpPr/>
          <p:nvPr/>
        </p:nvGrpSpPr>
        <p:grpSpPr>
          <a:xfrm>
            <a:off x="6078322" y="4067871"/>
            <a:ext cx="5246022" cy="663661"/>
            <a:chOff x="2701745" y="4808027"/>
            <a:chExt cx="5246022" cy="66366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C9DA67A-D4E3-4766-A09D-AD5127F456FF}"/>
                </a:ext>
              </a:extLst>
            </p:cNvPr>
            <p:cNvSpPr txBox="1"/>
            <p:nvPr/>
          </p:nvSpPr>
          <p:spPr>
            <a:xfrm>
              <a:off x="2827127" y="4923048"/>
              <a:ext cx="5120640" cy="548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45720" tIns="0" rIns="45720" bIns="0" rtlCol="0" anchor="ctr">
              <a:noAutofit/>
            </a:bodyPr>
            <a:lstStyle/>
            <a:p>
              <a:pPr marL="57150"/>
              <a:r>
                <a:rPr lang="en-US" sz="1400" dirty="0"/>
                <a:t>Used stolen credentials to maneuver and find data to exfiltrate.  </a:t>
              </a:r>
              <a:r>
                <a:rPr lang="en-US" sz="1400" b="1" u="sng" dirty="0"/>
                <a:t>Exfiltrated mission data about upcoming operation</a:t>
              </a:r>
              <a:r>
                <a:rPr lang="en-US" sz="1400" dirty="0"/>
                <a:t>.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AD6E63E-1BCB-4659-A2A3-141F08004E7C}"/>
                </a:ext>
              </a:extLst>
            </p:cNvPr>
            <p:cNvSpPr/>
            <p:nvPr/>
          </p:nvSpPr>
          <p:spPr>
            <a:xfrm>
              <a:off x="2701745" y="4808027"/>
              <a:ext cx="208234" cy="20441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600" dirty="0"/>
                <a:t>5</a:t>
              </a:r>
            </a:p>
          </p:txBody>
        </p:sp>
      </p:grpSp>
      <p:pic>
        <p:nvPicPr>
          <p:cNvPr id="33" name="Picture 2">
            <a:extLst>
              <a:ext uri="{FF2B5EF4-FFF2-40B4-BE49-F238E27FC236}">
                <a16:creationId xmlns:a16="http://schemas.microsoft.com/office/drawing/2014/main" id="{BDD0CA12-31B0-4E45-A9AC-62330771F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105" y="3144532"/>
            <a:ext cx="7802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31587AD-1234-42E3-932C-6DB560ED5944}"/>
              </a:ext>
            </a:extLst>
          </p:cNvPr>
          <p:cNvGrpSpPr/>
          <p:nvPr/>
        </p:nvGrpSpPr>
        <p:grpSpPr>
          <a:xfrm>
            <a:off x="7046701" y="3144531"/>
            <a:ext cx="3126503" cy="832048"/>
            <a:chOff x="2718146" y="4822520"/>
            <a:chExt cx="3126503" cy="83204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D50B75-856A-44FE-9E84-A5ED43BB37BB}"/>
                </a:ext>
              </a:extLst>
            </p:cNvPr>
            <p:cNvSpPr txBox="1"/>
            <p:nvPr/>
          </p:nvSpPr>
          <p:spPr>
            <a:xfrm>
              <a:off x="2827129" y="4923048"/>
              <a:ext cx="3017520" cy="731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45720" tIns="0" rIns="45720" bIns="0" rtlCol="0" anchor="ctr">
              <a:noAutofit/>
            </a:bodyPr>
            <a:lstStyle/>
            <a:p>
              <a:pPr marL="57150"/>
              <a:r>
                <a:rPr lang="en-US" sz="1400" dirty="0"/>
                <a:t>Attempted server exploitation.  Attempt detected and reported.  System quarantined for remediation.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C2B9FEA-3A07-43D0-A807-D92830B31FCB}"/>
                </a:ext>
              </a:extLst>
            </p:cNvPr>
            <p:cNvSpPr/>
            <p:nvPr/>
          </p:nvSpPr>
          <p:spPr>
            <a:xfrm>
              <a:off x="2718146" y="4822520"/>
              <a:ext cx="201168" cy="20116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400" dirty="0"/>
                <a:t>4</a:t>
              </a:r>
            </a:p>
          </p:txBody>
        </p:sp>
      </p:grp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B7CC5B97-39B5-4CAE-99C6-3E2595DBF525}"/>
              </a:ext>
            </a:extLst>
          </p:cNvPr>
          <p:cNvCxnSpPr>
            <a:cxnSpLocks/>
            <a:stCxn id="18" idx="2"/>
            <a:endCxn id="33" idx="1"/>
          </p:cNvCxnSpPr>
          <p:nvPr/>
        </p:nvCxnSpPr>
        <p:spPr>
          <a:xfrm rot="16200000" flipH="1">
            <a:off x="5058164" y="2187790"/>
            <a:ext cx="341975" cy="2485907"/>
          </a:xfrm>
          <a:prstGeom prst="bentConnector2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 descr="Flag">
            <a:extLst>
              <a:ext uri="{FF2B5EF4-FFF2-40B4-BE49-F238E27FC236}">
                <a16:creationId xmlns:a16="http://schemas.microsoft.com/office/drawing/2014/main" id="{BDFD1813-2F55-4F46-9ABE-0E7FAE9622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41507" y="4130219"/>
            <a:ext cx="289994" cy="28999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DB3C791-EA9F-4F98-8D0C-3A5100FDF1DD}"/>
              </a:ext>
            </a:extLst>
          </p:cNvPr>
          <p:cNvSpPr txBox="1"/>
          <p:nvPr/>
        </p:nvSpPr>
        <p:spPr>
          <a:xfrm>
            <a:off x="1955224" y="3726317"/>
            <a:ext cx="133626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45720" tIns="0" rIns="45720" bIns="0" rtlCol="0">
            <a:spAutoFit/>
          </a:bodyPr>
          <a:lstStyle/>
          <a:p>
            <a:r>
              <a:rPr lang="en-US" sz="1400" dirty="0"/>
              <a:t>Defended path</a:t>
            </a:r>
          </a:p>
          <a:p>
            <a:r>
              <a:rPr lang="en-US" sz="1400" dirty="0"/>
              <a:t>Accessed path</a:t>
            </a:r>
          </a:p>
          <a:p>
            <a:r>
              <a:rPr lang="en-US" sz="1400" dirty="0"/>
              <a:t>Data exfiltration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F6D62C8-1D11-4F94-98D4-7BA4DFB84D05}"/>
              </a:ext>
            </a:extLst>
          </p:cNvPr>
          <p:cNvCxnSpPr>
            <a:cxnSpLocks/>
          </p:cNvCxnSpPr>
          <p:nvPr/>
        </p:nvCxnSpPr>
        <p:spPr>
          <a:xfrm flipV="1">
            <a:off x="1446927" y="3843873"/>
            <a:ext cx="470960" cy="1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485B6BD-DD36-406F-9EE5-8AB33C7E7078}"/>
              </a:ext>
            </a:extLst>
          </p:cNvPr>
          <p:cNvCxnSpPr>
            <a:cxnSpLocks/>
          </p:cNvCxnSpPr>
          <p:nvPr/>
        </p:nvCxnSpPr>
        <p:spPr>
          <a:xfrm flipV="1">
            <a:off x="1448743" y="4047396"/>
            <a:ext cx="470960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Graphic 51" descr="Flag">
            <a:extLst>
              <a:ext uri="{FF2B5EF4-FFF2-40B4-BE49-F238E27FC236}">
                <a16:creationId xmlns:a16="http://schemas.microsoft.com/office/drawing/2014/main" id="{8119393A-9556-4FE1-A425-4B8786F96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18023" y="4087327"/>
            <a:ext cx="289994" cy="28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52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298A401-BDA7-4B9A-9C45-58F2C74CE3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4"/>
          <a:stretch/>
        </p:blipFill>
        <p:spPr>
          <a:xfrm>
            <a:off x="1419069" y="976637"/>
            <a:ext cx="9353862" cy="4261104"/>
          </a:xfrm>
          <a:prstGeom prst="rect">
            <a:avLst/>
          </a:prstGeom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8AA43-B855-4C9B-AB83-EF0A52C43C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235" y="5497777"/>
            <a:ext cx="10665529" cy="958078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Attack Characterization: </a:t>
            </a:r>
          </a:p>
          <a:p>
            <a:pPr algn="ctr"/>
            <a:r>
              <a:rPr lang="en-US" dirty="0"/>
              <a:t>Identify TTPs used and mapping them to known adversaries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DCDA38-FD38-45D3-940C-2D58EE388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can we do with all of this data?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AC74C5-CA38-46FB-9D2A-4DB4D300A3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11" y="6372520"/>
            <a:ext cx="10055987" cy="383880"/>
          </a:xfrm>
        </p:spPr>
        <p:txBody>
          <a:bodyPr/>
          <a:lstStyle/>
          <a:p>
            <a:r>
              <a:rPr lang="en-US" dirty="0"/>
              <a:t>Image source: https://mitre-attack.github.io/attack-navigator/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BDB57F-E800-42B8-BBF7-FB7799474D28}"/>
              </a:ext>
            </a:extLst>
          </p:cNvPr>
          <p:cNvSpPr/>
          <p:nvPr/>
        </p:nvSpPr>
        <p:spPr>
          <a:xfrm>
            <a:off x="8420100" y="4449411"/>
            <a:ext cx="2773680" cy="411480"/>
          </a:xfrm>
          <a:prstGeom prst="rect">
            <a:avLst/>
          </a:prstGeom>
          <a:solidFill>
            <a:srgbClr val="FCE93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APT and Red Team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14168D-C5FA-4D25-B99E-4999BC4DF9CB}"/>
              </a:ext>
            </a:extLst>
          </p:cNvPr>
          <p:cNvSpPr/>
          <p:nvPr/>
        </p:nvSpPr>
        <p:spPr>
          <a:xfrm>
            <a:off x="8420100" y="4998663"/>
            <a:ext cx="2773680" cy="411480"/>
          </a:xfrm>
          <a:prstGeom prst="rect">
            <a:avLst/>
          </a:prstGeom>
          <a:solidFill>
            <a:srgbClr val="3182B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APT Only</a:t>
            </a:r>
          </a:p>
        </p:txBody>
      </p:sp>
    </p:spTree>
    <p:extLst>
      <p:ext uri="{BB962C8B-B14F-4D97-AF65-F5344CB8AC3E}">
        <p14:creationId xmlns:p14="http://schemas.microsoft.com/office/powerpoint/2010/main" val="3625446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8AA43-B855-4C9B-AB83-EF0A52C43C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Trend Analysis: </a:t>
            </a:r>
          </a:p>
          <a:p>
            <a:pPr algn="ctr"/>
            <a:r>
              <a:rPr lang="en-US" dirty="0"/>
              <a:t>Identify historical assessment, vulnerability, cyber defense, and mission effect trends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DCDA38-FD38-45D3-940C-2D58EE388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can we do with all of this data?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AC74C5-CA38-46FB-9D2A-4DB4D300A3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653812-1291-44AB-B5DF-A76009B625EB}"/>
              </a:ext>
            </a:extLst>
          </p:cNvPr>
          <p:cNvSpPr txBox="1"/>
          <p:nvPr/>
        </p:nvSpPr>
        <p:spPr>
          <a:xfrm>
            <a:off x="7363221" y="6514400"/>
            <a:ext cx="2189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Notional data used on this slide.</a:t>
            </a:r>
          </a:p>
        </p:txBody>
      </p:sp>
      <p:sp>
        <p:nvSpPr>
          <p:cNvPr id="14" name="Arrow: Striped Right 13">
            <a:extLst>
              <a:ext uri="{FF2B5EF4-FFF2-40B4-BE49-F238E27FC236}">
                <a16:creationId xmlns:a16="http://schemas.microsoft.com/office/drawing/2014/main" id="{C27AD740-0960-4E63-85F5-008FB0F300E5}"/>
              </a:ext>
            </a:extLst>
          </p:cNvPr>
          <p:cNvSpPr/>
          <p:nvPr/>
        </p:nvSpPr>
        <p:spPr>
          <a:xfrm>
            <a:off x="3581400" y="918589"/>
            <a:ext cx="5029200" cy="65530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Changes over time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F965AAE-7A1F-45DE-AABB-604EC02EF0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374911"/>
              </p:ext>
            </p:extLst>
          </p:nvPr>
        </p:nvGraphicFramePr>
        <p:xfrm>
          <a:off x="2830115" y="1673929"/>
          <a:ext cx="6531769" cy="3333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8568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8AA43-B855-4C9B-AB83-EF0A52C43C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235" y="5544436"/>
            <a:ext cx="10665529" cy="927441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Defensive Cyber Operations Analysis: </a:t>
            </a:r>
          </a:p>
          <a:p>
            <a:pPr algn="ctr"/>
            <a:r>
              <a:rPr lang="en-US" dirty="0"/>
              <a:t>Investigate why defenses are successful or unsuccessful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DCDA38-FD38-45D3-940C-2D58EE388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can we do with all of this data?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AC74C5-CA38-46FB-9D2A-4DB4D300A3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11" y="6471877"/>
            <a:ext cx="10055987" cy="284522"/>
          </a:xfrm>
        </p:spPr>
        <p:txBody>
          <a:bodyPr/>
          <a:lstStyle/>
          <a:p>
            <a:r>
              <a:rPr lang="en-US" dirty="0"/>
              <a:t>Image source: https://mitre-attack.github.io/attack-navigator/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BE82E5-41CC-468B-A583-711C68FCA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592" y="973158"/>
            <a:ext cx="9310816" cy="4262442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B91445-D52C-4DE9-8826-A0484A5E13BA}"/>
              </a:ext>
            </a:extLst>
          </p:cNvPr>
          <p:cNvSpPr/>
          <p:nvPr/>
        </p:nvSpPr>
        <p:spPr>
          <a:xfrm>
            <a:off x="8420100" y="4445932"/>
            <a:ext cx="2773680" cy="411480"/>
          </a:xfrm>
          <a:prstGeom prst="rect">
            <a:avLst/>
          </a:prstGeom>
          <a:solidFill>
            <a:srgbClr val="FCE93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Detected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4F3462-6BD6-40F5-98BE-5B6D247E6CF6}"/>
              </a:ext>
            </a:extLst>
          </p:cNvPr>
          <p:cNvSpPr/>
          <p:nvPr/>
        </p:nvSpPr>
        <p:spPr>
          <a:xfrm>
            <a:off x="8420100" y="4995184"/>
            <a:ext cx="2773680" cy="411480"/>
          </a:xfrm>
          <a:prstGeom prst="rect">
            <a:avLst/>
          </a:prstGeom>
          <a:solidFill>
            <a:srgbClr val="3182B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Undetected</a:t>
            </a:r>
          </a:p>
        </p:txBody>
      </p:sp>
    </p:spTree>
    <p:extLst>
      <p:ext uri="{BB962C8B-B14F-4D97-AF65-F5344CB8AC3E}">
        <p14:creationId xmlns:p14="http://schemas.microsoft.com/office/powerpoint/2010/main" val="2873034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94AA06-61B1-459A-83FE-7775E8BB30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11" y="1123544"/>
            <a:ext cx="10020697" cy="511522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Expand tool coverage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Current focus on Cobalt Strike, very nascent Windows terminal logging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Interaction with DoD Red Teams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Requires additional support to integrate with additional Red Team tools and logs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Red Team coordination will be critical for continued SotL success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Understand usability issues and benefits of SotL use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Expansion of visualization capabilities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MITRE ATT&amp;CK® connections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Adoption into DOT&amp;E CAP assessments and DOT&amp;E OT events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Raise awareness within the DoD T&amp;E community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B84DE2-42C0-4FA3-934F-C3E713AD3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 for Silence of the Logs?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6B5856-0727-440B-BABE-C263049C59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516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CE065A-2E59-46E3-A329-DC3181EFF7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SotL team is eager for additional operational use cases!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Please reach out with questions, comments, or demonstration requests.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0735CA-8A5B-480B-AD91-99FF7AB71549}"/>
              </a:ext>
            </a:extLst>
          </p:cNvPr>
          <p:cNvSpPr txBox="1"/>
          <p:nvPr/>
        </p:nvSpPr>
        <p:spPr>
          <a:xfrm>
            <a:off x="4469593" y="4442460"/>
            <a:ext cx="3252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Government Lead</a:t>
            </a:r>
          </a:p>
          <a:p>
            <a:pPr algn="ctr"/>
            <a:r>
              <a:rPr lang="en-US" dirty="0"/>
              <a:t>Osvaldo “Ozzie” Perez</a:t>
            </a:r>
          </a:p>
          <a:p>
            <a:pPr algn="ctr"/>
            <a:r>
              <a:rPr lang="en-US" dirty="0"/>
              <a:t>Osvaldo.L.Perez.civ@mail.mil</a:t>
            </a:r>
          </a:p>
        </p:txBody>
      </p:sp>
    </p:spTree>
    <p:extLst>
      <p:ext uri="{BB962C8B-B14F-4D97-AF65-F5344CB8AC3E}">
        <p14:creationId xmlns:p14="http://schemas.microsoft.com/office/powerpoint/2010/main" val="4033005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66A187-F858-4204-852C-DBE17C1A7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25955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5D3C43-2169-48B1-8B15-838DBED9F4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11" y="1209477"/>
            <a:ext cx="10020697" cy="4910328"/>
          </a:xfrm>
        </p:spPr>
        <p:txBody>
          <a:bodyPr/>
          <a:lstStyle/>
          <a:p>
            <a:r>
              <a:rPr lang="en-US" dirty="0"/>
              <a:t>Funded by DOT&amp;E Cyber Assessment Program</a:t>
            </a:r>
          </a:p>
          <a:p>
            <a:r>
              <a:rPr lang="en-US" dirty="0"/>
              <a:t>Collaboration includes IDA, JHU APL, and MITRE</a:t>
            </a:r>
          </a:p>
          <a:p>
            <a:r>
              <a:rPr lang="en-US" dirty="0"/>
              <a:t>Excellent leadership supported by skilled developers, operators, and analysts </a:t>
            </a:r>
          </a:p>
          <a:p>
            <a:r>
              <a:rPr lang="en-US" dirty="0"/>
              <a:t>DoD Red Team collaboration, troubleshooting, and beta testing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046BC8-4F7A-4102-BE15-A5805113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A461DA-F982-4D22-B009-3DDEE54C41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D366C1-B97A-4D9B-9AA2-3E04CE265C72}"/>
              </a:ext>
            </a:extLst>
          </p:cNvPr>
          <p:cNvGrpSpPr/>
          <p:nvPr/>
        </p:nvGrpSpPr>
        <p:grpSpPr>
          <a:xfrm>
            <a:off x="3074261" y="3429000"/>
            <a:ext cx="4824278" cy="2122335"/>
            <a:chOff x="7795949" y="1258489"/>
            <a:chExt cx="4824278" cy="21223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1406D1-A7C8-4807-9DEF-2E04E79A5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6990" y="1258489"/>
              <a:ext cx="1143954" cy="5647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318A91-EFB9-44E2-99B3-85A375899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828" y="2811629"/>
              <a:ext cx="1482279" cy="56919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8F76D3-9C94-4B0B-AF4F-331F5A7C5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97" t="30577" r="10054" b="27818"/>
            <a:stretch/>
          </p:blipFill>
          <p:spPr>
            <a:xfrm>
              <a:off x="10237707" y="2054705"/>
              <a:ext cx="2382520" cy="525445"/>
            </a:xfrm>
            <a:prstGeom prst="rect">
              <a:avLst/>
            </a:prstGeom>
          </p:spPr>
        </p:pic>
        <p:pic>
          <p:nvPicPr>
            <p:cNvPr id="9" name="Picture 2" descr="Director, Operational Test and Evaluation - Wikipedia">
              <a:extLst>
                <a:ext uri="{FF2B5EF4-FFF2-40B4-BE49-F238E27FC236}">
                  <a16:creationId xmlns:a16="http://schemas.microsoft.com/office/drawing/2014/main" id="{4CBDD098-5E7A-4EA8-A0D7-0347CE5CAF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5949" y="1258489"/>
              <a:ext cx="2010992" cy="2010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2058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BAD93C-BC90-4360-BF4D-50D273FE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SotL roadmap demonstrates continued development and gradual Red Team testing and adoption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9A7A143-1BEB-4C2A-A470-8D922215163A}"/>
              </a:ext>
            </a:extLst>
          </p:cNvPr>
          <p:cNvSpPr/>
          <p:nvPr/>
        </p:nvSpPr>
        <p:spPr>
          <a:xfrm rot="19949592">
            <a:off x="952500" y="2969777"/>
            <a:ext cx="10287000" cy="918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7A1D0C-A2EE-48C1-A0FC-830B1C258ECD}"/>
              </a:ext>
            </a:extLst>
          </p:cNvPr>
          <p:cNvSpPr txBox="1"/>
          <p:nvPr/>
        </p:nvSpPr>
        <p:spPr>
          <a:xfrm>
            <a:off x="1828800" y="5804226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September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840946-734D-4061-966C-84983BB7EF06}"/>
              </a:ext>
            </a:extLst>
          </p:cNvPr>
          <p:cNvSpPr txBox="1"/>
          <p:nvPr/>
        </p:nvSpPr>
        <p:spPr>
          <a:xfrm>
            <a:off x="3329991" y="488949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4C24E0-2D82-4B17-A97E-745CD2FD8DC4}"/>
              </a:ext>
            </a:extLst>
          </p:cNvPr>
          <p:cNvSpPr txBox="1"/>
          <p:nvPr/>
        </p:nvSpPr>
        <p:spPr>
          <a:xfrm>
            <a:off x="8542020" y="225878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0A6EB7-2DB6-43F5-A4AF-30C613C54A60}"/>
              </a:ext>
            </a:extLst>
          </p:cNvPr>
          <p:cNvSpPr txBox="1"/>
          <p:nvPr/>
        </p:nvSpPr>
        <p:spPr>
          <a:xfrm>
            <a:off x="0" y="4870954"/>
            <a:ext cx="214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Initial White Paper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871CB6-7C96-48D5-A18D-E6198285ABDC}"/>
              </a:ext>
            </a:extLst>
          </p:cNvPr>
          <p:cNvSpPr txBox="1"/>
          <p:nvPr/>
        </p:nvSpPr>
        <p:spPr>
          <a:xfrm>
            <a:off x="815340" y="4409999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Proof of Concept #1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C178D7-1762-4537-B68C-719D94B0B611}"/>
              </a:ext>
            </a:extLst>
          </p:cNvPr>
          <p:cNvSpPr txBox="1"/>
          <p:nvPr/>
        </p:nvSpPr>
        <p:spPr>
          <a:xfrm>
            <a:off x="1958340" y="380776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First Red Team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D37381-0D94-4C78-A698-532FC307D43D}"/>
              </a:ext>
            </a:extLst>
          </p:cNvPr>
          <p:cNvSpPr txBox="1"/>
          <p:nvPr/>
        </p:nvSpPr>
        <p:spPr>
          <a:xfrm>
            <a:off x="2708859" y="345536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DOT&amp;E Exercise #1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76E80-3EE4-4D27-9ABB-1C581902593E}"/>
              </a:ext>
            </a:extLst>
          </p:cNvPr>
          <p:cNvSpPr txBox="1"/>
          <p:nvPr/>
        </p:nvSpPr>
        <p:spPr>
          <a:xfrm>
            <a:off x="4050291" y="2485579"/>
            <a:ext cx="253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DCRT Conference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9D5812-C578-4C33-A385-0F9B14F28AC4}"/>
              </a:ext>
            </a:extLst>
          </p:cNvPr>
          <p:cNvSpPr txBox="1"/>
          <p:nvPr/>
        </p:nvSpPr>
        <p:spPr>
          <a:xfrm>
            <a:off x="3403064" y="3050179"/>
            <a:ext cx="253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SotL v1.0.0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0F4362-E1D2-49AD-B862-4CA5FB172DC9}"/>
              </a:ext>
            </a:extLst>
          </p:cNvPr>
          <p:cNvCxnSpPr>
            <a:cxnSpLocks/>
          </p:cNvCxnSpPr>
          <p:nvPr/>
        </p:nvCxnSpPr>
        <p:spPr>
          <a:xfrm flipH="1" flipV="1">
            <a:off x="3573831" y="4465716"/>
            <a:ext cx="217168" cy="412643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1B1523A-87AD-4C75-AFBF-CB5136D7F2A8}"/>
              </a:ext>
            </a:extLst>
          </p:cNvPr>
          <p:cNvCxnSpPr>
            <a:cxnSpLocks/>
          </p:cNvCxnSpPr>
          <p:nvPr/>
        </p:nvCxnSpPr>
        <p:spPr>
          <a:xfrm flipH="1" flipV="1">
            <a:off x="8821910" y="1744542"/>
            <a:ext cx="217168" cy="412643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AC1FA9F-81C0-4B3C-A4F5-4AE1B546DBE4}"/>
              </a:ext>
            </a:extLst>
          </p:cNvPr>
          <p:cNvCxnSpPr>
            <a:cxnSpLocks/>
          </p:cNvCxnSpPr>
          <p:nvPr/>
        </p:nvCxnSpPr>
        <p:spPr>
          <a:xfrm>
            <a:off x="1569720" y="5220374"/>
            <a:ext cx="114300" cy="21268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D19535-5F0C-45E5-A108-8B29705C111A}"/>
              </a:ext>
            </a:extLst>
          </p:cNvPr>
          <p:cNvCxnSpPr>
            <a:cxnSpLocks/>
          </p:cNvCxnSpPr>
          <p:nvPr/>
        </p:nvCxnSpPr>
        <p:spPr>
          <a:xfrm>
            <a:off x="2446046" y="4790465"/>
            <a:ext cx="114300" cy="21268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8B9ED5-6EB3-4051-B290-252DCAEEAD69}"/>
              </a:ext>
            </a:extLst>
          </p:cNvPr>
          <p:cNvCxnSpPr>
            <a:cxnSpLocks/>
          </p:cNvCxnSpPr>
          <p:nvPr/>
        </p:nvCxnSpPr>
        <p:spPr>
          <a:xfrm>
            <a:off x="3710915" y="4126734"/>
            <a:ext cx="114300" cy="21268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A445FEB-640B-44A3-AE5B-8C5FF63058D4}"/>
              </a:ext>
            </a:extLst>
          </p:cNvPr>
          <p:cNvCxnSpPr>
            <a:cxnSpLocks/>
          </p:cNvCxnSpPr>
          <p:nvPr/>
        </p:nvCxnSpPr>
        <p:spPr>
          <a:xfrm flipH="1">
            <a:off x="4145280" y="3824428"/>
            <a:ext cx="118171" cy="35266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1CB3945-3EE5-4206-8348-E0675FC511C8}"/>
              </a:ext>
            </a:extLst>
          </p:cNvPr>
          <p:cNvCxnSpPr>
            <a:cxnSpLocks/>
          </p:cNvCxnSpPr>
          <p:nvPr/>
        </p:nvCxnSpPr>
        <p:spPr>
          <a:xfrm>
            <a:off x="5312278" y="3302254"/>
            <a:ext cx="152203" cy="18466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35A55F7-39BC-43E7-B4F8-1DFB66877E0D}"/>
              </a:ext>
            </a:extLst>
          </p:cNvPr>
          <p:cNvCxnSpPr>
            <a:cxnSpLocks/>
          </p:cNvCxnSpPr>
          <p:nvPr/>
        </p:nvCxnSpPr>
        <p:spPr>
          <a:xfrm>
            <a:off x="6221679" y="2832572"/>
            <a:ext cx="152203" cy="18466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04EA00D-825C-47DB-9BA9-E37BDB5BAC8A}"/>
              </a:ext>
            </a:extLst>
          </p:cNvPr>
          <p:cNvSpPr txBox="1"/>
          <p:nvPr/>
        </p:nvSpPr>
        <p:spPr>
          <a:xfrm>
            <a:off x="5320937" y="2239804"/>
            <a:ext cx="253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SotL v1.1.0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4FAB1E6-8477-4436-B310-A85DFBB14B57}"/>
              </a:ext>
            </a:extLst>
          </p:cNvPr>
          <p:cNvCxnSpPr>
            <a:cxnSpLocks/>
          </p:cNvCxnSpPr>
          <p:nvPr/>
        </p:nvCxnSpPr>
        <p:spPr>
          <a:xfrm flipH="1">
            <a:off x="6423838" y="2608123"/>
            <a:ext cx="138135" cy="389126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031548B-DBBC-4FAA-9FDC-4579022CB7A4}"/>
              </a:ext>
            </a:extLst>
          </p:cNvPr>
          <p:cNvSpPr txBox="1"/>
          <p:nvPr/>
        </p:nvSpPr>
        <p:spPr>
          <a:xfrm>
            <a:off x="6492906" y="1500875"/>
            <a:ext cx="253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SotL v1.2.0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1A69F60-727D-4F78-BAFD-129F57565D07}"/>
              </a:ext>
            </a:extLst>
          </p:cNvPr>
          <p:cNvCxnSpPr>
            <a:cxnSpLocks/>
          </p:cNvCxnSpPr>
          <p:nvPr/>
        </p:nvCxnSpPr>
        <p:spPr>
          <a:xfrm>
            <a:off x="7981466" y="1838965"/>
            <a:ext cx="335427" cy="14150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C00AE4C-B8EC-4557-8DBB-B81B2C398D19}"/>
              </a:ext>
            </a:extLst>
          </p:cNvPr>
          <p:cNvSpPr txBox="1"/>
          <p:nvPr/>
        </p:nvSpPr>
        <p:spPr>
          <a:xfrm>
            <a:off x="7781430" y="2735057"/>
            <a:ext cx="3864776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Development milestones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PoC1: Nascent logging and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SotL v1.0.0: Red Team ready release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Cobalt Strike focus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Draw.io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SotL v1.1.0: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Cobalt Strike robustness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Action map upload and comparison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SotL v1.2.0: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Cobalt Strike complete*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Action map linkage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Nascent Windows terminal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SotL v2.0.0: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Action map tags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JSON schema published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Code refactoring</a:t>
            </a: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F1FB53-8A43-4EBD-886A-ACDA01D09A47}"/>
              </a:ext>
            </a:extLst>
          </p:cNvPr>
          <p:cNvSpPr txBox="1"/>
          <p:nvPr/>
        </p:nvSpPr>
        <p:spPr>
          <a:xfrm>
            <a:off x="7817168" y="814142"/>
            <a:ext cx="253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SotL v2.0.0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7354575-3175-4227-AF7A-3973D8577C5B}"/>
              </a:ext>
            </a:extLst>
          </p:cNvPr>
          <p:cNvCxnSpPr>
            <a:cxnSpLocks/>
          </p:cNvCxnSpPr>
          <p:nvPr/>
        </p:nvCxnSpPr>
        <p:spPr>
          <a:xfrm>
            <a:off x="9305728" y="1152232"/>
            <a:ext cx="335427" cy="14150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C1DDEC9-C1E5-4A86-8C17-66B05ACFFD7B}"/>
              </a:ext>
            </a:extLst>
          </p:cNvPr>
          <p:cNvSpPr txBox="1"/>
          <p:nvPr/>
        </p:nvSpPr>
        <p:spPr>
          <a:xfrm>
            <a:off x="5549782" y="1794468"/>
            <a:ext cx="253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Red Team Huddle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85324CD-D9EE-40FF-9EA7-4DD3E9A03834}"/>
              </a:ext>
            </a:extLst>
          </p:cNvPr>
          <p:cNvCxnSpPr>
            <a:cxnSpLocks/>
          </p:cNvCxnSpPr>
          <p:nvPr/>
        </p:nvCxnSpPr>
        <p:spPr>
          <a:xfrm>
            <a:off x="7760088" y="1988006"/>
            <a:ext cx="556805" cy="1074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47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4E547B-CC1F-4FF5-AFA5-02F318B460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12" y="1209477"/>
            <a:ext cx="9531419" cy="4910328"/>
          </a:xfrm>
        </p:spPr>
        <p:txBody>
          <a:bodyPr/>
          <a:lstStyle/>
          <a:p>
            <a:r>
              <a:rPr lang="en-US" dirty="0"/>
              <a:t>JSON schema contains two main properties: </a:t>
            </a:r>
            <a:r>
              <a:rPr lang="en-US" b="1" u="sng" dirty="0"/>
              <a:t>Entities</a:t>
            </a:r>
            <a:r>
              <a:rPr lang="en-US" dirty="0"/>
              <a:t> and </a:t>
            </a:r>
            <a:r>
              <a:rPr lang="en-US" b="1" u="sng" dirty="0"/>
              <a:t>Actions</a:t>
            </a:r>
          </a:p>
          <a:p>
            <a:endParaRPr lang="en-US" b="1" u="sng" dirty="0"/>
          </a:p>
          <a:p>
            <a:r>
              <a:rPr lang="en-US" b="1" u="sng" dirty="0"/>
              <a:t>Entities</a:t>
            </a:r>
            <a:r>
              <a:rPr lang="en-US" dirty="0"/>
              <a:t> describe the computing systems </a:t>
            </a:r>
            <a:br>
              <a:rPr lang="en-US" dirty="0"/>
            </a:br>
            <a:r>
              <a:rPr lang="en-US" dirty="0"/>
              <a:t>aggressed by the Red Team</a:t>
            </a:r>
          </a:p>
          <a:p>
            <a:pPr lvl="1"/>
            <a:r>
              <a:rPr lang="en-US" dirty="0"/>
              <a:t>Identifying information, and connection </a:t>
            </a:r>
            <a:br>
              <a:rPr lang="en-US" dirty="0"/>
            </a:br>
            <a:r>
              <a:rPr lang="en-US" dirty="0"/>
              <a:t>to actions</a:t>
            </a:r>
          </a:p>
          <a:p>
            <a:pPr lvl="1"/>
            <a:r>
              <a:rPr lang="en-US" dirty="0"/>
              <a:t>Appears as icons in visualizations</a:t>
            </a:r>
          </a:p>
          <a:p>
            <a:endParaRPr lang="en-US" b="1" u="sng" dirty="0"/>
          </a:p>
          <a:p>
            <a:r>
              <a:rPr lang="en-US" b="1" u="sng" dirty="0"/>
              <a:t>Actions</a:t>
            </a:r>
            <a:r>
              <a:rPr lang="en-US" dirty="0"/>
              <a:t> describe the TTPs used </a:t>
            </a:r>
            <a:br>
              <a:rPr lang="en-US" dirty="0"/>
            </a:br>
            <a:r>
              <a:rPr lang="en-US" dirty="0"/>
              <a:t>by the Red Team against an entity</a:t>
            </a:r>
          </a:p>
          <a:p>
            <a:pPr lvl="1"/>
            <a:r>
              <a:rPr lang="en-US" dirty="0"/>
              <a:t>History of all Red Team TTPs</a:t>
            </a:r>
          </a:p>
          <a:p>
            <a:pPr lvl="1"/>
            <a:r>
              <a:rPr lang="en-US" dirty="0"/>
              <a:t>Primarily accessed via database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098892-6542-43EF-953A-0AF315D76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to Silence of the Logs is the creation of a common schema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C4934C-F38E-46F5-BBAB-3EC42FABDB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38887" y="6238770"/>
            <a:ext cx="4394722" cy="550862"/>
          </a:xfrm>
        </p:spPr>
        <p:txBody>
          <a:bodyPr/>
          <a:lstStyle/>
          <a:p>
            <a:r>
              <a:rPr lang="en-US" dirty="0"/>
              <a:t>Image source: https://commons.wikimedia.org/wiki/File:JSON_vector_logo.svg</a:t>
            </a:r>
          </a:p>
        </p:txBody>
      </p:sp>
      <p:pic>
        <p:nvPicPr>
          <p:cNvPr id="6" name="Picture 2" descr="JSON - Wikipedia">
            <a:extLst>
              <a:ext uri="{FF2B5EF4-FFF2-40B4-BE49-F238E27FC236}">
                <a16:creationId xmlns:a16="http://schemas.microsoft.com/office/drawing/2014/main" id="{0CE707D3-70F0-48F6-A052-F1086056585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420" y="1832197"/>
            <a:ext cx="1832316" cy="183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C6AE37-758F-453C-AA9A-E72FC01E1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092" y="3038370"/>
            <a:ext cx="2939034" cy="320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8CE649-292D-413D-9976-909D26DEC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756" y="3038370"/>
            <a:ext cx="317782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98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73279E-48B9-42BC-9BF3-1505E192DF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Built using draw.io using MXML data</a:t>
            </a:r>
          </a:p>
          <a:p>
            <a:pPr lvl="1"/>
            <a:r>
              <a:rPr lang="en-US" dirty="0"/>
              <a:t>Can add visible/hidden properties to the entities and links</a:t>
            </a:r>
          </a:p>
          <a:p>
            <a:pPr lvl="1"/>
            <a:r>
              <a:rPr lang="en-US" dirty="0"/>
              <a:t>Allows parsing of visualization</a:t>
            </a:r>
          </a:p>
          <a:p>
            <a:pPr lvl="1"/>
            <a:endParaRPr lang="en-US" dirty="0"/>
          </a:p>
          <a:p>
            <a:r>
              <a:rPr lang="en-US" dirty="0"/>
              <a:t>Manual modifications may be necessary</a:t>
            </a:r>
          </a:p>
          <a:p>
            <a:pPr lvl="1"/>
            <a:r>
              <a:rPr lang="en-US" dirty="0"/>
              <a:t>SotL Compare and future features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FF8363-4717-4387-9BB4-BE4941738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Silence of the Logs visualizer includes standard symbols for visualizations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DD6FDE-576B-4165-9013-43D7F8C48D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4882" y="6238770"/>
            <a:ext cx="2848727" cy="550862"/>
          </a:xfrm>
        </p:spPr>
        <p:txBody>
          <a:bodyPr/>
          <a:lstStyle/>
          <a:p>
            <a:r>
              <a:rPr lang="en-US" dirty="0"/>
              <a:t>Icon source: draw.io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18BD692-10A7-4385-BBAD-877FDFA0B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379" y="1123545"/>
            <a:ext cx="2560362" cy="30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79D6883-B747-479B-87A2-F7F3F6BBA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248" y="4314822"/>
            <a:ext cx="6524625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927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BC64D8-1D84-4301-8F65-7DB16EE6A2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12" y="1209477"/>
            <a:ext cx="5737145" cy="49103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Presents a day-to-day story board for the attack campaign</a:t>
            </a:r>
          </a:p>
          <a:p>
            <a:endParaRPr lang="en-US" dirty="0"/>
          </a:p>
          <a:p>
            <a:r>
              <a:rPr lang="en-US" dirty="0"/>
              <a:t>System icons and information summarize key targets and objectives</a:t>
            </a:r>
          </a:p>
          <a:p>
            <a:endParaRPr lang="en-US" dirty="0"/>
          </a:p>
          <a:p>
            <a:r>
              <a:rPr lang="en-US" dirty="0"/>
              <a:t>Colors/symbols highlight status of current accesses</a:t>
            </a:r>
          </a:p>
          <a:p>
            <a:endParaRPr lang="en-US" dirty="0"/>
          </a:p>
          <a:p>
            <a:r>
              <a:rPr lang="en-US" dirty="0"/>
              <a:t>Linkages show pivots within and between enclaves and networks</a:t>
            </a:r>
          </a:p>
          <a:p>
            <a:endParaRPr lang="en-US" dirty="0"/>
          </a:p>
          <a:p>
            <a:r>
              <a:rPr lang="en-US" dirty="0"/>
              <a:t>Red Team can make corrections as needed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B79664-4782-4085-AF48-38A7AAEAD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Action Map visualization tells a story about the attack pathway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396A72-024D-4815-A542-DA16983726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Icon source: draw.io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5421A18-C29B-4272-BB99-6058F7CB91E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944" y="1209675"/>
            <a:ext cx="5407213" cy="491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124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3F0792-C41F-4820-AD8D-25DC14E64D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Test and assessments rely on data, but 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how can you instrument cyber tests for useful data?</a:t>
            </a:r>
          </a:p>
        </p:txBody>
      </p:sp>
    </p:spTree>
    <p:extLst>
      <p:ext uri="{BB962C8B-B14F-4D97-AF65-F5344CB8AC3E}">
        <p14:creationId xmlns:p14="http://schemas.microsoft.com/office/powerpoint/2010/main" val="1447964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081DCB-3B9E-423D-97E3-3DDC9B562A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9043" y="1219199"/>
            <a:ext cx="11560053" cy="777576"/>
          </a:xfrm>
        </p:spPr>
        <p:txBody>
          <a:bodyPr/>
          <a:lstStyle/>
          <a:p>
            <a:r>
              <a:rPr lang="en-US" dirty="0"/>
              <a:t>Adversarial data collection often reduces to: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486C79-A73E-42C6-8853-1745C7ADE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Instrumenting test events with adversarial cyber actors poses a challenge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3B637-C10B-44F7-87F9-09BCFC74EA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55045" y="5710156"/>
            <a:ext cx="4545962" cy="550862"/>
          </a:xfrm>
        </p:spPr>
        <p:txBody>
          <a:bodyPr/>
          <a:lstStyle/>
          <a:p>
            <a:r>
              <a:rPr lang="en-US" dirty="0"/>
              <a:t>Image source: </a:t>
            </a:r>
            <a:r>
              <a:rPr lang="en-US" sz="1000" dirty="0"/>
              <a:t>https://commons.wikimedia.org/wiki/File:Servers_in_a_Rack.jpg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445689-2968-4CA1-A4F2-3E8914B737B2}"/>
              </a:ext>
            </a:extLst>
          </p:cNvPr>
          <p:cNvSpPr txBox="1"/>
          <p:nvPr/>
        </p:nvSpPr>
        <p:spPr>
          <a:xfrm>
            <a:off x="5985601" y="1228226"/>
            <a:ext cx="5322276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“Record all attack activities and report on their success”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BEB8309-21DC-4793-AA64-D6A14D269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468" y="2209801"/>
            <a:ext cx="2280285" cy="3429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rrow: Striped Right 28">
            <a:extLst>
              <a:ext uri="{FF2B5EF4-FFF2-40B4-BE49-F238E27FC236}">
                <a16:creationId xmlns:a16="http://schemas.microsoft.com/office/drawing/2014/main" id="{8CB2B5F6-66C2-4CFC-9252-E96EC0913FD6}"/>
              </a:ext>
            </a:extLst>
          </p:cNvPr>
          <p:cNvSpPr/>
          <p:nvPr/>
        </p:nvSpPr>
        <p:spPr>
          <a:xfrm>
            <a:off x="4901938" y="3246120"/>
            <a:ext cx="2856618" cy="1475967"/>
          </a:xfrm>
          <a:prstGeom prst="stripedRightArrow">
            <a:avLst>
              <a:gd name="adj1" fmla="val 5767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Protocol? Encryption?</a:t>
            </a:r>
          </a:p>
          <a:p>
            <a:r>
              <a:rPr lang="en-US" sz="1400" dirty="0"/>
              <a:t>Destination? Time? Success?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DA6AD5-BE98-4664-A2F8-3ABFDCD4B3B2}"/>
              </a:ext>
            </a:extLst>
          </p:cNvPr>
          <p:cNvSpPr txBox="1"/>
          <p:nvPr/>
        </p:nvSpPr>
        <p:spPr>
          <a:xfrm>
            <a:off x="1015964" y="4715471"/>
            <a:ext cx="3238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Gather data at the source:</a:t>
            </a:r>
          </a:p>
          <a:p>
            <a:r>
              <a:rPr lang="en-US" dirty="0"/>
              <a:t>Likely clear-text, interpreted, </a:t>
            </a:r>
            <a:br>
              <a:rPr lang="en-US" dirty="0"/>
            </a:br>
            <a:r>
              <a:rPr lang="en-US" dirty="0"/>
              <a:t>and comprehensive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E8B4285-2CA7-48DC-8C6E-F0CD66CDB885}"/>
              </a:ext>
            </a:extLst>
          </p:cNvPr>
          <p:cNvGrpSpPr/>
          <p:nvPr/>
        </p:nvGrpSpPr>
        <p:grpSpPr>
          <a:xfrm>
            <a:off x="872483" y="2419717"/>
            <a:ext cx="3173093" cy="2270442"/>
            <a:chOff x="2168769" y="4261338"/>
            <a:chExt cx="1535723" cy="1160585"/>
          </a:xfrm>
        </p:grpSpPr>
        <p:pic>
          <p:nvPicPr>
            <p:cNvPr id="11" name="Graphic 10" descr="Female Profile with solid fill">
              <a:extLst>
                <a:ext uri="{FF2B5EF4-FFF2-40B4-BE49-F238E27FC236}">
                  <a16:creationId xmlns:a16="http://schemas.microsoft.com/office/drawing/2014/main" id="{DE4B237E-A9AD-4716-8549-26A07E151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68769" y="4507523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Monitor with solid fill">
              <a:extLst>
                <a:ext uri="{FF2B5EF4-FFF2-40B4-BE49-F238E27FC236}">
                  <a16:creationId xmlns:a16="http://schemas.microsoft.com/office/drawing/2014/main" id="{D2CAD312-6D2A-431D-92DA-4EA1EBC99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90092" y="4261338"/>
              <a:ext cx="914400" cy="914400"/>
            </a:xfrm>
            <a:prstGeom prst="rect">
              <a:avLst/>
            </a:prstGeom>
          </p:spPr>
        </p:pic>
      </p:grpSp>
      <p:pic>
        <p:nvPicPr>
          <p:cNvPr id="35" name="Graphic 34" descr="Magnifying glass with solid fill">
            <a:extLst>
              <a:ext uri="{FF2B5EF4-FFF2-40B4-BE49-F238E27FC236}">
                <a16:creationId xmlns:a16="http://schemas.microsoft.com/office/drawing/2014/main" id="{DCCA1541-6596-4990-9238-44455019D5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3519" y="3058459"/>
            <a:ext cx="1795417" cy="174453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A5E02DB-70F5-45FF-8288-EDD3915944AE}"/>
              </a:ext>
            </a:extLst>
          </p:cNvPr>
          <p:cNvSpPr txBox="1"/>
          <p:nvPr/>
        </p:nvSpPr>
        <p:spPr>
          <a:xfrm>
            <a:off x="5240637" y="4802995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Gather PCAP?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5A3E7A-CB9C-4415-A316-0795138BB648}"/>
              </a:ext>
            </a:extLst>
          </p:cNvPr>
          <p:cNvSpPr txBox="1"/>
          <p:nvPr/>
        </p:nvSpPr>
        <p:spPr>
          <a:xfrm>
            <a:off x="355837" y="6410464"/>
            <a:ext cx="60991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PCAP – Packet Capture</a:t>
            </a:r>
          </a:p>
        </p:txBody>
      </p:sp>
    </p:spTree>
    <p:extLst>
      <p:ext uri="{BB962C8B-B14F-4D97-AF65-F5344CB8AC3E}">
        <p14:creationId xmlns:p14="http://schemas.microsoft.com/office/powerpoint/2010/main" val="375236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55498A-FD2C-46E3-85CC-B9EE07F5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Collecting adversarial data does not mean you have to collect PCAP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A534C-5AE7-4FB7-B3F7-F506F40FB8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FA871-2C26-474A-9A11-1530C808DCE4}"/>
              </a:ext>
            </a:extLst>
          </p:cNvPr>
          <p:cNvSpPr txBox="1"/>
          <p:nvPr/>
        </p:nvSpPr>
        <p:spPr>
          <a:xfrm>
            <a:off x="312912" y="2693945"/>
            <a:ext cx="4493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Who can identify what this packet means?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CD81AE-09DE-4BF2-8BD2-C4911B4B4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50" r="62765"/>
          <a:stretch/>
        </p:blipFill>
        <p:spPr>
          <a:xfrm>
            <a:off x="312912" y="1317493"/>
            <a:ext cx="4752015" cy="118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40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55498A-FD2C-46E3-85CC-B9EE07F5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Collecting adversarial data does not mean you have to collect PCAP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A534C-5AE7-4FB7-B3F7-F506F40FB8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FA871-2C26-474A-9A11-1530C808DCE4}"/>
              </a:ext>
            </a:extLst>
          </p:cNvPr>
          <p:cNvSpPr txBox="1"/>
          <p:nvPr/>
        </p:nvSpPr>
        <p:spPr>
          <a:xfrm>
            <a:off x="312912" y="2693945"/>
            <a:ext cx="4493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Who can identify what this packet means?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583E41-0B77-4A39-956C-51F70C09BBBC}"/>
              </a:ext>
            </a:extLst>
          </p:cNvPr>
          <p:cNvSpPr txBox="1"/>
          <p:nvPr/>
        </p:nvSpPr>
        <p:spPr>
          <a:xfrm>
            <a:off x="4909476" y="2693945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And now with some help?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150A1C-D6F3-4914-AEBE-9C3AF5D58C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5650" r="49498"/>
          <a:stretch/>
        </p:blipFill>
        <p:spPr>
          <a:xfrm>
            <a:off x="312912" y="1317493"/>
            <a:ext cx="6445076" cy="118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30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6DE3F6A-9D8A-42AD-BF35-7E39348E84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20" r="31672" b="2"/>
          <a:stretch/>
        </p:blipFill>
        <p:spPr>
          <a:xfrm>
            <a:off x="486433" y="931985"/>
            <a:ext cx="8720138" cy="486691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855498A-FD2C-46E3-85CC-B9EE07F5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Collecting adversarial data does not mean you have to collect PCAP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A534C-5AE7-4FB7-B3F7-F506F40FB8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FA871-2C26-474A-9A11-1530C808DCE4}"/>
              </a:ext>
            </a:extLst>
          </p:cNvPr>
          <p:cNvSpPr txBox="1"/>
          <p:nvPr/>
        </p:nvSpPr>
        <p:spPr>
          <a:xfrm>
            <a:off x="2734383" y="2996108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What if a computer interprets it for you?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EF6C9-6580-4B29-BF26-EEEAAC7986D8}"/>
              </a:ext>
            </a:extLst>
          </p:cNvPr>
          <p:cNvSpPr txBox="1"/>
          <p:nvPr/>
        </p:nvSpPr>
        <p:spPr>
          <a:xfrm>
            <a:off x="381000" y="50936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97F0F0-4301-40E2-8F2E-814643B9E1F3}"/>
              </a:ext>
            </a:extLst>
          </p:cNvPr>
          <p:cNvSpPr/>
          <p:nvPr/>
        </p:nvSpPr>
        <p:spPr>
          <a:xfrm>
            <a:off x="486432" y="931985"/>
            <a:ext cx="8720137" cy="36933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779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6DE3F6A-9D8A-42AD-BF35-7E39348E84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21" r="31672" b="57717"/>
          <a:stretch/>
        </p:blipFill>
        <p:spPr>
          <a:xfrm>
            <a:off x="486433" y="931985"/>
            <a:ext cx="8720138" cy="206412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855498A-FD2C-46E3-85CC-B9EE07F5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Collecting adversarial data does not mean you have to collect PCAP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A534C-5AE7-4FB7-B3F7-F506F40FB8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FA871-2C26-474A-9A11-1530C808DCE4}"/>
              </a:ext>
            </a:extLst>
          </p:cNvPr>
          <p:cNvSpPr txBox="1"/>
          <p:nvPr/>
        </p:nvSpPr>
        <p:spPr>
          <a:xfrm>
            <a:off x="4233960" y="4424883"/>
            <a:ext cx="3724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What if the operator just tells you?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0BCE62-288D-4C92-A38A-C6B7EE73D56B}"/>
              </a:ext>
            </a:extLst>
          </p:cNvPr>
          <p:cNvSpPr/>
          <p:nvPr/>
        </p:nvSpPr>
        <p:spPr>
          <a:xfrm>
            <a:off x="486432" y="931985"/>
            <a:ext cx="8720137" cy="36933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EF6C9-6580-4B29-BF26-EEEAAC7986D8}"/>
              </a:ext>
            </a:extLst>
          </p:cNvPr>
          <p:cNvSpPr txBox="1"/>
          <p:nvPr/>
        </p:nvSpPr>
        <p:spPr>
          <a:xfrm>
            <a:off x="381000" y="50936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7FEB37-2DA2-4C88-9113-7ECA8F3BAFFB}"/>
              </a:ext>
            </a:extLst>
          </p:cNvPr>
          <p:cNvSpPr txBox="1"/>
          <p:nvPr/>
        </p:nvSpPr>
        <p:spPr>
          <a:xfrm>
            <a:off x="4349368" y="3940755"/>
            <a:ext cx="349326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PS C:\&gt; ping 172.16.10.2</a:t>
            </a:r>
          </a:p>
        </p:txBody>
      </p:sp>
    </p:spTree>
    <p:extLst>
      <p:ext uri="{BB962C8B-B14F-4D97-AF65-F5344CB8AC3E}">
        <p14:creationId xmlns:p14="http://schemas.microsoft.com/office/powerpoint/2010/main" val="1990474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33CCE25-6590-4427-87D2-B4AF7EB959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11" y="1572485"/>
            <a:ext cx="7574944" cy="45473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GOAL: Enable red teams to conduct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operations as normal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while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automatically logging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activity and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generating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needed for analyses.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200" dirty="0"/>
              <a:t>Create Red Team- and technology-agnostic solution 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sz="2200" dirty="0"/>
              <a:t>Reduce Red Team workload and data collection responsibilities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sz="2200" dirty="0"/>
              <a:t>Enable reproducible analysis techniques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sz="2200" dirty="0"/>
              <a:t>Capture as much Red Team activity as possible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sz="2200" dirty="0"/>
              <a:t>Capture both successful and unsuccessful Red Team activities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31AB94-A70B-4D3F-8E5D-13E9F1A8C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Silence of the Logs (SotL) is a logging standard and framework for capturing and processing adversarial cyber data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B8DD786-E319-45D3-91DF-54E2B76AF9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54893" y="5473547"/>
            <a:ext cx="2113736" cy="550862"/>
          </a:xfrm>
        </p:spPr>
        <p:txBody>
          <a:bodyPr/>
          <a:lstStyle/>
          <a:p>
            <a:r>
              <a:rPr lang="en-US" dirty="0"/>
              <a:t>Image source: https://emojimix.app/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89DDD5-0249-4766-9EED-85DD25634242}"/>
              </a:ext>
            </a:extLst>
          </p:cNvPr>
          <p:cNvSpPr txBox="1"/>
          <p:nvPr/>
        </p:nvSpPr>
        <p:spPr>
          <a:xfrm>
            <a:off x="7723763" y="4804555"/>
            <a:ext cx="3885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SILENCE OF THE LOGS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F304B10-D81B-4F1B-BF29-EB149951B39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92" y="1737856"/>
            <a:ext cx="3188366" cy="318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41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DA OED">
      <a:dk1>
        <a:sysClr val="windowText" lastClr="000000"/>
      </a:dk1>
      <a:lt1>
        <a:sysClr val="window" lastClr="FFFFFF"/>
      </a:lt1>
      <a:dk2>
        <a:srgbClr val="17375E"/>
      </a:dk2>
      <a:lt2>
        <a:srgbClr val="C4BD97"/>
      </a:lt2>
      <a:accent1>
        <a:srgbClr val="900001"/>
      </a:accent1>
      <a:accent2>
        <a:srgbClr val="1C3F6E"/>
      </a:accent2>
      <a:accent3>
        <a:srgbClr val="EDAE49"/>
      </a:accent3>
      <a:accent4>
        <a:srgbClr val="D1495B"/>
      </a:accent4>
      <a:accent5>
        <a:srgbClr val="00798C"/>
      </a:accent5>
      <a:accent6>
        <a:srgbClr val="404040"/>
      </a:accent6>
      <a:hlink>
        <a:srgbClr val="0000FF"/>
      </a:hlink>
      <a:folHlink>
        <a:srgbClr val="800080"/>
      </a:folHlink>
    </a:clrScheme>
    <a:fontScheme name="IDA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D1AF172-1678-404B-AC44-D4E9E8624CC4}" vid="{CCFE4AB1-AEE6-42FB-827C-27B5D33D64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DATAWorks Presentation - Wide</Template>
  <TotalTime>41526</TotalTime>
  <Words>1198</Words>
  <Application>Microsoft Office PowerPoint</Application>
  <PresentationFormat>Widescreen</PresentationFormat>
  <Paragraphs>176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Adobe Devanagari</vt:lpstr>
      <vt:lpstr>Arial</vt:lpstr>
      <vt:lpstr>Calibri</vt:lpstr>
      <vt:lpstr>Calibri Light</vt:lpstr>
      <vt:lpstr>Courier New</vt:lpstr>
      <vt:lpstr>Franklin Gothic Book</vt:lpstr>
      <vt:lpstr>Franklin Gothic Medium</vt:lpstr>
      <vt:lpstr>Impact</vt:lpstr>
      <vt:lpstr>Segoe UI</vt:lpstr>
      <vt:lpstr>Wingdings</vt:lpstr>
      <vt:lpstr>Office Theme</vt:lpstr>
      <vt:lpstr>PowerPoint Presentation</vt:lpstr>
      <vt:lpstr>Acknowledgements</vt:lpstr>
      <vt:lpstr>PowerPoint Presentation</vt:lpstr>
      <vt:lpstr>Instrumenting test events with adversarial cyber actors poses a challenge</vt:lpstr>
      <vt:lpstr>Collecting adversarial data does not mean you have to collect PCAP</vt:lpstr>
      <vt:lpstr>Collecting adversarial data does not mean you have to collect PCAP</vt:lpstr>
      <vt:lpstr>Collecting adversarial data does not mean you have to collect PCAP</vt:lpstr>
      <vt:lpstr>Collecting adversarial data does not mean you have to collect PCAP</vt:lpstr>
      <vt:lpstr>Silence of the Logs (SotL) is a logging standard and framework for capturing and processing adversarial cyber data</vt:lpstr>
      <vt:lpstr>Silence of the Logs contains three core elements</vt:lpstr>
      <vt:lpstr>Visualizer creates Action Maps that display data in a usable manner</vt:lpstr>
      <vt:lpstr>Demonstration of the Silence of the Logs workflow</vt:lpstr>
      <vt:lpstr>So what can we do with all of this data?</vt:lpstr>
      <vt:lpstr>So what can we do with all of this data?</vt:lpstr>
      <vt:lpstr>So what can we do with all of this data?</vt:lpstr>
      <vt:lpstr>So what can we do with all of this data?</vt:lpstr>
      <vt:lpstr>What’s next for Silence of the Logs?</vt:lpstr>
      <vt:lpstr>PowerPoint Presentation</vt:lpstr>
      <vt:lpstr>Backup</vt:lpstr>
      <vt:lpstr>SotL roadmap demonstrates continued development and gradual Red Team testing and adoption</vt:lpstr>
      <vt:lpstr>Central to Silence of the Logs is the creation of a common schema</vt:lpstr>
      <vt:lpstr>Silence of the Logs visualizer includes standard symbols for visualizations</vt:lpstr>
      <vt:lpstr>The Action Map visualization tells a story about the attack pathway</vt:lpstr>
    </vt:vector>
  </TitlesOfParts>
  <Company>Institute for Defense Analyses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Schlup, Jason R</dc:creator>
  <cp:lastModifiedBy>Berry, Dominique S</cp:lastModifiedBy>
  <cp:revision>80</cp:revision>
  <dcterms:created xsi:type="dcterms:W3CDTF">2024-02-08T21:36:59Z</dcterms:created>
  <dcterms:modified xsi:type="dcterms:W3CDTF">2024-03-22T16:30:34Z</dcterms:modified>
</cp:coreProperties>
</file>