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5"/>
  </p:sldMasterIdLst>
  <p:notesMasterIdLst>
    <p:notesMasterId r:id="rId32"/>
  </p:notesMasterIdLst>
  <p:sldIdLst>
    <p:sldId id="2468" r:id="rId6"/>
    <p:sldId id="2534" r:id="rId7"/>
    <p:sldId id="293" r:id="rId8"/>
    <p:sldId id="2397" r:id="rId9"/>
    <p:sldId id="2561" r:id="rId10"/>
    <p:sldId id="2563" r:id="rId11"/>
    <p:sldId id="2539" r:id="rId12"/>
    <p:sldId id="2389" r:id="rId13"/>
    <p:sldId id="374" r:id="rId14"/>
    <p:sldId id="2543" r:id="rId15"/>
    <p:sldId id="2567" r:id="rId16"/>
    <p:sldId id="2537" r:id="rId17"/>
    <p:sldId id="2424" r:id="rId18"/>
    <p:sldId id="2478" r:id="rId19"/>
    <p:sldId id="2479" r:id="rId20"/>
    <p:sldId id="2508" r:id="rId21"/>
    <p:sldId id="2535" r:id="rId22"/>
    <p:sldId id="2560" r:id="rId23"/>
    <p:sldId id="2565" r:id="rId24"/>
    <p:sldId id="2568" r:id="rId25"/>
    <p:sldId id="2569" r:id="rId26"/>
    <p:sldId id="2548" r:id="rId27"/>
    <p:sldId id="2554" r:id="rId28"/>
    <p:sldId id="2553" r:id="rId29"/>
    <p:sldId id="2566" r:id="rId30"/>
    <p:sldId id="2453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D670F0B-8F26-41EA-A2D1-F422C30088EC}">
          <p14:sldIdLst>
            <p14:sldId id="2468"/>
            <p14:sldId id="2534"/>
          </p14:sldIdLst>
        </p14:section>
        <p14:section name="AI Capabilities for Data Integration" id="{D722EC76-18D6-4F4C-9ACB-5A6A6A53B77C}">
          <p14:sldIdLst>
            <p14:sldId id="293"/>
            <p14:sldId id="2397"/>
            <p14:sldId id="2561"/>
            <p14:sldId id="2563"/>
            <p14:sldId id="2539"/>
          </p14:sldIdLst>
        </p14:section>
        <p14:section name="Challenges for T&amp;E of AI" id="{0F38291A-14C9-485B-9A0F-29318B2314CE}">
          <p14:sldIdLst>
            <p14:sldId id="2389"/>
            <p14:sldId id="374"/>
            <p14:sldId id="2543"/>
          </p14:sldIdLst>
        </p14:section>
        <p14:section name="Strategies for T&amp;E of AI" id="{0A7AE8C6-4187-480D-993D-BA634C5EF3FF}">
          <p14:sldIdLst>
            <p14:sldId id="2567"/>
            <p14:sldId id="2537"/>
            <p14:sldId id="2424"/>
            <p14:sldId id="2478"/>
            <p14:sldId id="2479"/>
            <p14:sldId id="2508"/>
            <p14:sldId id="2535"/>
            <p14:sldId id="2560"/>
            <p14:sldId id="2565"/>
            <p14:sldId id="2568"/>
            <p14:sldId id="2569"/>
            <p14:sldId id="2548"/>
            <p14:sldId id="2554"/>
            <p14:sldId id="2553"/>
            <p14:sldId id="2566"/>
          </p14:sldIdLst>
        </p14:section>
        <p14:section name="Summary" id="{D61E8B54-D4A5-4AA4-ADBC-BF7E9DDBFE97}">
          <p14:sldIdLst>
            <p14:sldId id="2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ohn Haman" initials="JH" lastIdx="9" clrIdx="6">
    <p:extLst>
      <p:ext uri="{19B8F6BF-5375-455C-9EA6-DF929625EA0E}">
        <p15:presenceInfo xmlns:p15="http://schemas.microsoft.com/office/powerpoint/2012/main" userId="S::jhaman@ida.org::20b1bd7b-e6bc-43e2-a342-f54e3d700d3b" providerId="AD"/>
      </p:ext>
    </p:extLst>
  </p:cmAuthor>
  <p:cmAuthor id="1" name="Pagan-Rivera, Keyla (UNC)" initials="PK(" lastIdx="19" clrIdx="0">
    <p:extLst>
      <p:ext uri="{19B8F6BF-5375-455C-9EA6-DF929625EA0E}">
        <p15:presenceInfo xmlns:p15="http://schemas.microsoft.com/office/powerpoint/2012/main" userId="S-1-5-21-748114381-82326301-405542714-42827" providerId="AD"/>
      </p:ext>
    </p:extLst>
  </p:cmAuthor>
  <p:cmAuthor id="8" name="Shaffer, Sarah A" initials="SSA" lastIdx="1" clrIdx="7">
    <p:extLst>
      <p:ext uri="{19B8F6BF-5375-455C-9EA6-DF929625EA0E}">
        <p15:presenceInfo xmlns:p15="http://schemas.microsoft.com/office/powerpoint/2012/main" userId="S-1-5-21-748114381-82326301-405542714-56425" providerId="AD"/>
      </p:ext>
    </p:extLst>
  </p:cmAuthor>
  <p:cmAuthor id="2" name="Miller, Adam M" initials="MAM" lastIdx="22" clrIdx="1">
    <p:extLst>
      <p:ext uri="{19B8F6BF-5375-455C-9EA6-DF929625EA0E}">
        <p15:presenceInfo xmlns:p15="http://schemas.microsoft.com/office/powerpoint/2012/main" userId="S-1-5-21-748114381-82326301-405542714-56823" providerId="AD"/>
      </p:ext>
    </p:extLst>
  </p:cmAuthor>
  <p:cmAuthor id="9" name="Armstrong, Miriam E" initials="AME" lastIdx="39" clrIdx="8">
    <p:extLst>
      <p:ext uri="{19B8F6BF-5375-455C-9EA6-DF929625EA0E}">
        <p15:presenceInfo xmlns:p15="http://schemas.microsoft.com/office/powerpoint/2012/main" userId="S-1-5-21-748114381-82326301-405542714-55887" providerId="AD"/>
      </p:ext>
    </p:extLst>
  </p:cmAuthor>
  <p:cmAuthor id="3" name="Ausman, Logan K" initials="LKA" lastIdx="44" clrIdx="2">
    <p:extLst>
      <p:ext uri="{19B8F6BF-5375-455C-9EA6-DF929625EA0E}">
        <p15:presenceInfo xmlns:p15="http://schemas.microsoft.com/office/powerpoint/2012/main" userId="Ausman, Logan K" providerId="None"/>
      </p:ext>
    </p:extLst>
  </p:cmAuthor>
  <p:cmAuthor id="4" name="Pagan-Rivera, Keyla" initials="PK" lastIdx="5" clrIdx="3">
    <p:extLst>
      <p:ext uri="{19B8F6BF-5375-455C-9EA6-DF929625EA0E}">
        <p15:presenceInfo xmlns:p15="http://schemas.microsoft.com/office/powerpoint/2012/main" userId="Pagan-Rivera, Keyla" providerId="None"/>
      </p:ext>
    </p:extLst>
  </p:cmAuthor>
  <p:cmAuthor id="6" name="Vickers, Brian D" initials="VBD" lastIdx="30" clrIdx="5">
    <p:extLst>
      <p:ext uri="{19B8F6BF-5375-455C-9EA6-DF929625EA0E}">
        <p15:presenceInfo xmlns:p15="http://schemas.microsoft.com/office/powerpoint/2012/main" userId="S-1-5-21-748114381-82326301-405542714-46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2F2F2"/>
    <a:srgbClr val="FAFAFA"/>
    <a:srgbClr val="1A87C5"/>
    <a:srgbClr val="900001"/>
    <a:srgbClr val="00B050"/>
    <a:srgbClr val="0062FF"/>
    <a:srgbClr val="6EA6FF"/>
    <a:srgbClr val="0530AD"/>
    <a:srgbClr val="051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4" autoAdjust="0"/>
    <p:restoredTop sz="92689" autoAdjust="0"/>
  </p:normalViewPr>
  <p:slideViewPr>
    <p:cSldViewPr snapToGrid="0">
      <p:cViewPr varScale="1">
        <p:scale>
          <a:sx n="77" d="100"/>
          <a:sy n="77" d="100"/>
        </p:scale>
        <p:origin x="1422" y="78"/>
      </p:cViewPr>
      <p:guideLst>
        <p:guide orient="horz" pos="1200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34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6A6BD4-D9C7-4653-BCF1-E294D91A09A9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67213F-F5DC-470A-A529-DCA4CC90B0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1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1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04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0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8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27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41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9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1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0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12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56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20278-94CE-4D66-9B94-150783F43C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3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13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85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8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7213F-F5DC-470A-A529-DCA4CC90B0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6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69347" y="1524000"/>
            <a:ext cx="8429625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>
                <a:latin typeface="Franklin Gothic Medium" panose="020B060302010202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69347" y="3124204"/>
            <a:ext cx="8429625" cy="1476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Click to add authors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9347" y="4706571"/>
            <a:ext cx="842962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1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1" y="381002"/>
            <a:ext cx="1246076" cy="572089"/>
          </a:xfrm>
          <a:prstGeom prst="rect">
            <a:avLst/>
          </a:prstGeom>
        </p:spPr>
      </p:pic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2012409" y="5770125"/>
            <a:ext cx="51435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Institute for Defense</a:t>
            </a:r>
            <a:r>
              <a:rPr lang="en-US" sz="2400" b="1" kern="1200" baseline="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Analyses</a:t>
            </a:r>
            <a:br>
              <a:rPr lang="en-US" sz="2400" b="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</a:b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730 East Glebe Road </a:t>
            </a:r>
            <a:r>
              <a:rPr lang="en-US" sz="1200" kern="1200" dirty="0">
                <a:solidFill>
                  <a:srgbClr val="980038"/>
                </a:solidFill>
                <a:latin typeface="+mj-lt"/>
                <a:ea typeface="+mn-ea"/>
                <a:cs typeface="+mn-cs"/>
                <a:sym typeface="Wingdings" pitchFamily="2" charset="2"/>
              </a:rPr>
              <a:t></a:t>
            </a:r>
            <a:r>
              <a:rPr lang="en-US" sz="1051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400" kern="1200" dirty="0">
                <a:solidFill>
                  <a:srgbClr val="000000"/>
                </a:solidFill>
                <a:latin typeface="+mj-lt"/>
                <a:ea typeface="+mn-ea"/>
                <a:cs typeface="+mn-cs"/>
              </a:rPr>
              <a:t>Alexandria, Virginia 22305</a:t>
            </a:r>
          </a:p>
        </p:txBody>
      </p:sp>
    </p:spTree>
    <p:extLst>
      <p:ext uri="{BB962C8B-B14F-4D97-AF65-F5344CB8AC3E}">
        <p14:creationId xmlns:p14="http://schemas.microsoft.com/office/powerpoint/2010/main" val="40676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0" hasCustomPrompt="1"/>
          </p:nvPr>
        </p:nvSpPr>
        <p:spPr>
          <a:xfrm flipH="1">
            <a:off x="234682" y="1209477"/>
            <a:ext cx="3532895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81438" y="1209477"/>
            <a:ext cx="5027884" cy="4846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2" y="6205538"/>
            <a:ext cx="754199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78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4683" y="1209476"/>
            <a:ext cx="4263499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3" y="1941333"/>
            <a:ext cx="4263499" cy="4160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09477"/>
            <a:ext cx="4280170" cy="64008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941334"/>
            <a:ext cx="4280170" cy="41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33339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in Points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4826" y="1895028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454826" y="344204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454826" y="5011781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1" baseline="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6" hasCustomPrompt="1"/>
          </p:nvPr>
        </p:nvSpPr>
        <p:spPr>
          <a:xfrm>
            <a:off x="4213082" y="297793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4213082" y="4553778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8" hasCustomPrompt="1"/>
          </p:nvPr>
        </p:nvSpPr>
        <p:spPr>
          <a:xfrm>
            <a:off x="4213082" y="1437025"/>
            <a:ext cx="4389120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 to elaborate </a:t>
            </a:r>
          </a:p>
        </p:txBody>
      </p:sp>
    </p:spTree>
    <p:extLst>
      <p:ext uri="{BB962C8B-B14F-4D97-AF65-F5344CB8AC3E}">
        <p14:creationId xmlns:p14="http://schemas.microsoft.com/office/powerpoint/2010/main" val="346183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684" y="1209477"/>
            <a:ext cx="8674638" cy="3722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2428" y="5007000"/>
            <a:ext cx="7999147" cy="1098505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38552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2" y="1230172"/>
            <a:ext cx="4811281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236923" y="3622800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264214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64214" y="3622800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00281" y="1230172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230172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100280" y="3749757"/>
            <a:ext cx="4809041" cy="228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749757"/>
            <a:ext cx="3645108" cy="228600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2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189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233637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/>
          </p:nvPr>
        </p:nvSpPr>
        <p:spPr>
          <a:xfrm>
            <a:off x="3390638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231818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5"/>
          </p:nvPr>
        </p:nvSpPr>
        <p:spPr>
          <a:xfrm>
            <a:off x="6352087" y="4366155"/>
            <a:ext cx="2395070" cy="45720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400"/>
            </a:lvl1pPr>
            <a:lvl2pPr marL="347663" indent="0">
              <a:lnSpc>
                <a:spcPct val="90000"/>
              </a:lnSpc>
              <a:buNone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2318329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1790941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59680" y="1500360"/>
            <a:ext cx="7024643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1494075"/>
            <a:ext cx="3952756" cy="194133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815230" y="1494075"/>
            <a:ext cx="4094092" cy="4328362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34683" y="3935422"/>
            <a:ext cx="3952756" cy="2004886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al Image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676898" y="2315993"/>
            <a:ext cx="3747147" cy="2697095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730145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34683" y="1283112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34683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730145" y="4651309"/>
            <a:ext cx="2179177" cy="137320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35770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6850" y="2819400"/>
            <a:ext cx="8696325" cy="1154113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>
              <a:buNone/>
              <a:defRPr/>
            </a:lvl2pPr>
            <a:lvl3pPr marL="342892" indent="0">
              <a:buNone/>
              <a:defRPr/>
            </a:lvl3pPr>
            <a:lvl4pPr marL="514337" indent="0">
              <a:buNone/>
              <a:defRPr/>
            </a:lvl4pPr>
            <a:lvl5pPr marL="685783" indent="0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Introduction statement.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Zoom</a:t>
            </a:r>
            <a:r>
              <a:rPr lang="en-US" b="1" baseline="0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in. What’s the focus here?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77104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06311" y="1393480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1801" y="1393480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7484698" y="1393480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706311" y="3827618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0" hasCustomPrompt="1"/>
          </p:nvPr>
        </p:nvSpPr>
        <p:spPr>
          <a:xfrm>
            <a:off x="241801" y="3827618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777104" y="3853246"/>
            <a:ext cx="2640648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22" hasCustomPrompt="1"/>
          </p:nvPr>
        </p:nvSpPr>
        <p:spPr>
          <a:xfrm>
            <a:off x="7484698" y="3853246"/>
            <a:ext cx="1397564" cy="201168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aseline="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867495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ov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09404" y="3960083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170853" y="3941891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132302" y="3942034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9405" y="1230171"/>
            <a:ext cx="8699918" cy="261543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</p:spTree>
    <p:extLst>
      <p:ext uri="{BB962C8B-B14F-4D97-AF65-F5344CB8AC3E}">
        <p14:creationId xmlns:p14="http://schemas.microsoft.com/office/powerpoint/2010/main" val="57794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no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34683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34683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15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74682" y="3933016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15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74682" y="1330538"/>
            <a:ext cx="2834640" cy="2011680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1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0019" y="2998788"/>
            <a:ext cx="8221544" cy="1479550"/>
          </a:xfrm>
        </p:spPr>
        <p:txBody>
          <a:bodyPr anchor="ctr">
            <a:normAutofit/>
          </a:bodyPr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2263152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713" y="3033713"/>
            <a:ext cx="8639175" cy="1196975"/>
          </a:xfrm>
        </p:spPr>
        <p:txBody>
          <a:bodyPr anchor="ctr"/>
          <a:lstStyle>
            <a:lvl1pPr marL="0" marR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171445" indent="0" algn="ctr">
              <a:buNone/>
              <a:defRPr/>
            </a:lvl2pPr>
            <a:lvl3pPr marL="342892" indent="0" algn="ctr">
              <a:buNone/>
              <a:defRPr/>
            </a:lvl3pPr>
            <a:lvl4pPr marL="514337" indent="0" algn="ctr">
              <a:buNone/>
              <a:defRPr/>
            </a:lvl4pPr>
            <a:lvl5pPr marL="685783" indent="0" algn="ctr">
              <a:buNone/>
              <a:defRPr/>
            </a:lvl5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Zoom</a:t>
            </a:r>
            <a:r>
              <a:rPr lang="en-US" b="1" i="0" baseline="0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out. Give a takeaway. Conclusion.</a:t>
            </a:r>
            <a:endParaRPr lang="en-US" b="1" i="0" dirty="0">
              <a:solidFill>
                <a:schemeClr val="tx2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03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842205" y="6254885"/>
            <a:ext cx="1006813" cy="603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4" name="Title 10"/>
          <p:cNvSpPr txBox="1">
            <a:spLocks/>
          </p:cNvSpPr>
          <p:nvPr userDrawn="1"/>
        </p:nvSpPr>
        <p:spPr bwMode="auto">
          <a:xfrm>
            <a:off x="234682" y="2597920"/>
            <a:ext cx="8674639" cy="9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Adobe Devanagari" panose="02040503050201020203" pitchFamily="18" charset="0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1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6848-7ED8-469A-9AD4-143FDB61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9" y="307862"/>
            <a:ext cx="8229600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F133A-D3AF-4DD6-87A3-A20247723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369C2-C1ED-4D83-B9DA-A10C7E62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9E11-620B-48D9-A87C-CB0ADEFCF0B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4FFB-2D6F-48B4-8996-B592C4BD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95ABE-0003-4050-9C25-03B631DE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3511-B7EF-4BE0-862E-6899B84B7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67777" y="364331"/>
            <a:ext cx="8229600" cy="954107"/>
          </a:xfrm>
        </p:spPr>
        <p:txBody>
          <a:bodyPr/>
          <a:lstStyle>
            <a:lvl1pPr>
              <a:defRPr/>
            </a:lvl1pPr>
          </a:lstStyle>
          <a:p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777" y="1371600"/>
            <a:ext cx="8229600" cy="475488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baseline="0"/>
            </a:lvl1pPr>
            <a:lvl2pPr marL="347663" indent="0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685800" indent="0">
              <a:lnSpc>
                <a:spcPct val="90000"/>
              </a:lnSpc>
              <a:buNone/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Main Section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Topic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67777" y="6205538"/>
            <a:ext cx="7323981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97732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1588" y="6310709"/>
            <a:ext cx="39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EF7D8D-2123-40E7-9174-E11C2FCE4F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9216" y="1914258"/>
            <a:ext cx="8138160" cy="22171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Subsection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190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282" y="1219199"/>
            <a:ext cx="8670040" cy="49081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Can you use a picture instead of words?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If you add text, be concise - avoid long, full sentences. </a:t>
            </a:r>
          </a:p>
          <a:p>
            <a:pPr lvl="1"/>
            <a:r>
              <a:rPr lang="en-US" dirty="0"/>
              <a:t>Use bullets sparingly and thoughtfully.</a:t>
            </a:r>
          </a:p>
          <a:p>
            <a:pPr lvl="0"/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34012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6"/>
            <a:ext cx="8674639" cy="4910328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  <a:lvl4pPr marL="685783" indent="-171446">
              <a:buFont typeface="Wingdings" panose="05000000000000000000" pitchFamily="2" charset="2"/>
              <a:buChar char="§"/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 per slide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4" y="6222990"/>
            <a:ext cx="745927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240474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683" y="1209477"/>
            <a:ext cx="3995485" cy="491032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685783" indent="-171446"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</a:t>
            </a:r>
          </a:p>
          <a:p>
            <a:pPr lvl="2"/>
            <a:r>
              <a:rPr lang="en-US" dirty="0"/>
              <a:t>Keep it to the point</a:t>
            </a:r>
          </a:p>
          <a:p>
            <a:pPr lvl="3"/>
            <a:r>
              <a:rPr lang="en-US" dirty="0"/>
              <a:t>Keep it under six items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358355" y="1209475"/>
            <a:ext cx="4550967" cy="49103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Insert visual that compliments your topic statement.</a:t>
            </a:r>
          </a:p>
        </p:txBody>
      </p:sp>
      <p:sp>
        <p:nvSpPr>
          <p:cNvPr id="8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34683" y="6238770"/>
            <a:ext cx="7515523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</p:spTree>
    <p:extLst>
      <p:ext uri="{BB962C8B-B14F-4D97-AF65-F5344CB8AC3E}">
        <p14:creationId xmlns:p14="http://schemas.microsoft.com/office/powerpoint/2010/main" val="41104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47820" y="1264778"/>
            <a:ext cx="2961502" cy="487546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 marL="576263" indent="-228600">
              <a:lnSpc>
                <a:spcPct val="90000"/>
              </a:lnSpc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bullet text.</a:t>
            </a:r>
          </a:p>
          <a:p>
            <a:pPr lvl="1"/>
            <a:r>
              <a:rPr lang="en-US" dirty="0"/>
              <a:t>Keep it short.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234683" y="1264778"/>
            <a:ext cx="5610640" cy="4875143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visual that compliments your topic statement.</a:t>
            </a:r>
          </a:p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4683" y="6205538"/>
            <a:ext cx="7541990" cy="5508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Acronyms: 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234683" y="205099"/>
            <a:ext cx="8674639" cy="9184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0" baseline="0">
                <a:latin typeface="Franklin Gothic Medium" panose="020B0603020102020204" pitchFamily="34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“So what?” statement. No more than two lines detailing the ONE idea/topic for slide. (12-15 words)</a:t>
            </a:r>
          </a:p>
        </p:txBody>
      </p:sp>
    </p:spTree>
    <p:extLst>
      <p:ext uri="{BB962C8B-B14F-4D97-AF65-F5344CB8AC3E}">
        <p14:creationId xmlns:p14="http://schemas.microsoft.com/office/powerpoint/2010/main" val="18000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>
          <a:xfrm>
            <a:off x="452927" y="131202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2" name="Slide Number Placeholder 2"/>
          <p:cNvSpPr txBox="1">
            <a:spLocks/>
          </p:cNvSpPr>
          <p:nvPr userDrawn="1"/>
        </p:nvSpPr>
        <p:spPr>
          <a:xfrm>
            <a:off x="8555503" y="6378700"/>
            <a:ext cx="359899" cy="250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8DDE87-FADA-4B92-9BFD-BF708B477B5D}" type="slidenum">
              <a:rPr lang="en-US" sz="900" b="0" smtClean="0"/>
              <a:pPr/>
              <a:t>‹#›</a:t>
            </a:fld>
            <a:endParaRPr lang="en-US" sz="900" b="0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894891" y="6324600"/>
            <a:ext cx="676963" cy="381000"/>
            <a:chOff x="7857438" y="6324600"/>
            <a:chExt cx="676962" cy="381000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8534400" y="6324600"/>
              <a:ext cx="0" cy="381000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438" y="6378700"/>
              <a:ext cx="594190" cy="272800"/>
            </a:xfrm>
            <a:prstGeom prst="rect">
              <a:avLst/>
            </a:prstGeom>
          </p:spPr>
        </p:pic>
      </p:grpSp>
      <p:sp>
        <p:nvSpPr>
          <p:cNvPr id="1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35839" y="307862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br>
              <a:rPr lang="en-US" dirty="0"/>
            </a:br>
            <a:r>
              <a:rPr lang="en-US" dirty="0"/>
              <a:t>Put the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08473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3" r:id="rId3"/>
    <p:sldLayoutId id="2147483666" r:id="rId4"/>
    <p:sldLayoutId id="2147483677" r:id="rId5"/>
    <p:sldLayoutId id="2147483650" r:id="rId6"/>
    <p:sldLayoutId id="2147483663" r:id="rId7"/>
    <p:sldLayoutId id="2147483652" r:id="rId8"/>
    <p:sldLayoutId id="2147483678" r:id="rId9"/>
    <p:sldLayoutId id="2147483660" r:id="rId10"/>
    <p:sldLayoutId id="2147483653" r:id="rId11"/>
    <p:sldLayoutId id="2147483692" r:id="rId12"/>
    <p:sldLayoutId id="2147483657" r:id="rId13"/>
    <p:sldLayoutId id="2147483693" r:id="rId14"/>
    <p:sldLayoutId id="2147483685" r:id="rId15"/>
    <p:sldLayoutId id="2147483684" r:id="rId16"/>
    <p:sldLayoutId id="2147483691" r:id="rId17"/>
    <p:sldLayoutId id="2147483690" r:id="rId18"/>
    <p:sldLayoutId id="2147483689" r:id="rId19"/>
    <p:sldLayoutId id="2147483686" r:id="rId20"/>
    <p:sldLayoutId id="2147483688" r:id="rId21"/>
    <p:sldLayoutId id="2147483687" r:id="rId22"/>
    <p:sldLayoutId id="2147483654" r:id="rId23"/>
    <p:sldLayoutId id="2147483682" r:id="rId24"/>
    <p:sldLayoutId id="2147483661" r:id="rId25"/>
    <p:sldLayoutId id="2147483696" r:id="rId26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42891" indent="-171446" algn="l" defTabSz="685783" rtl="0" eaLnBrk="1" latinLnBrk="0" hangingPunct="1">
        <a:lnSpc>
          <a:spcPct val="90000"/>
        </a:lnSpc>
        <a:spcBef>
          <a:spcPts val="375"/>
        </a:spcBef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685783" indent="-171446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900091" indent="-214308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svg"/><Relationship Id="rId26" Type="http://schemas.openxmlformats.org/officeDocument/2006/relationships/image" Target="../media/image81.sv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sv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1.svg"/><Relationship Id="rId20" Type="http://schemas.openxmlformats.org/officeDocument/2006/relationships/image" Target="../media/image75.svg"/><Relationship Id="rId29" Type="http://schemas.openxmlformats.org/officeDocument/2006/relationships/image" Target="../media/image84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svg"/><Relationship Id="rId11" Type="http://schemas.openxmlformats.org/officeDocument/2006/relationships/image" Target="../media/image66.png"/><Relationship Id="rId24" Type="http://schemas.openxmlformats.org/officeDocument/2006/relationships/image" Target="../media/image79.svg"/><Relationship Id="rId32" Type="http://schemas.openxmlformats.org/officeDocument/2006/relationships/image" Target="../media/image87.svg"/><Relationship Id="rId37" Type="http://schemas.openxmlformats.org/officeDocument/2006/relationships/image" Target="../media/image92.png"/><Relationship Id="rId40" Type="http://schemas.openxmlformats.org/officeDocument/2006/relationships/image" Target="../media/image95.sv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svg"/><Relationship Id="rId36" Type="http://schemas.openxmlformats.org/officeDocument/2006/relationships/image" Target="../media/image91.svg"/><Relationship Id="rId10" Type="http://schemas.openxmlformats.org/officeDocument/2006/relationships/image" Target="../media/image65.sv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" Type="http://schemas.openxmlformats.org/officeDocument/2006/relationships/image" Target="../media/image59.svg"/><Relationship Id="rId9" Type="http://schemas.openxmlformats.org/officeDocument/2006/relationships/image" Target="../media/image64.png"/><Relationship Id="rId14" Type="http://schemas.openxmlformats.org/officeDocument/2006/relationships/image" Target="../media/image69.svg"/><Relationship Id="rId22" Type="http://schemas.openxmlformats.org/officeDocument/2006/relationships/image" Target="../media/image77.svg"/><Relationship Id="rId27" Type="http://schemas.openxmlformats.org/officeDocument/2006/relationships/image" Target="../media/image82.png"/><Relationship Id="rId30" Type="http://schemas.openxmlformats.org/officeDocument/2006/relationships/image" Target="../media/image85.svg"/><Relationship Id="rId35" Type="http://schemas.openxmlformats.org/officeDocument/2006/relationships/image" Target="../media/image90.png"/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12" Type="http://schemas.openxmlformats.org/officeDocument/2006/relationships/image" Target="../media/image67.sv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sv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107.png"/><Relationship Id="rId14" Type="http://schemas.openxmlformats.org/officeDocument/2006/relationships/image" Target="../media/image11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32" Type="http://schemas.openxmlformats.org/officeDocument/2006/relationships/image" Target="../media/image32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27.png"/><Relationship Id="rId30" Type="http://schemas.openxmlformats.org/officeDocument/2006/relationships/image" Target="../media/image30.svg"/><Relationship Id="rId8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0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6.sv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DATAWorks</a:t>
            </a:r>
            <a:r>
              <a:rPr lang="en-US" dirty="0"/>
              <a:t> 2024: Operational T&amp;E of AI-supported Data Integration, Fusion, and Analysis Systems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Adam M Miller, John T Haman, Logan K Ausman, </a:t>
            </a:r>
          </a:p>
          <a:p>
            <a:r>
              <a:rPr lang="en-US" dirty="0"/>
              <a:t>Keyla </a:t>
            </a:r>
            <a:r>
              <a:rPr lang="en-US" dirty="0" err="1"/>
              <a:t>Pagán</a:t>
            </a:r>
            <a:r>
              <a:rPr lang="en-US" dirty="0"/>
              <a:t>-Rivera, Sarah A Shaffer, Brian Vickers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97738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B777F-F42D-409A-867E-E19F5FD8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Characterizing performance over the operational envelope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D0DB4F-03E7-4143-AEFC-2828D2BAB3C1}"/>
              </a:ext>
            </a:extLst>
          </p:cNvPr>
          <p:cNvSpPr/>
          <p:nvPr/>
        </p:nvSpPr>
        <p:spPr>
          <a:xfrm>
            <a:off x="488205" y="1733358"/>
            <a:ext cx="2592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Predicting</a:t>
            </a:r>
            <a:r>
              <a:rPr lang="en-US" sz="2000" b="1" dirty="0"/>
              <a:t> performance</a:t>
            </a:r>
            <a:r>
              <a:rPr lang="en-US" sz="2000" dirty="0"/>
              <a:t> with rare inputs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0724813-86DD-4132-858B-31164F27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541" y="2971071"/>
            <a:ext cx="2245799" cy="23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F3D302-E2A4-45CE-8A6C-519B3ABA12A8}"/>
              </a:ext>
            </a:extLst>
          </p:cNvPr>
          <p:cNvSpPr txBox="1"/>
          <p:nvPr/>
        </p:nvSpPr>
        <p:spPr>
          <a:xfrm>
            <a:off x="636718" y="5378506"/>
            <a:ext cx="225151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Theamazingios6maps.tublr.com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830F931-09A4-48CA-9AA4-E48F697EEEF2}"/>
              </a:ext>
            </a:extLst>
          </p:cNvPr>
          <p:cNvSpPr/>
          <p:nvPr/>
        </p:nvSpPr>
        <p:spPr>
          <a:xfrm>
            <a:off x="3383042" y="1733358"/>
            <a:ext cx="2821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Generalizability</a:t>
            </a:r>
            <a:r>
              <a:rPr lang="en-US" sz="2000" dirty="0"/>
              <a:t> of the model solution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C309F8-7923-4844-AD7A-BC53932AC4FA}"/>
              </a:ext>
            </a:extLst>
          </p:cNvPr>
          <p:cNvGrpSpPr/>
          <p:nvPr/>
        </p:nvGrpSpPr>
        <p:grpSpPr>
          <a:xfrm>
            <a:off x="3246835" y="2965000"/>
            <a:ext cx="3059731" cy="2618331"/>
            <a:chOff x="3553877" y="2477949"/>
            <a:chExt cx="2528704" cy="2163910"/>
          </a:xfrm>
        </p:grpSpPr>
        <p:pic>
          <p:nvPicPr>
            <p:cNvPr id="44" name="Picture 2" descr="https://ars.els-cdn.com/content/image/1-s2.0-S0896627317303653-gr2_lrg.jpg">
              <a:extLst>
                <a:ext uri="{FF2B5EF4-FFF2-40B4-BE49-F238E27FC236}">
                  <a16:creationId xmlns:a16="http://schemas.microsoft.com/office/drawing/2014/main" id="{4895ABE8-2327-4221-8F7D-CD5ECB7A0B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2" r="50145" b="32388"/>
            <a:stretch/>
          </p:blipFill>
          <p:spPr bwMode="auto">
            <a:xfrm>
              <a:off x="3553877" y="2477949"/>
              <a:ext cx="2528704" cy="19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08180EF-544B-4229-A11F-A88AF4E7E459}"/>
                </a:ext>
              </a:extLst>
            </p:cNvPr>
            <p:cNvSpPr txBox="1"/>
            <p:nvPr/>
          </p:nvSpPr>
          <p:spPr>
            <a:xfrm>
              <a:off x="3688599" y="4472582"/>
              <a:ext cx="230124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Richards &amp; Frankland (2017) The Persistence and Transience of Memory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1F919F2-F8F5-474C-979C-C4A7CDA0F206}"/>
              </a:ext>
            </a:extLst>
          </p:cNvPr>
          <p:cNvSpPr/>
          <p:nvPr/>
        </p:nvSpPr>
        <p:spPr>
          <a:xfrm>
            <a:off x="6445172" y="1733358"/>
            <a:ext cx="2159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Model may </a:t>
            </a:r>
            <a:r>
              <a:rPr lang="en-US" sz="2000" b="1" dirty="0"/>
              <a:t>change</a:t>
            </a:r>
            <a:r>
              <a:rPr lang="en-US" sz="2000" dirty="0"/>
              <a:t> during testing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22FB17-AC06-4B10-9867-E2EE25BAED76}"/>
              </a:ext>
            </a:extLst>
          </p:cNvPr>
          <p:cNvGrpSpPr/>
          <p:nvPr/>
        </p:nvGrpSpPr>
        <p:grpSpPr>
          <a:xfrm>
            <a:off x="6406189" y="3140513"/>
            <a:ext cx="2167104" cy="1873987"/>
            <a:chOff x="6456989" y="2978534"/>
            <a:chExt cx="2167104" cy="187398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8FD2E17-D5C4-4C94-B7B9-5BE0D10ACE94}"/>
                </a:ext>
              </a:extLst>
            </p:cNvPr>
            <p:cNvGrpSpPr/>
            <p:nvPr/>
          </p:nvGrpSpPr>
          <p:grpSpPr>
            <a:xfrm>
              <a:off x="7233144" y="2978534"/>
              <a:ext cx="597552" cy="597552"/>
              <a:chOff x="2259933" y="2670272"/>
              <a:chExt cx="385772" cy="385772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FA5180F-4E56-4C81-92A2-66C6D24B8515}"/>
                  </a:ext>
                </a:extLst>
              </p:cNvPr>
              <p:cNvSpPr/>
              <p:nvPr/>
            </p:nvSpPr>
            <p:spPr>
              <a:xfrm>
                <a:off x="2259933" y="2670272"/>
                <a:ext cx="385772" cy="385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605DCA2-09A9-49E9-B9FD-60BAD548C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925" t="5384" r="5775" b="18425"/>
              <a:stretch/>
            </p:blipFill>
            <p:spPr>
              <a:xfrm>
                <a:off x="2308756" y="2751967"/>
                <a:ext cx="310417" cy="259107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084532B-8B88-4FAB-BAA5-1D071D0258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56989" y="3997550"/>
              <a:ext cx="854971" cy="854971"/>
              <a:chOff x="2784827" y="3800166"/>
              <a:chExt cx="832606" cy="832606"/>
            </a:xfrm>
          </p:grpSpPr>
          <p:pic>
            <p:nvPicPr>
              <p:cNvPr id="60" name="Graphic 59" descr="Programmer">
                <a:extLst>
                  <a:ext uri="{FF2B5EF4-FFF2-40B4-BE49-F238E27FC236}">
                    <a16:creationId xmlns:a16="http://schemas.microsoft.com/office/drawing/2014/main" id="{80F84BD2-8520-45BE-8C7E-11E986C166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84827" y="3800166"/>
                <a:ext cx="832606" cy="832606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13171A-BE12-430A-9FA0-25289209F69D}"/>
                  </a:ext>
                </a:extLst>
              </p:cNvPr>
              <p:cNvSpPr/>
              <p:nvPr/>
            </p:nvSpPr>
            <p:spPr>
              <a:xfrm>
                <a:off x="3057342" y="4360257"/>
                <a:ext cx="249782" cy="208153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b="1" dirty="0"/>
              </a:p>
            </p:txBody>
          </p:sp>
        </p:grp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882D712-632B-485C-80C3-DDA5B6340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869" t="-417" r="9330" b="16112"/>
            <a:stretch/>
          </p:blipFill>
          <p:spPr>
            <a:xfrm>
              <a:off x="7995409" y="4117818"/>
              <a:ext cx="628684" cy="647929"/>
            </a:xfrm>
            <a:prstGeom prst="rect">
              <a:avLst/>
            </a:prstGeom>
          </p:spPr>
        </p:pic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5C0200-1C14-437C-87BB-7B4859CA2E3F}"/>
                </a:ext>
              </a:extLst>
            </p:cNvPr>
            <p:cNvCxnSpPr>
              <a:cxnSpLocks/>
            </p:cNvCxnSpPr>
            <p:nvPr/>
          </p:nvCxnSpPr>
          <p:spPr>
            <a:xfrm>
              <a:off x="7279233" y="4499544"/>
              <a:ext cx="588901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C7DCD45-7E99-4E92-B0A1-BA2D884BBA9B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6920265" y="3850702"/>
              <a:ext cx="535365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1B2CDF6-DF6A-42E5-9246-8AD41D25EC00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12" y="3609833"/>
              <a:ext cx="299546" cy="472689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353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4232204-653D-4036-B09C-65A405565341}"/>
              </a:ext>
            </a:extLst>
          </p:cNvPr>
          <p:cNvGrpSpPr>
            <a:grpSpLocks/>
          </p:cNvGrpSpPr>
          <p:nvPr/>
        </p:nvGrpSpPr>
        <p:grpSpPr bwMode="auto">
          <a:xfrm>
            <a:off x="1154995" y="205933"/>
            <a:ext cx="1145822" cy="890325"/>
            <a:chOff x="2397126" y="2162175"/>
            <a:chExt cx="2225675" cy="3125788"/>
          </a:xfrm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8A397021-D850-4248-A17B-C59DB043E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2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E92A80D4-56BE-4C10-B254-7EA1395B0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6" y="2162175"/>
              <a:ext cx="2225675" cy="477837"/>
            </a:xfrm>
            <a:custGeom>
              <a:avLst/>
              <a:gdLst/>
              <a:ahLst/>
              <a:cxnLst>
                <a:cxn ang="0">
                  <a:pos x="1221" y="0"/>
                </a:cxn>
                <a:cxn ang="0">
                  <a:pos x="0" y="0"/>
                </a:cxn>
                <a:cxn ang="0">
                  <a:pos x="183" y="151"/>
                </a:cxn>
                <a:cxn ang="0">
                  <a:pos x="2" y="301"/>
                </a:cxn>
                <a:cxn ang="0">
                  <a:pos x="1221" y="301"/>
                </a:cxn>
                <a:cxn ang="0">
                  <a:pos x="1402" y="151"/>
                </a:cxn>
                <a:cxn ang="0">
                  <a:pos x="1221" y="0"/>
                </a:cxn>
              </a:cxnLst>
              <a:rect l="0" t="0" r="r" b="b"/>
              <a:pathLst>
                <a:path w="1402" h="301">
                  <a:moveTo>
                    <a:pt x="1221" y="0"/>
                  </a:moveTo>
                  <a:lnTo>
                    <a:pt x="0" y="0"/>
                  </a:lnTo>
                  <a:lnTo>
                    <a:pt x="183" y="151"/>
                  </a:lnTo>
                  <a:lnTo>
                    <a:pt x="2" y="301"/>
                  </a:lnTo>
                  <a:lnTo>
                    <a:pt x="1221" y="301"/>
                  </a:lnTo>
                  <a:lnTo>
                    <a:pt x="1402" y="15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6A3FE2FF-CC28-4B45-856C-3CEF9C53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F6360941-6D20-403E-A61C-817A2D6B6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1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6C84EB-C385-41FC-A8F5-488BB4B84E92}"/>
              </a:ext>
            </a:extLst>
          </p:cNvPr>
          <p:cNvGrpSpPr>
            <a:grpSpLocks/>
          </p:cNvGrpSpPr>
          <p:nvPr/>
        </p:nvGrpSpPr>
        <p:grpSpPr bwMode="auto">
          <a:xfrm>
            <a:off x="2158090" y="205933"/>
            <a:ext cx="1144188" cy="890325"/>
            <a:chOff x="4540251" y="2162175"/>
            <a:chExt cx="2222500" cy="3125788"/>
          </a:xfrm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4BD2CF2-BB66-4989-B098-72F61AE7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60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60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8AC3B485-D686-42F0-92FF-BC41025F9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75DA054B-AA48-4348-8398-0DB234635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4C0F388-159B-4291-9098-1DB11DF93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2994025"/>
              <a:ext cx="1816100" cy="2293938"/>
            </a:xfrm>
            <a:custGeom>
              <a:avLst/>
              <a:gdLst>
                <a:gd name="T0" fmla="*/ 0 w 487"/>
                <a:gd name="T1" fmla="*/ 488 h 615"/>
                <a:gd name="T2" fmla="*/ 228 w 487"/>
                <a:gd name="T3" fmla="*/ 615 h 615"/>
                <a:gd name="T4" fmla="*/ 487 w 487"/>
                <a:gd name="T5" fmla="*/ 366 h 615"/>
                <a:gd name="T6" fmla="*/ 487 w 487"/>
                <a:gd name="T7" fmla="*/ 0 h 615"/>
                <a:gd name="T8" fmla="*/ 0 w 487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615">
                  <a:moveTo>
                    <a:pt x="0" y="488"/>
                  </a:moveTo>
                  <a:cubicBezTo>
                    <a:pt x="44" y="565"/>
                    <a:pt x="129" y="615"/>
                    <a:pt x="228" y="615"/>
                  </a:cubicBezTo>
                  <a:cubicBezTo>
                    <a:pt x="371" y="615"/>
                    <a:pt x="487" y="510"/>
                    <a:pt x="487" y="366"/>
                  </a:cubicBezTo>
                  <a:cubicBezTo>
                    <a:pt x="487" y="0"/>
                    <a:pt x="487" y="0"/>
                    <a:pt x="487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472A60-68CA-48E5-AF95-60F29D30B938}"/>
              </a:ext>
            </a:extLst>
          </p:cNvPr>
          <p:cNvGrpSpPr>
            <a:grpSpLocks/>
          </p:cNvGrpSpPr>
          <p:nvPr/>
        </p:nvGrpSpPr>
        <p:grpSpPr bwMode="auto">
          <a:xfrm>
            <a:off x="3161112" y="205933"/>
            <a:ext cx="1144188" cy="890325"/>
            <a:chOff x="6683376" y="2162175"/>
            <a:chExt cx="2222500" cy="3125788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A8552970-0769-477C-A031-0ECBF7E19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418172CA-116A-450C-9380-B44F75EA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BE514584-609B-4C32-9207-901F4F8EA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401888"/>
              <a:ext cx="2222500" cy="238125"/>
            </a:xfrm>
            <a:custGeom>
              <a:avLst/>
              <a:gdLst>
                <a:gd name="T0" fmla="*/ 181 w 1400"/>
                <a:gd name="T1" fmla="*/ 0 h 150"/>
                <a:gd name="T2" fmla="*/ 0 w 1400"/>
                <a:gd name="T3" fmla="*/ 150 h 150"/>
                <a:gd name="T4" fmla="*/ 1219 w 1400"/>
                <a:gd name="T5" fmla="*/ 150 h 150"/>
                <a:gd name="T6" fmla="*/ 1400 w 1400"/>
                <a:gd name="T7" fmla="*/ 0 h 150"/>
                <a:gd name="T8" fmla="*/ 181 w 140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181" y="0"/>
                  </a:moveTo>
                  <a:lnTo>
                    <a:pt x="0" y="150"/>
                  </a:ln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2F44F5ED-2E31-4586-AA0C-97FF6F45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37" name="Oval 27">
            <a:extLst>
              <a:ext uri="{FF2B5EF4-FFF2-40B4-BE49-F238E27FC236}">
                <a16:creationId xmlns:a16="http://schemas.microsoft.com/office/drawing/2014/main" id="{8F61BBE6-DBE8-41BC-A794-2740AE4DB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683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</a:p>
        </p:txBody>
      </p:sp>
      <p:sp>
        <p:nvSpPr>
          <p:cNvPr id="38" name="Oval 27">
            <a:extLst>
              <a:ext uri="{FF2B5EF4-FFF2-40B4-BE49-F238E27FC236}">
                <a16:creationId xmlns:a16="http://schemas.microsoft.com/office/drawing/2014/main" id="{B0D535EE-5EC2-4281-A58A-DD16E0C74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858" y="582529"/>
            <a:ext cx="934965" cy="13610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</a:p>
        </p:txBody>
      </p:sp>
      <p:sp>
        <p:nvSpPr>
          <p:cNvPr id="39" name="Oval 27">
            <a:extLst>
              <a:ext uri="{FF2B5EF4-FFF2-40B4-BE49-F238E27FC236}">
                <a16:creationId xmlns:a16="http://schemas.microsoft.com/office/drawing/2014/main" id="{9893AFA8-295E-4F7F-9A9A-C0CBC841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149" y="482121"/>
            <a:ext cx="1144188" cy="33691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 design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8A2F2A-391C-4C03-9A61-D46A7522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Strategies for T&amp;E of AI-supported data integration system: </a:t>
            </a:r>
            <a:r>
              <a:rPr lang="en-US" u="sng" dirty="0">
                <a:solidFill>
                  <a:schemeClr val="tx1"/>
                </a:solidFill>
              </a:rPr>
              <a:t>Test data</a:t>
            </a:r>
            <a:endParaRPr lang="en-US" u="sng" strike="sngStrike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E6B0D-D7E0-4EB8-B46E-313B4C962962}"/>
              </a:ext>
            </a:extLst>
          </p:cNvPr>
          <p:cNvSpPr/>
          <p:nvPr/>
        </p:nvSpPr>
        <p:spPr>
          <a:xfrm>
            <a:off x="25400" y="25851"/>
            <a:ext cx="4939714" cy="13915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CD76F325-1C22-4CD4-9697-3EA21677CDDA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EA154C-155F-4CD9-BFE1-6A812BE7448A}"/>
              </a:ext>
            </a:extLst>
          </p:cNvPr>
          <p:cNvGrpSpPr>
            <a:grpSpLocks/>
          </p:cNvGrpSpPr>
          <p:nvPr/>
        </p:nvGrpSpPr>
        <p:grpSpPr bwMode="auto">
          <a:xfrm>
            <a:off x="153570" y="205933"/>
            <a:ext cx="1143371" cy="890325"/>
            <a:chOff x="257176" y="2162175"/>
            <a:chExt cx="2220913" cy="3125788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86B0B73F-36BB-4602-91CE-1891C658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640012"/>
              <a:ext cx="1933575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33E3B267-BF4E-446C-9EAF-960D8B7B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162175"/>
              <a:ext cx="2220913" cy="477837"/>
            </a:xfrm>
            <a:custGeom>
              <a:avLst/>
              <a:gdLst/>
              <a:ahLst/>
              <a:cxnLst>
                <a:cxn ang="0">
                  <a:pos x="1218" y="301"/>
                </a:cxn>
                <a:cxn ang="0">
                  <a:pos x="0" y="301"/>
                </a:cxn>
                <a:cxn ang="0">
                  <a:pos x="0" y="0"/>
                </a:cxn>
                <a:cxn ang="0">
                  <a:pos x="1218" y="0"/>
                </a:cxn>
                <a:cxn ang="0">
                  <a:pos x="1399" y="151"/>
                </a:cxn>
                <a:cxn ang="0">
                  <a:pos x="1218" y="301"/>
                </a:cxn>
              </a:cxnLst>
              <a:rect l="0" t="0" r="r" b="b"/>
              <a:pathLst>
                <a:path w="1399" h="301">
                  <a:moveTo>
                    <a:pt x="1218" y="301"/>
                  </a:moveTo>
                  <a:lnTo>
                    <a:pt x="0" y="301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399" y="151"/>
                  </a:lnTo>
                  <a:lnTo>
                    <a:pt x="1218" y="3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DBC2A8D1-E3D2-42C1-81B0-20164C91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401888"/>
              <a:ext cx="2220913" cy="238125"/>
            </a:xfrm>
            <a:custGeom>
              <a:avLst/>
              <a:gdLst>
                <a:gd name="T0" fmla="*/ 0 w 1399"/>
                <a:gd name="T1" fmla="*/ 150 h 150"/>
                <a:gd name="T2" fmla="*/ 1218 w 1399"/>
                <a:gd name="T3" fmla="*/ 150 h 150"/>
                <a:gd name="T4" fmla="*/ 1399 w 1399"/>
                <a:gd name="T5" fmla="*/ 0 h 150"/>
                <a:gd name="T6" fmla="*/ 0 w 1399"/>
                <a:gd name="T7" fmla="*/ 0 h 150"/>
                <a:gd name="T8" fmla="*/ 0 w 1399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9" h="150">
                  <a:moveTo>
                    <a:pt x="0" y="150"/>
                  </a:moveTo>
                  <a:lnTo>
                    <a:pt x="1218" y="150"/>
                  </a:lnTo>
                  <a:lnTo>
                    <a:pt x="1399" y="0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C34D6B07-0E11-4559-82A3-D43C15056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sp>
        <p:nvSpPr>
          <p:cNvPr id="41" name="Oval 27">
            <a:extLst>
              <a:ext uri="{FF2B5EF4-FFF2-40B4-BE49-F238E27FC236}">
                <a16:creationId xmlns:a16="http://schemas.microsoft.com/office/drawing/2014/main" id="{EE6EB9E0-C359-4B6F-B989-CF97337BE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7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6612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7CEB29A-D0AC-425E-96C8-AD5B12A71631}"/>
              </a:ext>
            </a:extLst>
          </p:cNvPr>
          <p:cNvSpPr txBox="1"/>
          <p:nvPr/>
        </p:nvSpPr>
        <p:spPr>
          <a:xfrm>
            <a:off x="2287668" y="1265140"/>
            <a:ext cx="270866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Properties of test data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7CC8FC-A167-445C-B3E4-AA268E871DD7}"/>
              </a:ext>
            </a:extLst>
          </p:cNvPr>
          <p:cNvGrpSpPr/>
          <p:nvPr/>
        </p:nvGrpSpPr>
        <p:grpSpPr>
          <a:xfrm>
            <a:off x="378089" y="1608478"/>
            <a:ext cx="5031657" cy="4262932"/>
            <a:chOff x="1206787" y="1261969"/>
            <a:chExt cx="5784038" cy="49003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D42B6-5B32-42A3-A3B7-784304EE4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787" y="1261969"/>
              <a:ext cx="5784038" cy="4900366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E953F1-9941-4AD8-9EB6-5A1863CB5246}"/>
                </a:ext>
              </a:extLst>
            </p:cNvPr>
            <p:cNvGrpSpPr/>
            <p:nvPr/>
          </p:nvGrpSpPr>
          <p:grpSpPr>
            <a:xfrm>
              <a:off x="3128211" y="1463040"/>
              <a:ext cx="3715352" cy="3705726"/>
              <a:chOff x="3128211" y="1463040"/>
              <a:chExt cx="3715352" cy="3705726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9C29A8A-9D49-4337-A007-2FD8865DFE6B}"/>
                  </a:ext>
                </a:extLst>
              </p:cNvPr>
              <p:cNvCxnSpPr/>
              <p:nvPr/>
            </p:nvCxnSpPr>
            <p:spPr>
              <a:xfrm>
                <a:off x="3128211" y="1463040"/>
                <a:ext cx="0" cy="370572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FE213F8-73A7-4938-8A62-8450C802DA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28211" y="5168766"/>
                <a:ext cx="3715352" cy="0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402BE3-4960-41A3-88D5-07FE98674B93}"/>
                  </a:ext>
                </a:extLst>
              </p:cNvPr>
              <p:cNvSpPr/>
              <p:nvPr/>
            </p:nvSpPr>
            <p:spPr>
              <a:xfrm>
                <a:off x="3391905" y="2104730"/>
                <a:ext cx="1303158" cy="742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Synthetic</a:t>
                </a:r>
              </a:p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data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282228-1BAB-4525-A189-0A8700C1C659}"/>
                  </a:ext>
                </a:extLst>
              </p:cNvPr>
              <p:cNvSpPr/>
              <p:nvPr/>
            </p:nvSpPr>
            <p:spPr>
              <a:xfrm>
                <a:off x="5090702" y="3925196"/>
                <a:ext cx="1583247" cy="742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Operational</a:t>
                </a:r>
              </a:p>
              <a:p>
                <a:pPr algn="ctr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data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1CFD045-6AC7-4691-924B-3E87F3E44FF3}"/>
              </a:ext>
            </a:extLst>
          </p:cNvPr>
          <p:cNvSpPr/>
          <p:nvPr/>
        </p:nvSpPr>
        <p:spPr>
          <a:xfrm>
            <a:off x="5496029" y="2342673"/>
            <a:ext cx="3100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to improve?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Enhance</a:t>
            </a:r>
            <a:r>
              <a:rPr lang="en-US" dirty="0"/>
              <a:t> operational realism of synthetic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Approximate</a:t>
            </a:r>
            <a:r>
              <a:rPr lang="en-US" dirty="0"/>
              <a:t> truth for operational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Combine</a:t>
            </a:r>
            <a:r>
              <a:rPr lang="en-US" dirty="0"/>
              <a:t> synthetic and operational data</a:t>
            </a:r>
          </a:p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63C3395-E558-412C-94AB-8AE0519F41E1}"/>
              </a:ext>
            </a:extLst>
          </p:cNvPr>
          <p:cNvSpPr txBox="1">
            <a:spLocks/>
          </p:cNvSpPr>
          <p:nvPr/>
        </p:nvSpPr>
        <p:spPr bwMode="auto">
          <a:xfrm>
            <a:off x="234683" y="205100"/>
            <a:ext cx="8674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Operationally representative test data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94542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 descr="Document">
            <a:extLst>
              <a:ext uri="{FF2B5EF4-FFF2-40B4-BE49-F238E27FC236}">
                <a16:creationId xmlns:a16="http://schemas.microsoft.com/office/drawing/2014/main" id="{A57C2C56-48A3-4EC7-88A4-0EDFE1BA2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4629" y="2576908"/>
            <a:ext cx="338537" cy="374729"/>
          </a:xfrm>
          <a:prstGeom prst="rect">
            <a:avLst/>
          </a:prstGeom>
        </p:spPr>
      </p:pic>
      <p:pic>
        <p:nvPicPr>
          <p:cNvPr id="74" name="Graphic 73" descr="Image">
            <a:extLst>
              <a:ext uri="{FF2B5EF4-FFF2-40B4-BE49-F238E27FC236}">
                <a16:creationId xmlns:a16="http://schemas.microsoft.com/office/drawing/2014/main" id="{56854D02-53F0-434E-B847-F2DF938C8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4691" y="2713805"/>
            <a:ext cx="338537" cy="374729"/>
          </a:xfrm>
          <a:prstGeom prst="rect">
            <a:avLst/>
          </a:prstGeom>
        </p:spPr>
      </p:pic>
      <p:pic>
        <p:nvPicPr>
          <p:cNvPr id="75" name="Graphic 74" descr="Email">
            <a:extLst>
              <a:ext uri="{FF2B5EF4-FFF2-40B4-BE49-F238E27FC236}">
                <a16:creationId xmlns:a16="http://schemas.microsoft.com/office/drawing/2014/main" id="{3BD9CE22-0163-44D7-8DE3-DA1529A50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0273" y="2389544"/>
            <a:ext cx="338537" cy="374729"/>
          </a:xfrm>
          <a:prstGeom prst="rect">
            <a:avLst/>
          </a:prstGeom>
        </p:spPr>
      </p:pic>
      <p:pic>
        <p:nvPicPr>
          <p:cNvPr id="76" name="Graphic 75" descr="Telephone">
            <a:extLst>
              <a:ext uri="{FF2B5EF4-FFF2-40B4-BE49-F238E27FC236}">
                <a16:creationId xmlns:a16="http://schemas.microsoft.com/office/drawing/2014/main" id="{D5D3C8EC-1816-49AB-A9E7-0A2FFA549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7720" y="1880694"/>
            <a:ext cx="338537" cy="374729"/>
          </a:xfrm>
          <a:prstGeom prst="rect">
            <a:avLst/>
          </a:prstGeom>
        </p:spPr>
      </p:pic>
      <p:pic>
        <p:nvPicPr>
          <p:cNvPr id="77" name="Graphic 76" descr="Chat">
            <a:extLst>
              <a:ext uri="{FF2B5EF4-FFF2-40B4-BE49-F238E27FC236}">
                <a16:creationId xmlns:a16="http://schemas.microsoft.com/office/drawing/2014/main" id="{D2955D83-C6DE-4D00-B443-451C3C5373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57619" y="2475101"/>
            <a:ext cx="338537" cy="374729"/>
          </a:xfrm>
          <a:prstGeom prst="rect">
            <a:avLst/>
          </a:prstGeom>
        </p:spPr>
      </p:pic>
      <p:pic>
        <p:nvPicPr>
          <p:cNvPr id="78" name="Graphic 77" descr="Satellite">
            <a:extLst>
              <a:ext uri="{FF2B5EF4-FFF2-40B4-BE49-F238E27FC236}">
                <a16:creationId xmlns:a16="http://schemas.microsoft.com/office/drawing/2014/main" id="{E12F16EE-1D99-435B-AE85-1C6519A83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85686" y="1946389"/>
            <a:ext cx="338537" cy="374729"/>
          </a:xfrm>
          <a:prstGeom prst="rect">
            <a:avLst/>
          </a:prstGeom>
        </p:spPr>
      </p:pic>
      <p:pic>
        <p:nvPicPr>
          <p:cNvPr id="79" name="Graphic 78" descr="Newspaper">
            <a:extLst>
              <a:ext uri="{FF2B5EF4-FFF2-40B4-BE49-F238E27FC236}">
                <a16:creationId xmlns:a16="http://schemas.microsoft.com/office/drawing/2014/main" id="{32B37760-709F-40FA-B450-13A404C060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15201" y="1673085"/>
            <a:ext cx="338537" cy="374729"/>
          </a:xfrm>
          <a:prstGeom prst="rect">
            <a:avLst/>
          </a:prstGeom>
        </p:spPr>
      </p:pic>
      <p:pic>
        <p:nvPicPr>
          <p:cNvPr id="98" name="Graphic 97" descr="Employee badge">
            <a:extLst>
              <a:ext uri="{FF2B5EF4-FFF2-40B4-BE49-F238E27FC236}">
                <a16:creationId xmlns:a16="http://schemas.microsoft.com/office/drawing/2014/main" id="{65CA351D-9E3B-4DBA-86BC-2926BB4B8C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27720" y="2236995"/>
            <a:ext cx="338537" cy="374729"/>
          </a:xfrm>
          <a:prstGeom prst="rect">
            <a:avLst/>
          </a:prstGeom>
        </p:spPr>
      </p:pic>
      <p:pic>
        <p:nvPicPr>
          <p:cNvPr id="99" name="Graphic 98" descr="Bullseye">
            <a:extLst>
              <a:ext uri="{FF2B5EF4-FFF2-40B4-BE49-F238E27FC236}">
                <a16:creationId xmlns:a16="http://schemas.microsoft.com/office/drawing/2014/main" id="{AB34B08D-D610-49C3-9BDE-0E6CD4C3C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402192" y="2124554"/>
            <a:ext cx="338537" cy="374729"/>
          </a:xfrm>
          <a:prstGeom prst="rect">
            <a:avLst/>
          </a:prstGeom>
        </p:spPr>
      </p:pic>
      <p:pic>
        <p:nvPicPr>
          <p:cNvPr id="100" name="Graphic 99" descr="Map with pin">
            <a:extLst>
              <a:ext uri="{FF2B5EF4-FFF2-40B4-BE49-F238E27FC236}">
                <a16:creationId xmlns:a16="http://schemas.microsoft.com/office/drawing/2014/main" id="{1440EBC9-4C56-4FB9-AB14-E179CE759D9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97821" y="2014715"/>
            <a:ext cx="338537" cy="374729"/>
          </a:xfrm>
          <a:prstGeom prst="rect">
            <a:avLst/>
          </a:prstGeom>
        </p:spPr>
      </p:pic>
      <p:pic>
        <p:nvPicPr>
          <p:cNvPr id="103" name="Graphic 102" descr="Document">
            <a:extLst>
              <a:ext uri="{FF2B5EF4-FFF2-40B4-BE49-F238E27FC236}">
                <a16:creationId xmlns:a16="http://schemas.microsoft.com/office/drawing/2014/main" id="{592FE57F-CD92-424A-BCB8-3CFF1EE942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34317" y="2189379"/>
            <a:ext cx="338537" cy="374729"/>
          </a:xfrm>
          <a:prstGeom prst="rect">
            <a:avLst/>
          </a:prstGeom>
        </p:spPr>
      </p:pic>
      <p:pic>
        <p:nvPicPr>
          <p:cNvPr id="104" name="Graphic 103" descr="Image">
            <a:extLst>
              <a:ext uri="{FF2B5EF4-FFF2-40B4-BE49-F238E27FC236}">
                <a16:creationId xmlns:a16="http://schemas.microsoft.com/office/drawing/2014/main" id="{0E9750BE-5F13-4A10-8664-8056B23FFEE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79969" y="2347571"/>
            <a:ext cx="338537" cy="374729"/>
          </a:xfrm>
          <a:prstGeom prst="rect">
            <a:avLst/>
          </a:prstGeom>
        </p:spPr>
      </p:pic>
      <p:pic>
        <p:nvPicPr>
          <p:cNvPr id="106" name="Graphic 105" descr="Satellite">
            <a:extLst>
              <a:ext uri="{FF2B5EF4-FFF2-40B4-BE49-F238E27FC236}">
                <a16:creationId xmlns:a16="http://schemas.microsoft.com/office/drawing/2014/main" id="{9513BE32-D145-4AF8-AB7B-C6BD5700AD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45345" y="2229388"/>
            <a:ext cx="338537" cy="374729"/>
          </a:xfrm>
          <a:prstGeom prst="rect">
            <a:avLst/>
          </a:prstGeom>
        </p:spPr>
      </p:pic>
      <p:pic>
        <p:nvPicPr>
          <p:cNvPr id="107" name="Graphic 106" descr="Bullseye">
            <a:extLst>
              <a:ext uri="{FF2B5EF4-FFF2-40B4-BE49-F238E27FC236}">
                <a16:creationId xmlns:a16="http://schemas.microsoft.com/office/drawing/2014/main" id="{EEC9E424-D951-4BE3-B10C-4491C33B762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188959" y="2293382"/>
            <a:ext cx="338537" cy="374729"/>
          </a:xfrm>
          <a:prstGeom prst="rect">
            <a:avLst/>
          </a:prstGeom>
        </p:spPr>
      </p:pic>
      <p:pic>
        <p:nvPicPr>
          <p:cNvPr id="108" name="Graphic 107" descr="Newspaper">
            <a:extLst>
              <a:ext uri="{FF2B5EF4-FFF2-40B4-BE49-F238E27FC236}">
                <a16:creationId xmlns:a16="http://schemas.microsoft.com/office/drawing/2014/main" id="{FB2D949A-9C98-4D01-8DBC-9B5D449C032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769598" y="2203457"/>
            <a:ext cx="338537" cy="374729"/>
          </a:xfrm>
          <a:prstGeom prst="rect">
            <a:avLst/>
          </a:prstGeom>
        </p:spPr>
      </p:pic>
      <p:pic>
        <p:nvPicPr>
          <p:cNvPr id="109" name="Graphic 108" descr="Map with pin">
            <a:extLst>
              <a:ext uri="{FF2B5EF4-FFF2-40B4-BE49-F238E27FC236}">
                <a16:creationId xmlns:a16="http://schemas.microsoft.com/office/drawing/2014/main" id="{86898CC4-84C6-4130-84F6-E30466D26C8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214200" y="2252941"/>
            <a:ext cx="338537" cy="374729"/>
          </a:xfrm>
          <a:prstGeom prst="rect">
            <a:avLst/>
          </a:prstGeom>
        </p:spPr>
      </p:pic>
      <p:pic>
        <p:nvPicPr>
          <p:cNvPr id="110" name="Graphic 109" descr="Telephone">
            <a:extLst>
              <a:ext uri="{FF2B5EF4-FFF2-40B4-BE49-F238E27FC236}">
                <a16:creationId xmlns:a16="http://schemas.microsoft.com/office/drawing/2014/main" id="{74E0BDDF-8DE7-49C3-8B78-8D205BF7A33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881255" y="2077796"/>
            <a:ext cx="338537" cy="374729"/>
          </a:xfrm>
          <a:prstGeom prst="rect">
            <a:avLst/>
          </a:prstGeom>
        </p:spPr>
      </p:pic>
      <p:pic>
        <p:nvPicPr>
          <p:cNvPr id="111" name="Graphic 110" descr="Document">
            <a:extLst>
              <a:ext uri="{FF2B5EF4-FFF2-40B4-BE49-F238E27FC236}">
                <a16:creationId xmlns:a16="http://schemas.microsoft.com/office/drawing/2014/main" id="{8260889D-FAF2-4319-A194-2E5755BE6CB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24436" y="2247192"/>
            <a:ext cx="338537" cy="374729"/>
          </a:xfrm>
          <a:prstGeom prst="rect">
            <a:avLst/>
          </a:prstGeom>
        </p:spPr>
      </p:pic>
      <p:pic>
        <p:nvPicPr>
          <p:cNvPr id="112" name="Graphic 111" descr="Chat">
            <a:extLst>
              <a:ext uri="{FF2B5EF4-FFF2-40B4-BE49-F238E27FC236}">
                <a16:creationId xmlns:a16="http://schemas.microsoft.com/office/drawing/2014/main" id="{9D2D373F-8D53-4799-8322-DDB8FFB3C3C6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2260846" y="2253693"/>
            <a:ext cx="338537" cy="3747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E41C9D-F290-40F3-BBEF-13C167B8F31C}"/>
              </a:ext>
            </a:extLst>
          </p:cNvPr>
          <p:cNvGrpSpPr/>
          <p:nvPr/>
        </p:nvGrpSpPr>
        <p:grpSpPr>
          <a:xfrm>
            <a:off x="6116651" y="1597198"/>
            <a:ext cx="1441833" cy="1545466"/>
            <a:chOff x="6599335" y="2352023"/>
            <a:chExt cx="1441833" cy="1545466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B735E8A-34DD-4D0F-B99C-6FE3F7B77A1B}"/>
                </a:ext>
              </a:extLst>
            </p:cNvPr>
            <p:cNvSpPr/>
            <p:nvPr/>
          </p:nvSpPr>
          <p:spPr>
            <a:xfrm>
              <a:off x="6599335" y="2843943"/>
              <a:ext cx="830855" cy="55086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>
              <a:extLst>
                <a:ext uri="{FF2B5EF4-FFF2-40B4-BE49-F238E27FC236}">
                  <a16:creationId xmlns:a16="http://schemas.microsoft.com/office/drawing/2014/main" id="{9C8B88E5-66C0-4C66-B630-8C1F08BDE574}"/>
                </a:ext>
              </a:extLst>
            </p:cNvPr>
            <p:cNvSpPr/>
            <p:nvPr/>
          </p:nvSpPr>
          <p:spPr>
            <a:xfrm rot="5400000">
              <a:off x="6784411" y="2640732"/>
              <a:ext cx="1545466" cy="968048"/>
            </a:xfrm>
            <a:prstGeom prst="flowChartMerge">
              <a:avLst/>
            </a:prstGeom>
            <a:solidFill>
              <a:srgbClr val="F2F2F2">
                <a:alpha val="90000"/>
              </a:srgb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73E3B68-628F-43AD-B6A3-6E4B2791073F}"/>
                </a:ext>
              </a:extLst>
            </p:cNvPr>
            <p:cNvSpPr/>
            <p:nvPr/>
          </p:nvSpPr>
          <p:spPr>
            <a:xfrm>
              <a:off x="6616120" y="2858375"/>
              <a:ext cx="929928" cy="524120"/>
            </a:xfrm>
            <a:prstGeom prst="rect">
              <a:avLst/>
            </a:prstGeom>
            <a:solidFill>
              <a:srgbClr val="F2F2F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7EB160E-F876-425B-86A7-7BABE9051D54}"/>
              </a:ext>
            </a:extLst>
          </p:cNvPr>
          <p:cNvSpPr/>
          <p:nvPr/>
        </p:nvSpPr>
        <p:spPr>
          <a:xfrm>
            <a:off x="1447097" y="4495947"/>
            <a:ext cx="1545466" cy="1204025"/>
          </a:xfrm>
          <a:prstGeom prst="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FF10212-99D5-45E7-8C62-F16CBC967814}"/>
              </a:ext>
            </a:extLst>
          </p:cNvPr>
          <p:cNvSpPr/>
          <p:nvPr/>
        </p:nvSpPr>
        <p:spPr>
          <a:xfrm>
            <a:off x="3268638" y="4495947"/>
            <a:ext cx="1545466" cy="1204025"/>
          </a:xfrm>
          <a:prstGeom prst="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8FB121D-B524-44E9-8928-D701FCA6F59B}"/>
              </a:ext>
            </a:extLst>
          </p:cNvPr>
          <p:cNvSpPr/>
          <p:nvPr/>
        </p:nvSpPr>
        <p:spPr>
          <a:xfrm>
            <a:off x="4872707" y="4495947"/>
            <a:ext cx="1545466" cy="1204025"/>
          </a:xfrm>
          <a:prstGeom prst="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DD3F19-8289-46F0-B41D-B72CECEF1519}"/>
              </a:ext>
            </a:extLst>
          </p:cNvPr>
          <p:cNvSpPr/>
          <p:nvPr/>
        </p:nvSpPr>
        <p:spPr>
          <a:xfrm>
            <a:off x="1447097" y="3276466"/>
            <a:ext cx="1545466" cy="1213061"/>
          </a:xfrm>
          <a:prstGeom prst="roundRect">
            <a:avLst/>
          </a:prstGeom>
          <a:solidFill>
            <a:srgbClr val="FAFAFA">
              <a:alpha val="9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BC0DDA-B3EF-465F-BD6D-D39806B3B00C}"/>
              </a:ext>
            </a:extLst>
          </p:cNvPr>
          <p:cNvSpPr/>
          <p:nvPr/>
        </p:nvSpPr>
        <p:spPr>
          <a:xfrm>
            <a:off x="3268638" y="3276466"/>
            <a:ext cx="1545466" cy="1213061"/>
          </a:xfrm>
          <a:prstGeom prst="roundRect">
            <a:avLst/>
          </a:prstGeom>
          <a:solidFill>
            <a:srgbClr val="FAFAFA">
              <a:alpha val="9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8DEA39A-83A7-4D94-BB2E-7BE79F14009C}"/>
              </a:ext>
            </a:extLst>
          </p:cNvPr>
          <p:cNvSpPr/>
          <p:nvPr/>
        </p:nvSpPr>
        <p:spPr>
          <a:xfrm>
            <a:off x="4872707" y="3276466"/>
            <a:ext cx="1545466" cy="1213061"/>
          </a:xfrm>
          <a:prstGeom prst="roundRect">
            <a:avLst/>
          </a:prstGeom>
          <a:solidFill>
            <a:srgbClr val="FAFAFA">
              <a:alpha val="9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F8F765-AECF-4FFD-91B8-8DDFCA44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100"/>
            <a:ext cx="8674639" cy="723334"/>
          </a:xfrm>
        </p:spPr>
        <p:txBody>
          <a:bodyPr/>
          <a:lstStyle/>
          <a:p>
            <a:r>
              <a:rPr lang="en-US" dirty="0"/>
              <a:t>Approximating ground truth for operational data</a:t>
            </a:r>
            <a:endParaRPr lang="en-US" u="sng" dirty="0"/>
          </a:p>
        </p:txBody>
      </p:sp>
      <p:pic>
        <p:nvPicPr>
          <p:cNvPr id="73" name="Graphic 72" descr="Database">
            <a:extLst>
              <a:ext uri="{FF2B5EF4-FFF2-40B4-BE49-F238E27FC236}">
                <a16:creationId xmlns:a16="http://schemas.microsoft.com/office/drawing/2014/main" id="{539F7863-5446-4E68-A4CA-1CA4FA97F18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917298" y="3840734"/>
            <a:ext cx="569184" cy="5691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A9F87ED-F01B-4A8D-9BB5-6C8671B1F373}"/>
              </a:ext>
            </a:extLst>
          </p:cNvPr>
          <p:cNvGrpSpPr/>
          <p:nvPr/>
        </p:nvGrpSpPr>
        <p:grpSpPr>
          <a:xfrm>
            <a:off x="5161125" y="2794705"/>
            <a:ext cx="892674" cy="463763"/>
            <a:chOff x="4748533" y="2042153"/>
            <a:chExt cx="892674" cy="46376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7F1319-832F-41F8-BEC5-0604EDEA0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0754" y="2152621"/>
              <a:ext cx="8904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482C28-8ED3-4787-90AE-4798BBCCD0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47" y="2151711"/>
              <a:ext cx="0" cy="354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246D38C-A886-485C-B45E-B6BB39A0C618}"/>
                </a:ext>
              </a:extLst>
            </p:cNvPr>
            <p:cNvCxnSpPr>
              <a:cxnSpLocks/>
            </p:cNvCxnSpPr>
            <p:nvPr/>
          </p:nvCxnSpPr>
          <p:spPr>
            <a:xfrm>
              <a:off x="5636579" y="2051650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B9B523F-AD83-470D-9DAA-CEA9759EC917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33" y="2042153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B125A0-DDC9-47E2-BBBE-814C1FDFB37E}"/>
              </a:ext>
            </a:extLst>
          </p:cNvPr>
          <p:cNvGrpSpPr/>
          <p:nvPr/>
        </p:nvGrpSpPr>
        <p:grpSpPr>
          <a:xfrm>
            <a:off x="3593608" y="2794705"/>
            <a:ext cx="892674" cy="463763"/>
            <a:chOff x="4748533" y="2042153"/>
            <a:chExt cx="892674" cy="46376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0FAF98-F794-452A-B260-84E6ACB044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0754" y="2152621"/>
              <a:ext cx="8904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195DA4-CCCC-4FDC-9094-C29037E85E06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47" y="2151711"/>
              <a:ext cx="0" cy="354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6FD861F-8145-464F-BADE-E8F0F7EEC089}"/>
                </a:ext>
              </a:extLst>
            </p:cNvPr>
            <p:cNvCxnSpPr>
              <a:cxnSpLocks/>
            </p:cNvCxnSpPr>
            <p:nvPr/>
          </p:nvCxnSpPr>
          <p:spPr>
            <a:xfrm>
              <a:off x="5636579" y="2051650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CB68BF-BDFA-44B5-B85C-BDE9BC35271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33" y="2042153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4F5F4DE-E63E-4748-B8C5-365059C2BD15}"/>
              </a:ext>
            </a:extLst>
          </p:cNvPr>
          <p:cNvGrpSpPr/>
          <p:nvPr/>
        </p:nvGrpSpPr>
        <p:grpSpPr>
          <a:xfrm>
            <a:off x="1744876" y="2794705"/>
            <a:ext cx="892674" cy="463763"/>
            <a:chOff x="4748533" y="2042153"/>
            <a:chExt cx="892674" cy="4637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8B87D1-E2CE-4042-A475-96FFEE98A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0754" y="2152621"/>
              <a:ext cx="8904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827111D-9D5E-4F63-AC06-A5293B361496}"/>
                </a:ext>
              </a:extLst>
            </p:cNvPr>
            <p:cNvCxnSpPr>
              <a:cxnSpLocks/>
            </p:cNvCxnSpPr>
            <p:nvPr/>
          </p:nvCxnSpPr>
          <p:spPr>
            <a:xfrm>
              <a:off x="5205547" y="2151711"/>
              <a:ext cx="0" cy="3542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4E36BAB-78FC-4E7B-ADD8-2FBEF65418CB}"/>
                </a:ext>
              </a:extLst>
            </p:cNvPr>
            <p:cNvCxnSpPr>
              <a:cxnSpLocks/>
            </p:cNvCxnSpPr>
            <p:nvPr/>
          </p:nvCxnSpPr>
          <p:spPr>
            <a:xfrm>
              <a:off x="5636579" y="2051650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51848BB-530E-4BE0-A6AA-1DC23A2F5910}"/>
                </a:ext>
              </a:extLst>
            </p:cNvPr>
            <p:cNvCxnSpPr>
              <a:cxnSpLocks/>
            </p:cNvCxnSpPr>
            <p:nvPr/>
          </p:nvCxnSpPr>
          <p:spPr>
            <a:xfrm>
              <a:off x="4748533" y="2042153"/>
              <a:ext cx="0" cy="1095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80C59C8-A729-4A62-9722-3A715EF68619}"/>
              </a:ext>
            </a:extLst>
          </p:cNvPr>
          <p:cNvSpPr txBox="1"/>
          <p:nvPr/>
        </p:nvSpPr>
        <p:spPr>
          <a:xfrm>
            <a:off x="5091912" y="3376009"/>
            <a:ext cx="10693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Historical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raw data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47BA77B-7E6E-43A4-8CBA-0C497FF8427B}"/>
              </a:ext>
            </a:extLst>
          </p:cNvPr>
          <p:cNvSpPr txBox="1"/>
          <p:nvPr/>
        </p:nvSpPr>
        <p:spPr>
          <a:xfrm>
            <a:off x="3523295" y="3376009"/>
            <a:ext cx="10693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Historical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raw data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98F2CD-348C-4F04-A996-6B6F56551241}"/>
              </a:ext>
            </a:extLst>
          </p:cNvPr>
          <p:cNvSpPr txBox="1"/>
          <p:nvPr/>
        </p:nvSpPr>
        <p:spPr>
          <a:xfrm>
            <a:off x="1668648" y="3376009"/>
            <a:ext cx="106938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/>
              <a:t>Historical</a:t>
            </a:r>
          </a:p>
          <a:p>
            <a:pPr algn="ctr">
              <a:lnSpc>
                <a:spcPct val="80000"/>
              </a:lnSpc>
            </a:pPr>
            <a:r>
              <a:rPr lang="en-US" sz="1600" dirty="0"/>
              <a:t>raw data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C7C68A-E59F-452B-9FDF-1AEE17E9DB0F}"/>
              </a:ext>
            </a:extLst>
          </p:cNvPr>
          <p:cNvSpPr txBox="1"/>
          <p:nvPr/>
        </p:nvSpPr>
        <p:spPr>
          <a:xfrm>
            <a:off x="3102360" y="1562273"/>
            <a:ext cx="233351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Data Timeline</a:t>
            </a:r>
          </a:p>
        </p:txBody>
      </p:sp>
      <p:pic>
        <p:nvPicPr>
          <p:cNvPr id="86" name="Graphic 85" descr="Database">
            <a:extLst>
              <a:ext uri="{FF2B5EF4-FFF2-40B4-BE49-F238E27FC236}">
                <a16:creationId xmlns:a16="http://schemas.microsoft.com/office/drawing/2014/main" id="{31F1D678-EC25-4ADD-99F6-449362AE17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783679" y="3840734"/>
            <a:ext cx="569184" cy="569185"/>
          </a:xfrm>
          <a:prstGeom prst="rect">
            <a:avLst/>
          </a:prstGeom>
        </p:spPr>
      </p:pic>
      <p:pic>
        <p:nvPicPr>
          <p:cNvPr id="87" name="Graphic 86" descr="Database">
            <a:extLst>
              <a:ext uri="{FF2B5EF4-FFF2-40B4-BE49-F238E27FC236}">
                <a16:creationId xmlns:a16="http://schemas.microsoft.com/office/drawing/2014/main" id="{5920CA10-47B5-43C2-9B0F-F00EA934B8AC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42118" y="3840734"/>
            <a:ext cx="569184" cy="56918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4D9B4DA-5449-4859-B793-E714C641998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53" y="4651557"/>
            <a:ext cx="476340" cy="47634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0C74C59D-E6F2-42CF-B30D-2B0868A2FC1E}"/>
              </a:ext>
            </a:extLst>
          </p:cNvPr>
          <p:cNvSpPr txBox="1"/>
          <p:nvPr/>
        </p:nvSpPr>
        <p:spPr>
          <a:xfrm>
            <a:off x="1369824" y="5214406"/>
            <a:ext cx="1700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SME analysis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0401A0B9-13ED-4B25-9680-5F3D7CF6AE60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16" y="4651557"/>
            <a:ext cx="476340" cy="47634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B5683F0-A2C0-44C5-946D-8DA2CCEF1CFA}"/>
              </a:ext>
            </a:extLst>
          </p:cNvPr>
          <p:cNvSpPr txBox="1"/>
          <p:nvPr/>
        </p:nvSpPr>
        <p:spPr>
          <a:xfrm>
            <a:off x="3224287" y="5214406"/>
            <a:ext cx="1700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SME analysis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D9B45A4-41AF-4B67-A357-39BF075D2E0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69" y="4651557"/>
            <a:ext cx="476340" cy="47634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C56DDB68-E715-448F-BA17-3938750F0191}"/>
              </a:ext>
            </a:extLst>
          </p:cNvPr>
          <p:cNvSpPr txBox="1"/>
          <p:nvPr/>
        </p:nvSpPr>
        <p:spPr>
          <a:xfrm>
            <a:off x="4783440" y="5214406"/>
            <a:ext cx="1700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SME analysis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084362-D344-4D87-BB3A-FBE9FAFFF50A}"/>
              </a:ext>
            </a:extLst>
          </p:cNvPr>
          <p:cNvGrpSpPr/>
          <p:nvPr/>
        </p:nvGrpSpPr>
        <p:grpSpPr>
          <a:xfrm>
            <a:off x="6747851" y="4466811"/>
            <a:ext cx="1498933" cy="1288386"/>
            <a:chOff x="6159403" y="3804599"/>
            <a:chExt cx="1498933" cy="92564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79EA475-D996-414D-9EB2-B5269DD169D3}"/>
                </a:ext>
              </a:extLst>
            </p:cNvPr>
            <p:cNvSpPr/>
            <p:nvPr/>
          </p:nvSpPr>
          <p:spPr>
            <a:xfrm>
              <a:off x="6159403" y="3804599"/>
              <a:ext cx="1466935" cy="8074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07231-CCD8-41A9-BFF4-2DC6031D7DB5}"/>
                </a:ext>
              </a:extLst>
            </p:cNvPr>
            <p:cNvSpPr/>
            <p:nvPr/>
          </p:nvSpPr>
          <p:spPr>
            <a:xfrm>
              <a:off x="6224683" y="3867864"/>
              <a:ext cx="1433653" cy="862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Important: </a:t>
              </a:r>
            </a:p>
            <a:p>
              <a:r>
                <a:rPr lang="en-US" b="1" dirty="0"/>
                <a:t>SMEs may</a:t>
              </a:r>
              <a:br>
                <a:rPr lang="en-US" b="1" dirty="0"/>
              </a:br>
              <a:r>
                <a:rPr lang="en-US" b="1" dirty="0"/>
                <a:t>be wrong</a:t>
              </a:r>
            </a:p>
            <a:p>
              <a:endParaRPr lang="en-US" dirty="0"/>
            </a:p>
          </p:txBody>
        </p:sp>
      </p:grp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8BC14B31-5F9D-4338-BA10-61902C9017EB}"/>
              </a:ext>
            </a:extLst>
          </p:cNvPr>
          <p:cNvSpPr txBox="1">
            <a:spLocks/>
          </p:cNvSpPr>
          <p:nvPr/>
        </p:nvSpPr>
        <p:spPr>
          <a:xfrm>
            <a:off x="520699" y="869897"/>
            <a:ext cx="8072291" cy="55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Real historical data with SME retrospective analyses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7A2823-03D9-4584-8FD7-707B68AB6957}"/>
              </a:ext>
            </a:extLst>
          </p:cNvPr>
          <p:cNvSpPr/>
          <p:nvPr/>
        </p:nvSpPr>
        <p:spPr>
          <a:xfrm>
            <a:off x="1727598" y="2171800"/>
            <a:ext cx="905321" cy="550862"/>
          </a:xfrm>
          <a:prstGeom prst="rect">
            <a:avLst/>
          </a:prstGeom>
          <a:solidFill>
            <a:srgbClr val="FAFAFA">
              <a:alpha val="9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52FDBC-5588-46E2-93CF-8B37C2EB0568}"/>
              </a:ext>
            </a:extLst>
          </p:cNvPr>
          <p:cNvSpPr/>
          <p:nvPr/>
        </p:nvSpPr>
        <p:spPr>
          <a:xfrm>
            <a:off x="2694164" y="2087769"/>
            <a:ext cx="830855" cy="550862"/>
          </a:xfrm>
          <a:prstGeom prst="rect">
            <a:avLst/>
          </a:prstGeom>
          <a:solidFill>
            <a:srgbClr val="F2F2F2">
              <a:alpha val="9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2CCA6F-FACB-437D-BD95-8117EF1F0218}"/>
              </a:ext>
            </a:extLst>
          </p:cNvPr>
          <p:cNvSpPr/>
          <p:nvPr/>
        </p:nvSpPr>
        <p:spPr>
          <a:xfrm>
            <a:off x="3586266" y="2171800"/>
            <a:ext cx="900014" cy="550862"/>
          </a:xfrm>
          <a:prstGeom prst="rect">
            <a:avLst/>
          </a:prstGeom>
          <a:solidFill>
            <a:srgbClr val="FAFAFA">
              <a:alpha val="9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DA8E667-E3A5-423E-9482-B65F4B3D947D}"/>
              </a:ext>
            </a:extLst>
          </p:cNvPr>
          <p:cNvSpPr/>
          <p:nvPr/>
        </p:nvSpPr>
        <p:spPr>
          <a:xfrm>
            <a:off x="4549249" y="2087769"/>
            <a:ext cx="538545" cy="550862"/>
          </a:xfrm>
          <a:prstGeom prst="rect">
            <a:avLst/>
          </a:prstGeom>
          <a:solidFill>
            <a:srgbClr val="F2F2F2">
              <a:alpha val="9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CED868-471C-4E49-9AE0-76075666C05D}"/>
              </a:ext>
            </a:extLst>
          </p:cNvPr>
          <p:cNvSpPr/>
          <p:nvPr/>
        </p:nvSpPr>
        <p:spPr>
          <a:xfrm>
            <a:off x="5149040" y="2171800"/>
            <a:ext cx="900014" cy="550862"/>
          </a:xfrm>
          <a:prstGeom prst="rect">
            <a:avLst/>
          </a:prstGeom>
          <a:solidFill>
            <a:srgbClr val="FAFAFA">
              <a:alpha val="90000"/>
            </a:srgb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E82372C7-52E1-4827-AE35-ED4A1546F6C6}"/>
              </a:ext>
            </a:extLst>
          </p:cNvPr>
          <p:cNvSpPr/>
          <p:nvPr/>
        </p:nvSpPr>
        <p:spPr>
          <a:xfrm rot="10800000">
            <a:off x="555623" y="1816092"/>
            <a:ext cx="1110845" cy="1097260"/>
          </a:xfrm>
          <a:prstGeom prst="rightArrow">
            <a:avLst/>
          </a:prstGeom>
          <a:solidFill>
            <a:schemeClr val="bg1">
              <a:lumMod val="95000"/>
              <a:alpha val="90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8EFE71-D2C7-468B-8BDE-D05D36DFD475}"/>
              </a:ext>
            </a:extLst>
          </p:cNvPr>
          <p:cNvSpPr txBox="1"/>
          <p:nvPr/>
        </p:nvSpPr>
        <p:spPr>
          <a:xfrm>
            <a:off x="815935" y="2168013"/>
            <a:ext cx="7999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Past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05CDDC-39C2-4E24-A30E-207C2AAC5D67}"/>
              </a:ext>
            </a:extLst>
          </p:cNvPr>
          <p:cNvSpPr txBox="1"/>
          <p:nvPr/>
        </p:nvSpPr>
        <p:spPr>
          <a:xfrm>
            <a:off x="6133436" y="2161170"/>
            <a:ext cx="10693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Present</a:t>
            </a:r>
            <a:endParaRPr lang="en-US" sz="1400" dirty="0"/>
          </a:p>
        </p:txBody>
      </p:sp>
      <p:sp>
        <p:nvSpPr>
          <p:cNvPr id="115" name="Text Placeholder 3">
            <a:extLst>
              <a:ext uri="{FF2B5EF4-FFF2-40B4-BE49-F238E27FC236}">
                <a16:creationId xmlns:a16="http://schemas.microsoft.com/office/drawing/2014/main" id="{7B49AFAE-3E72-4172-BCF2-D6368FD332C6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SME – Subject Matter Expert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7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A7BDE5BA-E4CD-4CF7-BA8B-30E5CDB167AD}"/>
              </a:ext>
            </a:extLst>
          </p:cNvPr>
          <p:cNvGrpSpPr>
            <a:grpSpLocks/>
          </p:cNvGrpSpPr>
          <p:nvPr/>
        </p:nvGrpSpPr>
        <p:grpSpPr bwMode="auto">
          <a:xfrm>
            <a:off x="2158090" y="205933"/>
            <a:ext cx="1144188" cy="890325"/>
            <a:chOff x="4540251" y="2162175"/>
            <a:chExt cx="2222500" cy="3125788"/>
          </a:xfrm>
        </p:grpSpPr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98221176-6BAD-41EA-80F5-F7B0A33F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60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60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E27A1C1B-105D-43AA-B544-9CC8812DC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01F89B41-DDC8-4030-9A35-0FDBFD445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F30C85E3-B97B-405C-B035-C9E69288B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2994025"/>
              <a:ext cx="1816100" cy="2293938"/>
            </a:xfrm>
            <a:custGeom>
              <a:avLst/>
              <a:gdLst>
                <a:gd name="T0" fmla="*/ 0 w 487"/>
                <a:gd name="T1" fmla="*/ 488 h 615"/>
                <a:gd name="T2" fmla="*/ 228 w 487"/>
                <a:gd name="T3" fmla="*/ 615 h 615"/>
                <a:gd name="T4" fmla="*/ 487 w 487"/>
                <a:gd name="T5" fmla="*/ 366 h 615"/>
                <a:gd name="T6" fmla="*/ 487 w 487"/>
                <a:gd name="T7" fmla="*/ 0 h 615"/>
                <a:gd name="T8" fmla="*/ 0 w 487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615">
                  <a:moveTo>
                    <a:pt x="0" y="488"/>
                  </a:moveTo>
                  <a:cubicBezTo>
                    <a:pt x="44" y="565"/>
                    <a:pt x="129" y="615"/>
                    <a:pt x="228" y="615"/>
                  </a:cubicBezTo>
                  <a:cubicBezTo>
                    <a:pt x="371" y="615"/>
                    <a:pt x="487" y="510"/>
                    <a:pt x="487" y="366"/>
                  </a:cubicBezTo>
                  <a:cubicBezTo>
                    <a:pt x="487" y="0"/>
                    <a:pt x="487" y="0"/>
                    <a:pt x="487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92DB485-A5E0-4597-9A64-C577F3B91BDB}"/>
              </a:ext>
            </a:extLst>
          </p:cNvPr>
          <p:cNvGrpSpPr>
            <a:grpSpLocks/>
          </p:cNvGrpSpPr>
          <p:nvPr/>
        </p:nvGrpSpPr>
        <p:grpSpPr bwMode="auto">
          <a:xfrm>
            <a:off x="3161112" y="205933"/>
            <a:ext cx="1144188" cy="890325"/>
            <a:chOff x="6683376" y="2162175"/>
            <a:chExt cx="2222500" cy="3125788"/>
          </a:xfrm>
        </p:grpSpPr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DD776237-B854-48C9-9B49-5626E4CB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C37DF00E-92BA-4C20-B30A-805B17BA7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46532A63-03F4-4544-B7BA-285F78285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401888"/>
              <a:ext cx="2222500" cy="238125"/>
            </a:xfrm>
            <a:custGeom>
              <a:avLst/>
              <a:gdLst>
                <a:gd name="T0" fmla="*/ 181 w 1400"/>
                <a:gd name="T1" fmla="*/ 0 h 150"/>
                <a:gd name="T2" fmla="*/ 0 w 1400"/>
                <a:gd name="T3" fmla="*/ 150 h 150"/>
                <a:gd name="T4" fmla="*/ 1219 w 1400"/>
                <a:gd name="T5" fmla="*/ 150 h 150"/>
                <a:gd name="T6" fmla="*/ 1400 w 1400"/>
                <a:gd name="T7" fmla="*/ 0 h 150"/>
                <a:gd name="T8" fmla="*/ 181 w 140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181" y="0"/>
                  </a:moveTo>
                  <a:lnTo>
                    <a:pt x="0" y="150"/>
                  </a:ln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D0398B3F-2C2E-418A-8E16-E57494920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97" name="Oval 27">
            <a:extLst>
              <a:ext uri="{FF2B5EF4-FFF2-40B4-BE49-F238E27FC236}">
                <a16:creationId xmlns:a16="http://schemas.microsoft.com/office/drawing/2014/main" id="{5876E052-115D-4B1E-B348-722979FA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858" y="582529"/>
            <a:ext cx="934965" cy="13610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</a:p>
        </p:txBody>
      </p:sp>
      <p:sp>
        <p:nvSpPr>
          <p:cNvPr id="98" name="Oval 27">
            <a:extLst>
              <a:ext uri="{FF2B5EF4-FFF2-40B4-BE49-F238E27FC236}">
                <a16:creationId xmlns:a16="http://schemas.microsoft.com/office/drawing/2014/main" id="{FF8E20C5-C022-4C5C-AF4D-002BEFA1C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149" y="482121"/>
            <a:ext cx="1144188" cy="33691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 design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CD6B5E-6426-4BEF-B709-21C06DBD3B42}"/>
              </a:ext>
            </a:extLst>
          </p:cNvPr>
          <p:cNvGrpSpPr>
            <a:grpSpLocks/>
          </p:cNvGrpSpPr>
          <p:nvPr/>
        </p:nvGrpSpPr>
        <p:grpSpPr bwMode="auto">
          <a:xfrm>
            <a:off x="153570" y="205933"/>
            <a:ext cx="1143371" cy="890325"/>
            <a:chOff x="257176" y="2162175"/>
            <a:chExt cx="2220913" cy="3125788"/>
          </a:xfrm>
        </p:grpSpPr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91C40A9E-8A82-426A-A5EF-5F8E7C016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640012"/>
              <a:ext cx="1933575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74C66C71-F7C4-4038-9230-1931D360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162175"/>
              <a:ext cx="2220913" cy="477837"/>
            </a:xfrm>
            <a:custGeom>
              <a:avLst/>
              <a:gdLst/>
              <a:ahLst/>
              <a:cxnLst>
                <a:cxn ang="0">
                  <a:pos x="1218" y="301"/>
                </a:cxn>
                <a:cxn ang="0">
                  <a:pos x="0" y="301"/>
                </a:cxn>
                <a:cxn ang="0">
                  <a:pos x="0" y="0"/>
                </a:cxn>
                <a:cxn ang="0">
                  <a:pos x="1218" y="0"/>
                </a:cxn>
                <a:cxn ang="0">
                  <a:pos x="1399" y="151"/>
                </a:cxn>
                <a:cxn ang="0">
                  <a:pos x="1218" y="301"/>
                </a:cxn>
              </a:cxnLst>
              <a:rect l="0" t="0" r="r" b="b"/>
              <a:pathLst>
                <a:path w="1399" h="301">
                  <a:moveTo>
                    <a:pt x="1218" y="301"/>
                  </a:moveTo>
                  <a:lnTo>
                    <a:pt x="0" y="301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399" y="151"/>
                  </a:lnTo>
                  <a:lnTo>
                    <a:pt x="1218" y="3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0A3CDFDB-F04A-423E-AE71-1BABDA6C1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401888"/>
              <a:ext cx="2220913" cy="238125"/>
            </a:xfrm>
            <a:custGeom>
              <a:avLst/>
              <a:gdLst>
                <a:gd name="T0" fmla="*/ 0 w 1399"/>
                <a:gd name="T1" fmla="*/ 150 h 150"/>
                <a:gd name="T2" fmla="*/ 1218 w 1399"/>
                <a:gd name="T3" fmla="*/ 150 h 150"/>
                <a:gd name="T4" fmla="*/ 1399 w 1399"/>
                <a:gd name="T5" fmla="*/ 0 h 150"/>
                <a:gd name="T6" fmla="*/ 0 w 1399"/>
                <a:gd name="T7" fmla="*/ 0 h 150"/>
                <a:gd name="T8" fmla="*/ 0 w 1399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9" h="150">
                  <a:moveTo>
                    <a:pt x="0" y="150"/>
                  </a:moveTo>
                  <a:lnTo>
                    <a:pt x="1218" y="150"/>
                  </a:lnTo>
                  <a:lnTo>
                    <a:pt x="1399" y="0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DDD5AD4E-9ADE-4C09-A179-F8A38E94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sp>
        <p:nvSpPr>
          <p:cNvPr id="104" name="Oval 27">
            <a:extLst>
              <a:ext uri="{FF2B5EF4-FFF2-40B4-BE49-F238E27FC236}">
                <a16:creationId xmlns:a16="http://schemas.microsoft.com/office/drawing/2014/main" id="{473783C6-7896-4151-870E-6274E7F7B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7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8A2F2A-391C-4C03-9A61-D46A7522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Strategies for T&amp;E of AI-supported data integration system: </a:t>
            </a:r>
            <a:r>
              <a:rPr lang="en-US" u="sng" dirty="0">
                <a:solidFill>
                  <a:schemeClr val="tx1"/>
                </a:solidFill>
              </a:rPr>
              <a:t>Methods</a:t>
            </a:r>
            <a:endParaRPr lang="en-US" u="sng" strike="sngStrike" dirty="0">
              <a:solidFill>
                <a:schemeClr val="tx1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D0D1E60-F716-4939-B465-3329AF13CB4B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787E506-9F21-48FE-9DB9-CCD6985C8BF0}"/>
              </a:ext>
            </a:extLst>
          </p:cNvPr>
          <p:cNvSpPr/>
          <p:nvPr/>
        </p:nvSpPr>
        <p:spPr>
          <a:xfrm>
            <a:off x="25400" y="25851"/>
            <a:ext cx="4939714" cy="13915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003E36E-E3C7-4A68-BEC7-F2ADE2E3E9F8}"/>
              </a:ext>
            </a:extLst>
          </p:cNvPr>
          <p:cNvGrpSpPr>
            <a:grpSpLocks/>
          </p:cNvGrpSpPr>
          <p:nvPr/>
        </p:nvGrpSpPr>
        <p:grpSpPr bwMode="auto">
          <a:xfrm>
            <a:off x="1154995" y="205933"/>
            <a:ext cx="1145822" cy="890325"/>
            <a:chOff x="2397126" y="2162175"/>
            <a:chExt cx="2225675" cy="3125788"/>
          </a:xfrm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5C5A93D8-D483-4CC9-800E-E5151F76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2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398AEDB3-872E-4766-A211-03662000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6" y="2162175"/>
              <a:ext cx="2225675" cy="477837"/>
            </a:xfrm>
            <a:custGeom>
              <a:avLst/>
              <a:gdLst/>
              <a:ahLst/>
              <a:cxnLst>
                <a:cxn ang="0">
                  <a:pos x="1221" y="0"/>
                </a:cxn>
                <a:cxn ang="0">
                  <a:pos x="0" y="0"/>
                </a:cxn>
                <a:cxn ang="0">
                  <a:pos x="183" y="151"/>
                </a:cxn>
                <a:cxn ang="0">
                  <a:pos x="2" y="301"/>
                </a:cxn>
                <a:cxn ang="0">
                  <a:pos x="1221" y="301"/>
                </a:cxn>
                <a:cxn ang="0">
                  <a:pos x="1402" y="151"/>
                </a:cxn>
                <a:cxn ang="0">
                  <a:pos x="1221" y="0"/>
                </a:cxn>
              </a:cxnLst>
              <a:rect l="0" t="0" r="r" b="b"/>
              <a:pathLst>
                <a:path w="1402" h="301">
                  <a:moveTo>
                    <a:pt x="1221" y="0"/>
                  </a:moveTo>
                  <a:lnTo>
                    <a:pt x="0" y="0"/>
                  </a:lnTo>
                  <a:lnTo>
                    <a:pt x="183" y="151"/>
                  </a:lnTo>
                  <a:lnTo>
                    <a:pt x="2" y="301"/>
                  </a:lnTo>
                  <a:lnTo>
                    <a:pt x="1221" y="301"/>
                  </a:lnTo>
                  <a:lnTo>
                    <a:pt x="1402" y="15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686F8BD-9A89-4979-BDD4-391490C02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6C22482E-4AB7-47A1-A747-2F3FEE983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1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sp>
        <p:nvSpPr>
          <p:cNvPr id="96" name="Oval 27">
            <a:extLst>
              <a:ext uri="{FF2B5EF4-FFF2-40B4-BE49-F238E27FC236}">
                <a16:creationId xmlns:a16="http://schemas.microsoft.com/office/drawing/2014/main" id="{8721B36A-CB1A-4A99-A834-BDB30FE96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683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63542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2FB3C7-98B9-41A1-82F2-D42E357C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 accuracy of AI responses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579EA8-DD57-4AE9-BCC9-8A5939F9D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62314"/>
              </p:ext>
            </p:extLst>
          </p:nvPr>
        </p:nvGraphicFramePr>
        <p:xfrm>
          <a:off x="606913" y="2774280"/>
          <a:ext cx="3691308" cy="2203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278">
                  <a:extLst>
                    <a:ext uri="{9D8B030D-6E8A-4147-A177-3AD203B41FA5}">
                      <a16:colId xmlns:a16="http://schemas.microsoft.com/office/drawing/2014/main" val="1442753195"/>
                    </a:ext>
                  </a:extLst>
                </a:gridCol>
                <a:gridCol w="973198">
                  <a:extLst>
                    <a:ext uri="{9D8B030D-6E8A-4147-A177-3AD203B41FA5}">
                      <a16:colId xmlns:a16="http://schemas.microsoft.com/office/drawing/2014/main" val="876928220"/>
                    </a:ext>
                  </a:extLst>
                </a:gridCol>
                <a:gridCol w="1209489">
                  <a:extLst>
                    <a:ext uri="{9D8B030D-6E8A-4147-A177-3AD203B41FA5}">
                      <a16:colId xmlns:a16="http://schemas.microsoft.com/office/drawing/2014/main" val="1571616174"/>
                    </a:ext>
                  </a:extLst>
                </a:gridCol>
                <a:gridCol w="1091343">
                  <a:extLst>
                    <a:ext uri="{9D8B030D-6E8A-4147-A177-3AD203B41FA5}">
                      <a16:colId xmlns:a16="http://schemas.microsoft.com/office/drawing/2014/main" val="1898731491"/>
                    </a:ext>
                  </a:extLst>
                </a:gridCol>
              </a:tblGrid>
              <a:tr h="32998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0454" marR="90454" marT="45227" marB="452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0454" marR="90454" marT="45227" marB="45227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Truth</a:t>
                      </a:r>
                    </a:p>
                  </a:txBody>
                  <a:tcPr marL="76117" marR="76117" marT="38058" marB="380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A87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197" marR="69197" marT="34598" marB="34598"/>
                </a:tc>
                <a:extLst>
                  <a:ext uri="{0D108BD9-81ED-4DB2-BD59-A6C34878D82A}">
                    <a16:rowId xmlns:a16="http://schemas.microsoft.com/office/drawing/2014/main" val="3247819659"/>
                  </a:ext>
                </a:extLst>
              </a:tr>
              <a:tr h="451737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0454" marR="90454" marT="45227" marB="4522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0454" marR="90454" marT="45227" marB="45227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Rating A</a:t>
                      </a:r>
                    </a:p>
                  </a:txBody>
                  <a:tcPr marL="90454" marR="90454" marT="45227" marB="452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Rating B</a:t>
                      </a:r>
                    </a:p>
                  </a:txBody>
                  <a:tcPr marL="90454" marR="90454" marT="45227" marB="45227" anchor="ctr"/>
                </a:tc>
                <a:extLst>
                  <a:ext uri="{0D108BD9-81ED-4DB2-BD59-A6C34878D82A}">
                    <a16:rowId xmlns:a16="http://schemas.microsoft.com/office/drawing/2014/main" val="2925648961"/>
                  </a:ext>
                </a:extLst>
              </a:tr>
              <a:tr h="69499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AI Model</a:t>
                      </a:r>
                    </a:p>
                  </a:txBody>
                  <a:tcPr marL="76117" marR="76117" marT="38058" marB="38058" vert="vert27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Rating A</a:t>
                      </a:r>
                    </a:p>
                  </a:txBody>
                  <a:tcPr marL="90454" marR="90454" marT="45227" marB="452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Agree A</a:t>
                      </a:r>
                    </a:p>
                  </a:txBody>
                  <a:tcPr marL="90454" marR="90454" marT="45227" marB="45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Disagree</a:t>
                      </a:r>
                    </a:p>
                  </a:txBody>
                  <a:tcPr marL="90454" marR="90454" marT="45227" marB="45227" anchor="ctr"/>
                </a:tc>
                <a:extLst>
                  <a:ext uri="{0D108BD9-81ED-4DB2-BD59-A6C34878D82A}">
                    <a16:rowId xmlns:a16="http://schemas.microsoft.com/office/drawing/2014/main" val="3287874818"/>
                  </a:ext>
                </a:extLst>
              </a:tr>
              <a:tr h="726891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197" marR="69197" marT="34598" marB="34598"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Rating B</a:t>
                      </a:r>
                    </a:p>
                  </a:txBody>
                  <a:tcPr marL="90454" marR="90454" marT="45227" marB="45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Disagree</a:t>
                      </a:r>
                    </a:p>
                  </a:txBody>
                  <a:tcPr marL="90454" marR="90454" marT="45227" marB="452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Agree B</a:t>
                      </a:r>
                    </a:p>
                  </a:txBody>
                  <a:tcPr marL="90454" marR="90454" marT="45227" marB="45227" anchor="ctr"/>
                </a:tc>
                <a:extLst>
                  <a:ext uri="{0D108BD9-81ED-4DB2-BD59-A6C34878D82A}">
                    <a16:rowId xmlns:a16="http://schemas.microsoft.com/office/drawing/2014/main" val="180681354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E4AFFF3-2948-4F2E-A422-41DD9BF40166}"/>
              </a:ext>
            </a:extLst>
          </p:cNvPr>
          <p:cNvSpPr/>
          <p:nvPr/>
        </p:nvSpPr>
        <p:spPr>
          <a:xfrm>
            <a:off x="1643147" y="2085815"/>
            <a:ext cx="2108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Confusion matrix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2B9DA-7D53-4988-B913-32ABC499A8C6}"/>
              </a:ext>
            </a:extLst>
          </p:cNvPr>
          <p:cNvSpPr/>
          <p:nvPr/>
        </p:nvSpPr>
        <p:spPr>
          <a:xfrm>
            <a:off x="5486737" y="2085815"/>
            <a:ext cx="2093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Regression error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A81E28-26AF-4D6F-866E-550AE3F30B8D}"/>
              </a:ext>
            </a:extLst>
          </p:cNvPr>
          <p:cNvGrpSpPr/>
          <p:nvPr/>
        </p:nvGrpSpPr>
        <p:grpSpPr>
          <a:xfrm>
            <a:off x="4885612" y="2853492"/>
            <a:ext cx="3730765" cy="2396352"/>
            <a:chOff x="4773163" y="2669524"/>
            <a:chExt cx="3391606" cy="21785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72ED67-024B-4F85-9584-F23C680FB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27" t="18518" r="15874" b="28879"/>
            <a:stretch/>
          </p:blipFill>
          <p:spPr>
            <a:xfrm>
              <a:off x="5046535" y="2669524"/>
              <a:ext cx="2499672" cy="188655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9EA551-988A-4033-9A93-942D86D146B7}"/>
                </a:ext>
              </a:extLst>
            </p:cNvPr>
            <p:cNvSpPr/>
            <p:nvPr/>
          </p:nvSpPr>
          <p:spPr>
            <a:xfrm>
              <a:off x="5494511" y="4512270"/>
              <a:ext cx="1605685" cy="335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Truth variable 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3AB929-DC66-4AB5-8849-C74873B4BFDA}"/>
                </a:ext>
              </a:extLst>
            </p:cNvPr>
            <p:cNvSpPr/>
            <p:nvPr/>
          </p:nvSpPr>
          <p:spPr>
            <a:xfrm>
              <a:off x="5832910" y="2998002"/>
              <a:ext cx="394635" cy="402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A4026E-F548-4185-AE87-2915AA080D68}"/>
                </a:ext>
              </a:extLst>
            </p:cNvPr>
            <p:cNvSpPr/>
            <p:nvPr/>
          </p:nvSpPr>
          <p:spPr>
            <a:xfrm>
              <a:off x="5266954" y="2819679"/>
              <a:ext cx="1072730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AI Model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prediction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4FA975-E531-4818-9D6F-B8ACBB36E2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3319" y="3300731"/>
              <a:ext cx="226908" cy="4579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37457A-6C31-4C32-BF22-347DBB57A40A}"/>
                </a:ext>
              </a:extLst>
            </p:cNvPr>
            <p:cNvSpPr/>
            <p:nvPr/>
          </p:nvSpPr>
          <p:spPr>
            <a:xfrm rot="16200000">
              <a:off x="4138199" y="3454832"/>
              <a:ext cx="1605685" cy="3357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Truth variable y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E132C75-B0F2-4D9D-BB82-4C86439D1343}"/>
                </a:ext>
              </a:extLst>
            </p:cNvPr>
            <p:cNvGrpSpPr/>
            <p:nvPr/>
          </p:nvGrpSpPr>
          <p:grpSpPr>
            <a:xfrm rot="19417868">
              <a:off x="6920982" y="3139016"/>
              <a:ext cx="413887" cy="688872"/>
              <a:chOff x="7363326" y="3734602"/>
              <a:chExt cx="413887" cy="962526"/>
            </a:xfrm>
          </p:grpSpPr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DC483FB6-7C72-44E5-A719-64B7C2BB7A15}"/>
                  </a:ext>
                </a:extLst>
              </p:cNvPr>
              <p:cNvSpPr/>
              <p:nvPr/>
            </p:nvSpPr>
            <p:spPr>
              <a:xfrm rot="21435878">
                <a:off x="7363326" y="3734602"/>
                <a:ext cx="288756" cy="962526"/>
              </a:xfrm>
              <a:prstGeom prst="rightBrace">
                <a:avLst>
                  <a:gd name="adj1" fmla="val 8333"/>
                  <a:gd name="adj2" fmla="val 4900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8D20D4C-7FDC-4CE0-A3B8-3FA33E4D356F}"/>
                  </a:ext>
                </a:extLst>
              </p:cNvPr>
              <p:cNvSpPr/>
              <p:nvPr/>
            </p:nvSpPr>
            <p:spPr>
              <a:xfrm>
                <a:off x="7652082" y="4118166"/>
                <a:ext cx="125131" cy="1650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C82E4A-1884-4621-9D67-6E91B8796132}"/>
                </a:ext>
              </a:extLst>
            </p:cNvPr>
            <p:cNvSpPr/>
            <p:nvPr/>
          </p:nvSpPr>
          <p:spPr>
            <a:xfrm>
              <a:off x="7183410" y="3157672"/>
              <a:ext cx="981359" cy="486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Error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Distance</a:t>
              </a:r>
            </a:p>
          </p:txBody>
        </p:sp>
      </p:grp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E792062-89F3-460F-94FD-798EB7C264C3}"/>
              </a:ext>
            </a:extLst>
          </p:cNvPr>
          <p:cNvSpPr txBox="1">
            <a:spLocks/>
          </p:cNvSpPr>
          <p:nvPr/>
        </p:nvSpPr>
        <p:spPr>
          <a:xfrm>
            <a:off x="520699" y="869897"/>
            <a:ext cx="8072291" cy="717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when you have ground truth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BBF6A96-2AA9-4216-A0DB-75AC7DDE33CB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7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4F0E1A-8BA6-4749-BF6F-4220FAF1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AI responses to SME responses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361E27D-94EE-4FFF-904C-FCA317F8B574}"/>
              </a:ext>
            </a:extLst>
          </p:cNvPr>
          <p:cNvGrpSpPr/>
          <p:nvPr/>
        </p:nvGrpSpPr>
        <p:grpSpPr>
          <a:xfrm>
            <a:off x="823495" y="2463393"/>
            <a:ext cx="2808093" cy="2772988"/>
            <a:chOff x="659548" y="2076041"/>
            <a:chExt cx="3109581" cy="3070707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6AA732D-761B-4E5D-A642-24D1E1512BF8}"/>
                </a:ext>
              </a:extLst>
            </p:cNvPr>
            <p:cNvGrpSpPr/>
            <p:nvPr/>
          </p:nvGrpSpPr>
          <p:grpSpPr>
            <a:xfrm>
              <a:off x="1915723" y="4551335"/>
              <a:ext cx="595413" cy="595413"/>
              <a:chOff x="1915723" y="4551335"/>
              <a:chExt cx="595413" cy="595413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5A2A341-53FB-4DD5-B5D5-F94F1480844A}"/>
                  </a:ext>
                </a:extLst>
              </p:cNvPr>
              <p:cNvSpPr/>
              <p:nvPr/>
            </p:nvSpPr>
            <p:spPr>
              <a:xfrm>
                <a:off x="1915723" y="4551335"/>
                <a:ext cx="595413" cy="59541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AECAA6B-3F63-4C42-8562-796A1E7C4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925" t="5384" r="5775" b="18425"/>
              <a:stretch/>
            </p:blipFill>
            <p:spPr>
              <a:xfrm>
                <a:off x="1982540" y="4660552"/>
                <a:ext cx="479108" cy="399914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DC6FD33-C542-4EAC-98E0-83897F6B4D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1986264" y="2117842"/>
              <a:ext cx="464082" cy="51181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6AE8617-ECA8-4D35-8EB0-02CBDC87C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718450" y="3374333"/>
              <a:ext cx="464082" cy="51181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F8B0DDE-FF29-4A51-9010-AB12DE5FE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1083965" y="4265632"/>
              <a:ext cx="464082" cy="511810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B0804AC-9373-4E88-9FDE-941E07573148}"/>
                </a:ext>
              </a:extLst>
            </p:cNvPr>
            <p:cNvGrpSpPr/>
            <p:nvPr/>
          </p:nvGrpSpPr>
          <p:grpSpPr>
            <a:xfrm>
              <a:off x="2810894" y="2438701"/>
              <a:ext cx="595413" cy="595413"/>
              <a:chOff x="2810894" y="2438701"/>
              <a:chExt cx="595413" cy="59541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F14188D-FAD6-4955-8A0A-A7F7F9A4FB77}"/>
                  </a:ext>
                </a:extLst>
              </p:cNvPr>
              <p:cNvSpPr/>
              <p:nvPr/>
            </p:nvSpPr>
            <p:spPr>
              <a:xfrm>
                <a:off x="2810894" y="2438701"/>
                <a:ext cx="595413" cy="595413"/>
              </a:xfrm>
              <a:prstGeom prst="ellipse">
                <a:avLst/>
              </a:prstGeom>
              <a:solidFill>
                <a:srgbClr val="1A87C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40490FE-CC4E-4DBE-ACD9-ABEDEA5E8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271" r="12400" b="14718"/>
              <a:stretch/>
            </p:blipFill>
            <p:spPr>
              <a:xfrm>
                <a:off x="2887677" y="2503767"/>
                <a:ext cx="421893" cy="465282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CC23016-BFED-4726-B005-F8C34BE52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2856166" y="4246477"/>
              <a:ext cx="464082" cy="51181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7F0A82-26C5-45FA-8338-57488A09C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3239382" y="3362244"/>
              <a:ext cx="464082" cy="51181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FA2AB9-E7EA-4543-AD7B-C1BFEDE5B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1065504" y="2484758"/>
              <a:ext cx="464082" cy="511810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1806A7D-2072-457D-8325-03640D4FDB97}"/>
                </a:ext>
              </a:extLst>
            </p:cNvPr>
            <p:cNvSpPr/>
            <p:nvPr/>
          </p:nvSpPr>
          <p:spPr>
            <a:xfrm>
              <a:off x="3173716" y="3303328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DA82ACA-73DC-493D-A45D-2C5208615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3250499" y="3368395"/>
              <a:ext cx="421893" cy="465282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0432BB-F7C3-4E76-A0DD-1DC6B42D0FFD}"/>
                </a:ext>
              </a:extLst>
            </p:cNvPr>
            <p:cNvSpPr/>
            <p:nvPr/>
          </p:nvSpPr>
          <p:spPr>
            <a:xfrm>
              <a:off x="2816457" y="4214331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4978CC1-A303-4F3F-9DE1-9CAACA5D4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2893240" y="4279397"/>
              <a:ext cx="421893" cy="465282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5B50FC-619D-4597-B6C7-3F4B5FBFF06A}"/>
                </a:ext>
              </a:extLst>
            </p:cNvPr>
            <p:cNvSpPr/>
            <p:nvPr/>
          </p:nvSpPr>
          <p:spPr>
            <a:xfrm>
              <a:off x="1062946" y="4211004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4939A2B-8CFA-4CC5-A801-604703393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1139729" y="4276070"/>
              <a:ext cx="421893" cy="465282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5EBBE43-873E-4994-83BF-A64999A89EA5}"/>
                </a:ext>
              </a:extLst>
            </p:cNvPr>
            <p:cNvSpPr/>
            <p:nvPr/>
          </p:nvSpPr>
          <p:spPr>
            <a:xfrm>
              <a:off x="659548" y="3308144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79B087-6577-4C29-BAA5-B86BCBDB9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736331" y="3373210"/>
              <a:ext cx="421893" cy="465282"/>
            </a:xfrm>
            <a:prstGeom prst="rect">
              <a:avLst/>
            </a:prstGeom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2579F4C-46E3-4CD4-9E5D-AA10B050E632}"/>
                </a:ext>
              </a:extLst>
            </p:cNvPr>
            <p:cNvSpPr/>
            <p:nvPr/>
          </p:nvSpPr>
          <p:spPr>
            <a:xfrm>
              <a:off x="1068508" y="2423732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454ABAD-5E6E-470F-A3CD-4E4E882E6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1145291" y="2488799"/>
              <a:ext cx="421893" cy="465282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5160D0B-3EFB-4207-8E91-3178B1C95DFC}"/>
                </a:ext>
              </a:extLst>
            </p:cNvPr>
            <p:cNvSpPr/>
            <p:nvPr/>
          </p:nvSpPr>
          <p:spPr>
            <a:xfrm>
              <a:off x="1938596" y="2076041"/>
              <a:ext cx="595413" cy="595413"/>
            </a:xfrm>
            <a:prstGeom prst="ellipse">
              <a:avLst/>
            </a:prstGeom>
            <a:solidFill>
              <a:srgbClr val="1A87C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AC094C9E-75B0-430B-B115-24E6703A3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71" r="12400" b="14718"/>
            <a:stretch/>
          </p:blipFill>
          <p:spPr>
            <a:xfrm>
              <a:off x="2015379" y="2141107"/>
              <a:ext cx="421893" cy="465282"/>
            </a:xfrm>
            <a:prstGeom prst="rect">
              <a:avLst/>
            </a:prstGeom>
          </p:spPr>
        </p:pic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168D3C-573D-4731-A99F-218F23FD6F31}"/>
                </a:ext>
              </a:extLst>
            </p:cNvPr>
            <p:cNvCxnSpPr>
              <a:stCxn id="63" idx="4"/>
              <a:endCxn id="60" idx="5"/>
            </p:cNvCxnSpPr>
            <p:nvPr/>
          </p:nvCxnSpPr>
          <p:spPr>
            <a:xfrm flipH="1">
              <a:off x="1576725" y="2671454"/>
              <a:ext cx="659578" cy="260495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DD9E06E-47A8-4DC3-AB4E-4BAF5B187682}"/>
                </a:ext>
              </a:extLst>
            </p:cNvPr>
            <p:cNvCxnSpPr>
              <a:stCxn id="57" idx="6"/>
              <a:endCxn id="63" idx="4"/>
            </p:cNvCxnSpPr>
            <p:nvPr/>
          </p:nvCxnSpPr>
          <p:spPr>
            <a:xfrm flipV="1">
              <a:off x="1254961" y="2671454"/>
              <a:ext cx="981342" cy="934397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53DE9DB-B193-437E-B10C-6108EF4E7512}"/>
                </a:ext>
              </a:extLst>
            </p:cNvPr>
            <p:cNvCxnSpPr>
              <a:cxnSpLocks/>
              <a:stCxn id="54" idx="7"/>
              <a:endCxn id="63" idx="4"/>
            </p:cNvCxnSpPr>
            <p:nvPr/>
          </p:nvCxnSpPr>
          <p:spPr>
            <a:xfrm flipV="1">
              <a:off x="1571162" y="2671454"/>
              <a:ext cx="665140" cy="1626746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A9387A-3855-4D65-910B-247ACB5930F4}"/>
                </a:ext>
              </a:extLst>
            </p:cNvPr>
            <p:cNvCxnSpPr>
              <a:cxnSpLocks/>
              <a:stCxn id="51" idx="1"/>
              <a:endCxn id="63" idx="4"/>
            </p:cNvCxnSpPr>
            <p:nvPr/>
          </p:nvCxnSpPr>
          <p:spPr>
            <a:xfrm flipH="1" flipV="1">
              <a:off x="2236303" y="2671454"/>
              <a:ext cx="667350" cy="1630073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9BA97E-8C97-41BF-8F2F-124D918667AE}"/>
                </a:ext>
              </a:extLst>
            </p:cNvPr>
            <p:cNvCxnSpPr>
              <a:cxnSpLocks/>
              <a:stCxn id="48" idx="2"/>
              <a:endCxn id="63" idx="4"/>
            </p:cNvCxnSpPr>
            <p:nvPr/>
          </p:nvCxnSpPr>
          <p:spPr>
            <a:xfrm flipH="1" flipV="1">
              <a:off x="2236303" y="2671454"/>
              <a:ext cx="937414" cy="929581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B549EA9-115A-4DFB-837C-179E5AD4C5E9}"/>
                </a:ext>
              </a:extLst>
            </p:cNvPr>
            <p:cNvCxnSpPr>
              <a:cxnSpLocks/>
              <a:stCxn id="45" idx="3"/>
              <a:endCxn id="63" idx="4"/>
            </p:cNvCxnSpPr>
            <p:nvPr/>
          </p:nvCxnSpPr>
          <p:spPr>
            <a:xfrm flipH="1" flipV="1">
              <a:off x="2236303" y="2671454"/>
              <a:ext cx="661788" cy="275463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B310DFF-2EA7-400B-9B1A-574337CC3C81}"/>
                </a:ext>
              </a:extLst>
            </p:cNvPr>
            <p:cNvCxnSpPr>
              <a:cxnSpLocks/>
              <a:stCxn id="57" idx="6"/>
            </p:cNvCxnSpPr>
            <p:nvPr/>
          </p:nvCxnSpPr>
          <p:spPr>
            <a:xfrm flipV="1">
              <a:off x="1254961" y="2939433"/>
              <a:ext cx="305146" cy="666418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088C1FE-0705-4C67-AD84-5E50E3E44ADD}"/>
                </a:ext>
              </a:extLst>
            </p:cNvPr>
            <p:cNvCxnSpPr>
              <a:cxnSpLocks/>
              <a:stCxn id="54" idx="7"/>
              <a:endCxn id="60" idx="5"/>
            </p:cNvCxnSpPr>
            <p:nvPr/>
          </p:nvCxnSpPr>
          <p:spPr>
            <a:xfrm flipV="1">
              <a:off x="1571162" y="2931949"/>
              <a:ext cx="5562" cy="1366251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4A367EA-3A09-4C7E-A15E-42D2B7BD972B}"/>
                </a:ext>
              </a:extLst>
            </p:cNvPr>
            <p:cNvCxnSpPr>
              <a:cxnSpLocks/>
              <a:stCxn id="60" idx="5"/>
              <a:endCxn id="51" idx="1"/>
            </p:cNvCxnSpPr>
            <p:nvPr/>
          </p:nvCxnSpPr>
          <p:spPr>
            <a:xfrm>
              <a:off x="1576725" y="2931949"/>
              <a:ext cx="1326928" cy="1369578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2A2D0A7-D43C-4553-8D5E-2A8D1AD5F7EB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>
              <a:off x="1576094" y="2943015"/>
              <a:ext cx="1597622" cy="658020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171B80E-FADE-43C1-AEC5-42A01A8CF99E}"/>
                </a:ext>
              </a:extLst>
            </p:cNvPr>
            <p:cNvCxnSpPr>
              <a:cxnSpLocks/>
              <a:stCxn id="60" idx="5"/>
              <a:endCxn id="45" idx="3"/>
            </p:cNvCxnSpPr>
            <p:nvPr/>
          </p:nvCxnSpPr>
          <p:spPr>
            <a:xfrm>
              <a:off x="1576725" y="2931949"/>
              <a:ext cx="1321366" cy="14968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DA40333-0BDB-470E-B50A-0F83CCFC16C1}"/>
                </a:ext>
              </a:extLst>
            </p:cNvPr>
            <p:cNvCxnSpPr>
              <a:cxnSpLocks/>
              <a:stCxn id="57" idx="6"/>
              <a:endCxn id="54" idx="7"/>
            </p:cNvCxnSpPr>
            <p:nvPr/>
          </p:nvCxnSpPr>
          <p:spPr>
            <a:xfrm>
              <a:off x="1254961" y="3605851"/>
              <a:ext cx="316201" cy="692350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8FD1BC8-F1C2-4915-A0C5-34C3CE8E62D6}"/>
                </a:ext>
              </a:extLst>
            </p:cNvPr>
            <p:cNvCxnSpPr>
              <a:cxnSpLocks/>
              <a:stCxn id="57" idx="6"/>
              <a:endCxn id="51" idx="1"/>
            </p:cNvCxnSpPr>
            <p:nvPr/>
          </p:nvCxnSpPr>
          <p:spPr>
            <a:xfrm>
              <a:off x="1254961" y="3605851"/>
              <a:ext cx="1648692" cy="695677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C0A6E91-343B-41E1-9114-F0D2FC1427C9}"/>
                </a:ext>
              </a:extLst>
            </p:cNvPr>
            <p:cNvCxnSpPr>
              <a:cxnSpLocks/>
              <a:stCxn id="57" idx="6"/>
              <a:endCxn id="48" idx="2"/>
            </p:cNvCxnSpPr>
            <p:nvPr/>
          </p:nvCxnSpPr>
          <p:spPr>
            <a:xfrm flipV="1">
              <a:off x="1254961" y="3601035"/>
              <a:ext cx="1918755" cy="4816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8AEB30-4638-47D1-85E3-0899DDEE6850}"/>
                </a:ext>
              </a:extLst>
            </p:cNvPr>
            <p:cNvCxnSpPr>
              <a:cxnSpLocks/>
              <a:stCxn id="57" idx="6"/>
              <a:endCxn id="45" idx="3"/>
            </p:cNvCxnSpPr>
            <p:nvPr/>
          </p:nvCxnSpPr>
          <p:spPr>
            <a:xfrm flipV="1">
              <a:off x="1254961" y="2946917"/>
              <a:ext cx="1643130" cy="658933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85CD740-99D4-4239-8B33-FE07B5A18EF0}"/>
                </a:ext>
              </a:extLst>
            </p:cNvPr>
            <p:cNvCxnSpPr>
              <a:cxnSpLocks/>
              <a:stCxn id="54" idx="7"/>
              <a:endCxn id="51" idx="1"/>
            </p:cNvCxnSpPr>
            <p:nvPr/>
          </p:nvCxnSpPr>
          <p:spPr>
            <a:xfrm>
              <a:off x="1571162" y="4298200"/>
              <a:ext cx="1332491" cy="3327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059B2DF-88C4-4DE6-BB47-3145EAC00FF2}"/>
                </a:ext>
              </a:extLst>
            </p:cNvPr>
            <p:cNvCxnSpPr>
              <a:cxnSpLocks/>
              <a:stCxn id="48" idx="2"/>
              <a:endCxn id="54" idx="7"/>
            </p:cNvCxnSpPr>
            <p:nvPr/>
          </p:nvCxnSpPr>
          <p:spPr>
            <a:xfrm flipH="1">
              <a:off x="1571162" y="3601035"/>
              <a:ext cx="1602554" cy="697165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7A142077-0EE9-4841-94FB-65317AE7EB2A}"/>
                </a:ext>
              </a:extLst>
            </p:cNvPr>
            <p:cNvCxnSpPr>
              <a:cxnSpLocks/>
              <a:stCxn id="54" idx="7"/>
              <a:endCxn id="45" idx="3"/>
            </p:cNvCxnSpPr>
            <p:nvPr/>
          </p:nvCxnSpPr>
          <p:spPr>
            <a:xfrm flipV="1">
              <a:off x="1571162" y="2946917"/>
              <a:ext cx="1326928" cy="1351283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3FBBE0D-591E-4CFE-BAB0-761BDF6E5138}"/>
                </a:ext>
              </a:extLst>
            </p:cNvPr>
            <p:cNvCxnSpPr>
              <a:cxnSpLocks/>
              <a:stCxn id="48" idx="2"/>
              <a:endCxn id="51" idx="1"/>
            </p:cNvCxnSpPr>
            <p:nvPr/>
          </p:nvCxnSpPr>
          <p:spPr>
            <a:xfrm flipH="1">
              <a:off x="2903653" y="3601035"/>
              <a:ext cx="270063" cy="700493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0C6F8C6-6F39-4119-B30B-98551AB92CE7}"/>
                </a:ext>
              </a:extLst>
            </p:cNvPr>
            <p:cNvCxnSpPr>
              <a:cxnSpLocks/>
              <a:stCxn id="45" idx="3"/>
              <a:endCxn id="51" idx="1"/>
            </p:cNvCxnSpPr>
            <p:nvPr/>
          </p:nvCxnSpPr>
          <p:spPr>
            <a:xfrm>
              <a:off x="2898091" y="2946917"/>
              <a:ext cx="5562" cy="1354610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6038731-4DC0-4899-A05D-EBE31AA98243}"/>
                </a:ext>
              </a:extLst>
            </p:cNvPr>
            <p:cNvCxnSpPr>
              <a:cxnSpLocks/>
              <a:stCxn id="45" idx="3"/>
              <a:endCxn id="48" idx="2"/>
            </p:cNvCxnSpPr>
            <p:nvPr/>
          </p:nvCxnSpPr>
          <p:spPr>
            <a:xfrm>
              <a:off x="2898091" y="2946917"/>
              <a:ext cx="275626" cy="654118"/>
            </a:xfrm>
            <a:prstGeom prst="line">
              <a:avLst/>
            </a:prstGeom>
            <a:ln w="12700">
              <a:solidFill>
                <a:srgbClr val="1A87C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870D42E7-D111-4F8E-A413-17EC8DA452A8}"/>
                </a:ext>
              </a:extLst>
            </p:cNvPr>
            <p:cNvGrpSpPr/>
            <p:nvPr/>
          </p:nvGrpSpPr>
          <p:grpSpPr>
            <a:xfrm>
              <a:off x="1254961" y="2671454"/>
              <a:ext cx="1918755" cy="1879881"/>
              <a:chOff x="1255125" y="2581042"/>
              <a:chExt cx="1750277" cy="1714816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5525F85-E15A-4BA4-82CA-9CA29971D7B4}"/>
                  </a:ext>
                </a:extLst>
              </p:cNvPr>
              <p:cNvCxnSpPr>
                <a:cxnSpLocks/>
                <a:stCxn id="65" idx="0"/>
                <a:endCxn id="63" idx="4"/>
              </p:cNvCxnSpPr>
              <p:nvPr/>
            </p:nvCxnSpPr>
            <p:spPr>
              <a:xfrm flipV="1">
                <a:off x="2129434" y="2581042"/>
                <a:ext cx="20865" cy="171481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B8F4D74-84E4-4944-B819-2478F91A14AC}"/>
                  </a:ext>
                </a:extLst>
              </p:cNvPr>
              <p:cNvCxnSpPr>
                <a:cxnSpLocks/>
                <a:stCxn id="65" idx="0"/>
                <a:endCxn id="45" idx="3"/>
              </p:cNvCxnSpPr>
              <p:nvPr/>
            </p:nvCxnSpPr>
            <p:spPr>
              <a:xfrm flipV="1">
                <a:off x="2129434" y="2832318"/>
                <a:ext cx="624544" cy="14635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159B70B-6696-4905-AE5E-4512912DE4FA}"/>
                  </a:ext>
                </a:extLst>
              </p:cNvPr>
              <p:cNvCxnSpPr>
                <a:cxnSpLocks/>
                <a:stCxn id="65" idx="0"/>
                <a:endCxn id="48" idx="2"/>
              </p:cNvCxnSpPr>
              <p:nvPr/>
            </p:nvCxnSpPr>
            <p:spPr>
              <a:xfrm flipV="1">
                <a:off x="2129434" y="3429000"/>
                <a:ext cx="875968" cy="86685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A1D2F53-DC7C-4D82-A17B-15FEE74475EC}"/>
                  </a:ext>
                </a:extLst>
              </p:cNvPr>
              <p:cNvCxnSpPr>
                <a:cxnSpLocks/>
                <a:stCxn id="65" idx="0"/>
              </p:cNvCxnSpPr>
              <p:nvPr/>
            </p:nvCxnSpPr>
            <p:spPr>
              <a:xfrm flipV="1">
                <a:off x="2129434" y="4064950"/>
                <a:ext cx="639704" cy="23090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73FF67B-F1C9-41E0-AE8F-923663CB6407}"/>
                  </a:ext>
                </a:extLst>
              </p:cNvPr>
              <p:cNvCxnSpPr>
                <a:cxnSpLocks/>
                <a:stCxn id="65" idx="0"/>
                <a:endCxn id="54" idx="7"/>
              </p:cNvCxnSpPr>
              <p:nvPr/>
            </p:nvCxnSpPr>
            <p:spPr>
              <a:xfrm flipH="1" flipV="1">
                <a:off x="1543562" y="4064950"/>
                <a:ext cx="585872" cy="23090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697909B-8FA1-49A1-BEB0-AC8297934A87}"/>
                  </a:ext>
                </a:extLst>
              </p:cNvPr>
              <p:cNvCxnSpPr>
                <a:cxnSpLocks/>
                <a:stCxn id="65" idx="0"/>
                <a:endCxn id="57" idx="6"/>
              </p:cNvCxnSpPr>
              <p:nvPr/>
            </p:nvCxnSpPr>
            <p:spPr>
              <a:xfrm flipH="1" flipV="1">
                <a:off x="1255125" y="3433393"/>
                <a:ext cx="874309" cy="862465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FA898C6-9B15-4E34-BE51-D6CE18EE57D1}"/>
                  </a:ext>
                </a:extLst>
              </p:cNvPr>
              <p:cNvCxnSpPr>
                <a:cxnSpLocks/>
                <a:stCxn id="65" idx="0"/>
                <a:endCxn id="60" idx="5"/>
              </p:cNvCxnSpPr>
              <p:nvPr/>
            </p:nvCxnSpPr>
            <p:spPr>
              <a:xfrm flipH="1" flipV="1">
                <a:off x="1548636" y="2818664"/>
                <a:ext cx="580798" cy="147719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E0936A-9134-4005-8E56-A3CADE25D2F0}"/>
              </a:ext>
            </a:extLst>
          </p:cNvPr>
          <p:cNvGrpSpPr/>
          <p:nvPr/>
        </p:nvGrpSpPr>
        <p:grpSpPr>
          <a:xfrm>
            <a:off x="4014804" y="1754675"/>
            <a:ext cx="4682168" cy="3869063"/>
            <a:chOff x="4014804" y="1538775"/>
            <a:chExt cx="4682168" cy="38690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5878A2-91D7-4917-88C6-253ED189F7B2}"/>
                </a:ext>
              </a:extLst>
            </p:cNvPr>
            <p:cNvGrpSpPr/>
            <p:nvPr/>
          </p:nvGrpSpPr>
          <p:grpSpPr>
            <a:xfrm>
              <a:off x="5893447" y="1751799"/>
              <a:ext cx="624464" cy="421678"/>
              <a:chOff x="5893447" y="1751799"/>
              <a:chExt cx="624464" cy="421678"/>
            </a:xfrm>
          </p:grpSpPr>
          <p:sp>
            <p:nvSpPr>
              <p:cNvPr id="6" name="Right Brace 5">
                <a:extLst>
                  <a:ext uri="{FF2B5EF4-FFF2-40B4-BE49-F238E27FC236}">
                    <a16:creationId xmlns:a16="http://schemas.microsoft.com/office/drawing/2014/main" id="{1B4D0095-4EB5-4A68-99E9-C965365C5DB1}"/>
                  </a:ext>
                </a:extLst>
              </p:cNvPr>
              <p:cNvSpPr/>
              <p:nvPr/>
            </p:nvSpPr>
            <p:spPr>
              <a:xfrm rot="16200000">
                <a:off x="6070598" y="1726164"/>
                <a:ext cx="270162" cy="624464"/>
              </a:xfrm>
              <a:prstGeom prst="rightBrace">
                <a:avLst>
                  <a:gd name="adj1" fmla="val 0"/>
                  <a:gd name="adj2" fmla="val 50000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FDEDA0-BE32-4618-BB64-116612869E28}"/>
                  </a:ext>
                </a:extLst>
              </p:cNvPr>
              <p:cNvSpPr/>
              <p:nvPr/>
            </p:nvSpPr>
            <p:spPr>
              <a:xfrm>
                <a:off x="5960890" y="1751799"/>
                <a:ext cx="468786" cy="1532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823AB3-180E-4A31-82B8-E202B219528F}"/>
                </a:ext>
              </a:extLst>
            </p:cNvPr>
            <p:cNvSpPr/>
            <p:nvPr/>
          </p:nvSpPr>
          <p:spPr>
            <a:xfrm>
              <a:off x="5804784" y="2275867"/>
              <a:ext cx="826265" cy="442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AE696D7-1698-46E2-913A-064DEF24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86808" y="2219516"/>
              <a:ext cx="3462215" cy="275579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09B286C-DFDC-44E3-B8DE-95CBB37D2390}"/>
                </a:ext>
              </a:extLst>
            </p:cNvPr>
            <p:cNvSpPr txBox="1"/>
            <p:nvPr/>
          </p:nvSpPr>
          <p:spPr>
            <a:xfrm>
              <a:off x="7077098" y="2377415"/>
              <a:ext cx="13799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A87C5"/>
                  </a:solidFill>
                </a:rPr>
                <a:t>SME mean response distribution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57799C-1488-4165-A6AC-4BD4368D911B}"/>
                </a:ext>
              </a:extLst>
            </p:cNvPr>
            <p:cNvCxnSpPr/>
            <p:nvPr/>
          </p:nvCxnSpPr>
          <p:spPr>
            <a:xfrm>
              <a:off x="5893447" y="2219513"/>
              <a:ext cx="0" cy="2755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211A2E-52BB-48A0-9C87-6BB37AC168CA}"/>
                </a:ext>
              </a:extLst>
            </p:cNvPr>
            <p:cNvSpPr txBox="1"/>
            <p:nvPr/>
          </p:nvSpPr>
          <p:spPr>
            <a:xfrm>
              <a:off x="4536007" y="2377414"/>
              <a:ext cx="14248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AI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mean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response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0F73842-032B-4CD8-99D0-D305D66ED7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4804" y="4975315"/>
              <a:ext cx="4682168" cy="0"/>
            </a:xfrm>
            <a:prstGeom prst="line">
              <a:avLst/>
            </a:prstGeom>
            <a:ln w="349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6D41EB-3C6A-48C1-B2F4-E02F8A89BEA8}"/>
                </a:ext>
              </a:extLst>
            </p:cNvPr>
            <p:cNvCxnSpPr/>
            <p:nvPr/>
          </p:nvCxnSpPr>
          <p:spPr>
            <a:xfrm>
              <a:off x="6517915" y="2219513"/>
              <a:ext cx="0" cy="2755802"/>
            </a:xfrm>
            <a:prstGeom prst="line">
              <a:avLst/>
            </a:prstGeom>
            <a:ln w="28575">
              <a:solidFill>
                <a:srgbClr val="1A87C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5D5592-215F-47AE-8C25-BB751612847E}"/>
                </a:ext>
              </a:extLst>
            </p:cNvPr>
            <p:cNvSpPr txBox="1"/>
            <p:nvPr/>
          </p:nvSpPr>
          <p:spPr>
            <a:xfrm>
              <a:off x="4954051" y="1538775"/>
              <a:ext cx="2527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AI-SME Disagreement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781B46-210F-4FFE-930B-47B94F8CFAD7}"/>
                </a:ext>
              </a:extLst>
            </p:cNvPr>
            <p:cNvSpPr txBox="1"/>
            <p:nvPr/>
          </p:nvSpPr>
          <p:spPr>
            <a:xfrm>
              <a:off x="5602517" y="5038506"/>
              <a:ext cx="1825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Agreement axis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70C75ECF-5FB9-4086-B11B-03032A4DE817}"/>
              </a:ext>
            </a:extLst>
          </p:cNvPr>
          <p:cNvSpPr txBox="1"/>
          <p:nvPr/>
        </p:nvSpPr>
        <p:spPr>
          <a:xfrm>
            <a:off x="936640" y="1754675"/>
            <a:ext cx="25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Interrater agreement</a:t>
            </a:r>
            <a:endParaRPr lang="en-US" sz="2000" dirty="0"/>
          </a:p>
        </p:txBody>
      </p:sp>
      <p:sp>
        <p:nvSpPr>
          <p:cNvPr id="76" name="Text Placeholder 1">
            <a:extLst>
              <a:ext uri="{FF2B5EF4-FFF2-40B4-BE49-F238E27FC236}">
                <a16:creationId xmlns:a16="http://schemas.microsoft.com/office/drawing/2014/main" id="{7A6E9FDA-73F2-44C4-9D58-98FBC162BD10}"/>
              </a:ext>
            </a:extLst>
          </p:cNvPr>
          <p:cNvSpPr txBox="1">
            <a:spLocks/>
          </p:cNvSpPr>
          <p:nvPr/>
        </p:nvSpPr>
        <p:spPr>
          <a:xfrm>
            <a:off x="520699" y="869897"/>
            <a:ext cx="8072291" cy="55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characterizing the similarity of AI and SME responses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EB76DA3F-DE4B-4ACF-B08A-EA294C93C542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SME – Subject Matter Expert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2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0CECF4-061E-449E-A795-5FD19854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099"/>
            <a:ext cx="8674639" cy="918445"/>
          </a:xfrm>
        </p:spPr>
        <p:txBody>
          <a:bodyPr/>
          <a:lstStyle/>
          <a:p>
            <a:r>
              <a:rPr lang="en-US" dirty="0"/>
              <a:t>Characterize user trust and utilization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00C64C-B008-4B6D-A812-1A330CFA5623}"/>
              </a:ext>
            </a:extLst>
          </p:cNvPr>
          <p:cNvGrpSpPr/>
          <p:nvPr/>
        </p:nvGrpSpPr>
        <p:grpSpPr>
          <a:xfrm>
            <a:off x="263355" y="2646267"/>
            <a:ext cx="3353373" cy="2609934"/>
            <a:chOff x="1855178" y="3087087"/>
            <a:chExt cx="3834906" cy="28493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125AC9-0199-45A6-AB3C-7D73888B0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3056"/>
            <a:stretch/>
          </p:blipFill>
          <p:spPr>
            <a:xfrm>
              <a:off x="2952218" y="3087087"/>
              <a:ext cx="2737866" cy="238041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D69FD2-445B-4A1B-95C6-E8585D1D3764}"/>
                </a:ext>
              </a:extLst>
            </p:cNvPr>
            <p:cNvSpPr txBox="1"/>
            <p:nvPr/>
          </p:nvSpPr>
          <p:spPr>
            <a:xfrm>
              <a:off x="3236155" y="5492928"/>
              <a:ext cx="2020614" cy="44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AI accuracy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D59B97-D226-4FB8-A818-9AD7B5F7F0AB}"/>
                </a:ext>
              </a:extLst>
            </p:cNvPr>
            <p:cNvSpPr txBox="1"/>
            <p:nvPr/>
          </p:nvSpPr>
          <p:spPr>
            <a:xfrm>
              <a:off x="1855178" y="4018320"/>
              <a:ext cx="1315722" cy="77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A87C5"/>
                  </a:solidFill>
                </a:rPr>
                <a:t>Human</a:t>
              </a:r>
            </a:p>
            <a:p>
              <a:pPr algn="ctr"/>
              <a:r>
                <a:rPr lang="en-US" b="1" dirty="0">
                  <a:solidFill>
                    <a:srgbClr val="1A87C5"/>
                  </a:solidFill>
                </a:rPr>
                <a:t>trust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6BFB4D1-0721-44BA-B208-D7C1FFE38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671499"/>
              </p:ext>
            </p:extLst>
          </p:nvPr>
        </p:nvGraphicFramePr>
        <p:xfrm>
          <a:off x="4133540" y="2554136"/>
          <a:ext cx="4386913" cy="2430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902">
                  <a:extLst>
                    <a:ext uri="{9D8B030D-6E8A-4147-A177-3AD203B41FA5}">
                      <a16:colId xmlns:a16="http://schemas.microsoft.com/office/drawing/2014/main" val="1442753195"/>
                    </a:ext>
                  </a:extLst>
                </a:gridCol>
                <a:gridCol w="1449381">
                  <a:extLst>
                    <a:ext uri="{9D8B030D-6E8A-4147-A177-3AD203B41FA5}">
                      <a16:colId xmlns:a16="http://schemas.microsoft.com/office/drawing/2014/main" val="876928220"/>
                    </a:ext>
                  </a:extLst>
                </a:gridCol>
                <a:gridCol w="1322749">
                  <a:extLst>
                    <a:ext uri="{9D8B030D-6E8A-4147-A177-3AD203B41FA5}">
                      <a16:colId xmlns:a16="http://schemas.microsoft.com/office/drawing/2014/main" val="1571616174"/>
                    </a:ext>
                  </a:extLst>
                </a:gridCol>
                <a:gridCol w="1224881">
                  <a:extLst>
                    <a:ext uri="{9D8B030D-6E8A-4147-A177-3AD203B41FA5}">
                      <a16:colId xmlns:a16="http://schemas.microsoft.com/office/drawing/2014/main" val="1898731491"/>
                    </a:ext>
                  </a:extLst>
                </a:gridCol>
              </a:tblGrid>
              <a:tr h="32749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1280" marR="91280" marT="45639" marB="456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1280" marR="91280" marT="45639" marB="4563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Human Behavior</a:t>
                      </a:r>
                    </a:p>
                  </a:txBody>
                  <a:tcPr marL="76117" marR="76117" marT="38058" marB="3805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A87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197" marR="69197" marT="34598" marB="34598"/>
                </a:tc>
                <a:extLst>
                  <a:ext uri="{0D108BD9-81ED-4DB2-BD59-A6C34878D82A}">
                    <a16:rowId xmlns:a16="http://schemas.microsoft.com/office/drawing/2014/main" val="3247819659"/>
                  </a:ext>
                </a:extLst>
              </a:tr>
              <a:tr h="56067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1280" marR="91280" marT="45639" marB="45639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91280" marR="91280" marT="45639" marB="45639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Intervention</a:t>
                      </a:r>
                    </a:p>
                  </a:txBody>
                  <a:tcPr marL="91280" marR="91280" marT="45639" marB="4563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 Intervention</a:t>
                      </a:r>
                    </a:p>
                  </a:txBody>
                  <a:tcPr marL="91280" marR="91280" marT="45639" marB="45639" anchor="b"/>
                </a:tc>
                <a:extLst>
                  <a:ext uri="{0D108BD9-81ED-4DB2-BD59-A6C34878D82A}">
                    <a16:rowId xmlns:a16="http://schemas.microsoft.com/office/drawing/2014/main" val="2925648961"/>
                  </a:ext>
                </a:extLst>
              </a:tr>
              <a:tr h="70133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AI Accuracy</a:t>
                      </a:r>
                    </a:p>
                  </a:txBody>
                  <a:tcPr marL="76117" marR="76117" marT="38058" marB="38058" vert="vert27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Unsatisfactory</a:t>
                      </a:r>
                    </a:p>
                  </a:txBody>
                  <a:tcPr marL="91280" marR="91280" marT="45639" marB="4563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Hit</a:t>
                      </a:r>
                    </a:p>
                  </a:txBody>
                  <a:tcPr marL="91280" marR="91280" marT="45639" marB="45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Miss</a:t>
                      </a:r>
                    </a:p>
                  </a:txBody>
                  <a:tcPr marL="91280" marR="91280" marT="45639" marB="45639" anchor="ctr"/>
                </a:tc>
                <a:extLst>
                  <a:ext uri="{0D108BD9-81ED-4DB2-BD59-A6C34878D82A}">
                    <a16:rowId xmlns:a16="http://schemas.microsoft.com/office/drawing/2014/main" val="3287874818"/>
                  </a:ext>
                </a:extLst>
              </a:tr>
              <a:tr h="841474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9197" marR="69197" marT="34598" marB="345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Satisfactory</a:t>
                      </a:r>
                    </a:p>
                  </a:txBody>
                  <a:tcPr marL="91280" marR="91280" marT="45639" marB="45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False</a:t>
                      </a:r>
                    </a:p>
                    <a:p>
                      <a:pPr algn="ctr"/>
                      <a:r>
                        <a:rPr lang="en-US" sz="1500" dirty="0"/>
                        <a:t>Alarm</a:t>
                      </a:r>
                    </a:p>
                  </a:txBody>
                  <a:tcPr marL="91280" marR="91280" marT="45639" marB="456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Correct</a:t>
                      </a:r>
                    </a:p>
                    <a:p>
                      <a:pPr algn="ctr"/>
                      <a:r>
                        <a:rPr lang="en-US" sz="1500" dirty="0"/>
                        <a:t>Rejection</a:t>
                      </a:r>
                    </a:p>
                  </a:txBody>
                  <a:tcPr marL="91280" marR="91280" marT="45639" marB="45639" anchor="ctr"/>
                </a:tc>
                <a:extLst>
                  <a:ext uri="{0D108BD9-81ED-4DB2-BD59-A6C34878D82A}">
                    <a16:rowId xmlns:a16="http://schemas.microsoft.com/office/drawing/2014/main" val="18068135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B4A126-6A15-47B7-ACC5-088976D8DB54}"/>
              </a:ext>
            </a:extLst>
          </p:cNvPr>
          <p:cNvSpPr txBox="1"/>
          <p:nvPr/>
        </p:nvSpPr>
        <p:spPr>
          <a:xfrm>
            <a:off x="1432511" y="1919086"/>
            <a:ext cx="246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Calibrated trust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75C87F-D372-4663-B440-5D090E1F647B}"/>
              </a:ext>
            </a:extLst>
          </p:cNvPr>
          <p:cNvSpPr txBox="1"/>
          <p:nvPr/>
        </p:nvSpPr>
        <p:spPr>
          <a:xfrm>
            <a:off x="4336738" y="1919086"/>
            <a:ext cx="4052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User utilization confusion matrix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80FE8AB-4B83-4F58-BDF8-F5692430D5DA}"/>
              </a:ext>
            </a:extLst>
          </p:cNvPr>
          <p:cNvSpPr txBox="1">
            <a:spLocks/>
          </p:cNvSpPr>
          <p:nvPr/>
        </p:nvSpPr>
        <p:spPr>
          <a:xfrm>
            <a:off x="520699" y="869897"/>
            <a:ext cx="8072291" cy="68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addition to standard HSI measures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30793B-EE31-4D2F-9F8F-D672AD08ABAB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10EE8457-AF25-424E-BAB4-EB91AA4C7441}"/>
              </a:ext>
            </a:extLst>
          </p:cNvPr>
          <p:cNvGrpSpPr>
            <a:grpSpLocks/>
          </p:cNvGrpSpPr>
          <p:nvPr/>
        </p:nvGrpSpPr>
        <p:grpSpPr bwMode="auto">
          <a:xfrm>
            <a:off x="1154995" y="205933"/>
            <a:ext cx="1145822" cy="890325"/>
            <a:chOff x="2397126" y="2162175"/>
            <a:chExt cx="2225675" cy="3125788"/>
          </a:xfrm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43D6689-6B72-480D-9FF5-7233C0EB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2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179DFBFA-A729-4F66-BBE3-1C5EC55C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6" y="2162175"/>
              <a:ext cx="2225675" cy="477837"/>
            </a:xfrm>
            <a:custGeom>
              <a:avLst/>
              <a:gdLst/>
              <a:ahLst/>
              <a:cxnLst>
                <a:cxn ang="0">
                  <a:pos x="1221" y="0"/>
                </a:cxn>
                <a:cxn ang="0">
                  <a:pos x="0" y="0"/>
                </a:cxn>
                <a:cxn ang="0">
                  <a:pos x="183" y="151"/>
                </a:cxn>
                <a:cxn ang="0">
                  <a:pos x="2" y="301"/>
                </a:cxn>
                <a:cxn ang="0">
                  <a:pos x="1221" y="301"/>
                </a:cxn>
                <a:cxn ang="0">
                  <a:pos x="1402" y="151"/>
                </a:cxn>
                <a:cxn ang="0">
                  <a:pos x="1221" y="0"/>
                </a:cxn>
              </a:cxnLst>
              <a:rect l="0" t="0" r="r" b="b"/>
              <a:pathLst>
                <a:path w="1402" h="301">
                  <a:moveTo>
                    <a:pt x="1221" y="0"/>
                  </a:moveTo>
                  <a:lnTo>
                    <a:pt x="0" y="0"/>
                  </a:lnTo>
                  <a:lnTo>
                    <a:pt x="183" y="151"/>
                  </a:lnTo>
                  <a:lnTo>
                    <a:pt x="2" y="301"/>
                  </a:lnTo>
                  <a:lnTo>
                    <a:pt x="1221" y="301"/>
                  </a:lnTo>
                  <a:lnTo>
                    <a:pt x="1402" y="15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88FFCDEE-4558-4185-9297-556BB415F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D2A147BF-D2B2-4270-8056-BFB1B2E7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1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E46134E-5D2C-4936-9575-6B5768CA029E}"/>
              </a:ext>
            </a:extLst>
          </p:cNvPr>
          <p:cNvGrpSpPr>
            <a:grpSpLocks/>
          </p:cNvGrpSpPr>
          <p:nvPr/>
        </p:nvGrpSpPr>
        <p:grpSpPr bwMode="auto">
          <a:xfrm>
            <a:off x="3161112" y="205933"/>
            <a:ext cx="1144188" cy="890325"/>
            <a:chOff x="6683376" y="2162175"/>
            <a:chExt cx="2222500" cy="3125788"/>
          </a:xfrm>
        </p:grpSpPr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8BC01FD5-9C55-4F0D-81C4-F13C2E505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809CAA47-47F3-4704-817E-B7EC83979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5361056C-399B-41C6-B1BE-A473C52A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401888"/>
              <a:ext cx="2222500" cy="238125"/>
            </a:xfrm>
            <a:custGeom>
              <a:avLst/>
              <a:gdLst>
                <a:gd name="T0" fmla="*/ 181 w 1400"/>
                <a:gd name="T1" fmla="*/ 0 h 150"/>
                <a:gd name="T2" fmla="*/ 0 w 1400"/>
                <a:gd name="T3" fmla="*/ 150 h 150"/>
                <a:gd name="T4" fmla="*/ 1219 w 1400"/>
                <a:gd name="T5" fmla="*/ 150 h 150"/>
                <a:gd name="T6" fmla="*/ 1400 w 1400"/>
                <a:gd name="T7" fmla="*/ 0 h 150"/>
                <a:gd name="T8" fmla="*/ 181 w 140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181" y="0"/>
                  </a:moveTo>
                  <a:lnTo>
                    <a:pt x="0" y="150"/>
                  </a:ln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50C4C7E2-5FC3-4702-9215-F4972A78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96" name="Oval 27">
            <a:extLst>
              <a:ext uri="{FF2B5EF4-FFF2-40B4-BE49-F238E27FC236}">
                <a16:creationId xmlns:a16="http://schemas.microsoft.com/office/drawing/2014/main" id="{5080392A-31FC-4C9F-A1E3-EDFF1F54B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683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</a:p>
        </p:txBody>
      </p:sp>
      <p:sp>
        <p:nvSpPr>
          <p:cNvPr id="98" name="Oval 27">
            <a:extLst>
              <a:ext uri="{FF2B5EF4-FFF2-40B4-BE49-F238E27FC236}">
                <a16:creationId xmlns:a16="http://schemas.microsoft.com/office/drawing/2014/main" id="{D364FE0C-F6B5-4925-A8D0-CC220FEB1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149" y="482121"/>
            <a:ext cx="1144188" cy="33691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 design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BBA6FDE-8AAE-4747-8E69-A66954F8E10B}"/>
              </a:ext>
            </a:extLst>
          </p:cNvPr>
          <p:cNvGrpSpPr>
            <a:grpSpLocks/>
          </p:cNvGrpSpPr>
          <p:nvPr/>
        </p:nvGrpSpPr>
        <p:grpSpPr bwMode="auto">
          <a:xfrm>
            <a:off x="153570" y="205933"/>
            <a:ext cx="1143371" cy="890325"/>
            <a:chOff x="257176" y="2162175"/>
            <a:chExt cx="2220913" cy="3125788"/>
          </a:xfrm>
        </p:grpSpPr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0484A3BD-D536-4F9B-A727-95CAB7A25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640012"/>
              <a:ext cx="1933575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6B5543CC-2669-4406-8A7B-2945CF315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162175"/>
              <a:ext cx="2220913" cy="477837"/>
            </a:xfrm>
            <a:custGeom>
              <a:avLst/>
              <a:gdLst/>
              <a:ahLst/>
              <a:cxnLst>
                <a:cxn ang="0">
                  <a:pos x="1218" y="301"/>
                </a:cxn>
                <a:cxn ang="0">
                  <a:pos x="0" y="301"/>
                </a:cxn>
                <a:cxn ang="0">
                  <a:pos x="0" y="0"/>
                </a:cxn>
                <a:cxn ang="0">
                  <a:pos x="1218" y="0"/>
                </a:cxn>
                <a:cxn ang="0">
                  <a:pos x="1399" y="151"/>
                </a:cxn>
                <a:cxn ang="0">
                  <a:pos x="1218" y="301"/>
                </a:cxn>
              </a:cxnLst>
              <a:rect l="0" t="0" r="r" b="b"/>
              <a:pathLst>
                <a:path w="1399" h="301">
                  <a:moveTo>
                    <a:pt x="1218" y="301"/>
                  </a:moveTo>
                  <a:lnTo>
                    <a:pt x="0" y="301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399" y="151"/>
                  </a:lnTo>
                  <a:lnTo>
                    <a:pt x="1218" y="3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F1D3184B-E30C-4DA1-A6E1-F9B98043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401888"/>
              <a:ext cx="2220913" cy="238125"/>
            </a:xfrm>
            <a:custGeom>
              <a:avLst/>
              <a:gdLst>
                <a:gd name="T0" fmla="*/ 0 w 1399"/>
                <a:gd name="T1" fmla="*/ 150 h 150"/>
                <a:gd name="T2" fmla="*/ 1218 w 1399"/>
                <a:gd name="T3" fmla="*/ 150 h 150"/>
                <a:gd name="T4" fmla="*/ 1399 w 1399"/>
                <a:gd name="T5" fmla="*/ 0 h 150"/>
                <a:gd name="T6" fmla="*/ 0 w 1399"/>
                <a:gd name="T7" fmla="*/ 0 h 150"/>
                <a:gd name="T8" fmla="*/ 0 w 1399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9" h="150">
                  <a:moveTo>
                    <a:pt x="0" y="150"/>
                  </a:moveTo>
                  <a:lnTo>
                    <a:pt x="1218" y="150"/>
                  </a:lnTo>
                  <a:lnTo>
                    <a:pt x="1399" y="0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FB0618E3-40A2-4A77-96E1-BB33F8254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sp>
        <p:nvSpPr>
          <p:cNvPr id="104" name="Oval 27">
            <a:extLst>
              <a:ext uri="{FF2B5EF4-FFF2-40B4-BE49-F238E27FC236}">
                <a16:creationId xmlns:a16="http://schemas.microsoft.com/office/drawing/2014/main" id="{77FC3229-8593-43C2-9904-89B036A0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7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8A2F2A-391C-4C03-9A61-D46A7522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Strategies for T&amp;E of AI-supported data integration system: </a:t>
            </a:r>
            <a:r>
              <a:rPr lang="en-US" u="sng" dirty="0">
                <a:solidFill>
                  <a:schemeClr val="tx1"/>
                </a:solidFill>
              </a:rPr>
              <a:t>Evaluation</a:t>
            </a:r>
            <a:endParaRPr lang="en-US" u="sng" strike="sngStrike" dirty="0">
              <a:solidFill>
                <a:schemeClr val="tx1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E83E0A8-5B9A-44B0-8DFC-5106522AE347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191350-0A2D-45DF-A384-29DA5FBABE41}"/>
              </a:ext>
            </a:extLst>
          </p:cNvPr>
          <p:cNvSpPr/>
          <p:nvPr/>
        </p:nvSpPr>
        <p:spPr>
          <a:xfrm>
            <a:off x="25400" y="25851"/>
            <a:ext cx="4939714" cy="13915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9873F6A-4524-4B69-A82D-D497681F1F2E}"/>
              </a:ext>
            </a:extLst>
          </p:cNvPr>
          <p:cNvGrpSpPr>
            <a:grpSpLocks/>
          </p:cNvGrpSpPr>
          <p:nvPr/>
        </p:nvGrpSpPr>
        <p:grpSpPr bwMode="auto">
          <a:xfrm>
            <a:off x="2158090" y="205933"/>
            <a:ext cx="1144188" cy="890325"/>
            <a:chOff x="4540251" y="2162175"/>
            <a:chExt cx="2222500" cy="3125788"/>
          </a:xfrm>
        </p:grpSpPr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622EFEDB-085E-44A0-A6F4-5647A790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60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60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28A68DD8-D974-4AE5-A723-FFB4C6C5E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EB9D4571-8678-45D7-AF23-71700E331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6D038E5B-A6E9-4B9B-9E7C-1BE6760B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2994025"/>
              <a:ext cx="1816100" cy="2293938"/>
            </a:xfrm>
            <a:custGeom>
              <a:avLst/>
              <a:gdLst>
                <a:gd name="T0" fmla="*/ 0 w 487"/>
                <a:gd name="T1" fmla="*/ 488 h 615"/>
                <a:gd name="T2" fmla="*/ 228 w 487"/>
                <a:gd name="T3" fmla="*/ 615 h 615"/>
                <a:gd name="T4" fmla="*/ 487 w 487"/>
                <a:gd name="T5" fmla="*/ 366 h 615"/>
                <a:gd name="T6" fmla="*/ 487 w 487"/>
                <a:gd name="T7" fmla="*/ 0 h 615"/>
                <a:gd name="T8" fmla="*/ 0 w 487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615">
                  <a:moveTo>
                    <a:pt x="0" y="488"/>
                  </a:moveTo>
                  <a:cubicBezTo>
                    <a:pt x="44" y="565"/>
                    <a:pt x="129" y="615"/>
                    <a:pt x="228" y="615"/>
                  </a:cubicBezTo>
                  <a:cubicBezTo>
                    <a:pt x="371" y="615"/>
                    <a:pt x="487" y="510"/>
                    <a:pt x="487" y="366"/>
                  </a:cubicBezTo>
                  <a:cubicBezTo>
                    <a:pt x="487" y="0"/>
                    <a:pt x="487" y="0"/>
                    <a:pt x="487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97" name="Oval 27">
            <a:extLst>
              <a:ext uri="{FF2B5EF4-FFF2-40B4-BE49-F238E27FC236}">
                <a16:creationId xmlns:a16="http://schemas.microsoft.com/office/drawing/2014/main" id="{3FE0F7AD-A71E-46D4-B9EB-78E475273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858" y="582529"/>
            <a:ext cx="934965" cy="13610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42017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64B30-A8DB-4403-B0C3-11A42C6B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200" dirty="0"/>
              <a:t>AI – Artificial Intelligence; DE – Data Engineer; DM – Data Manager; A – Analyst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BC648F-D5EA-4AB7-9F85-F390686A4334}"/>
              </a:ext>
            </a:extLst>
          </p:cNvPr>
          <p:cNvCxnSpPr>
            <a:cxnSpLocks/>
          </p:cNvCxnSpPr>
          <p:nvPr/>
        </p:nvCxnSpPr>
        <p:spPr>
          <a:xfrm>
            <a:off x="36478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A0B84D-21C3-4D42-8F35-5A76D791CC52}"/>
              </a:ext>
            </a:extLst>
          </p:cNvPr>
          <p:cNvCxnSpPr>
            <a:cxnSpLocks/>
          </p:cNvCxnSpPr>
          <p:nvPr/>
        </p:nvCxnSpPr>
        <p:spPr>
          <a:xfrm>
            <a:off x="54766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1C90AA-C12B-4249-96F3-91A641003F3B}"/>
              </a:ext>
            </a:extLst>
          </p:cNvPr>
          <p:cNvCxnSpPr>
            <a:cxnSpLocks/>
          </p:cNvCxnSpPr>
          <p:nvPr/>
        </p:nvCxnSpPr>
        <p:spPr>
          <a:xfrm flipV="1">
            <a:off x="1822090" y="3653744"/>
            <a:ext cx="772727" cy="2282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0FAB6A-22F8-47DB-B260-8C51597F4018}"/>
              </a:ext>
            </a:extLst>
          </p:cNvPr>
          <p:cNvCxnSpPr>
            <a:cxnSpLocks/>
          </p:cNvCxnSpPr>
          <p:nvPr/>
        </p:nvCxnSpPr>
        <p:spPr>
          <a:xfrm>
            <a:off x="7107375" y="3653744"/>
            <a:ext cx="329184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2">
            <a:extLst>
              <a:ext uri="{FF2B5EF4-FFF2-40B4-BE49-F238E27FC236}">
                <a16:creationId xmlns:a16="http://schemas.microsoft.com/office/drawing/2014/main" id="{B8D7BA2D-D489-462C-9441-F3B88C2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099"/>
            <a:ext cx="8674639" cy="918445"/>
          </a:xfrm>
        </p:spPr>
        <p:txBody>
          <a:bodyPr/>
          <a:lstStyle/>
          <a:p>
            <a:r>
              <a:rPr lang="en-US" dirty="0"/>
              <a:t>Evaluate ability of users to generate data analyses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FAF4F2-8D4F-4726-9AEE-8760262DEDA5}"/>
              </a:ext>
            </a:extLst>
          </p:cNvPr>
          <p:cNvSpPr txBox="1"/>
          <p:nvPr/>
        </p:nvSpPr>
        <p:spPr>
          <a:xfrm>
            <a:off x="187291" y="3327676"/>
            <a:ext cx="1026114" cy="83939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350" dirty="0"/>
              <a:t>Curated</a:t>
            </a:r>
          </a:p>
          <a:p>
            <a:pPr algn="ctr"/>
            <a:r>
              <a:rPr lang="en-US" sz="1350" dirty="0"/>
              <a:t>historical</a:t>
            </a:r>
          </a:p>
          <a:p>
            <a:pPr algn="ctr"/>
            <a:r>
              <a:rPr lang="en-US" sz="1350" dirty="0"/>
              <a:t>scenario</a:t>
            </a:r>
          </a:p>
          <a:p>
            <a:pPr algn="ctr"/>
            <a:r>
              <a:rPr lang="en-US" sz="1350" dirty="0"/>
              <a:t>(raw data)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79FA738-F396-4739-8EEC-8C331B75B548}"/>
              </a:ext>
            </a:extLst>
          </p:cNvPr>
          <p:cNvGrpSpPr>
            <a:grpSpLocks noChangeAspect="1"/>
          </p:cNvGrpSpPr>
          <p:nvPr/>
        </p:nvGrpSpPr>
        <p:grpSpPr>
          <a:xfrm>
            <a:off x="1125674" y="3408123"/>
            <a:ext cx="544059" cy="544059"/>
            <a:chOff x="2335794" y="2908878"/>
            <a:chExt cx="640080" cy="64008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E3D62486-2B34-40A0-B690-D745968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94" y="2908878"/>
              <a:ext cx="640080" cy="640080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60855ED-0C49-4BB1-8040-A143F8939238}"/>
                </a:ext>
              </a:extLst>
            </p:cNvPr>
            <p:cNvSpPr/>
            <p:nvPr/>
          </p:nvSpPr>
          <p:spPr>
            <a:xfrm>
              <a:off x="2520890" y="3186487"/>
              <a:ext cx="91440" cy="274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849F181-B169-41A1-B5D6-87EBD77BACA3}"/>
                </a:ext>
              </a:extLst>
            </p:cNvPr>
            <p:cNvSpPr/>
            <p:nvPr/>
          </p:nvSpPr>
          <p:spPr>
            <a:xfrm>
              <a:off x="2583715" y="3309029"/>
              <a:ext cx="91440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7F32DD4-2C24-4DF7-BBCA-2F0827E9398C}"/>
                </a:ext>
              </a:extLst>
            </p:cNvPr>
            <p:cNvSpPr/>
            <p:nvPr/>
          </p:nvSpPr>
          <p:spPr>
            <a:xfrm>
              <a:off x="2542038" y="3248691"/>
              <a:ext cx="91440" cy="274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CBB854-ED43-4E11-AE01-118A190273D8}"/>
                </a:ext>
              </a:extLst>
            </p:cNvPr>
            <p:cNvSpPr/>
            <p:nvPr/>
          </p:nvSpPr>
          <p:spPr>
            <a:xfrm>
              <a:off x="2548880" y="3430949"/>
              <a:ext cx="91440" cy="274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E48E4CB-27BA-4A57-B5B9-F2AEC26EB5D8}"/>
              </a:ext>
            </a:extLst>
          </p:cNvPr>
          <p:cNvGrpSpPr>
            <a:grpSpLocks noChangeAspect="1"/>
          </p:cNvGrpSpPr>
          <p:nvPr/>
        </p:nvGrpSpPr>
        <p:grpSpPr>
          <a:xfrm>
            <a:off x="1883854" y="3020988"/>
            <a:ext cx="548640" cy="548640"/>
            <a:chOff x="2765933" y="3819060"/>
            <a:chExt cx="832606" cy="832606"/>
          </a:xfrm>
        </p:grpSpPr>
        <p:pic>
          <p:nvPicPr>
            <p:cNvPr id="376" name="Graphic 375" descr="Programmer">
              <a:extLst>
                <a:ext uri="{FF2B5EF4-FFF2-40B4-BE49-F238E27FC236}">
                  <a16:creationId xmlns:a16="http://schemas.microsoft.com/office/drawing/2014/main" id="{DEA9FC88-DDFF-4A9B-A1B1-C6B751ED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19064F81-D95A-4D2E-9CDE-E221A2B9F4B2}"/>
                </a:ext>
              </a:extLst>
            </p:cNvPr>
            <p:cNvSpPr/>
            <p:nvPr/>
          </p:nvSpPr>
          <p:spPr>
            <a:xfrm>
              <a:off x="3057342" y="4360257"/>
              <a:ext cx="249782" cy="208153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DE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4F2DB6D-B68B-426E-8906-CCD16BEB323F}"/>
              </a:ext>
            </a:extLst>
          </p:cNvPr>
          <p:cNvGrpSpPr>
            <a:grpSpLocks noChangeAspect="1"/>
          </p:cNvGrpSpPr>
          <p:nvPr/>
        </p:nvGrpSpPr>
        <p:grpSpPr>
          <a:xfrm>
            <a:off x="3712654" y="3020988"/>
            <a:ext cx="548640" cy="548640"/>
            <a:chOff x="2765933" y="3819060"/>
            <a:chExt cx="832606" cy="832606"/>
          </a:xfrm>
        </p:grpSpPr>
        <p:pic>
          <p:nvPicPr>
            <p:cNvPr id="374" name="Graphic 373" descr="Programmer">
              <a:extLst>
                <a:ext uri="{FF2B5EF4-FFF2-40B4-BE49-F238E27FC236}">
                  <a16:creationId xmlns:a16="http://schemas.microsoft.com/office/drawing/2014/main" id="{2301D999-5183-4F1F-A61D-1E0159B1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125BA0CD-5FE7-4B22-894F-F9AD16DAEC12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DM</a:t>
              </a: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05DA5654-9780-4C3C-B807-81033FF1502A}"/>
              </a:ext>
            </a:extLst>
          </p:cNvPr>
          <p:cNvSpPr txBox="1"/>
          <p:nvPr/>
        </p:nvSpPr>
        <p:spPr>
          <a:xfrm>
            <a:off x="1422074" y="2790613"/>
            <a:ext cx="877163" cy="5078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350" dirty="0"/>
              <a:t>Engineer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482FB64-8DE3-4EE8-BFF8-9B3A4581ACF8}"/>
              </a:ext>
            </a:extLst>
          </p:cNvPr>
          <p:cNvSpPr txBox="1"/>
          <p:nvPr/>
        </p:nvSpPr>
        <p:spPr>
          <a:xfrm>
            <a:off x="3252141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Manager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466F22F-83B2-43A5-80CC-1C60D0CA24C2}"/>
              </a:ext>
            </a:extLst>
          </p:cNvPr>
          <p:cNvSpPr txBox="1"/>
          <p:nvPr/>
        </p:nvSpPr>
        <p:spPr>
          <a:xfrm>
            <a:off x="5170344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Analyst</a:t>
            </a:r>
          </a:p>
          <a:p>
            <a:r>
              <a:rPr lang="en-US" sz="1350" dirty="0"/>
              <a:t>&amp; AI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58627C5E-EF50-427E-B57E-164C350840A3}"/>
              </a:ext>
            </a:extLst>
          </p:cNvPr>
          <p:cNvGrpSpPr>
            <a:grpSpLocks noChangeAspect="1"/>
          </p:cNvGrpSpPr>
          <p:nvPr/>
        </p:nvGrpSpPr>
        <p:grpSpPr>
          <a:xfrm>
            <a:off x="5556339" y="3020988"/>
            <a:ext cx="548640" cy="548640"/>
            <a:chOff x="2765933" y="3819058"/>
            <a:chExt cx="832606" cy="832606"/>
          </a:xfrm>
        </p:grpSpPr>
        <p:pic>
          <p:nvPicPr>
            <p:cNvPr id="372" name="Graphic 371" descr="Programmer">
              <a:extLst>
                <a:ext uri="{FF2B5EF4-FFF2-40B4-BE49-F238E27FC236}">
                  <a16:creationId xmlns:a16="http://schemas.microsoft.com/office/drawing/2014/main" id="{D15D807E-ABFB-41A2-B621-094FBCF6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58"/>
              <a:ext cx="832606" cy="832606"/>
            </a:xfrm>
            <a:prstGeom prst="rect">
              <a:avLst/>
            </a:prstGeom>
          </p:spPr>
        </p:pic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36E00E6-6C1A-4D1B-A660-A1C92B458DBF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A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94D1013-DAC9-4616-BD47-7D0A3B5163F5}"/>
              </a:ext>
            </a:extLst>
          </p:cNvPr>
          <p:cNvGrpSpPr/>
          <p:nvPr/>
        </p:nvGrpSpPr>
        <p:grpSpPr>
          <a:xfrm>
            <a:off x="2273224" y="2837354"/>
            <a:ext cx="385772" cy="385772"/>
            <a:chOff x="2259933" y="2670272"/>
            <a:chExt cx="385772" cy="385772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3DE9BCD-425C-473D-9D72-A84562CBF125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FE5470D2-9B1B-4BC6-910A-73E1BFD96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DA7E173-837C-4333-B85B-D5B17CFBFF7E}"/>
              </a:ext>
            </a:extLst>
          </p:cNvPr>
          <p:cNvGrpSpPr/>
          <p:nvPr/>
        </p:nvGrpSpPr>
        <p:grpSpPr>
          <a:xfrm>
            <a:off x="4100666" y="2837354"/>
            <a:ext cx="385772" cy="385772"/>
            <a:chOff x="2259933" y="2670272"/>
            <a:chExt cx="385772" cy="385772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C92D306-46BE-402C-85A8-53809F38AAA6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B681CF00-0A34-4B83-AB83-0EA8D5096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1CA9032-9775-434B-8F86-7C169717EA56}"/>
              </a:ext>
            </a:extLst>
          </p:cNvPr>
          <p:cNvGrpSpPr/>
          <p:nvPr/>
        </p:nvGrpSpPr>
        <p:grpSpPr>
          <a:xfrm>
            <a:off x="5941792" y="2837354"/>
            <a:ext cx="385772" cy="385772"/>
            <a:chOff x="2259933" y="2670272"/>
            <a:chExt cx="385772" cy="38577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7243FDFE-D258-4198-9EBE-B0EB3A0AEB6A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53464A3F-1998-4CA0-99B2-918CB76D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sp>
        <p:nvSpPr>
          <p:cNvPr id="378" name="TextBox 377">
            <a:extLst>
              <a:ext uri="{FF2B5EF4-FFF2-40B4-BE49-F238E27FC236}">
                <a16:creationId xmlns:a16="http://schemas.microsoft.com/office/drawing/2014/main" id="{6F9B4146-7520-48AC-A893-5C6682754611}"/>
              </a:ext>
            </a:extLst>
          </p:cNvPr>
          <p:cNvSpPr txBox="1"/>
          <p:nvPr/>
        </p:nvSpPr>
        <p:spPr>
          <a:xfrm>
            <a:off x="7245936" y="2894849"/>
            <a:ext cx="982961" cy="30008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dirty="0"/>
              <a:t>Consumer</a:t>
            </a:r>
          </a:p>
        </p:txBody>
      </p:sp>
      <p:pic>
        <p:nvPicPr>
          <p:cNvPr id="379" name="Graphic 378" descr="User">
            <a:extLst>
              <a:ext uri="{FF2B5EF4-FFF2-40B4-BE49-F238E27FC236}">
                <a16:creationId xmlns:a16="http://schemas.microsoft.com/office/drawing/2014/main" id="{1503914E-66A1-43F0-AF9F-7F43970C93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5392" y="3385283"/>
            <a:ext cx="548640" cy="548640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625C7FAF-8385-4952-806F-69735BC235D2}"/>
              </a:ext>
            </a:extLst>
          </p:cNvPr>
          <p:cNvSpPr txBox="1"/>
          <p:nvPr/>
        </p:nvSpPr>
        <p:spPr>
          <a:xfrm>
            <a:off x="6368292" y="3963024"/>
            <a:ext cx="829073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Analysis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1049568-4980-43C5-8412-D1477EA96D86}"/>
              </a:ext>
            </a:extLst>
          </p:cNvPr>
          <p:cNvSpPr txBox="1"/>
          <p:nvPr/>
        </p:nvSpPr>
        <p:spPr>
          <a:xfrm>
            <a:off x="2481540" y="3985614"/>
            <a:ext cx="1300356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Extracted data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19C2390-7469-4DEB-A6D3-C62BB46A8D5E}"/>
              </a:ext>
            </a:extLst>
          </p:cNvPr>
          <p:cNvSpPr txBox="1"/>
          <p:nvPr/>
        </p:nvSpPr>
        <p:spPr>
          <a:xfrm>
            <a:off x="4271868" y="3985614"/>
            <a:ext cx="1377300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Correlated data</a:t>
            </a: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8293127-0BC0-459A-9B87-E4E222E82903}"/>
              </a:ext>
            </a:extLst>
          </p:cNvPr>
          <p:cNvGrpSpPr>
            <a:grpSpLocks noChangeAspect="1"/>
          </p:cNvGrpSpPr>
          <p:nvPr/>
        </p:nvGrpSpPr>
        <p:grpSpPr>
          <a:xfrm>
            <a:off x="2857398" y="3385283"/>
            <a:ext cx="548640" cy="548640"/>
            <a:chOff x="4471650" y="5073930"/>
            <a:chExt cx="393669" cy="393669"/>
          </a:xfrm>
        </p:grpSpPr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75BBE859-2086-4A8B-9F7F-70B6E90C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2F9E53C0-8974-4176-90BE-774B58CCC046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Diamond 385">
              <a:extLst>
                <a:ext uri="{FF2B5EF4-FFF2-40B4-BE49-F238E27FC236}">
                  <a16:creationId xmlns:a16="http://schemas.microsoft.com/office/drawing/2014/main" id="{426FDDFB-BC71-4A16-BC05-F770496EC1A0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D4FCBE31-547C-4524-8860-520B6BDBB25D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5B2A852-8FA4-4769-A77E-D5DAE726DBD1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DE3A6FE-A94E-422A-82E8-E156DA21387A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323F172-A535-482A-A321-AC6163EFB389}"/>
              </a:ext>
            </a:extLst>
          </p:cNvPr>
          <p:cNvGrpSpPr>
            <a:grpSpLocks noChangeAspect="1"/>
          </p:cNvGrpSpPr>
          <p:nvPr/>
        </p:nvGrpSpPr>
        <p:grpSpPr>
          <a:xfrm>
            <a:off x="4686198" y="3385283"/>
            <a:ext cx="548640" cy="548640"/>
            <a:chOff x="5119113" y="2097176"/>
            <a:chExt cx="640080" cy="640080"/>
          </a:xfrm>
        </p:grpSpPr>
        <p:pic>
          <p:nvPicPr>
            <p:cNvPr id="391" name="Picture 390">
              <a:extLst>
                <a:ext uri="{FF2B5EF4-FFF2-40B4-BE49-F238E27FC236}">
                  <a16:creationId xmlns:a16="http://schemas.microsoft.com/office/drawing/2014/main" id="{958FD096-1A04-4BEF-86DC-E42DB4FD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DDA61FD-87AD-4071-ABC1-09820EEAC9F5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96623827-D475-4EEC-9D20-E18245B29BD6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Isosceles Triangle 393">
              <a:extLst>
                <a:ext uri="{FF2B5EF4-FFF2-40B4-BE49-F238E27FC236}">
                  <a16:creationId xmlns:a16="http://schemas.microsoft.com/office/drawing/2014/main" id="{1A75F348-1041-497B-9BA0-C4F7936266D5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6040726-2F9A-4E24-87B5-E7FB8B6F4D76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302D0769-297B-4561-8077-2E5DB73B3442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ECFD84E-ADE2-4DF1-A00B-D0552B3A5E1C}"/>
                </a:ext>
              </a:extLst>
            </p:cNvPr>
            <p:cNvCxnSpPr>
              <a:cxnSpLocks/>
              <a:stCxn id="393" idx="3"/>
              <a:endCxn id="396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96DC005-8024-4B34-A8A1-9CDA2DB4FD6F}"/>
                </a:ext>
              </a:extLst>
            </p:cNvPr>
            <p:cNvCxnSpPr>
              <a:cxnSpLocks/>
              <a:stCxn id="394" idx="0"/>
              <a:endCxn id="393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C1D5018E-03BD-4386-BA71-18DC0962AE24}"/>
              </a:ext>
            </a:extLst>
          </p:cNvPr>
          <p:cNvGrpSpPr>
            <a:grpSpLocks noChangeAspect="1"/>
          </p:cNvGrpSpPr>
          <p:nvPr/>
        </p:nvGrpSpPr>
        <p:grpSpPr>
          <a:xfrm>
            <a:off x="6514998" y="3385283"/>
            <a:ext cx="548640" cy="548640"/>
            <a:chOff x="6887695" y="2049704"/>
            <a:chExt cx="640080" cy="640080"/>
          </a:xfrm>
        </p:grpSpPr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3E3B1A1F-8837-44C9-B730-E720FCC5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35D35259-34B8-42DE-9039-55BAFC64EFD9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6B604B55-DE2F-4CB8-BBEA-9075E16EA8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328C65DD-DD67-46F1-BBEF-C0C0C3E9D1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404" name="Diamond 403">
                  <a:extLst>
                    <a:ext uri="{FF2B5EF4-FFF2-40B4-BE49-F238E27FC236}">
                      <a16:creationId xmlns:a16="http://schemas.microsoft.com/office/drawing/2014/main" id="{7FF1EF06-B8E0-4366-8226-CF24B7292F3C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Isosceles Triangle 404">
                  <a:extLst>
                    <a:ext uri="{FF2B5EF4-FFF2-40B4-BE49-F238E27FC236}">
                      <a16:creationId xmlns:a16="http://schemas.microsoft.com/office/drawing/2014/main" id="{E15D72B7-973E-4777-BA80-272AC2EA37D4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D83B2BB3-AB35-4E6A-A6CD-D0EA3573416F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4EEDA3AF-5589-4724-BC35-A7358F8D620E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4BBFAB8-B6B6-4976-B766-E3071A9E2242}"/>
                    </a:ext>
                  </a:extLst>
                </p:cNvPr>
                <p:cNvCxnSpPr>
                  <a:cxnSpLocks/>
                  <a:stCxn id="404" idx="3"/>
                  <a:endCxn id="407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31050930-2618-4E3C-81C3-1361289A1C65}"/>
                    </a:ext>
                  </a:extLst>
                </p:cNvPr>
                <p:cNvCxnSpPr>
                  <a:cxnSpLocks/>
                  <a:stCxn id="405" idx="0"/>
                  <a:endCxn id="404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627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DD9B-CFAE-4F12-A668-9EF7ECA5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sz="24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1BEA3-6C29-4CEE-AFDD-7F3C993F9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77" y="1318438"/>
            <a:ext cx="8229600" cy="4585057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AI-supported data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Operational T&amp;E challenges posed by AI-supported data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Strategies for operational T&amp;E of AI-supported data integration systems</a:t>
            </a:r>
          </a:p>
          <a:p>
            <a:pPr marL="690563" lvl="1" indent="-342900">
              <a:buFont typeface="Arial" panose="020B0604020202020204" pitchFamily="34" charset="0"/>
              <a:buChar char="•"/>
            </a:pPr>
            <a:r>
              <a:rPr lang="en-US" dirty="0"/>
              <a:t>Test data</a:t>
            </a:r>
          </a:p>
          <a:p>
            <a:pPr marL="690563" lvl="1" indent="-342900">
              <a:buFont typeface="Arial" panose="020B0604020202020204" pitchFamily="34" charset="0"/>
              <a:buChar char="•"/>
            </a:pPr>
            <a:r>
              <a:rPr lang="en-US" dirty="0"/>
              <a:t>Methods</a:t>
            </a:r>
          </a:p>
          <a:p>
            <a:pPr marL="690563" lvl="1" indent="-342900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marL="690563" lvl="1" indent="-342900">
              <a:buFont typeface="Arial" panose="020B0604020202020204" pitchFamily="34" charset="0"/>
              <a:buChar char="•"/>
            </a:pPr>
            <a:r>
              <a:rPr lang="en-US" dirty="0"/>
              <a:t>Test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3BBD696-3CD2-4BA6-8109-C92073B86EA9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09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64B30-A8DB-4403-B0C3-11A42C6B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200" dirty="0"/>
              <a:t>HSI – Human System Interaction; AI – Artificial Intelligence; DE – Data Engineer; DM – Data Manager; A – Analyst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BC648F-D5EA-4AB7-9F85-F390686A4334}"/>
              </a:ext>
            </a:extLst>
          </p:cNvPr>
          <p:cNvCxnSpPr>
            <a:cxnSpLocks/>
          </p:cNvCxnSpPr>
          <p:nvPr/>
        </p:nvCxnSpPr>
        <p:spPr>
          <a:xfrm>
            <a:off x="36478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A0B84D-21C3-4D42-8F35-5A76D791CC52}"/>
              </a:ext>
            </a:extLst>
          </p:cNvPr>
          <p:cNvCxnSpPr>
            <a:cxnSpLocks/>
          </p:cNvCxnSpPr>
          <p:nvPr/>
        </p:nvCxnSpPr>
        <p:spPr>
          <a:xfrm>
            <a:off x="54766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1C90AA-C12B-4249-96F3-91A641003F3B}"/>
              </a:ext>
            </a:extLst>
          </p:cNvPr>
          <p:cNvCxnSpPr>
            <a:cxnSpLocks/>
          </p:cNvCxnSpPr>
          <p:nvPr/>
        </p:nvCxnSpPr>
        <p:spPr>
          <a:xfrm flipV="1">
            <a:off x="1822090" y="3653744"/>
            <a:ext cx="772727" cy="2282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0FAB6A-22F8-47DB-B260-8C51597F4018}"/>
              </a:ext>
            </a:extLst>
          </p:cNvPr>
          <p:cNvCxnSpPr>
            <a:cxnSpLocks/>
          </p:cNvCxnSpPr>
          <p:nvPr/>
        </p:nvCxnSpPr>
        <p:spPr>
          <a:xfrm>
            <a:off x="7107375" y="3653744"/>
            <a:ext cx="329184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2">
            <a:extLst>
              <a:ext uri="{FF2B5EF4-FFF2-40B4-BE49-F238E27FC236}">
                <a16:creationId xmlns:a16="http://schemas.microsoft.com/office/drawing/2014/main" id="{B8D7BA2D-D489-462C-9441-F3B88C2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099"/>
            <a:ext cx="8674639" cy="918445"/>
          </a:xfrm>
        </p:spPr>
        <p:txBody>
          <a:bodyPr/>
          <a:lstStyle/>
          <a:p>
            <a:r>
              <a:rPr lang="en-US" dirty="0"/>
              <a:t>Evaluate ability of users to generate data analyses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1FAF4F2-8D4F-4726-9AEE-8760262DEDA5}"/>
              </a:ext>
            </a:extLst>
          </p:cNvPr>
          <p:cNvSpPr txBox="1"/>
          <p:nvPr/>
        </p:nvSpPr>
        <p:spPr>
          <a:xfrm>
            <a:off x="187291" y="3327676"/>
            <a:ext cx="1026114" cy="83939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350" dirty="0"/>
              <a:t>Curated</a:t>
            </a:r>
          </a:p>
          <a:p>
            <a:pPr algn="ctr"/>
            <a:r>
              <a:rPr lang="en-US" sz="1350" dirty="0"/>
              <a:t>historical</a:t>
            </a:r>
          </a:p>
          <a:p>
            <a:pPr algn="ctr"/>
            <a:r>
              <a:rPr lang="en-US" sz="1350" dirty="0"/>
              <a:t>scenario</a:t>
            </a:r>
          </a:p>
          <a:p>
            <a:pPr algn="ctr"/>
            <a:r>
              <a:rPr lang="en-US" sz="1350" dirty="0"/>
              <a:t>(raw data)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79FA738-F396-4739-8EEC-8C331B75B548}"/>
              </a:ext>
            </a:extLst>
          </p:cNvPr>
          <p:cNvGrpSpPr>
            <a:grpSpLocks noChangeAspect="1"/>
          </p:cNvGrpSpPr>
          <p:nvPr/>
        </p:nvGrpSpPr>
        <p:grpSpPr>
          <a:xfrm>
            <a:off x="1125674" y="3408123"/>
            <a:ext cx="544059" cy="544059"/>
            <a:chOff x="2335794" y="2908878"/>
            <a:chExt cx="640080" cy="64008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E3D62486-2B34-40A0-B690-D745968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94" y="2908878"/>
              <a:ext cx="640080" cy="640080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60855ED-0C49-4BB1-8040-A143F8939238}"/>
                </a:ext>
              </a:extLst>
            </p:cNvPr>
            <p:cNvSpPr/>
            <p:nvPr/>
          </p:nvSpPr>
          <p:spPr>
            <a:xfrm>
              <a:off x="2520890" y="3186487"/>
              <a:ext cx="91440" cy="274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849F181-B169-41A1-B5D6-87EBD77BACA3}"/>
                </a:ext>
              </a:extLst>
            </p:cNvPr>
            <p:cNvSpPr/>
            <p:nvPr/>
          </p:nvSpPr>
          <p:spPr>
            <a:xfrm>
              <a:off x="2583715" y="3309029"/>
              <a:ext cx="91440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7F32DD4-2C24-4DF7-BBCA-2F0827E9398C}"/>
                </a:ext>
              </a:extLst>
            </p:cNvPr>
            <p:cNvSpPr/>
            <p:nvPr/>
          </p:nvSpPr>
          <p:spPr>
            <a:xfrm>
              <a:off x="2542038" y="3248691"/>
              <a:ext cx="91440" cy="274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CBB854-ED43-4E11-AE01-118A190273D8}"/>
                </a:ext>
              </a:extLst>
            </p:cNvPr>
            <p:cNvSpPr/>
            <p:nvPr/>
          </p:nvSpPr>
          <p:spPr>
            <a:xfrm>
              <a:off x="2548880" y="3430949"/>
              <a:ext cx="91440" cy="274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E48E4CB-27BA-4A57-B5B9-F2AEC26EB5D8}"/>
              </a:ext>
            </a:extLst>
          </p:cNvPr>
          <p:cNvGrpSpPr>
            <a:grpSpLocks noChangeAspect="1"/>
          </p:cNvGrpSpPr>
          <p:nvPr/>
        </p:nvGrpSpPr>
        <p:grpSpPr>
          <a:xfrm>
            <a:off x="1883854" y="3020988"/>
            <a:ext cx="548640" cy="548640"/>
            <a:chOff x="2765933" y="3819060"/>
            <a:chExt cx="832606" cy="832606"/>
          </a:xfrm>
        </p:grpSpPr>
        <p:pic>
          <p:nvPicPr>
            <p:cNvPr id="376" name="Graphic 375" descr="Programmer">
              <a:extLst>
                <a:ext uri="{FF2B5EF4-FFF2-40B4-BE49-F238E27FC236}">
                  <a16:creationId xmlns:a16="http://schemas.microsoft.com/office/drawing/2014/main" id="{DEA9FC88-DDFF-4A9B-A1B1-C6B751ED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19064F81-D95A-4D2E-9CDE-E221A2B9F4B2}"/>
                </a:ext>
              </a:extLst>
            </p:cNvPr>
            <p:cNvSpPr/>
            <p:nvPr/>
          </p:nvSpPr>
          <p:spPr>
            <a:xfrm>
              <a:off x="3057342" y="4360257"/>
              <a:ext cx="249782" cy="208153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DE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4F2DB6D-B68B-426E-8906-CCD16BEB323F}"/>
              </a:ext>
            </a:extLst>
          </p:cNvPr>
          <p:cNvGrpSpPr>
            <a:grpSpLocks noChangeAspect="1"/>
          </p:cNvGrpSpPr>
          <p:nvPr/>
        </p:nvGrpSpPr>
        <p:grpSpPr>
          <a:xfrm>
            <a:off x="3712654" y="3020988"/>
            <a:ext cx="548640" cy="548640"/>
            <a:chOff x="2765933" y="3819060"/>
            <a:chExt cx="832606" cy="832606"/>
          </a:xfrm>
        </p:grpSpPr>
        <p:pic>
          <p:nvPicPr>
            <p:cNvPr id="374" name="Graphic 373" descr="Programmer">
              <a:extLst>
                <a:ext uri="{FF2B5EF4-FFF2-40B4-BE49-F238E27FC236}">
                  <a16:creationId xmlns:a16="http://schemas.microsoft.com/office/drawing/2014/main" id="{2301D999-5183-4F1F-A61D-1E0159B1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125BA0CD-5FE7-4B22-894F-F9AD16DAEC12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DM</a:t>
              </a: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05DA5654-9780-4C3C-B807-81033FF1502A}"/>
              </a:ext>
            </a:extLst>
          </p:cNvPr>
          <p:cNvSpPr txBox="1"/>
          <p:nvPr/>
        </p:nvSpPr>
        <p:spPr>
          <a:xfrm>
            <a:off x="1422074" y="2790613"/>
            <a:ext cx="877163" cy="5078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350" dirty="0"/>
              <a:t>Engineer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482FB64-8DE3-4EE8-BFF8-9B3A4581ACF8}"/>
              </a:ext>
            </a:extLst>
          </p:cNvPr>
          <p:cNvSpPr txBox="1"/>
          <p:nvPr/>
        </p:nvSpPr>
        <p:spPr>
          <a:xfrm>
            <a:off x="3252141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Manager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466F22F-83B2-43A5-80CC-1C60D0CA24C2}"/>
              </a:ext>
            </a:extLst>
          </p:cNvPr>
          <p:cNvSpPr txBox="1"/>
          <p:nvPr/>
        </p:nvSpPr>
        <p:spPr>
          <a:xfrm>
            <a:off x="5170344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Analyst</a:t>
            </a:r>
          </a:p>
          <a:p>
            <a:r>
              <a:rPr lang="en-US" sz="1350" dirty="0"/>
              <a:t>&amp; AI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58627C5E-EF50-427E-B57E-164C350840A3}"/>
              </a:ext>
            </a:extLst>
          </p:cNvPr>
          <p:cNvGrpSpPr>
            <a:grpSpLocks noChangeAspect="1"/>
          </p:cNvGrpSpPr>
          <p:nvPr/>
        </p:nvGrpSpPr>
        <p:grpSpPr>
          <a:xfrm>
            <a:off x="5556339" y="3020988"/>
            <a:ext cx="548640" cy="548640"/>
            <a:chOff x="2765933" y="3819058"/>
            <a:chExt cx="832606" cy="832606"/>
          </a:xfrm>
        </p:grpSpPr>
        <p:pic>
          <p:nvPicPr>
            <p:cNvPr id="372" name="Graphic 371" descr="Programmer">
              <a:extLst>
                <a:ext uri="{FF2B5EF4-FFF2-40B4-BE49-F238E27FC236}">
                  <a16:creationId xmlns:a16="http://schemas.microsoft.com/office/drawing/2014/main" id="{D15D807E-ABFB-41A2-B621-094FBCF6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58"/>
              <a:ext cx="832606" cy="832606"/>
            </a:xfrm>
            <a:prstGeom prst="rect">
              <a:avLst/>
            </a:prstGeom>
          </p:spPr>
        </p:pic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36E00E6-6C1A-4D1B-A660-A1C92B458DBF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A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94D1013-DAC9-4616-BD47-7D0A3B5163F5}"/>
              </a:ext>
            </a:extLst>
          </p:cNvPr>
          <p:cNvGrpSpPr/>
          <p:nvPr/>
        </p:nvGrpSpPr>
        <p:grpSpPr>
          <a:xfrm>
            <a:off x="2273224" y="2837354"/>
            <a:ext cx="385772" cy="385772"/>
            <a:chOff x="2259933" y="2670272"/>
            <a:chExt cx="385772" cy="385772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3DE9BCD-425C-473D-9D72-A84562CBF125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FE5470D2-9B1B-4BC6-910A-73E1BFD96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DA7E173-837C-4333-B85B-D5B17CFBFF7E}"/>
              </a:ext>
            </a:extLst>
          </p:cNvPr>
          <p:cNvGrpSpPr/>
          <p:nvPr/>
        </p:nvGrpSpPr>
        <p:grpSpPr>
          <a:xfrm>
            <a:off x="4100666" y="2837354"/>
            <a:ext cx="385772" cy="385772"/>
            <a:chOff x="2259933" y="2670272"/>
            <a:chExt cx="385772" cy="385772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C92D306-46BE-402C-85A8-53809F38AAA6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B681CF00-0A34-4B83-AB83-0EA8D5096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1CA9032-9775-434B-8F86-7C169717EA56}"/>
              </a:ext>
            </a:extLst>
          </p:cNvPr>
          <p:cNvGrpSpPr/>
          <p:nvPr/>
        </p:nvGrpSpPr>
        <p:grpSpPr>
          <a:xfrm>
            <a:off x="5941792" y="2837354"/>
            <a:ext cx="385772" cy="385772"/>
            <a:chOff x="2259933" y="2670272"/>
            <a:chExt cx="385772" cy="38577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7243FDFE-D258-4198-9EBE-B0EB3A0AEB6A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53464A3F-1998-4CA0-99B2-918CB76D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sp>
        <p:nvSpPr>
          <p:cNvPr id="378" name="TextBox 377">
            <a:extLst>
              <a:ext uri="{FF2B5EF4-FFF2-40B4-BE49-F238E27FC236}">
                <a16:creationId xmlns:a16="http://schemas.microsoft.com/office/drawing/2014/main" id="{6F9B4146-7520-48AC-A893-5C6682754611}"/>
              </a:ext>
            </a:extLst>
          </p:cNvPr>
          <p:cNvSpPr txBox="1"/>
          <p:nvPr/>
        </p:nvSpPr>
        <p:spPr>
          <a:xfrm>
            <a:off x="7245936" y="2894849"/>
            <a:ext cx="982961" cy="30008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dirty="0"/>
              <a:t>Consumer</a:t>
            </a:r>
          </a:p>
        </p:txBody>
      </p:sp>
      <p:pic>
        <p:nvPicPr>
          <p:cNvPr id="379" name="Graphic 378" descr="User">
            <a:extLst>
              <a:ext uri="{FF2B5EF4-FFF2-40B4-BE49-F238E27FC236}">
                <a16:creationId xmlns:a16="http://schemas.microsoft.com/office/drawing/2014/main" id="{1503914E-66A1-43F0-AF9F-7F43970C93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5392" y="3385283"/>
            <a:ext cx="548640" cy="548640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625C7FAF-8385-4952-806F-69735BC235D2}"/>
              </a:ext>
            </a:extLst>
          </p:cNvPr>
          <p:cNvSpPr txBox="1"/>
          <p:nvPr/>
        </p:nvSpPr>
        <p:spPr>
          <a:xfrm>
            <a:off x="6368292" y="3963024"/>
            <a:ext cx="829073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Analysis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1049568-4980-43C5-8412-D1477EA96D86}"/>
              </a:ext>
            </a:extLst>
          </p:cNvPr>
          <p:cNvSpPr txBox="1"/>
          <p:nvPr/>
        </p:nvSpPr>
        <p:spPr>
          <a:xfrm>
            <a:off x="2481540" y="3985614"/>
            <a:ext cx="1300356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Extracted data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19C2390-7469-4DEB-A6D3-C62BB46A8D5E}"/>
              </a:ext>
            </a:extLst>
          </p:cNvPr>
          <p:cNvSpPr txBox="1"/>
          <p:nvPr/>
        </p:nvSpPr>
        <p:spPr>
          <a:xfrm>
            <a:off x="4271868" y="3985614"/>
            <a:ext cx="1377300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Correlated data</a:t>
            </a: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8293127-0BC0-459A-9B87-E4E222E82903}"/>
              </a:ext>
            </a:extLst>
          </p:cNvPr>
          <p:cNvGrpSpPr>
            <a:grpSpLocks noChangeAspect="1"/>
          </p:cNvGrpSpPr>
          <p:nvPr/>
        </p:nvGrpSpPr>
        <p:grpSpPr>
          <a:xfrm>
            <a:off x="2857398" y="3385283"/>
            <a:ext cx="548640" cy="548640"/>
            <a:chOff x="4471650" y="5073930"/>
            <a:chExt cx="393669" cy="393669"/>
          </a:xfrm>
        </p:grpSpPr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75BBE859-2086-4A8B-9F7F-70B6E90C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2F9E53C0-8974-4176-90BE-774B58CCC046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Diamond 385">
              <a:extLst>
                <a:ext uri="{FF2B5EF4-FFF2-40B4-BE49-F238E27FC236}">
                  <a16:creationId xmlns:a16="http://schemas.microsoft.com/office/drawing/2014/main" id="{426FDDFB-BC71-4A16-BC05-F770496EC1A0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D4FCBE31-547C-4524-8860-520B6BDBB25D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5B2A852-8FA4-4769-A77E-D5DAE726DBD1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DE3A6FE-A94E-422A-82E8-E156DA21387A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323F172-A535-482A-A321-AC6163EFB389}"/>
              </a:ext>
            </a:extLst>
          </p:cNvPr>
          <p:cNvGrpSpPr>
            <a:grpSpLocks noChangeAspect="1"/>
          </p:cNvGrpSpPr>
          <p:nvPr/>
        </p:nvGrpSpPr>
        <p:grpSpPr>
          <a:xfrm>
            <a:off x="4686198" y="3385283"/>
            <a:ext cx="548640" cy="548640"/>
            <a:chOff x="5119113" y="2097176"/>
            <a:chExt cx="640080" cy="640080"/>
          </a:xfrm>
        </p:grpSpPr>
        <p:pic>
          <p:nvPicPr>
            <p:cNvPr id="391" name="Picture 390">
              <a:extLst>
                <a:ext uri="{FF2B5EF4-FFF2-40B4-BE49-F238E27FC236}">
                  <a16:creationId xmlns:a16="http://schemas.microsoft.com/office/drawing/2014/main" id="{958FD096-1A04-4BEF-86DC-E42DB4FD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DDA61FD-87AD-4071-ABC1-09820EEAC9F5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96623827-D475-4EEC-9D20-E18245B29BD6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Isosceles Triangle 393">
              <a:extLst>
                <a:ext uri="{FF2B5EF4-FFF2-40B4-BE49-F238E27FC236}">
                  <a16:creationId xmlns:a16="http://schemas.microsoft.com/office/drawing/2014/main" id="{1A75F348-1041-497B-9BA0-C4F7936266D5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6040726-2F9A-4E24-87B5-E7FB8B6F4D76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302D0769-297B-4561-8077-2E5DB73B3442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ECFD84E-ADE2-4DF1-A00B-D0552B3A5E1C}"/>
                </a:ext>
              </a:extLst>
            </p:cNvPr>
            <p:cNvCxnSpPr>
              <a:cxnSpLocks/>
              <a:stCxn id="393" idx="3"/>
              <a:endCxn id="396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96DC005-8024-4B34-A8A1-9CDA2DB4FD6F}"/>
                </a:ext>
              </a:extLst>
            </p:cNvPr>
            <p:cNvCxnSpPr>
              <a:cxnSpLocks/>
              <a:stCxn id="394" idx="0"/>
              <a:endCxn id="393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C1D5018E-03BD-4386-BA71-18DC0962AE24}"/>
              </a:ext>
            </a:extLst>
          </p:cNvPr>
          <p:cNvGrpSpPr>
            <a:grpSpLocks noChangeAspect="1"/>
          </p:cNvGrpSpPr>
          <p:nvPr/>
        </p:nvGrpSpPr>
        <p:grpSpPr>
          <a:xfrm>
            <a:off x="6514998" y="3385283"/>
            <a:ext cx="548640" cy="548640"/>
            <a:chOff x="6887695" y="2049704"/>
            <a:chExt cx="640080" cy="640080"/>
          </a:xfrm>
        </p:grpSpPr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3E3B1A1F-8837-44C9-B730-E720FCC5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35D35259-34B8-42DE-9039-55BAFC64EFD9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6B604B55-DE2F-4CB8-BBEA-9075E16EA8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328C65DD-DD67-46F1-BBEF-C0C0C3E9D1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404" name="Diamond 403">
                  <a:extLst>
                    <a:ext uri="{FF2B5EF4-FFF2-40B4-BE49-F238E27FC236}">
                      <a16:creationId xmlns:a16="http://schemas.microsoft.com/office/drawing/2014/main" id="{7FF1EF06-B8E0-4366-8226-CF24B7292F3C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Isosceles Triangle 404">
                  <a:extLst>
                    <a:ext uri="{FF2B5EF4-FFF2-40B4-BE49-F238E27FC236}">
                      <a16:creationId xmlns:a16="http://schemas.microsoft.com/office/drawing/2014/main" id="{E15D72B7-973E-4777-BA80-272AC2EA37D4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D83B2BB3-AB35-4E6A-A6CD-D0EA3573416F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4EEDA3AF-5589-4724-BC35-A7358F8D620E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4BBFAB8-B6B6-4976-B766-E3071A9E2242}"/>
                    </a:ext>
                  </a:extLst>
                </p:cNvPr>
                <p:cNvCxnSpPr>
                  <a:cxnSpLocks/>
                  <a:stCxn id="404" idx="3"/>
                  <a:endCxn id="407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31050930-2618-4E3C-81C3-1361289A1C65}"/>
                    </a:ext>
                  </a:extLst>
                </p:cNvPr>
                <p:cNvCxnSpPr>
                  <a:cxnSpLocks/>
                  <a:stCxn id="405" idx="0"/>
                  <a:endCxn id="404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087077B-318A-49DC-AE15-CD36BEF38988}"/>
              </a:ext>
            </a:extLst>
          </p:cNvPr>
          <p:cNvCxnSpPr>
            <a:cxnSpLocks/>
            <a:stCxn id="96" idx="2"/>
          </p:cNvCxnSpPr>
          <p:nvPr/>
        </p:nvCxnSpPr>
        <p:spPr>
          <a:xfrm flipH="1">
            <a:off x="1922441" y="2115365"/>
            <a:ext cx="1517678" cy="675248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908F04D-ED46-4A41-80A8-A02543BC7A1C}"/>
              </a:ext>
            </a:extLst>
          </p:cNvPr>
          <p:cNvCxnSpPr>
            <a:cxnSpLocks/>
            <a:stCxn id="103" idx="2"/>
            <a:endCxn id="378" idx="0"/>
          </p:cNvCxnSpPr>
          <p:nvPr/>
        </p:nvCxnSpPr>
        <p:spPr>
          <a:xfrm>
            <a:off x="5743429" y="1919050"/>
            <a:ext cx="1993988" cy="975799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404983A-975C-4284-981D-4F70EBA34770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3440119" y="2115365"/>
            <a:ext cx="307580" cy="722191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06EB8B-3B8A-4C91-A383-14DB8D0F08BB}"/>
              </a:ext>
            </a:extLst>
          </p:cNvPr>
          <p:cNvCxnSpPr>
            <a:cxnSpLocks/>
            <a:stCxn id="96" idx="2"/>
          </p:cNvCxnSpPr>
          <p:nvPr/>
        </p:nvCxnSpPr>
        <p:spPr>
          <a:xfrm>
            <a:off x="3440119" y="2115365"/>
            <a:ext cx="2225783" cy="722191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40AF9A3-6F55-43D7-A9CE-E86AAD5B74F9}"/>
              </a:ext>
            </a:extLst>
          </p:cNvPr>
          <p:cNvCxnSpPr>
            <a:cxnSpLocks/>
            <a:stCxn id="96" idx="2"/>
            <a:endCxn id="378" idx="0"/>
          </p:cNvCxnSpPr>
          <p:nvPr/>
        </p:nvCxnSpPr>
        <p:spPr>
          <a:xfrm>
            <a:off x="3440119" y="2115365"/>
            <a:ext cx="4297298" cy="779484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447A974-A0CE-45DE-A987-2EF7888F8ABC}"/>
              </a:ext>
            </a:extLst>
          </p:cNvPr>
          <p:cNvSpPr/>
          <p:nvPr/>
        </p:nvSpPr>
        <p:spPr>
          <a:xfrm>
            <a:off x="1927911" y="1141788"/>
            <a:ext cx="3024416" cy="973577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C2737B8-0BD3-4148-98D2-82C599F5BE29}"/>
              </a:ext>
            </a:extLst>
          </p:cNvPr>
          <p:cNvSpPr txBox="1"/>
          <p:nvPr/>
        </p:nvSpPr>
        <p:spPr>
          <a:xfrm>
            <a:off x="2021975" y="1163541"/>
            <a:ext cx="3024415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variables (all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Calibrated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DB5E39-A819-4D34-809D-23588B7374AF}"/>
              </a:ext>
            </a:extLst>
          </p:cNvPr>
          <p:cNvSpPr/>
          <p:nvPr/>
        </p:nvSpPr>
        <p:spPr>
          <a:xfrm>
            <a:off x="3349570" y="1378269"/>
            <a:ext cx="140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Timeliness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40ECFC9-140C-461B-A527-9DF2CD404628}"/>
              </a:ext>
            </a:extLst>
          </p:cNvPr>
          <p:cNvSpPr/>
          <p:nvPr/>
        </p:nvSpPr>
        <p:spPr>
          <a:xfrm>
            <a:off x="438710" y="1141788"/>
            <a:ext cx="1363103" cy="973577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B597D9-B9C3-430F-B168-5405710F8699}"/>
              </a:ext>
            </a:extLst>
          </p:cNvPr>
          <p:cNvSpPr txBox="1"/>
          <p:nvPr/>
        </p:nvSpPr>
        <p:spPr>
          <a:xfrm>
            <a:off x="536380" y="1162439"/>
            <a:ext cx="130680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Behavior</a:t>
            </a:r>
          </a:p>
          <a:p>
            <a:endParaRPr lang="en-US" sz="140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B2CC8618-E01A-48BB-87BD-AE689D5567F9}"/>
              </a:ext>
            </a:extLst>
          </p:cNvPr>
          <p:cNvSpPr/>
          <p:nvPr/>
        </p:nvSpPr>
        <p:spPr>
          <a:xfrm>
            <a:off x="5063444" y="1139565"/>
            <a:ext cx="1359969" cy="779485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31E2ED0-42D1-4762-A717-A8EC89D5E63E}"/>
              </a:ext>
            </a:extLst>
          </p:cNvPr>
          <p:cNvSpPr txBox="1"/>
          <p:nvPr/>
        </p:nvSpPr>
        <p:spPr>
          <a:xfrm>
            <a:off x="5157508" y="1161318"/>
            <a:ext cx="1265905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variable </a:t>
            </a:r>
            <a:br>
              <a:rPr lang="en-US" sz="1400" u="sng" dirty="0"/>
            </a:br>
            <a:r>
              <a:rPr lang="en-US" sz="1400" u="sng" dirty="0"/>
              <a:t>(consumer)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4261413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602F19C7-747D-4736-B7E2-2880490602B4}"/>
              </a:ext>
            </a:extLst>
          </p:cNvPr>
          <p:cNvCxnSpPr>
            <a:cxnSpLocks/>
            <a:stCxn id="145" idx="0"/>
            <a:endCxn id="381" idx="2"/>
          </p:cNvCxnSpPr>
          <p:nvPr/>
        </p:nvCxnSpPr>
        <p:spPr>
          <a:xfrm flipH="1" flipV="1">
            <a:off x="3131718" y="4285696"/>
            <a:ext cx="1199136" cy="5290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69474773-81C9-4EA9-8B45-CF4082BA0DEA}"/>
              </a:ext>
            </a:extLst>
          </p:cNvPr>
          <p:cNvCxnSpPr>
            <a:cxnSpLocks/>
            <a:stCxn id="382" idx="2"/>
            <a:endCxn id="145" idx="0"/>
          </p:cNvCxnSpPr>
          <p:nvPr/>
        </p:nvCxnSpPr>
        <p:spPr>
          <a:xfrm flipH="1">
            <a:off x="4330854" y="4285696"/>
            <a:ext cx="629664" cy="5290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19AD7775-1ECB-46F4-892E-AE1CCCD3E7DF}"/>
              </a:ext>
            </a:extLst>
          </p:cNvPr>
          <p:cNvCxnSpPr>
            <a:cxnSpLocks/>
            <a:stCxn id="145" idx="0"/>
            <a:endCxn id="380" idx="2"/>
          </p:cNvCxnSpPr>
          <p:nvPr/>
        </p:nvCxnSpPr>
        <p:spPr>
          <a:xfrm flipV="1">
            <a:off x="4330854" y="4263106"/>
            <a:ext cx="2451975" cy="5516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64B30-A8DB-4403-B0C3-11A42C6B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200" dirty="0"/>
              <a:t>HSI – Human System Interaction; AI – Artificial Intelligence; DE – Data Engineer; DM – Data Manager; A – Analyst;</a:t>
            </a:r>
          </a:p>
          <a:p>
            <a:pPr marL="0" lvl="1" indent="0">
              <a:buNone/>
            </a:pPr>
            <a:r>
              <a:rPr lang="en-US" sz="1200" dirty="0"/>
              <a:t>SME – Subject Matter Expert</a:t>
            </a:r>
          </a:p>
          <a:p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BC648F-D5EA-4AB7-9F85-F390686A4334}"/>
              </a:ext>
            </a:extLst>
          </p:cNvPr>
          <p:cNvCxnSpPr>
            <a:cxnSpLocks/>
          </p:cNvCxnSpPr>
          <p:nvPr/>
        </p:nvCxnSpPr>
        <p:spPr>
          <a:xfrm>
            <a:off x="36478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A0B84D-21C3-4D42-8F35-5A76D791CC52}"/>
              </a:ext>
            </a:extLst>
          </p:cNvPr>
          <p:cNvCxnSpPr>
            <a:cxnSpLocks/>
          </p:cNvCxnSpPr>
          <p:nvPr/>
        </p:nvCxnSpPr>
        <p:spPr>
          <a:xfrm>
            <a:off x="5476610" y="3653744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1C90AA-C12B-4249-96F3-91A641003F3B}"/>
              </a:ext>
            </a:extLst>
          </p:cNvPr>
          <p:cNvCxnSpPr>
            <a:cxnSpLocks/>
          </p:cNvCxnSpPr>
          <p:nvPr/>
        </p:nvCxnSpPr>
        <p:spPr>
          <a:xfrm flipV="1">
            <a:off x="1822090" y="3653744"/>
            <a:ext cx="772727" cy="2282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0FAB6A-22F8-47DB-B260-8C51597F4018}"/>
              </a:ext>
            </a:extLst>
          </p:cNvPr>
          <p:cNvCxnSpPr>
            <a:cxnSpLocks/>
          </p:cNvCxnSpPr>
          <p:nvPr/>
        </p:nvCxnSpPr>
        <p:spPr>
          <a:xfrm>
            <a:off x="7107375" y="3653744"/>
            <a:ext cx="329184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itle 2">
            <a:extLst>
              <a:ext uri="{FF2B5EF4-FFF2-40B4-BE49-F238E27FC236}">
                <a16:creationId xmlns:a16="http://schemas.microsoft.com/office/drawing/2014/main" id="{B8D7BA2D-D489-462C-9441-F3B88C26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099"/>
            <a:ext cx="8674639" cy="918445"/>
          </a:xfrm>
        </p:spPr>
        <p:txBody>
          <a:bodyPr/>
          <a:lstStyle/>
          <a:p>
            <a:r>
              <a:rPr lang="en-US" dirty="0"/>
              <a:t>Evaluate ability of users to generate data analyses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994339A-BBE6-4E60-8980-195F02744986}"/>
              </a:ext>
            </a:extLst>
          </p:cNvPr>
          <p:cNvGrpSpPr/>
          <p:nvPr/>
        </p:nvGrpSpPr>
        <p:grpSpPr>
          <a:xfrm>
            <a:off x="2562034" y="4814740"/>
            <a:ext cx="3537640" cy="784661"/>
            <a:chOff x="2460456" y="4708784"/>
            <a:chExt cx="2935918" cy="784661"/>
          </a:xfrm>
        </p:grpSpPr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649EBE02-5B17-4C55-A2D3-E9801A554BC6}"/>
                </a:ext>
              </a:extLst>
            </p:cNvPr>
            <p:cNvSpPr/>
            <p:nvPr/>
          </p:nvSpPr>
          <p:spPr>
            <a:xfrm>
              <a:off x="2460456" y="4708784"/>
              <a:ext cx="2935917" cy="784661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4A5781D7-7085-46B1-B8D7-925A99589BA7}"/>
                </a:ext>
              </a:extLst>
            </p:cNvPr>
            <p:cNvSpPr txBox="1"/>
            <p:nvPr/>
          </p:nvSpPr>
          <p:spPr>
            <a:xfrm>
              <a:off x="2549332" y="4722493"/>
              <a:ext cx="2847042" cy="738664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1400" u="sng" dirty="0"/>
                <a:t>Performance variables (products)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Accuracy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Similarity to SME-generated products</a:t>
              </a:r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1FAF4F2-8D4F-4726-9AEE-8760262DEDA5}"/>
              </a:ext>
            </a:extLst>
          </p:cNvPr>
          <p:cNvSpPr txBox="1"/>
          <p:nvPr/>
        </p:nvSpPr>
        <p:spPr>
          <a:xfrm>
            <a:off x="187291" y="3327676"/>
            <a:ext cx="1026114" cy="83939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350" dirty="0"/>
              <a:t>Curated</a:t>
            </a:r>
          </a:p>
          <a:p>
            <a:pPr algn="ctr"/>
            <a:r>
              <a:rPr lang="en-US" sz="1350" dirty="0"/>
              <a:t>historical</a:t>
            </a:r>
          </a:p>
          <a:p>
            <a:pPr algn="ctr"/>
            <a:r>
              <a:rPr lang="en-US" sz="1350" dirty="0"/>
              <a:t>scenario</a:t>
            </a:r>
          </a:p>
          <a:p>
            <a:pPr algn="ctr"/>
            <a:r>
              <a:rPr lang="en-US" sz="1350" dirty="0"/>
              <a:t>(raw data)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79FA738-F396-4739-8EEC-8C331B75B548}"/>
              </a:ext>
            </a:extLst>
          </p:cNvPr>
          <p:cNvGrpSpPr>
            <a:grpSpLocks noChangeAspect="1"/>
          </p:cNvGrpSpPr>
          <p:nvPr/>
        </p:nvGrpSpPr>
        <p:grpSpPr>
          <a:xfrm>
            <a:off x="1125674" y="3408123"/>
            <a:ext cx="544059" cy="544059"/>
            <a:chOff x="2335794" y="2908878"/>
            <a:chExt cx="640080" cy="64008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E3D62486-2B34-40A0-B690-D745968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94" y="2908878"/>
              <a:ext cx="640080" cy="640080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60855ED-0C49-4BB1-8040-A143F8939238}"/>
                </a:ext>
              </a:extLst>
            </p:cNvPr>
            <p:cNvSpPr/>
            <p:nvPr/>
          </p:nvSpPr>
          <p:spPr>
            <a:xfrm>
              <a:off x="2520890" y="3186487"/>
              <a:ext cx="91440" cy="274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849F181-B169-41A1-B5D6-87EBD77BACA3}"/>
                </a:ext>
              </a:extLst>
            </p:cNvPr>
            <p:cNvSpPr/>
            <p:nvPr/>
          </p:nvSpPr>
          <p:spPr>
            <a:xfrm>
              <a:off x="2583715" y="3309029"/>
              <a:ext cx="91440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7F32DD4-2C24-4DF7-BBCA-2F0827E9398C}"/>
                </a:ext>
              </a:extLst>
            </p:cNvPr>
            <p:cNvSpPr/>
            <p:nvPr/>
          </p:nvSpPr>
          <p:spPr>
            <a:xfrm>
              <a:off x="2542038" y="3248691"/>
              <a:ext cx="91440" cy="274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CBB854-ED43-4E11-AE01-118A190273D8}"/>
                </a:ext>
              </a:extLst>
            </p:cNvPr>
            <p:cNvSpPr/>
            <p:nvPr/>
          </p:nvSpPr>
          <p:spPr>
            <a:xfrm>
              <a:off x="2548880" y="3430949"/>
              <a:ext cx="91440" cy="274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E48E4CB-27BA-4A57-B5B9-F2AEC26EB5D8}"/>
              </a:ext>
            </a:extLst>
          </p:cNvPr>
          <p:cNvGrpSpPr>
            <a:grpSpLocks noChangeAspect="1"/>
          </p:cNvGrpSpPr>
          <p:nvPr/>
        </p:nvGrpSpPr>
        <p:grpSpPr>
          <a:xfrm>
            <a:off x="1883854" y="3020988"/>
            <a:ext cx="548640" cy="548640"/>
            <a:chOff x="2765933" y="3819060"/>
            <a:chExt cx="832606" cy="832606"/>
          </a:xfrm>
        </p:grpSpPr>
        <p:pic>
          <p:nvPicPr>
            <p:cNvPr id="376" name="Graphic 375" descr="Programmer">
              <a:extLst>
                <a:ext uri="{FF2B5EF4-FFF2-40B4-BE49-F238E27FC236}">
                  <a16:creationId xmlns:a16="http://schemas.microsoft.com/office/drawing/2014/main" id="{DEA9FC88-DDFF-4A9B-A1B1-C6B751EDB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7" name="Rectangle 376">
              <a:extLst>
                <a:ext uri="{FF2B5EF4-FFF2-40B4-BE49-F238E27FC236}">
                  <a16:creationId xmlns:a16="http://schemas.microsoft.com/office/drawing/2014/main" id="{19064F81-D95A-4D2E-9CDE-E221A2B9F4B2}"/>
                </a:ext>
              </a:extLst>
            </p:cNvPr>
            <p:cNvSpPr/>
            <p:nvPr/>
          </p:nvSpPr>
          <p:spPr>
            <a:xfrm>
              <a:off x="3057342" y="4360257"/>
              <a:ext cx="249782" cy="208153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DE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4F2DB6D-B68B-426E-8906-CCD16BEB323F}"/>
              </a:ext>
            </a:extLst>
          </p:cNvPr>
          <p:cNvGrpSpPr>
            <a:grpSpLocks noChangeAspect="1"/>
          </p:cNvGrpSpPr>
          <p:nvPr/>
        </p:nvGrpSpPr>
        <p:grpSpPr>
          <a:xfrm>
            <a:off x="3712654" y="3020988"/>
            <a:ext cx="548640" cy="548640"/>
            <a:chOff x="2765933" y="3819060"/>
            <a:chExt cx="832606" cy="832606"/>
          </a:xfrm>
        </p:grpSpPr>
        <p:pic>
          <p:nvPicPr>
            <p:cNvPr id="374" name="Graphic 373" descr="Programmer">
              <a:extLst>
                <a:ext uri="{FF2B5EF4-FFF2-40B4-BE49-F238E27FC236}">
                  <a16:creationId xmlns:a16="http://schemas.microsoft.com/office/drawing/2014/main" id="{2301D999-5183-4F1F-A61D-1E0159B1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125BA0CD-5FE7-4B22-894F-F9AD16DAEC12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DM</a:t>
              </a: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05DA5654-9780-4C3C-B807-81033FF1502A}"/>
              </a:ext>
            </a:extLst>
          </p:cNvPr>
          <p:cNvSpPr txBox="1"/>
          <p:nvPr/>
        </p:nvSpPr>
        <p:spPr>
          <a:xfrm>
            <a:off x="1422074" y="2790613"/>
            <a:ext cx="877163" cy="5078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1350" dirty="0"/>
              <a:t>Engineer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E482FB64-8DE3-4EE8-BFF8-9B3A4581ACF8}"/>
              </a:ext>
            </a:extLst>
          </p:cNvPr>
          <p:cNvSpPr txBox="1"/>
          <p:nvPr/>
        </p:nvSpPr>
        <p:spPr>
          <a:xfrm>
            <a:off x="3252141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Manager</a:t>
            </a:r>
          </a:p>
          <a:p>
            <a:r>
              <a:rPr lang="en-US" sz="1350" dirty="0"/>
              <a:t>&amp; AI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E466F22F-83B2-43A5-80CC-1C60D0CA24C2}"/>
              </a:ext>
            </a:extLst>
          </p:cNvPr>
          <p:cNvSpPr txBox="1"/>
          <p:nvPr/>
        </p:nvSpPr>
        <p:spPr>
          <a:xfrm>
            <a:off x="5170344" y="2837556"/>
            <a:ext cx="867545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1350" dirty="0"/>
              <a:t>Analyst</a:t>
            </a:r>
          </a:p>
          <a:p>
            <a:r>
              <a:rPr lang="en-US" sz="1350" dirty="0"/>
              <a:t>&amp; AI</a:t>
            </a: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58627C5E-EF50-427E-B57E-164C350840A3}"/>
              </a:ext>
            </a:extLst>
          </p:cNvPr>
          <p:cNvGrpSpPr>
            <a:grpSpLocks noChangeAspect="1"/>
          </p:cNvGrpSpPr>
          <p:nvPr/>
        </p:nvGrpSpPr>
        <p:grpSpPr>
          <a:xfrm>
            <a:off x="5556339" y="3020988"/>
            <a:ext cx="548640" cy="548640"/>
            <a:chOff x="2765933" y="3819058"/>
            <a:chExt cx="832606" cy="832606"/>
          </a:xfrm>
        </p:grpSpPr>
        <p:pic>
          <p:nvPicPr>
            <p:cNvPr id="372" name="Graphic 371" descr="Programmer">
              <a:extLst>
                <a:ext uri="{FF2B5EF4-FFF2-40B4-BE49-F238E27FC236}">
                  <a16:creationId xmlns:a16="http://schemas.microsoft.com/office/drawing/2014/main" id="{D15D807E-ABFB-41A2-B621-094FBCF6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65933" y="3819058"/>
              <a:ext cx="832606" cy="832606"/>
            </a:xfrm>
            <a:prstGeom prst="rect">
              <a:avLst/>
            </a:prstGeom>
          </p:spPr>
        </p:pic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736E00E6-6C1A-4D1B-A660-A1C92B458DBF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A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494D1013-DAC9-4616-BD47-7D0A3B5163F5}"/>
              </a:ext>
            </a:extLst>
          </p:cNvPr>
          <p:cNvGrpSpPr/>
          <p:nvPr/>
        </p:nvGrpSpPr>
        <p:grpSpPr>
          <a:xfrm>
            <a:off x="2273224" y="2837354"/>
            <a:ext cx="385772" cy="385772"/>
            <a:chOff x="2259933" y="2670272"/>
            <a:chExt cx="385772" cy="385772"/>
          </a:xfrm>
        </p:grpSpPr>
        <p:sp>
          <p:nvSpPr>
            <p:cNvPr id="370" name="Oval 369">
              <a:extLst>
                <a:ext uri="{FF2B5EF4-FFF2-40B4-BE49-F238E27FC236}">
                  <a16:creationId xmlns:a16="http://schemas.microsoft.com/office/drawing/2014/main" id="{F3DE9BCD-425C-473D-9D72-A84562CBF125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FE5470D2-9B1B-4BC6-910A-73E1BFD96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DA7E173-837C-4333-B85B-D5B17CFBFF7E}"/>
              </a:ext>
            </a:extLst>
          </p:cNvPr>
          <p:cNvGrpSpPr/>
          <p:nvPr/>
        </p:nvGrpSpPr>
        <p:grpSpPr>
          <a:xfrm>
            <a:off x="4100666" y="2837354"/>
            <a:ext cx="385772" cy="385772"/>
            <a:chOff x="2259933" y="2670272"/>
            <a:chExt cx="385772" cy="385772"/>
          </a:xfrm>
        </p:grpSpPr>
        <p:sp>
          <p:nvSpPr>
            <p:cNvPr id="368" name="Oval 367">
              <a:extLst>
                <a:ext uri="{FF2B5EF4-FFF2-40B4-BE49-F238E27FC236}">
                  <a16:creationId xmlns:a16="http://schemas.microsoft.com/office/drawing/2014/main" id="{5C92D306-46BE-402C-85A8-53809F38AAA6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B681CF00-0A34-4B83-AB83-0EA8D5096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1CA9032-9775-434B-8F86-7C169717EA56}"/>
              </a:ext>
            </a:extLst>
          </p:cNvPr>
          <p:cNvGrpSpPr/>
          <p:nvPr/>
        </p:nvGrpSpPr>
        <p:grpSpPr>
          <a:xfrm>
            <a:off x="5941792" y="2837354"/>
            <a:ext cx="385772" cy="385772"/>
            <a:chOff x="2259933" y="2670272"/>
            <a:chExt cx="385772" cy="385772"/>
          </a:xfrm>
        </p:grpSpPr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7243FDFE-D258-4198-9EBE-B0EB3A0AEB6A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7" name="Picture 366">
              <a:extLst>
                <a:ext uri="{FF2B5EF4-FFF2-40B4-BE49-F238E27FC236}">
                  <a16:creationId xmlns:a16="http://schemas.microsoft.com/office/drawing/2014/main" id="{53464A3F-1998-4CA0-99B2-918CB76D2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sp>
        <p:nvSpPr>
          <p:cNvPr id="378" name="TextBox 377">
            <a:extLst>
              <a:ext uri="{FF2B5EF4-FFF2-40B4-BE49-F238E27FC236}">
                <a16:creationId xmlns:a16="http://schemas.microsoft.com/office/drawing/2014/main" id="{6F9B4146-7520-48AC-A893-5C6682754611}"/>
              </a:ext>
            </a:extLst>
          </p:cNvPr>
          <p:cNvSpPr txBox="1"/>
          <p:nvPr/>
        </p:nvSpPr>
        <p:spPr>
          <a:xfrm>
            <a:off x="7245936" y="2894849"/>
            <a:ext cx="982961" cy="30008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dirty="0"/>
              <a:t>Consumer</a:t>
            </a:r>
          </a:p>
        </p:txBody>
      </p:sp>
      <p:pic>
        <p:nvPicPr>
          <p:cNvPr id="379" name="Graphic 378" descr="User">
            <a:extLst>
              <a:ext uri="{FF2B5EF4-FFF2-40B4-BE49-F238E27FC236}">
                <a16:creationId xmlns:a16="http://schemas.microsoft.com/office/drawing/2014/main" id="{1503914E-66A1-43F0-AF9F-7F43970C93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65392" y="3385283"/>
            <a:ext cx="548640" cy="548640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625C7FAF-8385-4952-806F-69735BC235D2}"/>
              </a:ext>
            </a:extLst>
          </p:cNvPr>
          <p:cNvSpPr txBox="1"/>
          <p:nvPr/>
        </p:nvSpPr>
        <p:spPr>
          <a:xfrm>
            <a:off x="6368292" y="3963024"/>
            <a:ext cx="829073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Analysis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51049568-4980-43C5-8412-D1477EA96D86}"/>
              </a:ext>
            </a:extLst>
          </p:cNvPr>
          <p:cNvSpPr txBox="1"/>
          <p:nvPr/>
        </p:nvSpPr>
        <p:spPr>
          <a:xfrm>
            <a:off x="2481540" y="3985614"/>
            <a:ext cx="1300356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Extracted data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A19C2390-7469-4DEB-A6D3-C62BB46A8D5E}"/>
              </a:ext>
            </a:extLst>
          </p:cNvPr>
          <p:cNvSpPr txBox="1"/>
          <p:nvPr/>
        </p:nvSpPr>
        <p:spPr>
          <a:xfrm>
            <a:off x="4271868" y="3985614"/>
            <a:ext cx="1377300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Correlated data</a:t>
            </a:r>
          </a:p>
        </p:txBody>
      </p: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F8293127-0BC0-459A-9B87-E4E222E82903}"/>
              </a:ext>
            </a:extLst>
          </p:cNvPr>
          <p:cNvGrpSpPr>
            <a:grpSpLocks noChangeAspect="1"/>
          </p:cNvGrpSpPr>
          <p:nvPr/>
        </p:nvGrpSpPr>
        <p:grpSpPr>
          <a:xfrm>
            <a:off x="2857398" y="3385283"/>
            <a:ext cx="548640" cy="548640"/>
            <a:chOff x="4471650" y="5073930"/>
            <a:chExt cx="393669" cy="393669"/>
          </a:xfrm>
        </p:grpSpPr>
        <p:pic>
          <p:nvPicPr>
            <p:cNvPr id="384" name="Picture 383">
              <a:extLst>
                <a:ext uri="{FF2B5EF4-FFF2-40B4-BE49-F238E27FC236}">
                  <a16:creationId xmlns:a16="http://schemas.microsoft.com/office/drawing/2014/main" id="{75BBE859-2086-4A8B-9F7F-70B6E90C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385" name="Rectangle 384">
              <a:extLst>
                <a:ext uri="{FF2B5EF4-FFF2-40B4-BE49-F238E27FC236}">
                  <a16:creationId xmlns:a16="http://schemas.microsoft.com/office/drawing/2014/main" id="{2F9E53C0-8974-4176-90BE-774B58CCC046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Diamond 385">
              <a:extLst>
                <a:ext uri="{FF2B5EF4-FFF2-40B4-BE49-F238E27FC236}">
                  <a16:creationId xmlns:a16="http://schemas.microsoft.com/office/drawing/2014/main" id="{426FDDFB-BC71-4A16-BC05-F770496EC1A0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Isosceles Triangle 386">
              <a:extLst>
                <a:ext uri="{FF2B5EF4-FFF2-40B4-BE49-F238E27FC236}">
                  <a16:creationId xmlns:a16="http://schemas.microsoft.com/office/drawing/2014/main" id="{D4FCBE31-547C-4524-8860-520B6BDBB25D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35B2A852-8FA4-4769-A77E-D5DAE726DBD1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0DE3A6FE-A94E-422A-82E8-E156DA21387A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323F172-A535-482A-A321-AC6163EFB389}"/>
              </a:ext>
            </a:extLst>
          </p:cNvPr>
          <p:cNvGrpSpPr>
            <a:grpSpLocks noChangeAspect="1"/>
          </p:cNvGrpSpPr>
          <p:nvPr/>
        </p:nvGrpSpPr>
        <p:grpSpPr>
          <a:xfrm>
            <a:off x="4686198" y="3385283"/>
            <a:ext cx="548640" cy="548640"/>
            <a:chOff x="5119113" y="2097176"/>
            <a:chExt cx="640080" cy="640080"/>
          </a:xfrm>
        </p:grpSpPr>
        <p:pic>
          <p:nvPicPr>
            <p:cNvPr id="391" name="Picture 390">
              <a:extLst>
                <a:ext uri="{FF2B5EF4-FFF2-40B4-BE49-F238E27FC236}">
                  <a16:creationId xmlns:a16="http://schemas.microsoft.com/office/drawing/2014/main" id="{958FD096-1A04-4BEF-86DC-E42DB4FD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7DDA61FD-87AD-4071-ABC1-09820EEAC9F5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Diamond 392">
              <a:extLst>
                <a:ext uri="{FF2B5EF4-FFF2-40B4-BE49-F238E27FC236}">
                  <a16:creationId xmlns:a16="http://schemas.microsoft.com/office/drawing/2014/main" id="{96623827-D475-4EEC-9D20-E18245B29BD6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Isosceles Triangle 393">
              <a:extLst>
                <a:ext uri="{FF2B5EF4-FFF2-40B4-BE49-F238E27FC236}">
                  <a16:creationId xmlns:a16="http://schemas.microsoft.com/office/drawing/2014/main" id="{1A75F348-1041-497B-9BA0-C4F7936266D5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F6040726-2F9A-4E24-87B5-E7FB8B6F4D76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302D0769-297B-4561-8077-2E5DB73B3442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ECFD84E-ADE2-4DF1-A00B-D0552B3A5E1C}"/>
                </a:ext>
              </a:extLst>
            </p:cNvPr>
            <p:cNvCxnSpPr>
              <a:cxnSpLocks/>
              <a:stCxn id="393" idx="3"/>
              <a:endCxn id="396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96DC005-8024-4B34-A8A1-9CDA2DB4FD6F}"/>
                </a:ext>
              </a:extLst>
            </p:cNvPr>
            <p:cNvCxnSpPr>
              <a:cxnSpLocks/>
              <a:stCxn id="394" idx="0"/>
              <a:endCxn id="393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C1D5018E-03BD-4386-BA71-18DC0962AE24}"/>
              </a:ext>
            </a:extLst>
          </p:cNvPr>
          <p:cNvGrpSpPr>
            <a:grpSpLocks noChangeAspect="1"/>
          </p:cNvGrpSpPr>
          <p:nvPr/>
        </p:nvGrpSpPr>
        <p:grpSpPr>
          <a:xfrm>
            <a:off x="6514998" y="3385283"/>
            <a:ext cx="548640" cy="548640"/>
            <a:chOff x="6887695" y="2049704"/>
            <a:chExt cx="640080" cy="640080"/>
          </a:xfrm>
        </p:grpSpPr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3E3B1A1F-8837-44C9-B730-E720FCC50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401" name="Group 400">
              <a:extLst>
                <a:ext uri="{FF2B5EF4-FFF2-40B4-BE49-F238E27FC236}">
                  <a16:creationId xmlns:a16="http://schemas.microsoft.com/office/drawing/2014/main" id="{35D35259-34B8-42DE-9039-55BAFC64EFD9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6B604B55-DE2F-4CB8-BBEA-9075E16EA8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3" name="Group 402">
                <a:extLst>
                  <a:ext uri="{FF2B5EF4-FFF2-40B4-BE49-F238E27FC236}">
                    <a16:creationId xmlns:a16="http://schemas.microsoft.com/office/drawing/2014/main" id="{328C65DD-DD67-46F1-BBEF-C0C0C3E9D1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404" name="Diamond 403">
                  <a:extLst>
                    <a:ext uri="{FF2B5EF4-FFF2-40B4-BE49-F238E27FC236}">
                      <a16:creationId xmlns:a16="http://schemas.microsoft.com/office/drawing/2014/main" id="{7FF1EF06-B8E0-4366-8226-CF24B7292F3C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Isosceles Triangle 404">
                  <a:extLst>
                    <a:ext uri="{FF2B5EF4-FFF2-40B4-BE49-F238E27FC236}">
                      <a16:creationId xmlns:a16="http://schemas.microsoft.com/office/drawing/2014/main" id="{E15D72B7-973E-4777-BA80-272AC2EA37D4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D83B2BB3-AB35-4E6A-A6CD-D0EA3573416F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4EEDA3AF-5589-4724-BC35-A7358F8D620E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84BBFAB8-B6B6-4976-B766-E3071A9E2242}"/>
                    </a:ext>
                  </a:extLst>
                </p:cNvPr>
                <p:cNvCxnSpPr>
                  <a:cxnSpLocks/>
                  <a:stCxn id="404" idx="3"/>
                  <a:endCxn id="407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31050930-2618-4E3C-81C3-1361289A1C65}"/>
                    </a:ext>
                  </a:extLst>
                </p:cNvPr>
                <p:cNvCxnSpPr>
                  <a:cxnSpLocks/>
                  <a:stCxn id="405" idx="0"/>
                  <a:endCxn id="404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9D372CC6-A781-4C67-A938-AE55B0DEF80B}"/>
              </a:ext>
            </a:extLst>
          </p:cNvPr>
          <p:cNvSpPr/>
          <p:nvPr/>
        </p:nvSpPr>
        <p:spPr>
          <a:xfrm>
            <a:off x="6225402" y="4815883"/>
            <a:ext cx="1991840" cy="783518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51EDC85F-1287-4E63-AE3D-8094C1956DCD}"/>
              </a:ext>
            </a:extLst>
          </p:cNvPr>
          <p:cNvCxnSpPr>
            <a:cxnSpLocks/>
            <a:stCxn id="414" idx="0"/>
            <a:endCxn id="379" idx="2"/>
          </p:cNvCxnSpPr>
          <p:nvPr/>
        </p:nvCxnSpPr>
        <p:spPr>
          <a:xfrm flipV="1">
            <a:off x="7221322" y="3933923"/>
            <a:ext cx="518390" cy="8819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E96305B-8A81-4E5F-96A2-49BACB69FD09}"/>
              </a:ext>
            </a:extLst>
          </p:cNvPr>
          <p:cNvCxnSpPr>
            <a:cxnSpLocks/>
            <a:stCxn id="102" idx="2"/>
          </p:cNvCxnSpPr>
          <p:nvPr/>
        </p:nvCxnSpPr>
        <p:spPr>
          <a:xfrm flipH="1">
            <a:off x="1922441" y="2115365"/>
            <a:ext cx="1517678" cy="675248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B3A74F3-E7A9-48AA-A5B1-D88E8F856F7A}"/>
              </a:ext>
            </a:extLst>
          </p:cNvPr>
          <p:cNvCxnSpPr>
            <a:cxnSpLocks/>
            <a:stCxn id="108" idx="2"/>
            <a:endCxn id="378" idx="0"/>
          </p:cNvCxnSpPr>
          <p:nvPr/>
        </p:nvCxnSpPr>
        <p:spPr>
          <a:xfrm>
            <a:off x="5743429" y="1919050"/>
            <a:ext cx="1993988" cy="975799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0EF72AA-7EC7-4200-BF0D-9B60660A0659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3440119" y="2115365"/>
            <a:ext cx="307580" cy="722191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5187338-410B-4437-9D76-AA4B6194189B}"/>
              </a:ext>
            </a:extLst>
          </p:cNvPr>
          <p:cNvCxnSpPr>
            <a:cxnSpLocks/>
            <a:stCxn id="102" idx="2"/>
          </p:cNvCxnSpPr>
          <p:nvPr/>
        </p:nvCxnSpPr>
        <p:spPr>
          <a:xfrm>
            <a:off x="3440119" y="2115365"/>
            <a:ext cx="2225783" cy="722191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8E56160-60B7-4EA0-A0DC-A4275A629621}"/>
              </a:ext>
            </a:extLst>
          </p:cNvPr>
          <p:cNvCxnSpPr>
            <a:cxnSpLocks/>
            <a:stCxn id="102" idx="2"/>
            <a:endCxn id="378" idx="0"/>
          </p:cNvCxnSpPr>
          <p:nvPr/>
        </p:nvCxnSpPr>
        <p:spPr>
          <a:xfrm>
            <a:off x="3440119" y="2115365"/>
            <a:ext cx="4297298" cy="779484"/>
          </a:xfrm>
          <a:prstGeom prst="line">
            <a:avLst/>
          </a:prstGeom>
          <a:ln w="19050">
            <a:solidFill>
              <a:srgbClr val="1A8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2BFFF59D-72BC-4245-AF26-9E2108FC5383}"/>
              </a:ext>
            </a:extLst>
          </p:cNvPr>
          <p:cNvSpPr/>
          <p:nvPr/>
        </p:nvSpPr>
        <p:spPr>
          <a:xfrm>
            <a:off x="1927911" y="1141788"/>
            <a:ext cx="3024416" cy="973577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7814217-B21A-42E8-A2FC-412E954018AD}"/>
              </a:ext>
            </a:extLst>
          </p:cNvPr>
          <p:cNvSpPr txBox="1"/>
          <p:nvPr/>
        </p:nvSpPr>
        <p:spPr>
          <a:xfrm>
            <a:off x="2021975" y="1163541"/>
            <a:ext cx="3024415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variables (all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Workload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Calibrated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6C494D0-1FD1-4199-AD66-1871F40DE9A3}"/>
              </a:ext>
            </a:extLst>
          </p:cNvPr>
          <p:cNvSpPr/>
          <p:nvPr/>
        </p:nvSpPr>
        <p:spPr>
          <a:xfrm>
            <a:off x="3349570" y="1378269"/>
            <a:ext cx="140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Timeliness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A22C37C8-4CB2-4223-AE66-028A8083BC73}"/>
              </a:ext>
            </a:extLst>
          </p:cNvPr>
          <p:cNvSpPr/>
          <p:nvPr/>
        </p:nvSpPr>
        <p:spPr>
          <a:xfrm>
            <a:off x="438710" y="1141788"/>
            <a:ext cx="1363103" cy="973577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FEF5046-862C-4EC9-91A8-58E5FEF1EFCB}"/>
              </a:ext>
            </a:extLst>
          </p:cNvPr>
          <p:cNvSpPr txBox="1"/>
          <p:nvPr/>
        </p:nvSpPr>
        <p:spPr>
          <a:xfrm>
            <a:off x="536380" y="1162439"/>
            <a:ext cx="130680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Behavior</a:t>
            </a:r>
          </a:p>
          <a:p>
            <a:endParaRPr lang="en-US" sz="1400" dirty="0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EDE654A0-5383-4288-B4C5-917E2F6E1DB9}"/>
              </a:ext>
            </a:extLst>
          </p:cNvPr>
          <p:cNvSpPr/>
          <p:nvPr/>
        </p:nvSpPr>
        <p:spPr>
          <a:xfrm>
            <a:off x="5063444" y="1139565"/>
            <a:ext cx="1359969" cy="779485"/>
          </a:xfrm>
          <a:prstGeom prst="roundRect">
            <a:avLst/>
          </a:prstGeom>
          <a:solidFill>
            <a:srgbClr val="1A87C5">
              <a:alpha val="1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C5B943C-5ECC-4D66-8641-9659C1B26463}"/>
              </a:ext>
            </a:extLst>
          </p:cNvPr>
          <p:cNvSpPr txBox="1"/>
          <p:nvPr/>
        </p:nvSpPr>
        <p:spPr>
          <a:xfrm>
            <a:off x="5157508" y="1161318"/>
            <a:ext cx="1265905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HSI variable </a:t>
            </a:r>
            <a:br>
              <a:rPr lang="en-US" sz="1400" u="sng" dirty="0"/>
            </a:br>
            <a:r>
              <a:rPr lang="en-US" sz="1400" u="sng" dirty="0"/>
              <a:t>(consumer)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Approval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C93B7B24-EE1A-4143-8D49-B4027A2F2B4B}"/>
              </a:ext>
            </a:extLst>
          </p:cNvPr>
          <p:cNvSpPr/>
          <p:nvPr/>
        </p:nvSpPr>
        <p:spPr>
          <a:xfrm>
            <a:off x="438710" y="4815883"/>
            <a:ext cx="1993784" cy="763587"/>
          </a:xfrm>
          <a:prstGeom prst="roundRect">
            <a:avLst/>
          </a:prstGeom>
          <a:solidFill>
            <a:srgbClr val="FFE5E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0667E3-4E7C-4FD1-939E-5357BEAA10BB}"/>
              </a:ext>
            </a:extLst>
          </p:cNvPr>
          <p:cNvSpPr txBox="1"/>
          <p:nvPr/>
        </p:nvSpPr>
        <p:spPr>
          <a:xfrm>
            <a:off x="6285876" y="4833477"/>
            <a:ext cx="1931365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Performance variable (consumer)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Mission success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C31D1B2-9E09-44E9-B905-E0EA9705308A}"/>
              </a:ext>
            </a:extLst>
          </p:cNvPr>
          <p:cNvSpPr txBox="1"/>
          <p:nvPr/>
        </p:nvSpPr>
        <p:spPr>
          <a:xfrm>
            <a:off x="466860" y="4815609"/>
            <a:ext cx="2014680" cy="73866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400" u="sng" dirty="0"/>
              <a:t>Performance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Confusion matrices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Error distances</a:t>
            </a:r>
          </a:p>
        </p:txBody>
      </p:sp>
    </p:spTree>
    <p:extLst>
      <p:ext uri="{BB962C8B-B14F-4D97-AF65-F5344CB8AC3E}">
        <p14:creationId xmlns:p14="http://schemas.microsoft.com/office/powerpoint/2010/main" val="15756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642C1E1-649C-4CC9-A534-67BFDB4AC6D6}"/>
              </a:ext>
            </a:extLst>
          </p:cNvPr>
          <p:cNvGrpSpPr/>
          <p:nvPr/>
        </p:nvGrpSpPr>
        <p:grpSpPr>
          <a:xfrm>
            <a:off x="1679358" y="3966108"/>
            <a:ext cx="4676569" cy="775639"/>
            <a:chOff x="1669733" y="1328771"/>
            <a:chExt cx="4676569" cy="775639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5DF9D2F5-28DF-4199-B1A9-5AD00E301F9B}"/>
                </a:ext>
              </a:extLst>
            </p:cNvPr>
            <p:cNvGrpSpPr/>
            <p:nvPr/>
          </p:nvGrpSpPr>
          <p:grpSpPr>
            <a:xfrm>
              <a:off x="2125177" y="1555770"/>
              <a:ext cx="4221125" cy="548640"/>
              <a:chOff x="2404316" y="1642404"/>
              <a:chExt cx="4221125" cy="548640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89AD5E22-0936-4B0F-8881-374D644559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04316" y="1642404"/>
                <a:ext cx="548640" cy="548640"/>
                <a:chOff x="2765933" y="3819060"/>
                <a:chExt cx="832606" cy="832606"/>
              </a:xfrm>
            </p:grpSpPr>
            <p:pic>
              <p:nvPicPr>
                <p:cNvPr id="257" name="Graphic 256" descr="Programmer">
                  <a:extLst>
                    <a:ext uri="{FF2B5EF4-FFF2-40B4-BE49-F238E27FC236}">
                      <a16:creationId xmlns:a16="http://schemas.microsoft.com/office/drawing/2014/main" id="{AA1DC0B2-EEF2-490B-B507-8C69252FD5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5933" y="3819060"/>
                  <a:ext cx="832606" cy="832606"/>
                </a:xfrm>
                <a:prstGeom prst="rect">
                  <a:avLst/>
                </a:prstGeom>
              </p:spPr>
            </p:pic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6AFBAE9-867F-45AA-8F72-822873CBE638}"/>
                    </a:ext>
                  </a:extLst>
                </p:cNvPr>
                <p:cNvSpPr/>
                <p:nvPr/>
              </p:nvSpPr>
              <p:spPr>
                <a:xfrm>
                  <a:off x="3057342" y="4360257"/>
                  <a:ext cx="249782" cy="208153"/>
                </a:xfrm>
                <a:prstGeom prst="rect">
                  <a:avLst/>
                </a:prstGeom>
                <a:solidFill>
                  <a:srgbClr val="1A8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b="1" dirty="0"/>
                    <a:t>DE</a:t>
                  </a:r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CB00DED5-AFA3-4820-AF8E-C5608CEA28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233116" y="1642404"/>
                <a:ext cx="548640" cy="548640"/>
                <a:chOff x="2765933" y="3819060"/>
                <a:chExt cx="832606" cy="832606"/>
              </a:xfrm>
            </p:grpSpPr>
            <p:pic>
              <p:nvPicPr>
                <p:cNvPr id="255" name="Graphic 254" descr="Programmer">
                  <a:extLst>
                    <a:ext uri="{FF2B5EF4-FFF2-40B4-BE49-F238E27FC236}">
                      <a16:creationId xmlns:a16="http://schemas.microsoft.com/office/drawing/2014/main" id="{12246EA4-56AB-42E8-9D4E-FDC203F057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5933" y="3819060"/>
                  <a:ext cx="832606" cy="832606"/>
                </a:xfrm>
                <a:prstGeom prst="rect">
                  <a:avLst/>
                </a:prstGeom>
              </p:spPr>
            </p:pic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666B0E4-51A4-4FDD-B47C-277E67017DF6}"/>
                    </a:ext>
                  </a:extLst>
                </p:cNvPr>
                <p:cNvSpPr/>
                <p:nvPr/>
              </p:nvSpPr>
              <p:spPr>
                <a:xfrm>
                  <a:off x="3057344" y="4360256"/>
                  <a:ext cx="249782" cy="208152"/>
                </a:xfrm>
                <a:prstGeom prst="rect">
                  <a:avLst/>
                </a:prstGeom>
                <a:solidFill>
                  <a:srgbClr val="1A8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b="1" dirty="0"/>
                    <a:t>DM</a:t>
                  </a:r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2C2870BB-E3D1-41F7-92CA-16BE0A21C5F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76801" y="1642404"/>
                <a:ext cx="548640" cy="548640"/>
                <a:chOff x="2765933" y="3819058"/>
                <a:chExt cx="832606" cy="832606"/>
              </a:xfrm>
            </p:grpSpPr>
            <p:pic>
              <p:nvPicPr>
                <p:cNvPr id="253" name="Graphic 252" descr="Programmer">
                  <a:extLst>
                    <a:ext uri="{FF2B5EF4-FFF2-40B4-BE49-F238E27FC236}">
                      <a16:creationId xmlns:a16="http://schemas.microsoft.com/office/drawing/2014/main" id="{53D6468E-F373-4441-B071-DBE22F7A7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5933" y="3819058"/>
                  <a:ext cx="832606" cy="832606"/>
                </a:xfrm>
                <a:prstGeom prst="rect">
                  <a:avLst/>
                </a:prstGeom>
              </p:spPr>
            </p:pic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5682599C-B212-43DC-831B-C89BD901C91B}"/>
                    </a:ext>
                  </a:extLst>
                </p:cNvPr>
                <p:cNvSpPr/>
                <p:nvPr/>
              </p:nvSpPr>
              <p:spPr>
                <a:xfrm>
                  <a:off x="3057344" y="4360256"/>
                  <a:ext cx="249782" cy="208152"/>
                </a:xfrm>
                <a:prstGeom prst="rect">
                  <a:avLst/>
                </a:prstGeom>
                <a:solidFill>
                  <a:srgbClr val="1A87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800" b="1" dirty="0"/>
                    <a:t>A</a:t>
                  </a:r>
                </a:p>
              </p:txBody>
            </p:sp>
          </p:grpSp>
        </p:grp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012B5B2-6A18-4586-B04C-A9054E76358D}"/>
                </a:ext>
              </a:extLst>
            </p:cNvPr>
            <p:cNvSpPr txBox="1"/>
            <p:nvPr/>
          </p:nvSpPr>
          <p:spPr>
            <a:xfrm>
              <a:off x="1669733" y="1340504"/>
              <a:ext cx="877163" cy="30008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1350" dirty="0"/>
                <a:t>Engineer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9D543D0F-C433-4937-B96E-2A958A8FD70F}"/>
                </a:ext>
              </a:extLst>
            </p:cNvPr>
            <p:cNvSpPr txBox="1"/>
            <p:nvPr/>
          </p:nvSpPr>
          <p:spPr>
            <a:xfrm>
              <a:off x="3570317" y="1328771"/>
              <a:ext cx="867545" cy="30008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1350" dirty="0"/>
                <a:t>Manager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73C564B6-FF63-4A4A-BED0-1B8D9DB90B5E}"/>
                </a:ext>
              </a:extLst>
            </p:cNvPr>
            <p:cNvSpPr txBox="1"/>
            <p:nvPr/>
          </p:nvSpPr>
          <p:spPr>
            <a:xfrm>
              <a:off x="5409109" y="1339434"/>
              <a:ext cx="752129" cy="300082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1350" dirty="0"/>
                <a:t>Analyst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E5B90AA-AD31-4313-8D20-42251B5F4195}"/>
              </a:ext>
            </a:extLst>
          </p:cNvPr>
          <p:cNvGrpSpPr/>
          <p:nvPr/>
        </p:nvGrpSpPr>
        <p:grpSpPr>
          <a:xfrm>
            <a:off x="1654303" y="1440789"/>
            <a:ext cx="4920004" cy="880613"/>
            <a:chOff x="1669733" y="4055243"/>
            <a:chExt cx="4920004" cy="88061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BD480EF-FBED-4AEA-8433-7D27DBB7C5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46027" y="4387216"/>
              <a:ext cx="548640" cy="548640"/>
              <a:chOff x="2765933" y="3819060"/>
              <a:chExt cx="832606" cy="832606"/>
            </a:xfrm>
          </p:grpSpPr>
          <p:pic>
            <p:nvPicPr>
              <p:cNvPr id="243" name="Graphic 242" descr="Programmer">
                <a:extLst>
                  <a:ext uri="{FF2B5EF4-FFF2-40B4-BE49-F238E27FC236}">
                    <a16:creationId xmlns:a16="http://schemas.microsoft.com/office/drawing/2014/main" id="{E189B141-CBBC-46E4-B71D-41E79BEB0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65933" y="3819060"/>
                <a:ext cx="832606" cy="832606"/>
              </a:xfrm>
              <a:prstGeom prst="rect">
                <a:avLst/>
              </a:prstGeom>
            </p:spPr>
          </p:pic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DEA9A5E-B301-4946-9FC2-234F07F03EAD}"/>
                  </a:ext>
                </a:extLst>
              </p:cNvPr>
              <p:cNvSpPr/>
              <p:nvPr/>
            </p:nvSpPr>
            <p:spPr>
              <a:xfrm>
                <a:off x="3057342" y="4360257"/>
                <a:ext cx="249782" cy="208153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 dirty="0"/>
                  <a:t>DE</a:t>
                </a: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A6046BB8-DA86-4952-A176-4BEF0DBC65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4827" y="4387216"/>
              <a:ext cx="548640" cy="548640"/>
              <a:chOff x="2765933" y="3819060"/>
              <a:chExt cx="832606" cy="832606"/>
            </a:xfrm>
          </p:grpSpPr>
          <p:pic>
            <p:nvPicPr>
              <p:cNvPr id="241" name="Graphic 240" descr="Programmer">
                <a:extLst>
                  <a:ext uri="{FF2B5EF4-FFF2-40B4-BE49-F238E27FC236}">
                    <a16:creationId xmlns:a16="http://schemas.microsoft.com/office/drawing/2014/main" id="{5229D38D-28BE-4844-8F50-288AD6B25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65933" y="3819060"/>
                <a:ext cx="832606" cy="832606"/>
              </a:xfrm>
              <a:prstGeom prst="rect">
                <a:avLst/>
              </a:prstGeom>
            </p:spPr>
          </p:pic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81A0B5D9-C25F-4F18-B027-9809334F0401}"/>
                  </a:ext>
                </a:extLst>
              </p:cNvPr>
              <p:cNvSpPr/>
              <p:nvPr/>
            </p:nvSpPr>
            <p:spPr>
              <a:xfrm>
                <a:off x="3057344" y="4360256"/>
                <a:ext cx="249782" cy="208152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 dirty="0"/>
                  <a:t>DM</a:t>
                </a:r>
              </a:p>
            </p:txBody>
          </p:sp>
        </p:grp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A39743E-E920-4C9A-BAFD-AE6F68F94C2C}"/>
                </a:ext>
              </a:extLst>
            </p:cNvPr>
            <p:cNvSpPr txBox="1"/>
            <p:nvPr/>
          </p:nvSpPr>
          <p:spPr>
            <a:xfrm>
              <a:off x="1669733" y="4055243"/>
              <a:ext cx="877163" cy="507831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350" dirty="0"/>
                <a:t>Engineer</a:t>
              </a:r>
            </a:p>
            <a:p>
              <a:r>
                <a:rPr lang="en-US" sz="1350" dirty="0"/>
                <a:t>&amp; AI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812CFD8-C696-4A67-8279-9438BECA1224}"/>
                </a:ext>
              </a:extLst>
            </p:cNvPr>
            <p:cNvSpPr txBox="1"/>
            <p:nvPr/>
          </p:nvSpPr>
          <p:spPr>
            <a:xfrm>
              <a:off x="3543342" y="4102186"/>
              <a:ext cx="867545" cy="50783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dirty="0"/>
                <a:t>Manager</a:t>
              </a:r>
            </a:p>
            <a:p>
              <a:r>
                <a:rPr lang="en-US" sz="1350" dirty="0"/>
                <a:t>&amp; AI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0A8063D-A2DC-4063-A339-31B1627CCDD1}"/>
                </a:ext>
              </a:extLst>
            </p:cNvPr>
            <p:cNvSpPr txBox="1"/>
            <p:nvPr/>
          </p:nvSpPr>
          <p:spPr>
            <a:xfrm>
              <a:off x="5461545" y="4102186"/>
              <a:ext cx="867545" cy="50783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dirty="0"/>
                <a:t>Analyst</a:t>
              </a:r>
            </a:p>
            <a:p>
              <a:r>
                <a:rPr lang="en-US" sz="1350" dirty="0"/>
                <a:t>&amp; AI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BA51D5FB-8278-4FA5-BE2D-64AE907C4A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8512" y="4387216"/>
              <a:ext cx="548640" cy="548640"/>
              <a:chOff x="2765933" y="3819058"/>
              <a:chExt cx="832606" cy="832606"/>
            </a:xfrm>
          </p:grpSpPr>
          <p:pic>
            <p:nvPicPr>
              <p:cNvPr id="239" name="Graphic 238" descr="Programmer">
                <a:extLst>
                  <a:ext uri="{FF2B5EF4-FFF2-40B4-BE49-F238E27FC236}">
                    <a16:creationId xmlns:a16="http://schemas.microsoft.com/office/drawing/2014/main" id="{D0129852-395F-4AC8-A561-66BF29C14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65933" y="3819058"/>
                <a:ext cx="832606" cy="832606"/>
              </a:xfrm>
              <a:prstGeom prst="rect">
                <a:avLst/>
              </a:prstGeom>
            </p:spPr>
          </p:pic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DC00918E-8C68-4B91-8CD1-6D9B660BFA50}"/>
                  </a:ext>
                </a:extLst>
              </p:cNvPr>
              <p:cNvSpPr/>
              <p:nvPr/>
            </p:nvSpPr>
            <p:spPr>
              <a:xfrm>
                <a:off x="3057344" y="4360256"/>
                <a:ext cx="249782" cy="208152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1" dirty="0"/>
                  <a:t>A</a:t>
                </a: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C4700F2-C533-4E00-98E2-E78228D1284A}"/>
                </a:ext>
              </a:extLst>
            </p:cNvPr>
            <p:cNvGrpSpPr/>
            <p:nvPr/>
          </p:nvGrpSpPr>
          <p:grpSpPr>
            <a:xfrm>
              <a:off x="2535397" y="4203582"/>
              <a:ext cx="385772" cy="385772"/>
              <a:chOff x="2259933" y="2670272"/>
              <a:chExt cx="385772" cy="385772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7C098C7-4435-4FEA-860D-7619D7AD706C}"/>
                  </a:ext>
                </a:extLst>
              </p:cNvPr>
              <p:cNvSpPr/>
              <p:nvPr/>
            </p:nvSpPr>
            <p:spPr>
              <a:xfrm>
                <a:off x="2259933" y="2670272"/>
                <a:ext cx="385772" cy="385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B7985EF1-452A-45F7-A36B-51BD2F8516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925" t="5384" r="5775" b="18425"/>
              <a:stretch/>
            </p:blipFill>
            <p:spPr>
              <a:xfrm>
                <a:off x="2300557" y="2743768"/>
                <a:ext cx="310417" cy="259107"/>
              </a:xfrm>
              <a:prstGeom prst="rect">
                <a:avLst/>
              </a:prstGeom>
            </p:spPr>
          </p:pic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A90079FB-CB9B-45B4-B9D0-E96952F3539A}"/>
                </a:ext>
              </a:extLst>
            </p:cNvPr>
            <p:cNvGrpSpPr/>
            <p:nvPr/>
          </p:nvGrpSpPr>
          <p:grpSpPr>
            <a:xfrm>
              <a:off x="4362839" y="4203582"/>
              <a:ext cx="385772" cy="385772"/>
              <a:chOff x="2259933" y="2670272"/>
              <a:chExt cx="385772" cy="385772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4EAC5DDB-09B4-48B8-9D26-5AEC59351439}"/>
                  </a:ext>
                </a:extLst>
              </p:cNvPr>
              <p:cNvSpPr/>
              <p:nvPr/>
            </p:nvSpPr>
            <p:spPr>
              <a:xfrm>
                <a:off x="2259933" y="2670272"/>
                <a:ext cx="385772" cy="385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6" name="Picture 235">
                <a:extLst>
                  <a:ext uri="{FF2B5EF4-FFF2-40B4-BE49-F238E27FC236}">
                    <a16:creationId xmlns:a16="http://schemas.microsoft.com/office/drawing/2014/main" id="{5C4EC5AB-E398-4DBA-B48D-527BCA2658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925" t="5384" r="5775" b="18425"/>
              <a:stretch/>
            </p:blipFill>
            <p:spPr>
              <a:xfrm>
                <a:off x="2300557" y="2743768"/>
                <a:ext cx="310417" cy="259107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640DB1F1-8A2F-44FE-84F0-EE5FACBD763D}"/>
                </a:ext>
              </a:extLst>
            </p:cNvPr>
            <p:cNvGrpSpPr/>
            <p:nvPr/>
          </p:nvGrpSpPr>
          <p:grpSpPr>
            <a:xfrm>
              <a:off x="6203965" y="4203582"/>
              <a:ext cx="385772" cy="385772"/>
              <a:chOff x="2259933" y="2670272"/>
              <a:chExt cx="385772" cy="385772"/>
            </a:xfrm>
          </p:grpSpPr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DA1BBC97-B44F-4549-85BC-5090EE93412A}"/>
                  </a:ext>
                </a:extLst>
              </p:cNvPr>
              <p:cNvSpPr/>
              <p:nvPr/>
            </p:nvSpPr>
            <p:spPr>
              <a:xfrm>
                <a:off x="2259933" y="2670272"/>
                <a:ext cx="385772" cy="385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81EC1D66-345C-40A9-98DA-FD278C95B8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925" t="5384" r="5775" b="18425"/>
              <a:stretch/>
            </p:blipFill>
            <p:spPr>
              <a:xfrm>
                <a:off x="2300557" y="2743768"/>
                <a:ext cx="310417" cy="259107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6F8F765-AECF-4FFD-91B8-8DDFCA44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ability of users to generate data analyses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64B30-A8DB-4403-B0C3-11A42C6B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200" dirty="0"/>
              <a:t>AI – Artificial Intelligence; DE – Data Engineer; DM – Data Manager; A – Analyst</a:t>
            </a:r>
          </a:p>
          <a:p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E70DCF6-376B-45CE-AF5D-7488342EA9A5}"/>
              </a:ext>
            </a:extLst>
          </p:cNvPr>
          <p:cNvCxnSpPr>
            <a:cxnSpLocks/>
          </p:cNvCxnSpPr>
          <p:nvPr/>
        </p:nvCxnSpPr>
        <p:spPr>
          <a:xfrm>
            <a:off x="3886651" y="2411377"/>
            <a:ext cx="7744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ACEC022-0630-4D43-B06B-82CA528DEDC7}"/>
              </a:ext>
            </a:extLst>
          </p:cNvPr>
          <p:cNvSpPr txBox="1"/>
          <p:nvPr/>
        </p:nvSpPr>
        <p:spPr>
          <a:xfrm>
            <a:off x="7420109" y="1835305"/>
            <a:ext cx="982961" cy="30008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dirty="0"/>
              <a:t>Consumer</a:t>
            </a:r>
          </a:p>
        </p:txBody>
      </p:sp>
      <p:pic>
        <p:nvPicPr>
          <p:cNvPr id="85" name="Graphic 84" descr="User">
            <a:extLst>
              <a:ext uri="{FF2B5EF4-FFF2-40B4-BE49-F238E27FC236}">
                <a16:creationId xmlns:a16="http://schemas.microsoft.com/office/drawing/2014/main" id="{61411EEC-1BDD-4E6B-A8D9-D291974120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9565" y="2137057"/>
            <a:ext cx="548640" cy="548640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CF5794D-CEAE-4E1C-A9BE-5E5623F15161}"/>
              </a:ext>
            </a:extLst>
          </p:cNvPr>
          <p:cNvCxnSpPr>
            <a:cxnSpLocks/>
            <a:stCxn id="183" idx="3"/>
            <a:endCxn id="85" idx="1"/>
          </p:cNvCxnSpPr>
          <p:nvPr/>
        </p:nvCxnSpPr>
        <p:spPr>
          <a:xfrm>
            <a:off x="7310381" y="2411377"/>
            <a:ext cx="32918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FA56505-C9B1-44D0-B128-8C66AD26760E}"/>
              </a:ext>
            </a:extLst>
          </p:cNvPr>
          <p:cNvCxnSpPr>
            <a:cxnSpLocks/>
          </p:cNvCxnSpPr>
          <p:nvPr/>
        </p:nvCxnSpPr>
        <p:spPr>
          <a:xfrm>
            <a:off x="5715451" y="2411377"/>
            <a:ext cx="7744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716A8870-9118-41F5-ACDF-CBECDFE27F61}"/>
              </a:ext>
            </a:extLst>
          </p:cNvPr>
          <p:cNvSpPr txBox="1"/>
          <p:nvPr/>
        </p:nvSpPr>
        <p:spPr>
          <a:xfrm>
            <a:off x="6615035" y="2714798"/>
            <a:ext cx="829073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Analysis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35FB23-22C2-492C-BFB4-AF8B76F5B95E}"/>
              </a:ext>
            </a:extLst>
          </p:cNvPr>
          <p:cNvSpPr txBox="1"/>
          <p:nvPr/>
        </p:nvSpPr>
        <p:spPr>
          <a:xfrm>
            <a:off x="2728283" y="2737388"/>
            <a:ext cx="1300356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Extracted data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8564D98-06BB-4E2A-B285-345BBBE6DDE4}"/>
              </a:ext>
            </a:extLst>
          </p:cNvPr>
          <p:cNvSpPr txBox="1"/>
          <p:nvPr/>
        </p:nvSpPr>
        <p:spPr>
          <a:xfrm>
            <a:off x="4518611" y="2737388"/>
            <a:ext cx="1377300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Correlated data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9D6381B-DAA1-4720-92D3-50F0A0F0CD1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57950" y="1999897"/>
            <a:ext cx="731520" cy="155448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550F9AA-2BB4-49FD-A95F-B245832B4453}"/>
              </a:ext>
            </a:extLst>
          </p:cNvPr>
          <p:cNvSpPr txBox="1"/>
          <p:nvPr/>
        </p:nvSpPr>
        <p:spPr>
          <a:xfrm>
            <a:off x="493019" y="4971049"/>
            <a:ext cx="1194558" cy="507831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b="1" dirty="0"/>
              <a:t>Comparison</a:t>
            </a:r>
          </a:p>
          <a:p>
            <a:pPr algn="ctr"/>
            <a:r>
              <a:rPr lang="en-US" sz="1350" b="1" dirty="0"/>
              <a:t>system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1F55F44-B2A1-4FAC-9288-C5FB42505EBB}"/>
              </a:ext>
            </a:extLst>
          </p:cNvPr>
          <p:cNvGrpSpPr>
            <a:grpSpLocks noChangeAspect="1"/>
          </p:cNvGrpSpPr>
          <p:nvPr/>
        </p:nvGrpSpPr>
        <p:grpSpPr>
          <a:xfrm>
            <a:off x="3104141" y="2137057"/>
            <a:ext cx="548640" cy="548640"/>
            <a:chOff x="4471650" y="5073930"/>
            <a:chExt cx="393669" cy="393669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A9FACB60-E405-4AEF-862F-A977E42A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0B574D4-966E-4FB7-83AB-D679FEFC4F79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iamond 106">
              <a:extLst>
                <a:ext uri="{FF2B5EF4-FFF2-40B4-BE49-F238E27FC236}">
                  <a16:creationId xmlns:a16="http://schemas.microsoft.com/office/drawing/2014/main" id="{0781ABD6-71CC-495E-903A-75D814CD58A8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FD399F63-B20C-4B54-8A70-94D3107F550F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6B6BE6A-92F9-4FD8-B9F5-95B95DCD2E0E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07148B9-46EA-4F5E-A04A-EC453B9483E3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7D0535-DCEE-48ED-9264-3E7C599678CD}"/>
              </a:ext>
            </a:extLst>
          </p:cNvPr>
          <p:cNvGrpSpPr>
            <a:grpSpLocks noChangeAspect="1"/>
          </p:cNvGrpSpPr>
          <p:nvPr/>
        </p:nvGrpSpPr>
        <p:grpSpPr>
          <a:xfrm>
            <a:off x="4932941" y="2137057"/>
            <a:ext cx="548640" cy="548640"/>
            <a:chOff x="5119113" y="2097176"/>
            <a:chExt cx="640080" cy="64008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6BD9A9E8-CB95-4A1E-A26D-43F9E81B9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66991B9-DBC2-4EA2-86DE-45BA88A3D551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iamond 168">
              <a:extLst>
                <a:ext uri="{FF2B5EF4-FFF2-40B4-BE49-F238E27FC236}">
                  <a16:creationId xmlns:a16="http://schemas.microsoft.com/office/drawing/2014/main" id="{61B1FD02-C4C6-44A2-87C2-F6D1E576BCCE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Isosceles Triangle 169">
              <a:extLst>
                <a:ext uri="{FF2B5EF4-FFF2-40B4-BE49-F238E27FC236}">
                  <a16:creationId xmlns:a16="http://schemas.microsoft.com/office/drawing/2014/main" id="{44802FDD-4437-4F8C-913F-F824153A6FD6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3FFEB7A7-249B-4B7D-B8D0-CB65258EAEB7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486FE3F-2B00-4192-B57C-86A6894612B9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7DECBF2-4036-4164-A6B4-425BF1696180}"/>
                </a:ext>
              </a:extLst>
            </p:cNvPr>
            <p:cNvCxnSpPr>
              <a:cxnSpLocks/>
              <a:stCxn id="169" idx="3"/>
              <a:endCxn id="177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EBBC0EA-6B65-4D40-B7BC-F723F43F979E}"/>
                </a:ext>
              </a:extLst>
            </p:cNvPr>
            <p:cNvCxnSpPr>
              <a:cxnSpLocks/>
              <a:stCxn id="170" idx="0"/>
              <a:endCxn id="169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7E5F8C8-F075-4E5C-80B6-7018A1A911D7}"/>
              </a:ext>
            </a:extLst>
          </p:cNvPr>
          <p:cNvGrpSpPr>
            <a:grpSpLocks noChangeAspect="1"/>
          </p:cNvGrpSpPr>
          <p:nvPr/>
        </p:nvGrpSpPr>
        <p:grpSpPr>
          <a:xfrm>
            <a:off x="6761741" y="2137057"/>
            <a:ext cx="548640" cy="548640"/>
            <a:chOff x="6887695" y="2049704"/>
            <a:chExt cx="640080" cy="64008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8CF1F5-2A67-4D08-B2E6-54DF71A9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8F37B34D-95B8-47D3-B63A-602BB59CE0B3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1458CD7-4ED1-4964-9193-1C84DDBAA5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54A4EB71-843D-4783-B52E-BD625E4DBC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187" name="Diamond 186">
                  <a:extLst>
                    <a:ext uri="{FF2B5EF4-FFF2-40B4-BE49-F238E27FC236}">
                      <a16:creationId xmlns:a16="http://schemas.microsoft.com/office/drawing/2014/main" id="{8A1E53A4-553E-4A52-B0C3-1E1555BA1D3F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Isosceles Triangle 191">
                  <a:extLst>
                    <a:ext uri="{FF2B5EF4-FFF2-40B4-BE49-F238E27FC236}">
                      <a16:creationId xmlns:a16="http://schemas.microsoft.com/office/drawing/2014/main" id="{AE3EC337-1CA5-4564-B564-B7CDE3F2685F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A29980AB-9CEB-4F6A-B72D-DD09BC29ECAF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BC1E2EC2-F1E6-44BA-B78F-1C12D3553528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0E02722A-473B-4C0A-B0F2-689BA9786AB7}"/>
                    </a:ext>
                  </a:extLst>
                </p:cNvPr>
                <p:cNvCxnSpPr>
                  <a:cxnSpLocks/>
                  <a:stCxn id="187" idx="3"/>
                  <a:endCxn id="194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BABAED34-F4B9-48D3-9533-12E39D6331C2}"/>
                    </a:ext>
                  </a:extLst>
                </p:cNvPr>
                <p:cNvCxnSpPr>
                  <a:cxnSpLocks/>
                  <a:stCxn id="192" idx="0"/>
                  <a:endCxn id="187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BC648F-D5EA-4AB7-9F85-F390686A4334}"/>
              </a:ext>
            </a:extLst>
          </p:cNvPr>
          <p:cNvCxnSpPr>
            <a:cxnSpLocks/>
          </p:cNvCxnSpPr>
          <p:nvPr/>
        </p:nvCxnSpPr>
        <p:spPr>
          <a:xfrm>
            <a:off x="3886651" y="4833542"/>
            <a:ext cx="7744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9339B43-BCDC-48EA-B3B9-A18C8C5CBA66}"/>
              </a:ext>
            </a:extLst>
          </p:cNvPr>
          <p:cNvSpPr txBox="1"/>
          <p:nvPr/>
        </p:nvSpPr>
        <p:spPr>
          <a:xfrm>
            <a:off x="7420109" y="4257470"/>
            <a:ext cx="982961" cy="30008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350" dirty="0"/>
              <a:t>Consumer</a:t>
            </a:r>
          </a:p>
        </p:txBody>
      </p:sp>
      <p:pic>
        <p:nvPicPr>
          <p:cNvPr id="89" name="Graphic 88" descr="User">
            <a:extLst>
              <a:ext uri="{FF2B5EF4-FFF2-40B4-BE49-F238E27FC236}">
                <a16:creationId xmlns:a16="http://schemas.microsoft.com/office/drawing/2014/main" id="{B80A0995-30D4-4A19-8B32-5B2F911264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39565" y="4559222"/>
            <a:ext cx="548640" cy="54864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A0B84D-21C3-4D42-8F35-5A76D791CC52}"/>
              </a:ext>
            </a:extLst>
          </p:cNvPr>
          <p:cNvCxnSpPr>
            <a:cxnSpLocks/>
          </p:cNvCxnSpPr>
          <p:nvPr/>
        </p:nvCxnSpPr>
        <p:spPr>
          <a:xfrm>
            <a:off x="5715451" y="4833542"/>
            <a:ext cx="77449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3CCA7A-E3C9-40F5-BA68-A51C53995F58}"/>
              </a:ext>
            </a:extLst>
          </p:cNvPr>
          <p:cNvGrpSpPr>
            <a:grpSpLocks noChangeAspect="1"/>
          </p:cNvGrpSpPr>
          <p:nvPr/>
        </p:nvGrpSpPr>
        <p:grpSpPr>
          <a:xfrm>
            <a:off x="3104141" y="4559222"/>
            <a:ext cx="548640" cy="548640"/>
            <a:chOff x="4471650" y="5073930"/>
            <a:chExt cx="393669" cy="393669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1ABED38-254D-47A0-97DE-E5731DA7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6489E50-1760-461B-86D2-FE479F50BA75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iamond 109">
              <a:extLst>
                <a:ext uri="{FF2B5EF4-FFF2-40B4-BE49-F238E27FC236}">
                  <a16:creationId xmlns:a16="http://schemas.microsoft.com/office/drawing/2014/main" id="{46ACE354-0501-4DAE-ADB2-F6140A35DA0F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097014A7-B055-40F5-8406-DB05D89D1F51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E1335E8-8F90-412C-A461-CF682CDA8016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98A0AE3-4BDC-47F2-BF89-E9DB7683DE33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3ED5E5C-A852-4D41-AFD9-99F1818B19D0}"/>
              </a:ext>
            </a:extLst>
          </p:cNvPr>
          <p:cNvGrpSpPr>
            <a:grpSpLocks noChangeAspect="1"/>
          </p:cNvGrpSpPr>
          <p:nvPr/>
        </p:nvGrpSpPr>
        <p:grpSpPr>
          <a:xfrm>
            <a:off x="4932941" y="4559222"/>
            <a:ext cx="548640" cy="548640"/>
            <a:chOff x="5119113" y="2097176"/>
            <a:chExt cx="640080" cy="64008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37EB0D6C-2F45-4E89-891C-ACC71B98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252B6FA-3345-4452-B3F8-CF8A9B1755B2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70219986-7A26-49B4-B0AB-4106F11A9AAA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A0C1E762-F8F1-4179-83BB-66508DCD6F0A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8BE7E9D-C1A3-46BF-A6EF-52458D000171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8A66663-2A93-48AB-9275-03AB742EDD47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8DAC524-5DA7-408D-89E0-9DEEDABE5F07}"/>
                </a:ext>
              </a:extLst>
            </p:cNvPr>
            <p:cNvCxnSpPr>
              <a:cxnSpLocks/>
              <a:stCxn id="128" idx="3"/>
              <a:endCxn id="131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78EEFF1-158F-4DF1-9460-E49F4135765F}"/>
                </a:ext>
              </a:extLst>
            </p:cNvPr>
            <p:cNvCxnSpPr>
              <a:cxnSpLocks/>
              <a:stCxn id="129" idx="0"/>
              <a:endCxn id="128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47B3B1-A5BC-4088-AB81-CF42598B78D4}"/>
              </a:ext>
            </a:extLst>
          </p:cNvPr>
          <p:cNvGrpSpPr>
            <a:grpSpLocks noChangeAspect="1"/>
          </p:cNvGrpSpPr>
          <p:nvPr/>
        </p:nvGrpSpPr>
        <p:grpSpPr>
          <a:xfrm>
            <a:off x="6761741" y="4559222"/>
            <a:ext cx="548640" cy="548640"/>
            <a:chOff x="6887695" y="2049704"/>
            <a:chExt cx="640080" cy="64008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C07920B8-B4CD-476D-9758-A9345489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C7ABBCA-095E-437F-9572-6F9F01B763CD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8C70B27-BA57-4699-850A-26FF392C1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E11148B-4FB6-4CE5-AE35-8E6EA80249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139" name="Diamond 138">
                  <a:extLst>
                    <a:ext uri="{FF2B5EF4-FFF2-40B4-BE49-F238E27FC236}">
                      <a16:creationId xmlns:a16="http://schemas.microsoft.com/office/drawing/2014/main" id="{829A0B28-A9E9-42B7-B93E-1FADF359D060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Isosceles Triangle 139">
                  <a:extLst>
                    <a:ext uri="{FF2B5EF4-FFF2-40B4-BE49-F238E27FC236}">
                      <a16:creationId xmlns:a16="http://schemas.microsoft.com/office/drawing/2014/main" id="{824DAB91-2C69-43A5-BB00-0134FBC8728E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BEA95CB-0F24-4A34-A0A8-F3FC7CD1DF2E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C4C645E-D2C8-4B81-8FB8-E6C7733E6F55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AE07DB9-21F0-48AB-BD62-EBED0A48885C}"/>
                    </a:ext>
                  </a:extLst>
                </p:cNvPr>
                <p:cNvCxnSpPr>
                  <a:cxnSpLocks/>
                  <a:stCxn id="139" idx="3"/>
                  <a:endCxn id="142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797733F-CC4C-475B-B4ED-E21D0C3290E4}"/>
                    </a:ext>
                  </a:extLst>
                </p:cNvPr>
                <p:cNvCxnSpPr>
                  <a:cxnSpLocks/>
                  <a:stCxn id="140" idx="0"/>
                  <a:endCxn id="139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60CDBE93-62C9-43AD-BEC9-2CC701D8FB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57950" y="3691964"/>
            <a:ext cx="731520" cy="155448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0AE5AAC5-DCC3-4B12-A6CC-BC272B110C21}"/>
              </a:ext>
            </a:extLst>
          </p:cNvPr>
          <p:cNvSpPr txBox="1"/>
          <p:nvPr/>
        </p:nvSpPr>
        <p:spPr>
          <a:xfrm>
            <a:off x="530845" y="1802931"/>
            <a:ext cx="1118906" cy="50783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350" b="1" dirty="0"/>
              <a:t>System under test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2FAB11F-A6B4-42BB-8818-2F3389A2F2F4}"/>
              </a:ext>
            </a:extLst>
          </p:cNvPr>
          <p:cNvSpPr txBox="1"/>
          <p:nvPr/>
        </p:nvSpPr>
        <p:spPr>
          <a:xfrm>
            <a:off x="6615035" y="5115619"/>
            <a:ext cx="829073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Analysis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364AD26-E59D-48AC-B106-7212634D7E44}"/>
              </a:ext>
            </a:extLst>
          </p:cNvPr>
          <p:cNvSpPr txBox="1"/>
          <p:nvPr/>
        </p:nvSpPr>
        <p:spPr>
          <a:xfrm>
            <a:off x="2728283" y="5138209"/>
            <a:ext cx="1300356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Extracted data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56E8414-A262-4934-8F86-24CC8A388413}"/>
              </a:ext>
            </a:extLst>
          </p:cNvPr>
          <p:cNvSpPr txBox="1"/>
          <p:nvPr/>
        </p:nvSpPr>
        <p:spPr>
          <a:xfrm>
            <a:off x="4518611" y="5138209"/>
            <a:ext cx="1377300" cy="3000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350" dirty="0"/>
              <a:t>Correlated data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0FAB6A-22F8-47DB-B260-8C51597F4018}"/>
              </a:ext>
            </a:extLst>
          </p:cNvPr>
          <p:cNvCxnSpPr>
            <a:cxnSpLocks/>
          </p:cNvCxnSpPr>
          <p:nvPr/>
        </p:nvCxnSpPr>
        <p:spPr>
          <a:xfrm>
            <a:off x="7310381" y="4833542"/>
            <a:ext cx="32918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BB89283-3EB9-4292-B6C1-CC67C095526F}"/>
              </a:ext>
            </a:extLst>
          </p:cNvPr>
          <p:cNvSpPr txBox="1"/>
          <p:nvPr/>
        </p:nvSpPr>
        <p:spPr>
          <a:xfrm>
            <a:off x="187291" y="3327676"/>
            <a:ext cx="1026114" cy="83939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350" dirty="0"/>
              <a:t>Curated</a:t>
            </a:r>
          </a:p>
          <a:p>
            <a:pPr algn="ctr"/>
            <a:r>
              <a:rPr lang="en-US" sz="1350" dirty="0"/>
              <a:t>historical</a:t>
            </a:r>
          </a:p>
          <a:p>
            <a:pPr algn="ctr"/>
            <a:r>
              <a:rPr lang="en-US" sz="1350" dirty="0"/>
              <a:t>scenario</a:t>
            </a:r>
          </a:p>
          <a:p>
            <a:pPr algn="ctr"/>
            <a:r>
              <a:rPr lang="en-US" sz="1350" dirty="0"/>
              <a:t>(raw data)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A81B250-CC07-42EA-A9FD-49D93E5E8188}"/>
              </a:ext>
            </a:extLst>
          </p:cNvPr>
          <p:cNvGrpSpPr>
            <a:grpSpLocks noChangeAspect="1"/>
          </p:cNvGrpSpPr>
          <p:nvPr/>
        </p:nvGrpSpPr>
        <p:grpSpPr>
          <a:xfrm>
            <a:off x="1125674" y="3408123"/>
            <a:ext cx="544059" cy="544059"/>
            <a:chOff x="2335794" y="2908878"/>
            <a:chExt cx="640080" cy="640080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8F6311CB-5B13-4B7C-8175-CC89A9CA3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94" y="2908878"/>
              <a:ext cx="640080" cy="640080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E0A4A59-6334-4F52-A1FD-57B7D1F25D23}"/>
                </a:ext>
              </a:extLst>
            </p:cNvPr>
            <p:cNvSpPr/>
            <p:nvPr/>
          </p:nvSpPr>
          <p:spPr>
            <a:xfrm>
              <a:off x="2520890" y="3186487"/>
              <a:ext cx="91440" cy="274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989E7B6-3A01-46D3-9533-945217842196}"/>
                </a:ext>
              </a:extLst>
            </p:cNvPr>
            <p:cNvSpPr/>
            <p:nvPr/>
          </p:nvSpPr>
          <p:spPr>
            <a:xfrm>
              <a:off x="2583715" y="3309029"/>
              <a:ext cx="91440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7DE9553-6C04-4CA2-AE69-BE038D04CD35}"/>
                </a:ext>
              </a:extLst>
            </p:cNvPr>
            <p:cNvSpPr/>
            <p:nvPr/>
          </p:nvSpPr>
          <p:spPr>
            <a:xfrm>
              <a:off x="2542038" y="3248691"/>
              <a:ext cx="91440" cy="274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31AE56B-115F-40BD-B684-2A50551391E5}"/>
                </a:ext>
              </a:extLst>
            </p:cNvPr>
            <p:cNvSpPr/>
            <p:nvPr/>
          </p:nvSpPr>
          <p:spPr>
            <a:xfrm>
              <a:off x="2548880" y="3430949"/>
              <a:ext cx="91440" cy="274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90D1B71-0A92-4A57-A921-A3F9BE8A4C34}"/>
              </a:ext>
            </a:extLst>
          </p:cNvPr>
          <p:cNvGrpSpPr/>
          <p:nvPr/>
        </p:nvGrpSpPr>
        <p:grpSpPr>
          <a:xfrm>
            <a:off x="1984099" y="2885750"/>
            <a:ext cx="5925371" cy="963101"/>
            <a:chOff x="1984099" y="2336806"/>
            <a:chExt cx="5925371" cy="187680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E14CE95C-789F-4950-9D3D-8553E838176A}"/>
                </a:ext>
              </a:extLst>
            </p:cNvPr>
            <p:cNvCxnSpPr/>
            <p:nvPr/>
          </p:nvCxnSpPr>
          <p:spPr>
            <a:xfrm>
              <a:off x="2415050" y="2724272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9D038413-D12C-417C-8B80-4F3699C60166}"/>
                </a:ext>
              </a:extLst>
            </p:cNvPr>
            <p:cNvCxnSpPr/>
            <p:nvPr/>
          </p:nvCxnSpPr>
          <p:spPr>
            <a:xfrm>
              <a:off x="3379221" y="3077408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429200AF-8770-4DF4-B28D-9F75A85EEBBD}"/>
                </a:ext>
              </a:extLst>
            </p:cNvPr>
            <p:cNvCxnSpPr/>
            <p:nvPr/>
          </p:nvCxnSpPr>
          <p:spPr>
            <a:xfrm>
              <a:off x="4269596" y="2724272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F41F0EE4-4CDC-4151-B6AE-C849CD1806AA}"/>
                </a:ext>
              </a:extLst>
            </p:cNvPr>
            <p:cNvCxnSpPr/>
            <p:nvPr/>
          </p:nvCxnSpPr>
          <p:spPr>
            <a:xfrm>
              <a:off x="5220143" y="3077408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7765B060-1625-4500-BDF7-A42CE45C4039}"/>
                </a:ext>
              </a:extLst>
            </p:cNvPr>
            <p:cNvCxnSpPr/>
            <p:nvPr/>
          </p:nvCxnSpPr>
          <p:spPr>
            <a:xfrm>
              <a:off x="6132531" y="2724272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F302CC18-2291-4F08-A84F-2412306753CD}"/>
                </a:ext>
              </a:extLst>
            </p:cNvPr>
            <p:cNvCxnSpPr/>
            <p:nvPr/>
          </p:nvCxnSpPr>
          <p:spPr>
            <a:xfrm>
              <a:off x="7054462" y="3077408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61C13865-8231-4BF6-AE76-3746E6C34E7F}"/>
                </a:ext>
              </a:extLst>
            </p:cNvPr>
            <p:cNvCxnSpPr/>
            <p:nvPr/>
          </p:nvCxnSpPr>
          <p:spPr>
            <a:xfrm>
              <a:off x="7909470" y="3077408"/>
              <a:ext cx="0" cy="1127058"/>
            </a:xfrm>
            <a:prstGeom prst="straightConnector1">
              <a:avLst/>
            </a:prstGeom>
            <a:ln w="6350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7DB331E-B802-4A0F-AD9F-3195A6AF9AA9}"/>
                </a:ext>
              </a:extLst>
            </p:cNvPr>
            <p:cNvSpPr txBox="1"/>
            <p:nvPr/>
          </p:nvSpPr>
          <p:spPr>
            <a:xfrm rot="16200000">
              <a:off x="1195736" y="3125169"/>
              <a:ext cx="1876808" cy="300082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350" dirty="0"/>
                <a:t>Compare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1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5112E126-2686-47A6-9746-EFB2F06C5A89}"/>
              </a:ext>
            </a:extLst>
          </p:cNvPr>
          <p:cNvGrpSpPr>
            <a:grpSpLocks/>
          </p:cNvGrpSpPr>
          <p:nvPr/>
        </p:nvGrpSpPr>
        <p:grpSpPr bwMode="auto">
          <a:xfrm>
            <a:off x="1154995" y="205933"/>
            <a:ext cx="1145822" cy="890325"/>
            <a:chOff x="2397126" y="2162175"/>
            <a:chExt cx="2225675" cy="3125788"/>
          </a:xfrm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5959EE0-99FB-4938-BED0-E9103FC4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2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E4A92819-9963-45EA-B51C-4A84FD6CB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126" y="2162175"/>
              <a:ext cx="2225675" cy="477837"/>
            </a:xfrm>
            <a:custGeom>
              <a:avLst/>
              <a:gdLst/>
              <a:ahLst/>
              <a:cxnLst>
                <a:cxn ang="0">
                  <a:pos x="1221" y="0"/>
                </a:cxn>
                <a:cxn ang="0">
                  <a:pos x="0" y="0"/>
                </a:cxn>
                <a:cxn ang="0">
                  <a:pos x="183" y="151"/>
                </a:cxn>
                <a:cxn ang="0">
                  <a:pos x="2" y="301"/>
                </a:cxn>
                <a:cxn ang="0">
                  <a:pos x="1221" y="301"/>
                </a:cxn>
                <a:cxn ang="0">
                  <a:pos x="1402" y="151"/>
                </a:cxn>
                <a:cxn ang="0">
                  <a:pos x="1221" y="0"/>
                </a:cxn>
              </a:cxnLst>
              <a:rect l="0" t="0" r="r" b="b"/>
              <a:pathLst>
                <a:path w="1402" h="301">
                  <a:moveTo>
                    <a:pt x="1221" y="0"/>
                  </a:moveTo>
                  <a:lnTo>
                    <a:pt x="0" y="0"/>
                  </a:lnTo>
                  <a:lnTo>
                    <a:pt x="183" y="151"/>
                  </a:lnTo>
                  <a:lnTo>
                    <a:pt x="2" y="301"/>
                  </a:lnTo>
                  <a:lnTo>
                    <a:pt x="1221" y="301"/>
                  </a:lnTo>
                  <a:lnTo>
                    <a:pt x="1402" y="151"/>
                  </a:lnTo>
                  <a:lnTo>
                    <a:pt x="122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CF069FAF-535C-41FE-9ABC-2662855D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444AC53B-9D00-4BC6-B73E-B59C4F1C5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188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1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134D8BD-224D-4494-9BFD-AF61D9FEE77B}"/>
              </a:ext>
            </a:extLst>
          </p:cNvPr>
          <p:cNvGrpSpPr>
            <a:grpSpLocks/>
          </p:cNvGrpSpPr>
          <p:nvPr/>
        </p:nvGrpSpPr>
        <p:grpSpPr bwMode="auto">
          <a:xfrm>
            <a:off x="2158090" y="205933"/>
            <a:ext cx="1144188" cy="890325"/>
            <a:chOff x="4540251" y="2162175"/>
            <a:chExt cx="2222500" cy="3125788"/>
          </a:xfrm>
        </p:grpSpPr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D5F01D46-EB91-405F-A852-CE838CFB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60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60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42F39DA7-5FD0-4598-8374-BCE1C96F4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BC04D326-8F9F-43D6-B1C6-B0E86493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51" y="2401888"/>
              <a:ext cx="2222500" cy="238125"/>
            </a:xfrm>
            <a:custGeom>
              <a:avLst/>
              <a:gdLst>
                <a:gd name="T0" fmla="*/ 0 w 1400"/>
                <a:gd name="T1" fmla="*/ 150 h 150"/>
                <a:gd name="T2" fmla="*/ 1219 w 1400"/>
                <a:gd name="T3" fmla="*/ 150 h 150"/>
                <a:gd name="T4" fmla="*/ 1400 w 1400"/>
                <a:gd name="T5" fmla="*/ 0 h 150"/>
                <a:gd name="T6" fmla="*/ 181 w 1400"/>
                <a:gd name="T7" fmla="*/ 0 h 150"/>
                <a:gd name="T8" fmla="*/ 0 w 140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0" y="150"/>
                  </a:move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2C51B097-E802-483E-ADFE-4699030B2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2994025"/>
              <a:ext cx="1816100" cy="2293938"/>
            </a:xfrm>
            <a:custGeom>
              <a:avLst/>
              <a:gdLst>
                <a:gd name="T0" fmla="*/ 0 w 487"/>
                <a:gd name="T1" fmla="*/ 488 h 615"/>
                <a:gd name="T2" fmla="*/ 228 w 487"/>
                <a:gd name="T3" fmla="*/ 615 h 615"/>
                <a:gd name="T4" fmla="*/ 487 w 487"/>
                <a:gd name="T5" fmla="*/ 366 h 615"/>
                <a:gd name="T6" fmla="*/ 487 w 487"/>
                <a:gd name="T7" fmla="*/ 0 h 615"/>
                <a:gd name="T8" fmla="*/ 0 w 487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7" h="615">
                  <a:moveTo>
                    <a:pt x="0" y="488"/>
                  </a:moveTo>
                  <a:cubicBezTo>
                    <a:pt x="44" y="565"/>
                    <a:pt x="129" y="615"/>
                    <a:pt x="228" y="615"/>
                  </a:cubicBezTo>
                  <a:cubicBezTo>
                    <a:pt x="371" y="615"/>
                    <a:pt x="487" y="510"/>
                    <a:pt x="487" y="366"/>
                  </a:cubicBezTo>
                  <a:cubicBezTo>
                    <a:pt x="487" y="0"/>
                    <a:pt x="487" y="0"/>
                    <a:pt x="487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96" name="Oval 27">
            <a:extLst>
              <a:ext uri="{FF2B5EF4-FFF2-40B4-BE49-F238E27FC236}">
                <a16:creationId xmlns:a16="http://schemas.microsoft.com/office/drawing/2014/main" id="{A53C540D-B5D0-4576-8F0A-F368883E3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683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Methods</a:t>
            </a:r>
          </a:p>
        </p:txBody>
      </p:sp>
      <p:sp>
        <p:nvSpPr>
          <p:cNvPr id="97" name="Oval 27">
            <a:extLst>
              <a:ext uri="{FF2B5EF4-FFF2-40B4-BE49-F238E27FC236}">
                <a16:creationId xmlns:a16="http://schemas.microsoft.com/office/drawing/2014/main" id="{047A54D1-87D7-4049-8C24-D358F4F1B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858" y="582529"/>
            <a:ext cx="934965" cy="13610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Evaluation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B480842-774A-4AC4-9BDC-9A5A1BA216B5}"/>
              </a:ext>
            </a:extLst>
          </p:cNvPr>
          <p:cNvGrpSpPr>
            <a:grpSpLocks/>
          </p:cNvGrpSpPr>
          <p:nvPr/>
        </p:nvGrpSpPr>
        <p:grpSpPr bwMode="auto">
          <a:xfrm>
            <a:off x="153570" y="205933"/>
            <a:ext cx="1143371" cy="890325"/>
            <a:chOff x="257176" y="2162175"/>
            <a:chExt cx="2220913" cy="3125788"/>
          </a:xfrm>
        </p:grpSpPr>
        <p:sp>
          <p:nvSpPr>
            <p:cNvPr id="100" name="Freeform 12">
              <a:extLst>
                <a:ext uri="{FF2B5EF4-FFF2-40B4-BE49-F238E27FC236}">
                  <a16:creationId xmlns:a16="http://schemas.microsoft.com/office/drawing/2014/main" id="{29106F83-439D-4D9F-B215-17F445204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640012"/>
              <a:ext cx="1933575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5E95CC98-5FC6-40E1-A459-741E1997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162175"/>
              <a:ext cx="2220913" cy="477837"/>
            </a:xfrm>
            <a:custGeom>
              <a:avLst/>
              <a:gdLst/>
              <a:ahLst/>
              <a:cxnLst>
                <a:cxn ang="0">
                  <a:pos x="1218" y="301"/>
                </a:cxn>
                <a:cxn ang="0">
                  <a:pos x="0" y="301"/>
                </a:cxn>
                <a:cxn ang="0">
                  <a:pos x="0" y="0"/>
                </a:cxn>
                <a:cxn ang="0">
                  <a:pos x="1218" y="0"/>
                </a:cxn>
                <a:cxn ang="0">
                  <a:pos x="1399" y="151"/>
                </a:cxn>
                <a:cxn ang="0">
                  <a:pos x="1218" y="301"/>
                </a:cxn>
              </a:cxnLst>
              <a:rect l="0" t="0" r="r" b="b"/>
              <a:pathLst>
                <a:path w="1399" h="301">
                  <a:moveTo>
                    <a:pt x="1218" y="301"/>
                  </a:moveTo>
                  <a:lnTo>
                    <a:pt x="0" y="301"/>
                  </a:lnTo>
                  <a:lnTo>
                    <a:pt x="0" y="0"/>
                  </a:lnTo>
                  <a:lnTo>
                    <a:pt x="1218" y="0"/>
                  </a:lnTo>
                  <a:lnTo>
                    <a:pt x="1399" y="151"/>
                  </a:lnTo>
                  <a:lnTo>
                    <a:pt x="1218" y="3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07A8A9D3-665B-47C5-9612-58E7350C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6" y="2401888"/>
              <a:ext cx="2220913" cy="238125"/>
            </a:xfrm>
            <a:custGeom>
              <a:avLst/>
              <a:gdLst>
                <a:gd name="T0" fmla="*/ 0 w 1399"/>
                <a:gd name="T1" fmla="*/ 150 h 150"/>
                <a:gd name="T2" fmla="*/ 1218 w 1399"/>
                <a:gd name="T3" fmla="*/ 150 h 150"/>
                <a:gd name="T4" fmla="*/ 1399 w 1399"/>
                <a:gd name="T5" fmla="*/ 0 h 150"/>
                <a:gd name="T6" fmla="*/ 0 w 1399"/>
                <a:gd name="T7" fmla="*/ 0 h 150"/>
                <a:gd name="T8" fmla="*/ 0 w 1399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9" h="150">
                  <a:moveTo>
                    <a:pt x="0" y="150"/>
                  </a:moveTo>
                  <a:lnTo>
                    <a:pt x="1218" y="150"/>
                  </a:lnTo>
                  <a:lnTo>
                    <a:pt x="1399" y="0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64366729-938D-493E-A789-1D4F5F776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76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</p:grpSp>
      <p:sp>
        <p:nvSpPr>
          <p:cNvPr id="104" name="Oval 27">
            <a:extLst>
              <a:ext uri="{FF2B5EF4-FFF2-40B4-BE49-F238E27FC236}">
                <a16:creationId xmlns:a16="http://schemas.microsoft.com/office/drawing/2014/main" id="{38AF9E83-2DCE-485C-BF72-41DB37AB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77" y="556356"/>
            <a:ext cx="757226" cy="167441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8A2F2A-391C-4C03-9A61-D46A7522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Strategies for T&amp;E of AI: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 Design</a:t>
            </a:r>
            <a:endParaRPr lang="en-US" strike="sngStrike" dirty="0">
              <a:solidFill>
                <a:schemeClr val="tx1"/>
              </a:solidFill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965BC8F-E50A-495F-8F25-965E0C8C3251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909BB2F-F359-4E10-87FB-74DBCFB3BDE7}"/>
              </a:ext>
            </a:extLst>
          </p:cNvPr>
          <p:cNvSpPr/>
          <p:nvPr/>
        </p:nvSpPr>
        <p:spPr>
          <a:xfrm>
            <a:off x="25400" y="25851"/>
            <a:ext cx="4939714" cy="13915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32ADB69-F2D1-43FA-8F4E-5B0488E74F43}"/>
              </a:ext>
            </a:extLst>
          </p:cNvPr>
          <p:cNvGrpSpPr>
            <a:grpSpLocks/>
          </p:cNvGrpSpPr>
          <p:nvPr/>
        </p:nvGrpSpPr>
        <p:grpSpPr bwMode="auto">
          <a:xfrm>
            <a:off x="3161112" y="205933"/>
            <a:ext cx="1144188" cy="890325"/>
            <a:chOff x="6683376" y="2162175"/>
            <a:chExt cx="2222500" cy="3125788"/>
          </a:xfrm>
        </p:grpSpPr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836C341A-C9F4-43C1-A94E-768E074AD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640012"/>
              <a:ext cx="1935163" cy="2647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1"/>
                </a:cxn>
                <a:cxn ang="0">
                  <a:pos x="259" y="710"/>
                </a:cxn>
                <a:cxn ang="0">
                  <a:pos x="519" y="461"/>
                </a:cxn>
                <a:cxn ang="0">
                  <a:pos x="519" y="0"/>
                </a:cxn>
                <a:cxn ang="0">
                  <a:pos x="0" y="0"/>
                </a:cxn>
              </a:cxnLst>
              <a:rect l="0" t="0" r="r" b="b"/>
              <a:pathLst>
                <a:path w="519" h="710">
                  <a:moveTo>
                    <a:pt x="0" y="0"/>
                  </a:moveTo>
                  <a:cubicBezTo>
                    <a:pt x="0" y="461"/>
                    <a:pt x="0" y="461"/>
                    <a:pt x="0" y="461"/>
                  </a:cubicBezTo>
                  <a:cubicBezTo>
                    <a:pt x="0" y="605"/>
                    <a:pt x="116" y="710"/>
                    <a:pt x="259" y="710"/>
                  </a:cubicBezTo>
                  <a:cubicBezTo>
                    <a:pt x="403" y="710"/>
                    <a:pt x="519" y="605"/>
                    <a:pt x="519" y="461"/>
                  </a:cubicBezTo>
                  <a:cubicBezTo>
                    <a:pt x="519" y="0"/>
                    <a:pt x="519" y="0"/>
                    <a:pt x="51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69FD34BF-A14D-45FF-B32D-F087E3995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162175"/>
              <a:ext cx="2222500" cy="477837"/>
            </a:xfrm>
            <a:custGeom>
              <a:avLst/>
              <a:gdLst/>
              <a:ahLst/>
              <a:cxnLst>
                <a:cxn ang="0">
                  <a:pos x="1219" y="0"/>
                </a:cxn>
                <a:cxn ang="0">
                  <a:pos x="0" y="0"/>
                </a:cxn>
                <a:cxn ang="0">
                  <a:pos x="181" y="151"/>
                </a:cxn>
                <a:cxn ang="0">
                  <a:pos x="0" y="301"/>
                </a:cxn>
                <a:cxn ang="0">
                  <a:pos x="1219" y="301"/>
                </a:cxn>
                <a:cxn ang="0">
                  <a:pos x="1400" y="151"/>
                </a:cxn>
                <a:cxn ang="0">
                  <a:pos x="1219" y="0"/>
                </a:cxn>
              </a:cxnLst>
              <a:rect l="0" t="0" r="r" b="b"/>
              <a:pathLst>
                <a:path w="1400" h="301">
                  <a:moveTo>
                    <a:pt x="1219" y="0"/>
                  </a:moveTo>
                  <a:lnTo>
                    <a:pt x="0" y="0"/>
                  </a:lnTo>
                  <a:lnTo>
                    <a:pt x="181" y="151"/>
                  </a:lnTo>
                  <a:lnTo>
                    <a:pt x="0" y="301"/>
                  </a:lnTo>
                  <a:lnTo>
                    <a:pt x="1219" y="301"/>
                  </a:lnTo>
                  <a:lnTo>
                    <a:pt x="1400" y="15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1600" dirty="0">
                <a:latin typeface="Arial" charset="0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54F59223-58AB-44A5-A218-73A26BBC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6" y="2401888"/>
              <a:ext cx="2222500" cy="238125"/>
            </a:xfrm>
            <a:custGeom>
              <a:avLst/>
              <a:gdLst>
                <a:gd name="T0" fmla="*/ 181 w 1400"/>
                <a:gd name="T1" fmla="*/ 0 h 150"/>
                <a:gd name="T2" fmla="*/ 0 w 1400"/>
                <a:gd name="T3" fmla="*/ 150 h 150"/>
                <a:gd name="T4" fmla="*/ 1219 w 1400"/>
                <a:gd name="T5" fmla="*/ 150 h 150"/>
                <a:gd name="T6" fmla="*/ 1400 w 1400"/>
                <a:gd name="T7" fmla="*/ 0 h 150"/>
                <a:gd name="T8" fmla="*/ 181 w 1400"/>
                <a:gd name="T9" fmla="*/ 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0" h="150">
                  <a:moveTo>
                    <a:pt x="181" y="0"/>
                  </a:moveTo>
                  <a:lnTo>
                    <a:pt x="0" y="150"/>
                  </a:lnTo>
                  <a:lnTo>
                    <a:pt x="1219" y="150"/>
                  </a:lnTo>
                  <a:lnTo>
                    <a:pt x="1400" y="0"/>
                  </a:lnTo>
                  <a:lnTo>
                    <a:pt x="181" y="0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07F5241B-DDE3-46AB-9C75-1C83E1D6E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2994025"/>
              <a:ext cx="1819275" cy="2293938"/>
            </a:xfrm>
            <a:custGeom>
              <a:avLst/>
              <a:gdLst>
                <a:gd name="T0" fmla="*/ 0 w 488"/>
                <a:gd name="T1" fmla="*/ 488 h 615"/>
                <a:gd name="T2" fmla="*/ 228 w 488"/>
                <a:gd name="T3" fmla="*/ 615 h 615"/>
                <a:gd name="T4" fmla="*/ 488 w 488"/>
                <a:gd name="T5" fmla="*/ 366 h 615"/>
                <a:gd name="T6" fmla="*/ 488 w 488"/>
                <a:gd name="T7" fmla="*/ 0 h 615"/>
                <a:gd name="T8" fmla="*/ 0 w 488"/>
                <a:gd name="T9" fmla="*/ 488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615">
                  <a:moveTo>
                    <a:pt x="0" y="488"/>
                  </a:moveTo>
                  <a:cubicBezTo>
                    <a:pt x="44" y="565"/>
                    <a:pt x="130" y="615"/>
                    <a:pt x="228" y="615"/>
                  </a:cubicBezTo>
                  <a:cubicBezTo>
                    <a:pt x="372" y="615"/>
                    <a:pt x="488" y="510"/>
                    <a:pt x="488" y="366"/>
                  </a:cubicBezTo>
                  <a:cubicBezTo>
                    <a:pt x="488" y="0"/>
                    <a:pt x="488" y="0"/>
                    <a:pt x="488" y="0"/>
                  </a:cubicBezTo>
                  <a:lnTo>
                    <a:pt x="0" y="488"/>
                  </a:ln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sp>
        <p:nvSpPr>
          <p:cNvPr id="98" name="Oval 27">
            <a:extLst>
              <a:ext uri="{FF2B5EF4-FFF2-40B4-BE49-F238E27FC236}">
                <a16:creationId xmlns:a16="http://schemas.microsoft.com/office/drawing/2014/main" id="{287F3B2B-12DE-4E3E-9581-54E99C84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149" y="482121"/>
            <a:ext cx="1144188" cy="336919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Test design</a:t>
            </a:r>
          </a:p>
        </p:txBody>
      </p:sp>
    </p:spTree>
    <p:extLst>
      <p:ext uri="{BB962C8B-B14F-4D97-AF65-F5344CB8AC3E}">
        <p14:creationId xmlns:p14="http://schemas.microsoft.com/office/powerpoint/2010/main" val="3267214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1FD51C-A725-4371-B1C4-66849A5E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operational factors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42628-5208-4AD7-9158-8720774C9102}"/>
              </a:ext>
            </a:extLst>
          </p:cNvPr>
          <p:cNvSpPr txBox="1"/>
          <p:nvPr/>
        </p:nvSpPr>
        <p:spPr>
          <a:xfrm>
            <a:off x="1815355" y="2048896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 Sources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9C9E9E-613A-4046-8B5F-F868F323163B}"/>
              </a:ext>
            </a:extLst>
          </p:cNvPr>
          <p:cNvGrpSpPr/>
          <p:nvPr/>
        </p:nvGrpSpPr>
        <p:grpSpPr>
          <a:xfrm>
            <a:off x="749515" y="1819962"/>
            <a:ext cx="980070" cy="847303"/>
            <a:chOff x="4110583" y="1799994"/>
            <a:chExt cx="809975" cy="770275"/>
          </a:xfrm>
        </p:grpSpPr>
        <p:pic>
          <p:nvPicPr>
            <p:cNvPr id="10" name="Graphic 9" descr="Newspaper with solid fill">
              <a:extLst>
                <a:ext uri="{FF2B5EF4-FFF2-40B4-BE49-F238E27FC236}">
                  <a16:creationId xmlns:a16="http://schemas.microsoft.com/office/drawing/2014/main" id="{BC1E1B2D-A7CC-4C07-9759-950FFDE0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50396" y="2260805"/>
              <a:ext cx="309464" cy="309464"/>
            </a:xfrm>
            <a:prstGeom prst="rect">
              <a:avLst/>
            </a:prstGeom>
          </p:spPr>
        </p:pic>
        <p:pic>
          <p:nvPicPr>
            <p:cNvPr id="12" name="Graphic 11" descr="Camera with solid fill">
              <a:extLst>
                <a:ext uri="{FF2B5EF4-FFF2-40B4-BE49-F238E27FC236}">
                  <a16:creationId xmlns:a16="http://schemas.microsoft.com/office/drawing/2014/main" id="{9C1482F3-1A10-4A63-93EB-8B1690E66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10583" y="2073456"/>
              <a:ext cx="384772" cy="384772"/>
            </a:xfrm>
            <a:prstGeom prst="rect">
              <a:avLst/>
            </a:prstGeom>
          </p:spPr>
        </p:pic>
        <p:pic>
          <p:nvPicPr>
            <p:cNvPr id="14" name="Graphic 13" descr="Cloud Computing with solid fill">
              <a:extLst>
                <a:ext uri="{FF2B5EF4-FFF2-40B4-BE49-F238E27FC236}">
                  <a16:creationId xmlns:a16="http://schemas.microsoft.com/office/drawing/2014/main" id="{C584F922-FEE5-4342-973B-0D9910CC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14595" y="1799994"/>
              <a:ext cx="361521" cy="361521"/>
            </a:xfrm>
            <a:prstGeom prst="rect">
              <a:avLst/>
            </a:prstGeom>
          </p:spPr>
        </p:pic>
        <p:pic>
          <p:nvPicPr>
            <p:cNvPr id="16" name="Graphic 15" descr="Internet with solid fill">
              <a:extLst>
                <a:ext uri="{FF2B5EF4-FFF2-40B4-BE49-F238E27FC236}">
                  <a16:creationId xmlns:a16="http://schemas.microsoft.com/office/drawing/2014/main" id="{A408E3F4-3CE4-43AD-8475-B1350FE89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64182" y="1986208"/>
              <a:ext cx="356376" cy="35637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38247BE-3485-455F-89E6-4D10211E984A}"/>
              </a:ext>
            </a:extLst>
          </p:cNvPr>
          <p:cNvSpPr txBox="1"/>
          <p:nvPr/>
        </p:nvSpPr>
        <p:spPr>
          <a:xfrm>
            <a:off x="1815355" y="3005903"/>
            <a:ext cx="1576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Entity Types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ACD369-288C-4B48-94ED-3BEA9F9F7275}"/>
              </a:ext>
            </a:extLst>
          </p:cNvPr>
          <p:cNvSpPr txBox="1"/>
          <p:nvPr/>
        </p:nvSpPr>
        <p:spPr>
          <a:xfrm>
            <a:off x="5233004" y="2026497"/>
            <a:ext cx="262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Geographical regions</a:t>
            </a:r>
          </a:p>
        </p:txBody>
      </p:sp>
      <p:pic>
        <p:nvPicPr>
          <p:cNvPr id="32" name="Graphic 31" descr="Earth globe: Asia and Australia with solid fill">
            <a:extLst>
              <a:ext uri="{FF2B5EF4-FFF2-40B4-BE49-F238E27FC236}">
                <a16:creationId xmlns:a16="http://schemas.microsoft.com/office/drawing/2014/main" id="{9BF3C2CF-11A0-4BCC-B8F0-F337C585AE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07352" y="1869327"/>
            <a:ext cx="772307" cy="702098"/>
          </a:xfrm>
          <a:prstGeom prst="rect">
            <a:avLst/>
          </a:prstGeom>
        </p:spPr>
      </p:pic>
      <p:pic>
        <p:nvPicPr>
          <p:cNvPr id="36" name="Graphic 35" descr="Lock with solid fill">
            <a:extLst>
              <a:ext uri="{FF2B5EF4-FFF2-40B4-BE49-F238E27FC236}">
                <a16:creationId xmlns:a16="http://schemas.microsoft.com/office/drawing/2014/main" id="{59078EF9-76C5-47BE-93C0-1025C56A90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06860" y="2775012"/>
            <a:ext cx="754040" cy="75404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12A7254-BAB1-4BF2-8399-253259B6A2C7}"/>
              </a:ext>
            </a:extLst>
          </p:cNvPr>
          <p:cNvSpPr txBox="1"/>
          <p:nvPr/>
        </p:nvSpPr>
        <p:spPr>
          <a:xfrm>
            <a:off x="5233004" y="2983504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 Domain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F416B-39A9-4FC9-9D86-1B600184BE2C}"/>
              </a:ext>
            </a:extLst>
          </p:cNvPr>
          <p:cNvSpPr txBox="1"/>
          <p:nvPr/>
        </p:nvSpPr>
        <p:spPr>
          <a:xfrm>
            <a:off x="1815355" y="3948396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Duplicate records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5BA444-0406-4829-AF91-C06BEEA84BB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647" t="2454" r="13055" b="16019"/>
          <a:stretch/>
        </p:blipFill>
        <p:spPr>
          <a:xfrm>
            <a:off x="969107" y="3821174"/>
            <a:ext cx="668666" cy="7540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7431E-702D-4045-BEE3-CD7AD214ED37}"/>
              </a:ext>
            </a:extLst>
          </p:cNvPr>
          <p:cNvSpPr txBox="1"/>
          <p:nvPr/>
        </p:nvSpPr>
        <p:spPr>
          <a:xfrm>
            <a:off x="4441135" y="3568757"/>
            <a:ext cx="262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…</a:t>
            </a:r>
            <a:endParaRPr lang="en-US" dirty="0"/>
          </a:p>
        </p:txBody>
      </p:sp>
      <p:sp>
        <p:nvSpPr>
          <p:cNvPr id="87" name="Text Placeholder 1">
            <a:extLst>
              <a:ext uri="{FF2B5EF4-FFF2-40B4-BE49-F238E27FC236}">
                <a16:creationId xmlns:a16="http://schemas.microsoft.com/office/drawing/2014/main" id="{30CA7893-DD47-40C3-B990-8D0B922FF961}"/>
              </a:ext>
            </a:extLst>
          </p:cNvPr>
          <p:cNvSpPr txBox="1">
            <a:spLocks/>
          </p:cNvSpPr>
          <p:nvPr/>
        </p:nvSpPr>
        <p:spPr>
          <a:xfrm>
            <a:off x="520699" y="869897"/>
            <a:ext cx="8072291" cy="7179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should be on operational factors that affect the </a:t>
            </a:r>
            <a:r>
              <a:rPr lang="en-US" u="sng" dirty="0"/>
              <a:t>input</a:t>
            </a:r>
            <a:r>
              <a:rPr lang="en-US" dirty="0"/>
              <a:t> to the data integration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77AFB-B095-44E8-BF88-6F743F5878F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791" t="5531" r="6057" b="17203"/>
          <a:stretch/>
        </p:blipFill>
        <p:spPr>
          <a:xfrm>
            <a:off x="882909" y="2843898"/>
            <a:ext cx="809579" cy="7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85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B5555-74F5-4CF2-A9CD-EE62D731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adequate tests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DFCBD33-B53E-43E4-A8A6-59D8C330D1B2}"/>
              </a:ext>
            </a:extLst>
          </p:cNvPr>
          <p:cNvSpPr/>
          <p:nvPr/>
        </p:nvSpPr>
        <p:spPr>
          <a:xfrm rot="10800000">
            <a:off x="617343" y="1269886"/>
            <a:ext cx="1350694" cy="1536585"/>
          </a:xfrm>
          <a:prstGeom prst="downArrow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D563B7E-E1FB-4BB5-A21B-0EDF9411732F}"/>
              </a:ext>
            </a:extLst>
          </p:cNvPr>
          <p:cNvSpPr txBox="1">
            <a:spLocks/>
          </p:cNvSpPr>
          <p:nvPr/>
        </p:nvSpPr>
        <p:spPr>
          <a:xfrm>
            <a:off x="2265455" y="1081261"/>
            <a:ext cx="6399576" cy="4709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Factors that increase the number of runs needed: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Novelty</a:t>
            </a:r>
            <a:r>
              <a:rPr lang="en-US" dirty="0"/>
              <a:t> of system/ mission/ capability/ AI task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Magnitude</a:t>
            </a:r>
            <a:r>
              <a:rPr lang="en-US" dirty="0"/>
              <a:t> of AI contribution to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Task </a:t>
            </a:r>
            <a:r>
              <a:rPr lang="en-US" b="1" dirty="0"/>
              <a:t>Complexity</a:t>
            </a:r>
            <a:r>
              <a:rPr lang="en-US" dirty="0"/>
              <a:t> (input and decision spaces)</a:t>
            </a:r>
          </a:p>
          <a:p>
            <a:endParaRPr lang="en-US" sz="1200" dirty="0"/>
          </a:p>
          <a:p>
            <a:endParaRPr lang="en-US" sz="2000" dirty="0"/>
          </a:p>
          <a:p>
            <a:r>
              <a:rPr lang="en-US" b="1" u="sng" dirty="0"/>
              <a:t>Factors that decrease the number of runs needed: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Quality</a:t>
            </a:r>
            <a:r>
              <a:rPr lang="en-US" dirty="0"/>
              <a:t> of training data (relevance &amp; quantity)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Ground </a:t>
            </a:r>
            <a:r>
              <a:rPr lang="en-US" b="1" dirty="0"/>
              <a:t>truth </a:t>
            </a:r>
            <a:r>
              <a:rPr lang="en-US" dirty="0"/>
              <a:t>data availability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Prior </a:t>
            </a:r>
            <a:r>
              <a:rPr lang="en-US" b="1" dirty="0"/>
              <a:t>testing</a:t>
            </a:r>
            <a:r>
              <a:rPr lang="en-US" dirty="0"/>
              <a:t> (relevance &amp; recency)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079BD48-22F3-492F-9191-745F07F2FC61}"/>
              </a:ext>
            </a:extLst>
          </p:cNvPr>
          <p:cNvSpPr/>
          <p:nvPr/>
        </p:nvSpPr>
        <p:spPr>
          <a:xfrm>
            <a:off x="617342" y="3558357"/>
            <a:ext cx="1350694" cy="1536585"/>
          </a:xfrm>
          <a:prstGeom prst="downArrow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B3E5D8-B5FC-4FD7-81E2-632AF55E2E03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1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5A82-17B4-4B99-A7C4-9A381798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523220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AA87-051A-4B40-AFD4-42C84891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77" y="1073216"/>
            <a:ext cx="8229600" cy="4754880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 data integration evaluations may become common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classification and interrater agreement metrics are useful for assessing AI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 HSI measures should be augmented with behavioral measures of calibrated trust and AI utilization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between-systems comparisons to characterize AI contributions to system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Characterizing the operational space requires identifying operational factors governing system input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0169B5C-071E-46C7-86E2-1DDA6F31D2C2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HSI – Human Systems Interaction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3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AI Capabilities for Data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F402-A306-4C1F-A897-355CC825757A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6" descr="Filter">
            <a:extLst>
              <a:ext uri="{FF2B5EF4-FFF2-40B4-BE49-F238E27FC236}">
                <a16:creationId xmlns:a16="http://schemas.microsoft.com/office/drawing/2014/main" id="{6521EABC-C941-4FCE-8B04-EBC7802E533C}"/>
              </a:ext>
            </a:extLst>
          </p:cNvPr>
          <p:cNvSpPr/>
          <p:nvPr/>
        </p:nvSpPr>
        <p:spPr>
          <a:xfrm>
            <a:off x="628852" y="2943334"/>
            <a:ext cx="3051572" cy="1799776"/>
          </a:xfrm>
          <a:custGeom>
            <a:avLst/>
            <a:gdLst>
              <a:gd name="connsiteX0" fmla="*/ 1259862 w 1264443"/>
              <a:gd name="connsiteY0" fmla="*/ 13744 h 1264443"/>
              <a:gd name="connsiteX1" fmla="*/ 13744 w 1264443"/>
              <a:gd name="connsiteY1" fmla="*/ 13744 h 1264443"/>
              <a:gd name="connsiteX2" fmla="*/ 563502 w 1264443"/>
              <a:gd name="connsiteY2" fmla="*/ 563502 h 1264443"/>
              <a:gd name="connsiteX3" fmla="*/ 563502 w 1264443"/>
              <a:gd name="connsiteY3" fmla="*/ 1113260 h 1264443"/>
              <a:gd name="connsiteX4" fmla="*/ 563502 w 1264443"/>
              <a:gd name="connsiteY4" fmla="*/ 1259862 h 1264443"/>
              <a:gd name="connsiteX5" fmla="*/ 710104 w 1264443"/>
              <a:gd name="connsiteY5" fmla="*/ 1113260 h 1264443"/>
              <a:gd name="connsiteX6" fmla="*/ 710104 w 1264443"/>
              <a:gd name="connsiteY6" fmla="*/ 563502 h 1264443"/>
              <a:gd name="connsiteX0" fmla="*/ 1246118 w 1246118"/>
              <a:gd name="connsiteY0" fmla="*/ 0 h 1148575"/>
              <a:gd name="connsiteX1" fmla="*/ 0 w 1246118"/>
              <a:gd name="connsiteY1" fmla="*/ 0 h 1148575"/>
              <a:gd name="connsiteX2" fmla="*/ 549758 w 1246118"/>
              <a:gd name="connsiteY2" fmla="*/ 549758 h 1148575"/>
              <a:gd name="connsiteX3" fmla="*/ 549758 w 1246118"/>
              <a:gd name="connsiteY3" fmla="*/ 1099516 h 1148575"/>
              <a:gd name="connsiteX4" fmla="*/ 545472 w 1246118"/>
              <a:gd name="connsiteY4" fmla="*/ 1148575 h 1148575"/>
              <a:gd name="connsiteX5" fmla="*/ 696360 w 1246118"/>
              <a:gd name="connsiteY5" fmla="*/ 1099516 h 1148575"/>
              <a:gd name="connsiteX6" fmla="*/ 696360 w 1246118"/>
              <a:gd name="connsiteY6" fmla="*/ 549758 h 1148575"/>
              <a:gd name="connsiteX7" fmla="*/ 1246118 w 1246118"/>
              <a:gd name="connsiteY7" fmla="*/ 0 h 1148575"/>
              <a:gd name="connsiteX0" fmla="*/ 1246118 w 1246118"/>
              <a:gd name="connsiteY0" fmla="*/ 0 h 1099516"/>
              <a:gd name="connsiteX1" fmla="*/ 0 w 1246118"/>
              <a:gd name="connsiteY1" fmla="*/ 0 h 1099516"/>
              <a:gd name="connsiteX2" fmla="*/ 549758 w 1246118"/>
              <a:gd name="connsiteY2" fmla="*/ 549758 h 1099516"/>
              <a:gd name="connsiteX3" fmla="*/ 549758 w 1246118"/>
              <a:gd name="connsiteY3" fmla="*/ 1099516 h 1099516"/>
              <a:gd name="connsiteX4" fmla="*/ 551250 w 1246118"/>
              <a:gd name="connsiteY4" fmla="*/ 1099268 h 1099516"/>
              <a:gd name="connsiteX5" fmla="*/ 696360 w 1246118"/>
              <a:gd name="connsiteY5" fmla="*/ 1099516 h 1099516"/>
              <a:gd name="connsiteX6" fmla="*/ 696360 w 1246118"/>
              <a:gd name="connsiteY6" fmla="*/ 549758 h 1099516"/>
              <a:gd name="connsiteX7" fmla="*/ 1246118 w 1246118"/>
              <a:gd name="connsiteY7" fmla="*/ 0 h 1099516"/>
              <a:gd name="connsiteX0" fmla="*/ 1246118 w 1246118"/>
              <a:gd name="connsiteY0" fmla="*/ 0 h 1178725"/>
              <a:gd name="connsiteX1" fmla="*/ 0 w 1246118"/>
              <a:gd name="connsiteY1" fmla="*/ 0 h 1178725"/>
              <a:gd name="connsiteX2" fmla="*/ 549758 w 1246118"/>
              <a:gd name="connsiteY2" fmla="*/ 549758 h 1178725"/>
              <a:gd name="connsiteX3" fmla="*/ 549758 w 1246118"/>
              <a:gd name="connsiteY3" fmla="*/ 1099516 h 1178725"/>
              <a:gd name="connsiteX4" fmla="*/ 556727 w 1246118"/>
              <a:gd name="connsiteY4" fmla="*/ 1178725 h 1178725"/>
              <a:gd name="connsiteX5" fmla="*/ 696360 w 1246118"/>
              <a:gd name="connsiteY5" fmla="*/ 1099516 h 1178725"/>
              <a:gd name="connsiteX6" fmla="*/ 696360 w 1246118"/>
              <a:gd name="connsiteY6" fmla="*/ 549758 h 1178725"/>
              <a:gd name="connsiteX7" fmla="*/ 1246118 w 1246118"/>
              <a:gd name="connsiteY7" fmla="*/ 0 h 1178725"/>
              <a:gd name="connsiteX0" fmla="*/ 1246118 w 1246118"/>
              <a:gd name="connsiteY0" fmla="*/ 0 h 1103942"/>
              <a:gd name="connsiteX1" fmla="*/ 0 w 1246118"/>
              <a:gd name="connsiteY1" fmla="*/ 0 h 1103942"/>
              <a:gd name="connsiteX2" fmla="*/ 549758 w 1246118"/>
              <a:gd name="connsiteY2" fmla="*/ 549758 h 1103942"/>
              <a:gd name="connsiteX3" fmla="*/ 549758 w 1246118"/>
              <a:gd name="connsiteY3" fmla="*/ 1099516 h 1103942"/>
              <a:gd name="connsiteX4" fmla="*/ 558918 w 1246118"/>
              <a:gd name="connsiteY4" fmla="*/ 1103942 h 1103942"/>
              <a:gd name="connsiteX5" fmla="*/ 696360 w 1246118"/>
              <a:gd name="connsiteY5" fmla="*/ 1099516 h 1103942"/>
              <a:gd name="connsiteX6" fmla="*/ 696360 w 1246118"/>
              <a:gd name="connsiteY6" fmla="*/ 549758 h 1103942"/>
              <a:gd name="connsiteX7" fmla="*/ 1246118 w 1246118"/>
              <a:gd name="connsiteY7" fmla="*/ 0 h 110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6118" h="1103942">
                <a:moveTo>
                  <a:pt x="1246118" y="0"/>
                </a:moveTo>
                <a:lnTo>
                  <a:pt x="0" y="0"/>
                </a:lnTo>
                <a:lnTo>
                  <a:pt x="549758" y="549758"/>
                </a:lnTo>
                <a:lnTo>
                  <a:pt x="549758" y="1099516"/>
                </a:lnTo>
                <a:lnTo>
                  <a:pt x="558918" y="1103942"/>
                </a:lnTo>
                <a:lnTo>
                  <a:pt x="696360" y="1099516"/>
                </a:lnTo>
                <a:lnTo>
                  <a:pt x="696360" y="549758"/>
                </a:lnTo>
                <a:lnTo>
                  <a:pt x="1246118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86D611-214B-43CF-8BA7-A1CFCABE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1384995"/>
          </a:xfrm>
        </p:spPr>
        <p:txBody>
          <a:bodyPr/>
          <a:lstStyle/>
          <a:p>
            <a:r>
              <a:rPr lang="en-US" i="1" dirty="0"/>
              <a:t>Data Integration</a:t>
            </a:r>
            <a:r>
              <a:rPr lang="en-US" dirty="0"/>
              <a:t> is the gathering, formatting, fusing, and refining of data from multiple sources to facilitate analysis</a:t>
            </a:r>
          </a:p>
        </p:txBody>
      </p:sp>
      <p:pic>
        <p:nvPicPr>
          <p:cNvPr id="9" name="Graphic 8" descr="Database">
            <a:extLst>
              <a:ext uri="{FF2B5EF4-FFF2-40B4-BE49-F238E27FC236}">
                <a16:creationId xmlns:a16="http://schemas.microsoft.com/office/drawing/2014/main" id="{9BF00C23-368B-4A6F-A685-BD6C84863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730" y="2762009"/>
            <a:ext cx="548640" cy="548640"/>
          </a:xfrm>
          <a:prstGeom prst="rect">
            <a:avLst/>
          </a:prstGeom>
        </p:spPr>
      </p:pic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id="{E7BC5902-2999-4E82-A1D8-AC57B3F45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4165" y="3276558"/>
            <a:ext cx="914400" cy="914400"/>
          </a:xfrm>
          <a:prstGeom prst="rect">
            <a:avLst/>
          </a:prstGeom>
        </p:spPr>
      </p:pic>
      <p:pic>
        <p:nvPicPr>
          <p:cNvPr id="13" name="Graphic 12" descr="Bar chart">
            <a:extLst>
              <a:ext uri="{FF2B5EF4-FFF2-40B4-BE49-F238E27FC236}">
                <a16:creationId xmlns:a16="http://schemas.microsoft.com/office/drawing/2014/main" id="{1C061D42-EC8C-4744-8404-3A08324E36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7280" y="2782348"/>
            <a:ext cx="914400" cy="914400"/>
          </a:xfrm>
          <a:prstGeom prst="rect">
            <a:avLst/>
          </a:prstGeom>
        </p:spPr>
      </p:pic>
      <p:pic>
        <p:nvPicPr>
          <p:cNvPr id="15" name="Graphic 14" descr="Research">
            <a:extLst>
              <a:ext uri="{FF2B5EF4-FFF2-40B4-BE49-F238E27FC236}">
                <a16:creationId xmlns:a16="http://schemas.microsoft.com/office/drawing/2014/main" id="{DA88FC40-05B2-4A93-8E5D-C43A042CE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6034" y="3394175"/>
            <a:ext cx="914400" cy="914400"/>
          </a:xfrm>
          <a:prstGeom prst="rect">
            <a:avLst/>
          </a:prstGeom>
        </p:spPr>
      </p:pic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B32EC60A-F7AD-4B4B-8DCD-8C00AA626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1126" y="2234482"/>
            <a:ext cx="548640" cy="548640"/>
          </a:xfrm>
          <a:prstGeom prst="rect">
            <a:avLst/>
          </a:prstGeom>
        </p:spPr>
      </p:pic>
      <p:pic>
        <p:nvPicPr>
          <p:cNvPr id="19" name="Graphic 18" descr="Image">
            <a:extLst>
              <a:ext uri="{FF2B5EF4-FFF2-40B4-BE49-F238E27FC236}">
                <a16:creationId xmlns:a16="http://schemas.microsoft.com/office/drawing/2014/main" id="{0AA02D62-D3B4-4AAE-8ED2-FEBB61CB92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6372" y="2588037"/>
            <a:ext cx="548640" cy="548640"/>
          </a:xfrm>
          <a:prstGeom prst="rect">
            <a:avLst/>
          </a:prstGeom>
        </p:spPr>
      </p:pic>
      <p:pic>
        <p:nvPicPr>
          <p:cNvPr id="21" name="Graphic 20" descr="Email">
            <a:extLst>
              <a:ext uri="{FF2B5EF4-FFF2-40B4-BE49-F238E27FC236}">
                <a16:creationId xmlns:a16="http://schemas.microsoft.com/office/drawing/2014/main" id="{671B8033-1A65-4117-8F28-41ECC0C5DB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33905" y="2572623"/>
            <a:ext cx="548640" cy="548640"/>
          </a:xfrm>
          <a:prstGeom prst="rect">
            <a:avLst/>
          </a:prstGeom>
        </p:spPr>
      </p:pic>
      <p:pic>
        <p:nvPicPr>
          <p:cNvPr id="23" name="Graphic 22" descr="Telephone">
            <a:extLst>
              <a:ext uri="{FF2B5EF4-FFF2-40B4-BE49-F238E27FC236}">
                <a16:creationId xmlns:a16="http://schemas.microsoft.com/office/drawing/2014/main" id="{1AAFF916-E320-49C6-BB5C-E945F9FD3E7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70209" y="3036329"/>
            <a:ext cx="548640" cy="548640"/>
          </a:xfrm>
          <a:prstGeom prst="rect">
            <a:avLst/>
          </a:prstGeom>
        </p:spPr>
      </p:pic>
      <p:pic>
        <p:nvPicPr>
          <p:cNvPr id="25" name="Graphic 24" descr="Chat">
            <a:extLst>
              <a:ext uri="{FF2B5EF4-FFF2-40B4-BE49-F238E27FC236}">
                <a16:creationId xmlns:a16="http://schemas.microsoft.com/office/drawing/2014/main" id="{02EF6FBF-1C44-4265-B7AC-817E850A35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48738" y="2166296"/>
            <a:ext cx="548640" cy="548640"/>
          </a:xfrm>
          <a:prstGeom prst="rect">
            <a:avLst/>
          </a:prstGeom>
        </p:spPr>
      </p:pic>
      <p:pic>
        <p:nvPicPr>
          <p:cNvPr id="27" name="Graphic 26" descr="Satellite">
            <a:extLst>
              <a:ext uri="{FF2B5EF4-FFF2-40B4-BE49-F238E27FC236}">
                <a16:creationId xmlns:a16="http://schemas.microsoft.com/office/drawing/2014/main" id="{89414779-5F85-4BCC-8D75-CD77C5095B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10316" y="2588037"/>
            <a:ext cx="548640" cy="548640"/>
          </a:xfrm>
          <a:prstGeom prst="rect">
            <a:avLst/>
          </a:prstGeom>
        </p:spPr>
      </p:pic>
      <p:pic>
        <p:nvPicPr>
          <p:cNvPr id="29" name="Graphic 28" descr="Newspaper">
            <a:extLst>
              <a:ext uri="{FF2B5EF4-FFF2-40B4-BE49-F238E27FC236}">
                <a16:creationId xmlns:a16="http://schemas.microsoft.com/office/drawing/2014/main" id="{45875007-EC52-44A3-9ED3-D487293EFE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02824" y="2605193"/>
            <a:ext cx="548640" cy="548640"/>
          </a:xfrm>
          <a:prstGeom prst="rect">
            <a:avLst/>
          </a:prstGeom>
        </p:spPr>
      </p:pic>
      <p:pic>
        <p:nvPicPr>
          <p:cNvPr id="31" name="Graphic 30" descr="Employee badge">
            <a:extLst>
              <a:ext uri="{FF2B5EF4-FFF2-40B4-BE49-F238E27FC236}">
                <a16:creationId xmlns:a16="http://schemas.microsoft.com/office/drawing/2014/main" id="{9542B36A-1672-46D7-9CC1-93521A8ABA2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848738" y="3215410"/>
            <a:ext cx="548640" cy="548640"/>
          </a:xfrm>
          <a:prstGeom prst="rect">
            <a:avLst/>
          </a:prstGeom>
        </p:spPr>
      </p:pic>
      <p:pic>
        <p:nvPicPr>
          <p:cNvPr id="33" name="Graphic 32" descr="Bullseye">
            <a:extLst>
              <a:ext uri="{FF2B5EF4-FFF2-40B4-BE49-F238E27FC236}">
                <a16:creationId xmlns:a16="http://schemas.microsoft.com/office/drawing/2014/main" id="{1DC56051-FF7F-4BB7-ABB2-585301B6F6B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538344" y="2175393"/>
            <a:ext cx="548640" cy="548640"/>
          </a:xfrm>
          <a:prstGeom prst="rect">
            <a:avLst/>
          </a:prstGeom>
        </p:spPr>
      </p:pic>
      <p:pic>
        <p:nvPicPr>
          <p:cNvPr id="35" name="Graphic 34" descr="Map with pin">
            <a:extLst>
              <a:ext uri="{FF2B5EF4-FFF2-40B4-BE49-F238E27FC236}">
                <a16:creationId xmlns:a16="http://schemas.microsoft.com/office/drawing/2014/main" id="{8571556E-5896-47B2-8BD4-AF9AF62F8A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397378" y="2985887"/>
            <a:ext cx="548640" cy="548640"/>
          </a:xfrm>
          <a:prstGeom prst="rect">
            <a:avLst/>
          </a:prstGeom>
        </p:spPr>
      </p:pic>
      <p:pic>
        <p:nvPicPr>
          <p:cNvPr id="37" name="Graphic 36" descr="Puzzle pieces">
            <a:extLst>
              <a:ext uri="{FF2B5EF4-FFF2-40B4-BE49-F238E27FC236}">
                <a16:creationId xmlns:a16="http://schemas.microsoft.com/office/drawing/2014/main" id="{12D3381F-E4ED-4E58-9ECA-29C818792CA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578147" y="3573313"/>
            <a:ext cx="914400" cy="914400"/>
          </a:xfrm>
          <a:prstGeom prst="rect">
            <a:avLst/>
          </a:prstGeom>
        </p:spPr>
      </p:pic>
      <p:pic>
        <p:nvPicPr>
          <p:cNvPr id="39" name="Graphic 38" descr="Database">
            <a:extLst>
              <a:ext uri="{FF2B5EF4-FFF2-40B4-BE49-F238E27FC236}">
                <a16:creationId xmlns:a16="http://schemas.microsoft.com/office/drawing/2014/main" id="{C00508A8-ABE6-4F88-9830-42FC8053E28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781356" y="4813108"/>
            <a:ext cx="737223" cy="737223"/>
          </a:xfrm>
          <a:prstGeom prst="rect">
            <a:avLst/>
          </a:prstGeom>
        </p:spPr>
      </p:pic>
      <p:sp>
        <p:nvSpPr>
          <p:cNvPr id="40" name="Arrow: Right 39">
            <a:extLst>
              <a:ext uri="{FF2B5EF4-FFF2-40B4-BE49-F238E27FC236}">
                <a16:creationId xmlns:a16="http://schemas.microsoft.com/office/drawing/2014/main" id="{343EFC1B-F59A-444D-9571-9FDE2B756037}"/>
              </a:ext>
            </a:extLst>
          </p:cNvPr>
          <p:cNvSpPr/>
          <p:nvPr/>
        </p:nvSpPr>
        <p:spPr>
          <a:xfrm>
            <a:off x="3593805" y="3398266"/>
            <a:ext cx="1869773" cy="75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865F55-C780-4316-AD71-AA386D498F52}"/>
              </a:ext>
            </a:extLst>
          </p:cNvPr>
          <p:cNvGrpSpPr/>
          <p:nvPr/>
        </p:nvGrpSpPr>
        <p:grpSpPr>
          <a:xfrm>
            <a:off x="501342" y="2420474"/>
            <a:ext cx="1784657" cy="1719325"/>
            <a:chOff x="839856" y="2161954"/>
            <a:chExt cx="2004742" cy="1931354"/>
          </a:xfrm>
        </p:grpSpPr>
        <p:pic>
          <p:nvPicPr>
            <p:cNvPr id="8194" name="Picture 2" descr="Philly Police Bungle Efforts to Disguise City SUV as Google Van | PCMag">
              <a:extLst>
                <a:ext uri="{FF2B5EF4-FFF2-40B4-BE49-F238E27FC236}">
                  <a16:creationId xmlns:a16="http://schemas.microsoft.com/office/drawing/2014/main" id="{A5AF477F-3AAE-4AB3-AC44-D64E582DF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618" y="2731779"/>
              <a:ext cx="1623980" cy="95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74F8EDB-EA04-4424-811D-A8FA16953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525" r="12187" b="14123"/>
            <a:stretch/>
          </p:blipFill>
          <p:spPr>
            <a:xfrm>
              <a:off x="972970" y="2161954"/>
              <a:ext cx="779809" cy="9263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3956C2-F265-47B6-B054-1EC3131A2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437" t="196" r="21037" b="13477"/>
            <a:stretch/>
          </p:blipFill>
          <p:spPr>
            <a:xfrm rot="19800000">
              <a:off x="839856" y="3199724"/>
              <a:ext cx="647215" cy="89358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41412C-F158-4559-8017-9E58E9B0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Google Maps as an example data integration system (1 of 2)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52EE41-A8CD-4B26-B87C-9B6363EEBC17}"/>
              </a:ext>
            </a:extLst>
          </p:cNvPr>
          <p:cNvSpPr/>
          <p:nvPr/>
        </p:nvSpPr>
        <p:spPr>
          <a:xfrm>
            <a:off x="2204010" y="3173660"/>
            <a:ext cx="617401" cy="3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502E4A-6C83-40C0-86D3-12A0DC99DD05}"/>
              </a:ext>
            </a:extLst>
          </p:cNvPr>
          <p:cNvSpPr/>
          <p:nvPr/>
        </p:nvSpPr>
        <p:spPr>
          <a:xfrm>
            <a:off x="5031384" y="3173660"/>
            <a:ext cx="617401" cy="3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56B8FC-9450-42B7-8793-79B838369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61" y="2256064"/>
            <a:ext cx="1623980" cy="15542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41C4F4-918D-491A-917B-05B7696B2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825" y="2647095"/>
            <a:ext cx="1585421" cy="1665801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7A8FF59-E4D6-4F2C-B141-4F06CC2D8EF7}"/>
              </a:ext>
            </a:extLst>
          </p:cNvPr>
          <p:cNvGrpSpPr/>
          <p:nvPr/>
        </p:nvGrpSpPr>
        <p:grpSpPr>
          <a:xfrm>
            <a:off x="2975940" y="2478825"/>
            <a:ext cx="1910296" cy="1689530"/>
            <a:chOff x="3335415" y="2478825"/>
            <a:chExt cx="1910296" cy="16895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7230864-E084-4A7C-A215-28B14BD03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13803" y="2478825"/>
              <a:ext cx="706766" cy="8522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C2B77FD-873B-4D2E-B8F1-C895432A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021" y="2740310"/>
              <a:ext cx="660033" cy="84367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782C6A-1B06-489B-BB49-7701A639E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6585" y="2946474"/>
              <a:ext cx="916099" cy="54379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1D9F86-3ADB-4A96-B5BA-96CDBE4D3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35415" y="3419732"/>
              <a:ext cx="959972" cy="73667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4DE7E9-E7AF-412D-BFAC-4F56CE396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26779" y="3583580"/>
              <a:ext cx="918932" cy="5847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A44E0B-54F3-481D-9444-74D2DB398327}"/>
              </a:ext>
            </a:extLst>
          </p:cNvPr>
          <p:cNvGrpSpPr/>
          <p:nvPr/>
        </p:nvGrpSpPr>
        <p:grpSpPr>
          <a:xfrm>
            <a:off x="544624" y="4716200"/>
            <a:ext cx="1089722" cy="607473"/>
            <a:chOff x="1220618" y="4499903"/>
            <a:chExt cx="1089722" cy="60747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260BD2-880C-4EFE-AEE2-3EA901735A4C}"/>
                </a:ext>
              </a:extLst>
            </p:cNvPr>
            <p:cNvSpPr txBox="1"/>
            <p:nvPr/>
          </p:nvSpPr>
          <p:spPr>
            <a:xfrm>
              <a:off x="1254360" y="4506846"/>
              <a:ext cx="1055980" cy="58477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dirty="0"/>
                <a:t>Raw data</a:t>
              </a:r>
            </a:p>
            <a:p>
              <a:pPr algn="ctr"/>
              <a:r>
                <a:rPr lang="en-US" sz="1600" dirty="0"/>
                <a:t>sources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8F9D54E-A33F-4CA4-8224-43856839D60D}"/>
                </a:ext>
              </a:extLst>
            </p:cNvPr>
            <p:cNvSpPr/>
            <p:nvPr/>
          </p:nvSpPr>
          <p:spPr>
            <a:xfrm>
              <a:off x="1220618" y="4499903"/>
              <a:ext cx="1089722" cy="60747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0376C7-85EC-40E6-9A13-2EE1B495369C}"/>
              </a:ext>
            </a:extLst>
          </p:cNvPr>
          <p:cNvGrpSpPr/>
          <p:nvPr/>
        </p:nvGrpSpPr>
        <p:grpSpPr>
          <a:xfrm>
            <a:off x="1970750" y="1534327"/>
            <a:ext cx="1027788" cy="1031202"/>
            <a:chOff x="1453476" y="1257810"/>
            <a:chExt cx="1027788" cy="103120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B753F2-FF0F-4E1A-A32A-BA9B7948AAEC}"/>
                </a:ext>
              </a:extLst>
            </p:cNvPr>
            <p:cNvSpPr txBox="1"/>
            <p:nvPr/>
          </p:nvSpPr>
          <p:spPr>
            <a:xfrm>
              <a:off x="1472726" y="1353180"/>
              <a:ext cx="1008537" cy="83099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dirty="0"/>
                <a:t>Extract data elements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5BBEC68-39C9-4C63-A605-7EB85985109C}"/>
                </a:ext>
              </a:extLst>
            </p:cNvPr>
            <p:cNvSpPr/>
            <p:nvPr/>
          </p:nvSpPr>
          <p:spPr>
            <a:xfrm>
              <a:off x="1453476" y="1257810"/>
              <a:ext cx="1027788" cy="103120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705ACCA-3DFC-4742-8E0F-14DCFFC3E302}"/>
              </a:ext>
            </a:extLst>
          </p:cNvPr>
          <p:cNvGrpSpPr/>
          <p:nvPr/>
        </p:nvGrpSpPr>
        <p:grpSpPr>
          <a:xfrm>
            <a:off x="6213642" y="4720322"/>
            <a:ext cx="1549652" cy="580653"/>
            <a:chOff x="5263898" y="4443805"/>
            <a:chExt cx="1549652" cy="58065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FC0513-A5BC-43A9-87F4-3A4F99538898}"/>
                </a:ext>
              </a:extLst>
            </p:cNvPr>
            <p:cNvSpPr txBox="1"/>
            <p:nvPr/>
          </p:nvSpPr>
          <p:spPr>
            <a:xfrm>
              <a:off x="5263900" y="4565254"/>
              <a:ext cx="1549650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dirty="0"/>
                <a:t>Unique entities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744B90D-AD6F-4568-9BB3-E57346E5FA14}"/>
                </a:ext>
              </a:extLst>
            </p:cNvPr>
            <p:cNvSpPr/>
            <p:nvPr/>
          </p:nvSpPr>
          <p:spPr>
            <a:xfrm>
              <a:off x="5263898" y="4443805"/>
              <a:ext cx="1549650" cy="58065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8BCD595-07F8-4FCD-8F5D-BD2BA0E04CB9}"/>
              </a:ext>
            </a:extLst>
          </p:cNvPr>
          <p:cNvGrpSpPr/>
          <p:nvPr/>
        </p:nvGrpSpPr>
        <p:grpSpPr>
          <a:xfrm>
            <a:off x="4581619" y="1600090"/>
            <a:ext cx="1244966" cy="843671"/>
            <a:chOff x="3810345" y="1323574"/>
            <a:chExt cx="1572016" cy="6074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CBDF08-970F-41B9-9A67-55CDC941727F}"/>
                </a:ext>
              </a:extLst>
            </p:cNvPr>
            <p:cNvSpPr txBox="1"/>
            <p:nvPr/>
          </p:nvSpPr>
          <p:spPr>
            <a:xfrm>
              <a:off x="3826113" y="1335865"/>
              <a:ext cx="1556248" cy="58477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dirty="0"/>
                <a:t>Fuse elements </a:t>
              </a:r>
            </a:p>
            <a:p>
              <a:pPr algn="ctr"/>
              <a:r>
                <a:rPr lang="en-US" sz="1600" dirty="0"/>
                <a:t>into entities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31725EF-EDA4-4BAA-988B-516A122EF0C0}"/>
                </a:ext>
              </a:extLst>
            </p:cNvPr>
            <p:cNvSpPr/>
            <p:nvPr/>
          </p:nvSpPr>
          <p:spPr>
            <a:xfrm>
              <a:off x="3810345" y="1323574"/>
              <a:ext cx="1556248" cy="60747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A99BDB-3118-46B0-88C0-D42E2184F7B9}"/>
              </a:ext>
            </a:extLst>
          </p:cNvPr>
          <p:cNvGrpSpPr/>
          <p:nvPr/>
        </p:nvGrpSpPr>
        <p:grpSpPr>
          <a:xfrm>
            <a:off x="2668488" y="4716200"/>
            <a:ext cx="2489898" cy="607473"/>
            <a:chOff x="2441841" y="4439683"/>
            <a:chExt cx="1870697" cy="60747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A4D5E2-2C97-4C61-AAAD-4183EE7372E4}"/>
                </a:ext>
              </a:extLst>
            </p:cNvPr>
            <p:cNvSpPr txBox="1"/>
            <p:nvPr/>
          </p:nvSpPr>
          <p:spPr>
            <a:xfrm>
              <a:off x="2443617" y="4574142"/>
              <a:ext cx="1868920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600" dirty="0"/>
                <a:t>Formatted data elements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B8DE385-51AA-4DE6-BE33-D14FC2A9660E}"/>
                </a:ext>
              </a:extLst>
            </p:cNvPr>
            <p:cNvSpPr/>
            <p:nvPr/>
          </p:nvSpPr>
          <p:spPr>
            <a:xfrm>
              <a:off x="2441841" y="4439683"/>
              <a:ext cx="1870697" cy="60747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DD7D949-44AA-4EF6-970A-06A3D6AD084E}"/>
              </a:ext>
            </a:extLst>
          </p:cNvPr>
          <p:cNvSpPr/>
          <p:nvPr/>
        </p:nvSpPr>
        <p:spPr>
          <a:xfrm>
            <a:off x="8162852" y="3173660"/>
            <a:ext cx="510249" cy="3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3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FC5FA7-92EA-476C-8F1F-32CA0B300FDB}"/>
              </a:ext>
            </a:extLst>
          </p:cNvPr>
          <p:cNvGrpSpPr/>
          <p:nvPr/>
        </p:nvGrpSpPr>
        <p:grpSpPr>
          <a:xfrm>
            <a:off x="2251677" y="4676062"/>
            <a:ext cx="1203950" cy="705425"/>
            <a:chOff x="5263898" y="4319033"/>
            <a:chExt cx="1549650" cy="7054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89B4BB-1DF8-4D4E-868A-DBC5BC3FFB8C}"/>
                </a:ext>
              </a:extLst>
            </p:cNvPr>
            <p:cNvSpPr txBox="1"/>
            <p:nvPr/>
          </p:nvSpPr>
          <p:spPr>
            <a:xfrm>
              <a:off x="5334339" y="4319033"/>
              <a:ext cx="1408772" cy="58477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dirty="0"/>
                <a:t>Database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1761C67-8D3A-455D-9ACE-1D8A55A667FD}"/>
                </a:ext>
              </a:extLst>
            </p:cNvPr>
            <p:cNvSpPr/>
            <p:nvPr/>
          </p:nvSpPr>
          <p:spPr>
            <a:xfrm>
              <a:off x="5263898" y="4443805"/>
              <a:ext cx="1549650" cy="58065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739663-AAB6-4EDE-BFCE-93E138AF427C}"/>
              </a:ext>
            </a:extLst>
          </p:cNvPr>
          <p:cNvGrpSpPr/>
          <p:nvPr/>
        </p:nvGrpSpPr>
        <p:grpSpPr>
          <a:xfrm>
            <a:off x="3797795" y="1317720"/>
            <a:ext cx="1423030" cy="621289"/>
            <a:chOff x="6405517" y="1016759"/>
            <a:chExt cx="1069144" cy="8269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5C4BE2-444A-4EF5-B64F-DF981E7DB440}"/>
                </a:ext>
              </a:extLst>
            </p:cNvPr>
            <p:cNvSpPr txBox="1"/>
            <p:nvPr/>
          </p:nvSpPr>
          <p:spPr>
            <a:xfrm>
              <a:off x="6416778" y="1043732"/>
              <a:ext cx="1021597" cy="77833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600" dirty="0"/>
                <a:t>User &amp; AI</a:t>
              </a:r>
            </a:p>
            <a:p>
              <a:pPr algn="ctr"/>
              <a:r>
                <a:rPr lang="en-US" sz="1600" dirty="0"/>
                <a:t>collaboration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18DD747-356B-4CE1-85E0-0C3EF43FA6E2}"/>
                </a:ext>
              </a:extLst>
            </p:cNvPr>
            <p:cNvSpPr/>
            <p:nvPr/>
          </p:nvSpPr>
          <p:spPr>
            <a:xfrm>
              <a:off x="6405517" y="1016759"/>
              <a:ext cx="1069144" cy="82693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8C0D4C-D191-4B9E-AD71-27CFD1265776}"/>
              </a:ext>
            </a:extLst>
          </p:cNvPr>
          <p:cNvGrpSpPr/>
          <p:nvPr/>
        </p:nvGrpSpPr>
        <p:grpSpPr>
          <a:xfrm>
            <a:off x="6738175" y="4800834"/>
            <a:ext cx="966224" cy="580653"/>
            <a:chOff x="5889293" y="5167342"/>
            <a:chExt cx="966224" cy="5806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2C7D17-9F8F-4C31-8466-3E96F8E63AFF}"/>
                </a:ext>
              </a:extLst>
            </p:cNvPr>
            <p:cNvSpPr txBox="1"/>
            <p:nvPr/>
          </p:nvSpPr>
          <p:spPr>
            <a:xfrm>
              <a:off x="5889293" y="5284314"/>
              <a:ext cx="966224" cy="338554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600" dirty="0"/>
                <a:t>Output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5A47719-30E6-4E58-98CD-C725EF0E45C5}"/>
                </a:ext>
              </a:extLst>
            </p:cNvPr>
            <p:cNvSpPr/>
            <p:nvPr/>
          </p:nvSpPr>
          <p:spPr>
            <a:xfrm>
              <a:off x="5889294" y="5167342"/>
              <a:ext cx="966222" cy="58065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D1819-59D2-4313-B4CA-0F69F778DFE2}"/>
              </a:ext>
            </a:extLst>
          </p:cNvPr>
          <p:cNvGrpSpPr/>
          <p:nvPr/>
        </p:nvGrpSpPr>
        <p:grpSpPr>
          <a:xfrm>
            <a:off x="4528835" y="1835723"/>
            <a:ext cx="1326969" cy="1182068"/>
            <a:chOff x="4234162" y="2863624"/>
            <a:chExt cx="749038" cy="6672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85B7AD9-6064-4B0B-90BF-8E1B99FE7E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34162" y="2982230"/>
              <a:ext cx="548640" cy="548640"/>
              <a:chOff x="2765933" y="3819060"/>
              <a:chExt cx="832606" cy="832606"/>
            </a:xfrm>
          </p:grpSpPr>
          <p:pic>
            <p:nvPicPr>
              <p:cNvPr id="26" name="Graphic 25" descr="Programmer">
                <a:extLst>
                  <a:ext uri="{FF2B5EF4-FFF2-40B4-BE49-F238E27FC236}">
                    <a16:creationId xmlns:a16="http://schemas.microsoft.com/office/drawing/2014/main" id="{DEB65E8F-17A5-4526-9D01-811C82629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65933" y="3819060"/>
                <a:ext cx="832606" cy="83260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1D69C64-6686-436A-8FBA-1987D0FDDAF9}"/>
                  </a:ext>
                </a:extLst>
              </p:cNvPr>
              <p:cNvSpPr/>
              <p:nvPr/>
            </p:nvSpPr>
            <p:spPr>
              <a:xfrm>
                <a:off x="3057342" y="4360257"/>
                <a:ext cx="249782" cy="208153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b="1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B8A8447-6206-424C-9B4E-C7CC825AB1CB}"/>
                </a:ext>
              </a:extLst>
            </p:cNvPr>
            <p:cNvGrpSpPr/>
            <p:nvPr/>
          </p:nvGrpSpPr>
          <p:grpSpPr>
            <a:xfrm>
              <a:off x="4664380" y="2863624"/>
              <a:ext cx="318820" cy="318820"/>
              <a:chOff x="2293409" y="2703748"/>
              <a:chExt cx="318820" cy="31882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9E8CC2F-D634-4B8A-A30E-0CA9DEE8E26B}"/>
                  </a:ext>
                </a:extLst>
              </p:cNvPr>
              <p:cNvSpPr/>
              <p:nvPr/>
            </p:nvSpPr>
            <p:spPr>
              <a:xfrm>
                <a:off x="2293409" y="2703748"/>
                <a:ext cx="318820" cy="31882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E79E2EA-195B-480B-B348-95851EA385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925" t="5384" r="5775" b="18425"/>
              <a:stretch/>
            </p:blipFill>
            <p:spPr>
              <a:xfrm>
                <a:off x="2349756" y="2784835"/>
                <a:ext cx="212019" cy="176974"/>
              </a:xfrm>
              <a:prstGeom prst="rect">
                <a:avLst/>
              </a:prstGeom>
            </p:spPr>
          </p:pic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ECD5383-3026-4F65-A905-F27E654F5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351" y="2209851"/>
            <a:ext cx="2670605" cy="23366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0A89084F-9592-4A2C-A5D7-F891A773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954107"/>
          </a:xfrm>
        </p:spPr>
        <p:txBody>
          <a:bodyPr/>
          <a:lstStyle/>
          <a:p>
            <a:r>
              <a:rPr lang="en-US" dirty="0"/>
              <a:t>Google Maps as an example data integration system (2 of 2)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D2D30D-36E8-4FEF-89B0-03186044B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499" y="2272217"/>
            <a:ext cx="2137576" cy="227136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CDF815B2-43FB-4508-A5FB-57DAFE8597AB}"/>
              </a:ext>
            </a:extLst>
          </p:cNvPr>
          <p:cNvSpPr/>
          <p:nvPr/>
        </p:nvSpPr>
        <p:spPr>
          <a:xfrm>
            <a:off x="644452" y="3173660"/>
            <a:ext cx="510249" cy="3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FFB77C5E-7A18-4D09-9B8C-0BA4B65E4ECF}"/>
              </a:ext>
            </a:extLst>
          </p:cNvPr>
          <p:cNvSpPr/>
          <p:nvPr/>
        </p:nvSpPr>
        <p:spPr>
          <a:xfrm>
            <a:off x="4699527" y="3173660"/>
            <a:ext cx="994331" cy="385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68D6D31B-F508-4D29-8761-EBEF1F7377E6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0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8F765-AECF-4FFD-91B8-8DDFCA443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3" y="205099"/>
            <a:ext cx="8674639" cy="918445"/>
          </a:xfrm>
        </p:spPr>
        <p:txBody>
          <a:bodyPr/>
          <a:lstStyle/>
          <a:p>
            <a:r>
              <a:rPr lang="en-US" dirty="0"/>
              <a:t>Notional AI-supported data integration pipeline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64B30-A8DB-4403-B0C3-11A42C6B35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200" dirty="0"/>
              <a:t>AI – Artificial Intelligence; DM – Data Manager; DE – Data Engineer; A – Analyst</a:t>
            </a:r>
          </a:p>
          <a:p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5BC648F-D5EA-4AB7-9F85-F390686A4334}"/>
              </a:ext>
            </a:extLst>
          </p:cNvPr>
          <p:cNvCxnSpPr>
            <a:cxnSpLocks/>
          </p:cNvCxnSpPr>
          <p:nvPr/>
        </p:nvCxnSpPr>
        <p:spPr>
          <a:xfrm>
            <a:off x="3575240" y="3639230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Graphic 88" descr="User">
            <a:extLst>
              <a:ext uri="{FF2B5EF4-FFF2-40B4-BE49-F238E27FC236}">
                <a16:creationId xmlns:a16="http://schemas.microsoft.com/office/drawing/2014/main" id="{B80A0995-30D4-4A19-8B32-5B2F91126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3922" y="3338913"/>
            <a:ext cx="548640" cy="548640"/>
          </a:xfrm>
          <a:prstGeom prst="rect">
            <a:avLst/>
          </a:prstGeom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6A0B84D-21C3-4D42-8F35-5A76D791CC52}"/>
              </a:ext>
            </a:extLst>
          </p:cNvPr>
          <p:cNvCxnSpPr>
            <a:cxnSpLocks/>
          </p:cNvCxnSpPr>
          <p:nvPr/>
        </p:nvCxnSpPr>
        <p:spPr>
          <a:xfrm>
            <a:off x="5404040" y="3639230"/>
            <a:ext cx="774497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3CCA7A-E3C9-40F5-BA68-A51C53995F58}"/>
              </a:ext>
            </a:extLst>
          </p:cNvPr>
          <p:cNvGrpSpPr>
            <a:grpSpLocks noChangeAspect="1"/>
          </p:cNvGrpSpPr>
          <p:nvPr/>
        </p:nvGrpSpPr>
        <p:grpSpPr>
          <a:xfrm>
            <a:off x="2792730" y="3364910"/>
            <a:ext cx="548640" cy="548640"/>
            <a:chOff x="4471650" y="5073930"/>
            <a:chExt cx="393669" cy="393669"/>
          </a:xfrm>
        </p:grpSpPr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1ABED38-254D-47A0-97DE-E5731DA7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650" y="5073930"/>
              <a:ext cx="393669" cy="393669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6489E50-1760-461B-86D2-FE479F50BA75}"/>
                </a:ext>
              </a:extLst>
            </p:cNvPr>
            <p:cNvSpPr/>
            <p:nvPr/>
          </p:nvSpPr>
          <p:spPr>
            <a:xfrm>
              <a:off x="4548187" y="5236368"/>
              <a:ext cx="157163" cy="183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iamond 109">
              <a:extLst>
                <a:ext uri="{FF2B5EF4-FFF2-40B4-BE49-F238E27FC236}">
                  <a16:creationId xmlns:a16="http://schemas.microsoft.com/office/drawing/2014/main" id="{46ACE354-0501-4DAE-ADB2-F6140A35DA0F}"/>
                </a:ext>
              </a:extLst>
            </p:cNvPr>
            <p:cNvSpPr/>
            <p:nvPr/>
          </p:nvSpPr>
          <p:spPr>
            <a:xfrm>
              <a:off x="4559617" y="5233512"/>
              <a:ext cx="45719" cy="4571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Isosceles Triangle 110">
              <a:extLst>
                <a:ext uri="{FF2B5EF4-FFF2-40B4-BE49-F238E27FC236}">
                  <a16:creationId xmlns:a16="http://schemas.microsoft.com/office/drawing/2014/main" id="{097014A7-B055-40F5-8406-DB05D89D1F51}"/>
                </a:ext>
              </a:extLst>
            </p:cNvPr>
            <p:cNvSpPr/>
            <p:nvPr/>
          </p:nvSpPr>
          <p:spPr>
            <a:xfrm>
              <a:off x="4555331" y="5350193"/>
              <a:ext cx="45719" cy="45719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E1335E8-8F90-412C-A461-CF682CDA8016}"/>
                </a:ext>
              </a:extLst>
            </p:cNvPr>
            <p:cNvSpPr/>
            <p:nvPr/>
          </p:nvSpPr>
          <p:spPr>
            <a:xfrm rot="20417480" flipH="1" flipV="1">
              <a:off x="4653582" y="534924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98A0AE3-4BDC-47F2-BF89-E9DB7683DE33}"/>
                </a:ext>
              </a:extLst>
            </p:cNvPr>
            <p:cNvSpPr/>
            <p:nvPr/>
          </p:nvSpPr>
          <p:spPr>
            <a:xfrm rot="10800000" flipH="1">
              <a:off x="4632008" y="5249702"/>
              <a:ext cx="45719" cy="4571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C1C90AA-C12B-4249-96F3-91A641003F3B}"/>
              </a:ext>
            </a:extLst>
          </p:cNvPr>
          <p:cNvCxnSpPr>
            <a:cxnSpLocks/>
          </p:cNvCxnSpPr>
          <p:nvPr/>
        </p:nvCxnSpPr>
        <p:spPr>
          <a:xfrm flipV="1">
            <a:off x="1749520" y="3639230"/>
            <a:ext cx="772727" cy="2282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8A8200F-961B-474B-92B8-053832B4F5C1}"/>
              </a:ext>
            </a:extLst>
          </p:cNvPr>
          <p:cNvGrpSpPr>
            <a:grpSpLocks noChangeAspect="1"/>
          </p:cNvGrpSpPr>
          <p:nvPr/>
        </p:nvGrpSpPr>
        <p:grpSpPr>
          <a:xfrm>
            <a:off x="971438" y="3369482"/>
            <a:ext cx="544059" cy="544059"/>
            <a:chOff x="2335794" y="2908878"/>
            <a:chExt cx="640080" cy="640080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CC931415-5880-4AE4-86F9-42239C46E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794" y="2908878"/>
              <a:ext cx="640080" cy="640080"/>
            </a:xfrm>
            <a:prstGeom prst="rect">
              <a:avLst/>
            </a:prstGeom>
          </p:spPr>
        </p:pic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2FD0974-A34B-42DF-BF02-E67897B991C8}"/>
                </a:ext>
              </a:extLst>
            </p:cNvPr>
            <p:cNvSpPr/>
            <p:nvPr/>
          </p:nvSpPr>
          <p:spPr>
            <a:xfrm>
              <a:off x="2520890" y="3186487"/>
              <a:ext cx="91440" cy="27432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4180EE29-5DFB-4AE9-8680-281872B5A743}"/>
                </a:ext>
              </a:extLst>
            </p:cNvPr>
            <p:cNvSpPr/>
            <p:nvPr/>
          </p:nvSpPr>
          <p:spPr>
            <a:xfrm>
              <a:off x="2583715" y="3309029"/>
              <a:ext cx="91440" cy="274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9DBC7A1-234A-451F-9BA2-3253055B17B5}"/>
                </a:ext>
              </a:extLst>
            </p:cNvPr>
            <p:cNvSpPr/>
            <p:nvPr/>
          </p:nvSpPr>
          <p:spPr>
            <a:xfrm>
              <a:off x="2542038" y="3248691"/>
              <a:ext cx="91440" cy="274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425050-C9EE-4812-ACEF-FC1D9BA493B3}"/>
                </a:ext>
              </a:extLst>
            </p:cNvPr>
            <p:cNvSpPr/>
            <p:nvPr/>
          </p:nvSpPr>
          <p:spPr>
            <a:xfrm>
              <a:off x="2548880" y="3430949"/>
              <a:ext cx="91440" cy="2743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3ED5E5C-A852-4D41-AFD9-99F1818B19D0}"/>
              </a:ext>
            </a:extLst>
          </p:cNvPr>
          <p:cNvGrpSpPr>
            <a:grpSpLocks noChangeAspect="1"/>
          </p:cNvGrpSpPr>
          <p:nvPr/>
        </p:nvGrpSpPr>
        <p:grpSpPr>
          <a:xfrm>
            <a:off x="4621530" y="3364910"/>
            <a:ext cx="548640" cy="548640"/>
            <a:chOff x="5119113" y="2097176"/>
            <a:chExt cx="640080" cy="640080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37EB0D6C-2F45-4E89-891C-ACC71B98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13" y="2097176"/>
              <a:ext cx="640080" cy="640080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252B6FA-3345-4452-B3F8-CF8A9B1755B2}"/>
                </a:ext>
              </a:extLst>
            </p:cNvPr>
            <p:cNvSpPr/>
            <p:nvPr/>
          </p:nvSpPr>
          <p:spPr>
            <a:xfrm>
              <a:off x="5243557" y="2361290"/>
              <a:ext cx="255537" cy="298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iamond 127">
              <a:extLst>
                <a:ext uri="{FF2B5EF4-FFF2-40B4-BE49-F238E27FC236}">
                  <a16:creationId xmlns:a16="http://schemas.microsoft.com/office/drawing/2014/main" id="{70219986-7A26-49B4-B0AB-4106F11A9AAA}"/>
                </a:ext>
              </a:extLst>
            </p:cNvPr>
            <p:cNvSpPr/>
            <p:nvPr/>
          </p:nvSpPr>
          <p:spPr>
            <a:xfrm>
              <a:off x="5262142" y="2356646"/>
              <a:ext cx="74336" cy="7433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A0C1E762-F8F1-4179-83BB-66508DCD6F0A}"/>
                </a:ext>
              </a:extLst>
            </p:cNvPr>
            <p:cNvSpPr/>
            <p:nvPr/>
          </p:nvSpPr>
          <p:spPr>
            <a:xfrm>
              <a:off x="5255173" y="2546362"/>
              <a:ext cx="74336" cy="7433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68BE7E9D-C1A3-46BF-A6EF-52458D000171}"/>
                </a:ext>
              </a:extLst>
            </p:cNvPr>
            <p:cNvSpPr/>
            <p:nvPr/>
          </p:nvSpPr>
          <p:spPr>
            <a:xfrm rot="20417480" flipH="1" flipV="1">
              <a:off x="5414923" y="2544827"/>
              <a:ext cx="74336" cy="743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8A66663-2A93-48AB-9275-03AB742EDD47}"/>
                </a:ext>
              </a:extLst>
            </p:cNvPr>
            <p:cNvSpPr/>
            <p:nvPr/>
          </p:nvSpPr>
          <p:spPr>
            <a:xfrm rot="10800000" flipH="1">
              <a:off x="5379845" y="2382970"/>
              <a:ext cx="74336" cy="7433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8DAC524-5DA7-408D-89E0-9DEEDABE5F07}"/>
                </a:ext>
              </a:extLst>
            </p:cNvPr>
            <p:cNvCxnSpPr>
              <a:cxnSpLocks/>
              <a:stCxn id="128" idx="3"/>
              <a:endCxn id="131" idx="1"/>
            </p:cNvCxnSpPr>
            <p:nvPr/>
          </p:nvCxnSpPr>
          <p:spPr>
            <a:xfrm>
              <a:off x="5336478" y="2393814"/>
              <a:ext cx="43367" cy="26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78EEFF1-158F-4DF1-9460-E49F4135765F}"/>
                </a:ext>
              </a:extLst>
            </p:cNvPr>
            <p:cNvCxnSpPr>
              <a:cxnSpLocks/>
              <a:stCxn id="129" idx="0"/>
              <a:endCxn id="128" idx="2"/>
            </p:cNvCxnSpPr>
            <p:nvPr/>
          </p:nvCxnSpPr>
          <p:spPr>
            <a:xfrm flipV="1">
              <a:off x="5292341" y="2430982"/>
              <a:ext cx="6969" cy="115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047B3B1-A5BC-4088-AB81-CF42598B78D4}"/>
              </a:ext>
            </a:extLst>
          </p:cNvPr>
          <p:cNvGrpSpPr>
            <a:grpSpLocks noChangeAspect="1"/>
          </p:cNvGrpSpPr>
          <p:nvPr/>
        </p:nvGrpSpPr>
        <p:grpSpPr>
          <a:xfrm>
            <a:off x="6450330" y="3364910"/>
            <a:ext cx="548640" cy="548640"/>
            <a:chOff x="6887695" y="2049704"/>
            <a:chExt cx="640080" cy="640080"/>
          </a:xfrm>
        </p:grpSpPr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C07920B8-B4CD-476D-9758-A93454891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695" y="2049704"/>
              <a:ext cx="640080" cy="640080"/>
            </a:xfrm>
            <a:prstGeom prst="rect">
              <a:avLst/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8C7ABBCA-095E-437F-9572-6F9F01B763CD}"/>
                </a:ext>
              </a:extLst>
            </p:cNvPr>
            <p:cNvGrpSpPr/>
            <p:nvPr/>
          </p:nvGrpSpPr>
          <p:grpSpPr>
            <a:xfrm>
              <a:off x="7126441" y="2301676"/>
              <a:ext cx="137160" cy="137160"/>
              <a:chOff x="6613724" y="2771939"/>
              <a:chExt cx="137160" cy="137160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8C70B27-BA57-4699-850A-26FF392C16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13724" y="2771939"/>
                <a:ext cx="13716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E11148B-4FB6-4CE5-AE35-8E6EA80249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38749" y="2789897"/>
                <a:ext cx="91440" cy="103146"/>
                <a:chOff x="5433699" y="3093608"/>
                <a:chExt cx="234086" cy="264052"/>
              </a:xfrm>
            </p:grpSpPr>
            <p:sp>
              <p:nvSpPr>
                <p:cNvPr id="139" name="Diamond 138">
                  <a:extLst>
                    <a:ext uri="{FF2B5EF4-FFF2-40B4-BE49-F238E27FC236}">
                      <a16:creationId xmlns:a16="http://schemas.microsoft.com/office/drawing/2014/main" id="{829A0B28-A9E9-42B7-B93E-1FADF359D060}"/>
                    </a:ext>
                  </a:extLst>
                </p:cNvPr>
                <p:cNvSpPr/>
                <p:nvPr/>
              </p:nvSpPr>
              <p:spPr>
                <a:xfrm>
                  <a:off x="5440668" y="3093608"/>
                  <a:ext cx="74336" cy="74336"/>
                </a:xfrm>
                <a:prstGeom prst="diamon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Isosceles Triangle 139">
                  <a:extLst>
                    <a:ext uri="{FF2B5EF4-FFF2-40B4-BE49-F238E27FC236}">
                      <a16:creationId xmlns:a16="http://schemas.microsoft.com/office/drawing/2014/main" id="{824DAB91-2C69-43A5-BB00-0134FBC8728E}"/>
                    </a:ext>
                  </a:extLst>
                </p:cNvPr>
                <p:cNvSpPr/>
                <p:nvPr/>
              </p:nvSpPr>
              <p:spPr>
                <a:xfrm>
                  <a:off x="5433699" y="3283324"/>
                  <a:ext cx="74336" cy="74336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BEA95CB-0F24-4A34-A0A8-F3FC7CD1DF2E}"/>
                    </a:ext>
                  </a:extLst>
                </p:cNvPr>
                <p:cNvSpPr/>
                <p:nvPr/>
              </p:nvSpPr>
              <p:spPr>
                <a:xfrm rot="20417480" flipH="1" flipV="1">
                  <a:off x="5593449" y="3281789"/>
                  <a:ext cx="74336" cy="7433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C4C645E-D2C8-4B81-8FB8-E6C7733E6F55}"/>
                    </a:ext>
                  </a:extLst>
                </p:cNvPr>
                <p:cNvSpPr/>
                <p:nvPr/>
              </p:nvSpPr>
              <p:spPr>
                <a:xfrm rot="10800000" flipH="1">
                  <a:off x="5558371" y="3119932"/>
                  <a:ext cx="74336" cy="7433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AE07DB9-21F0-48AB-BD62-EBED0A48885C}"/>
                    </a:ext>
                  </a:extLst>
                </p:cNvPr>
                <p:cNvCxnSpPr>
                  <a:cxnSpLocks/>
                  <a:stCxn id="139" idx="3"/>
                  <a:endCxn id="142" idx="1"/>
                </p:cNvCxnSpPr>
                <p:nvPr/>
              </p:nvCxnSpPr>
              <p:spPr>
                <a:xfrm>
                  <a:off x="5515004" y="3130776"/>
                  <a:ext cx="43367" cy="263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1797733F-CC4C-475B-B4ED-E21D0C3290E4}"/>
                    </a:ext>
                  </a:extLst>
                </p:cNvPr>
                <p:cNvCxnSpPr>
                  <a:cxnSpLocks/>
                  <a:stCxn id="140" idx="0"/>
                  <a:endCxn id="139" idx="2"/>
                </p:cNvCxnSpPr>
                <p:nvPr/>
              </p:nvCxnSpPr>
              <p:spPr>
                <a:xfrm flipV="1">
                  <a:off x="5470867" y="3167944"/>
                  <a:ext cx="6969" cy="115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6562813-40C9-4E09-A099-31453BDB4C55}"/>
              </a:ext>
            </a:extLst>
          </p:cNvPr>
          <p:cNvGrpSpPr>
            <a:grpSpLocks noChangeAspect="1"/>
          </p:cNvGrpSpPr>
          <p:nvPr/>
        </p:nvGrpSpPr>
        <p:grpSpPr>
          <a:xfrm>
            <a:off x="1834616" y="2979999"/>
            <a:ext cx="548640" cy="548640"/>
            <a:chOff x="2765933" y="3819060"/>
            <a:chExt cx="832606" cy="832606"/>
          </a:xfrm>
        </p:grpSpPr>
        <p:pic>
          <p:nvPicPr>
            <p:cNvPr id="163" name="Graphic 162" descr="Programmer">
              <a:extLst>
                <a:ext uri="{FF2B5EF4-FFF2-40B4-BE49-F238E27FC236}">
                  <a16:creationId xmlns:a16="http://schemas.microsoft.com/office/drawing/2014/main" id="{71D55E5F-8F03-4650-9004-A0ABBEE1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DB9A0D9-F2D7-419E-B7AD-51C40B020149}"/>
                </a:ext>
              </a:extLst>
            </p:cNvPr>
            <p:cNvSpPr/>
            <p:nvPr/>
          </p:nvSpPr>
          <p:spPr>
            <a:xfrm>
              <a:off x="3057342" y="4360257"/>
              <a:ext cx="249782" cy="208153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735AED2-432B-40D0-B01F-B72CC15D74F8}"/>
              </a:ext>
            </a:extLst>
          </p:cNvPr>
          <p:cNvGrpSpPr>
            <a:grpSpLocks noChangeAspect="1"/>
          </p:cNvGrpSpPr>
          <p:nvPr/>
        </p:nvGrpSpPr>
        <p:grpSpPr>
          <a:xfrm>
            <a:off x="3663416" y="2979999"/>
            <a:ext cx="548640" cy="548640"/>
            <a:chOff x="2765933" y="3819060"/>
            <a:chExt cx="832606" cy="832606"/>
          </a:xfrm>
        </p:grpSpPr>
        <p:pic>
          <p:nvPicPr>
            <p:cNvPr id="172" name="Graphic 171" descr="Programmer">
              <a:extLst>
                <a:ext uri="{FF2B5EF4-FFF2-40B4-BE49-F238E27FC236}">
                  <a16:creationId xmlns:a16="http://schemas.microsoft.com/office/drawing/2014/main" id="{439F6440-4A5F-4335-B314-BA08B65F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5933" y="3819060"/>
              <a:ext cx="832606" cy="832606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374BC9F-F847-4E29-BBC0-D4C334F0142E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DM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F8325D-5FAF-4ED1-B10C-037CA7BDBE1B}"/>
              </a:ext>
            </a:extLst>
          </p:cNvPr>
          <p:cNvGrpSpPr>
            <a:grpSpLocks noChangeAspect="1"/>
          </p:cNvGrpSpPr>
          <p:nvPr/>
        </p:nvGrpSpPr>
        <p:grpSpPr>
          <a:xfrm>
            <a:off x="5507101" y="2979999"/>
            <a:ext cx="548640" cy="548640"/>
            <a:chOff x="2765933" y="3819058"/>
            <a:chExt cx="832606" cy="832606"/>
          </a:xfrm>
        </p:grpSpPr>
        <p:pic>
          <p:nvPicPr>
            <p:cNvPr id="181" name="Graphic 180" descr="Programmer">
              <a:extLst>
                <a:ext uri="{FF2B5EF4-FFF2-40B4-BE49-F238E27FC236}">
                  <a16:creationId xmlns:a16="http://schemas.microsoft.com/office/drawing/2014/main" id="{A0DEB19E-2924-4277-8FFA-D51172A8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65933" y="3819058"/>
              <a:ext cx="832606" cy="832606"/>
            </a:xfrm>
            <a:prstGeom prst="rect">
              <a:avLst/>
            </a:prstGeom>
          </p:spPr>
        </p:pic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E43E8F8-78CC-416B-8CEF-C7D2E1A7EF25}"/>
                </a:ext>
              </a:extLst>
            </p:cNvPr>
            <p:cNvSpPr/>
            <p:nvPr/>
          </p:nvSpPr>
          <p:spPr>
            <a:xfrm>
              <a:off x="3057344" y="4360256"/>
              <a:ext cx="249782" cy="208152"/>
            </a:xfrm>
            <a:prstGeom prst="rect">
              <a:avLst/>
            </a:prstGeom>
            <a:solidFill>
              <a:srgbClr val="1A87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00" b="1" dirty="0"/>
                <a:t>A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C0FAB6A-22F8-47DB-B260-8C51597F4018}"/>
              </a:ext>
            </a:extLst>
          </p:cNvPr>
          <p:cNvCxnSpPr>
            <a:cxnSpLocks/>
          </p:cNvCxnSpPr>
          <p:nvPr/>
        </p:nvCxnSpPr>
        <p:spPr>
          <a:xfrm>
            <a:off x="7179945" y="3639230"/>
            <a:ext cx="329184" cy="0"/>
          </a:xfrm>
          <a:prstGeom prst="straightConnector1">
            <a:avLst/>
          </a:prstGeom>
          <a:ln w="38100">
            <a:solidFill>
              <a:srgbClr val="9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AEF1B3-D252-4103-B207-8346D29C308C}"/>
              </a:ext>
            </a:extLst>
          </p:cNvPr>
          <p:cNvGrpSpPr/>
          <p:nvPr/>
        </p:nvGrpSpPr>
        <p:grpSpPr>
          <a:xfrm>
            <a:off x="447675" y="4520028"/>
            <a:ext cx="1782273" cy="760406"/>
            <a:chOff x="447675" y="4094578"/>
            <a:chExt cx="1782273" cy="760406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4752CA3D-5154-4BFC-AEC2-C59F1AA68AED}"/>
                </a:ext>
              </a:extLst>
            </p:cNvPr>
            <p:cNvSpPr txBox="1"/>
            <p:nvPr/>
          </p:nvSpPr>
          <p:spPr>
            <a:xfrm>
              <a:off x="459833" y="4102126"/>
              <a:ext cx="1770115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Raw data</a:t>
              </a:r>
            </a:p>
            <a:p>
              <a:pPr marL="285750" indent="-285750">
                <a:buSzPct val="100000"/>
                <a:buFont typeface="Arial" panose="020B0604020202020204" pitchFamily="34" charset="0"/>
                <a:buChar char="•"/>
              </a:pPr>
              <a:r>
                <a:rPr lang="en-US" sz="1350" dirty="0"/>
                <a:t>Multiple sources, formats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7B44051-0392-4A1F-A8A3-A497C2A6B5F4}"/>
                </a:ext>
              </a:extLst>
            </p:cNvPr>
            <p:cNvSpPr/>
            <p:nvPr/>
          </p:nvSpPr>
          <p:spPr>
            <a:xfrm>
              <a:off x="447675" y="4094578"/>
              <a:ext cx="1743555" cy="76040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C93FE-D57E-4BE5-8E1D-17DC124D1762}"/>
              </a:ext>
            </a:extLst>
          </p:cNvPr>
          <p:cNvGrpSpPr/>
          <p:nvPr/>
        </p:nvGrpSpPr>
        <p:grpSpPr>
          <a:xfrm>
            <a:off x="2658855" y="4520028"/>
            <a:ext cx="1578963" cy="760406"/>
            <a:chOff x="2268043" y="4094578"/>
            <a:chExt cx="1578963" cy="760406"/>
          </a:xfrm>
        </p:grpSpPr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4A5934AC-DF68-4572-B3CF-12395AD7C066}"/>
                </a:ext>
              </a:extLst>
            </p:cNvPr>
            <p:cNvSpPr txBox="1"/>
            <p:nvPr/>
          </p:nvSpPr>
          <p:spPr>
            <a:xfrm>
              <a:off x="2274476" y="4102126"/>
              <a:ext cx="1572529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Extracted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Formatted for database</a:t>
              </a:r>
            </a:p>
          </p:txBody>
        </p:sp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D7C45FB3-C9B5-4388-AE54-B8553847081F}"/>
                </a:ext>
              </a:extLst>
            </p:cNvPr>
            <p:cNvSpPr/>
            <p:nvPr/>
          </p:nvSpPr>
          <p:spPr>
            <a:xfrm>
              <a:off x="2268043" y="4094578"/>
              <a:ext cx="1578963" cy="76040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EBC932-4623-482C-84E1-8AB1A6A35A10}"/>
              </a:ext>
            </a:extLst>
          </p:cNvPr>
          <p:cNvGrpSpPr/>
          <p:nvPr/>
        </p:nvGrpSpPr>
        <p:grpSpPr>
          <a:xfrm>
            <a:off x="4635004" y="4520028"/>
            <a:ext cx="1129847" cy="760403"/>
            <a:chOff x="4258769" y="4094578"/>
            <a:chExt cx="1129847" cy="760403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2EF7636-210B-471F-BC01-C3B25A127A9F}"/>
                </a:ext>
              </a:extLst>
            </p:cNvPr>
            <p:cNvSpPr txBox="1"/>
            <p:nvPr/>
          </p:nvSpPr>
          <p:spPr>
            <a:xfrm>
              <a:off x="4270663" y="4102126"/>
              <a:ext cx="1117953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Fused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Unique entities</a:t>
              </a:r>
            </a:p>
          </p:txBody>
        </p:sp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BEA5E7DA-B501-4BDA-9A92-6D97337140ED}"/>
                </a:ext>
              </a:extLst>
            </p:cNvPr>
            <p:cNvSpPr/>
            <p:nvPr/>
          </p:nvSpPr>
          <p:spPr>
            <a:xfrm>
              <a:off x="4258769" y="4094578"/>
              <a:ext cx="1119858" cy="76040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7AD71-AC43-4DAB-BB33-595C9967F5D0}"/>
              </a:ext>
            </a:extLst>
          </p:cNvPr>
          <p:cNvGrpSpPr/>
          <p:nvPr/>
        </p:nvGrpSpPr>
        <p:grpSpPr>
          <a:xfrm>
            <a:off x="6242529" y="4520028"/>
            <a:ext cx="1655714" cy="760401"/>
            <a:chOff x="6242529" y="4094578"/>
            <a:chExt cx="1655714" cy="76040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633019B7-6437-4DF0-82CC-68C53AB4F6BC}"/>
                </a:ext>
              </a:extLst>
            </p:cNvPr>
            <p:cNvSpPr txBox="1"/>
            <p:nvPr/>
          </p:nvSpPr>
          <p:spPr>
            <a:xfrm>
              <a:off x="6252518" y="4102126"/>
              <a:ext cx="1645724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Output for human reader</a:t>
              </a:r>
            </a:p>
          </p:txBody>
        </p:sp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84F73267-8151-40C7-AAB7-92FDD9B359BD}"/>
                </a:ext>
              </a:extLst>
            </p:cNvPr>
            <p:cNvSpPr/>
            <p:nvPr/>
          </p:nvSpPr>
          <p:spPr>
            <a:xfrm>
              <a:off x="6242529" y="4094578"/>
              <a:ext cx="1655714" cy="76040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F25DCC-7295-4697-BF9C-AB308FCC4AE9}"/>
              </a:ext>
            </a:extLst>
          </p:cNvPr>
          <p:cNvGrpSpPr/>
          <p:nvPr/>
        </p:nvGrpSpPr>
        <p:grpSpPr>
          <a:xfrm>
            <a:off x="809626" y="1667582"/>
            <a:ext cx="1712622" cy="764970"/>
            <a:chOff x="809626" y="1527882"/>
            <a:chExt cx="1712622" cy="76497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39EA58E3-4AA8-4DDE-AFC6-0841B7E64EA5}"/>
                </a:ext>
              </a:extLst>
            </p:cNvPr>
            <p:cNvSpPr txBox="1"/>
            <p:nvPr/>
          </p:nvSpPr>
          <p:spPr>
            <a:xfrm>
              <a:off x="821786" y="1559196"/>
              <a:ext cx="1700462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Data Engineer &amp; 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Selects &amp; formats data</a:t>
              </a:r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C1376FD9-4EEC-425A-B2E2-98655A5B5A26}"/>
                </a:ext>
              </a:extLst>
            </p:cNvPr>
            <p:cNvSpPr/>
            <p:nvPr/>
          </p:nvSpPr>
          <p:spPr>
            <a:xfrm>
              <a:off x="809626" y="1527882"/>
              <a:ext cx="1700462" cy="76497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FEBC02-52C7-4AA1-B5DC-B2231135BB09}"/>
              </a:ext>
            </a:extLst>
          </p:cNvPr>
          <p:cNvGrpSpPr/>
          <p:nvPr/>
        </p:nvGrpSpPr>
        <p:grpSpPr>
          <a:xfrm>
            <a:off x="6848108" y="1679452"/>
            <a:ext cx="1486266" cy="717776"/>
            <a:chOff x="6848108" y="1539752"/>
            <a:chExt cx="1486266" cy="717776"/>
          </a:xfrm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25BBEFB-8E0E-43E5-940E-4592943248F5}"/>
                </a:ext>
              </a:extLst>
            </p:cNvPr>
            <p:cNvSpPr txBox="1"/>
            <p:nvPr/>
          </p:nvSpPr>
          <p:spPr>
            <a:xfrm>
              <a:off x="6859533" y="1541947"/>
              <a:ext cx="1474841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Consumer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Acts on analysis</a:t>
              </a:r>
            </a:p>
          </p:txBody>
        </p:sp>
        <p:sp>
          <p:nvSpPr>
            <p:cNvPr id="208" name="Rectangle: Rounded Corners 207">
              <a:extLst>
                <a:ext uri="{FF2B5EF4-FFF2-40B4-BE49-F238E27FC236}">
                  <a16:creationId xmlns:a16="http://schemas.microsoft.com/office/drawing/2014/main" id="{B8CC62BE-B5AB-46AA-87D9-B2EF2C5032CB}"/>
                </a:ext>
              </a:extLst>
            </p:cNvPr>
            <p:cNvSpPr/>
            <p:nvPr/>
          </p:nvSpPr>
          <p:spPr>
            <a:xfrm>
              <a:off x="6848108" y="1539752"/>
              <a:ext cx="1486266" cy="715581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F502A7-0346-4D7C-82B4-0976886268EA}"/>
              </a:ext>
            </a:extLst>
          </p:cNvPr>
          <p:cNvGrpSpPr/>
          <p:nvPr/>
        </p:nvGrpSpPr>
        <p:grpSpPr>
          <a:xfrm>
            <a:off x="2877013" y="1664952"/>
            <a:ext cx="1682602" cy="732276"/>
            <a:chOff x="3087409" y="1525252"/>
            <a:chExt cx="1682602" cy="732276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E2F1410C-BF0A-45E0-9FCB-817B671CCF68}"/>
                </a:ext>
              </a:extLst>
            </p:cNvPr>
            <p:cNvSpPr txBox="1"/>
            <p:nvPr/>
          </p:nvSpPr>
          <p:spPr>
            <a:xfrm>
              <a:off x="3095625" y="1541947"/>
              <a:ext cx="1674386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Data Manager &amp; 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Fuses data into entities</a:t>
              </a:r>
            </a:p>
          </p:txBody>
        </p:sp>
        <p:sp>
          <p:nvSpPr>
            <p:cNvPr id="211" name="Rectangle: Rounded Corners 210">
              <a:extLst>
                <a:ext uri="{FF2B5EF4-FFF2-40B4-BE49-F238E27FC236}">
                  <a16:creationId xmlns:a16="http://schemas.microsoft.com/office/drawing/2014/main" id="{9EB82488-77B4-4FD2-98E8-E74CB59A8C76}"/>
                </a:ext>
              </a:extLst>
            </p:cNvPr>
            <p:cNvSpPr/>
            <p:nvPr/>
          </p:nvSpPr>
          <p:spPr>
            <a:xfrm>
              <a:off x="3087409" y="1525252"/>
              <a:ext cx="1682602" cy="729722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9C4F5C-0FFF-4DCA-B4EE-0D2D6E3F8929}"/>
              </a:ext>
            </a:extLst>
          </p:cNvPr>
          <p:cNvGrpSpPr/>
          <p:nvPr/>
        </p:nvGrpSpPr>
        <p:grpSpPr>
          <a:xfrm>
            <a:off x="4914380" y="1670321"/>
            <a:ext cx="1578963" cy="732055"/>
            <a:chOff x="4981157" y="1530621"/>
            <a:chExt cx="1578963" cy="732055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29217C8-C2CA-4437-AF5F-25C3C9713839}"/>
                </a:ext>
              </a:extLst>
            </p:cNvPr>
            <p:cNvSpPr txBox="1"/>
            <p:nvPr/>
          </p:nvSpPr>
          <p:spPr>
            <a:xfrm>
              <a:off x="4987417" y="1530621"/>
              <a:ext cx="1562469" cy="71558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350" u="sng" dirty="0"/>
                <a:t>Analyst &amp; AI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/>
                <a:t>Writes analysis</a:t>
              </a:r>
            </a:p>
          </p:txBody>
        </p: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3093BC55-8050-49A3-BCC4-15923BC30B5F}"/>
                </a:ext>
              </a:extLst>
            </p:cNvPr>
            <p:cNvSpPr/>
            <p:nvPr/>
          </p:nvSpPr>
          <p:spPr>
            <a:xfrm>
              <a:off x="4981157" y="1532953"/>
              <a:ext cx="1578963" cy="7297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E4975-47EB-476C-9B4F-16D999FC1186}"/>
              </a:ext>
            </a:extLst>
          </p:cNvPr>
          <p:cNvGrpSpPr/>
          <p:nvPr/>
        </p:nvGrpSpPr>
        <p:grpSpPr>
          <a:xfrm>
            <a:off x="2231358" y="2827917"/>
            <a:ext cx="385772" cy="385772"/>
            <a:chOff x="2259933" y="2670272"/>
            <a:chExt cx="385772" cy="385772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CBF8A2E-1875-4AF4-A03C-05EEA87C7D3B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0716C0FB-DAD5-4762-ADFA-E41EB7537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9B4E7D90-A8EC-41D0-92E5-459F06CFA8F6}"/>
              </a:ext>
            </a:extLst>
          </p:cNvPr>
          <p:cNvGrpSpPr/>
          <p:nvPr/>
        </p:nvGrpSpPr>
        <p:grpSpPr>
          <a:xfrm>
            <a:off x="4058800" y="2827917"/>
            <a:ext cx="385772" cy="385772"/>
            <a:chOff x="2259933" y="2670272"/>
            <a:chExt cx="385772" cy="385772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296D33BD-F34A-4D3D-8273-399843CE3B4C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52266304-0200-476D-B2B2-82E6FE4CD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F3CB52A-08F8-4A47-AD84-84A88BCE9874}"/>
              </a:ext>
            </a:extLst>
          </p:cNvPr>
          <p:cNvGrpSpPr/>
          <p:nvPr/>
        </p:nvGrpSpPr>
        <p:grpSpPr>
          <a:xfrm>
            <a:off x="5899926" y="2827917"/>
            <a:ext cx="385772" cy="385772"/>
            <a:chOff x="2259933" y="2670272"/>
            <a:chExt cx="385772" cy="385772"/>
          </a:xfrm>
        </p:grpSpPr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C7FD689-96DF-46A1-9873-26BCF359C7DB}"/>
                </a:ext>
              </a:extLst>
            </p:cNvPr>
            <p:cNvSpPr/>
            <p:nvPr/>
          </p:nvSpPr>
          <p:spPr>
            <a:xfrm>
              <a:off x="2259933" y="2670272"/>
              <a:ext cx="385772" cy="38577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FBE50AA7-D9EB-4C41-902A-AA67C9442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925" t="5384" r="5775" b="18425"/>
            <a:stretch/>
          </p:blipFill>
          <p:spPr>
            <a:xfrm>
              <a:off x="2300557" y="2743768"/>
              <a:ext cx="310417" cy="259107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AA1705-A32F-461F-BAAE-19ACEBE0DBBD}"/>
              </a:ext>
            </a:extLst>
          </p:cNvPr>
          <p:cNvCxnSpPr>
            <a:cxnSpLocks/>
            <a:stCxn id="207" idx="2"/>
            <a:endCxn id="163" idx="0"/>
          </p:cNvCxnSpPr>
          <p:nvPr/>
        </p:nvCxnSpPr>
        <p:spPr>
          <a:xfrm>
            <a:off x="1659857" y="2432552"/>
            <a:ext cx="449079" cy="5474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6A7D57CF-2955-4598-B8ED-0B9B7E7168D1}"/>
              </a:ext>
            </a:extLst>
          </p:cNvPr>
          <p:cNvCxnSpPr>
            <a:cxnSpLocks/>
            <a:stCxn id="211" idx="2"/>
            <a:endCxn id="172" idx="0"/>
          </p:cNvCxnSpPr>
          <p:nvPr/>
        </p:nvCxnSpPr>
        <p:spPr>
          <a:xfrm>
            <a:off x="3718314" y="2394674"/>
            <a:ext cx="219422" cy="585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0E99213-89D1-4EDB-B890-B6ABEBA98332}"/>
              </a:ext>
            </a:extLst>
          </p:cNvPr>
          <p:cNvCxnSpPr>
            <a:cxnSpLocks/>
            <a:stCxn id="212" idx="2"/>
            <a:endCxn id="181" idx="0"/>
          </p:cNvCxnSpPr>
          <p:nvPr/>
        </p:nvCxnSpPr>
        <p:spPr>
          <a:xfrm>
            <a:off x="5703862" y="2402376"/>
            <a:ext cx="77559" cy="5776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9A9FBE9-1A16-4F7F-BF44-DAF8F942F660}"/>
              </a:ext>
            </a:extLst>
          </p:cNvPr>
          <p:cNvCxnSpPr>
            <a:cxnSpLocks/>
            <a:stCxn id="208" idx="2"/>
            <a:endCxn id="89" idx="0"/>
          </p:cNvCxnSpPr>
          <p:nvPr/>
        </p:nvCxnSpPr>
        <p:spPr>
          <a:xfrm>
            <a:off x="7591241" y="2395033"/>
            <a:ext cx="307001" cy="943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D7DE7F0A-830B-47E6-8DB4-8FC4DD473633}"/>
              </a:ext>
            </a:extLst>
          </p:cNvPr>
          <p:cNvCxnSpPr>
            <a:cxnSpLocks/>
            <a:stCxn id="2" idx="0"/>
            <a:endCxn id="120" idx="2"/>
          </p:cNvCxnSpPr>
          <p:nvPr/>
        </p:nvCxnSpPr>
        <p:spPr>
          <a:xfrm flipH="1" flipV="1">
            <a:off x="1243468" y="3913541"/>
            <a:ext cx="75985" cy="6064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602F19C7-747D-4736-B7E2-2880490602B4}"/>
              </a:ext>
            </a:extLst>
          </p:cNvPr>
          <p:cNvCxnSpPr>
            <a:cxnSpLocks/>
            <a:stCxn id="204" idx="0"/>
            <a:endCxn id="104" idx="2"/>
          </p:cNvCxnSpPr>
          <p:nvPr/>
        </p:nvCxnSpPr>
        <p:spPr>
          <a:xfrm flipH="1" flipV="1">
            <a:off x="3067050" y="3913550"/>
            <a:ext cx="381287" cy="606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69474773-81C9-4EA9-8B45-CF4082BA0DEA}"/>
              </a:ext>
            </a:extLst>
          </p:cNvPr>
          <p:cNvCxnSpPr>
            <a:cxnSpLocks/>
            <a:stCxn id="126" idx="2"/>
            <a:endCxn id="205" idx="0"/>
          </p:cNvCxnSpPr>
          <p:nvPr/>
        </p:nvCxnSpPr>
        <p:spPr>
          <a:xfrm>
            <a:off x="4895850" y="3913550"/>
            <a:ext cx="299083" cy="606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19AD7775-1ECB-46F4-892E-AE1CCCD3E7DF}"/>
              </a:ext>
            </a:extLst>
          </p:cNvPr>
          <p:cNvCxnSpPr>
            <a:cxnSpLocks/>
            <a:stCxn id="206" idx="0"/>
            <a:endCxn id="135" idx="2"/>
          </p:cNvCxnSpPr>
          <p:nvPr/>
        </p:nvCxnSpPr>
        <p:spPr>
          <a:xfrm flipH="1" flipV="1">
            <a:off x="6724650" y="3913550"/>
            <a:ext cx="345736" cy="6064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83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8249B6-FBE3-4544-8C3A-47746EFC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Operational T&amp;E Challenges Posed by AI-supported data integration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C3F2E-D4FA-4F08-A335-883AE8FEC64C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1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B777F-F42D-409A-867E-E19F5FD8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77" y="364331"/>
            <a:ext cx="8229600" cy="523220"/>
          </a:xfrm>
        </p:spPr>
        <p:txBody>
          <a:bodyPr/>
          <a:lstStyle/>
          <a:p>
            <a:r>
              <a:rPr lang="en-US" dirty="0"/>
              <a:t>Test challenges for operational T&amp;E of AI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D0DB4F-03E7-4143-AEFC-2828D2BAB3C1}"/>
              </a:ext>
            </a:extLst>
          </p:cNvPr>
          <p:cNvSpPr/>
          <p:nvPr/>
        </p:nvSpPr>
        <p:spPr>
          <a:xfrm>
            <a:off x="536064" y="1656356"/>
            <a:ext cx="2592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Operationally representative </a:t>
            </a:r>
          </a:p>
          <a:p>
            <a:pPr algn="ctr"/>
            <a:r>
              <a:rPr lang="en-US" sz="2000" b="1" dirty="0"/>
              <a:t>test data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3EDF56-0603-40F8-8FCE-E8C1CC1A8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04" y="2984883"/>
            <a:ext cx="2710629" cy="203835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4B45D1A-A101-491F-A9CC-EF785DA0B7B8}"/>
              </a:ext>
            </a:extLst>
          </p:cNvPr>
          <p:cNvSpPr/>
          <p:nvPr/>
        </p:nvSpPr>
        <p:spPr>
          <a:xfrm>
            <a:off x="3478208" y="1656355"/>
            <a:ext cx="2401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Grading the </a:t>
            </a:r>
            <a:r>
              <a:rPr lang="en-US" sz="2000" b="1" dirty="0"/>
              <a:t>accuracy</a:t>
            </a:r>
            <a:r>
              <a:rPr lang="en-US" sz="2000" dirty="0"/>
              <a:t> of responses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9E12F0D-DACA-4046-A176-3BFC5A1884C7}"/>
              </a:ext>
            </a:extLst>
          </p:cNvPr>
          <p:cNvSpPr/>
          <p:nvPr/>
        </p:nvSpPr>
        <p:spPr>
          <a:xfrm>
            <a:off x="6197698" y="1656356"/>
            <a:ext cx="2380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What was the </a:t>
            </a:r>
          </a:p>
          <a:p>
            <a:pPr algn="ctr"/>
            <a:r>
              <a:rPr lang="en-US" sz="2000" b="1" dirty="0"/>
              <a:t>AI contribution</a:t>
            </a:r>
            <a:r>
              <a:rPr lang="en-US" sz="2000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A1EDB2-247D-4C10-9CB7-5C5C5338E64A}"/>
              </a:ext>
            </a:extLst>
          </p:cNvPr>
          <p:cNvGrpSpPr/>
          <p:nvPr/>
        </p:nvGrpSpPr>
        <p:grpSpPr>
          <a:xfrm>
            <a:off x="3744221" y="2884484"/>
            <a:ext cx="2520201" cy="2643275"/>
            <a:chOff x="3655321" y="2884484"/>
            <a:chExt cx="2520201" cy="2643275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AAB12CD-53EA-4331-86CC-705C75792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5321" y="2884484"/>
              <a:ext cx="1623980" cy="155425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4801B0C-E09F-47AE-AD8A-CACB46179F3A}"/>
                </a:ext>
              </a:extLst>
            </p:cNvPr>
            <p:cNvGrpSpPr/>
            <p:nvPr/>
          </p:nvGrpSpPr>
          <p:grpSpPr>
            <a:xfrm>
              <a:off x="4525596" y="3774643"/>
              <a:ext cx="1649926" cy="1753116"/>
              <a:chOff x="2285546" y="4240244"/>
              <a:chExt cx="1649926" cy="1753116"/>
            </a:xfrm>
          </p:grpSpPr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39A077A-C91D-4416-A92F-2A251DAF3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5546" y="5149316"/>
                <a:ext cx="916099" cy="5437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9A06EB3-CF31-4194-84B8-731A2BE26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63957" y="4240244"/>
                <a:ext cx="706766" cy="8522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F3C6E907-324E-4979-A8CB-649116AA3A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439" y="5149689"/>
                <a:ext cx="660033" cy="843671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E1A739-C9E9-4A1E-8EB4-EB2440A948D0}"/>
              </a:ext>
            </a:extLst>
          </p:cNvPr>
          <p:cNvGrpSpPr/>
          <p:nvPr/>
        </p:nvGrpSpPr>
        <p:grpSpPr>
          <a:xfrm>
            <a:off x="6307098" y="2767803"/>
            <a:ext cx="1961748" cy="1269122"/>
            <a:chOff x="6707429" y="3498288"/>
            <a:chExt cx="1783408" cy="115374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1BC1D2-02E7-4C5E-BB44-04065F9DFB9A}"/>
                </a:ext>
              </a:extLst>
            </p:cNvPr>
            <p:cNvGrpSpPr/>
            <p:nvPr/>
          </p:nvGrpSpPr>
          <p:grpSpPr>
            <a:xfrm>
              <a:off x="7893285" y="3498288"/>
              <a:ext cx="597552" cy="597552"/>
              <a:chOff x="2259933" y="2670272"/>
              <a:chExt cx="385772" cy="38577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0DF24FE-3812-469F-B6AC-68370F8773A1}"/>
                  </a:ext>
                </a:extLst>
              </p:cNvPr>
              <p:cNvSpPr/>
              <p:nvPr/>
            </p:nvSpPr>
            <p:spPr>
              <a:xfrm>
                <a:off x="2259933" y="2670272"/>
                <a:ext cx="385772" cy="3857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E9059FB-5179-4CA0-A304-051DCBA3B5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7925" t="5384" r="5775" b="18425"/>
              <a:stretch/>
            </p:blipFill>
            <p:spPr>
              <a:xfrm>
                <a:off x="2300557" y="2743768"/>
                <a:ext cx="310417" cy="259107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6C0E95D-F6B6-47F2-B0AF-7E0C720591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07429" y="3797064"/>
              <a:ext cx="854971" cy="854971"/>
              <a:chOff x="2863522" y="3800166"/>
              <a:chExt cx="832606" cy="832606"/>
            </a:xfrm>
          </p:grpSpPr>
          <p:pic>
            <p:nvPicPr>
              <p:cNvPr id="21" name="Graphic 20" descr="Programmer">
                <a:extLst>
                  <a:ext uri="{FF2B5EF4-FFF2-40B4-BE49-F238E27FC236}">
                    <a16:creationId xmlns:a16="http://schemas.microsoft.com/office/drawing/2014/main" id="{77BD48CA-1120-486E-9985-F76130A9E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63522" y="3800166"/>
                <a:ext cx="832606" cy="832606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76CBAD0-9779-4138-BFC4-1FE43A08CCE5}"/>
                  </a:ext>
                </a:extLst>
              </p:cNvPr>
              <p:cNvSpPr/>
              <p:nvPr/>
            </p:nvSpPr>
            <p:spPr>
              <a:xfrm>
                <a:off x="3136056" y="4360257"/>
                <a:ext cx="249782" cy="208153"/>
              </a:xfrm>
              <a:prstGeom prst="rect">
                <a:avLst/>
              </a:prstGeom>
              <a:solidFill>
                <a:srgbClr val="1A87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" b="1" dirty="0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D983FD-557C-41D5-AA2E-F0EFE23CAB64}"/>
                </a:ext>
              </a:extLst>
            </p:cNvPr>
            <p:cNvCxnSpPr>
              <a:cxnSpLocks/>
            </p:cNvCxnSpPr>
            <p:nvPr/>
          </p:nvCxnSpPr>
          <p:spPr>
            <a:xfrm>
              <a:off x="7368396" y="4004058"/>
              <a:ext cx="47408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6C28188-8535-4CCC-B502-BE6A46DBF84B}"/>
              </a:ext>
            </a:extLst>
          </p:cNvPr>
          <p:cNvSpPr txBox="1">
            <a:spLocks/>
          </p:cNvSpPr>
          <p:nvPr/>
        </p:nvSpPr>
        <p:spPr>
          <a:xfrm>
            <a:off x="234684" y="6222990"/>
            <a:ext cx="7459270" cy="550862"/>
          </a:xfrm>
          <a:prstGeom prst="rect">
            <a:avLst/>
          </a:prstGeom>
        </p:spPr>
        <p:txBody>
          <a:bodyPr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34289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68578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900091" indent="-214308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Franklin Gothic Book" panose="020B0503020102020204" pitchFamily="34" charset="0"/>
              <a:buNone/>
            </a:pPr>
            <a:r>
              <a:rPr lang="en-US" sz="1200" dirty="0"/>
              <a:t>AI – Artificial Intelligence; T&amp;E – Test &amp;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8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 OED">
      <a:dk1>
        <a:sysClr val="windowText" lastClr="000000"/>
      </a:dk1>
      <a:lt1>
        <a:sysClr val="window" lastClr="FFFFFF"/>
      </a:lt1>
      <a:dk2>
        <a:srgbClr val="17375E"/>
      </a:dk2>
      <a:lt2>
        <a:srgbClr val="C4BD97"/>
      </a:lt2>
      <a:accent1>
        <a:srgbClr val="900001"/>
      </a:accent1>
      <a:accent2>
        <a:srgbClr val="1C3F6E"/>
      </a:accent2>
      <a:accent3>
        <a:srgbClr val="EDAE49"/>
      </a:accent3>
      <a:accent4>
        <a:srgbClr val="D1495B"/>
      </a:accent4>
      <a:accent5>
        <a:srgbClr val="00798C"/>
      </a:accent5>
      <a:accent6>
        <a:srgbClr val="404040"/>
      </a:accent6>
      <a:hlink>
        <a:srgbClr val="0000FF"/>
      </a:hlink>
      <a:folHlink>
        <a:srgbClr val="800080"/>
      </a:folHlink>
    </a:clrScheme>
    <a:fontScheme name="ID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254C776-EDBF-4A88-BF53-825167009573}" vid="{F58B07B7-74C5-44E5-ABF8-78649BF0C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69f9264-dcfe-46f2-833e-6bb486e10616">SKFVV4MJWAT7-926191859-6408</_dlc_DocId>
    <_dlc_DocIdUrl xmlns="e69f9264-dcfe-46f2-833e-6bb486e10616">
      <Url>https://sharepoint.ida.org/sites/OED/TestScience/_layouts/15/DocIdRedir.aspx?ID=SKFVV4MJWAT7-926191859-6408</Url>
      <Description>SKFVV4MJWAT7-926191859-6408</Description>
    </_dlc_DocIdUrl>
  </documentManagement>
</p:properties>
</file>

<file path=customXml/item3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493AFBFFA03419CDEF8F244C0D8B4" ma:contentTypeVersion="18" ma:contentTypeDescription="Create a new document." ma:contentTypeScope="" ma:versionID="24b638368a52b436c13982f3bd663a72">
  <xsd:schema xmlns:xsd="http://www.w3.org/2001/XMLSchema" xmlns:xs="http://www.w3.org/2001/XMLSchema" xmlns:p="http://schemas.microsoft.com/office/2006/metadata/properties" xmlns:ns2="e69f9264-dcfe-46f2-833e-6bb486e10616" targetNamespace="http://schemas.microsoft.com/office/2006/metadata/properties" ma:root="true" ma:fieldsID="51714809e7514a6046ead1e39a868c8e" ns2:_="">
    <xsd:import namespace="e69f9264-dcfe-46f2-833e-6bb486e1061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f9264-dcfe-46f2-833e-6bb486e106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9CB4DC-7B98-475A-8162-6948092C8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D51B7-B550-40D5-9DE0-3EF158FA86C4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e69f9264-dcfe-46f2-833e-6bb486e10616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4895678-1AEC-4AA3-A0CE-394AAC63DAA5}">
  <ds:schemaRefs>
    <ds:schemaRef ds:uri="http://schemas.microsoft.com/sharepoint/events"/>
    <ds:schemaRef ds:uri=""/>
  </ds:schemaRefs>
</ds:datastoreItem>
</file>

<file path=customXml/itemProps4.xml><?xml version="1.0" encoding="utf-8"?>
<ds:datastoreItem xmlns:ds="http://schemas.openxmlformats.org/officeDocument/2006/customXml" ds:itemID="{D009EDC9-62D6-4C72-9D56-B386FBE30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f9264-dcfe-46f2-833e-6bb486e10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84641</TotalTime>
  <Words>1153</Words>
  <Application>Microsoft Office PowerPoint</Application>
  <PresentationFormat>On-screen Show (4:3)</PresentationFormat>
  <Paragraphs>346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Adobe Devanagari</vt:lpstr>
      <vt:lpstr>Arial</vt:lpstr>
      <vt:lpstr>Calibri</vt:lpstr>
      <vt:lpstr>Calibri Light</vt:lpstr>
      <vt:lpstr>Courier New</vt:lpstr>
      <vt:lpstr>Franklin Gothic Book</vt:lpstr>
      <vt:lpstr>Franklin Gothic Medium</vt:lpstr>
      <vt:lpstr>Segoe UI</vt:lpstr>
      <vt:lpstr>Wingdings</vt:lpstr>
      <vt:lpstr>Office Theme</vt:lpstr>
      <vt:lpstr>PowerPoint Presentation</vt:lpstr>
      <vt:lpstr>Outline</vt:lpstr>
      <vt:lpstr>AI Capabilities for Data Integration</vt:lpstr>
      <vt:lpstr>Data Integration is the gathering, formatting, fusing, and refining of data from multiple sources to facilitate analysis</vt:lpstr>
      <vt:lpstr>Google Maps as an example data integration system (1 of 2)</vt:lpstr>
      <vt:lpstr>Google Maps as an example data integration system (2 of 2)</vt:lpstr>
      <vt:lpstr>Notional AI-supported data integration pipeline</vt:lpstr>
      <vt:lpstr>Operational T&amp;E Challenges Posed by AI-supported data integration</vt:lpstr>
      <vt:lpstr>Test challenges for operational T&amp;E of AI</vt:lpstr>
      <vt:lpstr>Characterizing performance over the operational envelope</vt:lpstr>
      <vt:lpstr>Strategies for T&amp;E of AI-supported data integration system: Test data</vt:lpstr>
      <vt:lpstr>PowerPoint Presentation</vt:lpstr>
      <vt:lpstr>Approximating ground truth for operational data</vt:lpstr>
      <vt:lpstr>Strategies for T&amp;E of AI-supported data integration system: Methods</vt:lpstr>
      <vt:lpstr>Evaluating the accuracy of AI responses</vt:lpstr>
      <vt:lpstr>Compare AI responses to SME responses</vt:lpstr>
      <vt:lpstr>Characterize user trust and utilization</vt:lpstr>
      <vt:lpstr>Strategies for T&amp;E of AI-supported data integration system: Evaluation</vt:lpstr>
      <vt:lpstr>Evaluate ability of users to generate data analyses</vt:lpstr>
      <vt:lpstr>Evaluate ability of users to generate data analyses</vt:lpstr>
      <vt:lpstr>Evaluate ability of users to generate data analyses</vt:lpstr>
      <vt:lpstr>Evaluate ability of users to generate data analyses</vt:lpstr>
      <vt:lpstr>Strategies for T&amp;E of AI: Test Design</vt:lpstr>
      <vt:lpstr>Candidate operational factors</vt:lpstr>
      <vt:lpstr>Sizing adequate tests</vt:lpstr>
      <vt:lpstr>Summary </vt:lpstr>
    </vt:vector>
  </TitlesOfParts>
  <Company>Institute for Defense Analyses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kpaganri</dc:creator>
  <cp:lastModifiedBy>Miller, Adam M</cp:lastModifiedBy>
  <cp:revision>933</cp:revision>
  <cp:lastPrinted>2023-10-05T19:59:18Z</cp:lastPrinted>
  <dcterms:created xsi:type="dcterms:W3CDTF">2023-06-21T18:24:18Z</dcterms:created>
  <dcterms:modified xsi:type="dcterms:W3CDTF">2024-04-10T20:42:14Z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0x010100D87493AFBFFA03419CDEF8F244C0D8B4</vt:lpwstr>
  </property>
  <property fmtid="{D5CDD505-2E9C-101B-9397-08002B2CF9AE}" pid="3" name="_dlc_DocIdItemGuid">
    <vt:lpwstr>b6ee2647-9cf5-4e05-b5c6-7a72ee0a0130</vt:lpwstr>
  </property>
</Properties>
</file>