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26"/>
  </p:notesMasterIdLst>
  <p:sldIdLst>
    <p:sldId id="258" r:id="rId5"/>
    <p:sldId id="2147480512" r:id="rId6"/>
    <p:sldId id="2147480525" r:id="rId7"/>
    <p:sldId id="2147480518" r:id="rId8"/>
    <p:sldId id="2147480519" r:id="rId9"/>
    <p:sldId id="2147480517" r:id="rId10"/>
    <p:sldId id="2147480516" r:id="rId11"/>
    <p:sldId id="383" r:id="rId12"/>
    <p:sldId id="2147480515" r:id="rId13"/>
    <p:sldId id="386" r:id="rId14"/>
    <p:sldId id="385" r:id="rId15"/>
    <p:sldId id="2147480530" r:id="rId16"/>
    <p:sldId id="2147480521" r:id="rId17"/>
    <p:sldId id="2147480513" r:id="rId18"/>
    <p:sldId id="2147480533" r:id="rId19"/>
    <p:sldId id="2147375346" r:id="rId20"/>
    <p:sldId id="2147480509" r:id="rId21"/>
    <p:sldId id="2147480531" r:id="rId22"/>
    <p:sldId id="2147480532" r:id="rId23"/>
    <p:sldId id="2147480529"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A08DBB-030E-4488-B03E-B4C0EBD776AB}">
          <p14:sldIdLst>
            <p14:sldId id="258"/>
            <p14:sldId id="2147480512"/>
            <p14:sldId id="2147480525"/>
            <p14:sldId id="2147480518"/>
            <p14:sldId id="2147480519"/>
            <p14:sldId id="2147480517"/>
          </p14:sldIdLst>
        </p14:section>
        <p14:section name="Workflow Analysis" id="{3BC3E97F-E0E6-46CC-B55E-C7CC9A508252}">
          <p14:sldIdLst>
            <p14:sldId id="2147480516"/>
            <p14:sldId id="383"/>
            <p14:sldId id="2147480515"/>
          </p14:sldIdLst>
        </p14:section>
        <p14:section name="Operational T&amp;E" id="{B8121CC4-E915-4019-A053-E8A43777E6A6}">
          <p14:sldIdLst>
            <p14:sldId id="386"/>
            <p14:sldId id="385"/>
            <p14:sldId id="2147480530"/>
            <p14:sldId id="2147480521"/>
            <p14:sldId id="2147480513"/>
            <p14:sldId id="2147480533"/>
            <p14:sldId id="2147375346"/>
            <p14:sldId id="2147480509"/>
          </p14:sldIdLst>
        </p14:section>
        <p14:section name="Communicating Assurance" id="{723FF501-8A97-4C0E-BA4C-A722CAA55A46}">
          <p14:sldIdLst>
            <p14:sldId id="2147480531"/>
            <p14:sldId id="2147480532"/>
            <p14:sldId id="2147480529"/>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B2D2F2"/>
    <a:srgbClr val="73A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8410" autoAdjust="0"/>
  </p:normalViewPr>
  <p:slideViewPr>
    <p:cSldViewPr snapToGrid="0" snapToObjects="1" showGuides="1">
      <p:cViewPr varScale="1">
        <p:scale>
          <a:sx n="85" d="100"/>
          <a:sy n="85" d="100"/>
        </p:scale>
        <p:origin x="1512" y="7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67229-F020-AA4E-9A34-5A96DF9DEE6A}" type="doc">
      <dgm:prSet loTypeId="urn:microsoft.com/office/officeart/2008/layout/PictureStrips" loCatId="list" qsTypeId="urn:microsoft.com/office/officeart/2005/8/quickstyle/simple1" qsCatId="simple" csTypeId="urn:microsoft.com/office/officeart/2005/8/colors/accent1_2" csCatId="accent1"/>
      <dgm:spPr/>
      <dgm:t>
        <a:bodyPr/>
        <a:lstStyle/>
        <a:p>
          <a:endParaRPr lang="en-US"/>
        </a:p>
      </dgm:t>
    </dgm:pt>
    <dgm:pt modelId="{A867911D-7975-9142-A180-F3F00311285D}">
      <dgm:prSet/>
      <dgm:spPr/>
      <dgm:t>
        <a:bodyPr/>
        <a:lstStyle/>
        <a:p>
          <a:r>
            <a:rPr lang="en-US" dirty="0"/>
            <a:t>Agentic AI must be evaluated in the context of the mission and workflow</a:t>
          </a:r>
        </a:p>
      </dgm:t>
    </dgm:pt>
    <dgm:pt modelId="{22E3F3FD-29C7-BA40-94F5-280F1102C54F}" type="parTrans" cxnId="{92B9E7E6-B2DE-C14A-AE7D-98D109F334BE}">
      <dgm:prSet/>
      <dgm:spPr/>
      <dgm:t>
        <a:bodyPr/>
        <a:lstStyle/>
        <a:p>
          <a:endParaRPr lang="en-US"/>
        </a:p>
      </dgm:t>
    </dgm:pt>
    <dgm:pt modelId="{616A2E32-06EA-E341-B95C-FDD6B1E4B41C}" type="sibTrans" cxnId="{92B9E7E6-B2DE-C14A-AE7D-98D109F334BE}">
      <dgm:prSet/>
      <dgm:spPr/>
      <dgm:t>
        <a:bodyPr/>
        <a:lstStyle/>
        <a:p>
          <a:endParaRPr lang="en-US"/>
        </a:p>
      </dgm:t>
    </dgm:pt>
    <dgm:pt modelId="{FFA51C7A-905D-D742-94E1-D1352590F9C2}">
      <dgm:prSet/>
      <dgm:spPr/>
      <dgm:t>
        <a:bodyPr/>
        <a:lstStyle/>
        <a:p>
          <a:r>
            <a:rPr lang="en-US"/>
            <a:t>T&amp;E should focus on claims, operational conditions, and decision consequences</a:t>
          </a:r>
        </a:p>
      </dgm:t>
    </dgm:pt>
    <dgm:pt modelId="{A535801B-C62E-9245-870E-1FD5988B4169}" type="parTrans" cxnId="{4FAB06B0-1DC8-F44F-9D81-9144652AC7B1}">
      <dgm:prSet/>
      <dgm:spPr/>
      <dgm:t>
        <a:bodyPr/>
        <a:lstStyle/>
        <a:p>
          <a:endParaRPr lang="en-US"/>
        </a:p>
      </dgm:t>
    </dgm:pt>
    <dgm:pt modelId="{1AF4D25C-1220-DB49-B725-EFDAEA61C4B7}" type="sibTrans" cxnId="{4FAB06B0-1DC8-F44F-9D81-9144652AC7B1}">
      <dgm:prSet/>
      <dgm:spPr/>
      <dgm:t>
        <a:bodyPr/>
        <a:lstStyle/>
        <a:p>
          <a:endParaRPr lang="en-US"/>
        </a:p>
      </dgm:t>
    </dgm:pt>
    <dgm:pt modelId="{398C5126-938F-DC49-801D-B938B19BE392}">
      <dgm:prSet/>
      <dgm:spPr/>
      <dgm:t>
        <a:bodyPr/>
        <a:lstStyle/>
        <a:p>
          <a:r>
            <a:rPr lang="en-US"/>
            <a:t>Design and evidence should support fielding decisions</a:t>
          </a:r>
        </a:p>
      </dgm:t>
    </dgm:pt>
    <dgm:pt modelId="{EF6056C2-2445-564C-8C32-50E47364988F}" type="parTrans" cxnId="{72CB9052-0F90-A743-85EA-AD4AB34ADDDA}">
      <dgm:prSet/>
      <dgm:spPr/>
      <dgm:t>
        <a:bodyPr/>
        <a:lstStyle/>
        <a:p>
          <a:endParaRPr lang="en-US"/>
        </a:p>
      </dgm:t>
    </dgm:pt>
    <dgm:pt modelId="{B628F3AD-4F22-814D-B9B6-FAB7C13E0164}" type="sibTrans" cxnId="{72CB9052-0F90-A743-85EA-AD4AB34ADDDA}">
      <dgm:prSet/>
      <dgm:spPr/>
      <dgm:t>
        <a:bodyPr/>
        <a:lstStyle/>
        <a:p>
          <a:endParaRPr lang="en-US"/>
        </a:p>
      </dgm:t>
    </dgm:pt>
    <dgm:pt modelId="{C82307F3-E4E7-7D4D-9A24-688EA444FC53}" type="pres">
      <dgm:prSet presAssocID="{65667229-F020-AA4E-9A34-5A96DF9DEE6A}" presName="Name0" presStyleCnt="0">
        <dgm:presLayoutVars>
          <dgm:dir/>
          <dgm:resizeHandles val="exact"/>
        </dgm:presLayoutVars>
      </dgm:prSet>
      <dgm:spPr/>
    </dgm:pt>
    <dgm:pt modelId="{0A0C21C3-4AB9-7941-AA45-EA21A78D6543}" type="pres">
      <dgm:prSet presAssocID="{A867911D-7975-9142-A180-F3F00311285D}" presName="composite" presStyleCnt="0"/>
      <dgm:spPr/>
    </dgm:pt>
    <dgm:pt modelId="{2F5B5DC1-E84B-9948-92B0-BBDDE1B977C9}" type="pres">
      <dgm:prSet presAssocID="{A867911D-7975-9142-A180-F3F00311285D}" presName="rect1" presStyleLbl="trAlignAcc1" presStyleIdx="0" presStyleCnt="3">
        <dgm:presLayoutVars>
          <dgm:bulletEnabled val="1"/>
        </dgm:presLayoutVars>
      </dgm:prSet>
      <dgm:spPr/>
    </dgm:pt>
    <dgm:pt modelId="{C70D26C0-8D15-484B-8B3E-8FD878AC75CB}" type="pres">
      <dgm:prSet presAssocID="{A867911D-7975-9142-A180-F3F00311285D}" presName="rect2" presStyleLbl="fgImgPlace1" presStyleIdx="0" presStyleCnt="3"/>
      <dgm:spPr/>
    </dgm:pt>
    <dgm:pt modelId="{12249ED9-6EFD-A045-AF1A-86233E21D4D6}" type="pres">
      <dgm:prSet presAssocID="{616A2E32-06EA-E341-B95C-FDD6B1E4B41C}" presName="sibTrans" presStyleCnt="0"/>
      <dgm:spPr/>
    </dgm:pt>
    <dgm:pt modelId="{D61548E4-6E7C-3F44-8E70-CF4BF66C678E}" type="pres">
      <dgm:prSet presAssocID="{FFA51C7A-905D-D742-94E1-D1352590F9C2}" presName="composite" presStyleCnt="0"/>
      <dgm:spPr/>
    </dgm:pt>
    <dgm:pt modelId="{A20679DD-3A52-4046-AFF5-5D31A27789CB}" type="pres">
      <dgm:prSet presAssocID="{FFA51C7A-905D-D742-94E1-D1352590F9C2}" presName="rect1" presStyleLbl="trAlignAcc1" presStyleIdx="1" presStyleCnt="3">
        <dgm:presLayoutVars>
          <dgm:bulletEnabled val="1"/>
        </dgm:presLayoutVars>
      </dgm:prSet>
      <dgm:spPr/>
    </dgm:pt>
    <dgm:pt modelId="{24981C8D-596B-7246-BB4C-5203F219B7C7}" type="pres">
      <dgm:prSet presAssocID="{FFA51C7A-905D-D742-94E1-D1352590F9C2}" presName="rect2" presStyleLbl="fgImgPlace1" presStyleIdx="1" presStyleCnt="3"/>
      <dgm:spPr/>
    </dgm:pt>
    <dgm:pt modelId="{BAAA7791-2A49-3E48-8091-CB0ADC22AC5A}" type="pres">
      <dgm:prSet presAssocID="{1AF4D25C-1220-DB49-B725-EFDAEA61C4B7}" presName="sibTrans" presStyleCnt="0"/>
      <dgm:spPr/>
    </dgm:pt>
    <dgm:pt modelId="{086CAF01-3641-CB41-9632-00D2707849BF}" type="pres">
      <dgm:prSet presAssocID="{398C5126-938F-DC49-801D-B938B19BE392}" presName="composite" presStyleCnt="0"/>
      <dgm:spPr/>
    </dgm:pt>
    <dgm:pt modelId="{BC143681-78B0-E541-9AB5-9576EE9FE44B}" type="pres">
      <dgm:prSet presAssocID="{398C5126-938F-DC49-801D-B938B19BE392}" presName="rect1" presStyleLbl="trAlignAcc1" presStyleIdx="2" presStyleCnt="3">
        <dgm:presLayoutVars>
          <dgm:bulletEnabled val="1"/>
        </dgm:presLayoutVars>
      </dgm:prSet>
      <dgm:spPr/>
    </dgm:pt>
    <dgm:pt modelId="{76D06C0E-9EA7-E344-A56E-DEFF75226298}" type="pres">
      <dgm:prSet presAssocID="{398C5126-938F-DC49-801D-B938B19BE392}" presName="rect2" presStyleLbl="fgImgPlace1" presStyleIdx="2" presStyleCnt="3"/>
      <dgm:spPr/>
    </dgm:pt>
  </dgm:ptLst>
  <dgm:cxnLst>
    <dgm:cxn modelId="{49A57A16-8513-E340-AA9A-9EE7987A0D8E}" type="presOf" srcId="{398C5126-938F-DC49-801D-B938B19BE392}" destId="{BC143681-78B0-E541-9AB5-9576EE9FE44B}" srcOrd="0" destOrd="0" presId="urn:microsoft.com/office/officeart/2008/layout/PictureStrips"/>
    <dgm:cxn modelId="{8BF5AA6E-F02F-5C42-A791-9FD3CA6DB3E4}" type="presOf" srcId="{A867911D-7975-9142-A180-F3F00311285D}" destId="{2F5B5DC1-E84B-9948-92B0-BBDDE1B977C9}" srcOrd="0" destOrd="0" presId="urn:microsoft.com/office/officeart/2008/layout/PictureStrips"/>
    <dgm:cxn modelId="{72CB9052-0F90-A743-85EA-AD4AB34ADDDA}" srcId="{65667229-F020-AA4E-9A34-5A96DF9DEE6A}" destId="{398C5126-938F-DC49-801D-B938B19BE392}" srcOrd="2" destOrd="0" parTransId="{EF6056C2-2445-564C-8C32-50E47364988F}" sibTransId="{B628F3AD-4F22-814D-B9B6-FAB7C13E0164}"/>
    <dgm:cxn modelId="{4FAB06B0-1DC8-F44F-9D81-9144652AC7B1}" srcId="{65667229-F020-AA4E-9A34-5A96DF9DEE6A}" destId="{FFA51C7A-905D-D742-94E1-D1352590F9C2}" srcOrd="1" destOrd="0" parTransId="{A535801B-C62E-9245-870E-1FD5988B4169}" sibTransId="{1AF4D25C-1220-DB49-B725-EFDAEA61C4B7}"/>
    <dgm:cxn modelId="{325D5ABE-C013-4C41-BA11-1CF0B3913C49}" type="presOf" srcId="{65667229-F020-AA4E-9A34-5A96DF9DEE6A}" destId="{C82307F3-E4E7-7D4D-9A24-688EA444FC53}" srcOrd="0" destOrd="0" presId="urn:microsoft.com/office/officeart/2008/layout/PictureStrips"/>
    <dgm:cxn modelId="{D0C5A4DD-61A3-A242-9AA2-AAB2EB9AECA7}" type="presOf" srcId="{FFA51C7A-905D-D742-94E1-D1352590F9C2}" destId="{A20679DD-3A52-4046-AFF5-5D31A27789CB}" srcOrd="0" destOrd="0" presId="urn:microsoft.com/office/officeart/2008/layout/PictureStrips"/>
    <dgm:cxn modelId="{92B9E7E6-B2DE-C14A-AE7D-98D109F334BE}" srcId="{65667229-F020-AA4E-9A34-5A96DF9DEE6A}" destId="{A867911D-7975-9142-A180-F3F00311285D}" srcOrd="0" destOrd="0" parTransId="{22E3F3FD-29C7-BA40-94F5-280F1102C54F}" sibTransId="{616A2E32-06EA-E341-B95C-FDD6B1E4B41C}"/>
    <dgm:cxn modelId="{4E947642-7464-AA48-BC36-685816B47B67}" type="presParOf" srcId="{C82307F3-E4E7-7D4D-9A24-688EA444FC53}" destId="{0A0C21C3-4AB9-7941-AA45-EA21A78D6543}" srcOrd="0" destOrd="0" presId="urn:microsoft.com/office/officeart/2008/layout/PictureStrips"/>
    <dgm:cxn modelId="{31342974-007D-674A-8949-FCF0759B9C01}" type="presParOf" srcId="{0A0C21C3-4AB9-7941-AA45-EA21A78D6543}" destId="{2F5B5DC1-E84B-9948-92B0-BBDDE1B977C9}" srcOrd="0" destOrd="0" presId="urn:microsoft.com/office/officeart/2008/layout/PictureStrips"/>
    <dgm:cxn modelId="{10ACBE8E-38E1-A845-92F7-02E6266B11C2}" type="presParOf" srcId="{0A0C21C3-4AB9-7941-AA45-EA21A78D6543}" destId="{C70D26C0-8D15-484B-8B3E-8FD878AC75CB}" srcOrd="1" destOrd="0" presId="urn:microsoft.com/office/officeart/2008/layout/PictureStrips"/>
    <dgm:cxn modelId="{6F408921-EF8A-7A4B-AEE4-0CFEBAA29ED1}" type="presParOf" srcId="{C82307F3-E4E7-7D4D-9A24-688EA444FC53}" destId="{12249ED9-6EFD-A045-AF1A-86233E21D4D6}" srcOrd="1" destOrd="0" presId="urn:microsoft.com/office/officeart/2008/layout/PictureStrips"/>
    <dgm:cxn modelId="{DA11EB98-A212-B74D-9C0F-6F68088B581D}" type="presParOf" srcId="{C82307F3-E4E7-7D4D-9A24-688EA444FC53}" destId="{D61548E4-6E7C-3F44-8E70-CF4BF66C678E}" srcOrd="2" destOrd="0" presId="urn:microsoft.com/office/officeart/2008/layout/PictureStrips"/>
    <dgm:cxn modelId="{7A0CCDBE-B168-3B4A-B571-0BED8FEAC7A8}" type="presParOf" srcId="{D61548E4-6E7C-3F44-8E70-CF4BF66C678E}" destId="{A20679DD-3A52-4046-AFF5-5D31A27789CB}" srcOrd="0" destOrd="0" presId="urn:microsoft.com/office/officeart/2008/layout/PictureStrips"/>
    <dgm:cxn modelId="{DD740FBD-15EA-CA48-9559-053D4E425845}" type="presParOf" srcId="{D61548E4-6E7C-3F44-8E70-CF4BF66C678E}" destId="{24981C8D-596B-7246-BB4C-5203F219B7C7}" srcOrd="1" destOrd="0" presId="urn:microsoft.com/office/officeart/2008/layout/PictureStrips"/>
    <dgm:cxn modelId="{8769CAD7-85FB-4046-A40E-5C3CE1E28B75}" type="presParOf" srcId="{C82307F3-E4E7-7D4D-9A24-688EA444FC53}" destId="{BAAA7791-2A49-3E48-8091-CB0ADC22AC5A}" srcOrd="3" destOrd="0" presId="urn:microsoft.com/office/officeart/2008/layout/PictureStrips"/>
    <dgm:cxn modelId="{12C1513C-4652-4A49-879C-69B72DFD23D6}" type="presParOf" srcId="{C82307F3-E4E7-7D4D-9A24-688EA444FC53}" destId="{086CAF01-3641-CB41-9632-00D2707849BF}" srcOrd="4" destOrd="0" presId="urn:microsoft.com/office/officeart/2008/layout/PictureStrips"/>
    <dgm:cxn modelId="{2632932A-3BD2-ED48-8941-8F34E495530A}" type="presParOf" srcId="{086CAF01-3641-CB41-9632-00D2707849BF}" destId="{BC143681-78B0-E541-9AB5-9576EE9FE44B}" srcOrd="0" destOrd="0" presId="urn:microsoft.com/office/officeart/2008/layout/PictureStrips"/>
    <dgm:cxn modelId="{9B2426F7-DC97-264D-9E87-4E76D7612250}" type="presParOf" srcId="{086CAF01-3641-CB41-9632-00D2707849BF}" destId="{76D06C0E-9EA7-E344-A56E-DEFF7522629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ADC241-B675-EE43-B886-FC530AB2A49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C2DF70C3-D62C-764A-86D6-9C1E177FDAD4}">
      <dgm:prSet phldrT="[Text]"/>
      <dgm:spPr/>
      <dgm:t>
        <a:bodyPr/>
        <a:lstStyle/>
        <a:p>
          <a:r>
            <a:rPr lang="en-US" dirty="0"/>
            <a:t>Structured Experimentation</a:t>
          </a:r>
        </a:p>
      </dgm:t>
    </dgm:pt>
    <dgm:pt modelId="{8928303E-5BBF-5C4E-A9D8-475370B56EFD}" type="parTrans" cxnId="{0EC617BA-4C85-3543-816E-D2E8C78DEE8B}">
      <dgm:prSet/>
      <dgm:spPr/>
      <dgm:t>
        <a:bodyPr/>
        <a:lstStyle/>
        <a:p>
          <a:endParaRPr lang="en-US"/>
        </a:p>
      </dgm:t>
    </dgm:pt>
    <dgm:pt modelId="{F6C670D5-A622-754C-975B-970CF84FBF24}" type="sibTrans" cxnId="{0EC617BA-4C85-3543-816E-D2E8C78DEE8B}">
      <dgm:prSet/>
      <dgm:spPr/>
      <dgm:t>
        <a:bodyPr/>
        <a:lstStyle/>
        <a:p>
          <a:endParaRPr lang="en-US"/>
        </a:p>
      </dgm:t>
    </dgm:pt>
    <dgm:pt modelId="{F1F479D9-02B3-1648-9216-A47571FD2434}">
      <dgm:prSet phldrT="[Text]"/>
      <dgm:spPr/>
      <dgm:t>
        <a:bodyPr/>
        <a:lstStyle/>
        <a:p>
          <a:r>
            <a:rPr lang="en-US" dirty="0"/>
            <a:t>Controlled variables</a:t>
          </a:r>
        </a:p>
      </dgm:t>
    </dgm:pt>
    <dgm:pt modelId="{9EDA3EE3-48B1-354C-A9AA-86A76543A0D0}" type="parTrans" cxnId="{CD45326A-B484-EB44-A5B1-E9373CF92717}">
      <dgm:prSet/>
      <dgm:spPr/>
      <dgm:t>
        <a:bodyPr/>
        <a:lstStyle/>
        <a:p>
          <a:endParaRPr lang="en-US"/>
        </a:p>
      </dgm:t>
    </dgm:pt>
    <dgm:pt modelId="{28BA7B18-44D9-6442-9B6E-C408FBDB372B}" type="sibTrans" cxnId="{CD45326A-B484-EB44-A5B1-E9373CF92717}">
      <dgm:prSet/>
      <dgm:spPr/>
      <dgm:t>
        <a:bodyPr/>
        <a:lstStyle/>
        <a:p>
          <a:endParaRPr lang="en-US"/>
        </a:p>
      </dgm:t>
    </dgm:pt>
    <dgm:pt modelId="{8F331016-4D4C-A24D-B659-B07838337C96}">
      <dgm:prSet phldrT="[Text]"/>
      <dgm:spPr/>
      <dgm:t>
        <a:bodyPr/>
        <a:lstStyle/>
        <a:p>
          <a:r>
            <a:rPr lang="en-US" dirty="0"/>
            <a:t>Iterative testing</a:t>
          </a:r>
        </a:p>
      </dgm:t>
    </dgm:pt>
    <dgm:pt modelId="{FF7606D2-63D5-F94E-B7AC-2654443CAD3F}" type="parTrans" cxnId="{18455417-4FC0-984F-BCB1-64578ADC470A}">
      <dgm:prSet/>
      <dgm:spPr/>
      <dgm:t>
        <a:bodyPr/>
        <a:lstStyle/>
        <a:p>
          <a:endParaRPr lang="en-US"/>
        </a:p>
      </dgm:t>
    </dgm:pt>
    <dgm:pt modelId="{E90ED3F4-5382-2E4B-AEF9-369BBB374356}" type="sibTrans" cxnId="{18455417-4FC0-984F-BCB1-64578ADC470A}">
      <dgm:prSet/>
      <dgm:spPr/>
      <dgm:t>
        <a:bodyPr/>
        <a:lstStyle/>
        <a:p>
          <a:endParaRPr lang="en-US"/>
        </a:p>
      </dgm:t>
    </dgm:pt>
    <dgm:pt modelId="{3657355F-2B1D-4F41-BA30-F205519CB188}">
      <dgm:prSet phldrT="[Text]"/>
      <dgm:spPr/>
      <dgm:t>
        <a:bodyPr/>
        <a:lstStyle/>
        <a:p>
          <a:r>
            <a:rPr lang="en-US" dirty="0"/>
            <a:t>Rapid defect discovery</a:t>
          </a:r>
        </a:p>
      </dgm:t>
    </dgm:pt>
    <dgm:pt modelId="{B55E4889-962F-E044-A52A-C8E35289D93B}" type="parTrans" cxnId="{B2F98A34-2CCD-D348-98AB-661DA63A8226}">
      <dgm:prSet/>
      <dgm:spPr/>
      <dgm:t>
        <a:bodyPr/>
        <a:lstStyle/>
        <a:p>
          <a:endParaRPr lang="en-US"/>
        </a:p>
      </dgm:t>
    </dgm:pt>
    <dgm:pt modelId="{4A34120A-30FD-9F49-AF12-637073D2CE4A}" type="sibTrans" cxnId="{B2F98A34-2CCD-D348-98AB-661DA63A8226}">
      <dgm:prSet/>
      <dgm:spPr/>
      <dgm:t>
        <a:bodyPr/>
        <a:lstStyle/>
        <a:p>
          <a:endParaRPr lang="en-US"/>
        </a:p>
      </dgm:t>
    </dgm:pt>
    <dgm:pt modelId="{A242BC5B-319D-0E43-8032-455D25CA69E6}">
      <dgm:prSet phldrT="[Text]"/>
      <dgm:spPr/>
      <dgm:t>
        <a:bodyPr/>
        <a:lstStyle/>
        <a:p>
          <a:r>
            <a:rPr lang="en-US" dirty="0"/>
            <a:t>Human factors feedback</a:t>
          </a:r>
        </a:p>
      </dgm:t>
    </dgm:pt>
    <dgm:pt modelId="{6C18325A-3F94-EB4B-84AB-446C3C74FA7C}" type="parTrans" cxnId="{E1942D64-0249-734B-8393-D74B9DC925BE}">
      <dgm:prSet/>
      <dgm:spPr/>
      <dgm:t>
        <a:bodyPr/>
        <a:lstStyle/>
        <a:p>
          <a:endParaRPr lang="en-US"/>
        </a:p>
      </dgm:t>
    </dgm:pt>
    <dgm:pt modelId="{9D1F90E4-90A6-C841-8C77-AB97FB2B55BA}" type="sibTrans" cxnId="{E1942D64-0249-734B-8393-D74B9DC925BE}">
      <dgm:prSet/>
      <dgm:spPr/>
      <dgm:t>
        <a:bodyPr/>
        <a:lstStyle/>
        <a:p>
          <a:endParaRPr lang="en-US"/>
        </a:p>
      </dgm:t>
    </dgm:pt>
    <dgm:pt modelId="{F75E060D-8330-B641-AFD7-5DDA3F5BF90C}">
      <dgm:prSet phldrT="[Text]"/>
      <dgm:spPr/>
      <dgm:t>
        <a:bodyPr/>
        <a:lstStyle/>
        <a:p>
          <a:r>
            <a:rPr lang="en-US" dirty="0"/>
            <a:t>Scenario-based evaluation</a:t>
          </a:r>
        </a:p>
      </dgm:t>
    </dgm:pt>
    <dgm:pt modelId="{155948F6-CAA5-9544-9FC5-4F4845B367B9}" type="parTrans" cxnId="{F8E325E6-C9DA-1E48-BC28-58559810501C}">
      <dgm:prSet/>
      <dgm:spPr/>
      <dgm:t>
        <a:bodyPr/>
        <a:lstStyle/>
        <a:p>
          <a:endParaRPr lang="en-US"/>
        </a:p>
      </dgm:t>
    </dgm:pt>
    <dgm:pt modelId="{3FBD185E-5C45-0943-98A1-D0BE74689309}" type="sibTrans" cxnId="{F8E325E6-C9DA-1E48-BC28-58559810501C}">
      <dgm:prSet/>
      <dgm:spPr/>
      <dgm:t>
        <a:bodyPr/>
        <a:lstStyle/>
        <a:p>
          <a:endParaRPr lang="en-US"/>
        </a:p>
      </dgm:t>
    </dgm:pt>
    <dgm:pt modelId="{DCD7362F-F00E-F842-96DC-2EC23A6BCC89}">
      <dgm:prSet phldrT="[Text]"/>
      <dgm:spPr/>
      <dgm:t>
        <a:bodyPr/>
        <a:lstStyle/>
        <a:p>
          <a:r>
            <a:rPr lang="en-US" dirty="0"/>
            <a:t>Mission realism</a:t>
          </a:r>
        </a:p>
      </dgm:t>
    </dgm:pt>
    <dgm:pt modelId="{D97FC32B-A05F-0D45-99FB-2A55E724D3EE}" type="parTrans" cxnId="{0B572783-843A-AD49-91F3-551127C183C0}">
      <dgm:prSet/>
      <dgm:spPr/>
      <dgm:t>
        <a:bodyPr/>
        <a:lstStyle/>
        <a:p>
          <a:endParaRPr lang="en-US"/>
        </a:p>
      </dgm:t>
    </dgm:pt>
    <dgm:pt modelId="{FED9FDE3-7544-5349-899C-B30800A8409D}" type="sibTrans" cxnId="{0B572783-843A-AD49-91F3-551127C183C0}">
      <dgm:prSet/>
      <dgm:spPr/>
      <dgm:t>
        <a:bodyPr/>
        <a:lstStyle/>
        <a:p>
          <a:endParaRPr lang="en-US"/>
        </a:p>
      </dgm:t>
    </dgm:pt>
    <dgm:pt modelId="{6EA08876-A33B-0047-8259-E00E2F3041FA}">
      <dgm:prSet phldrT="[Text]"/>
      <dgm:spPr/>
      <dgm:t>
        <a:bodyPr/>
        <a:lstStyle/>
        <a:p>
          <a:r>
            <a:rPr lang="en-US" dirty="0"/>
            <a:t>Repeatability</a:t>
          </a:r>
        </a:p>
      </dgm:t>
    </dgm:pt>
    <dgm:pt modelId="{24343CB1-C3A8-F143-8EAB-24A073E5BF9F}" type="parTrans" cxnId="{04894619-61FA-9448-936A-95F0E8D3315F}">
      <dgm:prSet/>
      <dgm:spPr/>
      <dgm:t>
        <a:bodyPr/>
        <a:lstStyle/>
        <a:p>
          <a:endParaRPr lang="en-US"/>
        </a:p>
      </dgm:t>
    </dgm:pt>
    <dgm:pt modelId="{80D0B989-8A22-F445-8A31-F6E51EDC1A62}" type="sibTrans" cxnId="{04894619-61FA-9448-936A-95F0E8D3315F}">
      <dgm:prSet/>
      <dgm:spPr/>
      <dgm:t>
        <a:bodyPr/>
        <a:lstStyle/>
        <a:p>
          <a:endParaRPr lang="en-US"/>
        </a:p>
      </dgm:t>
    </dgm:pt>
    <dgm:pt modelId="{D6B10980-8E2C-4B4C-ACB6-B32B40F1346F}">
      <dgm:prSet phldrT="[Text]"/>
      <dgm:spPr/>
      <dgm:t>
        <a:bodyPr/>
        <a:lstStyle/>
        <a:p>
          <a:r>
            <a:rPr lang="en-US" dirty="0"/>
            <a:t>Threshold estimation</a:t>
          </a:r>
        </a:p>
      </dgm:t>
    </dgm:pt>
    <dgm:pt modelId="{2E117F88-A8E3-9D47-AC6C-A2CEEC6A05F5}" type="parTrans" cxnId="{25AACD71-E70E-8748-BEBD-83B0D21DED2D}">
      <dgm:prSet/>
      <dgm:spPr/>
      <dgm:t>
        <a:bodyPr/>
        <a:lstStyle/>
        <a:p>
          <a:endParaRPr lang="en-US"/>
        </a:p>
      </dgm:t>
    </dgm:pt>
    <dgm:pt modelId="{30D36D3F-9265-F847-A62E-554B379BE494}" type="sibTrans" cxnId="{25AACD71-E70E-8748-BEBD-83B0D21DED2D}">
      <dgm:prSet/>
      <dgm:spPr/>
      <dgm:t>
        <a:bodyPr/>
        <a:lstStyle/>
        <a:p>
          <a:endParaRPr lang="en-US"/>
        </a:p>
      </dgm:t>
    </dgm:pt>
    <dgm:pt modelId="{BD0E7FC4-A401-B749-ABB2-FDA7952B997C}">
      <dgm:prSet phldrT="[Text]"/>
      <dgm:spPr/>
      <dgm:t>
        <a:bodyPr/>
        <a:lstStyle/>
        <a:p>
          <a:r>
            <a:rPr lang="en-US" dirty="0"/>
            <a:t>Prompt / tool / workflow improvement</a:t>
          </a:r>
        </a:p>
      </dgm:t>
    </dgm:pt>
    <dgm:pt modelId="{CDACE902-B018-8743-9961-56527D8FE5A8}" type="parTrans" cxnId="{45EC70F1-DEDB-B14D-8C72-6A8FC794F10F}">
      <dgm:prSet/>
      <dgm:spPr/>
      <dgm:t>
        <a:bodyPr/>
        <a:lstStyle/>
        <a:p>
          <a:endParaRPr lang="en-US"/>
        </a:p>
      </dgm:t>
    </dgm:pt>
    <dgm:pt modelId="{4ADD7822-CC10-8B4B-AFC0-BB4FC20971B4}" type="sibTrans" cxnId="{45EC70F1-DEDB-B14D-8C72-6A8FC794F10F}">
      <dgm:prSet/>
      <dgm:spPr/>
      <dgm:t>
        <a:bodyPr/>
        <a:lstStyle/>
        <a:p>
          <a:endParaRPr lang="en-US"/>
        </a:p>
      </dgm:t>
    </dgm:pt>
    <dgm:pt modelId="{A2B77710-5A70-1F4E-8910-A3C2C091977D}">
      <dgm:prSet phldrT="[Text]"/>
      <dgm:spPr/>
      <dgm:t>
        <a:bodyPr/>
        <a:lstStyle/>
        <a:p>
          <a:r>
            <a:rPr lang="en-US" dirty="0"/>
            <a:t>Edge cases</a:t>
          </a:r>
        </a:p>
      </dgm:t>
    </dgm:pt>
    <dgm:pt modelId="{331260A8-C47B-C340-8E57-C39619A82D92}" type="parTrans" cxnId="{D30492F6-F0F3-DE42-8A2A-15C2A3171D63}">
      <dgm:prSet/>
      <dgm:spPr/>
      <dgm:t>
        <a:bodyPr/>
        <a:lstStyle/>
        <a:p>
          <a:endParaRPr lang="en-US"/>
        </a:p>
      </dgm:t>
    </dgm:pt>
    <dgm:pt modelId="{C7DD8250-2650-B042-9B66-C398F0411216}" type="sibTrans" cxnId="{D30492F6-F0F3-DE42-8A2A-15C2A3171D63}">
      <dgm:prSet/>
      <dgm:spPr/>
      <dgm:t>
        <a:bodyPr/>
        <a:lstStyle/>
        <a:p>
          <a:endParaRPr lang="en-US"/>
        </a:p>
      </dgm:t>
    </dgm:pt>
    <dgm:pt modelId="{E9D6E7A0-C471-3747-87D5-1688EB926C1E}">
      <dgm:prSet phldrT="[Text]"/>
      <dgm:spPr/>
      <dgm:t>
        <a:bodyPr/>
        <a:lstStyle/>
        <a:p>
          <a:r>
            <a:rPr lang="en-US" dirty="0"/>
            <a:t>Decision relevance</a:t>
          </a:r>
        </a:p>
      </dgm:t>
    </dgm:pt>
    <dgm:pt modelId="{8D77EC30-2EDB-D441-8F07-DEFC0EB7E69C}" type="parTrans" cxnId="{6E64B97A-380E-F440-B47D-FE440745F272}">
      <dgm:prSet/>
      <dgm:spPr/>
      <dgm:t>
        <a:bodyPr/>
        <a:lstStyle/>
        <a:p>
          <a:endParaRPr lang="en-US"/>
        </a:p>
      </dgm:t>
    </dgm:pt>
    <dgm:pt modelId="{4476B64F-6558-EC48-9474-1C03FF623427}" type="sibTrans" cxnId="{6E64B97A-380E-F440-B47D-FE440745F272}">
      <dgm:prSet/>
      <dgm:spPr/>
      <dgm:t>
        <a:bodyPr/>
        <a:lstStyle/>
        <a:p>
          <a:endParaRPr lang="en-US"/>
        </a:p>
      </dgm:t>
    </dgm:pt>
    <dgm:pt modelId="{73C92F40-1500-9A42-8B47-D5022855A248}" type="pres">
      <dgm:prSet presAssocID="{32ADC241-B675-EE43-B886-FC530AB2A494}" presName="linear" presStyleCnt="0">
        <dgm:presLayoutVars>
          <dgm:dir/>
          <dgm:resizeHandles val="exact"/>
        </dgm:presLayoutVars>
      </dgm:prSet>
      <dgm:spPr/>
    </dgm:pt>
    <dgm:pt modelId="{2E3610BA-A539-E642-BF66-3921E3409EAD}" type="pres">
      <dgm:prSet presAssocID="{C2DF70C3-D62C-764A-86D6-9C1E177FDAD4}" presName="comp" presStyleCnt="0"/>
      <dgm:spPr/>
    </dgm:pt>
    <dgm:pt modelId="{C6759462-F640-F247-B21F-2C73F8A8B510}" type="pres">
      <dgm:prSet presAssocID="{C2DF70C3-D62C-764A-86D6-9C1E177FDAD4}" presName="box" presStyleLbl="node1" presStyleIdx="0" presStyleCnt="3"/>
      <dgm:spPr/>
    </dgm:pt>
    <dgm:pt modelId="{5D475FEC-F42F-6640-ABF0-3863E918CCCE}" type="pres">
      <dgm:prSet presAssocID="{C2DF70C3-D62C-764A-86D6-9C1E177FDAD4}" presName="img" presStyleLbl="fgImgPlace1" presStyleIdx="0" presStyleCnt="3"/>
      <dgm:spPr/>
    </dgm:pt>
    <dgm:pt modelId="{1525B693-3730-5945-A4A2-11111E308B51}" type="pres">
      <dgm:prSet presAssocID="{C2DF70C3-D62C-764A-86D6-9C1E177FDAD4}" presName="text" presStyleLbl="node1" presStyleIdx="0" presStyleCnt="3">
        <dgm:presLayoutVars>
          <dgm:bulletEnabled val="1"/>
        </dgm:presLayoutVars>
      </dgm:prSet>
      <dgm:spPr/>
    </dgm:pt>
    <dgm:pt modelId="{6F5F8C19-6266-E240-B708-934BFE69C8AA}" type="pres">
      <dgm:prSet presAssocID="{F6C670D5-A622-754C-975B-970CF84FBF24}" presName="spacer" presStyleCnt="0"/>
      <dgm:spPr/>
    </dgm:pt>
    <dgm:pt modelId="{0892F30D-0B02-5741-9403-D9B7BAC19EE5}" type="pres">
      <dgm:prSet presAssocID="{8F331016-4D4C-A24D-B659-B07838337C96}" presName="comp" presStyleCnt="0"/>
      <dgm:spPr/>
    </dgm:pt>
    <dgm:pt modelId="{03320961-C1EF-F64E-B00B-29EB13A3C673}" type="pres">
      <dgm:prSet presAssocID="{8F331016-4D4C-A24D-B659-B07838337C96}" presName="box" presStyleLbl="node1" presStyleIdx="1" presStyleCnt="3"/>
      <dgm:spPr/>
    </dgm:pt>
    <dgm:pt modelId="{0EF25420-9C76-EA44-8DB9-E7EB1D785FF0}" type="pres">
      <dgm:prSet presAssocID="{8F331016-4D4C-A24D-B659-B07838337C96}" presName="img" presStyleLbl="fgImgPlace1" presStyleIdx="1" presStyleCnt="3"/>
      <dgm:spPr/>
    </dgm:pt>
    <dgm:pt modelId="{7B12E214-0A68-E349-9330-49B7DD6FC651}" type="pres">
      <dgm:prSet presAssocID="{8F331016-4D4C-A24D-B659-B07838337C96}" presName="text" presStyleLbl="node1" presStyleIdx="1" presStyleCnt="3">
        <dgm:presLayoutVars>
          <dgm:bulletEnabled val="1"/>
        </dgm:presLayoutVars>
      </dgm:prSet>
      <dgm:spPr/>
    </dgm:pt>
    <dgm:pt modelId="{B6F64094-96AC-044E-9180-EEFCF475E3C2}" type="pres">
      <dgm:prSet presAssocID="{E90ED3F4-5382-2E4B-AEF9-369BBB374356}" presName="spacer" presStyleCnt="0"/>
      <dgm:spPr/>
    </dgm:pt>
    <dgm:pt modelId="{9E26B0C7-D6EE-2A42-8C72-EB3D850DF039}" type="pres">
      <dgm:prSet presAssocID="{F75E060D-8330-B641-AFD7-5DDA3F5BF90C}" presName="comp" presStyleCnt="0"/>
      <dgm:spPr/>
    </dgm:pt>
    <dgm:pt modelId="{E90447E3-2A88-3743-B46E-E6521AB4D582}" type="pres">
      <dgm:prSet presAssocID="{F75E060D-8330-B641-AFD7-5DDA3F5BF90C}" presName="box" presStyleLbl="node1" presStyleIdx="2" presStyleCnt="3"/>
      <dgm:spPr/>
    </dgm:pt>
    <dgm:pt modelId="{76F925B3-ADCC-564E-81DF-9505B1B8EF40}" type="pres">
      <dgm:prSet presAssocID="{F75E060D-8330-B641-AFD7-5DDA3F5BF90C}" presName="img" presStyleLbl="fgImgPlace1" presStyleIdx="2" presStyleCnt="3"/>
      <dgm:spPr/>
    </dgm:pt>
    <dgm:pt modelId="{B3B29C00-2B95-B443-9142-BC9C72221D33}" type="pres">
      <dgm:prSet presAssocID="{F75E060D-8330-B641-AFD7-5DDA3F5BF90C}" presName="text" presStyleLbl="node1" presStyleIdx="2" presStyleCnt="3">
        <dgm:presLayoutVars>
          <dgm:bulletEnabled val="1"/>
        </dgm:presLayoutVars>
      </dgm:prSet>
      <dgm:spPr/>
    </dgm:pt>
  </dgm:ptLst>
  <dgm:cxnLst>
    <dgm:cxn modelId="{C520A505-CBC7-5846-A22F-4B2983866CAB}" type="presOf" srcId="{F75E060D-8330-B641-AFD7-5DDA3F5BF90C}" destId="{B3B29C00-2B95-B443-9142-BC9C72221D33}" srcOrd="1" destOrd="0" presId="urn:microsoft.com/office/officeart/2005/8/layout/vList4"/>
    <dgm:cxn modelId="{94CE390E-094A-004F-BBF5-D41A3AFE7402}" type="presOf" srcId="{6EA08876-A33B-0047-8259-E00E2F3041FA}" destId="{C6759462-F640-F247-B21F-2C73F8A8B510}" srcOrd="0" destOrd="2" presId="urn:microsoft.com/office/officeart/2005/8/layout/vList4"/>
    <dgm:cxn modelId="{E3D52B10-420E-C347-862F-DE35F9093C4D}" type="presOf" srcId="{BD0E7FC4-A401-B749-ABB2-FDA7952B997C}" destId="{03320961-C1EF-F64E-B00B-29EB13A3C673}" srcOrd="0" destOrd="2" presId="urn:microsoft.com/office/officeart/2005/8/layout/vList4"/>
    <dgm:cxn modelId="{18455417-4FC0-984F-BCB1-64578ADC470A}" srcId="{32ADC241-B675-EE43-B886-FC530AB2A494}" destId="{8F331016-4D4C-A24D-B659-B07838337C96}" srcOrd="1" destOrd="0" parTransId="{FF7606D2-63D5-F94E-B7AC-2654443CAD3F}" sibTransId="{E90ED3F4-5382-2E4B-AEF9-369BBB374356}"/>
    <dgm:cxn modelId="{04894619-61FA-9448-936A-95F0E8D3315F}" srcId="{C2DF70C3-D62C-764A-86D6-9C1E177FDAD4}" destId="{6EA08876-A33B-0047-8259-E00E2F3041FA}" srcOrd="1" destOrd="0" parTransId="{24343CB1-C3A8-F143-8EAB-24A073E5BF9F}" sibTransId="{80D0B989-8A22-F445-8A31-F6E51EDC1A62}"/>
    <dgm:cxn modelId="{F9424C19-9799-5749-A020-4190024292D8}" type="presOf" srcId="{A242BC5B-319D-0E43-8032-455D25CA69E6}" destId="{03320961-C1EF-F64E-B00B-29EB13A3C673}" srcOrd="0" destOrd="3" presId="urn:microsoft.com/office/officeart/2005/8/layout/vList4"/>
    <dgm:cxn modelId="{6E59A21A-513F-C74C-949C-0A34A1313E5A}" type="presOf" srcId="{3657355F-2B1D-4F41-BA30-F205519CB188}" destId="{7B12E214-0A68-E349-9330-49B7DD6FC651}" srcOrd="1" destOrd="1" presId="urn:microsoft.com/office/officeart/2005/8/layout/vList4"/>
    <dgm:cxn modelId="{B2F98A34-2CCD-D348-98AB-661DA63A8226}" srcId="{8F331016-4D4C-A24D-B659-B07838337C96}" destId="{3657355F-2B1D-4F41-BA30-F205519CB188}" srcOrd="0" destOrd="0" parTransId="{B55E4889-962F-E044-A52A-C8E35289D93B}" sibTransId="{4A34120A-30FD-9F49-AF12-637073D2CE4A}"/>
    <dgm:cxn modelId="{786BE434-37DD-F746-BE1F-8B5B333ABABE}" type="presOf" srcId="{F1F479D9-02B3-1648-9216-A47571FD2434}" destId="{1525B693-3730-5945-A4A2-11111E308B51}" srcOrd="1" destOrd="1" presId="urn:microsoft.com/office/officeart/2005/8/layout/vList4"/>
    <dgm:cxn modelId="{941E235E-F8DD-0648-9A78-FB95AC933F1E}" type="presOf" srcId="{A2B77710-5A70-1F4E-8910-A3C2C091977D}" destId="{B3B29C00-2B95-B443-9142-BC9C72221D33}" srcOrd="1" destOrd="2" presId="urn:microsoft.com/office/officeart/2005/8/layout/vList4"/>
    <dgm:cxn modelId="{C2317A42-D2EE-3743-BD25-CF0B9B5560E9}" type="presOf" srcId="{3657355F-2B1D-4F41-BA30-F205519CB188}" destId="{03320961-C1EF-F64E-B00B-29EB13A3C673}" srcOrd="0" destOrd="1" presId="urn:microsoft.com/office/officeart/2005/8/layout/vList4"/>
    <dgm:cxn modelId="{49B9BE42-91FE-254A-B339-630DC6EBD1D8}" type="presOf" srcId="{6EA08876-A33B-0047-8259-E00E2F3041FA}" destId="{1525B693-3730-5945-A4A2-11111E308B51}" srcOrd="1" destOrd="2" presId="urn:microsoft.com/office/officeart/2005/8/layout/vList4"/>
    <dgm:cxn modelId="{E1942D64-0249-734B-8393-D74B9DC925BE}" srcId="{8F331016-4D4C-A24D-B659-B07838337C96}" destId="{A242BC5B-319D-0E43-8032-455D25CA69E6}" srcOrd="2" destOrd="0" parTransId="{6C18325A-3F94-EB4B-84AB-446C3C74FA7C}" sibTransId="{9D1F90E4-90A6-C841-8C77-AB97FB2B55BA}"/>
    <dgm:cxn modelId="{CD45326A-B484-EB44-A5B1-E9373CF92717}" srcId="{C2DF70C3-D62C-764A-86D6-9C1E177FDAD4}" destId="{F1F479D9-02B3-1648-9216-A47571FD2434}" srcOrd="0" destOrd="0" parTransId="{9EDA3EE3-48B1-354C-A9AA-86A76543A0D0}" sibTransId="{28BA7B18-44D9-6442-9B6E-C408FBDB372B}"/>
    <dgm:cxn modelId="{B7C3A74C-787A-894B-AE29-14EE0D5514DB}" type="presOf" srcId="{8F331016-4D4C-A24D-B659-B07838337C96}" destId="{7B12E214-0A68-E349-9330-49B7DD6FC651}" srcOrd="1" destOrd="0" presId="urn:microsoft.com/office/officeart/2005/8/layout/vList4"/>
    <dgm:cxn modelId="{1B60E84F-70FA-9846-8F0F-5B00FAB5546C}" type="presOf" srcId="{D6B10980-8E2C-4B4C-ACB6-B32B40F1346F}" destId="{C6759462-F640-F247-B21F-2C73F8A8B510}" srcOrd="0" destOrd="3" presId="urn:microsoft.com/office/officeart/2005/8/layout/vList4"/>
    <dgm:cxn modelId="{25AACD71-E70E-8748-BEBD-83B0D21DED2D}" srcId="{C2DF70C3-D62C-764A-86D6-9C1E177FDAD4}" destId="{D6B10980-8E2C-4B4C-ACB6-B32B40F1346F}" srcOrd="2" destOrd="0" parTransId="{2E117F88-A8E3-9D47-AC6C-A2CEEC6A05F5}" sibTransId="{30D36D3F-9265-F847-A62E-554B379BE494}"/>
    <dgm:cxn modelId="{AF540255-2648-AE4B-A89A-EB51242A1BA4}" type="presOf" srcId="{A242BC5B-319D-0E43-8032-455D25CA69E6}" destId="{7B12E214-0A68-E349-9330-49B7DD6FC651}" srcOrd="1" destOrd="3" presId="urn:microsoft.com/office/officeart/2005/8/layout/vList4"/>
    <dgm:cxn modelId="{3012A877-196E-8A4B-B82F-651C65621187}" type="presOf" srcId="{32ADC241-B675-EE43-B886-FC530AB2A494}" destId="{73C92F40-1500-9A42-8B47-D5022855A248}" srcOrd="0" destOrd="0" presId="urn:microsoft.com/office/officeart/2005/8/layout/vList4"/>
    <dgm:cxn modelId="{6E64B97A-380E-F440-B47D-FE440745F272}" srcId="{F75E060D-8330-B641-AFD7-5DDA3F5BF90C}" destId="{E9D6E7A0-C471-3747-87D5-1688EB926C1E}" srcOrd="2" destOrd="0" parTransId="{8D77EC30-2EDB-D441-8F07-DEFC0EB7E69C}" sibTransId="{4476B64F-6558-EC48-9474-1C03FF623427}"/>
    <dgm:cxn modelId="{DFB1C75A-8AEE-5944-9530-CADBB5C7BDB6}" type="presOf" srcId="{BD0E7FC4-A401-B749-ABB2-FDA7952B997C}" destId="{7B12E214-0A68-E349-9330-49B7DD6FC651}" srcOrd="1" destOrd="2" presId="urn:microsoft.com/office/officeart/2005/8/layout/vList4"/>
    <dgm:cxn modelId="{0B572783-843A-AD49-91F3-551127C183C0}" srcId="{F75E060D-8330-B641-AFD7-5DDA3F5BF90C}" destId="{DCD7362F-F00E-F842-96DC-2EC23A6BCC89}" srcOrd="0" destOrd="0" parTransId="{D97FC32B-A05F-0D45-99FB-2A55E724D3EE}" sibTransId="{FED9FDE3-7544-5349-899C-B30800A8409D}"/>
    <dgm:cxn modelId="{29027594-F389-2B44-AA2D-69B750BB5B48}" type="presOf" srcId="{C2DF70C3-D62C-764A-86D6-9C1E177FDAD4}" destId="{C6759462-F640-F247-B21F-2C73F8A8B510}" srcOrd="0" destOrd="0" presId="urn:microsoft.com/office/officeart/2005/8/layout/vList4"/>
    <dgm:cxn modelId="{0CEF65A6-D6E8-1644-A0B7-5FA63F51321C}" type="presOf" srcId="{D6B10980-8E2C-4B4C-ACB6-B32B40F1346F}" destId="{1525B693-3730-5945-A4A2-11111E308B51}" srcOrd="1" destOrd="3" presId="urn:microsoft.com/office/officeart/2005/8/layout/vList4"/>
    <dgm:cxn modelId="{D74793A8-5EB4-8F47-8D0A-3FC33AA4BED8}" type="presOf" srcId="{DCD7362F-F00E-F842-96DC-2EC23A6BCC89}" destId="{B3B29C00-2B95-B443-9142-BC9C72221D33}" srcOrd="1" destOrd="1" presId="urn:microsoft.com/office/officeart/2005/8/layout/vList4"/>
    <dgm:cxn modelId="{3F3195AD-5AB5-5B44-89C7-74F37F2F81D5}" type="presOf" srcId="{8F331016-4D4C-A24D-B659-B07838337C96}" destId="{03320961-C1EF-F64E-B00B-29EB13A3C673}" srcOrd="0" destOrd="0" presId="urn:microsoft.com/office/officeart/2005/8/layout/vList4"/>
    <dgm:cxn modelId="{3AB79AB9-2C9B-D24A-8D46-835C2728A58C}" type="presOf" srcId="{A2B77710-5A70-1F4E-8910-A3C2C091977D}" destId="{E90447E3-2A88-3743-B46E-E6521AB4D582}" srcOrd="0" destOrd="2" presId="urn:microsoft.com/office/officeart/2005/8/layout/vList4"/>
    <dgm:cxn modelId="{0EC617BA-4C85-3543-816E-D2E8C78DEE8B}" srcId="{32ADC241-B675-EE43-B886-FC530AB2A494}" destId="{C2DF70C3-D62C-764A-86D6-9C1E177FDAD4}" srcOrd="0" destOrd="0" parTransId="{8928303E-5BBF-5C4E-A9D8-475370B56EFD}" sibTransId="{F6C670D5-A622-754C-975B-970CF84FBF24}"/>
    <dgm:cxn modelId="{6E19C6C2-A561-C44C-B791-0FAA850B7ADB}" type="presOf" srcId="{F1F479D9-02B3-1648-9216-A47571FD2434}" destId="{C6759462-F640-F247-B21F-2C73F8A8B510}" srcOrd="0" destOrd="1" presId="urn:microsoft.com/office/officeart/2005/8/layout/vList4"/>
    <dgm:cxn modelId="{C22253C9-7B5C-E04A-A430-C2C65EFC1900}" type="presOf" srcId="{DCD7362F-F00E-F842-96DC-2EC23A6BCC89}" destId="{E90447E3-2A88-3743-B46E-E6521AB4D582}" srcOrd="0" destOrd="1" presId="urn:microsoft.com/office/officeart/2005/8/layout/vList4"/>
    <dgm:cxn modelId="{727E10D5-08B0-9942-B72F-592AF8FD34C5}" type="presOf" srcId="{E9D6E7A0-C471-3747-87D5-1688EB926C1E}" destId="{E90447E3-2A88-3743-B46E-E6521AB4D582}" srcOrd="0" destOrd="3" presId="urn:microsoft.com/office/officeart/2005/8/layout/vList4"/>
    <dgm:cxn modelId="{F8E325E6-C9DA-1E48-BC28-58559810501C}" srcId="{32ADC241-B675-EE43-B886-FC530AB2A494}" destId="{F75E060D-8330-B641-AFD7-5DDA3F5BF90C}" srcOrd="2" destOrd="0" parTransId="{155948F6-CAA5-9544-9FC5-4F4845B367B9}" sibTransId="{3FBD185E-5C45-0943-98A1-D0BE74689309}"/>
    <dgm:cxn modelId="{74F3ADEE-9597-4648-81B4-E122834E5071}" type="presOf" srcId="{E9D6E7A0-C471-3747-87D5-1688EB926C1E}" destId="{B3B29C00-2B95-B443-9142-BC9C72221D33}" srcOrd="1" destOrd="3" presId="urn:microsoft.com/office/officeart/2005/8/layout/vList4"/>
    <dgm:cxn modelId="{6D9F25EF-1E97-7740-9F78-8087883ED5CA}" type="presOf" srcId="{F75E060D-8330-B641-AFD7-5DDA3F5BF90C}" destId="{E90447E3-2A88-3743-B46E-E6521AB4D582}" srcOrd="0" destOrd="0" presId="urn:microsoft.com/office/officeart/2005/8/layout/vList4"/>
    <dgm:cxn modelId="{FE916DF0-2164-614A-963C-C89E2959F9AF}" type="presOf" srcId="{C2DF70C3-D62C-764A-86D6-9C1E177FDAD4}" destId="{1525B693-3730-5945-A4A2-11111E308B51}" srcOrd="1" destOrd="0" presId="urn:microsoft.com/office/officeart/2005/8/layout/vList4"/>
    <dgm:cxn modelId="{45EC70F1-DEDB-B14D-8C72-6A8FC794F10F}" srcId="{8F331016-4D4C-A24D-B659-B07838337C96}" destId="{BD0E7FC4-A401-B749-ABB2-FDA7952B997C}" srcOrd="1" destOrd="0" parTransId="{CDACE902-B018-8743-9961-56527D8FE5A8}" sibTransId="{4ADD7822-CC10-8B4B-AFC0-BB4FC20971B4}"/>
    <dgm:cxn modelId="{D30492F6-F0F3-DE42-8A2A-15C2A3171D63}" srcId="{F75E060D-8330-B641-AFD7-5DDA3F5BF90C}" destId="{A2B77710-5A70-1F4E-8910-A3C2C091977D}" srcOrd="1" destOrd="0" parTransId="{331260A8-C47B-C340-8E57-C39619A82D92}" sibTransId="{C7DD8250-2650-B042-9B66-C398F0411216}"/>
    <dgm:cxn modelId="{D6BAD65D-B67F-9E47-A62B-03ED9BFF8E09}" type="presParOf" srcId="{73C92F40-1500-9A42-8B47-D5022855A248}" destId="{2E3610BA-A539-E642-BF66-3921E3409EAD}" srcOrd="0" destOrd="0" presId="urn:microsoft.com/office/officeart/2005/8/layout/vList4"/>
    <dgm:cxn modelId="{1EE7114F-0FEE-2449-A1CB-BEEDE4A3D5CD}" type="presParOf" srcId="{2E3610BA-A539-E642-BF66-3921E3409EAD}" destId="{C6759462-F640-F247-B21F-2C73F8A8B510}" srcOrd="0" destOrd="0" presId="urn:microsoft.com/office/officeart/2005/8/layout/vList4"/>
    <dgm:cxn modelId="{20B03A55-8AC5-F442-8EC4-33CF01B6E768}" type="presParOf" srcId="{2E3610BA-A539-E642-BF66-3921E3409EAD}" destId="{5D475FEC-F42F-6640-ABF0-3863E918CCCE}" srcOrd="1" destOrd="0" presId="urn:microsoft.com/office/officeart/2005/8/layout/vList4"/>
    <dgm:cxn modelId="{12B6AA5B-F6A0-0A46-B72C-5602CCF62AC6}" type="presParOf" srcId="{2E3610BA-A539-E642-BF66-3921E3409EAD}" destId="{1525B693-3730-5945-A4A2-11111E308B51}" srcOrd="2" destOrd="0" presId="urn:microsoft.com/office/officeart/2005/8/layout/vList4"/>
    <dgm:cxn modelId="{5411735C-8B8B-6249-A558-6287C9C9F6A3}" type="presParOf" srcId="{73C92F40-1500-9A42-8B47-D5022855A248}" destId="{6F5F8C19-6266-E240-B708-934BFE69C8AA}" srcOrd="1" destOrd="0" presId="urn:microsoft.com/office/officeart/2005/8/layout/vList4"/>
    <dgm:cxn modelId="{3E1BB636-CEE9-B84E-BA83-0A3D27FD40CC}" type="presParOf" srcId="{73C92F40-1500-9A42-8B47-D5022855A248}" destId="{0892F30D-0B02-5741-9403-D9B7BAC19EE5}" srcOrd="2" destOrd="0" presId="urn:microsoft.com/office/officeart/2005/8/layout/vList4"/>
    <dgm:cxn modelId="{DF52F5BA-4AD6-BE44-BBD6-CD1D717DA2BA}" type="presParOf" srcId="{0892F30D-0B02-5741-9403-D9B7BAC19EE5}" destId="{03320961-C1EF-F64E-B00B-29EB13A3C673}" srcOrd="0" destOrd="0" presId="urn:microsoft.com/office/officeart/2005/8/layout/vList4"/>
    <dgm:cxn modelId="{15845FF4-2D78-964F-9966-2857229B3EE6}" type="presParOf" srcId="{0892F30D-0B02-5741-9403-D9B7BAC19EE5}" destId="{0EF25420-9C76-EA44-8DB9-E7EB1D785FF0}" srcOrd="1" destOrd="0" presId="urn:microsoft.com/office/officeart/2005/8/layout/vList4"/>
    <dgm:cxn modelId="{CE9F0D37-6A2B-B142-AE2F-69D91DF499B5}" type="presParOf" srcId="{0892F30D-0B02-5741-9403-D9B7BAC19EE5}" destId="{7B12E214-0A68-E349-9330-49B7DD6FC651}" srcOrd="2" destOrd="0" presId="urn:microsoft.com/office/officeart/2005/8/layout/vList4"/>
    <dgm:cxn modelId="{A71AA126-E2CE-3645-8248-64D76D56DE2C}" type="presParOf" srcId="{73C92F40-1500-9A42-8B47-D5022855A248}" destId="{B6F64094-96AC-044E-9180-EEFCF475E3C2}" srcOrd="3" destOrd="0" presId="urn:microsoft.com/office/officeart/2005/8/layout/vList4"/>
    <dgm:cxn modelId="{BD48373F-6A9B-A142-9368-0D580B91BC7E}" type="presParOf" srcId="{73C92F40-1500-9A42-8B47-D5022855A248}" destId="{9E26B0C7-D6EE-2A42-8C72-EB3D850DF039}" srcOrd="4" destOrd="0" presId="urn:microsoft.com/office/officeart/2005/8/layout/vList4"/>
    <dgm:cxn modelId="{E8124BB0-CB17-0046-89BE-5BCEAC07EA07}" type="presParOf" srcId="{9E26B0C7-D6EE-2A42-8C72-EB3D850DF039}" destId="{E90447E3-2A88-3743-B46E-E6521AB4D582}" srcOrd="0" destOrd="0" presId="urn:microsoft.com/office/officeart/2005/8/layout/vList4"/>
    <dgm:cxn modelId="{8BD23CDE-FAA1-7544-BC0C-537F03E10599}" type="presParOf" srcId="{9E26B0C7-D6EE-2A42-8C72-EB3D850DF039}" destId="{76F925B3-ADCC-564E-81DF-9505B1B8EF40}" srcOrd="1" destOrd="0" presId="urn:microsoft.com/office/officeart/2005/8/layout/vList4"/>
    <dgm:cxn modelId="{F06DC007-0406-AD48-8F22-F79EBC873674}" type="presParOf" srcId="{9E26B0C7-D6EE-2A42-8C72-EB3D850DF039}" destId="{B3B29C00-2B95-B443-9142-BC9C72221D3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B5DC1-E84B-9948-92B0-BBDDE1B977C9}">
      <dsp:nvSpPr>
        <dsp:cNvPr id="0" name=""/>
        <dsp:cNvSpPr/>
      </dsp:nvSpPr>
      <dsp:spPr>
        <a:xfrm>
          <a:off x="203591" y="923874"/>
          <a:ext cx="4817209" cy="150537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9643"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Agentic AI must be evaluated in the context of the mission and workflow</a:t>
          </a:r>
        </a:p>
      </dsp:txBody>
      <dsp:txXfrm>
        <a:off x="203591" y="923874"/>
        <a:ext cx="4817209" cy="1505377"/>
      </dsp:txXfrm>
    </dsp:sp>
    <dsp:sp modelId="{C70D26C0-8D15-484B-8B3E-8FD878AC75CB}">
      <dsp:nvSpPr>
        <dsp:cNvPr id="0" name=""/>
        <dsp:cNvSpPr/>
      </dsp:nvSpPr>
      <dsp:spPr>
        <a:xfrm>
          <a:off x="2874" y="706430"/>
          <a:ext cx="1053764" cy="1580646"/>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0679DD-3A52-4046-AFF5-5D31A27789CB}">
      <dsp:nvSpPr>
        <dsp:cNvPr id="0" name=""/>
        <dsp:cNvSpPr/>
      </dsp:nvSpPr>
      <dsp:spPr>
        <a:xfrm>
          <a:off x="5466916" y="923874"/>
          <a:ext cx="4817209" cy="150537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9643"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T&amp;E should focus on claims, operational conditions, and decision consequences</a:t>
          </a:r>
        </a:p>
      </dsp:txBody>
      <dsp:txXfrm>
        <a:off x="5466916" y="923874"/>
        <a:ext cx="4817209" cy="1505377"/>
      </dsp:txXfrm>
    </dsp:sp>
    <dsp:sp modelId="{24981C8D-596B-7246-BB4C-5203F219B7C7}">
      <dsp:nvSpPr>
        <dsp:cNvPr id="0" name=""/>
        <dsp:cNvSpPr/>
      </dsp:nvSpPr>
      <dsp:spPr>
        <a:xfrm>
          <a:off x="5266199" y="706430"/>
          <a:ext cx="1053764" cy="1580646"/>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143681-78B0-E541-9AB5-9576EE9FE44B}">
      <dsp:nvSpPr>
        <dsp:cNvPr id="0" name=""/>
        <dsp:cNvSpPr/>
      </dsp:nvSpPr>
      <dsp:spPr>
        <a:xfrm>
          <a:off x="2835253" y="2818977"/>
          <a:ext cx="4817209" cy="150537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9643"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Design and evidence should support fielding decisions</a:t>
          </a:r>
        </a:p>
      </dsp:txBody>
      <dsp:txXfrm>
        <a:off x="2835253" y="2818977"/>
        <a:ext cx="4817209" cy="1505377"/>
      </dsp:txXfrm>
    </dsp:sp>
    <dsp:sp modelId="{76D06C0E-9EA7-E344-A56E-DEFF75226298}">
      <dsp:nvSpPr>
        <dsp:cNvPr id="0" name=""/>
        <dsp:cNvSpPr/>
      </dsp:nvSpPr>
      <dsp:spPr>
        <a:xfrm>
          <a:off x="2634536" y="2601534"/>
          <a:ext cx="1053764" cy="1580646"/>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59462-F640-F247-B21F-2C73F8A8B510}">
      <dsp:nvSpPr>
        <dsp:cNvPr id="0" name=""/>
        <dsp:cNvSpPr/>
      </dsp:nvSpPr>
      <dsp:spPr>
        <a:xfrm>
          <a:off x="0" y="0"/>
          <a:ext cx="8128000" cy="16933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Structured Experimentation</a:t>
          </a:r>
        </a:p>
        <a:p>
          <a:pPr marL="228600" lvl="1" indent="-228600" algn="l" defTabSz="977900">
            <a:lnSpc>
              <a:spcPct val="90000"/>
            </a:lnSpc>
            <a:spcBef>
              <a:spcPct val="0"/>
            </a:spcBef>
            <a:spcAft>
              <a:spcPct val="15000"/>
            </a:spcAft>
            <a:buChar char="•"/>
          </a:pPr>
          <a:r>
            <a:rPr lang="en-US" sz="2200" kern="1200" dirty="0"/>
            <a:t>Controlled variables</a:t>
          </a:r>
        </a:p>
        <a:p>
          <a:pPr marL="228600" lvl="1" indent="-228600" algn="l" defTabSz="977900">
            <a:lnSpc>
              <a:spcPct val="90000"/>
            </a:lnSpc>
            <a:spcBef>
              <a:spcPct val="0"/>
            </a:spcBef>
            <a:spcAft>
              <a:spcPct val="15000"/>
            </a:spcAft>
            <a:buChar char="•"/>
          </a:pPr>
          <a:r>
            <a:rPr lang="en-US" sz="2200" kern="1200" dirty="0"/>
            <a:t>Repeatability</a:t>
          </a:r>
        </a:p>
        <a:p>
          <a:pPr marL="228600" lvl="1" indent="-228600" algn="l" defTabSz="977900">
            <a:lnSpc>
              <a:spcPct val="90000"/>
            </a:lnSpc>
            <a:spcBef>
              <a:spcPct val="0"/>
            </a:spcBef>
            <a:spcAft>
              <a:spcPct val="15000"/>
            </a:spcAft>
            <a:buChar char="•"/>
          </a:pPr>
          <a:r>
            <a:rPr lang="en-US" sz="2200" kern="1200" dirty="0"/>
            <a:t>Threshold estimation</a:t>
          </a:r>
        </a:p>
      </dsp:txBody>
      <dsp:txXfrm>
        <a:off x="1794933" y="0"/>
        <a:ext cx="6333066" cy="1693333"/>
      </dsp:txXfrm>
    </dsp:sp>
    <dsp:sp modelId="{5D475FEC-F42F-6640-ABF0-3863E918CCCE}">
      <dsp:nvSpPr>
        <dsp:cNvPr id="0" name=""/>
        <dsp:cNvSpPr/>
      </dsp:nvSpPr>
      <dsp:spPr>
        <a:xfrm>
          <a:off x="169333" y="169333"/>
          <a:ext cx="1625600" cy="135466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320961-C1EF-F64E-B00B-29EB13A3C673}">
      <dsp:nvSpPr>
        <dsp:cNvPr id="0" name=""/>
        <dsp:cNvSpPr/>
      </dsp:nvSpPr>
      <dsp:spPr>
        <a:xfrm>
          <a:off x="0" y="1862666"/>
          <a:ext cx="8128000" cy="16933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Iterative testing</a:t>
          </a:r>
        </a:p>
        <a:p>
          <a:pPr marL="228600" lvl="1" indent="-228600" algn="l" defTabSz="977900">
            <a:lnSpc>
              <a:spcPct val="90000"/>
            </a:lnSpc>
            <a:spcBef>
              <a:spcPct val="0"/>
            </a:spcBef>
            <a:spcAft>
              <a:spcPct val="15000"/>
            </a:spcAft>
            <a:buChar char="•"/>
          </a:pPr>
          <a:r>
            <a:rPr lang="en-US" sz="2200" kern="1200" dirty="0"/>
            <a:t>Rapid defect discovery</a:t>
          </a:r>
        </a:p>
        <a:p>
          <a:pPr marL="228600" lvl="1" indent="-228600" algn="l" defTabSz="977900">
            <a:lnSpc>
              <a:spcPct val="90000"/>
            </a:lnSpc>
            <a:spcBef>
              <a:spcPct val="0"/>
            </a:spcBef>
            <a:spcAft>
              <a:spcPct val="15000"/>
            </a:spcAft>
            <a:buChar char="•"/>
          </a:pPr>
          <a:r>
            <a:rPr lang="en-US" sz="2200" kern="1200" dirty="0"/>
            <a:t>Prompt / tool / workflow improvement</a:t>
          </a:r>
        </a:p>
        <a:p>
          <a:pPr marL="228600" lvl="1" indent="-228600" algn="l" defTabSz="977900">
            <a:lnSpc>
              <a:spcPct val="90000"/>
            </a:lnSpc>
            <a:spcBef>
              <a:spcPct val="0"/>
            </a:spcBef>
            <a:spcAft>
              <a:spcPct val="15000"/>
            </a:spcAft>
            <a:buChar char="•"/>
          </a:pPr>
          <a:r>
            <a:rPr lang="en-US" sz="2200" kern="1200" dirty="0"/>
            <a:t>Human factors feedback</a:t>
          </a:r>
        </a:p>
      </dsp:txBody>
      <dsp:txXfrm>
        <a:off x="1794933" y="1862666"/>
        <a:ext cx="6333066" cy="1693333"/>
      </dsp:txXfrm>
    </dsp:sp>
    <dsp:sp modelId="{0EF25420-9C76-EA44-8DB9-E7EB1D785FF0}">
      <dsp:nvSpPr>
        <dsp:cNvPr id="0" name=""/>
        <dsp:cNvSpPr/>
      </dsp:nvSpPr>
      <dsp:spPr>
        <a:xfrm>
          <a:off x="169333" y="2032000"/>
          <a:ext cx="1625600" cy="135466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0447E3-2A88-3743-B46E-E6521AB4D582}">
      <dsp:nvSpPr>
        <dsp:cNvPr id="0" name=""/>
        <dsp:cNvSpPr/>
      </dsp:nvSpPr>
      <dsp:spPr>
        <a:xfrm>
          <a:off x="0" y="3725333"/>
          <a:ext cx="8128000" cy="16933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Scenario-based evaluation</a:t>
          </a:r>
        </a:p>
        <a:p>
          <a:pPr marL="228600" lvl="1" indent="-228600" algn="l" defTabSz="977900">
            <a:lnSpc>
              <a:spcPct val="90000"/>
            </a:lnSpc>
            <a:spcBef>
              <a:spcPct val="0"/>
            </a:spcBef>
            <a:spcAft>
              <a:spcPct val="15000"/>
            </a:spcAft>
            <a:buChar char="•"/>
          </a:pPr>
          <a:r>
            <a:rPr lang="en-US" sz="2200" kern="1200" dirty="0"/>
            <a:t>Mission realism</a:t>
          </a:r>
        </a:p>
        <a:p>
          <a:pPr marL="228600" lvl="1" indent="-228600" algn="l" defTabSz="977900">
            <a:lnSpc>
              <a:spcPct val="90000"/>
            </a:lnSpc>
            <a:spcBef>
              <a:spcPct val="0"/>
            </a:spcBef>
            <a:spcAft>
              <a:spcPct val="15000"/>
            </a:spcAft>
            <a:buChar char="•"/>
          </a:pPr>
          <a:r>
            <a:rPr lang="en-US" sz="2200" kern="1200" dirty="0"/>
            <a:t>Edge cases</a:t>
          </a:r>
        </a:p>
        <a:p>
          <a:pPr marL="228600" lvl="1" indent="-228600" algn="l" defTabSz="977900">
            <a:lnSpc>
              <a:spcPct val="90000"/>
            </a:lnSpc>
            <a:spcBef>
              <a:spcPct val="0"/>
            </a:spcBef>
            <a:spcAft>
              <a:spcPct val="15000"/>
            </a:spcAft>
            <a:buChar char="•"/>
          </a:pPr>
          <a:r>
            <a:rPr lang="en-US" sz="2200" kern="1200" dirty="0"/>
            <a:t>Decision relevance</a:t>
          </a:r>
        </a:p>
      </dsp:txBody>
      <dsp:txXfrm>
        <a:off x="1794933" y="3725333"/>
        <a:ext cx="6333066" cy="1693333"/>
      </dsp:txXfrm>
    </dsp:sp>
    <dsp:sp modelId="{76F925B3-ADCC-564E-81DF-9505B1B8EF40}">
      <dsp:nvSpPr>
        <dsp:cNvPr id="0" name=""/>
        <dsp:cNvSpPr/>
      </dsp:nvSpPr>
      <dsp:spPr>
        <a:xfrm>
          <a:off x="169333" y="3894666"/>
          <a:ext cx="1625600" cy="1354666"/>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4/18/2026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1100815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Abstract – talk about seeing stakeholder tests fail because the scenarios were too abstract to get everyone on the same page and measure effectively. Have found that we have to provide enough detail on the scenario itself that everyone can share a mental model and then design test and metrics appropriately. Or, if working the other way, ensure that there is a clear linkage to the test scenario and the things that need to be measured. Use project on abstract, scenario-based eval of AWS as a state-space explosion for testing. Mention project did not have enough realism because the operator experience and input was limited. Due to lack of scoping, project could not identify edge cases because they couldn’t agree on what a good scenario or outcome was in the first place, and also of this built to a lack of understanding on what really was relevant for decision making. Led to a meeting in which </a:t>
            </a:r>
            <a:r>
              <a:rPr lang="en-US" dirty="0" err="1"/>
              <a:t>devs</a:t>
            </a:r>
            <a:r>
              <a:rPr lang="en-US" dirty="0"/>
              <a:t> showed operators a demo followed by a frustrated operator responding “don’t show me any of your nerd math.”</a:t>
            </a:r>
          </a:p>
        </p:txBody>
      </p:sp>
      <p:sp>
        <p:nvSpPr>
          <p:cNvPr id="4" name="Slide Number Placeholder 3"/>
          <p:cNvSpPr>
            <a:spLocks noGrp="1"/>
          </p:cNvSpPr>
          <p:nvPr>
            <p:ph type="sldNum" sz="quarter" idx="5"/>
          </p:nvPr>
        </p:nvSpPr>
        <p:spPr/>
        <p:txBody>
          <a:bodyPr/>
          <a:lstStyle/>
          <a:p>
            <a:fld id="{4DD5F0F0-3408-9F4A-9B24-898CD7F5D4E4}" type="slidenum">
              <a:rPr lang="en-US" smtClean="0"/>
              <a:t>15</a:t>
            </a:fld>
            <a:endParaRPr lang="en-US" dirty="0"/>
          </a:p>
        </p:txBody>
      </p:sp>
    </p:spTree>
    <p:extLst>
      <p:ext uri="{BB962C8B-B14F-4D97-AF65-F5344CB8AC3E}">
        <p14:creationId xmlns:p14="http://schemas.microsoft.com/office/powerpoint/2010/main" val="1486439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Takeaway here is that metrics have to be established and evaluated as part of detailed scenarios rather than in the abstract. I.e. which civilian infrastructure you do or do not strike, and how you develop metrics to evaluate that, may be the different between a legitimate strike and a war crime. Using generalized testing scenarios usually won’t tell you whether the system can be assured for the level of nuance you need in your operational environment. This will also vary by use case. The metrics I build out for an automated email response tool will look wildly different, and may be less specific, than those I need for a high-consequence use case. </a:t>
            </a:r>
          </a:p>
        </p:txBody>
      </p:sp>
      <p:sp>
        <p:nvSpPr>
          <p:cNvPr id="4" name="Slide Number Placeholder 3"/>
          <p:cNvSpPr>
            <a:spLocks noGrp="1"/>
          </p:cNvSpPr>
          <p:nvPr>
            <p:ph type="sldNum" sz="quarter" idx="5"/>
          </p:nvPr>
        </p:nvSpPr>
        <p:spPr/>
        <p:txBody>
          <a:bodyPr/>
          <a:lstStyle/>
          <a:p>
            <a:fld id="{4DD5F0F0-3408-9F4A-9B24-898CD7F5D4E4}" type="slidenum">
              <a:rPr lang="en-US" smtClean="0"/>
              <a:t>16</a:t>
            </a:fld>
            <a:endParaRPr lang="en-US" dirty="0"/>
          </a:p>
        </p:txBody>
      </p:sp>
    </p:spTree>
    <p:extLst>
      <p:ext uri="{BB962C8B-B14F-4D97-AF65-F5344CB8AC3E}">
        <p14:creationId xmlns:p14="http://schemas.microsoft.com/office/powerpoint/2010/main" val="2056547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a:t>
            </a:r>
          </a:p>
          <a:p>
            <a:pPr lvl="1"/>
            <a:r>
              <a:rPr lang="en-US" dirty="0"/>
              <a:t>Difficulty in predicting all possible paths</a:t>
            </a:r>
          </a:p>
          <a:p>
            <a:pPr lvl="1"/>
            <a:r>
              <a:rPr lang="en-US" dirty="0"/>
              <a:t>State-space explosion in number and quality of interactions</a:t>
            </a:r>
          </a:p>
          <a:p>
            <a:pPr lvl="1"/>
            <a:r>
              <a:rPr lang="en-US" dirty="0"/>
              <a:t>Unpredictable interactions / human-machine teaming challenges</a:t>
            </a:r>
          </a:p>
          <a:p>
            <a:r>
              <a:rPr lang="en-US" dirty="0"/>
              <a:t>Emergent behavior</a:t>
            </a:r>
          </a:p>
          <a:p>
            <a:pPr lvl="1"/>
            <a:r>
              <a:rPr lang="en-US" dirty="0"/>
              <a:t>Black Swan events</a:t>
            </a:r>
          </a:p>
          <a:p>
            <a:pPr lvl="1"/>
            <a:r>
              <a:rPr lang="en-US" dirty="0"/>
              <a:t>Unpredictability and non-determinism</a:t>
            </a:r>
          </a:p>
          <a:p>
            <a:pPr lvl="1"/>
            <a:r>
              <a:rPr lang="en-US" dirty="0"/>
              <a:t>Multi-step decision loops</a:t>
            </a:r>
          </a:p>
          <a:p>
            <a:pPr lvl="1"/>
            <a:r>
              <a:rPr lang="en-US" dirty="0"/>
              <a:t>What if the goal is achieved by the way is unintended?</a:t>
            </a:r>
          </a:p>
          <a:p>
            <a:r>
              <a:rPr lang="en-US" dirty="0"/>
              <a:t>Dynamic environments</a:t>
            </a:r>
          </a:p>
          <a:p>
            <a:pPr lvl="1"/>
            <a:r>
              <a:rPr lang="en-US" dirty="0"/>
              <a:t>Rapidly changing context that changes system consistency</a:t>
            </a:r>
          </a:p>
          <a:p>
            <a:pPr lvl="1"/>
            <a:r>
              <a:rPr lang="en-US" dirty="0"/>
              <a:t>Open, complex environments</a:t>
            </a:r>
          </a:p>
          <a:p>
            <a:pPr lvl="1"/>
            <a:r>
              <a:rPr lang="en-US" dirty="0"/>
              <a:t>Countless edge cases</a:t>
            </a:r>
          </a:p>
          <a:p>
            <a:pPr lvl="1"/>
            <a:r>
              <a:rPr lang="en-US" dirty="0"/>
              <a:t>Adversarial conditions</a:t>
            </a:r>
          </a:p>
          <a:p>
            <a:r>
              <a:rPr lang="en-US" dirty="0"/>
              <a:t>Lack of ground truth / evaluation criteria</a:t>
            </a:r>
          </a:p>
        </p:txBody>
      </p:sp>
      <p:sp>
        <p:nvSpPr>
          <p:cNvPr id="4" name="Slide Number Placeholder 3"/>
          <p:cNvSpPr>
            <a:spLocks noGrp="1"/>
          </p:cNvSpPr>
          <p:nvPr>
            <p:ph type="sldNum" sz="quarter" idx="5"/>
          </p:nvPr>
        </p:nvSpPr>
        <p:spPr/>
        <p:txBody>
          <a:bodyPr/>
          <a:lstStyle/>
          <a:p>
            <a:fld id="{4DD5F0F0-3408-9F4A-9B24-898CD7F5D4E4}" type="slidenum">
              <a:rPr lang="en-US" smtClean="0"/>
              <a:t>17</a:t>
            </a:fld>
            <a:endParaRPr lang="en-US" dirty="0"/>
          </a:p>
        </p:txBody>
      </p:sp>
    </p:spTree>
    <p:extLst>
      <p:ext uri="{BB962C8B-B14F-4D97-AF65-F5344CB8AC3E}">
        <p14:creationId xmlns:p14="http://schemas.microsoft.com/office/powerpoint/2010/main" val="2324703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21</a:t>
            </a:fld>
            <a:endParaRPr lang="en-US" dirty="0"/>
          </a:p>
        </p:txBody>
      </p:sp>
    </p:spTree>
    <p:extLst>
      <p:ext uri="{BB962C8B-B14F-4D97-AF65-F5344CB8AC3E}">
        <p14:creationId xmlns:p14="http://schemas.microsoft.com/office/powerpoint/2010/main" val="244600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dirty="0">
              <a:effectLst/>
              <a:latin typeface="Aptos"/>
              <a:ea typeface="Aptos"/>
              <a:cs typeface="Aptos"/>
            </a:endParaRPr>
          </a:p>
          <a:p>
            <a:pPr marL="0" marR="0">
              <a:spcBef>
                <a:spcPts val="0"/>
              </a:spcBef>
              <a:spcAft>
                <a:spcPts val="0"/>
              </a:spcAft>
            </a:pPr>
            <a:r>
              <a:rPr lang="en-US" sz="1200" dirty="0">
                <a:effectLst/>
                <a:latin typeface="Aptos"/>
                <a:ea typeface="Aptos"/>
                <a:cs typeface="Aptos"/>
              </a:rPr>
              <a:t>Generative AI (GenAI) tools are rapidly moving from experimentation to everyday use across operational and enterprise environments. Yet adoption does not happen simply because a tool is powerful. Empowering people to use GenAI effectively requires justified confidence that the system will perform reliably under real-world conditions. This talk explores practical lessons learned from deploying GenAI across </a:t>
            </a:r>
            <a:r>
              <a:rPr lang="en-US" sz="1200" dirty="0" err="1">
                <a:effectLst/>
                <a:latin typeface="Aptos"/>
                <a:ea typeface="Aptos"/>
                <a:cs typeface="Aptos"/>
              </a:rPr>
              <a:t>DoW</a:t>
            </a:r>
            <a:r>
              <a:rPr lang="en-US" sz="1200" dirty="0">
                <a:effectLst/>
                <a:latin typeface="Aptos"/>
                <a:ea typeface="Aptos"/>
                <a:cs typeface="Aptos"/>
              </a:rPr>
              <a:t> applications, with a focus on building and communicating assurance for non-technical stakeholders.</a:t>
            </a:r>
          </a:p>
          <a:p>
            <a:pPr marL="0" marR="0">
              <a:spcBef>
                <a:spcPts val="0"/>
              </a:spcBef>
              <a:spcAft>
                <a:spcPts val="0"/>
              </a:spcAft>
            </a:pPr>
            <a:r>
              <a:rPr lang="en-US" sz="1200" dirty="0">
                <a:effectLst/>
                <a:latin typeface="Aptos"/>
                <a:ea typeface="Aptos"/>
                <a:cs typeface="Aptos"/>
              </a:rPr>
              <a:t>At the heart of successful GenAI adoption is a clear understanding of operational realities. In real-world environments, users face time pressure, incomplete information, competing priorities, and evolving mission needs. AI systems be resilient to these realities and perform as intended. We begin by examining how we identify the conditions that are most likely to impact operational outcomes: What tasks are users trying to accomplish? What types of errors would have meaningful consequences? How does the GenAI empower and enable the user?</a:t>
            </a:r>
          </a:p>
          <a:p>
            <a:pPr marL="0" marR="0">
              <a:spcBef>
                <a:spcPts val="0"/>
              </a:spcBef>
              <a:spcAft>
                <a:spcPts val="0"/>
              </a:spcAft>
            </a:pPr>
            <a:r>
              <a:rPr lang="en-US" sz="1200" dirty="0">
                <a:effectLst/>
                <a:latin typeface="Aptos"/>
                <a:ea typeface="Aptos"/>
                <a:cs typeface="Aptos"/>
              </a:rPr>
              <a:t>The second focus of the talk is translating operational realities into meaningful test and evaluation approaches. GenAI generates open-ended and varied outputs and may behave differently across contexts. We give examples of evaluations to test performance from real-world GenAI implementation. This included assessing where GenAI may provide benefit in a workflow, designing experiments and identify metrics to assess those benefits, and evaluating performance as a function of the mission needs. Importantly, we also discuss how to evaluate and structure assurance for user interactions with the GenAI workflows. Our experience highlights the importance of iterative testing, structured experimentation, and scenario-based evaluation that reflects operational pressures.</a:t>
            </a:r>
          </a:p>
          <a:p>
            <a:pPr marL="0" marR="0">
              <a:spcBef>
                <a:spcPts val="0"/>
              </a:spcBef>
              <a:spcAft>
                <a:spcPts val="0"/>
              </a:spcAft>
            </a:pPr>
            <a:r>
              <a:rPr lang="en-US" sz="1200" dirty="0">
                <a:effectLst/>
                <a:latin typeface="Aptos"/>
                <a:ea typeface="Aptos"/>
                <a:cs typeface="Aptos"/>
              </a:rPr>
              <a:t>Finally, we address how to communicate assurance in ways that enable informed decision making. Technical reports and performance statistics alone rarely build user confidence. Instead, assurance evidence must be translated into clear, decision-relevant insights. We share approaches for presenting findings in accessible formats that help leaders and users understand where the system performs well, where caution is warranted, and how to apply appropriate safeguards.</a:t>
            </a:r>
          </a:p>
          <a:p>
            <a:pPr marL="0" marR="0">
              <a:spcBef>
                <a:spcPts val="0"/>
              </a:spcBef>
              <a:spcAft>
                <a:spcPts val="0"/>
              </a:spcAft>
            </a:pPr>
            <a:r>
              <a:rPr lang="en-US" sz="1200" dirty="0">
                <a:effectLst/>
                <a:latin typeface="Aptos"/>
                <a:ea typeface="Aptos"/>
                <a:cs typeface="Aptos"/>
              </a:rPr>
              <a:t>This talk offers practical insights and examples for those seeking to leverage GenAI across their workflows. Attendees will leave with a clearer understanding of how to align AI assurance with real-world needs, design meaningful evaluation strategies, and communicate evidence in ways that empower decision makers.</a:t>
            </a:r>
          </a:p>
          <a:p>
            <a:pPr marL="0" marR="0">
              <a:spcBef>
                <a:spcPts val="0"/>
              </a:spcBef>
              <a:spcAft>
                <a:spcPts val="0"/>
              </a:spcAft>
            </a:pPr>
            <a:endParaRPr lang="en-US" sz="1200" dirty="0">
              <a:effectLst/>
              <a:latin typeface="Aptos"/>
              <a:ea typeface="Aptos"/>
              <a:cs typeface="Aptos"/>
            </a:endParaRPr>
          </a:p>
          <a:p>
            <a:pPr marL="0" marR="0">
              <a:spcBef>
                <a:spcPts val="0"/>
              </a:spcBef>
              <a:spcAft>
                <a:spcPts val="0"/>
              </a:spcAft>
            </a:pPr>
            <a:endParaRPr lang="en-US" sz="1200" dirty="0">
              <a:effectLst/>
              <a:latin typeface="Aptos"/>
              <a:ea typeface="Aptos"/>
              <a:cs typeface="Aptos"/>
            </a:endParaRP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2</a:t>
            </a:fld>
            <a:endParaRPr lang="en-US" dirty="0"/>
          </a:p>
        </p:txBody>
      </p:sp>
    </p:spTree>
    <p:extLst>
      <p:ext uri="{BB962C8B-B14F-4D97-AF65-F5344CB8AC3E}">
        <p14:creationId xmlns:p14="http://schemas.microsoft.com/office/powerpoint/2010/main" val="214889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driving tests suspended by NTSB based on their mandate</a:t>
            </a:r>
          </a:p>
        </p:txBody>
      </p:sp>
      <p:sp>
        <p:nvSpPr>
          <p:cNvPr id="4" name="Slide Number Placeholder 3"/>
          <p:cNvSpPr>
            <a:spLocks noGrp="1"/>
          </p:cNvSpPr>
          <p:nvPr>
            <p:ph type="sldNum" sz="quarter" idx="5"/>
          </p:nvPr>
        </p:nvSpPr>
        <p:spPr/>
        <p:txBody>
          <a:bodyPr/>
          <a:lstStyle/>
          <a:p>
            <a:fld id="{4DD5F0F0-3408-9F4A-9B24-898CD7F5D4E4}" type="slidenum">
              <a:rPr lang="en-US" smtClean="0"/>
              <a:t>5</a:t>
            </a:fld>
            <a:endParaRPr lang="en-US" dirty="0"/>
          </a:p>
        </p:txBody>
      </p:sp>
    </p:spTree>
    <p:extLst>
      <p:ext uri="{BB962C8B-B14F-4D97-AF65-F5344CB8AC3E}">
        <p14:creationId xmlns:p14="http://schemas.microsoft.com/office/powerpoint/2010/main" val="3376124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task</a:t>
            </a:r>
          </a:p>
          <a:p>
            <a:r>
              <a:rPr lang="en-US" dirty="0"/>
              <a:t>Human role</a:t>
            </a:r>
          </a:p>
          <a:p>
            <a:r>
              <a:rPr lang="en-US" dirty="0"/>
              <a:t>Ai role</a:t>
            </a:r>
          </a:p>
          <a:p>
            <a:r>
              <a:rPr lang="en-US" dirty="0"/>
              <a:t>Failure modes</a:t>
            </a:r>
          </a:p>
          <a:p>
            <a:r>
              <a:rPr lang="en-US" dirty="0"/>
              <a:t>Unacceptable outcomes</a:t>
            </a:r>
          </a:p>
          <a:p>
            <a:r>
              <a:rPr lang="en-US" dirty="0"/>
              <a:t>Measurable benefits </a:t>
            </a:r>
          </a:p>
          <a:p>
            <a:r>
              <a:rPr lang="en-US" dirty="0"/>
              <a:t>System stressors</a:t>
            </a:r>
          </a:p>
          <a:p>
            <a:r>
              <a:rPr lang="en-US" dirty="0"/>
              <a:t>UX Designer paradox – key factor in operational grounding is understanding what is operationally relevant. Without context, it’s impossible to do meaningful T&amp;E -&gt; talk about willingness to accept less performant systems depending on mission needs</a:t>
            </a:r>
          </a:p>
        </p:txBody>
      </p:sp>
      <p:sp>
        <p:nvSpPr>
          <p:cNvPr id="4" name="Slide Number Placeholder 3"/>
          <p:cNvSpPr>
            <a:spLocks noGrp="1"/>
          </p:cNvSpPr>
          <p:nvPr>
            <p:ph type="sldNum" sz="quarter" idx="5"/>
          </p:nvPr>
        </p:nvSpPr>
        <p:spPr/>
        <p:txBody>
          <a:bodyPr/>
          <a:lstStyle/>
          <a:p>
            <a:fld id="{4DD5F0F0-3408-9F4A-9B24-898CD7F5D4E4}" type="slidenum">
              <a:rPr lang="en-US" smtClean="0"/>
              <a:t>7</a:t>
            </a:fld>
            <a:endParaRPr lang="en-US" dirty="0"/>
          </a:p>
        </p:txBody>
      </p:sp>
    </p:spTree>
    <p:extLst>
      <p:ext uri="{BB962C8B-B14F-4D97-AF65-F5344CB8AC3E}">
        <p14:creationId xmlns:p14="http://schemas.microsoft.com/office/powerpoint/2010/main" val="2911928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at real workflows without judgement/fear of reprisal; many “</a:t>
            </a:r>
            <a:r>
              <a:rPr lang="en-US" dirty="0" err="1"/>
              <a:t>genAI</a:t>
            </a:r>
            <a:r>
              <a:rPr lang="en-US" dirty="0"/>
              <a:t>” challenges are actually data challenges i.e. classification; how do you measure “good” if the outcome is subtle, i.e. influence campaigns; failures matter in context of workflow – i.e. a successful prompt injection attack may only matter if the user can edit those files in the first place</a:t>
            </a:r>
          </a:p>
        </p:txBody>
      </p:sp>
      <p:sp>
        <p:nvSpPr>
          <p:cNvPr id="4" name="Slide Number Placeholder 3"/>
          <p:cNvSpPr>
            <a:spLocks noGrp="1"/>
          </p:cNvSpPr>
          <p:nvPr>
            <p:ph type="sldNum" sz="quarter" idx="5"/>
          </p:nvPr>
        </p:nvSpPr>
        <p:spPr/>
        <p:txBody>
          <a:bodyPr/>
          <a:lstStyle/>
          <a:p>
            <a:fld id="{4DD5F0F0-3408-9F4A-9B24-898CD7F5D4E4}" type="slidenum">
              <a:rPr lang="en-US" smtClean="0"/>
              <a:t>9</a:t>
            </a:fld>
            <a:endParaRPr lang="en-US" dirty="0"/>
          </a:p>
        </p:txBody>
      </p:sp>
    </p:spTree>
    <p:extLst>
      <p:ext uri="{BB962C8B-B14F-4D97-AF65-F5344CB8AC3E}">
        <p14:creationId xmlns:p14="http://schemas.microsoft.com/office/powerpoint/2010/main" val="336805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What decision or outcome is this supporting?</a:t>
            </a:r>
          </a:p>
          <a:p>
            <a:pPr marL="0" indent="0">
              <a:buNone/>
            </a:pPr>
            <a:r>
              <a:rPr lang="en-US" dirty="0"/>
              <a:t>What contributes to success at each step?</a:t>
            </a:r>
          </a:p>
          <a:p>
            <a:r>
              <a:rPr lang="en-US" dirty="0"/>
              <a:t>Simulation-based</a:t>
            </a:r>
          </a:p>
          <a:p>
            <a:pPr lvl="1"/>
            <a:r>
              <a:rPr lang="en-US" dirty="0"/>
              <a:t>Virtual environments</a:t>
            </a:r>
          </a:p>
          <a:p>
            <a:pPr lvl="1"/>
            <a:r>
              <a:rPr lang="en-US" dirty="0"/>
              <a:t>Stress-testing</a:t>
            </a:r>
          </a:p>
          <a:p>
            <a:pPr lvl="2"/>
            <a:r>
              <a:rPr lang="en-US" dirty="0"/>
              <a:t>Resilience</a:t>
            </a:r>
          </a:p>
          <a:p>
            <a:pPr lvl="2"/>
            <a:r>
              <a:rPr lang="en-US" dirty="0"/>
              <a:t>Robustness</a:t>
            </a:r>
          </a:p>
          <a:p>
            <a:pPr lvl="2"/>
            <a:r>
              <a:rPr lang="en-US" dirty="0"/>
              <a:t>Graceful degradation</a:t>
            </a:r>
          </a:p>
          <a:p>
            <a:r>
              <a:rPr lang="en-US" dirty="0"/>
              <a:t>Real-world</a:t>
            </a:r>
          </a:p>
          <a:p>
            <a:pPr lvl="1"/>
            <a:r>
              <a:rPr lang="en-US" dirty="0"/>
              <a:t>Limited early introduction to observe behaviors / interactions </a:t>
            </a:r>
          </a:p>
          <a:p>
            <a:pPr lvl="2"/>
            <a:r>
              <a:rPr lang="en-US" dirty="0"/>
              <a:t>I.e. user testing and pilot programs </a:t>
            </a:r>
          </a:p>
          <a:p>
            <a:pPr lvl="1"/>
            <a:r>
              <a:rPr lang="en-US" dirty="0"/>
              <a:t>Operational: gradual scaling, monitoring, assessing adaptability</a:t>
            </a:r>
          </a:p>
          <a:p>
            <a:r>
              <a:rPr lang="en-US" dirty="0"/>
              <a:t>Behavioral</a:t>
            </a:r>
          </a:p>
          <a:p>
            <a:pPr lvl="1"/>
            <a:r>
              <a:rPr lang="en-US" dirty="0"/>
              <a:t>Value alignment</a:t>
            </a:r>
          </a:p>
          <a:p>
            <a:pPr lvl="1"/>
            <a:r>
              <a:rPr lang="en-US" dirty="0"/>
              <a:t>Bias identification: systematic errors</a:t>
            </a:r>
          </a:p>
        </p:txBody>
      </p:sp>
      <p:sp>
        <p:nvSpPr>
          <p:cNvPr id="4" name="Slide Number Placeholder 3"/>
          <p:cNvSpPr>
            <a:spLocks noGrp="1"/>
          </p:cNvSpPr>
          <p:nvPr>
            <p:ph type="sldNum" sz="quarter" idx="5"/>
          </p:nvPr>
        </p:nvSpPr>
        <p:spPr/>
        <p:txBody>
          <a:bodyPr/>
          <a:lstStyle/>
          <a:p>
            <a:fld id="{4DD5F0F0-3408-9F4A-9B24-898CD7F5D4E4}" type="slidenum">
              <a:rPr lang="en-US" smtClean="0"/>
              <a:t>10</a:t>
            </a:fld>
            <a:endParaRPr lang="en-US" dirty="0"/>
          </a:p>
        </p:txBody>
      </p:sp>
    </p:spTree>
    <p:extLst>
      <p:ext uri="{BB962C8B-B14F-4D97-AF65-F5344CB8AC3E}">
        <p14:creationId xmlns:p14="http://schemas.microsoft.com/office/powerpoint/2010/main" val="3012643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12</a:t>
            </a:fld>
            <a:endParaRPr lang="en-US" dirty="0"/>
          </a:p>
        </p:txBody>
      </p:sp>
    </p:spTree>
    <p:extLst>
      <p:ext uri="{BB962C8B-B14F-4D97-AF65-F5344CB8AC3E}">
        <p14:creationId xmlns:p14="http://schemas.microsoft.com/office/powerpoint/2010/main" val="65251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Structured experimentation is crucial for assessing whether the tool meet mission objectives in operational environments. We often test at exercises because they are already a place for experimentation and may look like more like the operating environment than a normal day. However, exercises rely on simulated or toy data sets and scenarios, are already heavily constrained by the purpose of the exercise, and have a lot of other folks competing for the same experimental control from the same people. Go to the exercise if you can, but understand it doesn’t replaced setting up structured experimentation with users on key workflows, especially for things like A/B testing.</a:t>
            </a:r>
          </a:p>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13</a:t>
            </a:fld>
            <a:endParaRPr lang="en-US" dirty="0"/>
          </a:p>
        </p:txBody>
      </p:sp>
    </p:spTree>
    <p:extLst>
      <p:ext uri="{BB962C8B-B14F-4D97-AF65-F5344CB8AC3E}">
        <p14:creationId xmlns:p14="http://schemas.microsoft.com/office/powerpoint/2010/main" val="3933767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T&amp;E integration in the dev teams, we see systems that don’t get used because the users don’t even know how to turn them on, bolt-on solutions or </a:t>
            </a:r>
            <a:r>
              <a:rPr lang="en-US" dirty="0" err="1"/>
              <a:t>unremediated</a:t>
            </a:r>
            <a:r>
              <a:rPr lang="en-US" dirty="0"/>
              <a:t> risks, and an overall view that T&amp;E is a lengthy process that only prevents fielding. Our current approach with rapid iteration has allowed our T&amp;E teams to surface issues as soon as they can be detected and provide actionable feedback for improvement. In recent cases, we’ve been able to get important fixes made to mission-critical systems in real time without impacting operational use. We do this by ensuring our testers understand the system and can test as changes are pushed and new features are added. We are even able to help users effectively leverage features they may not have identified otherwise.</a:t>
            </a:r>
          </a:p>
        </p:txBody>
      </p:sp>
      <p:sp>
        <p:nvSpPr>
          <p:cNvPr id="4" name="Slide Number Placeholder 3"/>
          <p:cNvSpPr>
            <a:spLocks noGrp="1"/>
          </p:cNvSpPr>
          <p:nvPr>
            <p:ph type="sldNum" sz="quarter" idx="5"/>
          </p:nvPr>
        </p:nvSpPr>
        <p:spPr/>
        <p:txBody>
          <a:bodyPr/>
          <a:lstStyle/>
          <a:p>
            <a:fld id="{4DD5F0F0-3408-9F4A-9B24-898CD7F5D4E4}" type="slidenum">
              <a:rPr lang="en-US" smtClean="0"/>
              <a:t>14</a:t>
            </a:fld>
            <a:endParaRPr lang="en-US" dirty="0"/>
          </a:p>
        </p:txBody>
      </p:sp>
    </p:spTree>
    <p:extLst>
      <p:ext uri="{BB962C8B-B14F-4D97-AF65-F5344CB8AC3E}">
        <p14:creationId xmlns:p14="http://schemas.microsoft.com/office/powerpoint/2010/main" val="2673363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Light">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cSld>
  <p:clrMapOvr>
    <a:masterClrMapping/>
  </p:clrMapOvr>
  <p:extLst>
    <p:ext uri="{DCECCB84-F9BA-43D5-87BE-67443E8EF086}">
      <p15:sldGuideLst xmlns:p15="http://schemas.microsoft.com/office/powerpoint/2012/main">
        <p15:guide id="5"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38459"/>
            <a:ext cx="2301354" cy="1243142"/>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33658"/>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38459"/>
            <a:ext cx="2332240"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33658"/>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3938459"/>
            <a:ext cx="2302372"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33658"/>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38459"/>
            <a:ext cx="2338690" cy="1243142"/>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33658"/>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3439DF4C-82F3-4A48-944C-5946FED69E88}" type="datetime3">
              <a:rPr lang="en-US" smtClean="0"/>
              <a:t>18 April 2026</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16231"/>
            <a:ext cx="2301354" cy="965370"/>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11430"/>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16231"/>
            <a:ext cx="2332240"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11430"/>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10" y="4216231"/>
            <a:ext cx="2302372"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911430"/>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9" name="Content Placeholder 2"/>
          <p:cNvSpPr>
            <a:spLocks noGrp="1"/>
          </p:cNvSpPr>
          <p:nvPr>
            <p:ph idx="27" hasCustomPrompt="1"/>
          </p:nvPr>
        </p:nvSpPr>
        <p:spPr>
          <a:xfrm>
            <a:off x="8899761" y="4216231"/>
            <a:ext cx="2338690" cy="965370"/>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11430"/>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9"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0"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21"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6" name="Date Placeholder 5"/>
          <p:cNvSpPr>
            <a:spLocks noGrp="1"/>
          </p:cNvSpPr>
          <p:nvPr>
            <p:ph type="dt" sz="half" idx="30"/>
          </p:nvPr>
        </p:nvSpPr>
        <p:spPr/>
        <p:txBody>
          <a:bodyPr/>
          <a:lstStyle/>
          <a:p>
            <a:fld id="{E2B08519-6315-41FB-B0E1-A3F114F5BC8D}" type="datetime3">
              <a:rPr lang="en-US" smtClean="0"/>
              <a:t>18 April 2026</a:t>
            </a:fld>
            <a:endParaRPr lang="en-US" dirty="0"/>
          </a:p>
        </p:txBody>
      </p:sp>
      <p:sp>
        <p:nvSpPr>
          <p:cNvPr id="10" name="Footer Placeholder 9"/>
          <p:cNvSpPr>
            <a:spLocks noGrp="1"/>
          </p:cNvSpPr>
          <p:nvPr>
            <p:ph type="ftr" sz="quarter" idx="31"/>
          </p:nvPr>
        </p:nvSpPr>
        <p:spPr/>
        <p:txBody>
          <a:bodyPr/>
          <a:lstStyle/>
          <a:p>
            <a:endParaRPr lang="en-US" dirty="0"/>
          </a:p>
        </p:txBody>
      </p:sp>
      <p:sp>
        <p:nvSpPr>
          <p:cNvPr id="12" name="Slide Number Placeholder 11"/>
          <p:cNvSpPr>
            <a:spLocks noGrp="1"/>
          </p:cNvSpPr>
          <p:nvPr>
            <p:ph type="sldNum" sz="quarter" idx="32"/>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2829927"/>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1811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28299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11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183771"/>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5433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1837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33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3" name="Title 1"/>
          <p:cNvSpPr>
            <a:spLocks noGrp="1"/>
          </p:cNvSpPr>
          <p:nvPr>
            <p:ph type="title" hasCustomPrompt="1"/>
          </p:nvPr>
        </p:nvSpPr>
        <p:spPr>
          <a:xfrm>
            <a:off x="457200" y="419100"/>
            <a:ext cx="11277600" cy="762000"/>
          </a:xfrm>
        </p:spPr>
        <p:txBody>
          <a:bodyPr/>
          <a:lstStyle/>
          <a:p>
            <a:r>
              <a:rPr lang="en-US" dirty="0"/>
              <a:t>Click to add title</a:t>
            </a:r>
          </a:p>
        </p:txBody>
      </p:sp>
      <p:sp>
        <p:nvSpPr>
          <p:cNvPr id="8" name="Date Placeholder 7"/>
          <p:cNvSpPr>
            <a:spLocks noGrp="1"/>
          </p:cNvSpPr>
          <p:nvPr>
            <p:ph type="dt" sz="half" idx="36"/>
          </p:nvPr>
        </p:nvSpPr>
        <p:spPr/>
        <p:txBody>
          <a:bodyPr/>
          <a:lstStyle/>
          <a:p>
            <a:fld id="{780C1BFE-65F8-42BA-AEC6-E1CDCD1D9510}" type="datetime3">
              <a:rPr lang="en-US" smtClean="0"/>
              <a:t>18 April 2026</a:t>
            </a:fld>
            <a:endParaRPr lang="en-US" dirty="0"/>
          </a:p>
        </p:txBody>
      </p:sp>
      <p:sp>
        <p:nvSpPr>
          <p:cNvPr id="10" name="Footer Placeholder 9"/>
          <p:cNvSpPr>
            <a:spLocks noGrp="1"/>
          </p:cNvSpPr>
          <p:nvPr>
            <p:ph type="ftr" sz="quarter" idx="37"/>
          </p:nvPr>
        </p:nvSpPr>
        <p:spPr/>
        <p:txBody>
          <a:bodyPr/>
          <a:lstStyle/>
          <a:p>
            <a:endParaRPr lang="en-US"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0" y="3134727"/>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0" y="1485900"/>
            <a:ext cx="2456925"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2" name="Text Placeholder 9"/>
          <p:cNvSpPr>
            <a:spLocks noGrp="1"/>
          </p:cNvSpPr>
          <p:nvPr>
            <p:ph type="body" sz="quarter" idx="28" hasCustomPrompt="1"/>
          </p:nvPr>
        </p:nvSpPr>
        <p:spPr>
          <a:xfrm>
            <a:off x="952500" y="5488571"/>
            <a:ext cx="2456925"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0" y="3848100"/>
            <a:ext cx="2456925"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22"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24"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8" name="Date Placeholder 7"/>
          <p:cNvSpPr>
            <a:spLocks noGrp="1"/>
          </p:cNvSpPr>
          <p:nvPr>
            <p:ph type="dt" sz="half" idx="36"/>
          </p:nvPr>
        </p:nvSpPr>
        <p:spPr/>
        <p:txBody>
          <a:bodyPr/>
          <a:lstStyle/>
          <a:p>
            <a:fld id="{08D55A71-4362-4593-87CB-E41823C064DC}" type="datetime3">
              <a:rPr lang="en-US" smtClean="0"/>
              <a:t>18 April 2026</a:t>
            </a:fld>
            <a:endParaRPr lang="en-US" dirty="0"/>
          </a:p>
        </p:txBody>
      </p:sp>
      <p:sp>
        <p:nvSpPr>
          <p:cNvPr id="10" name="Footer Placeholder 9"/>
          <p:cNvSpPr>
            <a:spLocks noGrp="1"/>
          </p:cNvSpPr>
          <p:nvPr>
            <p:ph type="ftr" sz="quarter" idx="37"/>
          </p:nvPr>
        </p:nvSpPr>
        <p:spPr/>
        <p:txBody>
          <a:bodyPr/>
          <a:lstStyle/>
          <a:p>
            <a:endParaRPr lang="en-US" dirty="0"/>
          </a:p>
        </p:txBody>
      </p:sp>
      <p:sp>
        <p:nvSpPr>
          <p:cNvPr id="11" name="Slide Number Placeholder 10"/>
          <p:cNvSpPr>
            <a:spLocks noGrp="1"/>
          </p:cNvSpPr>
          <p:nvPr>
            <p:ph type="sldNum" sz="quarter" idx="38"/>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5203"/>
          <a:stretch/>
        </p:blipFill>
        <p:spPr>
          <a:xfrm>
            <a:off x="817" y="1459"/>
            <a:ext cx="12187996" cy="6499015"/>
          </a:xfrm>
          <a:prstGeom prst="rect">
            <a:avLst/>
          </a:prstGeom>
        </p:spPr>
      </p:pic>
      <p:sp>
        <p:nvSpPr>
          <p:cNvPr id="2" name="Title 1"/>
          <p:cNvSpPr>
            <a:spLocks noGrp="1"/>
          </p:cNvSpPr>
          <p:nvPr>
            <p:ph type="title" hasCustomPrompt="1"/>
          </p:nvPr>
        </p:nvSpPr>
        <p:spPr>
          <a:xfrm>
            <a:off x="685800" y="1181100"/>
            <a:ext cx="9144000" cy="1143000"/>
          </a:xfrm>
        </p:spPr>
        <p:txBody>
          <a:bodyPr anchor="b">
            <a:noAutofit/>
          </a:bodyPr>
          <a:lstStyle>
            <a:lvl1pPr>
              <a:defRPr sz="4000" baseline="0"/>
            </a:lvl1pPr>
          </a:lstStyle>
          <a:p>
            <a:r>
              <a:rPr lang="en-US" dirty="0"/>
              <a:t>Click to add title</a:t>
            </a:r>
          </a:p>
        </p:txBody>
      </p:sp>
      <p:sp>
        <p:nvSpPr>
          <p:cNvPr id="3" name="Text Placeholder 2"/>
          <p:cNvSpPr>
            <a:spLocks noGrp="1"/>
          </p:cNvSpPr>
          <p:nvPr>
            <p:ph type="body" idx="1" hasCustomPrompt="1"/>
          </p:nvPr>
        </p:nvSpPr>
        <p:spPr>
          <a:xfrm>
            <a:off x="685798" y="2437483"/>
            <a:ext cx="9145706"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1" name="Date Placeholder 10"/>
          <p:cNvSpPr>
            <a:spLocks noGrp="1"/>
          </p:cNvSpPr>
          <p:nvPr>
            <p:ph type="dt" sz="half" idx="10"/>
          </p:nvPr>
        </p:nvSpPr>
        <p:spPr/>
        <p:txBody>
          <a:bodyPr/>
          <a:lstStyle/>
          <a:p>
            <a:fld id="{ED876B74-4D7C-41B8-8716-243FC10350F8}" type="datetime3">
              <a:rPr lang="en-US" smtClean="0"/>
              <a:t>18 April 2026</a:t>
            </a:fld>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3" pos="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b="5203"/>
          <a:stretch/>
        </p:blipFill>
        <p:spPr>
          <a:xfrm>
            <a:off x="817" y="1459"/>
            <a:ext cx="12187996" cy="6499015"/>
          </a:xfrm>
          <a:prstGeom prst="rect">
            <a:avLst/>
          </a:prstGeom>
        </p:spPr>
      </p:pic>
      <p:sp>
        <p:nvSpPr>
          <p:cNvPr id="2" name="Title 1"/>
          <p:cNvSpPr>
            <a:spLocks noGrp="1"/>
          </p:cNvSpPr>
          <p:nvPr>
            <p:ph type="title" hasCustomPrompt="1"/>
          </p:nvPr>
        </p:nvSpPr>
        <p:spPr>
          <a:xfrm>
            <a:off x="685800" y="3825129"/>
            <a:ext cx="9144000" cy="594360"/>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5"/>
            <a:ext cx="9144000" cy="499215"/>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9053"/>
            <a:ext cx="12192000" cy="3441700"/>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1" name="Date Placeholder 10"/>
          <p:cNvSpPr>
            <a:spLocks noGrp="1"/>
          </p:cNvSpPr>
          <p:nvPr>
            <p:ph type="dt" sz="half" idx="22"/>
          </p:nvPr>
        </p:nvSpPr>
        <p:spPr/>
        <p:txBody>
          <a:bodyPr/>
          <a:lstStyle/>
          <a:p>
            <a:fld id="{EAF675D3-EE53-4DF3-9873-AA023D326548}" type="datetime3">
              <a:rPr lang="en-US" smtClean="0"/>
              <a:t>18 April 2026</a:t>
            </a:fld>
            <a:endParaRPr lang="en-US" dirty="0"/>
          </a:p>
        </p:txBody>
      </p:sp>
      <p:sp>
        <p:nvSpPr>
          <p:cNvPr id="12" name="Footer Placeholder 11"/>
          <p:cNvSpPr>
            <a:spLocks noGrp="1"/>
          </p:cNvSpPr>
          <p:nvPr>
            <p:ph type="ftr" sz="quarter" idx="23"/>
          </p:nvPr>
        </p:nvSpPr>
        <p:spPr/>
        <p:txBody>
          <a:bodyPr/>
          <a:lstStyle/>
          <a:p>
            <a:endParaRPr lang="en-US" dirty="0"/>
          </a:p>
        </p:txBody>
      </p:sp>
      <p:sp>
        <p:nvSpPr>
          <p:cNvPr id="13" name="Slide Number Placeholder 12"/>
          <p:cNvSpPr>
            <a:spLocks noGrp="1"/>
          </p:cNvSpPr>
          <p:nvPr>
            <p:ph type="sldNum" sz="quarter" idx="24"/>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11" name="Date Placeholder 10"/>
          <p:cNvSpPr>
            <a:spLocks noGrp="1"/>
          </p:cNvSpPr>
          <p:nvPr>
            <p:ph type="dt" sz="half" idx="24"/>
          </p:nvPr>
        </p:nvSpPr>
        <p:spPr/>
        <p:txBody>
          <a:bodyPr/>
          <a:lstStyle/>
          <a:p>
            <a:fld id="{6C55A886-F9A0-437D-B093-E2576B00778B}" type="datetime3">
              <a:rPr lang="en-US" smtClean="0"/>
              <a:t>18 April 2026</a:t>
            </a:fld>
            <a:endParaRPr lang="en-US" dirty="0"/>
          </a:p>
        </p:txBody>
      </p:sp>
      <p:sp>
        <p:nvSpPr>
          <p:cNvPr id="12" name="Footer Placeholder 11"/>
          <p:cNvSpPr>
            <a:spLocks noGrp="1"/>
          </p:cNvSpPr>
          <p:nvPr>
            <p:ph type="ftr" sz="quarter" idx="25"/>
          </p:nvPr>
        </p:nvSpPr>
        <p:spPr/>
        <p:txBody>
          <a:bodyPr/>
          <a:lstStyle/>
          <a:p>
            <a:endParaRPr lang="en-US" dirty="0"/>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74"/>
          </a:xfrm>
          <a:noFill/>
          <a:ln>
            <a:noFill/>
          </a:ln>
        </p:spPr>
        <p:txBody>
          <a:bodyPr anchor="ctr"/>
          <a:lstStyle>
            <a:lvl1pPr marL="0" indent="0" algn="ctr">
              <a:buNone/>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24"/>
          </p:nvPr>
        </p:nvSpPr>
        <p:spPr/>
        <p:txBody>
          <a:bodyPr/>
          <a:lstStyle/>
          <a:p>
            <a:fld id="{0CEBF907-8E11-4E61-ACAA-D5A7842D1285}" type="datetime3">
              <a:rPr lang="en-US" smtClean="0"/>
              <a:t>18 April 2026</a:t>
            </a:fld>
            <a:endParaRPr lang="en-US" dirty="0"/>
          </a:p>
        </p:txBody>
      </p:sp>
      <p:sp>
        <p:nvSpPr>
          <p:cNvPr id="13" name="Footer Placeholder 12"/>
          <p:cNvSpPr>
            <a:spLocks noGrp="1"/>
          </p:cNvSpPr>
          <p:nvPr>
            <p:ph type="ftr" sz="quarter" idx="25"/>
          </p:nvPr>
        </p:nvSpPr>
        <p:spPr/>
        <p:txBody>
          <a:bodyPr/>
          <a:lstStyle/>
          <a:p>
            <a:endParaRPr lang="en-US" dirty="0"/>
          </a:p>
        </p:txBody>
      </p:sp>
      <p:sp>
        <p:nvSpPr>
          <p:cNvPr id="14" name="Slide Number Placeholder 13"/>
          <p:cNvSpPr>
            <a:spLocks noGrp="1"/>
          </p:cNvSpPr>
          <p:nvPr>
            <p:ph type="sldNum" sz="quarter" idx="2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1"/>
            <a:ext cx="12192000" cy="6500473"/>
          </a:xfrm>
          <a:solidFill>
            <a:schemeClr val="bg1">
              <a:lumMod val="85000"/>
            </a:schemeClr>
          </a:solidFill>
          <a:ln>
            <a:noFill/>
          </a:ln>
        </p:spPr>
        <p:txBody>
          <a:bodyPr anchor="ctr"/>
          <a:lstStyle>
            <a:lvl1pPr marL="0" indent="0" algn="ctr">
              <a:buNone/>
              <a:defRPr/>
            </a:lvl1pPr>
          </a:lstStyle>
          <a:p>
            <a:r>
              <a:rPr lang="en-US" dirty="0"/>
              <a:t>Click to add image</a:t>
            </a:r>
          </a:p>
        </p:txBody>
      </p:sp>
      <p:sp>
        <p:nvSpPr>
          <p:cNvPr id="12" name="Text Placeholder 11"/>
          <p:cNvSpPr>
            <a:spLocks noGrp="1"/>
          </p:cNvSpPr>
          <p:nvPr>
            <p:ph type="body" sz="quarter" idx="22" hasCustomPrompt="1"/>
          </p:nvPr>
        </p:nvSpPr>
        <p:spPr>
          <a:xfrm>
            <a:off x="8089900" y="5462403"/>
            <a:ext cx="3644900" cy="747897"/>
          </a:xfrm>
          <a:solidFill>
            <a:schemeClr val="bg1"/>
          </a:solidFill>
        </p:spPr>
        <p:txBody>
          <a:bodyPr lIns="365760" tIns="274320" rIns="365760" bIns="274320" anchor="t" anchorCtr="0">
            <a:spAutoFit/>
          </a:bodyPr>
          <a:lstStyle>
            <a:lvl1pPr marL="0" indent="0">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9" name="Date Placeholder 8"/>
          <p:cNvSpPr>
            <a:spLocks noGrp="1"/>
          </p:cNvSpPr>
          <p:nvPr>
            <p:ph type="dt" sz="half" idx="23"/>
          </p:nvPr>
        </p:nvSpPr>
        <p:spPr/>
        <p:txBody>
          <a:bodyPr/>
          <a:lstStyle/>
          <a:p>
            <a:fld id="{C4093419-78AC-4927-BF95-8261133CCBF6}" type="datetime3">
              <a:rPr lang="en-US" smtClean="0"/>
              <a:t>18 April 2026</a:t>
            </a:fld>
            <a:endParaRPr lang="en-US" dirty="0"/>
          </a:p>
        </p:txBody>
      </p:sp>
      <p:sp>
        <p:nvSpPr>
          <p:cNvPr id="10" name="Footer Placeholder 9"/>
          <p:cNvSpPr>
            <a:spLocks noGrp="1"/>
          </p:cNvSpPr>
          <p:nvPr>
            <p:ph type="ftr" sz="quarter" idx="24"/>
          </p:nvPr>
        </p:nvSpPr>
        <p:spPr/>
        <p:txBody>
          <a:bodyPr/>
          <a:lstStyle/>
          <a:p>
            <a:endParaRPr lang="en-US" dirty="0"/>
          </a:p>
        </p:txBody>
      </p:sp>
      <p:sp>
        <p:nvSpPr>
          <p:cNvPr id="11" name="Slide Number Placeholder 10"/>
          <p:cNvSpPr>
            <a:spLocks noGrp="1"/>
          </p:cNvSpPr>
          <p:nvPr>
            <p:ph type="sldNum" sz="quarter" idx="25"/>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Date Placeholder 8"/>
          <p:cNvSpPr>
            <a:spLocks noGrp="1"/>
          </p:cNvSpPr>
          <p:nvPr>
            <p:ph type="dt" sz="half" idx="10"/>
          </p:nvPr>
        </p:nvSpPr>
        <p:spPr/>
        <p:txBody>
          <a:bodyPr/>
          <a:lstStyle/>
          <a:p>
            <a:fld id="{5C5E8A4B-C163-4750-8A07-20C27F1DD650}" type="datetime3">
              <a:rPr lang="en-US" smtClean="0"/>
              <a:t>18 April 2026</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3C2CCE9-65D5-4615-9B27-785F94F466C1}" type="datetime3">
              <a:rPr lang="en-US" smtClean="0"/>
              <a:t>18 April 2026</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0" name="Date Placeholder 9"/>
          <p:cNvSpPr>
            <a:spLocks noGrp="1"/>
          </p:cNvSpPr>
          <p:nvPr>
            <p:ph type="dt" sz="half" idx="14"/>
          </p:nvPr>
        </p:nvSpPr>
        <p:spPr/>
        <p:txBody>
          <a:bodyPr/>
          <a:lstStyle/>
          <a:p>
            <a:fld id="{CF999DA4-C7B3-416B-B64C-11D36F7936CF}" type="datetime3">
              <a:rPr lang="en-US" smtClean="0"/>
              <a:t>18 April 2026</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2" name="Slide Number Placeholder 11"/>
          <p:cNvSpPr>
            <a:spLocks noGrp="1"/>
          </p:cNvSpPr>
          <p:nvPr>
            <p:ph type="sldNum" sz="quarter" idx="16"/>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6" name="Rectangle 5"/>
          <p:cNvSpPr/>
          <p:nvPr userDrawn="1"/>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703" y="6565216"/>
            <a:ext cx="212200" cy="228116"/>
          </a:xfrm>
          <a:prstGeom prst="rect">
            <a:avLst/>
          </a:prstGeom>
        </p:spPr>
      </p:pic>
      <p:sp>
        <p:nvSpPr>
          <p:cNvPr id="13" name="Date Placeholder 12"/>
          <p:cNvSpPr>
            <a:spLocks noGrp="1"/>
          </p:cNvSpPr>
          <p:nvPr>
            <p:ph type="dt" sz="half" idx="14"/>
          </p:nvPr>
        </p:nvSpPr>
        <p:spPr/>
        <p:txBody>
          <a:bodyPr/>
          <a:lstStyle/>
          <a:p>
            <a:fld id="{9D07BC06-E3AA-42D2-AF66-ED3A66270159}" type="datetime3">
              <a:rPr lang="en-US" smtClean="0"/>
              <a:t>18 April 2026</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D42D1E29-81CB-4D34-A965-504F330C5D59}" type="datetime3">
              <a:rPr lang="en-US" smtClean="0"/>
              <a:t>18 April 2026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89709"/>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7620"/>
            <a:ext cx="0" cy="56124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0" y="3695999"/>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7875"/>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438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7200" y="4295396"/>
            <a:ext cx="5295899"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7200" y="4001905"/>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4158"/>
            <a:ext cx="5292183"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6" y="1150667"/>
            <a:ext cx="5292183"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a:t>
            </a:r>
            <a:r>
              <a:rPr lang="en-US"/>
              <a:t>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8" name="Date Placeholder 7"/>
          <p:cNvSpPr>
            <a:spLocks noGrp="1"/>
          </p:cNvSpPr>
          <p:nvPr>
            <p:ph type="dt" sz="half" idx="37"/>
          </p:nvPr>
        </p:nvSpPr>
        <p:spPr/>
        <p:txBody>
          <a:bodyPr/>
          <a:lstStyle/>
          <a:p>
            <a:fld id="{D9FF2945-7E72-42AF-B32A-46DF8F0E0A43}" type="datetime3">
              <a:rPr lang="en-US" smtClean="0"/>
              <a:t>18 April 2026</a:t>
            </a:fld>
            <a:endParaRPr lang="en-US" dirty="0"/>
          </a:p>
        </p:txBody>
      </p:sp>
      <p:sp>
        <p:nvSpPr>
          <p:cNvPr id="9" name="Footer Placeholder 8"/>
          <p:cNvSpPr>
            <a:spLocks noGrp="1"/>
          </p:cNvSpPr>
          <p:nvPr>
            <p:ph type="ftr" sz="quarter" idx="38"/>
          </p:nvPr>
        </p:nvSpPr>
        <p:spPr/>
        <p:txBody>
          <a:bodyPr/>
          <a:lstStyle/>
          <a:p>
            <a:endParaRPr lang="en-US" dirty="0"/>
          </a:p>
        </p:txBody>
      </p:sp>
      <p:sp>
        <p:nvSpPr>
          <p:cNvPr id="10" name="Slide Number Placeholder 9"/>
          <p:cNvSpPr>
            <a:spLocks noGrp="1"/>
          </p:cNvSpPr>
          <p:nvPr>
            <p:ph type="sldNum" sz="quarter" idx="39"/>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0" cy="6499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0" y="419100"/>
            <a:ext cx="5296821"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5899"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199" y="3586931"/>
            <a:ext cx="5295901"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210588"/>
          </a:xfrm>
        </p:spPr>
        <p:txBody>
          <a:bodyPr wrap="square" lIns="0" tIns="0" rIns="0" bIns="0">
            <a:normAutofit/>
          </a:bodyPr>
          <a:lstStyle>
            <a:lvl1pPr marL="137160" indent="-137160">
              <a:lnSpc>
                <a:spcPct val="100000"/>
              </a:lnSpc>
              <a:spcBef>
                <a:spcPts val="500"/>
              </a:spcBef>
              <a:defRPr sz="1400">
                <a:solidFill>
                  <a:schemeClr val="tx2">
                    <a:lumMod val="75000"/>
                  </a:schemeClr>
                </a:solidFill>
              </a:defRPr>
            </a:lvl1pPr>
            <a:lvl2pPr marL="320040" indent="-137160">
              <a:spcBef>
                <a:spcPts val="500"/>
              </a:spcBef>
              <a:defRPr sz="1200">
                <a:solidFill>
                  <a:schemeClr val="tx2">
                    <a:lumMod val="75000"/>
                  </a:schemeClr>
                </a:solidFill>
              </a:defRPr>
            </a:lvl2pPr>
            <a:lvl3pPr marL="594360" indent="-137160">
              <a:spcBef>
                <a:spcPts val="500"/>
              </a:spcBef>
              <a:defRPr sz="1200">
                <a:solidFill>
                  <a:schemeClr val="tx2">
                    <a:lumMod val="75000"/>
                  </a:schemeClr>
                </a:solidFill>
              </a:defRPr>
            </a:lvl3pPr>
            <a:lvl4pPr marL="868680" indent="-137160">
              <a:spcBef>
                <a:spcPts val="500"/>
              </a:spcBef>
              <a:defRPr sz="1200">
                <a:solidFill>
                  <a:schemeClr val="tx2">
                    <a:lumMod val="75000"/>
                  </a:schemeClr>
                </a:solidFill>
              </a:defRPr>
            </a:lvl4pPr>
            <a:lvl5pPr marL="1143000" indent="-137160">
              <a:spcBef>
                <a:spcPts val="500"/>
              </a:spcBef>
              <a:defRPr sz="1200">
                <a:solidFill>
                  <a:schemeClr val="tx2">
                    <a:lumMod val="75000"/>
                  </a:schemeClr>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1" y="3583214"/>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10" name="Date Placeholder 9"/>
          <p:cNvSpPr>
            <a:spLocks noGrp="1"/>
          </p:cNvSpPr>
          <p:nvPr>
            <p:ph type="dt" sz="half" idx="37"/>
          </p:nvPr>
        </p:nvSpPr>
        <p:spPr/>
        <p:txBody>
          <a:bodyPr/>
          <a:lstStyle/>
          <a:p>
            <a:fld id="{61FF344C-A647-423B-8258-92E40F29087E}" type="datetime3">
              <a:rPr lang="en-US" smtClean="0"/>
              <a:t>18 April 2026</a:t>
            </a:fld>
            <a:endParaRPr lang="en-US" dirty="0"/>
          </a:p>
        </p:txBody>
      </p:sp>
      <p:sp>
        <p:nvSpPr>
          <p:cNvPr id="11" name="Footer Placeholder 10"/>
          <p:cNvSpPr>
            <a:spLocks noGrp="1"/>
          </p:cNvSpPr>
          <p:nvPr>
            <p:ph type="ftr" sz="quarter" idx="38"/>
          </p:nvPr>
        </p:nvSpPr>
        <p:spPr/>
        <p:txBody>
          <a:bodyPr/>
          <a:lstStyle/>
          <a:p>
            <a:endParaRPr lang="en-US" dirty="0"/>
          </a:p>
        </p:txBody>
      </p:sp>
      <p:sp>
        <p:nvSpPr>
          <p:cNvPr id="12" name="Slide Number Placeholder 11"/>
          <p:cNvSpPr>
            <a:spLocks noGrp="1"/>
          </p:cNvSpPr>
          <p:nvPr>
            <p:ph type="sldNum" sz="quarter" idx="39"/>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1 Dark">
    <p:spTree>
      <p:nvGrpSpPr>
        <p:cNvPr id="1" name=""/>
        <p:cNvGrpSpPr/>
        <p:nvPr/>
      </p:nvGrpSpPr>
      <p:grpSpPr>
        <a:xfrm>
          <a:off x="0" y="0"/>
          <a:ext cx="0" cy="0"/>
          <a:chOff x="0" y="0"/>
          <a:chExt cx="0" cy="0"/>
        </a:xfrm>
      </p:grpSpPr>
      <p:sp>
        <p:nvSpPr>
          <p:cNvPr id="17" name="Date Placeholder 16"/>
          <p:cNvSpPr>
            <a:spLocks noGrp="1"/>
          </p:cNvSpPr>
          <p:nvPr>
            <p:ph type="dt" sz="half" idx="14"/>
          </p:nvPr>
        </p:nvSpPr>
        <p:spPr/>
        <p:txBody>
          <a:bodyPr/>
          <a:lstStyle/>
          <a:p>
            <a:fld id="{03AE6764-091D-4B77-8756-B5D91EEABF5A}" type="datetime3">
              <a:rPr lang="en-US" smtClean="0"/>
              <a:t>18 April 2026</a:t>
            </a:fld>
            <a:endParaRPr lang="en-US" dirty="0"/>
          </a:p>
        </p:txBody>
      </p:sp>
      <p:sp>
        <p:nvSpPr>
          <p:cNvPr id="18" name="Footer Placeholder 17"/>
          <p:cNvSpPr>
            <a:spLocks noGrp="1"/>
          </p:cNvSpPr>
          <p:nvPr>
            <p:ph type="ftr" sz="quarter" idx="15"/>
          </p:nvPr>
        </p:nvSpPr>
        <p:spPr/>
        <p:txBody>
          <a:bodyPr/>
          <a:lstStyle/>
          <a:p>
            <a:endParaRPr lang="en-US" dirty="0"/>
          </a:p>
        </p:txBody>
      </p:sp>
      <p:sp>
        <p:nvSpPr>
          <p:cNvPr id="19" name="Slide Number Placeholder 18"/>
          <p:cNvSpPr>
            <a:spLocks noGrp="1"/>
          </p:cNvSpPr>
          <p:nvPr>
            <p:ph type="sldNum" sz="quarter" idx="16"/>
          </p:nvPr>
        </p:nvSpPr>
        <p:spPr/>
        <p:txBody>
          <a:bodyPr/>
          <a:lstStyle/>
          <a:p>
            <a:fld id="{4EBCDCBD-78E1-0D41-A999-31B5EBF8E02C}" type="slidenum">
              <a:rPr lang="en-US" smtClean="0"/>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 y="0"/>
            <a:ext cx="12189624" cy="6856664"/>
          </a:xfrm>
          <a:prstGeom prst="rect">
            <a:avLst/>
          </a:prstGeom>
          <a:ln>
            <a:noFill/>
          </a:ln>
        </p:spPr>
      </p:pic>
      <p:sp>
        <p:nvSpPr>
          <p:cNvPr id="10" name="Rectangle 9"/>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4100"/>
            <a:ext cx="9144000" cy="15723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7532"/>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a:t>
            </a:r>
          </a:p>
        </p:txBody>
      </p:sp>
      <p:sp>
        <p:nvSpPr>
          <p:cNvPr id="12"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2 Dark">
    <p:spTree>
      <p:nvGrpSpPr>
        <p:cNvPr id="1" name=""/>
        <p:cNvGrpSpPr/>
        <p:nvPr/>
      </p:nvGrpSpPr>
      <p:grpSpPr>
        <a:xfrm>
          <a:off x="0" y="0"/>
          <a:ext cx="0" cy="0"/>
          <a:chOff x="0" y="0"/>
          <a:chExt cx="0" cy="0"/>
        </a:xfrm>
      </p:grpSpPr>
      <p:sp>
        <p:nvSpPr>
          <p:cNvPr id="21" name="Date Placeholder 20"/>
          <p:cNvSpPr>
            <a:spLocks noGrp="1"/>
          </p:cNvSpPr>
          <p:nvPr>
            <p:ph type="dt" sz="half" idx="15"/>
          </p:nvPr>
        </p:nvSpPr>
        <p:spPr/>
        <p:txBody>
          <a:bodyPr/>
          <a:lstStyle/>
          <a:p>
            <a:fld id="{12E2D5CE-0F96-472A-9978-FE830B70B0C0}" type="datetime3">
              <a:rPr lang="en-US" smtClean="0"/>
              <a:t>18 April 2026</a:t>
            </a:fld>
            <a:endParaRPr lang="en-US" dirty="0"/>
          </a:p>
        </p:txBody>
      </p:sp>
      <p:sp>
        <p:nvSpPr>
          <p:cNvPr id="22" name="Footer Placeholder 21"/>
          <p:cNvSpPr>
            <a:spLocks noGrp="1"/>
          </p:cNvSpPr>
          <p:nvPr>
            <p:ph type="ftr" sz="quarter" idx="16"/>
          </p:nvPr>
        </p:nvSpPr>
        <p:spPr/>
        <p:txBody>
          <a:bodyPr/>
          <a:lstStyle/>
          <a:p>
            <a:endParaRPr lang="en-US" dirty="0"/>
          </a:p>
        </p:txBody>
      </p:sp>
      <p:sp>
        <p:nvSpPr>
          <p:cNvPr id="23" name="Slide Number Placeholder 22"/>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4" y="0"/>
            <a:ext cx="12189624" cy="6856664"/>
          </a:xfrm>
          <a:prstGeom prst="rect">
            <a:avLst/>
          </a:prstGeom>
          <a:ln>
            <a:noFill/>
          </a:ln>
        </p:spPr>
      </p:pic>
      <p:sp>
        <p:nvSpPr>
          <p:cNvPr id="10" name="Rectangle 9"/>
          <p:cNvSpPr/>
          <p:nvPr/>
        </p:nvSpPr>
        <p:spPr>
          <a:xfrm>
            <a:off x="1"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7532"/>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2 Light">
    <p:spTree>
      <p:nvGrpSpPr>
        <p:cNvPr id="1" name=""/>
        <p:cNvGrpSpPr/>
        <p:nvPr/>
      </p:nvGrpSpPr>
      <p:grpSpPr>
        <a:xfrm>
          <a:off x="0" y="0"/>
          <a:ext cx="0" cy="0"/>
          <a:chOff x="0" y="0"/>
          <a:chExt cx="0" cy="0"/>
        </a:xfrm>
      </p:grpSpPr>
      <p:sp>
        <p:nvSpPr>
          <p:cNvPr id="20" name="Date Placeholder 19"/>
          <p:cNvSpPr>
            <a:spLocks noGrp="1"/>
          </p:cNvSpPr>
          <p:nvPr>
            <p:ph type="dt" sz="half" idx="15"/>
          </p:nvPr>
        </p:nvSpPr>
        <p:spPr/>
        <p:txBody>
          <a:bodyPr/>
          <a:lstStyle/>
          <a:p>
            <a:fld id="{62E0F3FA-8CD8-43D9-A075-B2FCCA17907D}" type="datetime3">
              <a:rPr lang="en-US" smtClean="0"/>
              <a:t>18 April 2026</a:t>
            </a:fld>
            <a:endParaRPr lang="en-US" dirty="0"/>
          </a:p>
        </p:txBody>
      </p:sp>
      <p:sp>
        <p:nvSpPr>
          <p:cNvPr id="21" name="Footer Placeholder 20"/>
          <p:cNvSpPr>
            <a:spLocks noGrp="1"/>
          </p:cNvSpPr>
          <p:nvPr>
            <p:ph type="ftr" sz="quarter" idx="16"/>
          </p:nvPr>
        </p:nvSpPr>
        <p:spPr/>
        <p:txBody>
          <a:bodyPr/>
          <a:lstStyle/>
          <a:p>
            <a:endParaRPr lang="en-US" dirty="0"/>
          </a:p>
        </p:txBody>
      </p:sp>
      <p:sp>
        <p:nvSpPr>
          <p:cNvPr id="22" name="Slide Number Placeholder 21"/>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685800" y="2324100"/>
            <a:ext cx="5410200" cy="1572399"/>
          </a:xfrm>
        </p:spPr>
        <p:txBody>
          <a:bodyPr anchor="b">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70368"/>
            <a:ext cx="5334000" cy="5721790"/>
          </a:xfrm>
          <a:solidFill>
            <a:schemeClr val="bg1">
              <a:lumMod val="85000"/>
            </a:schemeClr>
          </a:solidFill>
          <a:ln>
            <a:solidFill>
              <a:schemeClr val="bg1">
                <a:lumMod val="95000"/>
              </a:schemeClr>
            </a:solidFill>
          </a:ln>
        </p:spPr>
        <p:txBody>
          <a:bodyPr anchor="ctr"/>
          <a:lstStyle>
            <a:lvl1pPr marL="0" indent="0" algn="ctr">
              <a:buNone/>
              <a:defRPr baseline="0">
                <a:solidFill>
                  <a:schemeClr val="bg1">
                    <a:lumMod val="5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9" name="Text Placeholder 11"/>
          <p:cNvSpPr>
            <a:spLocks noGrp="1"/>
          </p:cNvSpPr>
          <p:nvPr>
            <p:ph type="body" sz="quarter" idx="13" hasCustomPrompt="1"/>
          </p:nvPr>
        </p:nvSpPr>
        <p:spPr>
          <a:xfrm>
            <a:off x="685800" y="4876800"/>
            <a:ext cx="5410200" cy="13335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3 Dark">
    <p:spTree>
      <p:nvGrpSpPr>
        <p:cNvPr id="1" name=""/>
        <p:cNvGrpSpPr/>
        <p:nvPr/>
      </p:nvGrpSpPr>
      <p:grpSpPr>
        <a:xfrm>
          <a:off x="0" y="0"/>
          <a:ext cx="0" cy="0"/>
          <a:chOff x="0" y="0"/>
          <a:chExt cx="0" cy="0"/>
        </a:xfrm>
      </p:grpSpPr>
      <p:sp>
        <p:nvSpPr>
          <p:cNvPr id="19" name="Date Placeholder 18"/>
          <p:cNvSpPr>
            <a:spLocks noGrp="1"/>
          </p:cNvSpPr>
          <p:nvPr>
            <p:ph type="dt" sz="half" idx="15"/>
          </p:nvPr>
        </p:nvSpPr>
        <p:spPr/>
        <p:txBody>
          <a:bodyPr/>
          <a:lstStyle/>
          <a:p>
            <a:fld id="{FBF0E5F8-7748-4ACC-8C37-B57E090ABD2F}" type="datetime3">
              <a:rPr lang="en-US" smtClean="0"/>
              <a:t>18 April 2026</a:t>
            </a:fld>
            <a:endParaRPr lang="en-US" dirty="0"/>
          </a:p>
        </p:txBody>
      </p:sp>
      <p:sp>
        <p:nvSpPr>
          <p:cNvPr id="20" name="Footer Placeholder 19"/>
          <p:cNvSpPr>
            <a:spLocks noGrp="1"/>
          </p:cNvSpPr>
          <p:nvPr>
            <p:ph type="ftr" sz="quarter" idx="16"/>
          </p:nvPr>
        </p:nvSpPr>
        <p:spPr/>
        <p:txBody>
          <a:bodyPr/>
          <a:lstStyle/>
          <a:p>
            <a:endParaRPr lang="en-US" dirty="0"/>
          </a:p>
        </p:txBody>
      </p:sp>
      <p:sp>
        <p:nvSpPr>
          <p:cNvPr id="21" name="Slide Number Placeholder 20"/>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22" name="Rectangle 21"/>
          <p:cNvSpPr/>
          <p:nvPr userDrawn="1"/>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3 Light">
    <p:spTree>
      <p:nvGrpSpPr>
        <p:cNvPr id="1" name=""/>
        <p:cNvGrpSpPr/>
        <p:nvPr/>
      </p:nvGrpSpPr>
      <p:grpSpPr>
        <a:xfrm>
          <a:off x="0" y="0"/>
          <a:ext cx="0" cy="0"/>
          <a:chOff x="0" y="0"/>
          <a:chExt cx="0" cy="0"/>
        </a:xfrm>
      </p:grpSpPr>
      <p:sp>
        <p:nvSpPr>
          <p:cNvPr id="18" name="Date Placeholder 17"/>
          <p:cNvSpPr>
            <a:spLocks noGrp="1"/>
          </p:cNvSpPr>
          <p:nvPr>
            <p:ph type="dt" sz="half" idx="15"/>
          </p:nvPr>
        </p:nvSpPr>
        <p:spPr/>
        <p:txBody>
          <a:bodyPr/>
          <a:lstStyle/>
          <a:p>
            <a:fld id="{6C5172D4-EDD0-482A-9D59-5376F3068746}" type="datetime3">
              <a:rPr lang="en-US" smtClean="0"/>
              <a:t>18 April 2026</a:t>
            </a:fld>
            <a:endParaRPr lang="en-US" dirty="0"/>
          </a:p>
        </p:txBody>
      </p:sp>
      <p:sp>
        <p:nvSpPr>
          <p:cNvPr id="19" name="Footer Placeholder 18"/>
          <p:cNvSpPr>
            <a:spLocks noGrp="1"/>
          </p:cNvSpPr>
          <p:nvPr>
            <p:ph type="ftr" sz="quarter" idx="16"/>
          </p:nvPr>
        </p:nvSpPr>
        <p:spPr/>
        <p:txBody>
          <a:bodyPr/>
          <a:lstStyle/>
          <a:p>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7"/>
            <a:ext cx="12189624" cy="6856664"/>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0" y="0"/>
            <a:ext cx="12192000" cy="3440288"/>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6" name="Straight Connector 15"/>
          <p:cNvCxnSpPr/>
          <p:nvPr/>
        </p:nvCxnSpPr>
        <p:spPr>
          <a:xfrm>
            <a:off x="3778686" y="3886200"/>
            <a:ext cx="0" cy="23241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8" cy="1982101"/>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2735"/>
            <a:ext cx="11277600" cy="342899"/>
          </a:xfrm>
        </p:spPr>
        <p:txBody>
          <a:bodyPr>
            <a:noAutofit/>
          </a:bodyPr>
          <a:lstStyle>
            <a:lvl1pPr>
              <a:defRPr sz="2800"/>
            </a:lvl1pPr>
          </a:lstStyle>
          <a:p>
            <a:r>
              <a:rPr lang="en-US" dirty="0"/>
              <a:t>Click to add title </a:t>
            </a:r>
          </a:p>
        </p:txBody>
      </p:sp>
      <p:sp>
        <p:nvSpPr>
          <p:cNvPr id="3" name="Content Placeholder 2"/>
          <p:cNvSpPr>
            <a:spLocks noGrp="1"/>
          </p:cNvSpPr>
          <p:nvPr>
            <p:ph idx="1" hasCustomPrompt="1"/>
          </p:nvPr>
        </p:nvSpPr>
        <p:spPr>
          <a:xfrm>
            <a:off x="952500" y="1485900"/>
            <a:ext cx="10287000" cy="47244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5015"/>
            <a:ext cx="11277600" cy="386085"/>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4" name="Date Placeholder 13"/>
          <p:cNvSpPr>
            <a:spLocks noGrp="1"/>
          </p:cNvSpPr>
          <p:nvPr>
            <p:ph type="dt" sz="half" idx="14"/>
          </p:nvPr>
        </p:nvSpPr>
        <p:spPr/>
        <p:txBody>
          <a:bodyPr/>
          <a:lstStyle/>
          <a:p>
            <a:fld id="{D5EA4699-75BE-494C-BD9A-E994FCCCDC34}" type="datetime3">
              <a:rPr lang="en-US" smtClean="0"/>
              <a:t>18 April 2026</a:t>
            </a:fld>
            <a:endParaRPr lang="en-US" dirty="0"/>
          </a:p>
        </p:txBody>
      </p:sp>
      <p:sp>
        <p:nvSpPr>
          <p:cNvPr id="15" name="Footer Placeholder 14"/>
          <p:cNvSpPr>
            <a:spLocks noGrp="1"/>
          </p:cNvSpPr>
          <p:nvPr>
            <p:ph type="ftr" sz="quarter" idx="15"/>
          </p:nvPr>
        </p:nvSpPr>
        <p:spPr/>
        <p:txBody>
          <a:bodyPr/>
          <a:lstStyle/>
          <a:p>
            <a:endParaRPr lang="en-US" dirty="0"/>
          </a:p>
        </p:txBody>
      </p:sp>
      <p:sp>
        <p:nvSpPr>
          <p:cNvPr id="16" name="Slide Number Placeholder 15"/>
          <p:cNvSpPr>
            <a:spLocks noGrp="1"/>
          </p:cNvSpPr>
          <p:nvPr>
            <p:ph type="sldNum" sz="quarter" idx="1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4 Dark">
    <p:bg>
      <p:bgPr>
        <a:solidFill>
          <a:schemeClr val="accent1"/>
        </a:solidFill>
        <a:effectLst/>
      </p:bgPr>
    </p:bg>
    <p:spTree>
      <p:nvGrpSpPr>
        <p:cNvPr id="1" name=""/>
        <p:cNvGrpSpPr/>
        <p:nvPr/>
      </p:nvGrpSpPr>
      <p:grpSpPr>
        <a:xfrm>
          <a:off x="0" y="0"/>
          <a:ext cx="0" cy="0"/>
          <a:chOff x="0" y="0"/>
          <a:chExt cx="0" cy="0"/>
        </a:xfrm>
      </p:grpSpPr>
      <p:sp>
        <p:nvSpPr>
          <p:cNvPr id="20" name="Date Placeholder 19"/>
          <p:cNvSpPr>
            <a:spLocks noGrp="1"/>
          </p:cNvSpPr>
          <p:nvPr>
            <p:ph type="dt" sz="half" idx="18"/>
          </p:nvPr>
        </p:nvSpPr>
        <p:spPr/>
        <p:txBody>
          <a:bodyPr/>
          <a:lstStyle/>
          <a:p>
            <a:fld id="{4CED436F-B354-4514-8219-71B6E1462638}" type="datetime3">
              <a:rPr lang="en-US" smtClean="0"/>
              <a:t>18 April 2026</a:t>
            </a:fld>
            <a:endParaRPr lang="en-US" dirty="0"/>
          </a:p>
        </p:txBody>
      </p:sp>
      <p:sp>
        <p:nvSpPr>
          <p:cNvPr id="24" name="Footer Placeholder 23"/>
          <p:cNvSpPr>
            <a:spLocks noGrp="1"/>
          </p:cNvSpPr>
          <p:nvPr>
            <p:ph type="ftr" sz="quarter" idx="19"/>
          </p:nvPr>
        </p:nvSpPr>
        <p:spPr/>
        <p:txBody>
          <a:bodyPr/>
          <a:lstStyle/>
          <a:p>
            <a:endParaRPr lang="en-US" dirty="0"/>
          </a:p>
        </p:txBody>
      </p:sp>
      <p:sp>
        <p:nvSpPr>
          <p:cNvPr id="25" name="Slide Number Placeholder 24"/>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p:nvSpPr>
        <p:spPr>
          <a:xfrm>
            <a:off x="0" y="6291470"/>
            <a:ext cx="12192000" cy="566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4" name="Rectangle 13"/>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5" name="Straight Connector 14"/>
          <p:cNvCxnSpPr/>
          <p:nvPr userDrawn="1"/>
        </p:nvCxnSpPr>
        <p:spPr>
          <a:xfrm>
            <a:off x="3778686" y="3886200"/>
            <a:ext cx="0" cy="2324100"/>
          </a:xfrm>
          <a:prstGeom prst="line">
            <a:avLst/>
          </a:prstGeom>
          <a:ln w="63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4 Light">
    <p:spTree>
      <p:nvGrpSpPr>
        <p:cNvPr id="1" name=""/>
        <p:cNvGrpSpPr/>
        <p:nvPr/>
      </p:nvGrpSpPr>
      <p:grpSpPr>
        <a:xfrm>
          <a:off x="0" y="0"/>
          <a:ext cx="0" cy="0"/>
          <a:chOff x="0" y="0"/>
          <a:chExt cx="0" cy="0"/>
        </a:xfrm>
      </p:grpSpPr>
      <p:sp>
        <p:nvSpPr>
          <p:cNvPr id="16" name="Date Placeholder 15"/>
          <p:cNvSpPr>
            <a:spLocks noGrp="1"/>
          </p:cNvSpPr>
          <p:nvPr>
            <p:ph type="dt" sz="half" idx="18"/>
          </p:nvPr>
        </p:nvSpPr>
        <p:spPr/>
        <p:txBody>
          <a:bodyPr/>
          <a:lstStyle/>
          <a:p>
            <a:fld id="{139929EE-879A-4574-B146-9BED48A4C5B4}" type="datetime3">
              <a:rPr lang="en-US" smtClean="0"/>
              <a:t>18 April 2026</a:t>
            </a:fld>
            <a:endParaRPr lang="en-US" dirty="0"/>
          </a:p>
        </p:txBody>
      </p:sp>
      <p:sp>
        <p:nvSpPr>
          <p:cNvPr id="17" name="Footer Placeholder 16"/>
          <p:cNvSpPr>
            <a:spLocks noGrp="1"/>
          </p:cNvSpPr>
          <p:nvPr>
            <p:ph type="ftr" sz="quarter" idx="19"/>
          </p:nvPr>
        </p:nvSpPr>
        <p:spPr/>
        <p:txBody>
          <a:bodyPr/>
          <a:lstStyle/>
          <a:p>
            <a:endParaRPr lang="en-US" dirty="0"/>
          </a:p>
        </p:txBody>
      </p:sp>
      <p:sp>
        <p:nvSpPr>
          <p:cNvPr id="19" name="Slide Number Placeholder 18"/>
          <p:cNvSpPr>
            <a:spLocks noGrp="1"/>
          </p:cNvSpPr>
          <p:nvPr>
            <p:ph type="sldNum" sz="quarter" idx="20"/>
          </p:nvPr>
        </p:nvSpPr>
        <p:spPr/>
        <p:txBody>
          <a:bodyPr/>
          <a:lstStyle/>
          <a:p>
            <a:fld id="{4EBCDCBD-78E1-0D41-A999-31B5EBF8E02C}" type="slidenum">
              <a:rPr lang="en-US" smtClean="0"/>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1499"/>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430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1" name="Picture Placeholder 7"/>
          <p:cNvSpPr>
            <a:spLocks noGrp="1"/>
          </p:cNvSpPr>
          <p:nvPr>
            <p:ph type="pic" sz="quarter" idx="15" hasCustomPrompt="1"/>
          </p:nvPr>
        </p:nvSpPr>
        <p:spPr>
          <a:xfrm>
            <a:off x="1" y="0"/>
            <a:ext cx="4063999"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2" name="Picture Placeholder 7"/>
          <p:cNvSpPr>
            <a:spLocks noGrp="1"/>
          </p:cNvSpPr>
          <p:nvPr>
            <p:ph type="pic" sz="quarter" idx="16" hasCustomPrompt="1"/>
          </p:nvPr>
        </p:nvSpPr>
        <p:spPr>
          <a:xfrm>
            <a:off x="4064000" y="0"/>
            <a:ext cx="406162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sp>
        <p:nvSpPr>
          <p:cNvPr id="23" name="Picture Placeholder 7"/>
          <p:cNvSpPr>
            <a:spLocks noGrp="1"/>
          </p:cNvSpPr>
          <p:nvPr>
            <p:ph type="pic" sz="quarter" idx="17" hasCustomPrompt="1"/>
          </p:nvPr>
        </p:nvSpPr>
        <p:spPr>
          <a:xfrm>
            <a:off x="8125625" y="0"/>
            <a:ext cx="4066375" cy="3440287"/>
          </a:xfrm>
          <a:solidFill>
            <a:schemeClr val="bg1">
              <a:lumMod val="85000"/>
            </a:schemeClr>
          </a:solidFill>
          <a:ln>
            <a:noFill/>
          </a:ln>
        </p:spPr>
        <p:txBody>
          <a:bodyPr anchor="ctr"/>
          <a:lstStyle>
            <a:lvl1pPr marL="0" indent="0" algn="ctr">
              <a:buNone/>
              <a:defRPr baseline="0">
                <a:solidFill>
                  <a:schemeClr val="bg1">
                    <a:lumMod val="50000"/>
                  </a:schemeClr>
                </a:solidFill>
              </a:defRPr>
            </a:lvl1pPr>
          </a:lstStyle>
          <a:p>
            <a:r>
              <a:rPr lang="en-US" dirty="0"/>
              <a:t>Click to add image</a:t>
            </a:r>
          </a:p>
        </p:txBody>
      </p:sp>
      <p:cxnSp>
        <p:nvCxnSpPr>
          <p:cNvPr id="18" name="Straight Connector 17"/>
          <p:cNvCxnSpPr/>
          <p:nvPr/>
        </p:nvCxnSpPr>
        <p:spPr>
          <a:xfrm>
            <a:off x="3778686" y="3886200"/>
            <a:ext cx="0" cy="232410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475" y="3411128"/>
            <a:ext cx="3030108" cy="1982101"/>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5 Dark">
    <p:bg>
      <p:bgPr>
        <a:solidFill>
          <a:schemeClr val="accent1"/>
        </a:solidFill>
        <a:effectLst/>
      </p:bgPr>
    </p:bg>
    <p:spTree>
      <p:nvGrpSpPr>
        <p:cNvPr id="1" name=""/>
        <p:cNvGrpSpPr/>
        <p:nvPr/>
      </p:nvGrpSpPr>
      <p:grpSpPr>
        <a:xfrm>
          <a:off x="0" y="0"/>
          <a:ext cx="0" cy="0"/>
          <a:chOff x="0" y="0"/>
          <a:chExt cx="0" cy="0"/>
        </a:xfrm>
      </p:grpSpPr>
      <p:sp>
        <p:nvSpPr>
          <p:cNvPr id="19" name="Date Placeholder 18"/>
          <p:cNvSpPr>
            <a:spLocks noGrp="1"/>
          </p:cNvSpPr>
          <p:nvPr>
            <p:ph type="dt" sz="half" idx="15"/>
          </p:nvPr>
        </p:nvSpPr>
        <p:spPr/>
        <p:txBody>
          <a:bodyPr/>
          <a:lstStyle/>
          <a:p>
            <a:fld id="{4D2E7C0A-B003-47BB-897B-0979338FF81B}" type="datetime3">
              <a:rPr lang="en-US" smtClean="0"/>
              <a:t>18 April 2026</a:t>
            </a:fld>
            <a:endParaRPr lang="en-US" dirty="0"/>
          </a:p>
        </p:txBody>
      </p:sp>
      <p:sp>
        <p:nvSpPr>
          <p:cNvPr id="22" name="Footer Placeholder 21"/>
          <p:cNvSpPr>
            <a:spLocks noGrp="1"/>
          </p:cNvSpPr>
          <p:nvPr>
            <p:ph type="ftr" sz="quarter" idx="16"/>
          </p:nvPr>
        </p:nvSpPr>
        <p:spPr/>
        <p:txBody>
          <a:bodyPr/>
          <a:lstStyle/>
          <a:p>
            <a:endParaRPr lang="en-US" dirty="0"/>
          </a:p>
        </p:txBody>
      </p:sp>
      <p:sp>
        <p:nvSpPr>
          <p:cNvPr id="23" name="Slide Number Placeholder 22"/>
          <p:cNvSpPr>
            <a:spLocks noGrp="1"/>
          </p:cNvSpPr>
          <p:nvPr>
            <p:ph type="sldNum" sz="quarter" idx="17"/>
          </p:nvPr>
        </p:nvSpPr>
        <p:spPr/>
        <p:txBody>
          <a:bodyPr/>
          <a:lstStyle/>
          <a:p>
            <a:fld id="{4EBCDCBD-78E1-0D41-A999-31B5EBF8E02C}" type="slidenum">
              <a:rPr lang="en-US" smtClean="0"/>
              <a:pPr/>
              <a:t>‹#›</a:t>
            </a:fld>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3" name="Rectangle 12"/>
          <p:cNvSpPr/>
          <p:nvPr/>
        </p:nvSpPr>
        <p:spPr>
          <a:xfrm>
            <a:off x="0" y="4361627"/>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2245"/>
          </a:xfrm>
        </p:spPr>
        <p:txBody>
          <a:bodyPr anchor="t">
            <a:normAutofit/>
          </a:bodyPr>
          <a:lstStyle>
            <a:lvl1pPr algn="l">
              <a:defRPr sz="3200" baseline="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91001" y="2514600"/>
            <a:ext cx="6819900" cy="342899"/>
          </a:xfrm>
        </p:spPr>
        <p:txBody>
          <a:bodyPr lIns="0" tIns="0" rIns="0" bIns="0">
            <a:normAutofit/>
          </a:bodyPr>
          <a:lstStyle>
            <a:lvl1pPr marL="0" indent="0" algn="l">
              <a:buNone/>
              <a:defRPr sz="16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7" name="Text Placeholder 11"/>
          <p:cNvSpPr>
            <a:spLocks noGrp="1"/>
          </p:cNvSpPr>
          <p:nvPr>
            <p:ph type="body" sz="quarter" idx="13" hasCustomPrompt="1"/>
          </p:nvPr>
        </p:nvSpPr>
        <p:spPr>
          <a:xfrm>
            <a:off x="4191000" y="2860102"/>
            <a:ext cx="6819900" cy="790832"/>
          </a:xfrm>
        </p:spPr>
        <p:txBody>
          <a:bodyPr lIns="0" tIns="0" rIns="0" bIns="0">
            <a:normAutofit/>
          </a:bodyPr>
          <a:lstStyle>
            <a:lvl1pPr marL="0" indent="0">
              <a:spcBef>
                <a:spcPts val="0"/>
              </a:spcBef>
              <a:buNone/>
              <a:defRPr sz="12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24" name="TextBox 23"/>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25" name="Straight Connector 24"/>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5 Light">
    <p:spTree>
      <p:nvGrpSpPr>
        <p:cNvPr id="1" name=""/>
        <p:cNvGrpSpPr/>
        <p:nvPr/>
      </p:nvGrpSpPr>
      <p:grpSpPr>
        <a:xfrm>
          <a:off x="0" y="0"/>
          <a:ext cx="0" cy="0"/>
          <a:chOff x="0" y="0"/>
          <a:chExt cx="0" cy="0"/>
        </a:xfrm>
      </p:grpSpPr>
      <p:sp>
        <p:nvSpPr>
          <p:cNvPr id="18" name="Date Placeholder 17"/>
          <p:cNvSpPr>
            <a:spLocks noGrp="1"/>
          </p:cNvSpPr>
          <p:nvPr>
            <p:ph type="dt" sz="half" idx="15"/>
          </p:nvPr>
        </p:nvSpPr>
        <p:spPr/>
        <p:txBody>
          <a:bodyPr/>
          <a:lstStyle/>
          <a:p>
            <a:fld id="{36124C0E-DA41-468A-ABB3-2DB9ABAF6F00}" type="datetime3">
              <a:rPr lang="en-US" smtClean="0"/>
              <a:t>18 April 2026</a:t>
            </a:fld>
            <a:endParaRPr lang="en-US" dirty="0"/>
          </a:p>
        </p:txBody>
      </p:sp>
      <p:sp>
        <p:nvSpPr>
          <p:cNvPr id="19" name="Footer Placeholder 18"/>
          <p:cNvSpPr>
            <a:spLocks noGrp="1"/>
          </p:cNvSpPr>
          <p:nvPr>
            <p:ph type="ftr" sz="quarter" idx="16"/>
          </p:nvPr>
        </p:nvSpPr>
        <p:spPr/>
        <p:txBody>
          <a:bodyPr/>
          <a:lstStyle/>
          <a:p>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lvl1pPr>
          </a:lstStyle>
          <a:p>
            <a:r>
              <a:rPr lang="en-US" dirty="0"/>
              <a:t>Click to add title</a:t>
            </a:r>
            <a:br>
              <a:rPr lang="en-US" dirty="0"/>
            </a:br>
            <a:r>
              <a:rPr lang="en-US" dirty="0"/>
              <a:t>(recommended for titles that </a:t>
            </a:r>
            <a:br>
              <a:rPr lang="en-US" dirty="0"/>
            </a:br>
            <a:r>
              <a:rPr lang="en-US" dirty="0"/>
              <a:t>are 2-3 lines long)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6"/>
            <a:ext cx="6819900" cy="2233594"/>
          </a:xfrm>
        </p:spPr>
        <p:txBody>
          <a:bodyPr lIns="0" tIns="0" rIns="0" bIns="0">
            <a:normAutofit/>
          </a:bodyPr>
          <a:lstStyle>
            <a:lvl1pPr marL="0" indent="0">
              <a:spcBef>
                <a:spcPts val="200"/>
              </a:spcBef>
              <a:buNone/>
              <a:defRPr lang="en-US" sz="1000"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sp>
        <p:nvSpPr>
          <p:cNvPr id="9" name="Subtitle 2"/>
          <p:cNvSpPr>
            <a:spLocks noGrp="1"/>
          </p:cNvSpPr>
          <p:nvPr>
            <p:ph type="subTitle" idx="1" hasCustomPrompt="1"/>
          </p:nvPr>
        </p:nvSpPr>
        <p:spPr>
          <a:xfrm>
            <a:off x="4191001" y="2514601"/>
            <a:ext cx="6819900" cy="354954"/>
          </a:xfrm>
        </p:spPr>
        <p:txBody>
          <a:bodyPr lIns="0" tIns="0" rIns="0" bIns="0">
            <a:normAutofit/>
          </a:bodyPr>
          <a:lstStyle>
            <a:lvl1pPr marL="0" indent="0" algn="l">
              <a:buNone/>
              <a:defRPr sz="16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Text Placeholder 11"/>
          <p:cNvSpPr>
            <a:spLocks noGrp="1"/>
          </p:cNvSpPr>
          <p:nvPr>
            <p:ph type="body" sz="quarter" idx="13" hasCustomPrompt="1"/>
          </p:nvPr>
        </p:nvSpPr>
        <p:spPr>
          <a:xfrm>
            <a:off x="4191000" y="2869555"/>
            <a:ext cx="6819900" cy="790832"/>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12" name="TextBox 11"/>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accent1"/>
                </a:solidFill>
                <a:latin typeface="+mn-lt"/>
                <a:ea typeface="Myriad Pro" charset="0"/>
                <a:cs typeface="Myriad Pro" charset="0"/>
              </a:rPr>
              <a:t>11100 Johns Hopkins Road </a:t>
            </a:r>
            <a:br>
              <a:rPr lang="en-US" sz="1200" dirty="0">
                <a:solidFill>
                  <a:schemeClr val="accent1"/>
                </a:solidFill>
                <a:latin typeface="+mn-lt"/>
                <a:ea typeface="Myriad Pro" charset="0"/>
                <a:cs typeface="Myriad Pro" charset="0"/>
              </a:rPr>
            </a:br>
            <a:r>
              <a:rPr lang="en-US" sz="1200" dirty="0">
                <a:solidFill>
                  <a:schemeClr val="accent1"/>
                </a:solidFill>
                <a:latin typeface="+mn-lt"/>
                <a:ea typeface="Myriad Pro" charset="0"/>
                <a:cs typeface="Myriad Pro" charset="0"/>
              </a:rPr>
              <a:t>Laurel, MD 20723-6099</a:t>
            </a:r>
          </a:p>
        </p:txBody>
      </p:sp>
      <p:cxnSp>
        <p:nvCxnSpPr>
          <p:cNvPr id="13" name="Straight Connector 12"/>
          <p:cNvCxnSpPr/>
          <p:nvPr userDrawn="1"/>
        </p:nvCxnSpPr>
        <p:spPr>
          <a:xfrm>
            <a:off x="1082518" y="2387995"/>
            <a:ext cx="2210142"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25" pos="693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d Dark">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6A52BCFE-D255-4C4B-BA1D-51B94D9D938B}" type="datetime3">
              <a:rPr lang="en-US" smtClean="0"/>
              <a:t>18 April 2026</a:t>
            </a:fld>
            <a:endParaRPr lang="en-US" dirty="0"/>
          </a:p>
        </p:txBody>
      </p:sp>
      <p:sp>
        <p:nvSpPr>
          <p:cNvPr id="12" name="Footer Placeholder 11"/>
          <p:cNvSpPr>
            <a:spLocks noGrp="1"/>
          </p:cNvSpPr>
          <p:nvPr>
            <p:ph type="ftr" sz="quarter" idx="11"/>
          </p:nvPr>
        </p:nvSpPr>
        <p:spPr/>
        <p:txBody>
          <a:bodyPr/>
          <a:lstStyle/>
          <a:p>
            <a:endParaRPr lang="en-US" dirty="0"/>
          </a:p>
        </p:txBody>
      </p:sp>
      <p:sp>
        <p:nvSpPr>
          <p:cNvPr id="14" name="Slide Number Placeholder 1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 y="667"/>
            <a:ext cx="12189624" cy="6856664"/>
          </a:xfrm>
          <a:prstGeom prst="rect">
            <a:avLst/>
          </a:prstGeom>
        </p:spPr>
      </p:pic>
      <p:sp>
        <p:nvSpPr>
          <p:cNvPr id="13" name="Rectangle 12"/>
          <p:cNvSpPr/>
          <p:nvPr userDrawn="1"/>
        </p:nvSpPr>
        <p:spPr>
          <a:xfrm>
            <a:off x="-1"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d Light">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fld id="{105AF200-3133-408E-AEAA-04B3ACA33176}" type="datetime3">
              <a:rPr lang="en-US" smtClean="0"/>
              <a:t>18 April 2026</a:t>
            </a:fld>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 y="667"/>
            <a:ext cx="12189624" cy="685666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1100"/>
            <a:ext cx="4953000"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181100"/>
            <a:ext cx="4952998" cy="41762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17"/>
          <p:cNvSpPr>
            <a:spLocks noGrp="1"/>
          </p:cNvSpPr>
          <p:nvPr>
            <p:ph type="dt" sz="half" idx="15"/>
          </p:nvPr>
        </p:nvSpPr>
        <p:spPr/>
        <p:txBody>
          <a:bodyPr/>
          <a:lstStyle/>
          <a:p>
            <a:fld id="{580F1980-BB30-462A-8444-E0A13D5FE3AD}" type="datetime3">
              <a:rPr lang="en-US" smtClean="0"/>
              <a:t>18 April 2026</a:t>
            </a:fld>
            <a:endParaRPr lang="en-US" dirty="0"/>
          </a:p>
        </p:txBody>
      </p:sp>
      <p:sp>
        <p:nvSpPr>
          <p:cNvPr id="19" name="Footer Placeholder 18"/>
          <p:cNvSpPr>
            <a:spLocks noGrp="1"/>
          </p:cNvSpPr>
          <p:nvPr>
            <p:ph type="ftr" sz="quarter" idx="16"/>
          </p:nvPr>
        </p:nvSpPr>
        <p:spPr/>
        <p:txBody>
          <a:bodyPr/>
          <a:lstStyle/>
          <a:p>
            <a:endParaRPr lang="en-US" dirty="0"/>
          </a:p>
        </p:txBody>
      </p:sp>
      <p:sp>
        <p:nvSpPr>
          <p:cNvPr id="20" name="Slide Number Placeholder 19"/>
          <p:cNvSpPr>
            <a:spLocks noGrp="1"/>
          </p:cNvSpPr>
          <p:nvPr>
            <p:ph type="sldNum" sz="quarter" idx="17"/>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1" y="1485900"/>
            <a:ext cx="4952998"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2" name="Text Placeholder 8"/>
          <p:cNvSpPr>
            <a:spLocks noGrp="1"/>
          </p:cNvSpPr>
          <p:nvPr>
            <p:ph type="body" sz="quarter" idx="18"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16" name="Date Placeholder 15"/>
          <p:cNvSpPr>
            <a:spLocks noGrp="1"/>
          </p:cNvSpPr>
          <p:nvPr>
            <p:ph type="dt" sz="half" idx="19"/>
          </p:nvPr>
        </p:nvSpPr>
        <p:spPr/>
        <p:txBody>
          <a:bodyPr/>
          <a:lstStyle/>
          <a:p>
            <a:fld id="{FAF91DCA-BF81-465E-9F1A-7A79772C474D}" type="datetime3">
              <a:rPr lang="en-US" smtClean="0"/>
              <a:t>18 April 2026</a:t>
            </a:fld>
            <a:endParaRPr lang="en-US" dirty="0"/>
          </a:p>
        </p:txBody>
      </p:sp>
      <p:sp>
        <p:nvSpPr>
          <p:cNvPr id="17" name="Footer Placeholder 16"/>
          <p:cNvSpPr>
            <a:spLocks noGrp="1"/>
          </p:cNvSpPr>
          <p:nvPr>
            <p:ph type="ftr" sz="quarter" idx="20"/>
          </p:nvPr>
        </p:nvSpPr>
        <p:spPr/>
        <p:txBody>
          <a:bodyPr/>
          <a:lstStyle/>
          <a:p>
            <a:endParaRPr lang="en-US" dirty="0"/>
          </a:p>
        </p:txBody>
      </p:sp>
      <p:sp>
        <p:nvSpPr>
          <p:cNvPr id="18" name="Slide Number Placeholder 17"/>
          <p:cNvSpPr>
            <a:spLocks noGrp="1"/>
          </p:cNvSpPr>
          <p:nvPr>
            <p:ph type="sldNum" sz="quarter" idx="21"/>
          </p:nvPr>
        </p:nvSpPr>
        <p:spPr/>
        <p:txBody>
          <a:bodyPr/>
          <a:lstStyle/>
          <a:p>
            <a:fld id="{4EBCDCBD-78E1-0D41-A999-31B5EBF8E02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3000" cy="41767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181100"/>
            <a:ext cx="4953000" cy="41767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Date Placeholder 9"/>
          <p:cNvSpPr>
            <a:spLocks noGrp="1"/>
          </p:cNvSpPr>
          <p:nvPr>
            <p:ph type="dt" sz="half" idx="18"/>
          </p:nvPr>
        </p:nvSpPr>
        <p:spPr/>
        <p:txBody>
          <a:bodyPr/>
          <a:lstStyle/>
          <a:p>
            <a:fld id="{88C59A10-D951-4511-B360-AF4768E60CC8}" type="datetime3">
              <a:rPr lang="en-US" smtClean="0"/>
              <a:t>18 April 2026</a:t>
            </a:fld>
            <a:endParaRPr lang="en-US" dirty="0"/>
          </a:p>
        </p:txBody>
      </p:sp>
      <p:sp>
        <p:nvSpPr>
          <p:cNvPr id="13" name="Footer Placeholder 12"/>
          <p:cNvSpPr>
            <a:spLocks noGrp="1"/>
          </p:cNvSpPr>
          <p:nvPr>
            <p:ph type="ftr" sz="quarter" idx="19"/>
          </p:nvPr>
        </p:nvSpPr>
        <p:spPr/>
        <p:txBody>
          <a:bodyPr/>
          <a:lstStyle/>
          <a:p>
            <a:endParaRPr lang="en-US" dirty="0"/>
          </a:p>
        </p:txBody>
      </p:sp>
      <p:sp>
        <p:nvSpPr>
          <p:cNvPr id="14" name="Slide Number Placeholder 13"/>
          <p:cNvSpPr>
            <a:spLocks noGrp="1"/>
          </p:cNvSpPr>
          <p:nvPr>
            <p:ph type="sldNum" sz="quarter" idx="20"/>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3000" cy="3871913"/>
          </a:xfrm>
        </p:spPr>
        <p:txBody>
          <a:bodyPr anchor="ctr"/>
          <a:lstStyle>
            <a:lvl1pPr marL="0" indent="0" algn="ctr">
              <a:buNone/>
              <a:defRPr/>
            </a:lvl1pPr>
          </a:lstStyle>
          <a:p>
            <a:r>
              <a:rPr lang="en-US" dirty="0"/>
              <a:t>Click to add chart</a:t>
            </a:r>
          </a:p>
        </p:txBody>
      </p:sp>
      <p:sp>
        <p:nvSpPr>
          <p:cNvPr id="15" name="Chart Placeholder 8"/>
          <p:cNvSpPr>
            <a:spLocks noGrp="1"/>
          </p:cNvSpPr>
          <p:nvPr>
            <p:ph type="chart" sz="quarter" idx="17" hasCustomPrompt="1"/>
          </p:nvPr>
        </p:nvSpPr>
        <p:spPr>
          <a:xfrm>
            <a:off x="6286501" y="1485900"/>
            <a:ext cx="4953000" cy="3871913"/>
          </a:xfrm>
        </p:spPr>
        <p:txBody>
          <a:bodyPr anchor="ctr"/>
          <a:lstStyle>
            <a:lvl1pPr marL="0" indent="0" algn="ctr">
              <a:buNone/>
              <a:defRPr/>
            </a:lvl1pPr>
          </a:lstStyle>
          <a:p>
            <a:r>
              <a:rPr lang="en-US" dirty="0"/>
              <a:t>Click to add chart</a:t>
            </a:r>
          </a:p>
        </p:txBody>
      </p:sp>
      <p:sp>
        <p:nvSpPr>
          <p:cNvPr id="11" name="Text Placeholder 12"/>
          <p:cNvSpPr>
            <a:spLocks noGrp="1"/>
          </p:cNvSpPr>
          <p:nvPr>
            <p:ph type="body" sz="quarter" idx="14" hasCustomPrompt="1"/>
          </p:nvPr>
        </p:nvSpPr>
        <p:spPr>
          <a:xfrm>
            <a:off x="1602236"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7" y="5548312"/>
            <a:ext cx="3653528"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0"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3"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6" name="Date Placeholder 5"/>
          <p:cNvSpPr>
            <a:spLocks noGrp="1"/>
          </p:cNvSpPr>
          <p:nvPr>
            <p:ph type="dt" sz="half" idx="18"/>
          </p:nvPr>
        </p:nvSpPr>
        <p:spPr/>
        <p:txBody>
          <a:bodyPr/>
          <a:lstStyle/>
          <a:p>
            <a:fld id="{9A16586A-7AB4-4A0F-AFE9-2AAF56529E8A}" type="datetime3">
              <a:rPr lang="en-US" smtClean="0"/>
              <a:t>18 April 2026</a:t>
            </a:fld>
            <a:endParaRPr lang="en-US" dirty="0"/>
          </a:p>
        </p:txBody>
      </p:sp>
      <p:sp>
        <p:nvSpPr>
          <p:cNvPr id="14" name="Footer Placeholder 13"/>
          <p:cNvSpPr>
            <a:spLocks noGrp="1"/>
          </p:cNvSpPr>
          <p:nvPr>
            <p:ph type="ftr" sz="quarter" idx="19"/>
          </p:nvPr>
        </p:nvSpPr>
        <p:spPr/>
        <p:txBody>
          <a:bodyPr/>
          <a:lstStyle/>
          <a:p>
            <a:endParaRPr lang="en-US" dirty="0"/>
          </a:p>
        </p:txBody>
      </p:sp>
      <p:sp>
        <p:nvSpPr>
          <p:cNvPr id="16" name="Slide Number Placeholder 15"/>
          <p:cNvSpPr>
            <a:spLocks noGrp="1"/>
          </p:cNvSpPr>
          <p:nvPr>
            <p:ph type="sldNum" sz="quarter" idx="20"/>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181100"/>
            <a:ext cx="0" cy="400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181100"/>
            <a:ext cx="2988409"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1811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1811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17" name="Text Placeholder 12"/>
          <p:cNvSpPr>
            <a:spLocks noGrp="1"/>
          </p:cNvSpPr>
          <p:nvPr>
            <p:ph type="body" sz="quarter" idx="14" hasCustomPrompt="1"/>
          </p:nvPr>
        </p:nvSpPr>
        <p:spPr>
          <a:xfrm>
            <a:off x="952500" y="55483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0" name="Date Placeholder 9"/>
          <p:cNvSpPr>
            <a:spLocks noGrp="1"/>
          </p:cNvSpPr>
          <p:nvPr>
            <p:ph type="dt" sz="half" idx="24"/>
          </p:nvPr>
        </p:nvSpPr>
        <p:spPr/>
        <p:txBody>
          <a:bodyPr/>
          <a:lstStyle/>
          <a:p>
            <a:fld id="{D684D9DB-6B4E-4EE6-AB27-6327E77927F7}" type="datetime3">
              <a:rPr lang="en-US" smtClean="0"/>
              <a:t>18 April 2026</a:t>
            </a:fld>
            <a:endParaRPr lang="en-US" dirty="0"/>
          </a:p>
        </p:txBody>
      </p:sp>
      <p:sp>
        <p:nvSpPr>
          <p:cNvPr id="12" name="Footer Placeholder 11"/>
          <p:cNvSpPr>
            <a:spLocks noGrp="1"/>
          </p:cNvSpPr>
          <p:nvPr>
            <p:ph type="ftr" sz="quarter" idx="25"/>
          </p:nvPr>
        </p:nvSpPr>
        <p:spPr/>
        <p:txBody>
          <a:bodyPr/>
          <a:lstStyle/>
          <a:p>
            <a:endParaRPr lang="en-US" dirty="0"/>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0" y="39243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4606109" y="39243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8257327" y="39243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cxnSp>
        <p:nvCxnSpPr>
          <p:cNvPr id="3" name="Straight Connector 2"/>
          <p:cNvCxnSpPr/>
          <p:nvPr/>
        </p:nvCxnSpPr>
        <p:spPr>
          <a:xfrm>
            <a:off x="4277927"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20948" y="1485900"/>
            <a:ext cx="0" cy="3695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21" hasCustomPrompt="1"/>
          </p:nvPr>
        </p:nvSpPr>
        <p:spPr>
          <a:xfrm>
            <a:off x="952500" y="1485899"/>
            <a:ext cx="2988409" cy="2231136"/>
          </a:xfrm>
          <a:solidFill>
            <a:schemeClr val="bg1">
              <a:lumMod val="85000"/>
            </a:schemeClr>
          </a:solidFill>
        </p:spPr>
        <p:txBody>
          <a:bodyPr anchor="ctr"/>
          <a:lstStyle>
            <a:lvl1pPr marL="0" indent="0" algn="ctr">
              <a:buNone/>
              <a:defRPr/>
            </a:lvl1pPr>
          </a:lstStyle>
          <a:p>
            <a:r>
              <a:rPr lang="en-US" dirty="0"/>
              <a:t>Click to add image</a:t>
            </a:r>
          </a:p>
        </p:txBody>
      </p:sp>
      <p:sp>
        <p:nvSpPr>
          <p:cNvPr id="27" name="Picture Placeholder 8"/>
          <p:cNvSpPr>
            <a:spLocks noGrp="1"/>
          </p:cNvSpPr>
          <p:nvPr>
            <p:ph type="pic" sz="quarter" idx="22" hasCustomPrompt="1"/>
          </p:nvPr>
        </p:nvSpPr>
        <p:spPr>
          <a:xfrm>
            <a:off x="4606105" y="1485900"/>
            <a:ext cx="297973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28" name="Picture Placeholder 8"/>
          <p:cNvSpPr>
            <a:spLocks noGrp="1"/>
          </p:cNvSpPr>
          <p:nvPr>
            <p:ph type="pic" sz="quarter" idx="23" hasCustomPrompt="1"/>
          </p:nvPr>
        </p:nvSpPr>
        <p:spPr>
          <a:xfrm>
            <a:off x="8257323" y="1485900"/>
            <a:ext cx="2982177" cy="2228937"/>
          </a:xfrm>
          <a:solidFill>
            <a:schemeClr val="bg1">
              <a:lumMod val="85000"/>
            </a:schemeClr>
          </a:solidFill>
        </p:spPr>
        <p:txBody>
          <a:bodyPr anchor="ctr"/>
          <a:lstStyle>
            <a:lvl1pPr marL="0" indent="0" algn="ctr">
              <a:buNone/>
              <a:defRPr/>
            </a:lvl1pPr>
          </a:lstStyle>
          <a:p>
            <a:r>
              <a:rPr lang="en-US" dirty="0"/>
              <a:t>Click to add image</a:t>
            </a:r>
          </a:p>
        </p:txBody>
      </p:sp>
      <p:sp>
        <p:nvSpPr>
          <p:cNvPr id="17" name="Title 1"/>
          <p:cNvSpPr>
            <a:spLocks noGrp="1"/>
          </p:cNvSpPr>
          <p:nvPr>
            <p:ph type="title" hasCustomPrompt="1"/>
          </p:nvPr>
        </p:nvSpPr>
        <p:spPr>
          <a:xfrm>
            <a:off x="457200" y="419100"/>
            <a:ext cx="11277600" cy="342899"/>
          </a:xfrm>
        </p:spPr>
        <p:txBody>
          <a:bodyPr>
            <a:noAutofit/>
          </a:bodyPr>
          <a:lstStyle>
            <a:lvl1pPr>
              <a:defRPr sz="2800"/>
            </a:lvl1pPr>
          </a:lstStyle>
          <a:p>
            <a:r>
              <a:rPr lang="en-US" dirty="0"/>
              <a:t>Click to add title </a:t>
            </a:r>
          </a:p>
        </p:txBody>
      </p:sp>
      <p:sp>
        <p:nvSpPr>
          <p:cNvPr id="19" name="Text Placeholder 8"/>
          <p:cNvSpPr>
            <a:spLocks noGrp="1"/>
          </p:cNvSpPr>
          <p:nvPr>
            <p:ph type="body" sz="quarter" idx="13" hasCustomPrompt="1"/>
          </p:nvPr>
        </p:nvSpPr>
        <p:spPr>
          <a:xfrm>
            <a:off x="457200" y="801380"/>
            <a:ext cx="11277600" cy="379720"/>
          </a:xfrm>
        </p:spPr>
        <p:txBody>
          <a:bodyPr>
            <a:normAutofit/>
          </a:bodyPr>
          <a:lstStyle>
            <a:lvl1pPr marL="0" indent="0">
              <a:buNone/>
              <a:defRPr sz="2000" baseline="0">
                <a:solidFill>
                  <a:schemeClr val="tx2">
                    <a:lumMod val="60000"/>
                    <a:lumOff val="40000"/>
                  </a:schemeClr>
                </a:solidFill>
              </a:defRPr>
            </a:lvl1pPr>
          </a:lstStyle>
          <a:p>
            <a:r>
              <a:rPr lang="en-US" sz="2000" b="0" dirty="0"/>
              <a:t>Click to add subtitle</a:t>
            </a:r>
            <a:endParaRPr lang="en-US" sz="1600" b="0" dirty="0"/>
          </a:p>
        </p:txBody>
      </p:sp>
      <p:sp>
        <p:nvSpPr>
          <p:cNvPr id="20" name="Text Placeholder 12"/>
          <p:cNvSpPr>
            <a:spLocks noGrp="1"/>
          </p:cNvSpPr>
          <p:nvPr>
            <p:ph type="body" sz="quarter" idx="14" hasCustomPrompt="1"/>
          </p:nvPr>
        </p:nvSpPr>
        <p:spPr>
          <a:xfrm>
            <a:off x="952500" y="5548314"/>
            <a:ext cx="10286999" cy="661986"/>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0" name="Date Placeholder 9"/>
          <p:cNvSpPr>
            <a:spLocks noGrp="1"/>
          </p:cNvSpPr>
          <p:nvPr>
            <p:ph type="dt" sz="half" idx="24"/>
          </p:nvPr>
        </p:nvSpPr>
        <p:spPr/>
        <p:txBody>
          <a:bodyPr/>
          <a:lstStyle/>
          <a:p>
            <a:fld id="{EC256D03-65E9-47C3-AA90-60A52F309A0A}" type="datetime3">
              <a:rPr lang="en-US" smtClean="0"/>
              <a:t>18 April 2026</a:t>
            </a:fld>
            <a:endParaRPr lang="en-US" dirty="0"/>
          </a:p>
        </p:txBody>
      </p:sp>
      <p:sp>
        <p:nvSpPr>
          <p:cNvPr id="12" name="Footer Placeholder 11"/>
          <p:cNvSpPr>
            <a:spLocks noGrp="1"/>
          </p:cNvSpPr>
          <p:nvPr>
            <p:ph type="ftr" sz="quarter" idx="25"/>
          </p:nvPr>
        </p:nvSpPr>
        <p:spPr/>
        <p:txBody>
          <a:bodyPr/>
          <a:lstStyle/>
          <a:p>
            <a:endParaRPr lang="en-US" dirty="0"/>
          </a:p>
        </p:txBody>
      </p:sp>
      <p:sp>
        <p:nvSpPr>
          <p:cNvPr id="13" name="Slide Number Placeholder 12"/>
          <p:cNvSpPr>
            <a:spLocks noGrp="1"/>
          </p:cNvSpPr>
          <p:nvPr>
            <p:ph type="sldNum" sz="quarter" idx="26"/>
          </p:nvPr>
        </p:nvSpPr>
        <p:spPr/>
        <p:txBody>
          <a:bodyPr/>
          <a:lstStyle/>
          <a:p>
            <a:fld id="{4EBCDCBD-78E1-0D41-A999-31B5EBF8E02C}"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499798"/>
            <a:ext cx="12192000" cy="35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endParaRPr lang="en-US" dirty="0"/>
          </a:p>
        </p:txBody>
      </p:sp>
      <p:cxnSp>
        <p:nvCxnSpPr>
          <p:cNvPr id="15" name="Straight Connector 14"/>
          <p:cNvCxnSpPr/>
          <p:nvPr userDrawn="1"/>
        </p:nvCxnSpPr>
        <p:spPr>
          <a:xfrm>
            <a:off x="0" y="6500474"/>
            <a:ext cx="12192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5029200"/>
          </a:xfrm>
          <a:prstGeom prst="rect">
            <a:avLst/>
          </a:prstGeom>
        </p:spPr>
        <p:txBody>
          <a:bodyPr vert="horz" lIns="0" tIns="0" rIns="0" bIns="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036810" y="6500814"/>
            <a:ext cx="1371600" cy="357186"/>
          </a:xfrm>
          <a:prstGeom prst="rect">
            <a:avLst/>
          </a:prstGeom>
        </p:spPr>
        <p:txBody>
          <a:bodyPr vert="horz" lIns="91440" tIns="0" rIns="91440" bIns="0" rtlCol="0" anchor="ctr"/>
          <a:lstStyle>
            <a:lvl1pPr algn="r">
              <a:defRPr sz="1000">
                <a:solidFill>
                  <a:schemeClr val="bg1">
                    <a:lumMod val="50000"/>
                  </a:schemeClr>
                </a:solidFill>
              </a:defRPr>
            </a:lvl1pPr>
          </a:lstStyle>
          <a:p>
            <a:fld id="{EBD90533-0019-439F-9033-E5FD503D101E}" type="datetime3">
              <a:rPr lang="en-US" smtClean="0"/>
              <a:t>18 April 2026</a:t>
            </a:fld>
            <a:endParaRPr lang="en-US" dirty="0"/>
          </a:p>
        </p:txBody>
      </p:sp>
      <p:sp>
        <p:nvSpPr>
          <p:cNvPr id="5" name="Footer Placeholder 4"/>
          <p:cNvSpPr>
            <a:spLocks noGrp="1"/>
          </p:cNvSpPr>
          <p:nvPr>
            <p:ph type="ftr" sz="quarter" idx="3"/>
          </p:nvPr>
        </p:nvSpPr>
        <p:spPr>
          <a:xfrm>
            <a:off x="742416" y="6500814"/>
            <a:ext cx="3197406" cy="355600"/>
          </a:xfrm>
          <a:prstGeom prst="rect">
            <a:avLst/>
          </a:prstGeom>
        </p:spPr>
        <p:txBody>
          <a:bodyPr vert="horz" lIns="91440" tIns="0" rIns="91440" bIns="0" rtlCol="0" anchor="ctr"/>
          <a:lstStyle>
            <a:lvl1pPr algn="l">
              <a:defRPr sz="10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11440302" y="6500474"/>
            <a:ext cx="381000" cy="357526"/>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424239" y="6604000"/>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457200" y="6566791"/>
            <a:ext cx="210893" cy="226709"/>
          </a:xfrm>
          <a:prstGeom prst="rect">
            <a:avLst/>
          </a:prstGeom>
        </p:spPr>
      </p:pic>
    </p:spTree>
    <p:extLst>
      <p:ext uri="{BB962C8B-B14F-4D97-AF65-F5344CB8AC3E}">
        <p14:creationId xmlns:p14="http://schemas.microsoft.com/office/powerpoint/2010/main" val="92444638"/>
      </p:ext>
    </p:extLst>
  </p:cSld>
  <p:clrMap bg1="lt1" tx1="dk1" bg2="lt2" tx2="dk2" accent1="accent1" accent2="accent2" accent3="accent3" accent4="accent4" accent5="accent5" accent6="accent6" hlink="hlink" folHlink="folHlink"/>
  <p:sldLayoutIdLst>
    <p:sldLayoutId id="2147483692" r:id="rId1"/>
    <p:sldLayoutId id="2147483697" r:id="rId2"/>
    <p:sldLayoutId id="2147483731" r:id="rId3"/>
    <p:sldLayoutId id="2147483701" r:id="rId4"/>
    <p:sldLayoutId id="2147483732" r:id="rId5"/>
    <p:sldLayoutId id="2147483703" r:id="rId6"/>
    <p:sldLayoutId id="2147483733" r:id="rId7"/>
    <p:sldLayoutId id="2147483704" r:id="rId8"/>
    <p:sldLayoutId id="2147483734" r:id="rId9"/>
    <p:sldLayoutId id="2147483730" r:id="rId10"/>
    <p:sldLayoutId id="2147483736" r:id="rId11"/>
    <p:sldLayoutId id="2147483705" r:id="rId12"/>
    <p:sldLayoutId id="2147483735" r:id="rId13"/>
    <p:sldLayoutId id="2147483707" r:id="rId14"/>
    <p:sldLayoutId id="2147483708" r:id="rId15"/>
    <p:sldLayoutId id="2147483709" r:id="rId16"/>
    <p:sldLayoutId id="2147483725" r:id="rId17"/>
    <p:sldLayoutId id="2147483710" r:id="rId18"/>
    <p:sldLayoutId id="2147483711" r:id="rId19"/>
    <p:sldLayoutId id="2147483737" r:id="rId20"/>
    <p:sldLayoutId id="2147483712" r:id="rId21"/>
    <p:sldLayoutId id="2147483713" r:id="rId22"/>
    <p:sldLayoutId id="2147483727" r:id="rId23"/>
    <p:sldLayoutId id="2147483726" r:id="rId24"/>
    <p:sldLayoutId id="2147483719" r:id="rId25"/>
    <p:sldLayoutId id="2147483721" r:id="rId26"/>
    <p:sldLayoutId id="2147483693" r:id="rId27"/>
    <p:sldLayoutId id="2147483722" r:id="rId28"/>
    <p:sldLayoutId id="2147483694" r:id="rId29"/>
    <p:sldLayoutId id="2147483723" r:id="rId30"/>
    <p:sldLayoutId id="2147483695" r:id="rId31"/>
    <p:sldLayoutId id="2147483724" r:id="rId32"/>
    <p:sldLayoutId id="2147483717" r:id="rId33"/>
    <p:sldLayoutId id="2147483720" r:id="rId34"/>
    <p:sldLayoutId id="2147483715" r:id="rId35"/>
  </p:sldLayoutIdLst>
  <p:hf hdr="0"/>
  <p:txStyles>
    <p:titleStyle>
      <a:lvl1pPr algn="l" defTabSz="914400" rtl="0" eaLnBrk="1" latinLnBrk="0" hangingPunct="1">
        <a:lnSpc>
          <a:spcPct val="90000"/>
        </a:lnSpc>
        <a:spcBef>
          <a:spcPct val="0"/>
        </a:spcBef>
        <a:buNone/>
        <a:defRPr sz="3600" b="1" kern="1200" baseline="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264" userDrawn="1">
          <p15:clr>
            <a:srgbClr val="F26B43"/>
          </p15:clr>
        </p15:guide>
        <p15:guide id="11" pos="288" userDrawn="1">
          <p15:clr>
            <a:srgbClr val="F26B43"/>
          </p15:clr>
        </p15:guide>
        <p15:guide id="12" pos="7392" userDrawn="1">
          <p15:clr>
            <a:srgbClr val="F26B43"/>
          </p15:clr>
        </p15:guide>
        <p15:guide id="13" orient="horz" pos="3912" userDrawn="1">
          <p15:clr>
            <a:srgbClr val="F26B43"/>
          </p15:clr>
        </p15:guide>
        <p15:guide id="14" pos="3840" userDrawn="1">
          <p15:clr>
            <a:srgbClr val="F26B43"/>
          </p15:clr>
        </p15:guide>
        <p15:guide id="16" orient="horz" pos="936" userDrawn="1">
          <p15:clr>
            <a:srgbClr val="F26B43"/>
          </p15:clr>
        </p15:guide>
        <p15:guide id="17" pos="600" userDrawn="1">
          <p15:clr>
            <a:srgbClr val="F26B43"/>
          </p15:clr>
        </p15:guide>
        <p15:guide id="18" pos="7080" userDrawn="1">
          <p15:clr>
            <a:srgbClr val="F26B43"/>
          </p15:clr>
        </p15:guide>
        <p15:guide id="19" pos="4056" userDrawn="1">
          <p15:clr>
            <a:srgbClr val="F26B43"/>
          </p15:clr>
        </p15:guide>
        <p15:guide id="20" pos="3624" userDrawn="1">
          <p15:clr>
            <a:srgbClr val="F26B43"/>
          </p15:clr>
        </p15:guide>
        <p15:guide id="22"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Test, Evaluation, and Assurance </a:t>
            </a:r>
            <a:br>
              <a:rPr lang="en-US" dirty="0"/>
            </a:br>
            <a:r>
              <a:rPr lang="en-US" dirty="0"/>
              <a:t>of Agentic AI for Operational Use</a:t>
            </a:r>
          </a:p>
        </p:txBody>
      </p:sp>
      <p:sp>
        <p:nvSpPr>
          <p:cNvPr id="6" name="Subtitle 5"/>
          <p:cNvSpPr>
            <a:spLocks noGrp="1"/>
          </p:cNvSpPr>
          <p:nvPr>
            <p:ph type="subTitle" idx="1"/>
          </p:nvPr>
        </p:nvSpPr>
        <p:spPr/>
        <p:txBody>
          <a:bodyPr/>
          <a:lstStyle/>
          <a:p>
            <a:endParaRPr lang="en-US" dirty="0"/>
          </a:p>
        </p:txBody>
      </p:sp>
      <p:sp>
        <p:nvSpPr>
          <p:cNvPr id="7" name="Text Placeholder 6"/>
          <p:cNvSpPr>
            <a:spLocks noGrp="1"/>
          </p:cNvSpPr>
          <p:nvPr>
            <p:ph type="body" sz="quarter" idx="13"/>
          </p:nvPr>
        </p:nvSpPr>
        <p:spPr/>
        <p:txBody>
          <a:bodyPr/>
          <a:lstStyle/>
          <a:p>
            <a:endParaRPr lang="en-US" dirty="0"/>
          </a:p>
          <a:p>
            <a:r>
              <a:rPr lang="en-US" dirty="0"/>
              <a:t>Dr. Jane Pinelis</a:t>
            </a:r>
            <a:br>
              <a:rPr lang="en-US" dirty="0"/>
            </a:br>
            <a:r>
              <a:rPr lang="en-US" dirty="0"/>
              <a:t>Chief Scientist for Special Operations</a:t>
            </a:r>
          </a:p>
          <a:p>
            <a:r>
              <a:rPr lang="en-US" dirty="0"/>
              <a:t>Program Manager, Joint Enabling Initiatives</a:t>
            </a:r>
            <a:br>
              <a:rPr lang="en-US" dirty="0"/>
            </a:br>
            <a:r>
              <a:rPr lang="en-US" dirty="0"/>
              <a:t>Email: </a:t>
            </a:r>
            <a:r>
              <a:rPr lang="en-US" dirty="0" err="1"/>
              <a:t>Jane.Pinelis@jhuapl.edu</a:t>
            </a:r>
            <a:endParaRPr lang="en-US" dirty="0"/>
          </a:p>
        </p:txBody>
      </p:sp>
      <p:pic>
        <p:nvPicPr>
          <p:cNvPr id="2050" name="Picture 2" descr="Image] For people who plan more than they execute: Today's ...">
            <a:extLst>
              <a:ext uri="{FF2B5EF4-FFF2-40B4-BE49-F238E27FC236}">
                <a16:creationId xmlns:a16="http://schemas.microsoft.com/office/drawing/2014/main" id="{A3C9BFBE-541A-4D3C-870B-38A9FA158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5027" y="97683"/>
            <a:ext cx="4289546" cy="2790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743FB4-DC04-421D-8C5C-E4E759775CD4}"/>
              </a:ext>
            </a:extLst>
          </p:cNvPr>
          <p:cNvSpPr txBox="1"/>
          <p:nvPr/>
        </p:nvSpPr>
        <p:spPr>
          <a:xfrm>
            <a:off x="9021974" y="2887844"/>
            <a:ext cx="3938954" cy="307777"/>
          </a:xfrm>
          <a:prstGeom prst="rect">
            <a:avLst/>
          </a:prstGeom>
          <a:noFill/>
          <a:ln w="19050">
            <a:noFill/>
          </a:ln>
        </p:spPr>
        <p:txBody>
          <a:bodyPr wrap="square" rtlCol="0">
            <a:spAutoFit/>
          </a:bodyPr>
          <a:lstStyle/>
          <a:p>
            <a:r>
              <a:rPr lang="en-US" sz="1400" dirty="0">
                <a:solidFill>
                  <a:schemeClr val="tx2">
                    <a:lumMod val="75000"/>
                  </a:schemeClr>
                </a:solidFill>
              </a:rPr>
              <a:t>Source: https://xkcd.com/1445/</a:t>
            </a:r>
          </a:p>
        </p:txBody>
      </p:sp>
      <p:sp>
        <p:nvSpPr>
          <p:cNvPr id="4" name="Text Placeholder 6">
            <a:extLst>
              <a:ext uri="{FF2B5EF4-FFF2-40B4-BE49-F238E27FC236}">
                <a16:creationId xmlns:a16="http://schemas.microsoft.com/office/drawing/2014/main" id="{48D17ADF-DEAC-6D7E-316B-7B42382B8DA4}"/>
              </a:ext>
            </a:extLst>
          </p:cNvPr>
          <p:cNvSpPr txBox="1">
            <a:spLocks/>
          </p:cNvSpPr>
          <p:nvPr/>
        </p:nvSpPr>
        <p:spPr>
          <a:xfrm>
            <a:off x="5792586" y="4876800"/>
            <a:ext cx="5410200" cy="13335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Font typeface="Arial"/>
              <a:buNone/>
              <a:defRPr sz="1400" kern="1200">
                <a:solidFill>
                  <a:schemeClr val="accent2"/>
                </a:solidFill>
                <a:latin typeface="+mn-lt"/>
                <a:ea typeface="+mn-ea"/>
                <a:cs typeface="+mn-cs"/>
              </a:defRPr>
            </a:lvl1pPr>
            <a:lvl2pPr marL="457200" indent="0" algn="l" defTabSz="914400" rtl="0" eaLnBrk="1" latinLnBrk="0" hangingPunct="1">
              <a:lnSpc>
                <a:spcPct val="100000"/>
              </a:lnSpc>
              <a:spcBef>
                <a:spcPts val="400"/>
              </a:spcBef>
              <a:buFont typeface=".AppleSystemUIFont" charset="-120"/>
              <a:buNone/>
              <a:tabLst/>
              <a:defRPr sz="1600" kern="1200">
                <a:solidFill>
                  <a:schemeClr val="tx2">
                    <a:lumMod val="75000"/>
                  </a:schemeClr>
                </a:solidFill>
                <a:latin typeface="+mn-lt"/>
                <a:ea typeface="+mn-ea"/>
                <a:cs typeface="+mn-cs"/>
              </a:defRPr>
            </a:lvl2pPr>
            <a:lvl3pPr marL="914400" indent="0" algn="l" defTabSz="914400" rtl="0" eaLnBrk="1" latinLnBrk="0" hangingPunct="1">
              <a:lnSpc>
                <a:spcPct val="100000"/>
              </a:lnSpc>
              <a:spcBef>
                <a:spcPts val="400"/>
              </a:spcBef>
              <a:buSzPct val="80000"/>
              <a:buFont typeface="Wingdings" charset="2"/>
              <a:buNone/>
              <a:tabLst/>
              <a:defRPr sz="1600" kern="1200">
                <a:solidFill>
                  <a:schemeClr val="tx2">
                    <a:lumMod val="75000"/>
                  </a:schemeClr>
                </a:solidFill>
                <a:latin typeface="+mn-lt"/>
                <a:ea typeface="+mn-ea"/>
                <a:cs typeface="+mn-cs"/>
              </a:defRPr>
            </a:lvl3pPr>
            <a:lvl4pPr marL="1371600" indent="0" algn="l" defTabSz="914400" rtl="0" eaLnBrk="1" latinLnBrk="0" hangingPunct="1">
              <a:lnSpc>
                <a:spcPct val="100000"/>
              </a:lnSpc>
              <a:spcBef>
                <a:spcPts val="400"/>
              </a:spcBef>
              <a:buSzPct val="80000"/>
              <a:buFont typeface="Courier New" charset="0"/>
              <a:buNone/>
              <a:tabLst/>
              <a:defRPr sz="1600" kern="1200">
                <a:solidFill>
                  <a:schemeClr val="tx2">
                    <a:lumMod val="75000"/>
                  </a:schemeClr>
                </a:solidFill>
                <a:latin typeface="+mn-lt"/>
                <a:ea typeface="+mn-ea"/>
                <a:cs typeface="+mn-cs"/>
              </a:defRPr>
            </a:lvl4pPr>
            <a:lvl5pPr marL="1828800" indent="0" algn="l" defTabSz="914400" rtl="0" eaLnBrk="1" latinLnBrk="0" hangingPunct="1">
              <a:lnSpc>
                <a:spcPct val="100000"/>
              </a:lnSpc>
              <a:spcBef>
                <a:spcPts val="400"/>
              </a:spcBef>
              <a:buFont typeface="Arial"/>
              <a:buNone/>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r>
              <a:rPr lang="en-US" dirty="0"/>
              <a:t>Dr. Julie </a:t>
            </a:r>
            <a:r>
              <a:rPr lang="en-US" dirty="0" err="1"/>
              <a:t>Obenauer</a:t>
            </a:r>
            <a:r>
              <a:rPr lang="en-US" dirty="0"/>
              <a:t>-Motley </a:t>
            </a:r>
          </a:p>
          <a:p>
            <a:r>
              <a:rPr lang="en-US" dirty="0"/>
              <a:t>Sr. Technical Advisor – R-TEC</a:t>
            </a:r>
          </a:p>
          <a:p>
            <a:r>
              <a:rPr lang="en-US" dirty="0"/>
              <a:t>Sr. AI Analyst – JHU/APL</a:t>
            </a:r>
          </a:p>
          <a:p>
            <a:r>
              <a:rPr lang="en-US" dirty="0"/>
              <a:t>Email: Julie.Obenauer@jhuapl.edu</a:t>
            </a:r>
          </a:p>
        </p:txBody>
      </p:sp>
    </p:spTree>
    <p:extLst>
      <p:ext uri="{BB962C8B-B14F-4D97-AF65-F5344CB8AC3E}">
        <p14:creationId xmlns:p14="http://schemas.microsoft.com/office/powerpoint/2010/main" val="1507358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BB715-ACA4-4E85-8B7F-62E41843D462}"/>
              </a:ext>
            </a:extLst>
          </p:cNvPr>
          <p:cNvSpPr>
            <a:spLocks noGrp="1"/>
          </p:cNvSpPr>
          <p:nvPr>
            <p:ph type="title"/>
          </p:nvPr>
        </p:nvSpPr>
        <p:spPr/>
        <p:txBody>
          <a:bodyPr/>
          <a:lstStyle/>
          <a:p>
            <a:r>
              <a:rPr lang="en-US" dirty="0"/>
              <a:t>How do I test it?</a:t>
            </a:r>
          </a:p>
        </p:txBody>
      </p:sp>
      <p:sp>
        <p:nvSpPr>
          <p:cNvPr id="4" name="Date Placeholder 3">
            <a:extLst>
              <a:ext uri="{FF2B5EF4-FFF2-40B4-BE49-F238E27FC236}">
                <a16:creationId xmlns:a16="http://schemas.microsoft.com/office/drawing/2014/main" id="{D06012B0-C787-43E6-8511-F4219A91BFB5}"/>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79B39129-C2F7-47F5-ACA6-97C68C5602BC}"/>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279B5FAB-5DC6-42B3-8542-C91D81078F87}"/>
              </a:ext>
            </a:extLst>
          </p:cNvPr>
          <p:cNvSpPr>
            <a:spLocks noGrp="1"/>
          </p:cNvSpPr>
          <p:nvPr>
            <p:ph type="sldNum" sz="quarter" idx="16"/>
          </p:nvPr>
        </p:nvSpPr>
        <p:spPr/>
        <p:txBody>
          <a:bodyPr/>
          <a:lstStyle/>
          <a:p>
            <a:fld id="{4EBCDCBD-78E1-0D41-A999-31B5EBF8E02C}" type="slidenum">
              <a:rPr lang="en-US" smtClean="0"/>
              <a:pPr/>
              <a:t>10</a:t>
            </a:fld>
            <a:endParaRPr lang="en-US" dirty="0"/>
          </a:p>
        </p:txBody>
      </p:sp>
      <p:pic>
        <p:nvPicPr>
          <p:cNvPr id="5122" name="Picture 2" descr="xkcd: AI Methodology">
            <a:extLst>
              <a:ext uri="{FF2B5EF4-FFF2-40B4-BE49-F238E27FC236}">
                <a16:creationId xmlns:a16="http://schemas.microsoft.com/office/drawing/2014/main" id="{3DF62004-1AC9-407C-ADF4-A2F82546F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31" y="863382"/>
            <a:ext cx="3254085" cy="48457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9B58866-6472-4A69-9005-A882B855C2DC}"/>
              </a:ext>
            </a:extLst>
          </p:cNvPr>
          <p:cNvSpPr txBox="1"/>
          <p:nvPr/>
        </p:nvSpPr>
        <p:spPr>
          <a:xfrm>
            <a:off x="9056077" y="5717619"/>
            <a:ext cx="2505808" cy="276999"/>
          </a:xfrm>
          <a:prstGeom prst="rect">
            <a:avLst/>
          </a:prstGeom>
          <a:noFill/>
          <a:ln w="19050">
            <a:noFill/>
          </a:ln>
        </p:spPr>
        <p:txBody>
          <a:bodyPr wrap="square" rtlCol="0">
            <a:spAutoFit/>
          </a:bodyPr>
          <a:lstStyle/>
          <a:p>
            <a:r>
              <a:rPr lang="en-US" sz="1200" dirty="0">
                <a:solidFill>
                  <a:schemeClr val="tx2">
                    <a:lumMod val="75000"/>
                  </a:schemeClr>
                </a:solidFill>
              </a:rPr>
              <a:t>Source: https://xkcd.com/2451/</a:t>
            </a:r>
          </a:p>
        </p:txBody>
      </p:sp>
      <p:pic>
        <p:nvPicPr>
          <p:cNvPr id="7" name="Picture 6">
            <a:extLst>
              <a:ext uri="{FF2B5EF4-FFF2-40B4-BE49-F238E27FC236}">
                <a16:creationId xmlns:a16="http://schemas.microsoft.com/office/drawing/2014/main" id="{0BD7F90B-3625-6B25-DC00-1CE06A634515}"/>
              </a:ext>
            </a:extLst>
          </p:cNvPr>
          <p:cNvPicPr>
            <a:picLocks noChangeAspect="1"/>
          </p:cNvPicPr>
          <p:nvPr/>
        </p:nvPicPr>
        <p:blipFill>
          <a:blip r:embed="rId4"/>
          <a:stretch>
            <a:fillRect/>
          </a:stretch>
        </p:blipFill>
        <p:spPr>
          <a:xfrm>
            <a:off x="161658" y="1049994"/>
            <a:ext cx="7772400" cy="5181600"/>
          </a:xfrm>
          <a:prstGeom prst="rect">
            <a:avLst/>
          </a:prstGeom>
        </p:spPr>
      </p:pic>
    </p:spTree>
    <p:extLst>
      <p:ext uri="{BB962C8B-B14F-4D97-AF65-F5344CB8AC3E}">
        <p14:creationId xmlns:p14="http://schemas.microsoft.com/office/powerpoint/2010/main" val="686218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3C2E-C292-4458-96C9-5A5A5618B201}"/>
              </a:ext>
            </a:extLst>
          </p:cNvPr>
          <p:cNvSpPr>
            <a:spLocks noGrp="1"/>
          </p:cNvSpPr>
          <p:nvPr>
            <p:ph type="title"/>
          </p:nvPr>
        </p:nvSpPr>
        <p:spPr/>
        <p:txBody>
          <a:bodyPr/>
          <a:lstStyle/>
          <a:p>
            <a:r>
              <a:rPr lang="en-US" dirty="0"/>
              <a:t>What metrics can I use?</a:t>
            </a:r>
          </a:p>
        </p:txBody>
      </p:sp>
      <p:sp>
        <p:nvSpPr>
          <p:cNvPr id="3" name="Content Placeholder 2">
            <a:extLst>
              <a:ext uri="{FF2B5EF4-FFF2-40B4-BE49-F238E27FC236}">
                <a16:creationId xmlns:a16="http://schemas.microsoft.com/office/drawing/2014/main" id="{7DBC6064-7BF4-4FC4-8DA9-CBB33E02A9D4}"/>
              </a:ext>
            </a:extLst>
          </p:cNvPr>
          <p:cNvSpPr>
            <a:spLocks noGrp="1"/>
          </p:cNvSpPr>
          <p:nvPr>
            <p:ph sz="quarter" idx="13"/>
          </p:nvPr>
        </p:nvSpPr>
        <p:spPr>
          <a:xfrm>
            <a:off x="6368562" y="1179514"/>
            <a:ext cx="5366238" cy="5030786"/>
          </a:xfrm>
        </p:spPr>
        <p:txBody>
          <a:bodyPr>
            <a:normAutofit fontScale="85000" lnSpcReduction="20000"/>
          </a:bodyPr>
          <a:lstStyle/>
          <a:p>
            <a:r>
              <a:rPr lang="en-US" dirty="0"/>
              <a:t>Task Performance</a:t>
            </a:r>
          </a:p>
          <a:p>
            <a:pPr lvl="1"/>
            <a:r>
              <a:rPr lang="en-US" dirty="0"/>
              <a:t>Accuracy, effectiveness</a:t>
            </a:r>
          </a:p>
          <a:p>
            <a:r>
              <a:rPr lang="en-US" dirty="0"/>
              <a:t>Process and behavior </a:t>
            </a:r>
          </a:p>
          <a:p>
            <a:pPr lvl="1"/>
            <a:r>
              <a:rPr lang="en-US" dirty="0"/>
              <a:t>Efficiency, timeliness, correctness</a:t>
            </a:r>
          </a:p>
          <a:p>
            <a:r>
              <a:rPr lang="en-US" dirty="0"/>
              <a:t>Robustness</a:t>
            </a:r>
          </a:p>
          <a:p>
            <a:pPr lvl="1"/>
            <a:r>
              <a:rPr lang="en-US" dirty="0"/>
              <a:t>Stability across perturbations</a:t>
            </a:r>
          </a:p>
          <a:p>
            <a:pPr lvl="1"/>
            <a:r>
              <a:rPr lang="en-US" dirty="0"/>
              <a:t>Consistency across scenarios</a:t>
            </a:r>
          </a:p>
          <a:p>
            <a:r>
              <a:rPr lang="en-US" dirty="0"/>
              <a:t>Safety</a:t>
            </a:r>
          </a:p>
          <a:p>
            <a:pPr lvl="1"/>
            <a:r>
              <a:rPr lang="en-US" dirty="0"/>
              <a:t>Frequency and severity of issues</a:t>
            </a:r>
          </a:p>
          <a:p>
            <a:pPr lvl="1"/>
            <a:r>
              <a:rPr lang="en-US" dirty="0"/>
              <a:t>Unintended behaviors</a:t>
            </a:r>
          </a:p>
          <a:p>
            <a:pPr lvl="1"/>
            <a:r>
              <a:rPr lang="en-US" dirty="0"/>
              <a:t>High-risk catastrophic error, fail safe / abort engagement testing</a:t>
            </a:r>
          </a:p>
          <a:p>
            <a:r>
              <a:rPr lang="en-US" dirty="0"/>
              <a:t>Explainability</a:t>
            </a:r>
          </a:p>
          <a:p>
            <a:pPr lvl="1"/>
            <a:r>
              <a:rPr lang="en-US" dirty="0"/>
              <a:t>Transparency, traceability</a:t>
            </a:r>
          </a:p>
          <a:p>
            <a:pPr lvl="1"/>
            <a:r>
              <a:rPr lang="en-US" dirty="0"/>
              <a:t>Comprehensibility / user engagement</a:t>
            </a:r>
          </a:p>
          <a:p>
            <a:r>
              <a:rPr lang="en-US" dirty="0"/>
              <a:t>Oracle / adjudication method</a:t>
            </a:r>
          </a:p>
          <a:p>
            <a:pPr lvl="1"/>
            <a:r>
              <a:rPr lang="en-US" dirty="0"/>
              <a:t>Who decides whether an output is acceptable?</a:t>
            </a:r>
          </a:p>
          <a:p>
            <a:r>
              <a:rPr lang="en-US" dirty="0"/>
              <a:t>Thresholds</a:t>
            </a:r>
          </a:p>
          <a:p>
            <a:pPr lvl="1"/>
            <a:r>
              <a:rPr lang="en-US" dirty="0"/>
              <a:t>What is good enough for intended use?</a:t>
            </a:r>
          </a:p>
        </p:txBody>
      </p:sp>
      <p:sp>
        <p:nvSpPr>
          <p:cNvPr id="4" name="Date Placeholder 3">
            <a:extLst>
              <a:ext uri="{FF2B5EF4-FFF2-40B4-BE49-F238E27FC236}">
                <a16:creationId xmlns:a16="http://schemas.microsoft.com/office/drawing/2014/main" id="{56B2C77B-D278-4F6E-A1A8-22AC6E37B9AE}"/>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BF436057-1E54-4D0C-85D5-6D9C367551CA}"/>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4F36F153-7AB1-4D90-B761-693E8D1F6A7E}"/>
              </a:ext>
            </a:extLst>
          </p:cNvPr>
          <p:cNvSpPr>
            <a:spLocks noGrp="1"/>
          </p:cNvSpPr>
          <p:nvPr>
            <p:ph type="sldNum" sz="quarter" idx="16"/>
          </p:nvPr>
        </p:nvSpPr>
        <p:spPr/>
        <p:txBody>
          <a:bodyPr/>
          <a:lstStyle/>
          <a:p>
            <a:fld id="{4EBCDCBD-78E1-0D41-A999-31B5EBF8E02C}" type="slidenum">
              <a:rPr lang="en-US" smtClean="0"/>
              <a:pPr/>
              <a:t>11</a:t>
            </a:fld>
            <a:endParaRPr lang="en-US" dirty="0"/>
          </a:p>
        </p:txBody>
      </p:sp>
      <p:pic>
        <p:nvPicPr>
          <p:cNvPr id="3074" name="Picture 2" descr="xkcd: Automation">
            <a:extLst>
              <a:ext uri="{FF2B5EF4-FFF2-40B4-BE49-F238E27FC236}">
                <a16:creationId xmlns:a16="http://schemas.microsoft.com/office/drawing/2014/main" id="{6481C7D2-318B-4087-8920-F7728864E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76396"/>
            <a:ext cx="5205046" cy="5269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50C2FE-516B-4275-AFA4-AAD08833A892}"/>
              </a:ext>
            </a:extLst>
          </p:cNvPr>
          <p:cNvSpPr txBox="1"/>
          <p:nvPr/>
        </p:nvSpPr>
        <p:spPr>
          <a:xfrm>
            <a:off x="1798072" y="6217057"/>
            <a:ext cx="3015761" cy="276999"/>
          </a:xfrm>
          <a:prstGeom prst="rect">
            <a:avLst/>
          </a:prstGeom>
          <a:noFill/>
          <a:ln w="19050">
            <a:noFill/>
          </a:ln>
        </p:spPr>
        <p:txBody>
          <a:bodyPr wrap="square" rtlCol="0">
            <a:spAutoFit/>
          </a:bodyPr>
          <a:lstStyle/>
          <a:p>
            <a:r>
              <a:rPr lang="en-US" sz="1200" dirty="0">
                <a:solidFill>
                  <a:schemeClr val="tx2">
                    <a:lumMod val="75000"/>
                  </a:schemeClr>
                </a:solidFill>
              </a:rPr>
              <a:t>Source: https://xkcd.com/1319/</a:t>
            </a:r>
          </a:p>
        </p:txBody>
      </p:sp>
    </p:spTree>
    <p:extLst>
      <p:ext uri="{BB962C8B-B14F-4D97-AF65-F5344CB8AC3E}">
        <p14:creationId xmlns:p14="http://schemas.microsoft.com/office/powerpoint/2010/main" val="1129170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EDB84-1C0E-2899-5347-A21C21210214}"/>
              </a:ext>
            </a:extLst>
          </p:cNvPr>
          <p:cNvSpPr>
            <a:spLocks noGrp="1"/>
          </p:cNvSpPr>
          <p:nvPr>
            <p:ph type="title"/>
          </p:nvPr>
        </p:nvSpPr>
        <p:spPr/>
        <p:txBody>
          <a:bodyPr/>
          <a:lstStyle/>
          <a:p>
            <a:r>
              <a:rPr lang="en-US" dirty="0"/>
              <a:t>Complementary Testing Modes</a:t>
            </a:r>
          </a:p>
        </p:txBody>
      </p:sp>
      <p:sp>
        <p:nvSpPr>
          <p:cNvPr id="4" name="Date Placeholder 3">
            <a:extLst>
              <a:ext uri="{FF2B5EF4-FFF2-40B4-BE49-F238E27FC236}">
                <a16:creationId xmlns:a16="http://schemas.microsoft.com/office/drawing/2014/main" id="{CCA0653F-5B35-BEA2-A7E9-47462154FA30}"/>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39ACE631-164D-449B-BB5F-77CEA20175E5}"/>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6D336D70-8056-7846-C7D7-B387D5CBF81C}"/>
              </a:ext>
            </a:extLst>
          </p:cNvPr>
          <p:cNvSpPr>
            <a:spLocks noGrp="1"/>
          </p:cNvSpPr>
          <p:nvPr>
            <p:ph type="sldNum" sz="quarter" idx="16"/>
          </p:nvPr>
        </p:nvSpPr>
        <p:spPr/>
        <p:txBody>
          <a:bodyPr/>
          <a:lstStyle/>
          <a:p>
            <a:fld id="{4EBCDCBD-78E1-0D41-A999-31B5EBF8E02C}" type="slidenum">
              <a:rPr lang="en-US" smtClean="0"/>
              <a:pPr/>
              <a:t>12</a:t>
            </a:fld>
            <a:endParaRPr lang="en-US" dirty="0"/>
          </a:p>
        </p:txBody>
      </p:sp>
      <p:graphicFrame>
        <p:nvGraphicFramePr>
          <p:cNvPr id="7" name="Diagram 6">
            <a:extLst>
              <a:ext uri="{FF2B5EF4-FFF2-40B4-BE49-F238E27FC236}">
                <a16:creationId xmlns:a16="http://schemas.microsoft.com/office/drawing/2014/main" id="{B51A73B8-5130-643B-7A42-056B23383B7B}"/>
              </a:ext>
            </a:extLst>
          </p:cNvPr>
          <p:cNvGraphicFramePr/>
          <p:nvPr>
            <p:extLst>
              <p:ext uri="{D42A27DB-BD31-4B8C-83A1-F6EECF244321}">
                <p14:modId xmlns:p14="http://schemas.microsoft.com/office/powerpoint/2010/main" val="641800331"/>
              </p:ext>
            </p:extLst>
          </p:nvPr>
        </p:nvGraphicFramePr>
        <p:xfrm>
          <a:off x="2032000" y="10202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601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1DDDDADF-E89A-4CBC-BC7A-BD6D2D4439EB}"/>
              </a:ext>
            </a:extLst>
          </p:cNvPr>
          <p:cNvPicPr>
            <a:picLocks noGrp="1" noChangeAspect="1"/>
          </p:cNvPicPr>
          <p:nvPr>
            <p:ph idx="1"/>
          </p:nvPr>
        </p:nvPicPr>
        <p:blipFill>
          <a:blip r:embed="rId3"/>
          <a:stretch>
            <a:fillRect/>
          </a:stretch>
        </p:blipFill>
        <p:spPr>
          <a:xfrm>
            <a:off x="742416" y="1432608"/>
            <a:ext cx="5475812" cy="3650541"/>
          </a:xfrm>
        </p:spPr>
      </p:pic>
      <p:sp>
        <p:nvSpPr>
          <p:cNvPr id="11" name="Text Placeholder 10">
            <a:extLst>
              <a:ext uri="{FF2B5EF4-FFF2-40B4-BE49-F238E27FC236}">
                <a16:creationId xmlns:a16="http://schemas.microsoft.com/office/drawing/2014/main" id="{2FFB3B5B-B6AA-4D22-8C08-6A0AC91A7506}"/>
              </a:ext>
            </a:extLst>
          </p:cNvPr>
          <p:cNvSpPr>
            <a:spLocks noGrp="1"/>
          </p:cNvSpPr>
          <p:nvPr>
            <p:ph type="body" sz="quarter" idx="14"/>
          </p:nvPr>
        </p:nvSpPr>
        <p:spPr/>
        <p:txBody>
          <a:bodyPr/>
          <a:lstStyle/>
          <a:p>
            <a:r>
              <a:rPr lang="en-US" dirty="0"/>
              <a:t>And they rarely allow for enough experimental control to evaluate workflows</a:t>
            </a:r>
          </a:p>
        </p:txBody>
      </p:sp>
      <p:pic>
        <p:nvPicPr>
          <p:cNvPr id="17" name="Content Placeholder 16">
            <a:extLst>
              <a:ext uri="{FF2B5EF4-FFF2-40B4-BE49-F238E27FC236}">
                <a16:creationId xmlns:a16="http://schemas.microsoft.com/office/drawing/2014/main" id="{FACEFDCB-F631-4C72-9C2B-7E1F85134F0F}"/>
              </a:ext>
            </a:extLst>
          </p:cNvPr>
          <p:cNvPicPr>
            <a:picLocks noGrp="1" noChangeAspect="1"/>
          </p:cNvPicPr>
          <p:nvPr>
            <p:ph idx="13"/>
          </p:nvPr>
        </p:nvPicPr>
        <p:blipFill>
          <a:blip r:embed="rId4"/>
          <a:stretch>
            <a:fillRect/>
          </a:stretch>
        </p:blipFill>
        <p:spPr>
          <a:xfrm>
            <a:off x="6383867" y="2078289"/>
            <a:ext cx="4856162" cy="3237441"/>
          </a:xfrm>
        </p:spPr>
      </p:pic>
      <p:sp>
        <p:nvSpPr>
          <p:cNvPr id="2" name="Title 1">
            <a:extLst>
              <a:ext uri="{FF2B5EF4-FFF2-40B4-BE49-F238E27FC236}">
                <a16:creationId xmlns:a16="http://schemas.microsoft.com/office/drawing/2014/main" id="{B9D1357E-2154-1B40-401C-D1B03FE7CFB0}"/>
              </a:ext>
            </a:extLst>
          </p:cNvPr>
          <p:cNvSpPr>
            <a:spLocks noGrp="1"/>
          </p:cNvSpPr>
          <p:nvPr>
            <p:ph type="title"/>
          </p:nvPr>
        </p:nvSpPr>
        <p:spPr/>
        <p:txBody>
          <a:bodyPr/>
          <a:lstStyle/>
          <a:p>
            <a:r>
              <a:rPr lang="en-US" sz="3600" dirty="0">
                <a:effectLst/>
                <a:latin typeface="Aptos"/>
                <a:ea typeface="Aptos"/>
                <a:cs typeface="Aptos"/>
              </a:rPr>
              <a:t>Structured Experimentation</a:t>
            </a:r>
            <a:endParaRPr lang="en-US" dirty="0"/>
          </a:p>
        </p:txBody>
      </p:sp>
      <p:sp>
        <p:nvSpPr>
          <p:cNvPr id="12" name="Text Placeholder 11">
            <a:extLst>
              <a:ext uri="{FF2B5EF4-FFF2-40B4-BE49-F238E27FC236}">
                <a16:creationId xmlns:a16="http://schemas.microsoft.com/office/drawing/2014/main" id="{40BC5038-1FDD-4016-BCB6-AE9F49346CB1}"/>
              </a:ext>
            </a:extLst>
          </p:cNvPr>
          <p:cNvSpPr>
            <a:spLocks noGrp="1"/>
          </p:cNvSpPr>
          <p:nvPr>
            <p:ph type="body" sz="quarter" idx="18"/>
          </p:nvPr>
        </p:nvSpPr>
        <p:spPr>
          <a:xfrm>
            <a:off x="745067" y="907256"/>
            <a:ext cx="11277600" cy="379720"/>
          </a:xfrm>
        </p:spPr>
        <p:txBody>
          <a:bodyPr/>
          <a:lstStyle/>
          <a:p>
            <a:r>
              <a:rPr lang="en-US" dirty="0"/>
              <a:t>Exercises are great for observing potential workflows</a:t>
            </a:r>
          </a:p>
        </p:txBody>
      </p:sp>
      <p:sp>
        <p:nvSpPr>
          <p:cNvPr id="4" name="Date Placeholder 3">
            <a:extLst>
              <a:ext uri="{FF2B5EF4-FFF2-40B4-BE49-F238E27FC236}">
                <a16:creationId xmlns:a16="http://schemas.microsoft.com/office/drawing/2014/main" id="{1C1C3863-A078-6E75-6460-3080586D1AC7}"/>
              </a:ext>
            </a:extLst>
          </p:cNvPr>
          <p:cNvSpPr>
            <a:spLocks noGrp="1"/>
          </p:cNvSpPr>
          <p:nvPr>
            <p:ph type="dt" sz="half" idx="19"/>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DDF24B94-576B-1947-4835-610076141B13}"/>
              </a:ext>
            </a:extLst>
          </p:cNvPr>
          <p:cNvSpPr>
            <a:spLocks noGrp="1"/>
          </p:cNvSpPr>
          <p:nvPr>
            <p:ph type="ftr" sz="quarter" idx="20"/>
          </p:nvPr>
        </p:nvSpPr>
        <p:spPr/>
        <p:txBody>
          <a:bodyPr/>
          <a:lstStyle/>
          <a:p>
            <a:endParaRPr lang="en-US" dirty="0"/>
          </a:p>
        </p:txBody>
      </p:sp>
      <p:sp>
        <p:nvSpPr>
          <p:cNvPr id="6" name="Slide Number Placeholder 5">
            <a:extLst>
              <a:ext uri="{FF2B5EF4-FFF2-40B4-BE49-F238E27FC236}">
                <a16:creationId xmlns:a16="http://schemas.microsoft.com/office/drawing/2014/main" id="{D1A47C81-C9E8-390C-552A-F72706581342}"/>
              </a:ext>
            </a:extLst>
          </p:cNvPr>
          <p:cNvSpPr>
            <a:spLocks noGrp="1"/>
          </p:cNvSpPr>
          <p:nvPr>
            <p:ph type="sldNum" sz="quarter" idx="21"/>
          </p:nvPr>
        </p:nvSpPr>
        <p:spPr/>
        <p:txBody>
          <a:bodyPr/>
          <a:lstStyle/>
          <a:p>
            <a:fld id="{4EBCDCBD-78E1-0D41-A999-31B5EBF8E02C}" type="slidenum">
              <a:rPr lang="en-US" smtClean="0"/>
              <a:pPr/>
              <a:t>13</a:t>
            </a:fld>
            <a:endParaRPr lang="en-US" dirty="0"/>
          </a:p>
        </p:txBody>
      </p:sp>
      <p:sp>
        <p:nvSpPr>
          <p:cNvPr id="15" name="Text Placeholder 11">
            <a:extLst>
              <a:ext uri="{FF2B5EF4-FFF2-40B4-BE49-F238E27FC236}">
                <a16:creationId xmlns:a16="http://schemas.microsoft.com/office/drawing/2014/main" id="{D5EA7639-77AA-459A-939A-8D6E2D477DC0}"/>
              </a:ext>
            </a:extLst>
          </p:cNvPr>
          <p:cNvSpPr txBox="1">
            <a:spLocks/>
          </p:cNvSpPr>
          <p:nvPr/>
        </p:nvSpPr>
        <p:spPr>
          <a:xfrm>
            <a:off x="6383867" y="1644067"/>
            <a:ext cx="4205111" cy="403279"/>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a:buNone/>
              <a:defRPr sz="2000" kern="1200" baseline="0">
                <a:solidFill>
                  <a:schemeClr val="tx2">
                    <a:lumMod val="60000"/>
                    <a:lumOff val="40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But they aren’t the real world</a:t>
            </a:r>
          </a:p>
        </p:txBody>
      </p:sp>
    </p:spTree>
    <p:extLst>
      <p:ext uri="{BB962C8B-B14F-4D97-AF65-F5344CB8AC3E}">
        <p14:creationId xmlns:p14="http://schemas.microsoft.com/office/powerpoint/2010/main" val="1349498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41B4390-6E06-8C34-B6A5-222F4CFCB0B7}"/>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3C031DC2-0A2D-4E7A-3A48-AEAAF3887195}"/>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597A1BB6-7EF5-3D94-1900-BC3FCF2D7900}"/>
              </a:ext>
            </a:extLst>
          </p:cNvPr>
          <p:cNvSpPr>
            <a:spLocks noGrp="1"/>
          </p:cNvSpPr>
          <p:nvPr>
            <p:ph type="sldNum" sz="quarter" idx="16"/>
          </p:nvPr>
        </p:nvSpPr>
        <p:spPr/>
        <p:txBody>
          <a:bodyPr/>
          <a:lstStyle/>
          <a:p>
            <a:fld id="{4EBCDCBD-78E1-0D41-A999-31B5EBF8E02C}" type="slidenum">
              <a:rPr lang="en-US" smtClean="0"/>
              <a:pPr/>
              <a:t>14</a:t>
            </a:fld>
            <a:endParaRPr lang="en-US" dirty="0"/>
          </a:p>
        </p:txBody>
      </p:sp>
      <p:pic>
        <p:nvPicPr>
          <p:cNvPr id="15" name="Picture 14">
            <a:extLst>
              <a:ext uri="{FF2B5EF4-FFF2-40B4-BE49-F238E27FC236}">
                <a16:creationId xmlns:a16="http://schemas.microsoft.com/office/drawing/2014/main" id="{36BD4908-AF83-4581-A7F5-95CE71B4986F}"/>
              </a:ext>
            </a:extLst>
          </p:cNvPr>
          <p:cNvPicPr>
            <a:picLocks noChangeAspect="1"/>
          </p:cNvPicPr>
          <p:nvPr/>
        </p:nvPicPr>
        <p:blipFill>
          <a:blip r:embed="rId3">
            <a:clrChange>
              <a:clrFrom>
                <a:srgbClr val="FDFDFD"/>
              </a:clrFrom>
              <a:clrTo>
                <a:srgbClr val="FDFDFD">
                  <a:alpha val="0"/>
                </a:srgbClr>
              </a:clrTo>
            </a:clrChange>
          </a:blip>
          <a:stretch>
            <a:fillRect/>
          </a:stretch>
        </p:blipFill>
        <p:spPr>
          <a:xfrm>
            <a:off x="204117" y="959851"/>
            <a:ext cx="8485011" cy="5656674"/>
          </a:xfrm>
          <a:prstGeom prst="rect">
            <a:avLst/>
          </a:prstGeom>
        </p:spPr>
      </p:pic>
      <p:sp>
        <p:nvSpPr>
          <p:cNvPr id="2" name="Title 1">
            <a:extLst>
              <a:ext uri="{FF2B5EF4-FFF2-40B4-BE49-F238E27FC236}">
                <a16:creationId xmlns:a16="http://schemas.microsoft.com/office/drawing/2014/main" id="{D358FEF8-59F3-72CC-C9E1-1E7A497B3F4F}"/>
              </a:ext>
            </a:extLst>
          </p:cNvPr>
          <p:cNvSpPr>
            <a:spLocks noGrp="1"/>
          </p:cNvSpPr>
          <p:nvPr>
            <p:ph type="title"/>
          </p:nvPr>
        </p:nvSpPr>
        <p:spPr/>
        <p:txBody>
          <a:bodyPr/>
          <a:lstStyle/>
          <a:p>
            <a:r>
              <a:rPr lang="en-US" dirty="0"/>
              <a:t>Iterative Testing</a:t>
            </a:r>
          </a:p>
        </p:txBody>
      </p:sp>
      <p:sp>
        <p:nvSpPr>
          <p:cNvPr id="3" name="Content Placeholder 2">
            <a:extLst>
              <a:ext uri="{FF2B5EF4-FFF2-40B4-BE49-F238E27FC236}">
                <a16:creationId xmlns:a16="http://schemas.microsoft.com/office/drawing/2014/main" id="{435DEED1-E287-B3B9-89CA-09F3C58B9D83}"/>
              </a:ext>
            </a:extLst>
          </p:cNvPr>
          <p:cNvSpPr>
            <a:spLocks noGrp="1"/>
          </p:cNvSpPr>
          <p:nvPr>
            <p:ph sz="quarter" idx="13"/>
          </p:nvPr>
        </p:nvSpPr>
        <p:spPr>
          <a:xfrm>
            <a:off x="909109" y="972671"/>
            <a:ext cx="7666355" cy="5030786"/>
          </a:xfrm>
        </p:spPr>
        <p:txBody>
          <a:bodyPr>
            <a:normAutofit/>
          </a:bodyPr>
          <a:lstStyle/>
          <a:p>
            <a:pPr marL="0" indent="0">
              <a:buNone/>
            </a:pPr>
            <a:r>
              <a:rPr lang="en-US" sz="2400" dirty="0">
                <a:effectLst/>
                <a:latin typeface="Aptos"/>
                <a:ea typeface="Aptos"/>
                <a:cs typeface="Aptos"/>
              </a:rPr>
              <a:t>T&amp;E has to be a collaborative process between stakeholders</a:t>
            </a:r>
            <a:endParaRPr lang="en-US" sz="2400" dirty="0"/>
          </a:p>
        </p:txBody>
      </p:sp>
      <p:sp>
        <p:nvSpPr>
          <p:cNvPr id="16" name="Rectangle: Folded Corner 15">
            <a:extLst>
              <a:ext uri="{FF2B5EF4-FFF2-40B4-BE49-F238E27FC236}">
                <a16:creationId xmlns:a16="http://schemas.microsoft.com/office/drawing/2014/main" id="{1EB3439A-1AD3-4EE5-A1AD-C06944CD6108}"/>
              </a:ext>
            </a:extLst>
          </p:cNvPr>
          <p:cNvSpPr/>
          <p:nvPr/>
        </p:nvSpPr>
        <p:spPr>
          <a:xfrm>
            <a:off x="9027373" y="706967"/>
            <a:ext cx="1800224" cy="1591733"/>
          </a:xfrm>
          <a:prstGeom prst="foldedCorner">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“We don’t even know how to turn it on.”</a:t>
            </a:r>
          </a:p>
        </p:txBody>
      </p:sp>
      <p:sp>
        <p:nvSpPr>
          <p:cNvPr id="17" name="Rectangle: Folded Corner 16">
            <a:extLst>
              <a:ext uri="{FF2B5EF4-FFF2-40B4-BE49-F238E27FC236}">
                <a16:creationId xmlns:a16="http://schemas.microsoft.com/office/drawing/2014/main" id="{F66C89DF-0854-421E-BA81-DB74A75CBC9A}"/>
              </a:ext>
            </a:extLst>
          </p:cNvPr>
          <p:cNvSpPr/>
          <p:nvPr/>
        </p:nvSpPr>
        <p:spPr>
          <a:xfrm>
            <a:off x="10262025" y="2473268"/>
            <a:ext cx="1800224" cy="1591733"/>
          </a:xfrm>
          <a:prstGeom prst="foldedCorner">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“T&amp;E happens too late to fix the problems.”</a:t>
            </a:r>
          </a:p>
        </p:txBody>
      </p:sp>
      <p:sp>
        <p:nvSpPr>
          <p:cNvPr id="18" name="Rectangle: Folded Corner 17">
            <a:extLst>
              <a:ext uri="{FF2B5EF4-FFF2-40B4-BE49-F238E27FC236}">
                <a16:creationId xmlns:a16="http://schemas.microsoft.com/office/drawing/2014/main" id="{A2D6702D-8255-4057-B36B-C5E64AB72CB4}"/>
              </a:ext>
            </a:extLst>
          </p:cNvPr>
          <p:cNvSpPr/>
          <p:nvPr/>
        </p:nvSpPr>
        <p:spPr>
          <a:xfrm>
            <a:off x="9100539" y="4239569"/>
            <a:ext cx="1800224" cy="1591733"/>
          </a:xfrm>
          <a:prstGeom prst="foldedCorner">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“T&amp;E is a blocker to fielding.”</a:t>
            </a:r>
          </a:p>
        </p:txBody>
      </p:sp>
    </p:spTree>
    <p:extLst>
      <p:ext uri="{BB962C8B-B14F-4D97-AF65-F5344CB8AC3E}">
        <p14:creationId xmlns:p14="http://schemas.microsoft.com/office/powerpoint/2010/main" val="1563765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AA52-2B86-4E8D-92F3-C2918EE50CE0}"/>
              </a:ext>
            </a:extLst>
          </p:cNvPr>
          <p:cNvSpPr>
            <a:spLocks noGrp="1"/>
          </p:cNvSpPr>
          <p:nvPr>
            <p:ph type="title"/>
          </p:nvPr>
        </p:nvSpPr>
        <p:spPr/>
        <p:txBody>
          <a:bodyPr/>
          <a:lstStyle/>
          <a:p>
            <a:r>
              <a:rPr lang="en-US" dirty="0"/>
              <a:t>Scenario-Based Testing</a:t>
            </a:r>
          </a:p>
        </p:txBody>
      </p:sp>
      <p:sp>
        <p:nvSpPr>
          <p:cNvPr id="3" name="Content Placeholder 2">
            <a:extLst>
              <a:ext uri="{FF2B5EF4-FFF2-40B4-BE49-F238E27FC236}">
                <a16:creationId xmlns:a16="http://schemas.microsoft.com/office/drawing/2014/main" id="{C2FF76D6-913F-414D-B1FB-322FA3CDEA83}"/>
              </a:ext>
            </a:extLst>
          </p:cNvPr>
          <p:cNvSpPr>
            <a:spLocks noGrp="1"/>
          </p:cNvSpPr>
          <p:nvPr>
            <p:ph sz="quarter" idx="13"/>
          </p:nvPr>
        </p:nvSpPr>
        <p:spPr>
          <a:xfrm>
            <a:off x="4255910" y="1179514"/>
            <a:ext cx="6983589" cy="5030786"/>
          </a:xfrm>
        </p:spPr>
        <p:txBody>
          <a:bodyPr/>
          <a:lstStyle/>
          <a:p>
            <a:r>
              <a:rPr lang="en-US" dirty="0"/>
              <a:t>Testing without concrete scenarios is often too abstract to be successful</a:t>
            </a:r>
          </a:p>
          <a:p>
            <a:endParaRPr lang="en-US" dirty="0"/>
          </a:p>
          <a:p>
            <a:r>
              <a:rPr lang="en-US" dirty="0"/>
              <a:t>Good scenarios for testing: </a:t>
            </a:r>
          </a:p>
          <a:p>
            <a:pPr lvl="1"/>
            <a:endParaRPr lang="en-US" dirty="0"/>
          </a:p>
          <a:p>
            <a:pPr lvl="1"/>
            <a:r>
              <a:rPr lang="en-US" dirty="0"/>
              <a:t>Are realistic for the mission and based on stakeholder input</a:t>
            </a:r>
          </a:p>
          <a:p>
            <a:pPr lvl="1"/>
            <a:endParaRPr lang="en-US" dirty="0"/>
          </a:p>
          <a:p>
            <a:pPr lvl="1"/>
            <a:r>
              <a:rPr lang="en-US" dirty="0"/>
              <a:t>Include edge cases and potential failure modes </a:t>
            </a:r>
          </a:p>
          <a:p>
            <a:pPr lvl="1"/>
            <a:endParaRPr lang="en-US" dirty="0"/>
          </a:p>
          <a:p>
            <a:pPr lvl="1"/>
            <a:r>
              <a:rPr lang="en-US" dirty="0"/>
              <a:t>Focus on metrics and features that are important and relevant to the mission outcomes </a:t>
            </a:r>
          </a:p>
        </p:txBody>
      </p:sp>
      <p:sp>
        <p:nvSpPr>
          <p:cNvPr id="4" name="Date Placeholder 3">
            <a:extLst>
              <a:ext uri="{FF2B5EF4-FFF2-40B4-BE49-F238E27FC236}">
                <a16:creationId xmlns:a16="http://schemas.microsoft.com/office/drawing/2014/main" id="{04340329-8566-45BF-BDF3-EE7DA38BCD75}"/>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170540C6-717D-4E85-BF5C-D80F014C60A6}"/>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E29F3BC2-BBC0-4F7F-8A6B-0DF1A502C8CF}"/>
              </a:ext>
            </a:extLst>
          </p:cNvPr>
          <p:cNvSpPr>
            <a:spLocks noGrp="1"/>
          </p:cNvSpPr>
          <p:nvPr>
            <p:ph type="sldNum" sz="quarter" idx="16"/>
          </p:nvPr>
        </p:nvSpPr>
        <p:spPr/>
        <p:txBody>
          <a:bodyPr/>
          <a:lstStyle/>
          <a:p>
            <a:fld id="{4EBCDCBD-78E1-0D41-A999-31B5EBF8E02C}" type="slidenum">
              <a:rPr lang="en-US" smtClean="0"/>
              <a:pPr/>
              <a:t>15</a:t>
            </a:fld>
            <a:endParaRPr lang="en-US" dirty="0"/>
          </a:p>
        </p:txBody>
      </p:sp>
      <p:pic>
        <p:nvPicPr>
          <p:cNvPr id="8" name="Picture 7">
            <a:extLst>
              <a:ext uri="{FF2B5EF4-FFF2-40B4-BE49-F238E27FC236}">
                <a16:creationId xmlns:a16="http://schemas.microsoft.com/office/drawing/2014/main" id="{E89A0333-1526-436E-95FE-105F2ACF8E87}"/>
              </a:ext>
            </a:extLst>
          </p:cNvPr>
          <p:cNvPicPr>
            <a:picLocks noChangeAspect="1"/>
          </p:cNvPicPr>
          <p:nvPr/>
        </p:nvPicPr>
        <p:blipFill>
          <a:blip r:embed="rId3"/>
          <a:stretch>
            <a:fillRect/>
          </a:stretch>
        </p:blipFill>
        <p:spPr>
          <a:xfrm>
            <a:off x="457200" y="986367"/>
            <a:ext cx="3381022" cy="5071533"/>
          </a:xfrm>
          <a:prstGeom prst="rect">
            <a:avLst/>
          </a:prstGeom>
        </p:spPr>
      </p:pic>
    </p:spTree>
    <p:extLst>
      <p:ext uri="{BB962C8B-B14F-4D97-AF65-F5344CB8AC3E}">
        <p14:creationId xmlns:p14="http://schemas.microsoft.com/office/powerpoint/2010/main" val="2316251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EAE76F2-A4D1-4577-DF8B-4CCFB415378C}"/>
              </a:ext>
            </a:extLst>
          </p:cNvPr>
          <p:cNvSpPr/>
          <p:nvPr/>
        </p:nvSpPr>
        <p:spPr>
          <a:xfrm>
            <a:off x="5638800" y="0"/>
            <a:ext cx="2141622" cy="2349008"/>
          </a:xfrm>
          <a:prstGeom prst="rect">
            <a:avLst/>
          </a:prstGeom>
          <a:gradFill>
            <a:gsLst>
              <a:gs pos="0">
                <a:schemeClr val="bg1">
                  <a:alpha val="0"/>
                </a:schemeClr>
              </a:gs>
              <a:gs pos="88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a:p>
        </p:txBody>
      </p:sp>
      <p:sp>
        <p:nvSpPr>
          <p:cNvPr id="2" name="Title 1">
            <a:extLst>
              <a:ext uri="{FF2B5EF4-FFF2-40B4-BE49-F238E27FC236}">
                <a16:creationId xmlns:a16="http://schemas.microsoft.com/office/drawing/2014/main" id="{8BC2D802-0344-4E86-BDA2-5403124A4363}"/>
              </a:ext>
            </a:extLst>
          </p:cNvPr>
          <p:cNvSpPr>
            <a:spLocks noGrp="1"/>
          </p:cNvSpPr>
          <p:nvPr>
            <p:ph type="title"/>
          </p:nvPr>
        </p:nvSpPr>
        <p:spPr>
          <a:xfrm>
            <a:off x="457200" y="440833"/>
            <a:ext cx="11277600" cy="580276"/>
          </a:xfrm>
        </p:spPr>
        <p:txBody>
          <a:bodyPr>
            <a:normAutofit/>
          </a:bodyPr>
          <a:lstStyle/>
          <a:p>
            <a:r>
              <a:rPr lang="en-US" dirty="0"/>
              <a:t>Establishing Metrics</a:t>
            </a:r>
          </a:p>
        </p:txBody>
      </p:sp>
      <p:sp>
        <p:nvSpPr>
          <p:cNvPr id="6" name="Slide Number Placeholder 5">
            <a:extLst>
              <a:ext uri="{FF2B5EF4-FFF2-40B4-BE49-F238E27FC236}">
                <a16:creationId xmlns:a16="http://schemas.microsoft.com/office/drawing/2014/main" id="{B21840E0-5F8B-47CD-AFF0-8177F51B1673}"/>
              </a:ext>
            </a:extLst>
          </p:cNvPr>
          <p:cNvSpPr>
            <a:spLocks noGrp="1"/>
          </p:cNvSpPr>
          <p:nvPr>
            <p:ph type="sldNum" sz="quarter" idx="16"/>
          </p:nvPr>
        </p:nvSpPr>
        <p:spPr/>
        <p:txBody>
          <a:bodyPr/>
          <a:lstStyle/>
          <a:p>
            <a:fld id="{4EBCDCBD-78E1-0D41-A999-31B5EBF8E02C}" type="slidenum">
              <a:rPr lang="en-US" smtClean="0"/>
              <a:pPr/>
              <a:t>16</a:t>
            </a:fld>
            <a:endParaRPr lang="en-US" dirty="0"/>
          </a:p>
        </p:txBody>
      </p:sp>
      <p:grpSp>
        <p:nvGrpSpPr>
          <p:cNvPr id="36" name="Group 35">
            <a:extLst>
              <a:ext uri="{FF2B5EF4-FFF2-40B4-BE49-F238E27FC236}">
                <a16:creationId xmlns:a16="http://schemas.microsoft.com/office/drawing/2014/main" id="{A5CB4831-C233-CDE1-578D-E135B603B487}"/>
              </a:ext>
            </a:extLst>
          </p:cNvPr>
          <p:cNvGrpSpPr/>
          <p:nvPr/>
        </p:nvGrpSpPr>
        <p:grpSpPr>
          <a:xfrm>
            <a:off x="457204" y="1664800"/>
            <a:ext cx="11277601" cy="843662"/>
            <a:chOff x="457199" y="2604117"/>
            <a:chExt cx="11277601" cy="843662"/>
          </a:xfrm>
        </p:grpSpPr>
        <p:sp>
          <p:nvSpPr>
            <p:cNvPr id="3" name="Rectangle: Rounded Corners 2">
              <a:extLst>
                <a:ext uri="{FF2B5EF4-FFF2-40B4-BE49-F238E27FC236}">
                  <a16:creationId xmlns:a16="http://schemas.microsoft.com/office/drawing/2014/main" id="{945CD0E0-CF1D-4FA2-B4C4-5F2EC556D873}"/>
                </a:ext>
              </a:extLst>
            </p:cNvPr>
            <p:cNvSpPr/>
            <p:nvPr/>
          </p:nvSpPr>
          <p:spPr>
            <a:xfrm>
              <a:off x="4590482" y="2604118"/>
              <a:ext cx="7144318" cy="762000"/>
            </a:xfrm>
            <a:prstGeom prst="roundRect">
              <a:avLst>
                <a:gd name="adj" fmla="val 0"/>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576263"/>
              <a:r>
                <a:rPr lang="en-US" sz="1600" dirty="0">
                  <a:solidFill>
                    <a:schemeClr val="accent1"/>
                  </a:solidFill>
                </a:rPr>
                <a:t>The target will be unable to launch munitions.</a:t>
              </a:r>
            </a:p>
          </p:txBody>
        </p:sp>
        <p:sp>
          <p:nvSpPr>
            <p:cNvPr id="10" name="Rectangle: Rounded Corners 9">
              <a:extLst>
                <a:ext uri="{FF2B5EF4-FFF2-40B4-BE49-F238E27FC236}">
                  <a16:creationId xmlns:a16="http://schemas.microsoft.com/office/drawing/2014/main" id="{639C2AA1-FAEA-4515-897B-58202406B256}"/>
                </a:ext>
              </a:extLst>
            </p:cNvPr>
            <p:cNvSpPr/>
            <p:nvPr/>
          </p:nvSpPr>
          <p:spPr>
            <a:xfrm>
              <a:off x="457200" y="2604117"/>
              <a:ext cx="4486759" cy="51673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r>
                <a:rPr lang="en-US" b="1" dirty="0"/>
                <a:t>What does good look like?</a:t>
              </a:r>
            </a:p>
          </p:txBody>
        </p:sp>
        <p:sp>
          <p:nvSpPr>
            <p:cNvPr id="11" name="TextBox 10">
              <a:extLst>
                <a:ext uri="{FF2B5EF4-FFF2-40B4-BE49-F238E27FC236}">
                  <a16:creationId xmlns:a16="http://schemas.microsoft.com/office/drawing/2014/main" id="{4429CEFE-C73A-4667-9086-3C40B18A8806}"/>
                </a:ext>
              </a:extLst>
            </p:cNvPr>
            <p:cNvSpPr txBox="1"/>
            <p:nvPr/>
          </p:nvSpPr>
          <p:spPr>
            <a:xfrm>
              <a:off x="457199" y="3140002"/>
              <a:ext cx="3954381" cy="307777"/>
            </a:xfrm>
            <a:prstGeom prst="rect">
              <a:avLst/>
            </a:prstGeom>
            <a:noFill/>
            <a:ln w="19050">
              <a:noFill/>
            </a:ln>
          </p:spPr>
          <p:txBody>
            <a:bodyPr wrap="square" rtlCol="0">
              <a:spAutoFit/>
            </a:bodyPr>
            <a:lstStyle/>
            <a:p>
              <a:pPr marL="123825" indent="-123825">
                <a:buFont typeface="Arial" panose="020B0604020202020204" pitchFamily="34" charset="0"/>
                <a:buChar char="•"/>
              </a:pPr>
              <a:r>
                <a:rPr lang="en-US" sz="1400" dirty="0">
                  <a:solidFill>
                    <a:schemeClr val="tx2">
                      <a:lumMod val="75000"/>
                    </a:schemeClr>
                  </a:solidFill>
                </a:rPr>
                <a:t>How will I know I have succeeded?</a:t>
              </a:r>
            </a:p>
          </p:txBody>
        </p:sp>
        <p:cxnSp>
          <p:nvCxnSpPr>
            <p:cNvPr id="12" name="Straight Connector 11">
              <a:extLst>
                <a:ext uri="{FF2B5EF4-FFF2-40B4-BE49-F238E27FC236}">
                  <a16:creationId xmlns:a16="http://schemas.microsoft.com/office/drawing/2014/main" id="{7E15096E-8FDE-2D69-0AC1-EFF2A666CDC9}"/>
                </a:ext>
              </a:extLst>
            </p:cNvPr>
            <p:cNvCxnSpPr>
              <a:cxnSpLocks/>
            </p:cNvCxnSpPr>
            <p:nvPr/>
          </p:nvCxnSpPr>
          <p:spPr>
            <a:xfrm>
              <a:off x="4211782" y="2611996"/>
              <a:ext cx="752301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622E41F1-6168-42AB-55F6-4FE4FBF98C01}"/>
              </a:ext>
            </a:extLst>
          </p:cNvPr>
          <p:cNvGrpSpPr/>
          <p:nvPr/>
        </p:nvGrpSpPr>
        <p:grpSpPr>
          <a:xfrm>
            <a:off x="457198" y="3396970"/>
            <a:ext cx="11277602" cy="1756067"/>
            <a:chOff x="457198" y="3478520"/>
            <a:chExt cx="11277602" cy="1756067"/>
          </a:xfrm>
        </p:grpSpPr>
        <p:sp>
          <p:nvSpPr>
            <p:cNvPr id="15" name="Rectangle: Rounded Corners 14">
              <a:extLst>
                <a:ext uri="{FF2B5EF4-FFF2-40B4-BE49-F238E27FC236}">
                  <a16:creationId xmlns:a16="http://schemas.microsoft.com/office/drawing/2014/main" id="{4255655A-1BED-4A9A-BA06-CFB64BC60BDE}"/>
                </a:ext>
              </a:extLst>
            </p:cNvPr>
            <p:cNvSpPr/>
            <p:nvPr/>
          </p:nvSpPr>
          <p:spPr>
            <a:xfrm>
              <a:off x="4590482" y="3478520"/>
              <a:ext cx="7144318" cy="1756067"/>
            </a:xfrm>
            <a:prstGeom prst="roundRect">
              <a:avLst>
                <a:gd name="adj" fmla="val 0"/>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576263"/>
              <a:r>
                <a:rPr lang="en-US" sz="1600" dirty="0">
                  <a:solidFill>
                    <a:schemeClr val="accent1"/>
                  </a:solidFill>
                </a:rPr>
                <a:t>System will detect target.</a:t>
              </a:r>
            </a:p>
            <a:p>
              <a:pPr marL="576263"/>
              <a:r>
                <a:rPr lang="en-US" sz="1600" dirty="0">
                  <a:solidFill>
                    <a:schemeClr val="accent1"/>
                  </a:solidFill>
                </a:rPr>
                <a:t>System will achieve sufficient positive ID and confidence to strike.</a:t>
              </a:r>
            </a:p>
            <a:p>
              <a:pPr marL="576263"/>
              <a:r>
                <a:rPr lang="en-US" sz="1600" dirty="0">
                  <a:solidFill>
                    <a:schemeClr val="accent1"/>
                  </a:solidFill>
                </a:rPr>
                <a:t>Weapon will strike target. </a:t>
              </a:r>
            </a:p>
            <a:p>
              <a:pPr marL="576263"/>
              <a:r>
                <a:rPr lang="en-US" sz="1600" dirty="0">
                  <a:solidFill>
                    <a:schemeClr val="accent1"/>
                  </a:solidFill>
                </a:rPr>
                <a:t>After strike, satellite imagery will show damage to the target and intact civilian infrastructure.</a:t>
              </a:r>
            </a:p>
          </p:txBody>
        </p:sp>
        <p:sp>
          <p:nvSpPr>
            <p:cNvPr id="17" name="Rectangle: Rounded Corners 16">
              <a:extLst>
                <a:ext uri="{FF2B5EF4-FFF2-40B4-BE49-F238E27FC236}">
                  <a16:creationId xmlns:a16="http://schemas.microsoft.com/office/drawing/2014/main" id="{87F23A1F-10E6-4268-840B-8C2A56DF987D}"/>
                </a:ext>
              </a:extLst>
            </p:cNvPr>
            <p:cNvSpPr/>
            <p:nvPr/>
          </p:nvSpPr>
          <p:spPr>
            <a:xfrm>
              <a:off x="457198" y="3484492"/>
              <a:ext cx="4486759" cy="762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r>
                <a:rPr lang="en-US" b="1" dirty="0"/>
                <a:t>Observables and Measurables</a:t>
              </a:r>
            </a:p>
          </p:txBody>
        </p:sp>
        <p:sp>
          <p:nvSpPr>
            <p:cNvPr id="18" name="TextBox 17">
              <a:extLst>
                <a:ext uri="{FF2B5EF4-FFF2-40B4-BE49-F238E27FC236}">
                  <a16:creationId xmlns:a16="http://schemas.microsoft.com/office/drawing/2014/main" id="{4A963148-19B5-46E7-8590-D5FD261AC19B}"/>
                </a:ext>
              </a:extLst>
            </p:cNvPr>
            <p:cNvSpPr txBox="1"/>
            <p:nvPr/>
          </p:nvSpPr>
          <p:spPr>
            <a:xfrm>
              <a:off x="457199" y="4271048"/>
              <a:ext cx="3954381" cy="954107"/>
            </a:xfrm>
            <a:prstGeom prst="rect">
              <a:avLst/>
            </a:prstGeom>
            <a:noFill/>
            <a:ln w="19050">
              <a:noFill/>
            </a:ln>
          </p:spPr>
          <p:txBody>
            <a:bodyPr wrap="square" rtlCol="0">
              <a:spAutoFit/>
            </a:bodyPr>
            <a:lstStyle/>
            <a:p>
              <a:pPr marL="123825" indent="-123825">
                <a:buFont typeface="Arial" panose="020B0604020202020204" pitchFamily="34" charset="0"/>
                <a:buChar char="•"/>
              </a:pPr>
              <a:r>
                <a:rPr lang="en-US" sz="1400" dirty="0">
                  <a:solidFill>
                    <a:schemeClr val="tx2">
                      <a:lumMod val="75000"/>
                    </a:schemeClr>
                  </a:solidFill>
                </a:rPr>
                <a:t>What can I observe in the system, outputs, and outcomes?</a:t>
              </a:r>
            </a:p>
            <a:p>
              <a:pPr marL="123825" indent="-123825">
                <a:buFont typeface="Arial" panose="020B0604020202020204" pitchFamily="34" charset="0"/>
                <a:buChar char="•"/>
              </a:pPr>
              <a:r>
                <a:rPr lang="en-US" sz="1400" dirty="0">
                  <a:solidFill>
                    <a:schemeClr val="tx2">
                      <a:lumMod val="75000"/>
                    </a:schemeClr>
                  </a:solidFill>
                </a:rPr>
                <a:t>What outputs and/or artifacts are created? </a:t>
              </a:r>
            </a:p>
            <a:p>
              <a:pPr marL="123825" indent="-123825">
                <a:buFont typeface="Arial" panose="020B0604020202020204" pitchFamily="34" charset="0"/>
                <a:buChar char="•"/>
              </a:pPr>
              <a:r>
                <a:rPr lang="en-US" sz="1400" dirty="0">
                  <a:solidFill>
                    <a:schemeClr val="tx2">
                      <a:lumMod val="75000"/>
                    </a:schemeClr>
                  </a:solidFill>
                </a:rPr>
                <a:t>When and how?</a:t>
              </a:r>
            </a:p>
          </p:txBody>
        </p:sp>
        <p:cxnSp>
          <p:nvCxnSpPr>
            <p:cNvPr id="21" name="Straight Connector 20">
              <a:extLst>
                <a:ext uri="{FF2B5EF4-FFF2-40B4-BE49-F238E27FC236}">
                  <a16:creationId xmlns:a16="http://schemas.microsoft.com/office/drawing/2014/main" id="{6742872E-DE4E-3328-75E0-4A5AB522CE7B}"/>
                </a:ext>
              </a:extLst>
            </p:cNvPr>
            <p:cNvCxnSpPr>
              <a:cxnSpLocks/>
            </p:cNvCxnSpPr>
            <p:nvPr/>
          </p:nvCxnSpPr>
          <p:spPr>
            <a:xfrm>
              <a:off x="4211782" y="3490468"/>
              <a:ext cx="752301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8BA6BB1E-D00C-B703-47F8-66EFEEE2DCAF}"/>
              </a:ext>
            </a:extLst>
          </p:cNvPr>
          <p:cNvGrpSpPr/>
          <p:nvPr/>
        </p:nvGrpSpPr>
        <p:grpSpPr>
          <a:xfrm>
            <a:off x="457198" y="5265816"/>
            <a:ext cx="11277602" cy="1049381"/>
            <a:chOff x="457198" y="5347366"/>
            <a:chExt cx="11277602" cy="1049381"/>
          </a:xfrm>
        </p:grpSpPr>
        <p:sp>
          <p:nvSpPr>
            <p:cNvPr id="22" name="Rectangle: Rounded Corners 21">
              <a:extLst>
                <a:ext uri="{FF2B5EF4-FFF2-40B4-BE49-F238E27FC236}">
                  <a16:creationId xmlns:a16="http://schemas.microsoft.com/office/drawing/2014/main" id="{3A72C3BE-ECB6-4901-97BB-4693112283B1}"/>
                </a:ext>
              </a:extLst>
            </p:cNvPr>
            <p:cNvSpPr/>
            <p:nvPr/>
          </p:nvSpPr>
          <p:spPr>
            <a:xfrm>
              <a:off x="4590482" y="5347389"/>
              <a:ext cx="7144318" cy="1049358"/>
            </a:xfrm>
            <a:prstGeom prst="roundRect">
              <a:avLst>
                <a:gd name="adj" fmla="val 0"/>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576263"/>
              <a:r>
                <a:rPr lang="en-US" sz="1600" dirty="0">
                  <a:solidFill>
                    <a:schemeClr val="accent1"/>
                  </a:solidFill>
                </a:rPr>
                <a:t>Confidence score for the detection and positive ID.</a:t>
              </a:r>
            </a:p>
            <a:p>
              <a:pPr marL="576263"/>
              <a:r>
                <a:rPr lang="en-US" sz="1600" dirty="0">
                  <a:solidFill>
                    <a:schemeClr val="accent1"/>
                  </a:solidFill>
                </a:rPr>
                <a:t>Visual confirmation the weapon fired.</a:t>
              </a:r>
            </a:p>
            <a:p>
              <a:pPr marL="576263"/>
              <a:r>
                <a:rPr lang="en-US" sz="1600" dirty="0">
                  <a:solidFill>
                    <a:schemeClr val="accent1"/>
                  </a:solidFill>
                </a:rPr>
                <a:t>Satellite imagery showing outcome.</a:t>
              </a:r>
            </a:p>
          </p:txBody>
        </p:sp>
        <p:sp>
          <p:nvSpPr>
            <p:cNvPr id="19" name="Rectangle: Rounded Corners 18">
              <a:extLst>
                <a:ext uri="{FF2B5EF4-FFF2-40B4-BE49-F238E27FC236}">
                  <a16:creationId xmlns:a16="http://schemas.microsoft.com/office/drawing/2014/main" id="{29B6B7C2-42FB-4DA8-B187-96344EC7F155}"/>
                </a:ext>
              </a:extLst>
            </p:cNvPr>
            <p:cNvSpPr/>
            <p:nvPr/>
          </p:nvSpPr>
          <p:spPr>
            <a:xfrm>
              <a:off x="457198" y="5347366"/>
              <a:ext cx="4486759" cy="45632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r>
                <a:rPr lang="en-US" b="1" dirty="0"/>
                <a:t>Metrics</a:t>
              </a:r>
            </a:p>
          </p:txBody>
        </p:sp>
        <p:sp>
          <p:nvSpPr>
            <p:cNvPr id="20" name="TextBox 19">
              <a:extLst>
                <a:ext uri="{FF2B5EF4-FFF2-40B4-BE49-F238E27FC236}">
                  <a16:creationId xmlns:a16="http://schemas.microsoft.com/office/drawing/2014/main" id="{0E5D2411-CCC5-4566-9EB2-DF5AA521ADD4}"/>
                </a:ext>
              </a:extLst>
            </p:cNvPr>
            <p:cNvSpPr txBox="1"/>
            <p:nvPr/>
          </p:nvSpPr>
          <p:spPr>
            <a:xfrm>
              <a:off x="457199" y="5848666"/>
              <a:ext cx="3954381" cy="523220"/>
            </a:xfrm>
            <a:prstGeom prst="rect">
              <a:avLst/>
            </a:prstGeom>
            <a:noFill/>
            <a:ln w="19050">
              <a:noFill/>
            </a:ln>
          </p:spPr>
          <p:txBody>
            <a:bodyPr wrap="square" rtlCol="0">
              <a:spAutoFit/>
            </a:bodyPr>
            <a:lstStyle/>
            <a:p>
              <a:pPr marL="123825" indent="-123825">
                <a:buFont typeface="Arial" panose="020B0604020202020204" pitchFamily="34" charset="0"/>
                <a:buChar char="•"/>
              </a:pPr>
              <a:r>
                <a:rPr lang="en-US" sz="1400" dirty="0">
                  <a:solidFill>
                    <a:schemeClr val="tx2">
                      <a:lumMod val="75000"/>
                    </a:schemeClr>
                  </a:solidFill>
                </a:rPr>
                <a:t>What information do I need to evaluate my observables and measurables?</a:t>
              </a:r>
            </a:p>
          </p:txBody>
        </p:sp>
        <p:cxnSp>
          <p:nvCxnSpPr>
            <p:cNvPr id="23" name="Straight Connector 22">
              <a:extLst>
                <a:ext uri="{FF2B5EF4-FFF2-40B4-BE49-F238E27FC236}">
                  <a16:creationId xmlns:a16="http://schemas.microsoft.com/office/drawing/2014/main" id="{37028C90-2E42-5C2B-E3DD-5B35A1EA6DEA}"/>
                </a:ext>
              </a:extLst>
            </p:cNvPr>
            <p:cNvCxnSpPr>
              <a:cxnSpLocks/>
            </p:cNvCxnSpPr>
            <p:nvPr/>
          </p:nvCxnSpPr>
          <p:spPr>
            <a:xfrm>
              <a:off x="4211782" y="5355245"/>
              <a:ext cx="752301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69B9D516-CC06-4B87-B22A-9098E79FEFA9}"/>
              </a:ext>
            </a:extLst>
          </p:cNvPr>
          <p:cNvPicPr>
            <a:picLocks noChangeAspect="1"/>
          </p:cNvPicPr>
          <p:nvPr/>
        </p:nvPicPr>
        <p:blipFill>
          <a:blip r:embed="rId3"/>
          <a:stretch>
            <a:fillRect/>
          </a:stretch>
        </p:blipFill>
        <p:spPr>
          <a:xfrm>
            <a:off x="9706708" y="-2413861"/>
            <a:ext cx="2028092" cy="2028092"/>
          </a:xfrm>
          <a:prstGeom prst="rect">
            <a:avLst/>
          </a:prstGeom>
        </p:spPr>
      </p:pic>
      <p:sp>
        <p:nvSpPr>
          <p:cNvPr id="9" name="TextBox 8">
            <a:extLst>
              <a:ext uri="{FF2B5EF4-FFF2-40B4-BE49-F238E27FC236}">
                <a16:creationId xmlns:a16="http://schemas.microsoft.com/office/drawing/2014/main" id="{F8FD5F0F-8257-4134-96B5-CD985F4629FB}"/>
              </a:ext>
            </a:extLst>
          </p:cNvPr>
          <p:cNvSpPr txBox="1"/>
          <p:nvPr/>
        </p:nvSpPr>
        <p:spPr>
          <a:xfrm>
            <a:off x="353202" y="1155447"/>
            <a:ext cx="11277600" cy="369332"/>
          </a:xfrm>
          <a:prstGeom prst="rect">
            <a:avLst/>
          </a:prstGeom>
          <a:noFill/>
          <a:ln w="19050">
            <a:noFill/>
          </a:ln>
        </p:spPr>
        <p:txBody>
          <a:bodyPr wrap="square" rtlCol="0">
            <a:spAutoFit/>
          </a:bodyPr>
          <a:lstStyle/>
          <a:p>
            <a:r>
              <a:rPr lang="en-US" dirty="0">
                <a:solidFill>
                  <a:schemeClr val="tx2">
                    <a:lumMod val="75000"/>
                  </a:schemeClr>
                </a:solidFill>
              </a:rPr>
              <a:t>DOD use case: Deter war and ensure national security by preventing adversary from amassing force. </a:t>
            </a:r>
          </a:p>
        </p:txBody>
      </p:sp>
      <p:grpSp>
        <p:nvGrpSpPr>
          <p:cNvPr id="39" name="Group 38">
            <a:extLst>
              <a:ext uri="{FF2B5EF4-FFF2-40B4-BE49-F238E27FC236}">
                <a16:creationId xmlns:a16="http://schemas.microsoft.com/office/drawing/2014/main" id="{B5B64259-89AC-4457-BA04-8F291F381585}"/>
              </a:ext>
            </a:extLst>
          </p:cNvPr>
          <p:cNvGrpSpPr/>
          <p:nvPr/>
        </p:nvGrpSpPr>
        <p:grpSpPr>
          <a:xfrm>
            <a:off x="457205" y="2487631"/>
            <a:ext cx="11277601" cy="843662"/>
            <a:chOff x="457199" y="2604117"/>
            <a:chExt cx="11277601" cy="843662"/>
          </a:xfrm>
        </p:grpSpPr>
        <p:sp>
          <p:nvSpPr>
            <p:cNvPr id="41" name="Rectangle: Rounded Corners 40">
              <a:extLst>
                <a:ext uri="{FF2B5EF4-FFF2-40B4-BE49-F238E27FC236}">
                  <a16:creationId xmlns:a16="http://schemas.microsoft.com/office/drawing/2014/main" id="{37800977-937D-4AEB-8896-48421696132B}"/>
                </a:ext>
              </a:extLst>
            </p:cNvPr>
            <p:cNvSpPr/>
            <p:nvPr/>
          </p:nvSpPr>
          <p:spPr>
            <a:xfrm>
              <a:off x="4590482" y="2604118"/>
              <a:ext cx="7144318" cy="762000"/>
            </a:xfrm>
            <a:prstGeom prst="roundRect">
              <a:avLst>
                <a:gd name="adj" fmla="val 0"/>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576263"/>
              <a:r>
                <a:rPr lang="en-US" sz="1600" dirty="0">
                  <a:solidFill>
                    <a:schemeClr val="accent1"/>
                  </a:solidFill>
                </a:rPr>
                <a:t>Avoid striking civilian infrastructure in the vicinity.</a:t>
              </a:r>
            </a:p>
          </p:txBody>
        </p:sp>
        <p:sp>
          <p:nvSpPr>
            <p:cNvPr id="42" name="Rectangle: Rounded Corners 9">
              <a:extLst>
                <a:ext uri="{FF2B5EF4-FFF2-40B4-BE49-F238E27FC236}">
                  <a16:creationId xmlns:a16="http://schemas.microsoft.com/office/drawing/2014/main" id="{2D2A7AD5-DF58-474B-A2B1-CD4080FDC5FF}"/>
                </a:ext>
              </a:extLst>
            </p:cNvPr>
            <p:cNvSpPr/>
            <p:nvPr/>
          </p:nvSpPr>
          <p:spPr>
            <a:xfrm>
              <a:off x="457200" y="2604117"/>
              <a:ext cx="4486759" cy="516737"/>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r>
                <a:rPr lang="en-US" b="1" dirty="0"/>
                <a:t>What do I need to avoid?</a:t>
              </a:r>
            </a:p>
          </p:txBody>
        </p:sp>
        <p:sp>
          <p:nvSpPr>
            <p:cNvPr id="43" name="TextBox 42">
              <a:extLst>
                <a:ext uri="{FF2B5EF4-FFF2-40B4-BE49-F238E27FC236}">
                  <a16:creationId xmlns:a16="http://schemas.microsoft.com/office/drawing/2014/main" id="{0F8A5A91-2E7B-4451-987D-CF8859A52004}"/>
                </a:ext>
              </a:extLst>
            </p:cNvPr>
            <p:cNvSpPr txBox="1"/>
            <p:nvPr/>
          </p:nvSpPr>
          <p:spPr>
            <a:xfrm>
              <a:off x="457199" y="3140002"/>
              <a:ext cx="3954381" cy="307777"/>
            </a:xfrm>
            <a:prstGeom prst="rect">
              <a:avLst/>
            </a:prstGeom>
            <a:noFill/>
            <a:ln w="19050">
              <a:noFill/>
            </a:ln>
          </p:spPr>
          <p:txBody>
            <a:bodyPr wrap="square" rtlCol="0">
              <a:spAutoFit/>
            </a:bodyPr>
            <a:lstStyle/>
            <a:p>
              <a:pPr marL="123825" indent="-123825">
                <a:buFont typeface="Arial" panose="020B0604020202020204" pitchFamily="34" charset="0"/>
                <a:buChar char="•"/>
              </a:pPr>
              <a:r>
                <a:rPr lang="en-US" sz="1400" dirty="0">
                  <a:solidFill>
                    <a:schemeClr val="tx2">
                      <a:lumMod val="75000"/>
                    </a:schemeClr>
                  </a:solidFill>
                </a:rPr>
                <a:t>How will I detect undesired outcomes?</a:t>
              </a:r>
            </a:p>
          </p:txBody>
        </p:sp>
        <p:cxnSp>
          <p:nvCxnSpPr>
            <p:cNvPr id="44" name="Straight Connector 43">
              <a:extLst>
                <a:ext uri="{FF2B5EF4-FFF2-40B4-BE49-F238E27FC236}">
                  <a16:creationId xmlns:a16="http://schemas.microsoft.com/office/drawing/2014/main" id="{624831C3-703D-4F98-A351-3D56E9E755B2}"/>
                </a:ext>
              </a:extLst>
            </p:cNvPr>
            <p:cNvCxnSpPr>
              <a:cxnSpLocks/>
            </p:cNvCxnSpPr>
            <p:nvPr/>
          </p:nvCxnSpPr>
          <p:spPr>
            <a:xfrm>
              <a:off x="4211782" y="2624948"/>
              <a:ext cx="752301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9566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E3A4-F7FE-8BD4-1E50-B289F95050B9}"/>
              </a:ext>
            </a:extLst>
          </p:cNvPr>
          <p:cNvSpPr>
            <a:spLocks noGrp="1"/>
          </p:cNvSpPr>
          <p:nvPr>
            <p:ph type="title"/>
          </p:nvPr>
        </p:nvSpPr>
        <p:spPr/>
        <p:txBody>
          <a:bodyPr/>
          <a:lstStyle/>
          <a:p>
            <a:r>
              <a:rPr lang="en-US" dirty="0"/>
              <a:t>Challenges</a:t>
            </a:r>
          </a:p>
        </p:txBody>
      </p:sp>
      <p:sp>
        <p:nvSpPr>
          <p:cNvPr id="4" name="Date Placeholder 3">
            <a:extLst>
              <a:ext uri="{FF2B5EF4-FFF2-40B4-BE49-F238E27FC236}">
                <a16:creationId xmlns:a16="http://schemas.microsoft.com/office/drawing/2014/main" id="{71D46CFF-1B56-404B-F958-7F72EBBF3210}"/>
              </a:ext>
            </a:extLst>
          </p:cNvPr>
          <p:cNvSpPr>
            <a:spLocks noGrp="1"/>
          </p:cNvSpPr>
          <p:nvPr>
            <p:ph type="dt" sz="half" idx="14"/>
          </p:nvPr>
        </p:nvSpPr>
        <p:spPr/>
        <p:txBody>
          <a:bodyPr/>
          <a:lstStyle/>
          <a:p>
            <a:fld id="{E85CD1A1-C7D3-48A1-838E-708D4DDDD44D}" type="datetime3">
              <a:rPr lang="en-US" smtClean="0"/>
              <a:t>18 April 2026</a:t>
            </a:fld>
            <a:endParaRPr lang="en-US" dirty="0"/>
          </a:p>
        </p:txBody>
      </p:sp>
      <p:sp>
        <p:nvSpPr>
          <p:cNvPr id="5" name="Footer Placeholder 4">
            <a:extLst>
              <a:ext uri="{FF2B5EF4-FFF2-40B4-BE49-F238E27FC236}">
                <a16:creationId xmlns:a16="http://schemas.microsoft.com/office/drawing/2014/main" id="{A7938F30-A8A8-77D3-4BF1-31370E517614}"/>
              </a:ext>
            </a:extLst>
          </p:cNvPr>
          <p:cNvSpPr>
            <a:spLocks noGrp="1"/>
          </p:cNvSpPr>
          <p:nvPr>
            <p:ph type="ftr" sz="quarter" idx="15"/>
          </p:nvPr>
        </p:nvSpPr>
        <p:spPr/>
        <p:txBody>
          <a:bodyPr/>
          <a:lstStyle/>
          <a:p>
            <a:r>
              <a:rPr lang="en-US"/>
              <a:t>Strategic Challenge Team: Operationalizing AI</a:t>
            </a:r>
            <a:endParaRPr lang="en-US" dirty="0"/>
          </a:p>
        </p:txBody>
      </p:sp>
      <p:sp>
        <p:nvSpPr>
          <p:cNvPr id="6" name="Slide Number Placeholder 5">
            <a:extLst>
              <a:ext uri="{FF2B5EF4-FFF2-40B4-BE49-F238E27FC236}">
                <a16:creationId xmlns:a16="http://schemas.microsoft.com/office/drawing/2014/main" id="{BEEA0FB2-B871-06F2-FC4C-901607289DEE}"/>
              </a:ext>
            </a:extLst>
          </p:cNvPr>
          <p:cNvSpPr>
            <a:spLocks noGrp="1"/>
          </p:cNvSpPr>
          <p:nvPr>
            <p:ph type="sldNum" sz="quarter" idx="16"/>
          </p:nvPr>
        </p:nvSpPr>
        <p:spPr/>
        <p:txBody>
          <a:bodyPr/>
          <a:lstStyle/>
          <a:p>
            <a:fld id="{4EBCDCBD-78E1-0D41-A999-31B5EBF8E02C}" type="slidenum">
              <a:rPr lang="en-US" smtClean="0"/>
              <a:pPr/>
              <a:t>17</a:t>
            </a:fld>
            <a:endParaRPr lang="en-US" dirty="0"/>
          </a:p>
        </p:txBody>
      </p:sp>
      <p:sp>
        <p:nvSpPr>
          <p:cNvPr id="8" name="Text 2">
            <a:extLst>
              <a:ext uri="{FF2B5EF4-FFF2-40B4-BE49-F238E27FC236}">
                <a16:creationId xmlns:a16="http://schemas.microsoft.com/office/drawing/2014/main" id="{C79FA82B-FD17-1141-3C83-F9E2CDCA5CEA}"/>
              </a:ext>
            </a:extLst>
          </p:cNvPr>
          <p:cNvSpPr/>
          <p:nvPr/>
        </p:nvSpPr>
        <p:spPr>
          <a:xfrm>
            <a:off x="658368" y="1042416"/>
            <a:ext cx="1828800" cy="256032"/>
          </a:xfrm>
          <a:prstGeom prst="rect">
            <a:avLst/>
          </a:prstGeom>
          <a:noFill/>
          <a:ln/>
        </p:spPr>
        <p:txBody>
          <a:bodyPr wrap="square" lIns="0" tIns="0" rIns="0" bIns="0" rtlCol="0" anchor="ctr"/>
          <a:lstStyle/>
          <a:p>
            <a:pPr marL="0" indent="0">
              <a:buNone/>
            </a:pPr>
            <a:r>
              <a:rPr lang="en-US" sz="1200" b="1" dirty="0">
                <a:solidFill>
                  <a:srgbClr val="2A6B74"/>
                </a:solidFill>
                <a:latin typeface="Aptos" pitchFamily="34" charset="0"/>
                <a:ea typeface="Aptos" pitchFamily="34" charset="-122"/>
                <a:cs typeface="Aptos" pitchFamily="34" charset="-120"/>
              </a:rPr>
              <a:t>Challenge</a:t>
            </a:r>
            <a:endParaRPr lang="en-US" sz="1200" dirty="0"/>
          </a:p>
        </p:txBody>
      </p:sp>
      <p:sp>
        <p:nvSpPr>
          <p:cNvPr id="9" name="Text 3">
            <a:extLst>
              <a:ext uri="{FF2B5EF4-FFF2-40B4-BE49-F238E27FC236}">
                <a16:creationId xmlns:a16="http://schemas.microsoft.com/office/drawing/2014/main" id="{0CEB28C2-E73F-FAF0-64AB-68E97A0F4824}"/>
              </a:ext>
            </a:extLst>
          </p:cNvPr>
          <p:cNvSpPr/>
          <p:nvPr/>
        </p:nvSpPr>
        <p:spPr>
          <a:xfrm>
            <a:off x="6355080" y="1042416"/>
            <a:ext cx="2377440" cy="256032"/>
          </a:xfrm>
          <a:prstGeom prst="rect">
            <a:avLst/>
          </a:prstGeom>
          <a:noFill/>
          <a:ln/>
        </p:spPr>
        <p:txBody>
          <a:bodyPr wrap="square" lIns="0" tIns="0" rIns="0" bIns="0" rtlCol="0" anchor="ctr"/>
          <a:lstStyle/>
          <a:p>
            <a:pPr marL="0" indent="0">
              <a:buNone/>
            </a:pPr>
            <a:r>
              <a:rPr lang="en-US" sz="1200" b="1" dirty="0">
                <a:solidFill>
                  <a:srgbClr val="2A6B74"/>
                </a:solidFill>
                <a:latin typeface="Aptos" pitchFamily="34" charset="0"/>
                <a:ea typeface="Aptos" pitchFamily="34" charset="-122"/>
                <a:cs typeface="Aptos" pitchFamily="34" charset="-120"/>
              </a:rPr>
              <a:t>Implication for T&amp;E</a:t>
            </a:r>
            <a:endParaRPr lang="en-US" sz="1200" dirty="0"/>
          </a:p>
        </p:txBody>
      </p:sp>
      <p:sp>
        <p:nvSpPr>
          <p:cNvPr id="10" name="Shape 4">
            <a:extLst>
              <a:ext uri="{FF2B5EF4-FFF2-40B4-BE49-F238E27FC236}">
                <a16:creationId xmlns:a16="http://schemas.microsoft.com/office/drawing/2014/main" id="{ECDDB46E-41A8-A942-3A46-456616B0E4FB}"/>
              </a:ext>
            </a:extLst>
          </p:cNvPr>
          <p:cNvSpPr/>
          <p:nvPr/>
        </p:nvSpPr>
        <p:spPr>
          <a:xfrm>
            <a:off x="512064" y="1371600"/>
            <a:ext cx="45720" cy="429768"/>
          </a:xfrm>
          <a:prstGeom prst="rect">
            <a:avLst/>
          </a:prstGeom>
          <a:solidFill>
            <a:srgbClr val="2A6B74"/>
          </a:solidFill>
          <a:ln w="12700">
            <a:solidFill>
              <a:srgbClr val="2A6B74">
                <a:alpha val="0"/>
              </a:srgbClr>
            </a:solidFill>
            <a:prstDash val="solid"/>
          </a:ln>
        </p:spPr>
      </p:sp>
      <p:sp>
        <p:nvSpPr>
          <p:cNvPr id="11" name="Text 5">
            <a:extLst>
              <a:ext uri="{FF2B5EF4-FFF2-40B4-BE49-F238E27FC236}">
                <a16:creationId xmlns:a16="http://schemas.microsoft.com/office/drawing/2014/main" id="{7588AFD8-0D65-5C19-FE90-B82F9B843BD6}"/>
              </a:ext>
            </a:extLst>
          </p:cNvPr>
          <p:cNvSpPr/>
          <p:nvPr/>
        </p:nvSpPr>
        <p:spPr>
          <a:xfrm>
            <a:off x="640080" y="1353312"/>
            <a:ext cx="5257800" cy="182880"/>
          </a:xfrm>
          <a:prstGeom prst="rect">
            <a:avLst/>
          </a:prstGeom>
          <a:noFill/>
          <a:ln/>
        </p:spPr>
        <p:txBody>
          <a:bodyPr wrap="square" lIns="0" tIns="0" rIns="0" bIns="0" rtlCol="0" anchor="ctr"/>
          <a:lstStyle/>
          <a:p>
            <a:pPr marL="0" indent="0">
              <a:buNone/>
            </a:pPr>
            <a:r>
              <a:rPr lang="en-US" sz="1600" b="1" dirty="0">
                <a:solidFill>
                  <a:srgbClr val="182B3E"/>
                </a:solidFill>
                <a:latin typeface="Aptos" pitchFamily="34" charset="0"/>
                <a:ea typeface="Aptos" pitchFamily="34" charset="-122"/>
                <a:cs typeface="Aptos" pitchFamily="34" charset="-120"/>
              </a:rPr>
              <a:t>Complexity / state-space explosion</a:t>
            </a:r>
            <a:endParaRPr lang="en-US" sz="1600" dirty="0"/>
          </a:p>
        </p:txBody>
      </p:sp>
      <p:sp>
        <p:nvSpPr>
          <p:cNvPr id="12" name="Text 6">
            <a:extLst>
              <a:ext uri="{FF2B5EF4-FFF2-40B4-BE49-F238E27FC236}">
                <a16:creationId xmlns:a16="http://schemas.microsoft.com/office/drawing/2014/main" id="{939A77D2-7128-B4A9-7729-8AC4940FA646}"/>
              </a:ext>
            </a:extLst>
          </p:cNvPr>
          <p:cNvSpPr/>
          <p:nvPr/>
        </p:nvSpPr>
        <p:spPr>
          <a:xfrm>
            <a:off x="640080" y="1563624"/>
            <a:ext cx="5257800" cy="256032"/>
          </a:xfrm>
          <a:prstGeom prst="rect">
            <a:avLst/>
          </a:prstGeom>
          <a:noFill/>
          <a:ln/>
        </p:spPr>
        <p:txBody>
          <a:bodyPr wrap="square" lIns="0" tIns="0" rIns="0" bIns="0" rtlCol="0" anchor="ctr"/>
          <a:lstStyle/>
          <a:p>
            <a:pPr marL="0" indent="0">
              <a:buNone/>
            </a:pPr>
            <a:r>
              <a:rPr lang="en-US" sz="1110" dirty="0">
                <a:solidFill>
                  <a:srgbClr val="4A5666"/>
                </a:solidFill>
                <a:latin typeface="Aptos" pitchFamily="34" charset="0"/>
                <a:ea typeface="Aptos" pitchFamily="34" charset="-122"/>
                <a:cs typeface="Aptos" pitchFamily="34" charset="-120"/>
              </a:rPr>
              <a:t>Difficult to predict all possible paths; interactions explode in number and quality.</a:t>
            </a:r>
            <a:endParaRPr lang="en-US" sz="1110" dirty="0"/>
          </a:p>
        </p:txBody>
      </p:sp>
      <p:sp>
        <p:nvSpPr>
          <p:cNvPr id="13" name="Text 7">
            <a:extLst>
              <a:ext uri="{FF2B5EF4-FFF2-40B4-BE49-F238E27FC236}">
                <a16:creationId xmlns:a16="http://schemas.microsoft.com/office/drawing/2014/main" id="{6FB62F47-C9E4-7F61-616E-6152EB7C0905}"/>
              </a:ext>
            </a:extLst>
          </p:cNvPr>
          <p:cNvSpPr/>
          <p:nvPr/>
        </p:nvSpPr>
        <p:spPr>
          <a:xfrm>
            <a:off x="6355080" y="1371600"/>
            <a:ext cx="5230368" cy="457200"/>
          </a:xfrm>
          <a:prstGeom prst="rect">
            <a:avLst/>
          </a:prstGeom>
          <a:noFill/>
          <a:ln/>
        </p:spPr>
        <p:txBody>
          <a:bodyPr wrap="square" lIns="0" tIns="0" rIns="0" bIns="0" rtlCol="0" anchor="ctr"/>
          <a:lstStyle/>
          <a:p>
            <a:pPr marL="0" indent="0">
              <a:buNone/>
            </a:pPr>
            <a:r>
              <a:rPr lang="en-US" sz="1245" b="1" dirty="0">
                <a:solidFill>
                  <a:srgbClr val="2A6B74"/>
                </a:solidFill>
                <a:latin typeface="Aptos" pitchFamily="34" charset="0"/>
                <a:ea typeface="Aptos" pitchFamily="34" charset="-122"/>
                <a:cs typeface="Aptos" pitchFamily="34" charset="-120"/>
              </a:rPr>
              <a:t>→ </a:t>
            </a:r>
            <a:r>
              <a:rPr lang="en-US" sz="1245" dirty="0">
                <a:solidFill>
                  <a:srgbClr val="27313D"/>
                </a:solidFill>
                <a:latin typeface="Aptos" pitchFamily="34" charset="0"/>
                <a:ea typeface="Aptos" pitchFamily="34" charset="-122"/>
                <a:cs typeface="Aptos" pitchFamily="34" charset="-120"/>
              </a:rPr>
              <a:t>Use risk-based coverage models, interaction taxonomies, and combinatorial sampling rather than only scripted test cases.</a:t>
            </a:r>
            <a:endParaRPr lang="en-US" sz="1245" dirty="0"/>
          </a:p>
        </p:txBody>
      </p:sp>
      <p:sp>
        <p:nvSpPr>
          <p:cNvPr id="14" name="Shape 8">
            <a:extLst>
              <a:ext uri="{FF2B5EF4-FFF2-40B4-BE49-F238E27FC236}">
                <a16:creationId xmlns:a16="http://schemas.microsoft.com/office/drawing/2014/main" id="{4DDEFFD3-801C-3D74-31B0-A9B91593972D}"/>
              </a:ext>
            </a:extLst>
          </p:cNvPr>
          <p:cNvSpPr/>
          <p:nvPr/>
        </p:nvSpPr>
        <p:spPr>
          <a:xfrm>
            <a:off x="621792" y="1943100"/>
            <a:ext cx="10963656" cy="0"/>
          </a:xfrm>
          <a:prstGeom prst="line">
            <a:avLst/>
          </a:prstGeom>
          <a:noFill/>
          <a:ln w="12700">
            <a:solidFill>
              <a:srgbClr val="E1E7EE"/>
            </a:solidFill>
            <a:prstDash val="solid"/>
          </a:ln>
        </p:spPr>
      </p:sp>
      <p:sp>
        <p:nvSpPr>
          <p:cNvPr id="15" name="Shape 9">
            <a:extLst>
              <a:ext uri="{FF2B5EF4-FFF2-40B4-BE49-F238E27FC236}">
                <a16:creationId xmlns:a16="http://schemas.microsoft.com/office/drawing/2014/main" id="{AB27D124-C791-8E1C-FCCD-505FF4344FFC}"/>
              </a:ext>
            </a:extLst>
          </p:cNvPr>
          <p:cNvSpPr/>
          <p:nvPr/>
        </p:nvSpPr>
        <p:spPr>
          <a:xfrm>
            <a:off x="512064" y="1997964"/>
            <a:ext cx="45720" cy="429768"/>
          </a:xfrm>
          <a:prstGeom prst="rect">
            <a:avLst/>
          </a:prstGeom>
          <a:solidFill>
            <a:srgbClr val="90A4B4"/>
          </a:solidFill>
          <a:ln w="12700">
            <a:solidFill>
              <a:srgbClr val="2A6B74">
                <a:alpha val="0"/>
              </a:srgbClr>
            </a:solidFill>
            <a:prstDash val="solid"/>
          </a:ln>
        </p:spPr>
      </p:sp>
      <p:sp>
        <p:nvSpPr>
          <p:cNvPr id="16" name="Text 10">
            <a:extLst>
              <a:ext uri="{FF2B5EF4-FFF2-40B4-BE49-F238E27FC236}">
                <a16:creationId xmlns:a16="http://schemas.microsoft.com/office/drawing/2014/main" id="{61630022-E5E2-4DB7-3739-C64EA58615DF}"/>
              </a:ext>
            </a:extLst>
          </p:cNvPr>
          <p:cNvSpPr/>
          <p:nvPr/>
        </p:nvSpPr>
        <p:spPr>
          <a:xfrm>
            <a:off x="640080" y="1979676"/>
            <a:ext cx="5257800" cy="182880"/>
          </a:xfrm>
          <a:prstGeom prst="rect">
            <a:avLst/>
          </a:prstGeom>
          <a:noFill/>
          <a:ln/>
        </p:spPr>
        <p:txBody>
          <a:bodyPr wrap="square" lIns="0" tIns="0" rIns="0" bIns="0" rtlCol="0" anchor="ctr"/>
          <a:lstStyle/>
          <a:p>
            <a:pPr marL="0" indent="0">
              <a:buNone/>
            </a:pPr>
            <a:r>
              <a:rPr lang="en-US" sz="1600" b="1" dirty="0">
                <a:solidFill>
                  <a:srgbClr val="182B3E"/>
                </a:solidFill>
                <a:latin typeface="Aptos" pitchFamily="34" charset="0"/>
                <a:ea typeface="Aptos" pitchFamily="34" charset="-122"/>
                <a:cs typeface="Aptos" pitchFamily="34" charset="-120"/>
              </a:rPr>
              <a:t>Human-machine teaming</a:t>
            </a:r>
            <a:endParaRPr lang="en-US" sz="1600" dirty="0"/>
          </a:p>
        </p:txBody>
      </p:sp>
      <p:sp>
        <p:nvSpPr>
          <p:cNvPr id="17" name="Text 11">
            <a:extLst>
              <a:ext uri="{FF2B5EF4-FFF2-40B4-BE49-F238E27FC236}">
                <a16:creationId xmlns:a16="http://schemas.microsoft.com/office/drawing/2014/main" id="{7A13F7FE-F1DF-53B6-7890-51368737FEA5}"/>
              </a:ext>
            </a:extLst>
          </p:cNvPr>
          <p:cNvSpPr/>
          <p:nvPr/>
        </p:nvSpPr>
        <p:spPr>
          <a:xfrm>
            <a:off x="640080" y="2189988"/>
            <a:ext cx="5257800" cy="256032"/>
          </a:xfrm>
          <a:prstGeom prst="rect">
            <a:avLst/>
          </a:prstGeom>
          <a:noFill/>
          <a:ln/>
        </p:spPr>
        <p:txBody>
          <a:bodyPr wrap="square" lIns="0" tIns="0" rIns="0" bIns="0" rtlCol="0" anchor="ctr"/>
          <a:lstStyle/>
          <a:p>
            <a:pPr marL="0" indent="0">
              <a:buNone/>
            </a:pPr>
            <a:r>
              <a:rPr lang="en-US" sz="1110" dirty="0">
                <a:solidFill>
                  <a:srgbClr val="4A5666"/>
                </a:solidFill>
                <a:latin typeface="Aptos" pitchFamily="34" charset="0"/>
                <a:ea typeface="Aptos" pitchFamily="34" charset="-122"/>
                <a:cs typeface="Aptos" pitchFamily="34" charset="-120"/>
              </a:rPr>
              <a:t>Unpredictable human-agent interactions, handoffs, and coordination failures.</a:t>
            </a:r>
            <a:endParaRPr lang="en-US" sz="1110" dirty="0"/>
          </a:p>
        </p:txBody>
      </p:sp>
      <p:sp>
        <p:nvSpPr>
          <p:cNvPr id="18" name="Text 12">
            <a:extLst>
              <a:ext uri="{FF2B5EF4-FFF2-40B4-BE49-F238E27FC236}">
                <a16:creationId xmlns:a16="http://schemas.microsoft.com/office/drawing/2014/main" id="{8318798F-37FD-238E-A8F1-2742CCC088E4}"/>
              </a:ext>
            </a:extLst>
          </p:cNvPr>
          <p:cNvSpPr/>
          <p:nvPr/>
        </p:nvSpPr>
        <p:spPr>
          <a:xfrm>
            <a:off x="6355080" y="1997964"/>
            <a:ext cx="5230368" cy="457200"/>
          </a:xfrm>
          <a:prstGeom prst="rect">
            <a:avLst/>
          </a:prstGeom>
          <a:noFill/>
          <a:ln/>
        </p:spPr>
        <p:txBody>
          <a:bodyPr wrap="square" lIns="0" tIns="0" rIns="0" bIns="0" rtlCol="0" anchor="ctr"/>
          <a:lstStyle/>
          <a:p>
            <a:pPr marL="0" indent="0">
              <a:buNone/>
            </a:pPr>
            <a:r>
              <a:rPr lang="en-US" sz="1245" b="1" dirty="0">
                <a:solidFill>
                  <a:srgbClr val="2A6B74"/>
                </a:solidFill>
                <a:latin typeface="Aptos" pitchFamily="34" charset="0"/>
                <a:ea typeface="Aptos" pitchFamily="34" charset="-122"/>
                <a:cs typeface="Aptos" pitchFamily="34" charset="-120"/>
              </a:rPr>
              <a:t>→ </a:t>
            </a:r>
            <a:r>
              <a:rPr lang="en-US" sz="1245" dirty="0">
                <a:solidFill>
                  <a:srgbClr val="27313D"/>
                </a:solidFill>
                <a:latin typeface="Aptos" pitchFamily="34" charset="0"/>
                <a:ea typeface="Aptos" pitchFamily="34" charset="-122"/>
                <a:cs typeface="Aptos" pitchFamily="34" charset="-120"/>
              </a:rPr>
              <a:t>Include human-in-the-loop exercises and measure operator trust, workload, intervention timing, and recoverability.</a:t>
            </a:r>
            <a:endParaRPr lang="en-US" sz="1245" dirty="0"/>
          </a:p>
        </p:txBody>
      </p:sp>
      <p:sp>
        <p:nvSpPr>
          <p:cNvPr id="19" name="Shape 13">
            <a:extLst>
              <a:ext uri="{FF2B5EF4-FFF2-40B4-BE49-F238E27FC236}">
                <a16:creationId xmlns:a16="http://schemas.microsoft.com/office/drawing/2014/main" id="{5EB271E5-5957-2C34-E0A5-CA5080CC675F}"/>
              </a:ext>
            </a:extLst>
          </p:cNvPr>
          <p:cNvSpPr/>
          <p:nvPr/>
        </p:nvSpPr>
        <p:spPr>
          <a:xfrm>
            <a:off x="621792" y="2569464"/>
            <a:ext cx="10963656" cy="0"/>
          </a:xfrm>
          <a:prstGeom prst="line">
            <a:avLst/>
          </a:prstGeom>
          <a:noFill/>
          <a:ln w="12700">
            <a:solidFill>
              <a:srgbClr val="E1E7EE"/>
            </a:solidFill>
            <a:prstDash val="solid"/>
          </a:ln>
        </p:spPr>
      </p:sp>
      <p:sp>
        <p:nvSpPr>
          <p:cNvPr id="20" name="Shape 14">
            <a:extLst>
              <a:ext uri="{FF2B5EF4-FFF2-40B4-BE49-F238E27FC236}">
                <a16:creationId xmlns:a16="http://schemas.microsoft.com/office/drawing/2014/main" id="{1CFFBEFC-39D3-ADD0-0AA2-F43B01BF39FA}"/>
              </a:ext>
            </a:extLst>
          </p:cNvPr>
          <p:cNvSpPr/>
          <p:nvPr/>
        </p:nvSpPr>
        <p:spPr>
          <a:xfrm>
            <a:off x="512064" y="2624328"/>
            <a:ext cx="45720" cy="429768"/>
          </a:xfrm>
          <a:prstGeom prst="rect">
            <a:avLst/>
          </a:prstGeom>
          <a:solidFill>
            <a:srgbClr val="2A6B74"/>
          </a:solidFill>
          <a:ln w="12700">
            <a:solidFill>
              <a:srgbClr val="2A6B74">
                <a:alpha val="0"/>
              </a:srgbClr>
            </a:solidFill>
            <a:prstDash val="solid"/>
          </a:ln>
        </p:spPr>
      </p:sp>
      <p:sp>
        <p:nvSpPr>
          <p:cNvPr id="21" name="Text 15">
            <a:extLst>
              <a:ext uri="{FF2B5EF4-FFF2-40B4-BE49-F238E27FC236}">
                <a16:creationId xmlns:a16="http://schemas.microsoft.com/office/drawing/2014/main" id="{D0CE161B-2466-320E-5F27-492531CF4794}"/>
              </a:ext>
            </a:extLst>
          </p:cNvPr>
          <p:cNvSpPr/>
          <p:nvPr/>
        </p:nvSpPr>
        <p:spPr>
          <a:xfrm>
            <a:off x="640080" y="2606040"/>
            <a:ext cx="5257800" cy="182880"/>
          </a:xfrm>
          <a:prstGeom prst="rect">
            <a:avLst/>
          </a:prstGeom>
          <a:noFill/>
          <a:ln/>
        </p:spPr>
        <p:txBody>
          <a:bodyPr wrap="square" lIns="0" tIns="0" rIns="0" bIns="0" rtlCol="0" anchor="ctr"/>
          <a:lstStyle/>
          <a:p>
            <a:pPr marL="0" indent="0">
              <a:buNone/>
            </a:pPr>
            <a:r>
              <a:rPr lang="en-US" sz="1600" b="1" dirty="0">
                <a:solidFill>
                  <a:srgbClr val="182B3E"/>
                </a:solidFill>
                <a:latin typeface="Aptos" pitchFamily="34" charset="0"/>
                <a:ea typeface="Aptos" pitchFamily="34" charset="-122"/>
                <a:cs typeface="Aptos" pitchFamily="34" charset="-120"/>
              </a:rPr>
              <a:t>Emergent behavior / Black Swan events</a:t>
            </a:r>
            <a:endParaRPr lang="en-US" sz="1600" dirty="0"/>
          </a:p>
        </p:txBody>
      </p:sp>
      <p:sp>
        <p:nvSpPr>
          <p:cNvPr id="22" name="Text 16">
            <a:extLst>
              <a:ext uri="{FF2B5EF4-FFF2-40B4-BE49-F238E27FC236}">
                <a16:creationId xmlns:a16="http://schemas.microsoft.com/office/drawing/2014/main" id="{A6C80632-370C-6F5F-0180-8FB026390AD3}"/>
              </a:ext>
            </a:extLst>
          </p:cNvPr>
          <p:cNvSpPr/>
          <p:nvPr/>
        </p:nvSpPr>
        <p:spPr>
          <a:xfrm>
            <a:off x="640080" y="2816352"/>
            <a:ext cx="5257800" cy="256032"/>
          </a:xfrm>
          <a:prstGeom prst="rect">
            <a:avLst/>
          </a:prstGeom>
          <a:noFill/>
          <a:ln/>
        </p:spPr>
        <p:txBody>
          <a:bodyPr wrap="square" lIns="0" tIns="0" rIns="0" bIns="0" rtlCol="0" anchor="ctr"/>
          <a:lstStyle/>
          <a:p>
            <a:pPr marL="0" indent="0">
              <a:buNone/>
            </a:pPr>
            <a:r>
              <a:rPr lang="en-US" sz="1110" dirty="0">
                <a:solidFill>
                  <a:srgbClr val="4A5666"/>
                </a:solidFill>
                <a:latin typeface="Aptos" pitchFamily="34" charset="0"/>
                <a:ea typeface="Aptos" pitchFamily="34" charset="-122"/>
                <a:cs typeface="Aptos" pitchFamily="34" charset="-120"/>
              </a:rPr>
              <a:t>Novel behaviors may appear only through composition, scale, or long-horizon execution.</a:t>
            </a:r>
            <a:endParaRPr lang="en-US" sz="1110" dirty="0"/>
          </a:p>
        </p:txBody>
      </p:sp>
      <p:sp>
        <p:nvSpPr>
          <p:cNvPr id="23" name="Text 17">
            <a:extLst>
              <a:ext uri="{FF2B5EF4-FFF2-40B4-BE49-F238E27FC236}">
                <a16:creationId xmlns:a16="http://schemas.microsoft.com/office/drawing/2014/main" id="{7FE1FB52-D490-0509-2BD8-A2C3EED66554}"/>
              </a:ext>
            </a:extLst>
          </p:cNvPr>
          <p:cNvSpPr/>
          <p:nvPr/>
        </p:nvSpPr>
        <p:spPr>
          <a:xfrm>
            <a:off x="6355080" y="2624328"/>
            <a:ext cx="5230368" cy="457200"/>
          </a:xfrm>
          <a:prstGeom prst="rect">
            <a:avLst/>
          </a:prstGeom>
          <a:noFill/>
          <a:ln/>
        </p:spPr>
        <p:txBody>
          <a:bodyPr wrap="square" lIns="0" tIns="0" rIns="0" bIns="0" rtlCol="0" anchor="ctr"/>
          <a:lstStyle/>
          <a:p>
            <a:pPr marL="0" indent="0">
              <a:buNone/>
            </a:pPr>
            <a:r>
              <a:rPr lang="en-US" sz="1245" b="1" dirty="0">
                <a:solidFill>
                  <a:srgbClr val="2A6B74"/>
                </a:solidFill>
                <a:latin typeface="Aptos" pitchFamily="34" charset="0"/>
                <a:ea typeface="Aptos" pitchFamily="34" charset="-122"/>
                <a:cs typeface="Aptos" pitchFamily="34" charset="-120"/>
              </a:rPr>
              <a:t>→ </a:t>
            </a:r>
            <a:r>
              <a:rPr lang="en-US" sz="1245" dirty="0">
                <a:solidFill>
                  <a:srgbClr val="27313D"/>
                </a:solidFill>
                <a:latin typeface="Aptos" pitchFamily="34" charset="0"/>
                <a:ea typeface="Aptos" pitchFamily="34" charset="-122"/>
                <a:cs typeface="Aptos" pitchFamily="34" charset="-120"/>
              </a:rPr>
              <a:t>Run long-horizon scenario tests, sandbox pilots, and tripwires for anomaly detection, stop conditions, and escalation.</a:t>
            </a:r>
            <a:endParaRPr lang="en-US" sz="1245" dirty="0"/>
          </a:p>
        </p:txBody>
      </p:sp>
      <p:sp>
        <p:nvSpPr>
          <p:cNvPr id="24" name="Shape 18">
            <a:extLst>
              <a:ext uri="{FF2B5EF4-FFF2-40B4-BE49-F238E27FC236}">
                <a16:creationId xmlns:a16="http://schemas.microsoft.com/office/drawing/2014/main" id="{285988F8-7542-B1E3-4B38-D26FCC753A14}"/>
              </a:ext>
            </a:extLst>
          </p:cNvPr>
          <p:cNvSpPr/>
          <p:nvPr/>
        </p:nvSpPr>
        <p:spPr>
          <a:xfrm>
            <a:off x="621792" y="3195828"/>
            <a:ext cx="10963656" cy="0"/>
          </a:xfrm>
          <a:prstGeom prst="line">
            <a:avLst/>
          </a:prstGeom>
          <a:noFill/>
          <a:ln w="12700">
            <a:solidFill>
              <a:srgbClr val="E1E7EE"/>
            </a:solidFill>
            <a:prstDash val="solid"/>
          </a:ln>
        </p:spPr>
      </p:sp>
      <p:sp>
        <p:nvSpPr>
          <p:cNvPr id="25" name="Shape 19">
            <a:extLst>
              <a:ext uri="{FF2B5EF4-FFF2-40B4-BE49-F238E27FC236}">
                <a16:creationId xmlns:a16="http://schemas.microsoft.com/office/drawing/2014/main" id="{4E1138FE-337B-2014-5013-8CB2339E0D38}"/>
              </a:ext>
            </a:extLst>
          </p:cNvPr>
          <p:cNvSpPr/>
          <p:nvPr/>
        </p:nvSpPr>
        <p:spPr>
          <a:xfrm>
            <a:off x="512064" y="3250692"/>
            <a:ext cx="45720" cy="429768"/>
          </a:xfrm>
          <a:prstGeom prst="rect">
            <a:avLst/>
          </a:prstGeom>
          <a:solidFill>
            <a:srgbClr val="90A4B4"/>
          </a:solidFill>
          <a:ln w="12700">
            <a:solidFill>
              <a:srgbClr val="2A6B74">
                <a:alpha val="0"/>
              </a:srgbClr>
            </a:solidFill>
            <a:prstDash val="solid"/>
          </a:ln>
        </p:spPr>
      </p:sp>
      <p:sp>
        <p:nvSpPr>
          <p:cNvPr id="26" name="Text 20">
            <a:extLst>
              <a:ext uri="{FF2B5EF4-FFF2-40B4-BE49-F238E27FC236}">
                <a16:creationId xmlns:a16="http://schemas.microsoft.com/office/drawing/2014/main" id="{EC7EB144-8017-DE24-8DE9-1BA3FDE481EA}"/>
              </a:ext>
            </a:extLst>
          </p:cNvPr>
          <p:cNvSpPr/>
          <p:nvPr/>
        </p:nvSpPr>
        <p:spPr>
          <a:xfrm>
            <a:off x="640080" y="3232404"/>
            <a:ext cx="5257800" cy="182880"/>
          </a:xfrm>
          <a:prstGeom prst="rect">
            <a:avLst/>
          </a:prstGeom>
          <a:noFill/>
          <a:ln/>
        </p:spPr>
        <p:txBody>
          <a:bodyPr wrap="square" lIns="0" tIns="0" rIns="0" bIns="0" rtlCol="0" anchor="ctr"/>
          <a:lstStyle/>
          <a:p>
            <a:pPr marL="0" indent="0">
              <a:buNone/>
            </a:pPr>
            <a:r>
              <a:rPr lang="en-US" sz="1600" b="1" dirty="0">
                <a:solidFill>
                  <a:srgbClr val="182B3E"/>
                </a:solidFill>
                <a:latin typeface="Aptos" pitchFamily="34" charset="0"/>
                <a:ea typeface="Aptos" pitchFamily="34" charset="-122"/>
                <a:cs typeface="Aptos" pitchFamily="34" charset="-120"/>
              </a:rPr>
              <a:t>Unpredictability / non-determinism</a:t>
            </a:r>
            <a:endParaRPr lang="en-US" sz="1600" dirty="0"/>
          </a:p>
        </p:txBody>
      </p:sp>
      <p:sp>
        <p:nvSpPr>
          <p:cNvPr id="27" name="Text 21">
            <a:extLst>
              <a:ext uri="{FF2B5EF4-FFF2-40B4-BE49-F238E27FC236}">
                <a16:creationId xmlns:a16="http://schemas.microsoft.com/office/drawing/2014/main" id="{063416F9-8B5E-41CC-E448-01A7F797FAE5}"/>
              </a:ext>
            </a:extLst>
          </p:cNvPr>
          <p:cNvSpPr/>
          <p:nvPr/>
        </p:nvSpPr>
        <p:spPr>
          <a:xfrm>
            <a:off x="640080" y="3442716"/>
            <a:ext cx="5257800" cy="256032"/>
          </a:xfrm>
          <a:prstGeom prst="rect">
            <a:avLst/>
          </a:prstGeom>
          <a:noFill/>
          <a:ln/>
        </p:spPr>
        <p:txBody>
          <a:bodyPr wrap="square" lIns="0" tIns="0" rIns="0" bIns="0" rtlCol="0" anchor="ctr"/>
          <a:lstStyle/>
          <a:p>
            <a:pPr marL="0" indent="0">
              <a:buNone/>
            </a:pPr>
            <a:r>
              <a:rPr lang="en-US" sz="1110" dirty="0">
                <a:solidFill>
                  <a:srgbClr val="4A5666"/>
                </a:solidFill>
                <a:latin typeface="Aptos" pitchFamily="34" charset="0"/>
                <a:ea typeface="Aptos" pitchFamily="34" charset="-122"/>
                <a:cs typeface="Aptos" pitchFamily="34" charset="-120"/>
              </a:rPr>
              <a:t>The same setup can yield different outputs or trajectories across runs.</a:t>
            </a:r>
            <a:endParaRPr lang="en-US" sz="1110" dirty="0"/>
          </a:p>
        </p:txBody>
      </p:sp>
      <p:sp>
        <p:nvSpPr>
          <p:cNvPr id="28" name="Text 22">
            <a:extLst>
              <a:ext uri="{FF2B5EF4-FFF2-40B4-BE49-F238E27FC236}">
                <a16:creationId xmlns:a16="http://schemas.microsoft.com/office/drawing/2014/main" id="{EE66B7A8-735A-9515-74E2-19FD2E6E1DFF}"/>
              </a:ext>
            </a:extLst>
          </p:cNvPr>
          <p:cNvSpPr/>
          <p:nvPr/>
        </p:nvSpPr>
        <p:spPr>
          <a:xfrm>
            <a:off x="6355080" y="3250692"/>
            <a:ext cx="5230368" cy="457200"/>
          </a:xfrm>
          <a:prstGeom prst="rect">
            <a:avLst/>
          </a:prstGeom>
          <a:noFill/>
          <a:ln/>
        </p:spPr>
        <p:txBody>
          <a:bodyPr wrap="square" lIns="0" tIns="0" rIns="0" bIns="0" rtlCol="0" anchor="ctr"/>
          <a:lstStyle/>
          <a:p>
            <a:pPr marL="0" indent="0">
              <a:buNone/>
            </a:pPr>
            <a:r>
              <a:rPr lang="en-US" sz="1245" b="1" dirty="0">
                <a:solidFill>
                  <a:srgbClr val="2A6B74"/>
                </a:solidFill>
                <a:latin typeface="Aptos" pitchFamily="34" charset="0"/>
                <a:ea typeface="Aptos" pitchFamily="34" charset="-122"/>
                <a:cs typeface="Aptos" pitchFamily="34" charset="-120"/>
              </a:rPr>
              <a:t>→ </a:t>
            </a:r>
            <a:r>
              <a:rPr lang="en-US" sz="1245" dirty="0">
                <a:solidFill>
                  <a:srgbClr val="27313D"/>
                </a:solidFill>
                <a:latin typeface="Aptos" pitchFamily="34" charset="0"/>
                <a:ea typeface="Aptos" pitchFamily="34" charset="-122"/>
                <a:cs typeface="Aptos" pitchFamily="34" charset="-120"/>
              </a:rPr>
              <a:t>Run repeated trials, vary seeds and context, and characterize distributions, not just single-run success rates.</a:t>
            </a:r>
            <a:endParaRPr lang="en-US" sz="1245" dirty="0"/>
          </a:p>
        </p:txBody>
      </p:sp>
      <p:sp>
        <p:nvSpPr>
          <p:cNvPr id="29" name="Shape 23">
            <a:extLst>
              <a:ext uri="{FF2B5EF4-FFF2-40B4-BE49-F238E27FC236}">
                <a16:creationId xmlns:a16="http://schemas.microsoft.com/office/drawing/2014/main" id="{39CACB98-AE5D-6AB9-A9B3-20C00AD3CDD7}"/>
              </a:ext>
            </a:extLst>
          </p:cNvPr>
          <p:cNvSpPr/>
          <p:nvPr/>
        </p:nvSpPr>
        <p:spPr>
          <a:xfrm>
            <a:off x="621792" y="3822192"/>
            <a:ext cx="10963656" cy="0"/>
          </a:xfrm>
          <a:prstGeom prst="line">
            <a:avLst/>
          </a:prstGeom>
          <a:noFill/>
          <a:ln w="12700">
            <a:solidFill>
              <a:srgbClr val="E1E7EE"/>
            </a:solidFill>
            <a:prstDash val="solid"/>
          </a:ln>
        </p:spPr>
      </p:sp>
      <p:sp>
        <p:nvSpPr>
          <p:cNvPr id="30" name="Shape 24">
            <a:extLst>
              <a:ext uri="{FF2B5EF4-FFF2-40B4-BE49-F238E27FC236}">
                <a16:creationId xmlns:a16="http://schemas.microsoft.com/office/drawing/2014/main" id="{C71DF62A-E5A2-29C5-2FD3-904521FEEA99}"/>
              </a:ext>
            </a:extLst>
          </p:cNvPr>
          <p:cNvSpPr/>
          <p:nvPr/>
        </p:nvSpPr>
        <p:spPr>
          <a:xfrm>
            <a:off x="512064" y="3877056"/>
            <a:ext cx="45720" cy="429768"/>
          </a:xfrm>
          <a:prstGeom prst="rect">
            <a:avLst/>
          </a:prstGeom>
          <a:solidFill>
            <a:srgbClr val="2A6B74"/>
          </a:solidFill>
          <a:ln w="12700">
            <a:solidFill>
              <a:srgbClr val="2A6B74">
                <a:alpha val="0"/>
              </a:srgbClr>
            </a:solidFill>
            <a:prstDash val="solid"/>
          </a:ln>
        </p:spPr>
      </p:sp>
      <p:sp>
        <p:nvSpPr>
          <p:cNvPr id="31" name="Text 25">
            <a:extLst>
              <a:ext uri="{FF2B5EF4-FFF2-40B4-BE49-F238E27FC236}">
                <a16:creationId xmlns:a16="http://schemas.microsoft.com/office/drawing/2014/main" id="{A7B4B18C-4D8B-EEAB-01D1-A9CE4C566C20}"/>
              </a:ext>
            </a:extLst>
          </p:cNvPr>
          <p:cNvSpPr/>
          <p:nvPr/>
        </p:nvSpPr>
        <p:spPr>
          <a:xfrm>
            <a:off x="640080" y="3858768"/>
            <a:ext cx="5257800" cy="182880"/>
          </a:xfrm>
          <a:prstGeom prst="rect">
            <a:avLst/>
          </a:prstGeom>
          <a:noFill/>
          <a:ln/>
        </p:spPr>
        <p:txBody>
          <a:bodyPr wrap="square" lIns="0" tIns="0" rIns="0" bIns="0" rtlCol="0" anchor="ctr"/>
          <a:lstStyle/>
          <a:p>
            <a:pPr marL="0" indent="0">
              <a:buNone/>
            </a:pPr>
            <a:r>
              <a:rPr lang="en-US" sz="1600" b="1" dirty="0">
                <a:solidFill>
                  <a:srgbClr val="182B3E"/>
                </a:solidFill>
                <a:latin typeface="Aptos" pitchFamily="34" charset="0"/>
                <a:ea typeface="Aptos" pitchFamily="34" charset="-122"/>
                <a:cs typeface="Aptos" pitchFamily="34" charset="-120"/>
              </a:rPr>
              <a:t>Multi-step decision loops</a:t>
            </a:r>
            <a:endParaRPr lang="en-US" sz="1600" dirty="0"/>
          </a:p>
        </p:txBody>
      </p:sp>
      <p:sp>
        <p:nvSpPr>
          <p:cNvPr id="32" name="Text 26">
            <a:extLst>
              <a:ext uri="{FF2B5EF4-FFF2-40B4-BE49-F238E27FC236}">
                <a16:creationId xmlns:a16="http://schemas.microsoft.com/office/drawing/2014/main" id="{E1AFB5CD-756E-5370-86FE-A6B6CB712299}"/>
              </a:ext>
            </a:extLst>
          </p:cNvPr>
          <p:cNvSpPr/>
          <p:nvPr/>
        </p:nvSpPr>
        <p:spPr>
          <a:xfrm>
            <a:off x="640080" y="4069080"/>
            <a:ext cx="5257800" cy="256032"/>
          </a:xfrm>
          <a:prstGeom prst="rect">
            <a:avLst/>
          </a:prstGeom>
          <a:noFill/>
          <a:ln/>
        </p:spPr>
        <p:txBody>
          <a:bodyPr wrap="square" lIns="0" tIns="0" rIns="0" bIns="0" rtlCol="0" anchor="ctr"/>
          <a:lstStyle/>
          <a:p>
            <a:pPr marL="0" indent="0">
              <a:buNone/>
            </a:pPr>
            <a:r>
              <a:rPr lang="en-US" sz="1110" dirty="0">
                <a:solidFill>
                  <a:srgbClr val="4A5666"/>
                </a:solidFill>
                <a:latin typeface="Aptos" pitchFamily="34" charset="0"/>
                <a:ea typeface="Aptos" pitchFamily="34" charset="-122"/>
                <a:cs typeface="Aptos" pitchFamily="34" charset="-120"/>
              </a:rPr>
              <a:t>A goal may be achieved, but by a pathway that is unsafe, brittle, or unintended.</a:t>
            </a:r>
            <a:endParaRPr lang="en-US" sz="1110" dirty="0"/>
          </a:p>
        </p:txBody>
      </p:sp>
      <p:sp>
        <p:nvSpPr>
          <p:cNvPr id="33" name="Text 27">
            <a:extLst>
              <a:ext uri="{FF2B5EF4-FFF2-40B4-BE49-F238E27FC236}">
                <a16:creationId xmlns:a16="http://schemas.microsoft.com/office/drawing/2014/main" id="{CAB4E932-3754-DE21-69EC-498D3758146E}"/>
              </a:ext>
            </a:extLst>
          </p:cNvPr>
          <p:cNvSpPr/>
          <p:nvPr/>
        </p:nvSpPr>
        <p:spPr>
          <a:xfrm>
            <a:off x="6355080" y="3877056"/>
            <a:ext cx="5230368" cy="457200"/>
          </a:xfrm>
          <a:prstGeom prst="rect">
            <a:avLst/>
          </a:prstGeom>
          <a:noFill/>
          <a:ln/>
        </p:spPr>
        <p:txBody>
          <a:bodyPr wrap="square" lIns="0" tIns="0" rIns="0" bIns="0" rtlCol="0" anchor="ctr"/>
          <a:lstStyle/>
          <a:p>
            <a:pPr marL="0" indent="0">
              <a:buNone/>
            </a:pPr>
            <a:r>
              <a:rPr lang="en-US" sz="1245" b="1" dirty="0">
                <a:solidFill>
                  <a:srgbClr val="2A6B74"/>
                </a:solidFill>
                <a:latin typeface="Aptos" pitchFamily="34" charset="0"/>
                <a:ea typeface="Aptos" pitchFamily="34" charset="-122"/>
                <a:cs typeface="Aptos" pitchFamily="34" charset="-120"/>
              </a:rPr>
              <a:t>→ </a:t>
            </a:r>
            <a:r>
              <a:rPr lang="en-US" sz="1245" dirty="0">
                <a:solidFill>
                  <a:srgbClr val="27313D"/>
                </a:solidFill>
                <a:latin typeface="Aptos" pitchFamily="34" charset="0"/>
                <a:ea typeface="Aptos" pitchFamily="34" charset="-122"/>
                <a:cs typeface="Aptos" pitchFamily="34" charset="-120"/>
              </a:rPr>
              <a:t>Score process as well as outcome: log trajectories, inspect intermediate actions, and test policy and guardrail compliance.</a:t>
            </a:r>
            <a:endParaRPr lang="en-US" sz="1245" dirty="0"/>
          </a:p>
        </p:txBody>
      </p:sp>
      <p:sp>
        <p:nvSpPr>
          <p:cNvPr id="34" name="Shape 28">
            <a:extLst>
              <a:ext uri="{FF2B5EF4-FFF2-40B4-BE49-F238E27FC236}">
                <a16:creationId xmlns:a16="http://schemas.microsoft.com/office/drawing/2014/main" id="{ED401807-7A87-3480-1B15-AE1A2BF8804A}"/>
              </a:ext>
            </a:extLst>
          </p:cNvPr>
          <p:cNvSpPr/>
          <p:nvPr/>
        </p:nvSpPr>
        <p:spPr>
          <a:xfrm>
            <a:off x="621792" y="4448556"/>
            <a:ext cx="10963656" cy="0"/>
          </a:xfrm>
          <a:prstGeom prst="line">
            <a:avLst/>
          </a:prstGeom>
          <a:noFill/>
          <a:ln w="12700">
            <a:solidFill>
              <a:srgbClr val="E1E7EE"/>
            </a:solidFill>
            <a:prstDash val="solid"/>
          </a:ln>
        </p:spPr>
      </p:sp>
      <p:sp>
        <p:nvSpPr>
          <p:cNvPr id="35" name="Shape 29">
            <a:extLst>
              <a:ext uri="{FF2B5EF4-FFF2-40B4-BE49-F238E27FC236}">
                <a16:creationId xmlns:a16="http://schemas.microsoft.com/office/drawing/2014/main" id="{5E3EB3A1-D827-8FA7-FC42-063665C703E1}"/>
              </a:ext>
            </a:extLst>
          </p:cNvPr>
          <p:cNvSpPr/>
          <p:nvPr/>
        </p:nvSpPr>
        <p:spPr>
          <a:xfrm>
            <a:off x="512064" y="4503420"/>
            <a:ext cx="45720" cy="429768"/>
          </a:xfrm>
          <a:prstGeom prst="rect">
            <a:avLst/>
          </a:prstGeom>
          <a:solidFill>
            <a:srgbClr val="90A4B4"/>
          </a:solidFill>
          <a:ln w="12700">
            <a:solidFill>
              <a:srgbClr val="2A6B74">
                <a:alpha val="0"/>
              </a:srgbClr>
            </a:solidFill>
            <a:prstDash val="solid"/>
          </a:ln>
        </p:spPr>
      </p:sp>
      <p:sp>
        <p:nvSpPr>
          <p:cNvPr id="36" name="Text 30">
            <a:extLst>
              <a:ext uri="{FF2B5EF4-FFF2-40B4-BE49-F238E27FC236}">
                <a16:creationId xmlns:a16="http://schemas.microsoft.com/office/drawing/2014/main" id="{223726D3-087B-7161-4B98-CEA93EF4C086}"/>
              </a:ext>
            </a:extLst>
          </p:cNvPr>
          <p:cNvSpPr/>
          <p:nvPr/>
        </p:nvSpPr>
        <p:spPr>
          <a:xfrm>
            <a:off x="640080" y="4485132"/>
            <a:ext cx="5257800" cy="182880"/>
          </a:xfrm>
          <a:prstGeom prst="rect">
            <a:avLst/>
          </a:prstGeom>
          <a:noFill/>
          <a:ln/>
        </p:spPr>
        <p:txBody>
          <a:bodyPr wrap="square" lIns="0" tIns="0" rIns="0" bIns="0" rtlCol="0" anchor="ctr"/>
          <a:lstStyle/>
          <a:p>
            <a:pPr marL="0" indent="0">
              <a:buNone/>
            </a:pPr>
            <a:r>
              <a:rPr lang="en-US" sz="1600" b="1" dirty="0">
                <a:solidFill>
                  <a:srgbClr val="182B3E"/>
                </a:solidFill>
                <a:latin typeface="Aptos" pitchFamily="34" charset="0"/>
                <a:ea typeface="Aptos" pitchFamily="34" charset="-122"/>
                <a:cs typeface="Aptos" pitchFamily="34" charset="-120"/>
              </a:rPr>
              <a:t>Dynamic environments</a:t>
            </a:r>
            <a:endParaRPr lang="en-US" sz="1600" dirty="0"/>
          </a:p>
        </p:txBody>
      </p:sp>
      <p:sp>
        <p:nvSpPr>
          <p:cNvPr id="37" name="Text 31">
            <a:extLst>
              <a:ext uri="{FF2B5EF4-FFF2-40B4-BE49-F238E27FC236}">
                <a16:creationId xmlns:a16="http://schemas.microsoft.com/office/drawing/2014/main" id="{EA6EA455-0C59-4BA7-0621-D5548345DA2C}"/>
              </a:ext>
            </a:extLst>
          </p:cNvPr>
          <p:cNvSpPr/>
          <p:nvPr/>
        </p:nvSpPr>
        <p:spPr>
          <a:xfrm>
            <a:off x="640080" y="4695444"/>
            <a:ext cx="5257800" cy="256032"/>
          </a:xfrm>
          <a:prstGeom prst="rect">
            <a:avLst/>
          </a:prstGeom>
          <a:noFill/>
          <a:ln/>
        </p:spPr>
        <p:txBody>
          <a:bodyPr wrap="square" lIns="0" tIns="0" rIns="0" bIns="0" rtlCol="0" anchor="ctr"/>
          <a:lstStyle/>
          <a:p>
            <a:pPr marL="0" indent="0">
              <a:buNone/>
            </a:pPr>
            <a:r>
              <a:rPr lang="en-US" sz="1110" dirty="0">
                <a:solidFill>
                  <a:srgbClr val="4A5666"/>
                </a:solidFill>
                <a:latin typeface="Aptos" pitchFamily="34" charset="0"/>
                <a:ea typeface="Aptos" pitchFamily="34" charset="-122"/>
                <a:cs typeface="Aptos" pitchFamily="34" charset="-120"/>
              </a:rPr>
              <a:t>Rapidly changing context can change system consistency and degrade plans in flight.</a:t>
            </a:r>
            <a:endParaRPr lang="en-US" sz="1110" dirty="0"/>
          </a:p>
        </p:txBody>
      </p:sp>
      <p:sp>
        <p:nvSpPr>
          <p:cNvPr id="38" name="Text 32">
            <a:extLst>
              <a:ext uri="{FF2B5EF4-FFF2-40B4-BE49-F238E27FC236}">
                <a16:creationId xmlns:a16="http://schemas.microsoft.com/office/drawing/2014/main" id="{3691DFE6-9E8B-BE6D-4B93-74A537E462CC}"/>
              </a:ext>
            </a:extLst>
          </p:cNvPr>
          <p:cNvSpPr/>
          <p:nvPr/>
        </p:nvSpPr>
        <p:spPr>
          <a:xfrm>
            <a:off x="6355080" y="4503420"/>
            <a:ext cx="5230368" cy="457200"/>
          </a:xfrm>
          <a:prstGeom prst="rect">
            <a:avLst/>
          </a:prstGeom>
          <a:noFill/>
          <a:ln/>
        </p:spPr>
        <p:txBody>
          <a:bodyPr wrap="square" lIns="0" tIns="0" rIns="0" bIns="0" rtlCol="0" anchor="ctr"/>
          <a:lstStyle/>
          <a:p>
            <a:pPr marL="0" indent="0">
              <a:buNone/>
            </a:pPr>
            <a:r>
              <a:rPr lang="en-US" sz="1245" b="1" dirty="0">
                <a:solidFill>
                  <a:srgbClr val="2A6B74"/>
                </a:solidFill>
                <a:latin typeface="Aptos" pitchFamily="34" charset="0"/>
                <a:ea typeface="Aptos" pitchFamily="34" charset="-122"/>
                <a:cs typeface="Aptos" pitchFamily="34" charset="-120"/>
              </a:rPr>
              <a:t>→ </a:t>
            </a:r>
            <a:r>
              <a:rPr lang="en-US" sz="1245" dirty="0">
                <a:solidFill>
                  <a:srgbClr val="27313D"/>
                </a:solidFill>
                <a:latin typeface="Aptos" pitchFamily="34" charset="0"/>
                <a:ea typeface="Aptos" pitchFamily="34" charset="-122"/>
                <a:cs typeface="Aptos" pitchFamily="34" charset="-120"/>
              </a:rPr>
              <a:t>Vary scenario conditions and context windows; test response to drift, interruptions, late updates, and missing information.</a:t>
            </a:r>
            <a:endParaRPr lang="en-US" sz="1245" dirty="0"/>
          </a:p>
        </p:txBody>
      </p:sp>
      <p:sp>
        <p:nvSpPr>
          <p:cNvPr id="39" name="Shape 33">
            <a:extLst>
              <a:ext uri="{FF2B5EF4-FFF2-40B4-BE49-F238E27FC236}">
                <a16:creationId xmlns:a16="http://schemas.microsoft.com/office/drawing/2014/main" id="{8D6DE7CE-5A3B-A251-01F2-B262A4D3ECD2}"/>
              </a:ext>
            </a:extLst>
          </p:cNvPr>
          <p:cNvSpPr/>
          <p:nvPr/>
        </p:nvSpPr>
        <p:spPr>
          <a:xfrm>
            <a:off x="621792" y="5074920"/>
            <a:ext cx="10963656" cy="0"/>
          </a:xfrm>
          <a:prstGeom prst="line">
            <a:avLst/>
          </a:prstGeom>
          <a:noFill/>
          <a:ln w="12700">
            <a:solidFill>
              <a:srgbClr val="E1E7EE"/>
            </a:solidFill>
            <a:prstDash val="solid"/>
          </a:ln>
        </p:spPr>
      </p:sp>
      <p:sp>
        <p:nvSpPr>
          <p:cNvPr id="40" name="Shape 34">
            <a:extLst>
              <a:ext uri="{FF2B5EF4-FFF2-40B4-BE49-F238E27FC236}">
                <a16:creationId xmlns:a16="http://schemas.microsoft.com/office/drawing/2014/main" id="{17D0966F-D9C1-A923-B491-8F7E7B340552}"/>
              </a:ext>
            </a:extLst>
          </p:cNvPr>
          <p:cNvSpPr/>
          <p:nvPr/>
        </p:nvSpPr>
        <p:spPr>
          <a:xfrm>
            <a:off x="512064" y="5129784"/>
            <a:ext cx="45720" cy="429768"/>
          </a:xfrm>
          <a:prstGeom prst="rect">
            <a:avLst/>
          </a:prstGeom>
          <a:solidFill>
            <a:srgbClr val="2A6B74"/>
          </a:solidFill>
          <a:ln w="12700">
            <a:solidFill>
              <a:srgbClr val="2A6B74">
                <a:alpha val="0"/>
              </a:srgbClr>
            </a:solidFill>
            <a:prstDash val="solid"/>
          </a:ln>
        </p:spPr>
      </p:sp>
      <p:sp>
        <p:nvSpPr>
          <p:cNvPr id="41" name="Text 35">
            <a:extLst>
              <a:ext uri="{FF2B5EF4-FFF2-40B4-BE49-F238E27FC236}">
                <a16:creationId xmlns:a16="http://schemas.microsoft.com/office/drawing/2014/main" id="{9BAC8657-AB90-F2C5-E41E-4E0D6AA3DA5D}"/>
              </a:ext>
            </a:extLst>
          </p:cNvPr>
          <p:cNvSpPr/>
          <p:nvPr/>
        </p:nvSpPr>
        <p:spPr>
          <a:xfrm>
            <a:off x="640080" y="5111496"/>
            <a:ext cx="5257800" cy="182880"/>
          </a:xfrm>
          <a:prstGeom prst="rect">
            <a:avLst/>
          </a:prstGeom>
          <a:noFill/>
          <a:ln/>
        </p:spPr>
        <p:txBody>
          <a:bodyPr wrap="square" lIns="0" tIns="0" rIns="0" bIns="0" rtlCol="0" anchor="ctr"/>
          <a:lstStyle/>
          <a:p>
            <a:pPr marL="0" indent="0">
              <a:buNone/>
            </a:pPr>
            <a:r>
              <a:rPr lang="en-US" sz="1600" b="1" dirty="0">
                <a:solidFill>
                  <a:srgbClr val="182B3E"/>
                </a:solidFill>
                <a:latin typeface="Aptos" pitchFamily="34" charset="0"/>
                <a:ea typeface="Aptos" pitchFamily="34" charset="-122"/>
                <a:cs typeface="Aptos" pitchFamily="34" charset="-120"/>
              </a:rPr>
              <a:t>Open, complex environments</a:t>
            </a:r>
            <a:endParaRPr lang="en-US" sz="1600" dirty="0"/>
          </a:p>
        </p:txBody>
      </p:sp>
      <p:sp>
        <p:nvSpPr>
          <p:cNvPr id="42" name="Text 36">
            <a:extLst>
              <a:ext uri="{FF2B5EF4-FFF2-40B4-BE49-F238E27FC236}">
                <a16:creationId xmlns:a16="http://schemas.microsoft.com/office/drawing/2014/main" id="{0F4201BC-B6AD-667D-E79A-612CF87F2AD7}"/>
              </a:ext>
            </a:extLst>
          </p:cNvPr>
          <p:cNvSpPr/>
          <p:nvPr/>
        </p:nvSpPr>
        <p:spPr>
          <a:xfrm>
            <a:off x="640080" y="5321808"/>
            <a:ext cx="5257800" cy="256032"/>
          </a:xfrm>
          <a:prstGeom prst="rect">
            <a:avLst/>
          </a:prstGeom>
          <a:noFill/>
          <a:ln/>
        </p:spPr>
        <p:txBody>
          <a:bodyPr wrap="square" lIns="0" tIns="0" rIns="0" bIns="0" rtlCol="0" anchor="ctr"/>
          <a:lstStyle/>
          <a:p>
            <a:pPr marL="0" indent="0">
              <a:buNone/>
            </a:pPr>
            <a:r>
              <a:rPr lang="en-US" sz="1110" dirty="0">
                <a:solidFill>
                  <a:srgbClr val="4A5666"/>
                </a:solidFill>
                <a:latin typeface="Aptos" pitchFamily="34" charset="0"/>
                <a:ea typeface="Aptos" pitchFamily="34" charset="-122"/>
                <a:cs typeface="Aptos" pitchFamily="34" charset="-120"/>
              </a:rPr>
              <a:t>Countless edge cases exist beyond any finite scripted dataset.</a:t>
            </a:r>
            <a:endParaRPr lang="en-US" sz="1110" dirty="0"/>
          </a:p>
        </p:txBody>
      </p:sp>
      <p:sp>
        <p:nvSpPr>
          <p:cNvPr id="43" name="Text 37">
            <a:extLst>
              <a:ext uri="{FF2B5EF4-FFF2-40B4-BE49-F238E27FC236}">
                <a16:creationId xmlns:a16="http://schemas.microsoft.com/office/drawing/2014/main" id="{18AE6D14-62E8-7153-5991-6212463FE159}"/>
              </a:ext>
            </a:extLst>
          </p:cNvPr>
          <p:cNvSpPr/>
          <p:nvPr/>
        </p:nvSpPr>
        <p:spPr>
          <a:xfrm>
            <a:off x="6355080" y="5129784"/>
            <a:ext cx="5230368" cy="457200"/>
          </a:xfrm>
          <a:prstGeom prst="rect">
            <a:avLst/>
          </a:prstGeom>
          <a:noFill/>
          <a:ln/>
        </p:spPr>
        <p:txBody>
          <a:bodyPr wrap="square" lIns="0" tIns="0" rIns="0" bIns="0" rtlCol="0" anchor="ctr"/>
          <a:lstStyle/>
          <a:p>
            <a:pPr marL="0" indent="0">
              <a:buNone/>
            </a:pPr>
            <a:r>
              <a:rPr lang="en-US" sz="1245" b="1" dirty="0">
                <a:solidFill>
                  <a:srgbClr val="2A6B74"/>
                </a:solidFill>
                <a:latin typeface="Aptos" pitchFamily="34" charset="0"/>
                <a:ea typeface="Aptos" pitchFamily="34" charset="-122"/>
                <a:cs typeface="Aptos" pitchFamily="34" charset="-120"/>
              </a:rPr>
              <a:t>→ </a:t>
            </a:r>
            <a:r>
              <a:rPr lang="en-US" sz="1245" dirty="0">
                <a:solidFill>
                  <a:srgbClr val="27313D"/>
                </a:solidFill>
                <a:latin typeface="Aptos" pitchFamily="34" charset="0"/>
                <a:ea typeface="Aptos" pitchFamily="34" charset="-122"/>
                <a:cs typeface="Aptos" pitchFamily="34" charset="-120"/>
              </a:rPr>
              <a:t>Continuously refresh the test corpus with discovered failures and use scenario families instead of a fixed checklist.</a:t>
            </a:r>
            <a:endParaRPr lang="en-US" sz="1245" dirty="0"/>
          </a:p>
        </p:txBody>
      </p:sp>
      <p:sp>
        <p:nvSpPr>
          <p:cNvPr id="44" name="Shape 38">
            <a:extLst>
              <a:ext uri="{FF2B5EF4-FFF2-40B4-BE49-F238E27FC236}">
                <a16:creationId xmlns:a16="http://schemas.microsoft.com/office/drawing/2014/main" id="{946CCBB0-6A14-7A1D-9D58-E95CB4982CB7}"/>
              </a:ext>
            </a:extLst>
          </p:cNvPr>
          <p:cNvSpPr/>
          <p:nvPr/>
        </p:nvSpPr>
        <p:spPr>
          <a:xfrm>
            <a:off x="621792" y="5701284"/>
            <a:ext cx="10963656" cy="0"/>
          </a:xfrm>
          <a:prstGeom prst="line">
            <a:avLst/>
          </a:prstGeom>
          <a:noFill/>
          <a:ln w="12700">
            <a:solidFill>
              <a:srgbClr val="E1E7EE"/>
            </a:solidFill>
            <a:prstDash val="solid"/>
          </a:ln>
        </p:spPr>
      </p:sp>
      <p:sp>
        <p:nvSpPr>
          <p:cNvPr id="45" name="Shape 39">
            <a:extLst>
              <a:ext uri="{FF2B5EF4-FFF2-40B4-BE49-F238E27FC236}">
                <a16:creationId xmlns:a16="http://schemas.microsoft.com/office/drawing/2014/main" id="{672FAC03-B60C-77DC-C898-965EA9578286}"/>
              </a:ext>
            </a:extLst>
          </p:cNvPr>
          <p:cNvSpPr/>
          <p:nvPr/>
        </p:nvSpPr>
        <p:spPr>
          <a:xfrm>
            <a:off x="512064" y="5756148"/>
            <a:ext cx="45720" cy="429768"/>
          </a:xfrm>
          <a:prstGeom prst="rect">
            <a:avLst/>
          </a:prstGeom>
          <a:solidFill>
            <a:srgbClr val="90A4B4"/>
          </a:solidFill>
          <a:ln w="12700">
            <a:solidFill>
              <a:srgbClr val="2A6B74">
                <a:alpha val="0"/>
              </a:srgbClr>
            </a:solidFill>
            <a:prstDash val="solid"/>
          </a:ln>
        </p:spPr>
      </p:sp>
      <p:sp>
        <p:nvSpPr>
          <p:cNvPr id="46" name="Text 40">
            <a:extLst>
              <a:ext uri="{FF2B5EF4-FFF2-40B4-BE49-F238E27FC236}">
                <a16:creationId xmlns:a16="http://schemas.microsoft.com/office/drawing/2014/main" id="{D67F976A-8083-3E1B-A081-3785D2D58663}"/>
              </a:ext>
            </a:extLst>
          </p:cNvPr>
          <p:cNvSpPr/>
          <p:nvPr/>
        </p:nvSpPr>
        <p:spPr>
          <a:xfrm>
            <a:off x="640080" y="5737860"/>
            <a:ext cx="5257800" cy="182880"/>
          </a:xfrm>
          <a:prstGeom prst="rect">
            <a:avLst/>
          </a:prstGeom>
          <a:noFill/>
          <a:ln/>
        </p:spPr>
        <p:txBody>
          <a:bodyPr wrap="square" lIns="0" tIns="0" rIns="0" bIns="0" rtlCol="0" anchor="ctr"/>
          <a:lstStyle/>
          <a:p>
            <a:pPr marL="0" indent="0">
              <a:buNone/>
            </a:pPr>
            <a:r>
              <a:rPr lang="en-US" sz="1600" b="1" dirty="0">
                <a:solidFill>
                  <a:srgbClr val="182B3E"/>
                </a:solidFill>
                <a:latin typeface="Aptos" pitchFamily="34" charset="0"/>
                <a:ea typeface="Aptos" pitchFamily="34" charset="-122"/>
                <a:cs typeface="Aptos" pitchFamily="34" charset="-120"/>
              </a:rPr>
              <a:t>Adversarial conditions / lack of ground truth</a:t>
            </a:r>
            <a:endParaRPr lang="en-US" sz="1600" dirty="0"/>
          </a:p>
        </p:txBody>
      </p:sp>
      <p:sp>
        <p:nvSpPr>
          <p:cNvPr id="47" name="Text 41">
            <a:extLst>
              <a:ext uri="{FF2B5EF4-FFF2-40B4-BE49-F238E27FC236}">
                <a16:creationId xmlns:a16="http://schemas.microsoft.com/office/drawing/2014/main" id="{85E842CF-B3FD-1C26-C7E6-E833CF1E419B}"/>
              </a:ext>
            </a:extLst>
          </p:cNvPr>
          <p:cNvSpPr/>
          <p:nvPr/>
        </p:nvSpPr>
        <p:spPr>
          <a:xfrm>
            <a:off x="640080" y="5948172"/>
            <a:ext cx="5257800" cy="256032"/>
          </a:xfrm>
          <a:prstGeom prst="rect">
            <a:avLst/>
          </a:prstGeom>
          <a:noFill/>
          <a:ln/>
        </p:spPr>
        <p:txBody>
          <a:bodyPr wrap="square" lIns="0" tIns="0" rIns="0" bIns="0" rtlCol="0" anchor="ctr"/>
          <a:lstStyle/>
          <a:p>
            <a:pPr marL="0" indent="0">
              <a:buNone/>
            </a:pPr>
            <a:r>
              <a:rPr lang="en-US" sz="1110" dirty="0">
                <a:solidFill>
                  <a:srgbClr val="4A5666"/>
                </a:solidFill>
                <a:latin typeface="Aptos" pitchFamily="34" charset="0"/>
                <a:ea typeface="Aptos" pitchFamily="34" charset="-122"/>
                <a:cs typeface="Aptos" pitchFamily="34" charset="-120"/>
              </a:rPr>
              <a:t>Systems face malicious inputs, deceptive users, and tasks with ambiguous evaluation criteria.</a:t>
            </a:r>
            <a:endParaRPr lang="en-US" sz="1110" dirty="0"/>
          </a:p>
        </p:txBody>
      </p:sp>
      <p:sp>
        <p:nvSpPr>
          <p:cNvPr id="48" name="Text 42">
            <a:extLst>
              <a:ext uri="{FF2B5EF4-FFF2-40B4-BE49-F238E27FC236}">
                <a16:creationId xmlns:a16="http://schemas.microsoft.com/office/drawing/2014/main" id="{71E560F3-4CF6-505F-18B9-C17D8D6304C9}"/>
              </a:ext>
            </a:extLst>
          </p:cNvPr>
          <p:cNvSpPr/>
          <p:nvPr/>
        </p:nvSpPr>
        <p:spPr>
          <a:xfrm>
            <a:off x="6355080" y="5756148"/>
            <a:ext cx="5230368" cy="457200"/>
          </a:xfrm>
          <a:prstGeom prst="rect">
            <a:avLst/>
          </a:prstGeom>
          <a:noFill/>
          <a:ln/>
        </p:spPr>
        <p:txBody>
          <a:bodyPr wrap="square" lIns="0" tIns="0" rIns="0" bIns="0" rtlCol="0" anchor="ctr"/>
          <a:lstStyle/>
          <a:p>
            <a:pPr marL="0" indent="0">
              <a:buNone/>
            </a:pPr>
            <a:r>
              <a:rPr lang="en-US" sz="1245" b="1" dirty="0">
                <a:solidFill>
                  <a:srgbClr val="2A6B74"/>
                </a:solidFill>
                <a:latin typeface="Aptos" pitchFamily="34" charset="0"/>
                <a:ea typeface="Aptos" pitchFamily="34" charset="-122"/>
                <a:cs typeface="Aptos" pitchFamily="34" charset="-120"/>
              </a:rPr>
              <a:t>→ </a:t>
            </a:r>
            <a:r>
              <a:rPr lang="en-US" sz="1245" dirty="0">
                <a:solidFill>
                  <a:srgbClr val="27313D"/>
                </a:solidFill>
                <a:latin typeface="Aptos" pitchFamily="34" charset="0"/>
                <a:ea typeface="Aptos" pitchFamily="34" charset="-122"/>
                <a:cs typeface="Aptos" pitchFamily="34" charset="-120"/>
              </a:rPr>
              <a:t>Red-team prompts, tools, and data sources; use expert adjudication, rubrics, and proxy measures when ground truth is unclear.</a:t>
            </a:r>
            <a:endParaRPr lang="en-US" sz="1245" dirty="0"/>
          </a:p>
        </p:txBody>
      </p:sp>
    </p:spTree>
    <p:extLst>
      <p:ext uri="{BB962C8B-B14F-4D97-AF65-F5344CB8AC3E}">
        <p14:creationId xmlns:p14="http://schemas.microsoft.com/office/powerpoint/2010/main" val="4075737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3448-13BA-404A-81FF-BC0EBFDF82AD}"/>
              </a:ext>
            </a:extLst>
          </p:cNvPr>
          <p:cNvSpPr>
            <a:spLocks noGrp="1"/>
          </p:cNvSpPr>
          <p:nvPr>
            <p:ph type="title"/>
          </p:nvPr>
        </p:nvSpPr>
        <p:spPr/>
        <p:txBody>
          <a:bodyPr/>
          <a:lstStyle/>
          <a:p>
            <a:r>
              <a:rPr lang="en-US" dirty="0"/>
              <a:t>Same evidence, different consumers</a:t>
            </a:r>
          </a:p>
        </p:txBody>
      </p:sp>
      <p:sp>
        <p:nvSpPr>
          <p:cNvPr id="4" name="Date Placeholder 3">
            <a:extLst>
              <a:ext uri="{FF2B5EF4-FFF2-40B4-BE49-F238E27FC236}">
                <a16:creationId xmlns:a16="http://schemas.microsoft.com/office/drawing/2014/main" id="{FDD7C228-08AC-BEDA-B324-F79688F9DEC8}"/>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296D66C6-9F01-3437-232C-4CC4FA0F7D7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D57BB40B-6C33-2B2A-B99E-E3F821E8E0FA}"/>
              </a:ext>
            </a:extLst>
          </p:cNvPr>
          <p:cNvSpPr>
            <a:spLocks noGrp="1"/>
          </p:cNvSpPr>
          <p:nvPr>
            <p:ph type="sldNum" sz="quarter" idx="16"/>
          </p:nvPr>
        </p:nvSpPr>
        <p:spPr/>
        <p:txBody>
          <a:bodyPr/>
          <a:lstStyle/>
          <a:p>
            <a:fld id="{4EBCDCBD-78E1-0D41-A999-31B5EBF8E02C}" type="slidenum">
              <a:rPr lang="en-US" smtClean="0"/>
              <a:pPr/>
              <a:t>18</a:t>
            </a:fld>
            <a:endParaRPr lang="en-US" dirty="0"/>
          </a:p>
        </p:txBody>
      </p:sp>
      <p:pic>
        <p:nvPicPr>
          <p:cNvPr id="7" name="Picture 6">
            <a:extLst>
              <a:ext uri="{FF2B5EF4-FFF2-40B4-BE49-F238E27FC236}">
                <a16:creationId xmlns:a16="http://schemas.microsoft.com/office/drawing/2014/main" id="{B49803DE-0E6C-57BA-1C96-673A952D5734}"/>
              </a:ext>
            </a:extLst>
          </p:cNvPr>
          <p:cNvPicPr>
            <a:picLocks noChangeAspect="1"/>
          </p:cNvPicPr>
          <p:nvPr/>
        </p:nvPicPr>
        <p:blipFill>
          <a:blip r:embed="rId2"/>
          <a:srcRect l="3256" t="21234" r="3098" b="8648"/>
          <a:stretch>
            <a:fillRect/>
          </a:stretch>
        </p:blipFill>
        <p:spPr>
          <a:xfrm>
            <a:off x="457200" y="1181099"/>
            <a:ext cx="9686544" cy="4835159"/>
          </a:xfrm>
          <a:prstGeom prst="rect">
            <a:avLst/>
          </a:prstGeom>
        </p:spPr>
      </p:pic>
    </p:spTree>
    <p:extLst>
      <p:ext uri="{BB962C8B-B14F-4D97-AF65-F5344CB8AC3E}">
        <p14:creationId xmlns:p14="http://schemas.microsoft.com/office/powerpoint/2010/main" val="1799103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11E6-1B37-1925-39FB-C3811F250C81}"/>
              </a:ext>
            </a:extLst>
          </p:cNvPr>
          <p:cNvSpPr>
            <a:spLocks noGrp="1"/>
          </p:cNvSpPr>
          <p:nvPr>
            <p:ph type="title"/>
          </p:nvPr>
        </p:nvSpPr>
        <p:spPr/>
        <p:txBody>
          <a:bodyPr/>
          <a:lstStyle/>
          <a:p>
            <a:r>
              <a:rPr lang="en-US" dirty="0"/>
              <a:t>Translate results into decision language</a:t>
            </a:r>
          </a:p>
        </p:txBody>
      </p:sp>
      <p:sp>
        <p:nvSpPr>
          <p:cNvPr id="4" name="Date Placeholder 3">
            <a:extLst>
              <a:ext uri="{FF2B5EF4-FFF2-40B4-BE49-F238E27FC236}">
                <a16:creationId xmlns:a16="http://schemas.microsoft.com/office/drawing/2014/main" id="{928BC8A5-D7E9-FFA2-CB7F-F80FBC8C1B09}"/>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E91B7928-D580-E3B7-20F3-ECD2589D4BF6}"/>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EF96B0F1-913B-E774-80CB-0C51645F8DE1}"/>
              </a:ext>
            </a:extLst>
          </p:cNvPr>
          <p:cNvSpPr>
            <a:spLocks noGrp="1"/>
          </p:cNvSpPr>
          <p:nvPr>
            <p:ph type="sldNum" sz="quarter" idx="16"/>
          </p:nvPr>
        </p:nvSpPr>
        <p:spPr/>
        <p:txBody>
          <a:bodyPr/>
          <a:lstStyle/>
          <a:p>
            <a:fld id="{4EBCDCBD-78E1-0D41-A999-31B5EBF8E02C}" type="slidenum">
              <a:rPr lang="en-US" smtClean="0"/>
              <a:pPr/>
              <a:t>19</a:t>
            </a:fld>
            <a:endParaRPr lang="en-US" dirty="0"/>
          </a:p>
        </p:txBody>
      </p:sp>
      <p:pic>
        <p:nvPicPr>
          <p:cNvPr id="8" name="Picture 7">
            <a:extLst>
              <a:ext uri="{FF2B5EF4-FFF2-40B4-BE49-F238E27FC236}">
                <a16:creationId xmlns:a16="http://schemas.microsoft.com/office/drawing/2014/main" id="{95ADB790-A257-6AE5-E367-2A5ADCFB0F94}"/>
              </a:ext>
            </a:extLst>
          </p:cNvPr>
          <p:cNvPicPr>
            <a:picLocks noChangeAspect="1"/>
          </p:cNvPicPr>
          <p:nvPr/>
        </p:nvPicPr>
        <p:blipFill>
          <a:blip r:embed="rId2"/>
          <a:stretch>
            <a:fillRect/>
          </a:stretch>
        </p:blipFill>
        <p:spPr>
          <a:xfrm>
            <a:off x="2209800" y="1033272"/>
            <a:ext cx="7772400" cy="5181600"/>
          </a:xfrm>
          <a:prstGeom prst="rect">
            <a:avLst/>
          </a:prstGeom>
        </p:spPr>
      </p:pic>
    </p:spTree>
    <p:extLst>
      <p:ext uri="{BB962C8B-B14F-4D97-AF65-F5344CB8AC3E}">
        <p14:creationId xmlns:p14="http://schemas.microsoft.com/office/powerpoint/2010/main" val="375287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6B9C-0D5E-2C13-6BA5-6CFF41EB848C}"/>
              </a:ext>
            </a:extLst>
          </p:cNvPr>
          <p:cNvSpPr>
            <a:spLocks noGrp="1"/>
          </p:cNvSpPr>
          <p:nvPr>
            <p:ph type="title"/>
          </p:nvPr>
        </p:nvSpPr>
        <p:spPr/>
        <p:txBody>
          <a:bodyPr/>
          <a:lstStyle/>
          <a:p>
            <a:r>
              <a:rPr lang="en-US" dirty="0"/>
              <a:t>Purpose</a:t>
            </a:r>
          </a:p>
        </p:txBody>
      </p:sp>
      <p:sp>
        <p:nvSpPr>
          <p:cNvPr id="4" name="Date Placeholder 3">
            <a:extLst>
              <a:ext uri="{FF2B5EF4-FFF2-40B4-BE49-F238E27FC236}">
                <a16:creationId xmlns:a16="http://schemas.microsoft.com/office/drawing/2014/main" id="{8432C224-589B-1915-87D7-6D7FBDF0916C}"/>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0BAD39D9-E2BE-2BFE-F64E-FA235C6AF355}"/>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5218236C-E8A0-3B19-DB9D-AD85CA858E9D}"/>
              </a:ext>
            </a:extLst>
          </p:cNvPr>
          <p:cNvSpPr>
            <a:spLocks noGrp="1"/>
          </p:cNvSpPr>
          <p:nvPr>
            <p:ph type="sldNum" sz="quarter" idx="16"/>
          </p:nvPr>
        </p:nvSpPr>
        <p:spPr/>
        <p:txBody>
          <a:bodyPr/>
          <a:lstStyle/>
          <a:p>
            <a:fld id="{4EBCDCBD-78E1-0D41-A999-31B5EBF8E02C}" type="slidenum">
              <a:rPr lang="en-US" smtClean="0"/>
              <a:pPr/>
              <a:t>2</a:t>
            </a:fld>
            <a:endParaRPr lang="en-US" dirty="0"/>
          </a:p>
        </p:txBody>
      </p:sp>
      <p:graphicFrame>
        <p:nvGraphicFramePr>
          <p:cNvPr id="14" name="Content Placeholder 13">
            <a:extLst>
              <a:ext uri="{FF2B5EF4-FFF2-40B4-BE49-F238E27FC236}">
                <a16:creationId xmlns:a16="http://schemas.microsoft.com/office/drawing/2014/main" id="{7B49947A-7BFC-6B0F-73F8-D023E41BE3EF}"/>
              </a:ext>
            </a:extLst>
          </p:cNvPr>
          <p:cNvGraphicFramePr>
            <a:graphicFrameLocks noGrp="1"/>
          </p:cNvGraphicFramePr>
          <p:nvPr>
            <p:ph sz="quarter" idx="13"/>
            <p:extLst>
              <p:ext uri="{D42A27DB-BD31-4B8C-83A1-F6EECF244321}">
                <p14:modId xmlns:p14="http://schemas.microsoft.com/office/powerpoint/2010/main" val="819299391"/>
              </p:ext>
            </p:extLst>
          </p:nvPr>
        </p:nvGraphicFramePr>
        <p:xfrm>
          <a:off x="952500" y="1179514"/>
          <a:ext cx="10287000" cy="5030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8721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7BD6-F1E3-487B-B1A0-1475F2AA7801}"/>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463544BD-04B5-4B67-8B70-04CE8A0CB4DC}"/>
              </a:ext>
            </a:extLst>
          </p:cNvPr>
          <p:cNvSpPr>
            <a:spLocks noGrp="1"/>
          </p:cNvSpPr>
          <p:nvPr>
            <p:ph sz="quarter" idx="13"/>
          </p:nvPr>
        </p:nvSpPr>
        <p:spPr/>
        <p:txBody>
          <a:bodyPr/>
          <a:lstStyle/>
          <a:p>
            <a:endParaRPr lang="en-US"/>
          </a:p>
        </p:txBody>
      </p:sp>
      <p:sp>
        <p:nvSpPr>
          <p:cNvPr id="4" name="Date Placeholder 3">
            <a:extLst>
              <a:ext uri="{FF2B5EF4-FFF2-40B4-BE49-F238E27FC236}">
                <a16:creationId xmlns:a16="http://schemas.microsoft.com/office/drawing/2014/main" id="{96DC9E8D-463E-42B7-BBC2-3DF0F400EC3B}"/>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6ED70191-D60C-49CA-A594-234D30A7C1E8}"/>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2F8568EA-9381-4F5C-BDD7-086517FA6643}"/>
              </a:ext>
            </a:extLst>
          </p:cNvPr>
          <p:cNvSpPr>
            <a:spLocks noGrp="1"/>
          </p:cNvSpPr>
          <p:nvPr>
            <p:ph type="sldNum" sz="quarter" idx="16"/>
          </p:nvPr>
        </p:nvSpPr>
        <p:spPr/>
        <p:txBody>
          <a:bodyPr/>
          <a:lstStyle/>
          <a:p>
            <a:fld id="{4EBCDCBD-78E1-0D41-A999-31B5EBF8E02C}" type="slidenum">
              <a:rPr lang="en-US" smtClean="0"/>
              <a:pPr/>
              <a:t>20</a:t>
            </a:fld>
            <a:endParaRPr lang="en-US" dirty="0"/>
          </a:p>
        </p:txBody>
      </p:sp>
    </p:spTree>
    <p:extLst>
      <p:ext uri="{BB962C8B-B14F-4D97-AF65-F5344CB8AC3E}">
        <p14:creationId xmlns:p14="http://schemas.microsoft.com/office/powerpoint/2010/main" val="2078162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750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D854-BC2D-497D-B6B4-C8D43CED27D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05B8751-BA39-48AE-8FE2-6929BDA531A6}"/>
              </a:ext>
            </a:extLst>
          </p:cNvPr>
          <p:cNvSpPr>
            <a:spLocks noGrp="1"/>
          </p:cNvSpPr>
          <p:nvPr>
            <p:ph sz="quarter" idx="13"/>
          </p:nvPr>
        </p:nvSpPr>
        <p:spPr/>
        <p:txBody>
          <a:bodyPr/>
          <a:lstStyle/>
          <a:p>
            <a:r>
              <a:rPr lang="en-US" dirty="0"/>
              <a:t>Why AI assurance?</a:t>
            </a:r>
          </a:p>
          <a:p>
            <a:endParaRPr lang="en-US" dirty="0"/>
          </a:p>
          <a:p>
            <a:r>
              <a:rPr lang="en-US" dirty="0"/>
              <a:t>What decision is this system supporting?</a:t>
            </a:r>
          </a:p>
          <a:p>
            <a:endParaRPr lang="en-US" dirty="0"/>
          </a:p>
          <a:p>
            <a:r>
              <a:rPr lang="en-US" dirty="0"/>
              <a:t>How do I identify operational realities?</a:t>
            </a:r>
          </a:p>
          <a:p>
            <a:endParaRPr lang="en-US" dirty="0"/>
          </a:p>
          <a:p>
            <a:r>
              <a:rPr lang="en-US" dirty="0"/>
              <a:t>How do I translate my findings into meaningful T&amp;E?</a:t>
            </a:r>
          </a:p>
          <a:p>
            <a:endParaRPr lang="en-US" dirty="0"/>
          </a:p>
          <a:p>
            <a:r>
              <a:rPr lang="en-US" dirty="0"/>
              <a:t>What evidence is enough for fielding or limited use?</a:t>
            </a:r>
          </a:p>
          <a:p>
            <a:endParaRPr lang="en-US" dirty="0"/>
          </a:p>
          <a:p>
            <a:r>
              <a:rPr lang="en-US" dirty="0"/>
              <a:t>How do I communicate results to decision-makers?</a:t>
            </a:r>
          </a:p>
        </p:txBody>
      </p:sp>
      <p:sp>
        <p:nvSpPr>
          <p:cNvPr id="4" name="Date Placeholder 3">
            <a:extLst>
              <a:ext uri="{FF2B5EF4-FFF2-40B4-BE49-F238E27FC236}">
                <a16:creationId xmlns:a16="http://schemas.microsoft.com/office/drawing/2014/main" id="{E787B1E9-631E-4607-B76E-40812C39C0A5}"/>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74C40291-208F-444F-B0C7-DB9F5BAD0B6B}"/>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53DC9BD3-09D7-4DC0-8379-93C5F880BBD9}"/>
              </a:ext>
            </a:extLst>
          </p:cNvPr>
          <p:cNvSpPr>
            <a:spLocks noGrp="1"/>
          </p:cNvSpPr>
          <p:nvPr>
            <p:ph type="sldNum" sz="quarter" idx="16"/>
          </p:nvPr>
        </p:nvSpPr>
        <p:spPr/>
        <p:txBody>
          <a:bodyPr/>
          <a:lstStyle/>
          <a:p>
            <a:fld id="{4EBCDCBD-78E1-0D41-A999-31B5EBF8E02C}" type="slidenum">
              <a:rPr lang="en-US" smtClean="0"/>
              <a:pPr/>
              <a:t>3</a:t>
            </a:fld>
            <a:endParaRPr lang="en-US" dirty="0"/>
          </a:p>
        </p:txBody>
      </p:sp>
    </p:spTree>
    <p:extLst>
      <p:ext uri="{BB962C8B-B14F-4D97-AF65-F5344CB8AC3E}">
        <p14:creationId xmlns:p14="http://schemas.microsoft.com/office/powerpoint/2010/main" val="349690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634C-5746-0F29-E9AE-73935038106E}"/>
              </a:ext>
            </a:extLst>
          </p:cNvPr>
          <p:cNvSpPr>
            <a:spLocks noGrp="1"/>
          </p:cNvSpPr>
          <p:nvPr>
            <p:ph type="title"/>
          </p:nvPr>
        </p:nvSpPr>
        <p:spPr>
          <a:xfrm>
            <a:off x="457200" y="266671"/>
            <a:ext cx="11277600" cy="762000"/>
          </a:xfrm>
        </p:spPr>
        <p:txBody>
          <a:bodyPr/>
          <a:lstStyle/>
          <a:p>
            <a:r>
              <a:rPr lang="en-US" dirty="0"/>
              <a:t>Assurance Case</a:t>
            </a:r>
          </a:p>
        </p:txBody>
      </p:sp>
      <p:sp>
        <p:nvSpPr>
          <p:cNvPr id="3" name="Content Placeholder 2">
            <a:extLst>
              <a:ext uri="{FF2B5EF4-FFF2-40B4-BE49-F238E27FC236}">
                <a16:creationId xmlns:a16="http://schemas.microsoft.com/office/drawing/2014/main" id="{51FFBAA4-3038-6B48-5447-AC443B91E633}"/>
              </a:ext>
            </a:extLst>
          </p:cNvPr>
          <p:cNvSpPr>
            <a:spLocks noGrp="1"/>
          </p:cNvSpPr>
          <p:nvPr>
            <p:ph sz="quarter" idx="13"/>
          </p:nvPr>
        </p:nvSpPr>
        <p:spPr>
          <a:xfrm>
            <a:off x="849753" y="2292252"/>
            <a:ext cx="7161869" cy="3880337"/>
          </a:xfrm>
        </p:spPr>
        <p:txBody>
          <a:bodyPr>
            <a:normAutofit/>
          </a:bodyPr>
          <a:lstStyle/>
          <a:p>
            <a:r>
              <a:rPr lang="en-US" dirty="0"/>
              <a:t>Structured approach to:</a:t>
            </a:r>
          </a:p>
          <a:p>
            <a:pPr lvl="1"/>
            <a:r>
              <a:rPr lang="en-US" dirty="0"/>
              <a:t>Identifying key assurance stakeholders and claims for an AI system</a:t>
            </a:r>
          </a:p>
          <a:p>
            <a:pPr lvl="2"/>
            <a:r>
              <a:rPr lang="en-US" dirty="0"/>
              <a:t>Who needs to be assured of what?</a:t>
            </a:r>
          </a:p>
          <a:p>
            <a:pPr lvl="1"/>
            <a:r>
              <a:rPr lang="en-US" dirty="0"/>
              <a:t>Designing a test and evaluation (T&amp;E) schema for those claims</a:t>
            </a:r>
          </a:p>
          <a:p>
            <a:pPr lvl="2"/>
            <a:r>
              <a:rPr lang="en-US" dirty="0"/>
              <a:t>What evidence do we need to demonstrate those claims?</a:t>
            </a:r>
          </a:p>
          <a:p>
            <a:pPr lvl="1"/>
            <a:r>
              <a:rPr lang="en-US" dirty="0"/>
              <a:t>Documenting and presenting evidence for assurance claims</a:t>
            </a:r>
          </a:p>
          <a:p>
            <a:pPr lvl="2"/>
            <a:r>
              <a:rPr lang="en-US" dirty="0"/>
              <a:t>How do we show evidence for the claims in ways that address stakeholder needs?</a:t>
            </a:r>
          </a:p>
        </p:txBody>
      </p:sp>
      <p:sp>
        <p:nvSpPr>
          <p:cNvPr id="4" name="Date Placeholder 3">
            <a:extLst>
              <a:ext uri="{FF2B5EF4-FFF2-40B4-BE49-F238E27FC236}">
                <a16:creationId xmlns:a16="http://schemas.microsoft.com/office/drawing/2014/main" id="{8B03542D-7109-989C-CC6A-1F32BC79B07F}"/>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0613B070-CA9F-11CD-63A8-99FF0B3E5A8C}"/>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D4CC021C-ACB7-3FD9-27FB-399B521127C8}"/>
              </a:ext>
            </a:extLst>
          </p:cNvPr>
          <p:cNvSpPr>
            <a:spLocks noGrp="1"/>
          </p:cNvSpPr>
          <p:nvPr>
            <p:ph type="sldNum" sz="quarter" idx="16"/>
          </p:nvPr>
        </p:nvSpPr>
        <p:spPr/>
        <p:txBody>
          <a:bodyPr/>
          <a:lstStyle/>
          <a:p>
            <a:fld id="{4EBCDCBD-78E1-0D41-A999-31B5EBF8E02C}" type="slidenum">
              <a:rPr lang="en-US" smtClean="0"/>
              <a:pPr/>
              <a:t>4</a:t>
            </a:fld>
            <a:endParaRPr lang="en-US" dirty="0"/>
          </a:p>
        </p:txBody>
      </p:sp>
      <p:sp>
        <p:nvSpPr>
          <p:cNvPr id="7" name="Rectangle: Rounded Corners 6">
            <a:extLst>
              <a:ext uri="{FF2B5EF4-FFF2-40B4-BE49-F238E27FC236}">
                <a16:creationId xmlns:a16="http://schemas.microsoft.com/office/drawing/2014/main" id="{07DEEA80-0CCA-49CC-B90B-03B75A303FAB}"/>
              </a:ext>
            </a:extLst>
          </p:cNvPr>
          <p:cNvSpPr/>
          <p:nvPr/>
        </p:nvSpPr>
        <p:spPr>
          <a:xfrm>
            <a:off x="742416" y="939533"/>
            <a:ext cx="10780553" cy="10248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we make AI systems that do things we want them to do and don’t do things we don’t want them to do</a:t>
            </a:r>
          </a:p>
        </p:txBody>
      </p:sp>
      <p:sp>
        <p:nvSpPr>
          <p:cNvPr id="15" name="Rectangle: Rounded Corners 14">
            <a:extLst>
              <a:ext uri="{FF2B5EF4-FFF2-40B4-BE49-F238E27FC236}">
                <a16:creationId xmlns:a16="http://schemas.microsoft.com/office/drawing/2014/main" id="{9D4D10E6-B720-4F30-BE10-A5EC8695CB23}"/>
              </a:ext>
            </a:extLst>
          </p:cNvPr>
          <p:cNvSpPr/>
          <p:nvPr/>
        </p:nvSpPr>
        <p:spPr>
          <a:xfrm>
            <a:off x="8910114" y="2160397"/>
            <a:ext cx="1638300" cy="710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Claim</a:t>
            </a:r>
          </a:p>
        </p:txBody>
      </p:sp>
      <p:sp>
        <p:nvSpPr>
          <p:cNvPr id="16" name="Rectangle: Rounded Corners 15">
            <a:extLst>
              <a:ext uri="{FF2B5EF4-FFF2-40B4-BE49-F238E27FC236}">
                <a16:creationId xmlns:a16="http://schemas.microsoft.com/office/drawing/2014/main" id="{05630AD9-80D8-47BF-BE8F-B3FE57075123}"/>
              </a:ext>
            </a:extLst>
          </p:cNvPr>
          <p:cNvSpPr/>
          <p:nvPr/>
        </p:nvSpPr>
        <p:spPr>
          <a:xfrm>
            <a:off x="8910114" y="3221027"/>
            <a:ext cx="1638300" cy="7062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Subclaim</a:t>
            </a:r>
          </a:p>
        </p:txBody>
      </p:sp>
      <p:sp>
        <p:nvSpPr>
          <p:cNvPr id="17" name="Rectangle: Rounded Corners 16">
            <a:extLst>
              <a:ext uri="{FF2B5EF4-FFF2-40B4-BE49-F238E27FC236}">
                <a16:creationId xmlns:a16="http://schemas.microsoft.com/office/drawing/2014/main" id="{50CBEA81-835C-40F7-BBD3-F5BD33B15AA6}"/>
              </a:ext>
            </a:extLst>
          </p:cNvPr>
          <p:cNvSpPr/>
          <p:nvPr/>
        </p:nvSpPr>
        <p:spPr>
          <a:xfrm>
            <a:off x="8910114" y="4281595"/>
            <a:ext cx="1638300" cy="7062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Evidence</a:t>
            </a:r>
          </a:p>
        </p:txBody>
      </p:sp>
      <p:sp>
        <p:nvSpPr>
          <p:cNvPr id="18" name="Arrow: Right 17">
            <a:extLst>
              <a:ext uri="{FF2B5EF4-FFF2-40B4-BE49-F238E27FC236}">
                <a16:creationId xmlns:a16="http://schemas.microsoft.com/office/drawing/2014/main" id="{E0344E38-BA5A-453C-94D9-7DF9AAA5912D}"/>
              </a:ext>
            </a:extLst>
          </p:cNvPr>
          <p:cNvSpPr/>
          <p:nvPr/>
        </p:nvSpPr>
        <p:spPr>
          <a:xfrm rot="5400000">
            <a:off x="9543489" y="2914851"/>
            <a:ext cx="371551" cy="263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44CD3384-60F7-4FD3-929A-B3C84EC3C929}"/>
              </a:ext>
            </a:extLst>
          </p:cNvPr>
          <p:cNvSpPr/>
          <p:nvPr/>
        </p:nvSpPr>
        <p:spPr>
          <a:xfrm rot="5400000">
            <a:off x="9543489" y="3975419"/>
            <a:ext cx="371551" cy="263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95D9079-01EE-4FFD-A842-0745F2DFAFBF}"/>
              </a:ext>
            </a:extLst>
          </p:cNvPr>
          <p:cNvSpPr/>
          <p:nvPr/>
        </p:nvSpPr>
        <p:spPr>
          <a:xfrm>
            <a:off x="8910114" y="5342163"/>
            <a:ext cx="1638300" cy="7062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Documentation</a:t>
            </a:r>
          </a:p>
        </p:txBody>
      </p:sp>
      <p:sp>
        <p:nvSpPr>
          <p:cNvPr id="21" name="Arrow: Right 20">
            <a:extLst>
              <a:ext uri="{FF2B5EF4-FFF2-40B4-BE49-F238E27FC236}">
                <a16:creationId xmlns:a16="http://schemas.microsoft.com/office/drawing/2014/main" id="{0E0B2FF8-1BE4-4A9F-9CA6-05ACF2C31641}"/>
              </a:ext>
            </a:extLst>
          </p:cNvPr>
          <p:cNvSpPr/>
          <p:nvPr/>
        </p:nvSpPr>
        <p:spPr>
          <a:xfrm rot="5400000">
            <a:off x="9543489" y="5035987"/>
            <a:ext cx="371551" cy="2633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854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2030A-B740-4C26-AB7D-161D8165C9B4}"/>
              </a:ext>
            </a:extLst>
          </p:cNvPr>
          <p:cNvSpPr>
            <a:spLocks noGrp="1"/>
          </p:cNvSpPr>
          <p:nvPr>
            <p:ph type="title"/>
          </p:nvPr>
        </p:nvSpPr>
        <p:spPr/>
        <p:txBody>
          <a:bodyPr/>
          <a:lstStyle/>
          <a:p>
            <a:r>
              <a:rPr lang="en-US" dirty="0"/>
              <a:t>Stakeholders</a:t>
            </a:r>
          </a:p>
        </p:txBody>
      </p:sp>
      <p:sp>
        <p:nvSpPr>
          <p:cNvPr id="3" name="Content Placeholder 2">
            <a:extLst>
              <a:ext uri="{FF2B5EF4-FFF2-40B4-BE49-F238E27FC236}">
                <a16:creationId xmlns:a16="http://schemas.microsoft.com/office/drawing/2014/main" id="{3B16A223-1AFA-1106-AD2C-E860FB1E133E}"/>
              </a:ext>
            </a:extLst>
          </p:cNvPr>
          <p:cNvSpPr>
            <a:spLocks noGrp="1"/>
          </p:cNvSpPr>
          <p:nvPr>
            <p:ph sz="quarter" idx="13"/>
          </p:nvPr>
        </p:nvSpPr>
        <p:spPr>
          <a:xfrm>
            <a:off x="952500" y="3172968"/>
            <a:ext cx="5366004" cy="3037332"/>
          </a:xfrm>
        </p:spPr>
        <p:txBody>
          <a:bodyPr/>
          <a:lstStyle/>
          <a:p>
            <a:r>
              <a:rPr lang="en-US" dirty="0"/>
              <a:t>Who is the audience for the assurance claim?</a:t>
            </a:r>
          </a:p>
          <a:p>
            <a:pPr lvl="1"/>
            <a:r>
              <a:rPr lang="en-US" dirty="0"/>
              <a:t>What are their responsibilities and authorities?</a:t>
            </a:r>
          </a:p>
          <a:p>
            <a:pPr lvl="1"/>
            <a:r>
              <a:rPr lang="en-US" dirty="0"/>
              <a:t>What is their role in the development, deployment, or use of the system?</a:t>
            </a:r>
          </a:p>
          <a:p>
            <a:r>
              <a:rPr lang="en-US" dirty="0"/>
              <a:t>What information do they need for assurance?</a:t>
            </a:r>
          </a:p>
          <a:p>
            <a:pPr lvl="1"/>
            <a:r>
              <a:rPr lang="en-US" dirty="0"/>
              <a:t>Are there existing laws, regulations, policies, and/or standards the assurance case needs to meet?</a:t>
            </a:r>
          </a:p>
          <a:p>
            <a:pPr lvl="1"/>
            <a:r>
              <a:rPr lang="en-US" dirty="0"/>
              <a:t>Is there a specified format?</a:t>
            </a:r>
          </a:p>
        </p:txBody>
      </p:sp>
      <p:sp>
        <p:nvSpPr>
          <p:cNvPr id="4" name="Date Placeholder 3">
            <a:extLst>
              <a:ext uri="{FF2B5EF4-FFF2-40B4-BE49-F238E27FC236}">
                <a16:creationId xmlns:a16="http://schemas.microsoft.com/office/drawing/2014/main" id="{E32E067D-02AC-6C2A-5CAA-E7ED5BD6C619}"/>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33E87421-D924-DFBB-E8D3-04C2A58DE374}"/>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2767D67D-9F18-E86B-25E3-9DAD9258A542}"/>
              </a:ext>
            </a:extLst>
          </p:cNvPr>
          <p:cNvSpPr>
            <a:spLocks noGrp="1"/>
          </p:cNvSpPr>
          <p:nvPr>
            <p:ph type="sldNum" sz="quarter" idx="16"/>
          </p:nvPr>
        </p:nvSpPr>
        <p:spPr/>
        <p:txBody>
          <a:bodyPr/>
          <a:lstStyle/>
          <a:p>
            <a:fld id="{4EBCDCBD-78E1-0D41-A999-31B5EBF8E02C}" type="slidenum">
              <a:rPr lang="en-US" smtClean="0"/>
              <a:pPr/>
              <a:t>5</a:t>
            </a:fld>
            <a:endParaRPr lang="en-US" dirty="0"/>
          </a:p>
        </p:txBody>
      </p:sp>
      <p:pic>
        <p:nvPicPr>
          <p:cNvPr id="26" name="Picture 25">
            <a:extLst>
              <a:ext uri="{FF2B5EF4-FFF2-40B4-BE49-F238E27FC236}">
                <a16:creationId xmlns:a16="http://schemas.microsoft.com/office/drawing/2014/main" id="{7A609350-1969-4B83-A4CF-B5E0AE180EA9}"/>
              </a:ext>
            </a:extLst>
          </p:cNvPr>
          <p:cNvPicPr>
            <a:picLocks noChangeAspect="1"/>
          </p:cNvPicPr>
          <p:nvPr/>
        </p:nvPicPr>
        <p:blipFill>
          <a:blip r:embed="rId3"/>
          <a:stretch>
            <a:fillRect/>
          </a:stretch>
        </p:blipFill>
        <p:spPr>
          <a:xfrm>
            <a:off x="8446053" y="0"/>
            <a:ext cx="1881808" cy="1881808"/>
          </a:xfrm>
          <a:prstGeom prst="rect">
            <a:avLst/>
          </a:prstGeom>
        </p:spPr>
      </p:pic>
      <p:sp>
        <p:nvSpPr>
          <p:cNvPr id="27" name="TextBox 26">
            <a:extLst>
              <a:ext uri="{FF2B5EF4-FFF2-40B4-BE49-F238E27FC236}">
                <a16:creationId xmlns:a16="http://schemas.microsoft.com/office/drawing/2014/main" id="{B2C5810D-EDF8-4F31-A12B-32B3C13484D3}"/>
              </a:ext>
            </a:extLst>
          </p:cNvPr>
          <p:cNvSpPr txBox="1"/>
          <p:nvPr/>
        </p:nvSpPr>
        <p:spPr>
          <a:xfrm>
            <a:off x="7014820" y="1797646"/>
            <a:ext cx="5009321" cy="4185761"/>
          </a:xfrm>
          <a:prstGeom prst="rect">
            <a:avLst/>
          </a:prstGeom>
          <a:noFill/>
        </p:spPr>
        <p:txBody>
          <a:bodyPr wrap="square" rtlCol="0">
            <a:spAutoFit/>
          </a:bodyPr>
          <a:lstStyle/>
          <a:p>
            <a:r>
              <a:rPr lang="en-US" sz="1400" dirty="0"/>
              <a:t>The National Transportation Safety Board is an </a:t>
            </a:r>
            <a:r>
              <a:rPr lang="en-US" sz="1400" b="1" dirty="0"/>
              <a:t>independent federal agency charged by Congress</a:t>
            </a:r>
            <a:r>
              <a:rPr lang="en-US" sz="1400" dirty="0"/>
              <a:t> </a:t>
            </a:r>
            <a:r>
              <a:rPr lang="en-US" sz="1400" b="1" dirty="0"/>
              <a:t>with investigating</a:t>
            </a:r>
            <a:r>
              <a:rPr lang="en-US" sz="1400" dirty="0"/>
              <a:t> every civil aviation accident in the United States and </a:t>
            </a:r>
            <a:r>
              <a:rPr lang="en-US" sz="1400" b="1" dirty="0"/>
              <a:t>significant events in the other modes of transportation—railroad, transit, highway, marine, pipeline, and commercial space.</a:t>
            </a:r>
            <a:r>
              <a:rPr lang="en-US" sz="1400" dirty="0"/>
              <a:t> We determine the probable causes of the accidents and events we </a:t>
            </a:r>
            <a:r>
              <a:rPr lang="en-US" sz="1400" b="1" dirty="0"/>
              <a:t>investigate and issue safety recommendations aimed at preventing future occurrences. </a:t>
            </a:r>
          </a:p>
          <a:p>
            <a:endParaRPr lang="en-US" sz="1400" dirty="0"/>
          </a:p>
          <a:p>
            <a:r>
              <a:rPr lang="en-US" sz="1400" dirty="0"/>
              <a:t>In addition, we conduct transportation safety research studies and offer information and other assistance to family members and survivors for each accident or event we investigate. </a:t>
            </a:r>
          </a:p>
          <a:p>
            <a:endParaRPr lang="en-US" sz="1400" dirty="0"/>
          </a:p>
          <a:p>
            <a:r>
              <a:rPr lang="en-US" sz="1400" dirty="0"/>
              <a:t>We also serve as the appellate authority​ for enforcement actions involving aviation and mariner certificates issued by the Federal Aviation Administration (FAA) and US Coast Guard, and we adjudicate appeals of civil penalty actions taken by the FAA.​​​​​</a:t>
            </a:r>
          </a:p>
        </p:txBody>
      </p:sp>
      <p:sp>
        <p:nvSpPr>
          <p:cNvPr id="28" name="TextBox 27">
            <a:extLst>
              <a:ext uri="{FF2B5EF4-FFF2-40B4-BE49-F238E27FC236}">
                <a16:creationId xmlns:a16="http://schemas.microsoft.com/office/drawing/2014/main" id="{94D1EF16-CE78-4E1E-B77C-E59E92C89AFD}"/>
              </a:ext>
            </a:extLst>
          </p:cNvPr>
          <p:cNvSpPr txBox="1"/>
          <p:nvPr/>
        </p:nvSpPr>
        <p:spPr>
          <a:xfrm>
            <a:off x="7004376" y="6141280"/>
            <a:ext cx="4488069" cy="307777"/>
          </a:xfrm>
          <a:prstGeom prst="rect">
            <a:avLst/>
          </a:prstGeom>
          <a:noFill/>
        </p:spPr>
        <p:txBody>
          <a:bodyPr wrap="square" rtlCol="0">
            <a:spAutoFit/>
          </a:bodyPr>
          <a:lstStyle/>
          <a:p>
            <a:r>
              <a:rPr lang="en-US" sz="1400" dirty="0"/>
              <a:t>Source: https://www.ntsb.gov/Pages/home.aspx</a:t>
            </a:r>
          </a:p>
        </p:txBody>
      </p:sp>
      <p:grpSp>
        <p:nvGrpSpPr>
          <p:cNvPr id="29" name="Group 28">
            <a:extLst>
              <a:ext uri="{FF2B5EF4-FFF2-40B4-BE49-F238E27FC236}">
                <a16:creationId xmlns:a16="http://schemas.microsoft.com/office/drawing/2014/main" id="{5DAAB999-382B-4FF2-945E-5D4F4C4C56DB}"/>
              </a:ext>
            </a:extLst>
          </p:cNvPr>
          <p:cNvGrpSpPr/>
          <p:nvPr/>
        </p:nvGrpSpPr>
        <p:grpSpPr>
          <a:xfrm>
            <a:off x="1018735" y="1181100"/>
            <a:ext cx="4769417" cy="1762828"/>
            <a:chOff x="4643551" y="307128"/>
            <a:chExt cx="4299805" cy="1542992"/>
          </a:xfrm>
        </p:grpSpPr>
        <p:pic>
          <p:nvPicPr>
            <p:cNvPr id="30" name="Picture 29">
              <a:extLst>
                <a:ext uri="{FF2B5EF4-FFF2-40B4-BE49-F238E27FC236}">
                  <a16:creationId xmlns:a16="http://schemas.microsoft.com/office/drawing/2014/main" id="{757F4C48-74BF-4615-A0F8-A89D1C7DE24D}"/>
                </a:ext>
              </a:extLst>
            </p:cNvPr>
            <p:cNvPicPr>
              <a:picLocks noChangeAspect="1"/>
            </p:cNvPicPr>
            <p:nvPr/>
          </p:nvPicPr>
          <p:blipFill>
            <a:blip r:embed="rId4"/>
            <a:stretch>
              <a:fillRect/>
            </a:stretch>
          </p:blipFill>
          <p:spPr>
            <a:xfrm>
              <a:off x="4643551" y="307128"/>
              <a:ext cx="4299805" cy="1542992"/>
            </a:xfrm>
            <a:prstGeom prst="rect">
              <a:avLst/>
            </a:prstGeom>
          </p:spPr>
        </p:pic>
        <p:pic>
          <p:nvPicPr>
            <p:cNvPr id="31" name="Picture 30">
              <a:extLst>
                <a:ext uri="{FF2B5EF4-FFF2-40B4-BE49-F238E27FC236}">
                  <a16:creationId xmlns:a16="http://schemas.microsoft.com/office/drawing/2014/main" id="{48474B95-C75E-4D61-A925-3CAF653620AA}"/>
                </a:ext>
              </a:extLst>
            </p:cNvPr>
            <p:cNvPicPr>
              <a:picLocks noChangeAspect="1"/>
            </p:cNvPicPr>
            <p:nvPr/>
          </p:nvPicPr>
          <p:blipFill>
            <a:blip r:embed="rId5"/>
            <a:stretch>
              <a:fillRect/>
            </a:stretch>
          </p:blipFill>
          <p:spPr>
            <a:xfrm>
              <a:off x="8113643" y="373352"/>
              <a:ext cx="738809" cy="162538"/>
            </a:xfrm>
            <a:prstGeom prst="rect">
              <a:avLst/>
            </a:prstGeom>
          </p:spPr>
        </p:pic>
      </p:grpSp>
    </p:spTree>
    <p:extLst>
      <p:ext uri="{BB962C8B-B14F-4D97-AF65-F5344CB8AC3E}">
        <p14:creationId xmlns:p14="http://schemas.microsoft.com/office/powerpoint/2010/main" val="3728489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4E871-A7D6-F259-754D-084454614932}"/>
              </a:ext>
            </a:extLst>
          </p:cNvPr>
          <p:cNvSpPr>
            <a:spLocks noGrp="1"/>
          </p:cNvSpPr>
          <p:nvPr>
            <p:ph type="title"/>
          </p:nvPr>
        </p:nvSpPr>
        <p:spPr/>
        <p:txBody>
          <a:bodyPr/>
          <a:lstStyle/>
          <a:p>
            <a:r>
              <a:rPr lang="en-US" dirty="0"/>
              <a:t>Assurance =/= Trust</a:t>
            </a:r>
          </a:p>
        </p:txBody>
      </p:sp>
      <p:sp>
        <p:nvSpPr>
          <p:cNvPr id="3" name="Content Placeholder 2">
            <a:extLst>
              <a:ext uri="{FF2B5EF4-FFF2-40B4-BE49-F238E27FC236}">
                <a16:creationId xmlns:a16="http://schemas.microsoft.com/office/drawing/2014/main" id="{616F47C2-6119-E07A-A6D4-0BE7AEBFF764}"/>
              </a:ext>
            </a:extLst>
          </p:cNvPr>
          <p:cNvSpPr>
            <a:spLocks noGrp="1"/>
          </p:cNvSpPr>
          <p:nvPr>
            <p:ph sz="quarter" idx="13"/>
          </p:nvPr>
        </p:nvSpPr>
        <p:spPr/>
        <p:txBody>
          <a:bodyPr/>
          <a:lstStyle/>
          <a:p>
            <a:r>
              <a:rPr lang="en-US" dirty="0"/>
              <a:t>Trust is a complex concept that varies based on unpredictable factors, such as:</a:t>
            </a:r>
          </a:p>
          <a:p>
            <a:pPr lvl="1"/>
            <a:r>
              <a:rPr lang="en-US" dirty="0"/>
              <a:t>User feelings at any given time</a:t>
            </a:r>
          </a:p>
          <a:p>
            <a:pPr lvl="1"/>
            <a:r>
              <a:rPr lang="en-US" dirty="0"/>
              <a:t>Environment/Context</a:t>
            </a:r>
          </a:p>
          <a:p>
            <a:pPr lvl="1"/>
            <a:r>
              <a:rPr lang="en-US" dirty="0"/>
              <a:t>Technology</a:t>
            </a:r>
          </a:p>
          <a:p>
            <a:pPr>
              <a:lnSpc>
                <a:spcPct val="100000"/>
              </a:lnSpc>
              <a:spcBef>
                <a:spcPts val="0"/>
              </a:spcBef>
            </a:pPr>
            <a:endParaRPr lang="en-US" dirty="0"/>
          </a:p>
          <a:p>
            <a:pPr>
              <a:lnSpc>
                <a:spcPct val="100000"/>
              </a:lnSpc>
              <a:spcBef>
                <a:spcPts val="0"/>
              </a:spcBef>
            </a:pPr>
            <a:r>
              <a:rPr lang="en-US" dirty="0"/>
              <a:t>There is significant debate about whether a human can actually trust a technology</a:t>
            </a:r>
          </a:p>
          <a:p>
            <a:pPr>
              <a:lnSpc>
                <a:spcPct val="100000"/>
              </a:lnSpc>
              <a:spcBef>
                <a:spcPts val="0"/>
              </a:spcBef>
            </a:pPr>
            <a:endParaRPr lang="en-US" dirty="0"/>
          </a:p>
          <a:p>
            <a:pPr>
              <a:lnSpc>
                <a:spcPct val="100000"/>
              </a:lnSpc>
              <a:spcBef>
                <a:spcPts val="0"/>
              </a:spcBef>
            </a:pPr>
            <a:r>
              <a:rPr lang="en-US" dirty="0"/>
              <a:t>Assurance support </a:t>
            </a:r>
            <a:r>
              <a:rPr lang="en-US" b="1" dirty="0"/>
              <a:t>justified and calibrated confidence </a:t>
            </a:r>
            <a:r>
              <a:rPr lang="en-US" dirty="0"/>
              <a:t>in system performance</a:t>
            </a:r>
          </a:p>
          <a:p>
            <a:pPr lvl="1"/>
            <a:r>
              <a:rPr lang="en-US" b="1" dirty="0"/>
              <a:t>Justified</a:t>
            </a:r>
            <a:r>
              <a:rPr lang="en-US" dirty="0"/>
              <a:t>: can point to specific evidence and or reasonable basis </a:t>
            </a:r>
          </a:p>
          <a:p>
            <a:pPr lvl="1"/>
            <a:r>
              <a:rPr lang="en-US" b="1" dirty="0"/>
              <a:t>Calibrated</a:t>
            </a:r>
            <a:r>
              <a:rPr lang="en-US" dirty="0"/>
              <a:t>: is appropriate to context, system, capabilities, operational environment</a:t>
            </a:r>
          </a:p>
          <a:p>
            <a:pPr lvl="1"/>
            <a:r>
              <a:rPr lang="en-US" b="1" dirty="0"/>
              <a:t>Confidence</a:t>
            </a:r>
            <a:r>
              <a:rPr lang="en-US" dirty="0"/>
              <a:t>: the belief that the system will perform as intended in relevant contexts</a:t>
            </a:r>
          </a:p>
        </p:txBody>
      </p:sp>
      <p:sp>
        <p:nvSpPr>
          <p:cNvPr id="4" name="Date Placeholder 3">
            <a:extLst>
              <a:ext uri="{FF2B5EF4-FFF2-40B4-BE49-F238E27FC236}">
                <a16:creationId xmlns:a16="http://schemas.microsoft.com/office/drawing/2014/main" id="{74F06A3A-1468-90ED-8342-5966DF21B9CA}"/>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1D5EB798-016F-3BDC-96B9-C90177F401C5}"/>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3A15DA27-8ED4-EBCB-1E64-268280D016C8}"/>
              </a:ext>
            </a:extLst>
          </p:cNvPr>
          <p:cNvSpPr>
            <a:spLocks noGrp="1"/>
          </p:cNvSpPr>
          <p:nvPr>
            <p:ph type="sldNum" sz="quarter" idx="16"/>
          </p:nvPr>
        </p:nvSpPr>
        <p:spPr/>
        <p:txBody>
          <a:bodyPr/>
          <a:lstStyle/>
          <a:p>
            <a:fld id="{4EBCDCBD-78E1-0D41-A999-31B5EBF8E02C}" type="slidenum">
              <a:rPr lang="en-US" smtClean="0"/>
              <a:pPr/>
              <a:t>6</a:t>
            </a:fld>
            <a:endParaRPr lang="en-US" dirty="0"/>
          </a:p>
        </p:txBody>
      </p:sp>
    </p:spTree>
    <p:extLst>
      <p:ext uri="{BB962C8B-B14F-4D97-AF65-F5344CB8AC3E}">
        <p14:creationId xmlns:p14="http://schemas.microsoft.com/office/powerpoint/2010/main" val="2351975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0C3F-8082-299B-8DAA-197FD69CC9AC}"/>
              </a:ext>
            </a:extLst>
          </p:cNvPr>
          <p:cNvSpPr>
            <a:spLocks noGrp="1"/>
          </p:cNvSpPr>
          <p:nvPr>
            <p:ph type="title"/>
          </p:nvPr>
        </p:nvSpPr>
        <p:spPr/>
        <p:txBody>
          <a:bodyPr/>
          <a:lstStyle/>
          <a:p>
            <a:r>
              <a:rPr lang="en-US" dirty="0"/>
              <a:t>What mission outcome is at risk?</a:t>
            </a:r>
          </a:p>
        </p:txBody>
      </p:sp>
      <p:sp>
        <p:nvSpPr>
          <p:cNvPr id="3" name="Content Placeholder 2">
            <a:extLst>
              <a:ext uri="{FF2B5EF4-FFF2-40B4-BE49-F238E27FC236}">
                <a16:creationId xmlns:a16="http://schemas.microsoft.com/office/drawing/2014/main" id="{53816236-F5FB-3969-8710-CBBF5B6B3D91}"/>
              </a:ext>
            </a:extLst>
          </p:cNvPr>
          <p:cNvSpPr>
            <a:spLocks noGrp="1"/>
          </p:cNvSpPr>
          <p:nvPr>
            <p:ph sz="quarter" idx="13"/>
          </p:nvPr>
        </p:nvSpPr>
        <p:spPr>
          <a:xfrm>
            <a:off x="539262" y="1408114"/>
            <a:ext cx="4507523" cy="2939951"/>
          </a:xfrm>
        </p:spPr>
        <p:txBody>
          <a:bodyPr/>
          <a:lstStyle/>
          <a:p>
            <a:pPr marL="0" indent="0">
              <a:buNone/>
            </a:pPr>
            <a:r>
              <a:rPr lang="en-US" dirty="0"/>
              <a:t>Operationally grounded AI assurance starts with understanding the mission needs</a:t>
            </a:r>
          </a:p>
          <a:p>
            <a:r>
              <a:rPr lang="en-US" dirty="0"/>
              <a:t>What needs to happen?</a:t>
            </a:r>
          </a:p>
          <a:p>
            <a:r>
              <a:rPr lang="en-US" dirty="0"/>
              <a:t>What cannot happen?</a:t>
            </a:r>
          </a:p>
          <a:p>
            <a:r>
              <a:rPr lang="en-US" dirty="0"/>
              <a:t>What would generative AI do here?</a:t>
            </a:r>
          </a:p>
        </p:txBody>
      </p:sp>
      <p:sp>
        <p:nvSpPr>
          <p:cNvPr id="4" name="Date Placeholder 3">
            <a:extLst>
              <a:ext uri="{FF2B5EF4-FFF2-40B4-BE49-F238E27FC236}">
                <a16:creationId xmlns:a16="http://schemas.microsoft.com/office/drawing/2014/main" id="{C412C89F-620B-231A-46BE-511DFC41D871}"/>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FF229109-3A7A-1D93-CD28-8FE2D47AE3ED}"/>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3CAF9FE3-F35E-4718-DD88-AF9511093A07}"/>
              </a:ext>
            </a:extLst>
          </p:cNvPr>
          <p:cNvSpPr>
            <a:spLocks noGrp="1"/>
          </p:cNvSpPr>
          <p:nvPr>
            <p:ph type="sldNum" sz="quarter" idx="16"/>
          </p:nvPr>
        </p:nvSpPr>
        <p:spPr/>
        <p:txBody>
          <a:bodyPr/>
          <a:lstStyle/>
          <a:p>
            <a:fld id="{4EBCDCBD-78E1-0D41-A999-31B5EBF8E02C}" type="slidenum">
              <a:rPr lang="en-US" smtClean="0"/>
              <a:pPr/>
              <a:t>7</a:t>
            </a:fld>
            <a:endParaRPr lang="en-US" dirty="0"/>
          </a:p>
        </p:txBody>
      </p:sp>
      <p:pic>
        <p:nvPicPr>
          <p:cNvPr id="1026" name="Picture 2" descr="What the user/client actually wants/wanted&quot; : r/xkcd">
            <a:extLst>
              <a:ext uri="{FF2B5EF4-FFF2-40B4-BE49-F238E27FC236}">
                <a16:creationId xmlns:a16="http://schemas.microsoft.com/office/drawing/2014/main" id="{03F3A6EF-BC86-40FE-9231-53CA87420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185" y="889000"/>
            <a:ext cx="6783265" cy="42302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3EFE763-4B84-4F6C-9FFB-AEA9FD89C450}"/>
              </a:ext>
            </a:extLst>
          </p:cNvPr>
          <p:cNvSpPr txBox="1"/>
          <p:nvPr/>
        </p:nvSpPr>
        <p:spPr>
          <a:xfrm>
            <a:off x="7574573" y="5018326"/>
            <a:ext cx="4407877" cy="246221"/>
          </a:xfrm>
          <a:prstGeom prst="rect">
            <a:avLst/>
          </a:prstGeom>
          <a:noFill/>
          <a:ln w="19050">
            <a:noFill/>
          </a:ln>
        </p:spPr>
        <p:txBody>
          <a:bodyPr wrap="square" rtlCol="0">
            <a:spAutoFit/>
          </a:bodyPr>
          <a:lstStyle/>
          <a:p>
            <a:r>
              <a:rPr lang="en-US" sz="1000" dirty="0">
                <a:solidFill>
                  <a:schemeClr val="tx2">
                    <a:lumMod val="75000"/>
                  </a:schemeClr>
                </a:solidFill>
              </a:rPr>
              <a:t>Source: https://medium.com/@Ana.Manrique/the-ux-paradox-6f2e4b5979df</a:t>
            </a:r>
          </a:p>
        </p:txBody>
      </p:sp>
      <p:pic>
        <p:nvPicPr>
          <p:cNvPr id="8" name="Picture 7">
            <a:extLst>
              <a:ext uri="{FF2B5EF4-FFF2-40B4-BE49-F238E27FC236}">
                <a16:creationId xmlns:a16="http://schemas.microsoft.com/office/drawing/2014/main" id="{6EBC8BAF-9807-3000-D5FE-F19FADFCFE60}"/>
              </a:ext>
            </a:extLst>
          </p:cNvPr>
          <p:cNvPicPr>
            <a:picLocks noChangeAspect="1"/>
          </p:cNvPicPr>
          <p:nvPr/>
        </p:nvPicPr>
        <p:blipFill>
          <a:blip r:embed="rId4"/>
          <a:stretch>
            <a:fillRect/>
          </a:stretch>
        </p:blipFill>
        <p:spPr>
          <a:xfrm>
            <a:off x="742416" y="3837622"/>
            <a:ext cx="3911440" cy="2607627"/>
          </a:xfrm>
          <a:prstGeom prst="rect">
            <a:avLst/>
          </a:prstGeom>
        </p:spPr>
      </p:pic>
    </p:spTree>
    <p:extLst>
      <p:ext uri="{BB962C8B-B14F-4D97-AF65-F5344CB8AC3E}">
        <p14:creationId xmlns:p14="http://schemas.microsoft.com/office/powerpoint/2010/main" val="4118223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US" dirty="0"/>
              <a:t>Operationally Grounded Workflow Analysis </a:t>
            </a:r>
          </a:p>
        </p:txBody>
      </p:sp>
      <p:sp>
        <p:nvSpPr>
          <p:cNvPr id="18" name="Content Placeholder 17"/>
          <p:cNvSpPr>
            <a:spLocks noGrp="1"/>
          </p:cNvSpPr>
          <p:nvPr>
            <p:ph sz="quarter" idx="13"/>
          </p:nvPr>
        </p:nvSpPr>
        <p:spPr>
          <a:xfrm>
            <a:off x="882136" y="1450450"/>
            <a:ext cx="10287000" cy="5030786"/>
          </a:xfrm>
        </p:spPr>
        <p:txBody>
          <a:bodyPr>
            <a:normAutofit/>
          </a:bodyPr>
          <a:lstStyle/>
          <a:p>
            <a:endParaRPr lang="en-US" dirty="0"/>
          </a:p>
          <a:p>
            <a:pPr marL="0" indent="0">
              <a:buNone/>
            </a:pPr>
            <a:endParaRPr lang="en-US" dirty="0"/>
          </a:p>
          <a:p>
            <a:r>
              <a:rPr lang="en-US" dirty="0"/>
              <a:t>Outcome: Why do users do this workflow?</a:t>
            </a:r>
          </a:p>
          <a:p>
            <a:pPr lvl="1"/>
            <a:r>
              <a:rPr lang="en-US" dirty="0"/>
              <a:t>Intended deliverable and purpose</a:t>
            </a:r>
          </a:p>
          <a:p>
            <a:pPr lvl="1"/>
            <a:r>
              <a:rPr lang="en-US" dirty="0"/>
              <a:t>Decisions or effects it supports</a:t>
            </a:r>
          </a:p>
          <a:p>
            <a:r>
              <a:rPr lang="en-US" dirty="0"/>
              <a:t>Input: What triggers the workflow?</a:t>
            </a:r>
          </a:p>
          <a:p>
            <a:pPr marL="688975" lvl="1" indent="-285750"/>
            <a:r>
              <a:rPr lang="en-US" dirty="0"/>
              <a:t>Requests for information, specific time, operational event</a:t>
            </a:r>
          </a:p>
          <a:p>
            <a:r>
              <a:rPr lang="en-US" dirty="0"/>
              <a:t>Process: What are the steps in the workflow?</a:t>
            </a:r>
          </a:p>
          <a:p>
            <a:pPr lvl="1"/>
            <a:r>
              <a:rPr lang="en-US" dirty="0"/>
              <a:t>Information inputs and outputs</a:t>
            </a:r>
          </a:p>
          <a:p>
            <a:pPr lvl="1"/>
            <a:r>
              <a:rPr lang="en-US" dirty="0"/>
              <a:t>Person performing the step</a:t>
            </a:r>
          </a:p>
          <a:p>
            <a:pPr lvl="1"/>
            <a:r>
              <a:rPr lang="en-US" dirty="0"/>
              <a:t>Handoffs, data needs, other inputs, etc.</a:t>
            </a:r>
          </a:p>
          <a:p>
            <a:pPr lvl="1"/>
            <a:r>
              <a:rPr lang="en-US" dirty="0"/>
              <a:t>Friction and pain points</a:t>
            </a:r>
          </a:p>
          <a:p>
            <a:r>
              <a:rPr lang="en-US" dirty="0"/>
              <a:t>Stakeholders: Who cares?</a:t>
            </a:r>
          </a:p>
          <a:p>
            <a:pPr marL="0" indent="0">
              <a:buNone/>
            </a:pPr>
            <a:endParaRPr lang="en-US" dirty="0"/>
          </a:p>
          <a:p>
            <a:pPr lvl="1"/>
            <a:endParaRPr lang="en-US" dirty="0"/>
          </a:p>
          <a:p>
            <a:endParaRPr lang="en-US" dirty="0"/>
          </a:p>
        </p:txBody>
      </p:sp>
      <p:sp>
        <p:nvSpPr>
          <p:cNvPr id="14" name="Date Placeholder 13"/>
          <p:cNvSpPr>
            <a:spLocks noGrp="1"/>
          </p:cNvSpPr>
          <p:nvPr>
            <p:ph type="dt" sz="half" idx="4294967295"/>
          </p:nvPr>
        </p:nvSpPr>
        <p:spPr>
          <a:xfrm>
            <a:off x="10820400" y="6500813"/>
            <a:ext cx="1371600" cy="357187"/>
          </a:xfrm>
        </p:spPr>
        <p:txBody>
          <a:bodyPr/>
          <a:lstStyle/>
          <a:p>
            <a:fld id="{EC256D03-65E9-47C3-AA90-60A52F309A0A}" type="datetime3">
              <a:rPr lang="en-US" smtClean="0"/>
              <a:t>18 April 2026</a:t>
            </a:fld>
            <a:endParaRPr lang="en-US" dirty="0"/>
          </a:p>
        </p:txBody>
      </p:sp>
      <p:sp>
        <p:nvSpPr>
          <p:cNvPr id="16" name="Slide Number Placeholder 15"/>
          <p:cNvSpPr>
            <a:spLocks noGrp="1"/>
          </p:cNvSpPr>
          <p:nvPr>
            <p:ph type="sldNum" sz="quarter" idx="4294967295"/>
          </p:nvPr>
        </p:nvSpPr>
        <p:spPr>
          <a:xfrm>
            <a:off x="11811000" y="6500813"/>
            <a:ext cx="381000" cy="357187"/>
          </a:xfrm>
        </p:spPr>
        <p:txBody>
          <a:bodyPr/>
          <a:lstStyle/>
          <a:p>
            <a:fld id="{4EBCDCBD-78E1-0D41-A999-31B5EBF8E02C}" type="slidenum">
              <a:rPr lang="en-US" smtClean="0"/>
              <a:pPr/>
              <a:t>8</a:t>
            </a:fld>
            <a:endParaRPr lang="en-US" dirty="0"/>
          </a:p>
        </p:txBody>
      </p:sp>
      <p:sp>
        <p:nvSpPr>
          <p:cNvPr id="2" name="Rectangle: Rounded Corners 1">
            <a:extLst>
              <a:ext uri="{FF2B5EF4-FFF2-40B4-BE49-F238E27FC236}">
                <a16:creationId xmlns:a16="http://schemas.microsoft.com/office/drawing/2014/main" id="{E1267860-C897-4CCC-81CF-37ED7646ED87}"/>
              </a:ext>
            </a:extLst>
          </p:cNvPr>
          <p:cNvSpPr/>
          <p:nvPr/>
        </p:nvSpPr>
        <p:spPr>
          <a:xfrm>
            <a:off x="1126225" y="1201536"/>
            <a:ext cx="1250877" cy="854440"/>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Initiate Task</a:t>
            </a:r>
          </a:p>
        </p:txBody>
      </p:sp>
      <p:pic>
        <p:nvPicPr>
          <p:cNvPr id="1026" name="Picture 2" descr="333,900+ Phone Ringing Stock Illustrations, Royalty-Free Vector Graphics &amp;  Clip Art - iStock | Cell phone ringing, Mobile phone ringing, Phone ringing  icon">
            <a:extLst>
              <a:ext uri="{FF2B5EF4-FFF2-40B4-BE49-F238E27FC236}">
                <a16:creationId xmlns:a16="http://schemas.microsoft.com/office/drawing/2014/main" id="{DE7DEAA5-FA29-49B0-A56D-3E49A204650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499" y="1105363"/>
            <a:ext cx="941510" cy="9415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BF89E2E9-2D39-4247-A478-A2ED361C9494}"/>
              </a:ext>
            </a:extLst>
          </p:cNvPr>
          <p:cNvSpPr/>
          <p:nvPr/>
        </p:nvSpPr>
        <p:spPr>
          <a:xfrm>
            <a:off x="2595186" y="1206056"/>
            <a:ext cx="1252728" cy="850392"/>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Step 1</a:t>
            </a:r>
          </a:p>
        </p:txBody>
      </p:sp>
      <p:pic>
        <p:nvPicPr>
          <p:cNvPr id="5" name="Picture 4">
            <a:extLst>
              <a:ext uri="{FF2B5EF4-FFF2-40B4-BE49-F238E27FC236}">
                <a16:creationId xmlns:a16="http://schemas.microsoft.com/office/drawing/2014/main" id="{59F58066-45D7-454D-A1B8-BC1BDF810B58}"/>
              </a:ext>
            </a:extLst>
          </p:cNvPr>
          <p:cNvPicPr>
            <a:picLocks noChangeAspect="1"/>
          </p:cNvPicPr>
          <p:nvPr/>
        </p:nvPicPr>
        <p:blipFill>
          <a:blip r:embed="rId3">
            <a:clrChange>
              <a:clrFrom>
                <a:srgbClr val="F6F6F6"/>
              </a:clrFrom>
              <a:clrTo>
                <a:srgbClr val="F6F6F6">
                  <a:alpha val="0"/>
                </a:srgbClr>
              </a:clrTo>
            </a:clrChange>
          </a:blip>
          <a:stretch>
            <a:fillRect/>
          </a:stretch>
        </p:blipFill>
        <p:spPr>
          <a:xfrm>
            <a:off x="6824730" y="1157408"/>
            <a:ext cx="1026293" cy="1018275"/>
          </a:xfrm>
          <a:prstGeom prst="rect">
            <a:avLst/>
          </a:prstGeom>
        </p:spPr>
      </p:pic>
      <p:sp>
        <p:nvSpPr>
          <p:cNvPr id="21" name="Rectangle: Rounded Corners 20">
            <a:extLst>
              <a:ext uri="{FF2B5EF4-FFF2-40B4-BE49-F238E27FC236}">
                <a16:creationId xmlns:a16="http://schemas.microsoft.com/office/drawing/2014/main" id="{A416A8C2-2743-4A21-9A88-E62B2D4AD506}"/>
              </a:ext>
            </a:extLst>
          </p:cNvPr>
          <p:cNvSpPr/>
          <p:nvPr/>
        </p:nvSpPr>
        <p:spPr>
          <a:xfrm>
            <a:off x="5507271" y="1210105"/>
            <a:ext cx="1252728" cy="850392"/>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Step 2</a:t>
            </a:r>
          </a:p>
        </p:txBody>
      </p:sp>
      <p:pic>
        <p:nvPicPr>
          <p:cNvPr id="9" name="Picture 8">
            <a:extLst>
              <a:ext uri="{FF2B5EF4-FFF2-40B4-BE49-F238E27FC236}">
                <a16:creationId xmlns:a16="http://schemas.microsoft.com/office/drawing/2014/main" id="{D6BD152F-02D4-4958-ADD3-E8CF394365BF}"/>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3966954" y="1157408"/>
            <a:ext cx="1469948" cy="978183"/>
          </a:xfrm>
          <a:prstGeom prst="rect">
            <a:avLst/>
          </a:prstGeom>
        </p:spPr>
      </p:pic>
      <p:sp>
        <p:nvSpPr>
          <p:cNvPr id="22" name="Rectangle: Rounded Corners 21">
            <a:extLst>
              <a:ext uri="{FF2B5EF4-FFF2-40B4-BE49-F238E27FC236}">
                <a16:creationId xmlns:a16="http://schemas.microsoft.com/office/drawing/2014/main" id="{FA0EE4CD-8C66-42E9-A027-B15046A29508}"/>
              </a:ext>
            </a:extLst>
          </p:cNvPr>
          <p:cNvSpPr/>
          <p:nvPr/>
        </p:nvSpPr>
        <p:spPr>
          <a:xfrm>
            <a:off x="7932307" y="1210105"/>
            <a:ext cx="1252728" cy="850392"/>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000" dirty="0"/>
              <a:t>Step 3</a:t>
            </a:r>
          </a:p>
        </p:txBody>
      </p:sp>
      <p:pic>
        <p:nvPicPr>
          <p:cNvPr id="1032" name="Picture 8" descr="Report cartoon Images - Free Download ...">
            <a:extLst>
              <a:ext uri="{FF2B5EF4-FFF2-40B4-BE49-F238E27FC236}">
                <a16:creationId xmlns:a16="http://schemas.microsoft.com/office/drawing/2014/main" id="{D6EE0504-C6C3-4B38-89CC-BAE6B689971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2782" y="1051833"/>
            <a:ext cx="1146029" cy="11409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People Icons Cartoon Decision ...">
            <a:extLst>
              <a:ext uri="{FF2B5EF4-FFF2-40B4-BE49-F238E27FC236}">
                <a16:creationId xmlns:a16="http://schemas.microsoft.com/office/drawing/2014/main" id="{A21139D9-63F2-478D-AD13-11A5F07C3630}"/>
              </a:ext>
            </a:extLst>
          </p:cNvPr>
          <p:cNvPicPr>
            <a:picLocks noChangeAspect="1" noChangeArrowheads="1"/>
          </p:cNvPicPr>
          <p:nvPr/>
        </p:nvPicPr>
        <p:blipFill>
          <a:blip r:embed="rId6">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10371583" y="1099256"/>
            <a:ext cx="1811605" cy="1053689"/>
          </a:xfrm>
          <a:prstGeom prst="rect">
            <a:avLst/>
          </a:prstGeom>
          <a:noFill/>
          <a:extLst>
            <a:ext uri="{909E8E84-426E-40DD-AFC4-6F175D3DCCD1}">
              <a14:hiddenFill xmlns:a14="http://schemas.microsoft.com/office/drawing/2010/main">
                <a:solidFill>
                  <a:srgbClr val="FFFFFF"/>
                </a:solidFill>
              </a14:hiddenFill>
            </a:ext>
          </a:extLst>
        </p:spPr>
      </p:pic>
      <p:sp>
        <p:nvSpPr>
          <p:cNvPr id="13" name="Equals 12">
            <a:extLst>
              <a:ext uri="{FF2B5EF4-FFF2-40B4-BE49-F238E27FC236}">
                <a16:creationId xmlns:a16="http://schemas.microsoft.com/office/drawing/2014/main" id="{0A19D508-6AF8-4BFF-9CFD-74DB80A9DAC3}"/>
              </a:ext>
            </a:extLst>
          </p:cNvPr>
          <p:cNvSpPr/>
          <p:nvPr/>
        </p:nvSpPr>
        <p:spPr>
          <a:xfrm>
            <a:off x="10266635" y="1512680"/>
            <a:ext cx="520318" cy="307730"/>
          </a:xfrm>
          <a:prstGeom prst="mathEqual">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32500" lnSpcReduction="20000"/>
          </a:bodyPr>
          <a:lstStyle/>
          <a:p>
            <a:pPr algn="ctr"/>
            <a:endParaRPr lang="en-US" sz="2000" dirty="0" err="1">
              <a:solidFill>
                <a:schemeClr val="tx1"/>
              </a:solidFill>
            </a:endParaRPr>
          </a:p>
        </p:txBody>
      </p:sp>
    </p:spTree>
    <p:extLst>
      <p:ext uri="{BB962C8B-B14F-4D97-AF65-F5344CB8AC3E}">
        <p14:creationId xmlns:p14="http://schemas.microsoft.com/office/powerpoint/2010/main" val="2534302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435DA-6ED8-0B32-9A79-C7CF54BCC074}"/>
              </a:ext>
            </a:extLst>
          </p:cNvPr>
          <p:cNvSpPr>
            <a:spLocks noGrp="1"/>
          </p:cNvSpPr>
          <p:nvPr>
            <p:ph type="title"/>
          </p:nvPr>
        </p:nvSpPr>
        <p:spPr/>
        <p:txBody>
          <a:bodyPr/>
          <a:lstStyle/>
          <a:p>
            <a:r>
              <a:rPr lang="en-US" dirty="0"/>
              <a:t>What does good look like?</a:t>
            </a:r>
          </a:p>
        </p:txBody>
      </p:sp>
      <p:sp>
        <p:nvSpPr>
          <p:cNvPr id="3" name="Content Placeholder 2">
            <a:extLst>
              <a:ext uri="{FF2B5EF4-FFF2-40B4-BE49-F238E27FC236}">
                <a16:creationId xmlns:a16="http://schemas.microsoft.com/office/drawing/2014/main" id="{F1966ADA-9316-D3D3-C77D-E072CFF5E549}"/>
              </a:ext>
            </a:extLst>
          </p:cNvPr>
          <p:cNvSpPr>
            <a:spLocks noGrp="1"/>
          </p:cNvSpPr>
          <p:nvPr>
            <p:ph sz="quarter" idx="13"/>
          </p:nvPr>
        </p:nvSpPr>
        <p:spPr>
          <a:xfrm>
            <a:off x="952501" y="1179514"/>
            <a:ext cx="3675484" cy="5030786"/>
          </a:xfrm>
        </p:spPr>
        <p:txBody>
          <a:bodyPr/>
          <a:lstStyle/>
          <a:p>
            <a:r>
              <a:rPr lang="en-US" dirty="0"/>
              <a:t>If the </a:t>
            </a:r>
            <a:r>
              <a:rPr lang="en-US" dirty="0" err="1"/>
              <a:t>GenAI</a:t>
            </a:r>
            <a:r>
              <a:rPr lang="en-US" dirty="0"/>
              <a:t> application was wildly successful, what would be different about the workflow with AI?</a:t>
            </a:r>
          </a:p>
          <a:p>
            <a:pPr lvl="1"/>
            <a:r>
              <a:rPr lang="en-US" dirty="0"/>
              <a:t>Walk through the workflow step-by-step as imagined</a:t>
            </a:r>
          </a:p>
          <a:p>
            <a:endParaRPr lang="en-US" dirty="0"/>
          </a:p>
          <a:p>
            <a:r>
              <a:rPr lang="en-US" dirty="0"/>
              <a:t>What defines success/goodness for the workflow? How would integrating AI change/enable that?</a:t>
            </a:r>
          </a:p>
          <a:p>
            <a:pPr lvl="1"/>
            <a:r>
              <a:rPr lang="en-US" dirty="0"/>
              <a:t>If possible, align to both individual steps and to the overall workflow</a:t>
            </a:r>
          </a:p>
          <a:p>
            <a:pPr marL="0" indent="0">
              <a:buNone/>
            </a:pPr>
            <a:endParaRPr lang="en-US" sz="2000" dirty="0">
              <a:effectLst/>
              <a:latin typeface="Aptos"/>
              <a:ea typeface="Aptos"/>
              <a:cs typeface="Aptos"/>
            </a:endParaRPr>
          </a:p>
          <a:p>
            <a:endParaRPr lang="en-US" dirty="0"/>
          </a:p>
        </p:txBody>
      </p:sp>
      <p:sp>
        <p:nvSpPr>
          <p:cNvPr id="4" name="Date Placeholder 3">
            <a:extLst>
              <a:ext uri="{FF2B5EF4-FFF2-40B4-BE49-F238E27FC236}">
                <a16:creationId xmlns:a16="http://schemas.microsoft.com/office/drawing/2014/main" id="{56B2958E-A778-7DFF-5253-16568CFA6A6C}"/>
              </a:ext>
            </a:extLst>
          </p:cNvPr>
          <p:cNvSpPr>
            <a:spLocks noGrp="1"/>
          </p:cNvSpPr>
          <p:nvPr>
            <p:ph type="dt" sz="half" idx="14"/>
          </p:nvPr>
        </p:nvSpPr>
        <p:spPr/>
        <p:txBody>
          <a:bodyPr/>
          <a:lstStyle/>
          <a:p>
            <a:fld id="{23C2CCE9-65D5-4615-9B27-785F94F466C1}" type="datetime3">
              <a:rPr lang="en-US" smtClean="0"/>
              <a:t>18 April 2026</a:t>
            </a:fld>
            <a:endParaRPr lang="en-US" dirty="0"/>
          </a:p>
        </p:txBody>
      </p:sp>
      <p:sp>
        <p:nvSpPr>
          <p:cNvPr id="5" name="Footer Placeholder 4">
            <a:extLst>
              <a:ext uri="{FF2B5EF4-FFF2-40B4-BE49-F238E27FC236}">
                <a16:creationId xmlns:a16="http://schemas.microsoft.com/office/drawing/2014/main" id="{9960E79D-B30B-4BFC-8E87-AF01F2218F9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821373B1-D489-FF05-E54F-71E332CC83CE}"/>
              </a:ext>
            </a:extLst>
          </p:cNvPr>
          <p:cNvSpPr>
            <a:spLocks noGrp="1"/>
          </p:cNvSpPr>
          <p:nvPr>
            <p:ph type="sldNum" sz="quarter" idx="16"/>
          </p:nvPr>
        </p:nvSpPr>
        <p:spPr/>
        <p:txBody>
          <a:bodyPr/>
          <a:lstStyle/>
          <a:p>
            <a:fld id="{4EBCDCBD-78E1-0D41-A999-31B5EBF8E02C}" type="slidenum">
              <a:rPr lang="en-US" smtClean="0"/>
              <a:pPr/>
              <a:t>9</a:t>
            </a:fld>
            <a:endParaRPr lang="en-US" dirty="0"/>
          </a:p>
        </p:txBody>
      </p:sp>
      <p:pic>
        <p:nvPicPr>
          <p:cNvPr id="9" name="Picture 8">
            <a:extLst>
              <a:ext uri="{FF2B5EF4-FFF2-40B4-BE49-F238E27FC236}">
                <a16:creationId xmlns:a16="http://schemas.microsoft.com/office/drawing/2014/main" id="{17E9C3EC-ACF7-8E93-EF51-7387B93A16E0}"/>
              </a:ext>
            </a:extLst>
          </p:cNvPr>
          <p:cNvPicPr>
            <a:picLocks noChangeAspect="1"/>
          </p:cNvPicPr>
          <p:nvPr/>
        </p:nvPicPr>
        <p:blipFill>
          <a:blip r:embed="rId3"/>
          <a:stretch>
            <a:fillRect/>
          </a:stretch>
        </p:blipFill>
        <p:spPr>
          <a:xfrm>
            <a:off x="5123286" y="1158177"/>
            <a:ext cx="6812468" cy="4541645"/>
          </a:xfrm>
          <a:prstGeom prst="rect">
            <a:avLst/>
          </a:prstGeom>
        </p:spPr>
      </p:pic>
    </p:spTree>
    <p:extLst>
      <p:ext uri="{BB962C8B-B14F-4D97-AF65-F5344CB8AC3E}">
        <p14:creationId xmlns:p14="http://schemas.microsoft.com/office/powerpoint/2010/main" val="2248244543"/>
      </p:ext>
    </p:extLst>
  </p:cSld>
  <p:clrMapOvr>
    <a:masterClrMapping/>
  </p:clrMapOvr>
</p:sld>
</file>

<file path=ppt/theme/theme1.xml><?xml version="1.0" encoding="utf-8"?>
<a:theme xmlns:a="http://schemas.openxmlformats.org/drawingml/2006/main" name="APL-PowerPoint-Theme_light">
  <a:themeElements>
    <a:clrScheme name="Custom 24">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tx2">
                <a:lumMod val="75000"/>
              </a:schemeClr>
            </a:solidFill>
          </a:defRPr>
        </a:defPPr>
      </a:lstStyle>
    </a:txDef>
  </a:objectDefaults>
  <a:extraClrSchemeLst/>
  <a:extLst>
    <a:ext uri="{05A4C25C-085E-4340-85A3-A5531E510DB2}">
      <thm15:themeFamily xmlns:thm15="http://schemas.microsoft.com/office/thememl/2012/main" name="Presentation12" id="{391C17A2-2FCF-7447-AB82-34B940C6A931}" vid="{69F63A80-7057-3741-B30E-97101A4CB9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4" ma:contentTypeDescription="Create a new document." ma:contentTypeScope="" ma:versionID="e78114eed8621f4f046573b7710756e9">
  <xsd:schema xmlns:xsd="http://www.w3.org/2001/XMLSchema" xmlns:xs="http://www.w3.org/2001/XMLSchema" xmlns:p="http://schemas.microsoft.com/office/2006/metadata/properties" xmlns:ns1="http://schemas.microsoft.com/sharepoint/v3" xmlns:ns2="http://schemas.microsoft.com/sharepoint/v4" xmlns:ns3="79de32d1-22ac-42d0-9c42-d61c55952b0c" targetNamespace="http://schemas.microsoft.com/office/2006/metadata/properties" ma:root="true" ma:fieldsID="e95644cd47d5260cc7f92a9c31875574" ns1:_="" ns2:_="" ns3:_="">
    <xsd:import namespace="http://schemas.microsoft.com/sharepoint/v3"/>
    <xsd:import namespace="http://schemas.microsoft.com/sharepoint/v4"/>
    <xsd:import namespace="79de32d1-22ac-42d0-9c42-d61c55952b0c"/>
    <xsd:element name="properties">
      <xsd:complexType>
        <xsd:sequence>
          <xsd:element name="documentManagement">
            <xsd:complexType>
              <xsd:all>
                <xsd:element ref="ns1:PublishingStartDate" minOccurs="0"/>
                <xsd:element ref="ns1:PublishingExpirationDate" minOccurs="0"/>
                <xsd:element ref="ns2:IconOverlay"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de32d1-22ac-42d0-9c42-d61c55952b0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BB476B-CD8A-49EB-9796-541DDF5EF900}">
  <ds:schemaRefs>
    <ds:schemaRef ds:uri="http://purl.org/dc/elements/1.1/"/>
    <ds:schemaRef ds:uri="http://schemas.microsoft.com/office/2006/metadata/properties"/>
    <ds:schemaRef ds:uri="http://schemas.microsoft.com/sharepoint/v3"/>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9de32d1-22ac-42d0-9c42-d61c55952b0c"/>
    <ds:schemaRef ds:uri="http://www.w3.org/XML/1998/namespace"/>
    <ds:schemaRef ds:uri="http://purl.org/dc/dcmitype/"/>
  </ds:schemaRefs>
</ds:datastoreItem>
</file>

<file path=customXml/itemProps2.xml><?xml version="1.0" encoding="utf-8"?>
<ds:datastoreItem xmlns:ds="http://schemas.openxmlformats.org/officeDocument/2006/customXml" ds:itemID="{D6F7CC06-1524-481C-BC1E-B399813B9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79de32d1-22ac-42d0-9c42-d61c55952b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96FBC9-784B-43FA-9D6B-E8D2B98C1D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Extended-Template_Light-Theme_16x9</Template>
  <TotalTime>11793</TotalTime>
  <Words>2799</Words>
  <Application>Microsoft Office PowerPoint</Application>
  <PresentationFormat>Widescreen</PresentationFormat>
  <Paragraphs>302</Paragraphs>
  <Slides>21</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.AppleSystemUIFont</vt:lpstr>
      <vt:lpstr>Aptos</vt:lpstr>
      <vt:lpstr>Arial</vt:lpstr>
      <vt:lpstr>Calibri</vt:lpstr>
      <vt:lpstr>Courier New</vt:lpstr>
      <vt:lpstr>Helvetica</vt:lpstr>
      <vt:lpstr>Wingdings</vt:lpstr>
      <vt:lpstr>APL-PowerPoint-Theme_light</vt:lpstr>
      <vt:lpstr>Test, Evaluation, and Assurance  of Agentic AI for Operational Use</vt:lpstr>
      <vt:lpstr>Purpose</vt:lpstr>
      <vt:lpstr>Agenda</vt:lpstr>
      <vt:lpstr>Assurance Case</vt:lpstr>
      <vt:lpstr>Stakeholders</vt:lpstr>
      <vt:lpstr>Assurance =/= Trust</vt:lpstr>
      <vt:lpstr>What mission outcome is at risk?</vt:lpstr>
      <vt:lpstr>Operationally Grounded Workflow Analysis </vt:lpstr>
      <vt:lpstr>What does good look like?</vt:lpstr>
      <vt:lpstr>How do I test it?</vt:lpstr>
      <vt:lpstr>What metrics can I use?</vt:lpstr>
      <vt:lpstr>Complementary Testing Modes</vt:lpstr>
      <vt:lpstr>Structured Experimentation</vt:lpstr>
      <vt:lpstr>Iterative Testing</vt:lpstr>
      <vt:lpstr>Scenario-Based Testing</vt:lpstr>
      <vt:lpstr>Establishing Metrics</vt:lpstr>
      <vt:lpstr>Challenges</vt:lpstr>
      <vt:lpstr>Same evidence, different consumers</vt:lpstr>
      <vt:lpstr>Translate results into decision language</vt:lpstr>
      <vt:lpstr>Questions?</vt:lpstr>
      <vt:lpstr>PowerPoint Presentation</vt:lpstr>
    </vt:vector>
  </TitlesOfParts>
  <Manager/>
  <Company>Johns Hopkins University - Applied Physics Lab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Obenauer-Motley, Julie</dc:creator>
  <cp:keywords/>
  <dc:description>Version 1.0</dc:description>
  <cp:lastModifiedBy>Obenauer-Motley, Julie</cp:lastModifiedBy>
  <cp:revision>52</cp:revision>
  <cp:lastPrinted>2017-08-24T18:44:08Z</cp:lastPrinted>
  <dcterms:created xsi:type="dcterms:W3CDTF">2023-09-06T11:37:27Z</dcterms:created>
  <dcterms:modified xsi:type="dcterms:W3CDTF">2026-04-19T11:56:48Z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